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60" r:id="rId5"/>
    <p:sldId id="259" r:id="rId6"/>
    <p:sldId id="261" r:id="rId7"/>
    <p:sldId id="280" r:id="rId8"/>
    <p:sldId id="263" r:id="rId9"/>
    <p:sldId id="264" r:id="rId10"/>
    <p:sldId id="265" r:id="rId11"/>
    <p:sldId id="266" r:id="rId12"/>
    <p:sldId id="267" r:id="rId13"/>
    <p:sldId id="277" r:id="rId14"/>
    <p:sldId id="268" r:id="rId15"/>
    <p:sldId id="274" r:id="rId16"/>
    <p:sldId id="262" r:id="rId17"/>
    <p:sldId id="272" r:id="rId18"/>
    <p:sldId id="275" r:id="rId19"/>
    <p:sldId id="276" r:id="rId20"/>
    <p:sldId id="269" r:id="rId21"/>
    <p:sldId id="270" r:id="rId22"/>
    <p:sldId id="271" r:id="rId23"/>
    <p:sldId id="273" r:id="rId24"/>
    <p:sldId id="279" r:id="rId25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Verdana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Verdana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Verdana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Verdana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Verdana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Verdana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Verdana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Verdana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Verdan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7CA"/>
          </a:solidFill>
        </a:fill>
      </a:tcStyle>
    </a:wholeTbl>
    <a:band2H>
      <a:tcTxStyle/>
      <a:tcStyle>
        <a:tcBdr/>
        <a:fill>
          <a:solidFill>
            <a:srgbClr val="FCEC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D0D6"/>
          </a:solidFill>
        </a:fill>
      </a:tcStyle>
    </a:wholeTbl>
    <a:band2H>
      <a:tcTxStyle/>
      <a:tcStyle>
        <a:tcBdr/>
        <a:fill>
          <a:solidFill>
            <a:srgbClr val="E7E9EC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9DDD0"/>
          </a:solidFill>
        </a:fill>
      </a:tcStyle>
    </a:wholeTbl>
    <a:band2H>
      <a:tcTxStyle/>
      <a:tcStyle>
        <a:tcBdr/>
        <a:fill>
          <a:solidFill>
            <a:srgbClr val="F4EF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8" name="Shape 1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Verdana"/>
      </a:defRPr>
    </a:lvl1pPr>
    <a:lvl2pPr indent="228600" defTabSz="457200" latinLnBrk="0">
      <a:defRPr sz="1200">
        <a:latin typeface="+mj-lt"/>
        <a:ea typeface="+mj-ea"/>
        <a:cs typeface="+mj-cs"/>
        <a:sym typeface="Verdana"/>
      </a:defRPr>
    </a:lvl2pPr>
    <a:lvl3pPr indent="457200" defTabSz="457200" latinLnBrk="0">
      <a:defRPr sz="1200">
        <a:latin typeface="+mj-lt"/>
        <a:ea typeface="+mj-ea"/>
        <a:cs typeface="+mj-cs"/>
        <a:sym typeface="Verdana"/>
      </a:defRPr>
    </a:lvl3pPr>
    <a:lvl4pPr indent="685800" defTabSz="457200" latinLnBrk="0">
      <a:defRPr sz="1200">
        <a:latin typeface="+mj-lt"/>
        <a:ea typeface="+mj-ea"/>
        <a:cs typeface="+mj-cs"/>
        <a:sym typeface="Verdana"/>
      </a:defRPr>
    </a:lvl4pPr>
    <a:lvl5pPr indent="914400" defTabSz="457200" latinLnBrk="0">
      <a:defRPr sz="1200">
        <a:latin typeface="+mj-lt"/>
        <a:ea typeface="+mj-ea"/>
        <a:cs typeface="+mj-cs"/>
        <a:sym typeface="Verdana"/>
      </a:defRPr>
    </a:lvl5pPr>
    <a:lvl6pPr indent="1143000" defTabSz="457200" latinLnBrk="0">
      <a:defRPr sz="1200">
        <a:latin typeface="+mj-lt"/>
        <a:ea typeface="+mj-ea"/>
        <a:cs typeface="+mj-cs"/>
        <a:sym typeface="Verdana"/>
      </a:defRPr>
    </a:lvl6pPr>
    <a:lvl7pPr indent="1371600" defTabSz="457200" latinLnBrk="0">
      <a:defRPr sz="1200">
        <a:latin typeface="+mj-lt"/>
        <a:ea typeface="+mj-ea"/>
        <a:cs typeface="+mj-cs"/>
        <a:sym typeface="Verdana"/>
      </a:defRPr>
    </a:lvl7pPr>
    <a:lvl8pPr indent="1600200" defTabSz="457200" latinLnBrk="0">
      <a:defRPr sz="1200">
        <a:latin typeface="+mj-lt"/>
        <a:ea typeface="+mj-ea"/>
        <a:cs typeface="+mj-cs"/>
        <a:sym typeface="Verdana"/>
      </a:defRPr>
    </a:lvl8pPr>
    <a:lvl9pPr indent="1828800" defTabSz="457200" latinLnBrk="0">
      <a:defRPr sz="1200">
        <a:latin typeface="+mj-lt"/>
        <a:ea typeface="+mj-ea"/>
        <a:cs typeface="+mj-cs"/>
        <a:sym typeface="Verdana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4"/>
          <p:cNvSpPr/>
          <p:nvPr/>
        </p:nvSpPr>
        <p:spPr>
          <a:xfrm>
            <a:off x="304800" y="329184"/>
            <a:ext cx="8532056" cy="6196820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7F7F7"/>
              </a:gs>
              <a:gs pos="100000">
                <a:srgbClr val="D9D9D9"/>
              </a:gs>
            </a:gsLst>
            <a:lin ang="5400000"/>
          </a:gradFill>
          <a:ln w="3175" cap="rnd">
            <a:solidFill>
              <a:srgbClr val="A2A1A1"/>
            </a:solidFill>
          </a:ln>
          <a:effectLst>
            <a:outerShdw blurRad="76200" dist="50800" dir="5400000" rotWithShape="0">
              <a:srgbClr val="000000">
                <a:alpha val="2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" name="Rounded Rectangle 9"/>
          <p:cNvSpPr/>
          <p:nvPr/>
        </p:nvSpPr>
        <p:spPr>
          <a:xfrm>
            <a:off x="418596" y="434162"/>
            <a:ext cx="8306810" cy="3108961"/>
          </a:xfrm>
          <a:prstGeom prst="roundRect">
            <a:avLst>
              <a:gd name="adj" fmla="val 4578"/>
            </a:avLst>
          </a:prstGeom>
          <a:gradFill>
            <a:gsLst>
              <a:gs pos="0">
                <a:srgbClr val="FFFFFF"/>
              </a:gs>
              <a:gs pos="55000">
                <a:srgbClr val="E0E0E0"/>
              </a:gs>
              <a:gs pos="100000">
                <a:srgbClr val="9E9E9E"/>
              </a:gs>
            </a:gsLst>
            <a:path path="circle">
              <a:fillToRect l="-19636" t="62278" r="119636" b="37721"/>
            </a:path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" name="Title Text"/>
          <p:cNvSpPr txBox="1">
            <a:spLocks noGrp="1"/>
          </p:cNvSpPr>
          <p:nvPr>
            <p:ph type="title"/>
          </p:nvPr>
        </p:nvSpPr>
        <p:spPr>
          <a:xfrm>
            <a:off x="722376" y="1820205"/>
            <a:ext cx="7772401" cy="1828801"/>
          </a:xfrm>
          <a:prstGeom prst="rect">
            <a:avLst/>
          </a:prstGeom>
        </p:spPr>
        <p:txBody>
          <a:bodyPr/>
          <a:lstStyle>
            <a:lvl1pPr algn="r">
              <a:defRPr sz="4500"/>
            </a:lvl1pPr>
          </a:lstStyle>
          <a:p>
            <a:r>
              <a:t>Title Text</a:t>
            </a:r>
          </a:p>
        </p:txBody>
      </p:sp>
      <p:sp>
        <p:nvSpPr>
          <p:cNvPr id="1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2376" y="3685032"/>
            <a:ext cx="7772401" cy="914401"/>
          </a:xfrm>
          <a:prstGeom prst="rect">
            <a:avLst/>
          </a:prstGeom>
        </p:spPr>
        <p:txBody>
          <a:bodyPr lIns="0" tIns="0" rIns="0" bIns="0"/>
          <a:lstStyle>
            <a:lvl1pPr marL="0" indent="36576" algn="r">
              <a:spcBef>
                <a:spcPts val="0"/>
              </a:spcBef>
              <a:buClrTx/>
              <a:buSzTx/>
              <a:buNone/>
              <a:defRPr sz="2000">
                <a:solidFill>
                  <a:srgbClr val="79766F"/>
                </a:solidFill>
              </a:defRPr>
            </a:lvl1pPr>
            <a:lvl2pPr marL="0" indent="457200" algn="r">
              <a:spcBef>
                <a:spcPts val="0"/>
              </a:spcBef>
              <a:buClrTx/>
              <a:buSzTx/>
              <a:buNone/>
              <a:defRPr sz="2000">
                <a:solidFill>
                  <a:srgbClr val="79766F"/>
                </a:solidFill>
              </a:defRPr>
            </a:lvl2pPr>
            <a:lvl3pPr marL="0" indent="914400" algn="r">
              <a:spcBef>
                <a:spcPts val="0"/>
              </a:spcBef>
              <a:buClrTx/>
              <a:buSzTx/>
              <a:buNone/>
              <a:defRPr sz="2000">
                <a:solidFill>
                  <a:srgbClr val="79766F"/>
                </a:solidFill>
              </a:defRPr>
            </a:lvl3pPr>
            <a:lvl4pPr marL="0" indent="1371600" algn="r">
              <a:spcBef>
                <a:spcPts val="0"/>
              </a:spcBef>
              <a:buClrTx/>
              <a:buSzTx/>
              <a:buNone/>
              <a:defRPr sz="2000">
                <a:solidFill>
                  <a:srgbClr val="79766F"/>
                </a:solidFill>
              </a:defRPr>
            </a:lvl4pPr>
            <a:lvl5pPr marL="0" indent="1828800" algn="r">
              <a:spcBef>
                <a:spcPts val="0"/>
              </a:spcBef>
              <a:buClrTx/>
              <a:buSzTx/>
              <a:buNone/>
              <a:defRPr sz="2000">
                <a:solidFill>
                  <a:srgbClr val="79766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itle Text"/>
          <p:cNvSpPr txBox="1">
            <a:spLocks noGrp="1"/>
          </p:cNvSpPr>
          <p:nvPr>
            <p:ph type="title"/>
          </p:nvPr>
        </p:nvSpPr>
        <p:spPr>
          <a:xfrm>
            <a:off x="6629400" y="533404"/>
            <a:ext cx="1981200" cy="5257799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10" name="Body Level One…"/>
          <p:cNvSpPr txBox="1">
            <a:spLocks noGrp="1"/>
          </p:cNvSpPr>
          <p:nvPr>
            <p:ph type="body" idx="1"/>
          </p:nvPr>
        </p:nvSpPr>
        <p:spPr>
          <a:xfrm>
            <a:off x="533400" y="533401"/>
            <a:ext cx="5943600" cy="525780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13"/>
          <p:cNvSpPr/>
          <p:nvPr/>
        </p:nvSpPr>
        <p:spPr>
          <a:xfrm>
            <a:off x="304800" y="329184"/>
            <a:ext cx="8532056" cy="6196820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7F7F7"/>
              </a:gs>
              <a:gs pos="100000">
                <a:srgbClr val="D9D9D9"/>
              </a:gs>
            </a:gsLst>
            <a:lin ang="5400000"/>
          </a:gradFill>
          <a:ln w="3175" cap="rnd">
            <a:solidFill>
              <a:srgbClr val="A2A1A1"/>
            </a:solidFill>
          </a:ln>
          <a:effectLst>
            <a:outerShdw blurRad="76200" dist="50800" dir="5400000" rotWithShape="0">
              <a:srgbClr val="000000">
                <a:alpha val="2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4" name="Rounded Rectangle 10"/>
          <p:cNvSpPr/>
          <p:nvPr/>
        </p:nvSpPr>
        <p:spPr>
          <a:xfrm>
            <a:off x="418596" y="434162"/>
            <a:ext cx="8306810" cy="4341329"/>
          </a:xfrm>
          <a:prstGeom prst="roundRect">
            <a:avLst>
              <a:gd name="adj" fmla="val 2127"/>
            </a:avLst>
          </a:prstGeom>
          <a:gradFill>
            <a:gsLst>
              <a:gs pos="0">
                <a:srgbClr val="FFFFFF"/>
              </a:gs>
              <a:gs pos="55000">
                <a:srgbClr val="E0E0E0"/>
              </a:gs>
              <a:gs pos="100000">
                <a:srgbClr val="9E9E9E"/>
              </a:gs>
            </a:gsLst>
            <a:path path="circle">
              <a:fillToRect l="-19636" t="62278" r="119636" b="37721"/>
            </a:path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5" name="Title Text"/>
          <p:cNvSpPr txBox="1">
            <a:spLocks noGrp="1"/>
          </p:cNvSpPr>
          <p:nvPr>
            <p:ph type="title"/>
          </p:nvPr>
        </p:nvSpPr>
        <p:spPr>
          <a:xfrm>
            <a:off x="468343" y="4928615"/>
            <a:ext cx="8183882" cy="676657"/>
          </a:xfrm>
          <a:prstGeom prst="rect">
            <a:avLst/>
          </a:prstGeom>
        </p:spPr>
        <p:txBody>
          <a:bodyPr lIns="0" tIns="0" rIns="0" bIns="0"/>
          <a:lstStyle>
            <a:lvl1pPr>
              <a:defRPr b="0">
                <a:solidFill>
                  <a:srgbClr val="79766F"/>
                </a:solidFill>
              </a:defRPr>
            </a:lvl1pPr>
          </a:lstStyle>
          <a:p>
            <a:pPr>
              <a:defRPr>
                <a:effectLst/>
              </a:defRPr>
            </a:pPr>
            <a:r>
              <a:t>Title Text</a:t>
            </a:r>
          </a:p>
        </p:txBody>
      </p:sp>
      <p:sp>
        <p:nvSpPr>
          <p:cNvPr id="3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68343" y="5624483"/>
            <a:ext cx="8183882" cy="420625"/>
          </a:xfrm>
          <a:prstGeom prst="rect">
            <a:avLst/>
          </a:prstGeom>
        </p:spPr>
        <p:txBody>
          <a:bodyPr lIns="0" tIns="0" rIns="0" bIns="0"/>
          <a:lstStyle>
            <a:lvl1pPr marL="0" marR="36576" indent="0">
              <a:spcBef>
                <a:spcPts val="0"/>
              </a:spcBef>
              <a:buClrTx/>
              <a:buSzTx/>
              <a:buNone/>
              <a:defRPr sz="1800">
                <a:solidFill>
                  <a:srgbClr val="B65D00"/>
                </a:solidFill>
              </a:defRPr>
            </a:lvl1pPr>
            <a:lvl2pPr marL="0" marR="36576" indent="347472">
              <a:spcBef>
                <a:spcPts val="0"/>
              </a:spcBef>
              <a:buClrTx/>
              <a:buSzTx/>
              <a:buNone/>
              <a:defRPr sz="1800">
                <a:solidFill>
                  <a:srgbClr val="B65D00"/>
                </a:solidFill>
              </a:defRPr>
            </a:lvl2pPr>
            <a:lvl3pPr marL="0" marR="36576" indent="603503">
              <a:spcBef>
                <a:spcPts val="0"/>
              </a:spcBef>
              <a:buClrTx/>
              <a:buSzTx/>
              <a:buNone/>
              <a:defRPr sz="1800">
                <a:solidFill>
                  <a:srgbClr val="B65D00"/>
                </a:solidFill>
              </a:defRPr>
            </a:lvl3pPr>
            <a:lvl4pPr marL="0" marR="36576" indent="841247">
              <a:spcBef>
                <a:spcPts val="0"/>
              </a:spcBef>
              <a:buClrTx/>
              <a:buSzTx/>
              <a:buNone/>
              <a:defRPr sz="1800">
                <a:solidFill>
                  <a:srgbClr val="B65D00"/>
                </a:solidFill>
              </a:defRPr>
            </a:lvl4pPr>
            <a:lvl5pPr marL="0" marR="36576" indent="1097280">
              <a:spcBef>
                <a:spcPts val="0"/>
              </a:spcBef>
              <a:buClrTx/>
              <a:buSzTx/>
              <a:buNone/>
              <a:defRPr sz="1800">
                <a:solidFill>
                  <a:srgbClr val="B65D0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tle Text"/>
          <p:cNvSpPr txBox="1">
            <a:spLocks noGrp="1"/>
          </p:cNvSpPr>
          <p:nvPr>
            <p:ph type="title"/>
          </p:nvPr>
        </p:nvSpPr>
        <p:spPr>
          <a:xfrm>
            <a:off x="502919" y="4985589"/>
            <a:ext cx="8183882" cy="105156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4351" y="530351"/>
            <a:ext cx="3931922" cy="4389122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 marL="585216" indent="-237744">
              <a:defRPr sz="2600"/>
            </a:lvl2pPr>
            <a:lvl3pPr marL="841247" indent="-237744">
              <a:defRPr sz="2600"/>
            </a:lvl3pPr>
            <a:lvl4pPr marL="1105408" indent="-264160">
              <a:defRPr sz="2600"/>
            </a:lvl4pPr>
            <a:lvl5pPr marL="1361440" indent="-264160">
              <a:defRPr sz="2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07223" y="579437"/>
            <a:ext cx="3931922" cy="792163"/>
          </a:xfrm>
          <a:prstGeom prst="rect">
            <a:avLst/>
          </a:prstGeom>
        </p:spPr>
        <p:txBody>
          <a:bodyPr anchor="ctr"/>
          <a:lstStyle>
            <a:lvl1pPr marL="0" indent="0">
              <a:buClrTx/>
              <a:buSzTx/>
              <a:buNone/>
              <a:defRPr sz="2400" b="1"/>
            </a:lvl1pPr>
            <a:lvl2pPr marL="0" indent="347472">
              <a:buClrTx/>
              <a:buSzTx/>
              <a:buNone/>
              <a:defRPr sz="2400" b="1"/>
            </a:lvl2pPr>
            <a:lvl3pPr marL="0" indent="603503">
              <a:buClrTx/>
              <a:buSzTx/>
              <a:buNone/>
              <a:defRPr sz="2400" b="1"/>
            </a:lvl3pPr>
            <a:lvl4pPr marL="0" indent="841247">
              <a:buClrTx/>
              <a:buSzTx/>
              <a:buNone/>
              <a:defRPr sz="2400" b="1"/>
            </a:lvl4pPr>
            <a:lvl5pPr marL="0" indent="1097280">
              <a:buClrTx/>
              <a:buSz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652169" y="579437"/>
            <a:ext cx="3931921" cy="792163"/>
          </a:xfrm>
          <a:prstGeom prst="rect">
            <a:avLst/>
          </a:prstGeom>
        </p:spPr>
        <p:txBody>
          <a:bodyPr anchor="ctr"/>
          <a:lstStyle/>
          <a:p>
            <a:pPr marL="0" indent="0">
              <a:buClrTx/>
              <a:buSzTx/>
              <a:buNone/>
              <a:defRPr sz="2400" b="1"/>
            </a:pPr>
            <a:endParaRPr/>
          </a:p>
        </p:txBody>
      </p:sp>
      <p:sp>
        <p:nvSpPr>
          <p:cNvPr id="5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itle Text"/>
          <p:cNvSpPr txBox="1">
            <a:spLocks noGrp="1"/>
          </p:cNvSpPr>
          <p:nvPr>
            <p:ph type="title"/>
          </p:nvPr>
        </p:nvSpPr>
        <p:spPr>
          <a:xfrm>
            <a:off x="502919" y="4985589"/>
            <a:ext cx="8183882" cy="105156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ounded Rectangle 6"/>
          <p:cNvSpPr/>
          <p:nvPr/>
        </p:nvSpPr>
        <p:spPr>
          <a:xfrm>
            <a:off x="304800" y="329184"/>
            <a:ext cx="8532056" cy="6196820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7F7F7"/>
              </a:gs>
              <a:gs pos="100000">
                <a:srgbClr val="D9D9D9"/>
              </a:gs>
            </a:gsLst>
            <a:lin ang="5400000"/>
          </a:gradFill>
          <a:ln w="3175" cap="rnd">
            <a:solidFill>
              <a:srgbClr val="A2A1A1"/>
            </a:solidFill>
          </a:ln>
          <a:effectLst>
            <a:outerShdw blurRad="76200" dist="50800" dir="5400000" rotWithShape="0">
              <a:srgbClr val="000000">
                <a:alpha val="2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le Text"/>
          <p:cNvSpPr txBox="1">
            <a:spLocks noGrp="1"/>
          </p:cNvSpPr>
          <p:nvPr>
            <p:ph type="title"/>
          </p:nvPr>
        </p:nvSpPr>
        <p:spPr>
          <a:xfrm>
            <a:off x="5538784" y="533400"/>
            <a:ext cx="2971801" cy="914400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accent1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8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5538847" y="1447802"/>
            <a:ext cx="2971801" cy="4206112"/>
          </a:xfrm>
          <a:prstGeom prst="rect">
            <a:avLst/>
          </a:prstGeom>
        </p:spPr>
        <p:txBody>
          <a:bodyPr/>
          <a:lstStyle>
            <a:lvl1pPr marL="0" marR="18288" indent="18288">
              <a:spcBef>
                <a:spcPts val="0"/>
              </a:spcBef>
              <a:buClrTx/>
              <a:buSzTx/>
              <a:buNone/>
              <a:defRPr sz="1400"/>
            </a:lvl1pPr>
            <a:lvl2pPr marL="0" marR="18288" indent="347472">
              <a:spcBef>
                <a:spcPts val="0"/>
              </a:spcBef>
              <a:buClrTx/>
              <a:buSzTx/>
              <a:buNone/>
              <a:defRPr sz="1400"/>
            </a:lvl2pPr>
            <a:lvl3pPr marL="0" marR="18288" indent="603503">
              <a:spcBef>
                <a:spcPts val="0"/>
              </a:spcBef>
              <a:buClrTx/>
              <a:buSzTx/>
              <a:buNone/>
              <a:defRPr sz="1400"/>
            </a:lvl3pPr>
            <a:lvl4pPr marL="0" marR="18288" indent="841247">
              <a:spcBef>
                <a:spcPts val="0"/>
              </a:spcBef>
              <a:buClrTx/>
              <a:buSzTx/>
              <a:buNone/>
              <a:defRPr sz="1400"/>
            </a:lvl4pPr>
            <a:lvl5pPr marL="0" marR="18288" indent="1097280">
              <a:spcBef>
                <a:spcPts val="0"/>
              </a:spcBef>
              <a:buClrTx/>
              <a:buSz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ounded Rectangle 14"/>
          <p:cNvSpPr/>
          <p:nvPr/>
        </p:nvSpPr>
        <p:spPr>
          <a:xfrm>
            <a:off x="304800" y="329184"/>
            <a:ext cx="8532056" cy="6196820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7F7F7"/>
              </a:gs>
              <a:gs pos="100000">
                <a:srgbClr val="D9D9D9"/>
              </a:gs>
            </a:gsLst>
            <a:lin ang="5400000"/>
          </a:gradFill>
          <a:ln w="3175" cap="rnd">
            <a:solidFill>
              <a:srgbClr val="A2A1A1"/>
            </a:solidFill>
          </a:ln>
          <a:effectLst>
            <a:outerShdw blurRad="76200" dist="50800" dir="5400000" rotWithShape="0">
              <a:srgbClr val="000000">
                <a:alpha val="2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9" name="Round Single Corner Rectangle 10"/>
          <p:cNvSpPr/>
          <p:nvPr/>
        </p:nvSpPr>
        <p:spPr>
          <a:xfrm>
            <a:off x="6400799" y="434162"/>
            <a:ext cx="2324607" cy="4343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006" y="0"/>
                </a:lnTo>
                <a:cubicBezTo>
                  <a:pt x="21334" y="0"/>
                  <a:pt x="21600" y="142"/>
                  <a:pt x="21600" y="318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1C1C1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0" name="Title Text"/>
          <p:cNvSpPr txBox="1">
            <a:spLocks noGrp="1"/>
          </p:cNvSpPr>
          <p:nvPr>
            <p:ph type="title"/>
          </p:nvPr>
        </p:nvSpPr>
        <p:spPr>
          <a:xfrm>
            <a:off x="457200" y="5012056"/>
            <a:ext cx="8229600" cy="1051561"/>
          </a:xfrm>
          <a:prstGeom prst="rect">
            <a:avLst/>
          </a:prstGeom>
        </p:spPr>
        <p:txBody>
          <a:bodyPr anchor="t"/>
          <a:lstStyle>
            <a:lvl1pPr>
              <a:defRPr b="0">
                <a:solidFill>
                  <a:srgbClr val="79766F"/>
                </a:solidFill>
              </a:defRPr>
            </a:lvl1pPr>
          </a:lstStyle>
          <a:p>
            <a:pPr>
              <a:defRPr>
                <a:effectLst/>
              </a:defRPr>
            </a:pPr>
            <a:r>
              <a:t>Title Text</a:t>
            </a:r>
          </a:p>
        </p:txBody>
      </p:sp>
      <p:sp>
        <p:nvSpPr>
          <p:cNvPr id="91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462712" y="533400"/>
            <a:ext cx="2240281" cy="4211481"/>
          </a:xfrm>
          <a:prstGeom prst="rect">
            <a:avLst/>
          </a:prstGeom>
        </p:spPr>
        <p:txBody>
          <a:bodyPr/>
          <a:lstStyle>
            <a:lvl1pPr marL="0" indent="45719">
              <a:spcBef>
                <a:spcPts val="0"/>
              </a:spcBef>
              <a:buClrTx/>
              <a:buSzTx/>
              <a:buNone/>
              <a:defRPr sz="1400">
                <a:solidFill>
                  <a:srgbClr val="FFFFFF"/>
                </a:solidFill>
              </a:defRPr>
            </a:lvl1pPr>
            <a:lvl2pPr>
              <a:spcBef>
                <a:spcPts val="0"/>
              </a:spcBef>
              <a:buClrTx/>
              <a:defRPr sz="1400">
                <a:solidFill>
                  <a:srgbClr val="FFFFFF"/>
                </a:solidFill>
              </a:defRPr>
            </a:lvl2pPr>
            <a:lvl3pPr marL="859536" indent="-256032">
              <a:spcBef>
                <a:spcPts val="0"/>
              </a:spcBef>
              <a:buClrTx/>
              <a:defRPr sz="1400">
                <a:solidFill>
                  <a:srgbClr val="FFFFFF"/>
                </a:solidFill>
              </a:defRPr>
            </a:lvl3pPr>
            <a:lvl4pPr marL="1125727" indent="-284480">
              <a:spcBef>
                <a:spcPts val="0"/>
              </a:spcBef>
              <a:buClrTx/>
              <a:defRPr sz="1400">
                <a:solidFill>
                  <a:srgbClr val="FFFFFF"/>
                </a:solidFill>
              </a:defRPr>
            </a:lvl4pPr>
            <a:lvl5pPr>
              <a:spcBef>
                <a:spcPts val="0"/>
              </a:spcBef>
              <a:buClrTx/>
              <a:defRPr sz="1400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2" name="Picture Placeholder 2"/>
          <p:cNvSpPr>
            <a:spLocks noGrp="1"/>
          </p:cNvSpPr>
          <p:nvPr>
            <p:ph type="pic" idx="13"/>
          </p:nvPr>
        </p:nvSpPr>
        <p:spPr>
          <a:xfrm>
            <a:off x="421480" y="435768"/>
            <a:ext cx="5925312" cy="434340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DE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6"/>
          <p:cNvSpPr/>
          <p:nvPr/>
        </p:nvSpPr>
        <p:spPr>
          <a:xfrm>
            <a:off x="304800" y="329184"/>
            <a:ext cx="8532056" cy="6196820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7F7F7"/>
              </a:gs>
              <a:gs pos="100000">
                <a:srgbClr val="D9D9D9"/>
              </a:gs>
            </a:gsLst>
            <a:lin ang="5400000"/>
          </a:gradFill>
          <a:ln w="3175" cap="rnd">
            <a:solidFill>
              <a:srgbClr val="A2A1A1"/>
            </a:solidFill>
          </a:ln>
          <a:effectLst>
            <a:outerShdw blurRad="76200" dist="50800" dir="5400000" rotWithShape="0">
              <a:srgbClr val="000000">
                <a:alpha val="2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Rounded Rectangle 8"/>
          <p:cNvSpPr/>
          <p:nvPr/>
        </p:nvSpPr>
        <p:spPr>
          <a:xfrm>
            <a:off x="418596" y="434162"/>
            <a:ext cx="8306810" cy="5486401"/>
          </a:xfrm>
          <a:prstGeom prst="roundRect">
            <a:avLst>
              <a:gd name="adj" fmla="val 2127"/>
            </a:avLst>
          </a:prstGeom>
          <a:gradFill>
            <a:gsLst>
              <a:gs pos="0">
                <a:srgbClr val="FFFFFF"/>
              </a:gs>
              <a:gs pos="55000">
                <a:srgbClr val="E0E0E0"/>
              </a:gs>
              <a:gs pos="100000">
                <a:srgbClr val="9E9E9E"/>
              </a:gs>
            </a:gsLst>
            <a:path path="circle">
              <a:fillToRect l="-19636" t="62278" r="119636" b="37721"/>
            </a:path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502919" y="4983479"/>
            <a:ext cx="8183882" cy="10515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502919" y="530351"/>
            <a:ext cx="8183882" cy="41879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39909" y="6233159"/>
            <a:ext cx="265619" cy="2438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b">
            <a:spAutoFit/>
          </a:bodyPr>
          <a:lstStyle>
            <a:lvl1pPr algn="r">
              <a:defRPr sz="1000">
                <a:solidFill>
                  <a:srgbClr val="A6A299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ln>
            <a:noFill/>
          </a:ln>
          <a:solidFill>
            <a:srgbClr val="FF9254"/>
          </a:solidFill>
          <a:effectLst>
            <a:outerShdw blurRad="50800" dist="22860" dir="5400000" rotWithShape="0">
              <a:srgbClr val="000000">
                <a:alpha val="55000"/>
              </a:srgbClr>
            </a:outerShdw>
          </a:effectLst>
          <a:uFillTx/>
          <a:latin typeface="+mj-lt"/>
          <a:ea typeface="+mj-ea"/>
          <a:cs typeface="+mj-cs"/>
          <a:sym typeface="Verdana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ln>
            <a:noFill/>
          </a:ln>
          <a:solidFill>
            <a:srgbClr val="FF9254"/>
          </a:solidFill>
          <a:effectLst>
            <a:outerShdw blurRad="50800" dist="22860" dir="5400000" rotWithShape="0">
              <a:srgbClr val="000000">
                <a:alpha val="55000"/>
              </a:srgbClr>
            </a:outerShdw>
          </a:effectLst>
          <a:uFillTx/>
          <a:latin typeface="+mj-lt"/>
          <a:ea typeface="+mj-ea"/>
          <a:cs typeface="+mj-cs"/>
          <a:sym typeface="Verdana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ln>
            <a:noFill/>
          </a:ln>
          <a:solidFill>
            <a:srgbClr val="FF9254"/>
          </a:solidFill>
          <a:effectLst>
            <a:outerShdw blurRad="50800" dist="22860" dir="5400000" rotWithShape="0">
              <a:srgbClr val="000000">
                <a:alpha val="55000"/>
              </a:srgbClr>
            </a:outerShdw>
          </a:effectLst>
          <a:uFillTx/>
          <a:latin typeface="+mj-lt"/>
          <a:ea typeface="+mj-ea"/>
          <a:cs typeface="+mj-cs"/>
          <a:sym typeface="Verdana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ln>
            <a:noFill/>
          </a:ln>
          <a:solidFill>
            <a:srgbClr val="FF9254"/>
          </a:solidFill>
          <a:effectLst>
            <a:outerShdw blurRad="50800" dist="22860" dir="5400000" rotWithShape="0">
              <a:srgbClr val="000000">
                <a:alpha val="55000"/>
              </a:srgbClr>
            </a:outerShdw>
          </a:effectLst>
          <a:uFillTx/>
          <a:latin typeface="+mj-lt"/>
          <a:ea typeface="+mj-ea"/>
          <a:cs typeface="+mj-cs"/>
          <a:sym typeface="Verdana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ln>
            <a:noFill/>
          </a:ln>
          <a:solidFill>
            <a:srgbClr val="FF9254"/>
          </a:solidFill>
          <a:effectLst>
            <a:outerShdw blurRad="50800" dist="22860" dir="5400000" rotWithShape="0">
              <a:srgbClr val="000000">
                <a:alpha val="55000"/>
              </a:srgbClr>
            </a:outerShdw>
          </a:effectLst>
          <a:uFillTx/>
          <a:latin typeface="+mj-lt"/>
          <a:ea typeface="+mj-ea"/>
          <a:cs typeface="+mj-cs"/>
          <a:sym typeface="Verdana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ln>
            <a:noFill/>
          </a:ln>
          <a:solidFill>
            <a:srgbClr val="FF9254"/>
          </a:solidFill>
          <a:effectLst>
            <a:outerShdw blurRad="50800" dist="22860" dir="5400000" rotWithShape="0">
              <a:srgbClr val="000000">
                <a:alpha val="55000"/>
              </a:srgbClr>
            </a:outerShdw>
          </a:effectLst>
          <a:uFillTx/>
          <a:latin typeface="+mj-lt"/>
          <a:ea typeface="+mj-ea"/>
          <a:cs typeface="+mj-cs"/>
          <a:sym typeface="Verdana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ln>
            <a:noFill/>
          </a:ln>
          <a:solidFill>
            <a:srgbClr val="FF9254"/>
          </a:solidFill>
          <a:effectLst>
            <a:outerShdw blurRad="50800" dist="22860" dir="5400000" rotWithShape="0">
              <a:srgbClr val="000000">
                <a:alpha val="55000"/>
              </a:srgbClr>
            </a:outerShdw>
          </a:effectLst>
          <a:uFillTx/>
          <a:latin typeface="+mj-lt"/>
          <a:ea typeface="+mj-ea"/>
          <a:cs typeface="+mj-cs"/>
          <a:sym typeface="Verdana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ln>
            <a:noFill/>
          </a:ln>
          <a:solidFill>
            <a:srgbClr val="FF9254"/>
          </a:solidFill>
          <a:effectLst>
            <a:outerShdw blurRad="50800" dist="22860" dir="5400000" rotWithShape="0">
              <a:srgbClr val="000000">
                <a:alpha val="55000"/>
              </a:srgbClr>
            </a:outerShdw>
          </a:effectLst>
          <a:uFillTx/>
          <a:latin typeface="+mj-lt"/>
          <a:ea typeface="+mj-ea"/>
          <a:cs typeface="+mj-cs"/>
          <a:sym typeface="Verdana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ln>
            <a:noFill/>
          </a:ln>
          <a:solidFill>
            <a:srgbClr val="FF9254"/>
          </a:solidFill>
          <a:effectLst>
            <a:outerShdw blurRad="50800" dist="22860" dir="5400000" rotWithShape="0">
              <a:srgbClr val="000000">
                <a:alpha val="55000"/>
              </a:srgbClr>
            </a:outerShdw>
          </a:effectLst>
          <a:uFillTx/>
          <a:latin typeface="+mj-lt"/>
          <a:ea typeface="+mj-ea"/>
          <a:cs typeface="+mj-cs"/>
          <a:sym typeface="Verdana"/>
        </a:defRPr>
      </a:lvl9pPr>
    </p:titleStyle>
    <p:bodyStyle>
      <a:lvl1pPr marL="265175" marR="0" indent="-265175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>
          <a:schemeClr val="accent1"/>
        </a:buClr>
        <a:buSzPct val="80000"/>
        <a:buFontTx/>
        <a:buChar char="●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1pPr>
      <a:lvl2pPr marL="582168" marR="0" indent="-234696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>
          <a:schemeClr val="accent1"/>
        </a:buClr>
        <a:buSzPct val="100000"/>
        <a:buFontTx/>
        <a:buChar char="◦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2pPr>
      <a:lvl3pPr marL="836260" marR="0" indent="-232756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3pPr>
      <a:lvl4pPr marL="1110755" marR="0" indent="-269507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>
          <a:schemeClr val="accent1"/>
        </a:buClr>
        <a:buSzPct val="112000"/>
        <a:buFontTx/>
        <a:buChar char="◦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4pPr>
      <a:lvl5pPr marL="1381760" marR="0" indent="-28448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5pPr>
      <a:lvl6pPr marL="1608806" marR="0" indent="-301214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>
          <a:schemeClr val="accent1"/>
        </a:buClr>
        <a:buSzPct val="100000"/>
        <a:buFontTx/>
        <a:buChar char="◦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6pPr>
      <a:lvl7pPr marL="1859279" marR="0" indent="-341375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7pPr>
      <a:lvl8pPr marL="2078735" marR="0" indent="-341375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>
          <a:schemeClr val="accent1"/>
        </a:buClr>
        <a:buSzPct val="100000"/>
        <a:buFontTx/>
        <a:buChar char="◦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8pPr>
      <a:lvl9pPr marL="2307335" marR="0" indent="-341375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itle 1"/>
          <p:cNvSpPr txBox="1">
            <a:spLocks noGrp="1"/>
          </p:cNvSpPr>
          <p:nvPr>
            <p:ph type="ctrTitle"/>
          </p:nvPr>
        </p:nvSpPr>
        <p:spPr>
          <a:xfrm>
            <a:off x="722376" y="396366"/>
            <a:ext cx="7772401" cy="3138341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t>Ballot Measure Fundraising— Basics, Budgeting, &amp; Call Time</a:t>
            </a:r>
          </a:p>
        </p:txBody>
      </p:sp>
      <p:sp>
        <p:nvSpPr>
          <p:cNvPr id="121" name="Subtitle 2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Annie Eagan Consulting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itle 1"/>
          <p:cNvSpPr txBox="1">
            <a:spLocks noGrp="1"/>
          </p:cNvSpPr>
          <p:nvPr>
            <p:ph type="title"/>
          </p:nvPr>
        </p:nvSpPr>
        <p:spPr>
          <a:xfrm>
            <a:off x="480059" y="681993"/>
            <a:ext cx="8183882" cy="768347"/>
          </a:xfrm>
          <a:prstGeom prst="rect">
            <a:avLst/>
          </a:prstGeom>
        </p:spPr>
        <p:txBody>
          <a:bodyPr/>
          <a:lstStyle/>
          <a:p>
            <a:r>
              <a:rPr dirty="0"/>
              <a:t>Budget </a:t>
            </a:r>
            <a:r>
              <a:rPr lang="en-US" dirty="0"/>
              <a:t>m</a:t>
            </a:r>
            <a:r>
              <a:rPr dirty="0"/>
              <a:t>yths</a:t>
            </a:r>
          </a:p>
        </p:txBody>
      </p:sp>
      <p:sp>
        <p:nvSpPr>
          <p:cNvPr id="145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480059" y="1647951"/>
            <a:ext cx="8183882" cy="410070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85623" indent="-185623" defTabSz="640079">
              <a:lnSpc>
                <a:spcPct val="150000"/>
              </a:lnSpc>
              <a:spcBef>
                <a:spcPts val="100"/>
              </a:spcBef>
              <a:defRPr sz="1960"/>
            </a:pPr>
            <a:r>
              <a:rPr dirty="0"/>
              <a:t>A donation is only money.</a:t>
            </a:r>
          </a:p>
          <a:p>
            <a:pPr marL="185623" indent="-185623" defTabSz="640079">
              <a:lnSpc>
                <a:spcPct val="150000"/>
              </a:lnSpc>
              <a:spcBef>
                <a:spcPts val="100"/>
              </a:spcBef>
              <a:defRPr sz="1960"/>
            </a:pPr>
            <a:r>
              <a:rPr dirty="0"/>
              <a:t>I can raise all my donations online without making any phone calls.</a:t>
            </a:r>
          </a:p>
          <a:p>
            <a:pPr marL="185623" indent="-185623" defTabSz="640079">
              <a:lnSpc>
                <a:spcPct val="150000"/>
              </a:lnSpc>
              <a:spcBef>
                <a:spcPts val="100"/>
              </a:spcBef>
              <a:defRPr sz="1960"/>
            </a:pPr>
            <a:r>
              <a:rPr dirty="0"/>
              <a:t>Other people will raise </a:t>
            </a:r>
            <a:r>
              <a:rPr lang="en-US" dirty="0"/>
              <a:t>all </a:t>
            </a:r>
            <a:r>
              <a:rPr dirty="0"/>
              <a:t>my money for me.</a:t>
            </a:r>
          </a:p>
          <a:p>
            <a:pPr marL="185623" indent="-185623" defTabSz="640079">
              <a:lnSpc>
                <a:spcPct val="150000"/>
              </a:lnSpc>
              <a:spcBef>
                <a:spcPts val="100"/>
              </a:spcBef>
              <a:defRPr sz="1960"/>
            </a:pPr>
            <a:r>
              <a:rPr dirty="0"/>
              <a:t>I will reach my fundraising goals with small donations of $25 to $100. </a:t>
            </a:r>
          </a:p>
          <a:p>
            <a:pPr marL="185623" indent="-185623" defTabSz="640079">
              <a:lnSpc>
                <a:spcPct val="150000"/>
              </a:lnSpc>
              <a:spcBef>
                <a:spcPts val="100"/>
              </a:spcBef>
              <a:defRPr sz="1960"/>
            </a:pPr>
            <a:r>
              <a:rPr lang="en-US" dirty="0"/>
              <a:t>I will reach my fundraising goals with major contributions, and no low-dollar donations.</a:t>
            </a:r>
            <a:endParaRPr dirty="0"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itle"/>
          <p:cNvSpPr txBox="1">
            <a:spLocks noGrp="1"/>
          </p:cNvSpPr>
          <p:nvPr>
            <p:ph type="title"/>
          </p:nvPr>
        </p:nvSpPr>
        <p:spPr>
          <a:xfrm>
            <a:off x="502919" y="220979"/>
            <a:ext cx="8183882" cy="1051561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Sample Finance Plan</a:t>
            </a:r>
            <a:endParaRPr dirty="0"/>
          </a:p>
        </p:txBody>
      </p:sp>
      <p:sp>
        <p:nvSpPr>
          <p:cNvPr id="148" name="Maybe: 1 or 2 more slides on Budget"/>
          <p:cNvSpPr txBox="1">
            <a:spLocks noGrp="1"/>
          </p:cNvSpPr>
          <p:nvPr>
            <p:ph type="body" idx="1"/>
          </p:nvPr>
        </p:nvSpPr>
        <p:spPr>
          <a:xfrm>
            <a:off x="604519" y="1482851"/>
            <a:ext cx="8183882" cy="418795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Insert here, REVIEW AND DISCUSS</a:t>
            </a:r>
            <a:endParaRPr dirty="0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all Time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C</a:t>
            </a:r>
            <a:r>
              <a:rPr lang="en-US" dirty="0"/>
              <a:t>ALL TIME</a:t>
            </a:r>
            <a:endParaRPr dirty="0"/>
          </a:p>
        </p:txBody>
      </p:sp>
      <p:sp>
        <p:nvSpPr>
          <p:cNvPr id="151" name="Body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itle 1"/>
          <p:cNvSpPr txBox="1">
            <a:spLocks noGrp="1"/>
          </p:cNvSpPr>
          <p:nvPr>
            <p:ph type="title"/>
          </p:nvPr>
        </p:nvSpPr>
        <p:spPr>
          <a:xfrm>
            <a:off x="629919" y="513079"/>
            <a:ext cx="8183882" cy="1051561"/>
          </a:xfrm>
          <a:prstGeom prst="rect">
            <a:avLst/>
          </a:prstGeom>
        </p:spPr>
        <p:txBody>
          <a:bodyPr/>
          <a:lstStyle/>
          <a:p>
            <a:pPr defTabSz="795527">
              <a:defRPr sz="3132">
                <a:effectLst>
                  <a:outerShdw blurRad="44196" dist="19888" dir="5400000" rotWithShape="0">
                    <a:srgbClr val="000000">
                      <a:alpha val="55000"/>
                    </a:srgbClr>
                  </a:outerShdw>
                </a:effectLst>
              </a:defRPr>
            </a:pPr>
            <a:endParaRPr dirty="0"/>
          </a:p>
          <a:p>
            <a:pPr defTabSz="795527">
              <a:defRPr sz="3132">
                <a:effectLst>
                  <a:outerShdw blurRad="44196" dist="19888" dir="5400000" rotWithShape="0">
                    <a:srgbClr val="000000">
                      <a:alpha val="55000"/>
                    </a:srgbClr>
                  </a:outerShdw>
                </a:effectLst>
              </a:defRPr>
            </a:pPr>
            <a:r>
              <a:rPr lang="en-US" dirty="0"/>
              <a:t>Fundraising Call Time - overview</a:t>
            </a:r>
            <a:endParaRPr dirty="0"/>
          </a:p>
        </p:txBody>
      </p:sp>
      <p:sp>
        <p:nvSpPr>
          <p:cNvPr id="181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502919" y="1795947"/>
            <a:ext cx="8183882" cy="4002554"/>
          </a:xfrm>
          <a:prstGeom prst="rect">
            <a:avLst/>
          </a:prstGeom>
        </p:spPr>
        <p:txBody>
          <a:bodyPr>
            <a:noAutofit/>
          </a:bodyPr>
          <a:lstStyle/>
          <a:p>
            <a:pPr marL="246613" indent="-246613" defTabSz="850391">
              <a:lnSpc>
                <a:spcPct val="150000"/>
              </a:lnSpc>
              <a:spcBef>
                <a:spcPts val="100"/>
              </a:spcBef>
              <a:defRPr sz="2325"/>
            </a:pPr>
            <a:r>
              <a:rPr lang="en-US" sz="2000" dirty="0"/>
              <a:t>Mapping the Power of Personal Contact.</a:t>
            </a:r>
          </a:p>
          <a:p>
            <a:pPr marL="246613" indent="-246613" defTabSz="850391">
              <a:lnSpc>
                <a:spcPct val="150000"/>
              </a:lnSpc>
              <a:spcBef>
                <a:spcPts val="100"/>
              </a:spcBef>
              <a:defRPr sz="2325"/>
            </a:pPr>
            <a:r>
              <a:rPr lang="en-US" sz="2000" dirty="0"/>
              <a:t>When in doubt be honest.</a:t>
            </a:r>
          </a:p>
          <a:p>
            <a:pPr marL="246613" indent="-246613" defTabSz="850391">
              <a:lnSpc>
                <a:spcPct val="150000"/>
              </a:lnSpc>
              <a:spcBef>
                <a:spcPts val="100"/>
              </a:spcBef>
              <a:defRPr sz="2325"/>
            </a:pPr>
            <a:r>
              <a:rPr lang="en-US" sz="2000" dirty="0"/>
              <a:t>Practice your campaign message.</a:t>
            </a:r>
          </a:p>
          <a:p>
            <a:pPr marL="246613" indent="-246613" defTabSz="850391">
              <a:lnSpc>
                <a:spcPct val="150000"/>
              </a:lnSpc>
              <a:spcBef>
                <a:spcPts val="100"/>
              </a:spcBef>
              <a:defRPr sz="2325"/>
            </a:pPr>
            <a:r>
              <a:rPr lang="en-US" sz="2000" dirty="0"/>
              <a:t>Know your audience.</a:t>
            </a:r>
          </a:p>
          <a:p>
            <a:pPr marL="246613" indent="-246613" defTabSz="850391">
              <a:lnSpc>
                <a:spcPct val="150000"/>
              </a:lnSpc>
              <a:spcBef>
                <a:spcPts val="100"/>
              </a:spcBef>
              <a:defRPr sz="2325"/>
            </a:pPr>
            <a:r>
              <a:rPr lang="en-US" sz="2000" dirty="0"/>
              <a:t>Make it fun!</a:t>
            </a:r>
          </a:p>
          <a:p>
            <a:pPr marL="246613" indent="-246613" defTabSz="850391">
              <a:lnSpc>
                <a:spcPct val="150000"/>
              </a:lnSpc>
              <a:spcBef>
                <a:spcPts val="100"/>
              </a:spcBef>
              <a:defRPr sz="2325"/>
            </a:pPr>
            <a:r>
              <a:rPr sz="2000" dirty="0"/>
              <a:t>What is the goal of your </a:t>
            </a:r>
            <a:r>
              <a:rPr lang="en-US" sz="2000" dirty="0"/>
              <a:t>ask</a:t>
            </a:r>
            <a:r>
              <a:rPr sz="2000" dirty="0"/>
              <a:t>?</a:t>
            </a:r>
          </a:p>
          <a:p>
            <a:pPr marL="246613" indent="-246613" defTabSz="850391">
              <a:lnSpc>
                <a:spcPct val="150000"/>
              </a:lnSpc>
              <a:spcBef>
                <a:spcPts val="100"/>
              </a:spcBef>
              <a:defRPr sz="2325"/>
            </a:pPr>
            <a:r>
              <a:rPr lang="en-US" sz="2000" dirty="0"/>
              <a:t>Ask for a dollar amount.</a:t>
            </a:r>
            <a:endParaRPr sz="2000" dirty="0"/>
          </a:p>
          <a:p>
            <a:pPr marL="246613" indent="-246613" defTabSz="850391">
              <a:lnSpc>
                <a:spcPct val="150000"/>
              </a:lnSpc>
              <a:spcBef>
                <a:spcPts val="100"/>
              </a:spcBef>
              <a:defRPr sz="2325"/>
            </a:pPr>
            <a:r>
              <a:rPr sz="2000" dirty="0"/>
              <a:t>Say thank you!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itle 1"/>
          <p:cNvSpPr txBox="1">
            <a:spLocks noGrp="1"/>
          </p:cNvSpPr>
          <p:nvPr>
            <p:ph type="title"/>
          </p:nvPr>
        </p:nvSpPr>
        <p:spPr>
          <a:xfrm>
            <a:off x="480059" y="-37733"/>
            <a:ext cx="8183882" cy="1526173"/>
          </a:xfrm>
          <a:prstGeom prst="rect">
            <a:avLst/>
          </a:prstGeom>
        </p:spPr>
        <p:txBody>
          <a:bodyPr/>
          <a:lstStyle/>
          <a:p>
            <a:pPr defTabSz="466344">
              <a:defRPr sz="3059">
                <a:effectLst>
                  <a:outerShdw blurRad="25908" dist="11658" dir="5400000" rotWithShape="0">
                    <a:srgbClr val="000000">
                      <a:alpha val="55000"/>
                    </a:srgbClr>
                  </a:outerShdw>
                </a:effectLst>
              </a:defRPr>
            </a:pPr>
            <a:endParaRPr dirty="0"/>
          </a:p>
          <a:p>
            <a:pPr defTabSz="466344">
              <a:defRPr sz="3059">
                <a:effectLst>
                  <a:outerShdw blurRad="25908" dist="11658" dir="5400000" rotWithShape="0">
                    <a:srgbClr val="000000">
                      <a:alpha val="55000"/>
                    </a:srgbClr>
                  </a:outerShdw>
                </a:effectLst>
              </a:defRPr>
            </a:pPr>
            <a:r>
              <a:rPr dirty="0"/>
              <a:t>Mapping</a:t>
            </a:r>
          </a:p>
          <a:p>
            <a:pPr defTabSz="466344">
              <a:defRPr sz="3059">
                <a:effectLst>
                  <a:outerShdw blurRad="25908" dist="11658" dir="5400000" rotWithShape="0">
                    <a:srgbClr val="000000">
                      <a:alpha val="55000"/>
                    </a:srgbClr>
                  </a:outerShdw>
                </a:effectLst>
              </a:defRPr>
            </a:pPr>
            <a:r>
              <a:rPr dirty="0"/>
              <a:t>The Power of Personal Contact</a:t>
            </a:r>
          </a:p>
        </p:txBody>
      </p:sp>
      <p:sp>
        <p:nvSpPr>
          <p:cNvPr id="154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480059" y="1488440"/>
            <a:ext cx="8264233" cy="4288159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265176" indent="-265176">
              <a:lnSpc>
                <a:spcPct val="150000"/>
              </a:lnSpc>
              <a:defRPr sz="2000"/>
            </a:pPr>
            <a:r>
              <a:rPr lang="en-US" b="1" u="sng" dirty="0"/>
              <a:t>Your Community</a:t>
            </a:r>
            <a:r>
              <a:rPr lang="en-US" b="1" dirty="0"/>
              <a:t> – </a:t>
            </a:r>
            <a:r>
              <a:rPr lang="en-US" dirty="0"/>
              <a:t>Community leaders and organizations </a:t>
            </a:r>
            <a:r>
              <a:rPr dirty="0"/>
              <a:t>want to hear from you, and be asked to support you.</a:t>
            </a:r>
          </a:p>
          <a:p>
            <a:pPr marL="265176" indent="-265176">
              <a:lnSpc>
                <a:spcPct val="150000"/>
              </a:lnSpc>
              <a:defRPr sz="2000"/>
            </a:pPr>
            <a:r>
              <a:rPr lang="en-US" b="1" u="sng" dirty="0"/>
              <a:t>Your network</a:t>
            </a:r>
            <a:r>
              <a:rPr lang="en-US" b="1" dirty="0"/>
              <a:t> – </a:t>
            </a:r>
            <a:r>
              <a:rPr dirty="0"/>
              <a:t>Your friends</a:t>
            </a:r>
            <a:r>
              <a:rPr lang="en-US" dirty="0"/>
              <a:t>, family, and peers</a:t>
            </a:r>
            <a:r>
              <a:rPr dirty="0"/>
              <a:t> want to support you.</a:t>
            </a:r>
          </a:p>
          <a:p>
            <a:pPr marL="265176" indent="-265176">
              <a:lnSpc>
                <a:spcPct val="150000"/>
              </a:lnSpc>
              <a:defRPr sz="2000"/>
            </a:pPr>
            <a:r>
              <a:rPr lang="en-US" b="1" u="sng" dirty="0"/>
              <a:t>Phone calls and meetings</a:t>
            </a:r>
            <a:r>
              <a:rPr lang="en-US" dirty="0"/>
              <a:t> </a:t>
            </a:r>
            <a:r>
              <a:rPr lang="en-US" b="1" dirty="0"/>
              <a:t>–</a:t>
            </a:r>
            <a:r>
              <a:rPr lang="en-US" dirty="0"/>
              <a:t> </a:t>
            </a:r>
            <a:r>
              <a:rPr dirty="0"/>
              <a:t>Fundraising on the phone and in person are two of </a:t>
            </a:r>
            <a:r>
              <a:rPr b="1" i="1" u="sng" dirty="0"/>
              <a:t>the most</a:t>
            </a:r>
            <a:r>
              <a:rPr b="1" i="1" dirty="0"/>
              <a:t> </a:t>
            </a:r>
            <a:r>
              <a:rPr b="1" i="1" u="sng" dirty="0"/>
              <a:t>important</a:t>
            </a:r>
            <a:r>
              <a:rPr dirty="0"/>
              <a:t> ways to grow and cultivate donors support.</a:t>
            </a:r>
          </a:p>
          <a:p>
            <a:pPr marL="265176" indent="-265176">
              <a:lnSpc>
                <a:spcPct val="150000"/>
              </a:lnSpc>
              <a:defRPr sz="2000"/>
            </a:pPr>
            <a:r>
              <a:rPr b="1" u="sng" dirty="0"/>
              <a:t>Email</a:t>
            </a:r>
            <a:r>
              <a:rPr lang="en-US" b="1" u="sng" dirty="0"/>
              <a:t> fundraising</a:t>
            </a:r>
            <a:r>
              <a:rPr b="1" u="sng" dirty="0"/>
              <a:t> </a:t>
            </a:r>
            <a:r>
              <a:rPr lang="en-US" b="1" dirty="0"/>
              <a:t>–</a:t>
            </a:r>
            <a:r>
              <a:rPr lang="en-US" dirty="0"/>
              <a:t>  is a partner to personal contact</a:t>
            </a:r>
            <a:r>
              <a:rPr dirty="0"/>
              <a:t>.</a:t>
            </a:r>
          </a:p>
          <a:p>
            <a:pPr marL="265176" indent="-265176">
              <a:lnSpc>
                <a:spcPct val="150000"/>
              </a:lnSpc>
              <a:defRPr sz="2000"/>
            </a:pPr>
            <a:r>
              <a:rPr lang="en-US" b="1" u="sng" dirty="0"/>
              <a:t>Social media fundraising </a:t>
            </a:r>
            <a:r>
              <a:rPr lang="en-US" b="1" dirty="0"/>
              <a:t>–</a:t>
            </a:r>
            <a:r>
              <a:rPr lang="en-US" dirty="0"/>
              <a:t> is a partner to personal contact.</a:t>
            </a:r>
            <a:endParaRPr dirty="0"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itle 1"/>
          <p:cNvSpPr txBox="1">
            <a:spLocks noGrp="1"/>
          </p:cNvSpPr>
          <p:nvPr>
            <p:ph type="title"/>
          </p:nvPr>
        </p:nvSpPr>
        <p:spPr>
          <a:xfrm>
            <a:off x="480059" y="443636"/>
            <a:ext cx="8183882" cy="1080571"/>
          </a:xfrm>
          <a:prstGeom prst="rect">
            <a:avLst/>
          </a:prstGeom>
        </p:spPr>
        <p:txBody>
          <a:bodyPr/>
          <a:lstStyle/>
          <a:p>
            <a:pPr defTabSz="813816">
              <a:defRPr sz="3204">
                <a:effectLst>
                  <a:outerShdw blurRad="45212" dist="20345" dir="5400000" rotWithShape="0">
                    <a:srgbClr val="000000">
                      <a:alpha val="55000"/>
                    </a:srgbClr>
                  </a:outerShdw>
                </a:effectLst>
              </a:defRPr>
            </a:pPr>
            <a:endParaRPr/>
          </a:p>
          <a:p>
            <a:pPr defTabSz="813816">
              <a:defRPr sz="3204">
                <a:effectLst>
                  <a:outerShdw blurRad="45212" dist="20345" dir="5400000" rotWithShape="0">
                    <a:srgbClr val="000000">
                      <a:alpha val="55000"/>
                    </a:srgbClr>
                  </a:outerShdw>
                </a:effectLst>
              </a:defRPr>
            </a:pPr>
            <a:r>
              <a:t>When in Doubt Be Honest</a:t>
            </a:r>
          </a:p>
        </p:txBody>
      </p:sp>
      <p:sp>
        <p:nvSpPr>
          <p:cNvPr id="172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480059" y="1952751"/>
            <a:ext cx="8183882" cy="4092707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265176" indent="-265176">
              <a:lnSpc>
                <a:spcPct val="150000"/>
              </a:lnSpc>
              <a:defRPr sz="2500"/>
            </a:pPr>
            <a:r>
              <a:rPr lang="en-US" b="1" u="sng" dirty="0"/>
              <a:t>Be yourself</a:t>
            </a:r>
            <a:r>
              <a:rPr lang="en-US" dirty="0"/>
              <a:t> </a:t>
            </a:r>
            <a:r>
              <a:rPr lang="en-US" b="1" dirty="0"/>
              <a:t>– </a:t>
            </a:r>
            <a:r>
              <a:rPr dirty="0"/>
              <a:t>When you reach a donor, or potential donor on the phone, relax and be yourself.</a:t>
            </a:r>
          </a:p>
          <a:p>
            <a:pPr marL="265176" indent="-265176">
              <a:lnSpc>
                <a:spcPct val="150000"/>
              </a:lnSpc>
              <a:defRPr sz="2500"/>
            </a:pPr>
            <a:r>
              <a:rPr lang="en-US" b="1" u="sng" dirty="0"/>
              <a:t>Your sincere self is your best self</a:t>
            </a:r>
            <a:r>
              <a:rPr lang="en-US" b="1" dirty="0"/>
              <a:t> – </a:t>
            </a:r>
            <a:r>
              <a:rPr dirty="0"/>
              <a:t>When your sincere motivations shine through you are at your best</a:t>
            </a:r>
            <a:r>
              <a:rPr lang="en-US" dirty="0"/>
              <a:t>, p</a:t>
            </a:r>
            <a:r>
              <a:rPr dirty="0"/>
              <a:t>eople want to support the real you.</a:t>
            </a:r>
          </a:p>
          <a:p>
            <a:pPr marL="265176" indent="-265176">
              <a:lnSpc>
                <a:spcPct val="150000"/>
              </a:lnSpc>
              <a:defRPr sz="2500"/>
            </a:pPr>
            <a:r>
              <a:rPr lang="en-US" b="1" u="sng" dirty="0"/>
              <a:t>Your community wants to help</a:t>
            </a:r>
            <a:r>
              <a:rPr lang="en-US" b="1" dirty="0"/>
              <a:t> – </a:t>
            </a:r>
            <a:r>
              <a:rPr dirty="0"/>
              <a:t>People want you to ask them for help.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itle 1"/>
          <p:cNvSpPr txBox="1">
            <a:spLocks noGrp="1"/>
          </p:cNvSpPr>
          <p:nvPr>
            <p:ph type="title"/>
          </p:nvPr>
        </p:nvSpPr>
        <p:spPr>
          <a:xfrm>
            <a:off x="480059" y="-37920"/>
            <a:ext cx="8183882" cy="172833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Practice your campaign message</a:t>
            </a:r>
            <a:endParaRPr dirty="0"/>
          </a:p>
        </p:txBody>
      </p:sp>
      <p:sp>
        <p:nvSpPr>
          <p:cNvPr id="137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480059" y="1690415"/>
            <a:ext cx="8183882" cy="4272349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defRPr sz="2100"/>
            </a:pPr>
            <a:r>
              <a:rPr lang="en-US" b="1" u="sng" dirty="0"/>
              <a:t>Fundraising is GREAT message practice</a:t>
            </a:r>
            <a:r>
              <a:rPr lang="en-US" b="1" dirty="0"/>
              <a:t> – </a:t>
            </a:r>
            <a:r>
              <a:rPr lang="en-US" dirty="0"/>
              <a:t>fundraising call time and meetings builds confidence in your ability to advocate for the campaign as you raise money to support the campaign. You learn what messages resonate strongly </a:t>
            </a:r>
            <a:r>
              <a:rPr dirty="0"/>
              <a:t>in</a:t>
            </a:r>
            <a:r>
              <a:rPr lang="en-US" dirty="0"/>
              <a:t> your</a:t>
            </a:r>
            <a:r>
              <a:rPr dirty="0"/>
              <a:t> </a:t>
            </a:r>
            <a:r>
              <a:rPr lang="en-US" dirty="0"/>
              <a:t>outreach. This will make you an even better advocate on the </a:t>
            </a:r>
            <a:r>
              <a:rPr dirty="0"/>
              <a:t>campaign trail </a:t>
            </a:r>
            <a:r>
              <a:rPr lang="en-US" dirty="0"/>
              <a:t>later </a:t>
            </a:r>
            <a:r>
              <a:rPr b="1" dirty="0"/>
              <a:t>– use call time as practice!</a:t>
            </a:r>
            <a:r>
              <a:rPr dirty="0"/>
              <a:t> </a:t>
            </a:r>
          </a:p>
          <a:p>
            <a:pPr>
              <a:lnSpc>
                <a:spcPct val="150000"/>
              </a:lnSpc>
              <a:defRPr sz="2100"/>
            </a:pPr>
            <a:r>
              <a:rPr lang="en-US" b="1" u="sng" dirty="0"/>
              <a:t>Why your cause</a:t>
            </a:r>
            <a:r>
              <a:rPr lang="en-US" dirty="0"/>
              <a:t> </a:t>
            </a:r>
            <a:r>
              <a:rPr lang="en-US" b="1" dirty="0"/>
              <a:t>– </a:t>
            </a:r>
            <a:r>
              <a:rPr lang="en-US" dirty="0"/>
              <a:t>Be prepared to tell</a:t>
            </a:r>
            <a:r>
              <a:rPr dirty="0"/>
              <a:t> people why they should give to you</a:t>
            </a:r>
            <a:r>
              <a:rPr lang="en-US" dirty="0"/>
              <a:t>r cause,</a:t>
            </a:r>
            <a:r>
              <a:rPr dirty="0"/>
              <a:t> and invest in your </a:t>
            </a:r>
            <a:r>
              <a:rPr lang="en-US" dirty="0"/>
              <a:t>grass roots campaign</a:t>
            </a:r>
            <a:r>
              <a:rPr dirty="0"/>
              <a:t>.</a:t>
            </a:r>
          </a:p>
          <a:p>
            <a:pPr>
              <a:lnSpc>
                <a:spcPct val="150000"/>
              </a:lnSpc>
              <a:defRPr sz="2100"/>
            </a:pPr>
            <a:r>
              <a:rPr lang="en-US" b="1" u="sng" dirty="0"/>
              <a:t>Path to victory</a:t>
            </a:r>
            <a:r>
              <a:rPr lang="en-US" dirty="0"/>
              <a:t> </a:t>
            </a:r>
            <a:r>
              <a:rPr lang="en-US" b="1" dirty="0"/>
              <a:t>–</a:t>
            </a:r>
            <a:r>
              <a:rPr lang="en-US" dirty="0"/>
              <a:t> </a:t>
            </a:r>
            <a:r>
              <a:rPr dirty="0"/>
              <a:t>Distinguish yourself from the other </a:t>
            </a:r>
            <a:r>
              <a:rPr lang="en-US" dirty="0"/>
              <a:t>efforts, and be prepared to outline the path to victory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itle 1"/>
          <p:cNvSpPr txBox="1">
            <a:spLocks noGrp="1"/>
          </p:cNvSpPr>
          <p:nvPr>
            <p:ph type="title"/>
          </p:nvPr>
        </p:nvSpPr>
        <p:spPr>
          <a:xfrm>
            <a:off x="480059" y="386079"/>
            <a:ext cx="8183882" cy="1051561"/>
          </a:xfrm>
          <a:prstGeom prst="rect">
            <a:avLst/>
          </a:prstGeom>
        </p:spPr>
        <p:txBody>
          <a:bodyPr/>
          <a:lstStyle/>
          <a:p>
            <a:r>
              <a:t>Know Your Audience</a:t>
            </a:r>
          </a:p>
        </p:txBody>
      </p:sp>
      <p:sp>
        <p:nvSpPr>
          <p:cNvPr id="166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480059" y="1571752"/>
            <a:ext cx="7969966" cy="4772732"/>
          </a:xfrm>
          <a:prstGeom prst="rect">
            <a:avLst/>
          </a:prstGeom>
        </p:spPr>
        <p:txBody>
          <a:bodyPr/>
          <a:lstStyle/>
          <a:p>
            <a:pPr marL="265175" indent="-265175">
              <a:lnSpc>
                <a:spcPct val="150000"/>
              </a:lnSpc>
              <a:defRPr sz="2000"/>
            </a:pPr>
            <a:r>
              <a:rPr b="1" u="sng" dirty="0"/>
              <a:t>R</a:t>
            </a:r>
            <a:r>
              <a:rPr lang="en-US" b="1" u="sng" dirty="0"/>
              <a:t>esearch</a:t>
            </a:r>
            <a:r>
              <a:rPr lang="en-US" b="1" dirty="0"/>
              <a:t> – </a:t>
            </a:r>
            <a:r>
              <a:rPr dirty="0"/>
              <a:t>Do your homework on the concerns of leaders and leading organizations in your community before you pick up the phone or set up a meeting to ask for support.</a:t>
            </a:r>
          </a:p>
          <a:p>
            <a:pPr marL="265175" indent="-265175">
              <a:lnSpc>
                <a:spcPct val="150000"/>
              </a:lnSpc>
              <a:defRPr sz="2000"/>
            </a:pPr>
            <a:r>
              <a:rPr b="1" u="sng" dirty="0"/>
              <a:t>L</a:t>
            </a:r>
            <a:r>
              <a:rPr lang="en-US" b="1" u="sng" dirty="0"/>
              <a:t>isten</a:t>
            </a:r>
            <a:r>
              <a:rPr lang="en-US" b="1" dirty="0"/>
              <a:t> –</a:t>
            </a:r>
            <a:r>
              <a:rPr dirty="0"/>
              <a:t> Listening is the best way to get to know a person and your community better! Don’t forget to listen.</a:t>
            </a:r>
            <a:endParaRPr lang="en-US" dirty="0"/>
          </a:p>
          <a:p>
            <a:pPr>
              <a:lnSpc>
                <a:spcPct val="150000"/>
              </a:lnSpc>
              <a:defRPr sz="2000"/>
            </a:pPr>
            <a:r>
              <a:rPr lang="en-US" b="1" u="sng" dirty="0"/>
              <a:t>Relate</a:t>
            </a:r>
            <a:r>
              <a:rPr lang="en-US" b="1" dirty="0"/>
              <a:t> –</a:t>
            </a:r>
            <a:r>
              <a:rPr lang="en-US" dirty="0"/>
              <a:t> Focus on different aspects of your personal history or campaign platform depending on the person or group you are speaking to. No cookie cutter conversations!</a:t>
            </a:r>
          </a:p>
          <a:p>
            <a:pPr marL="265175" indent="-265175">
              <a:lnSpc>
                <a:spcPct val="150000"/>
              </a:lnSpc>
              <a:defRPr sz="2000"/>
            </a:pPr>
            <a:endParaRPr dirty="0"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Title 1"/>
          <p:cNvSpPr txBox="1">
            <a:spLocks noGrp="1"/>
          </p:cNvSpPr>
          <p:nvPr>
            <p:ph type="title"/>
          </p:nvPr>
        </p:nvSpPr>
        <p:spPr>
          <a:xfrm>
            <a:off x="480059" y="474979"/>
            <a:ext cx="8183882" cy="1051561"/>
          </a:xfrm>
          <a:prstGeom prst="rect">
            <a:avLst/>
          </a:prstGeom>
        </p:spPr>
        <p:txBody>
          <a:bodyPr/>
          <a:lstStyle/>
          <a:p>
            <a:pPr defTabSz="795527">
              <a:defRPr sz="3132">
                <a:effectLst>
                  <a:outerShdw blurRad="44196" dist="19888" dir="5400000" rotWithShape="0">
                    <a:srgbClr val="000000">
                      <a:alpha val="55000"/>
                    </a:srgbClr>
                  </a:outerShdw>
                </a:effectLst>
              </a:defRPr>
            </a:pPr>
            <a:endParaRPr/>
          </a:p>
          <a:p>
            <a:pPr defTabSz="795527">
              <a:defRPr sz="3132">
                <a:effectLst>
                  <a:outerShdw blurRad="44196" dist="19888" dir="5400000" rotWithShape="0">
                    <a:srgbClr val="000000">
                      <a:alpha val="55000"/>
                    </a:srgbClr>
                  </a:outerShdw>
                </a:effectLst>
              </a:defRPr>
            </a:pPr>
            <a:r>
              <a:t>Make it fun!</a:t>
            </a:r>
          </a:p>
        </p:txBody>
      </p:sp>
      <p:sp>
        <p:nvSpPr>
          <p:cNvPr id="175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480059" y="1959685"/>
            <a:ext cx="8183882" cy="3800487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265176" indent="-265176">
              <a:lnSpc>
                <a:spcPct val="150000"/>
              </a:lnSpc>
              <a:defRPr sz="2500"/>
            </a:pPr>
            <a:r>
              <a:rPr dirty="0"/>
              <a:t>Make the </a:t>
            </a:r>
            <a:r>
              <a:rPr lang="en-US" dirty="0"/>
              <a:t>donor conversation</a:t>
            </a:r>
            <a:r>
              <a:rPr dirty="0"/>
              <a:t> substantive, but also fun</a:t>
            </a:r>
            <a:r>
              <a:rPr lang="en-US" dirty="0"/>
              <a:t> and positive</a:t>
            </a:r>
            <a:r>
              <a:rPr dirty="0"/>
              <a:t>. </a:t>
            </a:r>
          </a:p>
          <a:p>
            <a:pPr marL="265176" indent="-265176">
              <a:lnSpc>
                <a:spcPct val="150000"/>
              </a:lnSpc>
              <a:defRPr sz="2500"/>
            </a:pPr>
            <a:r>
              <a:rPr dirty="0"/>
              <a:t>Don’t be afraid to tell a fun story.</a:t>
            </a:r>
          </a:p>
          <a:p>
            <a:pPr marL="236764" indent="-236764">
              <a:lnSpc>
                <a:spcPct val="150000"/>
              </a:lnSpc>
            </a:pPr>
            <a:r>
              <a:rPr sz="2500" dirty="0"/>
              <a:t>Make the process fun for yourself: </a:t>
            </a:r>
          </a:p>
          <a:p>
            <a:pPr marL="584236" lvl="1" indent="-236764">
              <a:lnSpc>
                <a:spcPct val="150000"/>
              </a:lnSpc>
              <a:buSzPct val="80000"/>
              <a:buChar char="●"/>
            </a:pPr>
            <a:r>
              <a:rPr lang="en-US" sz="2500" dirty="0"/>
              <a:t>R</a:t>
            </a:r>
            <a:r>
              <a:rPr sz="2500" dirty="0"/>
              <a:t>ing a bell when you get a pledge</a:t>
            </a:r>
            <a:r>
              <a:rPr lang="en-US" sz="2500" dirty="0"/>
              <a:t>.</a:t>
            </a:r>
            <a:endParaRPr sz="2500" dirty="0"/>
          </a:p>
          <a:p>
            <a:pPr marL="584236" lvl="1" indent="-236764">
              <a:lnSpc>
                <a:spcPct val="150000"/>
              </a:lnSpc>
              <a:buSzPct val="80000"/>
              <a:buChar char="●"/>
            </a:pPr>
            <a:r>
              <a:rPr lang="en-US" sz="2500" dirty="0"/>
              <a:t>W</a:t>
            </a:r>
            <a:r>
              <a:rPr sz="2500" dirty="0"/>
              <a:t>rite the names on mounted butcher paper when you get a donation!</a:t>
            </a:r>
            <a:r>
              <a:rPr dirty="0"/>
              <a:t> 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Title 1"/>
          <p:cNvSpPr txBox="1">
            <a:spLocks noGrp="1"/>
          </p:cNvSpPr>
          <p:nvPr>
            <p:ph type="title"/>
          </p:nvPr>
        </p:nvSpPr>
        <p:spPr>
          <a:xfrm>
            <a:off x="480059" y="431176"/>
            <a:ext cx="8183882" cy="1051561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795527">
              <a:defRPr sz="3132">
                <a:effectLst>
                  <a:outerShdw blurRad="44196" dist="19888" dir="5400000" rotWithShape="0">
                    <a:srgbClr val="000000">
                      <a:alpha val="55000"/>
                    </a:srgbClr>
                  </a:outerShdw>
                </a:effectLst>
              </a:defRPr>
            </a:pPr>
            <a:endParaRPr dirty="0"/>
          </a:p>
          <a:p>
            <a:pPr defTabSz="795527">
              <a:defRPr sz="3132">
                <a:effectLst>
                  <a:outerShdw blurRad="44196" dist="19888" dir="5400000" rotWithShape="0">
                    <a:srgbClr val="000000">
                      <a:alpha val="55000"/>
                    </a:srgbClr>
                  </a:outerShdw>
                </a:effectLst>
              </a:defRPr>
            </a:pPr>
            <a:r>
              <a:rPr lang="en-US" dirty="0"/>
              <a:t>What is the goal of</a:t>
            </a:r>
            <a:r>
              <a:rPr dirty="0"/>
              <a:t> </a:t>
            </a:r>
            <a:r>
              <a:rPr lang="en-US" dirty="0"/>
              <a:t>your</a:t>
            </a:r>
            <a:r>
              <a:rPr dirty="0"/>
              <a:t> </a:t>
            </a:r>
            <a:r>
              <a:rPr lang="en-US" dirty="0"/>
              <a:t>ASK conversation?</a:t>
            </a:r>
            <a:endParaRPr dirty="0"/>
          </a:p>
        </p:txBody>
      </p:sp>
      <p:sp>
        <p:nvSpPr>
          <p:cNvPr id="178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480059" y="1749551"/>
            <a:ext cx="8183882" cy="4917059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50000"/>
              </a:lnSpc>
              <a:buSzTx/>
              <a:buFont typeface="Wingdings 2"/>
              <a:buNone/>
              <a:defRPr sz="1900"/>
            </a:pPr>
            <a:r>
              <a:rPr dirty="0"/>
              <a:t>Before you pick up the phone, or go into your donor meeting, ask YOURSELF, </a:t>
            </a:r>
            <a:r>
              <a:rPr b="1" u="sng" dirty="0"/>
              <a:t>“What is the ask in this meeting/phone call?”</a:t>
            </a:r>
            <a:endParaRPr u="sng" dirty="0"/>
          </a:p>
          <a:p>
            <a:pPr>
              <a:lnSpc>
                <a:spcPct val="150000"/>
              </a:lnSpc>
              <a:defRPr sz="1900"/>
            </a:pPr>
            <a:r>
              <a:rPr dirty="0"/>
              <a:t>Am I following-up on an event invitation to attend and/or give?</a:t>
            </a:r>
          </a:p>
          <a:p>
            <a:pPr>
              <a:lnSpc>
                <a:spcPct val="150000"/>
              </a:lnSpc>
              <a:defRPr sz="1900"/>
            </a:pPr>
            <a:r>
              <a:rPr dirty="0"/>
              <a:t>Am I asking for a major </a:t>
            </a:r>
            <a:r>
              <a:rPr lang="en-US" dirty="0"/>
              <a:t>contribution</a:t>
            </a:r>
            <a:r>
              <a:rPr dirty="0"/>
              <a:t>?</a:t>
            </a:r>
          </a:p>
          <a:p>
            <a:pPr>
              <a:lnSpc>
                <a:spcPct val="150000"/>
              </a:lnSpc>
              <a:defRPr sz="1900"/>
            </a:pPr>
            <a:r>
              <a:rPr dirty="0"/>
              <a:t>Am I asking him/her to co-host </a:t>
            </a:r>
            <a:r>
              <a:rPr lang="en-US" dirty="0"/>
              <a:t>our kick-off </a:t>
            </a:r>
            <a:r>
              <a:rPr dirty="0"/>
              <a:t>fundraiser? </a:t>
            </a:r>
            <a:endParaRPr lang="en-US" dirty="0"/>
          </a:p>
          <a:p>
            <a:pPr>
              <a:lnSpc>
                <a:spcPct val="150000"/>
              </a:lnSpc>
              <a:defRPr sz="1900"/>
            </a:pPr>
            <a:r>
              <a:rPr lang="en-US" dirty="0"/>
              <a:t>Am I asking for names of others that can give?</a:t>
            </a:r>
            <a:endParaRPr dirty="0"/>
          </a:p>
          <a:p>
            <a:pPr>
              <a:lnSpc>
                <a:spcPct val="150000"/>
              </a:lnSpc>
              <a:defRPr sz="1900"/>
            </a:pPr>
            <a:r>
              <a:rPr dirty="0"/>
              <a:t>Am I asking for an endorsement?</a:t>
            </a:r>
          </a:p>
          <a:p>
            <a:pPr>
              <a:lnSpc>
                <a:spcPct val="150000"/>
              </a:lnSpc>
              <a:defRPr sz="1900"/>
            </a:pPr>
            <a:r>
              <a:rPr dirty="0"/>
              <a:t>One or more of the above??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he Basics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The </a:t>
            </a:r>
            <a:r>
              <a:rPr lang="en-US" dirty="0"/>
              <a:t>BASICS</a:t>
            </a:r>
            <a:endParaRPr dirty="0"/>
          </a:p>
        </p:txBody>
      </p:sp>
      <p:sp>
        <p:nvSpPr>
          <p:cNvPr id="124" name="Body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itle 1"/>
          <p:cNvSpPr txBox="1">
            <a:spLocks noGrp="1"/>
          </p:cNvSpPr>
          <p:nvPr>
            <p:ph type="title"/>
          </p:nvPr>
        </p:nvSpPr>
        <p:spPr>
          <a:xfrm>
            <a:off x="616293" y="438158"/>
            <a:ext cx="8183881" cy="998729"/>
          </a:xfrm>
          <a:prstGeom prst="rect">
            <a:avLst/>
          </a:prstGeom>
        </p:spPr>
        <p:txBody>
          <a:bodyPr/>
          <a:lstStyle/>
          <a:p>
            <a:r>
              <a:rPr dirty="0"/>
              <a:t>A</a:t>
            </a:r>
            <a:r>
              <a:rPr lang="en-US" dirty="0"/>
              <a:t>SK</a:t>
            </a:r>
            <a:r>
              <a:rPr dirty="0"/>
              <a:t> for money!</a:t>
            </a:r>
          </a:p>
        </p:txBody>
      </p:sp>
      <p:sp>
        <p:nvSpPr>
          <p:cNvPr id="157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480059" y="2282952"/>
            <a:ext cx="8183882" cy="4772732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2500"/>
            </a:lvl1pPr>
          </a:lstStyle>
          <a:p>
            <a:r>
              <a:rPr dirty="0"/>
              <a:t>“I am asking friends</a:t>
            </a:r>
            <a:r>
              <a:rPr lang="en-US" dirty="0"/>
              <a:t> </a:t>
            </a:r>
            <a:r>
              <a:rPr dirty="0"/>
              <a:t>and community leaders if they can make a donation to support</a:t>
            </a:r>
            <a:r>
              <a:rPr lang="en-US" dirty="0"/>
              <a:t> our</a:t>
            </a:r>
            <a:r>
              <a:rPr dirty="0"/>
              <a:t> campaign. </a:t>
            </a:r>
            <a:r>
              <a:rPr b="1" u="sng" dirty="0"/>
              <a:t>Can you donate $$$ today?”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IF YES…"/>
          <p:cNvSpPr txBox="1">
            <a:spLocks noGrp="1"/>
          </p:cNvSpPr>
          <p:nvPr>
            <p:ph type="title"/>
          </p:nvPr>
        </p:nvSpPr>
        <p:spPr>
          <a:xfrm>
            <a:off x="502919" y="360679"/>
            <a:ext cx="8183882" cy="1051561"/>
          </a:xfrm>
          <a:prstGeom prst="rect">
            <a:avLst/>
          </a:prstGeom>
        </p:spPr>
        <p:txBody>
          <a:bodyPr/>
          <a:lstStyle/>
          <a:p>
            <a:r>
              <a:rPr dirty="0"/>
              <a:t>IF YES…</a:t>
            </a:r>
          </a:p>
        </p:txBody>
      </p:sp>
      <p:sp>
        <p:nvSpPr>
          <p:cNvPr id="160" name="get the email and cell phone of donor.…"/>
          <p:cNvSpPr txBox="1">
            <a:spLocks noGrp="1"/>
          </p:cNvSpPr>
          <p:nvPr>
            <p:ph type="body" idx="1"/>
          </p:nvPr>
        </p:nvSpPr>
        <p:spPr>
          <a:xfrm>
            <a:off x="502919" y="1635251"/>
            <a:ext cx="8183882" cy="418795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50000"/>
              </a:lnSpc>
              <a:defRPr sz="2500"/>
            </a:pPr>
            <a:r>
              <a:rPr lang="en-US" b="1" u="sng" dirty="0"/>
              <a:t>Contact information</a:t>
            </a:r>
            <a:r>
              <a:rPr lang="en-US" dirty="0"/>
              <a:t> -- Get</a:t>
            </a:r>
            <a:r>
              <a:rPr dirty="0"/>
              <a:t> the email and cell phone of donor</a:t>
            </a:r>
            <a:r>
              <a:rPr lang="en-US" dirty="0"/>
              <a:t> (if you don’t have it already)</a:t>
            </a:r>
            <a:r>
              <a:rPr dirty="0"/>
              <a:t>.</a:t>
            </a:r>
          </a:p>
          <a:p>
            <a:pPr>
              <a:lnSpc>
                <a:spcPct val="150000"/>
              </a:lnSpc>
              <a:defRPr sz="2500"/>
            </a:pPr>
            <a:r>
              <a:rPr b="1" u="sng" dirty="0"/>
              <a:t>Send a thank you email</a:t>
            </a:r>
            <a:r>
              <a:rPr dirty="0"/>
              <a:t> </a:t>
            </a:r>
            <a:r>
              <a:rPr lang="en-US" dirty="0"/>
              <a:t>-- </a:t>
            </a:r>
            <a:r>
              <a:rPr dirty="0"/>
              <a:t>confirm the pledge, giving campaign mailing address</a:t>
            </a:r>
            <a:r>
              <a:rPr lang="en-US" dirty="0"/>
              <a:t>, online contribution link,</a:t>
            </a:r>
            <a:r>
              <a:rPr dirty="0"/>
              <a:t> and website address for </a:t>
            </a:r>
            <a:r>
              <a:rPr lang="en-US" dirty="0"/>
              <a:t>more information.</a:t>
            </a:r>
            <a:endParaRPr dirty="0"/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IF NO…"/>
          <p:cNvSpPr txBox="1">
            <a:spLocks noGrp="1"/>
          </p:cNvSpPr>
          <p:nvPr>
            <p:ph type="title"/>
          </p:nvPr>
        </p:nvSpPr>
        <p:spPr>
          <a:xfrm>
            <a:off x="655319" y="347979"/>
            <a:ext cx="8183882" cy="1051561"/>
          </a:xfrm>
          <a:prstGeom prst="rect">
            <a:avLst/>
          </a:prstGeom>
        </p:spPr>
        <p:txBody>
          <a:bodyPr/>
          <a:lstStyle/>
          <a:p>
            <a:r>
              <a:t>IF NO…</a:t>
            </a:r>
          </a:p>
        </p:txBody>
      </p:sp>
      <p:sp>
        <p:nvSpPr>
          <p:cNvPr id="163" name="Ask if you may stay in touch via email, or invite to coffee if appropriate: get the email and cell phone of donor, if appropriate.…"/>
          <p:cNvSpPr txBox="1">
            <a:spLocks noGrp="1"/>
          </p:cNvSpPr>
          <p:nvPr>
            <p:ph type="body" idx="1"/>
          </p:nvPr>
        </p:nvSpPr>
        <p:spPr>
          <a:xfrm>
            <a:off x="655319" y="1622551"/>
            <a:ext cx="7853529" cy="4187954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defRPr sz="2500"/>
            </a:pPr>
            <a:r>
              <a:rPr lang="en-US" b="1" u="sng" dirty="0"/>
              <a:t>May we stay in touch?</a:t>
            </a:r>
            <a:r>
              <a:rPr lang="en-US" dirty="0"/>
              <a:t> -- </a:t>
            </a:r>
            <a:r>
              <a:rPr dirty="0"/>
              <a:t>Ask if you may stay in touch via email, </a:t>
            </a:r>
            <a:r>
              <a:rPr lang="en-US" dirty="0"/>
              <a:t>include their email on the campaign mailing list</a:t>
            </a:r>
            <a:r>
              <a:rPr dirty="0"/>
              <a:t>.</a:t>
            </a:r>
            <a:endParaRPr lang="en-US" dirty="0"/>
          </a:p>
          <a:p>
            <a:pPr>
              <a:lnSpc>
                <a:spcPct val="150000"/>
              </a:lnSpc>
              <a:defRPr sz="2500"/>
            </a:pPr>
            <a:r>
              <a:rPr lang="en-US" b="1" u="sng" dirty="0"/>
              <a:t>Thank</a:t>
            </a:r>
            <a:r>
              <a:rPr lang="en-US" b="1" dirty="0"/>
              <a:t> </a:t>
            </a:r>
            <a:r>
              <a:rPr lang="en-US" b="1" u="sng" dirty="0"/>
              <a:t>you</a:t>
            </a:r>
            <a:r>
              <a:rPr lang="en-US" b="1" dirty="0"/>
              <a:t> </a:t>
            </a:r>
            <a:r>
              <a:rPr lang="en-US" dirty="0"/>
              <a:t>-- If appropriate, send a thank you email thanking for their input, and say you look for to staying in touch.</a:t>
            </a:r>
          </a:p>
          <a:p>
            <a:pPr>
              <a:lnSpc>
                <a:spcPct val="150000"/>
              </a:lnSpc>
              <a:defRPr sz="2500"/>
            </a:pPr>
            <a:r>
              <a:rPr b="1" i="1" dirty="0"/>
              <a:t>If at first you don’t succeed, try, try again! 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itle 1"/>
          <p:cNvSpPr txBox="1">
            <a:spLocks noGrp="1"/>
          </p:cNvSpPr>
          <p:nvPr>
            <p:ph type="title"/>
          </p:nvPr>
        </p:nvSpPr>
        <p:spPr>
          <a:xfrm>
            <a:off x="480059" y="436879"/>
            <a:ext cx="8183882" cy="1051561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Fundraising </a:t>
            </a:r>
            <a:r>
              <a:rPr dirty="0"/>
              <a:t>Check List</a:t>
            </a:r>
          </a:p>
        </p:txBody>
      </p:sp>
      <p:sp>
        <p:nvSpPr>
          <p:cNvPr id="169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480059" y="1660649"/>
            <a:ext cx="7952133" cy="4055719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  <a:defRPr sz="2200"/>
            </a:pPr>
            <a:r>
              <a:rPr lang="en-US" sz="2300" b="1" u="sng" dirty="0"/>
              <a:t>Dollar a</a:t>
            </a:r>
            <a:r>
              <a:rPr sz="2300" b="1" u="sng" dirty="0"/>
              <a:t>sk</a:t>
            </a:r>
            <a:r>
              <a:rPr sz="2300" dirty="0"/>
              <a:t> </a:t>
            </a:r>
            <a:r>
              <a:rPr lang="en-US" sz="2300" dirty="0"/>
              <a:t>– Make sure you ask </a:t>
            </a:r>
            <a:r>
              <a:rPr sz="2300" dirty="0"/>
              <a:t>for a dollar amount to </a:t>
            </a:r>
            <a:r>
              <a:rPr lang="en-US" sz="2300" dirty="0"/>
              <a:t>contribute or </a:t>
            </a:r>
            <a:r>
              <a:rPr sz="2300" dirty="0"/>
              <a:t>raise</a:t>
            </a:r>
            <a:r>
              <a:rPr lang="en-US" sz="2300" dirty="0"/>
              <a:t>.</a:t>
            </a:r>
            <a:endParaRPr sz="2300" dirty="0"/>
          </a:p>
          <a:p>
            <a:pPr>
              <a:lnSpc>
                <a:spcPct val="150000"/>
              </a:lnSpc>
              <a:defRPr sz="2200"/>
            </a:pPr>
            <a:r>
              <a:rPr lang="en-US" sz="2300" b="1" u="sng" dirty="0"/>
              <a:t>How</a:t>
            </a:r>
            <a:r>
              <a:rPr lang="en-US" sz="2300" dirty="0"/>
              <a:t> – Give every target the options to give: m</a:t>
            </a:r>
            <a:r>
              <a:rPr sz="2300" dirty="0"/>
              <a:t>ailing</a:t>
            </a:r>
            <a:r>
              <a:rPr lang="en-US" sz="2300" dirty="0"/>
              <a:t> a</a:t>
            </a:r>
            <a:r>
              <a:rPr sz="2300" dirty="0"/>
              <a:t> check, </a:t>
            </a:r>
            <a:r>
              <a:rPr lang="en-US" sz="2300" dirty="0"/>
              <a:t>an</a:t>
            </a:r>
            <a:r>
              <a:rPr sz="2300" dirty="0"/>
              <a:t> </a:t>
            </a:r>
            <a:r>
              <a:rPr lang="en-US" sz="2300" dirty="0"/>
              <a:t>online </a:t>
            </a:r>
            <a:r>
              <a:rPr sz="2300" dirty="0"/>
              <a:t>contribution, giving at</a:t>
            </a:r>
            <a:r>
              <a:rPr lang="en-US" sz="2300" dirty="0"/>
              <a:t> an event (are they a</a:t>
            </a:r>
            <a:r>
              <a:rPr sz="2300" dirty="0"/>
              <a:t>ttending </a:t>
            </a:r>
            <a:r>
              <a:rPr lang="en-US" sz="2300" dirty="0"/>
              <a:t>the </a:t>
            </a:r>
            <a:r>
              <a:rPr sz="2300" dirty="0"/>
              <a:t>fundraiser</a:t>
            </a:r>
            <a:r>
              <a:rPr lang="en-US" sz="2300" dirty="0"/>
              <a:t>?).</a:t>
            </a:r>
            <a:endParaRPr sz="2300" dirty="0"/>
          </a:p>
          <a:p>
            <a:pPr>
              <a:lnSpc>
                <a:spcPct val="150000"/>
              </a:lnSpc>
              <a:defRPr sz="2200"/>
            </a:pPr>
            <a:r>
              <a:rPr sz="2300" b="1" u="sng" dirty="0"/>
              <a:t>Names of others</a:t>
            </a:r>
            <a:r>
              <a:rPr sz="2300" dirty="0"/>
              <a:t> </a:t>
            </a:r>
            <a:r>
              <a:rPr lang="en-US" sz="2300" dirty="0"/>
              <a:t>– W</a:t>
            </a:r>
            <a:r>
              <a:rPr sz="2300" dirty="0"/>
              <a:t>ho</a:t>
            </a:r>
            <a:r>
              <a:rPr lang="en-US" sz="2300" dirty="0"/>
              <a:t> else</a:t>
            </a:r>
            <a:r>
              <a:rPr sz="2300" dirty="0"/>
              <a:t> </a:t>
            </a:r>
            <a:r>
              <a:rPr lang="en-US" sz="2300" dirty="0"/>
              <a:t>do they recommend you call for support</a:t>
            </a:r>
            <a:r>
              <a:rPr sz="2300" dirty="0"/>
              <a:t>?</a:t>
            </a:r>
          </a:p>
          <a:p>
            <a:pPr>
              <a:lnSpc>
                <a:spcPct val="150000"/>
              </a:lnSpc>
              <a:defRPr sz="2200"/>
            </a:pPr>
            <a:r>
              <a:rPr lang="en-US" sz="2300" b="1" u="sng" dirty="0"/>
              <a:t>Contact information</a:t>
            </a:r>
            <a:r>
              <a:rPr lang="en-US" sz="2300" b="1" dirty="0"/>
              <a:t> </a:t>
            </a:r>
            <a:r>
              <a:rPr lang="en-US" sz="2300" dirty="0"/>
              <a:t>– Make sure you have their cell phone and preferred email before you end the conversation.</a:t>
            </a:r>
          </a:p>
          <a:p>
            <a:pPr>
              <a:lnSpc>
                <a:spcPct val="150000"/>
              </a:lnSpc>
              <a:defRPr sz="2200"/>
            </a:pPr>
            <a:r>
              <a:rPr lang="en-US" sz="2300" b="1" u="sng" dirty="0"/>
              <a:t>Endorsement</a:t>
            </a:r>
            <a:r>
              <a:rPr lang="en-US" sz="2300" dirty="0"/>
              <a:t> – Ask for endorsement, track for campaign team.</a:t>
            </a:r>
          </a:p>
          <a:p>
            <a:pPr>
              <a:lnSpc>
                <a:spcPct val="150000"/>
              </a:lnSpc>
              <a:defRPr sz="2200"/>
            </a:pPr>
            <a:endParaRPr dirty="0"/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Title 1"/>
          <p:cNvSpPr txBox="1">
            <a:spLocks noGrp="1"/>
          </p:cNvSpPr>
          <p:nvPr>
            <p:ph type="title"/>
          </p:nvPr>
        </p:nvSpPr>
        <p:spPr>
          <a:xfrm>
            <a:off x="480059" y="513079"/>
            <a:ext cx="8183882" cy="1051561"/>
          </a:xfrm>
          <a:prstGeom prst="rect">
            <a:avLst/>
          </a:prstGeom>
        </p:spPr>
        <p:txBody>
          <a:bodyPr/>
          <a:lstStyle/>
          <a:p>
            <a:pPr defTabSz="795527">
              <a:defRPr sz="3132">
                <a:effectLst>
                  <a:outerShdw blurRad="44196" dist="19888" dir="5400000" rotWithShape="0">
                    <a:srgbClr val="000000">
                      <a:alpha val="55000"/>
                    </a:srgbClr>
                  </a:outerShdw>
                </a:effectLst>
              </a:defRPr>
            </a:pPr>
            <a:endParaRPr dirty="0"/>
          </a:p>
          <a:p>
            <a:pPr defTabSz="795527">
              <a:defRPr sz="3132">
                <a:effectLst>
                  <a:outerShdw blurRad="44196" dist="19888" dir="5400000" rotWithShape="0">
                    <a:srgbClr val="000000">
                      <a:alpha val="55000"/>
                    </a:srgbClr>
                  </a:outerShdw>
                </a:effectLst>
              </a:defRPr>
            </a:pPr>
            <a:r>
              <a:rPr dirty="0"/>
              <a:t>THANK YOU</a:t>
            </a:r>
          </a:p>
        </p:txBody>
      </p:sp>
      <p:sp>
        <p:nvSpPr>
          <p:cNvPr id="187" name="Content Placeholder 2"/>
          <p:cNvSpPr txBox="1">
            <a:spLocks noGrp="1"/>
          </p:cNvSpPr>
          <p:nvPr>
            <p:ph type="body" sz="half" idx="1"/>
          </p:nvPr>
        </p:nvSpPr>
        <p:spPr>
          <a:xfrm>
            <a:off x="480059" y="2244851"/>
            <a:ext cx="8183882" cy="2849294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  <a:defRPr sz="2600"/>
            </a:pPr>
            <a:r>
              <a:rPr lang="en-US" dirty="0"/>
              <a:t>Communities have an natural interest in supporting children and education, the issue is when a donor or organization is going to prioritize your cause/campaign.</a:t>
            </a:r>
          </a:p>
          <a:p>
            <a:pPr>
              <a:lnSpc>
                <a:spcPct val="150000"/>
              </a:lnSpc>
              <a:defRPr sz="2600"/>
            </a:pPr>
            <a:r>
              <a:rPr lang="en-US" dirty="0"/>
              <a:t>Always say thank you no matter the result.</a:t>
            </a:r>
          </a:p>
          <a:p>
            <a:pPr>
              <a:lnSpc>
                <a:spcPct val="150000"/>
              </a:lnSpc>
              <a:defRPr sz="2600"/>
            </a:pPr>
            <a:r>
              <a:rPr lang="en-US" dirty="0"/>
              <a:t>Some people will support you early, some will support you after a major campaign milestone is reached, others will donate toward the end. </a:t>
            </a:r>
          </a:p>
          <a:p>
            <a:pPr>
              <a:lnSpc>
                <a:spcPct val="150000"/>
              </a:lnSpc>
              <a:defRPr sz="2600"/>
            </a:pPr>
            <a:endParaRPr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Fundraising is a reflection of your campaign…"/>
          <p:cNvSpPr txBox="1">
            <a:spLocks noGrp="1"/>
          </p:cNvSpPr>
          <p:nvPr>
            <p:ph type="body" idx="1"/>
          </p:nvPr>
        </p:nvSpPr>
        <p:spPr>
          <a:xfrm>
            <a:off x="502919" y="530351"/>
            <a:ext cx="8183882" cy="508975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ClrTx/>
              <a:buSzTx/>
              <a:buNone/>
              <a:defRPr sz="3600" b="1">
                <a:solidFill>
                  <a:srgbClr val="FF9254"/>
                </a:solidFill>
                <a:effectLst>
                  <a:outerShdw blurRad="50800" dist="22860" dir="5400000" rotWithShape="0">
                    <a:srgbClr val="000000">
                      <a:alpha val="55000"/>
                    </a:srgbClr>
                  </a:outerShdw>
                </a:effectLst>
              </a:defRPr>
            </a:pPr>
            <a:endParaRPr dirty="0"/>
          </a:p>
          <a:p>
            <a:pPr marL="0" indent="0">
              <a:spcBef>
                <a:spcPts val="0"/>
              </a:spcBef>
              <a:buClrTx/>
              <a:buSzTx/>
              <a:buNone/>
              <a:defRPr sz="3600" b="1">
                <a:solidFill>
                  <a:srgbClr val="FF9254"/>
                </a:solidFill>
                <a:effectLst>
                  <a:outerShdw blurRad="50800" dist="22860" dir="5400000" rotWithShape="0">
                    <a:srgbClr val="000000">
                      <a:alpha val="55000"/>
                    </a:srgbClr>
                  </a:outerShdw>
                </a:effectLst>
              </a:defRPr>
            </a:pPr>
            <a:r>
              <a:rPr dirty="0"/>
              <a:t>Fundraising is a reflection of your campaign</a:t>
            </a:r>
          </a:p>
          <a:p>
            <a:pPr marL="0" indent="0">
              <a:buClrTx/>
              <a:buSzTx/>
              <a:buNone/>
              <a:defRPr sz="3000" b="1">
                <a:solidFill>
                  <a:srgbClr val="FF9254"/>
                </a:solidFill>
              </a:defRPr>
            </a:pPr>
            <a:endParaRPr dirty="0"/>
          </a:p>
          <a:p>
            <a:pPr marL="548640" lvl="1" indent="-201168">
              <a:lnSpc>
                <a:spcPct val="150000"/>
              </a:lnSpc>
              <a:buFont typeface="Arial"/>
              <a:buChar char="•"/>
              <a:defRPr sz="2500"/>
            </a:pPr>
            <a:r>
              <a:rPr b="1" u="sng" dirty="0"/>
              <a:t>Coalition</a:t>
            </a:r>
            <a:r>
              <a:rPr dirty="0"/>
              <a:t> — Diverse group of community supporters/donors</a:t>
            </a:r>
          </a:p>
          <a:p>
            <a:pPr marL="548640" lvl="1" indent="-201168">
              <a:lnSpc>
                <a:spcPct val="150000"/>
              </a:lnSpc>
              <a:buFont typeface="Arial"/>
              <a:buChar char="•"/>
              <a:defRPr sz="2500"/>
            </a:pPr>
            <a:r>
              <a:rPr b="1" u="sng" dirty="0"/>
              <a:t>Message</a:t>
            </a:r>
            <a:r>
              <a:rPr dirty="0"/>
              <a:t> — Practice campaign talking points as you ask for money</a:t>
            </a:r>
          </a:p>
          <a:p>
            <a:pPr marL="548640" lvl="1" indent="-201168">
              <a:lnSpc>
                <a:spcPct val="150000"/>
              </a:lnSpc>
              <a:buFont typeface="Arial"/>
              <a:buChar char="•"/>
              <a:defRPr sz="2500"/>
            </a:pPr>
            <a:r>
              <a:rPr b="1" u="sng" dirty="0"/>
              <a:t>Goals</a:t>
            </a:r>
            <a:r>
              <a:rPr dirty="0"/>
              <a:t> — Meets campaign budget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Fundraising starts first… so where do you begin?…"/>
          <p:cNvSpPr txBox="1">
            <a:spLocks noGrp="1"/>
          </p:cNvSpPr>
          <p:nvPr>
            <p:ph type="body" idx="1"/>
          </p:nvPr>
        </p:nvSpPr>
        <p:spPr>
          <a:xfrm>
            <a:off x="492759" y="498130"/>
            <a:ext cx="7957961" cy="5437257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indent="0" defTabSz="740663">
              <a:spcBef>
                <a:spcPts val="0"/>
              </a:spcBef>
              <a:buClrTx/>
              <a:buSzTx/>
              <a:buNone/>
              <a:defRPr sz="2916" b="1">
                <a:solidFill>
                  <a:srgbClr val="FF9254"/>
                </a:solidFill>
                <a:effectLst>
                  <a:outerShdw blurRad="41148" dist="18516" dir="5400000" rotWithShape="0">
                    <a:srgbClr val="000000">
                      <a:alpha val="55000"/>
                    </a:srgbClr>
                  </a:outerShdw>
                </a:effectLst>
              </a:defRPr>
            </a:pPr>
            <a:r>
              <a:rPr dirty="0"/>
              <a:t>Fundraising starts first… so where do you begin?</a:t>
            </a:r>
          </a:p>
          <a:p>
            <a:pPr marL="444398" lvl="1" indent="-162946" defTabSz="740663">
              <a:lnSpc>
                <a:spcPct val="150000"/>
              </a:lnSpc>
              <a:spcBef>
                <a:spcPts val="100"/>
              </a:spcBef>
              <a:buFont typeface="Arial"/>
              <a:buChar char="•"/>
              <a:defRPr sz="2025"/>
            </a:pPr>
            <a:endParaRPr dirty="0"/>
          </a:p>
          <a:p>
            <a:pPr marL="444398" lvl="1" indent="-162946" defTabSz="740663">
              <a:lnSpc>
                <a:spcPct val="150000"/>
              </a:lnSpc>
              <a:spcBef>
                <a:spcPts val="100"/>
              </a:spcBef>
              <a:buFont typeface="Arial"/>
              <a:buChar char="•"/>
              <a:defRPr sz="2025"/>
            </a:pPr>
            <a:r>
              <a:rPr b="1" u="sng" dirty="0"/>
              <a:t>List building</a:t>
            </a:r>
            <a:r>
              <a:rPr b="1" dirty="0"/>
              <a:t> </a:t>
            </a:r>
            <a:r>
              <a:rPr dirty="0"/>
              <a:t>— Build a database of your network and organizational networks that are leading the campaign.</a:t>
            </a:r>
            <a:endParaRPr lang="en-US" dirty="0"/>
          </a:p>
          <a:p>
            <a:pPr marL="444398" lvl="1" indent="-162946" defTabSz="740663">
              <a:lnSpc>
                <a:spcPct val="150000"/>
              </a:lnSpc>
              <a:spcBef>
                <a:spcPts val="100"/>
              </a:spcBef>
              <a:buFont typeface="Arial"/>
              <a:buChar char="•"/>
              <a:defRPr sz="2025"/>
            </a:pPr>
            <a:r>
              <a:rPr lang="en-US" b="1" u="sng" dirty="0"/>
              <a:t>Endorsements</a:t>
            </a:r>
            <a:r>
              <a:rPr lang="en-US" dirty="0"/>
              <a:t> — Recruit early support from elected officials, Labor, Business leaders, and organizations focused on early education.</a:t>
            </a:r>
            <a:endParaRPr dirty="0"/>
          </a:p>
          <a:p>
            <a:pPr marL="444398" lvl="1" indent="-162946" defTabSz="740663">
              <a:lnSpc>
                <a:spcPct val="150000"/>
              </a:lnSpc>
              <a:spcBef>
                <a:spcPts val="100"/>
              </a:spcBef>
              <a:buFont typeface="Arial"/>
              <a:buChar char="•"/>
              <a:defRPr sz="2025"/>
            </a:pPr>
            <a:r>
              <a:rPr b="1" u="sng" dirty="0"/>
              <a:t>Fundraising deadlines</a:t>
            </a:r>
            <a:r>
              <a:rPr b="1" dirty="0"/>
              <a:t> </a:t>
            </a:r>
            <a:r>
              <a:rPr dirty="0"/>
              <a:t>— </a:t>
            </a:r>
            <a:r>
              <a:rPr lang="en-US" dirty="0"/>
              <a:t>Learn the </a:t>
            </a:r>
            <a:r>
              <a:rPr dirty="0"/>
              <a:t>fundraising deadlines leading up to Election Day</a:t>
            </a:r>
            <a:endParaRPr lang="en-US" dirty="0"/>
          </a:p>
          <a:p>
            <a:pPr marL="444398" lvl="1" indent="-162946" defTabSz="740663">
              <a:lnSpc>
                <a:spcPct val="150000"/>
              </a:lnSpc>
              <a:spcBef>
                <a:spcPts val="100"/>
              </a:spcBef>
              <a:buFont typeface="Arial"/>
              <a:buChar char="•"/>
              <a:defRPr sz="2025"/>
            </a:pPr>
            <a:r>
              <a:rPr lang="en-US" b="1" u="sng" dirty="0"/>
              <a:t>Finance Plan and Finance Committee</a:t>
            </a:r>
            <a:r>
              <a:rPr lang="en-US" b="1" dirty="0"/>
              <a:t> </a:t>
            </a:r>
            <a:r>
              <a:rPr lang="en-US" dirty="0"/>
              <a:t>— map your fundraising to help you reach goal, and recruit proven fundraisers to help you meet budget.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itle 1"/>
          <p:cNvSpPr txBox="1">
            <a:spLocks noGrp="1"/>
          </p:cNvSpPr>
          <p:nvPr>
            <p:ph type="title"/>
          </p:nvPr>
        </p:nvSpPr>
        <p:spPr>
          <a:xfrm>
            <a:off x="608444" y="590601"/>
            <a:ext cx="8183881" cy="878769"/>
          </a:xfrm>
          <a:prstGeom prst="rect">
            <a:avLst/>
          </a:prstGeom>
        </p:spPr>
        <p:txBody>
          <a:bodyPr/>
          <a:lstStyle>
            <a:lvl1pPr defTabSz="841247">
              <a:defRPr sz="3680">
                <a:effectLst>
                  <a:outerShdw blurRad="46736" dist="21031" dir="5400000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r>
              <a:t>Message — Know your “Why?”</a:t>
            </a:r>
          </a:p>
        </p:txBody>
      </p:sp>
      <p:sp>
        <p:nvSpPr>
          <p:cNvPr id="129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480059" y="1941636"/>
            <a:ext cx="8183882" cy="4187953"/>
          </a:xfrm>
          <a:prstGeom prst="rect">
            <a:avLst/>
          </a:prstGeom>
        </p:spPr>
        <p:txBody>
          <a:bodyPr/>
          <a:lstStyle/>
          <a:p>
            <a:r>
              <a:rPr b="1" u="sng" dirty="0"/>
              <a:t>Leadership</a:t>
            </a:r>
            <a:r>
              <a:rPr dirty="0"/>
              <a:t> — What are the top three reasons why you are a leader with this community organization?</a:t>
            </a:r>
          </a:p>
          <a:p>
            <a:r>
              <a:rPr b="1" u="sng" dirty="0"/>
              <a:t>Fundraising</a:t>
            </a:r>
            <a:r>
              <a:rPr dirty="0"/>
              <a:t> — What are the top three reasons why you are raising?</a:t>
            </a:r>
          </a:p>
          <a:p>
            <a:r>
              <a:rPr b="1" u="sng" dirty="0"/>
              <a:t>Audience</a:t>
            </a:r>
            <a:r>
              <a:rPr dirty="0"/>
              <a:t> — What are the common values you share with your donor/target supporter? 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Early Money"/>
          <p:cNvSpPr txBox="1">
            <a:spLocks noGrp="1"/>
          </p:cNvSpPr>
          <p:nvPr>
            <p:ph type="title"/>
          </p:nvPr>
        </p:nvSpPr>
        <p:spPr>
          <a:xfrm>
            <a:off x="502919" y="420255"/>
            <a:ext cx="8183882" cy="1051561"/>
          </a:xfrm>
          <a:prstGeom prst="rect">
            <a:avLst/>
          </a:prstGeom>
        </p:spPr>
        <p:txBody>
          <a:bodyPr/>
          <a:lstStyle/>
          <a:p>
            <a:r>
              <a:t>Early Money</a:t>
            </a:r>
          </a:p>
        </p:txBody>
      </p:sp>
      <p:sp>
        <p:nvSpPr>
          <p:cNvPr id="134" name="The campaign that raises significant early money generates three things: buzz, momentum, and viability."/>
          <p:cNvSpPr txBox="1">
            <a:spLocks noGrp="1"/>
          </p:cNvSpPr>
          <p:nvPr>
            <p:ph type="body" idx="1"/>
          </p:nvPr>
        </p:nvSpPr>
        <p:spPr>
          <a:xfrm>
            <a:off x="608225" y="1671158"/>
            <a:ext cx="8183881" cy="4187953"/>
          </a:xfrm>
          <a:prstGeom prst="rect">
            <a:avLst/>
          </a:prstGeom>
        </p:spPr>
        <p:txBody>
          <a:bodyPr/>
          <a:lstStyle/>
          <a:p>
            <a:pPr marL="548640" lvl="1" indent="-201168">
              <a:lnSpc>
                <a:spcPct val="150000"/>
              </a:lnSpc>
              <a:buFont typeface="Arial"/>
              <a:buChar char="•"/>
              <a:defRPr sz="2500"/>
            </a:pPr>
            <a:r>
              <a:t>The campaign that raises significant early money generates three things: buzz, momentum, and viability.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EB6B5-67D6-4A56-84CC-34F5C3A04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19" y="574923"/>
            <a:ext cx="8183882" cy="1839750"/>
          </a:xfrm>
        </p:spPr>
        <p:txBody>
          <a:bodyPr>
            <a:normAutofit/>
          </a:bodyPr>
          <a:lstStyle/>
          <a:p>
            <a:r>
              <a:rPr lang="en-US" dirty="0"/>
              <a:t>Call Time -- scheduled time set aside in your daily calendar for fundraising outreach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71F93C-E2F7-4F9F-A3C8-929468CDE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2919" y="2578937"/>
            <a:ext cx="8183882" cy="3241465"/>
          </a:xfrm>
        </p:spPr>
        <p:txBody>
          <a:bodyPr>
            <a:normAutofit fontScale="85000" lnSpcReduction="10000"/>
          </a:bodyPr>
          <a:lstStyle/>
          <a:p>
            <a:r>
              <a:rPr lang="en-US" b="1" u="sng" dirty="0"/>
              <a:t>Phone calls</a:t>
            </a:r>
            <a:r>
              <a:rPr lang="en-US" dirty="0"/>
              <a:t> — Call ten targets a day to recruit them as donors and endorsers.</a:t>
            </a:r>
          </a:p>
          <a:p>
            <a:r>
              <a:rPr lang="en-US" b="1" u="sng" dirty="0"/>
              <a:t>Meetings</a:t>
            </a:r>
            <a:r>
              <a:rPr lang="en-US" dirty="0"/>
              <a:t> — In person meetings are one of the best ways to recruit support and investment.</a:t>
            </a:r>
          </a:p>
          <a:p>
            <a:r>
              <a:rPr lang="en-US" b="1" u="sng" dirty="0"/>
              <a:t>Emails</a:t>
            </a:r>
            <a:r>
              <a:rPr lang="en-US" dirty="0"/>
              <a:t> — Send individual emails to like minded individuals and organizations to recruit financial support. </a:t>
            </a:r>
          </a:p>
          <a:p>
            <a:r>
              <a:rPr lang="en-US" b="1" u="sng" dirty="0"/>
              <a:t>Texts</a:t>
            </a:r>
            <a:r>
              <a:rPr lang="en-US" dirty="0"/>
              <a:t> —Some donors prefer texting, knowing their preferences makes you a good fundraiser.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051724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Budget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BUDGET</a:t>
            </a:r>
            <a:endParaRPr dirty="0"/>
          </a:p>
        </p:txBody>
      </p:sp>
      <p:sp>
        <p:nvSpPr>
          <p:cNvPr id="140" name="Body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al setting…"/>
          <p:cNvSpPr txBox="1">
            <a:spLocks noGrp="1"/>
          </p:cNvSpPr>
          <p:nvPr>
            <p:ph type="body" idx="1"/>
          </p:nvPr>
        </p:nvSpPr>
        <p:spPr>
          <a:xfrm>
            <a:off x="480059" y="530351"/>
            <a:ext cx="8183882" cy="5070852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0" indent="0" defTabSz="795527">
              <a:spcBef>
                <a:spcPts val="0"/>
              </a:spcBef>
              <a:buClrTx/>
              <a:buSzTx/>
              <a:buNone/>
              <a:defRPr sz="3132" b="1">
                <a:solidFill>
                  <a:srgbClr val="FF9254"/>
                </a:solidFill>
                <a:effectLst>
                  <a:outerShdw blurRad="44196" dist="19888" dir="5400000" rotWithShape="0">
                    <a:srgbClr val="000000">
                      <a:alpha val="55000"/>
                    </a:srgbClr>
                  </a:outerShdw>
                </a:effectLst>
              </a:defRPr>
            </a:pPr>
            <a:endParaRPr dirty="0"/>
          </a:p>
          <a:p>
            <a:pPr marL="0" indent="0" defTabSz="795527">
              <a:spcBef>
                <a:spcPts val="0"/>
              </a:spcBef>
              <a:buClrTx/>
              <a:buSzTx/>
              <a:buNone/>
              <a:defRPr sz="3132" b="1">
                <a:solidFill>
                  <a:srgbClr val="FF9254"/>
                </a:solidFill>
                <a:effectLst>
                  <a:outerShdw blurRad="44196" dist="19888" dir="5400000" rotWithShape="0">
                    <a:srgbClr val="000000">
                      <a:alpha val="55000"/>
                    </a:srgbClr>
                  </a:outerShdw>
                </a:effectLst>
              </a:defRPr>
            </a:pPr>
            <a:r>
              <a:rPr lang="en-US" dirty="0"/>
              <a:t>Building a budget for success</a:t>
            </a:r>
            <a:endParaRPr dirty="0"/>
          </a:p>
          <a:p>
            <a:pPr marL="0" indent="0" defTabSz="795527">
              <a:spcBef>
                <a:spcPts val="100"/>
              </a:spcBef>
              <a:buClrTx/>
              <a:buSzTx/>
              <a:buNone/>
              <a:defRPr sz="3480" b="1">
                <a:solidFill>
                  <a:srgbClr val="FF9254"/>
                </a:solidFill>
              </a:defRPr>
            </a:pPr>
            <a:endParaRPr dirty="0"/>
          </a:p>
          <a:p>
            <a:pPr marL="477316" lvl="1" indent="-175016" defTabSz="795527">
              <a:lnSpc>
                <a:spcPct val="150000"/>
              </a:lnSpc>
              <a:spcBef>
                <a:spcPts val="100"/>
              </a:spcBef>
              <a:buFont typeface="Arial"/>
              <a:buChar char="•"/>
              <a:defRPr sz="2175"/>
            </a:pPr>
            <a:r>
              <a:rPr lang="en-US" sz="2600" b="1" u="sng" dirty="0"/>
              <a:t>Finance Plan</a:t>
            </a:r>
            <a:r>
              <a:rPr lang="en-US" sz="2600" b="1" dirty="0"/>
              <a:t> </a:t>
            </a:r>
            <a:r>
              <a:rPr lang="en-US" sz="2600" dirty="0"/>
              <a:t>-- </a:t>
            </a:r>
            <a:r>
              <a:rPr sz="2600" dirty="0"/>
              <a:t>Write a campaign finance plan for your campaign or organization</a:t>
            </a:r>
            <a:r>
              <a:rPr lang="en-US" sz="2600" dirty="0"/>
              <a:t> by s</a:t>
            </a:r>
            <a:r>
              <a:rPr sz="2600" dirty="0"/>
              <a:t>et</a:t>
            </a:r>
            <a:r>
              <a:rPr lang="en-US" sz="2600" dirty="0"/>
              <a:t>ting</a:t>
            </a:r>
            <a:r>
              <a:rPr sz="2600" dirty="0"/>
              <a:t> </a:t>
            </a:r>
            <a:r>
              <a:rPr lang="en-US" sz="2600" dirty="0"/>
              <a:t>a goal for </a:t>
            </a:r>
            <a:r>
              <a:rPr sz="2600" dirty="0"/>
              <a:t>each </a:t>
            </a:r>
            <a:r>
              <a:rPr lang="en-US" sz="2600" dirty="0"/>
              <a:t>fundraising target.</a:t>
            </a:r>
            <a:endParaRPr sz="2600" dirty="0"/>
          </a:p>
          <a:p>
            <a:pPr marL="477316" lvl="1" indent="-175016" defTabSz="795527">
              <a:lnSpc>
                <a:spcPct val="150000"/>
              </a:lnSpc>
              <a:spcBef>
                <a:spcPts val="100"/>
              </a:spcBef>
              <a:buFont typeface="Arial"/>
              <a:buChar char="•"/>
              <a:defRPr sz="2175"/>
            </a:pPr>
            <a:r>
              <a:rPr lang="en-US" sz="2600" b="1" u="sng" dirty="0"/>
              <a:t>Finance Committee</a:t>
            </a:r>
            <a:r>
              <a:rPr lang="en-US" sz="2600" b="1" dirty="0"/>
              <a:t> </a:t>
            </a:r>
            <a:r>
              <a:rPr lang="en-US" sz="2600" dirty="0"/>
              <a:t>-- </a:t>
            </a:r>
            <a:r>
              <a:rPr sz="2600" dirty="0"/>
              <a:t>Ask endorsers, friends, and colleagues to </a:t>
            </a:r>
            <a:r>
              <a:rPr lang="en-US" sz="2600" dirty="0"/>
              <a:t>WRITE AND/OR </a:t>
            </a:r>
            <a:r>
              <a:rPr sz="2600" dirty="0"/>
              <a:t>RAISE for you, while you fundraise at the same time.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Aspect">
  <a:themeElements>
    <a:clrScheme name="Aspect">
      <a:dk1>
        <a:srgbClr val="000000"/>
      </a:dk1>
      <a:lt1>
        <a:srgbClr val="E3DED1"/>
      </a:lt1>
      <a:dk2>
        <a:srgbClr val="A7A7A7"/>
      </a:dk2>
      <a:lt2>
        <a:srgbClr val="535353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0000FF"/>
      </a:hlink>
      <a:folHlink>
        <a:srgbClr val="FF00FF"/>
      </a:folHlink>
    </a:clrScheme>
    <a:fontScheme name="Aspect">
      <a:majorFont>
        <a:latin typeface="Verdana"/>
        <a:ea typeface="Verdana"/>
        <a:cs typeface="Verdana"/>
      </a:majorFont>
      <a:minorFont>
        <a:latin typeface="Helvetica"/>
        <a:ea typeface="Helvetica"/>
        <a:cs typeface="Helvetica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42500" cap="flat">
          <a:solidFill>
            <a:schemeClr val="accent1"/>
          </a:solidFill>
          <a:prstDash val="solid"/>
          <a:round/>
        </a:ln>
        <a:effectLst>
          <a:outerShdw blurRad="63500" dist="38100" dir="5400000" rotWithShape="0">
            <a:srgbClr val="000000">
              <a:alpha val="40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42500" cap="flat">
          <a:solidFill>
            <a:schemeClr val="accent1"/>
          </a:solidFill>
          <a:prstDash val="solid"/>
          <a:round/>
        </a:ln>
        <a:effectLst>
          <a:outerShdw blurRad="63500" dist="38100" dir="5400000" rotWithShape="0">
            <a:srgbClr val="000000">
              <a:alpha val="4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Aspect">
  <a:themeElements>
    <a:clrScheme name="Aspec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0000FF"/>
      </a:hlink>
      <a:folHlink>
        <a:srgbClr val="FF00FF"/>
      </a:folHlink>
    </a:clrScheme>
    <a:fontScheme name="Aspect">
      <a:majorFont>
        <a:latin typeface="Verdana"/>
        <a:ea typeface="Verdana"/>
        <a:cs typeface="Verdana"/>
      </a:majorFont>
      <a:minorFont>
        <a:latin typeface="Helvetica"/>
        <a:ea typeface="Helvetica"/>
        <a:cs typeface="Helvetica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42500" cap="flat">
          <a:solidFill>
            <a:schemeClr val="accent1"/>
          </a:solidFill>
          <a:prstDash val="solid"/>
          <a:round/>
        </a:ln>
        <a:effectLst>
          <a:outerShdw blurRad="63500" dist="38100" dir="5400000" rotWithShape="0">
            <a:srgbClr val="000000">
              <a:alpha val="40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42500" cap="flat">
          <a:solidFill>
            <a:schemeClr val="accent1"/>
          </a:solidFill>
          <a:prstDash val="solid"/>
          <a:round/>
        </a:ln>
        <a:effectLst>
          <a:outerShdw blurRad="63500" dist="38100" dir="5400000" rotWithShape="0">
            <a:srgbClr val="000000">
              <a:alpha val="4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5923</TotalTime>
  <Words>1286</Words>
  <Application>Microsoft Office PowerPoint</Application>
  <PresentationFormat>On-screen Show (4:3)</PresentationFormat>
  <Paragraphs>108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Verdana</vt:lpstr>
      <vt:lpstr>Wingdings 2</vt:lpstr>
      <vt:lpstr>Aspect</vt:lpstr>
      <vt:lpstr>Ballot Measure Fundraising— Basics, Budgeting, &amp; Call Time</vt:lpstr>
      <vt:lpstr>The BASICS</vt:lpstr>
      <vt:lpstr>PowerPoint Presentation</vt:lpstr>
      <vt:lpstr>PowerPoint Presentation</vt:lpstr>
      <vt:lpstr>Message — Know your “Why?”</vt:lpstr>
      <vt:lpstr>Early Money</vt:lpstr>
      <vt:lpstr>Call Time -- scheduled time set aside in your daily calendar for fundraising outreach</vt:lpstr>
      <vt:lpstr>BUDGET</vt:lpstr>
      <vt:lpstr>PowerPoint Presentation</vt:lpstr>
      <vt:lpstr>Budget myths</vt:lpstr>
      <vt:lpstr>Sample Finance Plan</vt:lpstr>
      <vt:lpstr>CALL TIME</vt:lpstr>
      <vt:lpstr> Fundraising Call Time - overview</vt:lpstr>
      <vt:lpstr> Mapping The Power of Personal Contact</vt:lpstr>
      <vt:lpstr> When in Doubt Be Honest</vt:lpstr>
      <vt:lpstr>Practice your campaign message</vt:lpstr>
      <vt:lpstr>Know Your Audience</vt:lpstr>
      <vt:lpstr> Make it fun!</vt:lpstr>
      <vt:lpstr> What is the goal of your ASK conversation?</vt:lpstr>
      <vt:lpstr>ASK for money!</vt:lpstr>
      <vt:lpstr>IF YES…</vt:lpstr>
      <vt:lpstr>IF NO…</vt:lpstr>
      <vt:lpstr>Fundraising Check List</vt:lpstr>
      <vt:lpstr> 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Ballot Measure Fundraising— Basics, Budgeting, &amp; Call Time</dc:title>
  <dc:creator>Anne Eagan</dc:creator>
  <cp:lastModifiedBy>Margaret Brodkin</cp:lastModifiedBy>
  <cp:revision>6</cp:revision>
  <dcterms:modified xsi:type="dcterms:W3CDTF">2021-09-27T16:46:03Z</dcterms:modified>
</cp:coreProperties>
</file>