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3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3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5" r:id="rId2"/>
    <p:sldMasterId id="2147483699" r:id="rId3"/>
    <p:sldMasterId id="2147483712" r:id="rId4"/>
    <p:sldMasterId id="2147483719" r:id="rId5"/>
    <p:sldMasterId id="2147483726" r:id="rId6"/>
    <p:sldMasterId id="2147483733" r:id="rId7"/>
    <p:sldMasterId id="2147483740" r:id="rId8"/>
    <p:sldMasterId id="2147483747" r:id="rId9"/>
    <p:sldMasterId id="2147483754" r:id="rId10"/>
    <p:sldMasterId id="2147483761" r:id="rId11"/>
    <p:sldMasterId id="2147483768" r:id="rId12"/>
    <p:sldMasterId id="2147483775" r:id="rId13"/>
    <p:sldMasterId id="2147483782" r:id="rId14"/>
    <p:sldMasterId id="2147483789" r:id="rId15"/>
    <p:sldMasterId id="2147483796" r:id="rId16"/>
    <p:sldMasterId id="2147483803" r:id="rId17"/>
    <p:sldMasterId id="2147483810" r:id="rId18"/>
    <p:sldMasterId id="2147483817" r:id="rId19"/>
    <p:sldMasterId id="2147483824" r:id="rId20"/>
    <p:sldMasterId id="2147483831" r:id="rId21"/>
    <p:sldMasterId id="2147483838" r:id="rId22"/>
    <p:sldMasterId id="2147483845" r:id="rId23"/>
    <p:sldMasterId id="2147483852" r:id="rId24"/>
    <p:sldMasterId id="2147483859" r:id="rId25"/>
    <p:sldMasterId id="2147483873" r:id="rId26"/>
    <p:sldMasterId id="2147483880" r:id="rId27"/>
    <p:sldMasterId id="2147483887" r:id="rId28"/>
    <p:sldMasterId id="2147483894" r:id="rId29"/>
    <p:sldMasterId id="2147483901" r:id="rId30"/>
    <p:sldMasterId id="2147483911" r:id="rId31"/>
    <p:sldMasterId id="2147483923" r:id="rId32"/>
    <p:sldMasterId id="2147483935" r:id="rId33"/>
  </p:sldMasterIdLst>
  <p:notesMasterIdLst>
    <p:notesMasterId r:id="rId115"/>
  </p:notesMasterIdLst>
  <p:sldIdLst>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3" r:id="rId58"/>
    <p:sldId id="294" r:id="rId59"/>
    <p:sldId id="295" r:id="rId60"/>
    <p:sldId id="296" r:id="rId61"/>
    <p:sldId id="298" r:id="rId62"/>
    <p:sldId id="299" r:id="rId63"/>
    <p:sldId id="300" r:id="rId64"/>
    <p:sldId id="301" r:id="rId65"/>
    <p:sldId id="302" r:id="rId66"/>
    <p:sldId id="303" r:id="rId67"/>
    <p:sldId id="304" r:id="rId68"/>
    <p:sldId id="292" r:id="rId69"/>
    <p:sldId id="305" r:id="rId70"/>
    <p:sldId id="306" r:id="rId71"/>
    <p:sldId id="308" r:id="rId72"/>
    <p:sldId id="309" r:id="rId73"/>
    <p:sldId id="310" r:id="rId74"/>
    <p:sldId id="311" r:id="rId75"/>
    <p:sldId id="313"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339" r:id="rId102"/>
    <p:sldId id="297" r:id="rId103"/>
    <p:sldId id="256" r:id="rId104"/>
    <p:sldId id="257" r:id="rId105"/>
    <p:sldId id="258" r:id="rId106"/>
    <p:sldId id="260" r:id="rId107"/>
    <p:sldId id="264" r:id="rId108"/>
    <p:sldId id="263" r:id="rId109"/>
    <p:sldId id="265" r:id="rId110"/>
    <p:sldId id="266" r:id="rId111"/>
    <p:sldId id="261" r:id="rId112"/>
    <p:sldId id="262" r:id="rId113"/>
    <p:sldId id="342"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C76"/>
    <a:srgbClr val="303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autoAdjust="0"/>
    <p:restoredTop sz="94660"/>
  </p:normalViewPr>
  <p:slideViewPr>
    <p:cSldViewPr snapToGrid="0">
      <p:cViewPr varScale="1">
        <p:scale>
          <a:sx n="110" d="100"/>
          <a:sy n="110" d="100"/>
        </p:scale>
        <p:origin x="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7.xml"/><Relationship Id="rId61" Type="http://schemas.openxmlformats.org/officeDocument/2006/relationships/slide" Target="slides/slide28.xml"/><Relationship Id="rId62" Type="http://schemas.openxmlformats.org/officeDocument/2006/relationships/slide" Target="slides/slide29.xml"/><Relationship Id="rId63" Type="http://schemas.openxmlformats.org/officeDocument/2006/relationships/slide" Target="slides/slide30.xml"/><Relationship Id="rId64" Type="http://schemas.openxmlformats.org/officeDocument/2006/relationships/slide" Target="slides/slide31.xml"/><Relationship Id="rId65" Type="http://schemas.openxmlformats.org/officeDocument/2006/relationships/slide" Target="slides/slide32.xml"/><Relationship Id="rId66" Type="http://schemas.openxmlformats.org/officeDocument/2006/relationships/slide" Target="slides/slide33.xml"/><Relationship Id="rId67" Type="http://schemas.openxmlformats.org/officeDocument/2006/relationships/slide" Target="slides/slide34.xml"/><Relationship Id="rId68" Type="http://schemas.openxmlformats.org/officeDocument/2006/relationships/slide" Target="slides/slide35.xml"/><Relationship Id="rId69" Type="http://schemas.openxmlformats.org/officeDocument/2006/relationships/slide" Target="slides/slide36.xml"/><Relationship Id="rId40" Type="http://schemas.openxmlformats.org/officeDocument/2006/relationships/slide" Target="slides/slide7.xml"/><Relationship Id="rId41" Type="http://schemas.openxmlformats.org/officeDocument/2006/relationships/slide" Target="slides/slide8.xml"/><Relationship Id="rId42" Type="http://schemas.openxmlformats.org/officeDocument/2006/relationships/slide" Target="slides/slide9.xml"/><Relationship Id="rId90" Type="http://schemas.openxmlformats.org/officeDocument/2006/relationships/slide" Target="slides/slide57.xml"/><Relationship Id="rId91" Type="http://schemas.openxmlformats.org/officeDocument/2006/relationships/slide" Target="slides/slide58.xml"/><Relationship Id="rId92" Type="http://schemas.openxmlformats.org/officeDocument/2006/relationships/slide" Target="slides/slide59.xml"/><Relationship Id="rId93" Type="http://schemas.openxmlformats.org/officeDocument/2006/relationships/slide" Target="slides/slide60.xml"/><Relationship Id="rId94" Type="http://schemas.openxmlformats.org/officeDocument/2006/relationships/slide" Target="slides/slide61.xml"/><Relationship Id="rId95" Type="http://schemas.openxmlformats.org/officeDocument/2006/relationships/slide" Target="slides/slide62.xml"/><Relationship Id="rId96" Type="http://schemas.openxmlformats.org/officeDocument/2006/relationships/slide" Target="slides/slide63.xml"/><Relationship Id="rId101" Type="http://schemas.openxmlformats.org/officeDocument/2006/relationships/slide" Target="slides/slide68.xml"/><Relationship Id="rId102" Type="http://schemas.openxmlformats.org/officeDocument/2006/relationships/slide" Target="slides/slide69.xml"/><Relationship Id="rId103" Type="http://schemas.openxmlformats.org/officeDocument/2006/relationships/slide" Target="slides/slide70.xml"/><Relationship Id="rId104" Type="http://schemas.openxmlformats.org/officeDocument/2006/relationships/slide" Target="slides/slide71.xml"/><Relationship Id="rId105" Type="http://schemas.openxmlformats.org/officeDocument/2006/relationships/slide" Target="slides/slide72.xml"/><Relationship Id="rId106" Type="http://schemas.openxmlformats.org/officeDocument/2006/relationships/slide" Target="slides/slide73.xml"/><Relationship Id="rId107" Type="http://schemas.openxmlformats.org/officeDocument/2006/relationships/slide" Target="slides/slide74.xml"/><Relationship Id="rId108" Type="http://schemas.openxmlformats.org/officeDocument/2006/relationships/slide" Target="slides/slide75.xml"/><Relationship Id="rId109" Type="http://schemas.openxmlformats.org/officeDocument/2006/relationships/slide" Target="slides/slide76.xml"/><Relationship Id="rId97" Type="http://schemas.openxmlformats.org/officeDocument/2006/relationships/slide" Target="slides/slide64.xml"/><Relationship Id="rId98" Type="http://schemas.openxmlformats.org/officeDocument/2006/relationships/slide" Target="slides/slide65.xml"/><Relationship Id="rId99" Type="http://schemas.openxmlformats.org/officeDocument/2006/relationships/slide" Target="slides/slide66.xml"/><Relationship Id="rId43" Type="http://schemas.openxmlformats.org/officeDocument/2006/relationships/slide" Target="slides/slide10.xml"/><Relationship Id="rId44" Type="http://schemas.openxmlformats.org/officeDocument/2006/relationships/slide" Target="slides/slide11.xml"/><Relationship Id="rId45" Type="http://schemas.openxmlformats.org/officeDocument/2006/relationships/slide" Target="slides/slide12.xml"/><Relationship Id="rId46" Type="http://schemas.openxmlformats.org/officeDocument/2006/relationships/slide" Target="slides/slide13.xml"/><Relationship Id="rId47" Type="http://schemas.openxmlformats.org/officeDocument/2006/relationships/slide" Target="slides/slide14.xml"/><Relationship Id="rId48" Type="http://schemas.openxmlformats.org/officeDocument/2006/relationships/slide" Target="slides/slide15.xml"/><Relationship Id="rId49" Type="http://schemas.openxmlformats.org/officeDocument/2006/relationships/slide" Target="slides/slide16.xml"/><Relationship Id="rId100" Type="http://schemas.openxmlformats.org/officeDocument/2006/relationships/slide" Target="slides/slide6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7.xml"/><Relationship Id="rId71" Type="http://schemas.openxmlformats.org/officeDocument/2006/relationships/slide" Target="slides/slide38.xml"/><Relationship Id="rId72" Type="http://schemas.openxmlformats.org/officeDocument/2006/relationships/slide" Target="slides/slide39.xml"/><Relationship Id="rId73" Type="http://schemas.openxmlformats.org/officeDocument/2006/relationships/slide" Target="slides/slide40.xml"/><Relationship Id="rId74" Type="http://schemas.openxmlformats.org/officeDocument/2006/relationships/slide" Target="slides/slide41.xml"/><Relationship Id="rId75" Type="http://schemas.openxmlformats.org/officeDocument/2006/relationships/slide" Target="slides/slide42.xml"/><Relationship Id="rId76" Type="http://schemas.openxmlformats.org/officeDocument/2006/relationships/slide" Target="slides/slide43.xml"/><Relationship Id="rId77" Type="http://schemas.openxmlformats.org/officeDocument/2006/relationships/slide" Target="slides/slide44.xml"/><Relationship Id="rId78" Type="http://schemas.openxmlformats.org/officeDocument/2006/relationships/slide" Target="slides/slide45.xml"/><Relationship Id="rId79" Type="http://schemas.openxmlformats.org/officeDocument/2006/relationships/slide" Target="slides/slide46.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7.xml"/><Relationship Id="rId51" Type="http://schemas.openxmlformats.org/officeDocument/2006/relationships/slide" Target="slides/slide18.xml"/><Relationship Id="rId52" Type="http://schemas.openxmlformats.org/officeDocument/2006/relationships/slide" Target="slides/slide19.xml"/><Relationship Id="rId53" Type="http://schemas.openxmlformats.org/officeDocument/2006/relationships/slide" Target="slides/slide20.xml"/><Relationship Id="rId54" Type="http://schemas.openxmlformats.org/officeDocument/2006/relationships/slide" Target="slides/slide21.xml"/><Relationship Id="rId55" Type="http://schemas.openxmlformats.org/officeDocument/2006/relationships/slide" Target="slides/slide22.xml"/><Relationship Id="rId56" Type="http://schemas.openxmlformats.org/officeDocument/2006/relationships/slide" Target="slides/slide23.xml"/><Relationship Id="rId57" Type="http://schemas.openxmlformats.org/officeDocument/2006/relationships/slide" Target="slides/slide24.xml"/><Relationship Id="rId58" Type="http://schemas.openxmlformats.org/officeDocument/2006/relationships/slide" Target="slides/slide25.xml"/><Relationship Id="rId59" Type="http://schemas.openxmlformats.org/officeDocument/2006/relationships/slide" Target="slides/slide26.xml"/><Relationship Id="rId110" Type="http://schemas.openxmlformats.org/officeDocument/2006/relationships/slide" Target="slides/slide77.xml"/><Relationship Id="rId111" Type="http://schemas.openxmlformats.org/officeDocument/2006/relationships/slide" Target="slides/slide78.xml"/><Relationship Id="rId112" Type="http://schemas.openxmlformats.org/officeDocument/2006/relationships/slide" Target="slides/slide79.xml"/><Relationship Id="rId113" Type="http://schemas.openxmlformats.org/officeDocument/2006/relationships/slide" Target="slides/slide80.xml"/><Relationship Id="rId114" Type="http://schemas.openxmlformats.org/officeDocument/2006/relationships/slide" Target="slides/slide81.xml"/><Relationship Id="rId115" Type="http://schemas.openxmlformats.org/officeDocument/2006/relationships/notesMaster" Target="notesMasters/notesMaster1.xml"/><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 Target="slides/slide1.xml"/><Relationship Id="rId35" Type="http://schemas.openxmlformats.org/officeDocument/2006/relationships/slide" Target="slides/slide2.xml"/><Relationship Id="rId36" Type="http://schemas.openxmlformats.org/officeDocument/2006/relationships/slide" Target="slides/slide3.xml"/><Relationship Id="rId37" Type="http://schemas.openxmlformats.org/officeDocument/2006/relationships/slide" Target="slides/slide4.xml"/><Relationship Id="rId38" Type="http://schemas.openxmlformats.org/officeDocument/2006/relationships/slide" Target="slides/slide5.xml"/><Relationship Id="rId39" Type="http://schemas.openxmlformats.org/officeDocument/2006/relationships/slide" Target="slides/slide6.xml"/><Relationship Id="rId80" Type="http://schemas.openxmlformats.org/officeDocument/2006/relationships/slide" Target="slides/slide47.xml"/><Relationship Id="rId81" Type="http://schemas.openxmlformats.org/officeDocument/2006/relationships/slide" Target="slides/slide48.xml"/><Relationship Id="rId82" Type="http://schemas.openxmlformats.org/officeDocument/2006/relationships/slide" Target="slides/slide49.xml"/><Relationship Id="rId83" Type="http://schemas.openxmlformats.org/officeDocument/2006/relationships/slide" Target="slides/slide50.xml"/><Relationship Id="rId84" Type="http://schemas.openxmlformats.org/officeDocument/2006/relationships/slide" Target="slides/slide51.xml"/><Relationship Id="rId85" Type="http://schemas.openxmlformats.org/officeDocument/2006/relationships/slide" Target="slides/slide52.xml"/><Relationship Id="rId86" Type="http://schemas.openxmlformats.org/officeDocument/2006/relationships/slide" Target="slides/slide53.xml"/><Relationship Id="rId87" Type="http://schemas.openxmlformats.org/officeDocument/2006/relationships/slide" Target="slides/slide54.xml"/><Relationship Id="rId88" Type="http://schemas.openxmlformats.org/officeDocument/2006/relationships/slide" Target="slides/slide55.xml"/><Relationship Id="rId8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D2FBF-1F12-4AC6-8A04-96B3CF9793FE}" type="datetimeFigureOut">
              <a:rPr lang="en-US" smtClean="0"/>
              <a:t>7/10/17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C5A40-66C8-4566-9C5D-6D1F6E44EE87}" type="slidenum">
              <a:rPr lang="en-US" smtClean="0"/>
              <a:t>‹#›</a:t>
            </a:fld>
            <a:endParaRPr lang="en-US"/>
          </a:p>
        </p:txBody>
      </p:sp>
    </p:spTree>
    <p:extLst>
      <p:ext uri="{BB962C8B-B14F-4D97-AF65-F5344CB8AC3E}">
        <p14:creationId xmlns:p14="http://schemas.microsoft.com/office/powerpoint/2010/main" val="419766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5A40-66C8-4566-9C5D-6D1F6E44EE87}" type="slidenum">
              <a:rPr lang="en-US" smtClean="0"/>
              <a:t>1</a:t>
            </a:fld>
            <a:endParaRPr lang="en-US"/>
          </a:p>
        </p:txBody>
      </p:sp>
    </p:spTree>
    <p:extLst>
      <p:ext uri="{BB962C8B-B14F-4D97-AF65-F5344CB8AC3E}">
        <p14:creationId xmlns:p14="http://schemas.microsoft.com/office/powerpoint/2010/main" val="119281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341DC0-61C8-4AAC-AC24-CDC4DF4A461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6899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2014-15, state and federal revenues comprised nearly half (48.1%) of all county revenues across the state.</a:t>
            </a:r>
          </a:p>
          <a:p>
            <a:endParaRPr lang="en-US" sz="1300" dirty="0"/>
          </a:p>
          <a:p>
            <a:r>
              <a:rPr lang="en-US" sz="1300" dirty="0"/>
              <a:t>Property taxes made up almost one-fifth (19.3%) of total county revenues in 2014-15.</a:t>
            </a:r>
          </a:p>
          <a:p>
            <a:endParaRPr lang="en-US" sz="1300" dirty="0"/>
          </a:p>
          <a:p>
            <a:r>
              <a:rPr lang="en-US" sz="1300" dirty="0"/>
              <a:t>SF is excluded because SF reports as a city rather than a county.</a:t>
            </a:r>
          </a:p>
          <a:p>
            <a:endParaRPr lang="en-US" sz="1300" dirty="0"/>
          </a:p>
          <a:p>
            <a:r>
              <a:rPr lang="en-US" sz="1300" dirty="0"/>
              <a:t>“Charges for current services”:</a:t>
            </a:r>
          </a:p>
          <a:p>
            <a:r>
              <a:rPr lang="en-US" sz="1300" dirty="0"/>
              <a:t>The State Controller defines these as “resources obtained by a local government through imposition of fees, charges, and rates for services and facilities. These can include recreation classes, plan-checking fees, safety inspections, etc.” See the “Glossary” to the SCO’s “Counties Annual Report.”</a:t>
            </a:r>
          </a:p>
          <a:p>
            <a:endParaRPr lang="en-US" sz="1300" dirty="0"/>
          </a:p>
        </p:txBody>
      </p:sp>
      <p:sp>
        <p:nvSpPr>
          <p:cNvPr id="4" name="Slide Number Placeholder 3"/>
          <p:cNvSpPr>
            <a:spLocks noGrp="1"/>
          </p:cNvSpPr>
          <p:nvPr>
            <p:ph type="sldNum" sz="quarter" idx="10"/>
          </p:nvPr>
        </p:nvSpPr>
        <p:spPr/>
        <p:txBody>
          <a:bodyPr/>
          <a:lstStyle/>
          <a:p>
            <a:fld id="{6CB3C3C5-7844-4096-AD81-5CB6DEB0EB5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6392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2014-15, more than half (54.4%) of all county spending across the state paid for public protection and public assistance.</a:t>
            </a:r>
          </a:p>
          <a:p>
            <a:endParaRPr lang="en-US" sz="1300" dirty="0"/>
          </a:p>
          <a:p>
            <a:r>
              <a:rPr lang="en-US" sz="1300" dirty="0"/>
              <a:t>Public protection includes spending on the DA, adult and juvenile detention, policing provided by sheriff’s departments, and probation.</a:t>
            </a:r>
          </a:p>
          <a:p>
            <a:endParaRPr lang="en-US" sz="1300" dirty="0"/>
          </a:p>
          <a:p>
            <a:r>
              <a:rPr lang="en-US" sz="1300" dirty="0"/>
              <a:t>Public assistance includes spending on cash aid for Californians with low-incomes, including families with children in the CW welfare-to-work program.</a:t>
            </a:r>
          </a:p>
          <a:p>
            <a:endParaRPr lang="en-US" sz="1300" dirty="0"/>
          </a:p>
          <a:p>
            <a:r>
              <a:rPr lang="en-US" sz="1300" dirty="0"/>
              <a:t>“Enterprise activities”: The business-like activities of government, such as water delivery and golf courses.</a:t>
            </a:r>
          </a:p>
          <a:p>
            <a:endParaRPr lang="en-US" sz="1300" dirty="0"/>
          </a:p>
          <a:p>
            <a:r>
              <a:rPr lang="en-US" sz="1300" dirty="0"/>
              <a:t>“General” includes costs related to the Board of Supervisors, etc.</a:t>
            </a:r>
          </a:p>
        </p:txBody>
      </p:sp>
      <p:sp>
        <p:nvSpPr>
          <p:cNvPr id="4" name="Slide Number Placeholder 3"/>
          <p:cNvSpPr>
            <a:spLocks noGrp="1"/>
          </p:cNvSpPr>
          <p:nvPr>
            <p:ph type="sldNum" sz="quarter" idx="10"/>
          </p:nvPr>
        </p:nvSpPr>
        <p:spPr/>
        <p:txBody>
          <a:bodyPr/>
          <a:lstStyle/>
          <a:p>
            <a:fld id="{6CB3C3C5-7844-4096-AD81-5CB6DEB0EB5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60947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say “generally” in the last bullet because Prop.</a:t>
            </a:r>
            <a:r>
              <a:rPr lang="en-US" baseline="0" dirty="0" smtClean="0"/>
              <a:t> 13 (1978) allows local governments to increase the property tax rate without voter approval in order to pay for debt approved by voters prior to 1978. See LAO, “A Look at Voter-Approval Requirements for Local Taxes” (March 20, 2014), p. 3.</a:t>
            </a:r>
          </a:p>
        </p:txBody>
      </p:sp>
      <p:sp>
        <p:nvSpPr>
          <p:cNvPr id="4" name="Slide Number Placeholder 3"/>
          <p:cNvSpPr>
            <a:spLocks noGrp="1"/>
          </p:cNvSpPr>
          <p:nvPr>
            <p:ph type="sldNum" sz="quarter" idx="10"/>
          </p:nvPr>
        </p:nvSpPr>
        <p:spPr/>
        <p:txBody>
          <a:bodyPr/>
          <a:lstStyle/>
          <a:p>
            <a:fld id="{6CB3C3C5-7844-4096-AD81-5CB6DEB0EB5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2227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B3C3C5-7844-4096-AD81-5CB6DEB0EB5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690073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6.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6.em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6.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6.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6.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6.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6.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6.em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6.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6.e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emf"/></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em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emf"/></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6.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6.emf"/></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6.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6.em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6.em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6.emf"/></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6.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6.emf"/></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6.emf"/></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6.em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6.emf"/></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6.emf"/></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6.emf"/></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6.emf"/></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6.emf"/></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6.emf"/></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6.em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6.em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6.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6.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6.emf"/></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6.emf"/></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6.emf"/></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6.emf"/></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6.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6.e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6.emf"/></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6.emf"/></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6.emf"/></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6.emf"/></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6.emf"/></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6.emf"/></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6.em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6.emf"/></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6.emf"/></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6.emf"/></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6.emf"/></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6.emf"/></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6.emf"/></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6.emf"/></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6.emf"/></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6.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6.emf"/></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8.jpe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emf"/><Relationship Id="rId3" Type="http://schemas.openxmlformats.org/officeDocument/2006/relationships/image" Target="../media/image4.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5.emf"/><Relationship Id="rId3"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3F1BFE-DF68-4BE0-AD03-6E32B10BC5D1}"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061F3-C1C2-4B0E-ABED-144297D95B69}"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958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76540664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9805040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66603584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91819823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24769973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8966110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74505406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98113131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49658620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8336295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91C656-E626-4D41-9E79-4DD6A76EA662}"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199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109157562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45899212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65001458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75098356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98193988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75394823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387325431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15963157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9723465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4872900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831968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12768817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31564882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64457694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4193286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2854187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62294333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964088005"/>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58242381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48007754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8812235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025476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60413661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03943767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203485124"/>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7884634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401197071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35235943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8844526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618452421"/>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92958995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510927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6508"/>
            <a:ext cx="9080500" cy="2206053"/>
          </a:xfrm>
        </p:spPr>
        <p:txBody>
          <a:bodyPr/>
          <a:lstStyle>
            <a:lvl1pPr>
              <a:spcAft>
                <a:spcPts val="2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7156672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429038824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0185293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14368286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46605755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5611046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77802872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57380704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418972490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99009849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55836184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5451"/>
            <a:ext cx="9080500"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035849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41698278"/>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84593806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12388414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51730422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02184517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83960236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74504355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04684219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455053464"/>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5482587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872067"/>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9924985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8649403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33136324"/>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228998875"/>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04791069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14293947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48128810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6470377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99592324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998894741"/>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21983460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9192157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965759339"/>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368119757"/>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27640314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90020749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550459760"/>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45386149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a:prstGeom prst="rect">
            <a:avLst/>
          </a:prstGeo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a:prstGeom prst="rect">
            <a:avLst/>
          </a:prstGeo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7559001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BC09441-1904-4966-A86C-86ABEC2D83B5}" type="datetime1">
              <a:rPr lang="en-US" smtClean="0"/>
              <a:t>7/10/17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99C88A3-BDE2-CC4F-9BD1-CCB2FC3C0C89}" type="slidenum">
              <a:rPr lang="en-US" smtClean="0"/>
              <a:t>‹#›</a:t>
            </a:fld>
            <a:endParaRPr lang="en-US"/>
          </a:p>
        </p:txBody>
      </p:sp>
    </p:spTree>
    <p:extLst>
      <p:ext uri="{BB962C8B-B14F-4D97-AF65-F5344CB8AC3E}">
        <p14:creationId xmlns:p14="http://schemas.microsoft.com/office/powerpoint/2010/main" val="27598071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61E0F79-24A4-4E00-B418-C7B7D00E4FD2}" type="datetime1">
              <a:rPr lang="en-US" smtClean="0"/>
              <a:t>7/10/17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99C88A3-BDE2-CC4F-9BD1-CCB2FC3C0C89}" type="slidenum">
              <a:rPr lang="en-US" smtClean="0"/>
              <a:t>‹#›</a:t>
            </a:fld>
            <a:endParaRPr lang="en-US"/>
          </a:p>
        </p:txBody>
      </p:sp>
    </p:spTree>
    <p:extLst>
      <p:ext uri="{BB962C8B-B14F-4D97-AF65-F5344CB8AC3E}">
        <p14:creationId xmlns:p14="http://schemas.microsoft.com/office/powerpoint/2010/main" val="35019521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7904605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N-logo-large-orange-only-to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40218"/>
            <a:ext cx="1113367" cy="6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199034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52746182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91185816"/>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6439786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923877743"/>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81754230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159287558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165648076"/>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885290357"/>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73259494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8021787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34833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600694905"/>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3521017075"/>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958097228"/>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308360938"/>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5956811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61581917"/>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460586364"/>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30140772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300269666"/>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2582719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A6D70-82F9-494D-BDB4-55E8F436171D}"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45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1"/>
            <a:ext cx="10353523" cy="1500187"/>
          </a:xfrm>
        </p:spPr>
        <p:txBody>
          <a:bodyPr>
            <a:noAutofit/>
          </a:bodyPr>
          <a:lstStyle>
            <a:lvl1pPr marL="0" indent="0" algn="l">
              <a:buNone/>
              <a:defRPr sz="42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62011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438444514"/>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095428171"/>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747652785"/>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F0D58-C799-43A7-AF26-351E847F6283}"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6622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96CED-724E-4A44-8F44-322F338EC106}"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0440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6DAB37-D678-460B-80B9-C6F0AC617E71}"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0392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CB5827-53D1-4E1F-8358-744D7346B8D5}"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85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F5A033-30AE-4E4E-9BD4-2C3B3E6D6C39}" type="datetime1">
              <a:rPr lang="en-US" smtClean="0">
                <a:solidFill>
                  <a:prstClr val="black">
                    <a:tint val="75000"/>
                  </a:prstClr>
                </a:solidFill>
              </a:rPr>
              <a:t>7/10/17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7090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0B717D-6F76-4F72-80F3-A1D01C1D6A03}" type="datetime1">
              <a:rPr lang="en-US" smtClean="0">
                <a:solidFill>
                  <a:prstClr val="black">
                    <a:tint val="75000"/>
                  </a:prstClr>
                </a:solidFill>
              </a:rPr>
              <a:t>7/10/17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9785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284C7-4420-47A2-B131-05C2D31F23C2}" type="datetime1">
              <a:rPr lang="en-US" smtClean="0">
                <a:solidFill>
                  <a:prstClr val="black">
                    <a:tint val="75000"/>
                  </a:prstClr>
                </a:solidFill>
              </a:rPr>
              <a:t>7/10/17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755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857051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F4C344-3DF8-4CF9-A08A-4CBB65815BA8}"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651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78B60-C16B-46C8-9DFF-16F59D302697}"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9751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3928E-3960-405E-82C8-67BAF6E2CDC7}"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0456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15491-E535-41EB-8A5F-9A0AC2BC5D14}"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2978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D3BC02-FF87-47BA-A5F7-BA862AE662A4}"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1017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9D99EB-0FDE-4572-A67D-3EDE32026B33}"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152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1665EB-93C7-408B-9E25-BE0C201B710E}"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4061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BD8C0C-91AB-4FAC-A50A-4A689A019074}"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9225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8FF8D9-8812-4391-B5C6-B0F7EB26B14E}" type="datetime1">
              <a:rPr lang="en-US" smtClean="0">
                <a:solidFill>
                  <a:prstClr val="black">
                    <a:tint val="75000"/>
                  </a:prstClr>
                </a:solidFill>
              </a:rPr>
              <a:t>7/10/17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5032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A307E0-6BDC-432C-9918-4CBF085921A6}" type="datetime1">
              <a:rPr lang="en-US" smtClean="0">
                <a:solidFill>
                  <a:prstClr val="black">
                    <a:tint val="75000"/>
                  </a:prstClr>
                </a:solidFill>
              </a:rPr>
              <a:t>7/10/17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181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7"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5333"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5"/>
            <a:ext cx="9084733" cy="1500187"/>
          </a:xfrm>
        </p:spPr>
        <p:txBody>
          <a:bodyPr>
            <a:noAutofit/>
          </a:bodyPr>
          <a:lstStyle>
            <a:lvl1pPr marL="0" indent="0" algn="l">
              <a:buNone/>
              <a:defRPr sz="320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2"/>
            <a:ext cx="5317067" cy="322943"/>
          </a:xfrm>
        </p:spPr>
        <p:txBody>
          <a:bodyPr>
            <a:noAutofit/>
          </a:bodyPr>
          <a:lstStyle>
            <a:lvl1pPr marL="0" indent="0">
              <a:buNone/>
              <a:defRPr sz="24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81172994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0EAA2-711B-4A4D-926D-798B01835071}" type="datetime1">
              <a:rPr lang="en-US" smtClean="0">
                <a:solidFill>
                  <a:prstClr val="black">
                    <a:tint val="75000"/>
                  </a:prstClr>
                </a:solidFill>
              </a:rPr>
              <a:t>7/10/17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3350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1AD22B-3073-4FCF-BB8E-9064F45D46BC}"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509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615A4-8AAE-4333-B420-5788220C6F18}"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454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F3508F-6D4E-40F4-8995-87BD9EDC4796}"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26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05A07B-CDDC-4166-9118-A45C294995FE}"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C88A3-BDE2-CC4F-9BD1-CCB2FC3C0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732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65785-F26B-485B-A60B-E81FB1334B2A}"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9D71911-F53D-445D-81AE-6CEFA318844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9328988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214881-CD82-4015-AF86-85F1E79C64DF}"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F3B4563-4C76-41E4-819E-CABCE3BB6755}"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2827389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1CB1AD-93F5-42F6-8BB0-9E01BCC9067A}"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24A5ECC-6ED8-4B0B-99B7-939B756DDA0D}" type="slidenum">
              <a:rPr lang="en-US" altLang="en-US" smtClean="0">
                <a:solidFill>
                  <a:prstClr val="white">
                    <a:tint val="75000"/>
                  </a:prstClr>
                </a:solidFill>
              </a:rPr>
              <a:pPr/>
              <a:t>‹#›</a:t>
            </a:fld>
            <a:endParaRPr lang="en-US" altLang="en-US">
              <a:solidFill>
                <a:prstClr val="white">
                  <a:tint val="75000"/>
                </a:prstClr>
              </a:solidFill>
            </a:endParaRPr>
          </a:p>
        </p:txBody>
      </p:sp>
      <p:pic>
        <p:nvPicPr>
          <p:cNvPr id="7" name="Picture 6" descr="BHFY Talent Show Fly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914900"/>
            <a:ext cx="12255500" cy="1190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9198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F517B9-0857-48BF-93DB-9040734353A2}"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98D2511-7129-4610-BE57-4167B22CF83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0301387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F1D118-CD0E-477A-9B33-B2A5F29B01A3}"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BD2CDDD1-7BD8-4CCC-84D2-2A502762F00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887949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2"/>
            <a:ext cx="5317067" cy="322943"/>
          </a:xfrm>
        </p:spPr>
        <p:txBody>
          <a:bodyPr>
            <a:noAutofit/>
          </a:bodyPr>
          <a:lstStyle>
            <a:lvl1pPr marL="0" indent="0">
              <a:buNone/>
              <a:defRPr sz="24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830818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2ACEC5D-D4F6-4AAE-A848-29B6C48A72C8}"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C211C426-A5EB-4853-B8A2-101A3D06BBE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8835362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E0CE14F-3C87-4635-B531-DC2CFE0C8154}"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87FC90C-3C5F-4526-B245-00F78B43D07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6926153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8338DC22-5A36-4162-8CA0-7D3F871299D3}"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6C41ED05-4DD9-45ED-8A77-2FA97CA2EF9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0253546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D4A7E1B-E0BF-4079-9789-A0FD1E999D59}"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BC24398-4990-4AE4-8DC5-32A6530E96F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953790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768F21-AF90-42C7-BF36-64AF3DCB9367}"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4372734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FF775B2-A86E-4584-90DE-474B48D62AB5}"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6674520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D571CE8-0A4D-4D0B-80A9-200F9ACB626C}"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8573857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6EC7E3-4D3E-4374-8DC5-679DD74A72FE}"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2261075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11A7B48-6DA3-4EA9-9C55-18473764066A}"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6828207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51C0C4C-BE42-46D8-B295-299D1A96E383}"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577806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777240"/>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3637450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6B78B6-6DAA-4EE6-B4D9-730E2F3EF415}"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AE33858-85A6-4948-849A-708DD0135152}"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7011466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2151FF-739C-44DD-B300-32D3626EDE19}"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48DF9B6-77F0-4043-B995-0608EDD77497}"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711993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010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C4A2A-0359-45A3-BD33-7F48DBCD49B0}"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985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52FCB1-3BD0-43DF-A13D-2BC7CA3433FB}"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006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4D29C7-E464-4226-8038-22FA5AB98C87}"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800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71B0F2-4842-4BAB-9D1C-ED3B9BCA9E56}"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80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7840EF-3BC0-43EA-A3AC-F10274953BD2}"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328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6F5CD6-EB3B-44AC-886B-1711F1C48709}" type="datetime1">
              <a:rPr lang="en-US" smtClean="0">
                <a:solidFill>
                  <a:prstClr val="black">
                    <a:tint val="75000"/>
                  </a:prstClr>
                </a:solidFill>
              </a:rPr>
              <a:t>7/10/17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135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61DFC3-42CD-4D23-8715-5CFB55C2A457}" type="datetime1">
              <a:rPr lang="en-US" smtClean="0">
                <a:solidFill>
                  <a:prstClr val="black">
                    <a:tint val="75000"/>
                  </a:prstClr>
                </a:solidFill>
              </a:rPr>
              <a:t>7/10/17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868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4AECB-D5D5-471D-89B8-6CE22A79222C}" type="datetime1">
              <a:rPr lang="en-US" smtClean="0">
                <a:solidFill>
                  <a:prstClr val="black">
                    <a:tint val="75000"/>
                  </a:prstClr>
                </a:solidFill>
              </a:rPr>
              <a:t>7/10/17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9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534CC-7EA2-4995-9AA6-A47E3078DB52}"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587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DA1A7D-D222-43E9-BE9F-F25CA0F92DCD}"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520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9C585A-D8C2-4EA2-93C9-B6521EB336F8}"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255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84D91-D77A-4B4E-975D-FD0D24AA92FC}"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C53EAF-8E77-4715-B40C-912BEC8F04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99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058101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32196671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2561337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D8DBEE-AF44-4D6A-A12E-CFE613C1A454}"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238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71334293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07389624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2312381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22351570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34766995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16732963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95342859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179250766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75404514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7894128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B6EBD9-441A-4246-A486-18FA8F74BB6F}" type="datetime1">
              <a:rPr lang="en-US" smtClean="0">
                <a:solidFill>
                  <a:prstClr val="black">
                    <a:tint val="75000"/>
                  </a:prstClr>
                </a:solidFill>
              </a:rPr>
              <a:t>7/10/17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670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93051670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87141299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83688497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54555725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3833067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418024912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181603684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4135476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2522833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0709455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48C608-31A7-4D93-B6A4-25457DC66D34}" type="datetime1">
              <a:rPr lang="en-US" smtClean="0">
                <a:solidFill>
                  <a:prstClr val="black">
                    <a:tint val="75000"/>
                  </a:prstClr>
                </a:solidFill>
              </a:rPr>
              <a:t>7/10/17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37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63782309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42711448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89922867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23786387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02628666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20261771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07109319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10778019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00508605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802975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866F-E81F-449C-85B9-E00976ABE6AB}" type="datetime1">
              <a:rPr lang="en-US" smtClean="0">
                <a:solidFill>
                  <a:prstClr val="black">
                    <a:tint val="75000"/>
                  </a:prstClr>
                </a:solidFill>
              </a:rPr>
              <a:t>7/10/17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355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4925059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31908970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0353545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96829575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43687716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57494964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233895598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01697489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44003154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0570893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F9A9EC-EEFB-462C-8469-F7E080A594E4}"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3664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261078381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58816930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08067368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57374361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312144218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125824484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304851302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63930029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420365741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8293118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91E57-A2E4-44DC-A4AF-3B352978C49C}" type="datetime1">
              <a:rPr lang="en-US" smtClean="0">
                <a:solidFill>
                  <a:prstClr val="black">
                    <a:tint val="75000"/>
                  </a:prstClr>
                </a:solidFill>
              </a:rPr>
              <a:t>7/10/17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4714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93954193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63229052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142673123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1623920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portant paragraph text">
    <p:spTree>
      <p:nvGrpSpPr>
        <p:cNvPr id="1" name=""/>
        <p:cNvGrpSpPr/>
        <p:nvPr/>
      </p:nvGrpSpPr>
      <p:grpSpPr>
        <a:xfrm>
          <a:off x="0" y="0"/>
          <a:ext cx="0" cy="0"/>
          <a:chOff x="0" y="0"/>
          <a:chExt cx="0" cy="0"/>
        </a:xfrm>
      </p:grpSpPr>
      <p:sp>
        <p:nvSpPr>
          <p:cNvPr id="3" name="Rectangle 2"/>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TextBox 4"/>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pic>
        <p:nvPicPr>
          <p:cNvPr id="9" name="Picture 8"/>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311577694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TextBox 9"/>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8" name="Straight Connector 7"/>
          <p:cNvCxnSpPr/>
          <p:nvPr userDrawn="1"/>
        </p:nvCxnSpPr>
        <p:spPr>
          <a:xfrm>
            <a:off x="1320800" y="1494054"/>
            <a:ext cx="97536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8624711" y="6189140"/>
            <a:ext cx="2564341" cy="548640"/>
          </a:xfrm>
          <a:prstGeom prst="rect">
            <a:avLst/>
          </a:prstGeom>
        </p:spPr>
      </p:pic>
    </p:spTree>
    <p:extLst>
      <p:ext uri="{BB962C8B-B14F-4D97-AF65-F5344CB8AC3E}">
        <p14:creationId xmlns:p14="http://schemas.microsoft.com/office/powerpoint/2010/main" val="84964562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29078676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cxnSp>
        <p:nvCxnSpPr>
          <p:cNvPr id="3" name="Straight Connector 2"/>
          <p:cNvCxnSpPr/>
          <p:nvPr userDrawn="1"/>
        </p:nvCxnSpPr>
        <p:spPr>
          <a:xfrm>
            <a:off x="812800" y="1494054"/>
            <a:ext cx="103632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88AA2F6A-32D1-D848-84C1-FA42F7BC4F6A}" type="slidenum">
              <a:rPr lang="en-US" sz="1200" smtClean="0">
                <a:solidFill>
                  <a:prstClr val="black"/>
                </a:solidFill>
              </a:rPr>
              <a:pPr defTabSz="457200"/>
              <a:t>‹#›</a:t>
            </a:fld>
            <a:endParaRPr lang="en-US" sz="1200" dirty="0">
              <a:solidFill>
                <a:prstClr val="black"/>
              </a:solidFill>
            </a:endParaRPr>
          </a:p>
        </p:txBody>
      </p:sp>
      <p:sp>
        <p:nvSpPr>
          <p:cNvPr id="7" name="Rectangle 6"/>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8624711" y="6190825"/>
            <a:ext cx="2564341" cy="548640"/>
          </a:xfrm>
          <a:prstGeom prst="rect">
            <a:avLst/>
          </a:prstGeom>
        </p:spPr>
      </p:pic>
    </p:spTree>
    <p:extLst>
      <p:ext uri="{BB962C8B-B14F-4D97-AF65-F5344CB8AC3E}">
        <p14:creationId xmlns:p14="http://schemas.microsoft.com/office/powerpoint/2010/main" val="412477605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5527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4" name="Picture 3"/>
          <p:cNvPicPr>
            <a:picLocks noChangeAspect="1"/>
          </p:cNvPicPr>
          <p:nvPr userDrawn="1"/>
        </p:nvPicPr>
        <p:blipFill>
          <a:blip r:embed="rId2"/>
          <a:stretch>
            <a:fillRect/>
          </a:stretch>
        </p:blipFill>
        <p:spPr>
          <a:xfrm>
            <a:off x="0" y="9300"/>
            <a:ext cx="5463533" cy="6353237"/>
          </a:xfrm>
          <a:prstGeom prst="rect">
            <a:avLst/>
          </a:prstGeom>
        </p:spPr>
      </p:pic>
      <p:pic>
        <p:nvPicPr>
          <p:cNvPr id="9" name="Picture 8"/>
          <p:cNvPicPr>
            <a:picLocks noChangeAspect="1"/>
          </p:cNvPicPr>
          <p:nvPr userDrawn="1"/>
        </p:nvPicPr>
        <p:blipFill>
          <a:blip r:embed="rId3"/>
          <a:stretch>
            <a:fillRect/>
          </a:stretch>
        </p:blipFill>
        <p:spPr>
          <a:xfrm>
            <a:off x="395112" y="2205392"/>
            <a:ext cx="4017465" cy="859536"/>
          </a:xfrm>
          <a:prstGeom prst="rect">
            <a:avLst/>
          </a:prstGeom>
        </p:spPr>
      </p:pic>
    </p:spTree>
    <p:extLst>
      <p:ext uri="{BB962C8B-B14F-4D97-AF65-F5344CB8AC3E}">
        <p14:creationId xmlns:p14="http://schemas.microsoft.com/office/powerpoint/2010/main" val="95939978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section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1867" y="0"/>
            <a:ext cx="5639867" cy="6444676"/>
          </a:xfrm>
          <a:prstGeom prst="rect">
            <a:avLst/>
          </a:prstGeom>
        </p:spPr>
      </p:pic>
      <p:pic>
        <p:nvPicPr>
          <p:cNvPr id="16" name="Picture 15"/>
          <p:cNvPicPr>
            <a:picLocks noChangeAspect="1"/>
          </p:cNvPicPr>
          <p:nvPr userDrawn="1"/>
        </p:nvPicPr>
        <p:blipFill>
          <a:blip r:embed="rId3"/>
          <a:stretch>
            <a:fillRect/>
          </a:stretch>
        </p:blipFill>
        <p:spPr>
          <a:xfrm>
            <a:off x="8624711" y="6172206"/>
            <a:ext cx="2564341" cy="548640"/>
          </a:xfrm>
          <a:prstGeom prst="rect">
            <a:avLst/>
          </a:prstGeom>
        </p:spPr>
      </p:pic>
      <p:sp>
        <p:nvSpPr>
          <p:cNvPr id="24" name="TextBox 23"/>
          <p:cNvSpPr txBox="1"/>
          <p:nvPr userDrawn="1"/>
        </p:nvSpPr>
        <p:spPr>
          <a:xfrm>
            <a:off x="11176001" y="6369092"/>
            <a:ext cx="1499820" cy="276999"/>
          </a:xfrm>
          <a:prstGeom prst="rect">
            <a:avLst/>
          </a:prstGeom>
          <a:noFill/>
        </p:spPr>
        <p:txBody>
          <a:bodyPr wrap="square" rtlCol="0">
            <a:spAutoFit/>
          </a:bodyPr>
          <a:lstStyle/>
          <a:p>
            <a:pPr defTabSz="457200"/>
            <a:r>
              <a:rPr lang="en-US" sz="1200" dirty="0" smtClean="0">
                <a:solidFill>
                  <a:prstClr val="black"/>
                </a:solidFill>
              </a:rPr>
              <a:t>|   </a:t>
            </a:r>
            <a:fld id="{2246513A-5202-8240-8726-F189E10436A3}" type="slidenum">
              <a:rPr lang="en-US" sz="1200" smtClean="0">
                <a:solidFill>
                  <a:prstClr val="black"/>
                </a:solidFill>
              </a:rPr>
              <a:pPr defTabSz="457200"/>
              <a:t>‹#›</a:t>
            </a:fld>
            <a:endParaRPr lang="en-US" sz="1200" dirty="0">
              <a:solidFill>
                <a:prstClr val="black"/>
              </a:solidFill>
            </a:endParaRPr>
          </a:p>
        </p:txBody>
      </p:sp>
      <p:sp>
        <p:nvSpPr>
          <p:cNvPr id="6" name="Rectangle 5"/>
          <p:cNvSpPr/>
          <p:nvPr userDrawn="1"/>
        </p:nvSpPr>
        <p:spPr>
          <a:xfrm>
            <a:off x="0" y="0"/>
            <a:ext cx="12192000" cy="182880"/>
          </a:xfrm>
          <a:prstGeom prst="rect">
            <a:avLst/>
          </a:prstGeom>
          <a:solidFill>
            <a:srgbClr val="F7A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9347513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theme" Target="../theme/theme10.xml"/><Relationship Id="rId1" Type="http://schemas.openxmlformats.org/officeDocument/2006/relationships/slideLayout" Target="../slideLayouts/slideLayout74.xml"/><Relationship Id="rId2"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theme" Target="../theme/theme11.xml"/><Relationship Id="rId1" Type="http://schemas.openxmlformats.org/officeDocument/2006/relationships/slideLayout" Target="../slideLayouts/slideLayout80.xml"/><Relationship Id="rId2"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theme" Target="../theme/theme12.xml"/><Relationship Id="rId1" Type="http://schemas.openxmlformats.org/officeDocument/2006/relationships/slideLayout" Target="../slideLayouts/slideLayout86.xml"/><Relationship Id="rId2" Type="http://schemas.openxmlformats.org/officeDocument/2006/relationships/slideLayout" Target="../slideLayouts/slideLayout8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theme" Target="../theme/theme13.xml"/><Relationship Id="rId1" Type="http://schemas.openxmlformats.org/officeDocument/2006/relationships/slideLayout" Target="../slideLayouts/slideLayout92.xml"/><Relationship Id="rId2"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theme" Target="../theme/theme14.xml"/><Relationship Id="rId1" Type="http://schemas.openxmlformats.org/officeDocument/2006/relationships/slideLayout" Target="../slideLayouts/slideLayout98.xml"/><Relationship Id="rId2"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theme" Target="../theme/theme15.xml"/><Relationship Id="rId1" Type="http://schemas.openxmlformats.org/officeDocument/2006/relationships/slideLayout" Target="../slideLayouts/slideLayout104.xml"/><Relationship Id="rId2" Type="http://schemas.openxmlformats.org/officeDocument/2006/relationships/slideLayout" Target="../slideLayouts/slideLayout10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theme" Target="../theme/theme16.xml"/><Relationship Id="rId1" Type="http://schemas.openxmlformats.org/officeDocument/2006/relationships/slideLayout" Target="../slideLayouts/slideLayout110.xml"/><Relationship Id="rId2" Type="http://schemas.openxmlformats.org/officeDocument/2006/relationships/slideLayout" Target="../slideLayouts/slideLayout111.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theme" Target="../theme/theme17.xml"/><Relationship Id="rId1" Type="http://schemas.openxmlformats.org/officeDocument/2006/relationships/slideLayout" Target="../slideLayouts/slideLayout116.xml"/><Relationship Id="rId2" Type="http://schemas.openxmlformats.org/officeDocument/2006/relationships/slideLayout" Target="../slideLayouts/slideLayout1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theme" Target="../theme/theme18.xml"/><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theme" Target="../theme/theme19.xml"/><Relationship Id="rId1" Type="http://schemas.openxmlformats.org/officeDocument/2006/relationships/slideLayout" Target="../slideLayouts/slideLayout128.xml"/><Relationship Id="rId2"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theme" Target="../theme/theme20.xml"/><Relationship Id="rId1" Type="http://schemas.openxmlformats.org/officeDocument/2006/relationships/slideLayout" Target="../slideLayouts/slideLayout134.xml"/><Relationship Id="rId2" Type="http://schemas.openxmlformats.org/officeDocument/2006/relationships/slideLayout" Target="../slideLayouts/slideLayout135.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theme" Target="../theme/theme21.xml"/><Relationship Id="rId1" Type="http://schemas.openxmlformats.org/officeDocument/2006/relationships/slideLayout" Target="../slideLayouts/slideLayout140.xml"/><Relationship Id="rId2" Type="http://schemas.openxmlformats.org/officeDocument/2006/relationships/slideLayout" Target="../slideLayouts/slideLayout14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theme" Target="../theme/theme22.xml"/><Relationship Id="rId1" Type="http://schemas.openxmlformats.org/officeDocument/2006/relationships/slideLayout" Target="../slideLayouts/slideLayout146.xml"/><Relationship Id="rId2" Type="http://schemas.openxmlformats.org/officeDocument/2006/relationships/slideLayout" Target="../slideLayouts/slideLayout147.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theme" Target="../theme/theme23.xml"/><Relationship Id="rId1" Type="http://schemas.openxmlformats.org/officeDocument/2006/relationships/slideLayout" Target="../slideLayouts/slideLayout152.xml"/><Relationship Id="rId2" Type="http://schemas.openxmlformats.org/officeDocument/2006/relationships/slideLayout" Target="../slideLayouts/slideLayout153.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theme" Target="../theme/theme24.xml"/><Relationship Id="rId1" Type="http://schemas.openxmlformats.org/officeDocument/2006/relationships/slideLayout" Target="../slideLayouts/slideLayout158.xml"/><Relationship Id="rId2" Type="http://schemas.openxmlformats.org/officeDocument/2006/relationships/slideLayout" Target="../slideLayouts/slideLayout159.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theme" Target="../theme/theme25.xml"/><Relationship Id="rId1" Type="http://schemas.openxmlformats.org/officeDocument/2006/relationships/slideLayout" Target="../slideLayouts/slideLayout164.xml"/><Relationship Id="rId2" Type="http://schemas.openxmlformats.org/officeDocument/2006/relationships/slideLayout" Target="../slideLayouts/slideLayout165.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theme" Target="../theme/theme26.xml"/><Relationship Id="rId1" Type="http://schemas.openxmlformats.org/officeDocument/2006/relationships/slideLayout" Target="../slideLayouts/slideLayout170.xml"/><Relationship Id="rId2" Type="http://schemas.openxmlformats.org/officeDocument/2006/relationships/slideLayout" Target="../slideLayouts/slideLayout171.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theme" Target="../theme/theme27.xml"/><Relationship Id="rId1" Type="http://schemas.openxmlformats.org/officeDocument/2006/relationships/slideLayout" Target="../slideLayouts/slideLayout179.xml"/><Relationship Id="rId2" Type="http://schemas.openxmlformats.org/officeDocument/2006/relationships/slideLayout" Target="../slideLayouts/slideLayout180.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87.xml"/><Relationship Id="rId4" Type="http://schemas.openxmlformats.org/officeDocument/2006/relationships/slideLayout" Target="../slideLayouts/slideLayout188.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theme" Target="../theme/theme28.xml"/><Relationship Id="rId1" Type="http://schemas.openxmlformats.org/officeDocument/2006/relationships/slideLayout" Target="../slideLayouts/slideLayout185.xml"/><Relationship Id="rId2" Type="http://schemas.openxmlformats.org/officeDocument/2006/relationships/slideLayout" Target="../slideLayouts/slideLayout186.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theme" Target="../theme/theme29.xml"/><Relationship Id="rId1" Type="http://schemas.openxmlformats.org/officeDocument/2006/relationships/slideLayout" Target="../slideLayouts/slideLayout191.xml"/><Relationship Id="rId2" Type="http://schemas.openxmlformats.org/officeDocument/2006/relationships/slideLayout" Target="../slideLayouts/slideLayout19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theme" Target="../theme/theme30.xml"/><Relationship Id="rId1" Type="http://schemas.openxmlformats.org/officeDocument/2006/relationships/slideLayout" Target="../slideLayouts/slideLayout197.xml"/><Relationship Id="rId2" Type="http://schemas.openxmlformats.org/officeDocument/2006/relationships/slideLayout" Target="../slideLayouts/slideLayout198.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theme" Target="../theme/theme31.xml"/><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theme" Target="../theme/theme32.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235.xml"/><Relationship Id="rId12" Type="http://schemas.openxmlformats.org/officeDocument/2006/relationships/slideLayout" Target="../slideLayouts/slideLayout236.xml"/><Relationship Id="rId13" Type="http://schemas.openxmlformats.org/officeDocument/2006/relationships/slideLayout" Target="../slideLayouts/slideLayout237.xml"/><Relationship Id="rId14" Type="http://schemas.openxmlformats.org/officeDocument/2006/relationships/slideLayout" Target="../slideLayouts/slideLayout238.xml"/><Relationship Id="rId15" Type="http://schemas.openxmlformats.org/officeDocument/2006/relationships/slideLayout" Target="../slideLayouts/slideLayout239.xml"/><Relationship Id="rId16" Type="http://schemas.openxmlformats.org/officeDocument/2006/relationships/slideLayout" Target="../slideLayouts/slideLayout240.xml"/><Relationship Id="rId17" Type="http://schemas.openxmlformats.org/officeDocument/2006/relationships/slideLayout" Target="../slideLayouts/slideLayout241.xml"/><Relationship Id="rId18" Type="http://schemas.openxmlformats.org/officeDocument/2006/relationships/theme" Target="../theme/theme33.xml"/><Relationship Id="rId1" Type="http://schemas.openxmlformats.org/officeDocument/2006/relationships/slideLayout" Target="../slideLayouts/slideLayout225.xml"/><Relationship Id="rId2" Type="http://schemas.openxmlformats.org/officeDocument/2006/relationships/slideLayout" Target="../slideLayouts/slideLayout226.xml"/><Relationship Id="rId3" Type="http://schemas.openxmlformats.org/officeDocument/2006/relationships/slideLayout" Target="../slideLayouts/slideLayout227.xml"/><Relationship Id="rId4" Type="http://schemas.openxmlformats.org/officeDocument/2006/relationships/slideLayout" Target="../slideLayouts/slideLayout228.xml"/><Relationship Id="rId5" Type="http://schemas.openxmlformats.org/officeDocument/2006/relationships/slideLayout" Target="../slideLayouts/slideLayout229.xml"/><Relationship Id="rId6" Type="http://schemas.openxmlformats.org/officeDocument/2006/relationships/slideLayout" Target="../slideLayouts/slideLayout230.xml"/><Relationship Id="rId7" Type="http://schemas.openxmlformats.org/officeDocument/2006/relationships/slideLayout" Target="../slideLayouts/slideLayout231.xml"/><Relationship Id="rId8" Type="http://schemas.openxmlformats.org/officeDocument/2006/relationships/slideLayout" Target="../slideLayouts/slideLayout232.xml"/><Relationship Id="rId9" Type="http://schemas.openxmlformats.org/officeDocument/2006/relationships/slideLayout" Target="../slideLayouts/slideLayout233.xml"/><Relationship Id="rId10" Type="http://schemas.openxmlformats.org/officeDocument/2006/relationships/slideLayout" Target="../slideLayouts/slideLayout2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theme" Target="../theme/theme5.xml"/><Relationship Id="rId1" Type="http://schemas.openxmlformats.org/officeDocument/2006/relationships/slideLayout" Target="../slideLayouts/slideLayout44.xml"/><Relationship Id="rId2"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theme" Target="../theme/theme6.xml"/><Relationship Id="rId1" Type="http://schemas.openxmlformats.org/officeDocument/2006/relationships/slideLayout" Target="../slideLayouts/slideLayout50.xml"/><Relationship Id="rId2"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theme" Target="../theme/theme7.xml"/><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theme" Target="../theme/theme8.xml"/><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theme" Target="../theme/theme9.xml"/><Relationship Id="rId1" Type="http://schemas.openxmlformats.org/officeDocument/2006/relationships/slideLayout" Target="../slideLayouts/slideLayout68.xml"/><Relationship Id="rId2"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0373B-239C-40E8-BEFB-E2E9286A24AE}"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912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3409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72149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67728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11329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20038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3185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4972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82532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7091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6745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030818" y="2161118"/>
            <a:ext cx="9080500" cy="20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38"/>
          <p:cNvSpPr>
            <a:spLocks noChangeArrowheads="1"/>
          </p:cNvSpPr>
          <p:nvPr/>
        </p:nvSpPr>
        <p:spPr bwMode="auto">
          <a:xfrm>
            <a:off x="914401" y="6487585"/>
            <a:ext cx="6633633" cy="14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fld id="{AD771C56-B7B2-42E7-86F8-CBE44966463B}" type="slidenum">
              <a:rPr lang="en-US" altLang="en-US" sz="800" smtClean="0">
                <a:solidFill>
                  <a:srgbClr val="A6A6A6"/>
                </a:solidFill>
                <a:cs typeface="Arial" panose="020B0604020202020204" pitchFamily="34" charset="0"/>
              </a:rPr>
              <a:pPr fontAlgn="base">
                <a:spcBef>
                  <a:spcPct val="0"/>
                </a:spcBef>
                <a:spcAft>
                  <a:spcPct val="0"/>
                </a:spcAft>
                <a:defRPr/>
              </a:pPr>
              <a:t>‹#›</a:t>
            </a:fld>
            <a:r>
              <a:rPr lang="en-US" altLang="en-US" sz="800">
                <a:solidFill>
                  <a:srgbClr val="000000"/>
                </a:solidFill>
              </a:rPr>
              <a:t>   </a:t>
            </a:r>
            <a:r>
              <a:rPr lang="en-US" altLang="en-US" sz="800">
                <a:solidFill>
                  <a:srgbClr val="A6A6A6"/>
                </a:solidFill>
                <a:cs typeface="Arial" panose="020B0604020202020204" pitchFamily="34" charset="0"/>
              </a:rPr>
              <a:t>|   © 2016 Funding the Next Generation  |  All Rights Reserved</a:t>
            </a:r>
          </a:p>
        </p:txBody>
      </p:sp>
      <p:sp>
        <p:nvSpPr>
          <p:cNvPr id="1028" name="Title Placeholder 3"/>
          <p:cNvSpPr>
            <a:spLocks noGrp="1"/>
          </p:cNvSpPr>
          <p:nvPr>
            <p:ph type="title"/>
          </p:nvPr>
        </p:nvSpPr>
        <p:spPr bwMode="auto">
          <a:xfrm>
            <a:off x="1062567" y="872068"/>
            <a:ext cx="8949267" cy="30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21542668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p:txStyles>
    <p:titleStyle>
      <a:lvl1pPr algn="l" rtl="0" eaLnBrk="0" fontAlgn="base" hangingPunct="0">
        <a:spcBef>
          <a:spcPct val="0"/>
        </a:spcBef>
        <a:spcAft>
          <a:spcPct val="0"/>
        </a:spcAft>
        <a:defRPr sz="2667" b="1" kern="1200">
          <a:solidFill>
            <a:srgbClr val="260C76"/>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5pPr>
      <a:lvl6pPr marL="609585" algn="l" rtl="0" fontAlgn="base">
        <a:spcBef>
          <a:spcPct val="0"/>
        </a:spcBef>
        <a:spcAft>
          <a:spcPct val="0"/>
        </a:spcAft>
        <a:defRPr sz="2667" b="1">
          <a:solidFill>
            <a:schemeClr val="tx1"/>
          </a:solidFill>
          <a:latin typeface="Arial" charset="0"/>
          <a:ea typeface="ＭＳ Ｐゴシック" charset="0"/>
          <a:cs typeface="ＭＳ Ｐゴシック" charset="0"/>
        </a:defRPr>
      </a:lvl6pPr>
      <a:lvl7pPr marL="1219170" algn="l" rtl="0" fontAlgn="base">
        <a:spcBef>
          <a:spcPct val="0"/>
        </a:spcBef>
        <a:spcAft>
          <a:spcPct val="0"/>
        </a:spcAft>
        <a:defRPr sz="2667" b="1">
          <a:solidFill>
            <a:schemeClr val="tx1"/>
          </a:solidFill>
          <a:latin typeface="Arial" charset="0"/>
          <a:ea typeface="ＭＳ Ｐゴシック" charset="0"/>
          <a:cs typeface="ＭＳ Ｐゴシック" charset="0"/>
        </a:defRPr>
      </a:lvl7pPr>
      <a:lvl8pPr marL="1828754" algn="l" rtl="0" fontAlgn="base">
        <a:spcBef>
          <a:spcPct val="0"/>
        </a:spcBef>
        <a:spcAft>
          <a:spcPct val="0"/>
        </a:spcAft>
        <a:defRPr sz="2667" b="1">
          <a:solidFill>
            <a:schemeClr val="tx1"/>
          </a:solidFill>
          <a:latin typeface="Arial" charset="0"/>
          <a:ea typeface="ＭＳ Ｐゴシック" charset="0"/>
          <a:cs typeface="ＭＳ Ｐゴシック" charset="0"/>
        </a:defRPr>
      </a:lvl8pPr>
      <a:lvl9pPr marL="2438339" algn="l" rtl="0" fontAlgn="base">
        <a:spcBef>
          <a:spcPct val="0"/>
        </a:spcBef>
        <a:spcAft>
          <a:spcPct val="0"/>
        </a:spcAft>
        <a:defRPr sz="2667" b="1">
          <a:solidFill>
            <a:schemeClr val="tx1"/>
          </a:solidFill>
          <a:latin typeface="Arial" charset="0"/>
          <a:ea typeface="ＭＳ Ｐゴシック" charset="0"/>
          <a:cs typeface="ＭＳ Ｐゴシック" charset="0"/>
        </a:defRPr>
      </a:lvl9pPr>
    </p:titleStyle>
    <p:bodyStyle>
      <a:lvl1pPr marL="226478" indent="-226478"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S PGothic" panose="020B0600070205080204" pitchFamily="34" charset="-128"/>
        </a:defRPr>
      </a:lvl1pPr>
      <a:lvl2pPr marL="531271"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2pPr>
      <a:lvl3pPr marL="768331" indent="-2370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3pPr>
      <a:lvl4pPr marL="1073124"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4pPr>
      <a:lvl5pPr marL="1297485" indent="-2243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12243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9350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560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90174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4472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69062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5185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908" r:id="rId7"/>
    <p:sldLayoutId id="2147483909" r:id="rId8"/>
    <p:sldLayoutId id="2147483910" r:id="rId9"/>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83265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3568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53602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EA986-4EA1-4832-8ECA-3634E7AB2CEF}" type="datetime1">
              <a:rPr lang="en-US" smtClean="0">
                <a:solidFill>
                  <a:prstClr val="black">
                    <a:tint val="75000"/>
                  </a:prstClr>
                </a:solidFill>
              </a:rPr>
              <a:t>7/10/17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53EAF-8E77-4715-B40C-912BEC8F044D}"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72793370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12804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FD3D82A-D4E0-4543-A626-48D009563667}"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99C88A3-BDE2-CC4F-9BD1-CCB2FC3C0C8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124771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B3B8011-614C-4360-A8FB-0667D26F55AA}" type="datetime1">
              <a:rPr lang="en-US" smtClean="0">
                <a:solidFill>
                  <a:prstClr val="black">
                    <a:tint val="75000"/>
                  </a:prstClr>
                </a:solidFill>
              </a:rPr>
              <a:t>7/10/17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99C88A3-BDE2-CC4F-9BD1-CCB2FC3C0C8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1567269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3D2FB91-2733-4221-8532-89F1ECA5DD3F}"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631607070"/>
      </p:ext>
    </p:extLst>
  </p:cSld>
  <p:clrMap bg1="dk1" tx1="lt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Lst>
  <p:hf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0835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98916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2415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56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789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6804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xml"/><Relationship Id="rId3"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4.xml"/><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6.xml.rels><?xml version="1.0" encoding="UTF-8" standalone="yes"?>
<Relationships xmlns="http://schemas.openxmlformats.org/package/2006/relationships"><Relationship Id="rId3" Type="http://schemas.openxmlformats.org/officeDocument/2006/relationships/hyperlink" Target="calbudgetcenter.org/countyprocess" TargetMode="External"/><Relationship Id="rId4" Type="http://schemas.openxmlformats.org/officeDocument/2006/relationships/image" Target="../media/image13.png"/><Relationship Id="rId1" Type="http://schemas.openxmlformats.org/officeDocument/2006/relationships/slideLayout" Target="../slideLayouts/slideLayout174.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image" Target="../media/image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jpeg"/><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5.jpg"/><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 Id="rId3" Type="http://schemas.openxmlformats.org/officeDocument/2006/relationships/image" Target="../media/image46.jpg"/></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9.jpg"/><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 Id="rId3"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52.jpeg"/><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 Id="rId3"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 Id="rId3" Type="http://schemas.openxmlformats.org/officeDocument/2006/relationships/image" Target="../media/image54.jpg"/></Relationships>
</file>

<file path=ppt/slides/_rels/slide81.xml.rels><?xml version="1.0" encoding="UTF-8" standalone="yes"?>
<Relationships xmlns="http://schemas.openxmlformats.org/package/2006/relationships"><Relationship Id="rId3" Type="http://schemas.openxmlformats.org/officeDocument/2006/relationships/hyperlink" Target="http://www.fundingthenextgeneration.org/" TargetMode="External"/><Relationship Id="rId4" Type="http://schemas.openxmlformats.org/officeDocument/2006/relationships/image" Target="../media/image55.jpg"/><Relationship Id="rId1" Type="http://schemas.openxmlformats.org/officeDocument/2006/relationships/slideLayout" Target="../slideLayouts/slideLayout226.xml"/><Relationship Id="rId2" Type="http://schemas.openxmlformats.org/officeDocument/2006/relationships/hyperlink" Target="mailto:Margaret@fundingthenextgeneration.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1"/>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5413" y="2763697"/>
            <a:ext cx="2310754" cy="2460459"/>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1562981" y="3011959"/>
            <a:ext cx="7242760" cy="3096127"/>
          </a:xfrm>
        </p:spPr>
        <p:txBody>
          <a:bodyPr/>
          <a:lstStyle/>
          <a:p>
            <a:r>
              <a:rPr lang="en-US" altLang="en-US" sz="3200" b="1" dirty="0" smtClean="0"/>
              <a:t>Understanding California County Budgets</a:t>
            </a:r>
          </a:p>
          <a:p>
            <a:pPr marL="457200" indent="-457200">
              <a:buFont typeface="Arial" panose="020B0604020202020204" pitchFamily="34" charset="0"/>
              <a:buChar char="•"/>
            </a:pPr>
            <a:r>
              <a:rPr lang="en-US" altLang="en-US" dirty="0" smtClean="0"/>
              <a:t>Chris Hoene,  Executive Director, California Budget and Policy Center</a:t>
            </a:r>
          </a:p>
          <a:p>
            <a:pPr marL="457200" indent="-457200">
              <a:buFont typeface="Arial" panose="020B0604020202020204" pitchFamily="34" charset="0"/>
              <a:buChar char="•"/>
            </a:pPr>
            <a:r>
              <a:rPr lang="en-US" altLang="en-US" dirty="0" smtClean="0"/>
              <a:t>Ed Harrington, Former Controller, San Francisco</a:t>
            </a:r>
          </a:p>
          <a:p>
            <a:pPr marL="457200" indent="-457200">
              <a:buFont typeface="Arial" panose="020B0604020202020204" pitchFamily="34" charset="0"/>
              <a:buChar char="•"/>
            </a:pPr>
            <a:r>
              <a:rPr lang="en-US" altLang="en-US" dirty="0" smtClean="0"/>
              <a:t>Margaret Brodkin, Director, Funding the Next Generation</a:t>
            </a:r>
          </a:p>
          <a:p>
            <a:endParaRPr lang="en-US" altLang="en-US" dirty="0" smtClean="0"/>
          </a:p>
        </p:txBody>
      </p:sp>
      <p:sp>
        <p:nvSpPr>
          <p:cNvPr id="11269" name="Title 2"/>
          <p:cNvSpPr>
            <a:spLocks noGrp="1"/>
          </p:cNvSpPr>
          <p:nvPr>
            <p:ph type="ctrTitle"/>
          </p:nvPr>
        </p:nvSpPr>
        <p:spPr>
          <a:xfrm>
            <a:off x="4645728" y="898358"/>
            <a:ext cx="7086600" cy="2216262"/>
          </a:xfrm>
        </p:spPr>
        <p:txBody>
          <a:bodyPr/>
          <a:lstStyle/>
          <a:p>
            <a:r>
              <a:rPr lang="en-US" altLang="en-US" sz="5333" b="1" dirty="0" smtClean="0"/>
              <a:t>FOLLOW THE MONEY</a:t>
            </a:r>
            <a:br>
              <a:rPr lang="en-US" altLang="en-US" sz="5333" b="1" dirty="0" smtClean="0"/>
            </a:br>
            <a:r>
              <a:rPr lang="en-US" altLang="en-US" sz="4000" b="1" dirty="0" smtClean="0"/>
              <a:t>A webinar</a:t>
            </a:r>
            <a:endParaRPr lang="en-US" altLang="en-US" sz="4000" b="1" dirty="0"/>
          </a:p>
        </p:txBody>
      </p:sp>
      <p:sp>
        <p:nvSpPr>
          <p:cNvPr id="4" name="Text Placeholder 3"/>
          <p:cNvSpPr>
            <a:spLocks noGrp="1"/>
          </p:cNvSpPr>
          <p:nvPr>
            <p:ph type="body" sz="quarter" idx="10"/>
          </p:nvPr>
        </p:nvSpPr>
        <p:spPr>
          <a:xfrm>
            <a:off x="6501398" y="6213531"/>
            <a:ext cx="4457700" cy="565149"/>
          </a:xfrm>
        </p:spPr>
        <p:txBody>
          <a:bodyPr>
            <a:normAutofit fontScale="77500" lnSpcReduction="20000"/>
          </a:bodyPr>
          <a:lstStyle/>
          <a:p>
            <a:pPr>
              <a:buFont typeface="Arial" charset="0"/>
              <a:buNone/>
              <a:defRPr/>
            </a:pPr>
            <a:endParaRPr lang="en-US" dirty="0" smtClean="0">
              <a:ea typeface="ＭＳ Ｐゴシック" charset="0"/>
              <a:cs typeface="ＭＳ Ｐゴシック" charset="0"/>
            </a:endParaRPr>
          </a:p>
          <a:p>
            <a:pPr>
              <a:buFont typeface="Arial" charset="0"/>
              <a:buNone/>
              <a:defRPr/>
            </a:pPr>
            <a:r>
              <a:rPr lang="en-US" sz="2800" b="1" dirty="0" smtClean="0">
                <a:ea typeface="ＭＳ Ｐゴシック" charset="0"/>
                <a:cs typeface="ＭＳ Ｐゴシック" charset="0"/>
              </a:rPr>
              <a:t>July 11, 2017</a:t>
            </a:r>
            <a:endParaRPr lang="en-US" sz="2800" b="1" dirty="0">
              <a:ea typeface="ＭＳ Ｐゴシック" charset="0"/>
              <a:cs typeface="ＭＳ Ｐゴシック" charset="0"/>
            </a:endParaRPr>
          </a:p>
        </p:txBody>
      </p:sp>
      <p:pic>
        <p:nvPicPr>
          <p:cNvPr id="7" name="Picture 2" descr="http://esiattorneys.com/app-site-content/uploads/2015/01/show-me-the-mon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73" y="319282"/>
            <a:ext cx="3424055" cy="201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81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4893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The County Manager Oversees the Daily Operations of the County Government</a:t>
            </a:r>
          </a:p>
        </p:txBody>
      </p:sp>
      <p:sp>
        <p:nvSpPr>
          <p:cNvPr id="3" name="TextBox 2"/>
          <p:cNvSpPr txBox="1"/>
          <p:nvPr/>
        </p:nvSpPr>
        <p:spPr>
          <a:xfrm>
            <a:off x="2415182" y="1597222"/>
            <a:ext cx="7795618" cy="46511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The top administrator in each county is appointed by the Board of Supervisors.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Counties have various titles for this position. This guide uses the generic term “County Manager.”</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San Francisco, with an independently elected mayor, does not a have a county manager position.</a:t>
            </a:r>
          </a:p>
          <a:p>
            <a:pPr defTabSz="457200">
              <a:lnSpc>
                <a:spcPts val="2600"/>
              </a:lnSpc>
              <a:buClr>
                <a:srgbClr val="DE722A"/>
              </a:buClr>
              <a:buSzPct val="100000"/>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The County Manager:</a:t>
            </a:r>
            <a:endParaRPr lang="en-US" sz="2000" dirty="0">
              <a:solidFill>
                <a:prstClr val="black"/>
              </a:solidFill>
              <a:latin typeface="Avenir LT Std 65 Medium" panose="020B0603020203020204" pitchFamily="34" charset="0"/>
              <a:cs typeface="Avenir LT Std 85 Heavy"/>
            </a:endParaRP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Prepares the annual budget for the Board’s consideration.</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rial" panose="020B0604020202020204" pitchFamily="34" charset="0"/>
              </a:rPr>
              <a:t>Coordinates the activities of county departments.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rial" panose="020B0604020202020204" pitchFamily="34" charset="0"/>
              </a:rPr>
              <a:t>Provides analyses and recommendations to the Board.</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rial" panose="020B0604020202020204" pitchFamily="34" charset="0"/>
              </a:rPr>
              <a:t>May hire and fire department heads, if authorized to do so.</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rial" panose="020B0604020202020204" pitchFamily="34" charset="0"/>
              </a:rPr>
              <a:t>May represent the Board in labor negotiations.</a:t>
            </a:r>
          </a:p>
        </p:txBody>
      </p:sp>
    </p:spTree>
    <p:extLst>
      <p:ext uri="{BB962C8B-B14F-4D97-AF65-F5344CB8AC3E}">
        <p14:creationId xmlns:p14="http://schemas.microsoft.com/office/powerpoint/2010/main" val="1714252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4039" y="1350092"/>
            <a:ext cx="6850189" cy="2308324"/>
          </a:xfrm>
          <a:prstGeom prst="rect">
            <a:avLst/>
          </a:prstGeom>
          <a:noFill/>
        </p:spPr>
        <p:txBody>
          <a:bodyPr wrap="square" rtlCol="0">
            <a:noAutofit/>
          </a:bodyPr>
          <a:lstStyle/>
          <a:p>
            <a:pPr defTabSz="457200"/>
            <a:r>
              <a:rPr lang="en-US" sz="3600" b="1" dirty="0">
                <a:solidFill>
                  <a:srgbClr val="DE5B16"/>
                </a:solidFill>
                <a:latin typeface="AvenirNext LT Pro Medium" panose="020B0603020202020204" pitchFamily="34" charset="0"/>
                <a:cs typeface="Avenir LT Std 85 Heavy"/>
              </a:rPr>
              <a:t>Key Facts About County Revenues and Spending</a:t>
            </a:r>
            <a:endParaRPr lang="en-US" sz="3600" dirty="0">
              <a:solidFill>
                <a:srgbClr val="DE5B16"/>
              </a:solidFill>
              <a:latin typeface="AvenirNext LT Pro Medium" panose="020B0603020202020204" pitchFamily="34" charset="0"/>
              <a:cs typeface="Avenir LT Std 85 Heavy"/>
            </a:endParaRPr>
          </a:p>
        </p:txBody>
      </p:sp>
    </p:spTree>
    <p:extLst>
      <p:ext uri="{BB962C8B-B14F-4D97-AF65-F5344CB8AC3E}">
        <p14:creationId xmlns:p14="http://schemas.microsoft.com/office/powerpoint/2010/main" val="1611643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63582"/>
            <a:ext cx="7489366" cy="1008018"/>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The County Budget Is More Than</a:t>
            </a:r>
          </a:p>
          <a:p>
            <a:pPr defTabSz="457200"/>
            <a:r>
              <a:rPr lang="en-US" sz="3000" dirty="0">
                <a:solidFill>
                  <a:srgbClr val="006586"/>
                </a:solidFill>
                <a:latin typeface="Palatino LT Std" panose="02040502050505030304" pitchFamily="18" charset="0"/>
                <a:cs typeface="Palatino LT Std Medium"/>
              </a:rPr>
              <a:t>Dollars and Cents</a:t>
            </a:r>
            <a:endParaRPr lang="en-US" sz="3000" dirty="0">
              <a:solidFill>
                <a:srgbClr val="1A5380"/>
              </a:solidFill>
              <a:latin typeface="Palatino LT Std" panose="02040502050505030304" pitchFamily="18" charset="0"/>
              <a:cs typeface="Palatino LT Std Medium"/>
            </a:endParaRPr>
          </a:p>
        </p:txBody>
      </p:sp>
      <p:sp>
        <p:nvSpPr>
          <p:cNvPr id="3" name="TextBox 2"/>
          <p:cNvSpPr txBox="1"/>
          <p:nvPr/>
        </p:nvSpPr>
        <p:spPr>
          <a:xfrm>
            <a:off x="2415182" y="1597222"/>
            <a:ext cx="7567018" cy="46511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County budgets provide a framework and funding for public services and systems.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Dollars provided through county budgets can help move policy ideas from concept to reality.</a:t>
            </a:r>
          </a:p>
          <a:p>
            <a:pPr marL="342900" indent="-342900" defTabSz="457200">
              <a:lnSpc>
                <a:spcPts val="2600"/>
              </a:lnSpc>
              <a:buClr>
                <a:srgbClr val="DE722A"/>
              </a:buClr>
              <a:buSzPct val="100000"/>
              <a:buFont typeface="Univers LT 47 CondensedLt" panose="02000406040000020003" pitchFamily="2" charset="0"/>
              <a:buChar char="•"/>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But county budgets are about more than dollars and cents.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At a fundamental level, a county budget expresses</a:t>
            </a:r>
            <a:br>
              <a:rPr lang="en-US" sz="2000" dirty="0">
                <a:solidFill>
                  <a:prstClr val="black"/>
                </a:solidFill>
                <a:latin typeface="Avenir LT Std 65 Medium" panose="020B0603020203020204" pitchFamily="34" charset="0"/>
                <a:cs typeface="Avenir LT Std 85 Heavy"/>
              </a:rPr>
            </a:br>
            <a:r>
              <a:rPr lang="en-US" sz="2000" dirty="0">
                <a:solidFill>
                  <a:prstClr val="black"/>
                </a:solidFill>
                <a:latin typeface="Avenir LT Std 65 Medium" panose="020B0603020203020204" pitchFamily="34" charset="0"/>
                <a:cs typeface="Avenir LT Std 85 Heavy"/>
              </a:rPr>
              <a:t>our values and priorities, both as residents of a particular county and as Californians.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County budgets reflect Californians’ collective efforts to help strengthen our communities as well as to ensure the continued vibrancy of our state.</a:t>
            </a:r>
          </a:p>
          <a:p>
            <a:pPr marL="800100" lvl="1" indent="-342900" defTabSz="457200">
              <a:lnSpc>
                <a:spcPts val="2600"/>
              </a:lnSpc>
              <a:buClr>
                <a:srgbClr val="4BACC6">
                  <a:lumMod val="75000"/>
                </a:srgbClr>
              </a:buClr>
              <a:buSzPct val="150000"/>
              <a:buFont typeface="Lucida Grande"/>
              <a:buChar char="–"/>
            </a:pPr>
            <a:endParaRPr lang="en-US" sz="2000" dirty="0">
              <a:solidFill>
                <a:prstClr val="black"/>
              </a:solidFill>
              <a:latin typeface="Avenir LT Std 65 Medium" panose="020B0603020203020204" pitchFamily="34" charset="0"/>
              <a:cs typeface="Avenir LT Std 85 Heavy"/>
            </a:endParaRPr>
          </a:p>
        </p:txBody>
      </p:sp>
    </p:spTree>
    <p:extLst>
      <p:ext uri="{BB962C8B-B14F-4D97-AF65-F5344CB8AC3E}">
        <p14:creationId xmlns:p14="http://schemas.microsoft.com/office/powerpoint/2010/main" val="1160920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63582"/>
            <a:ext cx="7794166" cy="1008018"/>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County Budgets Reflect State and Federal Priorities as Well as Local Policy Choices</a:t>
            </a:r>
            <a:endParaRPr lang="en-US" sz="3000" dirty="0">
              <a:solidFill>
                <a:srgbClr val="1A5380"/>
              </a:solidFill>
              <a:latin typeface="Palatino LT Std" panose="02040502050505030304" pitchFamily="18" charset="0"/>
              <a:cs typeface="Palatino LT Std Medium"/>
            </a:endParaRPr>
          </a:p>
        </p:txBody>
      </p:sp>
      <p:sp>
        <p:nvSpPr>
          <p:cNvPr id="3" name="TextBox 2"/>
          <p:cNvSpPr txBox="1"/>
          <p:nvPr/>
        </p:nvSpPr>
        <p:spPr>
          <a:xfrm>
            <a:off x="2415182" y="1597222"/>
            <a:ext cx="7262218" cy="46511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To a large degree, county budgets reflect state and</a:t>
            </a:r>
            <a:br>
              <a:rPr lang="en-US" sz="2000" b="1" dirty="0">
                <a:solidFill>
                  <a:prstClr val="black"/>
                </a:solidFill>
                <a:latin typeface="Avenir LT Std 65 Medium" panose="020B0603020203020204" pitchFamily="34" charset="0"/>
                <a:cs typeface="Avenir LT Std 85 Heavy"/>
              </a:rPr>
            </a:br>
            <a:r>
              <a:rPr lang="en-US" sz="2000" b="1" dirty="0">
                <a:solidFill>
                  <a:prstClr val="black"/>
                </a:solidFill>
                <a:latin typeface="Avenir LT Std 65 Medium" panose="020B0603020203020204" pitchFamily="34" charset="0"/>
                <a:cs typeface="Avenir LT Std 85 Heavy"/>
              </a:rPr>
              <a:t>federal policy and funding priorities.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As agents of the state, counties provide an array</a:t>
            </a:r>
            <a:br>
              <a:rPr lang="en-US" sz="2000" dirty="0">
                <a:solidFill>
                  <a:prstClr val="black"/>
                </a:solidFill>
                <a:latin typeface="Avenir LT Std 65 Medium" panose="020B0603020203020204" pitchFamily="34" charset="0"/>
                <a:cs typeface="Avenir LT Std 85 Heavy"/>
              </a:rPr>
            </a:br>
            <a:r>
              <a:rPr lang="en-US" sz="2000" dirty="0">
                <a:solidFill>
                  <a:prstClr val="black"/>
                </a:solidFill>
                <a:latin typeface="Avenir LT Std 65 Medium" panose="020B0603020203020204" pitchFamily="34" charset="0"/>
                <a:cs typeface="Avenir LT Std 85 Heavy"/>
              </a:rPr>
              <a:t>of services that are supported with state and federal dollars and governed by state and federal rules.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This means that a large share of any county budget will reflect priorities that are set in Sacramento and in Washington, DC.</a:t>
            </a:r>
          </a:p>
          <a:p>
            <a:pPr marL="800100" lvl="1" indent="-342900" defTabSz="457200">
              <a:lnSpc>
                <a:spcPts val="2600"/>
              </a:lnSpc>
              <a:buClr>
                <a:srgbClr val="4BACC6">
                  <a:lumMod val="75000"/>
                </a:srgbClr>
              </a:buClr>
              <a:buSzPct val="150000"/>
              <a:buFont typeface="Lucida Grande"/>
              <a:buChar char="–"/>
            </a:pPr>
            <a:endParaRPr lang="en-US" sz="2000" b="1"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County budgets also reflect the policy and funding priorities of local residents and policymakers.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Counties can use a portion of their locally generated revenues to fund key local services and improvements.</a:t>
            </a:r>
          </a:p>
        </p:txBody>
      </p:sp>
    </p:spTree>
    <p:extLst>
      <p:ext uri="{BB962C8B-B14F-4D97-AF65-F5344CB8AC3E}">
        <p14:creationId xmlns:p14="http://schemas.microsoft.com/office/powerpoint/2010/main" val="2571100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63582"/>
            <a:ext cx="7489366" cy="1008018"/>
          </a:xfrm>
          <a:prstGeom prst="rect">
            <a:avLst/>
          </a:prstGeom>
          <a:noFill/>
        </p:spPr>
        <p:txBody>
          <a:bodyPr wrap="square" rtlCol="0">
            <a:noAutofit/>
          </a:bodyPr>
          <a:lstStyle/>
          <a:p>
            <a:pPr defTabSz="457200"/>
            <a:r>
              <a:rPr lang="en-US" sz="3000" dirty="0">
                <a:solidFill>
                  <a:srgbClr val="1A5380"/>
                </a:solidFill>
                <a:latin typeface="Palatino LT Std" panose="02040502050505030304" pitchFamily="18" charset="0"/>
                <a:cs typeface="Palatino LT Std Medium"/>
              </a:rPr>
              <a:t>County Revenues =</a:t>
            </a:r>
          </a:p>
          <a:p>
            <a:pPr defTabSz="457200"/>
            <a:r>
              <a:rPr lang="en-US" sz="3000" dirty="0">
                <a:solidFill>
                  <a:srgbClr val="1A5380"/>
                </a:solidFill>
                <a:latin typeface="Palatino LT Std" panose="02040502050505030304" pitchFamily="18" charset="0"/>
                <a:cs typeface="Palatino LT Std Medium"/>
              </a:rPr>
              <a:t>State Funds + Federal Funds + Local Funds</a:t>
            </a:r>
          </a:p>
        </p:txBody>
      </p:sp>
      <p:sp>
        <p:nvSpPr>
          <p:cNvPr id="3" name="TextBox 2"/>
          <p:cNvSpPr txBox="1"/>
          <p:nvPr/>
        </p:nvSpPr>
        <p:spPr>
          <a:xfrm>
            <a:off x="2415182" y="1597222"/>
            <a:ext cx="7795618" cy="47273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County revenues consist of state and federal dollars along with locally generated funds.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State and federal revenues pay for health and human services, roads, transit, criminal justice activities, and other services.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Local revenues, particularly property tax dollars, are important because they are mostly “discretionary” and</a:t>
            </a:r>
            <a:br>
              <a:rPr lang="en-US" sz="2000" dirty="0">
                <a:solidFill>
                  <a:prstClr val="black"/>
                </a:solidFill>
                <a:latin typeface="Avenir LT Std 65 Medium" panose="020B0603020203020204" pitchFamily="34" charset="0"/>
                <a:cs typeface="Avenir LT Std 85 Heavy"/>
              </a:rPr>
            </a:br>
            <a:r>
              <a:rPr lang="en-US" sz="2000" dirty="0">
                <a:solidFill>
                  <a:prstClr val="black"/>
                </a:solidFill>
                <a:latin typeface="Avenir LT Std 65 Medium" panose="020B0603020203020204" pitchFamily="34" charset="0"/>
                <a:cs typeface="Avenir LT Std 85 Heavy"/>
              </a:rPr>
              <a:t>can be spent on various local priorities.</a:t>
            </a:r>
          </a:p>
          <a:p>
            <a:pPr marL="800100" lvl="1" indent="-342900" defTabSz="457200">
              <a:lnSpc>
                <a:spcPts val="2600"/>
              </a:lnSpc>
              <a:buClr>
                <a:srgbClr val="4BACC6">
                  <a:lumMod val="75000"/>
                </a:srgbClr>
              </a:buClr>
              <a:buSzPct val="150000"/>
              <a:buFont typeface="Lucida Grande"/>
              <a:buChar char="–"/>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In 2014-15, state and federal revenues comprised nearly half (48.0 percent) of all county revenues across the state.</a:t>
            </a:r>
          </a:p>
          <a:p>
            <a:pPr marL="342900" indent="-342900" defTabSz="457200">
              <a:lnSpc>
                <a:spcPts val="2600"/>
              </a:lnSpc>
              <a:buClr>
                <a:srgbClr val="DE722A"/>
              </a:buClr>
              <a:buSzPct val="100000"/>
              <a:buFont typeface="Univers LT 47 CondensedLt" panose="02000406040000020003" pitchFamily="2" charset="0"/>
              <a:buChar char="•"/>
            </a:pPr>
            <a:endParaRPr lang="en-US" sz="2000" b="1"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Property taxes made up almost one-fifth (19.3 percent) of total county revenues in 2014-15.</a:t>
            </a:r>
          </a:p>
          <a:p>
            <a:pPr marL="800100" lvl="1" indent="-342900" defTabSz="457200">
              <a:lnSpc>
                <a:spcPts val="2600"/>
              </a:lnSpc>
              <a:buClr>
                <a:srgbClr val="4BACC6">
                  <a:lumMod val="75000"/>
                </a:srgbClr>
              </a:buClr>
              <a:buSzPct val="150000"/>
              <a:buFont typeface="Lucida Grande"/>
              <a:buChar char="–"/>
            </a:pPr>
            <a:endParaRPr lang="en-US" sz="2000" dirty="0">
              <a:solidFill>
                <a:prstClr val="black"/>
              </a:solidFill>
              <a:latin typeface="Avenir LT Std 65 Medium"/>
              <a:cs typeface="Avenir LT Std 65 Medium"/>
            </a:endParaRPr>
          </a:p>
        </p:txBody>
      </p:sp>
    </p:spTree>
    <p:extLst>
      <p:ext uri="{BB962C8B-B14F-4D97-AF65-F5344CB8AC3E}">
        <p14:creationId xmlns:p14="http://schemas.microsoft.com/office/powerpoint/2010/main" val="362949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46276" y="533401"/>
            <a:ext cx="7911978" cy="830997"/>
          </a:xfrm>
          <a:prstGeom prst="rect">
            <a:avLst/>
          </a:prstGeom>
          <a:noFill/>
        </p:spPr>
        <p:txBody>
          <a:bodyPr wrap="square" rtlCol="0">
            <a:noAutofit/>
          </a:bodyPr>
          <a:lstStyle/>
          <a:p>
            <a:pPr defTabSz="457200"/>
            <a:r>
              <a:rPr lang="en-US" sz="2400" dirty="0">
                <a:solidFill>
                  <a:srgbClr val="006586"/>
                </a:solidFill>
                <a:latin typeface="Palatino LT Std" panose="02040502050505030304" pitchFamily="18" charset="0"/>
                <a:cs typeface="Palatino LT Std Medium"/>
              </a:rPr>
              <a:t>State and Federal Funds Combined Comprise</a:t>
            </a:r>
          </a:p>
          <a:p>
            <a:pPr defTabSz="457200"/>
            <a:r>
              <a:rPr lang="en-US" sz="2400" dirty="0">
                <a:solidFill>
                  <a:srgbClr val="006586"/>
                </a:solidFill>
                <a:latin typeface="Palatino LT Std" panose="02040502050505030304" pitchFamily="18" charset="0"/>
                <a:cs typeface="Palatino LT Std Medium"/>
              </a:rPr>
              <a:t>Nearly Half of County Revenues, 2014-15</a:t>
            </a:r>
          </a:p>
        </p:txBody>
      </p:sp>
      <p:sp>
        <p:nvSpPr>
          <p:cNvPr id="21" name="Rectangle 20"/>
          <p:cNvSpPr/>
          <p:nvPr/>
        </p:nvSpPr>
        <p:spPr>
          <a:xfrm>
            <a:off x="2051868" y="6019801"/>
            <a:ext cx="5696586" cy="635727"/>
          </a:xfrm>
          <a:prstGeom prst="rect">
            <a:avLst/>
          </a:prstGeom>
        </p:spPr>
        <p:txBody>
          <a:bodyPr wrap="square">
            <a:noAutofit/>
          </a:bodyPr>
          <a:lstStyle/>
          <a:p>
            <a:pPr defTabSz="457200"/>
            <a:r>
              <a:rPr lang="en-US" sz="1000" dirty="0">
                <a:solidFill>
                  <a:prstClr val="black"/>
                </a:solidFill>
                <a:latin typeface="Avenir LT Std 35 Light"/>
                <a:cs typeface="Avenir LT Std 35 Light"/>
              </a:rPr>
              <a:t>* Reflects a range of smaller revenue sources, including other taxes, fines, licenses, and permits.</a:t>
            </a:r>
          </a:p>
          <a:p>
            <a:pPr defTabSz="457200"/>
            <a:r>
              <a:rPr lang="en-US" sz="1000" dirty="0">
                <a:solidFill>
                  <a:prstClr val="black"/>
                </a:solidFill>
                <a:latin typeface="Avenir LT Std 35 Light"/>
                <a:cs typeface="Avenir LT Std 35 Light"/>
              </a:rPr>
              <a:t>Note: Data exclude the City and County of San Francisco. Percentages do not sum to 100 due to rounding.</a:t>
            </a:r>
          </a:p>
          <a:p>
            <a:pPr defTabSz="457200"/>
            <a:r>
              <a:rPr lang="en-US" sz="1000" dirty="0">
                <a:solidFill>
                  <a:prstClr val="black"/>
                </a:solidFill>
                <a:latin typeface="Avenir LT Std 35 Light"/>
                <a:cs typeface="Avenir LT Std 35 Light"/>
              </a:rPr>
              <a:t>Source: California State Controller’s Office</a:t>
            </a:r>
          </a:p>
        </p:txBody>
      </p:sp>
      <p:pic>
        <p:nvPicPr>
          <p:cNvPr id="2" name="Picture 1"/>
          <p:cNvPicPr>
            <a:picLocks noChangeAspect="1"/>
          </p:cNvPicPr>
          <p:nvPr/>
        </p:nvPicPr>
        <p:blipFill>
          <a:blip r:embed="rId3"/>
          <a:stretch>
            <a:fillRect/>
          </a:stretch>
        </p:blipFill>
        <p:spPr>
          <a:xfrm>
            <a:off x="2166600" y="1600201"/>
            <a:ext cx="4996201" cy="4278463"/>
          </a:xfrm>
          <a:prstGeom prst="rect">
            <a:avLst/>
          </a:prstGeom>
        </p:spPr>
      </p:pic>
    </p:spTree>
    <p:extLst>
      <p:ext uri="{BB962C8B-B14F-4D97-AF65-F5344CB8AC3E}">
        <p14:creationId xmlns:p14="http://schemas.microsoft.com/office/powerpoint/2010/main" val="3800450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63582"/>
            <a:ext cx="7489366" cy="1008018"/>
          </a:xfrm>
          <a:prstGeom prst="rect">
            <a:avLst/>
          </a:prstGeom>
          <a:noFill/>
        </p:spPr>
        <p:txBody>
          <a:bodyPr wrap="square" rtlCol="0">
            <a:noAutofit/>
          </a:bodyPr>
          <a:lstStyle/>
          <a:p>
            <a:pPr defTabSz="457200"/>
            <a:r>
              <a:rPr lang="en-US" sz="3000" dirty="0">
                <a:solidFill>
                  <a:srgbClr val="1A5380"/>
                </a:solidFill>
                <a:latin typeface="Palatino LT Std" panose="02040502050505030304" pitchFamily="18" charset="0"/>
                <a:cs typeface="Palatino LT Std Medium"/>
              </a:rPr>
              <a:t>County Budgets Support a Broad Range of Public Services and Systems</a:t>
            </a:r>
          </a:p>
        </p:txBody>
      </p:sp>
      <p:sp>
        <p:nvSpPr>
          <p:cNvPr id="3" name="TextBox 2"/>
          <p:cNvSpPr txBox="1"/>
          <p:nvPr/>
        </p:nvSpPr>
        <p:spPr>
          <a:xfrm>
            <a:off x="2415182" y="1597222"/>
            <a:ext cx="7567018" cy="47273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In 2014-15, more than half (54.4 percent) of all county spending across the state paid for public protection or public assistance.</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a:cs typeface="Avenir LT Std 65 Medium"/>
              </a:rPr>
              <a:t>Public protection includes spending on the district attorney, adult and juvenile detention, policing provided by sheriff’s departments, and probation.</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a:cs typeface="Avenir LT Std 65 Medium"/>
              </a:rPr>
              <a:t>Public assistance includes spending on cash aid for Californians with low incomes, including families with children in the CalWORKs welfare-to-work program.</a:t>
            </a:r>
          </a:p>
          <a:p>
            <a:pPr marL="342900" indent="-342900" defTabSz="457200">
              <a:lnSpc>
                <a:spcPts val="2600"/>
              </a:lnSpc>
              <a:buClr>
                <a:srgbClr val="DE722A"/>
              </a:buClr>
              <a:buSzPct val="100000"/>
              <a:buFont typeface="Univers LT 47 CondensedLt" panose="02000406040000020003" pitchFamily="2" charset="0"/>
              <a:buChar char="•"/>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Large shares of county spending in 2014-15 also supported enterprise activities (15.6 percent) – which includes sewer service and golf courses – and health</a:t>
            </a:r>
            <a:br>
              <a:rPr lang="en-US" sz="2000" b="1" dirty="0">
                <a:solidFill>
                  <a:prstClr val="black"/>
                </a:solidFill>
                <a:latin typeface="Avenir LT Std 65 Medium" panose="020B0603020203020204" pitchFamily="34" charset="0"/>
                <a:cs typeface="Avenir LT Std 85 Heavy"/>
              </a:rPr>
            </a:br>
            <a:r>
              <a:rPr lang="en-US" sz="2000" b="1" dirty="0">
                <a:solidFill>
                  <a:prstClr val="black"/>
                </a:solidFill>
                <a:latin typeface="Avenir LT Std 65 Medium" panose="020B0603020203020204" pitchFamily="34" charset="0"/>
                <a:cs typeface="Avenir LT Std 85 Heavy"/>
              </a:rPr>
              <a:t>and sanitation (15.3 percent).</a:t>
            </a:r>
            <a:endParaRPr lang="en-US" sz="2000" dirty="0">
              <a:solidFill>
                <a:prstClr val="black"/>
              </a:solidFill>
              <a:latin typeface="Avenir LT Std 65 Medium"/>
              <a:cs typeface="Avenir LT Std 65 Medium"/>
            </a:endParaRPr>
          </a:p>
        </p:txBody>
      </p:sp>
    </p:spTree>
    <p:extLst>
      <p:ext uri="{BB962C8B-B14F-4D97-AF65-F5344CB8AC3E}">
        <p14:creationId xmlns:p14="http://schemas.microsoft.com/office/powerpoint/2010/main" val="3473055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46276" y="533401"/>
            <a:ext cx="7911978" cy="830997"/>
          </a:xfrm>
          <a:prstGeom prst="rect">
            <a:avLst/>
          </a:prstGeom>
          <a:noFill/>
        </p:spPr>
        <p:txBody>
          <a:bodyPr wrap="square" rtlCol="0">
            <a:noAutofit/>
          </a:bodyPr>
          <a:lstStyle/>
          <a:p>
            <a:pPr defTabSz="457200"/>
            <a:r>
              <a:rPr lang="en-US" sz="2400" dirty="0">
                <a:solidFill>
                  <a:srgbClr val="006586"/>
                </a:solidFill>
                <a:latin typeface="Palatino LT Std" panose="02040502050505030304" pitchFamily="18" charset="0"/>
                <a:cs typeface="Palatino LT Std Medium"/>
              </a:rPr>
              <a:t>Public Protection and Public Assistance Combined</a:t>
            </a:r>
          </a:p>
          <a:p>
            <a:pPr defTabSz="457200"/>
            <a:r>
              <a:rPr lang="en-US" sz="2400" dirty="0">
                <a:solidFill>
                  <a:srgbClr val="006586"/>
                </a:solidFill>
                <a:latin typeface="Palatino LT Std" panose="02040502050505030304" pitchFamily="18" charset="0"/>
                <a:cs typeface="Palatino LT Std Medium"/>
              </a:rPr>
              <a:t>Account for Over Half of County Expenditures, 2014-15</a:t>
            </a:r>
          </a:p>
        </p:txBody>
      </p:sp>
      <p:sp>
        <p:nvSpPr>
          <p:cNvPr id="21" name="Rectangle 20"/>
          <p:cNvSpPr/>
          <p:nvPr/>
        </p:nvSpPr>
        <p:spPr>
          <a:xfrm>
            <a:off x="2051868" y="6101529"/>
            <a:ext cx="5872932" cy="553998"/>
          </a:xfrm>
          <a:prstGeom prst="rect">
            <a:avLst/>
          </a:prstGeom>
        </p:spPr>
        <p:txBody>
          <a:bodyPr wrap="square">
            <a:noAutofit/>
          </a:bodyPr>
          <a:lstStyle/>
          <a:p>
            <a:pPr defTabSz="457200"/>
            <a:r>
              <a:rPr lang="en-US" sz="1000" dirty="0">
                <a:solidFill>
                  <a:prstClr val="black"/>
                </a:solidFill>
                <a:latin typeface="Avenir LT Std 35 Light"/>
                <a:cs typeface="Avenir LT Std 35 Light"/>
              </a:rPr>
              <a:t>* Reflects spending for public facilities, debt service, recreation and cultural activities, and education.</a:t>
            </a:r>
          </a:p>
          <a:p>
            <a:pPr defTabSz="457200"/>
            <a:r>
              <a:rPr lang="en-US" sz="1000" dirty="0">
                <a:solidFill>
                  <a:prstClr val="black"/>
                </a:solidFill>
                <a:latin typeface="Avenir LT Std 35 Light"/>
                <a:cs typeface="Avenir LT Std 35 Light"/>
              </a:rPr>
              <a:t>Note: Data exclude the City and County of San Francisco.</a:t>
            </a:r>
          </a:p>
          <a:p>
            <a:pPr defTabSz="457200"/>
            <a:r>
              <a:rPr lang="en-US" sz="1000" dirty="0">
                <a:solidFill>
                  <a:prstClr val="black"/>
                </a:solidFill>
                <a:latin typeface="Avenir LT Std 35 Light"/>
                <a:cs typeface="Avenir LT Std 35 Light"/>
              </a:rPr>
              <a:t>Source: California State Controller’s Office</a:t>
            </a:r>
          </a:p>
        </p:txBody>
      </p:sp>
      <p:pic>
        <p:nvPicPr>
          <p:cNvPr id="2" name="Picture 1"/>
          <p:cNvPicPr>
            <a:picLocks noChangeAspect="1"/>
          </p:cNvPicPr>
          <p:nvPr/>
        </p:nvPicPr>
        <p:blipFill>
          <a:blip r:embed="rId3"/>
          <a:stretch>
            <a:fillRect/>
          </a:stretch>
        </p:blipFill>
        <p:spPr>
          <a:xfrm>
            <a:off x="2164718" y="1676400"/>
            <a:ext cx="4921882" cy="4191000"/>
          </a:xfrm>
          <a:prstGeom prst="rect">
            <a:avLst/>
          </a:prstGeom>
        </p:spPr>
      </p:pic>
    </p:spTree>
    <p:extLst>
      <p:ext uri="{BB962C8B-B14F-4D97-AF65-F5344CB8AC3E}">
        <p14:creationId xmlns:p14="http://schemas.microsoft.com/office/powerpoint/2010/main" val="111460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4039" y="1350092"/>
            <a:ext cx="6850189" cy="2308324"/>
          </a:xfrm>
          <a:prstGeom prst="rect">
            <a:avLst/>
          </a:prstGeom>
          <a:noFill/>
        </p:spPr>
        <p:txBody>
          <a:bodyPr wrap="square" rtlCol="0">
            <a:noAutofit/>
          </a:bodyPr>
          <a:lstStyle/>
          <a:p>
            <a:pPr defTabSz="457200"/>
            <a:r>
              <a:rPr lang="en-US" sz="3600" b="1" dirty="0">
                <a:solidFill>
                  <a:srgbClr val="DE5B16"/>
                </a:solidFill>
                <a:latin typeface="AvenirNext LT Pro Medium" panose="020B0603020202020204" pitchFamily="34" charset="0"/>
                <a:cs typeface="Avenir LT Std 85 Heavy"/>
              </a:rPr>
              <a:t>State Rules Determining Counties’ Revenue-Raising Authority</a:t>
            </a:r>
            <a:endParaRPr lang="en-US" sz="3600" dirty="0">
              <a:solidFill>
                <a:srgbClr val="DE5B16"/>
              </a:solidFill>
              <a:latin typeface="AvenirNext LT Pro Medium" panose="020B0603020202020204" pitchFamily="34" charset="0"/>
              <a:cs typeface="Avenir LT Std 85 Heavy"/>
            </a:endParaRPr>
          </a:p>
        </p:txBody>
      </p:sp>
    </p:spTree>
    <p:extLst>
      <p:ext uri="{BB962C8B-B14F-4D97-AF65-F5344CB8AC3E}">
        <p14:creationId xmlns:p14="http://schemas.microsoft.com/office/powerpoint/2010/main" val="2089232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6417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State Rules Determine the Authority of Counties to Raise Revenue</a:t>
            </a:r>
          </a:p>
        </p:txBody>
      </p:sp>
      <p:sp>
        <p:nvSpPr>
          <p:cNvPr id="3" name="TextBox 2"/>
          <p:cNvSpPr txBox="1"/>
          <p:nvPr/>
        </p:nvSpPr>
        <p:spPr>
          <a:xfrm>
            <a:off x="2415182" y="1597222"/>
            <a:ext cx="7643218" cy="48035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Counties can levy a number of taxes and other charges in order to fund public services and systems.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The rules that allow counties to create, increase, or extend various charges are found in state law – as determined by the Legislature – as well as in the state Constitution.</a:t>
            </a:r>
          </a:p>
          <a:p>
            <a:pPr marL="800100" lvl="1" indent="-342900" defTabSz="457200">
              <a:lnSpc>
                <a:spcPts val="2600"/>
              </a:lnSpc>
              <a:buClr>
                <a:srgbClr val="1A5380"/>
              </a:buClr>
              <a:buSzPct val="150000"/>
              <a:buFont typeface="Avenir LT Std 65 Medium" panose="020B0603020203020204" pitchFamily="34" charset="0"/>
              <a:buChar char="–"/>
            </a:pPr>
            <a:endParaRPr lang="en-US" sz="2000"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Statewide ballot measures approved by voters since</a:t>
            </a:r>
            <a:br>
              <a:rPr lang="en-US" sz="2000" b="1" dirty="0">
                <a:solidFill>
                  <a:prstClr val="black"/>
                </a:solidFill>
                <a:latin typeface="Avenir LT Std 65 Medium" panose="020B0603020203020204" pitchFamily="34" charset="0"/>
                <a:cs typeface="Arial" panose="020B0604020202020204" pitchFamily="34" charset="0"/>
              </a:rPr>
            </a:br>
            <a:r>
              <a:rPr lang="en-US" sz="2000" b="1" dirty="0">
                <a:solidFill>
                  <a:prstClr val="black"/>
                </a:solidFill>
                <a:latin typeface="Avenir LT Std 65 Medium" panose="020B0603020203020204" pitchFamily="34" charset="0"/>
                <a:cs typeface="Arial" panose="020B0604020202020204" pitchFamily="34" charset="0"/>
              </a:rPr>
              <a:t>the late 1970s have constrained counties’ ability to raise revenues.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These measures are Proposition 13 (1978), Prop. 62 (1986), Prop. 218 (1996), and Prop. 26 (2010).</a:t>
            </a:r>
          </a:p>
          <a:p>
            <a:pPr marL="800100" lvl="1" indent="-342900" defTabSz="457200">
              <a:lnSpc>
                <a:spcPts val="2600"/>
              </a:lnSpc>
              <a:buClr>
                <a:srgbClr val="1A5380"/>
              </a:buClr>
              <a:buSzPct val="150000"/>
              <a:buFont typeface="Avenir LT Std 65 Medium" panose="020B0603020203020204" pitchFamily="34" charset="0"/>
              <a:buChar char="–"/>
            </a:pPr>
            <a:endParaRPr lang="en-US" sz="2000" dirty="0">
              <a:solidFill>
                <a:prstClr val="black"/>
              </a:solidFill>
              <a:latin typeface="Avenir LT Std 65 Medium" panose="020B0603020203020204" pitchFamily="34" charset="0"/>
              <a:cs typeface="Arial" panose="020B0604020202020204" pitchFamily="34" charset="0"/>
            </a:endParaRPr>
          </a:p>
        </p:txBody>
      </p:sp>
    </p:spTree>
    <p:extLst>
      <p:ext uri="{BB962C8B-B14F-4D97-AF65-F5344CB8AC3E}">
        <p14:creationId xmlns:p14="http://schemas.microsoft.com/office/powerpoint/2010/main" val="995203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70554" y="1270046"/>
            <a:ext cx="4140247" cy="3225755"/>
          </a:xfrm>
          <a:prstGeom prst="rect">
            <a:avLst/>
          </a:prstGeom>
          <a:noFill/>
        </p:spPr>
        <p:txBody>
          <a:bodyPr wrap="square" rtlCol="0">
            <a:noAutofit/>
          </a:bodyPr>
          <a:lstStyle/>
          <a:p>
            <a:pPr defTabSz="457200"/>
            <a:r>
              <a:rPr lang="en-US" sz="4000" dirty="0">
                <a:solidFill>
                  <a:prstClr val="white"/>
                </a:solidFill>
                <a:latin typeface="AvenirNext LT Pro Medium" panose="020B0603020202020204" pitchFamily="34" charset="0"/>
                <a:cs typeface="Avenir LT Std 85 Heavy"/>
              </a:rPr>
              <a:t>Dollars and Democracy:</a:t>
            </a:r>
          </a:p>
          <a:p>
            <a:pPr defTabSz="457200"/>
            <a:r>
              <a:rPr lang="en-US" sz="4000" dirty="0">
                <a:solidFill>
                  <a:srgbClr val="DE722A"/>
                </a:solidFill>
                <a:latin typeface="AvenirNext LT Pro Medium" panose="020B0603020202020204" pitchFamily="34" charset="0"/>
                <a:cs typeface="Avenir LT Std 85 Heavy"/>
              </a:rPr>
              <a:t>A Guide to the County Budget Process</a:t>
            </a:r>
          </a:p>
        </p:txBody>
      </p:sp>
      <p:sp>
        <p:nvSpPr>
          <p:cNvPr id="11" name="TextBox 10"/>
          <p:cNvSpPr txBox="1"/>
          <p:nvPr/>
        </p:nvSpPr>
        <p:spPr>
          <a:xfrm>
            <a:off x="6096000" y="4800600"/>
            <a:ext cx="4191000" cy="762000"/>
          </a:xfrm>
          <a:prstGeom prst="rect">
            <a:avLst/>
          </a:prstGeom>
          <a:noFill/>
        </p:spPr>
        <p:txBody>
          <a:bodyPr wrap="square" rtlCol="0">
            <a:noAutofit/>
          </a:bodyPr>
          <a:lstStyle/>
          <a:p>
            <a:pPr defTabSz="457200">
              <a:lnSpc>
                <a:spcPct val="150000"/>
              </a:lnSpc>
            </a:pPr>
            <a:r>
              <a:rPr lang="en-US" sz="1600" dirty="0">
                <a:solidFill>
                  <a:srgbClr val="FAAC19"/>
                </a:solidFill>
                <a:latin typeface="Avenir LT Std 65 Medium"/>
                <a:cs typeface="Avenir LT Std 65 Medium"/>
              </a:rPr>
              <a:t>JULY 2017</a:t>
            </a:r>
          </a:p>
          <a:p>
            <a:pPr defTabSz="457200">
              <a:lnSpc>
                <a:spcPct val="150000"/>
              </a:lnSpc>
            </a:pPr>
            <a:r>
              <a:rPr lang="en-US" sz="1600" dirty="0">
                <a:solidFill>
                  <a:srgbClr val="FAAC19"/>
                </a:solidFill>
                <a:latin typeface="Avenir LT Std 65 Medium"/>
                <a:cs typeface="Avenir LT Std 65 Medium"/>
              </a:rPr>
              <a:t>Chris Hoene, Executive Director</a:t>
            </a:r>
            <a:endParaRPr lang="en-US" sz="1200" dirty="0">
              <a:solidFill>
                <a:srgbClr val="FAAC19"/>
              </a:solidFill>
              <a:latin typeface="AvenirNext LT Pro Medium"/>
              <a:cs typeface="AvenirNext LT Pro Medium"/>
            </a:endParaRPr>
          </a:p>
          <a:p>
            <a:pPr defTabSz="457200">
              <a:lnSpc>
                <a:spcPct val="150000"/>
              </a:lnSpc>
            </a:pPr>
            <a:endParaRPr lang="en-US" sz="1200" dirty="0">
              <a:solidFill>
                <a:srgbClr val="FAAC19"/>
              </a:solidFill>
              <a:latin typeface="AvenirNext LT Pro Medium"/>
              <a:cs typeface="AvenirNext LT Pro Medium"/>
            </a:endParaRPr>
          </a:p>
          <a:p>
            <a:pPr defTabSz="457200">
              <a:lnSpc>
                <a:spcPct val="150000"/>
              </a:lnSpc>
            </a:pPr>
            <a:endParaRPr lang="en-US" sz="1600" dirty="0">
              <a:solidFill>
                <a:srgbClr val="FAAC19"/>
              </a:solidFill>
              <a:latin typeface="AvenirNext LT Pro Medium"/>
              <a:cs typeface="AvenirNext LT Pro Medium"/>
            </a:endParaRPr>
          </a:p>
          <a:p>
            <a:pPr defTabSz="457200"/>
            <a:r>
              <a:rPr lang="en-US" sz="2800" dirty="0">
                <a:solidFill>
                  <a:srgbClr val="DE722A"/>
                </a:solidFill>
                <a:latin typeface="AvenirNext LT Pro Medium" panose="020B0603020202020204" pitchFamily="34" charset="0"/>
                <a:cs typeface="Avenir LT Std 85 Heavy"/>
              </a:rPr>
              <a:t>calbudgetcenter.org</a:t>
            </a:r>
          </a:p>
          <a:p>
            <a:pPr defTabSz="457200"/>
            <a:endParaRPr lang="en-US" sz="2800" dirty="0">
              <a:solidFill>
                <a:srgbClr val="DE722A"/>
              </a:solidFill>
              <a:latin typeface="AvenirNext LT Pro Medium" panose="020B0603020202020204" pitchFamily="34" charset="0"/>
              <a:cs typeface="Avenir LT Std 85 Heavy"/>
            </a:endParaRPr>
          </a:p>
        </p:txBody>
      </p:sp>
    </p:spTree>
    <p:extLst>
      <p:ext uri="{BB962C8B-B14F-4D97-AF65-F5344CB8AC3E}">
        <p14:creationId xmlns:p14="http://schemas.microsoft.com/office/powerpoint/2010/main" val="182331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6417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Counties Can Increase the Property Tax Rate Solely to Pay for Voter-Approved Debt</a:t>
            </a:r>
          </a:p>
        </p:txBody>
      </p:sp>
      <p:sp>
        <p:nvSpPr>
          <p:cNvPr id="3" name="TextBox 2"/>
          <p:cNvSpPr txBox="1"/>
          <p:nvPr/>
        </p:nvSpPr>
        <p:spPr>
          <a:xfrm>
            <a:off x="2415182" y="1597222"/>
            <a:ext cx="7719418" cy="48035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Prop. 13 (1978) limits the countywide property tax rate to 1 percent of a property’s assessed value.</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Each county collects revenues raised by this rate and allocates them to the county government, cities, and other local jurisdictions based on complex formulas. Revenues from the 1 percent rate may be used for any purpose.</a:t>
            </a:r>
          </a:p>
          <a:p>
            <a:pPr lvl="1" defTabSz="457200">
              <a:lnSpc>
                <a:spcPts val="2600"/>
              </a:lnSpc>
              <a:buClr>
                <a:srgbClr val="1A5380"/>
              </a:buClr>
              <a:buSzPct val="150000"/>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Local jurisdictions may increase the 1 percent rate to pay for voter-approved debt, but </a:t>
            </a:r>
            <a:r>
              <a:rPr lang="en-US" sz="2000" b="1" i="1" dirty="0">
                <a:solidFill>
                  <a:prstClr val="black"/>
                </a:solidFill>
                <a:latin typeface="Avenir LT Std 65 Medium" panose="020B0603020203020204" pitchFamily="34" charset="0"/>
                <a:cs typeface="Arial" panose="020B0604020202020204" pitchFamily="34" charset="0"/>
              </a:rPr>
              <a:t>not</a:t>
            </a:r>
            <a:r>
              <a:rPr lang="en-US" sz="2000" b="1" dirty="0">
                <a:solidFill>
                  <a:prstClr val="black"/>
                </a:solidFill>
                <a:latin typeface="Avenir LT Std 65 Medium" panose="020B0603020203020204" pitchFamily="34" charset="0"/>
                <a:cs typeface="Arial" panose="020B0604020202020204" pitchFamily="34" charset="0"/>
              </a:rPr>
              <a:t> to increase revenues for services or general operating expenses.</a:t>
            </a:r>
            <a:endParaRPr lang="en-US" sz="2000" dirty="0">
              <a:solidFill>
                <a:prstClr val="black"/>
              </a:solidFill>
              <a:latin typeface="Avenir LT Std 65 Medium" panose="020B0603020203020204" pitchFamily="34" charset="0"/>
              <a:cs typeface="Arial" panose="020B0604020202020204" pitchFamily="34" charset="0"/>
            </a:endParaRP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Most voter-approved debt rates are used to repay bonds issued for local infrastructure projects. At the county level, bonds must be approved by a two-thirds vote of both the Board of Supervisors and the voters.</a:t>
            </a:r>
          </a:p>
        </p:txBody>
      </p:sp>
    </p:spTree>
    <p:extLst>
      <p:ext uri="{BB962C8B-B14F-4D97-AF65-F5344CB8AC3E}">
        <p14:creationId xmlns:p14="http://schemas.microsoft.com/office/powerpoint/2010/main" val="462146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5655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Counties Can Raise Other Taxes, but Only With Voter Approval</a:t>
            </a:r>
          </a:p>
        </p:txBody>
      </p:sp>
      <p:sp>
        <p:nvSpPr>
          <p:cNvPr id="3" name="TextBox 2"/>
          <p:cNvSpPr txBox="1"/>
          <p:nvPr/>
        </p:nvSpPr>
        <p:spPr>
          <a:xfrm>
            <a:off x="2415182" y="1597222"/>
            <a:ext cx="7490818" cy="48035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In contrast to counties’ limited authority over property taxes, counties may levy a broad range of </a:t>
            </a:r>
            <a:r>
              <a:rPr lang="en-US" sz="2000" b="1" i="1" dirty="0">
                <a:solidFill>
                  <a:prstClr val="black"/>
                </a:solidFill>
                <a:latin typeface="Avenir LT Std 65 Medium" panose="020B0603020203020204" pitchFamily="34" charset="0"/>
                <a:cs typeface="Arial" panose="020B0604020202020204" pitchFamily="34" charset="0"/>
              </a:rPr>
              <a:t>other</a:t>
            </a:r>
            <a:r>
              <a:rPr lang="en-US" sz="2000" b="1" dirty="0">
                <a:solidFill>
                  <a:prstClr val="black"/>
                </a:solidFill>
                <a:latin typeface="Avenir LT Std 65 Medium" panose="020B0603020203020204" pitchFamily="34" charset="0"/>
                <a:cs typeface="Arial" panose="020B0604020202020204" pitchFamily="34" charset="0"/>
              </a:rPr>
              <a:t> taxes to support local services.</a:t>
            </a:r>
          </a:p>
          <a:p>
            <a:pPr marL="342900" indent="-342900" defTabSz="457200">
              <a:lnSpc>
                <a:spcPts val="2600"/>
              </a:lnSpc>
              <a:buClr>
                <a:srgbClr val="DE722A"/>
              </a:buClr>
              <a:buSzPct val="100000"/>
              <a:buFontTx/>
              <a:buChar char="•"/>
            </a:pPr>
            <a:endParaRPr lang="en-US" sz="2000"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These include taxes on:</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Retail sales.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Short-term lodgings.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Businesses.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Property transfers.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Parcels of property.</a:t>
            </a:r>
            <a:endParaRPr lang="en-US" sz="2000" dirty="0">
              <a:solidFill>
                <a:prstClr val="black"/>
              </a:solidFill>
              <a:latin typeface="Avenir LT Std 65 Medium" panose="020B0603020203020204" pitchFamily="34" charset="0"/>
              <a:cs typeface="Avenir LT Std 85 Heavy"/>
            </a:endParaRPr>
          </a:p>
          <a:p>
            <a:pPr defTabSz="457200">
              <a:lnSpc>
                <a:spcPts val="2600"/>
              </a:lnSpc>
              <a:buClr>
                <a:srgbClr val="DE722A"/>
              </a:buClr>
              <a:buSzPct val="100000"/>
            </a:pPr>
            <a:endParaRPr lang="en-US" sz="2000" b="1"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However, county proposals to increase taxes generally must be approved by local voters.</a:t>
            </a:r>
          </a:p>
        </p:txBody>
      </p:sp>
    </p:spTree>
    <p:extLst>
      <p:ext uri="{BB962C8B-B14F-4D97-AF65-F5344CB8AC3E}">
        <p14:creationId xmlns:p14="http://schemas.microsoft.com/office/powerpoint/2010/main" val="1904931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5655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Counties Can Raise Other Taxes, but Only With Voter Approval (continued)</a:t>
            </a:r>
          </a:p>
        </p:txBody>
      </p:sp>
      <p:sp>
        <p:nvSpPr>
          <p:cNvPr id="3" name="TextBox 2"/>
          <p:cNvSpPr txBox="1"/>
          <p:nvPr/>
        </p:nvSpPr>
        <p:spPr>
          <a:xfrm>
            <a:off x="2415182" y="1597222"/>
            <a:ext cx="7414618" cy="48035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Voter-approval requirements for local taxes vary depending on whether the proposal is a “general” tax</a:t>
            </a:r>
            <a:br>
              <a:rPr lang="en-US" sz="2000" b="1" dirty="0">
                <a:solidFill>
                  <a:prstClr val="black"/>
                </a:solidFill>
                <a:latin typeface="Avenir LT Std 65 Medium" panose="020B0603020203020204" pitchFamily="34" charset="0"/>
                <a:cs typeface="Arial" panose="020B0604020202020204" pitchFamily="34" charset="0"/>
              </a:rPr>
            </a:br>
            <a:r>
              <a:rPr lang="en-US" sz="2000" b="1" dirty="0">
                <a:solidFill>
                  <a:prstClr val="black"/>
                </a:solidFill>
                <a:latin typeface="Avenir LT Std 65 Medium" panose="020B0603020203020204" pitchFamily="34" charset="0"/>
                <a:cs typeface="Arial" panose="020B0604020202020204" pitchFamily="34" charset="0"/>
              </a:rPr>
              <a:t>or a “special” tax.</a:t>
            </a:r>
          </a:p>
          <a:p>
            <a:pPr defTabSz="457200">
              <a:lnSpc>
                <a:spcPts val="2600"/>
              </a:lnSpc>
              <a:buClr>
                <a:srgbClr val="DE722A"/>
              </a:buClr>
              <a:buSzPct val="100000"/>
            </a:pPr>
            <a:endParaRPr lang="en-US" sz="2000"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General (unrestricted) taxes: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Must be placed on the local ballot and approved by a simple majority of voters.</a:t>
            </a:r>
          </a:p>
          <a:p>
            <a:pPr marL="800100" lvl="1" indent="-342900" defTabSz="457200">
              <a:lnSpc>
                <a:spcPts val="2600"/>
              </a:lnSpc>
              <a:buClr>
                <a:srgbClr val="1A5380"/>
              </a:buClr>
              <a:buSzPct val="150000"/>
              <a:buFont typeface="Avenir LT Std 65 Medium" panose="020B0603020203020204" pitchFamily="34" charset="0"/>
              <a:buChar char="–"/>
            </a:pPr>
            <a:endParaRPr lang="en-US" sz="2000"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Special taxes: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Include both parcel taxes and taxes dedicated to specific purposes.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Must be placed on the local ballot and approved by at least two-thirds of voters.</a:t>
            </a:r>
          </a:p>
          <a:p>
            <a:pPr marL="800100" lvl="1" indent="-342900" defTabSz="457200">
              <a:lnSpc>
                <a:spcPts val="2600"/>
              </a:lnSpc>
              <a:buClr>
                <a:srgbClr val="1A5380"/>
              </a:buClr>
              <a:buSzPct val="150000"/>
              <a:buFont typeface="Avenir LT Std 65 Medium" panose="020B0603020203020204" pitchFamily="34" charset="0"/>
              <a:buChar char="–"/>
            </a:pPr>
            <a:endParaRPr lang="en-US" sz="2000" dirty="0">
              <a:solidFill>
                <a:prstClr val="black"/>
              </a:solidFill>
              <a:latin typeface="Avenir LT Std 65 Medium" panose="020B0603020203020204" pitchFamily="34" charset="0"/>
              <a:cs typeface="Arial" panose="020B0604020202020204" pitchFamily="34" charset="0"/>
            </a:endParaRPr>
          </a:p>
        </p:txBody>
      </p:sp>
    </p:spTree>
    <p:extLst>
      <p:ext uri="{BB962C8B-B14F-4D97-AF65-F5344CB8AC3E}">
        <p14:creationId xmlns:p14="http://schemas.microsoft.com/office/powerpoint/2010/main" val="1268120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7179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Counties Also Can Levy Charges That</a:t>
            </a:r>
          </a:p>
          <a:p>
            <a:pPr defTabSz="457200"/>
            <a:r>
              <a:rPr lang="en-US" sz="3000" dirty="0">
                <a:solidFill>
                  <a:srgbClr val="006586"/>
                </a:solidFill>
                <a:latin typeface="Palatino LT Std" panose="02040502050505030304" pitchFamily="18" charset="0"/>
                <a:cs typeface="Palatino LT Std Medium"/>
              </a:rPr>
              <a:t>Are Not Defined as “Taxes”</a:t>
            </a:r>
          </a:p>
        </p:txBody>
      </p:sp>
      <p:sp>
        <p:nvSpPr>
          <p:cNvPr id="3" name="TextBox 2"/>
          <p:cNvSpPr txBox="1"/>
          <p:nvPr/>
        </p:nvSpPr>
        <p:spPr>
          <a:xfrm>
            <a:off x="2415182" y="1597222"/>
            <a:ext cx="7567018" cy="48035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In addition to </a:t>
            </a:r>
            <a:r>
              <a:rPr lang="en-US" sz="2000" b="1" i="1" dirty="0">
                <a:solidFill>
                  <a:prstClr val="black"/>
                </a:solidFill>
                <a:latin typeface="Avenir LT Std 65 Medium" panose="020B0603020203020204" pitchFamily="34" charset="0"/>
                <a:cs typeface="Arial" panose="020B0604020202020204" pitchFamily="34" charset="0"/>
              </a:rPr>
              <a:t>taxes</a:t>
            </a:r>
            <a:r>
              <a:rPr lang="en-US" sz="2000" b="1" dirty="0">
                <a:solidFill>
                  <a:prstClr val="black"/>
                </a:solidFill>
                <a:latin typeface="Avenir LT Std 65 Medium" panose="020B0603020203020204" pitchFamily="34" charset="0"/>
                <a:cs typeface="Arial" panose="020B0604020202020204" pitchFamily="34" charset="0"/>
              </a:rPr>
              <a:t>, counties can establish, increase, or extend other charges to support local services. These are:</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venir LT Std 85 Heavy"/>
              </a:rPr>
              <a:t>Charges for services or benefits that are granted exclusively to the payer, provided that such charges do not exceed the county’s reasonable costs.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venir LT Std 85 Heavy"/>
              </a:rPr>
              <a:t>Charges to offset reasonable regulatory costs.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venir LT Std 85 Heavy"/>
              </a:rPr>
              <a:t>Charges for the use of government property.</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venir LT Std 85 Heavy"/>
              </a:rPr>
              <a:t>Charges related to property development.</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venir LT Std 85 Heavy"/>
              </a:rPr>
              <a:t>Certain property assessments and property-related fees.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venir LT Std 85 Heavy"/>
              </a:rPr>
              <a:t>Fines and penalties.</a:t>
            </a:r>
          </a:p>
          <a:p>
            <a:pPr marL="800100" lvl="1" indent="-342900" defTabSz="457200">
              <a:lnSpc>
                <a:spcPts val="2600"/>
              </a:lnSpc>
              <a:buClr>
                <a:srgbClr val="1A5380"/>
              </a:buClr>
              <a:buSzPct val="150000"/>
              <a:buFont typeface="Avenir LT Std 65 Medium" panose="020B0603020203020204" pitchFamily="34" charset="0"/>
              <a:buChar char="–"/>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The state Constitution, as amended by Prop. 26 (2010), specifically excludes these charges from the definition of a “tax.”</a:t>
            </a:r>
          </a:p>
          <a:p>
            <a:pPr marL="800100" lvl="1" indent="-342900" defTabSz="457200">
              <a:lnSpc>
                <a:spcPts val="2600"/>
              </a:lnSpc>
              <a:buClr>
                <a:srgbClr val="1A5380"/>
              </a:buClr>
              <a:buSzPct val="150000"/>
              <a:buFont typeface="Avenir LT Std 65 Medium" panose="020B0603020203020204" pitchFamily="34" charset="0"/>
              <a:buChar char="–"/>
            </a:pPr>
            <a:endParaRPr lang="en-US" sz="2000" b="1" dirty="0">
              <a:solidFill>
                <a:prstClr val="black"/>
              </a:solidFill>
              <a:latin typeface="Avenir LT Std 65 Medium" panose="020B0603020203020204" pitchFamily="34" charset="0"/>
              <a:cs typeface="Arial" panose="020B0604020202020204" pitchFamily="34" charset="0"/>
            </a:endParaRPr>
          </a:p>
        </p:txBody>
      </p:sp>
    </p:spTree>
    <p:extLst>
      <p:ext uri="{BB962C8B-B14F-4D97-AF65-F5344CB8AC3E}">
        <p14:creationId xmlns:p14="http://schemas.microsoft.com/office/powerpoint/2010/main" val="328006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7179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Counties Also Can Levy Charges That</a:t>
            </a:r>
          </a:p>
          <a:p>
            <a:pPr defTabSz="457200"/>
            <a:r>
              <a:rPr lang="en-US" sz="3000" dirty="0">
                <a:solidFill>
                  <a:srgbClr val="006586"/>
                </a:solidFill>
                <a:latin typeface="Palatino LT Std" panose="02040502050505030304" pitchFamily="18" charset="0"/>
                <a:cs typeface="Palatino LT Std Medium"/>
              </a:rPr>
              <a:t>Are Not Defined as “Taxes” (continued)</a:t>
            </a:r>
          </a:p>
        </p:txBody>
      </p:sp>
      <p:sp>
        <p:nvSpPr>
          <p:cNvPr id="3" name="TextBox 2"/>
          <p:cNvSpPr txBox="1"/>
          <p:nvPr/>
        </p:nvSpPr>
        <p:spPr>
          <a:xfrm>
            <a:off x="2415182" y="1597222"/>
            <a:ext cx="7719418" cy="48035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Charges that are not defined as “taxes” can be created, increased, or extended by a simple majority vote of the Board of Supervisors. A countywide vote is not required.</a:t>
            </a:r>
          </a:p>
          <a:p>
            <a:pPr marL="342900" indent="-342900" defTabSz="457200">
              <a:lnSpc>
                <a:spcPts val="2600"/>
              </a:lnSpc>
              <a:buClr>
                <a:srgbClr val="DE722A"/>
              </a:buClr>
              <a:buSzPct val="100000"/>
              <a:buFontTx/>
              <a:buChar char="•"/>
            </a:pPr>
            <a:endParaRPr lang="en-US" sz="2000"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However, Prop. 218 (1996) does require the Board to consult </a:t>
            </a:r>
            <a:r>
              <a:rPr lang="en-US" sz="2000" b="1" i="1" dirty="0">
                <a:solidFill>
                  <a:prstClr val="black"/>
                </a:solidFill>
                <a:latin typeface="Avenir LT Std 65 Medium" panose="020B0603020203020204" pitchFamily="34" charset="0"/>
                <a:cs typeface="Arial" panose="020B0604020202020204" pitchFamily="34" charset="0"/>
              </a:rPr>
              <a:t>property owners</a:t>
            </a:r>
            <a:r>
              <a:rPr lang="en-US" sz="2000" b="1" dirty="0">
                <a:solidFill>
                  <a:prstClr val="black"/>
                </a:solidFill>
                <a:latin typeface="Avenir LT Std 65 Medium" panose="020B0603020203020204" pitchFamily="34" charset="0"/>
                <a:cs typeface="Arial" panose="020B0604020202020204" pitchFamily="34" charset="0"/>
              </a:rPr>
              <a:t> regarding two types of charges.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Property assessments, which pay for specific services or improvements, must be approved by at least half of the ballots cast by affected property owners, with ballots weighted according to each owner’s assessment liability.</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Property-related fees – except for water, sewer, and garbage pick-up fees – must be approved by 1) a </a:t>
            </a:r>
            <a:r>
              <a:rPr lang="en-US" sz="2000" i="1" dirty="0">
                <a:solidFill>
                  <a:prstClr val="black"/>
                </a:solidFill>
                <a:latin typeface="Avenir LT Std 65 Medium" panose="020B0603020203020204" pitchFamily="34" charset="0"/>
                <a:cs typeface="Arial" panose="020B0604020202020204" pitchFamily="34" charset="0"/>
              </a:rPr>
              <a:t>majority</a:t>
            </a:r>
            <a:r>
              <a:rPr lang="en-US" sz="2000" dirty="0">
                <a:solidFill>
                  <a:prstClr val="black"/>
                </a:solidFill>
                <a:latin typeface="Avenir LT Std 65 Medium" panose="020B0603020203020204" pitchFamily="34" charset="0"/>
                <a:cs typeface="Arial" panose="020B0604020202020204" pitchFamily="34" charset="0"/>
              </a:rPr>
              <a:t> of affected property owners or 2) at least </a:t>
            </a:r>
            <a:r>
              <a:rPr lang="en-US" sz="2000" i="1" dirty="0">
                <a:solidFill>
                  <a:prstClr val="black"/>
                </a:solidFill>
                <a:latin typeface="Avenir LT Std 65 Medium" panose="020B0603020203020204" pitchFamily="34" charset="0"/>
                <a:cs typeface="Arial" panose="020B0604020202020204" pitchFamily="34" charset="0"/>
              </a:rPr>
              <a:t>two-thirds</a:t>
            </a:r>
            <a:r>
              <a:rPr lang="en-US" sz="2000" dirty="0">
                <a:solidFill>
                  <a:prstClr val="black"/>
                </a:solidFill>
                <a:latin typeface="Avenir LT Std 65 Medium" panose="020B0603020203020204" pitchFamily="34" charset="0"/>
                <a:cs typeface="Arial" panose="020B0604020202020204" pitchFamily="34" charset="0"/>
              </a:rPr>
              <a:t> of</a:t>
            </a:r>
            <a:br>
              <a:rPr lang="en-US" sz="2000" dirty="0">
                <a:solidFill>
                  <a:prstClr val="black"/>
                </a:solidFill>
                <a:latin typeface="Avenir LT Std 65 Medium" panose="020B0603020203020204" pitchFamily="34" charset="0"/>
                <a:cs typeface="Arial" panose="020B0604020202020204" pitchFamily="34" charset="0"/>
              </a:rPr>
            </a:br>
            <a:r>
              <a:rPr lang="en-US" sz="2000" dirty="0">
                <a:solidFill>
                  <a:prstClr val="black"/>
                </a:solidFill>
                <a:latin typeface="Avenir LT Std 65 Medium" panose="020B0603020203020204" pitchFamily="34" charset="0"/>
                <a:cs typeface="Arial" panose="020B0604020202020204" pitchFamily="34" charset="0"/>
              </a:rPr>
              <a:t>all voters who live in the area.</a:t>
            </a:r>
          </a:p>
        </p:txBody>
      </p:sp>
    </p:spTree>
    <p:extLst>
      <p:ext uri="{BB962C8B-B14F-4D97-AF65-F5344CB8AC3E}">
        <p14:creationId xmlns:p14="http://schemas.microsoft.com/office/powerpoint/2010/main" val="1945860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4038" y="1350092"/>
            <a:ext cx="6925762" cy="2308324"/>
          </a:xfrm>
          <a:prstGeom prst="rect">
            <a:avLst/>
          </a:prstGeom>
          <a:noFill/>
        </p:spPr>
        <p:txBody>
          <a:bodyPr wrap="square" rtlCol="0">
            <a:noAutofit/>
          </a:bodyPr>
          <a:lstStyle/>
          <a:p>
            <a:pPr defTabSz="457200"/>
            <a:r>
              <a:rPr lang="en-US" sz="3600" b="1" dirty="0">
                <a:solidFill>
                  <a:srgbClr val="DE5B16"/>
                </a:solidFill>
                <a:latin typeface="AvenirNext LT Pro Medium" panose="020B0603020202020204" pitchFamily="34" charset="0"/>
                <a:cs typeface="Avenir LT Std 85 Heavy"/>
              </a:rPr>
              <a:t>Key Takeaways</a:t>
            </a:r>
            <a:endParaRPr lang="en-US" sz="3600" dirty="0">
              <a:solidFill>
                <a:srgbClr val="DE5B16"/>
              </a:solidFill>
              <a:latin typeface="AvenirNext LT Pro Medium" panose="020B0603020202020204" pitchFamily="34" charset="0"/>
              <a:cs typeface="Avenir LT Std 85 Heavy"/>
            </a:endParaRPr>
          </a:p>
        </p:txBody>
      </p:sp>
    </p:spTree>
    <p:extLst>
      <p:ext uri="{BB962C8B-B14F-4D97-AF65-F5344CB8AC3E}">
        <p14:creationId xmlns:p14="http://schemas.microsoft.com/office/powerpoint/2010/main" val="2099550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817602"/>
            <a:ext cx="7489366" cy="553998"/>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The Bottom Line</a:t>
            </a:r>
          </a:p>
        </p:txBody>
      </p:sp>
      <p:sp>
        <p:nvSpPr>
          <p:cNvPr id="3" name="TextBox 2"/>
          <p:cNvSpPr txBox="1"/>
          <p:nvPr/>
        </p:nvSpPr>
        <p:spPr>
          <a:xfrm>
            <a:off x="2415182" y="1597222"/>
            <a:ext cx="7490818" cy="47273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County budgets are about more than dollars and cents.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Crafting the annual spending plan provides an opportunity for county residents to express their values and priorities.</a:t>
            </a:r>
          </a:p>
          <a:p>
            <a:pPr marL="800100" lvl="1" indent="-342900" defTabSz="457200">
              <a:lnSpc>
                <a:spcPts val="2600"/>
              </a:lnSpc>
              <a:buClr>
                <a:srgbClr val="1A5380"/>
              </a:buClr>
              <a:buSzPct val="150000"/>
              <a:buFont typeface="Avenir LT Std 65 Medium" panose="020B0603020203020204" pitchFamily="34" charset="0"/>
              <a:buChar char="–"/>
            </a:pPr>
            <a:endParaRPr lang="en-US" sz="2000"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County and state budgets are inherently intertwined because counties are legal subdivisions of California and perform functions as agents of the state.</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To a large degree, county budgets reflect funding and policy choices made by the Governor and legislators as well as by federal policymakers.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However, county budgets also reflect local choices, as counties allocate their limited “discretionary” dollars to local priorities.</a:t>
            </a:r>
          </a:p>
          <a:p>
            <a:pPr marL="800100" lvl="1" indent="-342900" defTabSz="457200">
              <a:lnSpc>
                <a:spcPts val="2600"/>
              </a:lnSpc>
              <a:buClr>
                <a:srgbClr val="1A5380"/>
              </a:buClr>
              <a:buSzPct val="150000"/>
              <a:buFont typeface="Avenir LT Std 65 Medium" panose="020B0603020203020204" pitchFamily="34" charset="0"/>
              <a:buChar char="–"/>
            </a:pPr>
            <a:endParaRPr lang="en-US" sz="2000" b="1" dirty="0">
              <a:solidFill>
                <a:prstClr val="black"/>
              </a:solidFill>
              <a:latin typeface="Avenir LT Std 65 Medium" panose="020B0603020203020204" pitchFamily="34" charset="0"/>
              <a:cs typeface="Arial" panose="020B0604020202020204" pitchFamily="34" charset="0"/>
            </a:endParaRPr>
          </a:p>
        </p:txBody>
      </p:sp>
    </p:spTree>
    <p:extLst>
      <p:ext uri="{BB962C8B-B14F-4D97-AF65-F5344CB8AC3E}">
        <p14:creationId xmlns:p14="http://schemas.microsoft.com/office/powerpoint/2010/main" val="2938906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817602"/>
            <a:ext cx="7489366" cy="553998"/>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The Bottom Line (continued)</a:t>
            </a:r>
          </a:p>
        </p:txBody>
      </p:sp>
      <p:sp>
        <p:nvSpPr>
          <p:cNvPr id="3" name="TextBox 2"/>
          <p:cNvSpPr txBox="1"/>
          <p:nvPr/>
        </p:nvSpPr>
        <p:spPr>
          <a:xfrm>
            <a:off x="2415182" y="1597222"/>
            <a:ext cx="7414618" cy="4727378"/>
          </a:xfrm>
          <a:prstGeom prst="rect">
            <a:avLst/>
          </a:prstGeom>
          <a:noFill/>
        </p:spPr>
        <p:txBody>
          <a:bodyPr wrap="square" rtlCol="0">
            <a:noAutofit/>
          </a:bodyPr>
          <a:lstStyle/>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Counties’ ability to raise revenues to support local services is constrained.</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For example, counties cannot increase the property tax rate to boost support for county-provided services.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Counties may increase other taxes to establish or improve local services, but only with voter approval.</a:t>
            </a:r>
          </a:p>
          <a:p>
            <a:pPr marL="800100" lvl="1" indent="-342900" defTabSz="457200">
              <a:lnSpc>
                <a:spcPts val="2600"/>
              </a:lnSpc>
              <a:buClr>
                <a:srgbClr val="1A5380"/>
              </a:buClr>
              <a:buSzPct val="150000"/>
              <a:buFont typeface="Avenir LT Std 65 Medium" panose="020B0603020203020204" pitchFamily="34" charset="0"/>
              <a:buChar char="–"/>
            </a:pPr>
            <a:endParaRPr lang="en-US" sz="2000" dirty="0">
              <a:solidFill>
                <a:prstClr val="black"/>
              </a:solidFill>
              <a:latin typeface="Avenir LT Std 65 Medium" panose="020B0603020203020204" pitchFamily="34" charset="0"/>
              <a:cs typeface="Arial" panose="020B0604020202020204" pitchFamily="34" charset="0"/>
            </a:endParaRPr>
          </a:p>
          <a:p>
            <a:pPr marL="342900" indent="-342900" defTabSz="457200">
              <a:lnSpc>
                <a:spcPts val="2600"/>
              </a:lnSpc>
              <a:buClr>
                <a:srgbClr val="DE722A"/>
              </a:buClr>
              <a:buSzPct val="100000"/>
              <a:buFontTx/>
              <a:buChar char="•"/>
            </a:pPr>
            <a:r>
              <a:rPr lang="en-US" sz="2000" b="1" dirty="0">
                <a:solidFill>
                  <a:prstClr val="black"/>
                </a:solidFill>
                <a:latin typeface="Avenir LT Std 65 Medium" panose="020B0603020203020204" pitchFamily="34" charset="0"/>
                <a:cs typeface="Arial" panose="020B0604020202020204" pitchFamily="34" charset="0"/>
              </a:rPr>
              <a:t>Both state law and local practices shape the county budget process.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State law establishes minimum guidelines that counties must adhere to in developing their budgets.</a:t>
            </a:r>
          </a:p>
          <a:p>
            <a:pPr marL="800100" lvl="1" indent="-342900" defTabSz="457200">
              <a:lnSpc>
                <a:spcPts val="2600"/>
              </a:lnSpc>
              <a:buClr>
                <a:srgbClr val="1A5380"/>
              </a:buClr>
              <a:buSzPct val="150000"/>
              <a:buFont typeface="Avenir LT Std 65 Medium" panose="020B0603020203020204" pitchFamily="34" charset="0"/>
              <a:buChar char="–"/>
            </a:pPr>
            <a:r>
              <a:rPr lang="en-US" sz="2000" dirty="0">
                <a:solidFill>
                  <a:prstClr val="black"/>
                </a:solidFill>
                <a:latin typeface="Avenir LT Std 65 Medium" panose="020B0603020203020204" pitchFamily="34" charset="0"/>
                <a:cs typeface="Arial" panose="020B0604020202020204" pitchFamily="34" charset="0"/>
              </a:rPr>
              <a:t>Counties can – and often do – exceed these state guidelines in crafting their budgets and sharing them with the public.</a:t>
            </a:r>
          </a:p>
        </p:txBody>
      </p:sp>
    </p:spTree>
    <p:extLst>
      <p:ext uri="{BB962C8B-B14F-4D97-AF65-F5344CB8AC3E}">
        <p14:creationId xmlns:p14="http://schemas.microsoft.com/office/powerpoint/2010/main" val="426209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0552" y="2224047"/>
            <a:ext cx="4210249" cy="3490953"/>
          </a:xfrm>
          <a:prstGeom prst="rect">
            <a:avLst/>
          </a:prstGeom>
          <a:noFill/>
        </p:spPr>
        <p:txBody>
          <a:bodyPr wrap="square" rtlCol="0">
            <a:noAutofit/>
          </a:bodyPr>
          <a:lstStyle/>
          <a:p>
            <a:pPr defTabSz="457200">
              <a:lnSpc>
                <a:spcPct val="150000"/>
              </a:lnSpc>
            </a:pPr>
            <a:r>
              <a:rPr lang="en-US" sz="2000" dirty="0">
                <a:solidFill>
                  <a:prstClr val="white"/>
                </a:solidFill>
                <a:latin typeface="Avenir LT Std 65 Medium"/>
                <a:cs typeface="Avenir LT Std 65 Medium"/>
              </a:rPr>
              <a:t>1107 9th Street, Suite 310</a:t>
            </a:r>
          </a:p>
          <a:p>
            <a:pPr defTabSz="457200">
              <a:lnSpc>
                <a:spcPct val="150000"/>
              </a:lnSpc>
            </a:pPr>
            <a:r>
              <a:rPr lang="en-US" sz="2000" dirty="0">
                <a:solidFill>
                  <a:prstClr val="white"/>
                </a:solidFill>
                <a:latin typeface="Avenir LT Std 65 Medium"/>
                <a:cs typeface="Avenir LT Std 65 Medium"/>
              </a:rPr>
              <a:t>Sacramento, California 95814</a:t>
            </a:r>
          </a:p>
          <a:p>
            <a:pPr defTabSz="457200">
              <a:lnSpc>
                <a:spcPct val="150000"/>
              </a:lnSpc>
            </a:pPr>
            <a:r>
              <a:rPr lang="en-US" sz="2000" dirty="0">
                <a:solidFill>
                  <a:prstClr val="white"/>
                </a:solidFill>
                <a:latin typeface="Avenir LT Std 65 Medium"/>
                <a:cs typeface="Avenir LT Std 65 Medium"/>
              </a:rPr>
              <a:t>916.444.0500  </a:t>
            </a:r>
          </a:p>
          <a:p>
            <a:pPr defTabSz="457200">
              <a:lnSpc>
                <a:spcPct val="150000"/>
              </a:lnSpc>
            </a:pPr>
            <a:r>
              <a:rPr lang="en-US" sz="2000" dirty="0">
                <a:solidFill>
                  <a:prstClr val="white"/>
                </a:solidFill>
                <a:latin typeface="Avenir LT Std 65 Medium"/>
                <a:cs typeface="Avenir LT Std 65 Medium"/>
              </a:rPr>
              <a:t>choene@calbudgetcenter.org</a:t>
            </a:r>
          </a:p>
          <a:p>
            <a:pPr defTabSz="457200">
              <a:lnSpc>
                <a:spcPct val="150000"/>
              </a:lnSpc>
            </a:pPr>
            <a:r>
              <a:rPr lang="en-US" sz="2000" dirty="0">
                <a:solidFill>
                  <a:prstClr val="white"/>
                </a:solidFill>
                <a:latin typeface="Avenir LT Std 65 Medium"/>
                <a:cs typeface="Avenir LT Std 65 Medium"/>
              </a:rPr>
              <a:t>@</a:t>
            </a:r>
            <a:r>
              <a:rPr lang="en-US" sz="2000" dirty="0" err="1">
                <a:solidFill>
                  <a:prstClr val="white"/>
                </a:solidFill>
                <a:latin typeface="Avenir LT Std 65 Medium"/>
                <a:cs typeface="Avenir LT Std 65 Medium"/>
              </a:rPr>
              <a:t>CalBudgetCenter</a:t>
            </a:r>
            <a:endParaRPr lang="en-US" sz="2000" dirty="0">
              <a:solidFill>
                <a:prstClr val="white"/>
              </a:solidFill>
              <a:latin typeface="Avenir LT Std 65 Medium"/>
              <a:cs typeface="Avenir LT Std 65 Medium"/>
            </a:endParaRPr>
          </a:p>
          <a:p>
            <a:pPr defTabSz="457200"/>
            <a:endParaRPr lang="en-US" sz="1600" dirty="0">
              <a:solidFill>
                <a:srgbClr val="FAAC19"/>
              </a:solidFill>
              <a:latin typeface="AvenirNext LT Pro Medium"/>
              <a:cs typeface="AvenirNext LT Pro Medium"/>
            </a:endParaRPr>
          </a:p>
          <a:p>
            <a:pPr defTabSz="457200"/>
            <a:endParaRPr lang="en-US" sz="1600" dirty="0">
              <a:solidFill>
                <a:srgbClr val="FAAC19"/>
              </a:solidFill>
              <a:latin typeface="AvenirNext LT Pro Medium"/>
              <a:cs typeface="AvenirNext LT Pro Medium"/>
            </a:endParaRPr>
          </a:p>
          <a:p>
            <a:pPr defTabSz="457200"/>
            <a:r>
              <a:rPr lang="en-US" sz="3200" dirty="0">
                <a:solidFill>
                  <a:srgbClr val="DE722A"/>
                </a:solidFill>
                <a:latin typeface="AvenirNext LT Pro Medium" panose="020B0603020202020204" pitchFamily="34" charset="0"/>
                <a:cs typeface="Avenir LT Std 85 Heavy"/>
              </a:rPr>
              <a:t>calbudgetcenter.org</a:t>
            </a:r>
          </a:p>
        </p:txBody>
      </p:sp>
    </p:spTree>
    <p:extLst>
      <p:ext uri="{BB962C8B-B14F-4D97-AF65-F5344CB8AC3E}">
        <p14:creationId xmlns:p14="http://schemas.microsoft.com/office/powerpoint/2010/main" val="3324159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Follow the Money</a:t>
            </a:r>
            <a:endParaRPr lang="en-US" dirty="0"/>
          </a:p>
        </p:txBody>
      </p:sp>
      <p:sp>
        <p:nvSpPr>
          <p:cNvPr id="3" name="Subtitle 2"/>
          <p:cNvSpPr>
            <a:spLocks noGrp="1"/>
          </p:cNvSpPr>
          <p:nvPr>
            <p:ph type="subTitle" idx="1"/>
          </p:nvPr>
        </p:nvSpPr>
        <p:spPr/>
        <p:txBody>
          <a:bodyPr/>
          <a:lstStyle/>
          <a:p>
            <a:r>
              <a:rPr lang="en-US" dirty="0" smtClean="0"/>
              <a:t>Understanding the numbers</a:t>
            </a:r>
            <a:endParaRPr lang="en-US" dirty="0"/>
          </a:p>
        </p:txBody>
      </p:sp>
      <p:sp>
        <p:nvSpPr>
          <p:cNvPr id="4" name="Date Placeholder 3"/>
          <p:cNvSpPr>
            <a:spLocks noGrp="1"/>
          </p:cNvSpPr>
          <p:nvPr>
            <p:ph type="dt" sz="half" idx="10"/>
          </p:nvPr>
        </p:nvSpPr>
        <p:spPr/>
        <p:txBody>
          <a:bodyPr/>
          <a:lstStyle/>
          <a:p>
            <a:fld id="{A8FB2203-5E3B-4417-AFA6-9D0E4728663F}"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29</a:t>
            </a:fld>
            <a:endParaRPr lang="en-US"/>
          </a:p>
        </p:txBody>
      </p:sp>
    </p:spTree>
    <p:extLst>
      <p:ext uri="{BB962C8B-B14F-4D97-AF65-F5344CB8AC3E}">
        <p14:creationId xmlns:p14="http://schemas.microsoft.com/office/powerpoint/2010/main" val="4212575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2767" y="750679"/>
            <a:ext cx="7360201" cy="553998"/>
          </a:xfrm>
          <a:prstGeom prst="rect">
            <a:avLst/>
          </a:prstGeom>
          <a:noFill/>
        </p:spPr>
        <p:txBody>
          <a:bodyPr wrap="square" rtlCol="0">
            <a:noAutofit/>
          </a:bodyPr>
          <a:lstStyle/>
          <a:p>
            <a:pPr defTabSz="457200"/>
            <a:r>
              <a:rPr lang="en-US" sz="3600" dirty="0">
                <a:solidFill>
                  <a:srgbClr val="006586"/>
                </a:solidFill>
                <a:latin typeface="Palatino LT Std" panose="02040502050505030304" pitchFamily="18" charset="0"/>
                <a:cs typeface="Palatino LT Std Medium"/>
              </a:rPr>
              <a:t>California Budget &amp; Policy Center</a:t>
            </a:r>
          </a:p>
        </p:txBody>
      </p:sp>
      <p:sp>
        <p:nvSpPr>
          <p:cNvPr id="5" name="TextBox 4"/>
          <p:cNvSpPr txBox="1"/>
          <p:nvPr/>
        </p:nvSpPr>
        <p:spPr>
          <a:xfrm>
            <a:off x="2442768" y="1600200"/>
            <a:ext cx="7539433" cy="2436886"/>
          </a:xfrm>
          <a:prstGeom prst="rect">
            <a:avLst/>
          </a:prstGeom>
          <a:noFill/>
        </p:spPr>
        <p:txBody>
          <a:bodyPr wrap="square" rtlCol="0">
            <a:spAutoFit/>
          </a:bodyPr>
          <a:lstStyle/>
          <a:p>
            <a:pPr defTabSz="457200">
              <a:lnSpc>
                <a:spcPts val="2300"/>
              </a:lnSpc>
            </a:pPr>
            <a:r>
              <a:rPr lang="en-US" dirty="0">
                <a:solidFill>
                  <a:prstClr val="black"/>
                </a:solidFill>
                <a:latin typeface="Avenir LT Std 55 Roman"/>
                <a:cs typeface="Avenir LT Std 55 Roman"/>
              </a:rPr>
              <a:t>The Budget Center was established in 1995 to provide Californians with a source of timely, objective, and accessible expertise on state fiscal and economic policy issues. The Budget Center engages in independent fiscal and policy analysis and public education with the goal of improving the economic and social well-being of low- and middle-income Californians. Support for the Budget Center comes from foundation grants, subscriptions, and individual contributions. Please visit our website at </a:t>
            </a:r>
            <a:r>
              <a:rPr lang="en-US" b="1" dirty="0">
                <a:solidFill>
                  <a:srgbClr val="DE722A"/>
                </a:solidFill>
                <a:latin typeface="Avenir LT Std 55 Roman" panose="020B0503020203020204" pitchFamily="34" charset="0"/>
                <a:cs typeface="Avenir LT Std 95 Black"/>
              </a:rPr>
              <a:t>calbudgetcenter.org</a:t>
            </a:r>
            <a:r>
              <a:rPr lang="en-US" dirty="0">
                <a:solidFill>
                  <a:prstClr val="black"/>
                </a:solidFill>
                <a:latin typeface="Avenir LT Std 55 Roman"/>
                <a:cs typeface="Avenir LT Std 55 Roman"/>
              </a:rPr>
              <a:t>.</a:t>
            </a:r>
          </a:p>
        </p:txBody>
      </p:sp>
      <p:sp>
        <p:nvSpPr>
          <p:cNvPr id="6" name="TextBox 5"/>
          <p:cNvSpPr txBox="1"/>
          <p:nvPr/>
        </p:nvSpPr>
        <p:spPr>
          <a:xfrm>
            <a:off x="2442768" y="4018002"/>
            <a:ext cx="7360201" cy="553998"/>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Acknowledgments</a:t>
            </a:r>
          </a:p>
        </p:txBody>
      </p:sp>
      <p:sp>
        <p:nvSpPr>
          <p:cNvPr id="7" name="TextBox 6"/>
          <p:cNvSpPr txBox="1"/>
          <p:nvPr/>
        </p:nvSpPr>
        <p:spPr>
          <a:xfrm>
            <a:off x="2442768" y="4516280"/>
            <a:ext cx="7539433" cy="1960720"/>
          </a:xfrm>
          <a:prstGeom prst="rect">
            <a:avLst/>
          </a:prstGeom>
          <a:noFill/>
        </p:spPr>
        <p:txBody>
          <a:bodyPr wrap="square" rtlCol="0">
            <a:noAutofit/>
          </a:bodyPr>
          <a:lstStyle/>
          <a:p>
            <a:pPr defTabSz="457200">
              <a:lnSpc>
                <a:spcPts val="2300"/>
              </a:lnSpc>
            </a:pPr>
            <a:r>
              <a:rPr lang="en-US" dirty="0">
                <a:solidFill>
                  <a:prstClr val="black"/>
                </a:solidFill>
                <a:latin typeface="Avenir LT Std 55 Roman"/>
                <a:cs typeface="Avenir LT Std 55 Roman"/>
              </a:rPr>
              <a:t>The development of this guide was supported by The California Endowment and The Center for Health Program Management at the Sierra Health Foundation. An earlier version was supported by and released in partnership with Californians for Safety and Justice. Scott Graves prepared this guide, which reflects valuable insights provided by the California State Association of Counties.</a:t>
            </a:r>
          </a:p>
        </p:txBody>
      </p:sp>
    </p:spTree>
    <p:extLst>
      <p:ext uri="{BB962C8B-B14F-4D97-AF65-F5344CB8AC3E}">
        <p14:creationId xmlns:p14="http://schemas.microsoft.com/office/powerpoint/2010/main" val="1669921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Session</a:t>
            </a:r>
            <a:endParaRPr lang="en-US" dirty="0"/>
          </a:p>
        </p:txBody>
      </p:sp>
      <p:sp>
        <p:nvSpPr>
          <p:cNvPr id="3" name="Content Placeholder 2"/>
          <p:cNvSpPr>
            <a:spLocks noGrp="1"/>
          </p:cNvSpPr>
          <p:nvPr>
            <p:ph idx="1"/>
          </p:nvPr>
        </p:nvSpPr>
        <p:spPr/>
        <p:txBody>
          <a:bodyPr/>
          <a:lstStyle/>
          <a:p>
            <a:r>
              <a:rPr lang="en-US" dirty="0" smtClean="0"/>
              <a:t>How to read a County Budget Book for the most important things you want to know?</a:t>
            </a:r>
          </a:p>
          <a:p>
            <a:pPr marL="457200" lvl="1" indent="0">
              <a:buNone/>
            </a:pPr>
            <a:endParaRPr lang="en-US" dirty="0" smtClean="0"/>
          </a:p>
          <a:p>
            <a:r>
              <a:rPr lang="en-US" dirty="0" smtClean="0"/>
              <a:t>Where do local revenues come from?</a:t>
            </a:r>
          </a:p>
          <a:p>
            <a:endParaRPr lang="en-US" dirty="0" smtClean="0"/>
          </a:p>
          <a:p>
            <a:r>
              <a:rPr lang="en-US" dirty="0" smtClean="0"/>
              <a:t>How much is spent on Children and Youth—as much as you can tell from a budget?</a:t>
            </a:r>
          </a:p>
          <a:p>
            <a:endParaRPr lang="en-US" dirty="0"/>
          </a:p>
        </p:txBody>
      </p:sp>
      <p:sp>
        <p:nvSpPr>
          <p:cNvPr id="4" name="Date Placeholder 3"/>
          <p:cNvSpPr>
            <a:spLocks noGrp="1"/>
          </p:cNvSpPr>
          <p:nvPr>
            <p:ph type="dt" sz="half" idx="10"/>
          </p:nvPr>
        </p:nvSpPr>
        <p:spPr/>
        <p:txBody>
          <a:bodyPr/>
          <a:lstStyle/>
          <a:p>
            <a:fld id="{6BEC007D-D36E-42BF-B92B-DC1732E0EB72}"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30</a:t>
            </a:fld>
            <a:endParaRPr lang="en-US"/>
          </a:p>
        </p:txBody>
      </p:sp>
    </p:spTree>
    <p:extLst>
      <p:ext uri="{BB962C8B-B14F-4D97-AF65-F5344CB8AC3E}">
        <p14:creationId xmlns:p14="http://schemas.microsoft.com/office/powerpoint/2010/main" val="1900646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t>
            </a:r>
            <a:endParaRPr lang="en-US" dirty="0"/>
          </a:p>
        </p:txBody>
      </p:sp>
      <p:sp>
        <p:nvSpPr>
          <p:cNvPr id="3" name="Content Placeholder 2"/>
          <p:cNvSpPr>
            <a:spLocks noGrp="1"/>
          </p:cNvSpPr>
          <p:nvPr>
            <p:ph idx="1"/>
          </p:nvPr>
        </p:nvSpPr>
        <p:spPr/>
        <p:txBody>
          <a:bodyPr/>
          <a:lstStyle/>
          <a:p>
            <a:r>
              <a:rPr lang="en-US" dirty="0" smtClean="0"/>
              <a:t>Ed Harrington</a:t>
            </a:r>
          </a:p>
          <a:p>
            <a:r>
              <a:rPr lang="en-US" dirty="0" smtClean="0"/>
              <a:t>Controller, City and County of San Francisco</a:t>
            </a:r>
          </a:p>
          <a:p>
            <a:r>
              <a:rPr lang="en-US" dirty="0" smtClean="0"/>
              <a:t>General Manager, SF Public Utilities Commission</a:t>
            </a:r>
          </a:p>
          <a:p>
            <a:r>
              <a:rPr lang="en-US" dirty="0" smtClean="0"/>
              <a:t>Adjunct Professor, University of San Francisco Masters in Urban and Public Affairs</a:t>
            </a:r>
          </a:p>
          <a:p>
            <a:r>
              <a:rPr lang="en-US" dirty="0" smtClean="0"/>
              <a:t>Active in various governmental </a:t>
            </a:r>
            <a:r>
              <a:rPr lang="en-US" dirty="0"/>
              <a:t>f</a:t>
            </a:r>
            <a:r>
              <a:rPr lang="en-US" dirty="0" smtClean="0"/>
              <a:t>inance groups</a:t>
            </a:r>
            <a:endParaRPr lang="en-US" dirty="0"/>
          </a:p>
        </p:txBody>
      </p:sp>
      <p:sp>
        <p:nvSpPr>
          <p:cNvPr id="4" name="Date Placeholder 3"/>
          <p:cNvSpPr>
            <a:spLocks noGrp="1"/>
          </p:cNvSpPr>
          <p:nvPr>
            <p:ph type="dt" sz="half" idx="10"/>
          </p:nvPr>
        </p:nvSpPr>
        <p:spPr/>
        <p:txBody>
          <a:bodyPr/>
          <a:lstStyle/>
          <a:p>
            <a:fld id="{1AC21C78-5060-4643-8F6B-01DC5B6C8CEF}"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31</a:t>
            </a:fld>
            <a:endParaRPr lang="en-US"/>
          </a:p>
        </p:txBody>
      </p:sp>
    </p:spTree>
    <p:extLst>
      <p:ext uri="{BB962C8B-B14F-4D97-AF65-F5344CB8AC3E}">
        <p14:creationId xmlns:p14="http://schemas.microsoft.com/office/powerpoint/2010/main" val="3369208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t>
            </a:r>
            <a:endParaRPr lang="en-US" dirty="0"/>
          </a:p>
        </p:txBody>
      </p:sp>
      <p:sp>
        <p:nvSpPr>
          <p:cNvPr id="3" name="Content Placeholder 2"/>
          <p:cNvSpPr>
            <a:spLocks noGrp="1"/>
          </p:cNvSpPr>
          <p:nvPr>
            <p:ph idx="1"/>
          </p:nvPr>
        </p:nvSpPr>
        <p:spPr/>
        <p:txBody>
          <a:bodyPr/>
          <a:lstStyle/>
          <a:p>
            <a:r>
              <a:rPr lang="en-US" dirty="0" smtClean="0"/>
              <a:t>Ed Harrington</a:t>
            </a:r>
          </a:p>
          <a:p>
            <a:r>
              <a:rPr lang="en-US" dirty="0" smtClean="0"/>
              <a:t>Controller, City and County of San Francisco</a:t>
            </a:r>
          </a:p>
          <a:p>
            <a:r>
              <a:rPr lang="en-US" dirty="0" smtClean="0"/>
              <a:t>General Manager, SF Public Utilities Commission</a:t>
            </a:r>
          </a:p>
          <a:p>
            <a:r>
              <a:rPr lang="en-US" dirty="0" smtClean="0"/>
              <a:t>Adjunct Professor, University of San Francisco Masters in Urban and Public Affairs</a:t>
            </a:r>
          </a:p>
          <a:p>
            <a:r>
              <a:rPr lang="en-US" dirty="0" smtClean="0"/>
              <a:t>Active in various governmental </a:t>
            </a:r>
            <a:r>
              <a:rPr lang="en-US" dirty="0"/>
              <a:t>f</a:t>
            </a:r>
            <a:r>
              <a:rPr lang="en-US" dirty="0" smtClean="0"/>
              <a:t>inance groups</a:t>
            </a:r>
            <a:endParaRPr lang="en-US" dirty="0"/>
          </a:p>
        </p:txBody>
      </p:sp>
      <p:sp>
        <p:nvSpPr>
          <p:cNvPr id="4" name="Date Placeholder 3"/>
          <p:cNvSpPr>
            <a:spLocks noGrp="1"/>
          </p:cNvSpPr>
          <p:nvPr>
            <p:ph type="dt" sz="half" idx="10"/>
          </p:nvPr>
        </p:nvSpPr>
        <p:spPr/>
        <p:txBody>
          <a:bodyPr/>
          <a:lstStyle/>
          <a:p>
            <a:fld id="{98BF62FA-2BDE-426C-88B0-D87C4F958F21}"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32</a:t>
            </a:fld>
            <a:endParaRPr lang="en-US"/>
          </a:p>
        </p:txBody>
      </p:sp>
    </p:spTree>
    <p:extLst>
      <p:ext uri="{BB962C8B-B14F-4D97-AF65-F5344CB8AC3E}">
        <p14:creationId xmlns:p14="http://schemas.microsoft.com/office/powerpoint/2010/main" val="379918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a:t>
            </a:r>
            <a:endParaRPr lang="en-US" dirty="0"/>
          </a:p>
        </p:txBody>
      </p:sp>
      <p:sp>
        <p:nvSpPr>
          <p:cNvPr id="3" name="Content Placeholder 2"/>
          <p:cNvSpPr>
            <a:spLocks noGrp="1"/>
          </p:cNvSpPr>
          <p:nvPr>
            <p:ph idx="1"/>
          </p:nvPr>
        </p:nvSpPr>
        <p:spPr/>
        <p:txBody>
          <a:bodyPr/>
          <a:lstStyle/>
          <a:p>
            <a:r>
              <a:rPr lang="en-US" dirty="0" smtClean="0"/>
              <a:t>Advocate for Children</a:t>
            </a:r>
          </a:p>
          <a:p>
            <a:r>
              <a:rPr lang="en-US" dirty="0" smtClean="0"/>
              <a:t>Smart—but not a government budget expert</a:t>
            </a:r>
          </a:p>
          <a:p>
            <a:r>
              <a:rPr lang="en-US" dirty="0" smtClean="0"/>
              <a:t>Don’t want to be a government budget expert</a:t>
            </a:r>
          </a:p>
          <a:p>
            <a:r>
              <a:rPr lang="en-US" dirty="0" smtClean="0"/>
              <a:t>Want to know enough to have an intelligent conversation about county money issues and be able to advocate for funding</a:t>
            </a:r>
          </a:p>
          <a:p>
            <a:r>
              <a:rPr lang="en-US" dirty="0" smtClean="0"/>
              <a:t>Willing to learn “enough”</a:t>
            </a:r>
          </a:p>
          <a:p>
            <a:pPr marL="0" indent="0">
              <a:buNone/>
            </a:pPr>
            <a:endParaRPr lang="en-US" dirty="0"/>
          </a:p>
        </p:txBody>
      </p:sp>
      <p:sp>
        <p:nvSpPr>
          <p:cNvPr id="4" name="Date Placeholder 3"/>
          <p:cNvSpPr>
            <a:spLocks noGrp="1"/>
          </p:cNvSpPr>
          <p:nvPr>
            <p:ph type="dt" sz="half" idx="10"/>
          </p:nvPr>
        </p:nvSpPr>
        <p:spPr/>
        <p:txBody>
          <a:bodyPr/>
          <a:lstStyle/>
          <a:p>
            <a:fld id="{A5301F5E-1EF7-46A9-B4D2-E1ECE5753B0A}"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33</a:t>
            </a:fld>
            <a:endParaRPr lang="en-US"/>
          </a:p>
        </p:txBody>
      </p:sp>
    </p:spTree>
    <p:extLst>
      <p:ext uri="{BB962C8B-B14F-4D97-AF65-F5344CB8AC3E}">
        <p14:creationId xmlns:p14="http://schemas.microsoft.com/office/powerpoint/2010/main" val="20656838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Terminology</a:t>
            </a:r>
            <a:endParaRPr lang="en-US" dirty="0"/>
          </a:p>
        </p:txBody>
      </p:sp>
      <p:sp>
        <p:nvSpPr>
          <p:cNvPr id="3" name="Content Placeholder 2"/>
          <p:cNvSpPr>
            <a:spLocks noGrp="1"/>
          </p:cNvSpPr>
          <p:nvPr>
            <p:ph idx="1"/>
          </p:nvPr>
        </p:nvSpPr>
        <p:spPr/>
        <p:txBody>
          <a:bodyPr>
            <a:normAutofit/>
          </a:bodyPr>
          <a:lstStyle/>
          <a:p>
            <a:r>
              <a:rPr lang="en-US" dirty="0" smtClean="0"/>
              <a:t>Proposed/Recommended Budget</a:t>
            </a:r>
          </a:p>
          <a:p>
            <a:pPr lvl="1"/>
            <a:r>
              <a:rPr lang="en-US" dirty="0" smtClean="0"/>
              <a:t>Before year starts—from CAO/CEA</a:t>
            </a:r>
          </a:p>
          <a:p>
            <a:r>
              <a:rPr lang="en-US" dirty="0" smtClean="0"/>
              <a:t>Adopted Budget/Appropriations Ordinance</a:t>
            </a:r>
          </a:p>
          <a:p>
            <a:pPr lvl="1"/>
            <a:r>
              <a:rPr lang="en-US" dirty="0" smtClean="0"/>
              <a:t>Start of year—From Auditor-Controller</a:t>
            </a:r>
          </a:p>
          <a:p>
            <a:r>
              <a:rPr lang="en-US" dirty="0" smtClean="0"/>
              <a:t>Revenues</a:t>
            </a:r>
            <a:r>
              <a:rPr lang="en-US" dirty="0"/>
              <a:t>=</a:t>
            </a:r>
            <a:r>
              <a:rPr lang="en-US" dirty="0" smtClean="0"/>
              <a:t>Sources; Expenses=Uses</a:t>
            </a:r>
          </a:p>
          <a:p>
            <a:r>
              <a:rPr lang="en-US" dirty="0" smtClean="0"/>
              <a:t>General Fund</a:t>
            </a:r>
          </a:p>
          <a:p>
            <a:r>
              <a:rPr lang="en-US" dirty="0" smtClean="0"/>
              <a:t>Department</a:t>
            </a:r>
          </a:p>
        </p:txBody>
      </p:sp>
      <p:sp>
        <p:nvSpPr>
          <p:cNvPr id="4" name="Date Placeholder 3"/>
          <p:cNvSpPr>
            <a:spLocks noGrp="1"/>
          </p:cNvSpPr>
          <p:nvPr>
            <p:ph type="dt" sz="half" idx="10"/>
          </p:nvPr>
        </p:nvSpPr>
        <p:spPr/>
        <p:txBody>
          <a:bodyPr/>
          <a:lstStyle/>
          <a:p>
            <a:fld id="{F48DF3C4-64A8-4773-B93E-AE6A84522D4C}"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34</a:t>
            </a:fld>
            <a:endParaRPr lang="en-US"/>
          </a:p>
        </p:txBody>
      </p:sp>
    </p:spTree>
    <p:extLst>
      <p:ext uri="{BB962C8B-B14F-4D97-AF65-F5344CB8AC3E}">
        <p14:creationId xmlns:p14="http://schemas.microsoft.com/office/powerpoint/2010/main" val="971973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Timeline</a:t>
            </a:r>
            <a:endParaRPr lang="en-US" dirty="0"/>
          </a:p>
        </p:txBody>
      </p:sp>
      <p:sp>
        <p:nvSpPr>
          <p:cNvPr id="3" name="Content Placeholder 2"/>
          <p:cNvSpPr>
            <a:spLocks noGrp="1"/>
          </p:cNvSpPr>
          <p:nvPr>
            <p:ph idx="1"/>
          </p:nvPr>
        </p:nvSpPr>
        <p:spPr/>
        <p:txBody>
          <a:bodyPr/>
          <a:lstStyle/>
          <a:p>
            <a:r>
              <a:rPr lang="en-US" dirty="0" smtClean="0"/>
              <a:t>July to June Fiscal Year</a:t>
            </a:r>
          </a:p>
          <a:p>
            <a:r>
              <a:rPr lang="en-US" dirty="0" smtClean="0"/>
              <a:t>October-December – budget instructions</a:t>
            </a:r>
          </a:p>
          <a:p>
            <a:r>
              <a:rPr lang="en-US" dirty="0" smtClean="0"/>
              <a:t>January-March – Departmental Preparation/Hearings</a:t>
            </a:r>
          </a:p>
          <a:p>
            <a:r>
              <a:rPr lang="en-US" dirty="0" smtClean="0"/>
              <a:t>April-May – CAO Budget Office/Auditor Controller</a:t>
            </a:r>
          </a:p>
          <a:p>
            <a:r>
              <a:rPr lang="en-US" dirty="0" smtClean="0"/>
              <a:t>June – Board of Supervisors</a:t>
            </a:r>
          </a:p>
          <a:p>
            <a:endParaRPr lang="en-US" dirty="0"/>
          </a:p>
        </p:txBody>
      </p:sp>
      <p:sp>
        <p:nvSpPr>
          <p:cNvPr id="4" name="Date Placeholder 3"/>
          <p:cNvSpPr>
            <a:spLocks noGrp="1"/>
          </p:cNvSpPr>
          <p:nvPr>
            <p:ph type="dt" sz="half" idx="10"/>
          </p:nvPr>
        </p:nvSpPr>
        <p:spPr/>
        <p:txBody>
          <a:bodyPr/>
          <a:lstStyle/>
          <a:p>
            <a:fld id="{98D648FA-393B-45F3-9854-8AEECDD163BE}"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35</a:t>
            </a:fld>
            <a:endParaRPr lang="en-US"/>
          </a:p>
        </p:txBody>
      </p:sp>
    </p:spTree>
    <p:extLst>
      <p:ext uri="{BB962C8B-B14F-4D97-AF65-F5344CB8AC3E}">
        <p14:creationId xmlns:p14="http://schemas.microsoft.com/office/powerpoint/2010/main" val="4013215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600" y="5105401"/>
            <a:ext cx="7848600" cy="1200329"/>
          </a:xfrm>
          <a:prstGeom prst="rect">
            <a:avLst/>
          </a:prstGeom>
        </p:spPr>
        <p:txBody>
          <a:bodyPr wrap="square">
            <a:spAutoFit/>
          </a:bodyPr>
          <a:lstStyle/>
          <a:p>
            <a:pPr defTabSz="457200"/>
            <a:r>
              <a:rPr lang="en-US" dirty="0">
                <a:solidFill>
                  <a:prstClr val="black"/>
                </a:solidFill>
                <a:latin typeface="Avenir LT Std 65 Medium" panose="020B0603020203020204" pitchFamily="34" charset="0"/>
              </a:rPr>
              <a:t>This infographic shows the year-round county budget cycle, illustrating key steps in the process as well as the respective roles of the Board of Supervisors and the County Manager. The infographic is available here:</a:t>
            </a:r>
          </a:p>
          <a:p>
            <a:pPr defTabSz="457200"/>
            <a:r>
              <a:rPr lang="en-US" dirty="0">
                <a:solidFill>
                  <a:prstClr val="black"/>
                </a:solidFill>
                <a:latin typeface="Avenir LT Std 65 Medium" panose="020B0603020203020204" pitchFamily="34" charset="0"/>
                <a:hlinkClick r:id="rId3" action="ppaction://hlinkfile"/>
              </a:rPr>
              <a:t>calbudgetcenter.org/</a:t>
            </a:r>
            <a:r>
              <a:rPr lang="en-US" dirty="0" err="1">
                <a:solidFill>
                  <a:prstClr val="black"/>
                </a:solidFill>
                <a:latin typeface="Avenir LT Std 65 Medium" panose="020B0603020203020204" pitchFamily="34" charset="0"/>
                <a:hlinkClick r:id="rId3" action="ppaction://hlinkfile"/>
              </a:rPr>
              <a:t>countyprocess</a:t>
            </a:r>
            <a:endParaRPr lang="en-US" dirty="0">
              <a:solidFill>
                <a:prstClr val="black"/>
              </a:solidFill>
              <a:latin typeface="Avenir LT Std 65 Medium" panose="020B0603020203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7255" y="242835"/>
            <a:ext cx="5861291" cy="4663440"/>
          </a:xfrm>
          <a:prstGeom prst="rect">
            <a:avLst/>
          </a:prstGeom>
        </p:spPr>
      </p:pic>
    </p:spTree>
    <p:extLst>
      <p:ext uri="{BB962C8B-B14F-4D97-AF65-F5344CB8AC3E}">
        <p14:creationId xmlns:p14="http://schemas.microsoft.com/office/powerpoint/2010/main" val="765953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Document</a:t>
            </a:r>
            <a:endParaRPr lang="en-US" dirty="0"/>
          </a:p>
        </p:txBody>
      </p:sp>
      <p:sp>
        <p:nvSpPr>
          <p:cNvPr id="3" name="Content Placeholder 2"/>
          <p:cNvSpPr>
            <a:spLocks noGrp="1"/>
          </p:cNvSpPr>
          <p:nvPr>
            <p:ph idx="1"/>
          </p:nvPr>
        </p:nvSpPr>
        <p:spPr/>
        <p:txBody>
          <a:bodyPr/>
          <a:lstStyle/>
          <a:p>
            <a:r>
              <a:rPr lang="en-US" dirty="0" smtClean="0"/>
              <a:t>Transmittal Letter from CAO/CEO</a:t>
            </a:r>
          </a:p>
          <a:p>
            <a:pPr lvl="1"/>
            <a:r>
              <a:rPr lang="en-US" dirty="0" smtClean="0"/>
              <a:t>County big </a:t>
            </a:r>
            <a:r>
              <a:rPr lang="en-US" dirty="0"/>
              <a:t>p</a:t>
            </a:r>
            <a:r>
              <a:rPr lang="en-US" dirty="0" smtClean="0"/>
              <a:t>icture, Demographics, Strategic Plan</a:t>
            </a:r>
          </a:p>
          <a:p>
            <a:pPr lvl="1"/>
            <a:r>
              <a:rPr lang="en-US" dirty="0" smtClean="0"/>
              <a:t>Often Incremental changes highlighted</a:t>
            </a:r>
          </a:p>
          <a:p>
            <a:pPr lvl="1"/>
            <a:endParaRPr lang="en-US" dirty="0" smtClean="0"/>
          </a:p>
          <a:p>
            <a:r>
              <a:rPr lang="en-US" dirty="0" smtClean="0"/>
              <a:t>Departmental Detail</a:t>
            </a:r>
          </a:p>
          <a:p>
            <a:pPr lvl="1"/>
            <a:r>
              <a:rPr lang="en-US" dirty="0" smtClean="0"/>
              <a:t>Line Item/programmatic</a:t>
            </a:r>
          </a:p>
          <a:p>
            <a:endParaRPr lang="en-US" dirty="0" smtClean="0"/>
          </a:p>
          <a:p>
            <a:r>
              <a:rPr lang="en-US" dirty="0" smtClean="0"/>
              <a:t>State Controller Schedules</a:t>
            </a:r>
          </a:p>
          <a:p>
            <a:endParaRPr lang="en-US" dirty="0" smtClean="0"/>
          </a:p>
          <a:p>
            <a:pPr lvl="1"/>
            <a:endParaRPr lang="en-US" dirty="0"/>
          </a:p>
        </p:txBody>
      </p:sp>
      <p:sp>
        <p:nvSpPr>
          <p:cNvPr id="4" name="Date Placeholder 3"/>
          <p:cNvSpPr>
            <a:spLocks noGrp="1"/>
          </p:cNvSpPr>
          <p:nvPr>
            <p:ph type="dt" sz="half" idx="10"/>
          </p:nvPr>
        </p:nvSpPr>
        <p:spPr/>
        <p:txBody>
          <a:bodyPr/>
          <a:lstStyle/>
          <a:p>
            <a:fld id="{59DE7039-2A3B-4646-BD5B-C1CF79FFA903}"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37</a:t>
            </a:fld>
            <a:endParaRPr lang="en-US"/>
          </a:p>
        </p:txBody>
      </p:sp>
    </p:spTree>
    <p:extLst>
      <p:ext uri="{BB962C8B-B14F-4D97-AF65-F5344CB8AC3E}">
        <p14:creationId xmlns:p14="http://schemas.microsoft.com/office/powerpoint/2010/main" val="3366476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County Budget- Big Picture</a:t>
            </a:r>
            <a:endParaRPr lang="en-US" dirty="0"/>
          </a:p>
        </p:txBody>
      </p:sp>
      <p:sp>
        <p:nvSpPr>
          <p:cNvPr id="3" name="Content Placeholder 2"/>
          <p:cNvSpPr>
            <a:spLocks noGrp="1"/>
          </p:cNvSpPr>
          <p:nvPr>
            <p:ph idx="1"/>
          </p:nvPr>
        </p:nvSpPr>
        <p:spPr/>
        <p:txBody>
          <a:bodyPr/>
          <a:lstStyle/>
          <a:p>
            <a:r>
              <a:rPr lang="en-US" dirty="0" smtClean="0"/>
              <a:t>Useful General Information/Demographics</a:t>
            </a:r>
          </a:p>
          <a:p>
            <a:r>
              <a:rPr lang="en-US" dirty="0" smtClean="0"/>
              <a:t>What is the total budget?</a:t>
            </a:r>
          </a:p>
          <a:p>
            <a:r>
              <a:rPr lang="en-US" dirty="0" smtClean="0"/>
              <a:t>Where does the money come from?</a:t>
            </a:r>
          </a:p>
          <a:p>
            <a:r>
              <a:rPr lang="en-US" dirty="0" smtClean="0"/>
              <a:t>How is it used?</a:t>
            </a:r>
          </a:p>
          <a:p>
            <a:r>
              <a:rPr lang="en-US" dirty="0" smtClean="0"/>
              <a:t>Where are local tax revenues spent?</a:t>
            </a:r>
            <a:endParaRPr lang="en-US" dirty="0"/>
          </a:p>
        </p:txBody>
      </p:sp>
      <p:sp>
        <p:nvSpPr>
          <p:cNvPr id="4" name="Date Placeholder 3"/>
          <p:cNvSpPr>
            <a:spLocks noGrp="1"/>
          </p:cNvSpPr>
          <p:nvPr>
            <p:ph type="dt" sz="half" idx="10"/>
          </p:nvPr>
        </p:nvSpPr>
        <p:spPr/>
        <p:txBody>
          <a:bodyPr/>
          <a:lstStyle/>
          <a:p>
            <a:fld id="{2B3F9156-BFE9-413B-BF81-0E0F7E3879D8}" type="datetime1">
              <a:rPr lang="en-US" smtClean="0"/>
              <a:t>7/10/17</a:t>
            </a:fld>
            <a:endParaRPr lang="en-US"/>
          </a:p>
        </p:txBody>
      </p:sp>
      <p:sp>
        <p:nvSpPr>
          <p:cNvPr id="5" name="Slide Number Placeholder 4"/>
          <p:cNvSpPr>
            <a:spLocks noGrp="1"/>
          </p:cNvSpPr>
          <p:nvPr>
            <p:ph type="sldNum" sz="quarter" idx="12"/>
          </p:nvPr>
        </p:nvSpPr>
        <p:spPr/>
        <p:txBody>
          <a:bodyPr/>
          <a:lstStyle/>
          <a:p>
            <a:fld id="{C99C88A3-BDE2-CC4F-9BD1-CCB2FC3C0C89}" type="slidenum">
              <a:rPr lang="en-US" smtClean="0"/>
              <a:t>38</a:t>
            </a:fld>
            <a:endParaRPr lang="en-US"/>
          </a:p>
        </p:txBody>
      </p:sp>
    </p:spTree>
    <p:extLst>
      <p:ext uri="{BB962C8B-B14F-4D97-AF65-F5344CB8AC3E}">
        <p14:creationId xmlns:p14="http://schemas.microsoft.com/office/powerpoint/2010/main" val="27615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Humboldt</a:t>
            </a:r>
            <a:endParaRPr lang="en-US" dirty="0"/>
          </a:p>
        </p:txBody>
      </p:sp>
      <p:pic>
        <p:nvPicPr>
          <p:cNvPr id="4" name="Content Placeholder 3" descr="Screen Shot 2017-07-08 at 2.33.16 PM.png"/>
          <p:cNvPicPr>
            <a:picLocks noGrp="1" noChangeAspect="1"/>
          </p:cNvPicPr>
          <p:nvPr>
            <p:ph idx="1"/>
          </p:nvPr>
        </p:nvPicPr>
        <p:blipFill>
          <a:blip r:embed="rId2">
            <a:extLst>
              <a:ext uri="{28A0092B-C50C-407E-A947-70E740481C1C}">
                <a14:useLocalDpi xmlns:a14="http://schemas.microsoft.com/office/drawing/2010/main" val="0"/>
              </a:ext>
            </a:extLst>
          </a:blip>
          <a:srcRect l="-70085" r="-70085"/>
          <a:stretch>
            <a:fillRect/>
          </a:stretch>
        </p:blipFill>
        <p:spPr/>
      </p:pic>
      <p:sp>
        <p:nvSpPr>
          <p:cNvPr id="3" name="Date Placeholder 2"/>
          <p:cNvSpPr>
            <a:spLocks noGrp="1"/>
          </p:cNvSpPr>
          <p:nvPr>
            <p:ph type="dt" sz="half" idx="10"/>
          </p:nvPr>
        </p:nvSpPr>
        <p:spPr/>
        <p:txBody>
          <a:bodyPr/>
          <a:lstStyle/>
          <a:p>
            <a:fld id="{DCC942D3-97D2-4874-8F57-977DB832D002}"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621611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4039" y="1350092"/>
            <a:ext cx="6850189" cy="2308324"/>
          </a:xfrm>
          <a:prstGeom prst="rect">
            <a:avLst/>
          </a:prstGeom>
          <a:noFill/>
        </p:spPr>
        <p:txBody>
          <a:bodyPr wrap="square" rtlCol="0">
            <a:noAutofit/>
          </a:bodyPr>
          <a:lstStyle/>
          <a:p>
            <a:pPr defTabSz="457200"/>
            <a:r>
              <a:rPr lang="en-US" sz="3600" b="1" dirty="0">
                <a:solidFill>
                  <a:srgbClr val="DE5B16"/>
                </a:solidFill>
                <a:latin typeface="AvenirNext LT Pro Medium" panose="020B0603020202020204" pitchFamily="34" charset="0"/>
                <a:cs typeface="Avenir LT Std 85 Heavy"/>
              </a:rPr>
              <a:t>California’s Counties:</a:t>
            </a:r>
            <a:endParaRPr lang="en-US" sz="3600" dirty="0">
              <a:solidFill>
                <a:srgbClr val="DE5B16"/>
              </a:solidFill>
              <a:latin typeface="AvenirNext LT Pro Medium" panose="020B0603020202020204" pitchFamily="34" charset="0"/>
              <a:cs typeface="Avenir LT Std 85 Heavy"/>
            </a:endParaRPr>
          </a:p>
          <a:p>
            <a:pPr defTabSz="457200"/>
            <a:r>
              <a:rPr lang="en-US" sz="3600" b="1" dirty="0">
                <a:solidFill>
                  <a:srgbClr val="DE5B16"/>
                </a:solidFill>
                <a:latin typeface="AvenirNext LT Pro Medium" panose="020B0603020202020204" pitchFamily="34" charset="0"/>
                <a:cs typeface="Avenir LT Std 85 Heavy"/>
              </a:rPr>
              <a:t>The Basics</a:t>
            </a:r>
          </a:p>
        </p:txBody>
      </p:sp>
    </p:spTree>
    <p:extLst>
      <p:ext uri="{BB962C8B-B14F-4D97-AF65-F5344CB8AC3E}">
        <p14:creationId xmlns:p14="http://schemas.microsoft.com/office/powerpoint/2010/main" val="2317219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Napa</a:t>
            </a:r>
            <a:endParaRPr lang="en-US" dirty="0"/>
          </a:p>
        </p:txBody>
      </p:sp>
      <p:pic>
        <p:nvPicPr>
          <p:cNvPr id="4" name="Content Placeholder 3" descr="Screen Shot 2017-07-08 at 3.33.46 PM.png"/>
          <p:cNvPicPr>
            <a:picLocks noGrp="1" noChangeAspect="1"/>
          </p:cNvPicPr>
          <p:nvPr>
            <p:ph idx="1"/>
          </p:nvPr>
        </p:nvPicPr>
        <p:blipFill>
          <a:blip r:embed="rId2">
            <a:extLst>
              <a:ext uri="{28A0092B-C50C-407E-A947-70E740481C1C}">
                <a14:useLocalDpi xmlns:a14="http://schemas.microsoft.com/office/drawing/2010/main" val="0"/>
              </a:ext>
            </a:extLst>
          </a:blip>
          <a:srcRect l="-58708" r="-58708"/>
          <a:stretch>
            <a:fillRect/>
          </a:stretch>
        </p:blipFill>
        <p:spPr/>
      </p:pic>
      <p:sp>
        <p:nvSpPr>
          <p:cNvPr id="3" name="Date Placeholder 2"/>
          <p:cNvSpPr>
            <a:spLocks noGrp="1"/>
          </p:cNvSpPr>
          <p:nvPr>
            <p:ph type="dt" sz="half" idx="10"/>
          </p:nvPr>
        </p:nvSpPr>
        <p:spPr/>
        <p:txBody>
          <a:bodyPr/>
          <a:lstStyle/>
          <a:p>
            <a:fld id="{7D13597C-BA26-44CF-AF40-C2E4B1CE17B3}"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7672837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SJ</a:t>
            </a:r>
            <a:endParaRPr lang="en-US" dirty="0"/>
          </a:p>
        </p:txBody>
      </p:sp>
      <p:pic>
        <p:nvPicPr>
          <p:cNvPr id="4" name="Content Placeholder 3" descr="Screen Shot 2017-07-08 at 2.20.20 PM.png"/>
          <p:cNvPicPr>
            <a:picLocks noGrp="1" noChangeAspect="1"/>
          </p:cNvPicPr>
          <p:nvPr>
            <p:ph idx="1"/>
          </p:nvPr>
        </p:nvPicPr>
        <p:blipFill>
          <a:blip r:embed="rId2">
            <a:extLst>
              <a:ext uri="{28A0092B-C50C-407E-A947-70E740481C1C}">
                <a14:useLocalDpi xmlns:a14="http://schemas.microsoft.com/office/drawing/2010/main" val="0"/>
              </a:ext>
            </a:extLst>
          </a:blip>
          <a:srcRect l="-24426" r="-24426"/>
          <a:stretch>
            <a:fillRect/>
          </a:stretch>
        </p:blipFill>
        <p:spPr/>
      </p:pic>
      <p:sp>
        <p:nvSpPr>
          <p:cNvPr id="3" name="Date Placeholder 2"/>
          <p:cNvSpPr>
            <a:spLocks noGrp="1"/>
          </p:cNvSpPr>
          <p:nvPr>
            <p:ph type="dt" sz="half" idx="10"/>
          </p:nvPr>
        </p:nvSpPr>
        <p:spPr/>
        <p:txBody>
          <a:bodyPr/>
          <a:lstStyle/>
          <a:p>
            <a:fld id="{C730B857-52A4-41A2-BB26-54AE5DB0607F}"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2938476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Monterey</a:t>
            </a:r>
            <a:endParaRPr lang="en-US" dirty="0"/>
          </a:p>
        </p:txBody>
      </p:sp>
      <p:pic>
        <p:nvPicPr>
          <p:cNvPr id="4" name="Content Placeholder 3" descr="Screen Shot 2017-07-08 at 4.13.50 PM.png"/>
          <p:cNvPicPr>
            <a:picLocks noGrp="1" noChangeAspect="1"/>
          </p:cNvPicPr>
          <p:nvPr>
            <p:ph idx="1"/>
          </p:nvPr>
        </p:nvPicPr>
        <p:blipFill>
          <a:blip r:embed="rId2">
            <a:extLst>
              <a:ext uri="{28A0092B-C50C-407E-A947-70E740481C1C}">
                <a14:useLocalDpi xmlns:a14="http://schemas.microsoft.com/office/drawing/2010/main" val="0"/>
              </a:ext>
            </a:extLst>
          </a:blip>
          <a:srcRect l="-63807" r="-63807"/>
          <a:stretch>
            <a:fillRect/>
          </a:stretch>
        </p:blipFill>
        <p:spPr/>
      </p:pic>
      <p:sp>
        <p:nvSpPr>
          <p:cNvPr id="3" name="Date Placeholder 2"/>
          <p:cNvSpPr>
            <a:spLocks noGrp="1"/>
          </p:cNvSpPr>
          <p:nvPr>
            <p:ph type="dt" sz="half" idx="10"/>
          </p:nvPr>
        </p:nvSpPr>
        <p:spPr/>
        <p:txBody>
          <a:bodyPr/>
          <a:lstStyle/>
          <a:p>
            <a:fld id="{EB75CBB4-C982-47EB-BBD7-7A2F11AF78CF}"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313460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Monterey</a:t>
            </a:r>
            <a:endParaRPr lang="en-US" dirty="0"/>
          </a:p>
        </p:txBody>
      </p:sp>
      <p:pic>
        <p:nvPicPr>
          <p:cNvPr id="4" name="Content Placeholder 3" descr="Screen Shot 2017-07-08 at 4.14.01 PM.png"/>
          <p:cNvPicPr>
            <a:picLocks noGrp="1" noChangeAspect="1"/>
          </p:cNvPicPr>
          <p:nvPr>
            <p:ph idx="1"/>
          </p:nvPr>
        </p:nvPicPr>
        <p:blipFill>
          <a:blip r:embed="rId2">
            <a:extLst>
              <a:ext uri="{28A0092B-C50C-407E-A947-70E740481C1C}">
                <a14:useLocalDpi xmlns:a14="http://schemas.microsoft.com/office/drawing/2010/main" val="0"/>
              </a:ext>
            </a:extLst>
          </a:blip>
          <a:srcRect l="-65461" r="-65461"/>
          <a:stretch>
            <a:fillRect/>
          </a:stretch>
        </p:blipFill>
        <p:spPr/>
      </p:pic>
      <p:sp>
        <p:nvSpPr>
          <p:cNvPr id="3" name="Date Placeholder 2"/>
          <p:cNvSpPr>
            <a:spLocks noGrp="1"/>
          </p:cNvSpPr>
          <p:nvPr>
            <p:ph type="dt" sz="half" idx="10"/>
          </p:nvPr>
        </p:nvSpPr>
        <p:spPr/>
        <p:txBody>
          <a:bodyPr/>
          <a:lstStyle/>
          <a:p>
            <a:fld id="{3B3DEA10-2ED8-4467-85B3-04ACF58C5112}"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4106529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Joaquin-Total Sources</a:t>
            </a:r>
            <a:endParaRPr lang="en-US" dirty="0"/>
          </a:p>
        </p:txBody>
      </p:sp>
      <p:pic>
        <p:nvPicPr>
          <p:cNvPr id="4" name="Content Placeholder 3" descr="Screen Shot 2017-07-08 at 2.23.11 PM.png"/>
          <p:cNvPicPr>
            <a:picLocks noGrp="1" noChangeAspect="1"/>
          </p:cNvPicPr>
          <p:nvPr>
            <p:ph idx="1"/>
          </p:nvPr>
        </p:nvPicPr>
        <p:blipFill>
          <a:blip r:embed="rId2">
            <a:extLst>
              <a:ext uri="{28A0092B-C50C-407E-A947-70E740481C1C}">
                <a14:useLocalDpi xmlns:a14="http://schemas.microsoft.com/office/drawing/2010/main" val="0"/>
              </a:ext>
            </a:extLst>
          </a:blip>
          <a:srcRect l="-19684" r="-19684"/>
          <a:stretch>
            <a:fillRect/>
          </a:stretch>
        </p:blipFill>
        <p:spPr/>
      </p:pic>
      <p:sp>
        <p:nvSpPr>
          <p:cNvPr id="3" name="Date Placeholder 2"/>
          <p:cNvSpPr>
            <a:spLocks noGrp="1"/>
          </p:cNvSpPr>
          <p:nvPr>
            <p:ph type="dt" sz="half" idx="10"/>
          </p:nvPr>
        </p:nvSpPr>
        <p:spPr/>
        <p:txBody>
          <a:bodyPr/>
          <a:lstStyle/>
          <a:p>
            <a:fld id="{3ED5F47B-7F9E-4433-9822-89C0D3F63C2B}"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5046023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 Angeles Total Sources</a:t>
            </a:r>
            <a:endParaRPr lang="en-US" dirty="0"/>
          </a:p>
        </p:txBody>
      </p:sp>
      <p:pic>
        <p:nvPicPr>
          <p:cNvPr id="4" name="Content Placeholder 3" descr="Screen Shot 2017-07-08 at 4.45.03 PM.png"/>
          <p:cNvPicPr>
            <a:picLocks noGrp="1" noChangeAspect="1"/>
          </p:cNvPicPr>
          <p:nvPr>
            <p:ph idx="1"/>
          </p:nvPr>
        </p:nvPicPr>
        <p:blipFill>
          <a:blip r:embed="rId2">
            <a:extLst>
              <a:ext uri="{28A0092B-C50C-407E-A947-70E740481C1C}">
                <a14:useLocalDpi xmlns:a14="http://schemas.microsoft.com/office/drawing/2010/main" val="0"/>
              </a:ext>
            </a:extLst>
          </a:blip>
          <a:srcRect l="-20847" r="-20847"/>
          <a:stretch>
            <a:fillRect/>
          </a:stretch>
        </p:blipFill>
        <p:spPr/>
      </p:pic>
      <p:sp>
        <p:nvSpPr>
          <p:cNvPr id="3" name="Date Placeholder 2"/>
          <p:cNvSpPr>
            <a:spLocks noGrp="1"/>
          </p:cNvSpPr>
          <p:nvPr>
            <p:ph type="dt" sz="half" idx="10"/>
          </p:nvPr>
        </p:nvSpPr>
        <p:spPr/>
        <p:txBody>
          <a:bodyPr/>
          <a:lstStyle/>
          <a:p>
            <a:fld id="{4C616F69-F5BB-4679-9576-AA64B9CC8E4F}"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4539662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Joaquin Total Uses</a:t>
            </a:r>
            <a:endParaRPr lang="en-US" dirty="0"/>
          </a:p>
        </p:txBody>
      </p:sp>
      <p:pic>
        <p:nvPicPr>
          <p:cNvPr id="4" name="Content Placeholder 3" descr="Screen Shot 2017-07-08 at 2.22.39 PM.png"/>
          <p:cNvPicPr>
            <a:picLocks noGrp="1" noChangeAspect="1"/>
          </p:cNvPicPr>
          <p:nvPr>
            <p:ph idx="1"/>
          </p:nvPr>
        </p:nvPicPr>
        <p:blipFill>
          <a:blip r:embed="rId2">
            <a:extLst>
              <a:ext uri="{28A0092B-C50C-407E-A947-70E740481C1C}">
                <a14:useLocalDpi xmlns:a14="http://schemas.microsoft.com/office/drawing/2010/main" val="0"/>
              </a:ext>
            </a:extLst>
          </a:blip>
          <a:srcRect l="-19597" r="-19597"/>
          <a:stretch>
            <a:fillRect/>
          </a:stretch>
        </p:blipFill>
        <p:spPr/>
      </p:pic>
      <p:sp>
        <p:nvSpPr>
          <p:cNvPr id="3" name="Date Placeholder 2"/>
          <p:cNvSpPr>
            <a:spLocks noGrp="1"/>
          </p:cNvSpPr>
          <p:nvPr>
            <p:ph type="dt" sz="half" idx="10"/>
          </p:nvPr>
        </p:nvSpPr>
        <p:spPr/>
        <p:txBody>
          <a:bodyPr/>
          <a:lstStyle/>
          <a:p>
            <a:fld id="{83A39D84-179C-42C2-93BA-CB06753F7A2D}"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5288756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 Angeles Total Uses</a:t>
            </a:r>
            <a:endParaRPr lang="en-US" dirty="0"/>
          </a:p>
        </p:txBody>
      </p:sp>
      <p:pic>
        <p:nvPicPr>
          <p:cNvPr id="4" name="Content Placeholder 3" descr="Screen Shot 2017-07-08 at 1.40.35 PM.png"/>
          <p:cNvPicPr>
            <a:picLocks noGrp="1" noChangeAspect="1"/>
          </p:cNvPicPr>
          <p:nvPr>
            <p:ph idx="1"/>
          </p:nvPr>
        </p:nvPicPr>
        <p:blipFill>
          <a:blip r:embed="rId2">
            <a:extLst>
              <a:ext uri="{28A0092B-C50C-407E-A947-70E740481C1C}">
                <a14:useLocalDpi xmlns:a14="http://schemas.microsoft.com/office/drawing/2010/main" val="0"/>
              </a:ext>
            </a:extLst>
          </a:blip>
          <a:srcRect l="-19455" r="-19455"/>
          <a:stretch>
            <a:fillRect/>
          </a:stretch>
        </p:blipFill>
        <p:spPr/>
      </p:pic>
      <p:sp>
        <p:nvSpPr>
          <p:cNvPr id="3" name="Date Placeholder 2"/>
          <p:cNvSpPr>
            <a:spLocks noGrp="1"/>
          </p:cNvSpPr>
          <p:nvPr>
            <p:ph type="dt" sz="half" idx="10"/>
          </p:nvPr>
        </p:nvSpPr>
        <p:spPr/>
        <p:txBody>
          <a:bodyPr/>
          <a:lstStyle/>
          <a:p>
            <a:fld id="{6F79D4E1-0B5C-4300-A61E-2C584025F956}"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4163525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 Angeles-Use of Local Revenues</a:t>
            </a:r>
            <a:endParaRPr lang="en-US" dirty="0"/>
          </a:p>
        </p:txBody>
      </p:sp>
      <p:pic>
        <p:nvPicPr>
          <p:cNvPr id="4" name="Content Placeholder 3" descr="Screen Shot 2017-07-08 at 1.42.02 PM.png"/>
          <p:cNvPicPr>
            <a:picLocks noGrp="1" noChangeAspect="1"/>
          </p:cNvPicPr>
          <p:nvPr>
            <p:ph idx="1"/>
          </p:nvPr>
        </p:nvPicPr>
        <p:blipFill>
          <a:blip r:embed="rId2">
            <a:extLst>
              <a:ext uri="{28A0092B-C50C-407E-A947-70E740481C1C}">
                <a14:useLocalDpi xmlns:a14="http://schemas.microsoft.com/office/drawing/2010/main" val="0"/>
              </a:ext>
            </a:extLst>
          </a:blip>
          <a:srcRect l="-20688" r="-20688"/>
          <a:stretch>
            <a:fillRect/>
          </a:stretch>
        </p:blipFill>
        <p:spPr/>
      </p:pic>
      <p:sp>
        <p:nvSpPr>
          <p:cNvPr id="3" name="Date Placeholder 2"/>
          <p:cNvSpPr>
            <a:spLocks noGrp="1"/>
          </p:cNvSpPr>
          <p:nvPr>
            <p:ph type="dt" sz="half" idx="10"/>
          </p:nvPr>
        </p:nvSpPr>
        <p:spPr/>
        <p:txBody>
          <a:bodyPr/>
          <a:lstStyle/>
          <a:p>
            <a:fld id="{1ABDD734-7066-4AC0-A553-5B35763C172C}"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28233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 Joaquin Summary</a:t>
            </a:r>
            <a:br>
              <a:rPr lang="en-US" dirty="0" smtClean="0"/>
            </a:br>
            <a:r>
              <a:rPr lang="en-US" sz="2700" dirty="0"/>
              <a:t>Discretionary Revenues-Net County Cost</a:t>
            </a:r>
          </a:p>
        </p:txBody>
      </p:sp>
      <p:pic>
        <p:nvPicPr>
          <p:cNvPr id="4" name="Content Placeholder 3" descr="Screen Shot 2015-03-23 at 12.12.41 PM.png"/>
          <p:cNvPicPr>
            <a:picLocks noGrp="1" noChangeAspect="1"/>
          </p:cNvPicPr>
          <p:nvPr>
            <p:ph idx="1"/>
          </p:nvPr>
        </p:nvPicPr>
        <p:blipFill>
          <a:blip r:embed="rId2">
            <a:extLst>
              <a:ext uri="{28A0092B-C50C-407E-A947-70E740481C1C}">
                <a14:useLocalDpi xmlns:a14="http://schemas.microsoft.com/office/drawing/2010/main" val="0"/>
              </a:ext>
            </a:extLst>
          </a:blip>
          <a:srcRect l="-7028" r="-7028"/>
          <a:stretch>
            <a:fillRect/>
          </a:stretch>
        </p:blipFill>
        <p:spPr/>
      </p:pic>
      <p:sp>
        <p:nvSpPr>
          <p:cNvPr id="3" name="Date Placeholder 2"/>
          <p:cNvSpPr>
            <a:spLocks noGrp="1"/>
          </p:cNvSpPr>
          <p:nvPr>
            <p:ph type="dt" sz="half" idx="10"/>
          </p:nvPr>
        </p:nvSpPr>
        <p:spPr/>
        <p:txBody>
          <a:bodyPr/>
          <a:lstStyle/>
          <a:p>
            <a:fld id="{2C02E125-8915-472D-BCE8-FA8935E7198D}"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2365230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489366" cy="990600"/>
          </a:xfrm>
          <a:prstGeom prst="rect">
            <a:avLst/>
          </a:prstGeom>
          <a:noFill/>
        </p:spPr>
        <p:txBody>
          <a:bodyPr wrap="square" rtlCol="0">
            <a:noAutofit/>
          </a:bodyPr>
          <a:lstStyle/>
          <a:p>
            <a:r>
              <a:rPr lang="en-US" sz="3000" dirty="0">
                <a:solidFill>
                  <a:srgbClr val="006586"/>
                </a:solidFill>
                <a:latin typeface="Palatino LT Std" panose="02040502050505030304" pitchFamily="18" charset="0"/>
                <a:cs typeface="Palatino LT Std Medium"/>
              </a:rPr>
              <a:t>California’s Counties Are</a:t>
            </a:r>
          </a:p>
          <a:p>
            <a:r>
              <a:rPr lang="en-US" sz="3000" dirty="0">
                <a:solidFill>
                  <a:srgbClr val="006586"/>
                </a:solidFill>
                <a:latin typeface="Palatino LT Std" panose="02040502050505030304" pitchFamily="18" charset="0"/>
                <a:cs typeface="Palatino LT Std Medium"/>
              </a:rPr>
              <a:t>Legal Subdivisions of the State</a:t>
            </a:r>
            <a:endParaRPr lang="en-US" sz="3000" dirty="0">
              <a:solidFill>
                <a:srgbClr val="1A5380"/>
              </a:solidFill>
              <a:latin typeface="Palatino LT Std" panose="02040502050505030304" pitchFamily="18" charset="0"/>
              <a:cs typeface="Palatino LT Std Medium"/>
            </a:endParaRPr>
          </a:p>
        </p:txBody>
      </p:sp>
      <p:sp>
        <p:nvSpPr>
          <p:cNvPr id="3" name="TextBox 2"/>
          <p:cNvSpPr txBox="1"/>
          <p:nvPr/>
        </p:nvSpPr>
        <p:spPr>
          <a:xfrm>
            <a:off x="2415182" y="1597222"/>
            <a:ext cx="7643218" cy="4651178"/>
          </a:xfrm>
          <a:prstGeom prst="rect">
            <a:avLst/>
          </a:prstGeom>
          <a:noFill/>
        </p:spPr>
        <p:txBody>
          <a:bodyPr wrap="square" rtlCol="0">
            <a:noAutofit/>
          </a:bodyPr>
          <a:lstStyle/>
          <a:p>
            <a:pPr marL="342900" indent="-342900">
              <a:lnSpc>
                <a:spcPts val="2600"/>
              </a:lnSpc>
              <a:buClr>
                <a:srgbClr val="DE722A"/>
              </a:buClr>
              <a:buSzPct val="100000"/>
              <a:buFont typeface="Univers LT 47 CondensedLt" panose="02000406040000020003" pitchFamily="2" charset="0"/>
              <a:buChar char="•"/>
            </a:pPr>
            <a:r>
              <a:rPr lang="en-US" sz="2000" b="1" dirty="0">
                <a:latin typeface="Avenir LT Std 65 Medium" panose="020B0603020203020204" pitchFamily="34" charset="0"/>
                <a:cs typeface="Avenir LT Std 85 Heavy"/>
              </a:rPr>
              <a:t>California’s Constitution requires the state to be divided</a:t>
            </a:r>
            <a:br>
              <a:rPr lang="en-US" sz="2000" b="1" dirty="0">
                <a:latin typeface="Avenir LT Std 65 Medium" panose="020B0603020203020204" pitchFamily="34" charset="0"/>
                <a:cs typeface="Avenir LT Std 85 Heavy"/>
              </a:rPr>
            </a:br>
            <a:r>
              <a:rPr lang="en-US" sz="2000" b="1" dirty="0">
                <a:latin typeface="Avenir LT Std 65 Medium" panose="020B0603020203020204" pitchFamily="34" charset="0"/>
                <a:cs typeface="Avenir LT Std 85 Heavy"/>
              </a:rPr>
              <a:t>into counties.</a:t>
            </a:r>
          </a:p>
          <a:p>
            <a:pPr marL="800100" lvl="1" indent="-342900">
              <a:lnSpc>
                <a:spcPts val="2600"/>
              </a:lnSpc>
              <a:buClr>
                <a:schemeClr val="accent5">
                  <a:lumMod val="75000"/>
                </a:schemeClr>
              </a:buClr>
              <a:buSzPct val="150000"/>
              <a:buFont typeface="Lucida Grande"/>
              <a:buChar char="–"/>
            </a:pPr>
            <a:endParaRPr lang="en-US" sz="2000" dirty="0">
              <a:latin typeface="Avenir LT Std 65 Medium" panose="020B0603020203020204" pitchFamily="34" charset="0"/>
              <a:cs typeface="Avenir LT Std 85 Heavy"/>
            </a:endParaRPr>
          </a:p>
          <a:p>
            <a:pPr marL="342900" indent="-342900">
              <a:lnSpc>
                <a:spcPts val="2600"/>
              </a:lnSpc>
              <a:buClr>
                <a:srgbClr val="DE722A"/>
              </a:buClr>
              <a:buSzPct val="100000"/>
              <a:buFont typeface="Univers LT 47 CondensedLt" panose="02000406040000020003" pitchFamily="2" charset="0"/>
              <a:buChar char="•"/>
            </a:pPr>
            <a:r>
              <a:rPr lang="en-US" sz="2000" b="1" dirty="0">
                <a:latin typeface="Avenir LT Std 65 Medium" panose="020B0603020203020204" pitchFamily="34" charset="0"/>
                <a:cs typeface="Avenir LT Std 85 Heavy"/>
              </a:rPr>
              <a:t>Counties’ powers are provided by the state Constitution or by the Legislature.</a:t>
            </a:r>
          </a:p>
          <a:p>
            <a:pPr marL="800100" lvl="1" indent="-342900">
              <a:lnSpc>
                <a:spcPts val="2600"/>
              </a:lnSpc>
              <a:buClr>
                <a:schemeClr val="accent5">
                  <a:lumMod val="75000"/>
                </a:schemeClr>
              </a:buClr>
              <a:buSzPct val="150000"/>
              <a:buFont typeface="Lucida Grande"/>
              <a:buChar char="–"/>
            </a:pPr>
            <a:r>
              <a:rPr lang="en-US" sz="2000" dirty="0">
                <a:latin typeface="Avenir LT Std 65 Medium"/>
                <a:cs typeface="Avenir LT Std 65 Medium"/>
              </a:rPr>
              <a:t>The Legislature may take back any authority or functions that it delegates to the counties.</a:t>
            </a:r>
          </a:p>
          <a:p>
            <a:pPr marL="800100" lvl="1" indent="-342900">
              <a:lnSpc>
                <a:spcPts val="2600"/>
              </a:lnSpc>
              <a:buClr>
                <a:schemeClr val="accent5">
                  <a:lumMod val="75000"/>
                </a:schemeClr>
              </a:buClr>
              <a:buSzPct val="150000"/>
              <a:buFont typeface="Lucida Grande"/>
              <a:buChar char="–"/>
            </a:pPr>
            <a:endParaRPr lang="en-US" sz="2000" dirty="0">
              <a:latin typeface="Avenir LT Std 65 Medium" panose="020B0603020203020204" pitchFamily="34" charset="0"/>
              <a:cs typeface="Avenir LT Std 85 Heavy"/>
            </a:endParaRPr>
          </a:p>
          <a:p>
            <a:pPr marL="342900" indent="-342900">
              <a:lnSpc>
                <a:spcPts val="2600"/>
              </a:lnSpc>
              <a:buClr>
                <a:srgbClr val="DE722A"/>
              </a:buClr>
              <a:buSzPct val="100000"/>
              <a:buFont typeface="Univers LT 47 CondensedLt" panose="02000406040000020003" pitchFamily="2" charset="0"/>
              <a:buChar char="•"/>
            </a:pPr>
            <a:r>
              <a:rPr lang="en-US" sz="2000" b="1" dirty="0">
                <a:latin typeface="Avenir LT Std 65 Medium" panose="020B0603020203020204" pitchFamily="34" charset="0"/>
                <a:cs typeface="Avenir LT Std 85 Heavy"/>
              </a:rPr>
              <a:t>There are 44 general-law counties and 14 charter counties.</a:t>
            </a:r>
          </a:p>
          <a:p>
            <a:pPr marL="800100" lvl="1" indent="-342900">
              <a:lnSpc>
                <a:spcPts val="2600"/>
              </a:lnSpc>
              <a:buClr>
                <a:schemeClr val="accent5">
                  <a:lumMod val="75000"/>
                </a:schemeClr>
              </a:buClr>
              <a:buSzPct val="150000"/>
              <a:buFont typeface="Lucida Grande"/>
              <a:buChar char="–"/>
            </a:pPr>
            <a:r>
              <a:rPr lang="en-US" sz="2000" dirty="0">
                <a:latin typeface="Avenir LT Std 65 Medium"/>
                <a:cs typeface="Avenir LT Std 65 Medium"/>
              </a:rPr>
              <a:t>Unlike general-law counties, charter counties have a limited degree of independent authority over certain rules that pertain to county officers. However, charter counties lack </a:t>
            </a:r>
            <a:r>
              <a:rPr lang="en-US" sz="2000" i="1" dirty="0">
                <a:latin typeface="Avenir LT Std 65 Medium"/>
                <a:cs typeface="Avenir LT Std 65 Medium"/>
              </a:rPr>
              <a:t>any</a:t>
            </a:r>
            <a:r>
              <a:rPr lang="en-US" sz="2000" dirty="0">
                <a:latin typeface="Avenir LT Std 65 Medium"/>
                <a:cs typeface="Avenir LT Std 65 Medium"/>
              </a:rPr>
              <a:t> extra authority with respect to budgets, revenue increases, and local regulations.</a:t>
            </a:r>
          </a:p>
          <a:p>
            <a:pPr marL="800100" lvl="1" indent="-342900">
              <a:lnSpc>
                <a:spcPts val="2600"/>
              </a:lnSpc>
              <a:buClr>
                <a:schemeClr val="accent5">
                  <a:lumMod val="75000"/>
                </a:schemeClr>
              </a:buClr>
              <a:buSzPct val="150000"/>
              <a:buFont typeface="Lucida Grande"/>
              <a:buChar char="–"/>
            </a:pPr>
            <a:endParaRPr lang="en-US" sz="2000" dirty="0">
              <a:latin typeface="Avenir LT Std 65 Medium" panose="020B0603020203020204" pitchFamily="34" charset="0"/>
              <a:cs typeface="Arial" panose="020B0604020202020204" pitchFamily="34" charset="0"/>
            </a:endParaRPr>
          </a:p>
        </p:txBody>
      </p:sp>
    </p:spTree>
    <p:extLst>
      <p:ext uri="{BB962C8B-B14F-4D97-AF65-F5344CB8AC3E}">
        <p14:creationId xmlns:p14="http://schemas.microsoft.com/office/powerpoint/2010/main" val="38152343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San Joaquin-why you can’t have any</a:t>
            </a:r>
            <a:endParaRPr lang="en-US" dirty="0"/>
          </a:p>
        </p:txBody>
      </p:sp>
      <p:pic>
        <p:nvPicPr>
          <p:cNvPr id="4" name="Content Placeholder 3" descr="Screen Shot 2017-07-08 at 2.27.14 PM.png"/>
          <p:cNvPicPr>
            <a:picLocks noGrp="1" noChangeAspect="1"/>
          </p:cNvPicPr>
          <p:nvPr>
            <p:ph idx="1"/>
          </p:nvPr>
        </p:nvPicPr>
        <p:blipFill>
          <a:blip r:embed="rId2">
            <a:extLst>
              <a:ext uri="{28A0092B-C50C-407E-A947-70E740481C1C}">
                <a14:useLocalDpi xmlns:a14="http://schemas.microsoft.com/office/drawing/2010/main" val="0"/>
              </a:ext>
            </a:extLst>
          </a:blip>
          <a:srcRect l="-74233" r="-74233"/>
          <a:stretch>
            <a:fillRect/>
          </a:stretch>
        </p:blipFill>
        <p:spPr/>
      </p:pic>
      <p:sp>
        <p:nvSpPr>
          <p:cNvPr id="3" name="Date Placeholder 2"/>
          <p:cNvSpPr>
            <a:spLocks noGrp="1"/>
          </p:cNvSpPr>
          <p:nvPr>
            <p:ph type="dt" sz="half" idx="10"/>
          </p:nvPr>
        </p:nvSpPr>
        <p:spPr/>
        <p:txBody>
          <a:bodyPr/>
          <a:lstStyle/>
          <a:p>
            <a:fld id="{C0B26C04-442F-4981-90AB-1661E3974B77}"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15454961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Controller Schedules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 – All Funds Summary*</a:t>
            </a:r>
          </a:p>
          <a:p>
            <a:r>
              <a:rPr lang="en-US" dirty="0" smtClean="0"/>
              <a:t>2 – Governmental Funds Summary</a:t>
            </a:r>
          </a:p>
          <a:p>
            <a:r>
              <a:rPr lang="en-US" dirty="0" smtClean="0"/>
              <a:t>3 – Fund Balances of Governmental Funds</a:t>
            </a:r>
          </a:p>
          <a:p>
            <a:r>
              <a:rPr lang="en-US" dirty="0" smtClean="0"/>
              <a:t>4 – Fund Balance Reserves</a:t>
            </a:r>
          </a:p>
          <a:p>
            <a:r>
              <a:rPr lang="en-US" dirty="0" smtClean="0"/>
              <a:t>5 – Sources Summary by Fund*</a:t>
            </a:r>
          </a:p>
          <a:p>
            <a:r>
              <a:rPr lang="en-US" dirty="0" smtClean="0"/>
              <a:t>6 – Sources Detail*</a:t>
            </a:r>
          </a:p>
          <a:p>
            <a:r>
              <a:rPr lang="en-US" dirty="0" smtClean="0"/>
              <a:t>7 – Uses Summary by Function and fund</a:t>
            </a:r>
          </a:p>
          <a:p>
            <a:r>
              <a:rPr lang="en-US" dirty="0" smtClean="0"/>
              <a:t>8 – Uses Summary by Function </a:t>
            </a:r>
            <a:r>
              <a:rPr lang="en-US" smtClean="0"/>
              <a:t>and Activity</a:t>
            </a:r>
            <a:endParaRPr lang="en-US" dirty="0" smtClean="0"/>
          </a:p>
          <a:p>
            <a:r>
              <a:rPr lang="en-US" dirty="0" smtClean="0"/>
              <a:t>9 – Sources and Uses by Budget Unit*</a:t>
            </a:r>
          </a:p>
          <a:p>
            <a:r>
              <a:rPr lang="en-US" dirty="0" smtClean="0"/>
              <a:t>10-15 Other Funds Detail</a:t>
            </a:r>
          </a:p>
          <a:p>
            <a:endParaRPr lang="en-US" dirty="0"/>
          </a:p>
        </p:txBody>
      </p:sp>
      <p:sp>
        <p:nvSpPr>
          <p:cNvPr id="4" name="Date Placeholder 3"/>
          <p:cNvSpPr>
            <a:spLocks noGrp="1"/>
          </p:cNvSpPr>
          <p:nvPr>
            <p:ph type="dt" sz="half" idx="10"/>
          </p:nvPr>
        </p:nvSpPr>
        <p:spPr/>
        <p:txBody>
          <a:bodyPr/>
          <a:lstStyle/>
          <a:p>
            <a:fld id="{624470B1-34D3-4FA6-8F6A-2439E7BC9931}"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1956939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Napa</a:t>
            </a:r>
            <a:endParaRPr lang="en-US" dirty="0"/>
          </a:p>
        </p:txBody>
      </p:sp>
      <p:pic>
        <p:nvPicPr>
          <p:cNvPr id="4" name="Content Placeholder 3" descr="Screen Shot 2017-07-08 at 3.38.52 PM.png"/>
          <p:cNvPicPr>
            <a:picLocks noGrp="1" noChangeAspect="1"/>
          </p:cNvPicPr>
          <p:nvPr>
            <p:ph idx="1"/>
          </p:nvPr>
        </p:nvPicPr>
        <p:blipFill>
          <a:blip r:embed="rId2">
            <a:extLst>
              <a:ext uri="{28A0092B-C50C-407E-A947-70E740481C1C}">
                <a14:useLocalDpi xmlns:a14="http://schemas.microsoft.com/office/drawing/2010/main" val="0"/>
              </a:ext>
            </a:extLst>
          </a:blip>
          <a:srcRect t="-608" b="-608"/>
          <a:stretch>
            <a:fillRect/>
          </a:stretch>
        </p:blipFill>
        <p:spPr/>
      </p:pic>
      <p:sp>
        <p:nvSpPr>
          <p:cNvPr id="3" name="Date Placeholder 2"/>
          <p:cNvSpPr>
            <a:spLocks noGrp="1"/>
          </p:cNvSpPr>
          <p:nvPr>
            <p:ph type="dt" sz="half" idx="10"/>
          </p:nvPr>
        </p:nvSpPr>
        <p:spPr/>
        <p:txBody>
          <a:bodyPr/>
          <a:lstStyle/>
          <a:p>
            <a:fld id="{BEB2C2A8-FF5E-4F55-8AA4-DEBFAFBEE248}"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6937931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smtClean="0"/>
              <a:t>Where does local money come from?</a:t>
            </a:r>
          </a:p>
          <a:p>
            <a:pPr lvl="1"/>
            <a:r>
              <a:rPr lang="en-US" dirty="0" smtClean="0"/>
              <a:t>Discretionary money</a:t>
            </a:r>
          </a:p>
          <a:p>
            <a:endParaRPr lang="en-US" dirty="0"/>
          </a:p>
          <a:p>
            <a:r>
              <a:rPr lang="en-US" dirty="0" smtClean="0"/>
              <a:t>What are the potential sources of funding for </a:t>
            </a:r>
            <a:r>
              <a:rPr lang="en-US" dirty="0" err="1" smtClean="0"/>
              <a:t>childrens</a:t>
            </a:r>
            <a:r>
              <a:rPr lang="en-US" dirty="0" smtClean="0"/>
              <a:t>’ services?</a:t>
            </a:r>
          </a:p>
          <a:p>
            <a:endParaRPr lang="en-US" dirty="0"/>
          </a:p>
          <a:p>
            <a:r>
              <a:rPr lang="en-US" dirty="0" smtClean="0"/>
              <a:t>Rough guesses of how much might be generated by tax increases?</a:t>
            </a:r>
            <a:endParaRPr lang="en-US" dirty="0"/>
          </a:p>
        </p:txBody>
      </p:sp>
      <p:sp>
        <p:nvSpPr>
          <p:cNvPr id="4" name="Date Placeholder 3"/>
          <p:cNvSpPr>
            <a:spLocks noGrp="1"/>
          </p:cNvSpPr>
          <p:nvPr>
            <p:ph type="dt" sz="half" idx="10"/>
          </p:nvPr>
        </p:nvSpPr>
        <p:spPr/>
        <p:txBody>
          <a:bodyPr/>
          <a:lstStyle/>
          <a:p>
            <a:fld id="{3EE65E18-A4CE-4040-9543-6F42E473D25B}"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2800157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Napa General </a:t>
            </a:r>
            <a:r>
              <a:rPr lang="en-US" dirty="0"/>
              <a:t>F</a:t>
            </a:r>
            <a:r>
              <a:rPr lang="en-US" dirty="0" smtClean="0"/>
              <a:t>und Revenues</a:t>
            </a:r>
            <a:endParaRPr lang="en-US" dirty="0"/>
          </a:p>
        </p:txBody>
      </p:sp>
      <p:pic>
        <p:nvPicPr>
          <p:cNvPr id="4" name="Content Placeholder 3" descr="Screen Shot 2017-07-08 at 5.40.58 PM.png"/>
          <p:cNvPicPr>
            <a:picLocks noGrp="1" noChangeAspect="1"/>
          </p:cNvPicPr>
          <p:nvPr>
            <p:ph idx="1"/>
          </p:nvPr>
        </p:nvPicPr>
        <p:blipFill>
          <a:blip r:embed="rId2">
            <a:extLst>
              <a:ext uri="{28A0092B-C50C-407E-A947-70E740481C1C}">
                <a14:useLocalDpi xmlns:a14="http://schemas.microsoft.com/office/drawing/2010/main" val="0"/>
              </a:ext>
            </a:extLst>
          </a:blip>
          <a:srcRect l="-17498" r="-17498"/>
          <a:stretch>
            <a:fillRect/>
          </a:stretch>
        </p:blipFill>
        <p:spPr/>
      </p:pic>
      <p:sp>
        <p:nvSpPr>
          <p:cNvPr id="3" name="Date Placeholder 2"/>
          <p:cNvSpPr>
            <a:spLocks noGrp="1"/>
          </p:cNvSpPr>
          <p:nvPr>
            <p:ph type="dt" sz="half" idx="10"/>
          </p:nvPr>
        </p:nvSpPr>
        <p:spPr/>
        <p:txBody>
          <a:bodyPr/>
          <a:lstStyle/>
          <a:p>
            <a:fld id="{1D9B540C-0ED1-463E-8F64-DCCA2155DFBB}"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7917477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Monterey Non-Program Revenue</a:t>
            </a:r>
            <a:endParaRPr lang="en-US" dirty="0"/>
          </a:p>
        </p:txBody>
      </p:sp>
      <p:pic>
        <p:nvPicPr>
          <p:cNvPr id="4" name="Content Placeholder 3" descr="Screen Shot 2017-07-08 at 4.17.14 PM.png"/>
          <p:cNvPicPr>
            <a:picLocks noGrp="1" noChangeAspect="1"/>
          </p:cNvPicPr>
          <p:nvPr>
            <p:ph idx="1"/>
          </p:nvPr>
        </p:nvPicPr>
        <p:blipFill>
          <a:blip r:embed="rId2">
            <a:extLst>
              <a:ext uri="{28A0092B-C50C-407E-A947-70E740481C1C}">
                <a14:useLocalDpi xmlns:a14="http://schemas.microsoft.com/office/drawing/2010/main" val="0"/>
              </a:ext>
            </a:extLst>
          </a:blip>
          <a:srcRect l="-10471" r="-10471"/>
          <a:stretch>
            <a:fillRect/>
          </a:stretch>
        </p:blipFill>
        <p:spPr/>
      </p:pic>
      <p:sp>
        <p:nvSpPr>
          <p:cNvPr id="3" name="Date Placeholder 2"/>
          <p:cNvSpPr>
            <a:spLocks noGrp="1"/>
          </p:cNvSpPr>
          <p:nvPr>
            <p:ph type="dt" sz="half" idx="10"/>
          </p:nvPr>
        </p:nvSpPr>
        <p:spPr/>
        <p:txBody>
          <a:bodyPr/>
          <a:lstStyle/>
          <a:p>
            <a:fld id="{37238452-6981-4308-BFF7-CCC8C8EF8EDA}"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17273888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Yolo General Purpose Revenue</a:t>
            </a:r>
            <a:endParaRPr lang="en-US" dirty="0"/>
          </a:p>
        </p:txBody>
      </p:sp>
      <p:pic>
        <p:nvPicPr>
          <p:cNvPr id="4" name="Content Placeholder 3" descr="Screen Shot 2017-07-08 at 5.14.1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642" r="-37239"/>
          <a:stretch/>
        </p:blipFill>
        <p:spPr/>
      </p:pic>
      <p:sp>
        <p:nvSpPr>
          <p:cNvPr id="3" name="Date Placeholder 2"/>
          <p:cNvSpPr>
            <a:spLocks noGrp="1"/>
          </p:cNvSpPr>
          <p:nvPr>
            <p:ph type="dt" sz="half" idx="10"/>
          </p:nvPr>
        </p:nvSpPr>
        <p:spPr/>
        <p:txBody>
          <a:bodyPr/>
          <a:lstStyle/>
          <a:p>
            <a:fld id="{4E43F10E-B672-4AD7-8FF9-7155A3FB4536}"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19555818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Sonoma County Schedule 5</a:t>
            </a:r>
            <a:endParaRPr lang="en-US" dirty="0"/>
          </a:p>
        </p:txBody>
      </p:sp>
      <p:pic>
        <p:nvPicPr>
          <p:cNvPr id="4" name="Content Placeholder 3" descr="Screen Shot 2015-03-23 at 3.37.0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3418" r="-10727"/>
          <a:stretch/>
        </p:blipFill>
        <p:spPr>
          <a:xfrm>
            <a:off x="1695450" y="1546226"/>
            <a:ext cx="8229600" cy="4525963"/>
          </a:xfrm>
        </p:spPr>
      </p:pic>
      <p:sp>
        <p:nvSpPr>
          <p:cNvPr id="3" name="Date Placeholder 2"/>
          <p:cNvSpPr>
            <a:spLocks noGrp="1"/>
          </p:cNvSpPr>
          <p:nvPr>
            <p:ph type="dt" sz="half" idx="10"/>
          </p:nvPr>
        </p:nvSpPr>
        <p:spPr/>
        <p:txBody>
          <a:bodyPr/>
          <a:lstStyle/>
          <a:p>
            <a:fld id="{E969A0E3-6D65-484B-B35C-0629022CB73C}"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33451913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Monterey </a:t>
            </a:r>
            <a:r>
              <a:rPr lang="en-US" dirty="0"/>
              <a:t>T</a:t>
            </a:r>
            <a:r>
              <a:rPr lang="en-US" dirty="0" smtClean="0"/>
              <a:t>otal Governmental Fund Revenue</a:t>
            </a:r>
            <a:endParaRPr lang="en-US" dirty="0"/>
          </a:p>
        </p:txBody>
      </p:sp>
      <p:pic>
        <p:nvPicPr>
          <p:cNvPr id="4" name="Content Placeholder 3" descr="Screen Shot 2017-07-08 at 4.19.01 PM.png"/>
          <p:cNvPicPr>
            <a:picLocks noGrp="1" noChangeAspect="1"/>
          </p:cNvPicPr>
          <p:nvPr>
            <p:ph idx="1"/>
          </p:nvPr>
        </p:nvPicPr>
        <p:blipFill>
          <a:blip r:embed="rId2">
            <a:extLst>
              <a:ext uri="{28A0092B-C50C-407E-A947-70E740481C1C}">
                <a14:useLocalDpi xmlns:a14="http://schemas.microsoft.com/office/drawing/2010/main" val="0"/>
              </a:ext>
            </a:extLst>
          </a:blip>
          <a:srcRect l="-2554" r="-2554"/>
          <a:stretch>
            <a:fillRect/>
          </a:stretch>
        </p:blipFill>
        <p:spPr/>
      </p:pic>
      <p:sp>
        <p:nvSpPr>
          <p:cNvPr id="3" name="Date Placeholder 2"/>
          <p:cNvSpPr>
            <a:spLocks noGrp="1"/>
          </p:cNvSpPr>
          <p:nvPr>
            <p:ph type="dt" sz="half" idx="10"/>
          </p:nvPr>
        </p:nvSpPr>
        <p:spPr/>
        <p:txBody>
          <a:bodyPr/>
          <a:lstStyle/>
          <a:p>
            <a:fld id="{C41A29CC-C2FC-4851-9350-196EC51D0E66}"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38940819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Monterey Local Tax Detail</a:t>
            </a:r>
            <a:endParaRPr lang="en-US" dirty="0"/>
          </a:p>
        </p:txBody>
      </p:sp>
      <p:pic>
        <p:nvPicPr>
          <p:cNvPr id="6" name="Content Placeholder 5" descr="Screen Shot 2017-07-08 at 5.27.16 PM.png"/>
          <p:cNvPicPr>
            <a:picLocks noGrp="1" noChangeAspect="1"/>
          </p:cNvPicPr>
          <p:nvPr>
            <p:ph idx="1"/>
          </p:nvPr>
        </p:nvPicPr>
        <p:blipFill>
          <a:blip r:embed="rId2">
            <a:extLst>
              <a:ext uri="{28A0092B-C50C-407E-A947-70E740481C1C}">
                <a14:useLocalDpi xmlns:a14="http://schemas.microsoft.com/office/drawing/2010/main" val="0"/>
              </a:ext>
            </a:extLst>
          </a:blip>
          <a:srcRect l="-12656" r="-12656"/>
          <a:stretch>
            <a:fillRect/>
          </a:stretch>
        </p:blipFill>
        <p:spPr/>
      </p:pic>
      <p:sp>
        <p:nvSpPr>
          <p:cNvPr id="3" name="Date Placeholder 2"/>
          <p:cNvSpPr>
            <a:spLocks noGrp="1"/>
          </p:cNvSpPr>
          <p:nvPr>
            <p:ph type="dt" sz="half" idx="10"/>
          </p:nvPr>
        </p:nvSpPr>
        <p:spPr/>
        <p:txBody>
          <a:bodyPr/>
          <a:lstStyle/>
          <a:p>
            <a:fld id="{44B1C81D-FAEA-46A0-AB25-593CA210B535}" type="datetime1">
              <a:rPr lang="en-US" smtClean="0">
                <a:solidFill>
                  <a:prstClr val="black">
                    <a:tint val="75000"/>
                  </a:prstClr>
                </a:solidFill>
              </a:rPr>
              <a:t>7/10/17</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9C88A3-BDE2-CC4F-9BD1-CCB2FC3C0C89}"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133595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4893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Counties Have Multiple Roles in Delivering Public Services</a:t>
            </a:r>
            <a:endParaRPr lang="en-US" sz="3000" dirty="0">
              <a:solidFill>
                <a:srgbClr val="1A5380"/>
              </a:solidFill>
              <a:latin typeface="Palatino LT Std" panose="02040502050505030304" pitchFamily="18" charset="0"/>
              <a:cs typeface="Palatino LT Std Medium"/>
            </a:endParaRPr>
          </a:p>
        </p:txBody>
      </p:sp>
      <p:sp>
        <p:nvSpPr>
          <p:cNvPr id="3" name="TextBox 2"/>
          <p:cNvSpPr txBox="1"/>
          <p:nvPr/>
        </p:nvSpPr>
        <p:spPr>
          <a:xfrm>
            <a:off x="2415182" y="1597222"/>
            <a:ext cx="7948018" cy="46511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Counties operate health and human services programs as agents of the state.</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These include foster care; child welfare services; </a:t>
            </a:r>
            <a:r>
              <a:rPr lang="en-US" sz="2000" dirty="0" err="1">
                <a:solidFill>
                  <a:prstClr val="black"/>
                </a:solidFill>
                <a:latin typeface="Avenir LT Std 65 Medium" panose="020B0603020203020204" pitchFamily="34" charset="0"/>
                <a:cs typeface="Avenir LT Std 85 Heavy"/>
              </a:rPr>
              <a:t>Medi</a:t>
            </a:r>
            <a:r>
              <a:rPr lang="en-US" sz="2000" dirty="0">
                <a:solidFill>
                  <a:prstClr val="black"/>
                </a:solidFill>
                <a:latin typeface="Avenir LT Std 65 Medium" panose="020B0603020203020204" pitchFamily="34" charset="0"/>
                <a:cs typeface="Avenir LT Std 85 Heavy"/>
              </a:rPr>
              <a:t>-Cal (health care for low-income residents); public health and mental health services; substance use disorder treatment; the CalWORKs welfare-to-work program; and others.</a:t>
            </a:r>
          </a:p>
          <a:p>
            <a:pPr marL="342900" indent="-342900" defTabSz="457200">
              <a:lnSpc>
                <a:spcPts val="2600"/>
              </a:lnSpc>
              <a:buClr>
                <a:srgbClr val="DE722A"/>
              </a:buClr>
              <a:buSzPct val="100000"/>
              <a:buFont typeface="Univers LT 47 CondensedLt" panose="02000406040000020003" pitchFamily="2" charset="0"/>
              <a:buChar char="•"/>
            </a:pPr>
            <a:endParaRPr lang="en-US" sz="2000" b="1"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Counties carry out a broad range of countywide functions.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These include overseeing elections and operating – along with the courts and cities – the criminal justice system.</a:t>
            </a:r>
          </a:p>
          <a:p>
            <a:pPr marL="342900" indent="-342900" defTabSz="457200">
              <a:lnSpc>
                <a:spcPts val="2600"/>
              </a:lnSpc>
              <a:buClr>
                <a:srgbClr val="DE722A"/>
              </a:buClr>
              <a:buSzPct val="100000"/>
              <a:buFont typeface="Univers LT 47 CondensedLt" panose="02000406040000020003" pitchFamily="2" charset="0"/>
              <a:buChar char="•"/>
            </a:pPr>
            <a:endParaRPr lang="en-US" sz="2000" b="1"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Counties provide some municipal-type services in unincorporated areas.</a:t>
            </a:r>
            <a:r>
              <a:rPr lang="en-US" sz="2000" dirty="0">
                <a:solidFill>
                  <a:prstClr val="black"/>
                </a:solidFill>
                <a:latin typeface="Avenir LT Std 65 Medium" panose="020B0603020203020204" pitchFamily="34" charset="0"/>
                <a:cs typeface="Avenir LT Std 85 Heavy"/>
              </a:rPr>
              <a:t> These include policing, fire protection, libraries, planning, and road repair.</a:t>
            </a:r>
          </a:p>
        </p:txBody>
      </p:sp>
    </p:spTree>
    <p:extLst>
      <p:ext uri="{BB962C8B-B14F-4D97-AF65-F5344CB8AC3E}">
        <p14:creationId xmlns:p14="http://schemas.microsoft.com/office/powerpoint/2010/main" val="3768571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Spending on Children</a:t>
            </a:r>
            <a:endParaRPr lang="en-US" dirty="0"/>
          </a:p>
        </p:txBody>
      </p:sp>
      <p:sp>
        <p:nvSpPr>
          <p:cNvPr id="3" name="Content Placeholder 2"/>
          <p:cNvSpPr>
            <a:spLocks noGrp="1"/>
          </p:cNvSpPr>
          <p:nvPr>
            <p:ph idx="1"/>
          </p:nvPr>
        </p:nvSpPr>
        <p:spPr/>
        <p:txBody>
          <a:bodyPr/>
          <a:lstStyle/>
          <a:p>
            <a:r>
              <a:rPr lang="en-US" dirty="0" smtClean="0"/>
              <a:t>Health and Human Services</a:t>
            </a:r>
          </a:p>
          <a:p>
            <a:pPr lvl="1"/>
            <a:r>
              <a:rPr lang="en-US" dirty="0" smtClean="0"/>
              <a:t>Usually required and funded by Fed/State</a:t>
            </a:r>
          </a:p>
          <a:p>
            <a:pPr lvl="1"/>
            <a:endParaRPr lang="en-US" dirty="0" smtClean="0"/>
          </a:p>
          <a:p>
            <a:r>
              <a:rPr lang="en-US" dirty="0" smtClean="0"/>
              <a:t>Juvenile Detention</a:t>
            </a:r>
          </a:p>
          <a:p>
            <a:endParaRPr lang="en-US" dirty="0" smtClean="0"/>
          </a:p>
          <a:p>
            <a:r>
              <a:rPr lang="en-US" dirty="0" smtClean="0"/>
              <a:t>Other</a:t>
            </a:r>
            <a:endParaRPr lang="en-US" dirty="0"/>
          </a:p>
        </p:txBody>
      </p:sp>
      <p:sp>
        <p:nvSpPr>
          <p:cNvPr id="4" name="Date Placeholder 3"/>
          <p:cNvSpPr>
            <a:spLocks noGrp="1"/>
          </p:cNvSpPr>
          <p:nvPr>
            <p:ph type="dt" sz="half" idx="10"/>
          </p:nvPr>
        </p:nvSpPr>
        <p:spPr/>
        <p:txBody>
          <a:bodyPr/>
          <a:lstStyle/>
          <a:p>
            <a:fld id="{CD886C21-ECCF-4669-AFFA-6E47D198444F}"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22398602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Joaquin</a:t>
            </a:r>
            <a:endParaRPr lang="en-US" dirty="0"/>
          </a:p>
        </p:txBody>
      </p:sp>
      <p:pic>
        <p:nvPicPr>
          <p:cNvPr id="4" name="Content Placeholder 3" descr="Screen Shot 2017-07-08 at 3.57.0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3400" r="-51228"/>
          <a:stretch/>
        </p:blipFill>
        <p:spPr>
          <a:xfrm>
            <a:off x="1981200" y="1208016"/>
            <a:ext cx="8229600" cy="4918148"/>
          </a:xfrm>
        </p:spPr>
      </p:pic>
      <p:sp>
        <p:nvSpPr>
          <p:cNvPr id="3" name="Date Placeholder 2"/>
          <p:cNvSpPr>
            <a:spLocks noGrp="1"/>
          </p:cNvSpPr>
          <p:nvPr>
            <p:ph type="dt" sz="half" idx="10"/>
          </p:nvPr>
        </p:nvSpPr>
        <p:spPr/>
        <p:txBody>
          <a:bodyPr/>
          <a:lstStyle/>
          <a:p>
            <a:fld id="{5225FD79-0965-45DD-9198-2644D6CE8CC0}"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7405800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Santa Clara Department of Children, Seniors and Families</a:t>
            </a:r>
            <a:endParaRPr lang="en-US" dirty="0"/>
          </a:p>
        </p:txBody>
      </p:sp>
      <p:pic>
        <p:nvPicPr>
          <p:cNvPr id="4" name="Content Placeholder 3" descr="Screen Shot 2017-07-08 at 6.03.45 PM.png"/>
          <p:cNvPicPr>
            <a:picLocks noGrp="1" noChangeAspect="1"/>
          </p:cNvPicPr>
          <p:nvPr>
            <p:ph idx="1"/>
          </p:nvPr>
        </p:nvPicPr>
        <p:blipFill>
          <a:blip r:embed="rId2">
            <a:extLst>
              <a:ext uri="{28A0092B-C50C-407E-A947-70E740481C1C}">
                <a14:useLocalDpi xmlns:a14="http://schemas.microsoft.com/office/drawing/2010/main" val="0"/>
              </a:ext>
            </a:extLst>
          </a:blip>
          <a:srcRect t="-16503" b="-16503"/>
          <a:stretch>
            <a:fillRect/>
          </a:stretch>
        </p:blipFill>
        <p:spPr/>
      </p:pic>
      <p:sp>
        <p:nvSpPr>
          <p:cNvPr id="3" name="Date Placeholder 2"/>
          <p:cNvSpPr>
            <a:spLocks noGrp="1"/>
          </p:cNvSpPr>
          <p:nvPr>
            <p:ph type="dt" sz="half" idx="10"/>
          </p:nvPr>
        </p:nvSpPr>
        <p:spPr/>
        <p:txBody>
          <a:bodyPr/>
          <a:lstStyle/>
          <a:p>
            <a:fld id="{25DD752E-D2E3-460E-8D15-A08F490FDE0B}"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40330789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Santa Clara County Children’s Health Initiative </a:t>
            </a:r>
            <a:endParaRPr lang="en-US" dirty="0"/>
          </a:p>
        </p:txBody>
      </p:sp>
      <p:pic>
        <p:nvPicPr>
          <p:cNvPr id="6" name="Content Placeholder 5" descr="Screen Shot 2017-07-08 at 6.06.35 PM.png"/>
          <p:cNvPicPr>
            <a:picLocks noGrp="1" noChangeAspect="1"/>
          </p:cNvPicPr>
          <p:nvPr>
            <p:ph idx="1"/>
          </p:nvPr>
        </p:nvPicPr>
        <p:blipFill>
          <a:blip r:embed="rId2">
            <a:extLst>
              <a:ext uri="{28A0092B-C50C-407E-A947-70E740481C1C}">
                <a14:useLocalDpi xmlns:a14="http://schemas.microsoft.com/office/drawing/2010/main" val="0"/>
              </a:ext>
            </a:extLst>
          </a:blip>
          <a:srcRect t="-73172" b="-73172"/>
          <a:stretch>
            <a:fillRect/>
          </a:stretch>
        </p:blipFill>
        <p:spPr/>
      </p:pic>
      <p:sp>
        <p:nvSpPr>
          <p:cNvPr id="3" name="Date Placeholder 2"/>
          <p:cNvSpPr>
            <a:spLocks noGrp="1"/>
          </p:cNvSpPr>
          <p:nvPr>
            <p:ph type="dt" sz="half" idx="10"/>
          </p:nvPr>
        </p:nvSpPr>
        <p:spPr/>
        <p:txBody>
          <a:bodyPr/>
          <a:lstStyle/>
          <a:p>
            <a:fld id="{35C27FE4-BCD3-407B-9B97-F9372865D24C}" type="datetime1">
              <a:rPr lang="en-US" smtClean="0">
                <a:solidFill>
                  <a:prstClr val="black">
                    <a:tint val="75000"/>
                  </a:prstClr>
                </a:solidFill>
              </a:rPr>
              <a:t>7/10/17</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9C88A3-BDE2-CC4F-9BD1-CCB2FC3C0C89}"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42810542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Solano County First 5</a:t>
            </a:r>
            <a:endParaRPr lang="en-US" dirty="0"/>
          </a:p>
        </p:txBody>
      </p:sp>
      <p:pic>
        <p:nvPicPr>
          <p:cNvPr id="4" name="Content Placeholder 3" descr="Screen Shot 2017-07-08 at 6.13.13 PM.png"/>
          <p:cNvPicPr>
            <a:picLocks noGrp="1" noChangeAspect="1"/>
          </p:cNvPicPr>
          <p:nvPr>
            <p:ph idx="1"/>
          </p:nvPr>
        </p:nvPicPr>
        <p:blipFill>
          <a:blip r:embed="rId2">
            <a:extLst>
              <a:ext uri="{28A0092B-C50C-407E-A947-70E740481C1C}">
                <a14:useLocalDpi xmlns:a14="http://schemas.microsoft.com/office/drawing/2010/main" val="0"/>
              </a:ext>
            </a:extLst>
          </a:blip>
          <a:srcRect l="-16379" r="-16379"/>
          <a:stretch>
            <a:fillRect/>
          </a:stretch>
        </p:blipFill>
        <p:spPr/>
      </p:pic>
      <p:sp>
        <p:nvSpPr>
          <p:cNvPr id="3" name="Date Placeholder 2"/>
          <p:cNvSpPr>
            <a:spLocks noGrp="1"/>
          </p:cNvSpPr>
          <p:nvPr>
            <p:ph type="dt" sz="half" idx="10"/>
          </p:nvPr>
        </p:nvSpPr>
        <p:spPr/>
        <p:txBody>
          <a:bodyPr/>
          <a:lstStyle/>
          <a:p>
            <a:fld id="{FF664B7D-90CF-468B-94E0-83E90B17C19A}"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38789891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Napa</a:t>
            </a:r>
            <a:endParaRPr lang="en-US" dirty="0"/>
          </a:p>
        </p:txBody>
      </p:sp>
      <p:pic>
        <p:nvPicPr>
          <p:cNvPr id="4" name="Content Placeholder 3" descr="Screen Shot 2017-07-08 at 3.38.00 PM.png"/>
          <p:cNvPicPr>
            <a:picLocks noGrp="1" noChangeAspect="1"/>
          </p:cNvPicPr>
          <p:nvPr>
            <p:ph idx="1"/>
          </p:nvPr>
        </p:nvPicPr>
        <p:blipFill>
          <a:blip r:embed="rId2">
            <a:extLst>
              <a:ext uri="{28A0092B-C50C-407E-A947-70E740481C1C}">
                <a14:useLocalDpi xmlns:a14="http://schemas.microsoft.com/office/drawing/2010/main" val="0"/>
              </a:ext>
            </a:extLst>
          </a:blip>
          <a:srcRect l="-11181" r="-11181"/>
          <a:stretch>
            <a:fillRect/>
          </a:stretch>
        </p:blipFill>
        <p:spPr/>
      </p:pic>
      <p:sp>
        <p:nvSpPr>
          <p:cNvPr id="3" name="Date Placeholder 2"/>
          <p:cNvSpPr>
            <a:spLocks noGrp="1"/>
          </p:cNvSpPr>
          <p:nvPr>
            <p:ph type="dt" sz="half" idx="10"/>
          </p:nvPr>
        </p:nvSpPr>
        <p:spPr/>
        <p:txBody>
          <a:bodyPr/>
          <a:lstStyle/>
          <a:p>
            <a:fld id="{FDE66220-1629-4D31-8C16-D45C0E88630E}"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36246911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a:t>
            </a:r>
            <a:endParaRPr lang="en-US" dirty="0"/>
          </a:p>
        </p:txBody>
      </p:sp>
      <p:pic>
        <p:nvPicPr>
          <p:cNvPr id="4" name="Content Placeholder 3" descr="Screen Shot 2017-07-08 at 2.04.27 PM.png"/>
          <p:cNvPicPr>
            <a:picLocks noGrp="1" noChangeAspect="1"/>
          </p:cNvPicPr>
          <p:nvPr>
            <p:ph idx="1"/>
          </p:nvPr>
        </p:nvPicPr>
        <p:blipFill>
          <a:blip r:embed="rId2">
            <a:extLst>
              <a:ext uri="{28A0092B-C50C-407E-A947-70E740481C1C}">
                <a14:useLocalDpi xmlns:a14="http://schemas.microsoft.com/office/drawing/2010/main" val="0"/>
              </a:ext>
            </a:extLst>
          </a:blip>
          <a:srcRect t="-11397" b="-11397"/>
          <a:stretch>
            <a:fillRect/>
          </a:stretch>
        </p:blipFill>
        <p:spPr/>
      </p:pic>
      <p:sp>
        <p:nvSpPr>
          <p:cNvPr id="3" name="Date Placeholder 2"/>
          <p:cNvSpPr>
            <a:spLocks noGrp="1"/>
          </p:cNvSpPr>
          <p:nvPr>
            <p:ph type="dt" sz="half" idx="10"/>
          </p:nvPr>
        </p:nvSpPr>
        <p:spPr/>
        <p:txBody>
          <a:bodyPr/>
          <a:lstStyle/>
          <a:p>
            <a:fld id="{5A8A2928-BAB0-44F7-A2AE-303D54926497}"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38879059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a:t>
            </a:r>
            <a:endParaRPr lang="en-US" dirty="0"/>
          </a:p>
        </p:txBody>
      </p:sp>
      <p:pic>
        <p:nvPicPr>
          <p:cNvPr id="4" name="Content Placeholder 3" descr="Screen Shot 2017-07-08 at 1.52.16 PM.png"/>
          <p:cNvPicPr>
            <a:picLocks noGrp="1" noChangeAspect="1"/>
          </p:cNvPicPr>
          <p:nvPr>
            <p:ph idx="1"/>
          </p:nvPr>
        </p:nvPicPr>
        <p:blipFill>
          <a:blip r:embed="rId2">
            <a:extLst>
              <a:ext uri="{28A0092B-C50C-407E-A947-70E740481C1C}">
                <a14:useLocalDpi xmlns:a14="http://schemas.microsoft.com/office/drawing/2010/main" val="0"/>
              </a:ext>
            </a:extLst>
          </a:blip>
          <a:srcRect l="-37424" r="-37424"/>
          <a:stretch>
            <a:fillRect/>
          </a:stretch>
        </p:blipFill>
        <p:spPr/>
      </p:pic>
      <p:sp>
        <p:nvSpPr>
          <p:cNvPr id="3" name="Date Placeholder 2"/>
          <p:cNvSpPr>
            <a:spLocks noGrp="1"/>
          </p:cNvSpPr>
          <p:nvPr>
            <p:ph type="dt" sz="half" idx="10"/>
          </p:nvPr>
        </p:nvSpPr>
        <p:spPr/>
        <p:txBody>
          <a:bodyPr/>
          <a:lstStyle/>
          <a:p>
            <a:fld id="{3C073705-7ED4-47AE-A039-932EA2ECDF5D}"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23722673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Simple questions to ask about the budget</a:t>
            </a:r>
            <a:endParaRPr lang="en-US" dirty="0"/>
          </a:p>
        </p:txBody>
      </p:sp>
      <p:sp>
        <p:nvSpPr>
          <p:cNvPr id="3" name="Content Placeholder 2"/>
          <p:cNvSpPr>
            <a:spLocks noGrp="1"/>
          </p:cNvSpPr>
          <p:nvPr>
            <p:ph idx="1"/>
          </p:nvPr>
        </p:nvSpPr>
        <p:spPr/>
        <p:txBody>
          <a:bodyPr>
            <a:normAutofit/>
          </a:bodyPr>
          <a:lstStyle/>
          <a:p>
            <a:r>
              <a:rPr lang="en-US" dirty="0" smtClean="0"/>
              <a:t>1.  </a:t>
            </a:r>
            <a:r>
              <a:rPr lang="en-US" dirty="0"/>
              <a:t>I can’t seem to find anywhere in the budget where it tells me how much we spend on services for children and </a:t>
            </a:r>
            <a:r>
              <a:rPr lang="en-US" dirty="0" smtClean="0"/>
              <a:t>youth—can you help me?</a:t>
            </a:r>
            <a:r>
              <a:rPr lang="en-US" dirty="0" smtClean="0">
                <a:effectLst/>
              </a:rPr>
              <a:t> </a:t>
            </a:r>
          </a:p>
          <a:p>
            <a:r>
              <a:rPr lang="en-US" dirty="0" smtClean="0"/>
              <a:t>2. </a:t>
            </a:r>
            <a:r>
              <a:rPr lang="en-US" dirty="0"/>
              <a:t>Can you tell me how much you spend on juvenile detention?  Can you tell me how much you spend on programs to prevent juvenile detention?</a:t>
            </a:r>
          </a:p>
          <a:p>
            <a:r>
              <a:rPr lang="en-US" dirty="0" smtClean="0"/>
              <a:t>3. </a:t>
            </a:r>
            <a:r>
              <a:rPr lang="en-US" dirty="0"/>
              <a:t>I believe we have a waiting list of XXX for _________ service.  Is there anything in this budget that would address this?</a:t>
            </a:r>
            <a:r>
              <a:rPr lang="en-US" dirty="0" smtClean="0">
                <a:effectLst/>
              </a:rPr>
              <a:t> </a:t>
            </a:r>
            <a:endParaRPr lang="en-US" dirty="0"/>
          </a:p>
        </p:txBody>
      </p:sp>
      <p:sp>
        <p:nvSpPr>
          <p:cNvPr id="4" name="Date Placeholder 3"/>
          <p:cNvSpPr>
            <a:spLocks noGrp="1"/>
          </p:cNvSpPr>
          <p:nvPr>
            <p:ph type="dt" sz="half" idx="10"/>
          </p:nvPr>
        </p:nvSpPr>
        <p:spPr/>
        <p:txBody>
          <a:bodyPr/>
          <a:lstStyle/>
          <a:p>
            <a:fld id="{2D0A4CAE-B96D-46B3-A0C5-AE7DAF9231CB}"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17854664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Not so simple </a:t>
            </a:r>
            <a:r>
              <a:rPr lang="en-US" dirty="0"/>
              <a:t>q</a:t>
            </a:r>
            <a:r>
              <a:rPr lang="en-US" dirty="0" smtClean="0"/>
              <a:t>uestions about the </a:t>
            </a:r>
            <a:r>
              <a:rPr lang="en-US" dirty="0"/>
              <a:t>b</a:t>
            </a:r>
            <a:r>
              <a:rPr lang="en-US" dirty="0" smtClean="0"/>
              <a:t>udget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 </a:t>
            </a:r>
            <a:r>
              <a:rPr lang="en-US" dirty="0"/>
              <a:t>I understand you don’t have a program budget </a:t>
            </a:r>
            <a:r>
              <a:rPr lang="en-US" dirty="0" smtClean="0"/>
              <a:t>so you can’t tell me what you spend on Children’s Services—or any program, but </a:t>
            </a:r>
            <a:r>
              <a:rPr lang="en-US" dirty="0"/>
              <a:t>wouldn’t it be better for you and your taxpayers if the budget showed what we spent our money on in terms of services and programs rather than salaries or how much you spend on paper?  How can we help you with this?</a:t>
            </a:r>
            <a:r>
              <a:rPr lang="en-US" dirty="0" smtClean="0">
                <a:effectLst/>
              </a:rPr>
              <a:t> </a:t>
            </a:r>
          </a:p>
          <a:p>
            <a:r>
              <a:rPr lang="en-US" dirty="0" smtClean="0"/>
              <a:t>2. </a:t>
            </a:r>
            <a:r>
              <a:rPr lang="en-US" dirty="0"/>
              <a:t>I realize that pension and retiree health care liabilities are your major concern and priority.  But these will be issues for the next 25-30 years.  How can we move forward on other issues of community concern while we help you deal with these employee related costs?</a:t>
            </a:r>
            <a:r>
              <a:rPr lang="en-US" dirty="0" smtClean="0">
                <a:effectLst/>
              </a:rPr>
              <a:t> </a:t>
            </a:r>
            <a:endParaRPr lang="en-US" dirty="0"/>
          </a:p>
        </p:txBody>
      </p:sp>
      <p:sp>
        <p:nvSpPr>
          <p:cNvPr id="4" name="Date Placeholder 3"/>
          <p:cNvSpPr>
            <a:spLocks noGrp="1"/>
          </p:cNvSpPr>
          <p:nvPr>
            <p:ph type="dt" sz="half" idx="10"/>
          </p:nvPr>
        </p:nvSpPr>
        <p:spPr/>
        <p:txBody>
          <a:bodyPr/>
          <a:lstStyle/>
          <a:p>
            <a:fld id="{C6F31D28-9FFF-4EE5-B47D-7AF6CAF937DF}" type="datetime1">
              <a:rPr lang="en-US" smtClean="0">
                <a:solidFill>
                  <a:prstClr val="black">
                    <a:tint val="75000"/>
                  </a:prstClr>
                </a:solidFill>
              </a:rPr>
              <a:t>7/10/17</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C88A3-BDE2-CC4F-9BD1-CCB2FC3C0C89}"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4065548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4893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Other Types of Local Agencies Also Deliver Public Services</a:t>
            </a:r>
            <a:endParaRPr lang="en-US" sz="3000" dirty="0">
              <a:solidFill>
                <a:srgbClr val="1A5380"/>
              </a:solidFill>
              <a:latin typeface="Palatino LT Std" panose="02040502050505030304" pitchFamily="18" charset="0"/>
              <a:cs typeface="Palatino LT Std Medium"/>
            </a:endParaRPr>
          </a:p>
        </p:txBody>
      </p:sp>
      <p:sp>
        <p:nvSpPr>
          <p:cNvPr id="3" name="TextBox 2"/>
          <p:cNvSpPr txBox="1"/>
          <p:nvPr/>
        </p:nvSpPr>
        <p:spPr>
          <a:xfrm>
            <a:off x="2415182" y="1597222"/>
            <a:ext cx="7795618" cy="46511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Counties provide public services alongside other agencies that operate at the local level.</a:t>
            </a: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A wide array of local services are delivered by:</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More than 2,000 independent special districts, which provide specialized services such as fire protection, water, or parks.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More than 900 K-12 school districts, which are responsible for thousands of public schools.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More than 480 cities, which provide police protection along with other municipal services.</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More than 70 community college districts, which oversee 113 community colleges.</a:t>
            </a:r>
          </a:p>
          <a:p>
            <a:pPr marL="342900" indent="-342900" defTabSz="457200">
              <a:lnSpc>
                <a:spcPts val="2600"/>
              </a:lnSpc>
              <a:buClr>
                <a:srgbClr val="DE722A"/>
              </a:buClr>
              <a:buSzPct val="100000"/>
              <a:buFont typeface="Univers LT 47 CondensedLt" panose="02000406040000020003" pitchFamily="2" charset="0"/>
              <a:buChar char="•"/>
            </a:pPr>
            <a:endParaRPr lang="en-US" sz="2000" b="1" dirty="0">
              <a:solidFill>
                <a:prstClr val="black"/>
              </a:solidFill>
              <a:latin typeface="Avenir LT Std 65 Medium" panose="020B0603020203020204" pitchFamily="34" charset="0"/>
              <a:cs typeface="Avenir LT Std 85 Heavy"/>
            </a:endParaRPr>
          </a:p>
        </p:txBody>
      </p:sp>
    </p:spTree>
    <p:extLst>
      <p:ext uri="{BB962C8B-B14F-4D97-AF65-F5344CB8AC3E}">
        <p14:creationId xmlns:p14="http://schemas.microsoft.com/office/powerpoint/2010/main" val="37405233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1"/>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2005" y="2848132"/>
            <a:ext cx="3172406" cy="3377934"/>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794479" y="3765606"/>
            <a:ext cx="6565691" cy="2342480"/>
          </a:xfrm>
        </p:spPr>
        <p:txBody>
          <a:bodyPr/>
          <a:lstStyle/>
          <a:p>
            <a:pPr marL="457200" indent="-457200">
              <a:buFont typeface="Arial" panose="020B0604020202020204" pitchFamily="34" charset="0"/>
              <a:buChar char="•"/>
            </a:pPr>
            <a:r>
              <a:rPr lang="en-US" altLang="en-US" dirty="0" smtClean="0"/>
              <a:t>Margaret Brodkin, Director, Funding the Next Generation</a:t>
            </a:r>
          </a:p>
          <a:p>
            <a:pPr marL="457200" indent="-457200">
              <a:buFont typeface="Arial" panose="020B0604020202020204" pitchFamily="34" charset="0"/>
              <a:buChar char="•"/>
            </a:pPr>
            <a:r>
              <a:rPr lang="en-US" altLang="en-US" dirty="0" smtClean="0"/>
              <a:t>Ed Harrington, Former Controller San Francisco, creator of first Children’s Baseline Budget</a:t>
            </a:r>
          </a:p>
          <a:p>
            <a:endParaRPr lang="en-US" altLang="en-US" dirty="0" smtClean="0"/>
          </a:p>
        </p:txBody>
      </p:sp>
      <p:sp>
        <p:nvSpPr>
          <p:cNvPr id="11269" name="Title 2"/>
          <p:cNvSpPr>
            <a:spLocks noGrp="1"/>
          </p:cNvSpPr>
          <p:nvPr>
            <p:ph type="ctrTitle"/>
          </p:nvPr>
        </p:nvSpPr>
        <p:spPr>
          <a:xfrm>
            <a:off x="959370" y="898358"/>
            <a:ext cx="9653666" cy="2216262"/>
          </a:xfrm>
        </p:spPr>
        <p:txBody>
          <a:bodyPr/>
          <a:lstStyle/>
          <a:p>
            <a:r>
              <a:rPr lang="en-US" altLang="en-US" sz="7200" b="1" dirty="0" smtClean="0"/>
              <a:t>CREATING A CHILDREN’S BUDGET</a:t>
            </a:r>
            <a:endParaRPr lang="en-US" altLang="en-US" sz="7200" b="1" dirty="0"/>
          </a:p>
        </p:txBody>
      </p:sp>
      <p:sp>
        <p:nvSpPr>
          <p:cNvPr id="4" name="Text Placeholder 3"/>
          <p:cNvSpPr>
            <a:spLocks noGrp="1"/>
          </p:cNvSpPr>
          <p:nvPr>
            <p:ph type="body" sz="quarter" idx="10"/>
          </p:nvPr>
        </p:nvSpPr>
        <p:spPr>
          <a:xfrm>
            <a:off x="6501398" y="6213531"/>
            <a:ext cx="4457700" cy="565149"/>
          </a:xfrm>
        </p:spPr>
        <p:txBody>
          <a:bodyPr>
            <a:normAutofit fontScale="77500" lnSpcReduction="20000"/>
          </a:bodyPr>
          <a:lstStyle/>
          <a:p>
            <a:pPr>
              <a:buFont typeface="Arial" charset="0"/>
              <a:buNone/>
              <a:defRPr/>
            </a:pPr>
            <a:endParaRPr lang="en-US" dirty="0" smtClean="0">
              <a:ea typeface="ＭＳ Ｐゴシック" charset="0"/>
              <a:cs typeface="ＭＳ Ｐゴシック" charset="0"/>
            </a:endParaRPr>
          </a:p>
          <a:p>
            <a:pPr>
              <a:buFont typeface="Arial" charset="0"/>
              <a:buNone/>
              <a:defRPr/>
            </a:pPr>
            <a:r>
              <a:rPr lang="en-US" sz="2800" b="1" dirty="0" smtClean="0">
                <a:ea typeface="ＭＳ Ｐゴシック" charset="0"/>
                <a:cs typeface="ＭＳ Ｐゴシック" charset="0"/>
              </a:rPr>
              <a:t>July 11, 2017</a:t>
            </a:r>
            <a:endParaRPr lang="en-US" sz="2800" b="1" dirty="0">
              <a:ea typeface="ＭＳ Ｐゴシック" charset="0"/>
              <a:cs typeface="ＭＳ Ｐゴシック" charset="0"/>
            </a:endParaRPr>
          </a:p>
        </p:txBody>
      </p:sp>
    </p:spTree>
    <p:extLst>
      <p:ext uri="{BB962C8B-B14F-4D97-AF65-F5344CB8AC3E}">
        <p14:creationId xmlns:p14="http://schemas.microsoft.com/office/powerpoint/2010/main" val="21956624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1424516" y="2455397"/>
            <a:ext cx="6136217" cy="3764428"/>
          </a:xfrm>
        </p:spPr>
        <p:txBody>
          <a:bodyPr/>
          <a:lstStyle/>
          <a:p>
            <a:pPr marL="0" indent="0">
              <a:spcAft>
                <a:spcPts val="1200"/>
              </a:spcAft>
              <a:buNone/>
              <a:defRPr/>
            </a:pPr>
            <a:r>
              <a:rPr lang="en-US" altLang="en-US" sz="2133" b="1" dirty="0" smtClean="0">
                <a:solidFill>
                  <a:srgbClr val="002060"/>
                </a:solidFill>
                <a:cs typeface="ＭＳ Ｐゴシック" charset="0"/>
              </a:rPr>
              <a:t>DEFINITION OF CHILDREN’S SERVICES</a:t>
            </a:r>
          </a:p>
          <a:p>
            <a:pPr marL="0" indent="0">
              <a:spcAft>
                <a:spcPts val="1200"/>
              </a:spcAft>
              <a:buNone/>
              <a:defRPr/>
            </a:pPr>
            <a:r>
              <a:rPr lang="en-US" altLang="en-US" sz="2133" dirty="0" smtClean="0">
                <a:cs typeface="ＭＳ Ｐゴシック" charset="0"/>
              </a:rPr>
              <a:t>Services explicitly targeted to children (e.g. child care) and to families when eligibility is dependent on the presence of children in the family (e.g. parenting).  NOT services where children benefit as part of a larger class or general public (e.g. fire, clean streets).  Can count portion of services explicitly for children when part of a broader service for the general public (e.g. pediatric services in emergency rooms, kids swim classes in public pools).</a:t>
            </a:r>
            <a:endParaRPr lang="en-US" altLang="en-US" sz="2133" dirty="0">
              <a:cs typeface="ＭＳ Ｐゴシック" charset="0"/>
            </a:endParaRPr>
          </a:p>
        </p:txBody>
      </p:sp>
      <p:sp>
        <p:nvSpPr>
          <p:cNvPr id="14340" name="Rectangle 2"/>
          <p:cNvSpPr>
            <a:spLocks noGrp="1" noChangeArrowheads="1"/>
          </p:cNvSpPr>
          <p:nvPr>
            <p:ph type="title"/>
          </p:nvPr>
        </p:nvSpPr>
        <p:spPr>
          <a:xfrm>
            <a:off x="1850750" y="241579"/>
            <a:ext cx="6362699" cy="1146677"/>
          </a:xfrm>
        </p:spPr>
        <p:txBody>
          <a:bodyPr anchor="t">
            <a:normAutofit/>
          </a:bodyPr>
          <a:lstStyle/>
          <a:p>
            <a:pPr>
              <a:defRPr/>
            </a:pPr>
            <a:r>
              <a:rPr lang="en-US" sz="3600" dirty="0" smtClean="0">
                <a:ea typeface="ＭＳ Ｐゴシック" charset="0"/>
                <a:cs typeface="ＭＳ Ｐゴシック" charset="0"/>
              </a:rPr>
              <a:t>WHAT IS A CHILDREN’S BUDGET?</a:t>
            </a:r>
            <a:endParaRPr lang="en-US" sz="3600" dirty="0">
              <a:solidFill>
                <a:srgbClr val="002060"/>
              </a:solidFill>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770022" y="1718734"/>
            <a:ext cx="7569646"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2667" b="1" dirty="0" smtClean="0">
                <a:solidFill>
                  <a:srgbClr val="FFFFFF"/>
                </a:solidFill>
              </a:rPr>
              <a:t>A Map of Expenditures on Children’s </a:t>
            </a:r>
            <a:r>
              <a:rPr lang="en-US" altLang="en-US" sz="2667" b="1" dirty="0">
                <a:solidFill>
                  <a:srgbClr val="FFFFFF"/>
                </a:solidFill>
              </a:rPr>
              <a:t>S</a:t>
            </a:r>
            <a:r>
              <a:rPr lang="en-US" altLang="en-US" sz="2667" b="1" dirty="0" smtClean="0">
                <a:solidFill>
                  <a:srgbClr val="FFFFFF"/>
                </a:solidFill>
              </a:rPr>
              <a:t>ervices</a:t>
            </a:r>
            <a:endParaRPr lang="en-US" altLang="en-US" sz="2667" b="1" dirty="0">
              <a:solidFill>
                <a:srgbClr val="FFFFFF"/>
              </a:solidFill>
            </a:endParaRPr>
          </a:p>
        </p:txBody>
      </p:sp>
      <p:pic>
        <p:nvPicPr>
          <p:cNvPr id="23560" name="Picture 11" descr="FUNDINGtheNEXTGEN-logo-small-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0733" y="5833533"/>
            <a:ext cx="721784"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iStock_000042817668_Double.jpg"/>
          <p:cNvPicPr>
            <a:picLocks noChangeAspect="1"/>
          </p:cNvPicPr>
          <p:nvPr/>
        </p:nvPicPr>
        <p:blipFill>
          <a:blip r:embed="rId4" cstate="print">
            <a:extLst>
              <a:ext uri="{28A0092B-C50C-407E-A947-70E740481C1C}">
                <a14:useLocalDpi xmlns:a14="http://schemas.microsoft.com/office/drawing/2010/main" val="0"/>
              </a:ext>
            </a:extLst>
          </a:blip>
          <a:srcRect l="18227" t="11086" r="12656" b="41280"/>
          <a:stretch>
            <a:fillRect/>
          </a:stretch>
        </p:blipFill>
        <p:spPr bwMode="auto">
          <a:xfrm>
            <a:off x="8534400" y="1593851"/>
            <a:ext cx="3657600" cy="33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467014"/>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1424516" y="2455396"/>
            <a:ext cx="6136217" cy="3877985"/>
          </a:xfrm>
        </p:spPr>
        <p:txBody>
          <a:bodyPr/>
          <a:lstStyle/>
          <a:p>
            <a:pPr>
              <a:spcAft>
                <a:spcPts val="1200"/>
              </a:spcAft>
              <a:defRPr/>
            </a:pPr>
            <a:r>
              <a:rPr lang="en-US" altLang="en-US" sz="2400" b="1" dirty="0" smtClean="0">
                <a:cs typeface="ＭＳ Ｐゴシック" charset="0"/>
              </a:rPr>
              <a:t>Align spending priorities</a:t>
            </a:r>
          </a:p>
          <a:p>
            <a:pPr>
              <a:spcAft>
                <a:spcPts val="1200"/>
              </a:spcAft>
              <a:defRPr/>
            </a:pPr>
            <a:r>
              <a:rPr lang="en-US" altLang="en-US" sz="2400" b="1" dirty="0" smtClean="0">
                <a:cs typeface="ＭＳ Ｐゴシック" charset="0"/>
              </a:rPr>
              <a:t>Improve coordination of services</a:t>
            </a:r>
          </a:p>
          <a:p>
            <a:pPr>
              <a:spcAft>
                <a:spcPts val="1200"/>
              </a:spcAft>
              <a:defRPr/>
            </a:pPr>
            <a:r>
              <a:rPr lang="en-US" altLang="en-US" sz="2400" b="1" dirty="0" smtClean="0">
                <a:cs typeface="ＭＳ Ｐゴシック" charset="0"/>
              </a:rPr>
              <a:t>Identify service gaps</a:t>
            </a:r>
          </a:p>
          <a:p>
            <a:pPr>
              <a:spcAft>
                <a:spcPts val="1200"/>
              </a:spcAft>
              <a:defRPr/>
            </a:pPr>
            <a:r>
              <a:rPr lang="en-US" altLang="en-US" sz="2400" b="1" dirty="0" smtClean="0">
                <a:cs typeface="ＭＳ Ｐゴシック" charset="0"/>
              </a:rPr>
              <a:t>Maximize funding opportunities</a:t>
            </a:r>
          </a:p>
          <a:p>
            <a:pPr>
              <a:spcAft>
                <a:spcPts val="1200"/>
              </a:spcAft>
              <a:defRPr/>
            </a:pPr>
            <a:r>
              <a:rPr lang="en-US" altLang="en-US" sz="2400" b="1" dirty="0" smtClean="0">
                <a:cs typeface="ＭＳ Ｐゴシック" charset="0"/>
              </a:rPr>
              <a:t>Evaluate balance of expenditures</a:t>
            </a:r>
          </a:p>
          <a:p>
            <a:pPr>
              <a:spcAft>
                <a:spcPts val="1200"/>
              </a:spcAft>
              <a:defRPr/>
            </a:pPr>
            <a:r>
              <a:rPr lang="en-US" altLang="en-US" sz="2400" b="1" dirty="0" smtClean="0">
                <a:cs typeface="ＭＳ Ｐゴシック" charset="0"/>
              </a:rPr>
              <a:t>Maintain a children’s baseline budget</a:t>
            </a:r>
          </a:p>
          <a:p>
            <a:pPr>
              <a:spcAft>
                <a:spcPts val="1200"/>
              </a:spcAft>
              <a:defRPr/>
            </a:pPr>
            <a:r>
              <a:rPr lang="en-US" altLang="en-US" sz="2400" b="1" dirty="0" smtClean="0">
                <a:cs typeface="ＭＳ Ｐゴシック" charset="0"/>
              </a:rPr>
              <a:t>ADVOCATE FOR ADDITIONAL RESOURCES</a:t>
            </a:r>
            <a:endParaRPr lang="en-US" altLang="en-US" sz="2400" b="1" dirty="0">
              <a:cs typeface="ＭＳ Ｐゴシック" charset="0"/>
            </a:endParaRPr>
          </a:p>
        </p:txBody>
      </p:sp>
      <p:sp>
        <p:nvSpPr>
          <p:cNvPr id="14340" name="Rectangle 2"/>
          <p:cNvSpPr>
            <a:spLocks noGrp="1" noChangeArrowheads="1"/>
          </p:cNvSpPr>
          <p:nvPr>
            <p:ph type="title"/>
          </p:nvPr>
        </p:nvSpPr>
        <p:spPr>
          <a:xfrm>
            <a:off x="1919817" y="256674"/>
            <a:ext cx="6362699" cy="1146677"/>
          </a:xfrm>
        </p:spPr>
        <p:txBody>
          <a:bodyPr anchor="t">
            <a:noAutofit/>
          </a:bodyPr>
          <a:lstStyle/>
          <a:p>
            <a:pPr>
              <a:defRPr/>
            </a:pPr>
            <a:r>
              <a:rPr lang="en-US" sz="3600" dirty="0" smtClean="0">
                <a:ea typeface="ＭＳ Ｐゴシック" charset="0"/>
                <a:cs typeface="ＭＳ Ｐゴシック" charset="0"/>
              </a:rPr>
              <a:t>WHY CREATE A CHILDREN’S BUDGET</a:t>
            </a:r>
            <a:endParaRPr lang="en-US" sz="3600" dirty="0">
              <a:solidFill>
                <a:srgbClr val="002060"/>
              </a:solidFill>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770022" y="1718734"/>
            <a:ext cx="7569646"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endParaRPr lang="en-US" altLang="en-US" sz="2667" b="1" dirty="0">
              <a:solidFill>
                <a:srgbClr val="FFFFFF"/>
              </a:solidFill>
            </a:endParaRPr>
          </a:p>
        </p:txBody>
      </p:sp>
      <p:pic>
        <p:nvPicPr>
          <p:cNvPr id="23560" name="Picture 11" descr="FUNDINGtheNEXTGEN-logo-small-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0733" y="5833533"/>
            <a:ext cx="721784"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iStock_000016499203_XXXLar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3667" y="0"/>
            <a:ext cx="35983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020122"/>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1808415" y="2326218"/>
            <a:ext cx="7833337" cy="4154984"/>
          </a:xfrm>
        </p:spPr>
        <p:txBody>
          <a:bodyPr/>
          <a:lstStyle/>
          <a:p>
            <a:pPr>
              <a:spcAft>
                <a:spcPts val="1200"/>
              </a:spcAft>
              <a:defRPr/>
            </a:pPr>
            <a:r>
              <a:rPr lang="en-US" altLang="en-US" sz="1800" b="1" dirty="0" smtClean="0">
                <a:cs typeface="ＭＳ Ｐゴシック" charset="0"/>
              </a:rPr>
              <a:t>Expenditure by agency?</a:t>
            </a:r>
          </a:p>
          <a:p>
            <a:pPr>
              <a:spcAft>
                <a:spcPts val="1200"/>
              </a:spcAft>
              <a:defRPr/>
            </a:pPr>
            <a:r>
              <a:rPr lang="en-US" altLang="en-US" sz="1800" b="1" dirty="0" smtClean="0">
                <a:cs typeface="ＭＳ Ｐゴシック" charset="0"/>
              </a:rPr>
              <a:t>Expenditure by function</a:t>
            </a:r>
          </a:p>
          <a:p>
            <a:pPr>
              <a:spcAft>
                <a:spcPts val="1200"/>
              </a:spcAft>
              <a:defRPr/>
            </a:pPr>
            <a:r>
              <a:rPr lang="en-US" altLang="en-US" sz="1800" b="1" dirty="0" smtClean="0">
                <a:cs typeface="ＭＳ Ｐゴシック" charset="0"/>
              </a:rPr>
              <a:t>Expenditure by funding source?</a:t>
            </a:r>
          </a:p>
          <a:p>
            <a:pPr>
              <a:spcAft>
                <a:spcPts val="1200"/>
              </a:spcAft>
              <a:defRPr/>
            </a:pPr>
            <a:r>
              <a:rPr lang="en-US" altLang="en-US" sz="1800" b="1" dirty="0" smtClean="0">
                <a:cs typeface="ＭＳ Ｐゴシック" charset="0"/>
              </a:rPr>
              <a:t>Expenditure by desired outcome or target population</a:t>
            </a:r>
          </a:p>
          <a:p>
            <a:pPr>
              <a:spcAft>
                <a:spcPts val="1200"/>
              </a:spcAft>
              <a:defRPr/>
            </a:pPr>
            <a:r>
              <a:rPr lang="en-US" altLang="en-US" sz="1800" b="1" dirty="0" smtClean="0">
                <a:cs typeface="ＭＳ Ｐゴシック" charset="0"/>
              </a:rPr>
              <a:t>Year to year comparisons</a:t>
            </a:r>
          </a:p>
          <a:p>
            <a:pPr>
              <a:spcAft>
                <a:spcPts val="1200"/>
              </a:spcAft>
              <a:defRPr/>
            </a:pPr>
            <a:r>
              <a:rPr lang="en-US" altLang="en-US" sz="1800" b="1" dirty="0" smtClean="0">
                <a:solidFill>
                  <a:srgbClr val="C00000"/>
                </a:solidFill>
                <a:cs typeface="ＭＳ Ｐゴシック" charset="0"/>
              </a:rPr>
              <a:t>Portion of overall budget</a:t>
            </a:r>
          </a:p>
          <a:p>
            <a:pPr>
              <a:spcAft>
                <a:spcPts val="1200"/>
              </a:spcAft>
              <a:defRPr/>
            </a:pPr>
            <a:r>
              <a:rPr lang="en-US" altLang="en-US" sz="1800" b="1" dirty="0" smtClean="0">
                <a:solidFill>
                  <a:srgbClr val="C00000"/>
                </a:solidFill>
                <a:cs typeface="ＭＳ Ｐゴシック" charset="0"/>
              </a:rPr>
              <a:t>“Front-end” vs. “Back-end” expenditures</a:t>
            </a:r>
          </a:p>
          <a:p>
            <a:pPr>
              <a:spcAft>
                <a:spcPts val="1200"/>
              </a:spcAft>
              <a:defRPr/>
            </a:pPr>
            <a:r>
              <a:rPr lang="en-US" altLang="en-US" sz="1800" b="1" dirty="0" smtClean="0">
                <a:cs typeface="ＭＳ Ｐゴシック" charset="0"/>
              </a:rPr>
              <a:t>Comparative unit costs</a:t>
            </a:r>
          </a:p>
          <a:p>
            <a:pPr>
              <a:spcAft>
                <a:spcPts val="1200"/>
              </a:spcAft>
              <a:defRPr/>
            </a:pPr>
            <a:r>
              <a:rPr lang="en-US" altLang="en-US" sz="1800" b="1" dirty="0" smtClean="0">
                <a:solidFill>
                  <a:srgbClr val="C00000"/>
                </a:solidFill>
                <a:cs typeface="ＭＳ Ｐゴシック" charset="0"/>
              </a:rPr>
              <a:t>Discretionary vs. non-discretionary</a:t>
            </a:r>
          </a:p>
          <a:p>
            <a:pPr>
              <a:spcAft>
                <a:spcPts val="1200"/>
              </a:spcAft>
              <a:defRPr/>
            </a:pPr>
            <a:r>
              <a:rPr lang="en-US" altLang="en-US" sz="1800" b="1" dirty="0" smtClean="0">
                <a:cs typeface="ＭＳ Ｐゴシック" charset="0"/>
              </a:rPr>
              <a:t>Comparisons to other counties</a:t>
            </a:r>
            <a:endParaRPr lang="en-US" altLang="en-US" sz="1800" b="1" dirty="0">
              <a:cs typeface="ＭＳ Ｐゴシック" charset="0"/>
            </a:endParaRPr>
          </a:p>
        </p:txBody>
      </p:sp>
      <p:sp>
        <p:nvSpPr>
          <p:cNvPr id="14340" name="Rectangle 2"/>
          <p:cNvSpPr>
            <a:spLocks noGrp="1" noChangeArrowheads="1"/>
          </p:cNvSpPr>
          <p:nvPr>
            <p:ph type="title"/>
          </p:nvPr>
        </p:nvSpPr>
        <p:spPr>
          <a:xfrm>
            <a:off x="1919818" y="645584"/>
            <a:ext cx="5742516" cy="757767"/>
          </a:xfrm>
        </p:spPr>
        <p:txBody>
          <a:bodyPr anchor="t">
            <a:normAutofit/>
          </a:bodyPr>
          <a:lstStyle/>
          <a:p>
            <a:pPr>
              <a:defRPr/>
            </a:pPr>
            <a:r>
              <a:rPr lang="en-US" dirty="0" smtClean="0">
                <a:ea typeface="ＭＳ Ｐゴシック" charset="0"/>
                <a:cs typeface="ＭＳ Ｐゴシック" charset="0"/>
              </a:rPr>
              <a:t>WHAT DO YOU WANT TO KNOW?</a:t>
            </a:r>
            <a:endParaRPr lang="en-US" dirty="0">
              <a:ea typeface="ＭＳ Ｐゴシック" charset="0"/>
              <a:cs typeface="ＭＳ Ｐゴシック" charset="0"/>
            </a:endParaRPr>
          </a:p>
        </p:txBody>
      </p:sp>
      <p:sp>
        <p:nvSpPr>
          <p:cNvPr id="6" name="Rectangle 5"/>
          <p:cNvSpPr/>
          <p:nvPr/>
        </p:nvSpPr>
        <p:spPr>
          <a:xfrm>
            <a:off x="8578851" y="1074821"/>
            <a:ext cx="3613149" cy="3878982"/>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321734" y="1718734"/>
            <a:ext cx="8257117"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2667" b="1" dirty="0" smtClean="0">
                <a:solidFill>
                  <a:srgbClr val="FFFFFF"/>
                </a:solidFill>
              </a:rPr>
              <a:t>Selecting information depends on your purpose.</a:t>
            </a:r>
            <a:endParaRPr lang="en-US" altLang="en-US" sz="2667" b="1" dirty="0">
              <a:solidFill>
                <a:srgbClr val="FFFFFF"/>
              </a:solidFill>
            </a:endParaRPr>
          </a:p>
        </p:txBody>
      </p:sp>
      <p:pic>
        <p:nvPicPr>
          <p:cNvPr id="23560" name="Picture 11" descr="FUNDINGtheNEXTGEN-logo-small-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8543" y="5768720"/>
            <a:ext cx="721784"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4990" b="9337"/>
          <a:stretch/>
        </p:blipFill>
        <p:spPr>
          <a:xfrm>
            <a:off x="8573375" y="930443"/>
            <a:ext cx="3624101" cy="4023360"/>
          </a:xfrm>
          <a:prstGeom prst="rect">
            <a:avLst/>
          </a:prstGeom>
        </p:spPr>
      </p:pic>
    </p:spTree>
    <p:extLst>
      <p:ext uri="{BB962C8B-B14F-4D97-AF65-F5344CB8AC3E}">
        <p14:creationId xmlns:p14="http://schemas.microsoft.com/office/powerpoint/2010/main" val="3892843960"/>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63067"/>
            <a:ext cx="12192000" cy="374202"/>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034" y="6206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2021305"/>
            <a:ext cx="8437255" cy="4431983"/>
          </a:xfrm>
        </p:spPr>
        <p:txBody>
          <a:bodyPr/>
          <a:lstStyle/>
          <a:p>
            <a:pPr marL="0" indent="0">
              <a:spcAft>
                <a:spcPts val="1200"/>
              </a:spcAft>
              <a:buNone/>
              <a:defRPr/>
            </a:pPr>
            <a:r>
              <a:rPr lang="en-US" altLang="en-US" sz="1800" b="1" dirty="0" smtClean="0">
                <a:cs typeface="ＭＳ Ｐゴシック" charset="0"/>
              </a:rPr>
              <a:t>Develop a compelling and non-threatening rationale</a:t>
            </a:r>
          </a:p>
          <a:p>
            <a:pPr>
              <a:spcAft>
                <a:spcPts val="1200"/>
              </a:spcAft>
              <a:buFont typeface="Wingdings" panose="05000000000000000000" pitchFamily="2" charset="2"/>
              <a:buChar char="Ø"/>
              <a:defRPr/>
            </a:pPr>
            <a:r>
              <a:rPr lang="en-US" altLang="en-US" sz="1800" dirty="0" smtClean="0">
                <a:cs typeface="ＭＳ Ｐゴシック" charset="0"/>
              </a:rPr>
              <a:t>Good government, well informed decision-making</a:t>
            </a:r>
          </a:p>
          <a:p>
            <a:pPr>
              <a:spcAft>
                <a:spcPts val="1200"/>
              </a:spcAft>
              <a:buFont typeface="Wingdings" panose="05000000000000000000" pitchFamily="2" charset="2"/>
              <a:buChar char="Ø"/>
              <a:defRPr/>
            </a:pPr>
            <a:r>
              <a:rPr lang="en-US" altLang="en-US" sz="1800" dirty="0" smtClean="0">
                <a:cs typeface="ＭＳ Ｐゴシック" charset="0"/>
              </a:rPr>
              <a:t>Better use of resources</a:t>
            </a:r>
          </a:p>
          <a:p>
            <a:pPr>
              <a:spcAft>
                <a:spcPts val="1200"/>
              </a:spcAft>
              <a:buFont typeface="Wingdings" panose="05000000000000000000" pitchFamily="2" charset="2"/>
              <a:buChar char="Ø"/>
              <a:defRPr/>
            </a:pPr>
            <a:r>
              <a:rPr lang="en-US" altLang="en-US" sz="1800" dirty="0" smtClean="0">
                <a:cs typeface="ＭＳ Ｐゴシック" charset="0"/>
              </a:rPr>
              <a:t>Improved collaboration and coordination</a:t>
            </a:r>
          </a:p>
          <a:p>
            <a:pPr>
              <a:spcAft>
                <a:spcPts val="1200"/>
              </a:spcAft>
              <a:buFont typeface="Wingdings" panose="05000000000000000000" pitchFamily="2" charset="2"/>
              <a:buChar char="Ø"/>
              <a:defRPr/>
            </a:pPr>
            <a:r>
              <a:rPr lang="en-US" altLang="en-US" sz="1800" dirty="0" smtClean="0">
                <a:cs typeface="ＭＳ Ｐゴシック" charset="0"/>
              </a:rPr>
              <a:t>Objectively identify areas for resource development</a:t>
            </a:r>
          </a:p>
          <a:p>
            <a:pPr marL="0" indent="0">
              <a:spcAft>
                <a:spcPts val="1200"/>
              </a:spcAft>
              <a:buNone/>
              <a:defRPr/>
            </a:pPr>
            <a:r>
              <a:rPr lang="en-US" altLang="en-US" sz="1800" b="1" dirty="0" smtClean="0">
                <a:cs typeface="ＭＳ Ｐゴシック" charset="0"/>
              </a:rPr>
              <a:t>Resolution by Board of Supervisors – engenders support and cooperation</a:t>
            </a:r>
          </a:p>
          <a:p>
            <a:pPr>
              <a:spcAft>
                <a:spcPts val="1200"/>
              </a:spcAft>
              <a:buFont typeface="Wingdings" panose="05000000000000000000" pitchFamily="2" charset="2"/>
              <a:buChar char="Ø"/>
              <a:defRPr/>
            </a:pPr>
            <a:r>
              <a:rPr lang="en-US" altLang="en-US" sz="1800" dirty="0" smtClean="0">
                <a:cs typeface="ＭＳ Ｐゴシック" charset="0"/>
              </a:rPr>
              <a:t>Establishes purpose of Children’s Budget – goals, guidelines, questions to be answered, areas to be investigated</a:t>
            </a:r>
          </a:p>
          <a:p>
            <a:pPr>
              <a:spcAft>
                <a:spcPts val="1200"/>
              </a:spcAft>
              <a:buFont typeface="Wingdings" panose="05000000000000000000" pitchFamily="2" charset="2"/>
              <a:buChar char="Ø"/>
              <a:defRPr/>
            </a:pPr>
            <a:r>
              <a:rPr lang="en-US" altLang="en-US" sz="1800" dirty="0" smtClean="0">
                <a:cs typeface="ＭＳ Ｐゴシック" charset="0"/>
              </a:rPr>
              <a:t>Creates an Advisory Committee and oversight process</a:t>
            </a:r>
          </a:p>
          <a:p>
            <a:pPr>
              <a:spcAft>
                <a:spcPts val="1200"/>
              </a:spcAft>
              <a:buFont typeface="Wingdings" panose="05000000000000000000" pitchFamily="2" charset="2"/>
              <a:buChar char="Ø"/>
              <a:defRPr/>
            </a:pPr>
            <a:r>
              <a:rPr lang="en-US" altLang="en-US" sz="1800" dirty="0" smtClean="0">
                <a:cs typeface="ＭＳ Ｐゴシック" charset="0"/>
              </a:rPr>
              <a:t>Appoints a leader/lead agency of implementation team</a:t>
            </a:r>
          </a:p>
          <a:p>
            <a:pPr>
              <a:spcAft>
                <a:spcPts val="1200"/>
              </a:spcAft>
              <a:buFont typeface="Wingdings" panose="05000000000000000000" pitchFamily="2" charset="2"/>
              <a:buChar char="Ø"/>
              <a:defRPr/>
            </a:pPr>
            <a:r>
              <a:rPr lang="en-US" altLang="en-US" sz="1800" dirty="0" smtClean="0">
                <a:cs typeface="ＭＳ Ｐゴシック" charset="0"/>
              </a:rPr>
              <a:t>Requires reporting to Board and Public</a:t>
            </a:r>
            <a:endParaRPr lang="en-US" altLang="en-US" sz="1800" dirty="0">
              <a:cs typeface="ＭＳ Ｐゴシック" charset="0"/>
            </a:endParaRPr>
          </a:p>
        </p:txBody>
      </p:sp>
      <p:sp>
        <p:nvSpPr>
          <p:cNvPr id="14340" name="Rectangle 2"/>
          <p:cNvSpPr>
            <a:spLocks noGrp="1" noChangeArrowheads="1"/>
          </p:cNvSpPr>
          <p:nvPr>
            <p:ph type="title"/>
          </p:nvPr>
        </p:nvSpPr>
        <p:spPr>
          <a:xfrm>
            <a:off x="1919818" y="449179"/>
            <a:ext cx="5742516" cy="954172"/>
          </a:xfrm>
        </p:spPr>
        <p:txBody>
          <a:bodyPr anchor="t">
            <a:normAutofit/>
          </a:bodyPr>
          <a:lstStyle/>
          <a:p>
            <a:pPr>
              <a:defRPr/>
            </a:pPr>
            <a:r>
              <a:rPr lang="en-US" sz="4000" dirty="0" smtClean="0">
                <a:ea typeface="ＭＳ Ｐゴシック" charset="0"/>
                <a:cs typeface="ＭＳ Ｐゴシック" charset="0"/>
              </a:rPr>
              <a:t>GETTING STARTED</a:t>
            </a:r>
            <a:endParaRPr lang="en-US" sz="4000" dirty="0">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0" y="1403351"/>
            <a:ext cx="8578851"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2667" b="1" dirty="0" smtClean="0">
                <a:solidFill>
                  <a:srgbClr val="FFFFFF"/>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780" y="0"/>
            <a:ext cx="3723220" cy="6858000"/>
          </a:xfrm>
          <a:prstGeom prst="rect">
            <a:avLst/>
          </a:prstGeom>
        </p:spPr>
      </p:pic>
    </p:spTree>
    <p:extLst>
      <p:ext uri="{BB962C8B-B14F-4D97-AF65-F5344CB8AC3E}">
        <p14:creationId xmlns:p14="http://schemas.microsoft.com/office/powerpoint/2010/main" val="2968340390"/>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9845"/>
            <a:ext cx="12192000" cy="71626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 y="767412"/>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1003300" y="2530545"/>
            <a:ext cx="7090611" cy="3847207"/>
          </a:xfrm>
        </p:spPr>
        <p:txBody>
          <a:bodyPr/>
          <a:lstStyle/>
          <a:p>
            <a:pPr marL="0" indent="0">
              <a:spcAft>
                <a:spcPts val="1200"/>
              </a:spcAft>
              <a:buNone/>
              <a:defRPr/>
            </a:pPr>
            <a:r>
              <a:rPr lang="en-US" altLang="en-US" sz="1800" b="1" dirty="0" smtClean="0">
                <a:cs typeface="ＭＳ Ｐゴシック" charset="0"/>
              </a:rPr>
              <a:t>BENEFITS</a:t>
            </a:r>
          </a:p>
          <a:p>
            <a:pPr>
              <a:spcAft>
                <a:spcPts val="1200"/>
              </a:spcAft>
              <a:defRPr/>
            </a:pPr>
            <a:r>
              <a:rPr lang="en-US" altLang="en-US" sz="1800" dirty="0" smtClean="0">
                <a:cs typeface="ＭＳ Ｐゴシック" charset="0"/>
              </a:rPr>
              <a:t>Lends expertise</a:t>
            </a:r>
          </a:p>
          <a:p>
            <a:pPr>
              <a:spcAft>
                <a:spcPts val="1200"/>
              </a:spcAft>
              <a:defRPr/>
            </a:pPr>
            <a:r>
              <a:rPr lang="en-US" altLang="en-US" sz="1800" dirty="0" smtClean="0">
                <a:cs typeface="ＭＳ Ｐゴシック" charset="0"/>
              </a:rPr>
              <a:t>Builds buy-in of agencies that must provide data</a:t>
            </a:r>
          </a:p>
          <a:p>
            <a:pPr>
              <a:spcAft>
                <a:spcPts val="1200"/>
              </a:spcAft>
              <a:defRPr/>
            </a:pPr>
            <a:r>
              <a:rPr lang="en-US" altLang="en-US" sz="1800" dirty="0" smtClean="0">
                <a:cs typeface="ＭＳ Ｐゴシック" charset="0"/>
              </a:rPr>
              <a:t>Ensures greater support for conclusions and recommendations</a:t>
            </a:r>
          </a:p>
          <a:p>
            <a:pPr marL="0" indent="0">
              <a:spcAft>
                <a:spcPts val="1200"/>
              </a:spcAft>
              <a:buNone/>
              <a:defRPr/>
            </a:pPr>
            <a:r>
              <a:rPr lang="en-US" altLang="en-US" sz="1800" b="1" dirty="0" smtClean="0">
                <a:cs typeface="ＭＳ Ｐゴシック" charset="0"/>
              </a:rPr>
              <a:t>STRUCTURE</a:t>
            </a:r>
          </a:p>
          <a:p>
            <a:pPr>
              <a:spcAft>
                <a:spcPts val="1200"/>
              </a:spcAft>
              <a:defRPr/>
            </a:pPr>
            <a:r>
              <a:rPr lang="en-US" altLang="en-US" sz="1800" dirty="0" smtClean="0">
                <a:cs typeface="ＭＳ Ｐゴシック" charset="0"/>
              </a:rPr>
              <a:t>Include technical experts, advocates, public agency leadership</a:t>
            </a:r>
          </a:p>
          <a:p>
            <a:pPr>
              <a:spcAft>
                <a:spcPts val="1200"/>
              </a:spcAft>
              <a:defRPr/>
            </a:pPr>
            <a:r>
              <a:rPr lang="en-US" altLang="en-US" sz="1800" dirty="0" smtClean="0">
                <a:cs typeface="ＭＳ Ｐゴシック" charset="0"/>
              </a:rPr>
              <a:t>Possible leader – head fiscal officer, elected official, county manager, neutral community agency, respected civic leader</a:t>
            </a:r>
          </a:p>
          <a:p>
            <a:pPr>
              <a:spcAft>
                <a:spcPts val="1200"/>
              </a:spcAft>
              <a:defRPr/>
            </a:pPr>
            <a:r>
              <a:rPr lang="en-US" altLang="en-US" sz="1800" dirty="0" smtClean="0">
                <a:cs typeface="ＭＳ Ｐゴシック" charset="0"/>
              </a:rPr>
              <a:t>Have regular meetings to determine focus, design, ongoing support and guidance</a:t>
            </a:r>
            <a:endParaRPr lang="en-US" altLang="en-US" sz="1800" dirty="0">
              <a:cs typeface="ＭＳ Ｐゴシック" charset="0"/>
            </a:endParaRPr>
          </a:p>
        </p:txBody>
      </p:sp>
      <p:sp>
        <p:nvSpPr>
          <p:cNvPr id="14340" name="Rectangle 2"/>
          <p:cNvSpPr>
            <a:spLocks noGrp="1" noChangeArrowheads="1"/>
          </p:cNvSpPr>
          <p:nvPr>
            <p:ph type="title"/>
          </p:nvPr>
        </p:nvSpPr>
        <p:spPr>
          <a:xfrm>
            <a:off x="1919818" y="449179"/>
            <a:ext cx="5742516" cy="954172"/>
          </a:xfrm>
        </p:spPr>
        <p:txBody>
          <a:bodyPr anchor="t">
            <a:normAutofit fontScale="90000"/>
          </a:bodyPr>
          <a:lstStyle/>
          <a:p>
            <a:pPr>
              <a:defRPr/>
            </a:pPr>
            <a:r>
              <a:rPr lang="en-US" sz="4000" dirty="0" smtClean="0">
                <a:ea typeface="ＭＳ Ｐゴシック" charset="0"/>
                <a:cs typeface="ＭＳ Ｐゴシック" charset="0"/>
              </a:rPr>
              <a:t>CREATING AN ADVISORY COMMITTEE</a:t>
            </a:r>
            <a:endParaRPr lang="en-US" sz="4000" dirty="0">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0" y="1700358"/>
            <a:ext cx="8578851" cy="39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2667" b="1" dirty="0" smtClean="0">
                <a:solidFill>
                  <a:srgbClr val="FFFFFF"/>
                </a:solidFill>
              </a:rPr>
              <a:t>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976" y="-1"/>
            <a:ext cx="4282718" cy="3212039"/>
          </a:xfrm>
          <a:prstGeom prst="rect">
            <a:avLst/>
          </a:prstGeom>
        </p:spPr>
      </p:pic>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8851" y="3617384"/>
            <a:ext cx="3623733" cy="324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403340"/>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621854" y="2564580"/>
            <a:ext cx="7808829" cy="3385542"/>
          </a:xfrm>
        </p:spPr>
        <p:txBody>
          <a:bodyPr/>
          <a:lstStyle/>
          <a:p>
            <a:pPr>
              <a:spcAft>
                <a:spcPts val="1200"/>
              </a:spcAft>
              <a:defRPr/>
            </a:pPr>
            <a:r>
              <a:rPr lang="en-US" altLang="en-US" sz="2000" b="1" dirty="0" smtClean="0">
                <a:solidFill>
                  <a:srgbClr val="C00000"/>
                </a:solidFill>
                <a:cs typeface="ＭＳ Ｐゴシック" charset="0"/>
              </a:rPr>
              <a:t>Health department </a:t>
            </a:r>
            <a:r>
              <a:rPr lang="en-US" altLang="en-US" sz="2000" b="1" dirty="0" smtClean="0">
                <a:cs typeface="ＭＳ Ｐゴシック" charset="0"/>
              </a:rPr>
              <a:t>– </a:t>
            </a:r>
            <a:r>
              <a:rPr lang="en-US" altLang="en-US" sz="2000" dirty="0" smtClean="0">
                <a:cs typeface="ＭＳ Ｐゴシック" charset="0"/>
              </a:rPr>
              <a:t>health, mental health, substance abuse</a:t>
            </a:r>
          </a:p>
          <a:p>
            <a:pPr>
              <a:spcAft>
                <a:spcPts val="1200"/>
              </a:spcAft>
              <a:defRPr/>
            </a:pPr>
            <a:r>
              <a:rPr lang="en-US" altLang="en-US" sz="2000" b="1" dirty="0" smtClean="0">
                <a:solidFill>
                  <a:srgbClr val="C00000"/>
                </a:solidFill>
                <a:cs typeface="ＭＳ Ｐゴシック" charset="0"/>
              </a:rPr>
              <a:t>Human services department </a:t>
            </a:r>
            <a:r>
              <a:rPr lang="en-US" altLang="en-US" sz="2000" b="1" dirty="0" smtClean="0">
                <a:cs typeface="ＭＳ Ｐゴシック" charset="0"/>
              </a:rPr>
              <a:t>– </a:t>
            </a:r>
            <a:r>
              <a:rPr lang="en-US" altLang="en-US" sz="2000" dirty="0" smtClean="0">
                <a:cs typeface="ＭＳ Ｐゴシック" charset="0"/>
              </a:rPr>
              <a:t>child welfare, family support, income supports, economic security, homelessness</a:t>
            </a:r>
          </a:p>
          <a:p>
            <a:pPr>
              <a:spcAft>
                <a:spcPts val="1200"/>
              </a:spcAft>
              <a:defRPr/>
            </a:pPr>
            <a:r>
              <a:rPr lang="en-US" altLang="en-US" sz="2000" b="1" dirty="0" smtClean="0">
                <a:solidFill>
                  <a:srgbClr val="C00000"/>
                </a:solidFill>
                <a:cs typeface="ＭＳ Ｐゴシック" charset="0"/>
              </a:rPr>
              <a:t>Criminal justice </a:t>
            </a:r>
            <a:r>
              <a:rPr lang="en-US" altLang="en-US" sz="2000" b="1" dirty="0" smtClean="0">
                <a:cs typeface="ＭＳ Ｐゴシック" charset="0"/>
              </a:rPr>
              <a:t>– </a:t>
            </a:r>
            <a:r>
              <a:rPr lang="en-US" altLang="en-US" sz="2000" dirty="0" smtClean="0">
                <a:cs typeface="ＭＳ Ｐゴシック" charset="0"/>
              </a:rPr>
              <a:t>juvenile detention, probation, court</a:t>
            </a:r>
          </a:p>
          <a:p>
            <a:pPr>
              <a:spcAft>
                <a:spcPts val="1200"/>
              </a:spcAft>
              <a:defRPr/>
            </a:pPr>
            <a:r>
              <a:rPr lang="en-US" altLang="en-US" sz="2000" b="1" dirty="0" smtClean="0">
                <a:cs typeface="ＭＳ Ｐゴシック" charset="0"/>
              </a:rPr>
              <a:t>First 5</a:t>
            </a:r>
          </a:p>
          <a:p>
            <a:pPr>
              <a:spcAft>
                <a:spcPts val="1200"/>
              </a:spcAft>
              <a:defRPr/>
            </a:pPr>
            <a:r>
              <a:rPr lang="en-US" altLang="en-US" sz="2000" dirty="0" smtClean="0">
                <a:cs typeface="ＭＳ Ｐゴシック" charset="0"/>
              </a:rPr>
              <a:t>Recreation, library and cultural institutions</a:t>
            </a:r>
          </a:p>
          <a:p>
            <a:pPr>
              <a:spcAft>
                <a:spcPts val="1200"/>
              </a:spcAft>
              <a:defRPr/>
            </a:pPr>
            <a:r>
              <a:rPr lang="en-US" altLang="en-US" sz="2000" dirty="0" smtClean="0">
                <a:cs typeface="ＭＳ Ｐゴシック" charset="0"/>
              </a:rPr>
              <a:t>Early care and/or Youth development/employment</a:t>
            </a:r>
          </a:p>
          <a:p>
            <a:pPr>
              <a:spcAft>
                <a:spcPts val="1200"/>
              </a:spcAft>
              <a:defRPr/>
            </a:pPr>
            <a:r>
              <a:rPr lang="en-US" altLang="en-US" sz="2000" dirty="0" smtClean="0">
                <a:cs typeface="ＭＳ Ｐゴシック" charset="0"/>
              </a:rPr>
              <a:t>Housing</a:t>
            </a:r>
            <a:endParaRPr lang="en-US" altLang="en-US" sz="2000" dirty="0">
              <a:cs typeface="ＭＳ Ｐゴシック" charset="0"/>
            </a:endParaRPr>
          </a:p>
        </p:txBody>
      </p:sp>
      <p:sp>
        <p:nvSpPr>
          <p:cNvPr id="14340" name="Rectangle 2"/>
          <p:cNvSpPr>
            <a:spLocks noGrp="1" noChangeArrowheads="1"/>
          </p:cNvSpPr>
          <p:nvPr>
            <p:ph type="title"/>
          </p:nvPr>
        </p:nvSpPr>
        <p:spPr>
          <a:xfrm>
            <a:off x="1919817" y="256674"/>
            <a:ext cx="6362699" cy="1146677"/>
          </a:xfrm>
        </p:spPr>
        <p:txBody>
          <a:bodyPr anchor="t">
            <a:noAutofit/>
          </a:bodyPr>
          <a:lstStyle/>
          <a:p>
            <a:pPr>
              <a:defRPr/>
            </a:pPr>
            <a:r>
              <a:rPr lang="en-US" sz="3600" dirty="0" smtClean="0">
                <a:ea typeface="ＭＳ Ｐゴシック" charset="0"/>
                <a:cs typeface="ＭＳ Ｐゴシック" charset="0"/>
              </a:rPr>
              <a:t>WHERE TO FIND CHILDREN’S SERVICES</a:t>
            </a:r>
            <a:endParaRPr lang="en-US" sz="3600" dirty="0">
              <a:solidFill>
                <a:srgbClr val="002060"/>
              </a:solidFill>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770022" y="1718734"/>
            <a:ext cx="7569646"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2667" b="1" dirty="0" smtClean="0">
                <a:solidFill>
                  <a:srgbClr val="FFFFFF"/>
                </a:solidFill>
              </a:rPr>
              <a:t>At the county level……</a:t>
            </a:r>
            <a:endParaRPr lang="en-US" altLang="en-US" sz="2667" b="1" dirty="0">
              <a:solidFill>
                <a:srgbClr val="FFFFFF"/>
              </a:solidFill>
            </a:endParaRPr>
          </a:p>
        </p:txBody>
      </p:sp>
      <p:pic>
        <p:nvPicPr>
          <p:cNvPr id="23560" name="Picture 11" descr="FUNDINGtheNEXTGEN-logo-small-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795" y="5899559"/>
            <a:ext cx="721784"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668" y="0"/>
            <a:ext cx="3857625" cy="6858000"/>
          </a:xfrm>
          <a:prstGeom prst="rect">
            <a:avLst/>
          </a:prstGeom>
        </p:spPr>
      </p:pic>
    </p:spTree>
    <p:extLst>
      <p:ext uri="{BB962C8B-B14F-4D97-AF65-F5344CB8AC3E}">
        <p14:creationId xmlns:p14="http://schemas.microsoft.com/office/powerpoint/2010/main" val="1311812891"/>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56525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621854" y="2382906"/>
            <a:ext cx="7808829" cy="4001095"/>
          </a:xfrm>
        </p:spPr>
        <p:txBody>
          <a:bodyPr/>
          <a:lstStyle/>
          <a:p>
            <a:pPr>
              <a:spcAft>
                <a:spcPts val="1200"/>
              </a:spcAft>
              <a:defRPr/>
            </a:pPr>
            <a:r>
              <a:rPr lang="en-US" altLang="en-US" sz="2000" b="1" dirty="0" smtClean="0">
                <a:cs typeface="ＭＳ Ｐゴシック" charset="0"/>
              </a:rPr>
              <a:t>Who will do the work?  </a:t>
            </a:r>
          </a:p>
          <a:p>
            <a:pPr>
              <a:spcAft>
                <a:spcPts val="1200"/>
              </a:spcAft>
              <a:defRPr/>
            </a:pPr>
            <a:r>
              <a:rPr lang="en-US" altLang="en-US" sz="2000" b="1" dirty="0" smtClean="0">
                <a:cs typeface="ＭＳ Ｐゴシック" charset="0"/>
              </a:rPr>
              <a:t>Form of data collection – survey, document review, reports by agencies.</a:t>
            </a:r>
          </a:p>
          <a:p>
            <a:pPr>
              <a:spcAft>
                <a:spcPts val="1200"/>
              </a:spcAft>
              <a:defRPr/>
            </a:pPr>
            <a:r>
              <a:rPr lang="en-US" altLang="en-US" sz="2000" b="1" dirty="0" smtClean="0">
                <a:cs typeface="ＭＳ Ｐゴシック" charset="0"/>
              </a:rPr>
              <a:t>Translating budget line items into programmatic and population expenditures</a:t>
            </a:r>
          </a:p>
          <a:p>
            <a:pPr>
              <a:spcAft>
                <a:spcPts val="1200"/>
              </a:spcAft>
              <a:defRPr/>
            </a:pPr>
            <a:r>
              <a:rPr lang="en-US" altLang="en-US" sz="2000" b="1" dirty="0" smtClean="0">
                <a:cs typeface="ＭＳ Ｐゴシック" charset="0"/>
              </a:rPr>
              <a:t>How much detail is enough – agency level, program level, number served.</a:t>
            </a:r>
          </a:p>
          <a:p>
            <a:pPr>
              <a:spcAft>
                <a:spcPts val="1200"/>
              </a:spcAft>
              <a:defRPr/>
            </a:pPr>
            <a:r>
              <a:rPr lang="en-US" altLang="en-US" sz="2000" b="1" dirty="0" smtClean="0">
                <a:cs typeface="ＭＳ Ｐゴシック" charset="0"/>
              </a:rPr>
              <a:t>Ensuring accuracy, consistency and accountability</a:t>
            </a:r>
          </a:p>
          <a:p>
            <a:pPr>
              <a:spcAft>
                <a:spcPts val="1200"/>
              </a:spcAft>
              <a:defRPr/>
            </a:pPr>
            <a:r>
              <a:rPr lang="en-US" altLang="en-US" sz="2000" b="1" dirty="0" smtClean="0">
                <a:cs typeface="ＭＳ Ｐゴシック" charset="0"/>
              </a:rPr>
              <a:t>Presentation of information – Who produces? Who presents?</a:t>
            </a:r>
          </a:p>
          <a:p>
            <a:pPr>
              <a:spcAft>
                <a:spcPts val="1200"/>
              </a:spcAft>
              <a:defRPr/>
            </a:pPr>
            <a:r>
              <a:rPr lang="en-US" altLang="en-US" sz="2000" b="1" dirty="0" smtClean="0">
                <a:cs typeface="ＭＳ Ｐゴシック" charset="0"/>
              </a:rPr>
              <a:t>Institutionalizing the data collection process –  Frequently?</a:t>
            </a:r>
            <a:endParaRPr lang="en-US" altLang="en-US" sz="2000" b="1" dirty="0">
              <a:cs typeface="ＭＳ Ｐゴシック" charset="0"/>
            </a:endParaRPr>
          </a:p>
        </p:txBody>
      </p:sp>
      <p:sp>
        <p:nvSpPr>
          <p:cNvPr id="14340" name="Rectangle 2"/>
          <p:cNvSpPr>
            <a:spLocks noGrp="1" noChangeArrowheads="1"/>
          </p:cNvSpPr>
          <p:nvPr>
            <p:ph type="title"/>
          </p:nvPr>
        </p:nvSpPr>
        <p:spPr>
          <a:xfrm>
            <a:off x="1919817" y="564516"/>
            <a:ext cx="6362699" cy="1146677"/>
          </a:xfrm>
        </p:spPr>
        <p:txBody>
          <a:bodyPr anchor="t">
            <a:noAutofit/>
          </a:bodyPr>
          <a:lstStyle/>
          <a:p>
            <a:pPr>
              <a:defRPr/>
            </a:pPr>
            <a:r>
              <a:rPr lang="en-US" sz="3600" dirty="0" smtClean="0">
                <a:ea typeface="ＭＳ Ｐゴシック" charset="0"/>
                <a:cs typeface="ＭＳ Ｐゴシック" charset="0"/>
              </a:rPr>
              <a:t>TECHNICAL CHALLENGES</a:t>
            </a:r>
            <a:endParaRPr lang="en-US" sz="3600" dirty="0">
              <a:solidFill>
                <a:srgbClr val="002060"/>
              </a:solidFill>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770022" y="1718734"/>
            <a:ext cx="7569646"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endParaRPr lang="en-US" altLang="en-US" sz="2667" b="1" dirty="0">
              <a:solidFill>
                <a:srgbClr val="FFFFFF"/>
              </a:solidFill>
            </a:endParaRPr>
          </a:p>
        </p:txBody>
      </p:sp>
      <p:pic>
        <p:nvPicPr>
          <p:cNvPr id="10" name="Picture 1" descr="windy-roa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5591" y="1473653"/>
            <a:ext cx="3259667"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48877"/>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56525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621854" y="2804554"/>
            <a:ext cx="7808829" cy="3077766"/>
          </a:xfrm>
        </p:spPr>
        <p:txBody>
          <a:bodyPr/>
          <a:lstStyle/>
          <a:p>
            <a:pPr>
              <a:spcAft>
                <a:spcPts val="1200"/>
              </a:spcAft>
              <a:defRPr/>
            </a:pPr>
            <a:r>
              <a:rPr lang="en-US" altLang="en-US" sz="2000" b="1" dirty="0" smtClean="0">
                <a:cs typeface="ＭＳ Ｐゴシック" charset="0"/>
              </a:rPr>
              <a:t>Profile of community’s children – needs assessment</a:t>
            </a:r>
          </a:p>
          <a:p>
            <a:pPr>
              <a:spcAft>
                <a:spcPts val="1200"/>
              </a:spcAft>
              <a:defRPr/>
            </a:pPr>
            <a:r>
              <a:rPr lang="en-US" altLang="en-US" sz="2000" b="1" dirty="0" smtClean="0">
                <a:cs typeface="ＭＳ Ｐゴシック" charset="0"/>
              </a:rPr>
              <a:t>Data on gaps in services – e.g. waiting lists</a:t>
            </a:r>
          </a:p>
          <a:p>
            <a:pPr>
              <a:spcAft>
                <a:spcPts val="1200"/>
              </a:spcAft>
              <a:defRPr/>
            </a:pPr>
            <a:r>
              <a:rPr lang="en-US" altLang="en-US" sz="2000" b="1" dirty="0" smtClean="0">
                <a:cs typeface="ＭＳ Ｐゴシック" charset="0"/>
              </a:rPr>
              <a:t>Priorities for new services</a:t>
            </a:r>
          </a:p>
          <a:p>
            <a:pPr>
              <a:spcAft>
                <a:spcPts val="1200"/>
              </a:spcAft>
              <a:defRPr/>
            </a:pPr>
            <a:r>
              <a:rPr lang="en-US" altLang="en-US" sz="2000" b="1" dirty="0" smtClean="0">
                <a:cs typeface="ＭＳ Ｐゴシック" charset="0"/>
              </a:rPr>
              <a:t>Cost benefits of new services</a:t>
            </a:r>
          </a:p>
          <a:p>
            <a:pPr>
              <a:spcAft>
                <a:spcPts val="1200"/>
              </a:spcAft>
              <a:defRPr/>
            </a:pPr>
            <a:r>
              <a:rPr lang="en-US" altLang="en-US" sz="2000" b="1" dirty="0" smtClean="0">
                <a:cs typeface="ＭＳ Ｐゴシック" charset="0"/>
              </a:rPr>
              <a:t>Potential sources of funding for new services</a:t>
            </a:r>
          </a:p>
          <a:p>
            <a:pPr>
              <a:spcAft>
                <a:spcPts val="1200"/>
              </a:spcAft>
              <a:defRPr/>
            </a:pPr>
            <a:endParaRPr lang="en-US" altLang="en-US" sz="2000" b="1" dirty="0">
              <a:cs typeface="ＭＳ Ｐゴシック" charset="0"/>
            </a:endParaRPr>
          </a:p>
          <a:p>
            <a:pPr marL="0" indent="0">
              <a:spcAft>
                <a:spcPts val="1200"/>
              </a:spcAft>
              <a:buNone/>
              <a:defRPr/>
            </a:pPr>
            <a:r>
              <a:rPr lang="en-US" altLang="en-US" sz="2000" b="1" dirty="0" smtClean="0">
                <a:cs typeface="ＭＳ Ｐゴシック" charset="0"/>
              </a:rPr>
              <a:t>CONSIDER CREATING A CHILDREN’S BASELINE BUDGET</a:t>
            </a:r>
          </a:p>
        </p:txBody>
      </p:sp>
      <p:sp>
        <p:nvSpPr>
          <p:cNvPr id="14340" name="Rectangle 2"/>
          <p:cNvSpPr>
            <a:spLocks noGrp="1" noChangeArrowheads="1"/>
          </p:cNvSpPr>
          <p:nvPr>
            <p:ph type="title"/>
          </p:nvPr>
        </p:nvSpPr>
        <p:spPr>
          <a:xfrm>
            <a:off x="1623485" y="294685"/>
            <a:ext cx="6362699" cy="1146677"/>
          </a:xfrm>
        </p:spPr>
        <p:txBody>
          <a:bodyPr anchor="t">
            <a:noAutofit/>
          </a:bodyPr>
          <a:lstStyle/>
          <a:p>
            <a:pPr>
              <a:defRPr/>
            </a:pPr>
            <a:r>
              <a:rPr lang="en-US" sz="3600" dirty="0" smtClean="0">
                <a:ea typeface="ＭＳ Ｐゴシック" charset="0"/>
                <a:cs typeface="ＭＳ Ｐゴシック" charset="0"/>
              </a:rPr>
              <a:t>OTHER ELEMENTS CAN ENHANCE EFFECTIVENSS</a:t>
            </a:r>
            <a:endParaRPr lang="en-US" sz="3600" dirty="0">
              <a:solidFill>
                <a:srgbClr val="002060"/>
              </a:solidFill>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770022" y="1718734"/>
            <a:ext cx="7569646"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endParaRPr lang="en-US" altLang="en-US" sz="2667" b="1" dirty="0">
              <a:solidFill>
                <a:srgbClr val="FFFFFF"/>
              </a:solidFill>
            </a:endParaRPr>
          </a:p>
        </p:txBody>
      </p:sp>
      <p:pic>
        <p:nvPicPr>
          <p:cNvPr id="23560" name="Picture 11" descr="FUNDINGtheNEXTGEN-logo-small-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252" y="5882320"/>
            <a:ext cx="721784"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8404344" y="-26939"/>
            <a:ext cx="3787656" cy="2993831"/>
          </a:xfrm>
          <a:prstGeom prst="rect">
            <a:avLst/>
          </a:prstGeom>
        </p:spPr>
      </p:pic>
      <p:pic>
        <p:nvPicPr>
          <p:cNvPr id="11"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417512" y="2804984"/>
            <a:ext cx="3787657" cy="434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163673"/>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4947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56" y="60325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561474" y="2228849"/>
            <a:ext cx="7945354" cy="4359527"/>
          </a:xfrm>
        </p:spPr>
        <p:txBody>
          <a:bodyPr/>
          <a:lstStyle/>
          <a:p>
            <a:pPr marL="0" indent="0">
              <a:spcAft>
                <a:spcPts val="1200"/>
              </a:spcAft>
              <a:buNone/>
              <a:defRPr/>
            </a:pPr>
            <a:r>
              <a:rPr lang="en-US" altLang="en-US" sz="2133" b="1" dirty="0" smtClean="0">
                <a:cs typeface="ＭＳ Ｐゴシック" charset="0"/>
              </a:rPr>
              <a:t>Are children getting their fair share?</a:t>
            </a:r>
          </a:p>
          <a:p>
            <a:pPr marL="0" indent="0">
              <a:spcAft>
                <a:spcPts val="1200"/>
              </a:spcAft>
              <a:buNone/>
              <a:defRPr/>
            </a:pPr>
            <a:r>
              <a:rPr lang="en-US" altLang="en-US" sz="2133" b="1" dirty="0" smtClean="0">
                <a:cs typeface="ＭＳ Ｐゴシック" charset="0"/>
              </a:rPr>
              <a:t>Do you need more discretionary dollars to meet goals?</a:t>
            </a:r>
          </a:p>
          <a:p>
            <a:pPr marL="0" indent="0">
              <a:spcAft>
                <a:spcPts val="1200"/>
              </a:spcAft>
              <a:buNone/>
              <a:defRPr/>
            </a:pPr>
            <a:r>
              <a:rPr lang="en-US" altLang="en-US" sz="2133" b="1" dirty="0" smtClean="0">
                <a:cs typeface="ＭＳ Ｐゴシック" charset="0"/>
              </a:rPr>
              <a:t>Could more lives be saved with greater investment in prevention?</a:t>
            </a:r>
          </a:p>
          <a:p>
            <a:pPr marL="0" indent="0">
              <a:spcAft>
                <a:spcPts val="1200"/>
              </a:spcAft>
              <a:buNone/>
              <a:defRPr/>
            </a:pPr>
            <a:r>
              <a:rPr lang="en-US" altLang="en-US" sz="2133" b="1" dirty="0" smtClean="0">
                <a:cs typeface="ＭＳ Ｐゴシック" charset="0"/>
              </a:rPr>
              <a:t>Where are glaring gaps in services?  Or skewed funding?</a:t>
            </a:r>
          </a:p>
          <a:p>
            <a:pPr marL="0" indent="0">
              <a:spcAft>
                <a:spcPts val="1200"/>
              </a:spcAft>
              <a:buNone/>
              <a:defRPr/>
            </a:pPr>
            <a:r>
              <a:rPr lang="en-US" altLang="en-US" sz="2133" b="1" dirty="0" smtClean="0">
                <a:cs typeface="ＭＳ Ｐゴシック" charset="0"/>
              </a:rPr>
              <a:t>Are there large expenditures with limited accountability?</a:t>
            </a:r>
          </a:p>
          <a:p>
            <a:pPr marL="0" indent="0">
              <a:spcAft>
                <a:spcPts val="1200"/>
              </a:spcAft>
              <a:buNone/>
              <a:defRPr/>
            </a:pPr>
            <a:r>
              <a:rPr lang="en-US" altLang="en-US" sz="2133" b="1" dirty="0" smtClean="0">
                <a:cs typeface="ＭＳ Ｐゴシック" charset="0"/>
              </a:rPr>
              <a:t>Have children been losing ground over time?</a:t>
            </a:r>
          </a:p>
          <a:p>
            <a:pPr marL="0" indent="0">
              <a:spcAft>
                <a:spcPts val="1200"/>
              </a:spcAft>
              <a:buNone/>
              <a:defRPr/>
            </a:pPr>
            <a:r>
              <a:rPr lang="en-US" altLang="en-US" sz="2133" b="1" dirty="0" smtClean="0">
                <a:cs typeface="ＭＳ Ｐゴシック" charset="0"/>
              </a:rPr>
              <a:t>Do changes in investments match changes in need and demographics?</a:t>
            </a:r>
          </a:p>
          <a:p>
            <a:pPr marL="0" indent="0">
              <a:spcAft>
                <a:spcPts val="1200"/>
              </a:spcAft>
              <a:buNone/>
              <a:defRPr/>
            </a:pPr>
            <a:r>
              <a:rPr lang="en-US" altLang="en-US" sz="2133" b="1" dirty="0" smtClean="0">
                <a:cs typeface="ＭＳ Ｐゴシック" charset="0"/>
              </a:rPr>
              <a:t>Are there best practices that should be expanded?</a:t>
            </a:r>
            <a:endParaRPr lang="en-US" altLang="en-US" sz="2133" b="1" dirty="0">
              <a:cs typeface="ＭＳ Ｐゴシック" charset="0"/>
            </a:endParaRPr>
          </a:p>
        </p:txBody>
      </p:sp>
      <p:sp>
        <p:nvSpPr>
          <p:cNvPr id="14340" name="Rectangle 2"/>
          <p:cNvSpPr>
            <a:spLocks noGrp="1" noChangeArrowheads="1"/>
          </p:cNvSpPr>
          <p:nvPr>
            <p:ph type="title"/>
          </p:nvPr>
        </p:nvSpPr>
        <p:spPr>
          <a:xfrm>
            <a:off x="1919817" y="645584"/>
            <a:ext cx="6362699" cy="757767"/>
          </a:xfrm>
        </p:spPr>
        <p:txBody>
          <a:bodyPr anchor="t">
            <a:normAutofit/>
          </a:bodyPr>
          <a:lstStyle/>
          <a:p>
            <a:pPr>
              <a:defRPr/>
            </a:pPr>
            <a:r>
              <a:rPr lang="en-US" dirty="0" smtClean="0">
                <a:ea typeface="ＭＳ Ｐゴシック" charset="0"/>
                <a:cs typeface="ＭＳ Ｐゴシック" charset="0"/>
              </a:rPr>
              <a:t>ANALYSIS AND RECOMMENDATIONS</a:t>
            </a:r>
            <a:endParaRPr lang="en-US" dirty="0">
              <a:ea typeface="ＭＳ Ｐゴシック"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279456" y="1445683"/>
            <a:ext cx="8227372" cy="78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2667" b="1" dirty="0" smtClean="0">
                <a:solidFill>
                  <a:srgbClr val="FFFFFF"/>
                </a:solidFill>
              </a:rPr>
              <a:t>MAKING CHANGE WITH CHILDREN’S BUDGETS</a:t>
            </a:r>
            <a:endParaRPr lang="en-US" altLang="en-US" sz="2667" b="1" dirty="0">
              <a:solidFill>
                <a:srgbClr val="FFFFFF"/>
              </a:solidFill>
            </a:endParaRPr>
          </a:p>
        </p:txBody>
      </p:sp>
      <p:pic>
        <p:nvPicPr>
          <p:cNvPr id="10" name="Picture 9" descr="iStock_000002129339_Double.jpg"/>
          <p:cNvPicPr>
            <a:picLocks noChangeAspect="1"/>
          </p:cNvPicPr>
          <p:nvPr/>
        </p:nvPicPr>
        <p:blipFill>
          <a:blip r:embed="rId3" cstate="print">
            <a:extLst>
              <a:ext uri="{28A0092B-C50C-407E-A947-70E740481C1C}">
                <a14:useLocalDpi xmlns:a14="http://schemas.microsoft.com/office/drawing/2010/main" val="0"/>
              </a:ext>
            </a:extLst>
          </a:blip>
          <a:srcRect l="11729" r="9259"/>
          <a:stretch>
            <a:fillRect/>
          </a:stretch>
        </p:blipFill>
        <p:spPr bwMode="auto">
          <a:xfrm>
            <a:off x="8635040" y="0"/>
            <a:ext cx="35569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02510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4893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Counties Are Governed by an Elected Board of Supervisors</a:t>
            </a:r>
            <a:endParaRPr lang="en-US" sz="3000" dirty="0">
              <a:solidFill>
                <a:srgbClr val="1A5380"/>
              </a:solidFill>
              <a:latin typeface="Palatino LT Std" panose="02040502050505030304" pitchFamily="18" charset="0"/>
              <a:cs typeface="Palatino LT Std Medium"/>
            </a:endParaRPr>
          </a:p>
        </p:txBody>
      </p:sp>
      <p:sp>
        <p:nvSpPr>
          <p:cNvPr id="3" name="TextBox 2"/>
          <p:cNvSpPr txBox="1"/>
          <p:nvPr/>
        </p:nvSpPr>
        <p:spPr>
          <a:xfrm>
            <a:off x="2415182" y="1597222"/>
            <a:ext cx="7643218" cy="46511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The Board of Supervisors consists of five members in all but one county.</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The City and County of San Francisco has an 11-member Board and an independently elected mayor.</a:t>
            </a:r>
          </a:p>
          <a:p>
            <a:pPr defTabSz="457200">
              <a:lnSpc>
                <a:spcPts val="2600"/>
              </a:lnSpc>
              <a:buClr>
                <a:srgbClr val="DE722A"/>
              </a:buClr>
              <a:buSzPct val="100000"/>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Because counties do not have an elected chief executive (except for San Francisco), the Board’s role encompasses both executive and legislative functions.</a:t>
            </a:r>
            <a:endParaRPr lang="en-US" sz="2000" dirty="0">
              <a:solidFill>
                <a:prstClr val="black"/>
              </a:solidFill>
              <a:latin typeface="Avenir LT Std 65 Medium" panose="020B0603020203020204" pitchFamily="34" charset="0"/>
              <a:cs typeface="Avenir LT Std 85 Heavy"/>
            </a:endParaRP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These include setting priorities, approving the budget, controlling county property, and passing local laws.</a:t>
            </a:r>
            <a:endParaRPr lang="en-US" sz="2000" dirty="0">
              <a:solidFill>
                <a:prstClr val="black"/>
              </a:solidFill>
              <a:latin typeface="Avenir LT Std 65 Medium" panose="020B0603020203020204" pitchFamily="34" charset="0"/>
              <a:cs typeface="Arial" panose="020B0604020202020204" pitchFamily="34" charset="0"/>
            </a:endParaRPr>
          </a:p>
          <a:p>
            <a:pPr defTabSz="457200">
              <a:lnSpc>
                <a:spcPts val="2600"/>
              </a:lnSpc>
              <a:buClr>
                <a:srgbClr val="DE722A"/>
              </a:buClr>
              <a:buSzPct val="100000"/>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Boards also have a quasi-judicial role.</a:t>
            </a:r>
            <a:endParaRPr lang="en-US" sz="2000" dirty="0">
              <a:solidFill>
                <a:prstClr val="black"/>
              </a:solidFill>
              <a:latin typeface="Avenir LT Std 65 Medium" panose="020B0603020203020204" pitchFamily="34" charset="0"/>
              <a:cs typeface="Avenir LT Std 85 Heavy"/>
            </a:endParaRP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For example, Boards may settle claims and hear appeals of land-use and tax-related issues.</a:t>
            </a:r>
          </a:p>
        </p:txBody>
      </p:sp>
    </p:spTree>
    <p:extLst>
      <p:ext uri="{BB962C8B-B14F-4D97-AF65-F5344CB8AC3E}">
        <p14:creationId xmlns:p14="http://schemas.microsoft.com/office/powerpoint/2010/main" val="30671701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40418"/>
            <a:ext cx="12192000" cy="1058902"/>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1734" y="2894023"/>
            <a:ext cx="8437255" cy="3847207"/>
          </a:xfrm>
        </p:spPr>
        <p:txBody>
          <a:bodyPr/>
          <a:lstStyle/>
          <a:p>
            <a:pPr>
              <a:spcAft>
                <a:spcPts val="1200"/>
              </a:spcAft>
              <a:buFont typeface="Wingdings" panose="05000000000000000000" pitchFamily="2" charset="2"/>
              <a:buChar char="ü"/>
              <a:defRPr/>
            </a:pPr>
            <a:r>
              <a:rPr lang="en-US" altLang="en-US" sz="1800" b="1" dirty="0" smtClean="0">
                <a:cs typeface="ＭＳ Ｐゴシック" charset="0"/>
              </a:rPr>
              <a:t>First decide on PURPOSE of your children’s budget.</a:t>
            </a:r>
          </a:p>
          <a:p>
            <a:pPr>
              <a:spcAft>
                <a:spcPts val="1200"/>
              </a:spcAft>
              <a:buFont typeface="Wingdings" panose="05000000000000000000" pitchFamily="2" charset="2"/>
              <a:buChar char="ü"/>
              <a:defRPr/>
            </a:pPr>
            <a:r>
              <a:rPr lang="en-US" altLang="en-US" sz="1800" b="1" dirty="0" smtClean="0">
                <a:cs typeface="ＭＳ Ｐゴシック" charset="0"/>
              </a:rPr>
              <a:t>Stay FOCUSED on purpose – Don’t get lost in weeds.</a:t>
            </a:r>
          </a:p>
          <a:p>
            <a:pPr>
              <a:spcAft>
                <a:spcPts val="1200"/>
              </a:spcAft>
              <a:buFont typeface="Wingdings" panose="05000000000000000000" pitchFamily="2" charset="2"/>
              <a:buChar char="ü"/>
              <a:defRPr/>
            </a:pPr>
            <a:r>
              <a:rPr lang="en-US" altLang="en-US" sz="1800" b="1" dirty="0" smtClean="0">
                <a:cs typeface="ＭＳ Ｐゴシック" charset="0"/>
              </a:rPr>
              <a:t>NO RIGHT WAY – Make whatever “rules” you need to achieve your goals.</a:t>
            </a:r>
          </a:p>
          <a:p>
            <a:pPr>
              <a:spcAft>
                <a:spcPts val="1200"/>
              </a:spcAft>
              <a:buFont typeface="Wingdings" panose="05000000000000000000" pitchFamily="2" charset="2"/>
              <a:buChar char="ü"/>
              <a:defRPr/>
            </a:pPr>
            <a:r>
              <a:rPr lang="en-US" altLang="en-US" sz="1800" b="1" dirty="0" smtClean="0">
                <a:cs typeface="ＭＳ Ｐゴシック" charset="0"/>
              </a:rPr>
              <a:t>BALANCE between collecting to much info and not enough.</a:t>
            </a:r>
          </a:p>
          <a:p>
            <a:pPr>
              <a:spcAft>
                <a:spcPts val="1200"/>
              </a:spcAft>
              <a:buFont typeface="Wingdings" panose="05000000000000000000" pitchFamily="2" charset="2"/>
              <a:buChar char="ü"/>
              <a:defRPr/>
            </a:pPr>
            <a:r>
              <a:rPr lang="en-US" altLang="en-US" sz="1800" b="1" dirty="0" smtClean="0">
                <a:cs typeface="ＭＳ Ｐゴシック" charset="0"/>
              </a:rPr>
              <a:t>It’s a POLICY process, not an accounting one.</a:t>
            </a:r>
          </a:p>
          <a:p>
            <a:pPr>
              <a:spcAft>
                <a:spcPts val="1200"/>
              </a:spcAft>
              <a:buFont typeface="Wingdings" panose="05000000000000000000" pitchFamily="2" charset="2"/>
              <a:buChar char="ü"/>
              <a:defRPr/>
            </a:pPr>
            <a:r>
              <a:rPr lang="en-US" altLang="en-US" sz="1800" b="1" dirty="0" smtClean="0">
                <a:cs typeface="ＭＳ Ｐゴシック" charset="0"/>
              </a:rPr>
              <a:t>PROCESS can be as important as final document.</a:t>
            </a:r>
          </a:p>
          <a:p>
            <a:pPr>
              <a:spcAft>
                <a:spcPts val="1200"/>
              </a:spcAft>
              <a:buFont typeface="Wingdings" panose="05000000000000000000" pitchFamily="2" charset="2"/>
              <a:buChar char="ü"/>
              <a:defRPr/>
            </a:pPr>
            <a:r>
              <a:rPr lang="en-US" altLang="en-US" sz="1800" b="1" dirty="0" smtClean="0">
                <a:cs typeface="ＭＳ Ｐゴシック" charset="0"/>
              </a:rPr>
              <a:t>PARTNERSHIP between government and community advocates is optimal.</a:t>
            </a:r>
          </a:p>
          <a:p>
            <a:pPr>
              <a:spcAft>
                <a:spcPts val="1200"/>
              </a:spcAft>
              <a:buFont typeface="Wingdings" panose="05000000000000000000" pitchFamily="2" charset="2"/>
              <a:buChar char="ü"/>
              <a:defRPr/>
            </a:pPr>
            <a:r>
              <a:rPr lang="en-US" altLang="en-US" sz="1800" b="1" dirty="0" smtClean="0">
                <a:cs typeface="ＭＳ Ｐゴシック" charset="0"/>
              </a:rPr>
              <a:t>INCLUDE ANALYSIS and RECOMMENDATIONS, NOT JUST NUMBERS</a:t>
            </a:r>
            <a:endParaRPr lang="en-US" altLang="en-US" sz="1800" b="1" dirty="0">
              <a:cs typeface="ＭＳ Ｐゴシック" charset="0"/>
            </a:endParaRPr>
          </a:p>
        </p:txBody>
      </p:sp>
      <p:sp>
        <p:nvSpPr>
          <p:cNvPr id="14340" name="Rectangle 2"/>
          <p:cNvSpPr>
            <a:spLocks noGrp="1" noChangeArrowheads="1"/>
          </p:cNvSpPr>
          <p:nvPr>
            <p:ph type="title"/>
          </p:nvPr>
        </p:nvSpPr>
        <p:spPr>
          <a:xfrm>
            <a:off x="1919818" y="645584"/>
            <a:ext cx="5742516" cy="757767"/>
          </a:xfrm>
        </p:spPr>
        <p:txBody>
          <a:bodyPr anchor="t">
            <a:normAutofit/>
          </a:bodyPr>
          <a:lstStyle/>
          <a:p>
            <a:pPr>
              <a:defRPr/>
            </a:pPr>
            <a:r>
              <a:rPr lang="en-US" sz="4000" dirty="0" smtClean="0">
                <a:ea typeface="ＭＳ Ｐゴシック" charset="0"/>
                <a:cs typeface="ＭＳ Ｐゴシック" charset="0"/>
              </a:rPr>
              <a:t>    GUIDELINES</a:t>
            </a:r>
            <a:endParaRPr lang="en-US" sz="4000" dirty="0">
              <a:ea typeface="ＭＳ Ｐゴシック" charset="0"/>
              <a:cs typeface="ＭＳ Ｐゴシック" charset="0"/>
            </a:endParaRPr>
          </a:p>
        </p:txBody>
      </p:sp>
      <p:sp>
        <p:nvSpPr>
          <p:cNvPr id="6" name="Rectangle 5"/>
          <p:cNvSpPr/>
          <p:nvPr/>
        </p:nvSpPr>
        <p:spPr>
          <a:xfrm>
            <a:off x="8674443" y="-116770"/>
            <a:ext cx="3517557" cy="697477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23559" name="Rectangle 2"/>
          <p:cNvSpPr txBox="1">
            <a:spLocks noChangeArrowheads="1"/>
          </p:cNvSpPr>
          <p:nvPr/>
        </p:nvSpPr>
        <p:spPr bwMode="auto">
          <a:xfrm>
            <a:off x="0" y="1718734"/>
            <a:ext cx="8578851"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altLang="en-US" sz="2667" b="1" dirty="0" smtClean="0">
                <a:solidFill>
                  <a:srgbClr val="FFFFFF"/>
                </a:solidFill>
              </a:rPr>
              <a:t>           GOAL: IMPROVE LIFE FOR CHILDREN</a:t>
            </a:r>
          </a:p>
          <a:p>
            <a:pPr eaLnBrk="0" fontAlgn="base" hangingPunct="0">
              <a:spcBef>
                <a:spcPct val="0"/>
              </a:spcBef>
              <a:spcAft>
                <a:spcPct val="0"/>
              </a:spcAft>
              <a:buFontTx/>
              <a:buNone/>
            </a:pPr>
            <a:r>
              <a:rPr lang="en-US" altLang="en-US" sz="2667" b="1" dirty="0" smtClean="0">
                <a:solidFill>
                  <a:srgbClr val="FFFFFF"/>
                </a:solidFill>
              </a:rPr>
              <a:t>              CREATE A CATALYST FOR ACTION</a:t>
            </a:r>
            <a:endParaRPr lang="en-US" altLang="en-US" sz="2667" b="1"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069" y="1032706"/>
            <a:ext cx="3522127" cy="4676116"/>
          </a:xfrm>
          <a:prstGeom prst="rect">
            <a:avLst/>
          </a:prstGeom>
        </p:spPr>
      </p:pic>
    </p:spTree>
    <p:extLst>
      <p:ext uri="{BB962C8B-B14F-4D97-AF65-F5344CB8AC3E}">
        <p14:creationId xmlns:p14="http://schemas.microsoft.com/office/powerpoint/2010/main" val="311967156"/>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7024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FUNDING THE NEXT GENERATION</a:t>
            </a:r>
          </a:p>
        </p:txBody>
      </p:sp>
      <p:sp>
        <p:nvSpPr>
          <p:cNvPr id="3" name="Content Placeholder 2"/>
          <p:cNvSpPr>
            <a:spLocks noGrp="1"/>
          </p:cNvSpPr>
          <p:nvPr>
            <p:ph idx="1"/>
          </p:nvPr>
        </p:nvSpPr>
        <p:spPr>
          <a:xfrm>
            <a:off x="1238250" y="1625600"/>
            <a:ext cx="8815203" cy="4904509"/>
          </a:xfrm>
        </p:spPr>
        <p:txBody>
          <a:bodyPr>
            <a:normAutofit lnSpcReduction="10000"/>
          </a:bodyPr>
          <a:lstStyle/>
          <a:p>
            <a:r>
              <a:rPr lang="en-US" dirty="0"/>
              <a:t>Provides technical assistance to coalitions working on local funding streams for children and youth</a:t>
            </a:r>
          </a:p>
          <a:p>
            <a:r>
              <a:rPr lang="en-US" dirty="0"/>
              <a:t>Sponsors learning community and conferences</a:t>
            </a:r>
          </a:p>
          <a:p>
            <a:r>
              <a:rPr lang="en-US" dirty="0"/>
              <a:t>Site-level support includes speaking, convening, facilitating, trouble-shooting, coaching, and more.</a:t>
            </a:r>
          </a:p>
          <a:p>
            <a:r>
              <a:rPr lang="en-US" dirty="0"/>
              <a:t>Manual available “Creating Local Dedicated Funding Streams for Kids: A Guide to Planning a Local Initiative to Fund Services for Children, Youth and Their Families”</a:t>
            </a:r>
          </a:p>
          <a:p>
            <a:pPr marL="0" indent="0">
              <a:buNone/>
            </a:pPr>
            <a:r>
              <a:rPr lang="en-US" dirty="0"/>
              <a:t>CONTACT:</a:t>
            </a:r>
          </a:p>
          <a:p>
            <a:pPr marL="0" indent="0">
              <a:buNone/>
            </a:pPr>
            <a:r>
              <a:rPr lang="en-US" dirty="0"/>
              <a:t>Margaret Brodkin, </a:t>
            </a:r>
            <a:r>
              <a:rPr lang="en-US" dirty="0">
                <a:hlinkClick r:id="rId2"/>
              </a:rPr>
              <a:t>Margaret@fundingthenextgeneration.org</a:t>
            </a:r>
            <a:endParaRPr lang="en-US" dirty="0"/>
          </a:p>
          <a:p>
            <a:pPr marL="0" indent="0">
              <a:buNone/>
            </a:pPr>
            <a:r>
              <a:rPr lang="en-US" dirty="0"/>
              <a:t>415-794-4963</a:t>
            </a:r>
          </a:p>
          <a:p>
            <a:pPr marL="0" indent="0">
              <a:buNone/>
            </a:pPr>
            <a:r>
              <a:rPr lang="en-US" dirty="0">
                <a:solidFill>
                  <a:schemeClr val="bg1"/>
                </a:solidFill>
                <a:hlinkClick r:id="rId3"/>
              </a:rPr>
              <a:t>www.fundingthenextgeneration.org</a:t>
            </a:r>
            <a:endParaRPr lang="en-US" dirty="0">
              <a:solidFill>
                <a:schemeClr val="bg1"/>
              </a:solidFill>
            </a:endParaRPr>
          </a:p>
          <a:p>
            <a:pPr marL="0" indent="0">
              <a:buNone/>
            </a:pPr>
            <a:r>
              <a:rPr lang="en-US" dirty="0"/>
              <a:t>www.facebook.com/fundingthenextgeneration</a:t>
            </a:r>
          </a:p>
        </p:txBody>
      </p:sp>
      <p:pic>
        <p:nvPicPr>
          <p:cNvPr id="4" name="Picture 3"/>
          <p:cNvPicPr>
            <a:picLocks noChangeAspect="1"/>
          </p:cNvPicPr>
          <p:nvPr/>
        </p:nvPicPr>
        <p:blipFill>
          <a:blip r:embed="rId4"/>
          <a:stretch>
            <a:fillRect/>
          </a:stretch>
        </p:blipFill>
        <p:spPr>
          <a:xfrm>
            <a:off x="10053453" y="0"/>
            <a:ext cx="1452511" cy="1547446"/>
          </a:xfrm>
          <a:prstGeom prst="rect">
            <a:avLst/>
          </a:prstGeom>
        </p:spPr>
      </p:pic>
      <p:sp>
        <p:nvSpPr>
          <p:cNvPr id="5" name="Date Placeholder 4"/>
          <p:cNvSpPr>
            <a:spLocks noGrp="1"/>
          </p:cNvSpPr>
          <p:nvPr>
            <p:ph type="dt" sz="half" idx="10"/>
          </p:nvPr>
        </p:nvSpPr>
        <p:spPr/>
        <p:txBody>
          <a:bodyPr/>
          <a:lstStyle/>
          <a:p>
            <a:fld id="{6A006E67-6871-48C6-A5F5-50437A39BD63}" type="datetime1">
              <a:rPr lang="en-US" altLang="en-US" smtClean="0">
                <a:solidFill>
                  <a:prstClr val="white">
                    <a:tint val="75000"/>
                    <a:alpha val="60000"/>
                  </a:prstClr>
                </a:solidFill>
              </a:rPr>
              <a:t>7/10/17</a:t>
            </a:fld>
            <a:endParaRPr lang="en-US" alt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F3B4563-4C76-41E4-819E-CABCE3BB6755}" type="slidenum">
              <a:rPr lang="en-US" altLang="en-US" smtClean="0">
                <a:solidFill>
                  <a:prstClr val="white">
                    <a:tint val="75000"/>
                  </a:prstClr>
                </a:solidFill>
              </a:rPr>
              <a:pPr/>
              <a:t>81</a:t>
            </a:fld>
            <a:endParaRPr lang="en-US" altLang="en-US">
              <a:solidFill>
                <a:prstClr val="white">
                  <a:tint val="75000"/>
                </a:prstClr>
              </a:solidFill>
            </a:endParaRPr>
          </a:p>
        </p:txBody>
      </p:sp>
    </p:spTree>
    <p:extLst>
      <p:ext uri="{BB962C8B-B14F-4D97-AF65-F5344CB8AC3E}">
        <p14:creationId xmlns:p14="http://schemas.microsoft.com/office/powerpoint/2010/main" val="1301902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634" y="381000"/>
            <a:ext cx="7489366" cy="990600"/>
          </a:xfrm>
          <a:prstGeom prst="rect">
            <a:avLst/>
          </a:prstGeom>
          <a:noFill/>
        </p:spPr>
        <p:txBody>
          <a:bodyPr wrap="square" rtlCol="0">
            <a:noAutofit/>
          </a:bodyPr>
          <a:lstStyle/>
          <a:p>
            <a:pPr defTabSz="457200"/>
            <a:r>
              <a:rPr lang="en-US" sz="3000" dirty="0">
                <a:solidFill>
                  <a:srgbClr val="006586"/>
                </a:solidFill>
                <a:latin typeface="Palatino LT Std" panose="02040502050505030304" pitchFamily="18" charset="0"/>
                <a:cs typeface="Palatino LT Std Medium"/>
              </a:rPr>
              <a:t>A Number of Other County Officers</a:t>
            </a:r>
          </a:p>
          <a:p>
            <a:pPr defTabSz="457200"/>
            <a:r>
              <a:rPr lang="en-US" sz="3000" dirty="0">
                <a:solidFill>
                  <a:srgbClr val="006586"/>
                </a:solidFill>
                <a:latin typeface="Palatino LT Std" panose="02040502050505030304" pitchFamily="18" charset="0"/>
                <a:cs typeface="Palatino LT Std Medium"/>
              </a:rPr>
              <a:t>Also Are Elected</a:t>
            </a:r>
          </a:p>
        </p:txBody>
      </p:sp>
      <p:sp>
        <p:nvSpPr>
          <p:cNvPr id="3" name="TextBox 2"/>
          <p:cNvSpPr txBox="1"/>
          <p:nvPr/>
        </p:nvSpPr>
        <p:spPr>
          <a:xfrm>
            <a:off x="2415182" y="1597222"/>
            <a:ext cx="7567018" cy="4651178"/>
          </a:xfrm>
          <a:prstGeom prst="rect">
            <a:avLst/>
          </a:prstGeom>
          <a:noFill/>
        </p:spPr>
        <p:txBody>
          <a:bodyPr wrap="square" rtlCol="0">
            <a:noAutofit/>
          </a:bodyPr>
          <a:lstStyle/>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Along with an elected Board of Supervisors, the state Constitution requires counties to elect:</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An assessor.</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A district attorney.</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A sheriff.</a:t>
            </a:r>
          </a:p>
          <a:p>
            <a:pPr defTabSz="457200">
              <a:lnSpc>
                <a:spcPts val="2600"/>
              </a:lnSpc>
              <a:buClr>
                <a:srgbClr val="DE722A"/>
              </a:buClr>
              <a:buSzPct val="100000"/>
            </a:pPr>
            <a:endParaRPr lang="en-US" sz="2000"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r>
              <a:rPr lang="en-US" sz="2000" b="1" dirty="0">
                <a:solidFill>
                  <a:prstClr val="black"/>
                </a:solidFill>
                <a:latin typeface="Avenir LT Std 65 Medium" panose="020B0603020203020204" pitchFamily="34" charset="0"/>
                <a:cs typeface="Avenir LT Std 85 Heavy"/>
              </a:rPr>
              <a:t>Although not required by the state Constitution, a few other key county offices are typically filled by election, rather than by Board appointment. These include:</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The auditor-controller.</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The county clerk.</a:t>
            </a:r>
          </a:p>
          <a:p>
            <a:pPr marL="800100" lvl="1" indent="-342900" defTabSz="457200">
              <a:lnSpc>
                <a:spcPts val="2600"/>
              </a:lnSpc>
              <a:buClr>
                <a:srgbClr val="4BACC6">
                  <a:lumMod val="75000"/>
                </a:srgbClr>
              </a:buClr>
              <a:buSzPct val="150000"/>
              <a:buFont typeface="Lucida Grande"/>
              <a:buChar char="–"/>
            </a:pPr>
            <a:r>
              <a:rPr lang="en-US" sz="2000" dirty="0">
                <a:solidFill>
                  <a:prstClr val="black"/>
                </a:solidFill>
                <a:latin typeface="Avenir LT Std 65 Medium" panose="020B0603020203020204" pitchFamily="34" charset="0"/>
                <a:cs typeface="Avenir LT Std 85 Heavy"/>
              </a:rPr>
              <a:t>The treasurer-tax collector.</a:t>
            </a:r>
          </a:p>
          <a:p>
            <a:pPr marL="342900" indent="-342900" defTabSz="457200">
              <a:lnSpc>
                <a:spcPts val="2600"/>
              </a:lnSpc>
              <a:buClr>
                <a:srgbClr val="DE722A"/>
              </a:buClr>
              <a:buSzPct val="100000"/>
              <a:buFont typeface="Univers LT 47 CondensedLt" panose="02000406040000020003" pitchFamily="2" charset="0"/>
              <a:buChar char="•"/>
            </a:pPr>
            <a:endParaRPr lang="en-US" sz="2000" b="1" dirty="0">
              <a:solidFill>
                <a:prstClr val="black"/>
              </a:solidFill>
              <a:latin typeface="Avenir LT Std 65 Medium" panose="020B0603020203020204" pitchFamily="34" charset="0"/>
              <a:cs typeface="Avenir LT Std 85 Heavy"/>
            </a:endParaRPr>
          </a:p>
          <a:p>
            <a:pPr marL="342900" indent="-342900" defTabSz="457200">
              <a:lnSpc>
                <a:spcPts val="2600"/>
              </a:lnSpc>
              <a:buClr>
                <a:srgbClr val="DE722A"/>
              </a:buClr>
              <a:buSzPct val="100000"/>
              <a:buFont typeface="Univers LT 47 CondensedLt" panose="02000406040000020003" pitchFamily="2" charset="0"/>
              <a:buChar char="•"/>
            </a:pPr>
            <a:endParaRPr lang="en-US" sz="2000" b="1" dirty="0">
              <a:solidFill>
                <a:prstClr val="black"/>
              </a:solidFill>
              <a:latin typeface="Avenir LT Std 65 Medium" panose="020B0603020203020204" pitchFamily="34" charset="0"/>
              <a:cs typeface="Avenir LT Std 85 Heavy"/>
            </a:endParaRPr>
          </a:p>
          <a:p>
            <a:pPr marL="800100" lvl="1" indent="-342900" defTabSz="457200">
              <a:lnSpc>
                <a:spcPts val="2600"/>
              </a:lnSpc>
              <a:buClr>
                <a:srgbClr val="4BACC6">
                  <a:lumMod val="75000"/>
                </a:srgbClr>
              </a:buClr>
              <a:buSzPct val="150000"/>
              <a:buFont typeface="Lucida Grande"/>
              <a:buChar char="–"/>
            </a:pPr>
            <a:endParaRPr lang="en-US" sz="2000" dirty="0">
              <a:solidFill>
                <a:prstClr val="black"/>
              </a:solidFill>
              <a:latin typeface="Avenir LT Std 65 Medium" panose="020B0603020203020204" pitchFamily="34" charset="0"/>
              <a:cs typeface="Avenir LT Std 85 Heavy"/>
            </a:endParaRPr>
          </a:p>
        </p:txBody>
      </p:sp>
    </p:spTree>
    <p:extLst>
      <p:ext uri="{BB962C8B-B14F-4D97-AF65-F5344CB8AC3E}">
        <p14:creationId xmlns:p14="http://schemas.microsoft.com/office/powerpoint/2010/main" val="4265875973"/>
      </p:ext>
    </p:extLst>
  </p:cSld>
  <p:clrMapOvr>
    <a:masterClrMapping/>
  </p:clrMapOvr>
  <p:timing>
    <p:tnLst>
      <p:par>
        <p:cTn id="1" dur="indefinite" restart="never" nodeType="tmRoot"/>
      </p:par>
    </p:tnLst>
  </p:timing>
</p:sld>
</file>

<file path=ppt/theme/_rels/theme3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10680</TotalTime>
  <Words>3791</Words>
  <Application>Microsoft Macintosh PowerPoint</Application>
  <PresentationFormat>Widescreen</PresentationFormat>
  <Paragraphs>521</Paragraphs>
  <Slides>81</Slides>
  <Notes>6</Notes>
  <HiddenSlides>0</HiddenSlides>
  <MMClips>0</MMClips>
  <ScaleCrop>false</ScaleCrop>
  <HeadingPairs>
    <vt:vector size="6" baseType="variant">
      <vt:variant>
        <vt:lpstr>Fonts Used</vt:lpstr>
      </vt:variant>
      <vt:variant>
        <vt:i4>18</vt:i4>
      </vt:variant>
      <vt:variant>
        <vt:lpstr>Theme</vt:lpstr>
      </vt:variant>
      <vt:variant>
        <vt:i4>33</vt:i4>
      </vt:variant>
      <vt:variant>
        <vt:lpstr>Slide Titles</vt:lpstr>
      </vt:variant>
      <vt:variant>
        <vt:i4>81</vt:i4>
      </vt:variant>
    </vt:vector>
  </HeadingPairs>
  <TitlesOfParts>
    <vt:vector size="132" baseType="lpstr">
      <vt:lpstr>Arial</vt:lpstr>
      <vt:lpstr>Avenir LT Std 35 Light</vt:lpstr>
      <vt:lpstr>Avenir LT Std 55 Roman</vt:lpstr>
      <vt:lpstr>Avenir LT Std 65 Medium</vt:lpstr>
      <vt:lpstr>Avenir LT Std 85 Heavy</vt:lpstr>
      <vt:lpstr>Avenir LT Std 95 Black</vt:lpstr>
      <vt:lpstr>AvenirNext LT Pro Medium</vt:lpstr>
      <vt:lpstr>Calibri</vt:lpstr>
      <vt:lpstr>Calibri Light</vt:lpstr>
      <vt:lpstr>Century Gothic</vt:lpstr>
      <vt:lpstr>Lucida Grande</vt:lpstr>
      <vt:lpstr>MS PGothic</vt:lpstr>
      <vt:lpstr>ＭＳ Ｐゴシック</vt:lpstr>
      <vt:lpstr>Palatino LT Std</vt:lpstr>
      <vt:lpstr>Palatino LT Std Medium</vt:lpstr>
      <vt:lpstr>Univers LT 47 CondensedLt</vt:lpstr>
      <vt:lpstr>Wingdings</vt:lpstr>
      <vt:lpstr>Wingdings 3</vt:lpstr>
      <vt:lpstr>2_Office Theme</vt:lpstr>
      <vt:lpstr>6_KLM001_TU_2014_EXTERNAL_110514_5a</vt:lpstr>
      <vt:lpstr>Office Theme</vt:lpstr>
      <vt:lpstr>1_Office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25_Office Theme</vt:lpstr>
      <vt:lpstr>26_Office Theme</vt:lpstr>
      <vt:lpstr>27_Office Theme</vt:lpstr>
      <vt:lpstr>28_Office Theme</vt:lpstr>
      <vt:lpstr>29_Office Theme</vt:lpstr>
      <vt:lpstr>30_Office Theme</vt:lpstr>
      <vt:lpstr>31_Office Theme</vt:lpstr>
      <vt:lpstr>1_Ion</vt:lpstr>
      <vt:lpstr>FOLLOW THE MONEY A webinar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the Money</vt:lpstr>
      <vt:lpstr>Goals for Session</vt:lpstr>
      <vt:lpstr>Me</vt:lpstr>
      <vt:lpstr>Me</vt:lpstr>
      <vt:lpstr>You</vt:lpstr>
      <vt:lpstr>Budget Terminology</vt:lpstr>
      <vt:lpstr>Budget Timeline</vt:lpstr>
      <vt:lpstr>PowerPoint Presentation</vt:lpstr>
      <vt:lpstr>Budget Document</vt:lpstr>
      <vt:lpstr>County Budget- Big Picture</vt:lpstr>
      <vt:lpstr>Humboldt</vt:lpstr>
      <vt:lpstr>Napa</vt:lpstr>
      <vt:lpstr>SJ</vt:lpstr>
      <vt:lpstr>Monterey</vt:lpstr>
      <vt:lpstr>Monterey</vt:lpstr>
      <vt:lpstr>San Joaquin-Total Sources</vt:lpstr>
      <vt:lpstr>Los Angeles Total Sources</vt:lpstr>
      <vt:lpstr>San Joaquin Total Uses</vt:lpstr>
      <vt:lpstr>Los Angeles Total Uses</vt:lpstr>
      <vt:lpstr>Los Angeles-Use of Local Revenues</vt:lpstr>
      <vt:lpstr>San Joaquin Summary Discretionary Revenues-Net County Cost</vt:lpstr>
      <vt:lpstr>San Joaquin-why you can’t have any</vt:lpstr>
      <vt:lpstr>State Controller Schedules</vt:lpstr>
      <vt:lpstr>Napa</vt:lpstr>
      <vt:lpstr>Sources</vt:lpstr>
      <vt:lpstr>Napa General Fund Revenues</vt:lpstr>
      <vt:lpstr>Monterey Non-Program Revenue</vt:lpstr>
      <vt:lpstr>Yolo General Purpose Revenue</vt:lpstr>
      <vt:lpstr>Sonoma County Schedule 5</vt:lpstr>
      <vt:lpstr>Monterey Total Governmental Fund Revenue</vt:lpstr>
      <vt:lpstr>Monterey Local Tax Detail</vt:lpstr>
      <vt:lpstr>Spending on Children</vt:lpstr>
      <vt:lpstr>San Joaquin</vt:lpstr>
      <vt:lpstr>Santa Clara Department of Children, Seniors and Families</vt:lpstr>
      <vt:lpstr>Santa Clara County Children’s Health Initiative </vt:lpstr>
      <vt:lpstr>Solano County First 5</vt:lpstr>
      <vt:lpstr>Napa</vt:lpstr>
      <vt:lpstr>LA</vt:lpstr>
      <vt:lpstr>LA</vt:lpstr>
      <vt:lpstr>Simple questions to ask about the budget</vt:lpstr>
      <vt:lpstr>Not so simple questions about the budget</vt:lpstr>
      <vt:lpstr>CREATING A CHILDREN’S BUDGET</vt:lpstr>
      <vt:lpstr>WHAT IS A CHILDREN’S BUDGET?</vt:lpstr>
      <vt:lpstr>WHY CREATE A CHILDREN’S BUDGET</vt:lpstr>
      <vt:lpstr>WHAT DO YOU WANT TO KNOW?</vt:lpstr>
      <vt:lpstr>GETTING STARTED</vt:lpstr>
      <vt:lpstr>CREATING AN ADVISORY COMMITTEE</vt:lpstr>
      <vt:lpstr>WHERE TO FIND CHILDREN’S SERVICES</vt:lpstr>
      <vt:lpstr>TECHNICAL CHALLENGES</vt:lpstr>
      <vt:lpstr>OTHER ELEMENTS CAN ENHANCE EFFECTIVENSS</vt:lpstr>
      <vt:lpstr>ANALYSIS AND RECOMMENDATIONS</vt:lpstr>
      <vt:lpstr>    GUIDELINES</vt:lpstr>
      <vt:lpstr>FUNDING THE NEXT GENERATION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CHILDREN’S BUDGET?</dc:title>
  <dc:creator>Margaret</dc:creator>
  <cp:lastModifiedBy>Margaret Brodkin</cp:lastModifiedBy>
  <cp:revision>31</cp:revision>
  <dcterms:created xsi:type="dcterms:W3CDTF">2017-07-01T20:28:04Z</dcterms:created>
  <dcterms:modified xsi:type="dcterms:W3CDTF">2017-07-10T18:30:26Z</dcterms:modified>
</cp:coreProperties>
</file>