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708" r:id="rId2"/>
    <p:sldMasterId id="2147483721" r:id="rId3"/>
    <p:sldMasterId id="2147483735" r:id="rId4"/>
    <p:sldMasterId id="2147483749" r:id="rId5"/>
    <p:sldMasterId id="2147483763" r:id="rId6"/>
    <p:sldMasterId id="2147483781" r:id="rId7"/>
  </p:sldMasterIdLst>
  <p:notesMasterIdLst>
    <p:notesMasterId r:id="rId69"/>
  </p:notesMasterIdLst>
  <p:sldIdLst>
    <p:sldId id="344" r:id="rId8"/>
    <p:sldId id="277" r:id="rId9"/>
    <p:sldId id="343" r:id="rId10"/>
    <p:sldId id="261" r:id="rId11"/>
    <p:sldId id="367" r:id="rId12"/>
    <p:sldId id="272" r:id="rId13"/>
    <p:sldId id="329" r:id="rId14"/>
    <p:sldId id="371" r:id="rId15"/>
    <p:sldId id="369" r:id="rId16"/>
    <p:sldId id="372" r:id="rId17"/>
    <p:sldId id="384" r:id="rId18"/>
    <p:sldId id="385" r:id="rId19"/>
    <p:sldId id="373" r:id="rId20"/>
    <p:sldId id="374" r:id="rId21"/>
    <p:sldId id="375" r:id="rId22"/>
    <p:sldId id="376" r:id="rId23"/>
    <p:sldId id="377" r:id="rId24"/>
    <p:sldId id="370" r:id="rId25"/>
    <p:sldId id="379" r:id="rId26"/>
    <p:sldId id="380" r:id="rId27"/>
    <p:sldId id="381" r:id="rId28"/>
    <p:sldId id="382" r:id="rId29"/>
    <p:sldId id="359" r:id="rId30"/>
    <p:sldId id="356" r:id="rId31"/>
    <p:sldId id="301" r:id="rId32"/>
    <p:sldId id="366" r:id="rId33"/>
    <p:sldId id="269" r:id="rId34"/>
    <p:sldId id="368" r:id="rId35"/>
    <p:sldId id="288" r:id="rId36"/>
    <p:sldId id="365" r:id="rId37"/>
    <p:sldId id="360" r:id="rId38"/>
    <p:sldId id="364" r:id="rId39"/>
    <p:sldId id="386" r:id="rId40"/>
    <p:sldId id="387" r:id="rId41"/>
    <p:sldId id="388" r:id="rId42"/>
    <p:sldId id="389" r:id="rId43"/>
    <p:sldId id="390" r:id="rId44"/>
    <p:sldId id="391" r:id="rId45"/>
    <p:sldId id="392" r:id="rId46"/>
    <p:sldId id="393" r:id="rId47"/>
    <p:sldId id="394" r:id="rId48"/>
    <p:sldId id="395" r:id="rId49"/>
    <p:sldId id="396" r:id="rId50"/>
    <p:sldId id="397" r:id="rId51"/>
    <p:sldId id="361" r:id="rId52"/>
    <p:sldId id="264" r:id="rId53"/>
    <p:sldId id="265" r:id="rId54"/>
    <p:sldId id="299" r:id="rId55"/>
    <p:sldId id="358" r:id="rId56"/>
    <p:sldId id="339" r:id="rId57"/>
    <p:sldId id="268" r:id="rId58"/>
    <p:sldId id="281" r:id="rId59"/>
    <p:sldId id="283" r:id="rId60"/>
    <p:sldId id="294" r:id="rId61"/>
    <p:sldId id="273" r:id="rId62"/>
    <p:sldId id="274" r:id="rId63"/>
    <p:sldId id="275" r:id="rId64"/>
    <p:sldId id="357" r:id="rId65"/>
    <p:sldId id="362" r:id="rId66"/>
    <p:sldId id="276" r:id="rId67"/>
    <p:sldId id="271"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57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C54877-7712-6E4C-BE4A-A6924903BDC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1C08C519-2B20-B546-A8AD-1DD1610B8E42}">
      <dgm:prSet phldrT="[Text]" custT="1"/>
      <dgm:spPr/>
      <dgm:t>
        <a:bodyPr/>
        <a:lstStyle/>
        <a:p>
          <a:r>
            <a:rPr lang="en-US" sz="1600" dirty="0"/>
            <a:t>October- December Budget Instructions</a:t>
          </a:r>
        </a:p>
      </dgm:t>
    </dgm:pt>
    <dgm:pt modelId="{B81FF72C-7691-C749-8AD6-A1F554C62CD6}" type="parTrans" cxnId="{C118134C-E24E-1749-8CCD-8A5ED490BBD8}">
      <dgm:prSet/>
      <dgm:spPr/>
      <dgm:t>
        <a:bodyPr/>
        <a:lstStyle/>
        <a:p>
          <a:endParaRPr lang="en-US"/>
        </a:p>
      </dgm:t>
    </dgm:pt>
    <dgm:pt modelId="{016C657B-C91B-C94E-A15D-5CFFE4758FE1}" type="sibTrans" cxnId="{C118134C-E24E-1749-8CCD-8A5ED490BBD8}">
      <dgm:prSet/>
      <dgm:spPr/>
      <dgm:t>
        <a:bodyPr/>
        <a:lstStyle/>
        <a:p>
          <a:endParaRPr lang="en-US"/>
        </a:p>
      </dgm:t>
    </dgm:pt>
    <dgm:pt modelId="{6376B521-9A96-1A49-8512-4E9423928F28}">
      <dgm:prSet phldrT="[Text]" custT="1"/>
      <dgm:spPr/>
      <dgm:t>
        <a:bodyPr/>
        <a:lstStyle/>
        <a:p>
          <a:r>
            <a:rPr lang="en-US" sz="1600" dirty="0"/>
            <a:t>January-March Departmental preparations, hearings</a:t>
          </a:r>
        </a:p>
      </dgm:t>
    </dgm:pt>
    <dgm:pt modelId="{5A1A97E0-4E76-1046-8CCD-5C1BB227AAC8}" type="parTrans" cxnId="{C105FB42-70AF-9A48-B67A-2F3822E5359B}">
      <dgm:prSet/>
      <dgm:spPr/>
      <dgm:t>
        <a:bodyPr/>
        <a:lstStyle/>
        <a:p>
          <a:endParaRPr lang="en-US"/>
        </a:p>
      </dgm:t>
    </dgm:pt>
    <dgm:pt modelId="{D1D7186B-5EF4-C247-9BD9-5D9F3C6321EE}" type="sibTrans" cxnId="{C105FB42-70AF-9A48-B67A-2F3822E5359B}">
      <dgm:prSet/>
      <dgm:spPr/>
      <dgm:t>
        <a:bodyPr/>
        <a:lstStyle/>
        <a:p>
          <a:endParaRPr lang="en-US"/>
        </a:p>
      </dgm:t>
    </dgm:pt>
    <dgm:pt modelId="{37A4EF03-7B8D-654C-B00C-1BF4C6DCFE87}">
      <dgm:prSet phldrT="[Text]" custT="1"/>
      <dgm:spPr/>
      <dgm:t>
        <a:bodyPr/>
        <a:lstStyle/>
        <a:p>
          <a:r>
            <a:rPr lang="en-US" sz="1600" dirty="0"/>
            <a:t>April-May budget Office/Auditor-Controller</a:t>
          </a:r>
        </a:p>
      </dgm:t>
    </dgm:pt>
    <dgm:pt modelId="{50279920-B74F-2949-84B0-51635FCD325B}" type="parTrans" cxnId="{9A588604-6F84-AD43-A670-4EC5AE9D9886}">
      <dgm:prSet/>
      <dgm:spPr/>
      <dgm:t>
        <a:bodyPr/>
        <a:lstStyle/>
        <a:p>
          <a:endParaRPr lang="en-US"/>
        </a:p>
      </dgm:t>
    </dgm:pt>
    <dgm:pt modelId="{73FA0EE9-19B8-3E44-A388-DC86C0068B59}" type="sibTrans" cxnId="{9A588604-6F84-AD43-A670-4EC5AE9D9886}">
      <dgm:prSet/>
      <dgm:spPr/>
      <dgm:t>
        <a:bodyPr/>
        <a:lstStyle/>
        <a:p>
          <a:endParaRPr lang="en-US"/>
        </a:p>
      </dgm:t>
    </dgm:pt>
    <dgm:pt modelId="{E8933206-D728-8D46-BF0E-F105ABD894DD}">
      <dgm:prSet phldrT="[Text]" custT="1"/>
      <dgm:spPr/>
      <dgm:t>
        <a:bodyPr/>
        <a:lstStyle/>
        <a:p>
          <a:r>
            <a:rPr lang="en-US" sz="1600" dirty="0"/>
            <a:t>June Board of Supervisors</a:t>
          </a:r>
        </a:p>
      </dgm:t>
    </dgm:pt>
    <dgm:pt modelId="{54670EB4-C6DA-6F46-B889-D2B722A7E7C6}" type="parTrans" cxnId="{4E515682-2A11-C744-8CE3-DFE7FD85F95A}">
      <dgm:prSet/>
      <dgm:spPr/>
      <dgm:t>
        <a:bodyPr/>
        <a:lstStyle/>
        <a:p>
          <a:endParaRPr lang="en-US"/>
        </a:p>
      </dgm:t>
    </dgm:pt>
    <dgm:pt modelId="{33FFCDC5-042E-F245-9232-BF46CB32DE08}" type="sibTrans" cxnId="{4E515682-2A11-C744-8CE3-DFE7FD85F95A}">
      <dgm:prSet/>
      <dgm:spPr/>
      <dgm:t>
        <a:bodyPr/>
        <a:lstStyle/>
        <a:p>
          <a:endParaRPr lang="en-US"/>
        </a:p>
      </dgm:t>
    </dgm:pt>
    <dgm:pt modelId="{AB6658DC-7360-1E40-9040-7A338B7025EB}" type="pres">
      <dgm:prSet presAssocID="{5DC54877-7712-6E4C-BE4A-A6924903BDC9}" presName="cycle" presStyleCnt="0">
        <dgm:presLayoutVars>
          <dgm:dir/>
          <dgm:resizeHandles val="exact"/>
        </dgm:presLayoutVars>
      </dgm:prSet>
      <dgm:spPr/>
    </dgm:pt>
    <dgm:pt modelId="{173F67B3-F4A8-F446-8900-75ACDE9C6CD1}" type="pres">
      <dgm:prSet presAssocID="{1C08C519-2B20-B546-A8AD-1DD1610B8E42}" presName="node" presStyleLbl="node1" presStyleIdx="0" presStyleCnt="4" custScaleX="196303">
        <dgm:presLayoutVars>
          <dgm:bulletEnabled val="1"/>
        </dgm:presLayoutVars>
      </dgm:prSet>
      <dgm:spPr/>
    </dgm:pt>
    <dgm:pt modelId="{A2F37C57-D81B-C64E-A01F-1E1EA8FAFC53}" type="pres">
      <dgm:prSet presAssocID="{016C657B-C91B-C94E-A15D-5CFFE4758FE1}" presName="sibTrans" presStyleLbl="sibTrans2D1" presStyleIdx="0" presStyleCnt="4"/>
      <dgm:spPr/>
    </dgm:pt>
    <dgm:pt modelId="{9A91859A-08E5-4146-ADED-FE1739875C06}" type="pres">
      <dgm:prSet presAssocID="{016C657B-C91B-C94E-A15D-5CFFE4758FE1}" presName="connectorText" presStyleLbl="sibTrans2D1" presStyleIdx="0" presStyleCnt="4"/>
      <dgm:spPr/>
    </dgm:pt>
    <dgm:pt modelId="{28DA45CF-B087-D94D-9323-E509C9DE3DBC}" type="pres">
      <dgm:prSet presAssocID="{6376B521-9A96-1A49-8512-4E9423928F28}" presName="node" presStyleLbl="node1" presStyleIdx="1" presStyleCnt="4" custScaleX="185644">
        <dgm:presLayoutVars>
          <dgm:bulletEnabled val="1"/>
        </dgm:presLayoutVars>
      </dgm:prSet>
      <dgm:spPr/>
    </dgm:pt>
    <dgm:pt modelId="{D00AB437-8170-804F-B645-1A92CCD565E3}" type="pres">
      <dgm:prSet presAssocID="{D1D7186B-5EF4-C247-9BD9-5D9F3C6321EE}" presName="sibTrans" presStyleLbl="sibTrans2D1" presStyleIdx="1" presStyleCnt="4"/>
      <dgm:spPr/>
    </dgm:pt>
    <dgm:pt modelId="{15B49413-84DE-D542-A09F-B41ED4354F72}" type="pres">
      <dgm:prSet presAssocID="{D1D7186B-5EF4-C247-9BD9-5D9F3C6321EE}" presName="connectorText" presStyleLbl="sibTrans2D1" presStyleIdx="1" presStyleCnt="4"/>
      <dgm:spPr/>
    </dgm:pt>
    <dgm:pt modelId="{11D848AE-EF6F-3645-B658-056B6F304DD4}" type="pres">
      <dgm:prSet presAssocID="{37A4EF03-7B8D-654C-B00C-1BF4C6DCFE87}" presName="node" presStyleLbl="node1" presStyleIdx="2" presStyleCnt="4" custScaleX="178112">
        <dgm:presLayoutVars>
          <dgm:bulletEnabled val="1"/>
        </dgm:presLayoutVars>
      </dgm:prSet>
      <dgm:spPr/>
    </dgm:pt>
    <dgm:pt modelId="{FB630A7C-1690-8148-AB62-144ECC055F16}" type="pres">
      <dgm:prSet presAssocID="{73FA0EE9-19B8-3E44-A388-DC86C0068B59}" presName="sibTrans" presStyleLbl="sibTrans2D1" presStyleIdx="2" presStyleCnt="4"/>
      <dgm:spPr/>
    </dgm:pt>
    <dgm:pt modelId="{DF497648-7F0E-F845-949C-A84A6712887B}" type="pres">
      <dgm:prSet presAssocID="{73FA0EE9-19B8-3E44-A388-DC86C0068B59}" presName="connectorText" presStyleLbl="sibTrans2D1" presStyleIdx="2" presStyleCnt="4"/>
      <dgm:spPr/>
    </dgm:pt>
    <dgm:pt modelId="{DEC9BA82-8207-A14A-A070-F8F45CB9923F}" type="pres">
      <dgm:prSet presAssocID="{E8933206-D728-8D46-BF0E-F105ABD894DD}" presName="node" presStyleLbl="node1" presStyleIdx="3" presStyleCnt="4" custScaleX="177307">
        <dgm:presLayoutVars>
          <dgm:bulletEnabled val="1"/>
        </dgm:presLayoutVars>
      </dgm:prSet>
      <dgm:spPr/>
    </dgm:pt>
    <dgm:pt modelId="{9CE92A9A-DC71-174C-9AF0-F02C89A6225E}" type="pres">
      <dgm:prSet presAssocID="{33FFCDC5-042E-F245-9232-BF46CB32DE08}" presName="sibTrans" presStyleLbl="sibTrans2D1" presStyleIdx="3" presStyleCnt="4"/>
      <dgm:spPr/>
    </dgm:pt>
    <dgm:pt modelId="{3E9845C3-80E9-DB44-804A-CEBC05403EA5}" type="pres">
      <dgm:prSet presAssocID="{33FFCDC5-042E-F245-9232-BF46CB32DE08}" presName="connectorText" presStyleLbl="sibTrans2D1" presStyleIdx="3" presStyleCnt="4"/>
      <dgm:spPr/>
    </dgm:pt>
  </dgm:ptLst>
  <dgm:cxnLst>
    <dgm:cxn modelId="{9A588604-6F84-AD43-A670-4EC5AE9D9886}" srcId="{5DC54877-7712-6E4C-BE4A-A6924903BDC9}" destId="{37A4EF03-7B8D-654C-B00C-1BF4C6DCFE87}" srcOrd="2" destOrd="0" parTransId="{50279920-B74F-2949-84B0-51635FCD325B}" sibTransId="{73FA0EE9-19B8-3E44-A388-DC86C0068B59}"/>
    <dgm:cxn modelId="{65B2DB0E-FA12-A84D-86AF-A6CF2CF089BF}" type="presOf" srcId="{5DC54877-7712-6E4C-BE4A-A6924903BDC9}" destId="{AB6658DC-7360-1E40-9040-7A338B7025EB}" srcOrd="0" destOrd="0" presId="urn:microsoft.com/office/officeart/2005/8/layout/cycle2"/>
    <dgm:cxn modelId="{FBD75312-1B4F-5A48-809F-2D1B0F7F97DE}" type="presOf" srcId="{37A4EF03-7B8D-654C-B00C-1BF4C6DCFE87}" destId="{11D848AE-EF6F-3645-B658-056B6F304DD4}" srcOrd="0" destOrd="0" presId="urn:microsoft.com/office/officeart/2005/8/layout/cycle2"/>
    <dgm:cxn modelId="{4CD72C13-33F8-E24A-B69F-2D88BE24F89E}" type="presOf" srcId="{016C657B-C91B-C94E-A15D-5CFFE4758FE1}" destId="{A2F37C57-D81B-C64E-A01F-1E1EA8FAFC53}" srcOrd="0" destOrd="0" presId="urn:microsoft.com/office/officeart/2005/8/layout/cycle2"/>
    <dgm:cxn modelId="{27032B33-B80F-A941-978D-C4F5DF95EA05}" type="presOf" srcId="{016C657B-C91B-C94E-A15D-5CFFE4758FE1}" destId="{9A91859A-08E5-4146-ADED-FE1739875C06}" srcOrd="1" destOrd="0" presId="urn:microsoft.com/office/officeart/2005/8/layout/cycle2"/>
    <dgm:cxn modelId="{C105FB42-70AF-9A48-B67A-2F3822E5359B}" srcId="{5DC54877-7712-6E4C-BE4A-A6924903BDC9}" destId="{6376B521-9A96-1A49-8512-4E9423928F28}" srcOrd="1" destOrd="0" parTransId="{5A1A97E0-4E76-1046-8CCD-5C1BB227AAC8}" sibTransId="{D1D7186B-5EF4-C247-9BD9-5D9F3C6321EE}"/>
    <dgm:cxn modelId="{8801C863-03E7-CA4C-BE54-2193FD2CA8A7}" type="presOf" srcId="{33FFCDC5-042E-F245-9232-BF46CB32DE08}" destId="{3E9845C3-80E9-DB44-804A-CEBC05403EA5}" srcOrd="1" destOrd="0" presId="urn:microsoft.com/office/officeart/2005/8/layout/cycle2"/>
    <dgm:cxn modelId="{C118134C-E24E-1749-8CCD-8A5ED490BBD8}" srcId="{5DC54877-7712-6E4C-BE4A-A6924903BDC9}" destId="{1C08C519-2B20-B546-A8AD-1DD1610B8E42}" srcOrd="0" destOrd="0" parTransId="{B81FF72C-7691-C749-8AD6-A1F554C62CD6}" sibTransId="{016C657B-C91B-C94E-A15D-5CFFE4758FE1}"/>
    <dgm:cxn modelId="{DF739C7E-3302-8D4B-A245-E849BABD97AB}" type="presOf" srcId="{73FA0EE9-19B8-3E44-A388-DC86C0068B59}" destId="{DF497648-7F0E-F845-949C-A84A6712887B}" srcOrd="1" destOrd="0" presId="urn:microsoft.com/office/officeart/2005/8/layout/cycle2"/>
    <dgm:cxn modelId="{4E515682-2A11-C744-8CE3-DFE7FD85F95A}" srcId="{5DC54877-7712-6E4C-BE4A-A6924903BDC9}" destId="{E8933206-D728-8D46-BF0E-F105ABD894DD}" srcOrd="3" destOrd="0" parTransId="{54670EB4-C6DA-6F46-B889-D2B722A7E7C6}" sibTransId="{33FFCDC5-042E-F245-9232-BF46CB32DE08}"/>
    <dgm:cxn modelId="{4EEC4A8B-6AD6-924F-A712-ABAA255EC9A9}" type="presOf" srcId="{E8933206-D728-8D46-BF0E-F105ABD894DD}" destId="{DEC9BA82-8207-A14A-A070-F8F45CB9923F}" srcOrd="0" destOrd="0" presId="urn:microsoft.com/office/officeart/2005/8/layout/cycle2"/>
    <dgm:cxn modelId="{DC41B8D6-924D-7F41-821F-32205B3D2B92}" type="presOf" srcId="{6376B521-9A96-1A49-8512-4E9423928F28}" destId="{28DA45CF-B087-D94D-9323-E509C9DE3DBC}" srcOrd="0" destOrd="0" presId="urn:microsoft.com/office/officeart/2005/8/layout/cycle2"/>
    <dgm:cxn modelId="{FB28ADD8-CA3E-504C-BB3F-5C0F0DF3B4E6}" type="presOf" srcId="{1C08C519-2B20-B546-A8AD-1DD1610B8E42}" destId="{173F67B3-F4A8-F446-8900-75ACDE9C6CD1}" srcOrd="0" destOrd="0" presId="urn:microsoft.com/office/officeart/2005/8/layout/cycle2"/>
    <dgm:cxn modelId="{392969E3-5AC1-ED43-BD33-271E263F5217}" type="presOf" srcId="{33FFCDC5-042E-F245-9232-BF46CB32DE08}" destId="{9CE92A9A-DC71-174C-9AF0-F02C89A6225E}" srcOrd="0" destOrd="0" presId="urn:microsoft.com/office/officeart/2005/8/layout/cycle2"/>
    <dgm:cxn modelId="{B4DCF4EE-9430-A340-8069-6117F8573108}" type="presOf" srcId="{D1D7186B-5EF4-C247-9BD9-5D9F3C6321EE}" destId="{15B49413-84DE-D542-A09F-B41ED4354F72}" srcOrd="1" destOrd="0" presId="urn:microsoft.com/office/officeart/2005/8/layout/cycle2"/>
    <dgm:cxn modelId="{4C0ACDFC-C97E-5242-BB3F-F5F4E75CAD46}" type="presOf" srcId="{73FA0EE9-19B8-3E44-A388-DC86C0068B59}" destId="{FB630A7C-1690-8148-AB62-144ECC055F16}" srcOrd="0" destOrd="0" presId="urn:microsoft.com/office/officeart/2005/8/layout/cycle2"/>
    <dgm:cxn modelId="{93729FFD-E90D-5B4C-8CD1-745FDFEF82FD}" type="presOf" srcId="{D1D7186B-5EF4-C247-9BD9-5D9F3C6321EE}" destId="{D00AB437-8170-804F-B645-1A92CCD565E3}" srcOrd="0" destOrd="0" presId="urn:microsoft.com/office/officeart/2005/8/layout/cycle2"/>
    <dgm:cxn modelId="{4DACC736-E290-574D-945D-7A47A1E4706A}" type="presParOf" srcId="{AB6658DC-7360-1E40-9040-7A338B7025EB}" destId="{173F67B3-F4A8-F446-8900-75ACDE9C6CD1}" srcOrd="0" destOrd="0" presId="urn:microsoft.com/office/officeart/2005/8/layout/cycle2"/>
    <dgm:cxn modelId="{41A3D8DE-10AF-154D-A51C-52E60BDF164C}" type="presParOf" srcId="{AB6658DC-7360-1E40-9040-7A338B7025EB}" destId="{A2F37C57-D81B-C64E-A01F-1E1EA8FAFC53}" srcOrd="1" destOrd="0" presId="urn:microsoft.com/office/officeart/2005/8/layout/cycle2"/>
    <dgm:cxn modelId="{B7285E5F-497A-804D-AD06-C3F523BED63A}" type="presParOf" srcId="{A2F37C57-D81B-C64E-A01F-1E1EA8FAFC53}" destId="{9A91859A-08E5-4146-ADED-FE1739875C06}" srcOrd="0" destOrd="0" presId="urn:microsoft.com/office/officeart/2005/8/layout/cycle2"/>
    <dgm:cxn modelId="{0BD705A6-9601-2F4C-91F5-3B144732441A}" type="presParOf" srcId="{AB6658DC-7360-1E40-9040-7A338B7025EB}" destId="{28DA45CF-B087-D94D-9323-E509C9DE3DBC}" srcOrd="2" destOrd="0" presId="urn:microsoft.com/office/officeart/2005/8/layout/cycle2"/>
    <dgm:cxn modelId="{0405C28E-4D12-9542-9AF3-E1D04E1D450B}" type="presParOf" srcId="{AB6658DC-7360-1E40-9040-7A338B7025EB}" destId="{D00AB437-8170-804F-B645-1A92CCD565E3}" srcOrd="3" destOrd="0" presId="urn:microsoft.com/office/officeart/2005/8/layout/cycle2"/>
    <dgm:cxn modelId="{C6AABF8C-0BFA-D04C-ACF0-059CCBDF55B1}" type="presParOf" srcId="{D00AB437-8170-804F-B645-1A92CCD565E3}" destId="{15B49413-84DE-D542-A09F-B41ED4354F72}" srcOrd="0" destOrd="0" presId="urn:microsoft.com/office/officeart/2005/8/layout/cycle2"/>
    <dgm:cxn modelId="{32F2B15C-85E8-0347-857D-D78E6ECD08F6}" type="presParOf" srcId="{AB6658DC-7360-1E40-9040-7A338B7025EB}" destId="{11D848AE-EF6F-3645-B658-056B6F304DD4}" srcOrd="4" destOrd="0" presId="urn:microsoft.com/office/officeart/2005/8/layout/cycle2"/>
    <dgm:cxn modelId="{392D5832-3FBE-4C47-9FFD-B3F4820EAEEA}" type="presParOf" srcId="{AB6658DC-7360-1E40-9040-7A338B7025EB}" destId="{FB630A7C-1690-8148-AB62-144ECC055F16}" srcOrd="5" destOrd="0" presId="urn:microsoft.com/office/officeart/2005/8/layout/cycle2"/>
    <dgm:cxn modelId="{3240C3DA-45DF-7949-B988-DAC695E7210E}" type="presParOf" srcId="{FB630A7C-1690-8148-AB62-144ECC055F16}" destId="{DF497648-7F0E-F845-949C-A84A6712887B}" srcOrd="0" destOrd="0" presId="urn:microsoft.com/office/officeart/2005/8/layout/cycle2"/>
    <dgm:cxn modelId="{DB191D41-1EE6-5740-9B5B-AC0BBB7C5EEE}" type="presParOf" srcId="{AB6658DC-7360-1E40-9040-7A338B7025EB}" destId="{DEC9BA82-8207-A14A-A070-F8F45CB9923F}" srcOrd="6" destOrd="0" presId="urn:microsoft.com/office/officeart/2005/8/layout/cycle2"/>
    <dgm:cxn modelId="{3CCFE1C5-F981-9A42-919C-36111846F211}" type="presParOf" srcId="{AB6658DC-7360-1E40-9040-7A338B7025EB}" destId="{9CE92A9A-DC71-174C-9AF0-F02C89A6225E}" srcOrd="7" destOrd="0" presId="urn:microsoft.com/office/officeart/2005/8/layout/cycle2"/>
    <dgm:cxn modelId="{FB8388D6-9089-714A-BD1B-46AF4851B900}" type="presParOf" srcId="{9CE92A9A-DC71-174C-9AF0-F02C89A6225E}" destId="{3E9845C3-80E9-DB44-804A-CEBC05403EA5}"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F67B3-F4A8-F446-8900-75ACDE9C6CD1}">
      <dsp:nvSpPr>
        <dsp:cNvPr id="0" name=""/>
        <dsp:cNvSpPr/>
      </dsp:nvSpPr>
      <dsp:spPr>
        <a:xfrm>
          <a:off x="2358628" y="611"/>
          <a:ext cx="2634082" cy="13418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October- December Budget Instructions</a:t>
          </a:r>
        </a:p>
      </dsp:txBody>
      <dsp:txXfrm>
        <a:off x="2744380" y="197120"/>
        <a:ext cx="1862578" cy="948827"/>
      </dsp:txXfrm>
    </dsp:sp>
    <dsp:sp modelId="{A2F37C57-D81B-C64E-A01F-1E1EA8FAFC53}">
      <dsp:nvSpPr>
        <dsp:cNvPr id="0" name=""/>
        <dsp:cNvSpPr/>
      </dsp:nvSpPr>
      <dsp:spPr>
        <a:xfrm rot="2700000">
          <a:off x="4299623" y="1157891"/>
          <a:ext cx="177678" cy="4528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307429" y="1229620"/>
        <a:ext cx="124375" cy="271724"/>
      </dsp:txXfrm>
    </dsp:sp>
    <dsp:sp modelId="{28DA45CF-B087-D94D-9323-E509C9DE3DBC}">
      <dsp:nvSpPr>
        <dsp:cNvPr id="0" name=""/>
        <dsp:cNvSpPr/>
      </dsp:nvSpPr>
      <dsp:spPr>
        <a:xfrm>
          <a:off x="3855695" y="1426164"/>
          <a:ext cx="2491055" cy="13418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January-March Departmental preparations, hearings</a:t>
          </a:r>
        </a:p>
      </dsp:txBody>
      <dsp:txXfrm>
        <a:off x="4220502" y="1622673"/>
        <a:ext cx="1761441" cy="948827"/>
      </dsp:txXfrm>
    </dsp:sp>
    <dsp:sp modelId="{D00AB437-8170-804F-B645-1A92CCD565E3}">
      <dsp:nvSpPr>
        <dsp:cNvPr id="0" name=""/>
        <dsp:cNvSpPr/>
      </dsp:nvSpPr>
      <dsp:spPr>
        <a:xfrm rot="8100000">
          <a:off x="4295731" y="2582507"/>
          <a:ext cx="187272" cy="4528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4343685" y="2653218"/>
        <a:ext cx="131090" cy="271724"/>
      </dsp:txXfrm>
    </dsp:sp>
    <dsp:sp modelId="{11D848AE-EF6F-3645-B658-056B6F304DD4}">
      <dsp:nvSpPr>
        <dsp:cNvPr id="0" name=""/>
        <dsp:cNvSpPr/>
      </dsp:nvSpPr>
      <dsp:spPr>
        <a:xfrm>
          <a:off x="2480676" y="2851717"/>
          <a:ext cx="2389987" cy="13418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April-May budget Office/Auditor-Controller</a:t>
          </a:r>
        </a:p>
      </dsp:txBody>
      <dsp:txXfrm>
        <a:off x="2830681" y="3048226"/>
        <a:ext cx="1689977" cy="948827"/>
      </dsp:txXfrm>
    </dsp:sp>
    <dsp:sp modelId="{FB630A7C-1690-8148-AB62-144ECC055F16}">
      <dsp:nvSpPr>
        <dsp:cNvPr id="0" name=""/>
        <dsp:cNvSpPr/>
      </dsp:nvSpPr>
      <dsp:spPr>
        <a:xfrm rot="13500000">
          <a:off x="2870423" y="2586951"/>
          <a:ext cx="191987" cy="4528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919584" y="2697888"/>
        <a:ext cx="134391" cy="271724"/>
      </dsp:txXfrm>
    </dsp:sp>
    <dsp:sp modelId="{DEC9BA82-8207-A14A-A070-F8F45CB9923F}">
      <dsp:nvSpPr>
        <dsp:cNvPr id="0" name=""/>
        <dsp:cNvSpPr/>
      </dsp:nvSpPr>
      <dsp:spPr>
        <a:xfrm>
          <a:off x="1060524" y="1426164"/>
          <a:ext cx="2379185" cy="13418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June Board of Supervisors</a:t>
          </a:r>
        </a:p>
      </dsp:txBody>
      <dsp:txXfrm>
        <a:off x="1408948" y="1622673"/>
        <a:ext cx="1682337" cy="948827"/>
      </dsp:txXfrm>
    </dsp:sp>
    <dsp:sp modelId="{9CE92A9A-DC71-174C-9AF0-F02C89A6225E}">
      <dsp:nvSpPr>
        <dsp:cNvPr id="0" name=""/>
        <dsp:cNvSpPr/>
      </dsp:nvSpPr>
      <dsp:spPr>
        <a:xfrm rot="18900000">
          <a:off x="2861328" y="1168242"/>
          <a:ext cx="182394" cy="4528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869341" y="1278162"/>
        <a:ext cx="127676" cy="27172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E58B8B-903F-47D0-B684-D3F83B77F633}" type="datetimeFigureOut">
              <a:rPr lang="en-US" smtClean="0"/>
              <a:t>12/4/2019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04FDE5-5C72-4937-B8D7-111E05F43828}" type="slidenum">
              <a:rPr lang="en-US" smtClean="0"/>
              <a:t>‹#›</a:t>
            </a:fld>
            <a:endParaRPr lang="en-US"/>
          </a:p>
        </p:txBody>
      </p:sp>
    </p:spTree>
    <p:extLst>
      <p:ext uri="{BB962C8B-B14F-4D97-AF65-F5344CB8AC3E}">
        <p14:creationId xmlns:p14="http://schemas.microsoft.com/office/powerpoint/2010/main" val="791188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aseline="0" dirty="0"/>
              <a:t> change LA Co0….to Greater LA Summer Matters Network</a:t>
            </a:r>
          </a:p>
          <a:p>
            <a:r>
              <a:rPr lang="en-US" baseline="0" dirty="0"/>
              <a:t>2 add 2018 to the date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71C47-7954-4E0F-9580-1CD9D1C208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30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aseline="0" dirty="0"/>
              <a:t> change LA Co0….to Greater LA Summer Matters Network</a:t>
            </a:r>
          </a:p>
          <a:p>
            <a:r>
              <a:rPr lang="en-US" baseline="0" dirty="0"/>
              <a:t>2 add 2018 to the date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71C47-7954-4E0F-9580-1CD9D1C208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446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Access to preschool</a:t>
            </a:r>
            <a:r>
              <a:rPr lang="en-US" baseline="0" dirty="0"/>
              <a:t> is markedly different. </a:t>
            </a:r>
            <a:r>
              <a:rPr lang="en-US" sz="1200" b="1" kern="1200" dirty="0">
                <a:solidFill>
                  <a:schemeClr val="tx1"/>
                </a:solidFill>
                <a:effectLst/>
                <a:latin typeface="+mn-lt"/>
                <a:ea typeface="+mn-ea"/>
                <a:cs typeface="+mn-cs"/>
              </a:rPr>
              <a:t>Preschool -</a:t>
            </a:r>
            <a:r>
              <a:rPr lang="en-US" sz="1200" kern="1200" dirty="0">
                <a:solidFill>
                  <a:schemeClr val="tx1"/>
                </a:solidFill>
                <a:effectLst/>
                <a:latin typeface="+mn-lt"/>
                <a:ea typeface="+mn-ea"/>
                <a:cs typeface="+mn-cs"/>
              </a:rPr>
              <a:t> prepares children, especially at-risk children for school. </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Studies show that poor children are much less likely to be ready for school compared those who are better off with an income-based readiness gap of 27%.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ECD8A1-9BFD-4C4E-B927-6B0D00B64A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2020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aseline="0" dirty="0"/>
              <a:t> change LA Co0….to Greater LA Summer Matters Network</a:t>
            </a:r>
          </a:p>
          <a:p>
            <a:r>
              <a:rPr lang="en-US" baseline="0" dirty="0"/>
              <a:t>2 add 2018 to the date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71C47-7954-4E0F-9580-1CD9D1C208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696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57066" indent="-291179" eaLnBrk="0" hangingPunct="0">
              <a:spcBef>
                <a:spcPct val="30000"/>
              </a:spcBef>
              <a:defRPr sz="1200">
                <a:solidFill>
                  <a:schemeClr val="tx1"/>
                </a:solidFill>
                <a:latin typeface="Calibri" pitchFamily="34" charset="0"/>
                <a:ea typeface="ＭＳ Ｐゴシック" pitchFamily="34" charset="-128"/>
              </a:defRPr>
            </a:lvl2pPr>
            <a:lvl3pPr marL="1164717" indent="-232943" eaLnBrk="0" hangingPunct="0">
              <a:spcBef>
                <a:spcPct val="30000"/>
              </a:spcBef>
              <a:defRPr sz="1200">
                <a:solidFill>
                  <a:schemeClr val="tx1"/>
                </a:solidFill>
                <a:latin typeface="Calibri" pitchFamily="34" charset="0"/>
                <a:ea typeface="ＭＳ Ｐゴシック" pitchFamily="34" charset="-128"/>
              </a:defRPr>
            </a:lvl3pPr>
            <a:lvl4pPr marL="1630604" indent="-232943" eaLnBrk="0" hangingPunct="0">
              <a:spcBef>
                <a:spcPct val="30000"/>
              </a:spcBef>
              <a:defRPr sz="1200">
                <a:solidFill>
                  <a:schemeClr val="tx1"/>
                </a:solidFill>
                <a:latin typeface="Calibri" pitchFamily="34" charset="0"/>
                <a:ea typeface="ＭＳ Ｐゴシック" pitchFamily="34" charset="-128"/>
              </a:defRPr>
            </a:lvl4pPr>
            <a:lvl5pPr marL="2096491" indent="-232943" eaLnBrk="0" hangingPunct="0">
              <a:spcBef>
                <a:spcPct val="30000"/>
              </a:spcBef>
              <a:defRPr sz="1200">
                <a:solidFill>
                  <a:schemeClr val="tx1"/>
                </a:solidFill>
                <a:latin typeface="Calibri" pitchFamily="34" charset="0"/>
                <a:ea typeface="ＭＳ Ｐゴシック" pitchFamily="34" charset="-128"/>
              </a:defRPr>
            </a:lvl5pPr>
            <a:lvl6pPr marL="2562377" indent="-232943"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28264" indent="-232943"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4151" indent="-232943"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0038" indent="-232943"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DC60D48-37AB-4F37-A4C1-1515CC28E2BB}"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460295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aseline="0" dirty="0"/>
              <a:t> change LA Co0….to Greater LA Summer Matters Network</a:t>
            </a:r>
          </a:p>
          <a:p>
            <a:r>
              <a:rPr lang="en-US" baseline="0" dirty="0"/>
              <a:t>2 add 2018 to the date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71C47-7954-4E0F-9580-1CD9D1C208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26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aseline="0" dirty="0"/>
              <a:t> change LA Co0….to Greater LA Summer Matters Network</a:t>
            </a:r>
          </a:p>
          <a:p>
            <a:r>
              <a:rPr lang="en-US" baseline="0" dirty="0"/>
              <a:t>2 add 2018 to the date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71C47-7954-4E0F-9580-1CD9D1C208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987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aseline="0" dirty="0"/>
              <a:t> change LA Co0….to Greater LA Summer Matters Network</a:t>
            </a:r>
          </a:p>
          <a:p>
            <a:r>
              <a:rPr lang="en-US" baseline="0" dirty="0"/>
              <a:t>2 add 2018 to the date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71C47-7954-4E0F-9580-1CD9D1C208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684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aseline="0" dirty="0"/>
              <a:t> change LA Co0….to Greater LA Summer Matters Network</a:t>
            </a:r>
          </a:p>
          <a:p>
            <a:r>
              <a:rPr lang="en-US" baseline="0" dirty="0"/>
              <a:t>2 add 2018 to the date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71C47-7954-4E0F-9580-1CD9D1C208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30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191001" y="4364887"/>
            <a:ext cx="7086599" cy="1297621"/>
          </a:xfrm>
        </p:spPr>
        <p:txBody>
          <a:bodyPr>
            <a:noAutofit/>
          </a:bodyPr>
          <a:lstStyle>
            <a:lvl1pPr marL="0" indent="0" algn="l">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4191001" y="3709247"/>
            <a:ext cx="7086599" cy="474663"/>
          </a:xfrm>
          <a:prstGeom prst="rect">
            <a:avLst/>
          </a:prstGeom>
        </p:spPr>
        <p:txBody>
          <a:bodyPr>
            <a:noAutofit/>
          </a:bodyPr>
          <a:lstStyle>
            <a:lvl1pPr>
              <a:defRPr sz="37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186631" y="5970316"/>
            <a:ext cx="4458240" cy="205184"/>
          </a:xfrm>
        </p:spPr>
        <p:txBody>
          <a:bodyPr/>
          <a:lstStyle>
            <a:lvl1pPr marL="0" indent="0">
              <a:buNone/>
              <a:defRPr sz="1333"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547058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ubsection Breaker">
    <p:spTree>
      <p:nvGrpSpPr>
        <p:cNvPr id="1" name=""/>
        <p:cNvGrpSpPr/>
        <p:nvPr/>
      </p:nvGrpSpPr>
      <p:grpSpPr>
        <a:xfrm>
          <a:off x="0" y="0"/>
          <a:ext cx="0" cy="0"/>
          <a:chOff x="0" y="0"/>
          <a:chExt cx="0" cy="0"/>
        </a:xfrm>
      </p:grpSpPr>
      <p:sp>
        <p:nvSpPr>
          <p:cNvPr id="6" name="Rectangle 5"/>
          <p:cNvSpPr/>
          <p:nvPr userDrawn="1"/>
        </p:nvSpPr>
        <p:spPr>
          <a:xfrm>
            <a:off x="315385" y="232834"/>
            <a:ext cx="11559116" cy="639233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7"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8633" y="3667127"/>
            <a:ext cx="10363200" cy="661988"/>
          </a:xfrm>
          <a:prstGeom prst="rect">
            <a:avLst/>
          </a:prstGeom>
        </p:spPr>
        <p:txBody>
          <a:bodyPr anchor="t">
            <a:noAutofit/>
          </a:bodyPr>
          <a:lstStyle>
            <a:lvl1pPr algn="l">
              <a:defRPr sz="5333" b="1" cap="none">
                <a:solidFill>
                  <a:srgbClr val="0000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914400" y="4509295"/>
            <a:ext cx="9084733" cy="1500187"/>
          </a:xfrm>
        </p:spPr>
        <p:txBody>
          <a:bodyPr>
            <a:noAutofit/>
          </a:bodyPr>
          <a:lstStyle>
            <a:lvl1pPr marL="0" indent="0" algn="l">
              <a:buNone/>
              <a:defRPr sz="3200">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5" name="Text Placeholder 4"/>
          <p:cNvSpPr>
            <a:spLocks noGrp="1"/>
          </p:cNvSpPr>
          <p:nvPr>
            <p:ph type="body" sz="quarter" idx="10"/>
          </p:nvPr>
        </p:nvSpPr>
        <p:spPr>
          <a:xfrm>
            <a:off x="914400" y="3338282"/>
            <a:ext cx="5317067" cy="322943"/>
          </a:xfrm>
        </p:spPr>
        <p:txBody>
          <a:bodyPr>
            <a:noAutofit/>
          </a:bodyPr>
          <a:lstStyle>
            <a:lvl1pPr marL="0" indent="0">
              <a:buNone/>
              <a:defRPr sz="240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713899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ue sub-section breaker">
    <p:spTree>
      <p:nvGrpSpPr>
        <p:cNvPr id="1" name=""/>
        <p:cNvGrpSpPr/>
        <p:nvPr/>
      </p:nvGrpSpPr>
      <p:grpSpPr>
        <a:xfrm>
          <a:off x="0" y="0"/>
          <a:ext cx="0" cy="0"/>
          <a:chOff x="0" y="0"/>
          <a:chExt cx="0" cy="0"/>
        </a:xfrm>
      </p:grpSpPr>
      <p:sp>
        <p:nvSpPr>
          <p:cNvPr id="7" name="Rectangle 6"/>
          <p:cNvSpPr/>
          <p:nvPr userDrawn="1"/>
        </p:nvSpPr>
        <p:spPr>
          <a:xfrm>
            <a:off x="315385" y="232834"/>
            <a:ext cx="11559116" cy="63923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sp>
        <p:nvSpPr>
          <p:cNvPr id="4" name="Title 1"/>
          <p:cNvSpPr>
            <a:spLocks noGrp="1"/>
          </p:cNvSpPr>
          <p:nvPr>
            <p:ph type="title"/>
          </p:nvPr>
        </p:nvSpPr>
        <p:spPr bwMode="black">
          <a:xfrm>
            <a:off x="918633" y="3667127"/>
            <a:ext cx="10363200" cy="661988"/>
          </a:xfrm>
          <a:prstGeom prst="rect">
            <a:avLst/>
          </a:prstGeom>
        </p:spPr>
        <p:txBody>
          <a:bodyPr anchor="t">
            <a:noAutofit/>
          </a:bodyPr>
          <a:lstStyle>
            <a:lvl1pPr algn="l">
              <a:defRPr sz="5333" b="1" cap="none">
                <a:solidFill>
                  <a:schemeClr val="bg1"/>
                </a:solidFill>
              </a:defRPr>
            </a:lvl1pPr>
          </a:lstStyle>
          <a:p>
            <a:r>
              <a:rPr lang="en-US"/>
              <a:t>Click to edit Master title style</a:t>
            </a:r>
            <a:endParaRPr lang="en-US" dirty="0"/>
          </a:p>
        </p:txBody>
      </p:sp>
      <p:sp>
        <p:nvSpPr>
          <p:cNvPr id="5" name="Text Placeholder 2"/>
          <p:cNvSpPr>
            <a:spLocks noGrp="1"/>
          </p:cNvSpPr>
          <p:nvPr>
            <p:ph type="body" idx="1"/>
          </p:nvPr>
        </p:nvSpPr>
        <p:spPr bwMode="black">
          <a:xfrm>
            <a:off x="914400" y="4509295"/>
            <a:ext cx="9084733" cy="1500187"/>
          </a:xfrm>
        </p:spPr>
        <p:txBody>
          <a:bodyPr>
            <a:noAutofit/>
          </a:bodyPr>
          <a:lstStyle>
            <a:lvl1pPr marL="0" indent="0" algn="l">
              <a:buNone/>
              <a:defRPr sz="3200">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6" name="Text Placeholder 4"/>
          <p:cNvSpPr>
            <a:spLocks noGrp="1"/>
          </p:cNvSpPr>
          <p:nvPr>
            <p:ph type="body" sz="quarter" idx="10"/>
          </p:nvPr>
        </p:nvSpPr>
        <p:spPr bwMode="black">
          <a:xfrm>
            <a:off x="914400" y="3338282"/>
            <a:ext cx="5317067" cy="322943"/>
          </a:xfrm>
        </p:spPr>
        <p:txBody>
          <a:bodyPr>
            <a:noAutofit/>
          </a:bodyPr>
          <a:lstStyle>
            <a:lvl1pPr marL="0" indent="0">
              <a:buNone/>
              <a:defRPr sz="240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297211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3"/>
          <p:cNvSpPr>
            <a:spLocks noGrp="1"/>
          </p:cNvSpPr>
          <p:nvPr>
            <p:ph type="title"/>
          </p:nvPr>
        </p:nvSpPr>
        <p:spPr>
          <a:xfrm>
            <a:off x="885191" y="777240"/>
            <a:ext cx="8207917"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4109168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12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503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226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428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12/4/2019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217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5015DF-A4DD-4618-9DEF-7109081816E6}" type="datetimeFigureOut">
              <a:rPr lang="en-US" smtClean="0">
                <a:solidFill>
                  <a:prstClr val="black">
                    <a:tint val="75000"/>
                  </a:prstClr>
                </a:solidFill>
              </a:rPr>
              <a:pPr/>
              <a:t>12/4/2019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103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5015DF-A4DD-4618-9DEF-7109081816E6}" type="datetimeFigureOut">
              <a:rPr lang="en-US" smtClean="0">
                <a:solidFill>
                  <a:prstClr val="black">
                    <a:tint val="75000"/>
                  </a:prstClr>
                </a:solidFill>
              </a:rPr>
              <a:pPr/>
              <a:t>12/4/2019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8954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5" y="1696508"/>
            <a:ext cx="9080500" cy="2206053"/>
          </a:xfrm>
        </p:spPr>
        <p:txBody>
          <a:bodyPr/>
          <a:lstStyle>
            <a:lvl1pPr>
              <a:spcAft>
                <a:spcPts val="2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3"/>
          <p:cNvSpPr>
            <a:spLocks noGrp="1"/>
          </p:cNvSpPr>
          <p:nvPr>
            <p:ph type="title"/>
          </p:nvPr>
        </p:nvSpPr>
        <p:spPr>
          <a:xfrm>
            <a:off x="918635" y="872067"/>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4483847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015DF-A4DD-4618-9DEF-7109081816E6}" type="datetimeFigureOut">
              <a:rPr lang="en-US" smtClean="0">
                <a:solidFill>
                  <a:prstClr val="black">
                    <a:tint val="75000"/>
                  </a:prstClr>
                </a:solidFill>
              </a:rPr>
              <a:pPr/>
              <a:t>12/4/2019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706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12/4/2019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188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12/4/2019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080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611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976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Cover 2">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191001" y="4364887"/>
            <a:ext cx="7086599" cy="1297621"/>
          </a:xfrm>
        </p:spPr>
        <p:txBody>
          <a:bodyPr>
            <a:noAutofit/>
          </a:bodyPr>
          <a:lstStyle>
            <a:lvl1pPr marL="0" indent="0" algn="l">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4191001" y="3709247"/>
            <a:ext cx="7086599" cy="474663"/>
          </a:xfrm>
          <a:prstGeom prst="rect">
            <a:avLst/>
          </a:prstGeom>
        </p:spPr>
        <p:txBody>
          <a:bodyPr>
            <a:noAutofit/>
          </a:bodyPr>
          <a:lstStyle>
            <a:lvl1pPr>
              <a:defRPr sz="37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186631" y="5970316"/>
            <a:ext cx="4458240" cy="205184"/>
          </a:xfrm>
        </p:spPr>
        <p:txBody>
          <a:bodyPr/>
          <a:lstStyle>
            <a:lvl1pPr marL="0" indent="0">
              <a:buNone/>
              <a:defRPr sz="1333"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684549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191001" y="4364887"/>
            <a:ext cx="7086599" cy="1297621"/>
          </a:xfrm>
        </p:spPr>
        <p:txBody>
          <a:bodyPr>
            <a:noAutofit/>
          </a:bodyPr>
          <a:lstStyle>
            <a:lvl1pPr marL="0" indent="0" algn="l">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4191001" y="3709247"/>
            <a:ext cx="7086599" cy="474663"/>
          </a:xfrm>
          <a:prstGeom prst="rect">
            <a:avLst/>
          </a:prstGeom>
        </p:spPr>
        <p:txBody>
          <a:bodyPr>
            <a:noAutofit/>
          </a:bodyPr>
          <a:lstStyle>
            <a:lvl1pPr>
              <a:defRPr sz="37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186631" y="5970316"/>
            <a:ext cx="4458240" cy="205184"/>
          </a:xfrm>
        </p:spPr>
        <p:txBody>
          <a:bodyPr/>
          <a:lstStyle>
            <a:lvl1pPr marL="0" indent="0">
              <a:buNone/>
              <a:defRPr sz="1333"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778141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5" y="1696508"/>
            <a:ext cx="9080500" cy="2206053"/>
          </a:xfrm>
        </p:spPr>
        <p:txBody>
          <a:bodyPr/>
          <a:lstStyle>
            <a:lvl1pPr>
              <a:spcAft>
                <a:spcPts val="2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3"/>
          <p:cNvSpPr>
            <a:spLocks noGrp="1"/>
          </p:cNvSpPr>
          <p:nvPr>
            <p:ph type="title"/>
          </p:nvPr>
        </p:nvSpPr>
        <p:spPr>
          <a:xfrm>
            <a:off x="918635" y="872067"/>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243210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ng Headline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5" y="1695451"/>
            <a:ext cx="9080500"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3"/>
          <p:cNvSpPr>
            <a:spLocks noGrp="1"/>
          </p:cNvSpPr>
          <p:nvPr>
            <p:ph type="title"/>
          </p:nvPr>
        </p:nvSpPr>
        <p:spPr>
          <a:xfrm>
            <a:off x="918635" y="872067"/>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2334881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ng Headline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3" y="1695451"/>
            <a:ext cx="5003195"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6255053" y="1695451"/>
            <a:ext cx="5003195"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3"/>
          <p:cNvSpPr>
            <a:spLocks noGrp="1"/>
          </p:cNvSpPr>
          <p:nvPr>
            <p:ph type="title"/>
          </p:nvPr>
        </p:nvSpPr>
        <p:spPr>
          <a:xfrm>
            <a:off x="918634" y="872067"/>
            <a:ext cx="9426725"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687073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ng Headline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5" y="1695451"/>
            <a:ext cx="9080500"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3"/>
          <p:cNvSpPr>
            <a:spLocks noGrp="1"/>
          </p:cNvSpPr>
          <p:nvPr>
            <p:ph type="title"/>
          </p:nvPr>
        </p:nvSpPr>
        <p:spPr>
          <a:xfrm>
            <a:off x="918635" y="872067"/>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18011949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Long Headline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3" y="1695451"/>
            <a:ext cx="5003195"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3"/>
          <p:cNvSpPr>
            <a:spLocks noGrp="1"/>
          </p:cNvSpPr>
          <p:nvPr>
            <p:ph type="title"/>
          </p:nvPr>
        </p:nvSpPr>
        <p:spPr>
          <a:xfrm>
            <a:off x="918633" y="872067"/>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611496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spiring sales reps">
    <p:spTree>
      <p:nvGrpSpPr>
        <p:cNvPr id="1" name=""/>
        <p:cNvGrpSpPr/>
        <p:nvPr/>
      </p:nvGrpSpPr>
      <p:grpSpPr>
        <a:xfrm>
          <a:off x="0" y="0"/>
          <a:ext cx="0" cy="0"/>
          <a:chOff x="0" y="0"/>
          <a:chExt cx="0" cy="0"/>
        </a:xfrm>
      </p:grpSpPr>
      <p:pic>
        <p:nvPicPr>
          <p:cNvPr id="3" name="Picture 13" descr="CN-logo-large-orange-only-top.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40218"/>
            <a:ext cx="1113367" cy="66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idx="1"/>
          </p:nvPr>
        </p:nvSpPr>
        <p:spPr>
          <a:xfrm>
            <a:off x="914400" y="2232661"/>
            <a:ext cx="10353523" cy="1500187"/>
          </a:xfrm>
        </p:spPr>
        <p:txBody>
          <a:bodyPr>
            <a:noAutofit/>
          </a:bodyPr>
          <a:lstStyle>
            <a:lvl1pPr marL="0" indent="0" algn="l">
              <a:buNone/>
              <a:defRPr sz="4267">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889439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nspiring Sales Reps 2">
    <p:spTree>
      <p:nvGrpSpPr>
        <p:cNvPr id="1" name=""/>
        <p:cNvGrpSpPr/>
        <p:nvPr/>
      </p:nvGrpSpPr>
      <p:grpSpPr>
        <a:xfrm>
          <a:off x="0" y="0"/>
          <a:ext cx="0" cy="0"/>
          <a:chOff x="0" y="0"/>
          <a:chExt cx="0" cy="0"/>
        </a:xfrm>
      </p:grpSpPr>
      <p:sp>
        <p:nvSpPr>
          <p:cNvPr id="4" name="Rectangle 3"/>
          <p:cNvSpPr/>
          <p:nvPr userDrawn="1"/>
        </p:nvSpPr>
        <p:spPr>
          <a:xfrm>
            <a:off x="315385" y="232834"/>
            <a:ext cx="11559116" cy="639233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914400" y="2232661"/>
            <a:ext cx="10353523" cy="1500187"/>
          </a:xfrm>
        </p:spPr>
        <p:txBody>
          <a:bodyPr>
            <a:noAutofit/>
          </a:bodyPr>
          <a:lstStyle>
            <a:lvl1pPr marL="0" indent="0" algn="l">
              <a:buNone/>
              <a:defRPr sz="4267">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22573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315385" y="232834"/>
            <a:ext cx="11559116" cy="63923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
          <p:cNvSpPr>
            <a:spLocks noGrp="1"/>
          </p:cNvSpPr>
          <p:nvPr>
            <p:ph type="body" idx="1"/>
          </p:nvPr>
        </p:nvSpPr>
        <p:spPr bwMode="black">
          <a:xfrm>
            <a:off x="914400" y="2232661"/>
            <a:ext cx="10353523" cy="1500187"/>
          </a:xfrm>
        </p:spPr>
        <p:txBody>
          <a:bodyPr>
            <a:noAutofit/>
          </a:bodyPr>
          <a:lstStyle>
            <a:lvl1pPr marL="0" indent="0" algn="l">
              <a:buNone/>
              <a:defRPr sz="42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52087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Breaker">
    <p:spTree>
      <p:nvGrpSpPr>
        <p:cNvPr id="1" name=""/>
        <p:cNvGrpSpPr/>
        <p:nvPr/>
      </p:nvGrpSpPr>
      <p:grpSpPr>
        <a:xfrm>
          <a:off x="0" y="0"/>
          <a:ext cx="0" cy="0"/>
          <a:chOff x="0" y="0"/>
          <a:chExt cx="0" cy="0"/>
        </a:xfrm>
      </p:grpSpPr>
      <p:sp>
        <p:nvSpPr>
          <p:cNvPr id="4" name="Rectangle 3"/>
          <p:cNvSpPr/>
          <p:nvPr userDrawn="1"/>
        </p:nvSpPr>
        <p:spPr>
          <a:xfrm>
            <a:off x="315385" y="232834"/>
            <a:ext cx="11559116" cy="63923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bwMode="black">
          <a:xfrm>
            <a:off x="918633" y="3667127"/>
            <a:ext cx="10363200" cy="661988"/>
          </a:xfrm>
          <a:prstGeom prst="rect">
            <a:avLst/>
          </a:prstGeom>
        </p:spPr>
        <p:txBody>
          <a:bodyPr anchor="t">
            <a:noAutofit/>
          </a:bodyPr>
          <a:lstStyle>
            <a:lvl1pPr algn="l">
              <a:defRPr sz="5333"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bwMode="black">
          <a:xfrm>
            <a:off x="914400" y="4509295"/>
            <a:ext cx="9084733" cy="1500187"/>
          </a:xfrm>
        </p:spPr>
        <p:txBody>
          <a:bodyPr>
            <a:noAutofit/>
          </a:bodyPr>
          <a:lstStyle>
            <a:lvl1pPr marL="0" indent="0" algn="l">
              <a:buNone/>
              <a:defRPr sz="3200">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69821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ubsection Breaker">
    <p:spTree>
      <p:nvGrpSpPr>
        <p:cNvPr id="1" name=""/>
        <p:cNvGrpSpPr/>
        <p:nvPr/>
      </p:nvGrpSpPr>
      <p:grpSpPr>
        <a:xfrm>
          <a:off x="0" y="0"/>
          <a:ext cx="0" cy="0"/>
          <a:chOff x="0" y="0"/>
          <a:chExt cx="0" cy="0"/>
        </a:xfrm>
      </p:grpSpPr>
      <p:sp>
        <p:nvSpPr>
          <p:cNvPr id="6" name="Rectangle 5"/>
          <p:cNvSpPr/>
          <p:nvPr userDrawn="1"/>
        </p:nvSpPr>
        <p:spPr>
          <a:xfrm>
            <a:off x="315385" y="232834"/>
            <a:ext cx="11559116" cy="639233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7"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8633" y="3667127"/>
            <a:ext cx="10363200" cy="661988"/>
          </a:xfrm>
          <a:prstGeom prst="rect">
            <a:avLst/>
          </a:prstGeom>
        </p:spPr>
        <p:txBody>
          <a:bodyPr anchor="t">
            <a:noAutofit/>
          </a:bodyPr>
          <a:lstStyle>
            <a:lvl1pPr algn="l">
              <a:defRPr sz="5333" b="1" cap="none">
                <a:solidFill>
                  <a:srgbClr val="0000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914400" y="4509295"/>
            <a:ext cx="9084733" cy="1500187"/>
          </a:xfrm>
        </p:spPr>
        <p:txBody>
          <a:bodyPr>
            <a:noAutofit/>
          </a:bodyPr>
          <a:lstStyle>
            <a:lvl1pPr marL="0" indent="0" algn="l">
              <a:buNone/>
              <a:defRPr sz="3200">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5" name="Text Placeholder 4"/>
          <p:cNvSpPr>
            <a:spLocks noGrp="1"/>
          </p:cNvSpPr>
          <p:nvPr>
            <p:ph type="body" sz="quarter" idx="10"/>
          </p:nvPr>
        </p:nvSpPr>
        <p:spPr>
          <a:xfrm>
            <a:off x="914400" y="3338282"/>
            <a:ext cx="5317067" cy="322943"/>
          </a:xfrm>
        </p:spPr>
        <p:txBody>
          <a:bodyPr>
            <a:noAutofit/>
          </a:bodyPr>
          <a:lstStyle>
            <a:lvl1pPr marL="0" indent="0">
              <a:buNone/>
              <a:defRPr sz="240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157647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ue sub-section breaker">
    <p:spTree>
      <p:nvGrpSpPr>
        <p:cNvPr id="1" name=""/>
        <p:cNvGrpSpPr/>
        <p:nvPr/>
      </p:nvGrpSpPr>
      <p:grpSpPr>
        <a:xfrm>
          <a:off x="0" y="0"/>
          <a:ext cx="0" cy="0"/>
          <a:chOff x="0" y="0"/>
          <a:chExt cx="0" cy="0"/>
        </a:xfrm>
      </p:grpSpPr>
      <p:sp>
        <p:nvSpPr>
          <p:cNvPr id="7" name="Rectangle 6"/>
          <p:cNvSpPr/>
          <p:nvPr userDrawn="1"/>
        </p:nvSpPr>
        <p:spPr>
          <a:xfrm>
            <a:off x="315385" y="232834"/>
            <a:ext cx="11559116" cy="63923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sp>
        <p:nvSpPr>
          <p:cNvPr id="4" name="Title 1"/>
          <p:cNvSpPr>
            <a:spLocks noGrp="1"/>
          </p:cNvSpPr>
          <p:nvPr>
            <p:ph type="title"/>
          </p:nvPr>
        </p:nvSpPr>
        <p:spPr bwMode="black">
          <a:xfrm>
            <a:off x="918633" y="3667127"/>
            <a:ext cx="10363200" cy="661988"/>
          </a:xfrm>
          <a:prstGeom prst="rect">
            <a:avLst/>
          </a:prstGeom>
        </p:spPr>
        <p:txBody>
          <a:bodyPr anchor="t">
            <a:noAutofit/>
          </a:bodyPr>
          <a:lstStyle>
            <a:lvl1pPr algn="l">
              <a:defRPr sz="5333" b="1" cap="none">
                <a:solidFill>
                  <a:schemeClr val="bg1"/>
                </a:solidFill>
              </a:defRPr>
            </a:lvl1pPr>
          </a:lstStyle>
          <a:p>
            <a:r>
              <a:rPr lang="en-US"/>
              <a:t>Click to edit Master title style</a:t>
            </a:r>
            <a:endParaRPr lang="en-US" dirty="0"/>
          </a:p>
        </p:txBody>
      </p:sp>
      <p:sp>
        <p:nvSpPr>
          <p:cNvPr id="5" name="Text Placeholder 2"/>
          <p:cNvSpPr>
            <a:spLocks noGrp="1"/>
          </p:cNvSpPr>
          <p:nvPr>
            <p:ph type="body" idx="1"/>
          </p:nvPr>
        </p:nvSpPr>
        <p:spPr bwMode="black">
          <a:xfrm>
            <a:off x="914400" y="4509295"/>
            <a:ext cx="9084733" cy="1500187"/>
          </a:xfrm>
        </p:spPr>
        <p:txBody>
          <a:bodyPr>
            <a:noAutofit/>
          </a:bodyPr>
          <a:lstStyle>
            <a:lvl1pPr marL="0" indent="0" algn="l">
              <a:buNone/>
              <a:defRPr sz="3200">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6" name="Text Placeholder 4"/>
          <p:cNvSpPr>
            <a:spLocks noGrp="1"/>
          </p:cNvSpPr>
          <p:nvPr>
            <p:ph type="body" sz="quarter" idx="10"/>
          </p:nvPr>
        </p:nvSpPr>
        <p:spPr bwMode="black">
          <a:xfrm>
            <a:off x="914400" y="3338282"/>
            <a:ext cx="5317067" cy="322943"/>
          </a:xfrm>
        </p:spPr>
        <p:txBody>
          <a:bodyPr>
            <a:noAutofit/>
          </a:bodyPr>
          <a:lstStyle>
            <a:lvl1pPr marL="0" indent="0">
              <a:buNone/>
              <a:defRPr sz="240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773687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3"/>
          <p:cNvSpPr>
            <a:spLocks noGrp="1"/>
          </p:cNvSpPr>
          <p:nvPr>
            <p:ph type="title"/>
          </p:nvPr>
        </p:nvSpPr>
        <p:spPr>
          <a:xfrm>
            <a:off x="885191" y="777240"/>
            <a:ext cx="8207917"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5589036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376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191001" y="4364887"/>
            <a:ext cx="7086599" cy="1297621"/>
          </a:xfrm>
        </p:spPr>
        <p:txBody>
          <a:bodyPr>
            <a:noAutofit/>
          </a:bodyPr>
          <a:lstStyle>
            <a:lvl1pPr marL="0" indent="0" algn="l">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4191001" y="3709247"/>
            <a:ext cx="7086599" cy="474663"/>
          </a:xfrm>
          <a:prstGeom prst="rect">
            <a:avLst/>
          </a:prstGeom>
        </p:spPr>
        <p:txBody>
          <a:bodyPr>
            <a:noAutofit/>
          </a:bodyPr>
          <a:lstStyle>
            <a:lvl1pPr>
              <a:defRPr sz="37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186631" y="5970316"/>
            <a:ext cx="4458240" cy="205184"/>
          </a:xfrm>
        </p:spPr>
        <p:txBody>
          <a:bodyPr/>
          <a:lstStyle>
            <a:lvl1pPr marL="0" indent="0">
              <a:buNone/>
              <a:defRPr sz="1333"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527069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ng Headline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3" y="1695451"/>
            <a:ext cx="5003195"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6255053" y="1695451"/>
            <a:ext cx="5003195"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3"/>
          <p:cNvSpPr>
            <a:spLocks noGrp="1"/>
          </p:cNvSpPr>
          <p:nvPr>
            <p:ph type="title"/>
          </p:nvPr>
        </p:nvSpPr>
        <p:spPr>
          <a:xfrm>
            <a:off x="918634" y="872067"/>
            <a:ext cx="9426725"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31919752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5" y="1696508"/>
            <a:ext cx="9080500" cy="2206053"/>
          </a:xfrm>
        </p:spPr>
        <p:txBody>
          <a:bodyPr/>
          <a:lstStyle>
            <a:lvl1pPr>
              <a:spcAft>
                <a:spcPts val="2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3"/>
          <p:cNvSpPr>
            <a:spLocks noGrp="1"/>
          </p:cNvSpPr>
          <p:nvPr>
            <p:ph type="title"/>
          </p:nvPr>
        </p:nvSpPr>
        <p:spPr>
          <a:xfrm>
            <a:off x="918635" y="872067"/>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8117211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ong Headline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5" y="1695451"/>
            <a:ext cx="9080500"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3"/>
          <p:cNvSpPr>
            <a:spLocks noGrp="1"/>
          </p:cNvSpPr>
          <p:nvPr>
            <p:ph type="title"/>
          </p:nvPr>
        </p:nvSpPr>
        <p:spPr>
          <a:xfrm>
            <a:off x="918635" y="872067"/>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11610163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ong Headline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3" y="1695451"/>
            <a:ext cx="5003195"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6255053" y="1695451"/>
            <a:ext cx="5003195"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3"/>
          <p:cNvSpPr>
            <a:spLocks noGrp="1"/>
          </p:cNvSpPr>
          <p:nvPr>
            <p:ph type="title"/>
          </p:nvPr>
        </p:nvSpPr>
        <p:spPr>
          <a:xfrm>
            <a:off x="918634" y="872067"/>
            <a:ext cx="9426725"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20272569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Long Headline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3" y="1695451"/>
            <a:ext cx="5003195"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3"/>
          <p:cNvSpPr>
            <a:spLocks noGrp="1"/>
          </p:cNvSpPr>
          <p:nvPr>
            <p:ph type="title"/>
          </p:nvPr>
        </p:nvSpPr>
        <p:spPr>
          <a:xfrm>
            <a:off x="918633" y="872067"/>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633250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nspiring sales reps">
    <p:spTree>
      <p:nvGrpSpPr>
        <p:cNvPr id="1" name=""/>
        <p:cNvGrpSpPr/>
        <p:nvPr/>
      </p:nvGrpSpPr>
      <p:grpSpPr>
        <a:xfrm>
          <a:off x="0" y="0"/>
          <a:ext cx="0" cy="0"/>
          <a:chOff x="0" y="0"/>
          <a:chExt cx="0" cy="0"/>
        </a:xfrm>
      </p:grpSpPr>
      <p:pic>
        <p:nvPicPr>
          <p:cNvPr id="3" name="Picture 13" descr="CN-logo-large-orange-only-top.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40218"/>
            <a:ext cx="1113367" cy="664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Placeholder 2"/>
          <p:cNvSpPr>
            <a:spLocks noGrp="1"/>
          </p:cNvSpPr>
          <p:nvPr>
            <p:ph type="body" idx="1"/>
          </p:nvPr>
        </p:nvSpPr>
        <p:spPr>
          <a:xfrm>
            <a:off x="914400" y="2232661"/>
            <a:ext cx="10353523" cy="1500187"/>
          </a:xfrm>
        </p:spPr>
        <p:txBody>
          <a:bodyPr>
            <a:noAutofit/>
          </a:bodyPr>
          <a:lstStyle>
            <a:lvl1pPr marL="0" indent="0" algn="l">
              <a:buNone/>
              <a:defRPr sz="4267">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08544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Inspiring Sales Reps 2">
    <p:spTree>
      <p:nvGrpSpPr>
        <p:cNvPr id="1" name=""/>
        <p:cNvGrpSpPr/>
        <p:nvPr/>
      </p:nvGrpSpPr>
      <p:grpSpPr>
        <a:xfrm>
          <a:off x="0" y="0"/>
          <a:ext cx="0" cy="0"/>
          <a:chOff x="0" y="0"/>
          <a:chExt cx="0" cy="0"/>
        </a:xfrm>
      </p:grpSpPr>
      <p:sp>
        <p:nvSpPr>
          <p:cNvPr id="4" name="Rectangle 3"/>
          <p:cNvSpPr/>
          <p:nvPr userDrawn="1"/>
        </p:nvSpPr>
        <p:spPr>
          <a:xfrm>
            <a:off x="315385" y="232834"/>
            <a:ext cx="11559116" cy="639233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914400" y="2232661"/>
            <a:ext cx="10353523" cy="1500187"/>
          </a:xfrm>
        </p:spPr>
        <p:txBody>
          <a:bodyPr>
            <a:noAutofit/>
          </a:bodyPr>
          <a:lstStyle>
            <a:lvl1pPr marL="0" indent="0" algn="l">
              <a:buNone/>
              <a:defRPr sz="4267">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86364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315385" y="232834"/>
            <a:ext cx="11559116" cy="63923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Placeholder 2"/>
          <p:cNvSpPr>
            <a:spLocks noGrp="1"/>
          </p:cNvSpPr>
          <p:nvPr>
            <p:ph type="body" idx="1"/>
          </p:nvPr>
        </p:nvSpPr>
        <p:spPr bwMode="black">
          <a:xfrm>
            <a:off x="914400" y="2232661"/>
            <a:ext cx="10353523" cy="1500187"/>
          </a:xfrm>
        </p:spPr>
        <p:txBody>
          <a:bodyPr>
            <a:noAutofit/>
          </a:bodyPr>
          <a:lstStyle>
            <a:lvl1pPr marL="0" indent="0" algn="l">
              <a:buNone/>
              <a:defRPr sz="42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323979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Breaker">
    <p:spTree>
      <p:nvGrpSpPr>
        <p:cNvPr id="1" name=""/>
        <p:cNvGrpSpPr/>
        <p:nvPr/>
      </p:nvGrpSpPr>
      <p:grpSpPr>
        <a:xfrm>
          <a:off x="0" y="0"/>
          <a:ext cx="0" cy="0"/>
          <a:chOff x="0" y="0"/>
          <a:chExt cx="0" cy="0"/>
        </a:xfrm>
      </p:grpSpPr>
      <p:sp>
        <p:nvSpPr>
          <p:cNvPr id="4" name="Rectangle 3"/>
          <p:cNvSpPr/>
          <p:nvPr userDrawn="1"/>
        </p:nvSpPr>
        <p:spPr>
          <a:xfrm>
            <a:off x="315385" y="232834"/>
            <a:ext cx="11559116" cy="63923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bwMode="black">
          <a:xfrm>
            <a:off x="918633" y="3667127"/>
            <a:ext cx="10363200" cy="661988"/>
          </a:xfrm>
          <a:prstGeom prst="rect">
            <a:avLst/>
          </a:prstGeom>
        </p:spPr>
        <p:txBody>
          <a:bodyPr anchor="t">
            <a:noAutofit/>
          </a:bodyPr>
          <a:lstStyle>
            <a:lvl1pPr algn="l">
              <a:defRPr sz="5333"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bwMode="black">
          <a:xfrm>
            <a:off x="914400" y="4509295"/>
            <a:ext cx="9084733" cy="1500187"/>
          </a:xfrm>
        </p:spPr>
        <p:txBody>
          <a:bodyPr>
            <a:noAutofit/>
          </a:bodyPr>
          <a:lstStyle>
            <a:lvl1pPr marL="0" indent="0" algn="l">
              <a:buNone/>
              <a:defRPr sz="3200">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996609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ubsection Breaker">
    <p:spTree>
      <p:nvGrpSpPr>
        <p:cNvPr id="1" name=""/>
        <p:cNvGrpSpPr/>
        <p:nvPr/>
      </p:nvGrpSpPr>
      <p:grpSpPr>
        <a:xfrm>
          <a:off x="0" y="0"/>
          <a:ext cx="0" cy="0"/>
          <a:chOff x="0" y="0"/>
          <a:chExt cx="0" cy="0"/>
        </a:xfrm>
      </p:grpSpPr>
      <p:sp>
        <p:nvSpPr>
          <p:cNvPr id="6" name="Rectangle 5"/>
          <p:cNvSpPr/>
          <p:nvPr userDrawn="1"/>
        </p:nvSpPr>
        <p:spPr>
          <a:xfrm>
            <a:off x="315385" y="232834"/>
            <a:ext cx="11559116" cy="639233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7"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8633" y="3667127"/>
            <a:ext cx="10363200" cy="661988"/>
          </a:xfrm>
          <a:prstGeom prst="rect">
            <a:avLst/>
          </a:prstGeom>
        </p:spPr>
        <p:txBody>
          <a:bodyPr anchor="t">
            <a:noAutofit/>
          </a:bodyPr>
          <a:lstStyle>
            <a:lvl1pPr algn="l">
              <a:defRPr sz="5333" b="1" cap="none">
                <a:solidFill>
                  <a:srgbClr val="0000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914400" y="4509295"/>
            <a:ext cx="9084733" cy="1500187"/>
          </a:xfrm>
        </p:spPr>
        <p:txBody>
          <a:bodyPr>
            <a:noAutofit/>
          </a:bodyPr>
          <a:lstStyle>
            <a:lvl1pPr marL="0" indent="0" algn="l">
              <a:buNone/>
              <a:defRPr sz="3200">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5" name="Text Placeholder 4"/>
          <p:cNvSpPr>
            <a:spLocks noGrp="1"/>
          </p:cNvSpPr>
          <p:nvPr>
            <p:ph type="body" sz="quarter" idx="10"/>
          </p:nvPr>
        </p:nvSpPr>
        <p:spPr>
          <a:xfrm>
            <a:off x="914400" y="3338282"/>
            <a:ext cx="5317067" cy="322943"/>
          </a:xfrm>
        </p:spPr>
        <p:txBody>
          <a:bodyPr>
            <a:noAutofit/>
          </a:bodyPr>
          <a:lstStyle>
            <a:lvl1pPr marL="0" indent="0">
              <a:buNone/>
              <a:defRPr sz="240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511824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ue sub-section breaker">
    <p:spTree>
      <p:nvGrpSpPr>
        <p:cNvPr id="1" name=""/>
        <p:cNvGrpSpPr/>
        <p:nvPr/>
      </p:nvGrpSpPr>
      <p:grpSpPr>
        <a:xfrm>
          <a:off x="0" y="0"/>
          <a:ext cx="0" cy="0"/>
          <a:chOff x="0" y="0"/>
          <a:chExt cx="0" cy="0"/>
        </a:xfrm>
      </p:grpSpPr>
      <p:sp>
        <p:nvSpPr>
          <p:cNvPr id="7" name="Rectangle 6"/>
          <p:cNvSpPr/>
          <p:nvPr userDrawn="1"/>
        </p:nvSpPr>
        <p:spPr>
          <a:xfrm>
            <a:off x="315385" y="232834"/>
            <a:ext cx="11559116" cy="63923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sp>
        <p:nvSpPr>
          <p:cNvPr id="4" name="Title 1"/>
          <p:cNvSpPr>
            <a:spLocks noGrp="1"/>
          </p:cNvSpPr>
          <p:nvPr>
            <p:ph type="title"/>
          </p:nvPr>
        </p:nvSpPr>
        <p:spPr bwMode="black">
          <a:xfrm>
            <a:off x="918633" y="3667127"/>
            <a:ext cx="10363200" cy="661988"/>
          </a:xfrm>
          <a:prstGeom prst="rect">
            <a:avLst/>
          </a:prstGeom>
        </p:spPr>
        <p:txBody>
          <a:bodyPr anchor="t">
            <a:noAutofit/>
          </a:bodyPr>
          <a:lstStyle>
            <a:lvl1pPr algn="l">
              <a:defRPr sz="5333" b="1" cap="none">
                <a:solidFill>
                  <a:schemeClr val="bg1"/>
                </a:solidFill>
              </a:defRPr>
            </a:lvl1pPr>
          </a:lstStyle>
          <a:p>
            <a:r>
              <a:rPr lang="en-US"/>
              <a:t>Click to edit Master title style</a:t>
            </a:r>
            <a:endParaRPr lang="en-US" dirty="0"/>
          </a:p>
        </p:txBody>
      </p:sp>
      <p:sp>
        <p:nvSpPr>
          <p:cNvPr id="5" name="Text Placeholder 2"/>
          <p:cNvSpPr>
            <a:spLocks noGrp="1"/>
          </p:cNvSpPr>
          <p:nvPr>
            <p:ph type="body" idx="1"/>
          </p:nvPr>
        </p:nvSpPr>
        <p:spPr bwMode="black">
          <a:xfrm>
            <a:off x="914400" y="4509295"/>
            <a:ext cx="9084733" cy="1500187"/>
          </a:xfrm>
        </p:spPr>
        <p:txBody>
          <a:bodyPr>
            <a:noAutofit/>
          </a:bodyPr>
          <a:lstStyle>
            <a:lvl1pPr marL="0" indent="0" algn="l">
              <a:buNone/>
              <a:defRPr sz="3200">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6" name="Text Placeholder 4"/>
          <p:cNvSpPr>
            <a:spLocks noGrp="1"/>
          </p:cNvSpPr>
          <p:nvPr>
            <p:ph type="body" sz="quarter" idx="10"/>
          </p:nvPr>
        </p:nvSpPr>
        <p:spPr bwMode="black">
          <a:xfrm>
            <a:off x="914400" y="3338282"/>
            <a:ext cx="5317067" cy="322943"/>
          </a:xfrm>
        </p:spPr>
        <p:txBody>
          <a:bodyPr>
            <a:noAutofit/>
          </a:bodyPr>
          <a:lstStyle>
            <a:lvl1pPr marL="0" indent="0">
              <a:buNone/>
              <a:defRPr sz="240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315852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ong Headline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3" y="1695451"/>
            <a:ext cx="5003195"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3"/>
          <p:cNvSpPr>
            <a:spLocks noGrp="1"/>
          </p:cNvSpPr>
          <p:nvPr>
            <p:ph type="title"/>
          </p:nvPr>
        </p:nvSpPr>
        <p:spPr>
          <a:xfrm>
            <a:off x="918633" y="872067"/>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38035102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3"/>
          <p:cNvSpPr>
            <a:spLocks noGrp="1"/>
          </p:cNvSpPr>
          <p:nvPr>
            <p:ph type="title"/>
          </p:nvPr>
        </p:nvSpPr>
        <p:spPr>
          <a:xfrm>
            <a:off x="885191" y="777240"/>
            <a:ext cx="8207917"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41233906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5762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6" name="Rectangle 5"/>
          <p:cNvSpPr/>
          <p:nvPr userDrawn="1"/>
        </p:nvSpPr>
        <p:spPr>
          <a:xfrm>
            <a:off x="315385" y="233364"/>
            <a:ext cx="11561233" cy="63912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1800">
              <a:noFill/>
            </a:endParaRPr>
          </a:p>
        </p:txBody>
      </p:sp>
      <p:pic>
        <p:nvPicPr>
          <p:cNvPr id="7" name="Picture 16" descr="title1.png"/>
          <p:cNvPicPr>
            <a:picLocks noChangeAspect="1"/>
          </p:cNvPicPr>
          <p:nvPr userDrawn="1"/>
        </p:nvPicPr>
        <p:blipFill>
          <a:blip r:embed="rId2">
            <a:extLst>
              <a:ext uri="{28A0092B-C50C-407E-A947-70E740481C1C}">
                <a14:useLocalDpi xmlns:a14="http://schemas.microsoft.com/office/drawing/2010/main" val="0"/>
              </a:ext>
            </a:extLst>
          </a:blip>
          <a:srcRect l="27910" t="16312" r="2057" b="17934"/>
          <a:stretch>
            <a:fillRect/>
          </a:stretch>
        </p:blipFill>
        <p:spPr bwMode="auto">
          <a:xfrm>
            <a:off x="306918" y="227013"/>
            <a:ext cx="11573933"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childrensAlliance-logo-large.eps"/>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99585" y="1"/>
            <a:ext cx="4091516"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bwMode="black">
          <a:xfrm>
            <a:off x="918632" y="4364888"/>
            <a:ext cx="10358967" cy="1297621"/>
          </a:xfrm>
        </p:spPr>
        <p:txBody>
          <a:bodyPr>
            <a:no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918632" y="3709248"/>
            <a:ext cx="10358967" cy="474663"/>
          </a:xfrm>
          <a:prstGeom prst="rect">
            <a:avLst/>
          </a:prstGeom>
        </p:spPr>
        <p:txBody>
          <a:bodyPr>
            <a:noAutofit/>
          </a:bodyPr>
          <a:lstStyle>
            <a:lvl1pPr>
              <a:defRPr sz="28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914400" y="5970316"/>
            <a:ext cx="6516915" cy="153888"/>
          </a:xfrm>
        </p:spPr>
        <p:txBody>
          <a:bodyPr/>
          <a:lstStyle>
            <a:lvl1pPr marL="0" indent="0">
              <a:buNone/>
              <a:defRPr sz="1000"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9251646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7" y="1573218"/>
            <a:ext cx="9080500" cy="1523494"/>
          </a:xfrm>
        </p:spPr>
        <p:txBody>
          <a:bodyPr/>
          <a:lstStyle>
            <a:lvl1pPr>
              <a:spcAft>
                <a:spcPts val="18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3"/>
          <p:cNvSpPr>
            <a:spLocks noGrp="1"/>
          </p:cNvSpPr>
          <p:nvPr>
            <p:ph type="title"/>
          </p:nvPr>
        </p:nvSpPr>
        <p:spPr>
          <a:xfrm>
            <a:off x="918635" y="748778"/>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28451316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ong Headline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7" y="1572161"/>
            <a:ext cx="9080500" cy="1446550"/>
          </a:xfrm>
        </p:spPr>
        <p:txBody>
          <a:bodyPr/>
          <a:lstStyle>
            <a:lvl1pPr>
              <a:spcAft>
                <a:spcPts val="12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3"/>
          <p:cNvSpPr>
            <a:spLocks noGrp="1"/>
          </p:cNvSpPr>
          <p:nvPr>
            <p:ph type="title"/>
          </p:nvPr>
        </p:nvSpPr>
        <p:spPr>
          <a:xfrm>
            <a:off x="918635" y="748778"/>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6801954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ong Headline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3" y="1559832"/>
            <a:ext cx="5003195" cy="1446550"/>
          </a:xfrm>
        </p:spPr>
        <p:txBody>
          <a:bodyPr/>
          <a:lstStyle>
            <a:lvl1pPr>
              <a:spcAft>
                <a:spcPts val="12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6255053" y="1559832"/>
            <a:ext cx="5003195" cy="1446550"/>
          </a:xfrm>
        </p:spPr>
        <p:txBody>
          <a:bodyPr/>
          <a:lstStyle>
            <a:lvl1pPr>
              <a:spcAft>
                <a:spcPts val="12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3"/>
          <p:cNvSpPr>
            <a:spLocks noGrp="1"/>
          </p:cNvSpPr>
          <p:nvPr>
            <p:ph type="title"/>
          </p:nvPr>
        </p:nvSpPr>
        <p:spPr>
          <a:xfrm>
            <a:off x="918634" y="736449"/>
            <a:ext cx="9426725"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19031625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Long Headline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3" y="1572161"/>
            <a:ext cx="5003195" cy="1446550"/>
          </a:xfrm>
        </p:spPr>
        <p:txBody>
          <a:bodyPr/>
          <a:lstStyle>
            <a:lvl1pPr>
              <a:spcAft>
                <a:spcPts val="12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3"/>
          <p:cNvSpPr>
            <a:spLocks noGrp="1"/>
          </p:cNvSpPr>
          <p:nvPr>
            <p:ph type="title"/>
          </p:nvPr>
        </p:nvSpPr>
        <p:spPr>
          <a:xfrm>
            <a:off x="918633" y="748778"/>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40052566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Inspiring sales reps">
    <p:spTree>
      <p:nvGrpSpPr>
        <p:cNvPr id="1" name=""/>
        <p:cNvGrpSpPr/>
        <p:nvPr/>
      </p:nvGrpSpPr>
      <p:grpSpPr>
        <a:xfrm>
          <a:off x="0" y="0"/>
          <a:ext cx="0" cy="0"/>
          <a:chOff x="0" y="0"/>
          <a:chExt cx="0" cy="0"/>
        </a:xfrm>
      </p:grpSpPr>
      <p:pic>
        <p:nvPicPr>
          <p:cNvPr id="3" name="Picture 13" descr="childrensAlliance-logo.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18752" y="-112713"/>
            <a:ext cx="1212849"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idx="1"/>
          </p:nvPr>
        </p:nvSpPr>
        <p:spPr>
          <a:xfrm>
            <a:off x="914400" y="2232662"/>
            <a:ext cx="10353523" cy="1500187"/>
          </a:xfrm>
        </p:spPr>
        <p:txBody>
          <a:bodyPr>
            <a:noAutofit/>
          </a:bodyPr>
          <a:lstStyle>
            <a:lvl1pPr marL="0" indent="0" algn="l">
              <a:buNone/>
              <a:defRPr sz="3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979870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Inspiring Sales Reps 2">
    <p:spTree>
      <p:nvGrpSpPr>
        <p:cNvPr id="1" name=""/>
        <p:cNvGrpSpPr/>
        <p:nvPr/>
      </p:nvGrpSpPr>
      <p:grpSpPr>
        <a:xfrm>
          <a:off x="0" y="0"/>
          <a:ext cx="0" cy="0"/>
          <a:chOff x="0" y="0"/>
          <a:chExt cx="0" cy="0"/>
        </a:xfrm>
      </p:grpSpPr>
      <p:sp>
        <p:nvSpPr>
          <p:cNvPr id="4" name="Rectangle 3"/>
          <p:cNvSpPr/>
          <p:nvPr userDrawn="1"/>
        </p:nvSpPr>
        <p:spPr>
          <a:xfrm>
            <a:off x="315385" y="233364"/>
            <a:ext cx="11559116" cy="63912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1800">
              <a:noFill/>
            </a:endParaRPr>
          </a:p>
        </p:txBody>
      </p:sp>
      <p:pic>
        <p:nvPicPr>
          <p:cNvPr id="5" name="Picture 16" descr="childrensAlliance-logo.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18752" y="-112713"/>
            <a:ext cx="1212849"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914400" y="2232662"/>
            <a:ext cx="10353523" cy="1500187"/>
          </a:xfrm>
        </p:spPr>
        <p:txBody>
          <a:bodyPr>
            <a:noAutofit/>
          </a:bodyPr>
          <a:lstStyle>
            <a:lvl1pPr marL="0" indent="0" algn="l">
              <a:buNone/>
              <a:defRPr sz="3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069953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315385" y="233364"/>
            <a:ext cx="11559116" cy="63912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1800">
              <a:noFill/>
            </a:endParaRPr>
          </a:p>
        </p:txBody>
      </p:sp>
      <p:pic>
        <p:nvPicPr>
          <p:cNvPr id="5" name="Picture 16" descr="childrensAlliance-logo.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18752" y="-112713"/>
            <a:ext cx="1212849"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
          <p:cNvSpPr>
            <a:spLocks noGrp="1"/>
          </p:cNvSpPr>
          <p:nvPr>
            <p:ph type="body" idx="1"/>
          </p:nvPr>
        </p:nvSpPr>
        <p:spPr bwMode="black">
          <a:xfrm>
            <a:off x="914400" y="2232662"/>
            <a:ext cx="10353523" cy="1500187"/>
          </a:xfrm>
        </p:spPr>
        <p:txBody>
          <a:bodyPr>
            <a:noAutofit/>
          </a:bodyPr>
          <a:lstStyle>
            <a:lvl1pPr marL="0" indent="0" algn="l">
              <a:buNone/>
              <a:defRPr sz="32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08493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spiring sales reps">
    <p:spTree>
      <p:nvGrpSpPr>
        <p:cNvPr id="1" name=""/>
        <p:cNvGrpSpPr/>
        <p:nvPr/>
      </p:nvGrpSpPr>
      <p:grpSpPr>
        <a:xfrm>
          <a:off x="0" y="0"/>
          <a:ext cx="0" cy="0"/>
          <a:chOff x="0" y="0"/>
          <a:chExt cx="0" cy="0"/>
        </a:xfrm>
      </p:grpSpPr>
      <p:pic>
        <p:nvPicPr>
          <p:cNvPr id="3" name="Picture 13" descr="CN-logo-large-orange-only-top.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40218"/>
            <a:ext cx="1113367" cy="66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idx="1"/>
          </p:nvPr>
        </p:nvSpPr>
        <p:spPr>
          <a:xfrm>
            <a:off x="914400" y="2232661"/>
            <a:ext cx="10353523" cy="1500187"/>
          </a:xfrm>
        </p:spPr>
        <p:txBody>
          <a:bodyPr>
            <a:noAutofit/>
          </a:bodyPr>
          <a:lstStyle>
            <a:lvl1pPr marL="0" indent="0" algn="l">
              <a:buNone/>
              <a:defRPr sz="4267">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0678688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Breaker">
    <p:spTree>
      <p:nvGrpSpPr>
        <p:cNvPr id="1" name=""/>
        <p:cNvGrpSpPr/>
        <p:nvPr/>
      </p:nvGrpSpPr>
      <p:grpSpPr>
        <a:xfrm>
          <a:off x="0" y="0"/>
          <a:ext cx="0" cy="0"/>
          <a:chOff x="0" y="0"/>
          <a:chExt cx="0" cy="0"/>
        </a:xfrm>
      </p:grpSpPr>
      <p:sp>
        <p:nvSpPr>
          <p:cNvPr id="4" name="Rectangle 3"/>
          <p:cNvSpPr/>
          <p:nvPr userDrawn="1"/>
        </p:nvSpPr>
        <p:spPr>
          <a:xfrm>
            <a:off x="315385" y="233364"/>
            <a:ext cx="11559116" cy="63912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1800">
              <a:noFill/>
            </a:endParaRPr>
          </a:p>
        </p:txBody>
      </p:sp>
      <p:pic>
        <p:nvPicPr>
          <p:cNvPr id="5" name="Picture 16" descr="childrensAlliance-logo.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18752" y="-112713"/>
            <a:ext cx="1212849"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bwMode="black">
          <a:xfrm>
            <a:off x="918633" y="3667127"/>
            <a:ext cx="10363200" cy="661988"/>
          </a:xfrm>
          <a:prstGeom prst="rect">
            <a:avLst/>
          </a:prstGeom>
        </p:spPr>
        <p:txBody>
          <a:bodyPr anchor="t">
            <a:noAutofit/>
          </a:bodyPr>
          <a:lstStyle>
            <a:lvl1pPr algn="l">
              <a:defRPr sz="4000"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bwMode="black">
          <a:xfrm>
            <a:off x="914400" y="4509296"/>
            <a:ext cx="9084733" cy="1500187"/>
          </a:xfrm>
        </p:spPr>
        <p:txBody>
          <a:bodyPr>
            <a:noAutofit/>
          </a:bodyPr>
          <a:lstStyle>
            <a:lvl1pPr marL="0" indent="0" algn="l">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760405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ubsection Breaker">
    <p:spTree>
      <p:nvGrpSpPr>
        <p:cNvPr id="1" name=""/>
        <p:cNvGrpSpPr/>
        <p:nvPr/>
      </p:nvGrpSpPr>
      <p:grpSpPr>
        <a:xfrm>
          <a:off x="0" y="0"/>
          <a:ext cx="0" cy="0"/>
          <a:chOff x="0" y="0"/>
          <a:chExt cx="0" cy="0"/>
        </a:xfrm>
      </p:grpSpPr>
      <p:sp>
        <p:nvSpPr>
          <p:cNvPr id="6" name="Rectangle 5"/>
          <p:cNvSpPr/>
          <p:nvPr userDrawn="1"/>
        </p:nvSpPr>
        <p:spPr>
          <a:xfrm>
            <a:off x="315385" y="233364"/>
            <a:ext cx="11559116" cy="63912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1800">
              <a:noFill/>
            </a:endParaRPr>
          </a:p>
        </p:txBody>
      </p:sp>
      <p:pic>
        <p:nvPicPr>
          <p:cNvPr id="7" name="Picture 16" descr="childrensAlliance-logo.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18752" y="-112713"/>
            <a:ext cx="1212849"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8633" y="3667127"/>
            <a:ext cx="10363200" cy="661988"/>
          </a:xfrm>
          <a:prstGeom prst="rect">
            <a:avLst/>
          </a:prstGeom>
        </p:spPr>
        <p:txBody>
          <a:bodyPr anchor="t">
            <a:noAutofit/>
          </a:bodyPr>
          <a:lstStyle>
            <a:lvl1pPr algn="l">
              <a:defRPr sz="4000" b="1" cap="none">
                <a:solidFill>
                  <a:srgbClr val="0000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914400" y="4509296"/>
            <a:ext cx="9084733" cy="1500187"/>
          </a:xfrm>
        </p:spPr>
        <p:txBody>
          <a:bodyPr>
            <a:noAutofit/>
          </a:bodyPr>
          <a:lstStyle>
            <a:lvl1pPr marL="0" indent="0" algn="l">
              <a:buNone/>
              <a:defRPr sz="24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Text Placeholder 4"/>
          <p:cNvSpPr>
            <a:spLocks noGrp="1"/>
          </p:cNvSpPr>
          <p:nvPr>
            <p:ph type="body" sz="quarter" idx="10"/>
          </p:nvPr>
        </p:nvSpPr>
        <p:spPr>
          <a:xfrm>
            <a:off x="914400" y="3338283"/>
            <a:ext cx="5317067" cy="322943"/>
          </a:xfrm>
        </p:spPr>
        <p:txBody>
          <a:bodyPr>
            <a:noAutofit/>
          </a:bodyPr>
          <a:lstStyle>
            <a:lvl1pPr marL="0" indent="0">
              <a:buNone/>
              <a:defRPr sz="180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2770552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lue sub-section breaker">
    <p:spTree>
      <p:nvGrpSpPr>
        <p:cNvPr id="1" name=""/>
        <p:cNvGrpSpPr/>
        <p:nvPr/>
      </p:nvGrpSpPr>
      <p:grpSpPr>
        <a:xfrm>
          <a:off x="0" y="0"/>
          <a:ext cx="0" cy="0"/>
          <a:chOff x="0" y="0"/>
          <a:chExt cx="0" cy="0"/>
        </a:xfrm>
      </p:grpSpPr>
      <p:sp>
        <p:nvSpPr>
          <p:cNvPr id="7" name="Rectangle 6"/>
          <p:cNvSpPr/>
          <p:nvPr userDrawn="1"/>
        </p:nvSpPr>
        <p:spPr>
          <a:xfrm>
            <a:off x="315385" y="233364"/>
            <a:ext cx="11559116" cy="63912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1800">
              <a:noFill/>
            </a:endParaRPr>
          </a:p>
        </p:txBody>
      </p:sp>
      <p:sp>
        <p:nvSpPr>
          <p:cNvPr id="4" name="Title 1"/>
          <p:cNvSpPr>
            <a:spLocks noGrp="1"/>
          </p:cNvSpPr>
          <p:nvPr>
            <p:ph type="title"/>
          </p:nvPr>
        </p:nvSpPr>
        <p:spPr bwMode="black">
          <a:xfrm>
            <a:off x="918633" y="3667127"/>
            <a:ext cx="10363200" cy="661988"/>
          </a:xfrm>
          <a:prstGeom prst="rect">
            <a:avLst/>
          </a:prstGeom>
        </p:spPr>
        <p:txBody>
          <a:bodyPr anchor="t">
            <a:noAutofit/>
          </a:bodyPr>
          <a:lstStyle>
            <a:lvl1pPr algn="l">
              <a:defRPr sz="4000" b="1" cap="none">
                <a:solidFill>
                  <a:schemeClr val="bg1"/>
                </a:solidFill>
              </a:defRPr>
            </a:lvl1pPr>
          </a:lstStyle>
          <a:p>
            <a:r>
              <a:rPr lang="en-US"/>
              <a:t>Click to edit Master title style</a:t>
            </a:r>
            <a:endParaRPr lang="en-US" dirty="0"/>
          </a:p>
        </p:txBody>
      </p:sp>
      <p:sp>
        <p:nvSpPr>
          <p:cNvPr id="5" name="Text Placeholder 2"/>
          <p:cNvSpPr>
            <a:spLocks noGrp="1"/>
          </p:cNvSpPr>
          <p:nvPr>
            <p:ph type="body" idx="1"/>
          </p:nvPr>
        </p:nvSpPr>
        <p:spPr bwMode="black">
          <a:xfrm>
            <a:off x="914400" y="4509296"/>
            <a:ext cx="9084733" cy="1500187"/>
          </a:xfrm>
        </p:spPr>
        <p:txBody>
          <a:bodyPr>
            <a:noAutofit/>
          </a:bodyPr>
          <a:lstStyle>
            <a:lvl1pPr marL="0" indent="0" algn="l">
              <a:buNone/>
              <a:defRPr sz="24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Text Placeholder 4"/>
          <p:cNvSpPr>
            <a:spLocks noGrp="1"/>
          </p:cNvSpPr>
          <p:nvPr>
            <p:ph type="body" sz="quarter" idx="10"/>
          </p:nvPr>
        </p:nvSpPr>
        <p:spPr bwMode="black">
          <a:xfrm>
            <a:off x="914400" y="3338283"/>
            <a:ext cx="5317067" cy="322943"/>
          </a:xfrm>
        </p:spPr>
        <p:txBody>
          <a:bodyPr>
            <a:noAutofit/>
          </a:bodyPr>
          <a:lstStyle>
            <a:lvl1pPr marL="0" indent="0">
              <a:buNone/>
              <a:defRPr sz="180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091530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3"/>
          <p:cNvSpPr>
            <a:spLocks noGrp="1"/>
          </p:cNvSpPr>
          <p:nvPr>
            <p:ph type="title"/>
          </p:nvPr>
        </p:nvSpPr>
        <p:spPr>
          <a:xfrm>
            <a:off x="885191" y="641622"/>
            <a:ext cx="8207917"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35590610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7459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A27233-BDAF-4E2E-A37E-EE41EC2511E3}" type="datetime1">
              <a:rPr lang="en-US" altLang="en-US" smtClean="0">
                <a:solidFill>
                  <a:prstClr val="white">
                    <a:tint val="75000"/>
                    <a:alpha val="60000"/>
                  </a:prstClr>
                </a:solidFill>
              </a:rPr>
              <a:pPr/>
              <a:t>12/4/2019</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9D71911-F53D-445D-81AE-6CEFA3188443}"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5363491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876F23-F949-440B-8214-DDA89297A9B5}" type="datetime1">
              <a:rPr lang="en-US" altLang="en-US" smtClean="0">
                <a:solidFill>
                  <a:prstClr val="white">
                    <a:tint val="75000"/>
                    <a:alpha val="60000"/>
                  </a:prstClr>
                </a:solidFill>
              </a:rPr>
              <a:pPr/>
              <a:t>12/4/2019</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F3B4563-4C76-41E4-819E-CABCE3BB6755}"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2112805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76C600-DBB9-4266-A328-BBDE936259A1}" type="datetime1">
              <a:rPr lang="en-US" altLang="en-US" smtClean="0">
                <a:solidFill>
                  <a:prstClr val="white">
                    <a:tint val="75000"/>
                    <a:alpha val="60000"/>
                  </a:prstClr>
                </a:solidFill>
              </a:rPr>
              <a:pPr/>
              <a:t>12/4/2019</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524A5ECC-6ED8-4B0B-99B7-939B756DDA0D}" type="slidenum">
              <a:rPr lang="en-US" altLang="en-US" smtClean="0">
                <a:solidFill>
                  <a:prstClr val="white">
                    <a:tint val="75000"/>
                  </a:prstClr>
                </a:solidFill>
              </a:rPr>
              <a:pPr/>
              <a:t>‹#›</a:t>
            </a:fld>
            <a:endParaRPr lang="en-US" altLang="en-US">
              <a:solidFill>
                <a:prstClr val="white">
                  <a:tint val="75000"/>
                </a:prstClr>
              </a:solidFill>
            </a:endParaRPr>
          </a:p>
        </p:txBody>
      </p:sp>
      <p:pic>
        <p:nvPicPr>
          <p:cNvPr id="7" name="Picture 6" descr="BHFY Talent Show Fly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914900"/>
            <a:ext cx="12255500" cy="1190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0914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B2EB53-86D9-43C6-9ED9-98BD5DFE9B2B}" type="datetime1">
              <a:rPr lang="en-US" altLang="en-US" smtClean="0">
                <a:solidFill>
                  <a:prstClr val="white">
                    <a:tint val="75000"/>
                    <a:alpha val="60000"/>
                  </a:prstClr>
                </a:solidFill>
              </a:rPr>
              <a:pPr/>
              <a:t>12/4/2019</a:t>
            </a:fld>
            <a:endParaRPr lang="en-US" alt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C98D2511-7129-4610-BE57-4167B22CF83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164283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8B207-F7CC-4B44-B95D-E25500CAD715}" type="datetime1">
              <a:rPr lang="en-US" altLang="en-US" smtClean="0">
                <a:solidFill>
                  <a:prstClr val="white">
                    <a:tint val="75000"/>
                    <a:alpha val="60000"/>
                  </a:prstClr>
                </a:solidFill>
              </a:rPr>
              <a:pPr/>
              <a:t>12/4/2019</a:t>
            </a:fld>
            <a:endParaRPr lang="en-US" alt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BD2CDDD1-7BD8-4CCC-84D2-2A502762F003}"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737249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spiring Sales Reps 2">
    <p:spTree>
      <p:nvGrpSpPr>
        <p:cNvPr id="1" name=""/>
        <p:cNvGrpSpPr/>
        <p:nvPr/>
      </p:nvGrpSpPr>
      <p:grpSpPr>
        <a:xfrm>
          <a:off x="0" y="0"/>
          <a:ext cx="0" cy="0"/>
          <a:chOff x="0" y="0"/>
          <a:chExt cx="0" cy="0"/>
        </a:xfrm>
      </p:grpSpPr>
      <p:sp>
        <p:nvSpPr>
          <p:cNvPr id="4" name="Rectangle 3"/>
          <p:cNvSpPr/>
          <p:nvPr userDrawn="1"/>
        </p:nvSpPr>
        <p:spPr>
          <a:xfrm>
            <a:off x="315385" y="232834"/>
            <a:ext cx="11559116" cy="639233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914400" y="2232661"/>
            <a:ext cx="10353523" cy="1500187"/>
          </a:xfrm>
        </p:spPr>
        <p:txBody>
          <a:bodyPr>
            <a:noAutofit/>
          </a:bodyPr>
          <a:lstStyle>
            <a:lvl1pPr marL="0" indent="0" algn="l">
              <a:buNone/>
              <a:defRPr sz="4267">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198798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C31FF82-5020-4E32-8244-2E5FECB376DF}" type="datetime1">
              <a:rPr lang="en-US" altLang="en-US" smtClean="0">
                <a:solidFill>
                  <a:prstClr val="white">
                    <a:tint val="75000"/>
                    <a:alpha val="60000"/>
                  </a:prstClr>
                </a:solidFill>
              </a:rPr>
              <a:pPr/>
              <a:t>12/4/2019</a:t>
            </a:fld>
            <a:endParaRPr lang="en-US" alt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C211C426-A5EB-4853-B8A2-101A3D06BBE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9719432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8595E34-0BE2-4573-888A-4B189AF54ADD}" type="datetime1">
              <a:rPr lang="en-US" altLang="en-US" smtClean="0">
                <a:solidFill>
                  <a:prstClr val="white">
                    <a:tint val="75000"/>
                    <a:alpha val="60000"/>
                  </a:prstClr>
                </a:solidFill>
              </a:rPr>
              <a:pPr/>
              <a:t>12/4/2019</a:t>
            </a:fld>
            <a:endParaRPr lang="en-US" alt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287FC90C-3C5F-4526-B245-00F78B43D073}"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2502269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0EA8C44F-699F-4DB2-8D68-20B7102740CB}" type="datetime1">
              <a:rPr lang="en-US" altLang="en-US" smtClean="0">
                <a:solidFill>
                  <a:prstClr val="white">
                    <a:tint val="75000"/>
                    <a:alpha val="60000"/>
                  </a:prstClr>
                </a:solidFill>
              </a:rPr>
              <a:pPr/>
              <a:t>12/4/2019</a:t>
            </a:fld>
            <a:endParaRPr lang="en-US" alt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6C41ED05-4DD9-45ED-8A77-2FA97CA2EF99}"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213507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F78DCA2-437D-4C89-BC4C-BF4527EB6444}" type="datetime1">
              <a:rPr lang="en-US" altLang="en-US" smtClean="0">
                <a:solidFill>
                  <a:prstClr val="white">
                    <a:tint val="75000"/>
                    <a:alpha val="60000"/>
                  </a:prstClr>
                </a:solidFill>
              </a:rPr>
              <a:pPr/>
              <a:t>12/4/2019</a:t>
            </a:fld>
            <a:endParaRPr lang="en-US" alt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BBC24398-4990-4AE4-8DC5-32A6530E96F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682983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12/4/2019</a:t>
            </a:fld>
            <a:endParaRPr lang="en-US" alt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6654146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12/4/2019</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9601430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3" y="1447801"/>
            <a:ext cx="800139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9374" y="3765449"/>
            <a:ext cx="7266495"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12/4/2019</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
        <p:nvSpPr>
          <p:cNvPr id="9" name="TextBox 8"/>
          <p:cNvSpPr txBox="1"/>
          <p:nvPr/>
        </p:nvSpPr>
        <p:spPr>
          <a:xfrm>
            <a:off x="898530" y="971253"/>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
        <p:nvSpPr>
          <p:cNvPr id="13" name="TextBox 12"/>
          <p:cNvSpPr txBox="1"/>
          <p:nvPr/>
        </p:nvSpPr>
        <p:spPr>
          <a:xfrm>
            <a:off x="9332921" y="2613787"/>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Tree>
    <p:extLst>
      <p:ext uri="{BB962C8B-B14F-4D97-AF65-F5344CB8AC3E}">
        <p14:creationId xmlns:p14="http://schemas.microsoft.com/office/powerpoint/2010/main" val="15433855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12/4/2019</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42533281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4116" y="2667000"/>
            <a:ext cx="294756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12/4/2019</a:t>
            </a:fld>
            <a:endParaRPr lang="en-US" alt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4043357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633" y="4827213"/>
            <a:ext cx="294081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9035" y="4827212"/>
            <a:ext cx="29351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6433" y="4827210"/>
            <a:ext cx="293676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12/4/2019</a:t>
            </a:fld>
            <a:endParaRPr lang="en-US" alt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876939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315385" y="232834"/>
            <a:ext cx="11559116" cy="63923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
          <p:cNvSpPr>
            <a:spLocks noGrp="1"/>
          </p:cNvSpPr>
          <p:nvPr>
            <p:ph type="body" idx="1"/>
          </p:nvPr>
        </p:nvSpPr>
        <p:spPr bwMode="black">
          <a:xfrm>
            <a:off x="914400" y="2232661"/>
            <a:ext cx="10353523" cy="1500187"/>
          </a:xfrm>
        </p:spPr>
        <p:txBody>
          <a:bodyPr>
            <a:noAutofit/>
          </a:bodyPr>
          <a:lstStyle>
            <a:lvl1pPr marL="0" indent="0" algn="l">
              <a:buNone/>
              <a:defRPr sz="42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298643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2D9ABE-B0C2-4D05-AAE6-B0307095EABF}" type="datetime1">
              <a:rPr lang="en-US" altLang="en-US" smtClean="0">
                <a:solidFill>
                  <a:prstClr val="white">
                    <a:tint val="75000"/>
                    <a:alpha val="60000"/>
                  </a:prstClr>
                </a:solidFill>
              </a:rPr>
              <a:pPr/>
              <a:t>12/4/2019</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AAE33858-85A6-4948-849A-708DD0135152}"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1303948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0ECFC7-9C0C-43ED-AC1E-92D3E456891F}" type="datetime1">
              <a:rPr lang="en-US" altLang="en-US" smtClean="0">
                <a:solidFill>
                  <a:prstClr val="white">
                    <a:tint val="75000"/>
                    <a:alpha val="60000"/>
                  </a:prstClr>
                </a:solidFill>
              </a:rPr>
              <a:pPr/>
              <a:t>12/4/2019</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48DF9B6-77F0-4043-B995-0608EDD77497}"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5878781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11887200" cy="877824"/>
          </a:xfrm>
        </p:spPr>
        <p:txBody>
          <a:bodyPr/>
          <a:lstStyle/>
          <a:p>
            <a:r>
              <a:rPr lang="en-US"/>
              <a:t>Click to edit Master title style</a:t>
            </a:r>
            <a:endParaRPr/>
          </a:p>
        </p:txBody>
      </p:sp>
      <p:sp>
        <p:nvSpPr>
          <p:cNvPr id="3" name="Subtitle 2"/>
          <p:cNvSpPr>
            <a:spLocks noGrp="1"/>
          </p:cNvSpPr>
          <p:nvPr>
            <p:ph type="subTitle" idx="1"/>
          </p:nvPr>
        </p:nvSpPr>
        <p:spPr>
          <a:xfrm>
            <a:off x="1219200" y="3034554"/>
            <a:ext cx="10668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a:xfrm>
            <a:off x="313369" y="6386513"/>
            <a:ext cx="3860800" cy="365125"/>
          </a:xfrm>
        </p:spPr>
        <p:txBody>
          <a:bodyPr/>
          <a:lstStyle/>
          <a:p>
            <a:endParaRPr lang="en-US" dirty="0">
              <a:solidFill>
                <a:srgbClr val="EBDDC3"/>
              </a:solidFill>
              <a:latin typeface="Tw Cen MT"/>
            </a:endParaRPr>
          </a:p>
        </p:txBody>
      </p:sp>
      <p:sp>
        <p:nvSpPr>
          <p:cNvPr id="6" name="Slide Number Placeholder 5"/>
          <p:cNvSpPr>
            <a:spLocks noGrp="1"/>
          </p:cNvSpPr>
          <p:nvPr>
            <p:ph type="sldNum" sz="quarter" idx="12"/>
          </p:nvPr>
        </p:nvSpPr>
        <p:spPr/>
        <p:txBody>
          <a:bodyPr/>
          <a:lstStyle/>
          <a:p>
            <a:fld id="{60752D90-A960-4084-B833-D8CDE5BF8A00}" type="slidenum">
              <a:rPr lang="en-US" smtClean="0">
                <a:solidFill>
                  <a:srgbClr val="EBDDC3"/>
                </a:solidFill>
                <a:latin typeface="Tw Cen MT"/>
              </a:rPr>
              <a:pPr/>
              <a:t>‹#›</a:t>
            </a:fld>
            <a:endParaRPr lang="en-US" dirty="0">
              <a:solidFill>
                <a:srgbClr val="EBDDC3"/>
              </a:solidFill>
              <a:latin typeface="Tw Cen MT"/>
            </a:endParaRPr>
          </a:p>
        </p:txBody>
      </p:sp>
    </p:spTree>
    <p:extLst>
      <p:ext uri="{BB962C8B-B14F-4D97-AF65-F5344CB8AC3E}">
        <p14:creationId xmlns:p14="http://schemas.microsoft.com/office/powerpoint/2010/main" val="11038903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6" name="Slide Number Placeholder 5"/>
          <p:cNvSpPr>
            <a:spLocks noGrp="1"/>
          </p:cNvSpPr>
          <p:nvPr>
            <p:ph type="sldNum" sz="quarter" idx="12"/>
          </p:nvPr>
        </p:nvSpPr>
        <p:spPr/>
        <p:txBody>
          <a:body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spTree>
    <p:extLst>
      <p:ext uri="{BB962C8B-B14F-4D97-AF65-F5344CB8AC3E}">
        <p14:creationId xmlns:p14="http://schemas.microsoft.com/office/powerpoint/2010/main" val="33773464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11887200" cy="914400"/>
          </a:xfrm>
        </p:spPr>
        <p:txBody>
          <a:bodyPr/>
          <a:lstStyle/>
          <a:p>
            <a:r>
              <a:rPr lang="en-US"/>
              <a:t>Click to edit Master title style</a:t>
            </a:r>
            <a:endParaRPr/>
          </a:p>
        </p:txBody>
      </p:sp>
      <p:sp>
        <p:nvSpPr>
          <p:cNvPr id="3" name="Subtitle 2"/>
          <p:cNvSpPr>
            <a:spLocks noGrp="1"/>
          </p:cNvSpPr>
          <p:nvPr>
            <p:ph type="subTitle" idx="1"/>
          </p:nvPr>
        </p:nvSpPr>
        <p:spPr>
          <a:xfrm>
            <a:off x="1219200" y="5943600"/>
            <a:ext cx="10668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1236133" y="1129553"/>
            <a:ext cx="10651067" cy="3886200"/>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1943503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118872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1219200" y="5484607"/>
            <a:ext cx="10668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6" name="Slide Number Placeholder 5"/>
          <p:cNvSpPr>
            <a:spLocks noGrp="1"/>
          </p:cNvSpPr>
          <p:nvPr>
            <p:ph type="sldNum" sz="quarter" idx="12"/>
          </p:nvPr>
        </p:nvSpPr>
        <p:spPr/>
        <p:txBody>
          <a:body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spTree>
    <p:extLst>
      <p:ext uri="{BB962C8B-B14F-4D97-AF65-F5344CB8AC3E}">
        <p14:creationId xmlns:p14="http://schemas.microsoft.com/office/powerpoint/2010/main" val="12939907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90133" y="2595563"/>
            <a:ext cx="475488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863379" y="2595563"/>
            <a:ext cx="475488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lang="en-US" dirty="0">
              <a:solidFill>
                <a:srgbClr val="775F55"/>
              </a:solidFill>
              <a:latin typeface="Tw Cen MT"/>
            </a:endParaRPr>
          </a:p>
        </p:txBody>
      </p:sp>
      <p:sp>
        <p:nvSpPr>
          <p:cNvPr id="7" name="Slide Number Placeholder 6"/>
          <p:cNvSpPr>
            <a:spLocks noGrp="1"/>
          </p:cNvSpPr>
          <p:nvPr>
            <p:ph type="sldNum" sz="quarter" idx="12"/>
          </p:nvPr>
        </p:nvSpPr>
        <p:spPr/>
        <p:txBody>
          <a:body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spTree>
    <p:extLst>
      <p:ext uri="{BB962C8B-B14F-4D97-AF65-F5344CB8AC3E}">
        <p14:creationId xmlns:p14="http://schemas.microsoft.com/office/powerpoint/2010/main" val="25751841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494117" y="2017714"/>
            <a:ext cx="475488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94117" y="3065929"/>
            <a:ext cx="475488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863379" y="2017714"/>
            <a:ext cx="475488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63379" y="3065929"/>
            <a:ext cx="475488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a:xfrm>
            <a:off x="190251" y="6386513"/>
            <a:ext cx="1303867" cy="365125"/>
          </a:xfrm>
        </p:spPr>
        <p:txBody>
          <a:bodyPr/>
          <a:lstStyle/>
          <a:p>
            <a:endParaRPr lang="en-US" dirty="0">
              <a:solidFill>
                <a:srgbClr val="775F55"/>
              </a:solidFill>
              <a:latin typeface="Tw Cen MT"/>
            </a:endParaRPr>
          </a:p>
        </p:txBody>
      </p:sp>
      <p:sp>
        <p:nvSpPr>
          <p:cNvPr id="9" name="Slide Number Placeholder 8"/>
          <p:cNvSpPr>
            <a:spLocks noGrp="1"/>
          </p:cNvSpPr>
          <p:nvPr>
            <p:ph type="sldNum" sz="quarter" idx="12"/>
          </p:nvPr>
        </p:nvSpPr>
        <p:spPr/>
        <p:txBody>
          <a:body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cxnSp>
        <p:nvCxnSpPr>
          <p:cNvPr id="11" name="Straight Connector 10"/>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2331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lang="en-US" dirty="0">
              <a:solidFill>
                <a:srgbClr val="775F55"/>
              </a:solidFill>
              <a:latin typeface="Tw Cen MT"/>
            </a:endParaRPr>
          </a:p>
        </p:txBody>
      </p:sp>
      <p:sp>
        <p:nvSpPr>
          <p:cNvPr id="5" name="Slide Number Placeholder 4"/>
          <p:cNvSpPr>
            <a:spLocks noGrp="1"/>
          </p:cNvSpPr>
          <p:nvPr>
            <p:ph type="sldNum" sz="quarter" idx="12"/>
          </p:nvPr>
        </p:nvSpPr>
        <p:spPr/>
        <p:txBody>
          <a:body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spTree>
    <p:extLst>
      <p:ext uri="{BB962C8B-B14F-4D97-AF65-F5344CB8AC3E}">
        <p14:creationId xmlns:p14="http://schemas.microsoft.com/office/powerpoint/2010/main" val="32672976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srgbClr val="775F55"/>
              </a:solidFill>
              <a:latin typeface="Tw Cen MT"/>
            </a:endParaRPr>
          </a:p>
        </p:txBody>
      </p:sp>
      <p:sp>
        <p:nvSpPr>
          <p:cNvPr id="4" name="Slide Number Placeholder 3"/>
          <p:cNvSpPr>
            <a:spLocks noGrp="1"/>
          </p:cNvSpPr>
          <p:nvPr>
            <p:ph type="sldNum" sz="quarter" idx="12"/>
          </p:nvPr>
        </p:nvSpPr>
        <p:spPr/>
        <p:txBody>
          <a:bodyPr/>
          <a:lstStyle/>
          <a:p>
            <a:fld id="{60752D90-A960-4084-B833-D8CDE5BF8A00}" type="slidenum">
              <a:rPr lang="en-US" smtClean="0">
                <a:solidFill>
                  <a:srgbClr val="775F55"/>
                </a:solidFill>
                <a:latin typeface="Tw Cen MT"/>
              </a:rPr>
              <a:pPr/>
              <a:t>‹#›</a:t>
            </a:fld>
            <a:endParaRPr lang="en-US" dirty="0">
              <a:solidFill>
                <a:srgbClr val="775F55"/>
              </a:solidFill>
              <a:latin typeface="Tw Cen MT"/>
            </a:endParaRPr>
          </a:p>
        </p:txBody>
      </p:sp>
    </p:spTree>
    <p:extLst>
      <p:ext uri="{BB962C8B-B14F-4D97-AF65-F5344CB8AC3E}">
        <p14:creationId xmlns:p14="http://schemas.microsoft.com/office/powerpoint/2010/main" val="2339235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Breaker">
    <p:spTree>
      <p:nvGrpSpPr>
        <p:cNvPr id="1" name=""/>
        <p:cNvGrpSpPr/>
        <p:nvPr/>
      </p:nvGrpSpPr>
      <p:grpSpPr>
        <a:xfrm>
          <a:off x="0" y="0"/>
          <a:ext cx="0" cy="0"/>
          <a:chOff x="0" y="0"/>
          <a:chExt cx="0" cy="0"/>
        </a:xfrm>
      </p:grpSpPr>
      <p:sp>
        <p:nvSpPr>
          <p:cNvPr id="4" name="Rectangle 3"/>
          <p:cNvSpPr/>
          <p:nvPr userDrawn="1"/>
        </p:nvSpPr>
        <p:spPr>
          <a:xfrm>
            <a:off x="315385" y="232834"/>
            <a:ext cx="11559116" cy="63923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bwMode="black">
          <a:xfrm>
            <a:off x="918633" y="3667127"/>
            <a:ext cx="10363200" cy="661988"/>
          </a:xfrm>
          <a:prstGeom prst="rect">
            <a:avLst/>
          </a:prstGeom>
        </p:spPr>
        <p:txBody>
          <a:bodyPr anchor="t">
            <a:noAutofit/>
          </a:bodyPr>
          <a:lstStyle>
            <a:lvl1pPr algn="l">
              <a:defRPr sz="5333"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bwMode="black">
          <a:xfrm>
            <a:off x="914400" y="4509295"/>
            <a:ext cx="9084733" cy="1500187"/>
          </a:xfrm>
        </p:spPr>
        <p:txBody>
          <a:bodyPr>
            <a:noAutofit/>
          </a:bodyPr>
          <a:lstStyle>
            <a:lvl1pPr marL="0" indent="0" algn="l">
              <a:buNone/>
              <a:defRPr sz="3200">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887981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118872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6863379" y="2590801"/>
            <a:ext cx="4754880" cy="3686175"/>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201269" y="2039111"/>
            <a:ext cx="475488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solidFill>
                <a:srgbClr val="775F55"/>
              </a:solidFill>
              <a:latin typeface="Tw Cen MT"/>
            </a:endParaRPr>
          </a:p>
        </p:txBody>
      </p:sp>
      <p:sp>
        <p:nvSpPr>
          <p:cNvPr id="7" name="Slide Number Placeholder 6"/>
          <p:cNvSpPr>
            <a:spLocks noGrp="1"/>
          </p:cNvSpPr>
          <p:nvPr>
            <p:ph type="sldNum" sz="quarter" idx="12"/>
          </p:nvPr>
        </p:nvSpPr>
        <p:spPr/>
        <p:txBody>
          <a:body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spTree>
    <p:extLst>
      <p:ext uri="{BB962C8B-B14F-4D97-AF65-F5344CB8AC3E}">
        <p14:creationId xmlns:p14="http://schemas.microsoft.com/office/powerpoint/2010/main" val="32956629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118872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7317317" y="2048256"/>
            <a:ext cx="4569884"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1219200" y="2039112"/>
            <a:ext cx="6096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6" name="Footer Placeholder 5"/>
          <p:cNvSpPr>
            <a:spLocks noGrp="1"/>
          </p:cNvSpPr>
          <p:nvPr>
            <p:ph type="ftr" sz="quarter" idx="11"/>
          </p:nvPr>
        </p:nvSpPr>
        <p:spPr/>
        <p:txBody>
          <a:bodyPr/>
          <a:lstStyle/>
          <a:p>
            <a:endParaRPr lang="en-US" dirty="0">
              <a:solidFill>
                <a:srgbClr val="775F55"/>
              </a:solidFill>
              <a:latin typeface="Tw Cen MT"/>
            </a:endParaRPr>
          </a:p>
        </p:txBody>
      </p:sp>
      <p:sp>
        <p:nvSpPr>
          <p:cNvPr id="7" name="Slide Number Placeholder 6"/>
          <p:cNvSpPr>
            <a:spLocks noGrp="1"/>
          </p:cNvSpPr>
          <p:nvPr>
            <p:ph type="sldNum" sz="quarter" idx="12"/>
          </p:nvPr>
        </p:nvSpPr>
        <p:spPr/>
        <p:txBody>
          <a:body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spTree>
    <p:extLst>
      <p:ext uri="{BB962C8B-B14F-4D97-AF65-F5344CB8AC3E}">
        <p14:creationId xmlns:p14="http://schemas.microsoft.com/office/powerpoint/2010/main" val="2650567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9" name="Picture Placeholder 8"/>
          <p:cNvSpPr>
            <a:spLocks noGrp="1"/>
          </p:cNvSpPr>
          <p:nvPr>
            <p:ph type="pic" sz="quarter" idx="13"/>
          </p:nvPr>
        </p:nvSpPr>
        <p:spPr>
          <a:xfrm>
            <a:off x="1236133" y="1129553"/>
            <a:ext cx="10651067" cy="2980944"/>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38437970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9" name="Picture Placeholder 8"/>
          <p:cNvSpPr>
            <a:spLocks noGrp="1"/>
          </p:cNvSpPr>
          <p:nvPr>
            <p:ph type="pic" sz="quarter" idx="13"/>
          </p:nvPr>
        </p:nvSpPr>
        <p:spPr>
          <a:xfrm>
            <a:off x="1236133" y="1129553"/>
            <a:ext cx="5315712"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6571488" y="1129553"/>
            <a:ext cx="5315712" cy="2980944"/>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8003065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9" name="Picture Placeholder 8"/>
          <p:cNvSpPr>
            <a:spLocks noGrp="1"/>
          </p:cNvSpPr>
          <p:nvPr>
            <p:ph type="pic" sz="quarter" idx="13"/>
          </p:nvPr>
        </p:nvSpPr>
        <p:spPr>
          <a:xfrm>
            <a:off x="1236133" y="1129553"/>
            <a:ext cx="880262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10058400" y="1129553"/>
            <a:ext cx="18288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10058400" y="2629169"/>
            <a:ext cx="1828800" cy="1481328"/>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7409127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6" name="Slide Number Placeholder 5"/>
          <p:cNvSpPr>
            <a:spLocks noGrp="1"/>
          </p:cNvSpPr>
          <p:nvPr>
            <p:ph type="sldNum" sz="quarter" idx="12"/>
          </p:nvPr>
        </p:nvSpPr>
        <p:spPr/>
        <p:txBody>
          <a:body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spTree>
    <p:extLst>
      <p:ext uri="{BB962C8B-B14F-4D97-AF65-F5344CB8AC3E}">
        <p14:creationId xmlns:p14="http://schemas.microsoft.com/office/powerpoint/2010/main" val="11625063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50071" y="1129554"/>
            <a:ext cx="12192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490133" y="1734671"/>
            <a:ext cx="8568267" cy="45423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6" name="Slide Number Placeholder 5"/>
          <p:cNvSpPr>
            <a:spLocks noGrp="1"/>
          </p:cNvSpPr>
          <p:nvPr>
            <p:ph type="sldNum" sz="quarter" idx="12"/>
          </p:nvPr>
        </p:nvSpPr>
        <p:spPr/>
        <p:txBody>
          <a:body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spTree>
    <p:extLst>
      <p:ext uri="{BB962C8B-B14F-4D97-AF65-F5344CB8AC3E}">
        <p14:creationId xmlns:p14="http://schemas.microsoft.com/office/powerpoint/2010/main" val="4153345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3.emf"/><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6" Type="http://schemas.openxmlformats.org/officeDocument/2006/relationships/theme" Target="../theme/theme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1030818" y="2161118"/>
            <a:ext cx="9080500" cy="205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38"/>
          <p:cNvSpPr>
            <a:spLocks noChangeArrowheads="1"/>
          </p:cNvSpPr>
          <p:nvPr/>
        </p:nvSpPr>
        <p:spPr bwMode="auto">
          <a:xfrm>
            <a:off x="914401" y="6487585"/>
            <a:ext cx="6633633" cy="14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defRPr/>
            </a:pPr>
            <a:fld id="{AD771C56-B7B2-42E7-86F8-CBE44966463B}" type="slidenum">
              <a:rPr lang="en-US" altLang="en-US" sz="800" smtClean="0">
                <a:solidFill>
                  <a:srgbClr val="A6A6A6"/>
                </a:solidFill>
                <a:cs typeface="Arial" panose="020B0604020202020204" pitchFamily="34" charset="0"/>
              </a:rPr>
              <a:pPr fontAlgn="base">
                <a:spcBef>
                  <a:spcPct val="0"/>
                </a:spcBef>
                <a:spcAft>
                  <a:spcPct val="0"/>
                </a:spcAft>
                <a:defRPr/>
              </a:pPr>
              <a:t>‹#›</a:t>
            </a:fld>
            <a:r>
              <a:rPr lang="en-US" altLang="en-US" sz="800">
                <a:solidFill>
                  <a:srgbClr val="000000"/>
                </a:solidFill>
              </a:rPr>
              <a:t>   </a:t>
            </a:r>
            <a:r>
              <a:rPr lang="en-US" altLang="en-US" sz="800">
                <a:solidFill>
                  <a:srgbClr val="A6A6A6"/>
                </a:solidFill>
                <a:cs typeface="Arial" panose="020B0604020202020204" pitchFamily="34" charset="0"/>
              </a:rPr>
              <a:t>|   © 2016 Funding the Next Generation  |  All Rights Reserved</a:t>
            </a:r>
          </a:p>
        </p:txBody>
      </p:sp>
      <p:sp>
        <p:nvSpPr>
          <p:cNvPr id="1028" name="Title Placeholder 3"/>
          <p:cNvSpPr>
            <a:spLocks noGrp="1"/>
          </p:cNvSpPr>
          <p:nvPr>
            <p:ph type="title"/>
          </p:nvPr>
        </p:nvSpPr>
        <p:spPr bwMode="auto">
          <a:xfrm>
            <a:off x="1062567" y="872068"/>
            <a:ext cx="8949267" cy="30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90126817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hdr="0" ftr="0"/>
  <p:txStyles>
    <p:titleStyle>
      <a:lvl1pPr algn="l" rtl="0" eaLnBrk="0" fontAlgn="base" hangingPunct="0">
        <a:spcBef>
          <a:spcPct val="0"/>
        </a:spcBef>
        <a:spcAft>
          <a:spcPct val="0"/>
        </a:spcAft>
        <a:defRPr sz="2667" b="1" kern="1200">
          <a:solidFill>
            <a:srgbClr val="260C76"/>
          </a:solidFill>
          <a:latin typeface="+mj-lt"/>
          <a:ea typeface="MS PGothic" panose="020B0600070205080204" pitchFamily="34" charset="-128"/>
          <a:cs typeface="MS PGothic" panose="020B0600070205080204" pitchFamily="34" charset="-128"/>
        </a:defRPr>
      </a:lvl1pPr>
      <a:lvl2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2pPr>
      <a:lvl3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3pPr>
      <a:lvl4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4pPr>
      <a:lvl5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5pPr>
      <a:lvl6pPr marL="609585" algn="l" rtl="0" fontAlgn="base">
        <a:spcBef>
          <a:spcPct val="0"/>
        </a:spcBef>
        <a:spcAft>
          <a:spcPct val="0"/>
        </a:spcAft>
        <a:defRPr sz="2667" b="1">
          <a:solidFill>
            <a:schemeClr val="tx1"/>
          </a:solidFill>
          <a:latin typeface="Arial" charset="0"/>
          <a:ea typeface="ＭＳ Ｐゴシック" charset="0"/>
          <a:cs typeface="ＭＳ Ｐゴシック" charset="0"/>
        </a:defRPr>
      </a:lvl6pPr>
      <a:lvl7pPr marL="1219170" algn="l" rtl="0" fontAlgn="base">
        <a:spcBef>
          <a:spcPct val="0"/>
        </a:spcBef>
        <a:spcAft>
          <a:spcPct val="0"/>
        </a:spcAft>
        <a:defRPr sz="2667" b="1">
          <a:solidFill>
            <a:schemeClr val="tx1"/>
          </a:solidFill>
          <a:latin typeface="Arial" charset="0"/>
          <a:ea typeface="ＭＳ Ｐゴシック" charset="0"/>
          <a:cs typeface="ＭＳ Ｐゴシック" charset="0"/>
        </a:defRPr>
      </a:lvl7pPr>
      <a:lvl8pPr marL="1828754" algn="l" rtl="0" fontAlgn="base">
        <a:spcBef>
          <a:spcPct val="0"/>
        </a:spcBef>
        <a:spcAft>
          <a:spcPct val="0"/>
        </a:spcAft>
        <a:defRPr sz="2667" b="1">
          <a:solidFill>
            <a:schemeClr val="tx1"/>
          </a:solidFill>
          <a:latin typeface="Arial" charset="0"/>
          <a:ea typeface="ＭＳ Ｐゴシック" charset="0"/>
          <a:cs typeface="ＭＳ Ｐゴシック" charset="0"/>
        </a:defRPr>
      </a:lvl8pPr>
      <a:lvl9pPr marL="2438339" algn="l" rtl="0" fontAlgn="base">
        <a:spcBef>
          <a:spcPct val="0"/>
        </a:spcBef>
        <a:spcAft>
          <a:spcPct val="0"/>
        </a:spcAft>
        <a:defRPr sz="2667" b="1">
          <a:solidFill>
            <a:schemeClr val="tx1"/>
          </a:solidFill>
          <a:latin typeface="Arial" charset="0"/>
          <a:ea typeface="ＭＳ Ｐゴシック" charset="0"/>
          <a:cs typeface="ＭＳ Ｐゴシック" charset="0"/>
        </a:defRPr>
      </a:lvl9pPr>
    </p:titleStyle>
    <p:bodyStyle>
      <a:lvl1pPr marL="226478" indent="-226478"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S PGothic" panose="020B0600070205080204" pitchFamily="34" charset="-128"/>
        </a:defRPr>
      </a:lvl1pPr>
      <a:lvl2pPr marL="531271" indent="-304792"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2pPr>
      <a:lvl3pPr marL="768331" indent="-237061"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3pPr>
      <a:lvl4pPr marL="1073124" indent="-304792"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4pPr>
      <a:lvl5pPr marL="1297485" indent="-224361"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5015DF-A4DD-4618-9DEF-7109081816E6}" type="datetimeFigureOut">
              <a:rPr lang="en-US" smtClean="0">
                <a:solidFill>
                  <a:prstClr val="black">
                    <a:tint val="75000"/>
                  </a:prstClr>
                </a:solidFill>
              </a:rPr>
              <a:pPr/>
              <a:t>12/4/2019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85879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1030818" y="2161118"/>
            <a:ext cx="9080500" cy="205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38"/>
          <p:cNvSpPr>
            <a:spLocks noChangeArrowheads="1"/>
          </p:cNvSpPr>
          <p:nvPr/>
        </p:nvSpPr>
        <p:spPr bwMode="auto">
          <a:xfrm>
            <a:off x="914401" y="6487585"/>
            <a:ext cx="6633633" cy="14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defRPr/>
            </a:pPr>
            <a:fld id="{AD771C56-B7B2-42E7-86F8-CBE44966463B}" type="slidenum">
              <a:rPr lang="en-US" altLang="en-US" sz="800" smtClean="0">
                <a:solidFill>
                  <a:srgbClr val="A6A6A6"/>
                </a:solidFill>
                <a:cs typeface="Arial" panose="020B0604020202020204" pitchFamily="34" charset="0"/>
              </a:rPr>
              <a:pPr fontAlgn="base">
                <a:spcBef>
                  <a:spcPct val="0"/>
                </a:spcBef>
                <a:spcAft>
                  <a:spcPct val="0"/>
                </a:spcAft>
                <a:defRPr/>
              </a:pPr>
              <a:t>‹#›</a:t>
            </a:fld>
            <a:r>
              <a:rPr lang="en-US" altLang="en-US" sz="800">
                <a:solidFill>
                  <a:srgbClr val="000000"/>
                </a:solidFill>
              </a:rPr>
              <a:t>   </a:t>
            </a:r>
            <a:r>
              <a:rPr lang="en-US" altLang="en-US" sz="800">
                <a:solidFill>
                  <a:srgbClr val="A6A6A6"/>
                </a:solidFill>
                <a:cs typeface="Arial" panose="020B0604020202020204" pitchFamily="34" charset="0"/>
              </a:rPr>
              <a:t>|   © 2016 Funding the Next Generation  |  All Rights Reserved</a:t>
            </a:r>
          </a:p>
        </p:txBody>
      </p:sp>
      <p:sp>
        <p:nvSpPr>
          <p:cNvPr id="1028" name="Title Placeholder 3"/>
          <p:cNvSpPr>
            <a:spLocks noGrp="1"/>
          </p:cNvSpPr>
          <p:nvPr>
            <p:ph type="title"/>
          </p:nvPr>
        </p:nvSpPr>
        <p:spPr bwMode="auto">
          <a:xfrm>
            <a:off x="1062567" y="872068"/>
            <a:ext cx="8949267" cy="30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03253210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hf hdr="0" ftr="0" dt="0"/>
  <p:txStyles>
    <p:titleStyle>
      <a:lvl1pPr algn="l" rtl="0" eaLnBrk="0" fontAlgn="base" hangingPunct="0">
        <a:spcBef>
          <a:spcPct val="0"/>
        </a:spcBef>
        <a:spcAft>
          <a:spcPct val="0"/>
        </a:spcAft>
        <a:defRPr sz="2667" b="1" kern="1200">
          <a:solidFill>
            <a:srgbClr val="260C76"/>
          </a:solidFill>
          <a:latin typeface="+mj-lt"/>
          <a:ea typeface="MS PGothic" panose="020B0600070205080204" pitchFamily="34" charset="-128"/>
          <a:cs typeface="MS PGothic" panose="020B0600070205080204" pitchFamily="34" charset="-128"/>
        </a:defRPr>
      </a:lvl1pPr>
      <a:lvl2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2pPr>
      <a:lvl3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3pPr>
      <a:lvl4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4pPr>
      <a:lvl5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5pPr>
      <a:lvl6pPr marL="609585" algn="l" rtl="0" fontAlgn="base">
        <a:spcBef>
          <a:spcPct val="0"/>
        </a:spcBef>
        <a:spcAft>
          <a:spcPct val="0"/>
        </a:spcAft>
        <a:defRPr sz="2667" b="1">
          <a:solidFill>
            <a:schemeClr val="tx1"/>
          </a:solidFill>
          <a:latin typeface="Arial" charset="0"/>
          <a:ea typeface="ＭＳ Ｐゴシック" charset="0"/>
          <a:cs typeface="ＭＳ Ｐゴシック" charset="0"/>
        </a:defRPr>
      </a:lvl6pPr>
      <a:lvl7pPr marL="1219170" algn="l" rtl="0" fontAlgn="base">
        <a:spcBef>
          <a:spcPct val="0"/>
        </a:spcBef>
        <a:spcAft>
          <a:spcPct val="0"/>
        </a:spcAft>
        <a:defRPr sz="2667" b="1">
          <a:solidFill>
            <a:schemeClr val="tx1"/>
          </a:solidFill>
          <a:latin typeface="Arial" charset="0"/>
          <a:ea typeface="ＭＳ Ｐゴシック" charset="0"/>
          <a:cs typeface="ＭＳ Ｐゴシック" charset="0"/>
        </a:defRPr>
      </a:lvl7pPr>
      <a:lvl8pPr marL="1828754" algn="l" rtl="0" fontAlgn="base">
        <a:spcBef>
          <a:spcPct val="0"/>
        </a:spcBef>
        <a:spcAft>
          <a:spcPct val="0"/>
        </a:spcAft>
        <a:defRPr sz="2667" b="1">
          <a:solidFill>
            <a:schemeClr val="tx1"/>
          </a:solidFill>
          <a:latin typeface="Arial" charset="0"/>
          <a:ea typeface="ＭＳ Ｐゴシック" charset="0"/>
          <a:cs typeface="ＭＳ Ｐゴシック" charset="0"/>
        </a:defRPr>
      </a:lvl8pPr>
      <a:lvl9pPr marL="2438339" algn="l" rtl="0" fontAlgn="base">
        <a:spcBef>
          <a:spcPct val="0"/>
        </a:spcBef>
        <a:spcAft>
          <a:spcPct val="0"/>
        </a:spcAft>
        <a:defRPr sz="2667" b="1">
          <a:solidFill>
            <a:schemeClr val="tx1"/>
          </a:solidFill>
          <a:latin typeface="Arial" charset="0"/>
          <a:ea typeface="ＭＳ Ｐゴシック" charset="0"/>
          <a:cs typeface="ＭＳ Ｐゴシック" charset="0"/>
        </a:defRPr>
      </a:lvl9pPr>
    </p:titleStyle>
    <p:bodyStyle>
      <a:lvl1pPr marL="226478" indent="-226478"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S PGothic" panose="020B0600070205080204" pitchFamily="34" charset="-128"/>
        </a:defRPr>
      </a:lvl1pPr>
      <a:lvl2pPr marL="531271" indent="-304792"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2pPr>
      <a:lvl3pPr marL="768331" indent="-237061"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3pPr>
      <a:lvl4pPr marL="1073124" indent="-304792"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4pPr>
      <a:lvl5pPr marL="1297485" indent="-224361"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1030818" y="2161118"/>
            <a:ext cx="9080500" cy="2051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38"/>
          <p:cNvSpPr>
            <a:spLocks noChangeArrowheads="1"/>
          </p:cNvSpPr>
          <p:nvPr/>
        </p:nvSpPr>
        <p:spPr bwMode="auto">
          <a:xfrm>
            <a:off x="914401" y="6487585"/>
            <a:ext cx="6633633" cy="148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defRPr/>
            </a:pPr>
            <a:fld id="{AD771C56-B7B2-42E7-86F8-CBE44966463B}" type="slidenum">
              <a:rPr lang="en-US" altLang="en-US" sz="800" smtClean="0">
                <a:solidFill>
                  <a:srgbClr val="A6A6A6"/>
                </a:solidFill>
                <a:cs typeface="Arial" panose="020B0604020202020204" pitchFamily="34" charset="0"/>
              </a:rPr>
              <a:pPr fontAlgn="base">
                <a:spcBef>
                  <a:spcPct val="0"/>
                </a:spcBef>
                <a:spcAft>
                  <a:spcPct val="0"/>
                </a:spcAft>
                <a:defRPr/>
              </a:pPr>
              <a:t>‹#›</a:t>
            </a:fld>
            <a:r>
              <a:rPr lang="en-US" altLang="en-US" sz="800" dirty="0">
                <a:solidFill>
                  <a:srgbClr val="000000"/>
                </a:solidFill>
              </a:rPr>
              <a:t>   </a:t>
            </a:r>
            <a:r>
              <a:rPr lang="en-US" altLang="en-US" sz="800" dirty="0">
                <a:solidFill>
                  <a:srgbClr val="A6A6A6"/>
                </a:solidFill>
                <a:cs typeface="Arial" panose="020B0604020202020204" pitchFamily="34" charset="0"/>
              </a:rPr>
              <a:t>|   © 2018 Funding the Next Generation  |  All Rights Reserved</a:t>
            </a:r>
          </a:p>
        </p:txBody>
      </p:sp>
      <p:sp>
        <p:nvSpPr>
          <p:cNvPr id="1028" name="Title Placeholder 3"/>
          <p:cNvSpPr>
            <a:spLocks noGrp="1"/>
          </p:cNvSpPr>
          <p:nvPr>
            <p:ph type="title"/>
          </p:nvPr>
        </p:nvSpPr>
        <p:spPr bwMode="auto">
          <a:xfrm>
            <a:off x="1062567" y="872068"/>
            <a:ext cx="8949267" cy="309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33030893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hf hdr="0" ftr="0" dt="0"/>
  <p:txStyles>
    <p:titleStyle>
      <a:lvl1pPr algn="l" rtl="0" eaLnBrk="0" fontAlgn="base" hangingPunct="0">
        <a:spcBef>
          <a:spcPct val="0"/>
        </a:spcBef>
        <a:spcAft>
          <a:spcPct val="0"/>
        </a:spcAft>
        <a:defRPr sz="2667" b="1" kern="1200">
          <a:solidFill>
            <a:srgbClr val="260C76"/>
          </a:solidFill>
          <a:latin typeface="+mj-lt"/>
          <a:ea typeface="MS PGothic" panose="020B0600070205080204" pitchFamily="34" charset="-128"/>
          <a:cs typeface="MS PGothic" panose="020B0600070205080204" pitchFamily="34" charset="-128"/>
        </a:defRPr>
      </a:lvl1pPr>
      <a:lvl2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2pPr>
      <a:lvl3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3pPr>
      <a:lvl4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4pPr>
      <a:lvl5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5pPr>
      <a:lvl6pPr marL="609585" algn="l" rtl="0" fontAlgn="base">
        <a:spcBef>
          <a:spcPct val="0"/>
        </a:spcBef>
        <a:spcAft>
          <a:spcPct val="0"/>
        </a:spcAft>
        <a:defRPr sz="2667" b="1">
          <a:solidFill>
            <a:schemeClr val="tx1"/>
          </a:solidFill>
          <a:latin typeface="Arial" charset="0"/>
          <a:ea typeface="ＭＳ Ｐゴシック" charset="0"/>
          <a:cs typeface="ＭＳ Ｐゴシック" charset="0"/>
        </a:defRPr>
      </a:lvl6pPr>
      <a:lvl7pPr marL="1219170" algn="l" rtl="0" fontAlgn="base">
        <a:spcBef>
          <a:spcPct val="0"/>
        </a:spcBef>
        <a:spcAft>
          <a:spcPct val="0"/>
        </a:spcAft>
        <a:defRPr sz="2667" b="1">
          <a:solidFill>
            <a:schemeClr val="tx1"/>
          </a:solidFill>
          <a:latin typeface="Arial" charset="0"/>
          <a:ea typeface="ＭＳ Ｐゴシック" charset="0"/>
          <a:cs typeface="ＭＳ Ｐゴシック" charset="0"/>
        </a:defRPr>
      </a:lvl7pPr>
      <a:lvl8pPr marL="1828754" algn="l" rtl="0" fontAlgn="base">
        <a:spcBef>
          <a:spcPct val="0"/>
        </a:spcBef>
        <a:spcAft>
          <a:spcPct val="0"/>
        </a:spcAft>
        <a:defRPr sz="2667" b="1">
          <a:solidFill>
            <a:schemeClr val="tx1"/>
          </a:solidFill>
          <a:latin typeface="Arial" charset="0"/>
          <a:ea typeface="ＭＳ Ｐゴシック" charset="0"/>
          <a:cs typeface="ＭＳ Ｐゴシック" charset="0"/>
        </a:defRPr>
      </a:lvl8pPr>
      <a:lvl9pPr marL="2438339" algn="l" rtl="0" fontAlgn="base">
        <a:spcBef>
          <a:spcPct val="0"/>
        </a:spcBef>
        <a:spcAft>
          <a:spcPct val="0"/>
        </a:spcAft>
        <a:defRPr sz="2667" b="1">
          <a:solidFill>
            <a:schemeClr val="tx1"/>
          </a:solidFill>
          <a:latin typeface="Arial" charset="0"/>
          <a:ea typeface="ＭＳ Ｐゴシック" charset="0"/>
          <a:cs typeface="ＭＳ Ｐゴシック" charset="0"/>
        </a:defRPr>
      </a:lvl9pPr>
    </p:titleStyle>
    <p:bodyStyle>
      <a:lvl1pPr marL="226478" indent="-226478"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S PGothic" panose="020B0600070205080204" pitchFamily="34" charset="-128"/>
        </a:defRPr>
      </a:lvl1pPr>
      <a:lvl2pPr marL="531271" indent="-304792"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2pPr>
      <a:lvl3pPr marL="768331" indent="-237061"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3pPr>
      <a:lvl4pPr marL="1073124" indent="-304792"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4pPr>
      <a:lvl5pPr marL="1297485" indent="-224361"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918634" y="1571625"/>
            <a:ext cx="9080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38"/>
          <p:cNvSpPr>
            <a:spLocks noChangeArrowheads="1"/>
          </p:cNvSpPr>
          <p:nvPr/>
        </p:nvSpPr>
        <p:spPr bwMode="auto">
          <a:xfrm>
            <a:off x="914401" y="6567488"/>
            <a:ext cx="663363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defRPr/>
            </a:pPr>
            <a:fld id="{BF699507-FF59-4A84-8AAB-C68A1DD9663C}" type="slidenum">
              <a:rPr lang="en-US" altLang="en-US" sz="600" smtClean="0">
                <a:solidFill>
                  <a:srgbClr val="A6A6A6"/>
                </a:solidFill>
                <a:cs typeface="Arial" pitchFamily="34" charset="0"/>
              </a:rPr>
              <a:pPr fontAlgn="base">
                <a:spcBef>
                  <a:spcPct val="0"/>
                </a:spcBef>
                <a:spcAft>
                  <a:spcPct val="0"/>
                </a:spcAft>
                <a:defRPr/>
              </a:pPr>
              <a:t>‹#›</a:t>
            </a:fld>
            <a:r>
              <a:rPr lang="en-US" altLang="en-US" sz="600">
                <a:solidFill>
                  <a:srgbClr val="000000"/>
                </a:solidFill>
              </a:rPr>
              <a:t>   </a:t>
            </a:r>
            <a:r>
              <a:rPr lang="en-US" altLang="en-US" sz="600">
                <a:solidFill>
                  <a:srgbClr val="A6A6A6"/>
                </a:solidFill>
                <a:cs typeface="Arial" pitchFamily="34" charset="0"/>
              </a:rPr>
              <a:t>|   © 2016 Children’s Network  All Rights Reserved</a:t>
            </a:r>
          </a:p>
        </p:txBody>
      </p:sp>
      <p:cxnSp>
        <p:nvCxnSpPr>
          <p:cNvPr id="10" name="Straight Connector 9"/>
          <p:cNvCxnSpPr/>
          <p:nvPr/>
        </p:nvCxnSpPr>
        <p:spPr>
          <a:xfrm>
            <a:off x="914400" y="6310314"/>
            <a:ext cx="9228667" cy="47625"/>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29" name="Title Placeholder 3"/>
          <p:cNvSpPr>
            <a:spLocks noGrp="1"/>
          </p:cNvSpPr>
          <p:nvPr>
            <p:ph type="title"/>
          </p:nvPr>
        </p:nvSpPr>
        <p:spPr bwMode="auto">
          <a:xfrm>
            <a:off x="908051" y="749301"/>
            <a:ext cx="894926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7" name="Rectangle 6"/>
          <p:cNvSpPr/>
          <p:nvPr userDrawn="1"/>
        </p:nvSpPr>
        <p:spPr>
          <a:xfrm>
            <a:off x="0" y="-222250"/>
            <a:ext cx="12380384" cy="3000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grpSp>
        <p:nvGrpSpPr>
          <p:cNvPr id="1031" name="Group 12"/>
          <p:cNvGrpSpPr>
            <a:grpSpLocks/>
          </p:cNvGrpSpPr>
          <p:nvPr userDrawn="1"/>
        </p:nvGrpSpPr>
        <p:grpSpPr bwMode="auto">
          <a:xfrm>
            <a:off x="865717" y="-260350"/>
            <a:ext cx="10422467" cy="508000"/>
            <a:chOff x="649111" y="-84667"/>
            <a:chExt cx="7817556" cy="380999"/>
          </a:xfrm>
        </p:grpSpPr>
        <p:sp>
          <p:nvSpPr>
            <p:cNvPr id="15" name="Rectangle 14"/>
            <p:cNvSpPr/>
            <p:nvPr userDrawn="1"/>
          </p:nvSpPr>
          <p:spPr>
            <a:xfrm>
              <a:off x="649111" y="-84667"/>
              <a:ext cx="1965503" cy="38099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16" name="Rectangle 15"/>
            <p:cNvSpPr/>
            <p:nvPr userDrawn="1"/>
          </p:nvSpPr>
          <p:spPr>
            <a:xfrm>
              <a:off x="2600324" y="-84667"/>
              <a:ext cx="1965503" cy="38099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19" name="Rectangle 18"/>
            <p:cNvSpPr/>
            <p:nvPr userDrawn="1"/>
          </p:nvSpPr>
          <p:spPr>
            <a:xfrm>
              <a:off x="4549950" y="-84667"/>
              <a:ext cx="1965503" cy="38099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20" name="Rectangle 19"/>
            <p:cNvSpPr/>
            <p:nvPr userDrawn="1"/>
          </p:nvSpPr>
          <p:spPr>
            <a:xfrm>
              <a:off x="6501164" y="-84667"/>
              <a:ext cx="1965503" cy="38099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grpSp>
      <p:pic>
        <p:nvPicPr>
          <p:cNvPr id="1032" name="Picture 12" descr="childrensAlliance-logo-bottom.eps"/>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318751" y="6229350"/>
            <a:ext cx="1195916"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96442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hf hdr="0" ftr="0" dt="0"/>
  <p:txStyles>
    <p:titleStyle>
      <a:lvl1pPr algn="l" rtl="0" eaLnBrk="0" fontAlgn="base" hangingPunct="0">
        <a:spcBef>
          <a:spcPct val="0"/>
        </a:spcBef>
        <a:spcAft>
          <a:spcPct val="0"/>
        </a:spcAft>
        <a:defRPr sz="2000" b="1"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tx1"/>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tx1"/>
          </a:solidFill>
          <a:latin typeface="Arial" charset="0"/>
          <a:ea typeface="ＭＳ Ｐゴシック" charset="0"/>
          <a:cs typeface="ＭＳ Ｐゴシック" charset="0"/>
        </a:defRPr>
      </a:lvl6pPr>
      <a:lvl7pPr marL="914400" algn="l" rtl="0" fontAlgn="base">
        <a:spcBef>
          <a:spcPct val="0"/>
        </a:spcBef>
        <a:spcAft>
          <a:spcPct val="0"/>
        </a:spcAft>
        <a:defRPr sz="2000" b="1">
          <a:solidFill>
            <a:schemeClr val="tx1"/>
          </a:solidFill>
          <a:latin typeface="Arial" charset="0"/>
          <a:ea typeface="ＭＳ Ｐゴシック" charset="0"/>
          <a:cs typeface="ＭＳ Ｐゴシック" charset="0"/>
        </a:defRPr>
      </a:lvl7pPr>
      <a:lvl8pPr marL="1371600" algn="l" rtl="0" fontAlgn="base">
        <a:spcBef>
          <a:spcPct val="0"/>
        </a:spcBef>
        <a:spcAft>
          <a:spcPct val="0"/>
        </a:spcAft>
        <a:defRPr sz="2000" b="1">
          <a:solidFill>
            <a:schemeClr val="tx1"/>
          </a:solidFill>
          <a:latin typeface="Arial" charset="0"/>
          <a:ea typeface="ＭＳ Ｐゴシック" charset="0"/>
          <a:cs typeface="ＭＳ Ｐゴシック" charset="0"/>
        </a:defRPr>
      </a:lvl8pPr>
      <a:lvl9pPr marL="1828800" algn="l" rtl="0" fontAlgn="base">
        <a:spcBef>
          <a:spcPct val="0"/>
        </a:spcBef>
        <a:spcAft>
          <a:spcPct val="0"/>
        </a:spcAft>
        <a:defRPr sz="2000" b="1">
          <a:solidFill>
            <a:schemeClr val="tx1"/>
          </a:solidFill>
          <a:latin typeface="Arial" charset="0"/>
          <a:ea typeface="ＭＳ Ｐゴシック" charset="0"/>
          <a:cs typeface="ＭＳ Ｐゴシック" charset="0"/>
        </a:defRPr>
      </a:lvl9pPr>
    </p:titleStyle>
    <p:bodyStyle>
      <a:lvl1pPr marL="169863" indent="-169863" algn="l" rtl="0" eaLnBrk="0" fontAlgn="base" hangingPunct="0">
        <a:spcBef>
          <a:spcPct val="0"/>
        </a:spcBef>
        <a:spcAft>
          <a:spcPts val="1800"/>
        </a:spcAft>
        <a:buFont typeface="Arial" charset="0"/>
        <a:buChar char="•"/>
        <a:defRPr sz="1400" kern="1200">
          <a:solidFill>
            <a:schemeClr val="tx1"/>
          </a:solidFill>
          <a:latin typeface="+mn-lt"/>
          <a:ea typeface="ＭＳ Ｐゴシック" charset="0"/>
          <a:cs typeface="ＭＳ Ｐゴシック" charset="0"/>
        </a:defRPr>
      </a:lvl1pPr>
      <a:lvl2pPr marL="398463" indent="-228600" algn="l" rtl="0" eaLnBrk="0" fontAlgn="base" hangingPunct="0">
        <a:spcBef>
          <a:spcPct val="0"/>
        </a:spcBef>
        <a:spcAft>
          <a:spcPts val="1200"/>
        </a:spcAft>
        <a:buFont typeface="Arial" charset="0"/>
        <a:buChar char="–"/>
        <a:defRPr sz="1400" kern="1200">
          <a:solidFill>
            <a:schemeClr val="tx1"/>
          </a:solidFill>
          <a:latin typeface="+mn-lt"/>
          <a:ea typeface="ＭＳ Ｐゴシック" charset="0"/>
          <a:cs typeface="+mn-cs"/>
        </a:defRPr>
      </a:lvl2pPr>
      <a:lvl3pPr marL="576263" indent="-177800" algn="l" rtl="0" eaLnBrk="0" fontAlgn="base" hangingPunct="0">
        <a:spcBef>
          <a:spcPct val="0"/>
        </a:spcBef>
        <a:spcAft>
          <a:spcPts val="600"/>
        </a:spcAft>
        <a:buFont typeface="Arial" charset="0"/>
        <a:buChar char="•"/>
        <a:defRPr sz="1200" kern="1200">
          <a:solidFill>
            <a:schemeClr val="tx1"/>
          </a:solidFill>
          <a:latin typeface="+mn-lt"/>
          <a:ea typeface="ＭＳ Ｐゴシック" charset="0"/>
          <a:cs typeface="+mn-cs"/>
        </a:defRPr>
      </a:lvl3pPr>
      <a:lvl4pPr marL="804863" indent="-228600" algn="l" rtl="0" eaLnBrk="0" fontAlgn="base" hangingPunct="0">
        <a:spcBef>
          <a:spcPct val="0"/>
        </a:spcBef>
        <a:spcAft>
          <a:spcPts val="600"/>
        </a:spcAft>
        <a:buFont typeface="Arial" charset="0"/>
        <a:buChar char="–"/>
        <a:defRPr sz="1200" kern="1200">
          <a:solidFill>
            <a:schemeClr val="tx1"/>
          </a:solidFill>
          <a:latin typeface="+mn-lt"/>
          <a:ea typeface="ＭＳ Ｐゴシック" charset="0"/>
          <a:cs typeface="+mn-cs"/>
        </a:defRPr>
      </a:lvl4pPr>
      <a:lvl5pPr marL="973138" indent="-168275" algn="l" rtl="0" eaLnBrk="0" fontAlgn="base" hangingPunct="0">
        <a:spcBef>
          <a:spcPct val="0"/>
        </a:spcBef>
        <a:spcAft>
          <a:spcPts val="600"/>
        </a:spcAft>
        <a:buFont typeface="Arial" charset="0"/>
        <a:buChar char="•"/>
        <a:defRPr sz="12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EE2AD8E-C663-41D6-BA97-0D7F589670E4}" type="datetime1">
              <a:rPr lang="en-US" altLang="en-US" smtClean="0">
                <a:solidFill>
                  <a:prstClr val="white">
                    <a:tint val="75000"/>
                    <a:alpha val="60000"/>
                  </a:prstClr>
                </a:solidFill>
              </a:rPr>
              <a:pPr/>
              <a:t>12/4/2019</a:t>
            </a:fld>
            <a:endParaRPr lang="en-US" altLang="en-US">
              <a:solidFill>
                <a:prstClr val="white">
                  <a:tint val="75000"/>
                  <a:alpha val="60000"/>
                </a:prstClr>
              </a:solidFill>
            </a:endParaRPr>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4"/>
          </p:nvPr>
        </p:nvSpPr>
        <p:spPr>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467419754"/>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123856"/>
            <a:ext cx="11885084"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485899" y="2595563"/>
            <a:ext cx="10147301"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224117" y="6386513"/>
            <a:ext cx="1401483"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dirty="0">
              <a:solidFill>
                <a:srgbClr val="775F55"/>
              </a:solidFill>
              <a:latin typeface="Tw Cen MT"/>
            </a:endParaRPr>
          </a:p>
        </p:txBody>
      </p:sp>
      <p:sp>
        <p:nvSpPr>
          <p:cNvPr id="6" name="Slide Number Placeholder 5"/>
          <p:cNvSpPr>
            <a:spLocks noGrp="1"/>
          </p:cNvSpPr>
          <p:nvPr>
            <p:ph type="sldNum" sz="quarter" idx="4"/>
          </p:nvPr>
        </p:nvSpPr>
        <p:spPr>
          <a:xfrm>
            <a:off x="11719859" y="6569076"/>
            <a:ext cx="6096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sp>
        <p:nvSpPr>
          <p:cNvPr id="7" name="Rectangle 6"/>
          <p:cNvSpPr/>
          <p:nvPr/>
        </p:nvSpPr>
        <p:spPr>
          <a:xfrm>
            <a:off x="1219201" y="0"/>
            <a:ext cx="10665884"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latin typeface="Century Gothic"/>
            </a:endParaRPr>
          </a:p>
        </p:txBody>
      </p:sp>
      <p:sp>
        <p:nvSpPr>
          <p:cNvPr id="8" name="Rectangle 7"/>
          <p:cNvSpPr/>
          <p:nvPr/>
        </p:nvSpPr>
        <p:spPr>
          <a:xfrm>
            <a:off x="1219201" y="6675120"/>
            <a:ext cx="10665884"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latin typeface="Century Gothic"/>
            </a:endParaRPr>
          </a:p>
        </p:txBody>
      </p:sp>
    </p:spTree>
    <p:extLst>
      <p:ext uri="{BB962C8B-B14F-4D97-AF65-F5344CB8AC3E}">
        <p14:creationId xmlns:p14="http://schemas.microsoft.com/office/powerpoint/2010/main" val="25642083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Lst>
  <p:hf sldNum="0" hdr="0" ftr="0" dt="0"/>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g"/><Relationship Id="rId7" Type="http://schemas.openxmlformats.org/officeDocument/2006/relationships/diagramColors" Target="../diagrams/colors1.xml"/><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27.xml"/><Relationship Id="rId5" Type="http://schemas.openxmlformats.org/officeDocument/2006/relationships/image" Target="../media/image22.jpe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89.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0.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hyperlink" Target="http://www.bscc.ca.gov/" TargetMode="External"/><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0.png"/><Relationship Id="rId1" Type="http://schemas.openxmlformats.org/officeDocument/2006/relationships/slideLayout" Target="../slideLayouts/slideLayout15.xml"/><Relationship Id="rId4" Type="http://schemas.openxmlformats.org/officeDocument/2006/relationships/image" Target="../media/image38.jpg"/></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0.png"/><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0.png"/><Relationship Id="rId1" Type="http://schemas.openxmlformats.org/officeDocument/2006/relationships/slideLayout" Target="../slideLayouts/slideLayout15.xml"/><Relationship Id="rId4" Type="http://schemas.openxmlformats.org/officeDocument/2006/relationships/image" Target="../media/image43.jpg"/></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0.png"/><Relationship Id="rId1" Type="http://schemas.openxmlformats.org/officeDocument/2006/relationships/slideLayout" Target="../slideLayouts/slideLayout15.xml"/><Relationship Id="rId4" Type="http://schemas.openxmlformats.org/officeDocument/2006/relationships/image" Target="../media/image45.jpeg"/></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hyperlink" Target="http://www.fundingthenextgeneration.org/" TargetMode="External"/><Relationship Id="rId2" Type="http://schemas.openxmlformats.org/officeDocument/2006/relationships/hyperlink" Target="mailto:Margaret@fundingthenextgeneration.org" TargetMode="External"/><Relationship Id="rId1" Type="http://schemas.openxmlformats.org/officeDocument/2006/relationships/slideLayout" Target="../slideLayouts/slideLayout66.xml"/><Relationship Id="rId4" Type="http://schemas.openxmlformats.org/officeDocument/2006/relationships/image" Target="../media/image49.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833" y="1708151"/>
            <a:ext cx="2777067" cy="2956983"/>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8" name="Subtitle 1"/>
          <p:cNvSpPr>
            <a:spLocks noGrp="1"/>
          </p:cNvSpPr>
          <p:nvPr>
            <p:ph type="subTitle" idx="1"/>
          </p:nvPr>
        </p:nvSpPr>
        <p:spPr>
          <a:xfrm>
            <a:off x="4098758" y="3895345"/>
            <a:ext cx="8093242" cy="1095182"/>
          </a:xfrm>
        </p:spPr>
        <p:txBody>
          <a:bodyPr/>
          <a:lstStyle/>
          <a:p>
            <a:r>
              <a:rPr lang="en-US" altLang="en-US" dirty="0"/>
              <a:t>Margaret Brodkin, Director Funding the Next Generation</a:t>
            </a:r>
          </a:p>
          <a:p>
            <a:r>
              <a:rPr lang="en-US" altLang="en-US" dirty="0"/>
              <a:t>Ed Harrington, Former SF Controller, Expert in Public Finance</a:t>
            </a:r>
          </a:p>
          <a:p>
            <a:r>
              <a:rPr lang="en-US" altLang="en-US" dirty="0"/>
              <a:t>Deanna Niebuhr, CA Policy Director, Opportunity Inst.</a:t>
            </a:r>
          </a:p>
          <a:p>
            <a:endParaRPr lang="en-US" altLang="en-US" dirty="0"/>
          </a:p>
        </p:txBody>
      </p:sp>
      <p:sp>
        <p:nvSpPr>
          <p:cNvPr id="11269" name="Title 2"/>
          <p:cNvSpPr>
            <a:spLocks noGrp="1"/>
          </p:cNvSpPr>
          <p:nvPr>
            <p:ph type="ctrTitle"/>
          </p:nvPr>
        </p:nvSpPr>
        <p:spPr>
          <a:xfrm>
            <a:off x="4058653" y="2085473"/>
            <a:ext cx="7218947" cy="524951"/>
          </a:xfrm>
        </p:spPr>
        <p:txBody>
          <a:bodyPr/>
          <a:lstStyle/>
          <a:p>
            <a:r>
              <a:rPr lang="en-US" altLang="en-US" sz="5333" dirty="0"/>
              <a:t>GET MORE MONEY FOR KIDS IN YOUR CITY AND COUNTY 2020 - 2021 BUDGET</a:t>
            </a:r>
          </a:p>
        </p:txBody>
      </p:sp>
      <p:sp>
        <p:nvSpPr>
          <p:cNvPr id="4" name="Text Placeholder 3"/>
          <p:cNvSpPr>
            <a:spLocks noGrp="1"/>
          </p:cNvSpPr>
          <p:nvPr>
            <p:ph type="body" sz="quarter" idx="10"/>
          </p:nvPr>
        </p:nvSpPr>
        <p:spPr>
          <a:xfrm>
            <a:off x="4088331" y="5742780"/>
            <a:ext cx="4868779" cy="763560"/>
          </a:xfrm>
        </p:spPr>
        <p:txBody>
          <a:bodyPr>
            <a:normAutofit fontScale="92500" lnSpcReduction="20000"/>
          </a:bodyPr>
          <a:lstStyle/>
          <a:p>
            <a:pPr>
              <a:buFont typeface="Arial" charset="0"/>
              <a:buNone/>
              <a:defRPr/>
            </a:pPr>
            <a:r>
              <a:rPr lang="en-US" dirty="0">
                <a:ea typeface="ＭＳ Ｐゴシック" charset="0"/>
                <a:cs typeface="ＭＳ Ｐゴシック" charset="0"/>
              </a:rPr>
              <a:t>Dec. 5, 2019</a:t>
            </a:r>
          </a:p>
          <a:p>
            <a:pPr>
              <a:buFont typeface="Arial" charset="0"/>
              <a:buNone/>
              <a:defRPr/>
            </a:pPr>
            <a:r>
              <a:rPr lang="en-US" dirty="0">
                <a:ea typeface="ＭＳ Ｐゴシック" charset="0"/>
                <a:cs typeface="ＭＳ Ｐゴシック" charset="0"/>
              </a:rPr>
              <a:t>Webinar</a:t>
            </a:r>
          </a:p>
          <a:p>
            <a:pPr>
              <a:buFont typeface="Arial" charset="0"/>
              <a:buNone/>
              <a:defRPr/>
            </a:pPr>
            <a:r>
              <a:rPr lang="en-US" dirty="0">
                <a:ea typeface="ＭＳ Ｐゴシック" charset="0"/>
                <a:cs typeface="ＭＳ Ｐゴシック" charset="0"/>
              </a:rPr>
              <a:t>Will be posted on funding the next generation website </a:t>
            </a:r>
          </a:p>
        </p:txBody>
      </p:sp>
    </p:spTree>
    <p:extLst>
      <p:ext uri="{BB962C8B-B14F-4D97-AF65-F5344CB8AC3E}">
        <p14:creationId xmlns:p14="http://schemas.microsoft.com/office/powerpoint/2010/main" val="87518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31843"/>
            <a:ext cx="12192000" cy="412749"/>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679347" y="2077278"/>
            <a:ext cx="9259783" cy="4553015"/>
          </a:xfrm>
        </p:spPr>
        <p:txBody>
          <a:bodyPr>
            <a:noAutofit/>
          </a:bodyPr>
          <a:lstStyle/>
          <a:p>
            <a:r>
              <a:rPr lang="en-US" sz="2000" b="1" u="sng" dirty="0"/>
              <a:t>There are no rules for budgeting</a:t>
            </a:r>
          </a:p>
          <a:p>
            <a:endParaRPr lang="en-US" sz="2000" dirty="0"/>
          </a:p>
          <a:p>
            <a:r>
              <a:rPr lang="en-US" sz="2000" b="1" u="sng" dirty="0"/>
              <a:t>Proposed Budget:</a:t>
            </a:r>
          </a:p>
          <a:p>
            <a:pPr lvl="1"/>
            <a:r>
              <a:rPr lang="en-US" sz="2000" dirty="0"/>
              <a:t>Executive Summary/Transmittal Letter – Prepared by CAO, City Manager, Mayor – policy statement</a:t>
            </a:r>
          </a:p>
          <a:p>
            <a:pPr lvl="2"/>
            <a:r>
              <a:rPr lang="en-US" dirty="0"/>
              <a:t>Budget summaries, demographics, organization charts, fiscal policies, priorities</a:t>
            </a:r>
          </a:p>
          <a:p>
            <a:pPr lvl="1"/>
            <a:r>
              <a:rPr lang="en-US" sz="2000" dirty="0"/>
              <a:t>Typically some information by department, goals, performance measures, budget changes</a:t>
            </a:r>
          </a:p>
          <a:p>
            <a:pPr lvl="1"/>
            <a:r>
              <a:rPr lang="en-US" sz="2000" dirty="0"/>
              <a:t>Some level of State Controller or other detailed accounting schedules</a:t>
            </a:r>
          </a:p>
          <a:p>
            <a:r>
              <a:rPr lang="en-US" sz="2000" b="1" u="sng" dirty="0"/>
              <a:t>Adopted Budget </a:t>
            </a:r>
            <a:r>
              <a:rPr lang="en-US" sz="2000" dirty="0"/>
              <a:t>(by fiscal office)-Annual Appropriation Ordinance:</a:t>
            </a:r>
          </a:p>
          <a:p>
            <a:pPr lvl="1"/>
            <a:r>
              <a:rPr lang="en-US" sz="2000" dirty="0"/>
              <a:t>Some portion of Transmittal letter</a:t>
            </a:r>
          </a:p>
          <a:p>
            <a:pPr lvl="1"/>
            <a:r>
              <a:rPr lang="en-US" sz="2000" dirty="0"/>
              <a:t>Budget detail schedules </a:t>
            </a:r>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Budget Basics </a:t>
            </a:r>
          </a:p>
        </p:txBody>
      </p:sp>
      <p:sp>
        <p:nvSpPr>
          <p:cNvPr id="6" name="Rectangle 5"/>
          <p:cNvSpPr/>
          <p:nvPr/>
        </p:nvSpPr>
        <p:spPr>
          <a:xfrm>
            <a:off x="11062252" y="0"/>
            <a:ext cx="1129748"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spTree>
    <p:extLst>
      <p:ext uri="{BB962C8B-B14F-4D97-AF65-F5344CB8AC3E}">
        <p14:creationId xmlns:p14="http://schemas.microsoft.com/office/powerpoint/2010/main" val="344905336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31843"/>
            <a:ext cx="12192000" cy="674757"/>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679347" y="2276061"/>
            <a:ext cx="7407885" cy="4354232"/>
          </a:xfrm>
        </p:spPr>
        <p:txBody>
          <a:bodyPr>
            <a:noAutofit/>
          </a:bodyPr>
          <a:lstStyle/>
          <a:p>
            <a:r>
              <a:rPr lang="en-US" sz="3600" dirty="0"/>
              <a:t>Budget Timelines and when/how to get involved</a:t>
            </a:r>
          </a:p>
          <a:p>
            <a:endParaRPr lang="en-US" sz="3600" dirty="0"/>
          </a:p>
          <a:p>
            <a:r>
              <a:rPr lang="en-US" sz="3600" dirty="0"/>
              <a:t>First year start-up budget issues</a:t>
            </a:r>
          </a:p>
          <a:p>
            <a:endParaRPr lang="en-US" sz="3600" dirty="0"/>
          </a:p>
          <a:p>
            <a:r>
              <a:rPr lang="en-US" sz="3600" dirty="0"/>
              <a:t>Pensions</a:t>
            </a:r>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Topics for Today</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730" y="0"/>
            <a:ext cx="3705270" cy="6858000"/>
          </a:xfrm>
          <a:prstGeom prst="rect">
            <a:avLst/>
          </a:prstGeom>
        </p:spPr>
      </p:pic>
    </p:spTree>
    <p:extLst>
      <p:ext uri="{BB962C8B-B14F-4D97-AF65-F5344CB8AC3E}">
        <p14:creationId xmlns:p14="http://schemas.microsoft.com/office/powerpoint/2010/main" val="322486148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31843"/>
            <a:ext cx="12192000" cy="674757"/>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679347" y="2276061"/>
            <a:ext cx="7407885" cy="4354232"/>
          </a:xfrm>
        </p:spPr>
        <p:txBody>
          <a:bodyPr>
            <a:noAutofit/>
          </a:bodyPr>
          <a:lstStyle/>
          <a:p>
            <a:r>
              <a:rPr lang="en-US" sz="3600" dirty="0"/>
              <a:t>Budget Timelines and when/how to get involved</a:t>
            </a:r>
          </a:p>
          <a:p>
            <a:endParaRPr lang="en-US" sz="3600" dirty="0"/>
          </a:p>
          <a:p>
            <a:r>
              <a:rPr lang="en-US" sz="3600" dirty="0"/>
              <a:t>First year start-up budget issues</a:t>
            </a:r>
          </a:p>
          <a:p>
            <a:endParaRPr lang="en-US" sz="3600" dirty="0"/>
          </a:p>
          <a:p>
            <a:r>
              <a:rPr lang="en-US" sz="3600" dirty="0"/>
              <a:t>Pensions</a:t>
            </a:r>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Topics for Today</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730" y="0"/>
            <a:ext cx="3705270" cy="6858000"/>
          </a:xfrm>
          <a:prstGeom prst="rect">
            <a:avLst/>
          </a:prstGeom>
        </p:spPr>
      </p:pic>
    </p:spTree>
    <p:extLst>
      <p:ext uri="{BB962C8B-B14F-4D97-AF65-F5344CB8AC3E}">
        <p14:creationId xmlns:p14="http://schemas.microsoft.com/office/powerpoint/2010/main" val="1546253191"/>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Budget Timelines</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730" y="0"/>
            <a:ext cx="3705270" cy="6858000"/>
          </a:xfrm>
          <a:prstGeom prst="rect">
            <a:avLst/>
          </a:prstGeom>
        </p:spPr>
      </p:pic>
      <p:graphicFrame>
        <p:nvGraphicFramePr>
          <p:cNvPr id="9" name="Content Placeholder 8">
            <a:extLst>
              <a:ext uri="{FF2B5EF4-FFF2-40B4-BE49-F238E27FC236}">
                <a16:creationId xmlns:a16="http://schemas.microsoft.com/office/drawing/2014/main" id="{D1F5C57C-339D-0D47-B61B-D52DDBE49D43}"/>
              </a:ext>
            </a:extLst>
          </p:cNvPr>
          <p:cNvGraphicFramePr>
            <a:graphicFrameLocks noGrp="1"/>
          </p:cNvGraphicFramePr>
          <p:nvPr>
            <p:ph idx="1"/>
          </p:nvPr>
        </p:nvGraphicFramePr>
        <p:xfrm>
          <a:off x="679450" y="2436813"/>
          <a:ext cx="7407275" cy="41941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25694188"/>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252" y="1401417"/>
            <a:ext cx="12192000" cy="412749"/>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Contra Costa Budget Timing</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730" y="0"/>
            <a:ext cx="3705270" cy="6858000"/>
          </a:xfrm>
          <a:prstGeom prst="rect">
            <a:avLst/>
          </a:prstGeom>
        </p:spPr>
      </p:pic>
      <p:pic>
        <p:nvPicPr>
          <p:cNvPr id="9" name="Content Placeholder 4" descr="A close up of a logo&#10;&#10;Description automatically generated">
            <a:extLst>
              <a:ext uri="{FF2B5EF4-FFF2-40B4-BE49-F238E27FC236}">
                <a16:creationId xmlns:a16="http://schemas.microsoft.com/office/drawing/2014/main" id="{E89A0598-00D4-934A-B389-359523D86F72}"/>
              </a:ext>
            </a:extLst>
          </p:cNvPr>
          <p:cNvPicPr>
            <a:picLocks noGrp="1" noChangeAspect="1"/>
          </p:cNvPicPr>
          <p:nvPr>
            <p:ph idx="1"/>
          </p:nvPr>
        </p:nvPicPr>
        <p:blipFill>
          <a:blip r:embed="rId4"/>
          <a:stretch>
            <a:fillRect/>
          </a:stretch>
        </p:blipFill>
        <p:spPr>
          <a:xfrm>
            <a:off x="824949" y="1997765"/>
            <a:ext cx="6937512" cy="4633223"/>
          </a:xfrm>
        </p:spPr>
      </p:pic>
    </p:spTree>
    <p:extLst>
      <p:ext uri="{BB962C8B-B14F-4D97-AF65-F5344CB8AC3E}">
        <p14:creationId xmlns:p14="http://schemas.microsoft.com/office/powerpoint/2010/main" val="2322116121"/>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Napa Budget Timing</a:t>
            </a:r>
          </a:p>
        </p:txBody>
      </p:sp>
      <p:sp>
        <p:nvSpPr>
          <p:cNvPr id="6" name="Rectangle 5"/>
          <p:cNvSpPr/>
          <p:nvPr/>
        </p:nvSpPr>
        <p:spPr>
          <a:xfrm>
            <a:off x="10764078" y="0"/>
            <a:ext cx="1427922"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9" name="Content Placeholder 4" descr="A screenshot of a cell phone&#10;&#10;Description automatically generated">
            <a:extLst>
              <a:ext uri="{FF2B5EF4-FFF2-40B4-BE49-F238E27FC236}">
                <a16:creationId xmlns:a16="http://schemas.microsoft.com/office/drawing/2014/main" id="{7A515708-9A7F-FD46-BB59-475262A8854C}"/>
              </a:ext>
            </a:extLst>
          </p:cNvPr>
          <p:cNvPicPr>
            <a:picLocks noGrp="1" noChangeAspect="1"/>
          </p:cNvPicPr>
          <p:nvPr>
            <p:ph idx="1"/>
          </p:nvPr>
        </p:nvPicPr>
        <p:blipFill>
          <a:blip r:embed="rId3"/>
          <a:stretch>
            <a:fillRect/>
          </a:stretch>
        </p:blipFill>
        <p:spPr>
          <a:xfrm>
            <a:off x="198783" y="2315816"/>
            <a:ext cx="9213573" cy="3763249"/>
          </a:xfrm>
        </p:spPr>
      </p:pic>
    </p:spTree>
    <p:extLst>
      <p:ext uri="{BB962C8B-B14F-4D97-AF65-F5344CB8AC3E}">
        <p14:creationId xmlns:p14="http://schemas.microsoft.com/office/powerpoint/2010/main" val="193198761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77950"/>
            <a:ext cx="12192000" cy="412749"/>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2" descr="A screenshot of a cell phone&#10;&#10;Description automatically generated">
            <a:extLst>
              <a:ext uri="{FF2B5EF4-FFF2-40B4-BE49-F238E27FC236}">
                <a16:creationId xmlns:a16="http://schemas.microsoft.com/office/drawing/2014/main" id="{F5026B40-834C-7745-9FED-696E1E67F9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1661" y="1996237"/>
            <a:ext cx="8209722" cy="4634751"/>
          </a:xfrm>
        </p:spPr>
      </p:pic>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Yolo Budget Timing</a:t>
            </a:r>
          </a:p>
        </p:txBody>
      </p:sp>
      <p:sp>
        <p:nvSpPr>
          <p:cNvPr id="6" name="Rectangle 5"/>
          <p:cNvSpPr/>
          <p:nvPr/>
        </p:nvSpPr>
        <p:spPr>
          <a:xfrm>
            <a:off x="11231217" y="0"/>
            <a:ext cx="960783"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spTree>
    <p:extLst>
      <p:ext uri="{BB962C8B-B14F-4D97-AF65-F5344CB8AC3E}">
        <p14:creationId xmlns:p14="http://schemas.microsoft.com/office/powerpoint/2010/main" val="1725079203"/>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86418"/>
            <a:ext cx="12192000" cy="502017"/>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679347" y="2436285"/>
            <a:ext cx="7407885" cy="4194008"/>
          </a:xfrm>
        </p:spPr>
        <p:txBody>
          <a:bodyPr>
            <a:noAutofit/>
          </a:bodyPr>
          <a:lstStyle/>
          <a:p>
            <a:r>
              <a:rPr lang="en-US" altLang="en-US" sz="3600" dirty="0"/>
              <a:t>Budget Instructions to Departments</a:t>
            </a:r>
          </a:p>
          <a:p>
            <a:r>
              <a:rPr lang="en-US" altLang="en-US" sz="3600" dirty="0"/>
              <a:t>Board working/study sessions</a:t>
            </a:r>
          </a:p>
          <a:p>
            <a:r>
              <a:rPr lang="en-US" altLang="en-US" sz="3600" dirty="0"/>
              <a:t>Departmental Budget Prep</a:t>
            </a:r>
          </a:p>
          <a:p>
            <a:r>
              <a:rPr lang="en-US" altLang="en-US" sz="3600" dirty="0"/>
              <a:t>County Administrator Deliberations</a:t>
            </a:r>
          </a:p>
          <a:p>
            <a:r>
              <a:rPr lang="en-US" altLang="en-US" sz="3600" dirty="0"/>
              <a:t>Initial Budget Hearings</a:t>
            </a:r>
          </a:p>
          <a:p>
            <a:r>
              <a:rPr lang="en-US" altLang="en-US" sz="3600" dirty="0"/>
              <a:t>Final Budget Hearings</a:t>
            </a:r>
          </a:p>
        </p:txBody>
      </p:sp>
      <p:sp>
        <p:nvSpPr>
          <p:cNvPr id="11268" name="Rectangle 2"/>
          <p:cNvSpPr>
            <a:spLocks noGrp="1" noChangeArrowheads="1"/>
          </p:cNvSpPr>
          <p:nvPr>
            <p:ph type="title"/>
          </p:nvPr>
        </p:nvSpPr>
        <p:spPr>
          <a:xfrm>
            <a:off x="1945218" y="546985"/>
            <a:ext cx="6373833"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When/How to insert yourself?</a:t>
            </a:r>
          </a:p>
        </p:txBody>
      </p:sp>
      <p:sp>
        <p:nvSpPr>
          <p:cNvPr id="6" name="Rectangle 5"/>
          <p:cNvSpPr/>
          <p:nvPr/>
        </p:nvSpPr>
        <p:spPr>
          <a:xfrm>
            <a:off x="8978348" y="0"/>
            <a:ext cx="3213652"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8348" y="0"/>
            <a:ext cx="3213652" cy="6858000"/>
          </a:xfrm>
          <a:prstGeom prst="rect">
            <a:avLst/>
          </a:prstGeom>
        </p:spPr>
      </p:pic>
    </p:spTree>
    <p:extLst>
      <p:ext uri="{BB962C8B-B14F-4D97-AF65-F5344CB8AC3E}">
        <p14:creationId xmlns:p14="http://schemas.microsoft.com/office/powerpoint/2010/main" val="3394322815"/>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341505"/>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321734" y="1935356"/>
            <a:ext cx="11982715" cy="6032421"/>
          </a:xfrm>
        </p:spPr>
        <p:txBody>
          <a:bodyPr/>
          <a:lstStyle/>
          <a:p>
            <a:pPr lvl="1"/>
            <a:endParaRPr lang="en-US" sz="2800" dirty="0">
              <a:solidFill>
                <a:srgbClr val="002060"/>
              </a:solidFill>
            </a:endParaRPr>
          </a:p>
          <a:p>
            <a:pPr lvl="1"/>
            <a:r>
              <a:rPr lang="en-US" sz="2800" dirty="0">
                <a:solidFill>
                  <a:srgbClr val="002060"/>
                </a:solidFill>
              </a:rPr>
              <a:t>Pilot Projects</a:t>
            </a:r>
          </a:p>
          <a:p>
            <a:pPr lvl="2"/>
            <a:r>
              <a:rPr lang="en-US" sz="2800" dirty="0">
                <a:solidFill>
                  <a:srgbClr val="002060"/>
                </a:solidFill>
              </a:rPr>
              <a:t>Get in early or you will be too late.  Need to show results in time.</a:t>
            </a:r>
          </a:p>
          <a:p>
            <a:pPr lvl="2"/>
            <a:endParaRPr lang="en-US" sz="2800" dirty="0">
              <a:solidFill>
                <a:srgbClr val="002060"/>
              </a:solidFill>
            </a:endParaRPr>
          </a:p>
          <a:p>
            <a:pPr lvl="1"/>
            <a:r>
              <a:rPr lang="en-US" sz="2800" dirty="0">
                <a:solidFill>
                  <a:srgbClr val="002060"/>
                </a:solidFill>
              </a:rPr>
              <a:t>Partial Year budget</a:t>
            </a:r>
          </a:p>
          <a:p>
            <a:pPr lvl="3"/>
            <a:r>
              <a:rPr lang="en-US" sz="2800" dirty="0">
                <a:solidFill>
                  <a:srgbClr val="002060"/>
                </a:solidFill>
              </a:rPr>
              <a:t>Settle for partial budget as long as it is a full budget for a partial period.  Then make sure it is “annualized” in the next budget.</a:t>
            </a:r>
          </a:p>
          <a:p>
            <a:pPr lvl="1"/>
            <a:endParaRPr lang="en-US" sz="2800" dirty="0">
              <a:solidFill>
                <a:srgbClr val="002060"/>
              </a:solidFill>
            </a:endParaRPr>
          </a:p>
          <a:p>
            <a:pPr marL="1073124" lvl="4" indent="0">
              <a:buNone/>
            </a:pPr>
            <a:endParaRPr lang="en-US" sz="2800" dirty="0">
              <a:solidFill>
                <a:srgbClr val="002060"/>
              </a:solidFill>
            </a:endParaRPr>
          </a:p>
          <a:p>
            <a:endParaRPr lang="en-US" dirty="0">
              <a:solidFill>
                <a:srgbClr val="002060"/>
              </a:solidFill>
            </a:endParaRP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2711621" y="627953"/>
            <a:ext cx="7515744" cy="757767"/>
          </a:xfrm>
        </p:spPr>
        <p:txBody>
          <a:bodyPr anchor="t">
            <a:normAutofit fontScale="90000"/>
          </a:bodyPr>
          <a:lstStyle/>
          <a:p>
            <a:pPr>
              <a:defRPr/>
            </a:pPr>
            <a:r>
              <a:rPr lang="en-US" sz="4000" dirty="0">
                <a:solidFill>
                  <a:srgbClr val="C00000"/>
                </a:solidFill>
                <a:ea typeface="ＭＳ Ｐゴシック" charset="0"/>
                <a:cs typeface="ＭＳ Ｐゴシック" charset="0"/>
              </a:rPr>
              <a:t>First year start-up Budget Issues</a:t>
            </a:r>
          </a:p>
        </p:txBody>
      </p:sp>
      <p:sp>
        <p:nvSpPr>
          <p:cNvPr id="23559" name="Rectangle 2"/>
          <p:cNvSpPr txBox="1">
            <a:spLocks noChangeArrowheads="1"/>
          </p:cNvSpPr>
          <p:nvPr/>
        </p:nvSpPr>
        <p:spPr bwMode="auto">
          <a:xfrm>
            <a:off x="1919818" y="1718735"/>
            <a:ext cx="641984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24092752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85721"/>
            <a:ext cx="12192000" cy="452267"/>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321734" y="1935356"/>
            <a:ext cx="11982715" cy="6370975"/>
          </a:xfrm>
        </p:spPr>
        <p:txBody>
          <a:bodyPr/>
          <a:lstStyle/>
          <a:p>
            <a:pPr lvl="1"/>
            <a:r>
              <a:rPr lang="en-US" sz="3600" dirty="0">
                <a:solidFill>
                  <a:srgbClr val="002060"/>
                </a:solidFill>
              </a:rPr>
              <a:t>Isn’t the future at least as important as the past?</a:t>
            </a:r>
          </a:p>
          <a:p>
            <a:pPr lvl="1"/>
            <a:endParaRPr lang="en-US" sz="2400" dirty="0">
              <a:solidFill>
                <a:srgbClr val="002060"/>
              </a:solidFill>
            </a:endParaRPr>
          </a:p>
          <a:p>
            <a:pPr lvl="1"/>
            <a:r>
              <a:rPr lang="en-US" sz="3600" dirty="0">
                <a:solidFill>
                  <a:srgbClr val="002060"/>
                </a:solidFill>
              </a:rPr>
              <a:t>We have a legal obligation to our past for retiree pension costs</a:t>
            </a:r>
          </a:p>
          <a:p>
            <a:pPr lvl="1"/>
            <a:endParaRPr lang="en-US" sz="2400" dirty="0">
              <a:solidFill>
                <a:srgbClr val="002060"/>
              </a:solidFill>
            </a:endParaRPr>
          </a:p>
          <a:p>
            <a:pPr lvl="1"/>
            <a:r>
              <a:rPr lang="en-US" sz="3600" dirty="0">
                <a:solidFill>
                  <a:srgbClr val="002060"/>
                </a:solidFill>
              </a:rPr>
              <a:t>We have a moral obligation to our future to take care of our kids</a:t>
            </a:r>
          </a:p>
          <a:p>
            <a:pPr marL="226479" lvl="1" indent="0">
              <a:buNone/>
            </a:pPr>
            <a:endParaRPr lang="en-US" sz="2800" dirty="0">
              <a:solidFill>
                <a:srgbClr val="002060"/>
              </a:solidFill>
            </a:endParaRPr>
          </a:p>
          <a:p>
            <a:pPr marL="1073124" lvl="4" indent="0">
              <a:buNone/>
            </a:pPr>
            <a:endParaRPr lang="en-US" sz="2800" dirty="0">
              <a:solidFill>
                <a:srgbClr val="002060"/>
              </a:solidFill>
            </a:endParaRPr>
          </a:p>
          <a:p>
            <a:endParaRPr lang="en-US" dirty="0">
              <a:solidFill>
                <a:srgbClr val="002060"/>
              </a:solidFill>
            </a:endParaRP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2711620" y="627953"/>
            <a:ext cx="8281057" cy="757767"/>
          </a:xfrm>
        </p:spPr>
        <p:txBody>
          <a:bodyPr anchor="t">
            <a:normAutofit fontScale="90000"/>
          </a:bodyPr>
          <a:lstStyle/>
          <a:p>
            <a:pPr>
              <a:defRPr/>
            </a:pPr>
            <a:r>
              <a:rPr lang="en-US" sz="4000" dirty="0">
                <a:solidFill>
                  <a:srgbClr val="C00000"/>
                </a:solidFill>
                <a:ea typeface="ＭＳ Ｐゴシック" charset="0"/>
                <a:cs typeface="ＭＳ Ｐゴシック" charset="0"/>
              </a:rPr>
              <a:t>Pension  (and Retiree Health Benefits)</a:t>
            </a:r>
          </a:p>
        </p:txBody>
      </p:sp>
      <p:sp>
        <p:nvSpPr>
          <p:cNvPr id="23559" name="Rectangle 2"/>
          <p:cNvSpPr txBox="1">
            <a:spLocks noChangeArrowheads="1"/>
          </p:cNvSpPr>
          <p:nvPr/>
        </p:nvSpPr>
        <p:spPr bwMode="auto">
          <a:xfrm>
            <a:off x="1919818" y="1718735"/>
            <a:ext cx="641984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54028401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848673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alibri" panose="020F0502020204030204"/>
                <a:ea typeface="+mn-ea"/>
                <a:cs typeface="+mn-cs"/>
              </a:rPr>
              <a:t>START NOW</a:t>
            </a: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679347" y="2611411"/>
            <a:ext cx="7407885" cy="3864029"/>
          </a:xfrm>
        </p:spPr>
        <p:txBody>
          <a:bodyPr>
            <a:noAutofit/>
          </a:bodyPr>
          <a:lstStyle/>
          <a:p>
            <a:pPr marL="0" indent="0">
              <a:buNone/>
            </a:pPr>
            <a:r>
              <a:rPr lang="en-US" altLang="en-US" sz="5400" dirty="0"/>
              <a:t>Inspire and prepare you to do SOMETHING – ANYTHING (ONE THING)– to get money for kids in the 2020-2021 budget</a:t>
            </a:r>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GOALS OF WEBINAR</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730" y="0"/>
            <a:ext cx="3705270" cy="6858000"/>
          </a:xfrm>
          <a:prstGeom prst="rect">
            <a:avLst/>
          </a:prstGeom>
        </p:spPr>
      </p:pic>
    </p:spTree>
    <p:extLst>
      <p:ext uri="{BB962C8B-B14F-4D97-AF65-F5344CB8AC3E}">
        <p14:creationId xmlns:p14="http://schemas.microsoft.com/office/powerpoint/2010/main" val="3815351226"/>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341505"/>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321734" y="1935356"/>
            <a:ext cx="11982715" cy="4143710"/>
          </a:xfrm>
        </p:spPr>
        <p:txBody>
          <a:bodyPr/>
          <a:lstStyle/>
          <a:p>
            <a:pPr lvl="1"/>
            <a:r>
              <a:rPr lang="en-US" sz="3200" dirty="0">
                <a:solidFill>
                  <a:srgbClr val="002060"/>
                </a:solidFill>
              </a:rPr>
              <a:t>Pension costs are based on:</a:t>
            </a:r>
          </a:p>
          <a:p>
            <a:pPr lvl="2"/>
            <a:r>
              <a:rPr lang="en-US" sz="2800" dirty="0">
                <a:solidFill>
                  <a:srgbClr val="002060"/>
                </a:solidFill>
              </a:rPr>
              <a:t>Plan Benefits </a:t>
            </a:r>
          </a:p>
          <a:p>
            <a:pPr lvl="2"/>
            <a:r>
              <a:rPr lang="en-US" sz="2800" dirty="0">
                <a:solidFill>
                  <a:srgbClr val="002060"/>
                </a:solidFill>
              </a:rPr>
              <a:t>Length of time served and life expectancy </a:t>
            </a:r>
          </a:p>
          <a:p>
            <a:pPr lvl="2"/>
            <a:r>
              <a:rPr lang="en-US" sz="2800" dirty="0">
                <a:solidFill>
                  <a:srgbClr val="002060"/>
                </a:solidFill>
              </a:rPr>
              <a:t>Rate of Return on Investments</a:t>
            </a:r>
          </a:p>
          <a:p>
            <a:pPr lvl="2"/>
            <a:endParaRPr lang="en-US" sz="2800" dirty="0">
              <a:solidFill>
                <a:srgbClr val="002060"/>
              </a:solidFill>
            </a:endParaRPr>
          </a:p>
          <a:p>
            <a:pPr lvl="1"/>
            <a:r>
              <a:rPr lang="en-US" sz="2800" dirty="0">
                <a:solidFill>
                  <a:srgbClr val="002060"/>
                </a:solidFill>
              </a:rPr>
              <a:t>All of these have changed dramatically in the last 20 years and we will be paying for them forever.</a:t>
            </a:r>
          </a:p>
          <a:p>
            <a:pPr lvl="2"/>
            <a:endParaRPr lang="en-US" sz="2800" dirty="0">
              <a:solidFill>
                <a:srgbClr val="002060"/>
              </a:solidFill>
            </a:endParaRPr>
          </a:p>
          <a:p>
            <a:endParaRPr lang="en-US" dirty="0">
              <a:solidFill>
                <a:srgbClr val="002060"/>
              </a:solidFill>
            </a:endParaRP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2711621" y="627953"/>
            <a:ext cx="6064250" cy="757767"/>
          </a:xfrm>
        </p:spPr>
        <p:txBody>
          <a:bodyPr anchor="t">
            <a:normAutofit/>
          </a:bodyPr>
          <a:lstStyle/>
          <a:p>
            <a:pPr>
              <a:defRPr/>
            </a:pPr>
            <a:r>
              <a:rPr lang="en-US" sz="4000" dirty="0">
                <a:solidFill>
                  <a:srgbClr val="C00000"/>
                </a:solidFill>
                <a:ea typeface="ＭＳ Ｐゴシック" charset="0"/>
                <a:cs typeface="ＭＳ Ｐゴシック" charset="0"/>
              </a:rPr>
              <a:t>Pension 101</a:t>
            </a:r>
          </a:p>
        </p:txBody>
      </p:sp>
      <p:sp>
        <p:nvSpPr>
          <p:cNvPr id="23559" name="Rectangle 2"/>
          <p:cNvSpPr txBox="1">
            <a:spLocks noChangeArrowheads="1"/>
          </p:cNvSpPr>
          <p:nvPr/>
        </p:nvSpPr>
        <p:spPr bwMode="auto">
          <a:xfrm>
            <a:off x="1919818" y="1718735"/>
            <a:ext cx="641984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901454264"/>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341505"/>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321734" y="1935356"/>
            <a:ext cx="11982715" cy="6617196"/>
          </a:xfrm>
        </p:spPr>
        <p:txBody>
          <a:bodyPr/>
          <a:lstStyle/>
          <a:p>
            <a:pPr lvl="1"/>
            <a:r>
              <a:rPr lang="en-US" sz="2800" b="1" dirty="0">
                <a:solidFill>
                  <a:srgbClr val="002060"/>
                </a:solidFill>
              </a:rPr>
              <a:t>Benefits-</a:t>
            </a:r>
            <a:r>
              <a:rPr lang="en-US" sz="2800" dirty="0">
                <a:solidFill>
                  <a:srgbClr val="002060"/>
                </a:solidFill>
              </a:rPr>
              <a:t> Plans were rich in the late 90’s early 00’s so benefits were increased</a:t>
            </a:r>
          </a:p>
          <a:p>
            <a:pPr lvl="2"/>
            <a:r>
              <a:rPr lang="en-US" sz="2800" dirty="0">
                <a:solidFill>
                  <a:srgbClr val="002060"/>
                </a:solidFill>
              </a:rPr>
              <a:t>Public safety from 2% at 60              3% at 50</a:t>
            </a:r>
          </a:p>
          <a:p>
            <a:pPr lvl="1"/>
            <a:r>
              <a:rPr lang="en-US" sz="2800" b="1" dirty="0">
                <a:solidFill>
                  <a:srgbClr val="002060"/>
                </a:solidFill>
              </a:rPr>
              <a:t>Work/Life expectancy </a:t>
            </a:r>
            <a:r>
              <a:rPr lang="en-US" sz="2800" dirty="0">
                <a:solidFill>
                  <a:srgbClr val="002060"/>
                </a:solidFill>
              </a:rPr>
              <a:t>is vastly different</a:t>
            </a:r>
          </a:p>
          <a:p>
            <a:pPr lvl="2"/>
            <a:r>
              <a:rPr lang="en-US" sz="2800" dirty="0">
                <a:solidFill>
                  <a:srgbClr val="002060"/>
                </a:solidFill>
              </a:rPr>
              <a:t>Work 25-65            now 25-55</a:t>
            </a:r>
          </a:p>
          <a:p>
            <a:pPr lvl="2"/>
            <a:r>
              <a:rPr lang="en-US" sz="2800" dirty="0">
                <a:solidFill>
                  <a:srgbClr val="002060"/>
                </a:solidFill>
              </a:rPr>
              <a:t>Living as a retiree from 65 – 80            now 55 to 85 and growing</a:t>
            </a:r>
          </a:p>
          <a:p>
            <a:pPr lvl="1"/>
            <a:r>
              <a:rPr lang="en-US" sz="2800" b="1" dirty="0">
                <a:solidFill>
                  <a:srgbClr val="002060"/>
                </a:solidFill>
              </a:rPr>
              <a:t>Investment Return</a:t>
            </a:r>
          </a:p>
          <a:p>
            <a:pPr lvl="2"/>
            <a:r>
              <a:rPr lang="en-US" sz="2800" dirty="0">
                <a:solidFill>
                  <a:srgbClr val="002060"/>
                </a:solidFill>
              </a:rPr>
              <a:t>Was 8% or more            now 7 or 7.5% and that may be high</a:t>
            </a:r>
          </a:p>
          <a:p>
            <a:pPr marL="531270" lvl="2" indent="0">
              <a:buNone/>
            </a:pPr>
            <a:endParaRPr lang="en-US" sz="2800" dirty="0">
              <a:solidFill>
                <a:srgbClr val="002060"/>
              </a:solidFill>
            </a:endParaRPr>
          </a:p>
          <a:p>
            <a:pPr marL="1073124" lvl="4" indent="0">
              <a:buNone/>
            </a:pPr>
            <a:endParaRPr lang="en-US" sz="2800" dirty="0">
              <a:solidFill>
                <a:srgbClr val="002060"/>
              </a:solidFill>
            </a:endParaRPr>
          </a:p>
          <a:p>
            <a:endParaRPr lang="en-US" dirty="0">
              <a:solidFill>
                <a:srgbClr val="002060"/>
              </a:solidFill>
            </a:endParaRP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2711621" y="627953"/>
            <a:ext cx="6064250" cy="757767"/>
          </a:xfrm>
        </p:spPr>
        <p:txBody>
          <a:bodyPr anchor="t">
            <a:normAutofit/>
          </a:bodyPr>
          <a:lstStyle/>
          <a:p>
            <a:pPr>
              <a:defRPr/>
            </a:pPr>
            <a:r>
              <a:rPr lang="en-US" sz="4000" dirty="0">
                <a:solidFill>
                  <a:srgbClr val="C00000"/>
                </a:solidFill>
                <a:ea typeface="ＭＳ Ｐゴシック" charset="0"/>
                <a:cs typeface="ＭＳ Ｐゴシック" charset="0"/>
              </a:rPr>
              <a:t>Pension History</a:t>
            </a:r>
          </a:p>
        </p:txBody>
      </p:sp>
      <p:sp>
        <p:nvSpPr>
          <p:cNvPr id="23559" name="Rectangle 2"/>
          <p:cNvSpPr txBox="1">
            <a:spLocks noChangeArrowheads="1"/>
          </p:cNvSpPr>
          <p:nvPr/>
        </p:nvSpPr>
        <p:spPr bwMode="auto">
          <a:xfrm>
            <a:off x="1919818" y="1718735"/>
            <a:ext cx="641984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 name="Right Arrow 1">
            <a:extLst>
              <a:ext uri="{FF2B5EF4-FFF2-40B4-BE49-F238E27FC236}">
                <a16:creationId xmlns:a16="http://schemas.microsoft.com/office/drawing/2014/main" id="{E948BDF5-B634-4A40-8030-BCE9762AA1B6}"/>
              </a:ext>
            </a:extLst>
          </p:cNvPr>
          <p:cNvSpPr/>
          <p:nvPr/>
        </p:nvSpPr>
        <p:spPr>
          <a:xfrm>
            <a:off x="5600170" y="3012989"/>
            <a:ext cx="978408" cy="373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   </a:t>
            </a:r>
          </a:p>
        </p:txBody>
      </p:sp>
      <p:sp>
        <p:nvSpPr>
          <p:cNvPr id="8" name="Right Arrow 7">
            <a:extLst>
              <a:ext uri="{FF2B5EF4-FFF2-40B4-BE49-F238E27FC236}">
                <a16:creationId xmlns:a16="http://schemas.microsoft.com/office/drawing/2014/main" id="{BE17854C-FD91-5048-AB7A-3A4A877387DC}"/>
              </a:ext>
            </a:extLst>
          </p:cNvPr>
          <p:cNvSpPr/>
          <p:nvPr/>
        </p:nvSpPr>
        <p:spPr>
          <a:xfrm>
            <a:off x="3040985" y="4131200"/>
            <a:ext cx="978408" cy="373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   </a:t>
            </a:r>
          </a:p>
        </p:txBody>
      </p:sp>
      <p:sp>
        <p:nvSpPr>
          <p:cNvPr id="10" name="Right Arrow 9">
            <a:extLst>
              <a:ext uri="{FF2B5EF4-FFF2-40B4-BE49-F238E27FC236}">
                <a16:creationId xmlns:a16="http://schemas.microsoft.com/office/drawing/2014/main" id="{731FA7E3-902E-B14F-BB9F-530F0ECCCA55}"/>
              </a:ext>
            </a:extLst>
          </p:cNvPr>
          <p:cNvSpPr/>
          <p:nvPr/>
        </p:nvSpPr>
        <p:spPr>
          <a:xfrm>
            <a:off x="6096000" y="4680836"/>
            <a:ext cx="978408" cy="373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   </a:t>
            </a:r>
          </a:p>
        </p:txBody>
      </p:sp>
      <p:sp>
        <p:nvSpPr>
          <p:cNvPr id="11" name="Right Arrow 10">
            <a:extLst>
              <a:ext uri="{FF2B5EF4-FFF2-40B4-BE49-F238E27FC236}">
                <a16:creationId xmlns:a16="http://schemas.microsoft.com/office/drawing/2014/main" id="{8DF0CE5D-F16A-E549-B60E-3EAB4E69E4EC}"/>
              </a:ext>
            </a:extLst>
          </p:cNvPr>
          <p:cNvSpPr/>
          <p:nvPr/>
        </p:nvSpPr>
        <p:spPr>
          <a:xfrm>
            <a:off x="3820611" y="5833691"/>
            <a:ext cx="978408" cy="3963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   </a:t>
            </a:r>
          </a:p>
        </p:txBody>
      </p:sp>
    </p:spTree>
    <p:extLst>
      <p:ext uri="{BB962C8B-B14F-4D97-AF65-F5344CB8AC3E}">
        <p14:creationId xmlns:p14="http://schemas.microsoft.com/office/powerpoint/2010/main" val="4066885122"/>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85721"/>
            <a:ext cx="12192000" cy="333014"/>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321734" y="1935356"/>
            <a:ext cx="11982715" cy="5663089"/>
          </a:xfrm>
        </p:spPr>
        <p:txBody>
          <a:bodyPr/>
          <a:lstStyle/>
          <a:p>
            <a:pPr lvl="1"/>
            <a:r>
              <a:rPr lang="en-US" sz="3200" dirty="0">
                <a:solidFill>
                  <a:srgbClr val="002060"/>
                </a:solidFill>
              </a:rPr>
              <a:t>Long Term – Change benefits</a:t>
            </a:r>
          </a:p>
          <a:p>
            <a:pPr lvl="2"/>
            <a:r>
              <a:rPr lang="en-US" sz="3200" dirty="0">
                <a:solidFill>
                  <a:srgbClr val="002060"/>
                </a:solidFill>
              </a:rPr>
              <a:t>“California Rule”</a:t>
            </a:r>
          </a:p>
          <a:p>
            <a:pPr lvl="2"/>
            <a:endParaRPr lang="en-US" sz="2000" dirty="0">
              <a:solidFill>
                <a:srgbClr val="002060"/>
              </a:solidFill>
            </a:endParaRPr>
          </a:p>
          <a:p>
            <a:pPr lvl="1"/>
            <a:r>
              <a:rPr lang="en-US" sz="3200" dirty="0">
                <a:solidFill>
                  <a:srgbClr val="002060"/>
                </a:solidFill>
              </a:rPr>
              <a:t>Short Term- Raise taxes</a:t>
            </a:r>
          </a:p>
          <a:p>
            <a:pPr lvl="1"/>
            <a:endParaRPr lang="en-US" sz="2000" dirty="0">
              <a:solidFill>
                <a:srgbClr val="002060"/>
              </a:solidFill>
            </a:endParaRPr>
          </a:p>
          <a:p>
            <a:pPr lvl="1"/>
            <a:r>
              <a:rPr lang="en-US" sz="3200" dirty="0">
                <a:solidFill>
                  <a:srgbClr val="002060"/>
                </a:solidFill>
              </a:rPr>
              <a:t>This is a very long-term problem and it is not reasonable to</a:t>
            </a:r>
          </a:p>
          <a:p>
            <a:pPr marL="226479" lvl="1" indent="0">
              <a:buNone/>
            </a:pPr>
            <a:r>
              <a:rPr lang="en-US" sz="3200" dirty="0">
                <a:solidFill>
                  <a:srgbClr val="002060"/>
                </a:solidFill>
              </a:rPr>
              <a:t>	 “just tough it out”</a:t>
            </a:r>
          </a:p>
          <a:p>
            <a:pPr marL="1073124" lvl="4" indent="0">
              <a:buNone/>
            </a:pPr>
            <a:endParaRPr lang="en-US" sz="2800" dirty="0">
              <a:solidFill>
                <a:srgbClr val="002060"/>
              </a:solidFill>
            </a:endParaRPr>
          </a:p>
          <a:p>
            <a:endParaRPr lang="en-US" dirty="0">
              <a:solidFill>
                <a:srgbClr val="002060"/>
              </a:solidFill>
            </a:endParaRP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2711621" y="627953"/>
            <a:ext cx="6064250" cy="757767"/>
          </a:xfrm>
        </p:spPr>
        <p:txBody>
          <a:bodyPr anchor="t">
            <a:normAutofit/>
          </a:bodyPr>
          <a:lstStyle/>
          <a:p>
            <a:pPr>
              <a:defRPr/>
            </a:pPr>
            <a:r>
              <a:rPr lang="en-US" sz="4000" dirty="0">
                <a:solidFill>
                  <a:srgbClr val="C00000"/>
                </a:solidFill>
                <a:ea typeface="ＭＳ Ｐゴシック" charset="0"/>
                <a:cs typeface="ＭＳ Ｐゴシック" charset="0"/>
              </a:rPr>
              <a:t>Pension Future</a:t>
            </a:r>
          </a:p>
        </p:txBody>
      </p:sp>
      <p:sp>
        <p:nvSpPr>
          <p:cNvPr id="23559" name="Rectangle 2"/>
          <p:cNvSpPr txBox="1">
            <a:spLocks noChangeArrowheads="1"/>
          </p:cNvSpPr>
          <p:nvPr/>
        </p:nvSpPr>
        <p:spPr bwMode="auto">
          <a:xfrm>
            <a:off x="1919818" y="1718735"/>
            <a:ext cx="641984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63196456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833" y="1708151"/>
            <a:ext cx="2777067" cy="2956983"/>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9" name="Title 2"/>
          <p:cNvSpPr>
            <a:spLocks noGrp="1"/>
          </p:cNvSpPr>
          <p:nvPr>
            <p:ph type="ctrTitle"/>
          </p:nvPr>
        </p:nvSpPr>
        <p:spPr>
          <a:xfrm>
            <a:off x="4375150" y="2593227"/>
            <a:ext cx="7086600" cy="1186830"/>
          </a:xfrm>
        </p:spPr>
        <p:txBody>
          <a:bodyPr/>
          <a:lstStyle/>
          <a:p>
            <a:r>
              <a:rPr lang="en-US" altLang="en-US" sz="7200" dirty="0"/>
              <a:t>WHAT TO ASK FOR?</a:t>
            </a:r>
          </a:p>
        </p:txBody>
      </p:sp>
    </p:spTree>
    <p:extLst>
      <p:ext uri="{BB962C8B-B14F-4D97-AF65-F5344CB8AC3E}">
        <p14:creationId xmlns:p14="http://schemas.microsoft.com/office/powerpoint/2010/main" val="56101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717804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Can start simple – One item OR Preventing cuts.</a:t>
            </a: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239054" y="2228851"/>
            <a:ext cx="6808355" cy="4192114"/>
          </a:xfrm>
        </p:spPr>
        <p:txBody>
          <a:bodyPr>
            <a:normAutofit/>
          </a:bodyPr>
          <a:lstStyle/>
          <a:p>
            <a:pPr marL="0" indent="0">
              <a:buNone/>
            </a:pPr>
            <a:r>
              <a:rPr lang="en-US" altLang="en-US" sz="3600" dirty="0"/>
              <a:t>Make goal(s) very concrete.</a:t>
            </a:r>
          </a:p>
          <a:p>
            <a:pPr marL="0" indent="0">
              <a:buNone/>
            </a:pPr>
            <a:r>
              <a:rPr lang="en-US" altLang="en-US" sz="2667" dirty="0"/>
              <a:t>What program?  Who will be served? What is cost? Documentation of need? Potential outcomes? </a:t>
            </a:r>
          </a:p>
          <a:p>
            <a:pPr marL="0" indent="0">
              <a:buNone/>
            </a:pPr>
            <a:r>
              <a:rPr lang="en-US" altLang="en-US" sz="3600" dirty="0"/>
              <a:t>Criteria for setting goal(s):</a:t>
            </a:r>
          </a:p>
          <a:p>
            <a:pPr marL="0" indent="0">
              <a:buNone/>
            </a:pPr>
            <a:r>
              <a:rPr lang="en-US" altLang="en-US" sz="2400" dirty="0"/>
              <a:t>Possible source of funding, Popular with public, Coalition of supporters, Visible results, Builds power, Rallies parents/youth/constituents,</a:t>
            </a:r>
          </a:p>
          <a:p>
            <a:pPr marL="0" indent="0">
              <a:buNone/>
            </a:pPr>
            <a:r>
              <a:rPr lang="en-US" altLang="en-US" sz="2400" dirty="0">
                <a:solidFill>
                  <a:srgbClr val="C00000"/>
                </a:solidFill>
              </a:rPr>
              <a:t>Big enough to matter --- Small enough to win!</a:t>
            </a:r>
          </a:p>
          <a:p>
            <a:pPr marL="0" indent="0">
              <a:buNone/>
            </a:pPr>
            <a:endParaRPr lang="en-US" altLang="en-US" sz="2667" dirty="0"/>
          </a:p>
          <a:p>
            <a:pPr marL="0" indent="0">
              <a:buNone/>
            </a:pPr>
            <a:endParaRPr lang="en-US" altLang="en-US" sz="2667" dirty="0"/>
          </a:p>
        </p:txBody>
      </p:sp>
      <p:sp>
        <p:nvSpPr>
          <p:cNvPr id="11268" name="Rectangle 2"/>
          <p:cNvSpPr>
            <a:spLocks noGrp="1" noChangeArrowheads="1"/>
          </p:cNvSpPr>
          <p:nvPr>
            <p:ph type="title"/>
          </p:nvPr>
        </p:nvSpPr>
        <p:spPr>
          <a:xfrm>
            <a:off x="1945219" y="739064"/>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CREATE A PROPOSAL</a:t>
            </a:r>
          </a:p>
        </p:txBody>
      </p:sp>
      <p:pic>
        <p:nvPicPr>
          <p:cNvPr id="3" name="Picture 2">
            <a:extLst>
              <a:ext uri="{FF2B5EF4-FFF2-40B4-BE49-F238E27FC236}">
                <a16:creationId xmlns:a16="http://schemas.microsoft.com/office/drawing/2014/main" id="{8766C45D-A13F-4FA6-B74F-4FBE207BC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90159" y="857250"/>
            <a:ext cx="6858000" cy="5143500"/>
          </a:xfrm>
          <a:prstGeom prst="rect">
            <a:avLst/>
          </a:prstGeom>
        </p:spPr>
      </p:pic>
    </p:spTree>
    <p:extLst>
      <p:ext uri="{BB962C8B-B14F-4D97-AF65-F5344CB8AC3E}">
        <p14:creationId xmlns:p14="http://schemas.microsoft.com/office/powerpoint/2010/main" val="37763628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341505"/>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321734" y="1935356"/>
            <a:ext cx="11982715" cy="6309420"/>
          </a:xfrm>
        </p:spPr>
        <p:txBody>
          <a:bodyPr/>
          <a:lstStyle/>
          <a:p>
            <a:pPr lvl="1"/>
            <a:r>
              <a:rPr lang="en-US" sz="2800" dirty="0">
                <a:solidFill>
                  <a:srgbClr val="002060"/>
                </a:solidFill>
              </a:rPr>
              <a:t>Document need </a:t>
            </a:r>
          </a:p>
          <a:p>
            <a:pPr lvl="4"/>
            <a:r>
              <a:rPr lang="en-US" sz="2800" dirty="0">
                <a:solidFill>
                  <a:srgbClr val="002060"/>
                </a:solidFill>
              </a:rPr>
              <a:t>Report Card/Data on state of kids – some key facts re: problem to be addressed – could be as simple as one key fact</a:t>
            </a:r>
          </a:p>
          <a:p>
            <a:pPr lvl="1"/>
            <a:r>
              <a:rPr lang="en-US" sz="2800" dirty="0">
                <a:solidFill>
                  <a:srgbClr val="002060"/>
                </a:solidFill>
              </a:rPr>
              <a:t>Build or build-upon a consensus priority or agenda – e.g. Bill of Rights, Stated priority of budget or county </a:t>
            </a:r>
          </a:p>
          <a:p>
            <a:pPr lvl="1"/>
            <a:r>
              <a:rPr lang="en-US" sz="2800" dirty="0">
                <a:solidFill>
                  <a:srgbClr val="002060"/>
                </a:solidFill>
              </a:rPr>
              <a:t>Demonstrate imbalance of funding – e.g. law enforcement vs prevention</a:t>
            </a:r>
          </a:p>
          <a:p>
            <a:pPr lvl="1"/>
            <a:r>
              <a:rPr lang="en-US" sz="2800" dirty="0">
                <a:solidFill>
                  <a:srgbClr val="002060"/>
                </a:solidFill>
              </a:rPr>
              <a:t>Communicate the case for investing in children – to public and policymakers – cost benefits</a:t>
            </a:r>
          </a:p>
          <a:p>
            <a:pPr lvl="1"/>
            <a:r>
              <a:rPr lang="en-US" sz="2800" dirty="0">
                <a:solidFill>
                  <a:srgbClr val="002060"/>
                </a:solidFill>
              </a:rPr>
              <a:t>Create simple one-pagers for decision-makers</a:t>
            </a:r>
          </a:p>
          <a:p>
            <a:pPr marL="1073124" lvl="4" indent="0">
              <a:buNone/>
            </a:pPr>
            <a:endParaRPr lang="en-US" sz="2800" dirty="0">
              <a:solidFill>
                <a:srgbClr val="002060"/>
              </a:solidFill>
            </a:endParaRPr>
          </a:p>
          <a:p>
            <a:endParaRPr lang="en-US" dirty="0">
              <a:solidFill>
                <a:srgbClr val="002060"/>
              </a:solidFill>
            </a:endParaRP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2711621" y="627953"/>
            <a:ext cx="6064250" cy="757767"/>
          </a:xfrm>
        </p:spPr>
        <p:txBody>
          <a:bodyPr anchor="t">
            <a:normAutofit/>
          </a:bodyPr>
          <a:lstStyle/>
          <a:p>
            <a:pPr>
              <a:defRPr/>
            </a:pPr>
            <a:r>
              <a:rPr lang="en-US" sz="4000" dirty="0">
                <a:solidFill>
                  <a:srgbClr val="C00000"/>
                </a:solidFill>
                <a:ea typeface="ＭＳ Ｐゴシック" charset="0"/>
                <a:cs typeface="ＭＳ Ｐゴシック" charset="0"/>
              </a:rPr>
              <a:t>BUILD THE CASE</a:t>
            </a:r>
          </a:p>
        </p:txBody>
      </p:sp>
      <p:sp>
        <p:nvSpPr>
          <p:cNvPr id="23559" name="Rectangle 2"/>
          <p:cNvSpPr txBox="1">
            <a:spLocks noChangeArrowheads="1"/>
          </p:cNvSpPr>
          <p:nvPr/>
        </p:nvSpPr>
        <p:spPr bwMode="auto">
          <a:xfrm>
            <a:off x="1919818" y="1718735"/>
            <a:ext cx="641984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114493572"/>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498476"/>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321734" y="1935356"/>
            <a:ext cx="11982715" cy="4428868"/>
          </a:xfrm>
        </p:spPr>
        <p:txBody>
          <a:bodyPr/>
          <a:lstStyle/>
          <a:p>
            <a:pPr marL="1073124" lvl="4" indent="0">
              <a:buNone/>
            </a:pPr>
            <a:endParaRPr lang="en-US" sz="2800" dirty="0">
              <a:solidFill>
                <a:srgbClr val="002060"/>
              </a:solidFill>
            </a:endParaRPr>
          </a:p>
          <a:p>
            <a:endParaRPr lang="en-US" dirty="0">
              <a:solidFill>
                <a:srgbClr val="002060"/>
              </a:solidFill>
            </a:endParaRP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3461429" y="551990"/>
            <a:ext cx="6064250" cy="757767"/>
          </a:xfrm>
        </p:spPr>
        <p:txBody>
          <a:bodyPr anchor="t">
            <a:normAutofit/>
          </a:bodyPr>
          <a:lstStyle/>
          <a:p>
            <a:pPr>
              <a:defRPr/>
            </a:pPr>
            <a:r>
              <a:rPr lang="en-US" sz="4000" dirty="0">
                <a:solidFill>
                  <a:srgbClr val="C00000"/>
                </a:solidFill>
                <a:ea typeface="ＭＳ Ｐゴシック" charset="0"/>
                <a:cs typeface="ＭＳ Ｐゴシック" charset="0"/>
              </a:rPr>
              <a:t>JUST A FEW FACTS</a:t>
            </a:r>
          </a:p>
        </p:txBody>
      </p:sp>
      <p:sp>
        <p:nvSpPr>
          <p:cNvPr id="23559" name="Rectangle 2"/>
          <p:cNvSpPr txBox="1">
            <a:spLocks noChangeArrowheads="1"/>
          </p:cNvSpPr>
          <p:nvPr/>
        </p:nvSpPr>
        <p:spPr bwMode="auto">
          <a:xfrm>
            <a:off x="3105830" y="1621367"/>
            <a:ext cx="641984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667" b="1" dirty="0">
                <a:solidFill>
                  <a:srgbClr val="FFFFFF"/>
                </a:solidFill>
              </a:rPr>
              <a:t>Children in San Joaquin County</a:t>
            </a: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pic>
        <p:nvPicPr>
          <p:cNvPr id="4098" name="Picture 2" descr="webslides-01">
            <a:extLst>
              <a:ext uri="{FF2B5EF4-FFF2-40B4-BE49-F238E27FC236}">
                <a16:creationId xmlns:a16="http://schemas.microsoft.com/office/drawing/2014/main" id="{1946170E-744D-42C1-B57E-1078ECA93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704" y="3788622"/>
            <a:ext cx="3269556" cy="22995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ebslides-05">
            <a:extLst>
              <a:ext uri="{FF2B5EF4-FFF2-40B4-BE49-F238E27FC236}">
                <a16:creationId xmlns:a16="http://schemas.microsoft.com/office/drawing/2014/main" id="{9C6F5C65-3E2F-44A2-AB91-D49EEC41F7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1222" y="2638828"/>
            <a:ext cx="3269556" cy="229958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ebslides-03">
            <a:extLst>
              <a:ext uri="{FF2B5EF4-FFF2-40B4-BE49-F238E27FC236}">
                <a16:creationId xmlns:a16="http://schemas.microsoft.com/office/drawing/2014/main" id="{0E55DCC0-B44E-4A08-B300-250D15C22F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1740" y="3506852"/>
            <a:ext cx="3269556" cy="229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37443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schoolAttendance-Pg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940" y="143929"/>
            <a:ext cx="8356061" cy="60184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4"/>
          <a:stretch>
            <a:fillRect/>
          </a:stretch>
        </p:blipFill>
        <p:spPr>
          <a:xfrm>
            <a:off x="10033274" y="6391276"/>
            <a:ext cx="444500" cy="449163"/>
          </a:xfrm>
          <a:prstGeom prst="rect">
            <a:avLst/>
          </a:prstGeom>
        </p:spPr>
      </p:pic>
      <p:sp>
        <p:nvSpPr>
          <p:cNvPr id="2" name="TextBox 1"/>
          <p:cNvSpPr txBox="1"/>
          <p:nvPr/>
        </p:nvSpPr>
        <p:spPr>
          <a:xfrm>
            <a:off x="1803940" y="6362914"/>
            <a:ext cx="828093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Indications that we are losing ground as rates of attendance have fallen.</a:t>
            </a:r>
          </a:p>
        </p:txBody>
      </p:sp>
    </p:spTree>
    <p:extLst>
      <p:ext uri="{BB962C8B-B14F-4D97-AF65-F5344CB8AC3E}">
        <p14:creationId xmlns:p14="http://schemas.microsoft.com/office/powerpoint/2010/main" val="19067213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sp>
        <p:nvSpPr>
          <p:cNvPr id="11269" name="Title 2"/>
          <p:cNvSpPr>
            <a:spLocks noGrp="1"/>
          </p:cNvSpPr>
          <p:nvPr>
            <p:ph type="ctrTitle"/>
          </p:nvPr>
        </p:nvSpPr>
        <p:spPr>
          <a:xfrm>
            <a:off x="2552700" y="76450"/>
            <a:ext cx="7086600" cy="1186830"/>
          </a:xfrm>
        </p:spPr>
        <p:txBody>
          <a:bodyPr/>
          <a:lstStyle/>
          <a:p>
            <a:endParaRPr lang="en-US" altLang="en-US" sz="7200" dirty="0"/>
          </a:p>
        </p:txBody>
      </p:sp>
      <p:pic>
        <p:nvPicPr>
          <p:cNvPr id="6" name="Picture 2" descr="Image result for YOUTH FOR JUSTICE TESTIMONY ON LA BUDGET KIM MCGILL">
            <a:extLst>
              <a:ext uri="{FF2B5EF4-FFF2-40B4-BE49-F238E27FC236}">
                <a16:creationId xmlns:a16="http://schemas.microsoft.com/office/drawing/2014/main" id="{189C8EBF-587D-45EC-836C-BAAA34EE1C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23"/>
          <a:stretch/>
        </p:blipFill>
        <p:spPr bwMode="auto">
          <a:xfrm>
            <a:off x="0" y="0"/>
            <a:ext cx="12192000"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26959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7"/>
          <p:cNvSpPr>
            <a:spLocks noGrp="1"/>
          </p:cNvSpPr>
          <p:nvPr>
            <p:ph idx="1"/>
          </p:nvPr>
        </p:nvSpPr>
        <p:spPr>
          <a:xfrm>
            <a:off x="2212975" y="1627189"/>
            <a:ext cx="7907338" cy="4402137"/>
          </a:xfrm>
        </p:spPr>
        <p:txBody>
          <a:bodyPr/>
          <a:lstStyle/>
          <a:p>
            <a:pPr lvl="1"/>
            <a:r>
              <a:rPr lang="en-US" altLang="en-US" b="1" dirty="0">
                <a:ea typeface="ＭＳ Ｐゴシック" pitchFamily="34" charset="-128"/>
              </a:rPr>
              <a:t>Foundation giving does not seem directly linked to the level of community needs.</a:t>
            </a:r>
            <a:r>
              <a:rPr lang="en-US" altLang="en-US" dirty="0">
                <a:ea typeface="ＭＳ Ｐゴシック" pitchFamily="34" charset="-128"/>
              </a:rPr>
              <a:t> For instance, compared to other Bay Area counties, Solano has highest rate of families in poverty (11%), but it has the lowest rate of per capita giving.</a:t>
            </a:r>
          </a:p>
          <a:p>
            <a:pPr lvl="1"/>
            <a:endParaRPr lang="en-US" altLang="en-US" dirty="0">
              <a:ea typeface="ＭＳ Ｐゴシック" pitchFamily="34" charset="-128"/>
            </a:endParaRPr>
          </a:p>
          <a:p>
            <a:pPr lvl="1">
              <a:buFont typeface="Arial" charset="0"/>
              <a:buNone/>
            </a:pPr>
            <a:endParaRPr lang="en-US" altLang="en-US" dirty="0">
              <a:ea typeface="ＭＳ Ｐゴシック" pitchFamily="34" charset="-128"/>
            </a:endParaRPr>
          </a:p>
          <a:p>
            <a:pPr lvl="1"/>
            <a:endParaRPr lang="en-US" altLang="en-US" dirty="0">
              <a:ea typeface="ＭＳ Ｐゴシック" pitchFamily="34" charset="-128"/>
            </a:endParaRPr>
          </a:p>
          <a:p>
            <a:pPr lvl="1"/>
            <a:endParaRPr lang="en-US" altLang="en-US" dirty="0">
              <a:ea typeface="ＭＳ Ｐゴシック" pitchFamily="34" charset="-128"/>
            </a:endParaRPr>
          </a:p>
          <a:p>
            <a:pPr lvl="1"/>
            <a:endParaRPr lang="en-US" altLang="en-US" dirty="0">
              <a:ea typeface="ＭＳ Ｐゴシック" pitchFamily="34" charset="-128"/>
            </a:endParaRPr>
          </a:p>
          <a:p>
            <a:pPr lvl="1"/>
            <a:endParaRPr lang="en-US" altLang="en-US" dirty="0">
              <a:ea typeface="ＭＳ Ｐゴシック" pitchFamily="34" charset="-128"/>
            </a:endParaRPr>
          </a:p>
          <a:p>
            <a:pPr lvl="1"/>
            <a:endParaRPr lang="en-US" altLang="en-US" dirty="0">
              <a:ea typeface="ＭＳ Ｐゴシック" pitchFamily="34" charset="-128"/>
            </a:endParaRPr>
          </a:p>
          <a:p>
            <a:pPr lvl="1"/>
            <a:r>
              <a:rPr lang="en-US" altLang="en-US" b="1" dirty="0">
                <a:ea typeface="ＭＳ Ｐゴシック" pitchFamily="34" charset="-128"/>
              </a:rPr>
              <a:t>The “giving gap” continues to widen over time. </a:t>
            </a:r>
            <a:r>
              <a:rPr lang="en-US" altLang="en-US" dirty="0">
                <a:ea typeface="ＭＳ Ｐゴシック" pitchFamily="34" charset="-128"/>
              </a:rPr>
              <a:t>While foundation giving in the Bay Area overall increased 37% between 2006 and 2012, giving in Solano has stagnated, exacerbating the gaps between Solano and its wealthier neighbors.</a:t>
            </a:r>
          </a:p>
          <a:p>
            <a:pPr lvl="1"/>
            <a:endParaRPr lang="en-US" altLang="en-US" dirty="0">
              <a:ea typeface="ＭＳ Ｐゴシック" pitchFamily="34" charset="-128"/>
            </a:endParaRPr>
          </a:p>
        </p:txBody>
      </p:sp>
      <p:sp>
        <p:nvSpPr>
          <p:cNvPr id="24579" name="Rectangle 2"/>
          <p:cNvSpPr>
            <a:spLocks noGrp="1" noChangeArrowheads="1"/>
          </p:cNvSpPr>
          <p:nvPr>
            <p:ph type="title"/>
          </p:nvPr>
        </p:nvSpPr>
        <p:spPr>
          <a:xfrm>
            <a:off x="2212976" y="871538"/>
            <a:ext cx="7986713" cy="374650"/>
          </a:xfrm>
        </p:spPr>
        <p:txBody>
          <a:bodyPr>
            <a:noAutofit/>
          </a:bodyPr>
          <a:lstStyle/>
          <a:p>
            <a:r>
              <a:rPr lang="en-US" altLang="en-US" sz="3200" dirty="0">
                <a:ea typeface="ＭＳ Ｐゴシック" pitchFamily="34" charset="-128"/>
              </a:rPr>
              <a:t>     UNDERSTANDING THE CONTEXT </a:t>
            </a:r>
          </a:p>
        </p:txBody>
      </p:sp>
      <p:pic>
        <p:nvPicPr>
          <p:cNvPr id="24580" name="Picture 2" descr="2016 Solano Foundation Study Report-giving.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4338" y="2395621"/>
            <a:ext cx="59182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44113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GETTING BEYOND THE RHETORIC</a:t>
            </a: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212436" y="2340528"/>
            <a:ext cx="4711902" cy="4348487"/>
          </a:xfrm>
        </p:spPr>
        <p:txBody>
          <a:bodyPr>
            <a:normAutofit/>
          </a:bodyPr>
          <a:lstStyle/>
          <a:p>
            <a:pPr marL="0" indent="0">
              <a:buNone/>
            </a:pPr>
            <a:r>
              <a:rPr lang="en-US" altLang="en-US" sz="4400" b="1" dirty="0"/>
              <a:t>Process of working to change public budget priorities for new or expanded programs.  </a:t>
            </a:r>
          </a:p>
        </p:txBody>
      </p:sp>
      <p:sp>
        <p:nvSpPr>
          <p:cNvPr id="11268" name="Rectangle 2"/>
          <p:cNvSpPr>
            <a:spLocks noGrp="1" noChangeArrowheads="1"/>
          </p:cNvSpPr>
          <p:nvPr>
            <p:ph type="title"/>
          </p:nvPr>
        </p:nvSpPr>
        <p:spPr>
          <a:xfrm>
            <a:off x="2857557" y="676373"/>
            <a:ext cx="647688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WHAT IS BUDGET ADVOCACY?</a:t>
            </a:r>
          </a:p>
        </p:txBody>
      </p:sp>
      <p:pic>
        <p:nvPicPr>
          <p:cNvPr id="10" name="Picture 2" descr="http://esiattorneys.com/app-site-content/uploads/2015/01/show-me-the-mon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061" y="2212236"/>
            <a:ext cx="7208940" cy="425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851835"/>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09538A-5F6A-4A6B-B714-10FA31C6FE57}"/>
              </a:ext>
            </a:extLst>
          </p:cNvPr>
          <p:cNvSpPr>
            <a:spLocks noGrp="1"/>
          </p:cNvSpPr>
          <p:nvPr>
            <p:ph idx="1"/>
          </p:nvPr>
        </p:nvSpPr>
        <p:spPr>
          <a:xfrm>
            <a:off x="748144" y="241826"/>
            <a:ext cx="11221781" cy="5725222"/>
          </a:xfrm>
        </p:spPr>
        <p:txBody>
          <a:bodyPr/>
          <a:lstStyle/>
          <a:p>
            <a:pPr marL="0" indent="0" algn="ctr">
              <a:buNone/>
            </a:pPr>
            <a:r>
              <a:rPr lang="en-US" b="1" dirty="0">
                <a:solidFill>
                  <a:srgbClr val="002060"/>
                </a:solidFill>
              </a:rPr>
              <a:t>       </a:t>
            </a:r>
            <a:r>
              <a:rPr lang="en-US" sz="2400" b="1" dirty="0">
                <a:solidFill>
                  <a:srgbClr val="002060"/>
                </a:solidFill>
              </a:rPr>
              <a:t>WHAT’S WRONG WITH THIS PICTURE?</a:t>
            </a:r>
          </a:p>
          <a:p>
            <a:pPr marL="0" indent="0" algn="ctr">
              <a:buNone/>
            </a:pPr>
            <a:r>
              <a:rPr lang="en-US" b="1" dirty="0"/>
              <a:t>                                                                                                 </a:t>
            </a:r>
          </a:p>
          <a:p>
            <a:pPr marL="0" indent="0" algn="ctr">
              <a:buNone/>
            </a:pPr>
            <a:r>
              <a:rPr lang="en-US" b="1" dirty="0"/>
              <a:t>                                                                           </a:t>
            </a:r>
          </a:p>
          <a:p>
            <a:pPr marL="0" indent="0" algn="ctr">
              <a:buNone/>
            </a:pPr>
            <a:r>
              <a:rPr lang="en-US" b="1" dirty="0"/>
              <a:t>                                                                           </a:t>
            </a:r>
            <a:r>
              <a:rPr lang="en-US" dirty="0"/>
              <a:t>San Joaquin County General Fund</a:t>
            </a:r>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p:txBody>
      </p:sp>
      <p:pic>
        <p:nvPicPr>
          <p:cNvPr id="5" name="Picture 4">
            <a:extLst>
              <a:ext uri="{FF2B5EF4-FFF2-40B4-BE49-F238E27FC236}">
                <a16:creationId xmlns:a16="http://schemas.microsoft.com/office/drawing/2014/main" id="{31FABC0B-6D1B-4985-AF64-42994F025F6E}"/>
              </a:ext>
            </a:extLst>
          </p:cNvPr>
          <p:cNvPicPr>
            <a:picLocks noChangeAspect="1"/>
          </p:cNvPicPr>
          <p:nvPr/>
        </p:nvPicPr>
        <p:blipFill>
          <a:blip r:embed="rId2"/>
          <a:stretch>
            <a:fillRect/>
          </a:stretch>
        </p:blipFill>
        <p:spPr>
          <a:xfrm>
            <a:off x="467286" y="1896697"/>
            <a:ext cx="5891748" cy="423391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5E38A8A5-BCED-4ECA-8FF6-D738BB5E6282}"/>
              </a:ext>
            </a:extLst>
          </p:cNvPr>
          <p:cNvPicPr>
            <a:picLocks noChangeAspect="1"/>
          </p:cNvPicPr>
          <p:nvPr/>
        </p:nvPicPr>
        <p:blipFill rotWithShape="1">
          <a:blip r:embed="rId3">
            <a:extLst>
              <a:ext uri="{28A0092B-C50C-407E-A947-70E740481C1C}">
                <a14:useLocalDpi xmlns:a14="http://schemas.microsoft.com/office/drawing/2010/main" val="0"/>
              </a:ext>
            </a:extLst>
          </a:blip>
          <a:srcRect t="10145"/>
          <a:stretch/>
        </p:blipFill>
        <p:spPr>
          <a:xfrm>
            <a:off x="7896374" y="2481943"/>
            <a:ext cx="3024173" cy="3965206"/>
          </a:xfrm>
          <a:prstGeom prst="rect">
            <a:avLst/>
          </a:prstGeom>
        </p:spPr>
      </p:pic>
      <p:sp>
        <p:nvSpPr>
          <p:cNvPr id="8" name="Rectangle 7">
            <a:extLst>
              <a:ext uri="{FF2B5EF4-FFF2-40B4-BE49-F238E27FC236}">
                <a16:creationId xmlns:a16="http://schemas.microsoft.com/office/drawing/2014/main" id="{0E188202-4822-45A2-98B6-6A60BDCAE166}"/>
              </a:ext>
            </a:extLst>
          </p:cNvPr>
          <p:cNvSpPr/>
          <p:nvPr/>
        </p:nvSpPr>
        <p:spPr>
          <a:xfrm>
            <a:off x="0" y="1197183"/>
            <a:ext cx="12192000" cy="535952"/>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8" descr="children-silhouette.png">
            <a:extLst>
              <a:ext uri="{FF2B5EF4-FFF2-40B4-BE49-F238E27FC236}">
                <a16:creationId xmlns:a16="http://schemas.microsoft.com/office/drawing/2014/main" id="{A6B5688D-0CD9-4D01-A957-3D54444A0F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0443" y="354750"/>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267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833" y="1708151"/>
            <a:ext cx="2777067" cy="2956983"/>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9" name="Title 2"/>
          <p:cNvSpPr>
            <a:spLocks noGrp="1"/>
          </p:cNvSpPr>
          <p:nvPr>
            <p:ph type="ctrTitle"/>
          </p:nvPr>
        </p:nvSpPr>
        <p:spPr>
          <a:xfrm>
            <a:off x="4375150" y="2593227"/>
            <a:ext cx="7086600" cy="1186830"/>
          </a:xfrm>
        </p:spPr>
        <p:txBody>
          <a:bodyPr/>
          <a:lstStyle/>
          <a:p>
            <a:r>
              <a:rPr lang="en-US" altLang="en-US" sz="7200" dirty="0"/>
              <a:t>WHERE COULD MONEY COME FROM?</a:t>
            </a:r>
          </a:p>
        </p:txBody>
      </p:sp>
    </p:spTree>
    <p:extLst>
      <p:ext uri="{BB962C8B-B14F-4D97-AF65-F5344CB8AC3E}">
        <p14:creationId xmlns:p14="http://schemas.microsoft.com/office/powerpoint/2010/main" val="107134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212435" y="2340528"/>
            <a:ext cx="7608215" cy="4348487"/>
          </a:xfrm>
        </p:spPr>
        <p:txBody>
          <a:bodyPr>
            <a:normAutofit fontScale="92500" lnSpcReduction="10000"/>
          </a:bodyPr>
          <a:lstStyle/>
          <a:p>
            <a:r>
              <a:rPr lang="en-US" altLang="en-US" b="1" dirty="0"/>
              <a:t>**Reallocation of </a:t>
            </a:r>
            <a:r>
              <a:rPr lang="en-US" altLang="en-US" b="1" u="sng" dirty="0">
                <a:solidFill>
                  <a:srgbClr val="C00000"/>
                </a:solidFill>
              </a:rPr>
              <a:t>existing dollars </a:t>
            </a:r>
            <a:r>
              <a:rPr lang="en-US" altLang="en-US" b="1" dirty="0"/>
              <a:t>– general fund, realigned dollars, specific carve-outs of funding streams (cannabis).</a:t>
            </a:r>
          </a:p>
          <a:p>
            <a:r>
              <a:rPr lang="en-US" altLang="en-US" b="1" dirty="0"/>
              <a:t>Creating </a:t>
            </a:r>
            <a:r>
              <a:rPr lang="en-US" altLang="en-US" b="1" u="sng" dirty="0">
                <a:solidFill>
                  <a:srgbClr val="C00000"/>
                </a:solidFill>
              </a:rPr>
              <a:t>new funding</a:t>
            </a:r>
            <a:r>
              <a:rPr lang="en-US" altLang="en-US" b="1" dirty="0"/>
              <a:t> through legislation, e.g. when money changes hands - community benefit agreements, fees i.e. development agreements, agreements with hospitals, PILOT (payment in lieu of taxes)</a:t>
            </a:r>
          </a:p>
          <a:p>
            <a:r>
              <a:rPr lang="en-US" altLang="en-US" b="1" u="sng" dirty="0">
                <a:solidFill>
                  <a:srgbClr val="C00000"/>
                </a:solidFill>
              </a:rPr>
              <a:t>In-kind</a:t>
            </a:r>
            <a:r>
              <a:rPr lang="en-US" altLang="en-US" b="1" dirty="0"/>
              <a:t> resources – facilities, loan funds, free admissions to city/county programs/facilities</a:t>
            </a:r>
          </a:p>
          <a:p>
            <a:r>
              <a:rPr lang="en-US" altLang="en-US" b="1" dirty="0">
                <a:solidFill>
                  <a:srgbClr val="C00000"/>
                </a:solidFill>
              </a:rPr>
              <a:t>Corporations</a:t>
            </a:r>
            <a:r>
              <a:rPr lang="en-US" altLang="en-US" b="1" dirty="0"/>
              <a:t> - Social impact “bonds,” tax incentives</a:t>
            </a:r>
          </a:p>
          <a:p>
            <a:pPr marL="0" indent="0">
              <a:buNone/>
            </a:pPr>
            <a:endParaRPr lang="en-US" altLang="en-US" b="1" dirty="0"/>
          </a:p>
        </p:txBody>
      </p:sp>
      <p:sp>
        <p:nvSpPr>
          <p:cNvPr id="11268" name="Rectangle 2"/>
          <p:cNvSpPr>
            <a:spLocks noGrp="1" noChangeArrowheads="1"/>
          </p:cNvSpPr>
          <p:nvPr>
            <p:ph type="title"/>
          </p:nvPr>
        </p:nvSpPr>
        <p:spPr>
          <a:xfrm>
            <a:off x="2914313" y="694661"/>
            <a:ext cx="7986859"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POSSIBLE SOURCES OF FUNDING</a:t>
            </a:r>
          </a:p>
        </p:txBody>
      </p:sp>
      <p:pic>
        <p:nvPicPr>
          <p:cNvPr id="1026" name="Picture 2" descr="Image result for cannabis image">
            <a:extLst>
              <a:ext uri="{FF2B5EF4-FFF2-40B4-BE49-F238E27FC236}">
                <a16:creationId xmlns:a16="http://schemas.microsoft.com/office/drawing/2014/main" id="{E5456CAF-C0A5-45B6-B97C-3C12EB3F5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0650" y="2881122"/>
            <a:ext cx="4039784" cy="2833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88732"/>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833" y="1708151"/>
            <a:ext cx="2777067" cy="2956983"/>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9" name="Title 2"/>
          <p:cNvSpPr>
            <a:spLocks noGrp="1"/>
          </p:cNvSpPr>
          <p:nvPr>
            <p:ph type="ctrTitle"/>
          </p:nvPr>
        </p:nvSpPr>
        <p:spPr>
          <a:xfrm>
            <a:off x="4375150" y="3721383"/>
            <a:ext cx="7086600" cy="1186830"/>
          </a:xfrm>
        </p:spPr>
        <p:txBody>
          <a:bodyPr/>
          <a:lstStyle/>
          <a:p>
            <a:r>
              <a:rPr lang="en-US" altLang="en-US" sz="7200" b="0" dirty="0">
                <a:latin typeface="Calibri Light" panose="020F0302020204030204" pitchFamily="34" charset="0"/>
                <a:cs typeface="Calibri Light" panose="020F0302020204030204" pitchFamily="34" charset="0"/>
              </a:rPr>
              <a:t>POTENTIAL </a:t>
            </a:r>
            <a:br>
              <a:rPr lang="en-US" altLang="en-US" sz="7200" b="0" dirty="0">
                <a:latin typeface="Calibri Light" panose="020F0302020204030204" pitchFamily="34" charset="0"/>
                <a:cs typeface="Calibri Light" panose="020F0302020204030204" pitchFamily="34" charset="0"/>
              </a:rPr>
            </a:br>
            <a:r>
              <a:rPr lang="en-US" altLang="en-US" sz="7200" b="0" dirty="0">
                <a:latin typeface="Calibri Light" panose="020F0302020204030204" pitchFamily="34" charset="0"/>
                <a:cs typeface="Calibri Light" panose="020F0302020204030204" pitchFamily="34" charset="0"/>
              </a:rPr>
              <a:t>UNDER UTILIZATION and REDEPLOYMENT</a:t>
            </a:r>
          </a:p>
        </p:txBody>
      </p:sp>
    </p:spTree>
    <p:extLst>
      <p:ext uri="{BB962C8B-B14F-4D97-AF65-F5344CB8AC3E}">
        <p14:creationId xmlns:p14="http://schemas.microsoft.com/office/powerpoint/2010/main" val="119466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31843"/>
            <a:ext cx="12192000" cy="674757"/>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584209" y="2464720"/>
            <a:ext cx="7407885" cy="3566459"/>
          </a:xfrm>
        </p:spPr>
        <p:txBody>
          <a:bodyPr>
            <a:noAutofit/>
          </a:bodyPr>
          <a:lstStyle/>
          <a:p>
            <a:r>
              <a:rPr lang="en-US" sz="3600" dirty="0"/>
              <a:t>2011 Realignment</a:t>
            </a:r>
          </a:p>
          <a:p>
            <a:r>
              <a:rPr lang="en-US" sz="3600" dirty="0"/>
              <a:t>Mental Health Services Act</a:t>
            </a:r>
          </a:p>
          <a:p>
            <a:r>
              <a:rPr lang="en-US" sz="3600" dirty="0"/>
              <a:t>Juvenile Justice Funding  (2007)</a:t>
            </a:r>
          </a:p>
          <a:p>
            <a:r>
              <a:rPr lang="en-US" sz="3600" dirty="0"/>
              <a:t>Family First Prevention Services Act  (2018)</a:t>
            </a:r>
          </a:p>
        </p:txBody>
      </p:sp>
      <p:sp>
        <p:nvSpPr>
          <p:cNvPr id="11268" name="Rectangle 2"/>
          <p:cNvSpPr>
            <a:spLocks noGrp="1" noChangeArrowheads="1"/>
          </p:cNvSpPr>
          <p:nvPr>
            <p:ph type="title"/>
          </p:nvPr>
        </p:nvSpPr>
        <p:spPr>
          <a:xfrm>
            <a:off x="1945218" y="759663"/>
            <a:ext cx="6046876" cy="412749"/>
          </a:xfrm>
        </p:spPr>
        <p:txBody>
          <a:bodyPr anchor="t">
            <a:normAutofit fontScale="90000"/>
          </a:bodyPr>
          <a:lstStyle/>
          <a:p>
            <a:pPr>
              <a:defRPr/>
            </a:pPr>
            <a:r>
              <a:rPr lang="en-US" altLang="en-US" sz="3600" dirty="0">
                <a:solidFill>
                  <a:srgbClr val="0D0486"/>
                </a:solidFill>
                <a:latin typeface="Arial Rounded MT Bold" panose="020F0704030504030204" pitchFamily="34" charset="0"/>
                <a:cs typeface="ＭＳ Ｐゴシック" charset="0"/>
              </a:rPr>
              <a:t>Funding In Play – Examples</a:t>
            </a:r>
            <a:endParaRPr lang="en-US" altLang="en-US" sz="3600" b="1" dirty="0">
              <a:solidFill>
                <a:srgbClr val="0D0486"/>
              </a:solidFill>
              <a:latin typeface="Arial Rounded MT Bold" panose="020F0704030504030204" pitchFamily="34" charset="0"/>
              <a:cs typeface="ＭＳ Ｐゴシック" charset="0"/>
            </a:endParaRP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Arial"/>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730" y="0"/>
            <a:ext cx="3705270" cy="6858000"/>
          </a:xfrm>
          <a:prstGeom prst="rect">
            <a:avLst/>
          </a:prstGeom>
        </p:spPr>
      </p:pic>
    </p:spTree>
    <p:extLst>
      <p:ext uri="{BB962C8B-B14F-4D97-AF65-F5344CB8AC3E}">
        <p14:creationId xmlns:p14="http://schemas.microsoft.com/office/powerpoint/2010/main" val="4230022251"/>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85721"/>
            <a:ext cx="12192000" cy="452267"/>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321734" y="1935356"/>
            <a:ext cx="11506089" cy="5262979"/>
          </a:xfrm>
        </p:spPr>
        <p:txBody>
          <a:bodyPr/>
          <a:lstStyle/>
          <a:p>
            <a:pPr lvl="1"/>
            <a:r>
              <a:rPr lang="en-US" sz="3600" dirty="0">
                <a:solidFill>
                  <a:srgbClr val="002060"/>
                </a:solidFill>
              </a:rPr>
              <a:t>Part of Gov Brown’s package of solutions to multi-year budget deficits</a:t>
            </a:r>
          </a:p>
          <a:p>
            <a:pPr lvl="1"/>
            <a:r>
              <a:rPr lang="en-US" sz="3600" dirty="0">
                <a:solidFill>
                  <a:srgbClr val="002060"/>
                </a:solidFill>
              </a:rPr>
              <a:t>Enacted through 2011 + 2012 budget trailer bills / made permanent via Prop 30</a:t>
            </a:r>
          </a:p>
          <a:p>
            <a:pPr lvl="1"/>
            <a:r>
              <a:rPr lang="en-US" sz="3600" dirty="0">
                <a:solidFill>
                  <a:srgbClr val="002060"/>
                </a:solidFill>
              </a:rPr>
              <a:t>Sales Tax and VLF revenue allocated by formula directly to counties (bypasses State General Fund / legislative budgeting process)</a:t>
            </a:r>
          </a:p>
          <a:p>
            <a:pPr marL="0" indent="0">
              <a:buNone/>
            </a:pPr>
            <a:endParaRPr lang="en-US" dirty="0">
              <a:solidFill>
                <a:srgbClr val="002060"/>
              </a:solidFill>
            </a:endParaRP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1945220" y="627953"/>
            <a:ext cx="9047458" cy="757767"/>
          </a:xfrm>
        </p:spPr>
        <p:txBody>
          <a:bodyPr anchor="t">
            <a:normAutofit/>
          </a:bodyPr>
          <a:lstStyle/>
          <a:p>
            <a:pPr>
              <a:defRPr/>
            </a:pPr>
            <a:r>
              <a:rPr lang="en-US" sz="4000" dirty="0">
                <a:solidFill>
                  <a:srgbClr val="C00000"/>
                </a:solidFill>
                <a:ea typeface="ＭＳ Ｐゴシック" charset="0"/>
                <a:cs typeface="ＭＳ Ｐゴシック" charset="0"/>
              </a:rPr>
              <a:t>What is 2011 Realignment?</a:t>
            </a:r>
          </a:p>
        </p:txBody>
      </p:sp>
      <p:sp>
        <p:nvSpPr>
          <p:cNvPr id="23559" name="Rectangle 2"/>
          <p:cNvSpPr txBox="1">
            <a:spLocks noChangeArrowheads="1"/>
          </p:cNvSpPr>
          <p:nvPr/>
        </p:nvSpPr>
        <p:spPr bwMode="auto">
          <a:xfrm>
            <a:off x="1919818" y="1718735"/>
            <a:ext cx="641984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803121271"/>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85721"/>
            <a:ext cx="12192000" cy="452267"/>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321734" y="1935356"/>
            <a:ext cx="11506089" cy="923330"/>
          </a:xfrm>
        </p:spPr>
        <p:txBody>
          <a:bodyPr/>
          <a:lstStyle/>
          <a:p>
            <a:pPr marL="0" indent="0">
              <a:buNone/>
            </a:pPr>
            <a:endParaRPr lang="en-US" dirty="0">
              <a:solidFill>
                <a:srgbClr val="002060"/>
              </a:solidFill>
            </a:endParaRP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1945219" y="324560"/>
            <a:ext cx="9047458" cy="757767"/>
          </a:xfrm>
        </p:spPr>
        <p:txBody>
          <a:bodyPr anchor="t">
            <a:normAutofit fontScale="90000"/>
          </a:bodyPr>
          <a:lstStyle/>
          <a:p>
            <a:pPr>
              <a:defRPr/>
            </a:pPr>
            <a:r>
              <a:rPr lang="en-US" sz="4000" dirty="0">
                <a:solidFill>
                  <a:srgbClr val="C00000"/>
                </a:solidFill>
                <a:ea typeface="ＭＳ Ｐゴシック" charset="0"/>
                <a:cs typeface="ＭＳ Ｐゴシック" charset="0"/>
              </a:rPr>
              <a:t>What programs were realigned?  </a:t>
            </a:r>
            <a:br>
              <a:rPr lang="en-US" sz="4000" dirty="0">
                <a:solidFill>
                  <a:srgbClr val="C00000"/>
                </a:solidFill>
                <a:ea typeface="ＭＳ Ｐゴシック" charset="0"/>
                <a:cs typeface="ＭＳ Ｐゴシック" charset="0"/>
              </a:rPr>
            </a:br>
            <a:r>
              <a:rPr lang="en-US" sz="3100" dirty="0">
                <a:solidFill>
                  <a:srgbClr val="C00000"/>
                </a:solidFill>
                <a:ea typeface="ＭＳ Ｐゴシック" charset="0"/>
                <a:cs typeface="ＭＳ Ｐゴシック" charset="0"/>
              </a:rPr>
              <a:t>(2/3’s to health and human services)</a:t>
            </a:r>
          </a:p>
        </p:txBody>
      </p:sp>
      <p:sp>
        <p:nvSpPr>
          <p:cNvPr id="23559" name="Rectangle 2"/>
          <p:cNvSpPr txBox="1">
            <a:spLocks noChangeArrowheads="1"/>
          </p:cNvSpPr>
          <p:nvPr/>
        </p:nvSpPr>
        <p:spPr bwMode="auto">
          <a:xfrm>
            <a:off x="1919818" y="1718735"/>
            <a:ext cx="641984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4" name="TextBox 3">
            <a:extLst>
              <a:ext uri="{FF2B5EF4-FFF2-40B4-BE49-F238E27FC236}">
                <a16:creationId xmlns:a16="http://schemas.microsoft.com/office/drawing/2014/main" id="{5F21D914-ACDA-F944-8F5D-755B602850A1}"/>
              </a:ext>
            </a:extLst>
          </p:cNvPr>
          <p:cNvSpPr txBox="1"/>
          <p:nvPr/>
        </p:nvSpPr>
        <p:spPr>
          <a:xfrm flipH="1">
            <a:off x="1518543" y="2162742"/>
            <a:ext cx="3658768" cy="4016484"/>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a:ln>
                  <a:noFill/>
                </a:ln>
                <a:solidFill>
                  <a:srgbClr val="000000"/>
                </a:solidFill>
                <a:effectLst/>
                <a:uLnTx/>
                <a:uFillTx/>
                <a:latin typeface="Arial"/>
                <a:ea typeface="+mn-ea"/>
                <a:cs typeface="+mn-cs"/>
              </a:rPr>
              <a:t>Protective Services</a:t>
            </a:r>
          </a:p>
          <a:p>
            <a:pPr marL="285750" marR="0" lvl="0" indent="-285750"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Foster Care</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Child Welfare Services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Adoptions / Adoption Services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CAPIT – Child Abuse Prevention Intervention and Treatment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Adult Protective Services</a:t>
            </a:r>
          </a:p>
        </p:txBody>
      </p:sp>
      <p:sp>
        <p:nvSpPr>
          <p:cNvPr id="10" name="TextBox 9">
            <a:extLst>
              <a:ext uri="{FF2B5EF4-FFF2-40B4-BE49-F238E27FC236}">
                <a16:creationId xmlns:a16="http://schemas.microsoft.com/office/drawing/2014/main" id="{69003A80-4B72-1948-BFBC-E3CDC606008A}"/>
              </a:ext>
            </a:extLst>
          </p:cNvPr>
          <p:cNvSpPr txBox="1"/>
          <p:nvPr/>
        </p:nvSpPr>
        <p:spPr>
          <a:xfrm flipH="1">
            <a:off x="6374120" y="2171002"/>
            <a:ext cx="4229711" cy="4093428"/>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a:ln>
                  <a:noFill/>
                </a:ln>
                <a:solidFill>
                  <a:srgbClr val="000000"/>
                </a:solidFill>
                <a:effectLst/>
                <a:uLnTx/>
                <a:uFillTx/>
                <a:latin typeface="Arial"/>
                <a:ea typeface="+mn-ea"/>
                <a:cs typeface="+mn-cs"/>
              </a:rPr>
              <a:t>Behavioral Health</a:t>
            </a:r>
          </a:p>
          <a:p>
            <a:pPr marL="285750" marR="0" lvl="0" indent="-285750"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EPSDT</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Mental Health Managed Care</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Drug Medi-Cal</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Drug Courts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Perinatal Drug Services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Non-Drug Medi-Cal Services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Residential Treatment</a:t>
            </a:r>
          </a:p>
        </p:txBody>
      </p:sp>
    </p:spTree>
    <p:extLst>
      <p:ext uri="{BB962C8B-B14F-4D97-AF65-F5344CB8AC3E}">
        <p14:creationId xmlns:p14="http://schemas.microsoft.com/office/powerpoint/2010/main" val="3190777549"/>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85721"/>
            <a:ext cx="12192000" cy="452267"/>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321734" y="1935356"/>
            <a:ext cx="11506089" cy="5570756"/>
          </a:xfrm>
        </p:spPr>
        <p:txBody>
          <a:bodyPr/>
          <a:lstStyle/>
          <a:p>
            <a:pPr lvl="1"/>
            <a:r>
              <a:rPr lang="en-US" sz="3600" dirty="0">
                <a:solidFill>
                  <a:srgbClr val="002060"/>
                </a:solidFill>
              </a:rPr>
              <a:t>“Tailor programs to the needs of their communities”</a:t>
            </a:r>
          </a:p>
          <a:p>
            <a:pPr lvl="1"/>
            <a:r>
              <a:rPr lang="en-US" sz="3600" dirty="0">
                <a:solidFill>
                  <a:srgbClr val="002060"/>
                </a:solidFill>
              </a:rPr>
              <a:t>Reallocate funds among and/or between social services and mental health</a:t>
            </a:r>
          </a:p>
          <a:p>
            <a:pPr lvl="1"/>
            <a:r>
              <a:rPr lang="en-US" sz="3600" dirty="0">
                <a:solidFill>
                  <a:srgbClr val="002060"/>
                </a:solidFill>
              </a:rPr>
              <a:t>Eliminate optional programs without giving up funds</a:t>
            </a:r>
          </a:p>
          <a:p>
            <a:pPr lvl="1"/>
            <a:r>
              <a:rPr lang="en-US" sz="3600" dirty="0">
                <a:solidFill>
                  <a:srgbClr val="002060"/>
                </a:solidFill>
              </a:rPr>
              <a:t>Leverage Realignment funds by redirecting funding towards programs with a federal match</a:t>
            </a:r>
          </a:p>
          <a:p>
            <a:pPr lvl="1"/>
            <a:r>
              <a:rPr lang="en-US" sz="3600" dirty="0">
                <a:solidFill>
                  <a:srgbClr val="002060"/>
                </a:solidFill>
              </a:rPr>
              <a:t>Establish reserves</a:t>
            </a:r>
          </a:p>
          <a:p>
            <a:pPr marL="0" indent="0">
              <a:buNone/>
            </a:pPr>
            <a:endParaRPr lang="en-US" dirty="0">
              <a:solidFill>
                <a:srgbClr val="002060"/>
              </a:solidFill>
            </a:endParaRP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1945220" y="627953"/>
            <a:ext cx="9047458" cy="757767"/>
          </a:xfrm>
        </p:spPr>
        <p:txBody>
          <a:bodyPr anchor="t">
            <a:normAutofit fontScale="90000"/>
          </a:bodyPr>
          <a:lstStyle/>
          <a:p>
            <a:pPr>
              <a:defRPr/>
            </a:pPr>
            <a:r>
              <a:rPr lang="en-US" sz="4000" dirty="0">
                <a:solidFill>
                  <a:srgbClr val="C00000"/>
                </a:solidFill>
                <a:ea typeface="ＭＳ Ｐゴシック" charset="0"/>
                <a:cs typeface="ＭＳ Ｐゴシック" charset="0"/>
              </a:rPr>
              <a:t>Realignment gives counties new choices</a:t>
            </a:r>
          </a:p>
        </p:txBody>
      </p:sp>
      <p:sp>
        <p:nvSpPr>
          <p:cNvPr id="23559" name="Rectangle 2"/>
          <p:cNvSpPr txBox="1">
            <a:spLocks noChangeArrowheads="1"/>
          </p:cNvSpPr>
          <p:nvPr/>
        </p:nvSpPr>
        <p:spPr bwMode="auto">
          <a:xfrm>
            <a:off x="1919818" y="1718735"/>
            <a:ext cx="641984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078802517"/>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85721"/>
            <a:ext cx="12192000" cy="452267"/>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1347537" y="1935356"/>
            <a:ext cx="10480286" cy="4708981"/>
          </a:xfrm>
        </p:spPr>
        <p:txBody>
          <a:bodyPr/>
          <a:lstStyle/>
          <a:p>
            <a:pPr marL="0" indent="0">
              <a:buNone/>
            </a:pPr>
            <a:endParaRPr lang="en-US" dirty="0">
              <a:solidFill>
                <a:srgbClr val="002060"/>
              </a:solidFill>
            </a:endParaRPr>
          </a:p>
          <a:p>
            <a:pPr>
              <a:spcAft>
                <a:spcPts val="0"/>
              </a:spcAft>
              <a:buFontTx/>
              <a:buChar char="-"/>
            </a:pPr>
            <a:r>
              <a:rPr lang="en-US" sz="3600" dirty="0">
                <a:solidFill>
                  <a:srgbClr val="002060"/>
                </a:solidFill>
              </a:rPr>
              <a:t>Revenue growth over multiple years   </a:t>
            </a:r>
          </a:p>
          <a:p>
            <a:pPr lvl="3">
              <a:buFontTx/>
              <a:buChar char="-"/>
            </a:pPr>
            <a:r>
              <a:rPr lang="en-US" sz="3600" dirty="0">
                <a:solidFill>
                  <a:srgbClr val="002060"/>
                </a:solidFill>
              </a:rPr>
              <a:t>Unlike Realignment 1991</a:t>
            </a:r>
          </a:p>
          <a:p>
            <a:pPr>
              <a:spcAft>
                <a:spcPts val="0"/>
              </a:spcAft>
              <a:buFontTx/>
              <a:buChar char="-"/>
            </a:pPr>
            <a:r>
              <a:rPr lang="en-US" sz="3600" dirty="0">
                <a:solidFill>
                  <a:srgbClr val="002060"/>
                </a:solidFill>
              </a:rPr>
              <a:t>Formulas based on poverty / population</a:t>
            </a:r>
          </a:p>
          <a:p>
            <a:pPr lvl="3">
              <a:buFontTx/>
              <a:buChar char="-"/>
            </a:pPr>
            <a:r>
              <a:rPr lang="en-US" sz="3600" dirty="0">
                <a:solidFill>
                  <a:srgbClr val="002060"/>
                </a:solidFill>
              </a:rPr>
              <a:t>Addresses issues of under investment)</a:t>
            </a:r>
          </a:p>
          <a:p>
            <a:pPr>
              <a:spcAft>
                <a:spcPts val="0"/>
              </a:spcAft>
              <a:buFontTx/>
              <a:buChar char="-"/>
            </a:pPr>
            <a:r>
              <a:rPr lang="en-US" sz="3600" dirty="0">
                <a:solidFill>
                  <a:srgbClr val="002060"/>
                </a:solidFill>
              </a:rPr>
              <a:t>State Controller for annual allocations</a:t>
            </a:r>
          </a:p>
          <a:p>
            <a:pPr lvl="3">
              <a:buFontTx/>
              <a:buChar char="-"/>
            </a:pPr>
            <a:r>
              <a:rPr lang="en-US" sz="3600" dirty="0">
                <a:solidFill>
                  <a:srgbClr val="002060"/>
                </a:solidFill>
              </a:rPr>
              <a:t>Under ‘subaccounts’</a:t>
            </a: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1945220" y="627953"/>
            <a:ext cx="9047458" cy="757767"/>
          </a:xfrm>
        </p:spPr>
        <p:txBody>
          <a:bodyPr anchor="t">
            <a:normAutofit/>
          </a:bodyPr>
          <a:lstStyle/>
          <a:p>
            <a:pPr>
              <a:defRPr/>
            </a:pPr>
            <a:r>
              <a:rPr lang="en-US" sz="4000" dirty="0">
                <a:solidFill>
                  <a:srgbClr val="C00000"/>
                </a:solidFill>
                <a:ea typeface="ＭＳ Ｐゴシック" charset="0"/>
                <a:cs typeface="ＭＳ Ｐゴシック" charset="0"/>
              </a:rPr>
              <a:t>Realignment Revenue Growth</a:t>
            </a:r>
          </a:p>
        </p:txBody>
      </p:sp>
      <p:sp>
        <p:nvSpPr>
          <p:cNvPr id="23559" name="Rectangle 2"/>
          <p:cNvSpPr txBox="1">
            <a:spLocks noChangeArrowheads="1"/>
          </p:cNvSpPr>
          <p:nvPr/>
        </p:nvSpPr>
        <p:spPr bwMode="auto">
          <a:xfrm>
            <a:off x="1919818" y="1718735"/>
            <a:ext cx="641984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598108057"/>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85721"/>
            <a:ext cx="12192000" cy="452267"/>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321734" y="1935356"/>
            <a:ext cx="11506089" cy="4862870"/>
          </a:xfrm>
        </p:spPr>
        <p:txBody>
          <a:bodyPr/>
          <a:lstStyle/>
          <a:p>
            <a:pPr lvl="1"/>
            <a:r>
              <a:rPr lang="en-US" sz="3600" dirty="0">
                <a:solidFill>
                  <a:srgbClr val="002060"/>
                </a:solidFill>
              </a:rPr>
              <a:t>Prop 63 (2004)</a:t>
            </a:r>
          </a:p>
          <a:p>
            <a:pPr lvl="1"/>
            <a:r>
              <a:rPr lang="en-US" sz="3600" dirty="0">
                <a:solidFill>
                  <a:srgbClr val="002060"/>
                </a:solidFill>
              </a:rPr>
              <a:t>1% income tax on individuals earning more than $1m</a:t>
            </a:r>
          </a:p>
          <a:p>
            <a:pPr lvl="1"/>
            <a:r>
              <a:rPr lang="en-US" sz="3600" dirty="0">
                <a:solidFill>
                  <a:srgbClr val="002060"/>
                </a:solidFill>
              </a:rPr>
              <a:t>In 2015-16, MHSA generated $1.5b / $1.4b allocated to county mental health agencies</a:t>
            </a:r>
          </a:p>
          <a:p>
            <a:pPr lvl="1"/>
            <a:r>
              <a:rPr lang="en-US" sz="3600" dirty="0">
                <a:solidFill>
                  <a:srgbClr val="002060"/>
                </a:solidFill>
              </a:rPr>
              <a:t>Administered by DHCS + Mental Health Services Oversight and Accountability Commission  (MHSOAC)</a:t>
            </a:r>
          </a:p>
          <a:p>
            <a:pPr marL="0" indent="0">
              <a:buNone/>
            </a:pPr>
            <a:endParaRPr lang="en-US" dirty="0">
              <a:solidFill>
                <a:srgbClr val="002060"/>
              </a:solidFill>
            </a:endParaRP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1945220" y="627953"/>
            <a:ext cx="9047458" cy="757767"/>
          </a:xfrm>
        </p:spPr>
        <p:txBody>
          <a:bodyPr anchor="t">
            <a:normAutofit/>
          </a:bodyPr>
          <a:lstStyle/>
          <a:p>
            <a:pPr>
              <a:defRPr/>
            </a:pPr>
            <a:r>
              <a:rPr lang="en-US" sz="4000" dirty="0">
                <a:solidFill>
                  <a:srgbClr val="0D0486"/>
                </a:solidFill>
                <a:latin typeface="Arial Rounded MT Bold" panose="020F0704030504030204" pitchFamily="34" charset="0"/>
                <a:ea typeface="ＭＳ Ｐゴシック" charset="0"/>
                <a:cs typeface="ＭＳ Ｐゴシック" charset="0"/>
              </a:rPr>
              <a:t>Mental Health Services Act  (MHSA)</a:t>
            </a:r>
            <a:endParaRPr lang="en-US" sz="4000" dirty="0">
              <a:solidFill>
                <a:srgbClr val="C00000"/>
              </a:solidFill>
              <a:ea typeface="ＭＳ Ｐゴシック" charset="0"/>
              <a:cs typeface="ＭＳ Ｐゴシック" charset="0"/>
            </a:endParaRPr>
          </a:p>
        </p:txBody>
      </p:sp>
      <p:sp>
        <p:nvSpPr>
          <p:cNvPr id="23559" name="Rectangle 2"/>
          <p:cNvSpPr txBox="1">
            <a:spLocks noChangeArrowheads="1"/>
          </p:cNvSpPr>
          <p:nvPr/>
        </p:nvSpPr>
        <p:spPr bwMode="auto">
          <a:xfrm>
            <a:off x="1919818" y="1718735"/>
            <a:ext cx="641984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64313730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44947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56" y="603250"/>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493777" y="2084471"/>
            <a:ext cx="8069240" cy="4616648"/>
          </a:xfrm>
        </p:spPr>
        <p:txBody>
          <a:bodyPr/>
          <a:lstStyle/>
          <a:p>
            <a:pPr marL="0" indent="0">
              <a:spcAft>
                <a:spcPts val="1200"/>
              </a:spcAft>
              <a:buNone/>
              <a:defRPr/>
            </a:pPr>
            <a:r>
              <a:rPr lang="en-US" altLang="en-US" sz="2000" b="1" dirty="0">
                <a:solidFill>
                  <a:srgbClr val="C00000"/>
                </a:solidFill>
                <a:cs typeface="ＭＳ Ｐゴシック" charset="0"/>
              </a:rPr>
              <a:t>Are children getting their fair share?</a:t>
            </a:r>
          </a:p>
          <a:p>
            <a:pPr marL="0" indent="0">
              <a:spcAft>
                <a:spcPts val="1200"/>
              </a:spcAft>
              <a:buNone/>
              <a:defRPr/>
            </a:pPr>
            <a:r>
              <a:rPr lang="en-US" altLang="en-US" sz="2000" b="1" dirty="0">
                <a:cs typeface="ＭＳ Ｐゴシック" charset="0"/>
              </a:rPr>
              <a:t>Do kids need more from your city/county’s discretionary dollars to meet goals?</a:t>
            </a:r>
          </a:p>
          <a:p>
            <a:pPr marL="0" indent="0">
              <a:spcAft>
                <a:spcPts val="1200"/>
              </a:spcAft>
              <a:buNone/>
              <a:defRPr/>
            </a:pPr>
            <a:r>
              <a:rPr lang="en-US" altLang="en-US" sz="2000" b="1" dirty="0">
                <a:cs typeface="ＭＳ Ｐゴシック" charset="0"/>
              </a:rPr>
              <a:t>Should state or federal dollars be more focused on prevention services for kids?</a:t>
            </a:r>
          </a:p>
          <a:p>
            <a:pPr marL="0" indent="0">
              <a:spcAft>
                <a:spcPts val="1200"/>
              </a:spcAft>
              <a:buNone/>
              <a:defRPr/>
            </a:pPr>
            <a:r>
              <a:rPr lang="en-US" altLang="en-US" sz="2000" b="1" dirty="0">
                <a:solidFill>
                  <a:srgbClr val="C00000"/>
                </a:solidFill>
                <a:cs typeface="ＭＳ Ｐゴシック" charset="0"/>
              </a:rPr>
              <a:t>Could more lives be saved with greater investment in prevention?</a:t>
            </a:r>
          </a:p>
          <a:p>
            <a:pPr marL="0" indent="0">
              <a:spcAft>
                <a:spcPts val="1200"/>
              </a:spcAft>
              <a:buNone/>
              <a:defRPr/>
            </a:pPr>
            <a:r>
              <a:rPr lang="en-US" altLang="en-US" sz="2000" b="1" dirty="0">
                <a:cs typeface="ＭＳ Ｐゴシック" charset="0"/>
              </a:rPr>
              <a:t>Where are glaring gaps in services?  Or skewed funding?</a:t>
            </a:r>
          </a:p>
          <a:p>
            <a:pPr marL="0" indent="0">
              <a:spcAft>
                <a:spcPts val="1200"/>
              </a:spcAft>
              <a:buNone/>
              <a:defRPr/>
            </a:pPr>
            <a:r>
              <a:rPr lang="en-US" altLang="en-US" sz="2000" b="1" dirty="0">
                <a:solidFill>
                  <a:srgbClr val="C00000"/>
                </a:solidFill>
                <a:cs typeface="ＭＳ Ｐゴシック" charset="0"/>
              </a:rPr>
              <a:t>Are there large expenditures with limited accountability?</a:t>
            </a:r>
          </a:p>
          <a:p>
            <a:pPr marL="0" indent="0">
              <a:spcAft>
                <a:spcPts val="1200"/>
              </a:spcAft>
              <a:buNone/>
              <a:defRPr/>
            </a:pPr>
            <a:r>
              <a:rPr lang="en-US" altLang="en-US" sz="2000" b="1" dirty="0">
                <a:cs typeface="ＭＳ Ｐゴシック" charset="0"/>
              </a:rPr>
              <a:t>Have children been losing ground over time?</a:t>
            </a:r>
          </a:p>
          <a:p>
            <a:pPr marL="0" indent="0">
              <a:spcAft>
                <a:spcPts val="1200"/>
              </a:spcAft>
              <a:buNone/>
              <a:defRPr/>
            </a:pPr>
            <a:r>
              <a:rPr lang="en-US" altLang="en-US" sz="2000" b="1" dirty="0">
                <a:cs typeface="ＭＳ Ｐゴシック" charset="0"/>
              </a:rPr>
              <a:t>Do investments match need and demographics?</a:t>
            </a:r>
          </a:p>
          <a:p>
            <a:pPr marL="0" indent="0">
              <a:spcAft>
                <a:spcPts val="1200"/>
              </a:spcAft>
              <a:buNone/>
              <a:defRPr/>
            </a:pPr>
            <a:r>
              <a:rPr lang="en-US" altLang="en-US" sz="2000" b="1" dirty="0">
                <a:solidFill>
                  <a:srgbClr val="C00000"/>
                </a:solidFill>
                <a:cs typeface="ＭＳ Ｐゴシック" charset="0"/>
              </a:rPr>
              <a:t>Are there best practices that should be expanded?</a:t>
            </a:r>
          </a:p>
        </p:txBody>
      </p:sp>
      <p:sp>
        <p:nvSpPr>
          <p:cNvPr id="14340" name="Rectangle 2"/>
          <p:cNvSpPr>
            <a:spLocks noGrp="1" noChangeArrowheads="1"/>
          </p:cNvSpPr>
          <p:nvPr>
            <p:ph type="title"/>
          </p:nvPr>
        </p:nvSpPr>
        <p:spPr>
          <a:xfrm>
            <a:off x="1581207" y="448521"/>
            <a:ext cx="6885739" cy="962526"/>
          </a:xfrm>
        </p:spPr>
        <p:txBody>
          <a:bodyPr anchor="t">
            <a:normAutofit fontScale="90000"/>
          </a:bodyPr>
          <a:lstStyle/>
          <a:p>
            <a:pPr>
              <a:defRPr/>
            </a:pPr>
            <a:r>
              <a:rPr lang="en-US" dirty="0">
                <a:ea typeface="ＭＳ Ｐゴシック" charset="0"/>
                <a:cs typeface="ＭＳ Ｐゴシック" charset="0"/>
              </a:rPr>
              <a:t>QUESTIONS TO ASK YOURSELF AND PUBLIC OFFICALS AS YOU REVIEW THE BUDGET</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Arial"/>
              <a:ea typeface="+mn-ea"/>
              <a:cs typeface="+mn-cs"/>
            </a:endParaRPr>
          </a:p>
        </p:txBody>
      </p:sp>
      <p:sp>
        <p:nvSpPr>
          <p:cNvPr id="23559" name="Rectangle 2"/>
          <p:cNvSpPr txBox="1">
            <a:spLocks noChangeArrowheads="1"/>
          </p:cNvSpPr>
          <p:nvPr/>
        </p:nvSpPr>
        <p:spPr bwMode="auto">
          <a:xfrm>
            <a:off x="279456" y="1445683"/>
            <a:ext cx="8227372" cy="78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pic>
        <p:nvPicPr>
          <p:cNvPr id="10" name="Picture 9" descr="iStock_000002129339_Double.jpg"/>
          <p:cNvPicPr>
            <a:picLocks noChangeAspect="1"/>
          </p:cNvPicPr>
          <p:nvPr/>
        </p:nvPicPr>
        <p:blipFill>
          <a:blip r:embed="rId3" cstate="print">
            <a:extLst>
              <a:ext uri="{28A0092B-C50C-407E-A947-70E740481C1C}">
                <a14:useLocalDpi xmlns:a14="http://schemas.microsoft.com/office/drawing/2010/main" val="0"/>
              </a:ext>
            </a:extLst>
          </a:blip>
          <a:srcRect l="11729" r="9259"/>
          <a:stretch>
            <a:fillRect/>
          </a:stretch>
        </p:blipFill>
        <p:spPr bwMode="auto">
          <a:xfrm>
            <a:off x="8618733" y="0"/>
            <a:ext cx="355696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025100"/>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85721"/>
            <a:ext cx="12192000" cy="452267"/>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321734" y="1935356"/>
            <a:ext cx="11506089" cy="5632311"/>
          </a:xfrm>
        </p:spPr>
        <p:txBody>
          <a:bodyPr/>
          <a:lstStyle/>
          <a:p>
            <a:pPr>
              <a:spcAft>
                <a:spcPts val="0"/>
              </a:spcAft>
            </a:pPr>
            <a:r>
              <a:rPr lang="en-US" altLang="en-US" sz="3600" dirty="0"/>
              <a:t>Community Services and Supports  (CCS)</a:t>
            </a:r>
          </a:p>
          <a:p>
            <a:pPr lvl="1"/>
            <a:r>
              <a:rPr lang="en-US" altLang="en-US" sz="3600" dirty="0"/>
              <a:t>Includes MHSA Housing Program</a:t>
            </a:r>
          </a:p>
          <a:p>
            <a:r>
              <a:rPr lang="en-US" altLang="en-US" sz="3600" dirty="0"/>
              <a:t>Prevention and Early Intervention   (PEI)</a:t>
            </a:r>
          </a:p>
          <a:p>
            <a:r>
              <a:rPr lang="en-US" altLang="en-US" sz="3600" dirty="0"/>
              <a:t>Workforce Education and Training   (WET)</a:t>
            </a:r>
          </a:p>
          <a:p>
            <a:r>
              <a:rPr lang="en-US" altLang="en-US" sz="3600" dirty="0"/>
              <a:t>Capital Facilities and Technology</a:t>
            </a:r>
          </a:p>
          <a:p>
            <a:r>
              <a:rPr lang="en-US" altLang="en-US" sz="3600" dirty="0"/>
              <a:t>Innovation</a:t>
            </a:r>
          </a:p>
          <a:p>
            <a:pPr marL="0" indent="0">
              <a:buNone/>
            </a:pPr>
            <a:endParaRPr lang="en-US" dirty="0">
              <a:solidFill>
                <a:srgbClr val="002060"/>
              </a:solidFill>
            </a:endParaRP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1945220" y="627953"/>
            <a:ext cx="9047458" cy="757767"/>
          </a:xfrm>
        </p:spPr>
        <p:txBody>
          <a:bodyPr anchor="t">
            <a:normAutofit/>
          </a:bodyPr>
          <a:lstStyle/>
          <a:p>
            <a:pPr>
              <a:defRPr/>
            </a:pPr>
            <a:r>
              <a:rPr lang="en-US" sz="4000" dirty="0">
                <a:solidFill>
                  <a:srgbClr val="0D0486"/>
                </a:solidFill>
                <a:latin typeface="Arial Rounded MT Bold" panose="020F0704030504030204" pitchFamily="34" charset="0"/>
                <a:ea typeface="ＭＳ Ｐゴシック" charset="0"/>
                <a:cs typeface="ＭＳ Ｐゴシック" charset="0"/>
              </a:rPr>
              <a:t>MHSA - Community-based Approach</a:t>
            </a:r>
            <a:endParaRPr lang="en-US" sz="4000" dirty="0">
              <a:solidFill>
                <a:srgbClr val="C00000"/>
              </a:solidFill>
              <a:ea typeface="ＭＳ Ｐゴシック" charset="0"/>
              <a:cs typeface="ＭＳ Ｐゴシック" charset="0"/>
            </a:endParaRPr>
          </a:p>
        </p:txBody>
      </p:sp>
      <p:sp>
        <p:nvSpPr>
          <p:cNvPr id="23559" name="Rectangle 2"/>
          <p:cNvSpPr txBox="1">
            <a:spLocks noChangeArrowheads="1"/>
          </p:cNvSpPr>
          <p:nvPr/>
        </p:nvSpPr>
        <p:spPr bwMode="auto">
          <a:xfrm>
            <a:off x="1919818" y="1718735"/>
            <a:ext cx="641984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090774441"/>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86418"/>
            <a:ext cx="12192000" cy="502017"/>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679347" y="2436285"/>
            <a:ext cx="7407885" cy="4194008"/>
          </a:xfrm>
        </p:spPr>
        <p:txBody>
          <a:bodyPr>
            <a:noAutofit/>
          </a:bodyPr>
          <a:lstStyle/>
          <a:p>
            <a:r>
              <a:rPr lang="en-US" altLang="en-US" sz="3600" dirty="0"/>
              <a:t>California State Auditor</a:t>
            </a:r>
          </a:p>
          <a:p>
            <a:pPr lvl="1"/>
            <a:r>
              <a:rPr lang="en-US" altLang="en-US" sz="3600" dirty="0"/>
              <a:t>Significant unspent funds … especially in innovation funds</a:t>
            </a:r>
          </a:p>
          <a:p>
            <a:pPr lvl="1"/>
            <a:r>
              <a:rPr lang="en-US" altLang="en-US" sz="3600" dirty="0"/>
              <a:t>Reserves</a:t>
            </a:r>
          </a:p>
          <a:p>
            <a:pPr lvl="1"/>
            <a:r>
              <a:rPr lang="en-US" altLang="en-US" sz="3600" dirty="0"/>
              <a:t>Interest</a:t>
            </a:r>
          </a:p>
        </p:txBody>
      </p:sp>
      <p:sp>
        <p:nvSpPr>
          <p:cNvPr id="11268" name="Rectangle 2"/>
          <p:cNvSpPr>
            <a:spLocks noGrp="1" noChangeArrowheads="1"/>
          </p:cNvSpPr>
          <p:nvPr>
            <p:ph type="title"/>
          </p:nvPr>
        </p:nvSpPr>
        <p:spPr>
          <a:xfrm>
            <a:off x="1963152" y="572559"/>
            <a:ext cx="6675528" cy="412749"/>
          </a:xfrm>
        </p:spPr>
        <p:txBody>
          <a:bodyPr anchor="t">
            <a:noAutofit/>
          </a:bodyPr>
          <a:lstStyle/>
          <a:p>
            <a:pPr>
              <a:defRPr/>
            </a:pPr>
            <a:r>
              <a:rPr lang="en-US" altLang="en-US" sz="3200" b="1" dirty="0">
                <a:solidFill>
                  <a:srgbClr val="0D0486"/>
                </a:solidFill>
                <a:latin typeface="Arial Rounded MT Bold" panose="020F0704030504030204" pitchFamily="34" charset="0"/>
                <a:cs typeface="ＭＳ Ｐゴシック" charset="0"/>
              </a:rPr>
              <a:t>MHSA – Funding Considerations</a:t>
            </a:r>
          </a:p>
        </p:txBody>
      </p:sp>
      <p:sp>
        <p:nvSpPr>
          <p:cNvPr id="6" name="Rectangle 5"/>
          <p:cNvSpPr/>
          <p:nvPr/>
        </p:nvSpPr>
        <p:spPr>
          <a:xfrm>
            <a:off x="8978348" y="0"/>
            <a:ext cx="3213652"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Arial"/>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8348" y="-433137"/>
            <a:ext cx="3213652" cy="6858000"/>
          </a:xfrm>
          <a:prstGeom prst="rect">
            <a:avLst/>
          </a:prstGeom>
        </p:spPr>
      </p:pic>
    </p:spTree>
    <p:extLst>
      <p:ext uri="{BB962C8B-B14F-4D97-AF65-F5344CB8AC3E}">
        <p14:creationId xmlns:p14="http://schemas.microsoft.com/office/powerpoint/2010/main" val="3674702343"/>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85721"/>
            <a:ext cx="12192000" cy="452267"/>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321734" y="1935356"/>
            <a:ext cx="11506089" cy="3200876"/>
          </a:xfrm>
        </p:spPr>
        <p:txBody>
          <a:bodyPr/>
          <a:lstStyle/>
          <a:p>
            <a:pPr marL="0" indent="0">
              <a:buNone/>
            </a:pPr>
            <a:endParaRPr lang="en-US" dirty="0">
              <a:solidFill>
                <a:srgbClr val="002060"/>
              </a:solidFill>
            </a:endParaRPr>
          </a:p>
          <a:p>
            <a:pPr>
              <a:buFontTx/>
              <a:buChar char="-"/>
            </a:pPr>
            <a:r>
              <a:rPr lang="en-US" sz="3600" dirty="0">
                <a:solidFill>
                  <a:srgbClr val="002060"/>
                </a:solidFill>
              </a:rPr>
              <a:t>Senate Bill (SB) 81   (2007)</a:t>
            </a:r>
          </a:p>
          <a:p>
            <a:pPr lvl="1">
              <a:buFontTx/>
              <a:buChar char="-"/>
            </a:pPr>
            <a:r>
              <a:rPr lang="en-US" sz="3600" dirty="0">
                <a:solidFill>
                  <a:srgbClr val="002060"/>
                </a:solidFill>
              </a:rPr>
              <a:t>Counties assume greater responsibility</a:t>
            </a:r>
          </a:p>
          <a:p>
            <a:pPr lvl="1">
              <a:buFontTx/>
              <a:buChar char="-"/>
            </a:pPr>
            <a:r>
              <a:rPr lang="en-US" sz="3600" dirty="0">
                <a:solidFill>
                  <a:srgbClr val="002060"/>
                </a:solidFill>
              </a:rPr>
              <a:t>New funding streams for counties</a:t>
            </a: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1945220" y="627953"/>
            <a:ext cx="9047458" cy="757767"/>
          </a:xfrm>
        </p:spPr>
        <p:txBody>
          <a:bodyPr anchor="t">
            <a:normAutofit/>
          </a:bodyPr>
          <a:lstStyle/>
          <a:p>
            <a:pPr>
              <a:defRPr/>
            </a:pPr>
            <a:r>
              <a:rPr lang="en-US" sz="4000" dirty="0">
                <a:solidFill>
                  <a:srgbClr val="C00000"/>
                </a:solidFill>
                <a:ea typeface="ＭＳ Ｐゴシック" charset="0"/>
                <a:cs typeface="ＭＳ Ｐゴシック" charset="0"/>
              </a:rPr>
              <a:t>State Juvenile Justice Funding</a:t>
            </a:r>
          </a:p>
        </p:txBody>
      </p:sp>
      <p:sp>
        <p:nvSpPr>
          <p:cNvPr id="23559" name="Rectangle 2"/>
          <p:cNvSpPr txBox="1">
            <a:spLocks noChangeArrowheads="1"/>
          </p:cNvSpPr>
          <p:nvPr/>
        </p:nvSpPr>
        <p:spPr bwMode="auto">
          <a:xfrm>
            <a:off x="1919818" y="1718735"/>
            <a:ext cx="641984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123125964"/>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85721"/>
            <a:ext cx="12192000" cy="452267"/>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321734" y="1935356"/>
            <a:ext cx="11506089" cy="5324535"/>
          </a:xfrm>
        </p:spPr>
        <p:txBody>
          <a:bodyPr/>
          <a:lstStyle/>
          <a:p>
            <a:pPr marL="0" indent="0">
              <a:buNone/>
            </a:pPr>
            <a:endParaRPr lang="en-US" dirty="0">
              <a:solidFill>
                <a:srgbClr val="002060"/>
              </a:solidFill>
            </a:endParaRPr>
          </a:p>
          <a:p>
            <a:pPr>
              <a:buFontTx/>
              <a:buChar char="-"/>
            </a:pPr>
            <a:r>
              <a:rPr lang="en-US" sz="3600" dirty="0">
                <a:solidFill>
                  <a:srgbClr val="002060"/>
                </a:solidFill>
              </a:rPr>
              <a:t>Board of State and Community Corrections (BSCC)</a:t>
            </a:r>
          </a:p>
          <a:p>
            <a:pPr lvl="1">
              <a:buFontTx/>
              <a:buChar char="-"/>
            </a:pPr>
            <a:r>
              <a:rPr lang="en-US" sz="3600" dirty="0">
                <a:solidFill>
                  <a:srgbClr val="002060"/>
                </a:solidFill>
              </a:rPr>
              <a:t>Juvenile Justice Crime Prevention Act (JJCPA)</a:t>
            </a:r>
          </a:p>
          <a:p>
            <a:pPr lvl="1">
              <a:buFontTx/>
              <a:buChar char="-"/>
            </a:pPr>
            <a:r>
              <a:rPr lang="en-US" sz="3600" dirty="0">
                <a:solidFill>
                  <a:srgbClr val="002060"/>
                </a:solidFill>
              </a:rPr>
              <a:t>Youth Offender Block Grant  (YOBG)</a:t>
            </a:r>
          </a:p>
          <a:p>
            <a:pPr lvl="1">
              <a:buFontTx/>
              <a:buChar char="-"/>
            </a:pPr>
            <a:r>
              <a:rPr lang="en-US" sz="3600" dirty="0">
                <a:solidFill>
                  <a:srgbClr val="002060"/>
                </a:solidFill>
              </a:rPr>
              <a:t>Others</a:t>
            </a:r>
          </a:p>
          <a:p>
            <a:pPr marL="226479" lvl="1" indent="0" algn="ctr">
              <a:buNone/>
            </a:pPr>
            <a:r>
              <a:rPr lang="en-US" sz="3600" dirty="0">
                <a:solidFill>
                  <a:srgbClr val="002060"/>
                </a:solidFill>
                <a:hlinkClick r:id="rId3"/>
              </a:rPr>
              <a:t>http://www.bscc.ca.gov/</a:t>
            </a:r>
            <a:endParaRPr lang="en-US" sz="3600" dirty="0">
              <a:solidFill>
                <a:srgbClr val="002060"/>
              </a:solidFill>
            </a:endParaRPr>
          </a:p>
          <a:p>
            <a:pPr lvl="1">
              <a:buFontTx/>
              <a:buChar char="-"/>
            </a:pPr>
            <a:endParaRPr lang="en-US" sz="3600" dirty="0">
              <a:solidFill>
                <a:srgbClr val="002060"/>
              </a:solidFill>
            </a:endParaRP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1945220" y="627953"/>
            <a:ext cx="9047458" cy="757767"/>
          </a:xfrm>
        </p:spPr>
        <p:txBody>
          <a:bodyPr anchor="t">
            <a:normAutofit/>
          </a:bodyPr>
          <a:lstStyle/>
          <a:p>
            <a:pPr>
              <a:defRPr/>
            </a:pPr>
            <a:r>
              <a:rPr lang="en-US" sz="4000" dirty="0">
                <a:solidFill>
                  <a:srgbClr val="C00000"/>
                </a:solidFill>
                <a:ea typeface="ＭＳ Ｐゴシック" charset="0"/>
                <a:cs typeface="ＭＳ Ｐゴシック" charset="0"/>
              </a:rPr>
              <a:t>State Juvenile Justice Funding</a:t>
            </a:r>
          </a:p>
        </p:txBody>
      </p:sp>
      <p:sp>
        <p:nvSpPr>
          <p:cNvPr id="23559" name="Rectangle 2"/>
          <p:cNvSpPr txBox="1">
            <a:spLocks noChangeArrowheads="1"/>
          </p:cNvSpPr>
          <p:nvPr/>
        </p:nvSpPr>
        <p:spPr bwMode="auto">
          <a:xfrm>
            <a:off x="1919818" y="1718735"/>
            <a:ext cx="641984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42900775"/>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86418"/>
            <a:ext cx="12192000" cy="502017"/>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679347" y="2436285"/>
            <a:ext cx="7407885" cy="4194008"/>
          </a:xfrm>
        </p:spPr>
        <p:txBody>
          <a:bodyPr>
            <a:noAutofit/>
          </a:bodyPr>
          <a:lstStyle/>
          <a:p>
            <a:r>
              <a:rPr lang="en-US" altLang="en-US" sz="3600" dirty="0"/>
              <a:t>Budget Act of 2018  (federal)</a:t>
            </a:r>
          </a:p>
          <a:p>
            <a:pPr lvl="1"/>
            <a:r>
              <a:rPr lang="en-US" altLang="en-US" sz="3600" dirty="0"/>
              <a:t>Updated set of prevention programs eligible under Title IV-E</a:t>
            </a:r>
          </a:p>
          <a:p>
            <a:pPr lvl="1"/>
            <a:r>
              <a:rPr lang="en-US" altLang="en-US" sz="3600" dirty="0"/>
              <a:t>CA timeline = October 2021</a:t>
            </a:r>
          </a:p>
        </p:txBody>
      </p:sp>
      <p:sp>
        <p:nvSpPr>
          <p:cNvPr id="11268" name="Rectangle 2"/>
          <p:cNvSpPr>
            <a:spLocks noGrp="1" noChangeArrowheads="1"/>
          </p:cNvSpPr>
          <p:nvPr>
            <p:ph type="title"/>
          </p:nvPr>
        </p:nvSpPr>
        <p:spPr>
          <a:xfrm>
            <a:off x="1411704" y="546985"/>
            <a:ext cx="7379369"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Family First Prevention Services Act</a:t>
            </a:r>
          </a:p>
        </p:txBody>
      </p:sp>
      <p:sp>
        <p:nvSpPr>
          <p:cNvPr id="6" name="Rectangle 5"/>
          <p:cNvSpPr/>
          <p:nvPr/>
        </p:nvSpPr>
        <p:spPr>
          <a:xfrm>
            <a:off x="8978348" y="0"/>
            <a:ext cx="3213652"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Arial"/>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8348" y="-433137"/>
            <a:ext cx="3213652" cy="6858000"/>
          </a:xfrm>
          <a:prstGeom prst="rect">
            <a:avLst/>
          </a:prstGeom>
        </p:spPr>
      </p:pic>
    </p:spTree>
    <p:extLst>
      <p:ext uri="{BB962C8B-B14F-4D97-AF65-F5344CB8AC3E}">
        <p14:creationId xmlns:p14="http://schemas.microsoft.com/office/powerpoint/2010/main" val="169753402"/>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833" y="1708151"/>
            <a:ext cx="2777067" cy="2956983"/>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9" name="Title 2"/>
          <p:cNvSpPr>
            <a:spLocks noGrp="1"/>
          </p:cNvSpPr>
          <p:nvPr>
            <p:ph type="ctrTitle"/>
          </p:nvPr>
        </p:nvSpPr>
        <p:spPr>
          <a:xfrm>
            <a:off x="4375150" y="2593227"/>
            <a:ext cx="7086600" cy="1186830"/>
          </a:xfrm>
        </p:spPr>
        <p:txBody>
          <a:bodyPr/>
          <a:lstStyle/>
          <a:p>
            <a:r>
              <a:rPr lang="en-US" altLang="en-US" sz="7200" dirty="0"/>
              <a:t>ADVOCACY TIPS</a:t>
            </a:r>
            <a:br>
              <a:rPr lang="en-US" altLang="en-US" sz="7200" dirty="0"/>
            </a:br>
            <a:r>
              <a:rPr lang="en-US" altLang="en-US" sz="7200" dirty="0"/>
              <a:t>Pick one or two ideas.</a:t>
            </a:r>
          </a:p>
        </p:txBody>
      </p:sp>
    </p:spTree>
    <p:extLst>
      <p:ext uri="{BB962C8B-B14F-4D97-AF65-F5344CB8AC3E}">
        <p14:creationId xmlns:p14="http://schemas.microsoft.com/office/powerpoint/2010/main" val="248048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51195"/>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184574" y="2435324"/>
            <a:ext cx="5826902" cy="4216202"/>
          </a:xfrm>
        </p:spPr>
        <p:txBody>
          <a:bodyPr>
            <a:normAutofit/>
          </a:bodyPr>
          <a:lstStyle/>
          <a:p>
            <a:pPr marL="0" indent="0">
              <a:buNone/>
            </a:pPr>
            <a:r>
              <a:rPr lang="en-US" altLang="en-US" sz="3200" dirty="0">
                <a:solidFill>
                  <a:srgbClr val="C00000"/>
                </a:solidFill>
              </a:rPr>
              <a:t>TRADITIONAL TACTICS </a:t>
            </a:r>
            <a:r>
              <a:rPr lang="en-US" altLang="en-US" sz="3200" dirty="0"/>
              <a:t>– reports, meetings, letters, testimony, op-eds, site visits, calls</a:t>
            </a:r>
          </a:p>
          <a:p>
            <a:pPr marL="0" indent="0">
              <a:buNone/>
            </a:pPr>
            <a:r>
              <a:rPr lang="en-US" altLang="en-US" sz="3200" dirty="0">
                <a:solidFill>
                  <a:srgbClr val="C00000"/>
                </a:solidFill>
              </a:rPr>
              <a:t>POLITICAL HARDBALL </a:t>
            </a:r>
            <a:r>
              <a:rPr lang="en-US" altLang="en-US" sz="3200" dirty="0"/>
              <a:t>– demonstrations, sit-ins, petitions, public challenges and direct criticism, guerilla theatre, press events, circumventing the traditional process</a:t>
            </a:r>
          </a:p>
        </p:txBody>
      </p:sp>
      <p:sp>
        <p:nvSpPr>
          <p:cNvPr id="11268" name="Rectangle 2"/>
          <p:cNvSpPr>
            <a:spLocks noGrp="1" noChangeArrowheads="1"/>
          </p:cNvSpPr>
          <p:nvPr>
            <p:ph type="title"/>
          </p:nvPr>
        </p:nvSpPr>
        <p:spPr>
          <a:xfrm>
            <a:off x="1623485" y="504355"/>
            <a:ext cx="5402957"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PERSUASION AND PRESSURE</a:t>
            </a:r>
          </a:p>
        </p:txBody>
      </p:sp>
      <p:pic>
        <p:nvPicPr>
          <p:cNvPr id="2" name="Picture 1">
            <a:extLst>
              <a:ext uri="{FF2B5EF4-FFF2-40B4-BE49-F238E27FC236}">
                <a16:creationId xmlns:a16="http://schemas.microsoft.com/office/drawing/2014/main" id="{3C4D10F7-B5D2-4919-BC21-35C016CFD4D0}"/>
              </a:ext>
            </a:extLst>
          </p:cNvPr>
          <p:cNvPicPr>
            <a:picLocks noChangeAspect="1"/>
          </p:cNvPicPr>
          <p:nvPr/>
        </p:nvPicPr>
        <p:blipFill>
          <a:blip r:embed="rId3"/>
          <a:stretch>
            <a:fillRect/>
          </a:stretch>
        </p:blipFill>
        <p:spPr>
          <a:xfrm>
            <a:off x="6376028" y="0"/>
            <a:ext cx="5815972" cy="6858000"/>
          </a:xfrm>
          <a:prstGeom prst="rect">
            <a:avLst/>
          </a:prstGeom>
        </p:spPr>
      </p:pic>
    </p:spTree>
    <p:extLst>
      <p:ext uri="{BB962C8B-B14F-4D97-AF65-F5344CB8AC3E}">
        <p14:creationId xmlns:p14="http://schemas.microsoft.com/office/powerpoint/2010/main" val="2488427748"/>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8578851"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alibri" panose="020F0502020204030204"/>
              </a:rPr>
              <a:t>USE PUBLIC FORUMS – TESTIFY AT HEARINGS</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797" y="759663"/>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760163" y="2764369"/>
            <a:ext cx="7058525" cy="3864029"/>
          </a:xfrm>
        </p:spPr>
        <p:txBody>
          <a:bodyPr>
            <a:normAutofit lnSpcReduction="10000"/>
          </a:bodyPr>
          <a:lstStyle/>
          <a:p>
            <a:r>
              <a:rPr lang="en-US" altLang="en-US" sz="2667" dirty="0"/>
              <a:t>Reports and facts have an important place, but alone they don’t change budgets.  </a:t>
            </a:r>
          </a:p>
          <a:p>
            <a:r>
              <a:rPr lang="en-US" altLang="en-US" sz="2667" dirty="0"/>
              <a:t>Decision-makers have short attention spans.</a:t>
            </a:r>
          </a:p>
          <a:p>
            <a:r>
              <a:rPr lang="en-US" altLang="en-US" sz="2667" dirty="0"/>
              <a:t>3 minutes is all you get in public testimony.</a:t>
            </a:r>
          </a:p>
          <a:p>
            <a:r>
              <a:rPr lang="en-US" altLang="en-US" sz="2667" dirty="0"/>
              <a:t>Avoid jargon and too much data.</a:t>
            </a:r>
          </a:p>
          <a:p>
            <a:r>
              <a:rPr lang="en-US" altLang="en-US" sz="2667" dirty="0"/>
              <a:t>Tell stories.</a:t>
            </a:r>
          </a:p>
          <a:p>
            <a:r>
              <a:rPr lang="en-US" altLang="en-US" sz="2667" dirty="0"/>
              <a:t>Make it personal.</a:t>
            </a:r>
          </a:p>
          <a:p>
            <a:pPr marL="0" indent="0">
              <a:buNone/>
            </a:pPr>
            <a:r>
              <a:rPr lang="en-US" altLang="en-US" sz="2667" dirty="0"/>
              <a:t>YOU CAN START BY SHOWING UP FOR OPEN PUBLIC COMMENT.</a:t>
            </a:r>
          </a:p>
        </p:txBody>
      </p:sp>
      <p:sp>
        <p:nvSpPr>
          <p:cNvPr id="11268" name="Rectangle 2"/>
          <p:cNvSpPr>
            <a:spLocks noGrp="1" noChangeArrowheads="1"/>
          </p:cNvSpPr>
          <p:nvPr>
            <p:ph type="title"/>
          </p:nvPr>
        </p:nvSpPr>
        <p:spPr>
          <a:xfrm>
            <a:off x="1562548" y="759663"/>
            <a:ext cx="7488431"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COMMUNICATING THE NEED</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8" name="Picture 1" descr="Sonoma Jessica Wood back of sign.jpg"/>
          <p:cNvPicPr>
            <a:picLocks noChangeAspect="1"/>
          </p:cNvPicPr>
          <p:nvPr/>
        </p:nvPicPr>
        <p:blipFill>
          <a:blip r:embed="rId3" cstate="print">
            <a:extLst>
              <a:ext uri="{28A0092B-C50C-407E-A947-70E740481C1C}">
                <a14:useLocalDpi xmlns:a14="http://schemas.microsoft.com/office/drawing/2010/main" val="0"/>
              </a:ext>
            </a:extLst>
          </a:blip>
          <a:srcRect l="15549" t="3445" r="10672"/>
          <a:stretch>
            <a:fillRect/>
          </a:stretch>
        </p:blipFill>
        <p:spPr bwMode="auto">
          <a:xfrm>
            <a:off x="8578851" y="0"/>
            <a:ext cx="3625849" cy="36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8851" y="3587751"/>
            <a:ext cx="3625849" cy="324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596006"/>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125120"/>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2011121" y="133588"/>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DRAMA HELPS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9942" y="803730"/>
            <a:ext cx="8072359" cy="6054270"/>
          </a:xfrm>
          <a:prstGeom prst="rect">
            <a:avLst/>
          </a:prstGeom>
        </p:spPr>
      </p:pic>
    </p:spTree>
    <p:extLst>
      <p:ext uri="{BB962C8B-B14F-4D97-AF65-F5344CB8AC3E}">
        <p14:creationId xmlns:p14="http://schemas.microsoft.com/office/powerpoint/2010/main" val="1577002269"/>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634315" y="2529017"/>
            <a:ext cx="7184374" cy="4099382"/>
          </a:xfrm>
        </p:spPr>
        <p:txBody>
          <a:bodyPr/>
          <a:lstStyle/>
          <a:p>
            <a:pPr marL="0" indent="0">
              <a:buNone/>
            </a:pPr>
            <a:r>
              <a:rPr lang="en-US" altLang="en-US" sz="2667" dirty="0"/>
              <a:t>Elected official to advocate: Whatever you do, stop bringing all those kids.</a:t>
            </a:r>
          </a:p>
          <a:p>
            <a:pPr marL="0" indent="0">
              <a:buNone/>
            </a:pPr>
            <a:r>
              <a:rPr lang="en-US" altLang="en-US" sz="2667" dirty="0"/>
              <a:t>Advocate: I guess I’ll double the number of kids that we bring.</a:t>
            </a:r>
          </a:p>
          <a:p>
            <a:pPr marL="0" indent="0">
              <a:buNone/>
            </a:pPr>
            <a:endParaRPr lang="en-US" altLang="en-US" sz="2667" dirty="0"/>
          </a:p>
          <a:p>
            <a:pPr marL="0" indent="0">
              <a:buNone/>
            </a:pPr>
            <a:r>
              <a:rPr lang="en-US" altLang="en-US" sz="2667" dirty="0"/>
              <a:t>Hard to say no to kids and parents, and folks telling their real problems.</a:t>
            </a:r>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AUTHENTIC VOICES</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3" name="Picture 2" descr="A person standing in a room&#10;&#10;Description automatically generated">
            <a:extLst>
              <a:ext uri="{FF2B5EF4-FFF2-40B4-BE49-F238E27FC236}">
                <a16:creationId xmlns:a16="http://schemas.microsoft.com/office/drawing/2014/main" id="{380DACF7-04CC-4C51-8B4B-24D573D68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961" y="0"/>
            <a:ext cx="3613149" cy="6858000"/>
          </a:xfrm>
          <a:prstGeom prst="rect">
            <a:avLst/>
          </a:prstGeom>
        </p:spPr>
      </p:pic>
    </p:spTree>
    <p:extLst>
      <p:ext uri="{BB962C8B-B14F-4D97-AF65-F5344CB8AC3E}">
        <p14:creationId xmlns:p14="http://schemas.microsoft.com/office/powerpoint/2010/main" val="25412693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6096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panose="020F0502020204030204"/>
              </a:rPr>
              <a:t>DON’T BE INTIMIDATED!</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205344" y="2380931"/>
            <a:ext cx="5919782" cy="3729238"/>
          </a:xfrm>
        </p:spPr>
        <p:txBody>
          <a:bodyPr>
            <a:noAutofit/>
          </a:bodyPr>
          <a:lstStyle/>
          <a:p>
            <a:r>
              <a:rPr lang="en-US" altLang="en-US" sz="3600" dirty="0"/>
              <a:t>NO NEW MONEY</a:t>
            </a:r>
          </a:p>
          <a:p>
            <a:r>
              <a:rPr lang="en-US" altLang="en-US" sz="3600" dirty="0"/>
              <a:t>SACRED COWS – OTHER PRIORITIES</a:t>
            </a:r>
          </a:p>
          <a:p>
            <a:r>
              <a:rPr lang="en-US" altLang="en-US" sz="3600" dirty="0"/>
              <a:t>TURF</a:t>
            </a:r>
          </a:p>
          <a:p>
            <a:r>
              <a:rPr lang="en-US" altLang="en-US" sz="3600" dirty="0"/>
              <a:t>NOT THE RIGHT TIME</a:t>
            </a:r>
          </a:p>
          <a:p>
            <a:r>
              <a:rPr lang="en-US" altLang="en-US" sz="3600" dirty="0"/>
              <a:t>NOT THE RIGHT APPROACH</a:t>
            </a:r>
          </a:p>
          <a:p>
            <a:r>
              <a:rPr lang="en-US" altLang="en-US" sz="3600" dirty="0"/>
              <a:t>PURPOSEFUL MYSTIFICATION</a:t>
            </a:r>
          </a:p>
          <a:p>
            <a:pPr marL="0" indent="0">
              <a:buNone/>
            </a:pPr>
            <a:endParaRPr lang="en-US" altLang="en-US" sz="3600" dirty="0"/>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CHALLENGES</a:t>
            </a:r>
          </a:p>
        </p:txBody>
      </p:sp>
      <p:pic>
        <p:nvPicPr>
          <p:cNvPr id="8" name="Picture 2" descr="Upside down piggy bank with coins nearby.">
            <a:extLst>
              <a:ext uri="{FF2B5EF4-FFF2-40B4-BE49-F238E27FC236}">
                <a16:creationId xmlns:a16="http://schemas.microsoft.com/office/drawing/2014/main" id="{F83D0698-6982-492C-BC99-53442FFCAB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202"/>
          <a:stretch/>
        </p:blipFill>
        <p:spPr bwMode="auto">
          <a:xfrm>
            <a:off x="5244086" y="728524"/>
            <a:ext cx="6807022" cy="5330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324454"/>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9408496"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3315" name="Content Placeholder 7"/>
          <p:cNvSpPr>
            <a:spLocks noGrp="1"/>
          </p:cNvSpPr>
          <p:nvPr>
            <p:ph idx="1"/>
          </p:nvPr>
        </p:nvSpPr>
        <p:spPr>
          <a:xfrm>
            <a:off x="321734" y="2419351"/>
            <a:ext cx="5749355" cy="5323765"/>
          </a:xfrm>
        </p:spPr>
        <p:txBody>
          <a:bodyPr/>
          <a:lstStyle/>
          <a:p>
            <a:pPr>
              <a:spcAft>
                <a:spcPts val="1200"/>
              </a:spcAft>
              <a:defRPr/>
            </a:pPr>
            <a:r>
              <a:rPr lang="en-US" altLang="en-US" sz="2133" dirty="0">
                <a:cs typeface="ＭＳ Ｐゴシック" charset="0"/>
              </a:rPr>
              <a:t>Activities can include: </a:t>
            </a:r>
          </a:p>
          <a:p>
            <a:pPr lvl="1">
              <a:defRPr/>
            </a:pPr>
            <a:r>
              <a:rPr lang="en-US" altLang="en-US" sz="2133" dirty="0">
                <a:cs typeface="ＭＳ Ｐゴシック" charset="0"/>
              </a:rPr>
              <a:t>Forming a coalition, network – create a letterhead</a:t>
            </a:r>
          </a:p>
          <a:p>
            <a:pPr lvl="1">
              <a:defRPr/>
            </a:pPr>
            <a:r>
              <a:rPr lang="en-US" altLang="en-US" sz="2133" dirty="0">
                <a:cs typeface="ＭＳ Ｐゴシック" charset="0"/>
              </a:rPr>
              <a:t>Hold rallies and public events - e.g. Baby Brigade </a:t>
            </a:r>
          </a:p>
          <a:p>
            <a:pPr>
              <a:defRPr/>
            </a:pPr>
            <a:r>
              <a:rPr lang="en-US" altLang="en-US" sz="2133" dirty="0">
                <a:cs typeface="ＭＳ Ｐゴシック" charset="0"/>
              </a:rPr>
              <a:t>Long term benefits: </a:t>
            </a:r>
          </a:p>
          <a:p>
            <a:pPr lvl="1">
              <a:defRPr/>
            </a:pPr>
            <a:r>
              <a:rPr lang="en-US" altLang="en-US" sz="2133" dirty="0">
                <a:cs typeface="ＭＳ Ｐゴシック" charset="0"/>
              </a:rPr>
              <a:t>Builds the power of your organization.</a:t>
            </a:r>
          </a:p>
          <a:p>
            <a:pPr lvl="1">
              <a:defRPr/>
            </a:pPr>
            <a:r>
              <a:rPr lang="en-US" altLang="en-US" sz="2133" dirty="0">
                <a:cs typeface="ＭＳ Ｐゴシック" charset="0"/>
              </a:rPr>
              <a:t>Increases the political and social capital of children, youth and families.</a:t>
            </a:r>
          </a:p>
          <a:p>
            <a:pPr>
              <a:spcAft>
                <a:spcPts val="1200"/>
              </a:spcAft>
              <a:defRPr/>
            </a:pPr>
            <a:endParaRPr lang="en-US" altLang="en-US" sz="2133" dirty="0">
              <a:cs typeface="ＭＳ Ｐゴシック" charset="0"/>
            </a:endParaRPr>
          </a:p>
          <a:p>
            <a:pPr marL="0" indent="0">
              <a:spcAft>
                <a:spcPts val="1200"/>
              </a:spcAft>
              <a:buNone/>
              <a:defRPr/>
            </a:pPr>
            <a:endParaRPr lang="en-US" altLang="en-US" sz="2133" dirty="0">
              <a:cs typeface="ＭＳ Ｐゴシック" charset="0"/>
            </a:endParaRP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579050" y="472996"/>
            <a:ext cx="4272111" cy="842432"/>
          </a:xfrm>
        </p:spPr>
        <p:txBody>
          <a:bodyPr anchor="t">
            <a:normAutofit fontScale="90000"/>
          </a:bodyPr>
          <a:lstStyle/>
          <a:p>
            <a:pPr algn="ctr">
              <a:defRPr/>
            </a:pPr>
            <a:r>
              <a:rPr lang="en-US" sz="3100" dirty="0">
                <a:ea typeface="ＭＳ Ｐゴシック" charset="0"/>
                <a:cs typeface="ＭＳ Ｐゴシック" charset="0"/>
              </a:rPr>
              <a:t>ORGANIZE</a:t>
            </a:r>
            <a:br>
              <a:rPr lang="en-US" sz="3100" dirty="0">
                <a:ea typeface="ＭＳ Ｐゴシック" charset="0"/>
                <a:cs typeface="ＭＳ Ｐゴシック" charset="0"/>
              </a:rPr>
            </a:br>
            <a:r>
              <a:rPr lang="en-US" sz="3100" dirty="0">
                <a:ea typeface="ＭＳ Ｐゴシック" charset="0"/>
                <a:cs typeface="ＭＳ Ｐゴシック" charset="0"/>
              </a:rPr>
              <a:t>DON’T GO IT ALONE</a:t>
            </a:r>
            <a:br>
              <a:rPr lang="en-US" dirty="0">
                <a:ea typeface="ＭＳ Ｐゴシック" charset="0"/>
                <a:cs typeface="ＭＳ Ｐゴシック" charset="0"/>
              </a:rPr>
            </a:br>
            <a:endParaRPr lang="en-US" dirty="0">
              <a:ea typeface="ＭＳ Ｐゴシック" charset="0"/>
              <a:cs typeface="ＭＳ Ｐゴシック" charset="0"/>
            </a:endParaRPr>
          </a:p>
        </p:txBody>
      </p:sp>
      <p:sp>
        <p:nvSpPr>
          <p:cNvPr id="23559" name="Rectangle 2"/>
          <p:cNvSpPr txBox="1">
            <a:spLocks noChangeArrowheads="1"/>
          </p:cNvSpPr>
          <p:nvPr/>
        </p:nvSpPr>
        <p:spPr bwMode="auto">
          <a:xfrm>
            <a:off x="1179126" y="1727202"/>
            <a:ext cx="5036695" cy="397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pic>
        <p:nvPicPr>
          <p:cNvPr id="3" name="Picture 2">
            <a:extLst>
              <a:ext uri="{FF2B5EF4-FFF2-40B4-BE49-F238E27FC236}">
                <a16:creationId xmlns:a16="http://schemas.microsoft.com/office/drawing/2014/main" id="{822FCC6B-AEE7-4DB8-AF51-5CC290C13A1B}"/>
              </a:ext>
            </a:extLst>
          </p:cNvPr>
          <p:cNvPicPr>
            <a:picLocks noChangeAspect="1"/>
          </p:cNvPicPr>
          <p:nvPr/>
        </p:nvPicPr>
        <p:blipFill rotWithShape="1">
          <a:blip r:embed="rId2">
            <a:extLst>
              <a:ext uri="{28A0092B-C50C-407E-A947-70E740481C1C}">
                <a14:useLocalDpi xmlns:a14="http://schemas.microsoft.com/office/drawing/2010/main" val="0"/>
              </a:ext>
            </a:extLst>
          </a:blip>
          <a:srcRect l="6860" r="7499"/>
          <a:stretch/>
        </p:blipFill>
        <p:spPr>
          <a:xfrm>
            <a:off x="6096000" y="825800"/>
            <a:ext cx="5749356" cy="5035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889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406401" y="2436285"/>
            <a:ext cx="7555344" cy="4192114"/>
          </a:xfrm>
        </p:spPr>
        <p:txBody>
          <a:bodyPr>
            <a:normAutofit fontScale="77500" lnSpcReduction="20000"/>
          </a:bodyPr>
          <a:lstStyle/>
          <a:p>
            <a:pPr marL="0" indent="0">
              <a:buNone/>
            </a:pPr>
            <a:r>
              <a:rPr lang="en-US" altLang="en-US" sz="2667" dirty="0"/>
              <a:t>San Francisco Budget Justice Coalition</a:t>
            </a:r>
          </a:p>
          <a:p>
            <a:pPr marL="0" indent="0">
              <a:buNone/>
            </a:pPr>
            <a:r>
              <a:rPr lang="en-US" sz="2400" dirty="0"/>
              <a:t>ACCE AFT 2121 AIDS Legal Referral Panel API Council Arts for a Better Bay Area Bay Area Community Resources (BACR) Causa </a:t>
            </a:r>
            <a:r>
              <a:rPr lang="en-US" sz="2400" dirty="0" err="1"/>
              <a:t>Justa</a:t>
            </a:r>
            <a:r>
              <a:rPr lang="en-US" sz="2400" dirty="0"/>
              <a:t>::Just Cause Chinese Progressive Association Coalition of Agencies Serving the Elderly Coalition on Homelessness Coleman Advocates for Children and Youth Community Alliance of Disability Advocates Community Housing Partnership Community Partnership for LGBTQQ Youth (CPQY) Dolores Street Community Services (DSCS) El/La Para </a:t>
            </a:r>
            <a:r>
              <a:rPr lang="en-US" sz="2400" dirty="0" err="1"/>
              <a:t>TransLatinas</a:t>
            </a:r>
            <a:r>
              <a:rPr lang="en-US" sz="2400" dirty="0"/>
              <a:t> Hamilton Families Homeless Emergency Service Providers Association (HESPA) HIV/AIDS Provider Network (HAPN) Hospitality House Jobs With Justice Larkin Street Youth Services LYRIC New Door Ventures NEXT Village SF Parent Voices St. James Infirmary San Francisco Child Care Planning &amp; Advisory Council San Francisco Housing Rights Committee San Francisco Human Services Network San Francisco Immigrant Legal &amp; Education Network (SFILEN) Senior and Disability Action Service Employees International Union, Local 1021 </a:t>
            </a:r>
            <a:r>
              <a:rPr lang="en-US" sz="2400" dirty="0" err="1"/>
              <a:t>Sheroes</a:t>
            </a:r>
            <a:r>
              <a:rPr lang="en-US" sz="2400" dirty="0"/>
              <a:t> Project South of Market Community Action Network (SOMCAN) Supportive Housing Provider Network (SHPN) TGI Justice Project Young Women's Freedom Center</a:t>
            </a:r>
            <a:endParaRPr lang="en-US" altLang="en-US" sz="2667" dirty="0"/>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COALITIONS AND ALLIES</a:t>
            </a:r>
          </a:p>
        </p:txBody>
      </p:sp>
      <p:pic>
        <p:nvPicPr>
          <p:cNvPr id="8" name="Picture 4"/>
          <p:cNvPicPr>
            <a:picLocks noChangeAspect="1"/>
          </p:cNvPicPr>
          <p:nvPr/>
        </p:nvPicPr>
        <p:blipFill>
          <a:blip r:embed="rId3" cstate="print">
            <a:extLst>
              <a:ext uri="{28A0092B-C50C-407E-A947-70E740481C1C}">
                <a14:useLocalDpi xmlns:a14="http://schemas.microsoft.com/office/drawing/2010/main" val="0"/>
              </a:ext>
            </a:extLst>
          </a:blip>
          <a:srcRect l="9436" r="15410"/>
          <a:stretch>
            <a:fillRect/>
          </a:stretch>
        </p:blipFill>
        <p:spPr bwMode="auto">
          <a:xfrm>
            <a:off x="8254520" y="1621367"/>
            <a:ext cx="3937480" cy="506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615937"/>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21367"/>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1623485" y="742478"/>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NUMBERS COUNT</a:t>
            </a:r>
          </a:p>
        </p:txBody>
      </p:sp>
      <p:pic>
        <p:nvPicPr>
          <p:cNvPr id="9" name="Content Placeholder 8"/>
          <p:cNvPicPr>
            <a:picLocks noGrp="1" noChangeAspect="1"/>
          </p:cNvPicPr>
          <p:nvPr>
            <p:ph idx="1"/>
          </p:nvPr>
        </p:nvPicPr>
        <p:blipFill rotWithShape="1">
          <a:blip r:embed="rId3">
            <a:extLst>
              <a:ext uri="{28A0092B-C50C-407E-A947-70E740481C1C}">
                <a14:useLocalDpi xmlns:a14="http://schemas.microsoft.com/office/drawing/2010/main" val="0"/>
              </a:ext>
            </a:extLst>
          </a:blip>
          <a:srcRect t="21379"/>
          <a:stretch/>
        </p:blipFill>
        <p:spPr>
          <a:xfrm>
            <a:off x="0" y="2256367"/>
            <a:ext cx="6477082" cy="3819236"/>
          </a:xfr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36" t="9074" r="136" b="364"/>
          <a:stretch/>
        </p:blipFill>
        <p:spPr>
          <a:xfrm>
            <a:off x="5422232" y="1621367"/>
            <a:ext cx="6769768" cy="4598133"/>
          </a:xfrm>
          <a:prstGeom prst="rect">
            <a:avLst/>
          </a:prstGeom>
          <a:ln cmpd="sng">
            <a:solidFill>
              <a:schemeClr val="tx1"/>
            </a:solidFill>
          </a:ln>
        </p:spPr>
      </p:pic>
    </p:spTree>
    <p:extLst>
      <p:ext uri="{BB962C8B-B14F-4D97-AF65-F5344CB8AC3E}">
        <p14:creationId xmlns:p14="http://schemas.microsoft.com/office/powerpoint/2010/main" val="39055393"/>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227481" y="2389520"/>
            <a:ext cx="2991084" cy="4242469"/>
          </a:xfrm>
        </p:spPr>
        <p:txBody>
          <a:bodyPr/>
          <a:lstStyle/>
          <a:p>
            <a:pPr marL="0" indent="0">
              <a:buNone/>
            </a:pPr>
            <a:r>
              <a:rPr lang="en-US" altLang="en-US" sz="2667" dirty="0"/>
              <a:t>Social media </a:t>
            </a:r>
          </a:p>
          <a:p>
            <a:pPr marL="0" indent="0">
              <a:buNone/>
            </a:pPr>
            <a:r>
              <a:rPr lang="en-US" altLang="en-US" sz="2667" dirty="0"/>
              <a:t>Outreach to community groups</a:t>
            </a:r>
          </a:p>
          <a:p>
            <a:pPr marL="0" indent="0">
              <a:buNone/>
            </a:pPr>
            <a:r>
              <a:rPr lang="en-US" altLang="en-US" sz="2667" dirty="0"/>
              <a:t>Conferences and public forums</a:t>
            </a:r>
          </a:p>
          <a:p>
            <a:pPr marL="0" indent="0">
              <a:buNone/>
            </a:pPr>
            <a:r>
              <a:rPr lang="en-US" altLang="en-US" sz="2667" dirty="0"/>
              <a:t>Mailings and newsletters</a:t>
            </a:r>
          </a:p>
          <a:p>
            <a:pPr marL="0" indent="0">
              <a:buNone/>
            </a:pPr>
            <a:r>
              <a:rPr lang="en-US" altLang="en-US" sz="2667" dirty="0"/>
              <a:t>Speak out – speak up for kids days</a:t>
            </a:r>
          </a:p>
        </p:txBody>
      </p:sp>
      <p:sp>
        <p:nvSpPr>
          <p:cNvPr id="11268" name="Rectangle 2"/>
          <p:cNvSpPr>
            <a:spLocks noGrp="1" noChangeArrowheads="1"/>
          </p:cNvSpPr>
          <p:nvPr>
            <p:ph type="title"/>
          </p:nvPr>
        </p:nvSpPr>
        <p:spPr>
          <a:xfrm>
            <a:off x="1945219" y="481342"/>
            <a:ext cx="9850541" cy="615526"/>
          </a:xfrm>
        </p:spPr>
        <p:txBody>
          <a:bodyPr anchor="t">
            <a:normAutofit/>
          </a:bodyPr>
          <a:lstStyle/>
          <a:p>
            <a:pPr>
              <a:defRPr/>
            </a:pPr>
            <a:r>
              <a:rPr lang="en-US" altLang="en-US" sz="3600" b="1" dirty="0">
                <a:solidFill>
                  <a:srgbClr val="0D0486"/>
                </a:solidFill>
                <a:latin typeface="Arial Rounded MT Bold" panose="020F0704030504030204" pitchFamily="34" charset="0"/>
                <a:cs typeface="ＭＳ Ｐゴシック" charset="0"/>
              </a:rPr>
              <a:t>ENLIST PUBLIC SUPPORT</a:t>
            </a:r>
          </a:p>
        </p:txBody>
      </p:sp>
      <p:pic>
        <p:nvPicPr>
          <p:cNvPr id="8" name="Content Placeholder 1"/>
          <p:cNvPicPr>
            <a:picLocks noChangeAspect="1"/>
          </p:cNvPicPr>
          <p:nvPr/>
        </p:nvPicPr>
        <p:blipFill rotWithShape="1">
          <a:blip r:embed="rId3">
            <a:extLst>
              <a:ext uri="{28A0092B-C50C-407E-A947-70E740481C1C}">
                <a14:useLocalDpi xmlns:a14="http://schemas.microsoft.com/office/drawing/2010/main" val="0"/>
              </a:ext>
            </a:extLst>
          </a:blip>
          <a:srcRect l="11921" r="7309"/>
          <a:stretch/>
        </p:blipFill>
        <p:spPr>
          <a:xfrm>
            <a:off x="7804728" y="1200150"/>
            <a:ext cx="4387272" cy="5431839"/>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60" t="8749" r="360" b="3593"/>
          <a:stretch/>
        </p:blipFill>
        <p:spPr>
          <a:xfrm>
            <a:off x="3055668" y="2622552"/>
            <a:ext cx="5324272" cy="3520335"/>
          </a:xfrm>
          <a:prstGeom prst="rect">
            <a:avLst/>
          </a:prstGeom>
        </p:spPr>
      </p:pic>
    </p:spTree>
    <p:extLst>
      <p:ext uri="{BB962C8B-B14F-4D97-AF65-F5344CB8AC3E}">
        <p14:creationId xmlns:p14="http://schemas.microsoft.com/office/powerpoint/2010/main" val="2957643328"/>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1945219" y="481342"/>
            <a:ext cx="9850541" cy="615526"/>
          </a:xfrm>
        </p:spPr>
        <p:txBody>
          <a:bodyPr anchor="t">
            <a:normAutofit/>
          </a:bodyPr>
          <a:lstStyle/>
          <a:p>
            <a:pPr>
              <a:defRPr/>
            </a:pPr>
            <a:r>
              <a:rPr lang="en-US" altLang="en-US" sz="3600" b="1" dirty="0">
                <a:solidFill>
                  <a:srgbClr val="0D0486"/>
                </a:solidFill>
                <a:latin typeface="Arial Rounded MT Bold" panose="020F0704030504030204" pitchFamily="34" charset="0"/>
                <a:cs typeface="ＭＳ Ｐゴシック" charset="0"/>
              </a:rPr>
              <a:t>USE THE MEDIA</a:t>
            </a:r>
          </a:p>
        </p:txBody>
      </p:sp>
      <p:sp>
        <p:nvSpPr>
          <p:cNvPr id="3" name="Content Placeholder 2"/>
          <p:cNvSpPr>
            <a:spLocks noGrp="1"/>
          </p:cNvSpPr>
          <p:nvPr>
            <p:ph idx="1"/>
          </p:nvPr>
        </p:nvSpPr>
        <p:spPr>
          <a:xfrm>
            <a:off x="568411" y="2361084"/>
            <a:ext cx="5436973" cy="4351338"/>
          </a:xfrm>
        </p:spPr>
        <p:txBody>
          <a:bodyPr>
            <a:normAutofit fontScale="85000" lnSpcReduction="20000"/>
          </a:bodyPr>
          <a:lstStyle/>
          <a:p>
            <a:pPr marL="0" indent="0">
              <a:buNone/>
            </a:pPr>
            <a:r>
              <a:rPr lang="en-US" dirty="0"/>
              <a:t>HAVE A SIMPLE MESSAGE</a:t>
            </a:r>
          </a:p>
          <a:p>
            <a:r>
              <a:rPr lang="en-US" dirty="0"/>
              <a:t>Press conferences</a:t>
            </a:r>
          </a:p>
          <a:p>
            <a:r>
              <a:rPr lang="en-US" dirty="0"/>
              <a:t>Op-eds</a:t>
            </a:r>
          </a:p>
          <a:p>
            <a:r>
              <a:rPr lang="en-US" dirty="0"/>
              <a:t>News releases</a:t>
            </a:r>
          </a:p>
          <a:p>
            <a:r>
              <a:rPr lang="en-US" dirty="0"/>
              <a:t>Feature stories</a:t>
            </a:r>
          </a:p>
          <a:p>
            <a:r>
              <a:rPr lang="en-US" dirty="0"/>
              <a:t>Follow the c’s – crisis, conflict, costumes, celebrities</a:t>
            </a:r>
          </a:p>
          <a:p>
            <a:r>
              <a:rPr lang="en-US" dirty="0"/>
              <a:t>Find a news hook.</a:t>
            </a:r>
          </a:p>
          <a:p>
            <a:endParaRPr lang="en-US" dirty="0"/>
          </a:p>
          <a:p>
            <a:pPr marL="0" indent="0">
              <a:buNone/>
            </a:pPr>
            <a:r>
              <a:rPr lang="en-US" dirty="0">
                <a:solidFill>
                  <a:srgbClr val="C00000"/>
                </a:solidFill>
              </a:rPr>
              <a:t>OFTEN MORE IMPORTANT TO TALK TO THE MEDIA, THAN DIRECTLY TO DECISION-MAKERS</a:t>
            </a:r>
            <a:r>
              <a:rPr lang="en-US" dirty="0"/>
              <a:t>.</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2776" y="52974"/>
            <a:ext cx="5230091" cy="6858000"/>
          </a:xfrm>
          <a:prstGeom prst="rect">
            <a:avLst/>
          </a:prstGeom>
        </p:spPr>
      </p:pic>
    </p:spTree>
    <p:extLst>
      <p:ext uri="{BB962C8B-B14F-4D97-AF65-F5344CB8AC3E}">
        <p14:creationId xmlns:p14="http://schemas.microsoft.com/office/powerpoint/2010/main" val="3518464313"/>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65913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321735" y="2549237"/>
            <a:ext cx="6115641" cy="4079162"/>
          </a:xfrm>
        </p:spPr>
        <p:txBody>
          <a:bodyPr>
            <a:normAutofit lnSpcReduction="10000"/>
          </a:bodyPr>
          <a:lstStyle/>
          <a:p>
            <a:pPr marL="0" indent="0">
              <a:buNone/>
            </a:pPr>
            <a:r>
              <a:rPr lang="en-US" altLang="en-US" sz="6000" dirty="0">
                <a:solidFill>
                  <a:srgbClr val="C00000"/>
                </a:solidFill>
              </a:rPr>
              <a:t>C</a:t>
            </a:r>
            <a:r>
              <a:rPr lang="en-US" altLang="en-US" sz="6000" dirty="0"/>
              <a:t>andidate forums</a:t>
            </a:r>
          </a:p>
          <a:p>
            <a:pPr marL="0" indent="0">
              <a:buNone/>
            </a:pPr>
            <a:r>
              <a:rPr lang="en-US" altLang="en-US" sz="6000" dirty="0">
                <a:solidFill>
                  <a:srgbClr val="C00000"/>
                </a:solidFill>
              </a:rPr>
              <a:t>C</a:t>
            </a:r>
            <a:r>
              <a:rPr lang="en-US" altLang="en-US" sz="6000" dirty="0"/>
              <a:t>andidate questionnaires</a:t>
            </a:r>
          </a:p>
          <a:p>
            <a:pPr marL="0" indent="0">
              <a:buNone/>
            </a:pPr>
            <a:r>
              <a:rPr lang="en-US" altLang="en-US" sz="6000" dirty="0">
                <a:solidFill>
                  <a:srgbClr val="C00000"/>
                </a:solidFill>
              </a:rPr>
              <a:t>E</a:t>
            </a:r>
            <a:r>
              <a:rPr lang="en-US" altLang="en-US" sz="6000" dirty="0"/>
              <a:t>ducating candidates</a:t>
            </a:r>
          </a:p>
          <a:p>
            <a:pPr marL="0" indent="0">
              <a:buNone/>
            </a:pPr>
            <a:endParaRPr lang="en-US" altLang="en-US" sz="4000" dirty="0"/>
          </a:p>
        </p:txBody>
      </p:sp>
      <p:sp>
        <p:nvSpPr>
          <p:cNvPr id="11268" name="Rectangle 2"/>
          <p:cNvSpPr>
            <a:spLocks noGrp="1" noChangeArrowheads="1"/>
          </p:cNvSpPr>
          <p:nvPr>
            <p:ph type="title"/>
          </p:nvPr>
        </p:nvSpPr>
        <p:spPr>
          <a:xfrm>
            <a:off x="1701420" y="366185"/>
            <a:ext cx="4559925" cy="1011202"/>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Elections are</a:t>
            </a:r>
            <a:br>
              <a:rPr lang="en-US" altLang="en-US" sz="3600" b="1" dirty="0">
                <a:solidFill>
                  <a:srgbClr val="0D0486"/>
                </a:solidFill>
                <a:latin typeface="Arial Rounded MT Bold" panose="020F0704030504030204" pitchFamily="34" charset="0"/>
                <a:cs typeface="ＭＳ Ｐゴシック" charset="0"/>
              </a:rPr>
            </a:br>
            <a:r>
              <a:rPr lang="en-US" altLang="en-US" sz="3600" b="1" dirty="0">
                <a:solidFill>
                  <a:srgbClr val="0D0486"/>
                </a:solidFill>
                <a:latin typeface="Arial Rounded MT Bold" panose="020F0704030504030204" pitchFamily="34" charset="0"/>
                <a:cs typeface="ＭＳ Ｐゴシック" charset="0"/>
              </a:rPr>
              <a:t>Great Opportunities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345" y="4119572"/>
            <a:ext cx="5479806" cy="250882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1300" y="225579"/>
            <a:ext cx="5600700" cy="3733800"/>
          </a:xfrm>
          <a:prstGeom prst="rect">
            <a:avLst/>
          </a:prstGeom>
        </p:spPr>
      </p:pic>
    </p:spTree>
    <p:extLst>
      <p:ext uri="{BB962C8B-B14F-4D97-AF65-F5344CB8AC3E}">
        <p14:creationId xmlns:p14="http://schemas.microsoft.com/office/powerpoint/2010/main" val="3202729322"/>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437065" y="2436284"/>
            <a:ext cx="7496954" cy="4186938"/>
          </a:xfrm>
        </p:spPr>
        <p:txBody>
          <a:bodyPr>
            <a:normAutofit/>
          </a:bodyPr>
          <a:lstStyle/>
          <a:p>
            <a:pPr marL="0" indent="0">
              <a:buNone/>
            </a:pPr>
            <a:r>
              <a:rPr lang="en-US" altLang="en-US" sz="2667" dirty="0"/>
              <a:t>The Taxpayer revolt is alive and well.  New items in the budget threaten increased spending and therefore new taxes.</a:t>
            </a:r>
          </a:p>
          <a:p>
            <a:pPr marL="0" indent="0">
              <a:buNone/>
            </a:pPr>
            <a:r>
              <a:rPr lang="en-US" altLang="en-US" sz="2667" dirty="0"/>
              <a:t>Policymakers are often leery of funding for new items since it implies an ongoing commitment.</a:t>
            </a:r>
          </a:p>
          <a:p>
            <a:pPr marL="0" indent="0">
              <a:buNone/>
            </a:pPr>
            <a:r>
              <a:rPr lang="en-US" altLang="en-US" sz="2667" dirty="0"/>
              <a:t>Opposition is often behind the scenes – particularly when status quo and turf is threatened.</a:t>
            </a:r>
            <a:endParaRPr lang="en-US" altLang="en-US" sz="2667" dirty="0">
              <a:solidFill>
                <a:srgbClr val="C00000"/>
              </a:solidFill>
            </a:endParaRPr>
          </a:p>
          <a:p>
            <a:pPr marL="0" indent="0">
              <a:buNone/>
            </a:pPr>
            <a:r>
              <a:rPr lang="en-US" altLang="en-US" sz="2667" dirty="0">
                <a:solidFill>
                  <a:srgbClr val="C00000"/>
                </a:solidFill>
              </a:rPr>
              <a:t>BUDGET ADVOCACY IS ONE BATTLE AFTER ANOTHER.</a:t>
            </a:r>
          </a:p>
          <a:p>
            <a:pPr marL="0" indent="0">
              <a:buNone/>
            </a:pPr>
            <a:r>
              <a:rPr lang="en-US" altLang="en-US" sz="2667" dirty="0">
                <a:solidFill>
                  <a:srgbClr val="C00000"/>
                </a:solidFill>
              </a:rPr>
              <a:t>Must be the folks who never go away.</a:t>
            </a:r>
          </a:p>
          <a:p>
            <a:pPr marL="0" indent="0">
              <a:buNone/>
            </a:pPr>
            <a:endParaRPr lang="en-US" altLang="en-US" sz="2667" dirty="0"/>
          </a:p>
        </p:txBody>
      </p:sp>
      <p:sp>
        <p:nvSpPr>
          <p:cNvPr id="11268" name="Rectangle 2"/>
          <p:cNvSpPr>
            <a:spLocks noGrp="1" noChangeArrowheads="1"/>
          </p:cNvSpPr>
          <p:nvPr>
            <p:ph type="title"/>
          </p:nvPr>
        </p:nvSpPr>
        <p:spPr>
          <a:xfrm>
            <a:off x="1945218" y="759663"/>
            <a:ext cx="6284381"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PREPARE FOR OPPOSITION</a:t>
            </a:r>
          </a:p>
        </p:txBody>
      </p:sp>
      <p:pic>
        <p:nvPicPr>
          <p:cNvPr id="8" name="Picture 8" descr="http://img.timeinc.net/time/magazine/archive/covers/1978/1101780619_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0508" y="0"/>
            <a:ext cx="1691491" cy="222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Image result for sacred cow images">
            <a:extLst>
              <a:ext uri="{FF2B5EF4-FFF2-40B4-BE49-F238E27FC236}">
                <a16:creationId xmlns:a16="http://schemas.microsoft.com/office/drawing/2014/main" id="{723E4CDA-517A-4969-8EEE-04D5A03347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5726" y="2570483"/>
            <a:ext cx="3599209" cy="3438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598970"/>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1234831" y="2498807"/>
            <a:ext cx="5322277" cy="3864029"/>
          </a:xfrm>
        </p:spPr>
        <p:txBody>
          <a:bodyPr>
            <a:normAutofit/>
          </a:bodyPr>
          <a:lstStyle/>
          <a:p>
            <a:pPr marL="0" indent="0">
              <a:buNone/>
            </a:pPr>
            <a:r>
              <a:rPr lang="en-US" altLang="en-US" dirty="0"/>
              <a:t>Hold decision-makers accountable after the budget process – for negative AND positive decisions.</a:t>
            </a:r>
          </a:p>
          <a:p>
            <a:pPr lvl="1"/>
            <a:r>
              <a:rPr lang="en-US" altLang="en-US" sz="2800" dirty="0"/>
              <a:t>Newsletters</a:t>
            </a:r>
          </a:p>
          <a:p>
            <a:pPr lvl="1"/>
            <a:r>
              <a:rPr lang="en-US" altLang="en-US" sz="2800" dirty="0"/>
              <a:t>Report cards</a:t>
            </a:r>
          </a:p>
          <a:p>
            <a:pPr lvl="1"/>
            <a:r>
              <a:rPr lang="en-US" altLang="en-US" sz="2800" dirty="0"/>
              <a:t>Follow-up meetings</a:t>
            </a:r>
          </a:p>
          <a:p>
            <a:pPr lvl="1"/>
            <a:r>
              <a:rPr lang="en-US" altLang="en-US" sz="2800" dirty="0"/>
              <a:t>Newspaper ads</a:t>
            </a:r>
          </a:p>
          <a:p>
            <a:pPr lvl="1"/>
            <a:r>
              <a:rPr lang="en-US" altLang="en-US" sz="2800" dirty="0"/>
              <a:t>Accountability sessions</a:t>
            </a:r>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BUILD IN ACCOUNTABILITY</a:t>
            </a:r>
          </a:p>
        </p:txBody>
      </p:sp>
      <p:pic>
        <p:nvPicPr>
          <p:cNvPr id="2" name="Picture 1">
            <a:extLst>
              <a:ext uri="{FF2B5EF4-FFF2-40B4-BE49-F238E27FC236}">
                <a16:creationId xmlns:a16="http://schemas.microsoft.com/office/drawing/2014/main" id="{2561F61B-37C7-4BAA-8318-45FE55159C88}"/>
              </a:ext>
            </a:extLst>
          </p:cNvPr>
          <p:cNvPicPr>
            <a:picLocks noChangeAspect="1"/>
          </p:cNvPicPr>
          <p:nvPr/>
        </p:nvPicPr>
        <p:blipFill>
          <a:blip r:embed="rId3"/>
          <a:stretch>
            <a:fillRect/>
          </a:stretch>
        </p:blipFill>
        <p:spPr>
          <a:xfrm>
            <a:off x="8167693" y="1023815"/>
            <a:ext cx="4024307" cy="5128392"/>
          </a:xfrm>
          <a:prstGeom prst="rect">
            <a:avLst/>
          </a:prstGeom>
        </p:spPr>
      </p:pic>
    </p:spTree>
    <p:extLst>
      <p:ext uri="{BB962C8B-B14F-4D97-AF65-F5344CB8AC3E}">
        <p14:creationId xmlns:p14="http://schemas.microsoft.com/office/powerpoint/2010/main" val="3920633325"/>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839385"/>
            <a:ext cx="12192000" cy="582973"/>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        </a:t>
            </a:r>
          </a:p>
        </p:txBody>
      </p:sp>
      <p:pic>
        <p:nvPicPr>
          <p:cNvPr id="15363"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818" y="975785"/>
            <a:ext cx="1301749"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Content Placeholder 7"/>
          <p:cNvSpPr>
            <a:spLocks noGrp="1"/>
          </p:cNvSpPr>
          <p:nvPr>
            <p:ph idx="1"/>
          </p:nvPr>
        </p:nvSpPr>
        <p:spPr>
          <a:xfrm>
            <a:off x="268818" y="2443525"/>
            <a:ext cx="4747148" cy="4154984"/>
          </a:xfrm>
        </p:spPr>
        <p:txBody>
          <a:bodyPr/>
          <a:lstStyle/>
          <a:p>
            <a:pPr>
              <a:spcAft>
                <a:spcPts val="1200"/>
              </a:spcAft>
              <a:defRPr/>
            </a:pPr>
            <a:r>
              <a:rPr lang="en-US" altLang="en-US" sz="2000" b="1" dirty="0"/>
              <a:t>What do you want? – your objectives</a:t>
            </a:r>
          </a:p>
          <a:p>
            <a:pPr>
              <a:spcAft>
                <a:spcPts val="1200"/>
              </a:spcAft>
              <a:defRPr/>
            </a:pPr>
            <a:r>
              <a:rPr lang="en-US" altLang="en-US" sz="2000" b="1" dirty="0"/>
              <a:t>Who are your allies? – partnerships/coalitions</a:t>
            </a:r>
          </a:p>
          <a:p>
            <a:pPr>
              <a:spcAft>
                <a:spcPts val="1200"/>
              </a:spcAft>
              <a:defRPr/>
            </a:pPr>
            <a:r>
              <a:rPr lang="en-US" altLang="en-US" sz="2000" b="1" dirty="0"/>
              <a:t>Who can give you what you want? – your audience/target</a:t>
            </a:r>
          </a:p>
          <a:p>
            <a:pPr>
              <a:spcAft>
                <a:spcPts val="1200"/>
              </a:spcAft>
              <a:defRPr/>
            </a:pPr>
            <a:r>
              <a:rPr lang="en-US" altLang="en-US" sz="2000" b="1" dirty="0"/>
              <a:t>What do they need to hear? – your message</a:t>
            </a:r>
          </a:p>
          <a:p>
            <a:pPr>
              <a:spcAft>
                <a:spcPts val="1200"/>
              </a:spcAft>
              <a:defRPr/>
            </a:pPr>
            <a:r>
              <a:rPr lang="en-US" altLang="en-US" sz="2000" b="1" dirty="0"/>
              <a:t>Who do they need to hear from? – your messengers</a:t>
            </a:r>
          </a:p>
          <a:p>
            <a:pPr>
              <a:spcAft>
                <a:spcPts val="1200"/>
              </a:spcAft>
              <a:defRPr/>
            </a:pPr>
            <a:r>
              <a:rPr lang="en-US" altLang="en-US" sz="2000" b="1" dirty="0"/>
              <a:t>How can we get them to hear it? – your delivery strategy</a:t>
            </a:r>
          </a:p>
        </p:txBody>
      </p:sp>
      <p:sp>
        <p:nvSpPr>
          <p:cNvPr id="15365" name="Rectangle 2"/>
          <p:cNvSpPr>
            <a:spLocks noGrp="1" noChangeArrowheads="1"/>
          </p:cNvSpPr>
          <p:nvPr>
            <p:ph type="title"/>
          </p:nvPr>
        </p:nvSpPr>
        <p:spPr>
          <a:xfrm>
            <a:off x="1854202" y="768351"/>
            <a:ext cx="6428315" cy="412749"/>
          </a:xfrm>
        </p:spPr>
        <p:txBody>
          <a:bodyPr anchor="t">
            <a:noAutofit/>
          </a:bodyPr>
          <a:lstStyle/>
          <a:p>
            <a:pPr eaLnBrk="1" hangingPunct="1">
              <a:defRPr/>
            </a:pPr>
            <a:r>
              <a:rPr lang="en-US" altLang="en-US" sz="2800" dirty="0">
                <a:ea typeface="MS PGothic" charset="-128"/>
                <a:cs typeface="ＭＳ Ｐゴシック" charset="0"/>
              </a:rPr>
              <a:t>DEVELOPING AN ADVOCACY STRATEGY</a:t>
            </a:r>
          </a:p>
        </p:txBody>
      </p:sp>
      <p:sp>
        <p:nvSpPr>
          <p:cNvPr id="15367" name="Rectangle 2"/>
          <p:cNvSpPr txBox="1">
            <a:spLocks noChangeArrowheads="1"/>
          </p:cNvSpPr>
          <p:nvPr/>
        </p:nvSpPr>
        <p:spPr bwMode="auto">
          <a:xfrm>
            <a:off x="54447" y="524265"/>
            <a:ext cx="5431954" cy="129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67"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67"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p>
        </p:txBody>
      </p:sp>
      <p:pic>
        <p:nvPicPr>
          <p:cNvPr id="3" name="Picture 2">
            <a:extLst>
              <a:ext uri="{FF2B5EF4-FFF2-40B4-BE49-F238E27FC236}">
                <a16:creationId xmlns:a16="http://schemas.microsoft.com/office/drawing/2014/main" id="{82BE037A-7BA8-4CC6-B005-0C250FA51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1" y="1425186"/>
            <a:ext cx="6744220" cy="5058165"/>
          </a:xfrm>
          <a:prstGeom prst="rect">
            <a:avLst/>
          </a:prstGeom>
        </p:spPr>
      </p:pic>
    </p:spTree>
    <p:extLst>
      <p:ext uri="{BB962C8B-B14F-4D97-AF65-F5344CB8AC3E}">
        <p14:creationId xmlns:p14="http://schemas.microsoft.com/office/powerpoint/2010/main" val="3448447801"/>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833" y="1708151"/>
            <a:ext cx="2777067" cy="2956983"/>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9" name="Title 2"/>
          <p:cNvSpPr>
            <a:spLocks noGrp="1"/>
          </p:cNvSpPr>
          <p:nvPr>
            <p:ph type="ctrTitle"/>
          </p:nvPr>
        </p:nvSpPr>
        <p:spPr>
          <a:xfrm>
            <a:off x="4375150" y="2593227"/>
            <a:ext cx="7086600" cy="1186830"/>
          </a:xfrm>
        </p:spPr>
        <p:txBody>
          <a:bodyPr/>
          <a:lstStyle/>
          <a:p>
            <a:r>
              <a:rPr lang="en-US" altLang="en-US" sz="7200" dirty="0"/>
              <a:t>REFORM THE PROCESS</a:t>
            </a:r>
          </a:p>
        </p:txBody>
      </p:sp>
    </p:spTree>
    <p:extLst>
      <p:ext uri="{BB962C8B-B14F-4D97-AF65-F5344CB8AC3E}">
        <p14:creationId xmlns:p14="http://schemas.microsoft.com/office/powerpoint/2010/main" val="111988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Content Placeholder 7"/>
          <p:cNvSpPr>
            <a:spLocks noGrp="1"/>
          </p:cNvSpPr>
          <p:nvPr>
            <p:ph idx="1"/>
          </p:nvPr>
        </p:nvSpPr>
        <p:spPr>
          <a:xfrm>
            <a:off x="338411" y="2044399"/>
            <a:ext cx="5456173" cy="4169833"/>
          </a:xfrm>
        </p:spPr>
        <p:txBody>
          <a:bodyPr>
            <a:normAutofit fontScale="92500" lnSpcReduction="20000"/>
          </a:bodyPr>
          <a:lstStyle/>
          <a:p>
            <a:r>
              <a:rPr lang="en-US" altLang="en-US" sz="2667" dirty="0"/>
              <a:t>Budget changes bring long-term solutions.</a:t>
            </a:r>
          </a:p>
          <a:p>
            <a:r>
              <a:rPr lang="en-US" altLang="en-US" sz="2667" dirty="0"/>
              <a:t>Showing up is half the battle.</a:t>
            </a:r>
          </a:p>
          <a:p>
            <a:r>
              <a:rPr lang="en-US" altLang="en-US" sz="2667" dirty="0"/>
              <a:t>Learn the basics – you will sound smart.</a:t>
            </a:r>
          </a:p>
          <a:p>
            <a:r>
              <a:rPr lang="en-US" altLang="en-US" sz="2667" dirty="0"/>
              <a:t>Great potential for collective action to address public budget issues.</a:t>
            </a:r>
          </a:p>
          <a:p>
            <a:pPr marL="0" indent="0">
              <a:buNone/>
            </a:pPr>
            <a:r>
              <a:rPr lang="en-US" altLang="en-US" sz="2667" dirty="0">
                <a:solidFill>
                  <a:srgbClr val="C00000"/>
                </a:solidFill>
              </a:rPr>
              <a:t>Opportunity to build social and political capital and change how resources are allocated.  </a:t>
            </a:r>
            <a:endParaRPr lang="en-US" altLang="en-US" sz="2667" dirty="0"/>
          </a:p>
          <a:p>
            <a:pPr marL="0" indent="0">
              <a:buNone/>
            </a:pPr>
            <a:r>
              <a:rPr lang="en-US" altLang="en-US" sz="3300" b="1" dirty="0"/>
              <a:t>NON-PROFIT SECTOR CAN RE-INVENT ITS ROLE IN CIVIC LIFE.</a:t>
            </a:r>
          </a:p>
          <a:p>
            <a:endParaRPr lang="en-US" altLang="en-US" sz="2667" dirty="0"/>
          </a:p>
          <a:p>
            <a:pPr marL="0" indent="0">
              <a:buNone/>
            </a:pPr>
            <a:endParaRPr lang="en-US" altLang="en-US" sz="2667" dirty="0"/>
          </a:p>
        </p:txBody>
      </p:sp>
      <p:sp>
        <p:nvSpPr>
          <p:cNvPr id="11268" name="Rectangle 2"/>
          <p:cNvSpPr>
            <a:spLocks noGrp="1" noChangeArrowheads="1"/>
          </p:cNvSpPr>
          <p:nvPr>
            <p:ph type="title"/>
          </p:nvPr>
        </p:nvSpPr>
        <p:spPr>
          <a:xfrm>
            <a:off x="1411948" y="-101206"/>
            <a:ext cx="3938426" cy="412749"/>
          </a:xfrm>
        </p:spPr>
        <p:txBody>
          <a:bodyPr anchor="t">
            <a:normAutofit fontScale="90000"/>
          </a:bodyPr>
          <a:lstStyle/>
          <a:p>
            <a:pPr>
              <a:defRPr/>
            </a:pPr>
            <a:br>
              <a:rPr lang="en-US" altLang="en-US" sz="2400" dirty="0">
                <a:cs typeface="ＭＳ Ｐゴシック" charset="0"/>
              </a:rPr>
            </a:br>
            <a:r>
              <a:rPr lang="en-US" altLang="en-US" sz="3100" b="1" dirty="0">
                <a:solidFill>
                  <a:srgbClr val="0D0486"/>
                </a:solidFill>
                <a:latin typeface="Arial Rounded MT Bold" panose="020F0704030504030204" pitchFamily="34" charset="0"/>
                <a:cs typeface="ＭＳ Ｐゴシック" charset="0"/>
              </a:rPr>
              <a:t>CBO’S AND ADVOCATES FOR CHILDREN CAN WIN BUDGET BATTLES</a:t>
            </a:r>
          </a:p>
        </p:txBody>
      </p:sp>
      <p:pic>
        <p:nvPicPr>
          <p:cNvPr id="9" name="Picture 8">
            <a:extLst>
              <a:ext uri="{FF2B5EF4-FFF2-40B4-BE49-F238E27FC236}">
                <a16:creationId xmlns:a16="http://schemas.microsoft.com/office/drawing/2014/main" id="{5A5D0A20-5945-445F-84D9-4404994E20C2}"/>
              </a:ext>
            </a:extLst>
          </p:cNvPr>
          <p:cNvPicPr>
            <a:picLocks noChangeAspect="1"/>
          </p:cNvPicPr>
          <p:nvPr/>
        </p:nvPicPr>
        <p:blipFill rotWithShape="1">
          <a:blip r:embed="rId2"/>
          <a:srcRect l="7301" r="2508"/>
          <a:stretch/>
        </p:blipFill>
        <p:spPr>
          <a:xfrm>
            <a:off x="5864252" y="828502"/>
            <a:ext cx="6077512" cy="52009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95666459"/>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REFORM THE PROCESS</a:t>
            </a:r>
          </a:p>
        </p:txBody>
      </p:sp>
      <p:sp>
        <p:nvSpPr>
          <p:cNvPr id="3" name="Content Placeholder 2"/>
          <p:cNvSpPr>
            <a:spLocks noGrp="1"/>
          </p:cNvSpPr>
          <p:nvPr>
            <p:ph idx="1"/>
          </p:nvPr>
        </p:nvSpPr>
        <p:spPr>
          <a:xfrm>
            <a:off x="321734" y="1987329"/>
            <a:ext cx="5090788" cy="4351338"/>
          </a:xfrm>
        </p:spPr>
        <p:txBody>
          <a:bodyPr>
            <a:normAutofit fontScale="92500"/>
          </a:bodyPr>
          <a:lstStyle/>
          <a:p>
            <a:endParaRPr lang="en-US" dirty="0"/>
          </a:p>
          <a:p>
            <a:r>
              <a:rPr lang="en-US" dirty="0"/>
              <a:t>Creating accessible forums for public input at all levels and at all points in the process</a:t>
            </a:r>
          </a:p>
          <a:p>
            <a:r>
              <a:rPr lang="en-US" dirty="0"/>
              <a:t>Creating access to decision-makers</a:t>
            </a:r>
          </a:p>
          <a:p>
            <a:r>
              <a:rPr lang="en-US" dirty="0"/>
              <a:t>Making information user-friendly</a:t>
            </a:r>
          </a:p>
          <a:p>
            <a:r>
              <a:rPr lang="en-US" dirty="0"/>
              <a:t>Enlisting public opinion on priorities.</a:t>
            </a:r>
          </a:p>
          <a:p>
            <a:r>
              <a:rPr lang="en-US" dirty="0"/>
              <a:t>TRANSPARENCY, TRANSPARENCY, TRANSPARENCY</a:t>
            </a:r>
          </a:p>
        </p:txBody>
      </p:sp>
      <p:pic>
        <p:nvPicPr>
          <p:cNvPr id="5" name="Picture 4">
            <a:extLst>
              <a:ext uri="{FF2B5EF4-FFF2-40B4-BE49-F238E27FC236}">
                <a16:creationId xmlns:a16="http://schemas.microsoft.com/office/drawing/2014/main" id="{1348811F-1E21-4304-91C4-374F388853B0}"/>
              </a:ext>
            </a:extLst>
          </p:cNvPr>
          <p:cNvPicPr>
            <a:picLocks noChangeAspect="1"/>
          </p:cNvPicPr>
          <p:nvPr/>
        </p:nvPicPr>
        <p:blipFill rotWithShape="1">
          <a:blip r:embed="rId3">
            <a:extLst>
              <a:ext uri="{28A0092B-C50C-407E-A947-70E740481C1C}">
                <a14:useLocalDpi xmlns:a14="http://schemas.microsoft.com/office/drawing/2010/main" val="0"/>
              </a:ext>
            </a:extLst>
          </a:blip>
          <a:srcRect t="28039"/>
          <a:stretch/>
        </p:blipFill>
        <p:spPr>
          <a:xfrm>
            <a:off x="5631809" y="2228851"/>
            <a:ext cx="6560191" cy="3540613"/>
          </a:xfrm>
          <a:prstGeom prst="rect">
            <a:avLst/>
          </a:prstGeom>
        </p:spPr>
      </p:pic>
    </p:spTree>
    <p:extLst>
      <p:ext uri="{BB962C8B-B14F-4D97-AF65-F5344CB8AC3E}">
        <p14:creationId xmlns:p14="http://schemas.microsoft.com/office/powerpoint/2010/main" val="2962051627"/>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7024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FUNDING THE NEXT GENERATION</a:t>
            </a:r>
          </a:p>
        </p:txBody>
      </p:sp>
      <p:sp>
        <p:nvSpPr>
          <p:cNvPr id="3" name="Content Placeholder 2"/>
          <p:cNvSpPr>
            <a:spLocks noGrp="1"/>
          </p:cNvSpPr>
          <p:nvPr>
            <p:ph idx="1"/>
          </p:nvPr>
        </p:nvSpPr>
        <p:spPr>
          <a:xfrm>
            <a:off x="1238250" y="1625600"/>
            <a:ext cx="8815203" cy="4904509"/>
          </a:xfrm>
        </p:spPr>
        <p:txBody>
          <a:bodyPr>
            <a:normAutofit/>
          </a:bodyPr>
          <a:lstStyle/>
          <a:p>
            <a:r>
              <a:rPr lang="en-US" dirty="0"/>
              <a:t>Provides technical assistance to coalitions working on local funding streams for children and youth</a:t>
            </a:r>
          </a:p>
          <a:p>
            <a:r>
              <a:rPr lang="en-US" dirty="0"/>
              <a:t>Sponsors learning communities and conferences</a:t>
            </a:r>
          </a:p>
          <a:p>
            <a:r>
              <a:rPr lang="en-US" dirty="0"/>
              <a:t>Support includes speaking, convening, facilitating, trouble-shooting, coaching, and more.</a:t>
            </a:r>
          </a:p>
          <a:p>
            <a:r>
              <a:rPr lang="en-US" dirty="0"/>
              <a:t>Numerous tools and resources are available.</a:t>
            </a:r>
          </a:p>
          <a:p>
            <a:pPr marL="0" indent="0">
              <a:buNone/>
            </a:pPr>
            <a:r>
              <a:rPr lang="en-US" dirty="0"/>
              <a:t>CONTACT:</a:t>
            </a:r>
          </a:p>
          <a:p>
            <a:pPr marL="0" indent="0">
              <a:buNone/>
            </a:pPr>
            <a:r>
              <a:rPr lang="en-US" dirty="0"/>
              <a:t>Margaret Brodkin, </a:t>
            </a:r>
            <a:r>
              <a:rPr lang="en-US" dirty="0">
                <a:hlinkClick r:id="rId2"/>
              </a:rPr>
              <a:t>Margaret@fundingthenextgeneration.org</a:t>
            </a:r>
            <a:endParaRPr lang="en-US" dirty="0"/>
          </a:p>
          <a:p>
            <a:pPr marL="0" indent="0">
              <a:buNone/>
            </a:pPr>
            <a:r>
              <a:rPr lang="en-US" dirty="0"/>
              <a:t>415-794-4963</a:t>
            </a:r>
          </a:p>
          <a:p>
            <a:pPr marL="0" indent="0">
              <a:buNone/>
            </a:pPr>
            <a:r>
              <a:rPr lang="en-US" dirty="0">
                <a:solidFill>
                  <a:schemeClr val="bg1"/>
                </a:solidFill>
                <a:hlinkClick r:id="rId3"/>
              </a:rPr>
              <a:t>www.fundingthenextgeneration.org</a:t>
            </a:r>
            <a:endParaRPr lang="en-US" dirty="0">
              <a:solidFill>
                <a:schemeClr val="bg1"/>
              </a:solidFill>
            </a:endParaRPr>
          </a:p>
        </p:txBody>
      </p:sp>
      <p:pic>
        <p:nvPicPr>
          <p:cNvPr id="4" name="Picture 3"/>
          <p:cNvPicPr>
            <a:picLocks noChangeAspect="1"/>
          </p:cNvPicPr>
          <p:nvPr/>
        </p:nvPicPr>
        <p:blipFill>
          <a:blip r:embed="rId4"/>
          <a:stretch>
            <a:fillRect/>
          </a:stretch>
        </p:blipFill>
        <p:spPr>
          <a:xfrm>
            <a:off x="10053453" y="0"/>
            <a:ext cx="1452511" cy="1547446"/>
          </a:xfrm>
          <a:prstGeom prst="rect">
            <a:avLst/>
          </a:prstGeom>
        </p:spPr>
      </p:pic>
    </p:spTree>
    <p:extLst>
      <p:ext uri="{BB962C8B-B14F-4D97-AF65-F5344CB8AC3E}">
        <p14:creationId xmlns:p14="http://schemas.microsoft.com/office/powerpoint/2010/main" val="292203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833" y="1708151"/>
            <a:ext cx="2777067" cy="2956983"/>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9" name="Title 2"/>
          <p:cNvSpPr>
            <a:spLocks noGrp="1"/>
          </p:cNvSpPr>
          <p:nvPr>
            <p:ph type="ctrTitle"/>
          </p:nvPr>
        </p:nvSpPr>
        <p:spPr>
          <a:xfrm>
            <a:off x="4375150" y="2593227"/>
            <a:ext cx="7086600" cy="1186830"/>
          </a:xfrm>
        </p:spPr>
        <p:txBody>
          <a:bodyPr/>
          <a:lstStyle/>
          <a:p>
            <a:r>
              <a:rPr lang="en-US" altLang="en-US" sz="7200" dirty="0"/>
              <a:t>UNDERSTANDING</a:t>
            </a:r>
            <a:br>
              <a:rPr lang="en-US" altLang="en-US" sz="7200" dirty="0"/>
            </a:br>
            <a:r>
              <a:rPr lang="en-US" altLang="en-US" sz="7200" dirty="0"/>
              <a:t>LOCAL BUDGETS</a:t>
            </a:r>
          </a:p>
        </p:txBody>
      </p:sp>
    </p:spTree>
    <p:extLst>
      <p:ext uri="{BB962C8B-B14F-4D97-AF65-F5344CB8AC3E}">
        <p14:creationId xmlns:p14="http://schemas.microsoft.com/office/powerpoint/2010/main" val="209085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679347" y="2436285"/>
            <a:ext cx="7407885" cy="4194008"/>
          </a:xfrm>
        </p:spPr>
        <p:txBody>
          <a:bodyPr>
            <a:noAutofit/>
          </a:bodyPr>
          <a:lstStyle/>
          <a:p>
            <a:r>
              <a:rPr lang="en-US" altLang="en-US" sz="3600" dirty="0"/>
              <a:t>A budget is a moral document that reflects community values.</a:t>
            </a:r>
          </a:p>
          <a:p>
            <a:r>
              <a:rPr lang="en-US" altLang="en-US" sz="3600" dirty="0"/>
              <a:t>Funding inequity is a social justice issue.</a:t>
            </a:r>
          </a:p>
          <a:p>
            <a:r>
              <a:rPr lang="en-US" altLang="en-US" sz="3600" dirty="0"/>
              <a:t>It all costs money.  Lack of resources is greatest resistance to change</a:t>
            </a:r>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WHY BUDGETS MATTER?</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730" y="0"/>
            <a:ext cx="3705270" cy="6858000"/>
          </a:xfrm>
          <a:prstGeom prst="rect">
            <a:avLst/>
          </a:prstGeom>
        </p:spPr>
      </p:pic>
    </p:spTree>
    <p:extLst>
      <p:ext uri="{BB962C8B-B14F-4D97-AF65-F5344CB8AC3E}">
        <p14:creationId xmlns:p14="http://schemas.microsoft.com/office/powerpoint/2010/main" val="293897076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341505"/>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321734" y="1935356"/>
            <a:ext cx="11982715" cy="5632311"/>
          </a:xfrm>
        </p:spPr>
        <p:txBody>
          <a:bodyPr/>
          <a:lstStyle/>
          <a:p>
            <a:r>
              <a:rPr lang="en-US" sz="2800" b="1" u="sng" dirty="0"/>
              <a:t>Enough to make your argument</a:t>
            </a:r>
            <a:r>
              <a:rPr lang="en-US" sz="2800" dirty="0"/>
              <a:t>—no need to become a budget expert (you pay city/county staff to do that for you.)</a:t>
            </a:r>
          </a:p>
          <a:p>
            <a:r>
              <a:rPr lang="en-US" sz="2800" dirty="0"/>
              <a:t>Some idea of size of the total budget and where your local taxes go</a:t>
            </a:r>
          </a:p>
          <a:p>
            <a:r>
              <a:rPr lang="en-US" sz="2800" dirty="0"/>
              <a:t>How much is spent on children services—almost impossible</a:t>
            </a:r>
          </a:p>
          <a:p>
            <a:r>
              <a:rPr lang="en-US" sz="2800" dirty="0"/>
              <a:t>If you want to add to the budget-- be specific</a:t>
            </a:r>
          </a:p>
          <a:p>
            <a:r>
              <a:rPr lang="en-US" sz="2800" dirty="0"/>
              <a:t>If they ask you where the money will come from…</a:t>
            </a:r>
          </a:p>
          <a:p>
            <a:pPr marL="1073124" lvl="4" indent="0">
              <a:buNone/>
            </a:pPr>
            <a:endParaRPr lang="en-US" sz="2800" dirty="0">
              <a:solidFill>
                <a:srgbClr val="002060"/>
              </a:solidFill>
            </a:endParaRPr>
          </a:p>
          <a:p>
            <a:endParaRPr lang="en-US" dirty="0">
              <a:solidFill>
                <a:srgbClr val="002060"/>
              </a:solidFill>
            </a:endParaRP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1828800" y="397565"/>
            <a:ext cx="9223513" cy="988155"/>
          </a:xfrm>
        </p:spPr>
        <p:txBody>
          <a:bodyPr anchor="t">
            <a:normAutofit fontScale="90000"/>
          </a:bodyPr>
          <a:lstStyle/>
          <a:p>
            <a:pPr>
              <a:defRPr/>
            </a:pPr>
            <a:r>
              <a:rPr lang="en-US" sz="4000" dirty="0"/>
              <a:t>As an advocate, what do I want to know about the budget?</a:t>
            </a:r>
            <a:endParaRPr lang="en-US" sz="4000" dirty="0">
              <a:solidFill>
                <a:srgbClr val="C00000"/>
              </a:solidFill>
              <a:ea typeface="ＭＳ Ｐゴシック" charset="0"/>
              <a:cs typeface="ＭＳ Ｐゴシック" charset="0"/>
            </a:endParaRPr>
          </a:p>
        </p:txBody>
      </p:sp>
      <p:sp>
        <p:nvSpPr>
          <p:cNvPr id="23559" name="Rectangle 2"/>
          <p:cNvSpPr txBox="1">
            <a:spLocks noChangeArrowheads="1"/>
          </p:cNvSpPr>
          <p:nvPr/>
        </p:nvSpPr>
        <p:spPr bwMode="auto">
          <a:xfrm>
            <a:off x="1919818" y="1769895"/>
            <a:ext cx="641984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854072670"/>
      </p:ext>
    </p:extLst>
  </p:cSld>
  <p:clrMapOvr>
    <a:masterClrMapping/>
  </p:clrMapOvr>
  <p:transition spd="med">
    <p:fade/>
  </p:transition>
</p:sld>
</file>

<file path=ppt/theme/_rels/theme6.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6_KLM001_TU_2014_EXTERNAL_110514_5a">
  <a:themeElements>
    <a:clrScheme name="Solano Children">
      <a:dk1>
        <a:srgbClr val="000000"/>
      </a:dk1>
      <a:lt1>
        <a:srgbClr val="FFFFFF"/>
      </a:lt1>
      <a:dk2>
        <a:srgbClr val="1F9FBA"/>
      </a:dk2>
      <a:lt2>
        <a:srgbClr val="93D4E2"/>
      </a:lt2>
      <a:accent1>
        <a:srgbClr val="1F9FBA"/>
      </a:accent1>
      <a:accent2>
        <a:srgbClr val="E8E470"/>
      </a:accent2>
      <a:accent3>
        <a:srgbClr val="E1962F"/>
      </a:accent3>
      <a:accent4>
        <a:srgbClr val="C1BB00"/>
      </a:accent4>
      <a:accent5>
        <a:srgbClr val="0083BE"/>
      </a:accent5>
      <a:accent6>
        <a:srgbClr val="D4487E"/>
      </a:accent6>
      <a:hlink>
        <a:srgbClr val="0083BE"/>
      </a:hlink>
      <a:folHlink>
        <a:srgbClr val="0083B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KLM001_TU_2014_EXTERNAL_110514_5a">
  <a:themeElements>
    <a:clrScheme name="Solano Children">
      <a:dk1>
        <a:srgbClr val="000000"/>
      </a:dk1>
      <a:lt1>
        <a:srgbClr val="FFFFFF"/>
      </a:lt1>
      <a:dk2>
        <a:srgbClr val="1F9FBA"/>
      </a:dk2>
      <a:lt2>
        <a:srgbClr val="93D4E2"/>
      </a:lt2>
      <a:accent1>
        <a:srgbClr val="1F9FBA"/>
      </a:accent1>
      <a:accent2>
        <a:srgbClr val="E8E470"/>
      </a:accent2>
      <a:accent3>
        <a:srgbClr val="E1962F"/>
      </a:accent3>
      <a:accent4>
        <a:srgbClr val="C1BB00"/>
      </a:accent4>
      <a:accent5>
        <a:srgbClr val="0083BE"/>
      </a:accent5>
      <a:accent6>
        <a:srgbClr val="D4487E"/>
      </a:accent6>
      <a:hlink>
        <a:srgbClr val="0083BE"/>
      </a:hlink>
      <a:folHlink>
        <a:srgbClr val="0083B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KLM001_TU_2014_EXTERNAL_110514_5a">
  <a:themeElements>
    <a:clrScheme name="Solano Children">
      <a:dk1>
        <a:srgbClr val="000000"/>
      </a:dk1>
      <a:lt1>
        <a:srgbClr val="FFFFFF"/>
      </a:lt1>
      <a:dk2>
        <a:srgbClr val="1F9FBA"/>
      </a:dk2>
      <a:lt2>
        <a:srgbClr val="93D4E2"/>
      </a:lt2>
      <a:accent1>
        <a:srgbClr val="1F9FBA"/>
      </a:accent1>
      <a:accent2>
        <a:srgbClr val="E8E470"/>
      </a:accent2>
      <a:accent3>
        <a:srgbClr val="E1962F"/>
      </a:accent3>
      <a:accent4>
        <a:srgbClr val="C1BB00"/>
      </a:accent4>
      <a:accent5>
        <a:srgbClr val="0083BE"/>
      </a:accent5>
      <a:accent6>
        <a:srgbClr val="D4487E"/>
      </a:accent6>
      <a:hlink>
        <a:srgbClr val="0083BE"/>
      </a:hlink>
      <a:folHlink>
        <a:srgbClr val="0083B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LM001_TU_2014_EXTERNAL_110514_5a">
  <a:themeElements>
    <a:clrScheme name="Solano Children">
      <a:dk1>
        <a:srgbClr val="000000"/>
      </a:dk1>
      <a:lt1>
        <a:srgbClr val="FFFFFF"/>
      </a:lt1>
      <a:dk2>
        <a:srgbClr val="1F9FBA"/>
      </a:dk2>
      <a:lt2>
        <a:srgbClr val="93D4E2"/>
      </a:lt2>
      <a:accent1>
        <a:srgbClr val="1F9FBA"/>
      </a:accent1>
      <a:accent2>
        <a:srgbClr val="E8E470"/>
      </a:accent2>
      <a:accent3>
        <a:srgbClr val="E1962F"/>
      </a:accent3>
      <a:accent4>
        <a:srgbClr val="C1BB00"/>
      </a:accent4>
      <a:accent5>
        <a:srgbClr val="0083BE"/>
      </a:accent5>
      <a:accent6>
        <a:srgbClr val="D4487E"/>
      </a:accent6>
      <a:hlink>
        <a:srgbClr val="0083BE"/>
      </a:hlink>
      <a:folHlink>
        <a:srgbClr val="0083B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7.xml><?xml version="1.0" encoding="utf-8"?>
<a:theme xmlns:a="http://schemas.openxmlformats.org/drawingml/2006/main" name="1_MarinKids">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Perspective">
      <a:majorFont>
        <a:latin typeface="Century Gothic"/>
        <a:ea typeface=""/>
        <a:cs typeface=""/>
        <a:font script="Jpan" typeface="メイリオ"/>
      </a:majorFont>
      <a:minorFont>
        <a:latin typeface="Century Gothic"/>
        <a:ea typeface=""/>
        <a:cs typeface=""/>
        <a:font script="Jpan" typeface="メイリオ"/>
      </a:minorFont>
    </a:fontScheme>
    <a:fmtScheme name="Perspective">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23262</TotalTime>
  <Words>2605</Words>
  <Application>Microsoft Office PowerPoint</Application>
  <PresentationFormat>Widescreen</PresentationFormat>
  <Paragraphs>367</Paragraphs>
  <Slides>61</Slides>
  <Notes>9</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61</vt:i4>
      </vt:variant>
    </vt:vector>
  </HeadingPairs>
  <TitlesOfParts>
    <vt:vector size="76" baseType="lpstr">
      <vt:lpstr>Arial</vt:lpstr>
      <vt:lpstr>Arial Rounded MT Bold</vt:lpstr>
      <vt:lpstr>Calibri</vt:lpstr>
      <vt:lpstr>Calibri Light</vt:lpstr>
      <vt:lpstr>Century Gothic</vt:lpstr>
      <vt:lpstr>Tw Cen MT</vt:lpstr>
      <vt:lpstr>Wingdings 2</vt:lpstr>
      <vt:lpstr>Wingdings 3</vt:lpstr>
      <vt:lpstr>6_KLM001_TU_2014_EXTERNAL_110514_5a</vt:lpstr>
      <vt:lpstr>1_Office Theme</vt:lpstr>
      <vt:lpstr>7_KLM001_TU_2014_EXTERNAL_110514_5a</vt:lpstr>
      <vt:lpstr>8_KLM001_TU_2014_EXTERNAL_110514_5a</vt:lpstr>
      <vt:lpstr>KLM001_TU_2014_EXTERNAL_110514_5a</vt:lpstr>
      <vt:lpstr>2_Ion</vt:lpstr>
      <vt:lpstr>1_MarinKids</vt:lpstr>
      <vt:lpstr>GET MORE MONEY FOR KIDS IN YOUR CITY AND COUNTY 2020 - 2021 BUDGET</vt:lpstr>
      <vt:lpstr>GOALS OF WEBINAR</vt:lpstr>
      <vt:lpstr>WHAT IS BUDGET ADVOCACY?</vt:lpstr>
      <vt:lpstr>QUESTIONS TO ASK YOURSELF AND PUBLIC OFFICALS AS YOU REVIEW THE BUDGET</vt:lpstr>
      <vt:lpstr>CHALLENGES</vt:lpstr>
      <vt:lpstr> CBO’S AND ADVOCATES FOR CHILDREN CAN WIN BUDGET BATTLES</vt:lpstr>
      <vt:lpstr>UNDERSTANDING LOCAL BUDGETS</vt:lpstr>
      <vt:lpstr>WHY BUDGETS MATTER?</vt:lpstr>
      <vt:lpstr>As an advocate, what do I want to know about the budget?</vt:lpstr>
      <vt:lpstr>Budget Basics </vt:lpstr>
      <vt:lpstr>Topics for Today</vt:lpstr>
      <vt:lpstr>Topics for Today</vt:lpstr>
      <vt:lpstr>Budget Timelines</vt:lpstr>
      <vt:lpstr>Contra Costa Budget Timing</vt:lpstr>
      <vt:lpstr>Napa Budget Timing</vt:lpstr>
      <vt:lpstr>Yolo Budget Timing</vt:lpstr>
      <vt:lpstr>When/How to insert yourself?</vt:lpstr>
      <vt:lpstr>First year start-up Budget Issues</vt:lpstr>
      <vt:lpstr>Pension  (and Retiree Health Benefits)</vt:lpstr>
      <vt:lpstr>Pension 101</vt:lpstr>
      <vt:lpstr>Pension History</vt:lpstr>
      <vt:lpstr>Pension Future</vt:lpstr>
      <vt:lpstr>WHAT TO ASK FOR?</vt:lpstr>
      <vt:lpstr>CREATE A PROPOSAL</vt:lpstr>
      <vt:lpstr>BUILD THE CASE</vt:lpstr>
      <vt:lpstr>JUST A FEW FACTS</vt:lpstr>
      <vt:lpstr>PowerPoint Presentation</vt:lpstr>
      <vt:lpstr>PowerPoint Presentation</vt:lpstr>
      <vt:lpstr>     UNDERSTANDING THE CONTEXT </vt:lpstr>
      <vt:lpstr>PowerPoint Presentation</vt:lpstr>
      <vt:lpstr>WHERE COULD MONEY COME FROM?</vt:lpstr>
      <vt:lpstr>POSSIBLE SOURCES OF FUNDING</vt:lpstr>
      <vt:lpstr>POTENTIAL  UNDER UTILIZATION and REDEPLOYMENT</vt:lpstr>
      <vt:lpstr>Funding In Play – Examples</vt:lpstr>
      <vt:lpstr>What is 2011 Realignment?</vt:lpstr>
      <vt:lpstr>What programs were realigned?   (2/3’s to health and human services)</vt:lpstr>
      <vt:lpstr>Realignment gives counties new choices</vt:lpstr>
      <vt:lpstr>Realignment Revenue Growth</vt:lpstr>
      <vt:lpstr>Mental Health Services Act  (MHSA)</vt:lpstr>
      <vt:lpstr>MHSA - Community-based Approach</vt:lpstr>
      <vt:lpstr>MHSA – Funding Considerations</vt:lpstr>
      <vt:lpstr>State Juvenile Justice Funding</vt:lpstr>
      <vt:lpstr>State Juvenile Justice Funding</vt:lpstr>
      <vt:lpstr>Family First Prevention Services Act</vt:lpstr>
      <vt:lpstr>ADVOCACY TIPS Pick one or two ideas.</vt:lpstr>
      <vt:lpstr>PERSUASION AND PRESSURE</vt:lpstr>
      <vt:lpstr>COMMUNICATING THE NEED</vt:lpstr>
      <vt:lpstr>DRAMA HELPS</vt:lpstr>
      <vt:lpstr>AUTHENTIC VOICES</vt:lpstr>
      <vt:lpstr>ORGANIZE DON’T GO IT ALONE </vt:lpstr>
      <vt:lpstr>COALITIONS AND ALLIES</vt:lpstr>
      <vt:lpstr>NUMBERS COUNT</vt:lpstr>
      <vt:lpstr>ENLIST PUBLIC SUPPORT</vt:lpstr>
      <vt:lpstr>USE THE MEDIA</vt:lpstr>
      <vt:lpstr>Elections are Great Opportunities </vt:lpstr>
      <vt:lpstr>PREPARE FOR OPPOSITION</vt:lpstr>
      <vt:lpstr>BUILD IN ACCOUNTABILITY</vt:lpstr>
      <vt:lpstr>DEVELOPING AN ADVOCACY STRATEGY</vt:lpstr>
      <vt:lpstr>REFORM THE PROCESS</vt:lpstr>
      <vt:lpstr>REFORM THE PROCESS</vt:lpstr>
      <vt:lpstr>FUNDING THE NEXT GENERATION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Brodkin</dc:creator>
  <cp:lastModifiedBy>Margaret Brodkin</cp:lastModifiedBy>
  <cp:revision>67</cp:revision>
  <dcterms:created xsi:type="dcterms:W3CDTF">2019-11-16T23:00:00Z</dcterms:created>
  <dcterms:modified xsi:type="dcterms:W3CDTF">2019-12-05T05:37:59Z</dcterms:modified>
</cp:coreProperties>
</file>