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3"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8" name="Google Shape;108;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707eed8c4e_0_7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707eed8c4e_0_7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4" name="Google Shape;184;g707eed8c4e_0_7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707eed8c4e_0_8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707eed8c4e_0_8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1" name="Google Shape;191;g707eed8c4e_0_85: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707eed8c4e_0_9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 name="Google Shape;197;g707eed8c4e_0_9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8" name="Google Shape;198;g707eed8c4e_0_95: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707eed8c4e_0_10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707eed8c4e_0_10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5" name="Google Shape;205;g707eed8c4e_0_10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707eed8c4e_0_1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1" name="Google Shape;211;g707eed8c4e_0_11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2" name="Google Shape;212;g707eed8c4e_0_11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707eed8c4e_0_13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707eed8c4e_0_13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4" name="Google Shape;224;g707eed8c4e_0_13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15</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8" name="Google Shape;118;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4:notes"/>
          <p:cNvSpPr>
            <a:spLocks noGrp="1" noRot="1" noChangeAspect="1"/>
          </p:cNvSpPr>
          <p:nvPr>
            <p:ph type="sldImg" idx="2"/>
          </p:nvPr>
        </p:nvSpPr>
        <p:spPr>
          <a:xfrm>
            <a:off x="2586038" y="860425"/>
            <a:ext cx="4127500" cy="23225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9" name="Google Shape;129;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0" name="Google Shape;130;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3</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707eed8c4e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707eed8c4e_0_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2" name="Google Shape;142;g707eed8c4e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707eed8c4e_0_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707eed8c4e_0_1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g707eed8c4e_0_1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707eed8c4e_0_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707eed8c4e_0_2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6" name="Google Shape;156;g707eed8c4e_0_25: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707eed8c4e_0_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707eed8c4e_0_3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3" name="Google Shape;163;g707eed8c4e_0_3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707eed8c4e_0_4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707eed8c4e_0_4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0" name="Google Shape;170;g707eed8c4e_0_4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707eed8c4e_0_6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707eed8c4e_0_6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7" name="Google Shape;177;g707eed8c4e_0_6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bg>
      <p:bgPr>
        <a:gradFill>
          <a:gsLst>
            <a:gs pos="0">
              <a:srgbClr val="4E62A2"/>
            </a:gs>
            <a:gs pos="73000">
              <a:srgbClr val="4E62A2"/>
            </a:gs>
            <a:gs pos="84000">
              <a:srgbClr val="7586BD"/>
            </a:gs>
            <a:gs pos="100000">
              <a:srgbClr val="AEB8D8"/>
            </a:gs>
          </a:gsLst>
          <a:path path="circle">
            <a:fillToRect r="100000" b="100000"/>
          </a:path>
          <a:tileRect l="-100000" t="-100000"/>
        </a:gradFill>
        <a:effectLst/>
      </p:bgPr>
    </p:bg>
    <p:spTree>
      <p:nvGrpSpPr>
        <p:cNvPr id="1" name="Shape 17"/>
        <p:cNvGrpSpPr/>
        <p:nvPr/>
      </p:nvGrpSpPr>
      <p:grpSpPr>
        <a:xfrm>
          <a:off x="0" y="0"/>
          <a:ext cx="0" cy="0"/>
          <a:chOff x="0" y="0"/>
          <a:chExt cx="0" cy="0"/>
        </a:xfrm>
      </p:grpSpPr>
      <p:sp>
        <p:nvSpPr>
          <p:cNvPr id="18" name="Google Shape;18;p2"/>
          <p:cNvSpPr txBox="1">
            <a:spLocks noGrp="1"/>
          </p:cNvSpPr>
          <p:nvPr>
            <p:ph type="ctrTitle"/>
          </p:nvPr>
        </p:nvSpPr>
        <p:spPr>
          <a:xfrm>
            <a:off x="1524000" y="1122363"/>
            <a:ext cx="9144000" cy="1819277"/>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rgbClr val="D5E0C7"/>
              </a:buClr>
              <a:buSzPts val="6000"/>
              <a:buFont typeface="Arial"/>
              <a:buNone/>
              <a:defRPr sz="6000" b="0">
                <a:solidFill>
                  <a:srgbClr val="D5E0C7"/>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2"/>
          <p:cNvSpPr txBox="1">
            <a:spLocks noGrp="1"/>
          </p:cNvSpPr>
          <p:nvPr>
            <p:ph type="subTitle" idx="1"/>
          </p:nvPr>
        </p:nvSpPr>
        <p:spPr>
          <a:xfrm>
            <a:off x="1524000" y="2941640"/>
            <a:ext cx="8212952" cy="787688"/>
          </a:xfrm>
          <a:prstGeom prst="rect">
            <a:avLst/>
          </a:prstGeom>
          <a:noFill/>
          <a:ln>
            <a:noFill/>
          </a:ln>
        </p:spPr>
        <p:txBody>
          <a:bodyPr spcFirstLastPara="1" wrap="square" lIns="91425" tIns="45700" rIns="91425" bIns="45700" anchor="t" anchorCtr="0">
            <a:noAutofit/>
          </a:bodyPr>
          <a:lstStyle>
            <a:lvl1pPr lvl="0" algn="l">
              <a:lnSpc>
                <a:spcPct val="90000"/>
              </a:lnSpc>
              <a:spcBef>
                <a:spcPts val="1000"/>
              </a:spcBef>
              <a:spcAft>
                <a:spcPts val="0"/>
              </a:spcAft>
              <a:buClr>
                <a:srgbClr val="D5E0C7"/>
              </a:buClr>
              <a:buSzPts val="2400"/>
              <a:buNone/>
              <a:defRPr sz="2400" i="1">
                <a:solidFill>
                  <a:srgbClr val="D5E0C7"/>
                </a:solidFill>
                <a:latin typeface="Arial"/>
                <a:ea typeface="Arial"/>
                <a:cs typeface="Arial"/>
                <a:sym typeface="Aria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2"/>
          <p:cNvSpPr/>
          <p:nvPr/>
        </p:nvSpPr>
        <p:spPr>
          <a:xfrm>
            <a:off x="1058361" y="1453630"/>
            <a:ext cx="361950" cy="361950"/>
          </a:xfrm>
          <a:prstGeom prst="ellipse">
            <a:avLst/>
          </a:prstGeom>
          <a:solidFill>
            <a:srgbClr val="D5E0C7"/>
          </a:solidFill>
          <a:ln w="12700" cap="flat" cmpd="sng">
            <a:solidFill>
              <a:srgbClr val="D5E0C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cxnSp>
        <p:nvCxnSpPr>
          <p:cNvPr id="21" name="Google Shape;21;p2"/>
          <p:cNvCxnSpPr>
            <a:stCxn id="20" idx="4"/>
          </p:cNvCxnSpPr>
          <p:nvPr/>
        </p:nvCxnSpPr>
        <p:spPr>
          <a:xfrm>
            <a:off x="1239336" y="1815580"/>
            <a:ext cx="0" cy="5561700"/>
          </a:xfrm>
          <a:prstGeom prst="straightConnector1">
            <a:avLst/>
          </a:prstGeom>
          <a:noFill/>
          <a:ln w="9525" cap="flat" cmpd="sng">
            <a:solidFill>
              <a:srgbClr val="D5E0C7"/>
            </a:solidFill>
            <a:prstDash val="solid"/>
            <a:miter lim="800000"/>
            <a:headEnd type="none" w="sm" len="sm"/>
            <a:tailEnd type="none" w="sm" len="sm"/>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3"/>
        <p:cNvGrpSpPr/>
        <p:nvPr/>
      </p:nvGrpSpPr>
      <p:grpSpPr>
        <a:xfrm>
          <a:off x="0" y="0"/>
          <a:ext cx="0" cy="0"/>
          <a:chOff x="0" y="0"/>
          <a:chExt cx="0" cy="0"/>
        </a:xfrm>
      </p:grpSpPr>
      <p:sp>
        <p:nvSpPr>
          <p:cNvPr id="74" name="Google Shape;74;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7"/>
        <p:cNvGrpSpPr/>
        <p:nvPr/>
      </p:nvGrpSpPr>
      <p:grpSpPr>
        <a:xfrm>
          <a:off x="0" y="0"/>
          <a:ext cx="0" cy="0"/>
          <a:chOff x="0" y="0"/>
          <a:chExt cx="0" cy="0"/>
        </a:xfrm>
      </p:grpSpPr>
      <p:sp>
        <p:nvSpPr>
          <p:cNvPr id="78" name="Google Shape;78;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9" name="Google Shape;79;p1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3200"/>
              <a:buNone/>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80" name="Google Shape;80;p1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84"/>
        <p:cNvGrpSpPr/>
        <p:nvPr/>
      </p:nvGrpSpPr>
      <p:grpSpPr>
        <a:xfrm>
          <a:off x="0" y="0"/>
          <a:ext cx="0" cy="0"/>
          <a:chOff x="0" y="0"/>
          <a:chExt cx="0" cy="0"/>
        </a:xfrm>
      </p:grpSpPr>
      <p:sp>
        <p:nvSpPr>
          <p:cNvPr id="85" name="Google Shape;85;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6" name="Google Shape;86;p13"/>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87" name="Google Shape;87;p1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8" name="Google Shape;88;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91"/>
        <p:cNvGrpSpPr/>
        <p:nvPr/>
      </p:nvGrpSpPr>
      <p:grpSpPr>
        <a:xfrm>
          <a:off x="0" y="0"/>
          <a:ext cx="0" cy="0"/>
          <a:chOff x="0" y="0"/>
          <a:chExt cx="0" cy="0"/>
        </a:xfrm>
      </p:grpSpPr>
      <p:sp>
        <p:nvSpPr>
          <p:cNvPr id="92" name="Google Shape;92;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3" name="Google Shape;93;p1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800"/>
              <a:buNone/>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4" name="Google Shape;94;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 name="Google Shape;96;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97"/>
        <p:cNvGrpSpPr/>
        <p:nvPr/>
      </p:nvGrpSpPr>
      <p:grpSpPr>
        <a:xfrm>
          <a:off x="0" y="0"/>
          <a:ext cx="0" cy="0"/>
          <a:chOff x="0" y="0"/>
          <a:chExt cx="0" cy="0"/>
        </a:xfrm>
      </p:grpSpPr>
      <p:sp>
        <p:nvSpPr>
          <p:cNvPr id="98" name="Google Shape;98;p1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9" name="Google Shape;99;p1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800"/>
              <a:buNone/>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0" name="Google Shape;100;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103"/>
        <p:cNvGrpSpPr/>
        <p:nvPr/>
      </p:nvGrpSpPr>
      <p:grpSpPr>
        <a:xfrm>
          <a:off x="0" y="0"/>
          <a:ext cx="0" cy="0"/>
          <a:chOff x="0" y="0"/>
          <a:chExt cx="0" cy="0"/>
        </a:xfrm>
      </p:grpSpPr>
      <p:sp>
        <p:nvSpPr>
          <p:cNvPr id="104" name="Google Shape;104;p16"/>
          <p:cNvSpPr txBox="1">
            <a:spLocks noGrp="1"/>
          </p:cNvSpPr>
          <p:nvPr>
            <p:ph type="body" idx="1"/>
          </p:nvPr>
        </p:nvSpPr>
        <p:spPr>
          <a:xfrm>
            <a:off x="692729" y="1447800"/>
            <a:ext cx="11037455" cy="4733966"/>
          </a:xfrm>
          <a:prstGeom prst="rect">
            <a:avLst/>
          </a:prstGeom>
          <a:noFill/>
          <a:ln>
            <a:noFill/>
          </a:ln>
        </p:spPr>
        <p:txBody>
          <a:bodyPr spcFirstLastPara="1" wrap="square" lIns="0" tIns="0" rIns="0" bIns="0" anchor="t" anchorCtr="0">
            <a:noAutofit/>
          </a:bodyPr>
          <a:lstStyle>
            <a:lvl1pPr marL="457200" lvl="0" indent="-228600" algn="l">
              <a:lnSpc>
                <a:spcPct val="110000"/>
              </a:lnSpc>
              <a:spcBef>
                <a:spcPts val="1146"/>
              </a:spcBef>
              <a:spcAft>
                <a:spcPts val="0"/>
              </a:spcAft>
              <a:buClr>
                <a:srgbClr val="FC9F2F"/>
              </a:buClr>
              <a:buSzPts val="2743"/>
              <a:buNone/>
              <a:defRPr sz="2471" b="1" i="0">
                <a:solidFill>
                  <a:srgbClr val="3D6B97"/>
                </a:solidFill>
                <a:latin typeface="Trebuchet MS"/>
                <a:ea typeface="Trebuchet MS"/>
                <a:cs typeface="Trebuchet MS"/>
                <a:sym typeface="Trebuchet MS"/>
              </a:defRPr>
            </a:lvl1pPr>
            <a:lvl2pPr marL="914400" lvl="1" indent="-349643" algn="l">
              <a:lnSpc>
                <a:spcPct val="90000"/>
              </a:lnSpc>
              <a:spcBef>
                <a:spcPts val="794"/>
              </a:spcBef>
              <a:spcAft>
                <a:spcPts val="0"/>
              </a:spcAft>
              <a:buClr>
                <a:srgbClr val="1BAEBA"/>
              </a:buClr>
              <a:buSzPts val="1906"/>
              <a:buChar char="•"/>
              <a:defRPr sz="2118" b="0" i="0">
                <a:solidFill>
                  <a:srgbClr val="3D6B97"/>
                </a:solidFill>
                <a:latin typeface="Trebuchet MS"/>
                <a:ea typeface="Trebuchet MS"/>
                <a:cs typeface="Trebuchet MS"/>
                <a:sym typeface="Trebuchet MS"/>
              </a:defRPr>
            </a:lvl2pPr>
            <a:lvl3pPr marL="1371600" lvl="2" indent="-228600" algn="l">
              <a:lnSpc>
                <a:spcPct val="90000"/>
              </a:lnSpc>
              <a:spcBef>
                <a:spcPts val="618"/>
              </a:spcBef>
              <a:spcAft>
                <a:spcPts val="0"/>
              </a:spcAft>
              <a:buClr>
                <a:srgbClr val="3D6B97"/>
              </a:buClr>
              <a:buSzPts val="2000"/>
              <a:buNone/>
              <a:defRPr b="0" i="0">
                <a:solidFill>
                  <a:srgbClr val="3D6B97"/>
                </a:solidFill>
                <a:latin typeface="Trebuchet MS"/>
                <a:ea typeface="Trebuchet MS"/>
                <a:cs typeface="Trebuchet MS"/>
                <a:sym typeface="Trebuchet MS"/>
              </a:defRPr>
            </a:lvl3pPr>
            <a:lvl4pPr marL="1828800" lvl="3" indent="-228600" algn="l">
              <a:lnSpc>
                <a:spcPct val="90000"/>
              </a:lnSpc>
              <a:spcBef>
                <a:spcPts val="500"/>
              </a:spcBef>
              <a:spcAft>
                <a:spcPts val="0"/>
              </a:spcAft>
              <a:buClr>
                <a:srgbClr val="3D6B97"/>
              </a:buClr>
              <a:buSzPts val="1199"/>
              <a:buNone/>
              <a:defRPr sz="1199" b="0" i="0">
                <a:solidFill>
                  <a:srgbClr val="3D6B97"/>
                </a:solidFill>
                <a:latin typeface="Trebuchet MS"/>
                <a:ea typeface="Trebuchet MS"/>
                <a:cs typeface="Trebuchet MS"/>
                <a:sym typeface="Trebuchet MS"/>
              </a:defRPr>
            </a:lvl4pPr>
            <a:lvl5pPr marL="2286000" lvl="4" indent="-342900" algn="l">
              <a:lnSpc>
                <a:spcPct val="90000"/>
              </a:lnSpc>
              <a:spcBef>
                <a:spcPts val="500"/>
              </a:spcBef>
              <a:spcAft>
                <a:spcPts val="0"/>
              </a:spcAft>
              <a:buClr>
                <a:srgbClr val="3D6B97"/>
              </a:buClr>
              <a:buSzPts val="1800"/>
              <a:buChar char="•"/>
              <a:defRPr b="0" i="0">
                <a:solidFill>
                  <a:srgbClr val="3D6B97"/>
                </a:solidFill>
                <a:latin typeface="Trebuchet MS"/>
                <a:ea typeface="Trebuchet MS"/>
                <a:cs typeface="Trebuchet MS"/>
                <a:sym typeface="Trebuchet MS"/>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5" name="Google Shape;105;p16"/>
          <p:cNvSpPr txBox="1">
            <a:spLocks noGrp="1"/>
          </p:cNvSpPr>
          <p:nvPr>
            <p:ph type="title"/>
          </p:nvPr>
        </p:nvSpPr>
        <p:spPr>
          <a:xfrm>
            <a:off x="692730" y="357308"/>
            <a:ext cx="9117116" cy="785692"/>
          </a:xfrm>
          <a:prstGeom prst="rect">
            <a:avLst/>
          </a:prstGeom>
          <a:noFill/>
          <a:ln>
            <a:noFill/>
          </a:ln>
        </p:spPr>
        <p:txBody>
          <a:bodyPr spcFirstLastPara="1" wrap="square" lIns="0" tIns="0" rIns="0" bIns="0" anchor="ctr" anchorCtr="0">
            <a:noAutofit/>
          </a:bodyPr>
          <a:lstStyle>
            <a:lvl1pPr lvl="0" algn="l">
              <a:lnSpc>
                <a:spcPct val="89383"/>
              </a:lnSpc>
              <a:spcBef>
                <a:spcPts val="0"/>
              </a:spcBef>
              <a:spcAft>
                <a:spcPts val="0"/>
              </a:spcAft>
              <a:buClr>
                <a:srgbClr val="1BAEBA"/>
              </a:buClr>
              <a:buSzPts val="2741"/>
              <a:buFont typeface="Trebuchet MS"/>
              <a:buNone/>
              <a:defRPr sz="2741" b="1" i="0">
                <a:solidFill>
                  <a:srgbClr val="1BAEBA"/>
                </a:solidFill>
                <a:latin typeface="Trebuchet MS"/>
                <a:ea typeface="Trebuchet MS"/>
                <a:cs typeface="Trebuchet MS"/>
                <a:sym typeface="Trebuchet MS"/>
              </a:defRPr>
            </a:lvl1pPr>
            <a:lvl2pPr lvl="1">
              <a:spcBef>
                <a:spcPts val="514"/>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2"/>
        <p:cNvGrpSpPr/>
        <p:nvPr/>
      </p:nvGrpSpPr>
      <p:grpSpPr>
        <a:xfrm>
          <a:off x="0" y="0"/>
          <a:ext cx="0" cy="0"/>
          <a:chOff x="0" y="0"/>
          <a:chExt cx="0" cy="0"/>
        </a:xfrm>
      </p:grpSpPr>
      <p:sp>
        <p:nvSpPr>
          <p:cNvPr id="23" name="Google Shape;23;p3"/>
          <p:cNvSpPr/>
          <p:nvPr/>
        </p:nvSpPr>
        <p:spPr>
          <a:xfrm>
            <a:off x="0" y="0"/>
            <a:ext cx="12192000" cy="1420837"/>
          </a:xfrm>
          <a:prstGeom prst="rect">
            <a:avLst/>
          </a:prstGeom>
          <a:solidFill>
            <a:srgbClr val="4E62A2"/>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24" name="Google Shape;24;p3"/>
          <p:cNvSpPr/>
          <p:nvPr/>
        </p:nvSpPr>
        <p:spPr>
          <a:xfrm>
            <a:off x="630105" y="604909"/>
            <a:ext cx="275624" cy="275624"/>
          </a:xfrm>
          <a:prstGeom prst="ellipse">
            <a:avLst/>
          </a:prstGeom>
          <a:solidFill>
            <a:srgbClr val="D5E0C7"/>
          </a:solidFill>
          <a:ln w="12700" cap="flat" cmpd="sng">
            <a:solidFill>
              <a:srgbClr val="D5E0C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cxnSp>
        <p:nvCxnSpPr>
          <p:cNvPr id="25" name="Google Shape;25;p3"/>
          <p:cNvCxnSpPr/>
          <p:nvPr/>
        </p:nvCxnSpPr>
        <p:spPr>
          <a:xfrm>
            <a:off x="760281" y="-856509"/>
            <a:ext cx="0" cy="1461418"/>
          </a:xfrm>
          <a:prstGeom prst="straightConnector1">
            <a:avLst/>
          </a:prstGeom>
          <a:noFill/>
          <a:ln w="9525" cap="flat" cmpd="sng">
            <a:solidFill>
              <a:srgbClr val="D5E0C7"/>
            </a:solidFill>
            <a:prstDash val="solid"/>
            <a:miter lim="800000"/>
            <a:headEnd type="none" w="sm" len="sm"/>
            <a:tailEnd type="none" w="sm" len="sm"/>
          </a:ln>
        </p:spPr>
      </p:cxnSp>
      <p:sp>
        <p:nvSpPr>
          <p:cNvPr id="26" name="Google Shape;26;p3"/>
          <p:cNvSpPr txBox="1">
            <a:spLocks noGrp="1"/>
          </p:cNvSpPr>
          <p:nvPr>
            <p:ph type="title"/>
          </p:nvPr>
        </p:nvSpPr>
        <p:spPr>
          <a:xfrm>
            <a:off x="1035904" y="432858"/>
            <a:ext cx="10317895" cy="718608"/>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D5E0C7"/>
              </a:buClr>
              <a:buSzPts val="2800"/>
              <a:buFont typeface="Arial"/>
              <a:buNone/>
              <a:defRPr sz="2800">
                <a:solidFill>
                  <a:srgbClr val="D5E0C7"/>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4E62A2"/>
              </a:buClr>
              <a:buSzPts val="2400"/>
              <a:buNone/>
              <a:defRPr sz="2400" b="1">
                <a:solidFill>
                  <a:srgbClr val="4E62A2"/>
                </a:solidFill>
                <a:latin typeface="Arial"/>
                <a:ea typeface="Arial"/>
                <a:cs typeface="Arial"/>
                <a:sym typeface="Arial"/>
              </a:defRPr>
            </a:lvl1pPr>
            <a:lvl2pPr marL="914400" lvl="1" indent="-228600" algn="l">
              <a:lnSpc>
                <a:spcPct val="90000"/>
              </a:lnSpc>
              <a:spcBef>
                <a:spcPts val="500"/>
              </a:spcBef>
              <a:spcAft>
                <a:spcPts val="0"/>
              </a:spcAft>
              <a:buClr>
                <a:srgbClr val="4E62A2"/>
              </a:buClr>
              <a:buSzPts val="2000"/>
              <a:buNone/>
              <a:defRPr sz="2000" i="1">
                <a:solidFill>
                  <a:srgbClr val="4E62A2"/>
                </a:solidFill>
                <a:latin typeface="Arial"/>
                <a:ea typeface="Arial"/>
                <a:cs typeface="Arial"/>
                <a:sym typeface="Arial"/>
              </a:defRPr>
            </a:lvl2pPr>
            <a:lvl3pPr marL="1371600" lvl="2" indent="-355600" algn="l">
              <a:lnSpc>
                <a:spcPct val="90000"/>
              </a:lnSpc>
              <a:spcBef>
                <a:spcPts val="500"/>
              </a:spcBef>
              <a:spcAft>
                <a:spcPts val="0"/>
              </a:spcAft>
              <a:buClr>
                <a:srgbClr val="4E62A2"/>
              </a:buClr>
              <a:buSzPts val="2000"/>
              <a:buChar char="•"/>
              <a:defRPr>
                <a:solidFill>
                  <a:srgbClr val="4E62A2"/>
                </a:solidFill>
                <a:latin typeface="Arial"/>
                <a:ea typeface="Arial"/>
                <a:cs typeface="Arial"/>
                <a:sym typeface="Arial"/>
              </a:defRPr>
            </a:lvl3pPr>
            <a:lvl4pPr marL="1828800" lvl="3" indent="-342900" algn="l">
              <a:lnSpc>
                <a:spcPct val="90000"/>
              </a:lnSpc>
              <a:spcBef>
                <a:spcPts val="500"/>
              </a:spcBef>
              <a:spcAft>
                <a:spcPts val="0"/>
              </a:spcAft>
              <a:buClr>
                <a:srgbClr val="4E62A2"/>
              </a:buClr>
              <a:buSzPts val="1800"/>
              <a:buChar char="•"/>
              <a:defRPr>
                <a:solidFill>
                  <a:srgbClr val="4E62A2"/>
                </a:solidFill>
                <a:latin typeface="Arial"/>
                <a:ea typeface="Arial"/>
                <a:cs typeface="Arial"/>
                <a:sym typeface="Arial"/>
              </a:defRPr>
            </a:lvl4pPr>
            <a:lvl5pPr marL="2286000" lvl="4" indent="-342900" algn="l">
              <a:lnSpc>
                <a:spcPct val="90000"/>
              </a:lnSpc>
              <a:spcBef>
                <a:spcPts val="500"/>
              </a:spcBef>
              <a:spcAft>
                <a:spcPts val="0"/>
              </a:spcAft>
              <a:buClr>
                <a:srgbClr val="4E62A2"/>
              </a:buClr>
              <a:buSzPts val="1800"/>
              <a:buChar char="•"/>
              <a:defRPr>
                <a:solidFill>
                  <a:srgbClr val="4E62A2"/>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28"/>
        <p:cNvGrpSpPr/>
        <p:nvPr/>
      </p:nvGrpSpPr>
      <p:grpSpPr>
        <a:xfrm>
          <a:off x="0" y="0"/>
          <a:ext cx="0" cy="0"/>
          <a:chOff x="0" y="0"/>
          <a:chExt cx="0" cy="0"/>
        </a:xfrm>
      </p:grpSpPr>
      <p:sp>
        <p:nvSpPr>
          <p:cNvPr id="29" name="Google Shape;29;p4"/>
          <p:cNvSpPr/>
          <p:nvPr/>
        </p:nvSpPr>
        <p:spPr>
          <a:xfrm>
            <a:off x="0" y="0"/>
            <a:ext cx="12192000" cy="1420837"/>
          </a:xfrm>
          <a:prstGeom prst="rect">
            <a:avLst/>
          </a:prstGeom>
          <a:solidFill>
            <a:srgbClr val="4E62A2"/>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30" name="Google Shape;30;p4"/>
          <p:cNvSpPr/>
          <p:nvPr/>
        </p:nvSpPr>
        <p:spPr>
          <a:xfrm>
            <a:off x="630105" y="604909"/>
            <a:ext cx="275624" cy="275624"/>
          </a:xfrm>
          <a:prstGeom prst="ellipse">
            <a:avLst/>
          </a:prstGeom>
          <a:solidFill>
            <a:srgbClr val="D5E0C7"/>
          </a:solidFill>
          <a:ln w="12700" cap="flat" cmpd="sng">
            <a:solidFill>
              <a:srgbClr val="D5E0C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cxnSp>
        <p:nvCxnSpPr>
          <p:cNvPr id="31" name="Google Shape;31;p4"/>
          <p:cNvCxnSpPr/>
          <p:nvPr/>
        </p:nvCxnSpPr>
        <p:spPr>
          <a:xfrm>
            <a:off x="760281" y="-856509"/>
            <a:ext cx="0" cy="1461418"/>
          </a:xfrm>
          <a:prstGeom prst="straightConnector1">
            <a:avLst/>
          </a:prstGeom>
          <a:noFill/>
          <a:ln w="9525" cap="flat" cmpd="sng">
            <a:solidFill>
              <a:srgbClr val="D5E0C7"/>
            </a:solidFill>
            <a:prstDash val="solid"/>
            <a:miter lim="800000"/>
            <a:headEnd type="none" w="sm" len="sm"/>
            <a:tailEnd type="none" w="sm" len="sm"/>
          </a:ln>
        </p:spPr>
      </p:cxnSp>
      <p:sp>
        <p:nvSpPr>
          <p:cNvPr id="32" name="Google Shape;32;p4"/>
          <p:cNvSpPr txBox="1">
            <a:spLocks noGrp="1"/>
          </p:cNvSpPr>
          <p:nvPr>
            <p:ph type="title"/>
          </p:nvPr>
        </p:nvSpPr>
        <p:spPr>
          <a:xfrm>
            <a:off x="924324" y="562863"/>
            <a:ext cx="10515600" cy="567608"/>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rgbClr val="D5E0C7"/>
              </a:buClr>
              <a:buSzPts val="2800"/>
              <a:buFont typeface="Arial"/>
              <a:buNone/>
              <a:defRPr sz="2800" b="0">
                <a:solidFill>
                  <a:srgbClr val="D5E0C7"/>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3"/>
        <p:cNvGrpSpPr/>
        <p:nvPr/>
      </p:nvGrpSpPr>
      <p:grpSpPr>
        <a:xfrm>
          <a:off x="0" y="0"/>
          <a:ext cx="0" cy="0"/>
          <a:chOff x="0" y="0"/>
          <a:chExt cx="0" cy="0"/>
        </a:xfrm>
      </p:grpSpPr>
      <p:sp>
        <p:nvSpPr>
          <p:cNvPr id="34" name="Google Shape;34;p5"/>
          <p:cNvSpPr txBox="1">
            <a:spLocks noGrp="1"/>
          </p:cNvSpPr>
          <p:nvPr>
            <p:ph type="body" idx="1"/>
          </p:nvPr>
        </p:nvSpPr>
        <p:spPr>
          <a:xfrm>
            <a:off x="630105" y="2277346"/>
            <a:ext cx="3213762" cy="3700121"/>
          </a:xfrm>
          <a:prstGeom prst="rect">
            <a:avLst/>
          </a:prstGeom>
          <a:noFill/>
          <a:ln>
            <a:noFill/>
          </a:ln>
        </p:spPr>
        <p:txBody>
          <a:bodyPr spcFirstLastPara="1" wrap="square" lIns="91425" tIns="45700" rIns="91425" bIns="45700" anchor="t" anchorCtr="0">
            <a:noAutofit/>
          </a:bodyPr>
          <a:lstStyle>
            <a:lvl1pPr marL="457200" lvl="0" indent="-228600" algn="r">
              <a:lnSpc>
                <a:spcPct val="90000"/>
              </a:lnSpc>
              <a:spcBef>
                <a:spcPts val="1000"/>
              </a:spcBef>
              <a:spcAft>
                <a:spcPts val="0"/>
              </a:spcAft>
              <a:buClr>
                <a:srgbClr val="4E62A2"/>
              </a:buClr>
              <a:buSzPts val="2400"/>
              <a:buNone/>
              <a:defRPr sz="2400" b="0">
                <a:solidFill>
                  <a:srgbClr val="4E62A2"/>
                </a:solidFill>
                <a:latin typeface="Arial"/>
                <a:ea typeface="Arial"/>
                <a:cs typeface="Arial"/>
                <a:sym typeface="Aria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5" name="Google Shape;35;p5"/>
          <p:cNvSpPr/>
          <p:nvPr/>
        </p:nvSpPr>
        <p:spPr>
          <a:xfrm>
            <a:off x="0" y="0"/>
            <a:ext cx="12192000" cy="1420837"/>
          </a:xfrm>
          <a:prstGeom prst="rect">
            <a:avLst/>
          </a:prstGeom>
          <a:solidFill>
            <a:srgbClr val="4E62A2"/>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36" name="Google Shape;36;p5"/>
          <p:cNvSpPr/>
          <p:nvPr/>
        </p:nvSpPr>
        <p:spPr>
          <a:xfrm>
            <a:off x="630105" y="604909"/>
            <a:ext cx="275624" cy="275624"/>
          </a:xfrm>
          <a:prstGeom prst="ellipse">
            <a:avLst/>
          </a:prstGeom>
          <a:solidFill>
            <a:srgbClr val="D5E0C7"/>
          </a:solidFill>
          <a:ln w="12700" cap="flat" cmpd="sng">
            <a:solidFill>
              <a:srgbClr val="D5E0C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cxnSp>
        <p:nvCxnSpPr>
          <p:cNvPr id="37" name="Google Shape;37;p5"/>
          <p:cNvCxnSpPr/>
          <p:nvPr/>
        </p:nvCxnSpPr>
        <p:spPr>
          <a:xfrm>
            <a:off x="760281" y="-856509"/>
            <a:ext cx="0" cy="1461418"/>
          </a:xfrm>
          <a:prstGeom prst="straightConnector1">
            <a:avLst/>
          </a:prstGeom>
          <a:noFill/>
          <a:ln w="9525" cap="flat" cmpd="sng">
            <a:solidFill>
              <a:srgbClr val="D5E0C7"/>
            </a:solidFill>
            <a:prstDash val="solid"/>
            <a:miter lim="800000"/>
            <a:headEnd type="none" w="sm" len="sm"/>
            <a:tailEnd type="none" w="sm" len="sm"/>
          </a:ln>
        </p:spPr>
      </p:cxnSp>
      <p:sp>
        <p:nvSpPr>
          <p:cNvPr id="38" name="Google Shape;38;p5"/>
          <p:cNvSpPr txBox="1">
            <a:spLocks noGrp="1"/>
          </p:cNvSpPr>
          <p:nvPr>
            <p:ph type="title"/>
          </p:nvPr>
        </p:nvSpPr>
        <p:spPr>
          <a:xfrm>
            <a:off x="924324" y="562863"/>
            <a:ext cx="10515600" cy="567608"/>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rgbClr val="D5E0C7"/>
              </a:buClr>
              <a:buSzPts val="2800"/>
              <a:buFont typeface="Arial"/>
              <a:buNone/>
              <a:defRPr sz="2800" b="0">
                <a:solidFill>
                  <a:srgbClr val="D5E0C7"/>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39"/>
        <p:cNvGrpSpPr/>
        <p:nvPr/>
      </p:nvGrpSpPr>
      <p:grpSpPr>
        <a:xfrm>
          <a:off x="0" y="0"/>
          <a:ext cx="0" cy="0"/>
          <a:chOff x="0" y="0"/>
          <a:chExt cx="0" cy="0"/>
        </a:xfrm>
      </p:grpSpPr>
      <p:sp>
        <p:nvSpPr>
          <p:cNvPr id="40" name="Google Shape;40;p6"/>
          <p:cNvSpPr txBox="1">
            <a:spLocks noGrp="1"/>
          </p:cNvSpPr>
          <p:nvPr>
            <p:ph type="body" idx="1"/>
          </p:nvPr>
        </p:nvSpPr>
        <p:spPr>
          <a:xfrm>
            <a:off x="630107" y="1992935"/>
            <a:ext cx="3213762" cy="4242087"/>
          </a:xfrm>
          <a:prstGeom prst="rect">
            <a:avLst/>
          </a:prstGeom>
          <a:noFill/>
          <a:ln>
            <a:noFill/>
          </a:ln>
        </p:spPr>
        <p:txBody>
          <a:bodyPr spcFirstLastPara="1" wrap="square" lIns="91425" tIns="45700" rIns="91425" bIns="45700" anchor="t" anchorCtr="0">
            <a:noAutofit/>
          </a:bodyPr>
          <a:lstStyle>
            <a:lvl1pPr marL="457200" lvl="0" indent="-228600" algn="r">
              <a:lnSpc>
                <a:spcPct val="90000"/>
              </a:lnSpc>
              <a:spcBef>
                <a:spcPts val="1000"/>
              </a:spcBef>
              <a:spcAft>
                <a:spcPts val="0"/>
              </a:spcAft>
              <a:buClr>
                <a:srgbClr val="4E62A2"/>
              </a:buClr>
              <a:buSzPts val="2800"/>
              <a:buNone/>
              <a:defRPr sz="2800" b="0" i="1">
                <a:solidFill>
                  <a:srgbClr val="4E62A2"/>
                </a:solidFill>
                <a:latin typeface="Arial"/>
                <a:ea typeface="Arial"/>
                <a:cs typeface="Arial"/>
                <a:sym typeface="Aria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41" name="Google Shape;41;p6"/>
          <p:cNvSpPr/>
          <p:nvPr/>
        </p:nvSpPr>
        <p:spPr>
          <a:xfrm>
            <a:off x="0" y="0"/>
            <a:ext cx="12192000" cy="1420837"/>
          </a:xfrm>
          <a:prstGeom prst="rect">
            <a:avLst/>
          </a:prstGeom>
          <a:solidFill>
            <a:srgbClr val="4E62A2"/>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42" name="Google Shape;42;p6"/>
          <p:cNvSpPr/>
          <p:nvPr/>
        </p:nvSpPr>
        <p:spPr>
          <a:xfrm>
            <a:off x="630105" y="604909"/>
            <a:ext cx="275624" cy="275624"/>
          </a:xfrm>
          <a:prstGeom prst="ellipse">
            <a:avLst/>
          </a:prstGeom>
          <a:solidFill>
            <a:srgbClr val="D5E0C7"/>
          </a:solidFill>
          <a:ln w="12700" cap="flat" cmpd="sng">
            <a:solidFill>
              <a:srgbClr val="D5E0C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cxnSp>
        <p:nvCxnSpPr>
          <p:cNvPr id="43" name="Google Shape;43;p6"/>
          <p:cNvCxnSpPr/>
          <p:nvPr/>
        </p:nvCxnSpPr>
        <p:spPr>
          <a:xfrm>
            <a:off x="760281" y="-856509"/>
            <a:ext cx="0" cy="1461418"/>
          </a:xfrm>
          <a:prstGeom prst="straightConnector1">
            <a:avLst/>
          </a:prstGeom>
          <a:noFill/>
          <a:ln w="9525" cap="flat" cmpd="sng">
            <a:solidFill>
              <a:srgbClr val="D5E0C7"/>
            </a:solidFill>
            <a:prstDash val="solid"/>
            <a:miter lim="800000"/>
            <a:headEnd type="none" w="sm" len="sm"/>
            <a:tailEnd type="none" w="sm" len="sm"/>
          </a:ln>
        </p:spPr>
      </p:cxnSp>
      <p:sp>
        <p:nvSpPr>
          <p:cNvPr id="44" name="Google Shape;44;p6"/>
          <p:cNvSpPr txBox="1">
            <a:spLocks noGrp="1"/>
          </p:cNvSpPr>
          <p:nvPr>
            <p:ph type="title"/>
          </p:nvPr>
        </p:nvSpPr>
        <p:spPr>
          <a:xfrm>
            <a:off x="924324" y="562863"/>
            <a:ext cx="10515600" cy="567608"/>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rgbClr val="D5E0C7"/>
              </a:buClr>
              <a:buSzPts val="2800"/>
              <a:buFont typeface="Arial"/>
              <a:buNone/>
              <a:defRPr sz="2800" b="0">
                <a:solidFill>
                  <a:srgbClr val="D5E0C7"/>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5" name="Google Shape;45;p6"/>
          <p:cNvSpPr txBox="1">
            <a:spLocks noGrp="1"/>
          </p:cNvSpPr>
          <p:nvPr>
            <p:ph type="body" idx="2"/>
          </p:nvPr>
        </p:nvSpPr>
        <p:spPr>
          <a:xfrm>
            <a:off x="4312090" y="2534900"/>
            <a:ext cx="7282502" cy="3700121"/>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4E62A2"/>
              </a:buClr>
              <a:buSzPts val="2400"/>
              <a:buNone/>
              <a:defRPr sz="2400" b="0">
                <a:solidFill>
                  <a:srgbClr val="4E62A2"/>
                </a:solidFill>
                <a:latin typeface="Arial"/>
                <a:ea typeface="Arial"/>
                <a:cs typeface="Arial"/>
                <a:sym typeface="Aria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46" name="Google Shape;46;p6"/>
          <p:cNvSpPr txBox="1">
            <a:spLocks noGrp="1"/>
          </p:cNvSpPr>
          <p:nvPr>
            <p:ph type="body" idx="3"/>
          </p:nvPr>
        </p:nvSpPr>
        <p:spPr>
          <a:xfrm>
            <a:off x="4311616" y="1971034"/>
            <a:ext cx="7283450" cy="542925"/>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4E62A2"/>
              </a:buClr>
              <a:buSzPts val="2800"/>
              <a:buNone/>
              <a:defRPr b="1">
                <a:solidFill>
                  <a:srgbClr val="4E62A2"/>
                </a:solidFill>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7"/>
        <p:cNvGrpSpPr/>
        <p:nvPr/>
      </p:nvGrpSpPr>
      <p:grpSpPr>
        <a:xfrm>
          <a:off x="0" y="0"/>
          <a:ext cx="0" cy="0"/>
          <a:chOff x="0" y="0"/>
          <a:chExt cx="0" cy="0"/>
        </a:xfrm>
      </p:grpSpPr>
      <p:sp>
        <p:nvSpPr>
          <p:cNvPr id="48" name="Google Shape;48;p7"/>
          <p:cNvSpPr/>
          <p:nvPr/>
        </p:nvSpPr>
        <p:spPr>
          <a:xfrm>
            <a:off x="2937" y="861098"/>
            <a:ext cx="2907839" cy="811585"/>
          </a:xfrm>
          <a:prstGeom prst="rect">
            <a:avLst/>
          </a:prstGeom>
          <a:solidFill>
            <a:srgbClr val="4E62A2"/>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49" name="Google Shape;49;p7"/>
          <p:cNvSpPr txBox="1">
            <a:spLocks noGrp="1"/>
          </p:cNvSpPr>
          <p:nvPr>
            <p:ph type="title"/>
          </p:nvPr>
        </p:nvSpPr>
        <p:spPr>
          <a:xfrm>
            <a:off x="443891" y="1026027"/>
            <a:ext cx="5262154" cy="40558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D5E0C7"/>
              </a:buClr>
              <a:buSzPts val="2800"/>
              <a:buFont typeface="Arial"/>
              <a:buNone/>
              <a:defRPr sz="2800">
                <a:solidFill>
                  <a:srgbClr val="D5E0C7"/>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7"/>
          <p:cNvSpPr/>
          <p:nvPr/>
        </p:nvSpPr>
        <p:spPr>
          <a:xfrm>
            <a:off x="197795" y="1127157"/>
            <a:ext cx="167471" cy="167471"/>
          </a:xfrm>
          <a:prstGeom prst="ellipse">
            <a:avLst/>
          </a:prstGeom>
          <a:solidFill>
            <a:srgbClr val="D5E0C7"/>
          </a:solidFill>
          <a:ln w="12700" cap="flat" cmpd="sng">
            <a:solidFill>
              <a:srgbClr val="D5E0C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cxnSp>
        <p:nvCxnSpPr>
          <p:cNvPr id="51" name="Google Shape;51;p7"/>
          <p:cNvCxnSpPr/>
          <p:nvPr/>
        </p:nvCxnSpPr>
        <p:spPr>
          <a:xfrm>
            <a:off x="283464" y="863289"/>
            <a:ext cx="1" cy="273725"/>
          </a:xfrm>
          <a:prstGeom prst="straightConnector1">
            <a:avLst/>
          </a:prstGeom>
          <a:noFill/>
          <a:ln w="9525" cap="flat" cmpd="sng">
            <a:solidFill>
              <a:srgbClr val="D5E0C7"/>
            </a:solidFill>
            <a:prstDash val="solid"/>
            <a:miter lim="800000"/>
            <a:headEnd type="none" w="sm" len="sm"/>
            <a:tailEnd type="none" w="sm" len="sm"/>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52"/>
        <p:cNvGrpSpPr/>
        <p:nvPr/>
      </p:nvGrpSpPr>
      <p:grpSpPr>
        <a:xfrm>
          <a:off x="0" y="0"/>
          <a:ext cx="0" cy="0"/>
          <a:chOff x="0" y="0"/>
          <a:chExt cx="0" cy="0"/>
        </a:xfrm>
      </p:grpSpPr>
      <p:sp>
        <p:nvSpPr>
          <p:cNvPr id="53" name="Google Shape;53;p8"/>
          <p:cNvSpPr/>
          <p:nvPr/>
        </p:nvSpPr>
        <p:spPr>
          <a:xfrm>
            <a:off x="2937" y="0"/>
            <a:ext cx="2907839" cy="6858000"/>
          </a:xfrm>
          <a:prstGeom prst="rect">
            <a:avLst/>
          </a:prstGeom>
          <a:solidFill>
            <a:srgbClr val="4E62A2"/>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54" name="Google Shape;54;p8"/>
          <p:cNvSpPr txBox="1">
            <a:spLocks noGrp="1"/>
          </p:cNvSpPr>
          <p:nvPr>
            <p:ph type="title"/>
          </p:nvPr>
        </p:nvSpPr>
        <p:spPr>
          <a:xfrm>
            <a:off x="443891" y="1026027"/>
            <a:ext cx="5262154" cy="40558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D5E0C7"/>
              </a:buClr>
              <a:buSzPts val="2800"/>
              <a:buFont typeface="Arial"/>
              <a:buNone/>
              <a:defRPr sz="2800">
                <a:solidFill>
                  <a:srgbClr val="D5E0C7"/>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8"/>
          <p:cNvSpPr/>
          <p:nvPr/>
        </p:nvSpPr>
        <p:spPr>
          <a:xfrm>
            <a:off x="197795" y="1127157"/>
            <a:ext cx="167471" cy="167471"/>
          </a:xfrm>
          <a:prstGeom prst="ellipse">
            <a:avLst/>
          </a:prstGeom>
          <a:solidFill>
            <a:srgbClr val="D5E0C7"/>
          </a:solidFill>
          <a:ln w="12700" cap="flat" cmpd="sng">
            <a:solidFill>
              <a:srgbClr val="D5E0C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cxnSp>
        <p:nvCxnSpPr>
          <p:cNvPr id="56" name="Google Shape;56;p8"/>
          <p:cNvCxnSpPr/>
          <p:nvPr/>
        </p:nvCxnSpPr>
        <p:spPr>
          <a:xfrm>
            <a:off x="283465" y="0"/>
            <a:ext cx="0" cy="1137014"/>
          </a:xfrm>
          <a:prstGeom prst="straightConnector1">
            <a:avLst/>
          </a:prstGeom>
          <a:noFill/>
          <a:ln w="9525" cap="flat" cmpd="sng">
            <a:solidFill>
              <a:srgbClr val="D5E0C7"/>
            </a:solidFill>
            <a:prstDash val="solid"/>
            <a:miter lim="800000"/>
            <a:headEnd type="none" w="sm" len="sm"/>
            <a:tailEnd type="none" w="sm" len="sm"/>
          </a:ln>
        </p:spPr>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7"/>
        <p:cNvGrpSpPr/>
        <p:nvPr/>
      </p:nvGrpSpPr>
      <p:grpSpPr>
        <a:xfrm>
          <a:off x="0" y="0"/>
          <a:ext cx="0" cy="0"/>
          <a:chOff x="0" y="0"/>
          <a:chExt cx="0" cy="0"/>
        </a:xfrm>
      </p:grpSpPr>
      <p:sp>
        <p:nvSpPr>
          <p:cNvPr id="58" name="Google Shape;58;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800"/>
              <a:buNone/>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800"/>
              <a:buNone/>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1" name="Google Shape;61;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4"/>
        <p:cNvGrpSpPr/>
        <p:nvPr/>
      </p:nvGrpSpPr>
      <p:grpSpPr>
        <a:xfrm>
          <a:off x="0" y="0"/>
          <a:ext cx="0" cy="0"/>
          <a:chOff x="0" y="0"/>
          <a:chExt cx="0" cy="0"/>
        </a:xfrm>
      </p:grpSpPr>
      <p:sp>
        <p:nvSpPr>
          <p:cNvPr id="65" name="Google Shape;65;p1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7" name="Google Shape;67;p1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800"/>
              <a:buNone/>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 name="Google Shape;68;p1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9" name="Google Shape;69;p1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800"/>
              <a:buNone/>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0" name="Google Shape;70;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grpSp>
        <p:nvGrpSpPr>
          <p:cNvPr id="14" name="Google Shape;14;p1"/>
          <p:cNvGrpSpPr/>
          <p:nvPr/>
        </p:nvGrpSpPr>
        <p:grpSpPr>
          <a:xfrm>
            <a:off x="9972800" y="5963342"/>
            <a:ext cx="1950173" cy="614905"/>
            <a:chOff x="4334827" y="3989680"/>
            <a:chExt cx="5830253" cy="1838325"/>
          </a:xfrm>
        </p:grpSpPr>
        <p:pic>
          <p:nvPicPr>
            <p:cNvPr id="15" name="Google Shape;15;p1"/>
            <p:cNvPicPr preferRelativeResize="0"/>
            <p:nvPr/>
          </p:nvPicPr>
          <p:blipFill rotWithShape="1">
            <a:blip r:embed="rId17">
              <a:alphaModFix/>
            </a:blip>
            <a:srcRect r="2685"/>
            <a:stretch/>
          </p:blipFill>
          <p:spPr>
            <a:xfrm>
              <a:off x="4334827" y="3989680"/>
              <a:ext cx="5830253" cy="1838325"/>
            </a:xfrm>
            <a:prstGeom prst="rect">
              <a:avLst/>
            </a:prstGeom>
            <a:noFill/>
            <a:ln>
              <a:noFill/>
            </a:ln>
          </p:spPr>
        </p:pic>
        <p:pic>
          <p:nvPicPr>
            <p:cNvPr id="16" name="Google Shape;16;p1"/>
            <p:cNvPicPr preferRelativeResize="0"/>
            <p:nvPr/>
          </p:nvPicPr>
          <p:blipFill rotWithShape="1">
            <a:blip r:embed="rId18">
              <a:alphaModFix/>
            </a:blip>
            <a:srcRect/>
            <a:stretch/>
          </p:blipFill>
          <p:spPr>
            <a:xfrm>
              <a:off x="9075957" y="4265906"/>
              <a:ext cx="869096" cy="832113"/>
            </a:xfrm>
            <a:prstGeom prst="ellipse">
              <a:avLst/>
            </a:prstGeom>
            <a:noFill/>
            <a:ln>
              <a:noFill/>
            </a:ln>
          </p:spPr>
        </p:pic>
      </p:gr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7"/>
          <p:cNvSpPr txBox="1">
            <a:spLocks noGrp="1"/>
          </p:cNvSpPr>
          <p:nvPr>
            <p:ph type="ctrTitle"/>
          </p:nvPr>
        </p:nvSpPr>
        <p:spPr>
          <a:xfrm>
            <a:off x="1524000" y="1122363"/>
            <a:ext cx="9144000" cy="181927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D5E0C7"/>
              </a:buClr>
              <a:buSzPts val="6000"/>
              <a:buFont typeface="Arial"/>
              <a:buNone/>
            </a:pPr>
            <a:r>
              <a:rPr lang="en-US" i="1"/>
              <a:t>Innovative Financing Methods to Expand Children’s Programming</a:t>
            </a:r>
            <a:endParaRPr/>
          </a:p>
        </p:txBody>
      </p:sp>
      <p:sp>
        <p:nvSpPr>
          <p:cNvPr id="111" name="Google Shape;111;p17"/>
          <p:cNvSpPr txBox="1">
            <a:spLocks noGrp="1"/>
          </p:cNvSpPr>
          <p:nvPr>
            <p:ph type="subTitle" idx="1"/>
          </p:nvPr>
        </p:nvSpPr>
        <p:spPr>
          <a:xfrm>
            <a:off x="1695450" y="4310383"/>
            <a:ext cx="8212952" cy="138652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Clr>
                <a:srgbClr val="D5E0C7"/>
              </a:buClr>
              <a:buSzPts val="2400"/>
              <a:buNone/>
            </a:pPr>
            <a:r>
              <a:rPr lang="en-US"/>
              <a:t>The Children’s Funding Project</a:t>
            </a:r>
            <a:endParaRPr/>
          </a:p>
        </p:txBody>
      </p:sp>
      <p:grpSp>
        <p:nvGrpSpPr>
          <p:cNvPr id="112" name="Google Shape;112;p17"/>
          <p:cNvGrpSpPr/>
          <p:nvPr/>
        </p:nvGrpSpPr>
        <p:grpSpPr>
          <a:xfrm>
            <a:off x="9972800" y="5963342"/>
            <a:ext cx="1950173" cy="614905"/>
            <a:chOff x="4334827" y="3989680"/>
            <a:chExt cx="5830253" cy="1838325"/>
          </a:xfrm>
        </p:grpSpPr>
        <p:pic>
          <p:nvPicPr>
            <p:cNvPr id="113" name="Google Shape;113;p17"/>
            <p:cNvPicPr preferRelativeResize="0"/>
            <p:nvPr/>
          </p:nvPicPr>
          <p:blipFill rotWithShape="1">
            <a:blip r:embed="rId3">
              <a:alphaModFix/>
            </a:blip>
            <a:srcRect r="2685"/>
            <a:stretch/>
          </p:blipFill>
          <p:spPr>
            <a:xfrm>
              <a:off x="4334827" y="3989680"/>
              <a:ext cx="5830253" cy="1838325"/>
            </a:xfrm>
            <a:prstGeom prst="rect">
              <a:avLst/>
            </a:prstGeom>
            <a:noFill/>
            <a:ln>
              <a:noFill/>
            </a:ln>
          </p:spPr>
        </p:pic>
        <p:pic>
          <p:nvPicPr>
            <p:cNvPr id="114" name="Google Shape;114;p17"/>
            <p:cNvPicPr preferRelativeResize="0"/>
            <p:nvPr/>
          </p:nvPicPr>
          <p:blipFill rotWithShape="1">
            <a:blip r:embed="rId4">
              <a:alphaModFix/>
            </a:blip>
            <a:srcRect/>
            <a:stretch/>
          </p:blipFill>
          <p:spPr>
            <a:xfrm>
              <a:off x="9075957" y="4265906"/>
              <a:ext cx="869096" cy="832113"/>
            </a:xfrm>
            <a:prstGeom prst="ellipse">
              <a:avLst/>
            </a:prstGeom>
            <a:noFill/>
            <a:ln>
              <a:noFill/>
            </a:ln>
          </p:spPr>
        </p:pic>
      </p:grpSp>
      <p:pic>
        <p:nvPicPr>
          <p:cNvPr id="115" name="Google Shape;115;p17"/>
          <p:cNvPicPr preferRelativeResize="0"/>
          <p:nvPr/>
        </p:nvPicPr>
        <p:blipFill rotWithShape="1">
          <a:blip r:embed="rId5">
            <a:alphaModFix/>
          </a:blip>
          <a:srcRect l="14772" r="9245"/>
          <a:stretch/>
        </p:blipFill>
        <p:spPr>
          <a:xfrm>
            <a:off x="11132420" y="299023"/>
            <a:ext cx="786498" cy="73512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26"/>
          <p:cNvSpPr txBox="1">
            <a:spLocks noGrp="1"/>
          </p:cNvSpPr>
          <p:nvPr>
            <p:ph type="title"/>
          </p:nvPr>
        </p:nvSpPr>
        <p:spPr>
          <a:xfrm>
            <a:off x="1035900" y="432850"/>
            <a:ext cx="10515600" cy="718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b="1"/>
              <a:t>7.	Community Benefit Obligations from Non-Profit Hospitals</a:t>
            </a:r>
            <a:endParaRPr b="1"/>
          </a:p>
        </p:txBody>
      </p:sp>
      <p:sp>
        <p:nvSpPr>
          <p:cNvPr id="187" name="Google Shape;187;p26"/>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a:t>Description</a:t>
            </a:r>
            <a:endParaRPr b="0"/>
          </a:p>
          <a:p>
            <a:pPr marL="457200" lvl="0" indent="-368300" algn="l" rtl="0">
              <a:spcBef>
                <a:spcPts val="1000"/>
              </a:spcBef>
              <a:spcAft>
                <a:spcPts val="0"/>
              </a:spcAft>
              <a:buSzPts val="2200"/>
              <a:buChar char="●"/>
            </a:pPr>
            <a:r>
              <a:rPr lang="en-US" sz="2200" b="0"/>
              <a:t>Non-profit hospitals are mandated by federal tax code to invest in the health of their communities by conducting a Community Health Needs Assessments (CHNA) every three years, among other activities</a:t>
            </a:r>
            <a:endParaRPr sz="2200" b="0"/>
          </a:p>
          <a:p>
            <a:pPr marL="0" lvl="0" indent="0" algn="l" rtl="0">
              <a:spcBef>
                <a:spcPts val="1000"/>
              </a:spcBef>
              <a:spcAft>
                <a:spcPts val="0"/>
              </a:spcAft>
              <a:buNone/>
            </a:pPr>
            <a:r>
              <a:rPr lang="en-US"/>
              <a:t>Challenges</a:t>
            </a:r>
            <a:endParaRPr/>
          </a:p>
          <a:p>
            <a:pPr marL="457200" lvl="0" indent="-368300" algn="l" rtl="0">
              <a:spcBef>
                <a:spcPts val="1000"/>
              </a:spcBef>
              <a:spcAft>
                <a:spcPts val="0"/>
              </a:spcAft>
              <a:buSzPts val="2200"/>
              <a:buChar char="●"/>
            </a:pPr>
            <a:r>
              <a:rPr lang="en-US" sz="2200" b="0"/>
              <a:t>Debate over what activities and expenditures count as a “community benefit”</a:t>
            </a:r>
            <a:endParaRPr sz="2200" b="0"/>
          </a:p>
          <a:p>
            <a:pPr marL="0" lvl="0" indent="0" algn="l" rtl="0">
              <a:spcBef>
                <a:spcPts val="1000"/>
              </a:spcBef>
              <a:spcAft>
                <a:spcPts val="0"/>
              </a:spcAft>
              <a:buNone/>
            </a:pPr>
            <a:r>
              <a:rPr lang="en-US"/>
              <a:t>Successes</a:t>
            </a:r>
            <a:endParaRPr/>
          </a:p>
          <a:p>
            <a:pPr marL="457200" lvl="0" indent="-368300" algn="l" rtl="0">
              <a:spcBef>
                <a:spcPts val="1000"/>
              </a:spcBef>
              <a:spcAft>
                <a:spcPts val="1000"/>
              </a:spcAft>
              <a:buSzPts val="2200"/>
              <a:buChar char="●"/>
            </a:pPr>
            <a:r>
              <a:rPr lang="en-US" sz="2200" b="0"/>
              <a:t>North Shore Medical Center provided a $350,000 grant to Salem, MA through its community benefits program to support the implementation of the City Connects program in all pk-8 schools</a:t>
            </a:r>
            <a:endParaRPr sz="2200" b="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27"/>
          <p:cNvSpPr txBox="1">
            <a:spLocks noGrp="1"/>
          </p:cNvSpPr>
          <p:nvPr>
            <p:ph type="title"/>
          </p:nvPr>
        </p:nvSpPr>
        <p:spPr>
          <a:xfrm>
            <a:off x="1035900" y="432850"/>
            <a:ext cx="10515600" cy="718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b="1"/>
              <a:t>8.	Reforming Tax Exemptions</a:t>
            </a:r>
            <a:endParaRPr b="1"/>
          </a:p>
        </p:txBody>
      </p:sp>
      <p:sp>
        <p:nvSpPr>
          <p:cNvPr id="194" name="Google Shape;194;p27"/>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a:t>Description</a:t>
            </a:r>
            <a:endParaRPr b="0"/>
          </a:p>
          <a:p>
            <a:pPr marL="457200" lvl="0" indent="-368300" algn="l" rtl="0">
              <a:spcBef>
                <a:spcPts val="1000"/>
              </a:spcBef>
              <a:spcAft>
                <a:spcPts val="0"/>
              </a:spcAft>
              <a:buSzPts val="2200"/>
              <a:buChar char="●"/>
            </a:pPr>
            <a:r>
              <a:rPr lang="en-US" sz="2200" b="0"/>
              <a:t>Changing the tax code around exemptions to generate ‘new’ revenue for children’s services by directing no longer exempt incoming tax money into a dedicated fund</a:t>
            </a:r>
            <a:endParaRPr sz="2200" b="0"/>
          </a:p>
          <a:p>
            <a:pPr marL="0" lvl="0" indent="0" algn="l" rtl="0">
              <a:spcBef>
                <a:spcPts val="1000"/>
              </a:spcBef>
              <a:spcAft>
                <a:spcPts val="0"/>
              </a:spcAft>
              <a:buNone/>
            </a:pPr>
            <a:r>
              <a:rPr lang="en-US"/>
              <a:t>Challenges</a:t>
            </a:r>
            <a:endParaRPr/>
          </a:p>
          <a:p>
            <a:pPr marL="457200" lvl="0" indent="-368300" algn="l" rtl="0">
              <a:spcBef>
                <a:spcPts val="1000"/>
              </a:spcBef>
              <a:spcAft>
                <a:spcPts val="0"/>
              </a:spcAft>
              <a:buSzPts val="2200"/>
              <a:buChar char="●"/>
            </a:pPr>
            <a:r>
              <a:rPr lang="en-US" sz="2200" b="0"/>
              <a:t>Requires legislative action or ballot measure</a:t>
            </a:r>
            <a:endParaRPr sz="2200" b="0"/>
          </a:p>
          <a:p>
            <a:pPr marL="457200" lvl="0" indent="-368300" algn="l" rtl="0">
              <a:spcBef>
                <a:spcPts val="1000"/>
              </a:spcBef>
              <a:spcAft>
                <a:spcPts val="0"/>
              </a:spcAft>
              <a:buSzPts val="2200"/>
              <a:buChar char="●"/>
            </a:pPr>
            <a:r>
              <a:rPr lang="en-US" sz="2200" b="0"/>
              <a:t>Often see as “raising” taxes</a:t>
            </a:r>
            <a:endParaRPr sz="2200" b="0"/>
          </a:p>
          <a:p>
            <a:pPr marL="0" lvl="0" indent="0" algn="l" rtl="0">
              <a:spcBef>
                <a:spcPts val="1000"/>
              </a:spcBef>
              <a:spcAft>
                <a:spcPts val="0"/>
              </a:spcAft>
              <a:buNone/>
            </a:pPr>
            <a:r>
              <a:rPr lang="en-US"/>
              <a:t>Successes</a:t>
            </a:r>
            <a:endParaRPr/>
          </a:p>
          <a:p>
            <a:pPr marL="457200" lvl="0" indent="-368300" algn="l" rtl="0">
              <a:spcBef>
                <a:spcPts val="1000"/>
              </a:spcBef>
              <a:spcAft>
                <a:spcPts val="1000"/>
              </a:spcAft>
              <a:buSzPts val="2200"/>
              <a:buChar char="●"/>
            </a:pPr>
            <a:r>
              <a:rPr lang="en-US" sz="2200" b="0"/>
              <a:t>There are no current examples of states closing tax exemptions to generate a dedicated children and youth fund</a:t>
            </a:r>
            <a:endParaRPr sz="2200" b="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28"/>
          <p:cNvSpPr txBox="1">
            <a:spLocks noGrp="1"/>
          </p:cNvSpPr>
          <p:nvPr>
            <p:ph type="title"/>
          </p:nvPr>
        </p:nvSpPr>
        <p:spPr>
          <a:xfrm>
            <a:off x="1035900" y="432850"/>
            <a:ext cx="10515600" cy="718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b="1"/>
              <a:t>9.	Profits Made from Publicly Held Assets</a:t>
            </a:r>
            <a:endParaRPr b="1"/>
          </a:p>
        </p:txBody>
      </p:sp>
      <p:sp>
        <p:nvSpPr>
          <p:cNvPr id="201" name="Google Shape;201;p28"/>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a:t>Description</a:t>
            </a:r>
            <a:endParaRPr b="0"/>
          </a:p>
          <a:p>
            <a:pPr marL="457200" lvl="0" indent="-368300" algn="l" rtl="0">
              <a:spcBef>
                <a:spcPts val="1000"/>
              </a:spcBef>
              <a:spcAft>
                <a:spcPts val="0"/>
              </a:spcAft>
              <a:buSzPts val="2200"/>
              <a:buChar char="●"/>
            </a:pPr>
            <a:r>
              <a:rPr lang="en-US" sz="2200" b="0"/>
              <a:t>Localities can revitalize and sell or rent publicly held property and assets, such as buildings, harbors, parking lots or port of entry spaces, and use the profits generated to create a dedicated children’s fund</a:t>
            </a:r>
            <a:endParaRPr sz="2200" b="0"/>
          </a:p>
          <a:p>
            <a:pPr marL="0" lvl="0" indent="0" algn="l" rtl="0">
              <a:spcBef>
                <a:spcPts val="1000"/>
              </a:spcBef>
              <a:spcAft>
                <a:spcPts val="0"/>
              </a:spcAft>
              <a:buNone/>
            </a:pPr>
            <a:r>
              <a:rPr lang="en-US"/>
              <a:t>Challenges</a:t>
            </a:r>
            <a:endParaRPr/>
          </a:p>
          <a:p>
            <a:pPr marL="457200" lvl="0" indent="-368300" algn="l" rtl="0">
              <a:spcBef>
                <a:spcPts val="1000"/>
              </a:spcBef>
              <a:spcAft>
                <a:spcPts val="0"/>
              </a:spcAft>
              <a:buSzPts val="2200"/>
              <a:buChar char="●"/>
            </a:pPr>
            <a:r>
              <a:rPr lang="en-US" sz="2200" b="0"/>
              <a:t>Requires lots of administrative work and time</a:t>
            </a:r>
            <a:endParaRPr sz="2200" b="0"/>
          </a:p>
          <a:p>
            <a:pPr marL="0" lvl="0" indent="0" algn="l" rtl="0">
              <a:spcBef>
                <a:spcPts val="1000"/>
              </a:spcBef>
              <a:spcAft>
                <a:spcPts val="0"/>
              </a:spcAft>
              <a:buNone/>
            </a:pPr>
            <a:r>
              <a:rPr lang="en-US"/>
              <a:t>Successes</a:t>
            </a:r>
            <a:endParaRPr/>
          </a:p>
          <a:p>
            <a:pPr marL="457200" lvl="0" indent="-368300" algn="l" rtl="0">
              <a:spcBef>
                <a:spcPts val="1000"/>
              </a:spcBef>
              <a:spcAft>
                <a:spcPts val="1000"/>
              </a:spcAft>
              <a:buSzPts val="2200"/>
              <a:buChar char="●"/>
            </a:pPr>
            <a:r>
              <a:rPr lang="en-US" sz="2200" b="0"/>
              <a:t>The city of Copenhagen, Denmark, has built valuable physical infrastructure along its once-industrial waterfront that made the land more viable for development, and therefore easy to sell to private parties. The profits from development have been used to finance new city programs.</a:t>
            </a:r>
            <a:endParaRPr sz="2200" b="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29"/>
          <p:cNvSpPr txBox="1">
            <a:spLocks noGrp="1"/>
          </p:cNvSpPr>
          <p:nvPr>
            <p:ph type="title"/>
          </p:nvPr>
        </p:nvSpPr>
        <p:spPr>
          <a:xfrm>
            <a:off x="1035900" y="432850"/>
            <a:ext cx="10515600" cy="718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b="1"/>
              <a:t>10. In-Kind Facilities Usage</a:t>
            </a:r>
            <a:endParaRPr b="1"/>
          </a:p>
        </p:txBody>
      </p:sp>
      <p:sp>
        <p:nvSpPr>
          <p:cNvPr id="208" name="Google Shape;208;p29"/>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a:t>Description</a:t>
            </a:r>
            <a:endParaRPr b="0"/>
          </a:p>
          <a:p>
            <a:pPr marL="457200" lvl="0" indent="-368300" algn="l" rtl="0">
              <a:spcBef>
                <a:spcPts val="1000"/>
              </a:spcBef>
              <a:spcAft>
                <a:spcPts val="0"/>
              </a:spcAft>
              <a:buSzPts val="2200"/>
              <a:buChar char="●"/>
            </a:pPr>
            <a:r>
              <a:rPr lang="en-US" sz="2200" b="0"/>
              <a:t>Governments can support child-serving providers by providing existing public facilities for youth services free of charge or at a discounted rate</a:t>
            </a:r>
            <a:endParaRPr sz="2200" b="0"/>
          </a:p>
          <a:p>
            <a:pPr marL="0" lvl="0" indent="0" algn="l" rtl="0">
              <a:spcBef>
                <a:spcPts val="1000"/>
              </a:spcBef>
              <a:spcAft>
                <a:spcPts val="0"/>
              </a:spcAft>
              <a:buNone/>
            </a:pPr>
            <a:r>
              <a:rPr lang="en-US"/>
              <a:t>Challenges</a:t>
            </a:r>
            <a:endParaRPr/>
          </a:p>
          <a:p>
            <a:pPr marL="457200" lvl="0" indent="-368300" algn="l" rtl="0">
              <a:spcBef>
                <a:spcPts val="1000"/>
              </a:spcBef>
              <a:spcAft>
                <a:spcPts val="0"/>
              </a:spcAft>
              <a:buSzPts val="2200"/>
              <a:buChar char="●"/>
            </a:pPr>
            <a:r>
              <a:rPr lang="en-US" sz="2200" b="0"/>
              <a:t>Requires sometimes-complex negotiation between facility and user</a:t>
            </a:r>
            <a:endParaRPr sz="2200" b="0"/>
          </a:p>
          <a:p>
            <a:pPr marL="0" lvl="0" indent="0" algn="l" rtl="0">
              <a:spcBef>
                <a:spcPts val="1000"/>
              </a:spcBef>
              <a:spcAft>
                <a:spcPts val="0"/>
              </a:spcAft>
              <a:buNone/>
            </a:pPr>
            <a:r>
              <a:rPr lang="en-US"/>
              <a:t>Successes</a:t>
            </a:r>
            <a:endParaRPr/>
          </a:p>
          <a:p>
            <a:pPr marL="457200" lvl="0" indent="-368300" algn="l" rtl="0">
              <a:spcBef>
                <a:spcPts val="1000"/>
              </a:spcBef>
              <a:spcAft>
                <a:spcPts val="1000"/>
              </a:spcAft>
              <a:buSzPts val="2200"/>
              <a:buChar char="●"/>
            </a:pPr>
            <a:r>
              <a:rPr lang="en-US" sz="2200" b="0"/>
              <a:t>The city of Redlands, CA has an ongoing partnership with non-profit Music Changing Lives (MCL) to offer high-quality music and arts enrichment programs at city facilities to underprivileged and at-risk youth between the ages of eight and eighteen years old</a:t>
            </a:r>
            <a:endParaRPr sz="2200" b="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30"/>
          <p:cNvSpPr txBox="1">
            <a:spLocks noGrp="1"/>
          </p:cNvSpPr>
          <p:nvPr>
            <p:ph type="title"/>
          </p:nvPr>
        </p:nvSpPr>
        <p:spPr>
          <a:xfrm>
            <a:off x="1035904" y="432858"/>
            <a:ext cx="10317900" cy="718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b="1"/>
              <a:t>Additional methods and examples</a:t>
            </a:r>
            <a:endParaRPr b="1"/>
          </a:p>
        </p:txBody>
      </p:sp>
      <p:sp>
        <p:nvSpPr>
          <p:cNvPr id="215" name="Google Shape;215;p30"/>
          <p:cNvSpPr txBox="1">
            <a:spLocks noGrp="1"/>
          </p:cNvSpPr>
          <p:nvPr>
            <p:ph type="body" idx="1"/>
          </p:nvPr>
        </p:nvSpPr>
        <p:spPr>
          <a:xfrm>
            <a:off x="623325" y="1825625"/>
            <a:ext cx="3477000" cy="43512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a:t>Revolving Loan Fund</a:t>
            </a:r>
            <a:endParaRPr/>
          </a:p>
          <a:p>
            <a:pPr marL="0" lvl="0" indent="0" algn="l" rtl="0">
              <a:spcBef>
                <a:spcPts val="1000"/>
              </a:spcBef>
              <a:spcAft>
                <a:spcPts val="0"/>
              </a:spcAft>
              <a:buNone/>
            </a:pPr>
            <a:r>
              <a:rPr lang="en-US" sz="2200" b="0"/>
              <a:t>Pool of capital from which loans are made and to which the loan repayments are returned and lent out again. Often targeted to fund a specific mission like early childhood education.</a:t>
            </a:r>
            <a:endParaRPr sz="2200" b="0"/>
          </a:p>
          <a:p>
            <a:pPr marL="0" lvl="0" indent="0" algn="l" rtl="0">
              <a:spcBef>
                <a:spcPts val="1000"/>
              </a:spcBef>
              <a:spcAft>
                <a:spcPts val="0"/>
              </a:spcAft>
              <a:buClr>
                <a:schemeClr val="dk1"/>
              </a:buClr>
              <a:buSzPts val="1100"/>
              <a:buFont typeface="Arial"/>
              <a:buNone/>
            </a:pPr>
            <a:endParaRPr b="0"/>
          </a:p>
          <a:p>
            <a:pPr marL="0" lvl="0" indent="0" algn="l" rtl="0">
              <a:spcBef>
                <a:spcPts val="1000"/>
              </a:spcBef>
              <a:spcAft>
                <a:spcPts val="0"/>
              </a:spcAft>
              <a:buNone/>
            </a:pPr>
            <a:endParaRPr b="0"/>
          </a:p>
        </p:txBody>
      </p:sp>
      <p:sp>
        <p:nvSpPr>
          <p:cNvPr id="216" name="Google Shape;216;p30"/>
          <p:cNvSpPr txBox="1">
            <a:spLocks noGrp="1"/>
          </p:cNvSpPr>
          <p:nvPr>
            <p:ph type="body" idx="1"/>
          </p:nvPr>
        </p:nvSpPr>
        <p:spPr>
          <a:xfrm>
            <a:off x="4518088" y="1825625"/>
            <a:ext cx="3477000" cy="43512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a:t>Charity Charge</a:t>
            </a:r>
            <a:endParaRPr/>
          </a:p>
          <a:p>
            <a:pPr marL="0" lvl="0" indent="0" algn="l" rtl="0">
              <a:spcBef>
                <a:spcPts val="1000"/>
              </a:spcBef>
              <a:spcAft>
                <a:spcPts val="0"/>
              </a:spcAft>
              <a:buClr>
                <a:schemeClr val="dk1"/>
              </a:buClr>
              <a:buSzPts val="1100"/>
              <a:buFont typeface="Arial"/>
              <a:buNone/>
            </a:pPr>
            <a:r>
              <a:rPr lang="en-US" sz="2200" b="0"/>
              <a:t>Credit card (powered by Mastercard) that automatically donates the cash back you earn to any nonprofit, K-12 school, college or religious organization of your choice.</a:t>
            </a:r>
            <a:endParaRPr sz="2200" b="0"/>
          </a:p>
          <a:p>
            <a:pPr marL="0" lvl="0" indent="0" algn="l" rtl="0">
              <a:spcBef>
                <a:spcPts val="1000"/>
              </a:spcBef>
              <a:spcAft>
                <a:spcPts val="0"/>
              </a:spcAft>
              <a:buClr>
                <a:schemeClr val="dk1"/>
              </a:buClr>
              <a:buSzPts val="1100"/>
              <a:buFont typeface="Arial"/>
              <a:buNone/>
            </a:pPr>
            <a:endParaRPr b="0"/>
          </a:p>
          <a:p>
            <a:pPr marL="0" lvl="0" indent="0" algn="l" rtl="0">
              <a:spcBef>
                <a:spcPts val="1000"/>
              </a:spcBef>
              <a:spcAft>
                <a:spcPts val="0"/>
              </a:spcAft>
              <a:buNone/>
            </a:pPr>
            <a:endParaRPr b="0"/>
          </a:p>
        </p:txBody>
      </p:sp>
      <p:sp>
        <p:nvSpPr>
          <p:cNvPr id="217" name="Google Shape;217;p30"/>
          <p:cNvSpPr txBox="1">
            <a:spLocks noGrp="1"/>
          </p:cNvSpPr>
          <p:nvPr>
            <p:ph type="body" idx="1"/>
          </p:nvPr>
        </p:nvSpPr>
        <p:spPr>
          <a:xfrm>
            <a:off x="8323300" y="1825625"/>
            <a:ext cx="3477000" cy="43512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Clr>
                <a:schemeClr val="dk1"/>
              </a:buClr>
              <a:buSzPts val="1100"/>
              <a:buFont typeface="Arial"/>
              <a:buNone/>
            </a:pPr>
            <a:r>
              <a:rPr lang="en-US"/>
              <a:t>Bond fee</a:t>
            </a:r>
            <a:endParaRPr/>
          </a:p>
          <a:p>
            <a:pPr marL="0" lvl="0" indent="0" algn="l" rtl="0">
              <a:spcBef>
                <a:spcPts val="1000"/>
              </a:spcBef>
              <a:spcAft>
                <a:spcPts val="0"/>
              </a:spcAft>
              <a:buNone/>
            </a:pPr>
            <a:r>
              <a:rPr lang="en-US" sz="2200" b="0"/>
              <a:t>The city of Syracuse collected a one percent fee on bonds issued to a local hospital development project. Requires a New York state-specific Local Development Corporation in order to carry out.</a:t>
            </a:r>
            <a:endParaRPr b="0"/>
          </a:p>
        </p:txBody>
      </p:sp>
      <p:cxnSp>
        <p:nvCxnSpPr>
          <p:cNvPr id="218" name="Google Shape;218;p30"/>
          <p:cNvCxnSpPr/>
          <p:nvPr/>
        </p:nvCxnSpPr>
        <p:spPr>
          <a:xfrm>
            <a:off x="680425" y="2381500"/>
            <a:ext cx="3276900" cy="0"/>
          </a:xfrm>
          <a:prstGeom prst="straightConnector1">
            <a:avLst/>
          </a:prstGeom>
          <a:noFill/>
          <a:ln w="19050" cap="flat" cmpd="sng">
            <a:solidFill>
              <a:schemeClr val="dk2"/>
            </a:solidFill>
            <a:prstDash val="solid"/>
            <a:round/>
            <a:headEnd type="none" w="med" len="med"/>
            <a:tailEnd type="none" w="med" len="med"/>
          </a:ln>
        </p:spPr>
      </p:cxnSp>
      <p:cxnSp>
        <p:nvCxnSpPr>
          <p:cNvPr id="219" name="Google Shape;219;p30"/>
          <p:cNvCxnSpPr/>
          <p:nvPr/>
        </p:nvCxnSpPr>
        <p:spPr>
          <a:xfrm>
            <a:off x="4573363" y="2381500"/>
            <a:ext cx="3276900" cy="0"/>
          </a:xfrm>
          <a:prstGeom prst="straightConnector1">
            <a:avLst/>
          </a:prstGeom>
          <a:noFill/>
          <a:ln w="19050" cap="flat" cmpd="sng">
            <a:solidFill>
              <a:schemeClr val="dk2"/>
            </a:solidFill>
            <a:prstDash val="solid"/>
            <a:round/>
            <a:headEnd type="none" w="med" len="med"/>
            <a:tailEnd type="none" w="med" len="med"/>
          </a:ln>
        </p:spPr>
      </p:cxnSp>
      <p:cxnSp>
        <p:nvCxnSpPr>
          <p:cNvPr id="220" name="Google Shape;220;p30"/>
          <p:cNvCxnSpPr/>
          <p:nvPr/>
        </p:nvCxnSpPr>
        <p:spPr>
          <a:xfrm>
            <a:off x="8412863" y="2381500"/>
            <a:ext cx="3276900" cy="0"/>
          </a:xfrm>
          <a:prstGeom prst="straightConnector1">
            <a:avLst/>
          </a:prstGeom>
          <a:noFill/>
          <a:ln w="19050" cap="flat" cmpd="sng">
            <a:solidFill>
              <a:schemeClr val="dk2"/>
            </a:solidFill>
            <a:prstDash val="solid"/>
            <a:round/>
            <a:headEnd type="none" w="med" len="med"/>
            <a:tailEnd type="none" w="med" len="med"/>
          </a:ln>
        </p:spPr>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1"/>
          <p:cNvSpPr txBox="1">
            <a:spLocks noGrp="1"/>
          </p:cNvSpPr>
          <p:nvPr>
            <p:ph type="title"/>
          </p:nvPr>
        </p:nvSpPr>
        <p:spPr>
          <a:xfrm>
            <a:off x="1035904" y="432858"/>
            <a:ext cx="10317900" cy="718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27" name="Google Shape;227;p31"/>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endParaRPr/>
          </a:p>
        </p:txBody>
      </p:sp>
      <p:sp>
        <p:nvSpPr>
          <p:cNvPr id="228" name="Google Shape;228;p31"/>
          <p:cNvSpPr/>
          <p:nvPr/>
        </p:nvSpPr>
        <p:spPr>
          <a:xfrm>
            <a:off x="50" y="-179050"/>
            <a:ext cx="12192000" cy="70371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29" name="Google Shape;229;p31"/>
          <p:cNvPicPr preferRelativeResize="0"/>
          <p:nvPr/>
        </p:nvPicPr>
        <p:blipFill>
          <a:blip r:embed="rId3">
            <a:alphaModFix/>
          </a:blip>
          <a:stretch>
            <a:fillRect/>
          </a:stretch>
        </p:blipFill>
        <p:spPr>
          <a:xfrm>
            <a:off x="1983475" y="0"/>
            <a:ext cx="8312475" cy="6858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8"/>
          <p:cNvSpPr txBox="1">
            <a:spLocks noGrp="1"/>
          </p:cNvSpPr>
          <p:nvPr>
            <p:ph type="title"/>
          </p:nvPr>
        </p:nvSpPr>
        <p:spPr>
          <a:xfrm>
            <a:off x="1035904" y="398992"/>
            <a:ext cx="10317895" cy="718608"/>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D5E0C7"/>
              </a:buClr>
              <a:buSzPts val="3240"/>
              <a:buFont typeface="Arial"/>
              <a:buNone/>
            </a:pPr>
            <a:br>
              <a:rPr lang="en-US" sz="3240" b="1"/>
            </a:br>
            <a:r>
              <a:rPr lang="en-US" sz="3959" b="1"/>
              <a:t>The Children’s Funding Project</a:t>
            </a:r>
            <a:br>
              <a:rPr lang="en-US" sz="3959" b="1"/>
            </a:br>
            <a:r>
              <a:rPr lang="en-US" sz="2790" b="1"/>
              <a:t>FIND. ALIGN. GENERATE. ACTIVATE.</a:t>
            </a:r>
            <a:br>
              <a:rPr lang="en-US" sz="2520" b="1"/>
            </a:br>
            <a:endParaRPr sz="2520" b="1"/>
          </a:p>
        </p:txBody>
      </p:sp>
      <p:sp>
        <p:nvSpPr>
          <p:cNvPr id="121" name="Google Shape;121;p18"/>
          <p:cNvSpPr txBox="1">
            <a:spLocks noGrp="1"/>
          </p:cNvSpPr>
          <p:nvPr>
            <p:ph type="body" idx="1"/>
          </p:nvPr>
        </p:nvSpPr>
        <p:spPr>
          <a:xfrm>
            <a:off x="4792132" y="1994959"/>
            <a:ext cx="6968067" cy="4351338"/>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Clr>
                <a:srgbClr val="4E62A2"/>
              </a:buClr>
              <a:buSzPts val="2400"/>
              <a:buNone/>
            </a:pPr>
            <a:r>
              <a:rPr lang="en-US"/>
              <a:t>The Children’s Funding Project is structured to:</a:t>
            </a:r>
            <a:endParaRPr/>
          </a:p>
          <a:p>
            <a:pPr marL="457200" lvl="0" indent="-457200" algn="l" rtl="0">
              <a:lnSpc>
                <a:spcPct val="80000"/>
              </a:lnSpc>
              <a:spcBef>
                <a:spcPts val="1000"/>
              </a:spcBef>
              <a:spcAft>
                <a:spcPts val="0"/>
              </a:spcAft>
              <a:buClr>
                <a:srgbClr val="4E62A2"/>
              </a:buClr>
              <a:buSzPts val="2600"/>
              <a:buFont typeface="Arial"/>
              <a:buChar char="•"/>
            </a:pPr>
            <a:r>
              <a:rPr lang="en-US" sz="2600" b="0">
                <a:latin typeface="Calibri"/>
                <a:ea typeface="Calibri"/>
                <a:cs typeface="Calibri"/>
                <a:sym typeface="Calibri"/>
              </a:rPr>
              <a:t>Increase understanding of the </a:t>
            </a:r>
            <a:r>
              <a:rPr lang="en-US" sz="2600" b="0" i="1">
                <a:latin typeface="Calibri"/>
                <a:ea typeface="Calibri"/>
                <a:cs typeface="Calibri"/>
                <a:sym typeface="Calibri"/>
              </a:rPr>
              <a:t>Find, Align, Generate, Activate </a:t>
            </a:r>
            <a:r>
              <a:rPr lang="en-US" sz="2600" b="0">
                <a:latin typeface="Calibri"/>
                <a:ea typeface="Calibri"/>
                <a:cs typeface="Calibri"/>
                <a:sym typeface="Calibri"/>
              </a:rPr>
              <a:t>policy levers</a:t>
            </a:r>
            <a:r>
              <a:rPr lang="en-US" sz="2600" b="0" i="1">
                <a:latin typeface="Calibri"/>
                <a:ea typeface="Calibri"/>
                <a:cs typeface="Calibri"/>
                <a:sym typeface="Calibri"/>
              </a:rPr>
              <a:t>.</a:t>
            </a:r>
            <a:endParaRPr/>
          </a:p>
          <a:p>
            <a:pPr marL="457200" lvl="0" indent="-457200" algn="l" rtl="0">
              <a:lnSpc>
                <a:spcPct val="80000"/>
              </a:lnSpc>
              <a:spcBef>
                <a:spcPts val="1000"/>
              </a:spcBef>
              <a:spcAft>
                <a:spcPts val="0"/>
              </a:spcAft>
              <a:buClr>
                <a:srgbClr val="4E62A2"/>
              </a:buClr>
              <a:buSzPts val="2600"/>
              <a:buFont typeface="Arial"/>
              <a:buChar char="•"/>
            </a:pPr>
            <a:r>
              <a:rPr lang="en-US" sz="2600" b="0">
                <a:latin typeface="Calibri"/>
                <a:ea typeface="Calibri"/>
                <a:cs typeface="Calibri"/>
                <a:sym typeface="Calibri"/>
              </a:rPr>
              <a:t>Showcase communities that map their resources, blend and braid funding, create new dedicated revenue, and assess effectiveness of funding.</a:t>
            </a:r>
            <a:endParaRPr/>
          </a:p>
          <a:p>
            <a:pPr marL="457200" lvl="0" indent="-457200" algn="l" rtl="0">
              <a:lnSpc>
                <a:spcPct val="80000"/>
              </a:lnSpc>
              <a:spcBef>
                <a:spcPts val="1000"/>
              </a:spcBef>
              <a:spcAft>
                <a:spcPts val="0"/>
              </a:spcAft>
              <a:buClr>
                <a:srgbClr val="4E62A2"/>
              </a:buClr>
              <a:buSzPts val="2600"/>
              <a:buFont typeface="Arial"/>
              <a:buChar char="•"/>
            </a:pPr>
            <a:r>
              <a:rPr lang="en-US" sz="2600" b="0">
                <a:latin typeface="Calibri"/>
                <a:ea typeface="Calibri"/>
                <a:cs typeface="Calibri"/>
                <a:sym typeface="Calibri"/>
              </a:rPr>
              <a:t>Strengthen local capacity by providing training, tools, and coaching.</a:t>
            </a:r>
            <a:endParaRPr/>
          </a:p>
          <a:p>
            <a:pPr marL="457200" lvl="0" indent="-457200" algn="l" rtl="0">
              <a:lnSpc>
                <a:spcPct val="80000"/>
              </a:lnSpc>
              <a:spcBef>
                <a:spcPts val="1000"/>
              </a:spcBef>
              <a:spcAft>
                <a:spcPts val="0"/>
              </a:spcAft>
              <a:buClr>
                <a:srgbClr val="4E62A2"/>
              </a:buClr>
              <a:buSzPts val="2600"/>
              <a:buFont typeface="Arial"/>
              <a:buChar char="•"/>
            </a:pPr>
            <a:r>
              <a:rPr lang="en-US" sz="2600" b="0">
                <a:latin typeface="Calibri"/>
                <a:ea typeface="Calibri"/>
                <a:cs typeface="Calibri"/>
                <a:sym typeface="Calibri"/>
              </a:rPr>
              <a:t>Build momentum for a more pro-active approach to children’s funding.</a:t>
            </a:r>
            <a:endParaRPr/>
          </a:p>
          <a:p>
            <a:pPr marL="0" lvl="0" indent="0" algn="l" rtl="0">
              <a:lnSpc>
                <a:spcPct val="80000"/>
              </a:lnSpc>
              <a:spcBef>
                <a:spcPts val="1000"/>
              </a:spcBef>
              <a:spcAft>
                <a:spcPts val="0"/>
              </a:spcAft>
              <a:buClr>
                <a:srgbClr val="4E62A2"/>
              </a:buClr>
              <a:buSzPts val="2400"/>
              <a:buNone/>
            </a:pPr>
            <a:endParaRPr/>
          </a:p>
        </p:txBody>
      </p:sp>
      <p:grpSp>
        <p:nvGrpSpPr>
          <p:cNvPr id="122" name="Google Shape;122;p18"/>
          <p:cNvGrpSpPr/>
          <p:nvPr/>
        </p:nvGrpSpPr>
        <p:grpSpPr>
          <a:xfrm>
            <a:off x="9972800" y="5963342"/>
            <a:ext cx="1950173" cy="614905"/>
            <a:chOff x="4334827" y="3989680"/>
            <a:chExt cx="5830253" cy="1838325"/>
          </a:xfrm>
        </p:grpSpPr>
        <p:pic>
          <p:nvPicPr>
            <p:cNvPr id="123" name="Google Shape;123;p18"/>
            <p:cNvPicPr preferRelativeResize="0"/>
            <p:nvPr/>
          </p:nvPicPr>
          <p:blipFill rotWithShape="1">
            <a:blip r:embed="rId3">
              <a:alphaModFix/>
            </a:blip>
            <a:srcRect r="2685"/>
            <a:stretch/>
          </p:blipFill>
          <p:spPr>
            <a:xfrm>
              <a:off x="4334827" y="3989680"/>
              <a:ext cx="5830253" cy="1838325"/>
            </a:xfrm>
            <a:prstGeom prst="rect">
              <a:avLst/>
            </a:prstGeom>
            <a:noFill/>
            <a:ln>
              <a:noFill/>
            </a:ln>
          </p:spPr>
        </p:pic>
        <p:pic>
          <p:nvPicPr>
            <p:cNvPr id="124" name="Google Shape;124;p18"/>
            <p:cNvPicPr preferRelativeResize="0"/>
            <p:nvPr/>
          </p:nvPicPr>
          <p:blipFill rotWithShape="1">
            <a:blip r:embed="rId4">
              <a:alphaModFix/>
            </a:blip>
            <a:srcRect/>
            <a:stretch/>
          </p:blipFill>
          <p:spPr>
            <a:xfrm>
              <a:off x="9075957" y="4265906"/>
              <a:ext cx="869096" cy="832113"/>
            </a:xfrm>
            <a:prstGeom prst="ellipse">
              <a:avLst/>
            </a:prstGeom>
            <a:noFill/>
            <a:ln>
              <a:noFill/>
            </a:ln>
          </p:spPr>
        </p:pic>
      </p:grpSp>
      <p:pic>
        <p:nvPicPr>
          <p:cNvPr id="125" name="Google Shape;125;p18"/>
          <p:cNvPicPr preferRelativeResize="0"/>
          <p:nvPr/>
        </p:nvPicPr>
        <p:blipFill rotWithShape="1">
          <a:blip r:embed="rId5">
            <a:alphaModFix/>
          </a:blip>
          <a:srcRect l="14772" r="9245"/>
          <a:stretch/>
        </p:blipFill>
        <p:spPr>
          <a:xfrm>
            <a:off x="11132420" y="299023"/>
            <a:ext cx="786498" cy="735120"/>
          </a:xfrm>
          <a:prstGeom prst="rect">
            <a:avLst/>
          </a:prstGeom>
          <a:noFill/>
          <a:ln>
            <a:noFill/>
          </a:ln>
        </p:spPr>
      </p:pic>
      <p:pic>
        <p:nvPicPr>
          <p:cNvPr id="126" name="Google Shape;126;p18"/>
          <p:cNvPicPr preferRelativeResize="0"/>
          <p:nvPr/>
        </p:nvPicPr>
        <p:blipFill rotWithShape="1">
          <a:blip r:embed="rId6">
            <a:alphaModFix/>
          </a:blip>
          <a:srcRect/>
          <a:stretch/>
        </p:blipFill>
        <p:spPr>
          <a:xfrm>
            <a:off x="610842" y="2129459"/>
            <a:ext cx="3637679" cy="3701498"/>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19"/>
          <p:cNvSpPr txBox="1">
            <a:spLocks noGrp="1"/>
          </p:cNvSpPr>
          <p:nvPr>
            <p:ph type="body" idx="1"/>
          </p:nvPr>
        </p:nvSpPr>
        <p:spPr>
          <a:xfrm>
            <a:off x="6204775" y="-71625"/>
            <a:ext cx="5017200" cy="4351500"/>
          </a:xfrm>
          <a:prstGeom prst="rect">
            <a:avLst/>
          </a:prstGeom>
          <a:noFill/>
          <a:ln>
            <a:noFill/>
          </a:ln>
        </p:spPr>
        <p:txBody>
          <a:bodyPr spcFirstLastPara="1" wrap="square" lIns="91425" tIns="45700" rIns="91425" bIns="45700" anchor="t" anchorCtr="0">
            <a:noAutofit/>
          </a:bodyPr>
          <a:lstStyle/>
          <a:p>
            <a:pPr marL="457200" lvl="0" indent="-406400" algn="r" rtl="0">
              <a:lnSpc>
                <a:spcPct val="90000"/>
              </a:lnSpc>
              <a:spcBef>
                <a:spcPts val="0"/>
              </a:spcBef>
              <a:spcAft>
                <a:spcPts val="0"/>
              </a:spcAft>
              <a:buClr>
                <a:srgbClr val="4E62A2"/>
              </a:buClr>
              <a:buSzPts val="2800"/>
              <a:buAutoNum type="arabicPeriod"/>
            </a:pPr>
            <a:endParaRPr sz="2800" b="0">
              <a:solidFill>
                <a:srgbClr val="4E62A2"/>
              </a:solidFill>
            </a:endParaRPr>
          </a:p>
          <a:p>
            <a:pPr marL="457200" lvl="0" indent="-406400" algn="r" rtl="0">
              <a:lnSpc>
                <a:spcPct val="90000"/>
              </a:lnSpc>
              <a:spcBef>
                <a:spcPts val="0"/>
              </a:spcBef>
              <a:spcAft>
                <a:spcPts val="0"/>
              </a:spcAft>
              <a:buClr>
                <a:srgbClr val="4E62A2"/>
              </a:buClr>
              <a:buSzPts val="2800"/>
              <a:buAutoNum type="arabicPeriod"/>
            </a:pPr>
            <a:endParaRPr sz="2800" b="0">
              <a:solidFill>
                <a:srgbClr val="4E62A2"/>
              </a:solidFill>
            </a:endParaRPr>
          </a:p>
          <a:p>
            <a:pPr marL="457200" lvl="0" indent="-406400" algn="r" rtl="0">
              <a:lnSpc>
                <a:spcPct val="90000"/>
              </a:lnSpc>
              <a:spcBef>
                <a:spcPts val="0"/>
              </a:spcBef>
              <a:spcAft>
                <a:spcPts val="0"/>
              </a:spcAft>
              <a:buClr>
                <a:srgbClr val="4E62A2"/>
              </a:buClr>
              <a:buSzPts val="2800"/>
              <a:buAutoNum type="arabicPeriod"/>
            </a:pPr>
            <a:endParaRPr sz="2800" b="0">
              <a:solidFill>
                <a:srgbClr val="4E62A2"/>
              </a:solidFill>
            </a:endParaRPr>
          </a:p>
          <a:p>
            <a:pPr marL="457200" lvl="0" indent="-406400" algn="r" rtl="0">
              <a:lnSpc>
                <a:spcPct val="90000"/>
              </a:lnSpc>
              <a:spcBef>
                <a:spcPts val="0"/>
              </a:spcBef>
              <a:spcAft>
                <a:spcPts val="0"/>
              </a:spcAft>
              <a:buClr>
                <a:srgbClr val="4E62A2"/>
              </a:buClr>
              <a:buSzPts val="2800"/>
              <a:buAutoNum type="arabicPeriod"/>
            </a:pPr>
            <a:endParaRPr sz="2800" b="0">
              <a:solidFill>
                <a:schemeClr val="accent5"/>
              </a:solidFill>
            </a:endParaRPr>
          </a:p>
          <a:p>
            <a:pPr marL="457200" lvl="0" indent="-406400" algn="r" rtl="0">
              <a:lnSpc>
                <a:spcPct val="90000"/>
              </a:lnSpc>
              <a:spcBef>
                <a:spcPts val="0"/>
              </a:spcBef>
              <a:spcAft>
                <a:spcPts val="0"/>
              </a:spcAft>
              <a:buClr>
                <a:srgbClr val="FFFFFF"/>
              </a:buClr>
              <a:buSzPts val="2800"/>
              <a:buAutoNum type="arabicPeriod"/>
            </a:pPr>
            <a:endParaRPr sz="2800" b="0">
              <a:solidFill>
                <a:srgbClr val="FFFFFF"/>
              </a:solidFill>
            </a:endParaRPr>
          </a:p>
          <a:p>
            <a:pPr marL="457200" lvl="0" indent="-406400" algn="l" rtl="0">
              <a:lnSpc>
                <a:spcPct val="90000"/>
              </a:lnSpc>
              <a:spcBef>
                <a:spcPts val="0"/>
              </a:spcBef>
              <a:spcAft>
                <a:spcPts val="0"/>
              </a:spcAft>
              <a:buSzPts val="2800"/>
              <a:buAutoNum type="arabicPeriod"/>
            </a:pPr>
            <a:r>
              <a:rPr lang="en-US" sz="2800" b="0"/>
              <a:t>Payment in Lieu of Taxes           (PILOT)</a:t>
            </a:r>
            <a:endParaRPr sz="2800" b="0"/>
          </a:p>
          <a:p>
            <a:pPr marL="457200" lvl="0" indent="-406400" algn="l" rtl="0">
              <a:lnSpc>
                <a:spcPct val="90000"/>
              </a:lnSpc>
              <a:spcBef>
                <a:spcPts val="1000"/>
              </a:spcBef>
              <a:spcAft>
                <a:spcPts val="0"/>
              </a:spcAft>
              <a:buSzPts val="2800"/>
              <a:buAutoNum type="arabicPeriod"/>
            </a:pPr>
            <a:r>
              <a:rPr lang="en-US" sz="2800" b="0"/>
              <a:t>Community Benefit Obligations from non-profit hospitals</a:t>
            </a:r>
            <a:endParaRPr sz="2800" b="0"/>
          </a:p>
          <a:p>
            <a:pPr marL="457200" lvl="0" indent="-406400" algn="l" rtl="0">
              <a:lnSpc>
                <a:spcPct val="90000"/>
              </a:lnSpc>
              <a:spcBef>
                <a:spcPts val="1000"/>
              </a:spcBef>
              <a:spcAft>
                <a:spcPts val="0"/>
              </a:spcAft>
              <a:buSzPts val="2800"/>
              <a:buAutoNum type="arabicPeriod"/>
            </a:pPr>
            <a:r>
              <a:rPr lang="en-US" sz="2800" b="0"/>
              <a:t>Reforming tax exemptions</a:t>
            </a:r>
            <a:endParaRPr sz="2800" b="0"/>
          </a:p>
          <a:p>
            <a:pPr marL="457200" lvl="0" indent="-406400" algn="l" rtl="0">
              <a:lnSpc>
                <a:spcPct val="90000"/>
              </a:lnSpc>
              <a:spcBef>
                <a:spcPts val="1000"/>
              </a:spcBef>
              <a:spcAft>
                <a:spcPts val="0"/>
              </a:spcAft>
              <a:buSzPts val="2800"/>
              <a:buAutoNum type="arabicPeriod"/>
            </a:pPr>
            <a:r>
              <a:rPr lang="en-US" sz="2800" b="0"/>
              <a:t>Profits made from publicly held assets</a:t>
            </a:r>
            <a:endParaRPr sz="2800" b="0"/>
          </a:p>
          <a:p>
            <a:pPr marL="457200" lvl="0" indent="-406400" algn="l" rtl="0">
              <a:lnSpc>
                <a:spcPct val="90000"/>
              </a:lnSpc>
              <a:spcBef>
                <a:spcPts val="1000"/>
              </a:spcBef>
              <a:spcAft>
                <a:spcPts val="1000"/>
              </a:spcAft>
              <a:buSzPts val="2800"/>
              <a:buAutoNum type="arabicPeriod"/>
            </a:pPr>
            <a:r>
              <a:rPr lang="en-US" sz="2800" b="0"/>
              <a:t>In-kind facilities usage</a:t>
            </a:r>
            <a:endParaRPr sz="2800" b="0"/>
          </a:p>
        </p:txBody>
      </p:sp>
      <p:sp>
        <p:nvSpPr>
          <p:cNvPr id="133" name="Google Shape;133;p19"/>
          <p:cNvSpPr txBox="1">
            <a:spLocks noGrp="1"/>
          </p:cNvSpPr>
          <p:nvPr>
            <p:ph type="title"/>
          </p:nvPr>
        </p:nvSpPr>
        <p:spPr>
          <a:xfrm>
            <a:off x="1035904" y="432858"/>
            <a:ext cx="10317895" cy="718608"/>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D5E0C7"/>
              </a:buClr>
              <a:buSzPts val="2800"/>
              <a:buFont typeface="Arial"/>
              <a:buNone/>
            </a:pPr>
            <a:r>
              <a:rPr lang="en-US" b="1"/>
              <a:t>Innovative Financing Methods Overview</a:t>
            </a:r>
            <a:endParaRPr b="1"/>
          </a:p>
        </p:txBody>
      </p:sp>
      <p:sp>
        <p:nvSpPr>
          <p:cNvPr id="134" name="Google Shape;134;p19"/>
          <p:cNvSpPr txBox="1">
            <a:spLocks noGrp="1"/>
          </p:cNvSpPr>
          <p:nvPr>
            <p:ph type="body" idx="1"/>
          </p:nvPr>
        </p:nvSpPr>
        <p:spPr>
          <a:xfrm>
            <a:off x="838200" y="1825625"/>
            <a:ext cx="5017200" cy="43515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0"/>
              </a:spcBef>
              <a:spcAft>
                <a:spcPts val="0"/>
              </a:spcAft>
              <a:buSzPts val="2800"/>
              <a:buAutoNum type="arabicPeriod"/>
            </a:pPr>
            <a:r>
              <a:rPr lang="en-US" sz="2800" b="0"/>
              <a:t>Local Dedicated Funds</a:t>
            </a:r>
            <a:endParaRPr sz="2800" b="0"/>
          </a:p>
          <a:p>
            <a:pPr marL="457200" lvl="0" indent="-406400" algn="l" rtl="0">
              <a:lnSpc>
                <a:spcPct val="90000"/>
              </a:lnSpc>
              <a:spcBef>
                <a:spcPts val="1000"/>
              </a:spcBef>
              <a:spcAft>
                <a:spcPts val="0"/>
              </a:spcAft>
              <a:buSzPts val="2800"/>
              <a:buAutoNum type="arabicPeriod"/>
            </a:pPr>
            <a:r>
              <a:rPr lang="en-US" sz="2800" b="0"/>
              <a:t>Community Benefit Agreements (CBAs)</a:t>
            </a:r>
            <a:endParaRPr sz="2800" b="0"/>
          </a:p>
          <a:p>
            <a:pPr marL="457200" lvl="0" indent="-406400" algn="l" rtl="0">
              <a:lnSpc>
                <a:spcPct val="90000"/>
              </a:lnSpc>
              <a:spcBef>
                <a:spcPts val="1000"/>
              </a:spcBef>
              <a:spcAft>
                <a:spcPts val="0"/>
              </a:spcAft>
              <a:buSzPts val="2800"/>
              <a:buAutoNum type="arabicPeriod"/>
            </a:pPr>
            <a:r>
              <a:rPr lang="en-US" sz="2800" b="0"/>
              <a:t>Individual or Business Tax Credits</a:t>
            </a:r>
            <a:endParaRPr sz="2800" b="0"/>
          </a:p>
          <a:p>
            <a:pPr marL="457200" lvl="0" indent="-406400" algn="l" rtl="0">
              <a:lnSpc>
                <a:spcPct val="90000"/>
              </a:lnSpc>
              <a:spcBef>
                <a:spcPts val="1000"/>
              </a:spcBef>
              <a:spcAft>
                <a:spcPts val="0"/>
              </a:spcAft>
              <a:buSzPts val="2800"/>
              <a:buAutoNum type="arabicPeriod"/>
            </a:pPr>
            <a:r>
              <a:rPr lang="en-US" sz="2800" b="0"/>
              <a:t>Pay For Success (PFS) or social impact bonds (SIBs)</a:t>
            </a:r>
            <a:endParaRPr sz="2800" b="0"/>
          </a:p>
          <a:p>
            <a:pPr marL="457200" lvl="0" indent="-406400" algn="l" rtl="0">
              <a:lnSpc>
                <a:spcPct val="90000"/>
              </a:lnSpc>
              <a:spcBef>
                <a:spcPts val="1000"/>
              </a:spcBef>
              <a:spcAft>
                <a:spcPts val="1000"/>
              </a:spcAft>
              <a:buSzPts val="2800"/>
              <a:buAutoNum type="arabicPeriod"/>
            </a:pPr>
            <a:r>
              <a:rPr lang="en-US" sz="2800" b="0"/>
              <a:t>Community Reinvestment Act (CRA)</a:t>
            </a:r>
            <a:endParaRPr sz="2800" b="0"/>
          </a:p>
        </p:txBody>
      </p:sp>
      <p:grpSp>
        <p:nvGrpSpPr>
          <p:cNvPr id="135" name="Google Shape;135;p19"/>
          <p:cNvGrpSpPr/>
          <p:nvPr/>
        </p:nvGrpSpPr>
        <p:grpSpPr>
          <a:xfrm>
            <a:off x="9972800" y="5963342"/>
            <a:ext cx="1950173" cy="614905"/>
            <a:chOff x="4334827" y="3989680"/>
            <a:chExt cx="5830253" cy="1838325"/>
          </a:xfrm>
        </p:grpSpPr>
        <p:pic>
          <p:nvPicPr>
            <p:cNvPr id="136" name="Google Shape;136;p19"/>
            <p:cNvPicPr preferRelativeResize="0"/>
            <p:nvPr/>
          </p:nvPicPr>
          <p:blipFill rotWithShape="1">
            <a:blip r:embed="rId3">
              <a:alphaModFix/>
            </a:blip>
            <a:srcRect r="2685"/>
            <a:stretch/>
          </p:blipFill>
          <p:spPr>
            <a:xfrm>
              <a:off x="4334827" y="3989680"/>
              <a:ext cx="5830253" cy="1838325"/>
            </a:xfrm>
            <a:prstGeom prst="rect">
              <a:avLst/>
            </a:prstGeom>
            <a:noFill/>
            <a:ln>
              <a:noFill/>
            </a:ln>
          </p:spPr>
        </p:pic>
        <p:pic>
          <p:nvPicPr>
            <p:cNvPr id="137" name="Google Shape;137;p19"/>
            <p:cNvPicPr preferRelativeResize="0"/>
            <p:nvPr/>
          </p:nvPicPr>
          <p:blipFill rotWithShape="1">
            <a:blip r:embed="rId4">
              <a:alphaModFix/>
            </a:blip>
            <a:srcRect/>
            <a:stretch/>
          </p:blipFill>
          <p:spPr>
            <a:xfrm>
              <a:off x="9075957" y="4265906"/>
              <a:ext cx="869096" cy="832113"/>
            </a:xfrm>
            <a:prstGeom prst="ellipse">
              <a:avLst/>
            </a:prstGeom>
            <a:noFill/>
            <a:ln>
              <a:noFill/>
            </a:ln>
          </p:spPr>
        </p:pic>
      </p:grpSp>
      <p:pic>
        <p:nvPicPr>
          <p:cNvPr id="138" name="Google Shape;138;p19"/>
          <p:cNvPicPr preferRelativeResize="0"/>
          <p:nvPr/>
        </p:nvPicPr>
        <p:blipFill rotWithShape="1">
          <a:blip r:embed="rId5">
            <a:alphaModFix/>
          </a:blip>
          <a:srcRect l="14772" r="9245"/>
          <a:stretch/>
        </p:blipFill>
        <p:spPr>
          <a:xfrm>
            <a:off x="11132420" y="299023"/>
            <a:ext cx="786498" cy="73512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0"/>
          <p:cNvSpPr txBox="1">
            <a:spLocks noGrp="1"/>
          </p:cNvSpPr>
          <p:nvPr>
            <p:ph type="title"/>
          </p:nvPr>
        </p:nvSpPr>
        <p:spPr>
          <a:xfrm>
            <a:off x="1035904" y="432858"/>
            <a:ext cx="10317900" cy="718500"/>
          </a:xfrm>
          <a:prstGeom prst="rect">
            <a:avLst/>
          </a:prstGeom>
        </p:spPr>
        <p:txBody>
          <a:bodyPr spcFirstLastPara="1" wrap="square" lIns="91425" tIns="45700" rIns="91425" bIns="45700" anchor="ctr" anchorCtr="0">
            <a:noAutofit/>
          </a:bodyPr>
          <a:lstStyle/>
          <a:p>
            <a:pPr marL="457200" lvl="0" indent="-406400" algn="l" rtl="0">
              <a:spcBef>
                <a:spcPts val="0"/>
              </a:spcBef>
              <a:spcAft>
                <a:spcPts val="0"/>
              </a:spcAft>
              <a:buSzPts val="2800"/>
              <a:buAutoNum type="arabicPeriod"/>
            </a:pPr>
            <a:r>
              <a:rPr lang="en-US" b="1"/>
              <a:t>Local Dedicated Funds</a:t>
            </a:r>
            <a:endParaRPr b="1"/>
          </a:p>
        </p:txBody>
      </p:sp>
      <p:sp>
        <p:nvSpPr>
          <p:cNvPr id="145" name="Google Shape;145;p20"/>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a:t>Description</a:t>
            </a:r>
            <a:endParaRPr b="0"/>
          </a:p>
          <a:p>
            <a:pPr marL="457200" lvl="0" indent="-368300" algn="l" rtl="0">
              <a:spcBef>
                <a:spcPts val="1000"/>
              </a:spcBef>
              <a:spcAft>
                <a:spcPts val="0"/>
              </a:spcAft>
              <a:buSzPts val="2200"/>
              <a:buChar char="●"/>
            </a:pPr>
            <a:r>
              <a:rPr lang="en-US" sz="2200" b="0"/>
              <a:t>Locally-generated revenue that is put into a fund dedicated for children’s services and programs</a:t>
            </a:r>
            <a:endParaRPr sz="2200" b="0"/>
          </a:p>
          <a:p>
            <a:pPr marL="0" lvl="0" indent="0" algn="l" rtl="0">
              <a:spcBef>
                <a:spcPts val="1000"/>
              </a:spcBef>
              <a:spcAft>
                <a:spcPts val="0"/>
              </a:spcAft>
              <a:buNone/>
            </a:pPr>
            <a:r>
              <a:rPr lang="en-US"/>
              <a:t>Challenges</a:t>
            </a:r>
            <a:endParaRPr/>
          </a:p>
          <a:p>
            <a:pPr marL="457200" lvl="0" indent="-368300" algn="l" rtl="0">
              <a:spcBef>
                <a:spcPts val="1000"/>
              </a:spcBef>
              <a:spcAft>
                <a:spcPts val="0"/>
              </a:spcAft>
              <a:buSzPts val="2200"/>
              <a:buChar char="●"/>
            </a:pPr>
            <a:r>
              <a:rPr lang="en-US" sz="2200" b="0"/>
              <a:t>Building a campaign</a:t>
            </a:r>
            <a:endParaRPr sz="2200" b="0"/>
          </a:p>
          <a:p>
            <a:pPr marL="457200" lvl="0" indent="-368300" algn="l" rtl="0">
              <a:spcBef>
                <a:spcPts val="1000"/>
              </a:spcBef>
              <a:spcAft>
                <a:spcPts val="0"/>
              </a:spcAft>
              <a:buSzPts val="2200"/>
              <a:buChar char="●"/>
            </a:pPr>
            <a:r>
              <a:rPr lang="en-US" sz="2200" b="0"/>
              <a:t>Political and legal feasibility</a:t>
            </a:r>
            <a:endParaRPr sz="2200" b="0"/>
          </a:p>
          <a:p>
            <a:pPr marL="0" lvl="0" indent="0" algn="l" rtl="0">
              <a:spcBef>
                <a:spcPts val="1000"/>
              </a:spcBef>
              <a:spcAft>
                <a:spcPts val="0"/>
              </a:spcAft>
              <a:buNone/>
            </a:pPr>
            <a:r>
              <a:rPr lang="en-US"/>
              <a:t>Successes</a:t>
            </a:r>
            <a:endParaRPr/>
          </a:p>
          <a:p>
            <a:pPr marL="457200" lvl="0" indent="-368300" algn="l" rtl="0">
              <a:spcBef>
                <a:spcPts val="1000"/>
              </a:spcBef>
              <a:spcAft>
                <a:spcPts val="0"/>
              </a:spcAft>
              <a:buSzPts val="2200"/>
              <a:buChar char="●"/>
            </a:pPr>
            <a:r>
              <a:rPr lang="en-US" sz="2200" b="0"/>
              <a:t>San Francisco, CA</a:t>
            </a:r>
            <a:endParaRPr sz="2200" b="0"/>
          </a:p>
          <a:p>
            <a:pPr marL="457200" lvl="0" indent="-368300" algn="l" rtl="0">
              <a:spcBef>
                <a:spcPts val="1000"/>
              </a:spcBef>
              <a:spcAft>
                <a:spcPts val="0"/>
              </a:spcAft>
              <a:buSzPts val="2200"/>
              <a:buChar char="●"/>
            </a:pPr>
            <a:r>
              <a:rPr lang="en-US" sz="2200" b="0"/>
              <a:t>Jackson County, MO</a:t>
            </a:r>
            <a:endParaRPr sz="2200" b="0"/>
          </a:p>
          <a:p>
            <a:pPr marL="457200" lvl="0" indent="-368300" algn="l" rtl="0">
              <a:spcBef>
                <a:spcPts val="1000"/>
              </a:spcBef>
              <a:spcAft>
                <a:spcPts val="1000"/>
              </a:spcAft>
              <a:buSzPts val="2200"/>
              <a:buChar char="●"/>
            </a:pPr>
            <a:r>
              <a:rPr lang="en-US" sz="2200" b="0"/>
              <a:t>Miami-Dade County, FL</a:t>
            </a:r>
            <a:endParaRPr sz="2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1"/>
          <p:cNvSpPr txBox="1">
            <a:spLocks noGrp="1"/>
          </p:cNvSpPr>
          <p:nvPr>
            <p:ph type="title"/>
          </p:nvPr>
        </p:nvSpPr>
        <p:spPr>
          <a:xfrm>
            <a:off x="1035904" y="432858"/>
            <a:ext cx="10317900" cy="718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b="1"/>
              <a:t>2.	Community Benefit Agreements</a:t>
            </a:r>
            <a:endParaRPr b="1"/>
          </a:p>
        </p:txBody>
      </p:sp>
      <p:sp>
        <p:nvSpPr>
          <p:cNvPr id="152" name="Google Shape;152;p21"/>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a:t>Description</a:t>
            </a:r>
            <a:endParaRPr b="0"/>
          </a:p>
          <a:p>
            <a:pPr marL="457200" lvl="0" indent="-368300" algn="l" rtl="0">
              <a:spcBef>
                <a:spcPts val="1000"/>
              </a:spcBef>
              <a:spcAft>
                <a:spcPts val="0"/>
              </a:spcAft>
              <a:buSzPts val="2200"/>
              <a:buChar char="●"/>
            </a:pPr>
            <a:r>
              <a:rPr lang="en-US" sz="2200" b="0"/>
              <a:t>Contracts between community groups and developers that detail how the developer’s new project will benefit the community</a:t>
            </a:r>
            <a:endParaRPr sz="2200" b="0"/>
          </a:p>
          <a:p>
            <a:pPr marL="0" lvl="0" indent="0" algn="l" rtl="0">
              <a:spcBef>
                <a:spcPts val="1000"/>
              </a:spcBef>
              <a:spcAft>
                <a:spcPts val="0"/>
              </a:spcAft>
              <a:buNone/>
            </a:pPr>
            <a:r>
              <a:rPr lang="en-US"/>
              <a:t>Challenges</a:t>
            </a:r>
            <a:endParaRPr/>
          </a:p>
          <a:p>
            <a:pPr marL="457200" lvl="0" indent="-368300" algn="l" rtl="0">
              <a:spcBef>
                <a:spcPts val="1000"/>
              </a:spcBef>
              <a:spcAft>
                <a:spcPts val="0"/>
              </a:spcAft>
              <a:buSzPts val="2200"/>
              <a:buChar char="●"/>
            </a:pPr>
            <a:r>
              <a:rPr lang="en-US" sz="2200" b="0"/>
              <a:t>Developer reluctance</a:t>
            </a:r>
            <a:endParaRPr sz="2200" b="0"/>
          </a:p>
          <a:p>
            <a:pPr marL="457200" lvl="0" indent="-368300" algn="l" rtl="0">
              <a:spcBef>
                <a:spcPts val="1000"/>
              </a:spcBef>
              <a:spcAft>
                <a:spcPts val="0"/>
              </a:spcAft>
              <a:buSzPts val="2200"/>
              <a:buChar char="●"/>
            </a:pPr>
            <a:r>
              <a:rPr lang="en-US" sz="2200" b="0"/>
              <a:t>Need strong community organization and legal support </a:t>
            </a:r>
            <a:endParaRPr sz="2200" b="0"/>
          </a:p>
          <a:p>
            <a:pPr marL="0" lvl="0" indent="0" algn="l" rtl="0">
              <a:spcBef>
                <a:spcPts val="1000"/>
              </a:spcBef>
              <a:spcAft>
                <a:spcPts val="0"/>
              </a:spcAft>
              <a:buNone/>
            </a:pPr>
            <a:r>
              <a:rPr lang="en-US"/>
              <a:t>Successes</a:t>
            </a:r>
            <a:endParaRPr/>
          </a:p>
          <a:p>
            <a:pPr marL="457200" lvl="0" indent="-368300" algn="l" rtl="0">
              <a:spcBef>
                <a:spcPts val="1000"/>
              </a:spcBef>
              <a:spcAft>
                <a:spcPts val="1000"/>
              </a:spcAft>
              <a:buSzPts val="2200"/>
              <a:buChar char="●"/>
            </a:pPr>
            <a:r>
              <a:rPr lang="en-US" sz="2200" b="0"/>
              <a:t>In 2017, The Boston Planning &amp; Development Agency (BPDA) brokered a CBA with the Melnea Hotel and Residences project, which resulted in $400,000 of revenue for twelve organizations that serve the residents of Roxbury, MA</a:t>
            </a:r>
            <a:endParaRPr sz="2200" b="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2"/>
          <p:cNvSpPr txBox="1">
            <a:spLocks noGrp="1"/>
          </p:cNvSpPr>
          <p:nvPr>
            <p:ph type="title"/>
          </p:nvPr>
        </p:nvSpPr>
        <p:spPr>
          <a:xfrm>
            <a:off x="1035904" y="432858"/>
            <a:ext cx="10317900" cy="718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b="1"/>
              <a:t>3.	Individual or Business Tax Credits</a:t>
            </a:r>
            <a:endParaRPr b="1"/>
          </a:p>
        </p:txBody>
      </p:sp>
      <p:sp>
        <p:nvSpPr>
          <p:cNvPr id="159" name="Google Shape;159;p22"/>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a:t>Description</a:t>
            </a:r>
            <a:endParaRPr b="0"/>
          </a:p>
          <a:p>
            <a:pPr marL="457200" lvl="0" indent="-368300" algn="l" rtl="0">
              <a:spcBef>
                <a:spcPts val="1000"/>
              </a:spcBef>
              <a:spcAft>
                <a:spcPts val="0"/>
              </a:spcAft>
              <a:buSzPts val="2200"/>
              <a:buChar char="●"/>
            </a:pPr>
            <a:r>
              <a:rPr lang="en-US" sz="2200" b="0"/>
              <a:t>Tax incentives for individuals and businesses to support child-serving funds and services</a:t>
            </a:r>
            <a:endParaRPr sz="2200" b="0"/>
          </a:p>
          <a:p>
            <a:pPr marL="0" lvl="0" indent="0" algn="l" rtl="0">
              <a:spcBef>
                <a:spcPts val="1000"/>
              </a:spcBef>
              <a:spcAft>
                <a:spcPts val="0"/>
              </a:spcAft>
              <a:buNone/>
            </a:pPr>
            <a:r>
              <a:rPr lang="en-US"/>
              <a:t>Challenges</a:t>
            </a:r>
            <a:endParaRPr/>
          </a:p>
          <a:p>
            <a:pPr marL="457200" lvl="0" indent="-368300" algn="l" rtl="0">
              <a:spcBef>
                <a:spcPts val="1000"/>
              </a:spcBef>
              <a:spcAft>
                <a:spcPts val="0"/>
              </a:spcAft>
              <a:buSzPts val="2200"/>
              <a:buChar char="●"/>
            </a:pPr>
            <a:r>
              <a:rPr lang="en-US" sz="2200" b="0"/>
              <a:t>Securing commitments from local government</a:t>
            </a:r>
            <a:endParaRPr sz="2200" b="0"/>
          </a:p>
          <a:p>
            <a:pPr marL="457200" lvl="0" indent="-368300" algn="l" rtl="0">
              <a:spcBef>
                <a:spcPts val="1000"/>
              </a:spcBef>
              <a:spcAft>
                <a:spcPts val="0"/>
              </a:spcAft>
              <a:buSzPts val="2200"/>
              <a:buChar char="●"/>
            </a:pPr>
            <a:r>
              <a:rPr lang="en-US" sz="2200" b="0"/>
              <a:t>Competing demands for funds generated by new revenue</a:t>
            </a:r>
            <a:endParaRPr sz="2200" b="0"/>
          </a:p>
          <a:p>
            <a:pPr marL="0" lvl="0" indent="0" algn="l" rtl="0">
              <a:spcBef>
                <a:spcPts val="1000"/>
              </a:spcBef>
              <a:spcAft>
                <a:spcPts val="0"/>
              </a:spcAft>
              <a:buNone/>
            </a:pPr>
            <a:r>
              <a:rPr lang="en-US"/>
              <a:t>Successes</a:t>
            </a:r>
            <a:endParaRPr/>
          </a:p>
          <a:p>
            <a:pPr marL="457200" lvl="0" indent="-368300" algn="l" rtl="0">
              <a:spcBef>
                <a:spcPts val="1000"/>
              </a:spcBef>
              <a:spcAft>
                <a:spcPts val="1000"/>
              </a:spcAft>
              <a:buSzPts val="2200"/>
              <a:buChar char="●"/>
            </a:pPr>
            <a:r>
              <a:rPr lang="en-US" sz="2200" b="0"/>
              <a:t>Businesses subject to certain taxes in Pennsylvania can receive an Educational Improvement Tax Credit for donations to an Educational Improvement Organization, Scholarship Organization, or Pre-Kindergarten Scholarship Organizations (PKSO)</a:t>
            </a:r>
            <a:endParaRPr sz="2200" b="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3"/>
          <p:cNvSpPr txBox="1">
            <a:spLocks noGrp="1"/>
          </p:cNvSpPr>
          <p:nvPr>
            <p:ph type="title"/>
          </p:nvPr>
        </p:nvSpPr>
        <p:spPr>
          <a:xfrm>
            <a:off x="1035904" y="432858"/>
            <a:ext cx="10317900" cy="718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b="1"/>
              <a:t>4.	Pay For Success or Social Impact Bonds</a:t>
            </a:r>
            <a:endParaRPr b="1"/>
          </a:p>
        </p:txBody>
      </p:sp>
      <p:sp>
        <p:nvSpPr>
          <p:cNvPr id="166" name="Google Shape;166;p23"/>
          <p:cNvSpPr txBox="1">
            <a:spLocks noGrp="1"/>
          </p:cNvSpPr>
          <p:nvPr>
            <p:ph type="body" idx="1"/>
          </p:nvPr>
        </p:nvSpPr>
        <p:spPr>
          <a:xfrm>
            <a:off x="838200" y="1416125"/>
            <a:ext cx="10515600" cy="43512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a:t>Description</a:t>
            </a:r>
            <a:endParaRPr b="0"/>
          </a:p>
          <a:p>
            <a:pPr marL="457200" lvl="0" indent="-368300" algn="l" rtl="0">
              <a:spcBef>
                <a:spcPts val="1000"/>
              </a:spcBef>
              <a:spcAft>
                <a:spcPts val="0"/>
              </a:spcAft>
              <a:buSzPts val="2200"/>
              <a:buChar char="●"/>
            </a:pPr>
            <a:r>
              <a:rPr lang="en-US" sz="2200" b="0"/>
              <a:t>Public-private partnerships where private dollars are used as capital for funding programs or interventions, and public dollars are used to repay the investors once, and only if, the program or intervention has improved a predetermined social outcome</a:t>
            </a:r>
            <a:endParaRPr sz="2200" b="0"/>
          </a:p>
          <a:p>
            <a:pPr marL="0" lvl="0" indent="0" algn="l" rtl="0">
              <a:spcBef>
                <a:spcPts val="1000"/>
              </a:spcBef>
              <a:spcAft>
                <a:spcPts val="0"/>
              </a:spcAft>
              <a:buNone/>
            </a:pPr>
            <a:r>
              <a:rPr lang="en-US"/>
              <a:t>Challenges</a:t>
            </a:r>
            <a:endParaRPr/>
          </a:p>
          <a:p>
            <a:pPr marL="457200" lvl="0" indent="-368300" algn="l" rtl="0">
              <a:spcBef>
                <a:spcPts val="1000"/>
              </a:spcBef>
              <a:spcAft>
                <a:spcPts val="0"/>
              </a:spcAft>
              <a:buSzPts val="2200"/>
              <a:buChar char="●"/>
            </a:pPr>
            <a:r>
              <a:rPr lang="en-US" sz="2200" b="0"/>
              <a:t>Requires lots of time and effort from all partners to plan the intervention and select the correct outcomes</a:t>
            </a:r>
            <a:endParaRPr sz="2200" b="0"/>
          </a:p>
          <a:p>
            <a:pPr marL="0" lvl="0" indent="0" algn="l" rtl="0">
              <a:spcBef>
                <a:spcPts val="1000"/>
              </a:spcBef>
              <a:spcAft>
                <a:spcPts val="0"/>
              </a:spcAft>
              <a:buNone/>
            </a:pPr>
            <a:r>
              <a:rPr lang="en-US"/>
              <a:t>Successes</a:t>
            </a:r>
            <a:endParaRPr/>
          </a:p>
          <a:p>
            <a:pPr marL="457200" lvl="0" indent="-368300" algn="l" rtl="0">
              <a:spcBef>
                <a:spcPts val="1000"/>
              </a:spcBef>
              <a:spcAft>
                <a:spcPts val="1000"/>
              </a:spcAft>
              <a:buSzPts val="2200"/>
              <a:buChar char="●"/>
            </a:pPr>
            <a:r>
              <a:rPr lang="en-US" sz="2200" b="0"/>
              <a:t>The Chicago Public Schools Child Parent Center received a $17 million SIB from the Goldman Sachs and the J.B. &amp; M.K. Pritzker Family Foundation in order to increase kindergarten readiness, reduce the need for special education services, and increase third grade literacy in four years</a:t>
            </a:r>
            <a:endParaRPr sz="2200"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24"/>
          <p:cNvSpPr txBox="1">
            <a:spLocks noGrp="1"/>
          </p:cNvSpPr>
          <p:nvPr>
            <p:ph type="title"/>
          </p:nvPr>
        </p:nvSpPr>
        <p:spPr>
          <a:xfrm>
            <a:off x="1035904" y="432858"/>
            <a:ext cx="10317900" cy="718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b="1"/>
              <a:t>5.	Community Reinvestment Act Agreements</a:t>
            </a:r>
            <a:endParaRPr b="1"/>
          </a:p>
        </p:txBody>
      </p:sp>
      <p:sp>
        <p:nvSpPr>
          <p:cNvPr id="173" name="Google Shape;173;p24"/>
          <p:cNvSpPr txBox="1">
            <a:spLocks noGrp="1"/>
          </p:cNvSpPr>
          <p:nvPr>
            <p:ph type="body" idx="1"/>
          </p:nvPr>
        </p:nvSpPr>
        <p:spPr>
          <a:xfrm>
            <a:off x="838200" y="1641600"/>
            <a:ext cx="10515600" cy="43512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a:t>Description</a:t>
            </a:r>
            <a:endParaRPr b="0"/>
          </a:p>
          <a:p>
            <a:pPr marL="457200" lvl="0" indent="-368300" algn="l" rtl="0">
              <a:spcBef>
                <a:spcPts val="1000"/>
              </a:spcBef>
              <a:spcAft>
                <a:spcPts val="0"/>
              </a:spcAft>
              <a:buSzPts val="2200"/>
              <a:buChar char="●"/>
            </a:pPr>
            <a:r>
              <a:rPr lang="en-US" sz="2200" b="0"/>
              <a:t>Agreements between community organizations or governing bodies and financial institutions that pledge a multi-year program of lending, investments, and/or services from the bank towards CRA- approved activities for the community</a:t>
            </a:r>
            <a:endParaRPr sz="2200" b="0"/>
          </a:p>
          <a:p>
            <a:pPr marL="0" lvl="0" indent="0" algn="l" rtl="0">
              <a:spcBef>
                <a:spcPts val="1000"/>
              </a:spcBef>
              <a:spcAft>
                <a:spcPts val="0"/>
              </a:spcAft>
              <a:buNone/>
            </a:pPr>
            <a:r>
              <a:rPr lang="en-US"/>
              <a:t>Challenges</a:t>
            </a:r>
            <a:endParaRPr/>
          </a:p>
          <a:p>
            <a:pPr marL="457200" lvl="0" indent="-368300" algn="l" rtl="0">
              <a:spcBef>
                <a:spcPts val="1000"/>
              </a:spcBef>
              <a:spcAft>
                <a:spcPts val="0"/>
              </a:spcAft>
              <a:buSzPts val="2200"/>
              <a:buChar char="●"/>
            </a:pPr>
            <a:r>
              <a:rPr lang="en-US" sz="2200" b="0"/>
              <a:t>What constitutes a “CRA qualified” community development activity is very specifically defined and does not align with </a:t>
            </a:r>
            <a:r>
              <a:rPr lang="en-US" sz="2200" b="0" i="1"/>
              <a:t>all </a:t>
            </a:r>
            <a:r>
              <a:rPr lang="en-US" sz="2200" b="0"/>
              <a:t>children’s services and support</a:t>
            </a:r>
            <a:endParaRPr sz="2200" b="0"/>
          </a:p>
          <a:p>
            <a:pPr marL="0" lvl="0" indent="0" algn="l" rtl="0">
              <a:spcBef>
                <a:spcPts val="1000"/>
              </a:spcBef>
              <a:spcAft>
                <a:spcPts val="0"/>
              </a:spcAft>
              <a:buNone/>
            </a:pPr>
            <a:r>
              <a:rPr lang="en-US"/>
              <a:t>Successes</a:t>
            </a:r>
            <a:endParaRPr/>
          </a:p>
          <a:p>
            <a:pPr marL="457200" lvl="0" indent="-368300" algn="l" rtl="0">
              <a:spcBef>
                <a:spcPts val="1000"/>
              </a:spcBef>
              <a:spcAft>
                <a:spcPts val="1000"/>
              </a:spcAft>
              <a:buSzPts val="2200"/>
              <a:buChar char="●"/>
            </a:pPr>
            <a:r>
              <a:rPr lang="en-US" sz="2200" b="0"/>
              <a:t>Grow Up Great, a Pennsylvania-based $500 million bilingual early childhood education initiative - headed by PNC Bank - to improve school readiness for children from birth to age five</a:t>
            </a:r>
            <a:endParaRPr sz="2200" b="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25"/>
          <p:cNvSpPr txBox="1">
            <a:spLocks noGrp="1"/>
          </p:cNvSpPr>
          <p:nvPr>
            <p:ph type="title"/>
          </p:nvPr>
        </p:nvSpPr>
        <p:spPr>
          <a:xfrm>
            <a:off x="1035904" y="432858"/>
            <a:ext cx="10317900" cy="718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b="1"/>
              <a:t>6.	Payment in Lieu of Taxes</a:t>
            </a:r>
            <a:endParaRPr b="1"/>
          </a:p>
        </p:txBody>
      </p:sp>
      <p:sp>
        <p:nvSpPr>
          <p:cNvPr id="180" name="Google Shape;180;p25"/>
          <p:cNvSpPr txBox="1">
            <a:spLocks noGrp="1"/>
          </p:cNvSpPr>
          <p:nvPr>
            <p:ph type="body" idx="1"/>
          </p:nvPr>
        </p:nvSpPr>
        <p:spPr>
          <a:xfrm>
            <a:off x="838200" y="1605200"/>
            <a:ext cx="10515600" cy="43512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a:t>Description</a:t>
            </a:r>
            <a:endParaRPr b="0"/>
          </a:p>
          <a:p>
            <a:pPr marL="457200" lvl="0" indent="-368300" algn="l" rtl="0">
              <a:spcBef>
                <a:spcPts val="1000"/>
              </a:spcBef>
              <a:spcAft>
                <a:spcPts val="0"/>
              </a:spcAft>
              <a:buSzPts val="2200"/>
              <a:buChar char="●"/>
            </a:pPr>
            <a:r>
              <a:rPr lang="en-US" sz="2200" b="0"/>
              <a:t>PILOT (payment in lieu of taxes) is a voluntary agreement entered into between a local government and a business to create jobs or build facilities. Instead of paying the normal property and/or sales taxes the business would owe under the law, the PILOT allows the business to pay some fixed yearly contribution over a set period of time.</a:t>
            </a:r>
            <a:endParaRPr sz="2200" b="0"/>
          </a:p>
          <a:p>
            <a:pPr marL="0" lvl="0" indent="0" algn="l" rtl="0">
              <a:spcBef>
                <a:spcPts val="1000"/>
              </a:spcBef>
              <a:spcAft>
                <a:spcPts val="0"/>
              </a:spcAft>
              <a:buNone/>
            </a:pPr>
            <a:r>
              <a:rPr lang="en-US"/>
              <a:t>Challenges</a:t>
            </a:r>
            <a:endParaRPr/>
          </a:p>
          <a:p>
            <a:pPr marL="457200" lvl="0" indent="-368300" algn="l" rtl="0">
              <a:spcBef>
                <a:spcPts val="1000"/>
              </a:spcBef>
              <a:spcAft>
                <a:spcPts val="0"/>
              </a:spcAft>
              <a:buSzPts val="2200"/>
              <a:buChar char="●"/>
            </a:pPr>
            <a:r>
              <a:rPr lang="en-US" sz="2200" b="0"/>
              <a:t>Requires strong lobbying effort</a:t>
            </a:r>
            <a:endParaRPr sz="2200" b="0"/>
          </a:p>
          <a:p>
            <a:pPr marL="457200" lvl="0" indent="-368300" algn="l" rtl="0">
              <a:spcBef>
                <a:spcPts val="1000"/>
              </a:spcBef>
              <a:spcAft>
                <a:spcPts val="0"/>
              </a:spcAft>
              <a:buSzPts val="2200"/>
              <a:buChar char="●"/>
            </a:pPr>
            <a:r>
              <a:rPr lang="en-US" sz="2200" b="0"/>
              <a:t>Competition for ‘new’ revenue</a:t>
            </a:r>
            <a:endParaRPr sz="2200" b="0"/>
          </a:p>
          <a:p>
            <a:pPr marL="0" lvl="0" indent="0" algn="l" rtl="0">
              <a:spcBef>
                <a:spcPts val="1000"/>
              </a:spcBef>
              <a:spcAft>
                <a:spcPts val="0"/>
              </a:spcAft>
              <a:buNone/>
            </a:pPr>
            <a:r>
              <a:rPr lang="en-US"/>
              <a:t>Successes</a:t>
            </a:r>
            <a:endParaRPr/>
          </a:p>
          <a:p>
            <a:pPr marL="457200" lvl="0" indent="-368300" algn="l" rtl="0">
              <a:spcBef>
                <a:spcPts val="1000"/>
              </a:spcBef>
              <a:spcAft>
                <a:spcPts val="1000"/>
              </a:spcAft>
              <a:buSzPts val="2200"/>
              <a:buChar char="●"/>
            </a:pPr>
            <a:r>
              <a:rPr lang="en-US" sz="2200" b="0"/>
              <a:t>The Memphis City Council created a dedicated fund using PILOT recapture revenues to provide increase funding for pre-k programming.</a:t>
            </a:r>
            <a:endParaRPr sz="2200" b="0"/>
          </a:p>
        </p:txBody>
      </p:sp>
    </p:spTree>
  </p:cSld>
  <p:clrMapOvr>
    <a:masterClrMapping/>
  </p:clrMapOvr>
</p:sld>
</file>

<file path=ppt/theme/theme1.xml><?xml version="1.0" encoding="utf-8"?>
<a:theme xmlns:a="http://schemas.openxmlformats.org/drawingml/2006/main" name="Custom Design">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1129</Words>
  <Application>Microsoft Office PowerPoint</Application>
  <PresentationFormat>Widescreen</PresentationFormat>
  <Paragraphs>121</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Trebuchet MS</vt:lpstr>
      <vt:lpstr>Custom Design</vt:lpstr>
      <vt:lpstr>Innovative Financing Methods to Expand Children’s Programming</vt:lpstr>
      <vt:lpstr> The Children’s Funding Project FIND. ALIGN. GENERATE. ACTIVATE. </vt:lpstr>
      <vt:lpstr>Innovative Financing Methods Overview</vt:lpstr>
      <vt:lpstr>Local Dedicated Funds</vt:lpstr>
      <vt:lpstr>2. Community Benefit Agreements</vt:lpstr>
      <vt:lpstr>3. Individual or Business Tax Credits</vt:lpstr>
      <vt:lpstr>4. Pay For Success or Social Impact Bonds</vt:lpstr>
      <vt:lpstr>5. Community Reinvestment Act Agreements</vt:lpstr>
      <vt:lpstr>6. Payment in Lieu of Taxes</vt:lpstr>
      <vt:lpstr>7. Community Benefit Obligations from Non-Profit Hospitals</vt:lpstr>
      <vt:lpstr>8. Reforming Tax Exemptions</vt:lpstr>
      <vt:lpstr>9. Profits Made from Publicly Held Assets</vt:lpstr>
      <vt:lpstr>10. In-Kind Facilities Usage</vt:lpstr>
      <vt:lpstr>Additional methods and examples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Innovative Financing Methods to Expand Children’s Programming</dc:title>
  <dc:creator>Amelia</dc:creator>
  <cp:lastModifiedBy>Margaret Brodkin</cp:lastModifiedBy>
  <cp:revision>1</cp:revision>
  <dcterms:modified xsi:type="dcterms:W3CDTF">2019-11-16T22:58:21Z</dcterms:modified>
</cp:coreProperties>
</file>