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3" r:id="rId1"/>
    <p:sldMasterId id="2147483733" r:id="rId2"/>
    <p:sldMasterId id="2147483740" r:id="rId3"/>
    <p:sldMasterId id="2147483750" r:id="rId4"/>
  </p:sldMasterIdLst>
  <p:notesMasterIdLst>
    <p:notesMasterId r:id="rId23"/>
  </p:notesMasterIdLst>
  <p:handoutMasterIdLst>
    <p:handoutMasterId r:id="rId24"/>
  </p:handoutMasterIdLst>
  <p:sldIdLst>
    <p:sldId id="260" r:id="rId5"/>
    <p:sldId id="263" r:id="rId6"/>
    <p:sldId id="365" r:id="rId7"/>
    <p:sldId id="422" r:id="rId8"/>
    <p:sldId id="1545" r:id="rId9"/>
    <p:sldId id="265" r:id="rId10"/>
    <p:sldId id="396" r:id="rId11"/>
    <p:sldId id="427" r:id="rId12"/>
    <p:sldId id="1547" r:id="rId13"/>
    <p:sldId id="381" r:id="rId14"/>
    <p:sldId id="267" r:id="rId15"/>
    <p:sldId id="312" r:id="rId16"/>
    <p:sldId id="366" r:id="rId17"/>
    <p:sldId id="395" r:id="rId18"/>
    <p:sldId id="426" r:id="rId19"/>
    <p:sldId id="454" r:id="rId20"/>
    <p:sldId id="264" r:id="rId21"/>
    <p:sldId id="266" r:id="rId22"/>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661"/>
    <a:srgbClr val="FCCA09"/>
    <a:srgbClr val="618C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357" autoAdjust="0"/>
  </p:normalViewPr>
  <p:slideViewPr>
    <p:cSldViewPr>
      <p:cViewPr varScale="1">
        <p:scale>
          <a:sx n="127" d="100"/>
          <a:sy n="127" d="100"/>
        </p:scale>
        <p:origin x="408" y="12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7" d="100"/>
          <a:sy n="67" d="100"/>
        </p:scale>
        <p:origin x="3043" y="53"/>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26320370662176"/>
          <c:y val="0.11071067449508284"/>
          <c:w val="0.51190302680258537"/>
          <c:h val="0.82255288405878479"/>
        </c:manualLayout>
      </c:layout>
      <c:barChart>
        <c:barDir val="bar"/>
        <c:grouping val="percentStacked"/>
        <c:varyColors val="0"/>
        <c:ser>
          <c:idx val="0"/>
          <c:order val="0"/>
          <c:tx>
            <c:strRef>
              <c:f>Sheet1!$B$1</c:f>
              <c:strCache>
                <c:ptCount val="1"/>
                <c:pt idx="0">
                  <c:v>Great Need</c:v>
                </c:pt>
              </c:strCache>
            </c:strRef>
          </c:tx>
          <c:spPr>
            <a:solidFill>
              <a:srgbClr val="1B3661"/>
            </a:solidFill>
            <a:ln>
              <a:noFill/>
            </a:ln>
            <a:effectLst/>
            <a:scene3d>
              <a:camera prst="orthographicFront"/>
              <a:lightRig rig="threePt" dir="t"/>
            </a:scene3d>
          </c:spPr>
          <c:invertIfNegative val="0"/>
          <c:dPt>
            <c:idx val="0"/>
            <c:invertIfNegative val="0"/>
            <c:bubble3D val="0"/>
            <c:spPr>
              <a:solidFill>
                <a:srgbClr val="1B3661"/>
              </a:solidFill>
              <a:ln>
                <a:noFill/>
              </a:ln>
              <a:effectLst/>
              <a:scene3d>
                <a:camera prst="orthographicFront"/>
                <a:lightRig rig="threePt" dir="t"/>
              </a:scene3d>
            </c:spPr>
            <c:extLst>
              <c:ext xmlns:c16="http://schemas.microsoft.com/office/drawing/2014/chart" uri="{C3380CC4-5D6E-409C-BE32-E72D297353CC}">
                <c16:uniqueId val="{00000001-2F21-4A17-9D7F-9BF0447D6D38}"/>
              </c:ext>
            </c:extLst>
          </c:dPt>
          <c:dPt>
            <c:idx val="1"/>
            <c:invertIfNegative val="0"/>
            <c:bubble3D val="0"/>
            <c:spPr>
              <a:solidFill>
                <a:srgbClr val="1B3661"/>
              </a:solidFill>
              <a:ln>
                <a:noFill/>
              </a:ln>
              <a:effectLst/>
              <a:scene3d>
                <a:camera prst="orthographicFront"/>
                <a:lightRig rig="threePt" dir="t"/>
              </a:scene3d>
            </c:spPr>
            <c:extLst>
              <c:ext xmlns:c16="http://schemas.microsoft.com/office/drawing/2014/chart" uri="{C3380CC4-5D6E-409C-BE32-E72D297353CC}">
                <c16:uniqueId val="{00000003-1641-4CCA-A3FC-3B07476A87A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Traffic reduction, including roads, highways, and public transit</c:v>
                </c:pt>
                <c:pt idx="1">
                  <c:v>Neighborhood, city and county parks and recreation areas</c:v>
                </c:pt>
                <c:pt idx="2">
                  <c:v>Public preschool education</c:v>
                </c:pt>
              </c:strCache>
            </c:strRef>
          </c:cat>
          <c:val>
            <c:numRef>
              <c:f>Sheet1!$B$2:$B$4</c:f>
              <c:numCache>
                <c:formatCode>0%</c:formatCode>
                <c:ptCount val="3"/>
                <c:pt idx="0">
                  <c:v>0.61</c:v>
                </c:pt>
                <c:pt idx="1">
                  <c:v>0.37</c:v>
                </c:pt>
                <c:pt idx="2">
                  <c:v>0.48</c:v>
                </c:pt>
              </c:numCache>
            </c:numRef>
          </c:val>
          <c:extLst>
            <c:ext xmlns:c16="http://schemas.microsoft.com/office/drawing/2014/chart" uri="{C3380CC4-5D6E-409C-BE32-E72D297353CC}">
              <c16:uniqueId val="{00000004-2F21-4A17-9D7F-9BF0447D6D38}"/>
            </c:ext>
          </c:extLst>
        </c:ser>
        <c:ser>
          <c:idx val="1"/>
          <c:order val="1"/>
          <c:tx>
            <c:strRef>
              <c:f>Sheet1!$C$1</c:f>
              <c:strCache>
                <c:ptCount val="1"/>
                <c:pt idx="0">
                  <c:v>Some Need</c:v>
                </c:pt>
              </c:strCache>
            </c:strRef>
          </c:tx>
          <c:spPr>
            <a:solidFill>
              <a:schemeClr val="bg2">
                <a:lumMod val="20000"/>
                <a:lumOff val="80000"/>
              </a:schemeClr>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Traffic reduction, including roads, highways, and public transit</c:v>
                </c:pt>
                <c:pt idx="1">
                  <c:v>Neighborhood, city and county parks and recreation areas</c:v>
                </c:pt>
                <c:pt idx="2">
                  <c:v>Public preschool education</c:v>
                </c:pt>
              </c:strCache>
            </c:strRef>
          </c:cat>
          <c:val>
            <c:numRef>
              <c:f>Sheet1!$C$2:$C$4</c:f>
              <c:numCache>
                <c:formatCode>0%</c:formatCode>
                <c:ptCount val="3"/>
                <c:pt idx="0">
                  <c:v>0.24</c:v>
                </c:pt>
                <c:pt idx="1">
                  <c:v>0.36</c:v>
                </c:pt>
                <c:pt idx="2">
                  <c:v>0.23</c:v>
                </c:pt>
              </c:numCache>
            </c:numRef>
          </c:val>
          <c:extLst>
            <c:ext xmlns:c16="http://schemas.microsoft.com/office/drawing/2014/chart" uri="{C3380CC4-5D6E-409C-BE32-E72D297353CC}">
              <c16:uniqueId val="{00000005-2F21-4A17-9D7F-9BF0447D6D38}"/>
            </c:ext>
          </c:extLst>
        </c:ser>
        <c:ser>
          <c:idx val="3"/>
          <c:order val="2"/>
          <c:tx>
            <c:strRef>
              <c:f>Sheet1!$E$1</c:f>
              <c:strCache>
                <c:ptCount val="1"/>
                <c:pt idx="0">
                  <c:v>Little/No Real Need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Traffic reduction, including roads, highways, and public transit</c:v>
                </c:pt>
                <c:pt idx="1">
                  <c:v>Neighborhood, city and county parks and recreation areas</c:v>
                </c:pt>
                <c:pt idx="2">
                  <c:v>Public preschool education</c:v>
                </c:pt>
              </c:strCache>
            </c:strRef>
          </c:cat>
          <c:val>
            <c:numRef>
              <c:f>Sheet1!$E$2:$E$4</c:f>
              <c:numCache>
                <c:formatCode>0%</c:formatCode>
                <c:ptCount val="3"/>
                <c:pt idx="0">
                  <c:v>0.13</c:v>
                </c:pt>
                <c:pt idx="1">
                  <c:v>0.24</c:v>
                </c:pt>
                <c:pt idx="2">
                  <c:v>0.18</c:v>
                </c:pt>
              </c:numCache>
            </c:numRef>
          </c:val>
          <c:extLst>
            <c:ext xmlns:c16="http://schemas.microsoft.com/office/drawing/2014/chart" uri="{C3380CC4-5D6E-409C-BE32-E72D297353CC}">
              <c16:uniqueId val="{00000009-2F21-4A17-9D7F-9BF0447D6D38}"/>
            </c:ext>
          </c:extLst>
        </c:ser>
        <c:ser>
          <c:idx val="4"/>
          <c:order val="3"/>
          <c:tx>
            <c:strRef>
              <c:f>Sheet1!$F$1</c:f>
              <c:strCache>
                <c:ptCount val="1"/>
                <c:pt idx="0">
                  <c:v>DK/NA</c:v>
                </c:pt>
              </c:strCache>
            </c:strRef>
          </c:tx>
          <c:spPr>
            <a:solidFill>
              <a:schemeClr val="accent6"/>
            </a:solidFill>
            <a:ln>
              <a:noFill/>
            </a:ln>
            <a:effectLst/>
            <a:scene3d>
              <a:camera prst="orthographicFront"/>
              <a:lightRig rig="threePt" dir="t"/>
            </a:scene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2F21-4A17-9D7F-9BF0447D6D38}"/>
                </c:ext>
              </c:extLst>
            </c:dLbl>
            <c:dLbl>
              <c:idx val="1"/>
              <c:delete val="1"/>
              <c:extLst>
                <c:ext xmlns:c15="http://schemas.microsoft.com/office/drawing/2012/chart" uri="{CE6537A1-D6FC-4f65-9D91-7224C49458BB}"/>
                <c:ext xmlns:c16="http://schemas.microsoft.com/office/drawing/2014/chart" uri="{C3380CC4-5D6E-409C-BE32-E72D297353CC}">
                  <c16:uniqueId val="{0000000B-2F21-4A17-9D7F-9BF0447D6D3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Traffic reduction, including roads, highways, and public transit</c:v>
                </c:pt>
                <c:pt idx="1">
                  <c:v>Neighborhood, city and county parks and recreation areas</c:v>
                </c:pt>
                <c:pt idx="2">
                  <c:v>Public preschool education</c:v>
                </c:pt>
              </c:strCache>
            </c:strRef>
          </c:cat>
          <c:val>
            <c:numRef>
              <c:f>Sheet1!$F$2:$F$4</c:f>
              <c:numCache>
                <c:formatCode>0%</c:formatCode>
                <c:ptCount val="3"/>
                <c:pt idx="0">
                  <c:v>0.02</c:v>
                </c:pt>
                <c:pt idx="1">
                  <c:v>0.03</c:v>
                </c:pt>
                <c:pt idx="2">
                  <c:v>0.11</c:v>
                </c:pt>
              </c:numCache>
            </c:numRef>
          </c:val>
          <c:extLst>
            <c:ext xmlns:c16="http://schemas.microsoft.com/office/drawing/2014/chart" uri="{C3380CC4-5D6E-409C-BE32-E72D297353CC}">
              <c16:uniqueId val="{0000000D-2F21-4A17-9D7F-9BF0447D6D38}"/>
            </c:ext>
          </c:extLst>
        </c:ser>
        <c:dLbls>
          <c:showLegendKey val="0"/>
          <c:showVal val="0"/>
          <c:showCatName val="0"/>
          <c:showSerName val="0"/>
          <c:showPercent val="0"/>
          <c:showBubbleSize val="0"/>
        </c:dLbls>
        <c:gapWidth val="40"/>
        <c:overlap val="100"/>
        <c:axId val="248586216"/>
        <c:axId val="250244384"/>
      </c:barChart>
      <c:catAx>
        <c:axId val="24858621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lnSpc>
                <a:spcPts val="1900"/>
              </a:lnSpc>
              <a:defRPr sz="1600" b="0" i="0" u="none" strike="noStrike" kern="1200" baseline="0">
                <a:solidFill>
                  <a:schemeClr val="tx1"/>
                </a:solidFill>
                <a:latin typeface="+mn-lt"/>
                <a:ea typeface="+mn-ea"/>
                <a:cs typeface="+mn-cs"/>
              </a:defRPr>
            </a:pPr>
            <a:endParaRPr lang="en-US"/>
          </a:p>
        </c:txPr>
        <c:crossAx val="250244384"/>
        <c:crosses val="autoZero"/>
        <c:auto val="1"/>
        <c:lblAlgn val="ctr"/>
        <c:lblOffset val="100"/>
        <c:noMultiLvlLbl val="0"/>
      </c:catAx>
      <c:valAx>
        <c:axId val="250244384"/>
        <c:scaling>
          <c:orientation val="minMax"/>
          <c:max val="1"/>
        </c:scaling>
        <c:delete val="1"/>
        <c:axPos val="b"/>
        <c:numFmt formatCode="0%" sourceLinked="0"/>
        <c:majorTickMark val="out"/>
        <c:minorTickMark val="none"/>
        <c:tickLblPos val="nextTo"/>
        <c:crossAx val="248586216"/>
        <c:crosses val="max"/>
        <c:crossBetween val="between"/>
        <c:majorUnit val="0.2"/>
      </c:valAx>
      <c:spPr>
        <a:noFill/>
        <a:ln>
          <a:noFill/>
        </a:ln>
        <a:effectLst/>
      </c:spPr>
    </c:plotArea>
    <c:legend>
      <c:legendPos val="t"/>
      <c:layout>
        <c:manualLayout>
          <c:xMode val="edge"/>
          <c:yMode val="edge"/>
          <c:x val="0.25115868891326382"/>
          <c:y val="2.7671925225102186E-4"/>
          <c:w val="0.72484293834563895"/>
          <c:h val="6.495560441286869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46799238070059E-2"/>
          <c:y val="4.463329216927369E-2"/>
          <c:w val="0.90294859677567196"/>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1BB-4D70-9D60-996B642DB67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1BB-4D70-9D60-996B642DB67A}"/>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F1BB-4D70-9D60-996B642DB67A}"/>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7-F1BB-4D70-9D60-996B642DB67A}"/>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9-F1BB-4D70-9D60-996B642DB67A}"/>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B-F1BB-4D70-9D60-996B642DB67A}"/>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F1BB-4D70-9D60-996B642DB67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0.32</c:v>
                </c:pt>
                <c:pt idx="1">
                  <c:v>0.28999999999999998</c:v>
                </c:pt>
                <c:pt idx="2">
                  <c:v>0.02</c:v>
                </c:pt>
                <c:pt idx="4">
                  <c:v>0.01</c:v>
                </c:pt>
                <c:pt idx="5">
                  <c:v>0.1</c:v>
                </c:pt>
                <c:pt idx="6">
                  <c:v>0.18</c:v>
                </c:pt>
                <c:pt idx="8">
                  <c:v>0.06</c:v>
                </c:pt>
              </c:numCache>
            </c:numRef>
          </c:val>
          <c:extLst>
            <c:ext xmlns:c16="http://schemas.microsoft.com/office/drawing/2014/chart" uri="{C3380CC4-5D6E-409C-BE32-E72D297353CC}">
              <c16:uniqueId val="{0000000E-F1BB-4D70-9D60-996B642DB67A}"/>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1"/>
        </c:scaling>
        <c:delete val="1"/>
        <c:axPos val="b"/>
        <c:numFmt formatCode="0%" sourceLinked="0"/>
        <c:majorTickMark val="out"/>
        <c:minorTickMark val="none"/>
        <c:tickLblPos val="nextTo"/>
        <c:crossAx val="523246480"/>
        <c:crosses val="max"/>
        <c:crossBetween val="between"/>
        <c:majorUnit val="0.2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46799238070059E-2"/>
          <c:y val="4.463329216927369E-2"/>
          <c:w val="0.90294859677567196"/>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F0E-44D2-9CA9-C88731876D3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F0E-44D2-9CA9-C88731876D36}"/>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7F0E-44D2-9CA9-C88731876D36}"/>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7-7F0E-44D2-9CA9-C88731876D36}"/>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9-7F0E-44D2-9CA9-C88731876D36}"/>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B-7F0E-44D2-9CA9-C88731876D36}"/>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7F0E-44D2-9CA9-C88731876D3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0.46</c:v>
                </c:pt>
                <c:pt idx="1">
                  <c:v>0.21</c:v>
                </c:pt>
                <c:pt idx="2">
                  <c:v>0.04</c:v>
                </c:pt>
                <c:pt idx="4">
                  <c:v>0.02</c:v>
                </c:pt>
                <c:pt idx="5">
                  <c:v>0.08</c:v>
                </c:pt>
                <c:pt idx="6">
                  <c:v>0.17</c:v>
                </c:pt>
                <c:pt idx="8">
                  <c:v>0.03</c:v>
                </c:pt>
              </c:numCache>
            </c:numRef>
          </c:val>
          <c:extLst>
            <c:ext xmlns:c16="http://schemas.microsoft.com/office/drawing/2014/chart" uri="{C3380CC4-5D6E-409C-BE32-E72D297353CC}">
              <c16:uniqueId val="{0000000E-7F0E-44D2-9CA9-C88731876D36}"/>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1"/>
        </c:scaling>
        <c:delete val="1"/>
        <c:axPos val="b"/>
        <c:numFmt formatCode="0%" sourceLinked="0"/>
        <c:majorTickMark val="out"/>
        <c:minorTickMark val="none"/>
        <c:tickLblPos val="nextTo"/>
        <c:crossAx val="523246480"/>
        <c:crosses val="max"/>
        <c:crossBetween val="between"/>
        <c:majorUnit val="0.2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0614787848242"/>
          <c:y val="4.463329216927369E-2"/>
          <c:w val="0.82094632006615609"/>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23A-4FEF-9F75-C798846BC227}"/>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223A-4FEF-9F75-C798846BC227}"/>
              </c:ext>
            </c:extLst>
          </c:dPt>
          <c:cat>
            <c:strRef>
              <c:f>Sheet1!$A$2:$A$3</c:f>
              <c:strCache>
                <c:ptCount val="2"/>
                <c:pt idx="0">
                  <c:v>Total Yes</c:v>
                </c:pt>
                <c:pt idx="1">
                  <c:v>Total No</c:v>
                </c:pt>
              </c:strCache>
            </c:strRef>
          </c:cat>
          <c:val>
            <c:numRef>
              <c:f>Sheet1!$B$2:$B$3</c:f>
              <c:numCache>
                <c:formatCode>0.00%</c:formatCode>
                <c:ptCount val="2"/>
                <c:pt idx="0">
                  <c:v>0.70509999999999995</c:v>
                </c:pt>
                <c:pt idx="1">
                  <c:v>0.2949</c:v>
                </c:pt>
              </c:numCache>
            </c:numRef>
          </c:val>
          <c:extLst>
            <c:ext xmlns:c16="http://schemas.microsoft.com/office/drawing/2014/chart" uri="{C3380CC4-5D6E-409C-BE32-E72D297353CC}">
              <c16:uniqueId val="{00000004-223A-4FEF-9F75-C798846BC227}"/>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1"/>
        </c:scaling>
        <c:delete val="1"/>
        <c:axPos val="b"/>
        <c:numFmt formatCode="0%" sourceLinked="0"/>
        <c:majorTickMark val="out"/>
        <c:minorTickMark val="none"/>
        <c:tickLblPos val="nextTo"/>
        <c:crossAx val="523246480"/>
        <c:crosses val="max"/>
        <c:crossBetween val="between"/>
        <c:majorUnit val="0.2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4621583577547"/>
          <c:y val="5.7459700102743302E-2"/>
          <c:w val="0.2797058543553938"/>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a:scene3d>
              <a:camera prst="orthographicFront"/>
              <a:lightRig rig="threePt" dir="t"/>
            </a:scene3d>
          </c:spPr>
          <c:invertIfNegative val="0"/>
          <c:dPt>
            <c:idx val="0"/>
            <c:invertIfNegative val="0"/>
            <c:bubble3D val="0"/>
            <c:spPr>
              <a:solidFill>
                <a:schemeClr val="accent1"/>
              </a:solidFill>
              <a:ln>
                <a:noFill/>
              </a:ln>
              <a:effectLst/>
              <a:scene3d>
                <a:camera prst="orthographicFront"/>
                <a:lightRig rig="threePt" dir="t"/>
              </a:scene3d>
            </c:spPr>
            <c:extLst>
              <c:ext xmlns:c16="http://schemas.microsoft.com/office/drawing/2014/chart" uri="{C3380CC4-5D6E-409C-BE32-E72D297353CC}">
                <c16:uniqueId val="{00000001-D9D8-46C0-853D-C89C91A8ADD7}"/>
              </c:ext>
            </c:extLst>
          </c:dPt>
          <c:dPt>
            <c:idx val="1"/>
            <c:invertIfNegative val="0"/>
            <c:bubble3D val="0"/>
            <c:spPr>
              <a:solidFill>
                <a:schemeClr val="accent2"/>
              </a:solidFill>
              <a:ln>
                <a:noFill/>
              </a:ln>
              <a:effectLst/>
              <a:scene3d>
                <a:camera prst="orthographicFront"/>
                <a:lightRig rig="threePt" dir="t"/>
              </a:scene3d>
            </c:spPr>
            <c:extLst>
              <c:ext xmlns:c16="http://schemas.microsoft.com/office/drawing/2014/chart" uri="{C3380CC4-5D6E-409C-BE32-E72D297353CC}">
                <c16:uniqueId val="{00000003-D9D8-46C0-853D-C89C91A8ADD7}"/>
              </c:ext>
            </c:extLst>
          </c:dPt>
          <c:dPt>
            <c:idx val="2"/>
            <c:invertIfNegative val="0"/>
            <c:bubble3D val="0"/>
            <c:spPr>
              <a:solidFill>
                <a:schemeClr val="accent2">
                  <a:lumMod val="40000"/>
                  <a:lumOff val="60000"/>
                </a:schemeClr>
              </a:solidFill>
              <a:ln>
                <a:noFill/>
              </a:ln>
              <a:effectLst/>
              <a:scene3d>
                <a:camera prst="orthographicFront"/>
                <a:lightRig rig="threePt" dir="t"/>
              </a:scene3d>
            </c:spPr>
            <c:extLst>
              <c:ext xmlns:c16="http://schemas.microsoft.com/office/drawing/2014/chart" uri="{C3380CC4-5D6E-409C-BE32-E72D297353CC}">
                <c16:uniqueId val="{00000005-D9D8-46C0-853D-C89C91A8ADD7}"/>
              </c:ext>
            </c:extLst>
          </c:dPt>
          <c:dPt>
            <c:idx val="3"/>
            <c:invertIfNegative val="0"/>
            <c:bubble3D val="0"/>
            <c:spPr>
              <a:solidFill>
                <a:schemeClr val="accent5"/>
              </a:solidFill>
              <a:ln>
                <a:noFill/>
              </a:ln>
              <a:effectLst/>
              <a:scene3d>
                <a:camera prst="orthographicFront"/>
                <a:lightRig rig="threePt" dir="t"/>
              </a:scene3d>
            </c:spPr>
            <c:extLst>
              <c:ext xmlns:c16="http://schemas.microsoft.com/office/drawing/2014/chart" uri="{C3380CC4-5D6E-409C-BE32-E72D297353CC}">
                <c16:uniqueId val="{00000007-D9D8-46C0-853D-C89C91A8ADD7}"/>
              </c:ext>
            </c:extLst>
          </c:dPt>
          <c:dPt>
            <c:idx val="4"/>
            <c:invertIfNegative val="0"/>
            <c:bubble3D val="0"/>
            <c:spPr>
              <a:solidFill>
                <a:schemeClr val="accent5">
                  <a:lumMod val="40000"/>
                  <a:lumOff val="60000"/>
                </a:schemeClr>
              </a:solidFill>
              <a:ln>
                <a:noFill/>
              </a:ln>
              <a:effectLst/>
              <a:scene3d>
                <a:camera prst="orthographicFront"/>
                <a:lightRig rig="threePt" dir="t"/>
              </a:scene3d>
            </c:spPr>
            <c:extLst>
              <c:ext xmlns:c16="http://schemas.microsoft.com/office/drawing/2014/chart" uri="{C3380CC4-5D6E-409C-BE32-E72D297353CC}">
                <c16:uniqueId val="{00000009-D9D8-46C0-853D-C89C91A8ADD7}"/>
              </c:ext>
            </c:extLst>
          </c:dPt>
          <c:dPt>
            <c:idx val="5"/>
            <c:invertIfNegative val="0"/>
            <c:bubble3D val="0"/>
            <c:spPr>
              <a:solidFill>
                <a:schemeClr val="accent5"/>
              </a:solidFill>
              <a:ln>
                <a:noFill/>
              </a:ln>
              <a:effectLst/>
              <a:scene3d>
                <a:camera prst="orthographicFront"/>
                <a:lightRig rig="threePt" dir="t"/>
              </a:scene3d>
            </c:spPr>
            <c:extLst>
              <c:ext xmlns:c16="http://schemas.microsoft.com/office/drawing/2014/chart" uri="{C3380CC4-5D6E-409C-BE32-E72D297353CC}">
                <c16:uniqueId val="{0000000B-D9D8-46C0-853D-C89C91A8ADD7}"/>
              </c:ext>
            </c:extLst>
          </c:dPt>
          <c:dPt>
            <c:idx val="6"/>
            <c:invertIfNegative val="0"/>
            <c:bubble3D val="0"/>
            <c:spPr>
              <a:solidFill>
                <a:schemeClr val="accent4"/>
              </a:solidFill>
              <a:ln>
                <a:noFill/>
              </a:ln>
              <a:effectLst/>
              <a:scene3d>
                <a:camera prst="orthographicFront"/>
                <a:lightRig rig="threePt" dir="t"/>
              </a:scene3d>
            </c:spPr>
            <c:extLst>
              <c:ext xmlns:c16="http://schemas.microsoft.com/office/drawing/2014/chart" uri="{C3380CC4-5D6E-409C-BE32-E72D297353CC}">
                <c16:uniqueId val="{0000000D-D9D8-46C0-853D-C89C91A8ADD7}"/>
              </c:ext>
            </c:extLst>
          </c:dPt>
          <c:dPt>
            <c:idx val="8"/>
            <c:invertIfNegative val="0"/>
            <c:bubble3D val="0"/>
            <c:spPr>
              <a:solidFill>
                <a:schemeClr val="accent6"/>
              </a:solidFill>
              <a:ln>
                <a:noFill/>
              </a:ln>
              <a:effectLst/>
              <a:scene3d>
                <a:camera prst="orthographicFront"/>
                <a:lightRig rig="threePt" dir="t"/>
              </a:scene3d>
            </c:spPr>
            <c:extLst>
              <c:ext xmlns:c16="http://schemas.microsoft.com/office/drawing/2014/chart" uri="{C3380CC4-5D6E-409C-BE32-E72D297353CC}">
                <c16:uniqueId val="{0000000F-D9D8-46C0-853D-C89C91A8AD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0.44</c:v>
                </c:pt>
                <c:pt idx="1">
                  <c:v>0.19</c:v>
                </c:pt>
                <c:pt idx="2">
                  <c:v>0.06</c:v>
                </c:pt>
                <c:pt idx="4">
                  <c:v>0.04</c:v>
                </c:pt>
                <c:pt idx="5">
                  <c:v>0.05</c:v>
                </c:pt>
                <c:pt idx="6">
                  <c:v>0.19</c:v>
                </c:pt>
                <c:pt idx="8">
                  <c:v>0.03</c:v>
                </c:pt>
              </c:numCache>
            </c:numRef>
          </c:val>
          <c:extLst>
            <c:ext xmlns:c16="http://schemas.microsoft.com/office/drawing/2014/chart" uri="{C3380CC4-5D6E-409C-BE32-E72D297353CC}">
              <c16:uniqueId val="{00000010-D9D8-46C0-853D-C89C91A8ADD7}"/>
            </c:ext>
          </c:extLst>
        </c:ser>
        <c:dLbls>
          <c:showLegendKey val="0"/>
          <c:showVal val="0"/>
          <c:showCatName val="0"/>
          <c:showSerName val="0"/>
          <c:showPercent val="0"/>
          <c:showBubbleSize val="0"/>
        </c:dLbls>
        <c:gapWidth val="11"/>
        <c:axId val="320329688"/>
        <c:axId val="320330080"/>
      </c:barChart>
      <c:catAx>
        <c:axId val="32032968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20330080"/>
        <c:crosses val="autoZero"/>
        <c:auto val="1"/>
        <c:lblAlgn val="ctr"/>
        <c:lblOffset val="100"/>
        <c:noMultiLvlLbl val="0"/>
      </c:catAx>
      <c:valAx>
        <c:axId val="320330080"/>
        <c:scaling>
          <c:orientation val="minMax"/>
          <c:max val="1"/>
        </c:scaling>
        <c:delete val="1"/>
        <c:axPos val="b"/>
        <c:numFmt formatCode="0%" sourceLinked="0"/>
        <c:majorTickMark val="out"/>
        <c:minorTickMark val="none"/>
        <c:tickLblPos val="nextTo"/>
        <c:crossAx val="320329688"/>
        <c:crosses val="max"/>
        <c:crossBetween val="between"/>
        <c:majorUnit val="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196778242213"/>
          <c:y val="6.1578943583507531E-2"/>
          <c:w val="0.55878060429246834"/>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a:scene3d>
              <a:camera prst="orthographicFront"/>
              <a:lightRig rig="threePt" dir="t"/>
            </a:scene3d>
          </c:spPr>
          <c:invertIfNegative val="0"/>
          <c:dPt>
            <c:idx val="0"/>
            <c:invertIfNegative val="0"/>
            <c:bubble3D val="0"/>
            <c:spPr>
              <a:solidFill>
                <a:schemeClr val="accent1"/>
              </a:solidFill>
              <a:ln>
                <a:noFill/>
              </a:ln>
              <a:effectLst/>
              <a:scene3d>
                <a:camera prst="orthographicFront"/>
                <a:lightRig rig="threePt" dir="t"/>
              </a:scene3d>
            </c:spPr>
            <c:extLst>
              <c:ext xmlns:c16="http://schemas.microsoft.com/office/drawing/2014/chart" uri="{C3380CC4-5D6E-409C-BE32-E72D297353CC}">
                <c16:uniqueId val="{00000001-8BED-47DA-9383-1108BFB8EB6C}"/>
              </c:ext>
            </c:extLst>
          </c:dPt>
          <c:dPt>
            <c:idx val="1"/>
            <c:invertIfNegative val="0"/>
            <c:bubble3D val="0"/>
            <c:spPr>
              <a:solidFill>
                <a:schemeClr val="accent2"/>
              </a:solidFill>
              <a:ln>
                <a:noFill/>
              </a:ln>
              <a:effectLst/>
              <a:scene3d>
                <a:camera prst="orthographicFront"/>
                <a:lightRig rig="threePt" dir="t"/>
              </a:scene3d>
            </c:spPr>
            <c:extLst>
              <c:ext xmlns:c16="http://schemas.microsoft.com/office/drawing/2014/chart" uri="{C3380CC4-5D6E-409C-BE32-E72D297353CC}">
                <c16:uniqueId val="{00000003-8BED-47DA-9383-1108BFB8EB6C}"/>
              </c:ext>
            </c:extLst>
          </c:dPt>
          <c:dPt>
            <c:idx val="2"/>
            <c:invertIfNegative val="0"/>
            <c:bubble3D val="0"/>
            <c:spPr>
              <a:solidFill>
                <a:schemeClr val="accent2">
                  <a:lumMod val="40000"/>
                  <a:lumOff val="60000"/>
                </a:schemeClr>
              </a:solidFill>
              <a:ln>
                <a:noFill/>
              </a:ln>
              <a:effectLst/>
              <a:scene3d>
                <a:camera prst="orthographicFront"/>
                <a:lightRig rig="threePt" dir="t"/>
              </a:scene3d>
            </c:spPr>
            <c:extLst>
              <c:ext xmlns:c16="http://schemas.microsoft.com/office/drawing/2014/chart" uri="{C3380CC4-5D6E-409C-BE32-E72D297353CC}">
                <c16:uniqueId val="{00000005-8BED-47DA-9383-1108BFB8EB6C}"/>
              </c:ext>
            </c:extLst>
          </c:dPt>
          <c:dPt>
            <c:idx val="3"/>
            <c:invertIfNegative val="0"/>
            <c:bubble3D val="0"/>
            <c:spPr>
              <a:solidFill>
                <a:schemeClr val="accent5"/>
              </a:solidFill>
              <a:ln>
                <a:noFill/>
              </a:ln>
              <a:effectLst/>
              <a:scene3d>
                <a:camera prst="orthographicFront"/>
                <a:lightRig rig="threePt" dir="t"/>
              </a:scene3d>
            </c:spPr>
            <c:extLst>
              <c:ext xmlns:c16="http://schemas.microsoft.com/office/drawing/2014/chart" uri="{C3380CC4-5D6E-409C-BE32-E72D297353CC}">
                <c16:uniqueId val="{00000007-8BED-47DA-9383-1108BFB8EB6C}"/>
              </c:ext>
            </c:extLst>
          </c:dPt>
          <c:dPt>
            <c:idx val="4"/>
            <c:invertIfNegative val="0"/>
            <c:bubble3D val="0"/>
            <c:spPr>
              <a:solidFill>
                <a:schemeClr val="accent5">
                  <a:lumMod val="40000"/>
                  <a:lumOff val="60000"/>
                </a:schemeClr>
              </a:solidFill>
              <a:ln>
                <a:noFill/>
              </a:ln>
              <a:effectLst/>
              <a:scene3d>
                <a:camera prst="orthographicFront"/>
                <a:lightRig rig="threePt" dir="t"/>
              </a:scene3d>
            </c:spPr>
            <c:extLst>
              <c:ext xmlns:c16="http://schemas.microsoft.com/office/drawing/2014/chart" uri="{C3380CC4-5D6E-409C-BE32-E72D297353CC}">
                <c16:uniqueId val="{00000009-8BED-47DA-9383-1108BFB8EB6C}"/>
              </c:ext>
            </c:extLst>
          </c:dPt>
          <c:dPt>
            <c:idx val="5"/>
            <c:invertIfNegative val="0"/>
            <c:bubble3D val="0"/>
            <c:spPr>
              <a:solidFill>
                <a:schemeClr val="accent5"/>
              </a:solidFill>
              <a:ln>
                <a:noFill/>
              </a:ln>
              <a:effectLst/>
              <a:scene3d>
                <a:camera prst="orthographicFront"/>
                <a:lightRig rig="threePt" dir="t"/>
              </a:scene3d>
            </c:spPr>
            <c:extLst>
              <c:ext xmlns:c16="http://schemas.microsoft.com/office/drawing/2014/chart" uri="{C3380CC4-5D6E-409C-BE32-E72D297353CC}">
                <c16:uniqueId val="{0000000B-8BED-47DA-9383-1108BFB8EB6C}"/>
              </c:ext>
            </c:extLst>
          </c:dPt>
          <c:dPt>
            <c:idx val="6"/>
            <c:invertIfNegative val="0"/>
            <c:bubble3D val="0"/>
            <c:spPr>
              <a:solidFill>
                <a:schemeClr val="accent4"/>
              </a:solidFill>
              <a:ln>
                <a:noFill/>
              </a:ln>
              <a:effectLst/>
              <a:scene3d>
                <a:camera prst="orthographicFront"/>
                <a:lightRig rig="threePt" dir="t"/>
              </a:scene3d>
            </c:spPr>
            <c:extLst>
              <c:ext xmlns:c16="http://schemas.microsoft.com/office/drawing/2014/chart" uri="{C3380CC4-5D6E-409C-BE32-E72D297353CC}">
                <c16:uniqueId val="{0000000D-8BED-47DA-9383-1108BFB8EB6C}"/>
              </c:ext>
            </c:extLst>
          </c:dPt>
          <c:dPt>
            <c:idx val="8"/>
            <c:invertIfNegative val="0"/>
            <c:bubble3D val="0"/>
            <c:spPr>
              <a:solidFill>
                <a:schemeClr val="accent6"/>
              </a:solidFill>
              <a:ln>
                <a:noFill/>
              </a:ln>
              <a:effectLst/>
              <a:scene3d>
                <a:camera prst="orthographicFront"/>
                <a:lightRig rig="threePt" dir="t"/>
              </a:scene3d>
            </c:spPr>
            <c:extLst>
              <c:ext xmlns:c16="http://schemas.microsoft.com/office/drawing/2014/chart" uri="{C3380CC4-5D6E-409C-BE32-E72D297353CC}">
                <c16:uniqueId val="{0000000F-8BED-47DA-9383-1108BFB8EB6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0.37</c:v>
                </c:pt>
                <c:pt idx="1">
                  <c:v>0.21</c:v>
                </c:pt>
                <c:pt idx="2">
                  <c:v>0.06</c:v>
                </c:pt>
                <c:pt idx="4">
                  <c:v>0.04</c:v>
                </c:pt>
                <c:pt idx="5">
                  <c:v>7.0000000000000007E-2</c:v>
                </c:pt>
                <c:pt idx="6">
                  <c:v>0.22</c:v>
                </c:pt>
                <c:pt idx="8">
                  <c:v>0.03</c:v>
                </c:pt>
              </c:numCache>
            </c:numRef>
          </c:val>
          <c:extLst>
            <c:ext xmlns:c16="http://schemas.microsoft.com/office/drawing/2014/chart" uri="{C3380CC4-5D6E-409C-BE32-E72D297353CC}">
              <c16:uniqueId val="{00000010-8BED-47DA-9383-1108BFB8EB6C}"/>
            </c:ext>
          </c:extLst>
        </c:ser>
        <c:dLbls>
          <c:showLegendKey val="0"/>
          <c:showVal val="0"/>
          <c:showCatName val="0"/>
          <c:showSerName val="0"/>
          <c:showPercent val="0"/>
          <c:showBubbleSize val="0"/>
        </c:dLbls>
        <c:gapWidth val="11"/>
        <c:axId val="320332040"/>
        <c:axId val="320332432"/>
      </c:barChart>
      <c:catAx>
        <c:axId val="3203320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20332432"/>
        <c:crosses val="autoZero"/>
        <c:auto val="1"/>
        <c:lblAlgn val="ctr"/>
        <c:lblOffset val="100"/>
        <c:noMultiLvlLbl val="0"/>
      </c:catAx>
      <c:valAx>
        <c:axId val="320332432"/>
        <c:scaling>
          <c:orientation val="minMax"/>
          <c:max val="1"/>
        </c:scaling>
        <c:delete val="1"/>
        <c:axPos val="b"/>
        <c:numFmt formatCode="0%" sourceLinked="0"/>
        <c:majorTickMark val="out"/>
        <c:minorTickMark val="none"/>
        <c:tickLblPos val="nextTo"/>
        <c:crossAx val="320332040"/>
        <c:crosses val="max"/>
        <c:crossBetween val="between"/>
        <c:majorUnit val="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89814368039414"/>
          <c:y val="8.034993589763556E-2"/>
          <c:w val="0.54411337878716715"/>
          <c:h val="0.85175024853310921"/>
        </c:manualLayout>
      </c:layout>
      <c:barChart>
        <c:barDir val="bar"/>
        <c:grouping val="percentStacked"/>
        <c:varyColors val="0"/>
        <c:ser>
          <c:idx val="0"/>
          <c:order val="0"/>
          <c:tx>
            <c:strRef>
              <c:f>Sheet1!$B$1</c:f>
              <c:strCache>
                <c:ptCount val="1"/>
                <c:pt idx="0">
                  <c:v>Great Need</c:v>
                </c:pt>
              </c:strCache>
            </c:strRef>
          </c:tx>
          <c:spPr>
            <a:solidFill>
              <a:srgbClr val="1B366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Improving access to early childhood education</c:v>
                </c:pt>
                <c:pt idx="2">
                  <c:v>Reducing homelessness</c:v>
                </c:pt>
                <c:pt idx="3">
                  <c:v>Improving K-12 public schools</c:v>
                </c:pt>
                <c:pt idx="4">
                  <c:v>Fighting crime, gangs and drugs</c:v>
                </c:pt>
              </c:strCache>
            </c:strRef>
          </c:cat>
          <c:val>
            <c:numRef>
              <c:f>Sheet1!$B$2:$B$6</c:f>
              <c:numCache>
                <c:formatCode>General</c:formatCode>
                <c:ptCount val="5"/>
                <c:pt idx="0" formatCode="0%">
                  <c:v>0.54</c:v>
                </c:pt>
                <c:pt idx="2" formatCode="0%">
                  <c:v>0.55000000000000004</c:v>
                </c:pt>
                <c:pt idx="3" formatCode="0%">
                  <c:v>0.53</c:v>
                </c:pt>
                <c:pt idx="4" formatCode="0%">
                  <c:v>0.44</c:v>
                </c:pt>
              </c:numCache>
            </c:numRef>
          </c:val>
          <c:extLst>
            <c:ext xmlns:c16="http://schemas.microsoft.com/office/drawing/2014/chart" uri="{C3380CC4-5D6E-409C-BE32-E72D297353CC}">
              <c16:uniqueId val="{00000000-5851-4C85-B15E-85E8C5824175}"/>
            </c:ext>
          </c:extLst>
        </c:ser>
        <c:ser>
          <c:idx val="1"/>
          <c:order val="1"/>
          <c:tx>
            <c:strRef>
              <c:f>Sheet1!$C$1</c:f>
              <c:strCache>
                <c:ptCount val="1"/>
                <c:pt idx="0">
                  <c:v>Some Need</c:v>
                </c:pt>
              </c:strCache>
            </c:strRef>
          </c:tx>
          <c:spPr>
            <a:solidFill>
              <a:schemeClr val="accent1">
                <a:lumMod val="20000"/>
                <a:lumOff val="80000"/>
              </a:schemeClr>
            </a:solidFill>
            <a:ln w="9525">
              <a:noFill/>
            </a:ln>
          </c:spPr>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Improving access to early childhood education</c:v>
                </c:pt>
                <c:pt idx="2">
                  <c:v>Reducing homelessness</c:v>
                </c:pt>
                <c:pt idx="3">
                  <c:v>Improving K-12 public schools</c:v>
                </c:pt>
                <c:pt idx="4">
                  <c:v>Fighting crime, gangs and drugs</c:v>
                </c:pt>
              </c:strCache>
            </c:strRef>
          </c:cat>
          <c:val>
            <c:numRef>
              <c:f>Sheet1!$C$2:$C$6</c:f>
              <c:numCache>
                <c:formatCode>General</c:formatCode>
                <c:ptCount val="5"/>
                <c:pt idx="0" formatCode="0%">
                  <c:v>0.23</c:v>
                </c:pt>
                <c:pt idx="2" formatCode="0%">
                  <c:v>0.25</c:v>
                </c:pt>
                <c:pt idx="3" formatCode="0%">
                  <c:v>0.27</c:v>
                </c:pt>
                <c:pt idx="4" formatCode="0%">
                  <c:v>0.33</c:v>
                </c:pt>
              </c:numCache>
            </c:numRef>
          </c:val>
          <c:extLst>
            <c:ext xmlns:c16="http://schemas.microsoft.com/office/drawing/2014/chart" uri="{C3380CC4-5D6E-409C-BE32-E72D297353CC}">
              <c16:uniqueId val="{00000001-5851-4C85-B15E-85E8C5824175}"/>
            </c:ext>
          </c:extLst>
        </c:ser>
        <c:ser>
          <c:idx val="2"/>
          <c:order val="2"/>
          <c:tx>
            <c:strRef>
              <c:f>Sheet1!$D$1</c:f>
              <c:strCache>
                <c:ptCount val="1"/>
                <c:pt idx="0">
                  <c:v>Little/No Real Need</c:v>
                </c:pt>
              </c:strCache>
            </c:strRef>
          </c:tx>
          <c:spPr>
            <a:solidFill>
              <a:srgbClr val="C00000"/>
            </a:solidFill>
            <a:ln>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Improving access to early childhood education</c:v>
                </c:pt>
                <c:pt idx="2">
                  <c:v>Reducing homelessness</c:v>
                </c:pt>
                <c:pt idx="3">
                  <c:v>Improving K-12 public schools</c:v>
                </c:pt>
                <c:pt idx="4">
                  <c:v>Fighting crime, gangs and drugs</c:v>
                </c:pt>
              </c:strCache>
            </c:strRef>
          </c:cat>
          <c:val>
            <c:numRef>
              <c:f>Sheet1!$D$2:$D$6</c:f>
              <c:numCache>
                <c:formatCode>General</c:formatCode>
                <c:ptCount val="5"/>
                <c:pt idx="0" formatCode="0%">
                  <c:v>0.16</c:v>
                </c:pt>
                <c:pt idx="2" formatCode="0%">
                  <c:v>0.13</c:v>
                </c:pt>
                <c:pt idx="3" formatCode="0%">
                  <c:v>0.09</c:v>
                </c:pt>
                <c:pt idx="4" formatCode="0%">
                  <c:v>0.18</c:v>
                </c:pt>
              </c:numCache>
            </c:numRef>
          </c:val>
          <c:extLst>
            <c:ext xmlns:c16="http://schemas.microsoft.com/office/drawing/2014/chart" uri="{C3380CC4-5D6E-409C-BE32-E72D297353CC}">
              <c16:uniqueId val="{00000005-5851-4C85-B15E-85E8C5824175}"/>
            </c:ext>
          </c:extLst>
        </c:ser>
        <c:ser>
          <c:idx val="3"/>
          <c:order val="3"/>
          <c:tx>
            <c:strRef>
              <c:f>Sheet1!$E$1</c:f>
              <c:strCache>
                <c:ptCount val="1"/>
                <c:pt idx="0">
                  <c:v>DK/NA</c:v>
                </c:pt>
              </c:strCache>
            </c:strRef>
          </c:tx>
          <c:spPr>
            <a:solidFill>
              <a:schemeClr val="accent6">
                <a:lumMod val="75000"/>
              </a:schemeClr>
            </a:solidFill>
            <a:ln>
              <a:noFill/>
            </a:ln>
          </c:spPr>
          <c:invertIfNegative val="0"/>
          <c:dLbls>
            <c:dLbl>
              <c:idx val="0"/>
              <c:spPr/>
              <c:txPr>
                <a:bodyPr lIns="38100" tIns="19050" rIns="38100" bIns="19050">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5F2-4033-9389-CA44202DC07F}"/>
                </c:ext>
              </c:extLst>
            </c:dLbl>
            <c:spPr>
              <a:noFill/>
              <a:ln>
                <a:noFill/>
              </a:ln>
              <a:effectLst/>
            </c:spPr>
            <c:txPr>
              <a:bodyPr lIns="38100" tIns="19050" rIns="38100" bIns="19050">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Improving access to early childhood education</c:v>
                </c:pt>
                <c:pt idx="2">
                  <c:v>Reducing homelessness</c:v>
                </c:pt>
                <c:pt idx="3">
                  <c:v>Improving K-12 public schools</c:v>
                </c:pt>
                <c:pt idx="4">
                  <c:v>Fighting crime, gangs and drugs</c:v>
                </c:pt>
              </c:strCache>
            </c:strRef>
          </c:cat>
          <c:val>
            <c:numRef>
              <c:f>Sheet1!$E$2:$E$6</c:f>
              <c:numCache>
                <c:formatCode>General</c:formatCode>
                <c:ptCount val="5"/>
                <c:pt idx="0" formatCode="0%">
                  <c:v>7.0000000000000007E-2</c:v>
                </c:pt>
                <c:pt idx="2" formatCode="0%">
                  <c:v>0.05</c:v>
                </c:pt>
                <c:pt idx="3" formatCode="0%">
                  <c:v>0.05</c:v>
                </c:pt>
                <c:pt idx="4" formatCode="0%">
                  <c:v>0.05</c:v>
                </c:pt>
              </c:numCache>
            </c:numRef>
          </c:val>
          <c:extLst>
            <c:ext xmlns:c16="http://schemas.microsoft.com/office/drawing/2014/chart" uri="{C3380CC4-5D6E-409C-BE32-E72D297353CC}">
              <c16:uniqueId val="{0000000C-5851-4C85-B15E-85E8C5824175}"/>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800"/>
            </a:pPr>
            <a:endParaRPr lang="en-US"/>
          </a:p>
        </c:txPr>
        <c:crossAx val="337593176"/>
        <c:crosses val="autoZero"/>
        <c:auto val="1"/>
        <c:lblAlgn val="ctr"/>
        <c:lblOffset val="10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38078201985092591"/>
          <c:y val="6.0855916908193579E-3"/>
          <c:w val="0.61921798014907414"/>
          <c:h val="4.9048115455133233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23050191544974"/>
          <c:y val="7.4954237052560616E-2"/>
          <c:w val="0.49717827081000604"/>
          <c:h val="0.86317307512220698"/>
        </c:manualLayout>
      </c:layout>
      <c:barChart>
        <c:barDir val="bar"/>
        <c:grouping val="percentStacked"/>
        <c:varyColors val="0"/>
        <c:ser>
          <c:idx val="0"/>
          <c:order val="0"/>
          <c:tx>
            <c:strRef>
              <c:f>Sheet1!$B$1</c:f>
              <c:strCache>
                <c:ptCount val="1"/>
                <c:pt idx="0">
                  <c:v>Ext/Very Serious</c:v>
                </c:pt>
              </c:strCache>
            </c:strRef>
          </c:tx>
          <c:spPr>
            <a:solidFill>
              <a:srgbClr val="C00000"/>
            </a:solidFill>
            <a:ln>
              <a:no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The number of children living in poverty</c:v>
                </c:pt>
                <c:pt idx="1">
                  <c:v>The number of families living in poverty</c:v>
                </c:pt>
                <c:pt idx="2">
                  <c:v>The gap between wealthy and lower-income people</c:v>
                </c:pt>
                <c:pt idx="3">
                  <c:v>The rising cost of housing</c:v>
                </c:pt>
                <c:pt idx="4">
                  <c:v>The quality of education in California’s K-thru-12 public schools</c:v>
                </c:pt>
                <c:pt idx="5">
                  <c:v>^The lack of good-paying jobs</c:v>
                </c:pt>
                <c:pt idx="6">
                  <c:v>Crime, gangs and drugs</c:v>
                </c:pt>
                <c:pt idx="7">
                  <c:v>The amount you pay in state taxes</c:v>
                </c:pt>
                <c:pt idx="8">
                  <c:v>The amount you pay in local taxes</c:v>
                </c:pt>
              </c:strCache>
            </c:strRef>
          </c:cat>
          <c:val>
            <c:numRef>
              <c:f>Sheet1!$B$2:$B$10</c:f>
              <c:numCache>
                <c:formatCode>0%</c:formatCode>
                <c:ptCount val="9"/>
                <c:pt idx="0">
                  <c:v>0.77</c:v>
                </c:pt>
                <c:pt idx="1">
                  <c:v>0.77</c:v>
                </c:pt>
                <c:pt idx="2">
                  <c:v>0.77</c:v>
                </c:pt>
                <c:pt idx="3">
                  <c:v>0.71</c:v>
                </c:pt>
                <c:pt idx="4">
                  <c:v>0.69</c:v>
                </c:pt>
                <c:pt idx="5">
                  <c:v>0.63</c:v>
                </c:pt>
                <c:pt idx="6">
                  <c:v>0.6</c:v>
                </c:pt>
                <c:pt idx="7">
                  <c:v>0.56999999999999995</c:v>
                </c:pt>
                <c:pt idx="8">
                  <c:v>0.45</c:v>
                </c:pt>
              </c:numCache>
            </c:numRef>
          </c:val>
          <c:extLst>
            <c:ext xmlns:c16="http://schemas.microsoft.com/office/drawing/2014/chart" uri="{C3380CC4-5D6E-409C-BE32-E72D297353CC}">
              <c16:uniqueId val="{00000000-DB66-42D6-AAFC-B08333BC6BEB}"/>
            </c:ext>
          </c:extLst>
        </c:ser>
        <c:ser>
          <c:idx val="1"/>
          <c:order val="1"/>
          <c:tx>
            <c:strRef>
              <c:f>Sheet1!$C$1</c:f>
              <c:strCache>
                <c:ptCount val="1"/>
                <c:pt idx="0">
                  <c:v>Smwt/Not too Serious</c:v>
                </c:pt>
              </c:strCache>
            </c:strRef>
          </c:tx>
          <c:spPr>
            <a:solidFill>
              <a:schemeClr val="accent2">
                <a:lumMod val="60000"/>
                <a:lumOff val="40000"/>
              </a:schemeClr>
            </a:solidFill>
            <a:ln w="9525">
              <a:noFill/>
            </a:ln>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The number of children living in poverty</c:v>
                </c:pt>
                <c:pt idx="1">
                  <c:v>The number of families living in poverty</c:v>
                </c:pt>
                <c:pt idx="2">
                  <c:v>The gap between wealthy and lower-income people</c:v>
                </c:pt>
                <c:pt idx="3">
                  <c:v>The rising cost of housing</c:v>
                </c:pt>
                <c:pt idx="4">
                  <c:v>The quality of education in California’s K-thru-12 public schools</c:v>
                </c:pt>
                <c:pt idx="5">
                  <c:v>^The lack of good-paying jobs</c:v>
                </c:pt>
                <c:pt idx="6">
                  <c:v>Crime, gangs and drugs</c:v>
                </c:pt>
                <c:pt idx="7">
                  <c:v>The amount you pay in state taxes</c:v>
                </c:pt>
                <c:pt idx="8">
                  <c:v>The amount you pay in local taxes</c:v>
                </c:pt>
              </c:strCache>
            </c:strRef>
          </c:cat>
          <c:val>
            <c:numRef>
              <c:f>Sheet1!$C$2:$C$10</c:f>
              <c:numCache>
                <c:formatCode>0%</c:formatCode>
                <c:ptCount val="9"/>
                <c:pt idx="0">
                  <c:v>0.14000000000000001</c:v>
                </c:pt>
                <c:pt idx="1">
                  <c:v>0.18</c:v>
                </c:pt>
                <c:pt idx="2">
                  <c:v>0.22</c:v>
                </c:pt>
                <c:pt idx="3">
                  <c:v>0.27</c:v>
                </c:pt>
                <c:pt idx="4">
                  <c:v>0.27</c:v>
                </c:pt>
                <c:pt idx="5">
                  <c:v>0.35</c:v>
                </c:pt>
                <c:pt idx="6">
                  <c:v>0.34</c:v>
                </c:pt>
                <c:pt idx="7">
                  <c:v>0.42</c:v>
                </c:pt>
                <c:pt idx="8">
                  <c:v>0.52</c:v>
                </c:pt>
              </c:numCache>
            </c:numRef>
          </c:val>
          <c:extLst>
            <c:ext xmlns:c16="http://schemas.microsoft.com/office/drawing/2014/chart" uri="{C3380CC4-5D6E-409C-BE32-E72D297353CC}">
              <c16:uniqueId val="{00000001-DB66-42D6-AAFC-B08333BC6BEB}"/>
            </c:ext>
          </c:extLst>
        </c:ser>
        <c:ser>
          <c:idx val="2"/>
          <c:order val="2"/>
          <c:tx>
            <c:strRef>
              <c:f>Sheet1!$D$1</c:f>
              <c:strCache>
                <c:ptCount val="1"/>
                <c:pt idx="0">
                  <c:v>No Opinion/DK</c:v>
                </c:pt>
              </c:strCache>
            </c:strRef>
          </c:tx>
          <c:spPr>
            <a:solidFill>
              <a:schemeClr val="accent6">
                <a:lumMod val="60000"/>
                <a:lumOff val="40000"/>
              </a:schemeClr>
            </a:solidFill>
            <a:ln>
              <a:noFill/>
            </a:ln>
          </c:spPr>
          <c:invertIfNegative val="0"/>
          <c:dLbls>
            <c:dLbl>
              <c:idx val="1"/>
              <c:spPr>
                <a:noFill/>
                <a:ln>
                  <a:noFill/>
                </a:ln>
                <a:effectLst/>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13-DB66-42D6-AAFC-B08333BC6BEB}"/>
                </c:ext>
              </c:extLst>
            </c:dLbl>
            <c:dLbl>
              <c:idx val="2"/>
              <c:delete val="1"/>
              <c:extLst>
                <c:ext xmlns:c15="http://schemas.microsoft.com/office/drawing/2012/chart" uri="{CE6537A1-D6FC-4f65-9D91-7224C49458BB}"/>
                <c:ext xmlns:c16="http://schemas.microsoft.com/office/drawing/2014/chart" uri="{C3380CC4-5D6E-409C-BE32-E72D297353CC}">
                  <c16:uniqueId val="{0000000C-DB66-42D6-AAFC-B08333BC6BEB}"/>
                </c:ext>
              </c:extLst>
            </c:dLbl>
            <c:dLbl>
              <c:idx val="3"/>
              <c:delete val="1"/>
              <c:extLst>
                <c:ext xmlns:c15="http://schemas.microsoft.com/office/drawing/2012/chart" uri="{CE6537A1-D6FC-4f65-9D91-7224C49458BB}"/>
                <c:ext xmlns:c16="http://schemas.microsoft.com/office/drawing/2014/chart" uri="{C3380CC4-5D6E-409C-BE32-E72D297353CC}">
                  <c16:uniqueId val="{0000000D-DB66-42D6-AAFC-B08333BC6BEB}"/>
                </c:ext>
              </c:extLst>
            </c:dLbl>
            <c:dLbl>
              <c:idx val="4"/>
              <c:delete val="1"/>
              <c:extLst>
                <c:ext xmlns:c15="http://schemas.microsoft.com/office/drawing/2012/chart" uri="{CE6537A1-D6FC-4f65-9D91-7224C49458BB}"/>
                <c:ext xmlns:c16="http://schemas.microsoft.com/office/drawing/2014/chart" uri="{C3380CC4-5D6E-409C-BE32-E72D297353CC}">
                  <c16:uniqueId val="{00000011-DB66-42D6-AAFC-B08333BC6BEB}"/>
                </c:ext>
              </c:extLst>
            </c:dLbl>
            <c:dLbl>
              <c:idx val="5"/>
              <c:delete val="1"/>
              <c:extLst>
                <c:ext xmlns:c15="http://schemas.microsoft.com/office/drawing/2012/chart" uri="{CE6537A1-D6FC-4f65-9D91-7224C49458BB}"/>
                <c:ext xmlns:c16="http://schemas.microsoft.com/office/drawing/2014/chart" uri="{C3380CC4-5D6E-409C-BE32-E72D297353CC}">
                  <c16:uniqueId val="{00000010-DB66-42D6-AAFC-B08333BC6BEB}"/>
                </c:ext>
              </c:extLst>
            </c:dLbl>
            <c:dLbl>
              <c:idx val="6"/>
              <c:spPr>
                <a:noFill/>
                <a:ln>
                  <a:noFill/>
                </a:ln>
                <a:effectLst/>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12-DB66-42D6-AAFC-B08333BC6BEB}"/>
                </c:ext>
              </c:extLst>
            </c:dLbl>
            <c:dLbl>
              <c:idx val="7"/>
              <c:delete val="1"/>
              <c:extLst>
                <c:ext xmlns:c15="http://schemas.microsoft.com/office/drawing/2012/chart" uri="{CE6537A1-D6FC-4f65-9D91-7224C49458BB}"/>
                <c:ext xmlns:c16="http://schemas.microsoft.com/office/drawing/2014/chart" uri="{C3380CC4-5D6E-409C-BE32-E72D297353CC}">
                  <c16:uniqueId val="{0000000E-DB66-42D6-AAFC-B08333BC6BEB}"/>
                </c:ext>
              </c:extLst>
            </c:dLbl>
            <c:dLbl>
              <c:idx val="8"/>
              <c:delete val="1"/>
              <c:extLst>
                <c:ext xmlns:c15="http://schemas.microsoft.com/office/drawing/2012/chart" uri="{CE6537A1-D6FC-4f65-9D91-7224C49458BB}"/>
                <c:ext xmlns:c16="http://schemas.microsoft.com/office/drawing/2014/chart" uri="{C3380CC4-5D6E-409C-BE32-E72D297353CC}">
                  <c16:uniqueId val="{0000000F-DB66-42D6-AAFC-B08333BC6BEB}"/>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The number of children living in poverty</c:v>
                </c:pt>
                <c:pt idx="1">
                  <c:v>The number of families living in poverty</c:v>
                </c:pt>
                <c:pt idx="2">
                  <c:v>The gap between wealthy and lower-income people</c:v>
                </c:pt>
                <c:pt idx="3">
                  <c:v>The rising cost of housing</c:v>
                </c:pt>
                <c:pt idx="4">
                  <c:v>The quality of education in California’s K-thru-12 public schools</c:v>
                </c:pt>
                <c:pt idx="5">
                  <c:v>^The lack of good-paying jobs</c:v>
                </c:pt>
                <c:pt idx="6">
                  <c:v>Crime, gangs and drugs</c:v>
                </c:pt>
                <c:pt idx="7">
                  <c:v>The amount you pay in state taxes</c:v>
                </c:pt>
                <c:pt idx="8">
                  <c:v>The amount you pay in local taxes</c:v>
                </c:pt>
              </c:strCache>
            </c:strRef>
          </c:cat>
          <c:val>
            <c:numRef>
              <c:f>Sheet1!$D$2:$D$10</c:f>
              <c:numCache>
                <c:formatCode>0%</c:formatCode>
                <c:ptCount val="9"/>
                <c:pt idx="0">
                  <c:v>8.9999999999999969E-2</c:v>
                </c:pt>
                <c:pt idx="1">
                  <c:v>5.0000000000000044E-2</c:v>
                </c:pt>
                <c:pt idx="2">
                  <c:v>1.0000000000000009E-2</c:v>
                </c:pt>
                <c:pt idx="3">
                  <c:v>2.0000000000000018E-2</c:v>
                </c:pt>
                <c:pt idx="4">
                  <c:v>4.0000000000000036E-2</c:v>
                </c:pt>
                <c:pt idx="5">
                  <c:v>2.0000000000000018E-2</c:v>
                </c:pt>
                <c:pt idx="6">
                  <c:v>5.9999999999999942E-2</c:v>
                </c:pt>
                <c:pt idx="7">
                  <c:v>1.000000000000012E-2</c:v>
                </c:pt>
                <c:pt idx="8">
                  <c:v>2.9999999999999971E-2</c:v>
                </c:pt>
              </c:numCache>
            </c:numRef>
          </c:val>
          <c:extLst>
            <c:ext xmlns:c16="http://schemas.microsoft.com/office/drawing/2014/chart" uri="{C3380CC4-5D6E-409C-BE32-E72D297353CC}">
              <c16:uniqueId val="{00000002-DB66-42D6-AAFC-B08333BC6BEB}"/>
            </c:ext>
          </c:extLst>
        </c:ser>
        <c:dLbls>
          <c:showLegendKey val="0"/>
          <c:showVal val="1"/>
          <c:showCatName val="0"/>
          <c:showSerName val="0"/>
          <c:showPercent val="0"/>
          <c:showBubbleSize val="0"/>
        </c:dLbls>
        <c:gapWidth val="30"/>
        <c:overlap val="100"/>
        <c:axId val="216373264"/>
        <c:axId val="209735800"/>
      </c:barChart>
      <c:catAx>
        <c:axId val="216373264"/>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600"/>
            </a:pPr>
            <a:endParaRPr lang="en-US"/>
          </a:p>
        </c:txPr>
        <c:crossAx val="209735800"/>
        <c:crosses val="autoZero"/>
        <c:auto val="1"/>
        <c:lblAlgn val="ctr"/>
        <c:lblOffset val="100"/>
        <c:noMultiLvlLbl val="0"/>
      </c:catAx>
      <c:valAx>
        <c:axId val="209735800"/>
        <c:scaling>
          <c:orientation val="minMax"/>
          <c:max val="1"/>
          <c:min val="0"/>
        </c:scaling>
        <c:delete val="1"/>
        <c:axPos val="b"/>
        <c:numFmt formatCode="0%" sourceLinked="1"/>
        <c:majorTickMark val="out"/>
        <c:minorTickMark val="none"/>
        <c:tickLblPos val="nextTo"/>
        <c:crossAx val="216373264"/>
        <c:crosses val="max"/>
        <c:crossBetween val="between"/>
        <c:majorUnit val="0.2"/>
      </c:valAx>
    </c:plotArea>
    <c:legend>
      <c:legendPos val="t"/>
      <c:layout>
        <c:manualLayout>
          <c:xMode val="edge"/>
          <c:yMode val="edge"/>
          <c:x val="0.42915223097112865"/>
          <c:y val="6.2454419338642125E-3"/>
          <c:w val="0.53613987314085743"/>
          <c:h val="6.0193274298334438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46799238070059E-2"/>
          <c:y val="4.463329216927369E-2"/>
          <c:w val="0.90294859677567196"/>
          <c:h val="0.87934623619443331"/>
        </c:manualLayout>
      </c:layout>
      <c:barChart>
        <c:barDir val="bar"/>
        <c:grouping val="clustered"/>
        <c:varyColors val="0"/>
        <c:ser>
          <c:idx val="0"/>
          <c:order val="0"/>
          <c:tx>
            <c:strRef>
              <c:f>Sheet1!$B$1</c:f>
              <c:strCache>
                <c:ptCount val="1"/>
                <c:pt idx="0">
                  <c:v>q3/4-4476</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041A-40B0-8091-F2228ED47F6D}"/>
              </c:ext>
            </c:extLst>
          </c:dPt>
          <c:dPt>
            <c:idx val="1"/>
            <c:invertIfNegative val="0"/>
            <c:bubble3D val="0"/>
            <c:spPr>
              <a:solidFill>
                <a:srgbClr val="92D050"/>
              </a:solidFill>
              <a:ln>
                <a:noFill/>
              </a:ln>
              <a:effectLst/>
            </c:spPr>
            <c:extLst>
              <c:ext xmlns:c16="http://schemas.microsoft.com/office/drawing/2014/chart" uri="{C3380CC4-5D6E-409C-BE32-E72D297353CC}">
                <c16:uniqueId val="{00000001-376F-4FF9-8056-2685EA7BAE56}"/>
              </c:ext>
            </c:extLst>
          </c:dPt>
          <c:dPt>
            <c:idx val="2"/>
            <c:invertIfNegative val="0"/>
            <c:bubble3D val="0"/>
            <c:spPr>
              <a:solidFill>
                <a:srgbClr val="D0FAC6"/>
              </a:solidFill>
              <a:ln>
                <a:noFill/>
              </a:ln>
              <a:effectLst/>
            </c:spPr>
            <c:extLst>
              <c:ext xmlns:c16="http://schemas.microsoft.com/office/drawing/2014/chart" uri="{C3380CC4-5D6E-409C-BE32-E72D297353CC}">
                <c16:uniqueId val="{00000003-376F-4FF9-8056-2685EA7BAE56}"/>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376F-4FF9-8056-2685EA7BAE56}"/>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376F-4FF9-8056-2685EA7BAE56}"/>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376F-4FF9-8056-2685EA7BAE56}"/>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376F-4FF9-8056-2685EA7BAE5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0.4</c:v>
                </c:pt>
                <c:pt idx="1">
                  <c:v>0.18</c:v>
                </c:pt>
                <c:pt idx="2">
                  <c:v>7.0000000000000007E-2</c:v>
                </c:pt>
                <c:pt idx="4">
                  <c:v>0.03</c:v>
                </c:pt>
                <c:pt idx="5">
                  <c:v>0.06</c:v>
                </c:pt>
                <c:pt idx="6">
                  <c:v>0.21</c:v>
                </c:pt>
                <c:pt idx="8">
                  <c:v>0.06</c:v>
                </c:pt>
              </c:numCache>
            </c:numRef>
          </c:val>
          <c:extLst>
            <c:ext xmlns:c16="http://schemas.microsoft.com/office/drawing/2014/chart" uri="{C3380CC4-5D6E-409C-BE32-E72D297353CC}">
              <c16:uniqueId val="{0000000C-376F-4FF9-8056-2685EA7BAE56}"/>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1"/>
        </c:scaling>
        <c:delete val="1"/>
        <c:axPos val="b"/>
        <c:numFmt formatCode="0%" sourceLinked="0"/>
        <c:majorTickMark val="out"/>
        <c:minorTickMark val="none"/>
        <c:tickLblPos val="nextTo"/>
        <c:crossAx val="523246480"/>
        <c:crosses val="max"/>
        <c:crossBetween val="between"/>
        <c:majorUnit val="0.2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46799238070059E-2"/>
          <c:y val="4.463329216927369E-2"/>
          <c:w val="0.90294859677567196"/>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05B1-477A-AAE0-1B15884AF879}"/>
              </c:ext>
            </c:extLst>
          </c:dPt>
          <c:dPt>
            <c:idx val="1"/>
            <c:invertIfNegative val="0"/>
            <c:bubble3D val="0"/>
            <c:spPr>
              <a:solidFill>
                <a:srgbClr val="92D050"/>
              </a:solidFill>
              <a:ln>
                <a:noFill/>
              </a:ln>
              <a:effectLst/>
            </c:spPr>
            <c:extLst>
              <c:ext xmlns:c16="http://schemas.microsoft.com/office/drawing/2014/chart" uri="{C3380CC4-5D6E-409C-BE32-E72D297353CC}">
                <c16:uniqueId val="{00000001-BFC4-4EB0-8E1C-E63FEF24F9A0}"/>
              </c:ext>
            </c:extLst>
          </c:dPt>
          <c:dPt>
            <c:idx val="2"/>
            <c:invertIfNegative val="0"/>
            <c:bubble3D val="0"/>
            <c:spPr>
              <a:solidFill>
                <a:srgbClr val="D0FAC6"/>
              </a:solidFill>
              <a:ln>
                <a:noFill/>
              </a:ln>
              <a:effectLst/>
            </c:spPr>
            <c:extLst>
              <c:ext xmlns:c16="http://schemas.microsoft.com/office/drawing/2014/chart" uri="{C3380CC4-5D6E-409C-BE32-E72D297353CC}">
                <c16:uniqueId val="{00000003-BFC4-4EB0-8E1C-E63FEF24F9A0}"/>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BFC4-4EB0-8E1C-E63FEF24F9A0}"/>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BFC4-4EB0-8E1C-E63FEF24F9A0}"/>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BFC4-4EB0-8E1C-E63FEF24F9A0}"/>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BFC4-4EB0-8E1C-E63FEF24F9A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0.46</c:v>
                </c:pt>
                <c:pt idx="1">
                  <c:v>0.18</c:v>
                </c:pt>
                <c:pt idx="2">
                  <c:v>7.0000000000000007E-2</c:v>
                </c:pt>
                <c:pt idx="4">
                  <c:v>0.03</c:v>
                </c:pt>
                <c:pt idx="5">
                  <c:v>0.04</c:v>
                </c:pt>
                <c:pt idx="6">
                  <c:v>0.19</c:v>
                </c:pt>
                <c:pt idx="8">
                  <c:v>0.03</c:v>
                </c:pt>
              </c:numCache>
            </c:numRef>
          </c:val>
          <c:extLst>
            <c:ext xmlns:c16="http://schemas.microsoft.com/office/drawing/2014/chart" uri="{C3380CC4-5D6E-409C-BE32-E72D297353CC}">
              <c16:uniqueId val="{0000000C-BFC4-4EB0-8E1C-E63FEF24F9A0}"/>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1"/>
        </c:scaling>
        <c:delete val="1"/>
        <c:axPos val="b"/>
        <c:numFmt formatCode="0%" sourceLinked="0"/>
        <c:majorTickMark val="out"/>
        <c:minorTickMark val="none"/>
        <c:tickLblPos val="nextTo"/>
        <c:crossAx val="523246480"/>
        <c:crosses val="max"/>
        <c:crossBetween val="between"/>
        <c:majorUnit val="0.2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0614787848242"/>
          <c:y val="4.463329216927369E-2"/>
          <c:w val="0.82094632006615609"/>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FBEA-40A8-BFA1-87C7D20DC356}"/>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1-5E78-4B80-BCFA-263302A81F5C}"/>
              </c:ext>
            </c:extLst>
          </c:dPt>
          <c:cat>
            <c:strRef>
              <c:f>Sheet1!$A$2:$A$3</c:f>
              <c:strCache>
                <c:ptCount val="2"/>
                <c:pt idx="0">
                  <c:v>Total Yes</c:v>
                </c:pt>
                <c:pt idx="1">
                  <c:v>Total No</c:v>
                </c:pt>
              </c:strCache>
            </c:strRef>
          </c:cat>
          <c:val>
            <c:numRef>
              <c:f>Sheet1!$B$2:$B$3</c:f>
              <c:numCache>
                <c:formatCode>0.00%</c:formatCode>
                <c:ptCount val="2"/>
                <c:pt idx="0">
                  <c:v>0.71150000000000002</c:v>
                </c:pt>
                <c:pt idx="1">
                  <c:v>0.28849999999999998</c:v>
                </c:pt>
              </c:numCache>
            </c:numRef>
          </c:val>
          <c:extLst>
            <c:ext xmlns:c16="http://schemas.microsoft.com/office/drawing/2014/chart" uri="{C3380CC4-5D6E-409C-BE32-E72D297353CC}">
              <c16:uniqueId val="{0000000C-5E78-4B80-BCFA-263302A81F5C}"/>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1"/>
        </c:scaling>
        <c:delete val="1"/>
        <c:axPos val="b"/>
        <c:numFmt formatCode="0%" sourceLinked="0"/>
        <c:majorTickMark val="out"/>
        <c:minorTickMark val="none"/>
        <c:tickLblPos val="nextTo"/>
        <c:crossAx val="523246480"/>
        <c:crosses val="max"/>
        <c:crossBetween val="between"/>
        <c:majorUnit val="0.2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46799238070059E-2"/>
          <c:y val="4.463329216927369E-2"/>
          <c:w val="0.90294859677567196"/>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76F-4FF9-8056-2685EA7BAE56}"/>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376F-4FF9-8056-2685EA7BAE56}"/>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376F-4FF9-8056-2685EA7BAE56}"/>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376F-4FF9-8056-2685EA7BAE56}"/>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376F-4FF9-8056-2685EA7BAE56}"/>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376F-4FF9-8056-2685EA7BAE5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0.4</c:v>
                </c:pt>
                <c:pt idx="1">
                  <c:v>0.2</c:v>
                </c:pt>
                <c:pt idx="2">
                  <c:v>0.09</c:v>
                </c:pt>
                <c:pt idx="4">
                  <c:v>0.03</c:v>
                </c:pt>
                <c:pt idx="5">
                  <c:v>0.04</c:v>
                </c:pt>
                <c:pt idx="6">
                  <c:v>0.13</c:v>
                </c:pt>
                <c:pt idx="8">
                  <c:v>0.11</c:v>
                </c:pt>
              </c:numCache>
            </c:numRef>
          </c:val>
          <c:extLst>
            <c:ext xmlns:c16="http://schemas.microsoft.com/office/drawing/2014/chart" uri="{C3380CC4-5D6E-409C-BE32-E72D297353CC}">
              <c16:uniqueId val="{0000000C-376F-4FF9-8056-2685EA7BAE56}"/>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1"/>
        </c:scaling>
        <c:delete val="1"/>
        <c:axPos val="b"/>
        <c:numFmt formatCode="0%" sourceLinked="0"/>
        <c:majorTickMark val="out"/>
        <c:minorTickMark val="none"/>
        <c:tickLblPos val="nextTo"/>
        <c:crossAx val="523246480"/>
        <c:crosses val="max"/>
        <c:crossBetween val="between"/>
        <c:majorUnit val="0.2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46799238070059E-2"/>
          <c:y val="4.463329216927369E-2"/>
          <c:w val="0.90294859677567196"/>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FC4-4EB0-8E1C-E63FEF24F9A0}"/>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BFC4-4EB0-8E1C-E63FEF24F9A0}"/>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BFC4-4EB0-8E1C-E63FEF24F9A0}"/>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BFC4-4EB0-8E1C-E63FEF24F9A0}"/>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BFC4-4EB0-8E1C-E63FEF24F9A0}"/>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BFC4-4EB0-8E1C-E63FEF24F9A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0.51</c:v>
                </c:pt>
                <c:pt idx="1">
                  <c:v>0.16</c:v>
                </c:pt>
                <c:pt idx="2">
                  <c:v>0.08</c:v>
                </c:pt>
                <c:pt idx="4">
                  <c:v>0.03</c:v>
                </c:pt>
                <c:pt idx="5">
                  <c:v>0.03</c:v>
                </c:pt>
                <c:pt idx="6">
                  <c:v>0.12</c:v>
                </c:pt>
                <c:pt idx="8">
                  <c:v>7.0000000000000007E-2</c:v>
                </c:pt>
              </c:numCache>
            </c:numRef>
          </c:val>
          <c:extLst>
            <c:ext xmlns:c16="http://schemas.microsoft.com/office/drawing/2014/chart" uri="{C3380CC4-5D6E-409C-BE32-E72D297353CC}">
              <c16:uniqueId val="{0000000C-BFC4-4EB0-8E1C-E63FEF24F9A0}"/>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1"/>
        </c:scaling>
        <c:delete val="1"/>
        <c:axPos val="b"/>
        <c:numFmt formatCode="0%" sourceLinked="0"/>
        <c:majorTickMark val="out"/>
        <c:minorTickMark val="none"/>
        <c:tickLblPos val="nextTo"/>
        <c:crossAx val="523246480"/>
        <c:crosses val="max"/>
        <c:crossBetween val="between"/>
        <c:majorUnit val="0.2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17618443554695E-2"/>
          <c:y val="4.463329216927369E-2"/>
          <c:w val="0.6979620998361088"/>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5E78-4B80-BCFA-263302A81F5C}"/>
              </c:ext>
            </c:extLst>
          </c:dPt>
          <c:cat>
            <c:strRef>
              <c:f>Sheet1!$A$2:$A$3</c:f>
              <c:strCache>
                <c:ptCount val="2"/>
                <c:pt idx="0">
                  <c:v>Total Yes</c:v>
                </c:pt>
                <c:pt idx="1">
                  <c:v>Total No</c:v>
                </c:pt>
              </c:strCache>
            </c:strRef>
          </c:cat>
          <c:val>
            <c:numRef>
              <c:f>Sheet1!$B$2:$B$3</c:f>
              <c:numCache>
                <c:formatCode>0.00%</c:formatCode>
                <c:ptCount val="2"/>
                <c:pt idx="0">
                  <c:v>0.749</c:v>
                </c:pt>
                <c:pt idx="1">
                  <c:v>0.251</c:v>
                </c:pt>
              </c:numCache>
            </c:numRef>
          </c:val>
          <c:extLst>
            <c:ext xmlns:c16="http://schemas.microsoft.com/office/drawing/2014/chart" uri="{C3380CC4-5D6E-409C-BE32-E72D297353CC}">
              <c16:uniqueId val="{0000000C-5E78-4B80-BCFA-263302A81F5C}"/>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1"/>
        </c:scaling>
        <c:delete val="1"/>
        <c:axPos val="b"/>
        <c:numFmt formatCode="0%" sourceLinked="0"/>
        <c:majorTickMark val="out"/>
        <c:minorTickMark val="none"/>
        <c:tickLblPos val="nextTo"/>
        <c:crossAx val="523246480"/>
        <c:crosses val="max"/>
        <c:crossBetween val="between"/>
        <c:majorUnit val="0.2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8A4872-C182-43F4-92F9-E594FD249A0C}"/>
              </a:ext>
            </a:extLst>
          </p:cNvPr>
          <p:cNvSpPr>
            <a:spLocks noGrp="1"/>
          </p:cNvSpPr>
          <p:nvPr>
            <p:ph type="hdr" sz="quarter"/>
          </p:nvPr>
        </p:nvSpPr>
        <p:spPr>
          <a:xfrm>
            <a:off x="0" y="1"/>
            <a:ext cx="3066733" cy="469780"/>
          </a:xfrm>
          <a:prstGeom prst="rect">
            <a:avLst/>
          </a:prstGeom>
        </p:spPr>
        <p:txBody>
          <a:bodyPr vert="horz" lIns="93931" tIns="46965" rIns="93931" bIns="46965" rtlCol="0"/>
          <a:lstStyle>
            <a:lvl1pPr algn="l">
              <a:defRPr sz="1200"/>
            </a:lvl1pPr>
          </a:lstStyle>
          <a:p>
            <a:endParaRPr lang="en-US"/>
          </a:p>
        </p:txBody>
      </p:sp>
      <p:sp>
        <p:nvSpPr>
          <p:cNvPr id="3" name="Date Placeholder 2">
            <a:extLst>
              <a:ext uri="{FF2B5EF4-FFF2-40B4-BE49-F238E27FC236}">
                <a16:creationId xmlns:a16="http://schemas.microsoft.com/office/drawing/2014/main" id="{9EC84787-AA54-4F17-B79F-B10F2412F7B6}"/>
              </a:ext>
            </a:extLst>
          </p:cNvPr>
          <p:cNvSpPr>
            <a:spLocks noGrp="1"/>
          </p:cNvSpPr>
          <p:nvPr>
            <p:ph type="dt" sz="quarter" idx="1"/>
          </p:nvPr>
        </p:nvSpPr>
        <p:spPr>
          <a:xfrm>
            <a:off x="4008705" y="1"/>
            <a:ext cx="3066733" cy="469780"/>
          </a:xfrm>
          <a:prstGeom prst="rect">
            <a:avLst/>
          </a:prstGeom>
        </p:spPr>
        <p:txBody>
          <a:bodyPr vert="horz" lIns="93931" tIns="46965" rIns="93931" bIns="46965" rtlCol="0"/>
          <a:lstStyle>
            <a:lvl1pPr algn="r">
              <a:defRPr sz="1200"/>
            </a:lvl1pPr>
          </a:lstStyle>
          <a:p>
            <a:fld id="{1BD20C2C-6318-43F0-BE2A-50C1DED0A54F}" type="datetimeFigureOut">
              <a:rPr lang="en-US" smtClean="0"/>
              <a:t>10/8/2019</a:t>
            </a:fld>
            <a:endParaRPr lang="en-US"/>
          </a:p>
        </p:txBody>
      </p:sp>
      <p:sp>
        <p:nvSpPr>
          <p:cNvPr id="4" name="Footer Placeholder 3">
            <a:extLst>
              <a:ext uri="{FF2B5EF4-FFF2-40B4-BE49-F238E27FC236}">
                <a16:creationId xmlns:a16="http://schemas.microsoft.com/office/drawing/2014/main" id="{0DD6EA03-7F8B-4B4F-8A04-0F71BBF8F223}"/>
              </a:ext>
            </a:extLst>
          </p:cNvPr>
          <p:cNvSpPr>
            <a:spLocks noGrp="1"/>
          </p:cNvSpPr>
          <p:nvPr>
            <p:ph type="ftr" sz="quarter" idx="2"/>
          </p:nvPr>
        </p:nvSpPr>
        <p:spPr>
          <a:xfrm>
            <a:off x="0" y="8893297"/>
            <a:ext cx="3066733" cy="469779"/>
          </a:xfrm>
          <a:prstGeom prst="rect">
            <a:avLst/>
          </a:prstGeom>
        </p:spPr>
        <p:txBody>
          <a:bodyPr vert="horz" lIns="93931" tIns="46965" rIns="93931" bIns="4696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5F7D38-E53C-4C8C-9141-63DE5B3271F3}"/>
              </a:ext>
            </a:extLst>
          </p:cNvPr>
          <p:cNvSpPr>
            <a:spLocks noGrp="1"/>
          </p:cNvSpPr>
          <p:nvPr>
            <p:ph type="sldNum" sz="quarter" idx="3"/>
          </p:nvPr>
        </p:nvSpPr>
        <p:spPr>
          <a:xfrm>
            <a:off x="4008705" y="8893297"/>
            <a:ext cx="3066733" cy="469779"/>
          </a:xfrm>
          <a:prstGeom prst="rect">
            <a:avLst/>
          </a:prstGeom>
        </p:spPr>
        <p:txBody>
          <a:bodyPr vert="horz" lIns="93931" tIns="46965" rIns="93931" bIns="46965" rtlCol="0" anchor="b"/>
          <a:lstStyle>
            <a:lvl1pPr algn="r">
              <a:defRPr sz="1200"/>
            </a:lvl1pPr>
          </a:lstStyle>
          <a:p>
            <a:fld id="{A648E26F-BB59-4964-8C8E-98D35A1BF6CF}" type="slidenum">
              <a:rPr lang="en-US" smtClean="0"/>
              <a:t>‹#›</a:t>
            </a:fld>
            <a:endParaRPr lang="en-US"/>
          </a:p>
        </p:txBody>
      </p:sp>
    </p:spTree>
    <p:extLst>
      <p:ext uri="{BB962C8B-B14F-4D97-AF65-F5344CB8AC3E}">
        <p14:creationId xmlns:p14="http://schemas.microsoft.com/office/powerpoint/2010/main" val="3405887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C3410492-C4DB-42DE-826E-5B93A0D8E958}" type="datetimeFigureOut">
              <a:rPr lang="en-US" smtClean="0"/>
              <a:t>10/8/2019</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9424670B-AF75-43B0-92D5-7DFDBD05B5C9}" type="slidenum">
              <a:rPr lang="en-US" smtClean="0"/>
              <a:t>‹#›</a:t>
            </a:fld>
            <a:endParaRPr lang="en-US"/>
          </a:p>
        </p:txBody>
      </p:sp>
    </p:spTree>
    <p:extLst>
      <p:ext uri="{BB962C8B-B14F-4D97-AF65-F5344CB8AC3E}">
        <p14:creationId xmlns:p14="http://schemas.microsoft.com/office/powerpoint/2010/main" val="63246920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4670B-AF75-43B0-92D5-7DFDBD05B5C9}" type="slidenum">
              <a:rPr lang="en-US" smtClean="0"/>
              <a:t>1</a:t>
            </a:fld>
            <a:endParaRPr lang="en-US"/>
          </a:p>
        </p:txBody>
      </p:sp>
    </p:spTree>
    <p:extLst>
      <p:ext uri="{BB962C8B-B14F-4D97-AF65-F5344CB8AC3E}">
        <p14:creationId xmlns:p14="http://schemas.microsoft.com/office/powerpoint/2010/main" val="219662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976418-18A0-404E-81A8-07F3EAE17D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53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57289"/>
          </a:xfrm>
        </p:spPr>
        <p:txBody>
          <a:bodyPr anchor="t">
            <a:normAutofit/>
          </a:bodyPr>
          <a:lstStyle>
            <a:lvl1pPr algn="ctr">
              <a:defRPr sz="32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983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11420" y="6391258"/>
            <a:ext cx="6582201" cy="440108"/>
          </a:xfrm>
          <a:prstGeom prst="rect">
            <a:avLst/>
          </a:prstGeom>
        </p:spPr>
        <p:txBody>
          <a:bodyPr anchor="ctr"/>
          <a:lstStyle>
            <a:lvl1pPr>
              <a:buNone/>
              <a:defRPr sz="800" i="1">
                <a:solidFill>
                  <a:schemeClr val="bg1"/>
                </a:solidFill>
              </a:defRPr>
            </a:lvl1pPr>
          </a:lstStyle>
          <a:p>
            <a:pPr lvl="0"/>
            <a:r>
              <a:rPr lang="en-US" dirty="0"/>
              <a:t>Click to edit Master text styles</a:t>
            </a:r>
          </a:p>
        </p:txBody>
      </p:sp>
      <p:sp>
        <p:nvSpPr>
          <p:cNvPr id="5" name="Text Placeholder 4"/>
          <p:cNvSpPr>
            <a:spLocks noGrp="1"/>
          </p:cNvSpPr>
          <p:nvPr>
            <p:ph type="body" sz="quarter" idx="11"/>
          </p:nvPr>
        </p:nvSpPr>
        <p:spPr>
          <a:xfrm>
            <a:off x="135239" y="1077511"/>
            <a:ext cx="8902700" cy="5159375"/>
          </a:xfrm>
          <a:prstGeom prst="rect">
            <a:avLst/>
          </a:prstGeom>
        </p:spPr>
        <p:txBody>
          <a:bodyPr/>
          <a:lstStyle>
            <a:lvl1pPr marL="457200" indent="-457200">
              <a:buFont typeface="Wingdings" panose="05000000000000000000" pitchFamily="2" charset="2"/>
              <a:buChar char="v"/>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217714" y="99322"/>
            <a:ext cx="8605652" cy="1152526"/>
          </a:xfrm>
          <a:prstGeom prst="rect">
            <a:avLst/>
          </a:prstGeom>
        </p:spPr>
        <p:txBody>
          <a:bodyPr lIns="91440" rIns="91440" anchor="t" anchorCtr="0"/>
          <a:lstStyle>
            <a:lvl1pPr marL="0" indent="0" algn="ctr">
              <a:defRPr sz="27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38411891"/>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762000" y="6362700"/>
            <a:ext cx="8267700" cy="403877"/>
          </a:xfrm>
          <a:prstGeom prst="rect">
            <a:avLst/>
          </a:prstGeom>
        </p:spPr>
        <p:txBody>
          <a:bodyPr anchor="ctr"/>
          <a:lstStyle>
            <a:lvl1pPr marL="0" indent="0">
              <a:buNone/>
              <a:defRPr sz="800" i="1">
                <a:solidFill>
                  <a:schemeClr val="tx2"/>
                </a:solidFill>
              </a:defRPr>
            </a:lvl1pPr>
          </a:lstStyle>
          <a:p>
            <a:pPr lvl="0"/>
            <a:r>
              <a:rPr lang="en-US" dirty="0"/>
              <a:t>Click to edit Master text styles</a:t>
            </a:r>
          </a:p>
        </p:txBody>
      </p:sp>
      <p:sp>
        <p:nvSpPr>
          <p:cNvPr id="4" name="Title 1"/>
          <p:cNvSpPr>
            <a:spLocks noGrp="1"/>
          </p:cNvSpPr>
          <p:nvPr>
            <p:ph type="title"/>
          </p:nvPr>
        </p:nvSpPr>
        <p:spPr>
          <a:xfrm>
            <a:off x="11381" y="38100"/>
            <a:ext cx="9121239" cy="1067781"/>
          </a:xfrm>
          <a:prstGeom prst="rect">
            <a:avLst/>
          </a:prstGeom>
        </p:spPr>
        <p:txBody>
          <a:bodyPr lIns="91440" rIns="91440" anchor="t" anchorCtr="0"/>
          <a:lstStyle>
            <a:lvl1pPr marL="0" indent="0" algn="ctr">
              <a:defRPr sz="27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69349752"/>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7" name="Rectangle 26"/>
          <p:cNvSpPr/>
          <p:nvPr userDrawn="1"/>
        </p:nvSpPr>
        <p:spPr>
          <a:xfrm>
            <a:off x="0" y="1"/>
            <a:ext cx="9143999" cy="1763948"/>
          </a:xfrm>
          <a:prstGeom prst="rect">
            <a:avLst/>
          </a:prstGeom>
          <a:blipFill dpi="0" rotWithShape="1">
            <a:blip r:embed="rId2">
              <a:alphaModFix amt="8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0" y="0"/>
            <a:ext cx="9144000" cy="6323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1" y="597356"/>
            <a:ext cx="9144000" cy="1220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a:off x="1031715" y="937269"/>
            <a:ext cx="7080568" cy="584775"/>
          </a:xfrm>
          <a:prstGeom prst="rect">
            <a:avLst/>
          </a:prstGeom>
          <a:noFill/>
        </p:spPr>
        <p:txBody>
          <a:bodyPr wrap="square" rtlCol="0">
            <a:spAutoFit/>
          </a:bodyPr>
          <a:lstStyle/>
          <a:p>
            <a:pPr algn="ctr"/>
            <a:r>
              <a:rPr lang="en-US" sz="3200" b="1" dirty="0">
                <a:solidFill>
                  <a:schemeClr val="tx1"/>
                </a:solidFill>
                <a:latin typeface="+mj-lt"/>
              </a:rPr>
              <a:t>For more information, contact:</a:t>
            </a:r>
          </a:p>
        </p:txBody>
      </p:sp>
      <p:grpSp>
        <p:nvGrpSpPr>
          <p:cNvPr id="30" name="Group 29"/>
          <p:cNvGrpSpPr/>
          <p:nvPr userDrawn="1"/>
        </p:nvGrpSpPr>
        <p:grpSpPr>
          <a:xfrm>
            <a:off x="4843097" y="3818274"/>
            <a:ext cx="2976213" cy="978131"/>
            <a:chOff x="5249836" y="3115357"/>
            <a:chExt cx="2976213" cy="978131"/>
          </a:xfrm>
        </p:grpSpPr>
        <p:sp>
          <p:nvSpPr>
            <p:cNvPr id="31" name="TextBox 30"/>
            <p:cNvSpPr txBox="1"/>
            <p:nvPr userDrawn="1"/>
          </p:nvSpPr>
          <p:spPr>
            <a:xfrm>
              <a:off x="5278067" y="3724156"/>
              <a:ext cx="2919750" cy="369332"/>
            </a:xfrm>
            <a:prstGeom prst="rect">
              <a:avLst/>
            </a:prstGeom>
            <a:noFill/>
          </p:spPr>
          <p:txBody>
            <a:bodyPr wrap="square" rtlCol="0">
              <a:spAutoFit/>
            </a:bodyPr>
            <a:lstStyle/>
            <a:p>
              <a:pPr algn="ctr"/>
              <a:r>
                <a:rPr lang="en-US" sz="1800" b="0" i="1" dirty="0">
                  <a:solidFill>
                    <a:schemeClr val="tx1"/>
                  </a:solidFill>
                </a:rPr>
                <a:t>John@FM3research.com</a:t>
              </a:r>
            </a:p>
          </p:txBody>
        </p:sp>
        <p:sp>
          <p:nvSpPr>
            <p:cNvPr id="32" name="TextBox 31"/>
            <p:cNvSpPr txBox="1"/>
            <p:nvPr userDrawn="1"/>
          </p:nvSpPr>
          <p:spPr>
            <a:xfrm>
              <a:off x="5249836" y="3115357"/>
              <a:ext cx="2976213" cy="553998"/>
            </a:xfrm>
            <a:prstGeom prst="rect">
              <a:avLst/>
            </a:prstGeom>
            <a:noFill/>
          </p:spPr>
          <p:txBody>
            <a:bodyPr wrap="square" rtlCol="0">
              <a:spAutoFit/>
            </a:bodyPr>
            <a:lstStyle/>
            <a:p>
              <a:pPr algn="ctr"/>
              <a:r>
                <a:rPr lang="en-US" sz="3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John Fairbank</a:t>
              </a:r>
            </a:p>
          </p:txBody>
        </p:sp>
      </p:grpSp>
      <p:grpSp>
        <p:nvGrpSpPr>
          <p:cNvPr id="33" name="Group 32"/>
          <p:cNvGrpSpPr/>
          <p:nvPr userDrawn="1"/>
        </p:nvGrpSpPr>
        <p:grpSpPr>
          <a:xfrm>
            <a:off x="4458769" y="5108444"/>
            <a:ext cx="3744869" cy="978131"/>
            <a:chOff x="4865508" y="4405730"/>
            <a:chExt cx="3744869" cy="978131"/>
          </a:xfrm>
        </p:grpSpPr>
        <p:sp>
          <p:nvSpPr>
            <p:cNvPr id="34" name="TextBox 33"/>
            <p:cNvSpPr txBox="1"/>
            <p:nvPr userDrawn="1"/>
          </p:nvSpPr>
          <p:spPr>
            <a:xfrm>
              <a:off x="4959749" y="5014529"/>
              <a:ext cx="3556386" cy="369332"/>
            </a:xfrm>
            <a:prstGeom prst="rect">
              <a:avLst/>
            </a:prstGeom>
            <a:noFill/>
          </p:spPr>
          <p:txBody>
            <a:bodyPr wrap="square" rtlCol="0">
              <a:spAutoFit/>
            </a:bodyPr>
            <a:lstStyle/>
            <a:p>
              <a:pPr algn="ctr"/>
              <a:r>
                <a:rPr lang="en-US" sz="1800" i="1" dirty="0"/>
                <a:t>Adam@FM3research.com</a:t>
              </a:r>
            </a:p>
          </p:txBody>
        </p:sp>
        <p:sp>
          <p:nvSpPr>
            <p:cNvPr id="35" name="TextBox 34"/>
            <p:cNvSpPr txBox="1"/>
            <p:nvPr userDrawn="1"/>
          </p:nvSpPr>
          <p:spPr>
            <a:xfrm>
              <a:off x="4865508" y="4405730"/>
              <a:ext cx="3744869" cy="553998"/>
            </a:xfrm>
            <a:prstGeom prst="rect">
              <a:avLst/>
            </a:prstGeom>
            <a:noFill/>
          </p:spPr>
          <p:txBody>
            <a:bodyPr wrap="square" rtlCol="0">
              <a:spAutoFit/>
            </a:bodyPr>
            <a:lstStyle/>
            <a:p>
              <a:pPr algn="ctr"/>
              <a:r>
                <a:rPr lang="en-US" sz="3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Adam </a:t>
              </a:r>
              <a:r>
                <a:rPr lang="en-US" sz="3000" b="1"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Sonenshein</a:t>
              </a:r>
              <a:endParaRPr lang="en-US" sz="3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grpSp>
      <p:grpSp>
        <p:nvGrpSpPr>
          <p:cNvPr id="36" name="Group 35"/>
          <p:cNvGrpSpPr/>
          <p:nvPr userDrawn="1"/>
        </p:nvGrpSpPr>
        <p:grpSpPr>
          <a:xfrm>
            <a:off x="4395247" y="2580782"/>
            <a:ext cx="3871913" cy="916576"/>
            <a:chOff x="4801986" y="1638362"/>
            <a:chExt cx="3871913" cy="916576"/>
          </a:xfrm>
        </p:grpSpPr>
        <p:sp>
          <p:nvSpPr>
            <p:cNvPr id="37" name="TextBox 36"/>
            <p:cNvSpPr txBox="1"/>
            <p:nvPr userDrawn="1"/>
          </p:nvSpPr>
          <p:spPr>
            <a:xfrm>
              <a:off x="5117513" y="2185606"/>
              <a:ext cx="3240858" cy="369332"/>
            </a:xfrm>
            <a:prstGeom prst="rect">
              <a:avLst/>
            </a:prstGeom>
            <a:noFill/>
          </p:spPr>
          <p:txBody>
            <a:bodyPr wrap="square" rtlCol="0">
              <a:spAutoFit/>
            </a:bodyPr>
            <a:lstStyle/>
            <a:p>
              <a:pPr algn="ctr"/>
              <a:r>
                <a:rPr lang="en-US" sz="1800" i="1" dirty="0"/>
                <a:t>Paul@FM3research.com</a:t>
              </a:r>
            </a:p>
          </p:txBody>
        </p:sp>
        <p:sp>
          <p:nvSpPr>
            <p:cNvPr id="38" name="TextBox 37"/>
            <p:cNvSpPr txBox="1"/>
            <p:nvPr userDrawn="1"/>
          </p:nvSpPr>
          <p:spPr>
            <a:xfrm>
              <a:off x="4801986" y="1638362"/>
              <a:ext cx="3871913" cy="553998"/>
            </a:xfrm>
            <a:prstGeom prst="rect">
              <a:avLst/>
            </a:prstGeom>
            <a:noFill/>
          </p:spPr>
          <p:txBody>
            <a:bodyPr wrap="square" rtlCol="0">
              <a:spAutoFit/>
            </a:bodyPr>
            <a:lstStyle/>
            <a:p>
              <a:pPr algn="ctr"/>
              <a:r>
                <a:rPr lang="en-US" sz="3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Paul Maslin</a:t>
              </a:r>
            </a:p>
          </p:txBody>
        </p:sp>
      </p:grpSp>
      <p:pic>
        <p:nvPicPr>
          <p:cNvPr id="39" name="Picture 19" descr="FM3-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65080" y="2446787"/>
            <a:ext cx="2497453" cy="358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92073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Question">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838200" y="6134100"/>
            <a:ext cx="8305800" cy="557684"/>
          </a:xfrm>
          <a:prstGeom prst="rect">
            <a:avLst/>
          </a:prstGeom>
        </p:spPr>
        <p:txBody>
          <a:bodyPr anchor="b"/>
          <a:lstStyle>
            <a:lvl1pPr marL="0" indent="0">
              <a:buNone/>
              <a:defRPr sz="900"/>
            </a:lvl1pPr>
          </a:lstStyle>
          <a:p>
            <a:pPr lvl="0"/>
            <a:endParaRPr lang="en-US" dirty="0"/>
          </a:p>
        </p:txBody>
      </p:sp>
      <p:sp>
        <p:nvSpPr>
          <p:cNvPr id="6" name="Title Placeholder 1"/>
          <p:cNvSpPr>
            <a:spLocks noGrp="1"/>
          </p:cNvSpPr>
          <p:nvPr>
            <p:ph type="title"/>
          </p:nvPr>
        </p:nvSpPr>
        <p:spPr>
          <a:xfrm>
            <a:off x="0" y="76200"/>
            <a:ext cx="9144000" cy="1325563"/>
          </a:xfrm>
          <a:prstGeom prst="rect">
            <a:avLst/>
          </a:prstGeom>
        </p:spPr>
        <p:txBody>
          <a:bodyPr vert="horz" lIns="91440" tIns="45720" rIns="91440" bIns="45720" rtlCol="0" anchor="t">
            <a:normAutofit/>
          </a:bodyPr>
          <a:lstStyle>
            <a:lvl1pPr algn="ctr">
              <a:lnSpc>
                <a:spcPct val="100000"/>
              </a:lnSpc>
              <a:defRPr sz="2900" b="1"/>
            </a:lvl1pPr>
          </a:lstStyle>
          <a:p>
            <a:r>
              <a:rPr lang="en-US" dirty="0"/>
              <a:t>Click to edit Master title style</a:t>
            </a:r>
          </a:p>
        </p:txBody>
      </p:sp>
    </p:spTree>
    <p:extLst>
      <p:ext uri="{BB962C8B-B14F-4D97-AF65-F5344CB8AC3E}">
        <p14:creationId xmlns:p14="http://schemas.microsoft.com/office/powerpoint/2010/main" val="181193909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p:cNvSpPr/>
          <p:nvPr userDrawn="1"/>
        </p:nvSpPr>
        <p:spPr>
          <a:xfrm>
            <a:off x="-1" y="2262618"/>
            <a:ext cx="9144000" cy="2086725"/>
          </a:xfrm>
          <a:prstGeom prst="rect">
            <a:avLst/>
          </a:prstGeom>
        </p:spPr>
        <p:txBody>
          <a:bodyPr wrap="square">
            <a:spAutoFit/>
          </a:bodyPr>
          <a:lstStyle/>
          <a:p>
            <a:pPr algn="ctr">
              <a:lnSpc>
                <a:spcPct val="90000"/>
              </a:lnSpc>
              <a:spcBef>
                <a:spcPct val="0"/>
              </a:spcBef>
            </a:pPr>
            <a:r>
              <a:rPr lang="en-US" sz="4800" b="1" dirty="0">
                <a:ln w="10541" cmpd="sng">
                  <a:solidFill>
                    <a:schemeClr val="accent1">
                      <a:lumMod val="50000"/>
                    </a:schemeClr>
                  </a:solidFill>
                  <a:prstDash val="solid"/>
                </a:ln>
                <a:solidFill>
                  <a:schemeClr val="accent1"/>
                </a:solidFill>
                <a:effectLst>
                  <a:outerShdw blurRad="50800" dist="38100" dir="8100000" algn="tr" rotWithShape="0">
                    <a:prstClr val="black">
                      <a:alpha val="40000"/>
                    </a:prstClr>
                  </a:outerShdw>
                </a:effectLst>
                <a:latin typeface="Arial Black"/>
              </a:rPr>
              <a:t>California Early Childhood Education Funding Ballot Measure Survey</a:t>
            </a:r>
            <a:endParaRPr lang="en-US" sz="3600" b="1" i="1" dirty="0">
              <a:ln w="10541" cmpd="sng">
                <a:solidFill>
                  <a:schemeClr val="accent1">
                    <a:lumMod val="50000"/>
                  </a:schemeClr>
                </a:solidFill>
                <a:prstDash val="solid"/>
              </a:ln>
              <a:solidFill>
                <a:schemeClr val="accent1"/>
              </a:solidFill>
              <a:effectLst>
                <a:outerShdw blurRad="50800" dist="38100" dir="8100000" algn="tr" rotWithShape="0">
                  <a:prstClr val="black">
                    <a:alpha val="40000"/>
                  </a:prstClr>
                </a:outerShdw>
              </a:effectLst>
              <a:latin typeface="Arial Black"/>
            </a:endParaRPr>
          </a:p>
        </p:txBody>
      </p:sp>
      <p:sp>
        <p:nvSpPr>
          <p:cNvPr id="11" name="Rectangle 10"/>
          <p:cNvSpPr/>
          <p:nvPr userDrawn="1"/>
        </p:nvSpPr>
        <p:spPr>
          <a:xfrm>
            <a:off x="8174037" y="6560483"/>
            <a:ext cx="965200" cy="297517"/>
          </a:xfrm>
          <a:prstGeom prst="rect">
            <a:avLst/>
          </a:prstGeom>
        </p:spPr>
        <p:txBody>
          <a:bodyPr wrap="square">
            <a:spAutoFit/>
          </a:bodyPr>
          <a:lstStyle/>
          <a:p>
            <a:pPr algn="r">
              <a:lnSpc>
                <a:spcPts val="1600"/>
              </a:lnSpc>
            </a:pPr>
            <a:r>
              <a:rPr lang="en-US" sz="1400" b="1" i="1" dirty="0">
                <a:solidFill>
                  <a:schemeClr val="tx1"/>
                </a:solidFill>
                <a:cs typeface="Arial" panose="020B0604020202020204" pitchFamily="34" charset="0"/>
              </a:rPr>
              <a:t>220-4864</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2753" y="5524500"/>
            <a:ext cx="5212730" cy="883062"/>
          </a:xfrm>
          <a:prstGeom prst="rect">
            <a:avLst/>
          </a:prstGeom>
          <a:ln>
            <a:noFill/>
          </a:ln>
          <a:effectLst>
            <a:outerShdw blurRad="292100" dist="139700" dir="2700000" algn="tl" rotWithShape="0">
              <a:srgbClr val="333333">
                <a:alpha val="65000"/>
              </a:srgbClr>
            </a:outerShdw>
          </a:effectLst>
        </p:spPr>
      </p:pic>
      <p:sp>
        <p:nvSpPr>
          <p:cNvPr id="31" name="TextBox 30"/>
          <p:cNvSpPr txBox="1"/>
          <p:nvPr userDrawn="1"/>
        </p:nvSpPr>
        <p:spPr>
          <a:xfrm>
            <a:off x="-1" y="4552201"/>
            <a:ext cx="9151119" cy="769441"/>
          </a:xfrm>
          <a:prstGeom prst="rect">
            <a:avLst/>
          </a:prstGeom>
          <a:noFill/>
        </p:spPr>
        <p:txBody>
          <a:bodyPr wrap="square" rtlCol="0">
            <a:spAutoFit/>
          </a:bodyPr>
          <a:lstStyle/>
          <a:p>
            <a:pPr algn="ctr"/>
            <a:r>
              <a:rPr lang="en-US" sz="2200" i="1" dirty="0">
                <a:solidFill>
                  <a:schemeClr val="tx1"/>
                </a:solidFill>
                <a:cs typeface="Arial" panose="020B0604020202020204" pitchFamily="34" charset="0"/>
              </a:rPr>
              <a:t>Survey</a:t>
            </a:r>
            <a:r>
              <a:rPr lang="en-US" sz="2200" i="1" baseline="0" dirty="0">
                <a:solidFill>
                  <a:schemeClr val="tx1"/>
                </a:solidFill>
                <a:cs typeface="Arial" panose="020B0604020202020204" pitchFamily="34" charset="0"/>
              </a:rPr>
              <a:t> Conducted for Latino Policy Coalition and California NAACP </a:t>
            </a:r>
            <a:br>
              <a:rPr lang="en-US" sz="2200" i="1" baseline="0" dirty="0">
                <a:solidFill>
                  <a:schemeClr val="tx1"/>
                </a:solidFill>
                <a:cs typeface="Arial" panose="020B0604020202020204" pitchFamily="34" charset="0"/>
              </a:rPr>
            </a:br>
            <a:r>
              <a:rPr lang="en-US" sz="2200" i="1" baseline="0" dirty="0">
                <a:solidFill>
                  <a:schemeClr val="tx1"/>
                </a:solidFill>
                <a:cs typeface="Arial" panose="020B0604020202020204" pitchFamily="34" charset="0"/>
              </a:rPr>
              <a:t>September 5-12, 2017</a:t>
            </a:r>
            <a:endParaRPr lang="en-US" sz="2200" i="1" dirty="0">
              <a:solidFill>
                <a:schemeClr val="tx1"/>
              </a:solidFill>
              <a:cs typeface="Arial" panose="020B0604020202020204" pitchFamily="34" charset="0"/>
            </a:endParaRPr>
          </a:p>
        </p:txBody>
      </p:sp>
      <p:grpSp>
        <p:nvGrpSpPr>
          <p:cNvPr id="4" name="Group 3">
            <a:extLst>
              <a:ext uri="{FF2B5EF4-FFF2-40B4-BE49-F238E27FC236}">
                <a16:creationId xmlns:a16="http://schemas.microsoft.com/office/drawing/2014/main" id="{AD8FBEE2-61A8-4F89-8F2D-B5B3BBB48FD4}"/>
              </a:ext>
            </a:extLst>
          </p:cNvPr>
          <p:cNvGrpSpPr/>
          <p:nvPr userDrawn="1"/>
        </p:nvGrpSpPr>
        <p:grpSpPr>
          <a:xfrm>
            <a:off x="2381" y="0"/>
            <a:ext cx="9139238" cy="2001368"/>
            <a:chOff x="2381" y="0"/>
            <a:chExt cx="9139238" cy="2001368"/>
          </a:xfrm>
        </p:grpSpPr>
        <p:sp>
          <p:nvSpPr>
            <p:cNvPr id="25" name="Rectangle 24">
              <a:extLst>
                <a:ext uri="{FF2B5EF4-FFF2-40B4-BE49-F238E27FC236}">
                  <a16:creationId xmlns:a16="http://schemas.microsoft.com/office/drawing/2014/main" id="{8426CA2C-4274-4739-A3FC-A9963DAF04C8}"/>
                </a:ext>
              </a:extLst>
            </p:cNvPr>
            <p:cNvSpPr/>
            <p:nvPr userDrawn="1"/>
          </p:nvSpPr>
          <p:spPr>
            <a:xfrm>
              <a:off x="2382" y="0"/>
              <a:ext cx="9139237" cy="20013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FD2B82C-B184-45F4-A8C6-CBE54CCC3306}"/>
                </a:ext>
              </a:extLst>
            </p:cNvPr>
            <p:cNvSpPr/>
            <p:nvPr userDrawn="1"/>
          </p:nvSpPr>
          <p:spPr>
            <a:xfrm>
              <a:off x="2381" y="80185"/>
              <a:ext cx="9139237" cy="1840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Placeholder 31">
            <a:extLst>
              <a:ext uri="{FF2B5EF4-FFF2-40B4-BE49-F238E27FC236}">
                <a16:creationId xmlns:a16="http://schemas.microsoft.com/office/drawing/2014/main" id="{001E6AB0-19D9-4116-B2EE-6CD4DA5D458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6461" b="26461"/>
          <a:stretch>
            <a:fillRect/>
          </a:stretch>
        </p:blipFill>
        <p:spPr>
          <a:xfrm>
            <a:off x="87669" y="261681"/>
            <a:ext cx="2095500" cy="1481880"/>
          </a:xfrm>
          <a:prstGeom prst="rect">
            <a:avLst/>
          </a:prstGeom>
        </p:spPr>
      </p:pic>
      <p:pic>
        <p:nvPicPr>
          <p:cNvPr id="20" name="Picture 2" descr="C:\Users\Liz\AppData\Local\Microsoft\Windows\Temporary Internet Files\Content.IE5\8FKM02KG\MP900427810[1].jpg">
            <a:extLst>
              <a:ext uri="{FF2B5EF4-FFF2-40B4-BE49-F238E27FC236}">
                <a16:creationId xmlns:a16="http://schemas.microsoft.com/office/drawing/2014/main" id="{732BD053-DE52-46DB-B571-19D07251B4D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2464" b="2464"/>
          <a:stretch>
            <a:fillRect/>
          </a:stretch>
        </p:blipFill>
        <p:spPr bwMode="auto">
          <a:xfrm>
            <a:off x="6917161" y="261681"/>
            <a:ext cx="2095500" cy="14818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PC logo.jpg">
            <a:extLst>
              <a:ext uri="{FF2B5EF4-FFF2-40B4-BE49-F238E27FC236}">
                <a16:creationId xmlns:a16="http://schemas.microsoft.com/office/drawing/2014/main" id="{78B05D76-002E-4B50-AE8F-D8E01686EAAB}"/>
              </a:ext>
            </a:extLst>
          </p:cNvPr>
          <p:cNvPicPr/>
          <p:nvPr userDrawn="1"/>
        </p:nvPicPr>
        <p:blipFill>
          <a:blip r:embed="rId5"/>
          <a:stretch>
            <a:fillRect/>
          </a:stretch>
        </p:blipFill>
        <p:spPr>
          <a:xfrm>
            <a:off x="2264641" y="520998"/>
            <a:ext cx="2017841" cy="963247"/>
          </a:xfrm>
          <a:prstGeom prst="rect">
            <a:avLst/>
          </a:prstGeom>
        </p:spPr>
      </p:pic>
      <p:pic>
        <p:nvPicPr>
          <p:cNvPr id="13" name="Picture 12" descr="http://www.ca-naacp.org/images/Logo_web_sm_4.png">
            <a:extLst>
              <a:ext uri="{FF2B5EF4-FFF2-40B4-BE49-F238E27FC236}">
                <a16:creationId xmlns:a16="http://schemas.microsoft.com/office/drawing/2014/main" id="{C17BCC4D-EF0E-422F-91C0-B85823E23C72}"/>
              </a:ext>
            </a:extLst>
          </p:cNvPr>
          <p:cNvPicPr/>
          <p:nvPr userDrawn="1"/>
        </p:nvPicPr>
        <p:blipFill>
          <a:blip r:embed="rId6"/>
          <a:srcRect/>
          <a:stretch>
            <a:fillRect/>
          </a:stretch>
        </p:blipFill>
        <p:spPr bwMode="auto">
          <a:xfrm>
            <a:off x="4485396" y="612731"/>
            <a:ext cx="2228850" cy="779780"/>
          </a:xfrm>
          <a:prstGeom prst="rect">
            <a:avLst/>
          </a:prstGeom>
          <a:noFill/>
          <a:ln w="9525">
            <a:noFill/>
            <a:miter lim="800000"/>
            <a:headEnd/>
            <a:tailEnd/>
          </a:ln>
        </p:spPr>
      </p:pic>
    </p:spTree>
    <p:extLst>
      <p:ext uri="{BB962C8B-B14F-4D97-AF65-F5344CB8AC3E}">
        <p14:creationId xmlns:p14="http://schemas.microsoft.com/office/powerpoint/2010/main" val="502292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accent3"/>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34557" y="274638"/>
            <a:ext cx="8874506" cy="1143000"/>
          </a:xfrm>
          <a:prstGeom prst="rect">
            <a:avLst/>
          </a:prstGeom>
        </p:spPr>
        <p:txBody>
          <a:bodyPr/>
          <a:lstStyle>
            <a:lvl1pPr algn="ctr">
              <a:defRPr sz="3000" b="1"/>
            </a:lvl1pPr>
          </a:lstStyle>
          <a:p>
            <a:r>
              <a:rPr lang="en-US" dirty="0"/>
              <a:t>Click to edit Master title style</a:t>
            </a:r>
          </a:p>
        </p:txBody>
      </p:sp>
      <p:sp>
        <p:nvSpPr>
          <p:cNvPr id="9" name="Text Placeholder 8"/>
          <p:cNvSpPr>
            <a:spLocks noGrp="1"/>
          </p:cNvSpPr>
          <p:nvPr>
            <p:ph type="body" sz="quarter" idx="10"/>
          </p:nvPr>
        </p:nvSpPr>
        <p:spPr>
          <a:xfrm>
            <a:off x="134938" y="970060"/>
            <a:ext cx="8874125" cy="5548216"/>
          </a:xfrm>
          <a:prstGeom prst="rect">
            <a:avLst/>
          </a:prstGeom>
        </p:spPr>
        <p:txBody>
          <a:bodyPr/>
          <a:lstStyle>
            <a:lvl1pPr marL="342900" indent="-342900">
              <a:buFont typeface="Wingdings" panose="05000000000000000000" pitchFamily="2" charset="2"/>
              <a:buChar char="ü"/>
              <a:defRPr sz="2400"/>
            </a:lvl1pPr>
            <a:lvl2pPr marL="685800" indent="-228600">
              <a:buFont typeface="Wingdings" panose="05000000000000000000" pitchFamily="2" charset="2"/>
              <a:buChar char="§"/>
              <a:defRPr sz="2000"/>
            </a:lvl2pPr>
            <a:lvl3pPr>
              <a:defRPr sz="1800"/>
            </a:lvl3pPr>
            <a:lvl4pPr marL="1600200" indent="-228600">
              <a:buFont typeface="Wingdings" panose="05000000000000000000" pitchFamily="2" charset="2"/>
              <a:buChar char="v"/>
              <a:defRPr sz="1600"/>
            </a:lvl4pPr>
            <a:lvl5pPr marL="2057400" indent="-228600">
              <a:buFont typeface="Courier New" panose="02070309020205020404" pitchFamily="49" charset="0"/>
              <a:buChar char="o"/>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720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Question">
    <p:spTree>
      <p:nvGrpSpPr>
        <p:cNvPr id="1" name=""/>
        <p:cNvGrpSpPr/>
        <p:nvPr/>
      </p:nvGrpSpPr>
      <p:grpSpPr>
        <a:xfrm>
          <a:off x="0" y="0"/>
          <a:ext cx="0" cy="0"/>
          <a:chOff x="0" y="0"/>
          <a:chExt cx="0" cy="0"/>
        </a:xfrm>
      </p:grpSpPr>
      <p:sp>
        <p:nvSpPr>
          <p:cNvPr id="7" name="Title 1"/>
          <p:cNvSpPr>
            <a:spLocks noGrp="1"/>
          </p:cNvSpPr>
          <p:nvPr>
            <p:ph type="title"/>
          </p:nvPr>
        </p:nvSpPr>
        <p:spPr>
          <a:xfrm>
            <a:off x="134556" y="114300"/>
            <a:ext cx="8874889" cy="1143000"/>
          </a:xfrm>
          <a:prstGeom prst="rect">
            <a:avLst/>
          </a:prstGeom>
        </p:spPr>
        <p:txBody>
          <a:bodyPr/>
          <a:lstStyle>
            <a:lvl1pPr algn="ctr">
              <a:defRPr sz="3000" b="1"/>
            </a:lvl1pPr>
          </a:lstStyle>
          <a:p>
            <a:r>
              <a:rPr lang="en-US" dirty="0"/>
              <a:t>Click to edit Master title style</a:t>
            </a:r>
          </a:p>
        </p:txBody>
      </p:sp>
      <p:sp>
        <p:nvSpPr>
          <p:cNvPr id="3" name="Text Placeholder 9"/>
          <p:cNvSpPr>
            <a:spLocks noGrp="1"/>
          </p:cNvSpPr>
          <p:nvPr>
            <p:ph type="body" sz="quarter" idx="10"/>
          </p:nvPr>
        </p:nvSpPr>
        <p:spPr>
          <a:xfrm>
            <a:off x="838200" y="6286500"/>
            <a:ext cx="8305800" cy="398207"/>
          </a:xfrm>
          <a:prstGeom prst="rect">
            <a:avLst/>
          </a:prstGeom>
        </p:spPr>
        <p:txBody>
          <a:bodyPr anchor="b"/>
          <a:lstStyle>
            <a:lvl1pPr marL="0" indent="0">
              <a:buNone/>
              <a:defRPr sz="800" i="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67375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B61D867-E38D-42C8-B217-1433D7332A4C}"/>
              </a:ext>
            </a:extLst>
          </p:cNvPr>
          <p:cNvGrpSpPr/>
          <p:nvPr userDrawn="1"/>
        </p:nvGrpSpPr>
        <p:grpSpPr>
          <a:xfrm>
            <a:off x="2381" y="0"/>
            <a:ext cx="9139238" cy="2001368"/>
            <a:chOff x="2381" y="0"/>
            <a:chExt cx="9139238" cy="2001368"/>
          </a:xfrm>
        </p:grpSpPr>
        <p:sp>
          <p:nvSpPr>
            <p:cNvPr id="11" name="Rectangle 10">
              <a:extLst>
                <a:ext uri="{FF2B5EF4-FFF2-40B4-BE49-F238E27FC236}">
                  <a16:creationId xmlns:a16="http://schemas.microsoft.com/office/drawing/2014/main" id="{4F1703E0-54EB-4C5B-ABF3-33C8214F9547}"/>
                </a:ext>
              </a:extLst>
            </p:cNvPr>
            <p:cNvSpPr/>
            <p:nvPr userDrawn="1"/>
          </p:nvSpPr>
          <p:spPr>
            <a:xfrm>
              <a:off x="2382" y="0"/>
              <a:ext cx="9139237" cy="20013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92A966-950F-4A5B-A41A-7B694EF953F7}"/>
                </a:ext>
              </a:extLst>
            </p:cNvPr>
            <p:cNvSpPr/>
            <p:nvPr userDrawn="1"/>
          </p:nvSpPr>
          <p:spPr>
            <a:xfrm>
              <a:off x="2381" y="80185"/>
              <a:ext cx="9139237" cy="1840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 Box 14"/>
          <p:cNvSpPr txBox="1">
            <a:spLocks noChangeArrowheads="1"/>
          </p:cNvSpPr>
          <p:nvPr userDrawn="1"/>
        </p:nvSpPr>
        <p:spPr bwMode="auto">
          <a:xfrm>
            <a:off x="7761954" y="6574862"/>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tx1"/>
                </a:solidFill>
                <a:latin typeface="Arial" charset="0"/>
              </a:rPr>
              <a:pPr algn="r">
                <a:spcBef>
                  <a:spcPct val="50000"/>
                </a:spcBef>
                <a:defRPr/>
              </a:pPr>
              <a:t>‹#›</a:t>
            </a:fld>
            <a:endParaRPr lang="en-US" sz="1100" dirty="0">
              <a:solidFill>
                <a:schemeClr val="tx1"/>
              </a:solidFill>
              <a:latin typeface="Arial" charset="0"/>
            </a:endParaRPr>
          </a:p>
        </p:txBody>
      </p:sp>
      <p:sp>
        <p:nvSpPr>
          <p:cNvPr id="8" name="Title 1"/>
          <p:cNvSpPr>
            <a:spLocks noGrp="1"/>
          </p:cNvSpPr>
          <p:nvPr>
            <p:ph type="title"/>
          </p:nvPr>
        </p:nvSpPr>
        <p:spPr>
          <a:xfrm>
            <a:off x="376676" y="2337758"/>
            <a:ext cx="8404883" cy="4237104"/>
          </a:xfrm>
          <a:prstGeom prst="rect">
            <a:avLst/>
          </a:prstGeom>
        </p:spPr>
        <p:txBody>
          <a:bodyPr anchor="ctr"/>
          <a:lstStyle>
            <a:lvl1pPr algn="ctr">
              <a:defRPr sz="5600" b="1">
                <a:ln>
                  <a:solidFill>
                    <a:schemeClr val="accent1">
                      <a:lumMod val="50000"/>
                    </a:schemeClr>
                  </a:solidFill>
                </a:ln>
                <a:solidFill>
                  <a:schemeClr val="accent1"/>
                </a:solidFill>
                <a:effectLst>
                  <a:outerShdw blurRad="50800" dist="38100" dir="2700000" algn="tl" rotWithShape="0">
                    <a:prstClr val="black">
                      <a:alpha val="40000"/>
                    </a:prstClr>
                  </a:outerShdw>
                </a:effectLst>
              </a:defRPr>
            </a:lvl1pPr>
          </a:lstStyle>
          <a:p>
            <a:r>
              <a:rPr lang="en-US" dirty="0"/>
              <a:t>Click to edit Master title style</a:t>
            </a:r>
          </a:p>
        </p:txBody>
      </p:sp>
      <p:pic>
        <p:nvPicPr>
          <p:cNvPr id="20" name="Picture Placeholder 31">
            <a:extLst>
              <a:ext uri="{FF2B5EF4-FFF2-40B4-BE49-F238E27FC236}">
                <a16:creationId xmlns:a16="http://schemas.microsoft.com/office/drawing/2014/main" id="{C024CFF1-2D43-45EA-8CDB-04CB245FEE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26461" b="26461"/>
          <a:stretch>
            <a:fillRect/>
          </a:stretch>
        </p:blipFill>
        <p:spPr>
          <a:xfrm>
            <a:off x="2393951" y="259744"/>
            <a:ext cx="2095500" cy="1481880"/>
          </a:xfrm>
          <a:prstGeom prst="rect">
            <a:avLst/>
          </a:prstGeom>
        </p:spPr>
      </p:pic>
      <p:pic>
        <p:nvPicPr>
          <p:cNvPr id="21" name="Picture 2" descr="C:\Users\Liz\AppData\Local\Microsoft\Windows\Temporary Internet Files\Content.IE5\8FKM02KG\MP900427810[1].jpg">
            <a:extLst>
              <a:ext uri="{FF2B5EF4-FFF2-40B4-BE49-F238E27FC236}">
                <a16:creationId xmlns:a16="http://schemas.microsoft.com/office/drawing/2014/main" id="{A41B95D7-EAC6-4AB9-93AA-AD33E751658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2464" b="2464"/>
          <a:stretch>
            <a:fillRect/>
          </a:stretch>
        </p:blipFill>
        <p:spPr bwMode="auto">
          <a:xfrm>
            <a:off x="4673601" y="259744"/>
            <a:ext cx="2095500" cy="1481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Liz\AppData\Local\Microsoft\Windows\Temporary Internet Files\Content.IE5\H7U19MHM\MP900409048[1].jpg">
            <a:extLst>
              <a:ext uri="{FF2B5EF4-FFF2-40B4-BE49-F238E27FC236}">
                <a16:creationId xmlns:a16="http://schemas.microsoft.com/office/drawing/2014/main" id="{24792398-6503-49BD-A5DE-3E929E8AE8A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2890" r="2890"/>
          <a:stretch>
            <a:fillRect/>
          </a:stretch>
        </p:blipFill>
        <p:spPr bwMode="auto">
          <a:xfrm>
            <a:off x="6953250" y="259744"/>
            <a:ext cx="2095500" cy="1481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Liz\AppData\Local\Microsoft\Windows\Temporary Internet Files\Content.IE5\6SBP9N51\MP900411818[1].jpg">
            <a:extLst>
              <a:ext uri="{FF2B5EF4-FFF2-40B4-BE49-F238E27FC236}">
                <a16:creationId xmlns:a16="http://schemas.microsoft.com/office/drawing/2014/main" id="{AE8408C0-5193-4425-A99B-D1C93A671A75}"/>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t="13751" b="13751"/>
          <a:stretch>
            <a:fillRect/>
          </a:stretch>
        </p:blipFill>
        <p:spPr bwMode="auto">
          <a:xfrm>
            <a:off x="114301" y="259744"/>
            <a:ext cx="2095500" cy="148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17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sp>
        <p:nvSpPr>
          <p:cNvPr id="11" name="Rectangle 10"/>
          <p:cNvSpPr/>
          <p:nvPr userDrawn="1"/>
        </p:nvSpPr>
        <p:spPr>
          <a:xfrm>
            <a:off x="0" y="0"/>
            <a:ext cx="9144000" cy="723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EFEF"/>
              </a:solidFill>
            </a:endParaRPr>
          </a:p>
        </p:txBody>
      </p:sp>
      <p:sp>
        <p:nvSpPr>
          <p:cNvPr id="25" name="Rectangle 24">
            <a:extLst>
              <a:ext uri="{FF2B5EF4-FFF2-40B4-BE49-F238E27FC236}">
                <a16:creationId xmlns:a16="http://schemas.microsoft.com/office/drawing/2014/main" id="{EEE984F8-E1B2-45F0-8F58-804720E5936E}"/>
              </a:ext>
            </a:extLst>
          </p:cNvPr>
          <p:cNvSpPr/>
          <p:nvPr userDrawn="1"/>
        </p:nvSpPr>
        <p:spPr>
          <a:xfrm>
            <a:off x="-2320" y="716281"/>
            <a:ext cx="913923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D22F42-43BD-4200-AFF4-808CADF1A0E9}"/>
              </a:ext>
            </a:extLst>
          </p:cNvPr>
          <p:cNvSpPr/>
          <p:nvPr userDrawn="1"/>
        </p:nvSpPr>
        <p:spPr>
          <a:xfrm>
            <a:off x="-2321" y="1741"/>
            <a:ext cx="913923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5E9C6BF-7154-4D0E-AA55-D3182A5D26A7}"/>
              </a:ext>
            </a:extLst>
          </p:cNvPr>
          <p:cNvSpPr txBox="1"/>
          <p:nvPr userDrawn="1"/>
        </p:nvSpPr>
        <p:spPr>
          <a:xfrm>
            <a:off x="1087134" y="893506"/>
            <a:ext cx="7080568" cy="584775"/>
          </a:xfrm>
          <a:prstGeom prst="rect">
            <a:avLst/>
          </a:prstGeom>
          <a:noFill/>
        </p:spPr>
        <p:txBody>
          <a:bodyPr wrap="square" rtlCol="0">
            <a:spAutoFit/>
          </a:bodyPr>
          <a:lstStyle/>
          <a:p>
            <a:pPr algn="ctr"/>
            <a:r>
              <a:rPr lang="en-US" sz="3200" b="1" dirty="0">
                <a:solidFill>
                  <a:schemeClr val="tx1"/>
                </a:solidFill>
                <a:latin typeface="Arial Black"/>
              </a:rPr>
              <a:t>For more information, contact:</a:t>
            </a:r>
          </a:p>
        </p:txBody>
      </p:sp>
      <p:grpSp>
        <p:nvGrpSpPr>
          <p:cNvPr id="2" name="Group 1">
            <a:extLst>
              <a:ext uri="{FF2B5EF4-FFF2-40B4-BE49-F238E27FC236}">
                <a16:creationId xmlns:a16="http://schemas.microsoft.com/office/drawing/2014/main" id="{E0DA8321-43E2-4875-B614-7D3D67CF679A}"/>
              </a:ext>
            </a:extLst>
          </p:cNvPr>
          <p:cNvGrpSpPr/>
          <p:nvPr userDrawn="1"/>
        </p:nvGrpSpPr>
        <p:grpSpPr>
          <a:xfrm>
            <a:off x="107475" y="3007918"/>
            <a:ext cx="3133710" cy="2389416"/>
            <a:chOff x="107475" y="2234341"/>
            <a:chExt cx="3133710" cy="2389416"/>
          </a:xfrm>
        </p:grpSpPr>
        <p:sp>
          <p:nvSpPr>
            <p:cNvPr id="27" name="TextBox 26">
              <a:extLst>
                <a:ext uri="{FF2B5EF4-FFF2-40B4-BE49-F238E27FC236}">
                  <a16:creationId xmlns:a16="http://schemas.microsoft.com/office/drawing/2014/main" id="{0AAB7F8F-E01D-4F24-844D-E988CA4AB566}"/>
                </a:ext>
              </a:extLst>
            </p:cNvPr>
            <p:cNvSpPr txBox="1"/>
            <p:nvPr/>
          </p:nvSpPr>
          <p:spPr>
            <a:xfrm>
              <a:off x="461323" y="3509348"/>
              <a:ext cx="2426015" cy="276999"/>
            </a:xfrm>
            <a:prstGeom prst="rect">
              <a:avLst/>
            </a:prstGeom>
            <a:noFill/>
          </p:spPr>
          <p:txBody>
            <a:bodyPr wrap="square" rtlCol="0">
              <a:spAutoFit/>
            </a:bodyPr>
            <a:lstStyle/>
            <a:p>
              <a:pPr algn="ctr"/>
              <a:r>
                <a:rPr lang="en-US" sz="1200" dirty="0"/>
                <a:t>John@FM3research.com</a:t>
              </a:r>
            </a:p>
          </p:txBody>
        </p:sp>
        <p:sp>
          <p:nvSpPr>
            <p:cNvPr id="28" name="TextBox 27">
              <a:extLst>
                <a:ext uri="{FF2B5EF4-FFF2-40B4-BE49-F238E27FC236}">
                  <a16:creationId xmlns:a16="http://schemas.microsoft.com/office/drawing/2014/main" id="{BF463EFA-6242-45B9-A5EC-17E4D4510FA0}"/>
                </a:ext>
              </a:extLst>
            </p:cNvPr>
            <p:cNvSpPr txBox="1"/>
            <p:nvPr/>
          </p:nvSpPr>
          <p:spPr>
            <a:xfrm>
              <a:off x="107475" y="3148176"/>
              <a:ext cx="3133710" cy="369332"/>
            </a:xfrm>
            <a:prstGeom prst="rect">
              <a:avLst/>
            </a:prstGeom>
            <a:noFill/>
          </p:spPr>
          <p:txBody>
            <a:bodyPr wrap="square" rtlCol="0">
              <a:spAutoFit/>
            </a:bodyPr>
            <a:lstStyle/>
            <a:p>
              <a:pPr algn="ctr"/>
              <a:r>
                <a:rPr lang="en-US" sz="1800" dirty="0">
                  <a:ln w="3175">
                    <a:solidFill>
                      <a:schemeClr val="accent1"/>
                    </a:solidFill>
                    <a:prstDash val="solid"/>
                  </a:ln>
                  <a:solidFill>
                    <a:sysClr val="windowText" lastClr="000000"/>
                  </a:solidFill>
                  <a:effectLst>
                    <a:outerShdw blurRad="41275" dist="20320" dir="1800000" algn="tl" rotWithShape="0">
                      <a:srgbClr val="000000">
                        <a:alpha val="40000"/>
                      </a:srgbClr>
                    </a:outerShdw>
                  </a:effectLst>
                  <a:latin typeface="+mj-lt"/>
                </a:rPr>
                <a:t>John Fairbank</a:t>
              </a:r>
            </a:p>
          </p:txBody>
        </p:sp>
        <p:sp>
          <p:nvSpPr>
            <p:cNvPr id="29" name="TextBox 28">
              <a:extLst>
                <a:ext uri="{FF2B5EF4-FFF2-40B4-BE49-F238E27FC236}">
                  <a16:creationId xmlns:a16="http://schemas.microsoft.com/office/drawing/2014/main" id="{8B38C0E1-066F-4D53-A1B2-E9879ED9A989}"/>
                </a:ext>
              </a:extLst>
            </p:cNvPr>
            <p:cNvSpPr txBox="1"/>
            <p:nvPr/>
          </p:nvSpPr>
          <p:spPr>
            <a:xfrm>
              <a:off x="461323" y="4346758"/>
              <a:ext cx="2426015" cy="276999"/>
            </a:xfrm>
            <a:prstGeom prst="rect">
              <a:avLst/>
            </a:prstGeom>
            <a:noFill/>
          </p:spPr>
          <p:txBody>
            <a:bodyPr wrap="square" rtlCol="0">
              <a:spAutoFit/>
            </a:bodyPr>
            <a:lstStyle/>
            <a:p>
              <a:pPr algn="ctr"/>
              <a:r>
                <a:rPr lang="en-US" sz="1200" dirty="0"/>
                <a:t>Adam@FM3research.com</a:t>
              </a:r>
            </a:p>
          </p:txBody>
        </p:sp>
        <p:sp>
          <p:nvSpPr>
            <p:cNvPr id="30" name="TextBox 29">
              <a:extLst>
                <a:ext uri="{FF2B5EF4-FFF2-40B4-BE49-F238E27FC236}">
                  <a16:creationId xmlns:a16="http://schemas.microsoft.com/office/drawing/2014/main" id="{9FD3D2A9-AB3C-44D6-BC3D-7644D599C25F}"/>
                </a:ext>
              </a:extLst>
            </p:cNvPr>
            <p:cNvSpPr txBox="1"/>
            <p:nvPr/>
          </p:nvSpPr>
          <p:spPr>
            <a:xfrm>
              <a:off x="107475" y="3951438"/>
              <a:ext cx="3133710" cy="369332"/>
            </a:xfrm>
            <a:prstGeom prst="rect">
              <a:avLst/>
            </a:prstGeom>
            <a:noFill/>
          </p:spPr>
          <p:txBody>
            <a:bodyPr wrap="square" rtlCol="0">
              <a:spAutoFit/>
            </a:bodyPr>
            <a:lstStyle/>
            <a:p>
              <a:pPr algn="ctr"/>
              <a:r>
                <a:rPr lang="en-US" sz="1800" dirty="0">
                  <a:ln w="3175">
                    <a:solidFill>
                      <a:schemeClr val="accent1"/>
                    </a:solidFill>
                    <a:prstDash val="solid"/>
                  </a:ln>
                  <a:solidFill>
                    <a:sysClr val="windowText" lastClr="000000"/>
                  </a:solidFill>
                  <a:effectLst>
                    <a:outerShdw blurRad="41275" dist="20320" dir="1800000" algn="tl" rotWithShape="0">
                      <a:srgbClr val="000000">
                        <a:alpha val="40000"/>
                      </a:srgbClr>
                    </a:outerShdw>
                  </a:effectLst>
                  <a:latin typeface="+mj-lt"/>
                </a:rPr>
                <a:t>Adam </a:t>
              </a:r>
              <a:r>
                <a:rPr lang="en-US" sz="1800" dirty="0" err="1">
                  <a:ln w="3175">
                    <a:solidFill>
                      <a:schemeClr val="accent1"/>
                    </a:solidFill>
                    <a:prstDash val="solid"/>
                  </a:ln>
                  <a:solidFill>
                    <a:sysClr val="windowText" lastClr="000000"/>
                  </a:solidFill>
                  <a:effectLst>
                    <a:outerShdw blurRad="41275" dist="20320" dir="1800000" algn="tl" rotWithShape="0">
                      <a:srgbClr val="000000">
                        <a:alpha val="40000"/>
                      </a:srgbClr>
                    </a:outerShdw>
                  </a:effectLst>
                  <a:latin typeface="+mj-lt"/>
                </a:rPr>
                <a:t>Sonenshein</a:t>
              </a:r>
              <a:endParaRPr lang="en-US" sz="1800" dirty="0">
                <a:ln w="3175">
                  <a:solidFill>
                    <a:schemeClr val="accent1"/>
                  </a:solidFill>
                  <a:prstDash val="solid"/>
                </a:ln>
                <a:solidFill>
                  <a:sysClr val="windowText" lastClr="000000"/>
                </a:solidFill>
                <a:effectLst>
                  <a:outerShdw blurRad="41275" dist="20320" dir="1800000" algn="tl" rotWithShape="0">
                    <a:srgbClr val="000000">
                      <a:alpha val="40000"/>
                    </a:srgbClr>
                  </a:outerShdw>
                </a:effectLst>
                <a:latin typeface="+mj-lt"/>
              </a:endParaRPr>
            </a:p>
          </p:txBody>
        </p:sp>
        <p:pic>
          <p:nvPicPr>
            <p:cNvPr id="20" name="Picture 19">
              <a:extLst>
                <a:ext uri="{FF2B5EF4-FFF2-40B4-BE49-F238E27FC236}">
                  <a16:creationId xmlns:a16="http://schemas.microsoft.com/office/drawing/2014/main" id="{14F7B2E1-E629-4351-8930-CF3166BBE1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69" y="2234341"/>
              <a:ext cx="3111523" cy="527107"/>
            </a:xfrm>
            <a:prstGeom prst="rect">
              <a:avLst/>
            </a:prstGeom>
            <a:ln>
              <a:noFill/>
            </a:ln>
            <a:effectLst>
              <a:outerShdw blurRad="292100" dist="139700" dir="2700000" algn="tl" rotWithShape="0">
                <a:srgbClr val="333333">
                  <a:alpha val="65000"/>
                </a:srgbClr>
              </a:outerShdw>
            </a:effectLst>
          </p:spPr>
        </p:pic>
      </p:grpSp>
      <p:grpSp>
        <p:nvGrpSpPr>
          <p:cNvPr id="3" name="Group 2">
            <a:extLst>
              <a:ext uri="{FF2B5EF4-FFF2-40B4-BE49-F238E27FC236}">
                <a16:creationId xmlns:a16="http://schemas.microsoft.com/office/drawing/2014/main" id="{7CEE40E4-DCA1-438A-84F4-67FFBCBA26F4}"/>
              </a:ext>
            </a:extLst>
          </p:cNvPr>
          <p:cNvGrpSpPr/>
          <p:nvPr userDrawn="1"/>
        </p:nvGrpSpPr>
        <p:grpSpPr>
          <a:xfrm>
            <a:off x="3252586" y="3007918"/>
            <a:ext cx="3133710" cy="1820845"/>
            <a:chOff x="3060562" y="1965502"/>
            <a:chExt cx="3133710" cy="1820845"/>
          </a:xfrm>
        </p:grpSpPr>
        <p:pic>
          <p:nvPicPr>
            <p:cNvPr id="19" name="Picture 18" descr="LPC logo.jpg">
              <a:extLst>
                <a:ext uri="{FF2B5EF4-FFF2-40B4-BE49-F238E27FC236}">
                  <a16:creationId xmlns:a16="http://schemas.microsoft.com/office/drawing/2014/main" id="{6FEDA7E1-067F-495D-9F6D-1D0EDA23A2AF}"/>
                </a:ext>
              </a:extLst>
            </p:cNvPr>
            <p:cNvPicPr/>
            <p:nvPr userDrawn="1"/>
          </p:nvPicPr>
          <p:blipFill>
            <a:blip r:embed="rId3"/>
            <a:stretch>
              <a:fillRect/>
            </a:stretch>
          </p:blipFill>
          <p:spPr>
            <a:xfrm>
              <a:off x="3512992" y="1965502"/>
              <a:ext cx="2228850" cy="1064785"/>
            </a:xfrm>
            <a:prstGeom prst="rect">
              <a:avLst/>
            </a:prstGeom>
          </p:spPr>
        </p:pic>
        <p:sp>
          <p:nvSpPr>
            <p:cNvPr id="21" name="TextBox 20">
              <a:extLst>
                <a:ext uri="{FF2B5EF4-FFF2-40B4-BE49-F238E27FC236}">
                  <a16:creationId xmlns:a16="http://schemas.microsoft.com/office/drawing/2014/main" id="{D96766AF-C6FF-4BBB-985E-6A912A304AEC}"/>
                </a:ext>
              </a:extLst>
            </p:cNvPr>
            <p:cNvSpPr txBox="1"/>
            <p:nvPr userDrawn="1"/>
          </p:nvSpPr>
          <p:spPr>
            <a:xfrm>
              <a:off x="3060562" y="3148176"/>
              <a:ext cx="3133710" cy="369332"/>
            </a:xfrm>
            <a:prstGeom prst="rect">
              <a:avLst/>
            </a:prstGeom>
            <a:noFill/>
          </p:spPr>
          <p:txBody>
            <a:bodyPr wrap="square" rtlCol="0">
              <a:spAutoFit/>
            </a:bodyPr>
            <a:lstStyle/>
            <a:p>
              <a:pPr algn="ctr"/>
              <a:r>
                <a:rPr lang="en-US" sz="1800" dirty="0">
                  <a:ln w="3175">
                    <a:solidFill>
                      <a:schemeClr val="accent1"/>
                    </a:solidFill>
                    <a:prstDash val="solid"/>
                  </a:ln>
                  <a:solidFill>
                    <a:sysClr val="windowText" lastClr="000000"/>
                  </a:solidFill>
                  <a:effectLst>
                    <a:outerShdw blurRad="41275" dist="20320" dir="1800000" algn="tl" rotWithShape="0">
                      <a:srgbClr val="000000">
                        <a:alpha val="40000"/>
                      </a:srgbClr>
                    </a:outerShdw>
                  </a:effectLst>
                  <a:latin typeface="+mj-lt"/>
                </a:rPr>
                <a:t>Jim Gonzales</a:t>
              </a:r>
            </a:p>
          </p:txBody>
        </p:sp>
        <p:sp>
          <p:nvSpPr>
            <p:cNvPr id="24" name="TextBox 23">
              <a:extLst>
                <a:ext uri="{FF2B5EF4-FFF2-40B4-BE49-F238E27FC236}">
                  <a16:creationId xmlns:a16="http://schemas.microsoft.com/office/drawing/2014/main" id="{7A7DAF49-2D4F-43D4-8111-C9EBCE32FF1F}"/>
                </a:ext>
              </a:extLst>
            </p:cNvPr>
            <p:cNvSpPr txBox="1"/>
            <p:nvPr userDrawn="1"/>
          </p:nvSpPr>
          <p:spPr>
            <a:xfrm>
              <a:off x="3414410" y="3509348"/>
              <a:ext cx="2426015" cy="276999"/>
            </a:xfrm>
            <a:prstGeom prst="rect">
              <a:avLst/>
            </a:prstGeom>
            <a:noFill/>
          </p:spPr>
          <p:txBody>
            <a:bodyPr wrap="square" rtlCol="0">
              <a:spAutoFit/>
            </a:bodyPr>
            <a:lstStyle/>
            <a:p>
              <a:pPr algn="ctr"/>
              <a:r>
                <a:rPr lang="en-US" sz="1200" dirty="0"/>
                <a:t>jim@latinopolicycoalition.org</a:t>
              </a:r>
            </a:p>
          </p:txBody>
        </p:sp>
      </p:grpSp>
      <p:grpSp>
        <p:nvGrpSpPr>
          <p:cNvPr id="5" name="Group 4">
            <a:extLst>
              <a:ext uri="{FF2B5EF4-FFF2-40B4-BE49-F238E27FC236}">
                <a16:creationId xmlns:a16="http://schemas.microsoft.com/office/drawing/2014/main" id="{6EE2E908-BB5F-4B4E-95BD-F7DC48633403}"/>
              </a:ext>
            </a:extLst>
          </p:cNvPr>
          <p:cNvGrpSpPr/>
          <p:nvPr userDrawn="1"/>
        </p:nvGrpSpPr>
        <p:grpSpPr>
          <a:xfrm>
            <a:off x="6019434" y="3007918"/>
            <a:ext cx="3133710" cy="1721629"/>
            <a:chOff x="5807628" y="2064718"/>
            <a:chExt cx="3133710" cy="1721629"/>
          </a:xfrm>
        </p:grpSpPr>
        <p:pic>
          <p:nvPicPr>
            <p:cNvPr id="16" name="Picture 15" descr="http://www.ca-naacp.org/images/Logo_web_sm_4.png">
              <a:extLst>
                <a:ext uri="{FF2B5EF4-FFF2-40B4-BE49-F238E27FC236}">
                  <a16:creationId xmlns:a16="http://schemas.microsoft.com/office/drawing/2014/main" id="{DBD4E5E9-B0E2-4120-BB64-CFB99886C944}"/>
                </a:ext>
              </a:extLst>
            </p:cNvPr>
            <p:cNvPicPr/>
            <p:nvPr userDrawn="1"/>
          </p:nvPicPr>
          <p:blipFill>
            <a:blip r:embed="rId4"/>
            <a:srcRect/>
            <a:stretch>
              <a:fillRect/>
            </a:stretch>
          </p:blipFill>
          <p:spPr bwMode="auto">
            <a:xfrm>
              <a:off x="6136332" y="2064718"/>
              <a:ext cx="2476302" cy="866353"/>
            </a:xfrm>
            <a:prstGeom prst="rect">
              <a:avLst/>
            </a:prstGeom>
            <a:noFill/>
            <a:ln w="9525">
              <a:noFill/>
              <a:miter lim="800000"/>
              <a:headEnd/>
              <a:tailEnd/>
            </a:ln>
          </p:spPr>
        </p:pic>
        <p:sp>
          <p:nvSpPr>
            <p:cNvPr id="31" name="TextBox 30">
              <a:extLst>
                <a:ext uri="{FF2B5EF4-FFF2-40B4-BE49-F238E27FC236}">
                  <a16:creationId xmlns:a16="http://schemas.microsoft.com/office/drawing/2014/main" id="{02FCE3CA-A057-4497-AF95-202E3AB0E260}"/>
                </a:ext>
              </a:extLst>
            </p:cNvPr>
            <p:cNvSpPr txBox="1"/>
            <p:nvPr userDrawn="1"/>
          </p:nvSpPr>
          <p:spPr>
            <a:xfrm>
              <a:off x="5807628" y="3148176"/>
              <a:ext cx="3133710" cy="369332"/>
            </a:xfrm>
            <a:prstGeom prst="rect">
              <a:avLst/>
            </a:prstGeom>
            <a:noFill/>
          </p:spPr>
          <p:txBody>
            <a:bodyPr wrap="square" rtlCol="0">
              <a:spAutoFit/>
            </a:bodyPr>
            <a:lstStyle/>
            <a:p>
              <a:pPr algn="ctr"/>
              <a:r>
                <a:rPr lang="en-US" sz="1800" dirty="0">
                  <a:ln w="3175">
                    <a:solidFill>
                      <a:schemeClr val="accent1"/>
                    </a:solidFill>
                    <a:prstDash val="solid"/>
                  </a:ln>
                  <a:solidFill>
                    <a:sysClr val="windowText" lastClr="000000"/>
                  </a:solidFill>
                  <a:effectLst>
                    <a:outerShdw blurRad="41275" dist="20320" dir="1800000" algn="tl" rotWithShape="0">
                      <a:srgbClr val="000000">
                        <a:alpha val="40000"/>
                      </a:srgbClr>
                    </a:outerShdw>
                  </a:effectLst>
                  <a:latin typeface="+mj-lt"/>
                </a:rPr>
                <a:t>Alice Huffman</a:t>
              </a:r>
            </a:p>
          </p:txBody>
        </p:sp>
        <p:sp>
          <p:nvSpPr>
            <p:cNvPr id="32" name="TextBox 31">
              <a:extLst>
                <a:ext uri="{FF2B5EF4-FFF2-40B4-BE49-F238E27FC236}">
                  <a16:creationId xmlns:a16="http://schemas.microsoft.com/office/drawing/2014/main" id="{C6335DD5-0690-4D7E-9501-38AA6086756D}"/>
                </a:ext>
              </a:extLst>
            </p:cNvPr>
            <p:cNvSpPr txBox="1"/>
            <p:nvPr userDrawn="1"/>
          </p:nvSpPr>
          <p:spPr>
            <a:xfrm>
              <a:off x="6161476" y="3509348"/>
              <a:ext cx="2426015" cy="276999"/>
            </a:xfrm>
            <a:prstGeom prst="rect">
              <a:avLst/>
            </a:prstGeom>
            <a:noFill/>
          </p:spPr>
          <p:txBody>
            <a:bodyPr wrap="square" rtlCol="0">
              <a:spAutoFit/>
            </a:bodyPr>
            <a:lstStyle/>
            <a:p>
              <a:pPr algn="ctr"/>
              <a:r>
                <a:rPr lang="en-US" sz="1200" dirty="0"/>
                <a:t>ahuffman@naacp.org</a:t>
              </a:r>
            </a:p>
          </p:txBody>
        </p:sp>
      </p:grpSp>
    </p:spTree>
    <p:extLst>
      <p:ext uri="{BB962C8B-B14F-4D97-AF65-F5344CB8AC3E}">
        <p14:creationId xmlns:p14="http://schemas.microsoft.com/office/powerpoint/2010/main" val="3556365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ntact Slide">
    <p:spTree>
      <p:nvGrpSpPr>
        <p:cNvPr id="1" name=""/>
        <p:cNvGrpSpPr/>
        <p:nvPr/>
      </p:nvGrpSpPr>
      <p:grpSpPr>
        <a:xfrm>
          <a:off x="0" y="0"/>
          <a:ext cx="0" cy="0"/>
          <a:chOff x="0" y="0"/>
          <a:chExt cx="0" cy="0"/>
        </a:xfrm>
      </p:grpSpPr>
      <p:sp>
        <p:nvSpPr>
          <p:cNvPr id="11" name="Rectangle 10"/>
          <p:cNvSpPr/>
          <p:nvPr userDrawn="1"/>
        </p:nvSpPr>
        <p:spPr>
          <a:xfrm>
            <a:off x="0" y="0"/>
            <a:ext cx="9144000" cy="723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EFEF"/>
              </a:solidFill>
            </a:endParaRPr>
          </a:p>
        </p:txBody>
      </p:sp>
      <p:sp>
        <p:nvSpPr>
          <p:cNvPr id="25" name="Rectangle 24">
            <a:extLst>
              <a:ext uri="{FF2B5EF4-FFF2-40B4-BE49-F238E27FC236}">
                <a16:creationId xmlns:a16="http://schemas.microsoft.com/office/drawing/2014/main" id="{EEE984F8-E1B2-45F0-8F58-804720E5936E}"/>
              </a:ext>
            </a:extLst>
          </p:cNvPr>
          <p:cNvSpPr/>
          <p:nvPr userDrawn="1"/>
        </p:nvSpPr>
        <p:spPr>
          <a:xfrm>
            <a:off x="-2320" y="716281"/>
            <a:ext cx="913923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D22F42-43BD-4200-AFF4-808CADF1A0E9}"/>
              </a:ext>
            </a:extLst>
          </p:cNvPr>
          <p:cNvSpPr/>
          <p:nvPr userDrawn="1"/>
        </p:nvSpPr>
        <p:spPr>
          <a:xfrm>
            <a:off x="-2321" y="1741"/>
            <a:ext cx="9139237"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5E9C6BF-7154-4D0E-AA55-D3182A5D26A7}"/>
              </a:ext>
            </a:extLst>
          </p:cNvPr>
          <p:cNvSpPr txBox="1"/>
          <p:nvPr userDrawn="1"/>
        </p:nvSpPr>
        <p:spPr>
          <a:xfrm>
            <a:off x="1087134" y="893506"/>
            <a:ext cx="7080568" cy="584775"/>
          </a:xfrm>
          <a:prstGeom prst="rect">
            <a:avLst/>
          </a:prstGeom>
          <a:noFill/>
        </p:spPr>
        <p:txBody>
          <a:bodyPr wrap="square" rtlCol="0">
            <a:spAutoFit/>
          </a:bodyPr>
          <a:lstStyle/>
          <a:p>
            <a:pPr algn="ctr"/>
            <a:r>
              <a:rPr lang="en-US" sz="3200" b="1" dirty="0">
                <a:solidFill>
                  <a:schemeClr val="tx1"/>
                </a:solidFill>
                <a:latin typeface="Arial Black"/>
              </a:rPr>
              <a:t>For more information, contact:</a:t>
            </a:r>
          </a:p>
        </p:txBody>
      </p:sp>
      <p:grpSp>
        <p:nvGrpSpPr>
          <p:cNvPr id="2" name="Group 1">
            <a:extLst>
              <a:ext uri="{FF2B5EF4-FFF2-40B4-BE49-F238E27FC236}">
                <a16:creationId xmlns:a16="http://schemas.microsoft.com/office/drawing/2014/main" id="{793F385B-BC5D-4039-9415-D86303852A00}"/>
              </a:ext>
            </a:extLst>
          </p:cNvPr>
          <p:cNvGrpSpPr/>
          <p:nvPr userDrawn="1"/>
        </p:nvGrpSpPr>
        <p:grpSpPr>
          <a:xfrm>
            <a:off x="1051560" y="5529097"/>
            <a:ext cx="6999936" cy="1038669"/>
            <a:chOff x="1001787" y="2328697"/>
            <a:chExt cx="7089813" cy="1038669"/>
          </a:xfrm>
        </p:grpSpPr>
        <p:grpSp>
          <p:nvGrpSpPr>
            <p:cNvPr id="5" name="Group 4">
              <a:extLst>
                <a:ext uri="{FF2B5EF4-FFF2-40B4-BE49-F238E27FC236}">
                  <a16:creationId xmlns:a16="http://schemas.microsoft.com/office/drawing/2014/main" id="{AD062E39-C4AA-42FE-A0E8-E88AB74A5FF6}"/>
                </a:ext>
              </a:extLst>
            </p:cNvPr>
            <p:cNvGrpSpPr/>
            <p:nvPr userDrawn="1"/>
          </p:nvGrpSpPr>
          <p:grpSpPr>
            <a:xfrm>
              <a:off x="4957890" y="2328697"/>
              <a:ext cx="3133710" cy="1038669"/>
              <a:chOff x="5089656" y="2328697"/>
              <a:chExt cx="3133710" cy="1038669"/>
            </a:xfrm>
          </p:grpSpPr>
          <p:sp>
            <p:nvSpPr>
              <p:cNvPr id="27" name="TextBox 26">
                <a:extLst>
                  <a:ext uri="{FF2B5EF4-FFF2-40B4-BE49-F238E27FC236}">
                    <a16:creationId xmlns:a16="http://schemas.microsoft.com/office/drawing/2014/main" id="{0AAB7F8F-E01D-4F24-844D-E988CA4AB566}"/>
                  </a:ext>
                </a:extLst>
              </p:cNvPr>
              <p:cNvSpPr txBox="1"/>
              <p:nvPr/>
            </p:nvSpPr>
            <p:spPr>
              <a:xfrm>
                <a:off x="5443503" y="2689869"/>
                <a:ext cx="2426015" cy="523220"/>
              </a:xfrm>
              <a:prstGeom prst="rect">
                <a:avLst/>
              </a:prstGeom>
              <a:noFill/>
            </p:spPr>
            <p:txBody>
              <a:bodyPr wrap="square" rtlCol="0">
                <a:spAutoFit/>
              </a:bodyPr>
              <a:lstStyle/>
              <a:p>
                <a:pPr algn="ctr"/>
                <a:r>
                  <a:rPr lang="en-US" sz="1400" dirty="0"/>
                  <a:t>John@FM3research.com</a:t>
                </a:r>
              </a:p>
              <a:p>
                <a:pPr algn="ctr"/>
                <a:r>
                  <a:rPr lang="en-US" sz="1400" dirty="0"/>
                  <a:t>(310) 828-1183</a:t>
                </a:r>
              </a:p>
            </p:txBody>
          </p:sp>
          <p:sp>
            <p:nvSpPr>
              <p:cNvPr id="28" name="TextBox 27">
                <a:extLst>
                  <a:ext uri="{FF2B5EF4-FFF2-40B4-BE49-F238E27FC236}">
                    <a16:creationId xmlns:a16="http://schemas.microsoft.com/office/drawing/2014/main" id="{BF463EFA-6242-45B9-A5EC-17E4D4510FA0}"/>
                  </a:ext>
                </a:extLst>
              </p:cNvPr>
              <p:cNvSpPr txBox="1"/>
              <p:nvPr/>
            </p:nvSpPr>
            <p:spPr>
              <a:xfrm>
                <a:off x="5089656" y="2328697"/>
                <a:ext cx="3133710" cy="400110"/>
              </a:xfrm>
              <a:prstGeom prst="rect">
                <a:avLst/>
              </a:prstGeom>
              <a:noFill/>
            </p:spPr>
            <p:txBody>
              <a:bodyPr wrap="square" rtlCol="0">
                <a:spAutoFit/>
              </a:bodyPr>
              <a:lstStyle/>
              <a:p>
                <a:pPr algn="ctr"/>
                <a:r>
                  <a:rPr lang="en-US" sz="2000" dirty="0">
                    <a:ln w="3175">
                      <a:solidFill>
                        <a:schemeClr val="accent1"/>
                      </a:solidFill>
                      <a:prstDash val="solid"/>
                    </a:ln>
                    <a:solidFill>
                      <a:sysClr val="windowText" lastClr="000000"/>
                    </a:solidFill>
                    <a:effectLst>
                      <a:outerShdw blurRad="41275" dist="20320" dir="1800000" algn="tl" rotWithShape="0">
                        <a:srgbClr val="000000">
                          <a:alpha val="40000"/>
                        </a:srgbClr>
                      </a:outerShdw>
                    </a:effectLst>
                    <a:latin typeface="+mj-lt"/>
                  </a:rPr>
                  <a:t>John Fairbank</a:t>
                </a:r>
              </a:p>
            </p:txBody>
          </p:sp>
          <p:sp>
            <p:nvSpPr>
              <p:cNvPr id="29" name="TextBox 28">
                <a:extLst>
                  <a:ext uri="{FF2B5EF4-FFF2-40B4-BE49-F238E27FC236}">
                    <a16:creationId xmlns:a16="http://schemas.microsoft.com/office/drawing/2014/main" id="{8B38C0E1-066F-4D53-A1B2-E9879ED9A989}"/>
                  </a:ext>
                </a:extLst>
              </p:cNvPr>
              <p:cNvSpPr txBox="1"/>
              <p:nvPr/>
            </p:nvSpPr>
            <p:spPr>
              <a:xfrm>
                <a:off x="5484973" y="3090367"/>
                <a:ext cx="2426015" cy="276999"/>
              </a:xfrm>
              <a:prstGeom prst="rect">
                <a:avLst/>
              </a:prstGeom>
              <a:noFill/>
            </p:spPr>
            <p:txBody>
              <a:bodyPr wrap="square" rtlCol="0">
                <a:spAutoFit/>
              </a:bodyPr>
              <a:lstStyle/>
              <a:p>
                <a:pPr algn="ctr"/>
                <a:endParaRPr lang="en-US" sz="1200" dirty="0"/>
              </a:p>
            </p:txBody>
          </p:sp>
        </p:grpSp>
        <p:pic>
          <p:nvPicPr>
            <p:cNvPr id="20" name="Picture 19">
              <a:extLst>
                <a:ext uri="{FF2B5EF4-FFF2-40B4-BE49-F238E27FC236}">
                  <a16:creationId xmlns:a16="http://schemas.microsoft.com/office/drawing/2014/main" id="{14F7B2E1-E629-4351-8930-CF3166BBE1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787" y="2438092"/>
              <a:ext cx="3111523" cy="527107"/>
            </a:xfrm>
            <a:prstGeom prst="rect">
              <a:avLst/>
            </a:prstGeom>
            <a:ln>
              <a:noFill/>
            </a:ln>
            <a:effectLst>
              <a:outerShdw blurRad="292100" dist="139700" dir="2700000" algn="tl" rotWithShape="0">
                <a:srgbClr val="333333">
                  <a:alpha val="65000"/>
                </a:srgbClr>
              </a:outerShdw>
            </a:effectLst>
          </p:spPr>
        </p:pic>
      </p:grpSp>
      <p:grpSp>
        <p:nvGrpSpPr>
          <p:cNvPr id="8" name="Group 7">
            <a:extLst>
              <a:ext uri="{FF2B5EF4-FFF2-40B4-BE49-F238E27FC236}">
                <a16:creationId xmlns:a16="http://schemas.microsoft.com/office/drawing/2014/main" id="{372A9FB6-7C8D-44A4-8142-D0D828CDE1B3}"/>
              </a:ext>
            </a:extLst>
          </p:cNvPr>
          <p:cNvGrpSpPr/>
          <p:nvPr userDrawn="1"/>
        </p:nvGrpSpPr>
        <p:grpSpPr>
          <a:xfrm>
            <a:off x="1051560" y="1719523"/>
            <a:ext cx="7040880" cy="1064785"/>
            <a:chOff x="1379115" y="3850075"/>
            <a:chExt cx="6753954" cy="1064785"/>
          </a:xfrm>
        </p:grpSpPr>
        <p:pic>
          <p:nvPicPr>
            <p:cNvPr id="19" name="Picture 18" descr="LPC logo.jpg">
              <a:extLst>
                <a:ext uri="{FF2B5EF4-FFF2-40B4-BE49-F238E27FC236}">
                  <a16:creationId xmlns:a16="http://schemas.microsoft.com/office/drawing/2014/main" id="{6FEDA7E1-067F-495D-9F6D-1D0EDA23A2AF}"/>
                </a:ext>
              </a:extLst>
            </p:cNvPr>
            <p:cNvPicPr/>
            <p:nvPr userDrawn="1"/>
          </p:nvPicPr>
          <p:blipFill>
            <a:blip r:embed="rId3"/>
            <a:stretch>
              <a:fillRect/>
            </a:stretch>
          </p:blipFill>
          <p:spPr>
            <a:xfrm>
              <a:off x="1379115" y="3850075"/>
              <a:ext cx="2228850" cy="1064785"/>
            </a:xfrm>
            <a:prstGeom prst="rect">
              <a:avLst/>
            </a:prstGeom>
          </p:spPr>
        </p:pic>
        <p:grpSp>
          <p:nvGrpSpPr>
            <p:cNvPr id="4" name="Group 3">
              <a:extLst>
                <a:ext uri="{FF2B5EF4-FFF2-40B4-BE49-F238E27FC236}">
                  <a16:creationId xmlns:a16="http://schemas.microsoft.com/office/drawing/2014/main" id="{3E643E81-B258-4FB0-8AF8-7811B9FB501B}"/>
                </a:ext>
              </a:extLst>
            </p:cNvPr>
            <p:cNvGrpSpPr/>
            <p:nvPr userDrawn="1"/>
          </p:nvGrpSpPr>
          <p:grpSpPr>
            <a:xfrm>
              <a:off x="4999359" y="3995142"/>
              <a:ext cx="3133710" cy="884392"/>
              <a:chOff x="128016" y="5164768"/>
              <a:chExt cx="3133710" cy="884392"/>
            </a:xfrm>
          </p:grpSpPr>
          <p:sp>
            <p:nvSpPr>
              <p:cNvPr id="21" name="TextBox 20">
                <a:extLst>
                  <a:ext uri="{FF2B5EF4-FFF2-40B4-BE49-F238E27FC236}">
                    <a16:creationId xmlns:a16="http://schemas.microsoft.com/office/drawing/2014/main" id="{D96766AF-C6FF-4BBB-985E-6A912A304AEC}"/>
                  </a:ext>
                </a:extLst>
              </p:cNvPr>
              <p:cNvSpPr txBox="1"/>
              <p:nvPr userDrawn="1"/>
            </p:nvSpPr>
            <p:spPr>
              <a:xfrm>
                <a:off x="128016" y="5164768"/>
                <a:ext cx="3133710" cy="400110"/>
              </a:xfrm>
              <a:prstGeom prst="rect">
                <a:avLst/>
              </a:prstGeom>
              <a:noFill/>
            </p:spPr>
            <p:txBody>
              <a:bodyPr wrap="square" rtlCol="0">
                <a:spAutoFit/>
              </a:bodyPr>
              <a:lstStyle/>
              <a:p>
                <a:pPr algn="ctr"/>
                <a:r>
                  <a:rPr lang="en-US" sz="2000" dirty="0">
                    <a:ln w="3175">
                      <a:solidFill>
                        <a:schemeClr val="accent1"/>
                      </a:solidFill>
                      <a:prstDash val="solid"/>
                    </a:ln>
                    <a:solidFill>
                      <a:sysClr val="windowText" lastClr="000000"/>
                    </a:solidFill>
                    <a:effectLst>
                      <a:outerShdw blurRad="41275" dist="20320" dir="1800000" algn="tl" rotWithShape="0">
                        <a:srgbClr val="000000">
                          <a:alpha val="40000"/>
                        </a:srgbClr>
                      </a:outerShdw>
                    </a:effectLst>
                    <a:latin typeface="+mj-lt"/>
                  </a:rPr>
                  <a:t>Jim Gonzalez</a:t>
                </a:r>
              </a:p>
            </p:txBody>
          </p:sp>
          <p:sp>
            <p:nvSpPr>
              <p:cNvPr id="24" name="TextBox 23">
                <a:extLst>
                  <a:ext uri="{FF2B5EF4-FFF2-40B4-BE49-F238E27FC236}">
                    <a16:creationId xmlns:a16="http://schemas.microsoft.com/office/drawing/2014/main" id="{7A7DAF49-2D4F-43D4-8111-C9EBCE32FF1F}"/>
                  </a:ext>
                </a:extLst>
              </p:cNvPr>
              <p:cNvSpPr txBox="1"/>
              <p:nvPr userDrawn="1"/>
            </p:nvSpPr>
            <p:spPr>
              <a:xfrm>
                <a:off x="481864" y="5525940"/>
                <a:ext cx="2426015" cy="523220"/>
              </a:xfrm>
              <a:prstGeom prst="rect">
                <a:avLst/>
              </a:prstGeom>
              <a:noFill/>
            </p:spPr>
            <p:txBody>
              <a:bodyPr wrap="square" rtlCol="0">
                <a:spAutoFit/>
              </a:bodyPr>
              <a:lstStyle/>
              <a:p>
                <a:pPr algn="ctr"/>
                <a:r>
                  <a:rPr lang="en-US" sz="1400" dirty="0"/>
                  <a:t>jim@latinopolicycoalition.org</a:t>
                </a:r>
              </a:p>
              <a:p>
                <a:pPr algn="ctr"/>
                <a:r>
                  <a:rPr lang="en-US" sz="1400" dirty="0"/>
                  <a:t>(916) 233-8526</a:t>
                </a:r>
              </a:p>
            </p:txBody>
          </p:sp>
        </p:grpSp>
      </p:grpSp>
      <p:grpSp>
        <p:nvGrpSpPr>
          <p:cNvPr id="9" name="Group 8">
            <a:extLst>
              <a:ext uri="{FF2B5EF4-FFF2-40B4-BE49-F238E27FC236}">
                <a16:creationId xmlns:a16="http://schemas.microsoft.com/office/drawing/2014/main" id="{EF71BBFD-4217-4339-966E-06C0753E2D1E}"/>
              </a:ext>
            </a:extLst>
          </p:cNvPr>
          <p:cNvGrpSpPr/>
          <p:nvPr userDrawn="1"/>
        </p:nvGrpSpPr>
        <p:grpSpPr>
          <a:xfrm>
            <a:off x="1051560" y="3495511"/>
            <a:ext cx="7036652" cy="866353"/>
            <a:chOff x="1309947" y="5695157"/>
            <a:chExt cx="6828163" cy="866353"/>
          </a:xfrm>
        </p:grpSpPr>
        <p:pic>
          <p:nvPicPr>
            <p:cNvPr id="16" name="Picture 15" descr="http://www.ca-naacp.org/images/Logo_web_sm_4.png">
              <a:extLst>
                <a:ext uri="{FF2B5EF4-FFF2-40B4-BE49-F238E27FC236}">
                  <a16:creationId xmlns:a16="http://schemas.microsoft.com/office/drawing/2014/main" id="{DBD4E5E9-B0E2-4120-BB64-CFB99886C944}"/>
                </a:ext>
              </a:extLst>
            </p:cNvPr>
            <p:cNvPicPr/>
            <p:nvPr userDrawn="1"/>
          </p:nvPicPr>
          <p:blipFill>
            <a:blip r:embed="rId4"/>
            <a:srcRect/>
            <a:stretch>
              <a:fillRect/>
            </a:stretch>
          </p:blipFill>
          <p:spPr bwMode="auto">
            <a:xfrm>
              <a:off x="1309947" y="5695157"/>
              <a:ext cx="2476302" cy="866353"/>
            </a:xfrm>
            <a:prstGeom prst="rect">
              <a:avLst/>
            </a:prstGeom>
            <a:noFill/>
            <a:ln w="9525">
              <a:noFill/>
              <a:miter lim="800000"/>
              <a:headEnd/>
              <a:tailEnd/>
            </a:ln>
          </p:spPr>
        </p:pic>
        <p:grpSp>
          <p:nvGrpSpPr>
            <p:cNvPr id="6" name="Group 5">
              <a:extLst>
                <a:ext uri="{FF2B5EF4-FFF2-40B4-BE49-F238E27FC236}">
                  <a16:creationId xmlns:a16="http://schemas.microsoft.com/office/drawing/2014/main" id="{4454E454-896C-4740-8DF9-E8C3A827170D}"/>
                </a:ext>
              </a:extLst>
            </p:cNvPr>
            <p:cNvGrpSpPr/>
            <p:nvPr userDrawn="1"/>
          </p:nvGrpSpPr>
          <p:grpSpPr>
            <a:xfrm>
              <a:off x="5004400" y="5814181"/>
              <a:ext cx="3133710" cy="668949"/>
              <a:chOff x="592939" y="5841613"/>
              <a:chExt cx="3133710" cy="668949"/>
            </a:xfrm>
          </p:grpSpPr>
          <p:sp>
            <p:nvSpPr>
              <p:cNvPr id="31" name="TextBox 30">
                <a:extLst>
                  <a:ext uri="{FF2B5EF4-FFF2-40B4-BE49-F238E27FC236}">
                    <a16:creationId xmlns:a16="http://schemas.microsoft.com/office/drawing/2014/main" id="{02FCE3CA-A057-4497-AF95-202E3AB0E260}"/>
                  </a:ext>
                </a:extLst>
              </p:cNvPr>
              <p:cNvSpPr txBox="1"/>
              <p:nvPr userDrawn="1"/>
            </p:nvSpPr>
            <p:spPr>
              <a:xfrm>
                <a:off x="592939" y="5841613"/>
                <a:ext cx="3133710" cy="400110"/>
              </a:xfrm>
              <a:prstGeom prst="rect">
                <a:avLst/>
              </a:prstGeom>
              <a:noFill/>
            </p:spPr>
            <p:txBody>
              <a:bodyPr wrap="square" rtlCol="0">
                <a:spAutoFit/>
              </a:bodyPr>
              <a:lstStyle/>
              <a:p>
                <a:pPr algn="ctr"/>
                <a:r>
                  <a:rPr lang="en-US" sz="2000" dirty="0">
                    <a:ln w="3175">
                      <a:solidFill>
                        <a:schemeClr val="accent1"/>
                      </a:solidFill>
                      <a:prstDash val="solid"/>
                    </a:ln>
                    <a:solidFill>
                      <a:sysClr val="windowText" lastClr="000000"/>
                    </a:solidFill>
                    <a:effectLst>
                      <a:outerShdw blurRad="41275" dist="20320" dir="1800000" algn="tl" rotWithShape="0">
                        <a:srgbClr val="000000">
                          <a:alpha val="40000"/>
                        </a:srgbClr>
                      </a:outerShdw>
                    </a:effectLst>
                    <a:latin typeface="+mj-lt"/>
                  </a:rPr>
                  <a:t>Alice Huffman</a:t>
                </a:r>
              </a:p>
            </p:txBody>
          </p:sp>
          <p:sp>
            <p:nvSpPr>
              <p:cNvPr id="32" name="TextBox 31">
                <a:extLst>
                  <a:ext uri="{FF2B5EF4-FFF2-40B4-BE49-F238E27FC236}">
                    <a16:creationId xmlns:a16="http://schemas.microsoft.com/office/drawing/2014/main" id="{C6335DD5-0690-4D7E-9501-38AA6086756D}"/>
                  </a:ext>
                </a:extLst>
              </p:cNvPr>
              <p:cNvSpPr txBox="1"/>
              <p:nvPr userDrawn="1"/>
            </p:nvSpPr>
            <p:spPr>
              <a:xfrm>
                <a:off x="946787" y="6202785"/>
                <a:ext cx="2426015" cy="307777"/>
              </a:xfrm>
              <a:prstGeom prst="rect">
                <a:avLst/>
              </a:prstGeom>
              <a:noFill/>
            </p:spPr>
            <p:txBody>
              <a:bodyPr wrap="square" rtlCol="0">
                <a:spAutoFit/>
              </a:bodyPr>
              <a:lstStyle/>
              <a:p>
                <a:pPr algn="ctr"/>
                <a:r>
                  <a:rPr lang="en-US" sz="1400" dirty="0"/>
                  <a:t>(916) 498-1898</a:t>
                </a:r>
              </a:p>
            </p:txBody>
          </p:sp>
        </p:grpSp>
      </p:grpSp>
      <p:cxnSp>
        <p:nvCxnSpPr>
          <p:cNvPr id="3" name="Straight Connector 2">
            <a:extLst>
              <a:ext uri="{FF2B5EF4-FFF2-40B4-BE49-F238E27FC236}">
                <a16:creationId xmlns:a16="http://schemas.microsoft.com/office/drawing/2014/main" id="{EB4CCD89-37D0-4142-99E0-32E756A3CEB6}"/>
              </a:ext>
            </a:extLst>
          </p:cNvPr>
          <p:cNvCxnSpPr/>
          <p:nvPr userDrawn="1"/>
        </p:nvCxnSpPr>
        <p:spPr>
          <a:xfrm>
            <a:off x="2048974" y="3012783"/>
            <a:ext cx="4927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E6198C-9F20-4DC1-8F1B-3478E894FDE6}"/>
              </a:ext>
            </a:extLst>
          </p:cNvPr>
          <p:cNvCxnSpPr/>
          <p:nvPr userDrawn="1"/>
        </p:nvCxnSpPr>
        <p:spPr>
          <a:xfrm>
            <a:off x="2048974" y="5073067"/>
            <a:ext cx="4927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69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55FEA8CF-B344-4326-839C-1E28A6A54C13}"/>
              </a:ext>
            </a:extLst>
          </p:cNvPr>
          <p:cNvSpPr txBox="1">
            <a:spLocks/>
          </p:cNvSpPr>
          <p:nvPr userDrawn="1"/>
        </p:nvSpPr>
        <p:spPr>
          <a:xfrm>
            <a:off x="628650" y="365127"/>
            <a:ext cx="7886700" cy="1325563"/>
          </a:xfrm>
          <a:prstGeom prst="rect">
            <a:avLst/>
          </a:prstGeom>
        </p:spPr>
        <p:txBody>
          <a:bodyPr vert="horz" lIns="68580" tIns="34290" rIns="68580" bIns="34290" rtlCol="0" anchor="ctr">
            <a:norm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r>
              <a:rPr lang="en-US" sz="4400"/>
              <a:t>Click to edit Master title style</a:t>
            </a:r>
            <a:endParaRPr lang="en-US" sz="4400" dirty="0"/>
          </a:p>
        </p:txBody>
      </p:sp>
      <p:sp>
        <p:nvSpPr>
          <p:cNvPr id="13" name="Text Placeholder 2">
            <a:extLst>
              <a:ext uri="{FF2B5EF4-FFF2-40B4-BE49-F238E27FC236}">
                <a16:creationId xmlns:a16="http://schemas.microsoft.com/office/drawing/2014/main" id="{A086FD52-B23F-4E10-B667-0B54F9684D9D}"/>
              </a:ext>
            </a:extLst>
          </p:cNvPr>
          <p:cNvSpPr>
            <a:spLocks noGrp="1"/>
          </p:cNvSpPr>
          <p:nvPr>
            <p:ph idx="16"/>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4BF2D068-5702-405D-BE2E-5ADE8183FCDD}"/>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10/8/2019</a:t>
            </a:fld>
            <a:endParaRPr lang="en-US" dirty="0"/>
          </a:p>
        </p:txBody>
      </p:sp>
      <p:sp>
        <p:nvSpPr>
          <p:cNvPr id="15" name="Footer Placeholder 4">
            <a:extLst>
              <a:ext uri="{FF2B5EF4-FFF2-40B4-BE49-F238E27FC236}">
                <a16:creationId xmlns:a16="http://schemas.microsoft.com/office/drawing/2014/main" id="{F410847D-0A34-4B1E-B8C1-29FFEAD73AFB}"/>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6" name="Slide Number Placeholder 5">
            <a:extLst>
              <a:ext uri="{FF2B5EF4-FFF2-40B4-BE49-F238E27FC236}">
                <a16:creationId xmlns:a16="http://schemas.microsoft.com/office/drawing/2014/main" id="{AF693859-7022-4FD3-B048-1DC064D8516A}"/>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21" name="Picture 20">
            <a:extLst>
              <a:ext uri="{FF2B5EF4-FFF2-40B4-BE49-F238E27FC236}">
                <a16:creationId xmlns:a16="http://schemas.microsoft.com/office/drawing/2014/main" id="{45B390D4-7C11-46D2-8965-818A3C0A413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272858" y="199468"/>
            <a:ext cx="8589819" cy="1484315"/>
          </a:xfrm>
          <a:prstGeom prst="rect">
            <a:avLst/>
          </a:prstGeom>
        </p:spPr>
        <p:txBody>
          <a:bodyPr anchor="b">
            <a:normAutofit/>
          </a:bodyPr>
          <a:lstStyle>
            <a:lvl1pPr algn="ctr">
              <a:defRPr sz="405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450496" y="1920876"/>
            <a:ext cx="6234545" cy="365125"/>
          </a:xfrm>
          <a:prstGeom prst="rect">
            <a:avLst/>
          </a:prstGeom>
        </p:spPr>
        <p:txBody>
          <a:bodyPr>
            <a:noAutofit/>
          </a:bodyPr>
          <a:lstStyle>
            <a:lvl1pPr marL="0" indent="0" algn="ctr">
              <a:buNone/>
              <a:defRPr sz="3000" i="1">
                <a:solidFill>
                  <a:schemeClr val="bg1"/>
                </a:solidFill>
              </a:defRPr>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17" name="Text Placeholder 6">
            <a:extLst>
              <a:ext uri="{FF2B5EF4-FFF2-40B4-BE49-F238E27FC236}">
                <a16:creationId xmlns:a16="http://schemas.microsoft.com/office/drawing/2014/main" id="{0D1ADC1D-4AE5-49C4-8A1F-6E9FA6639FCD}"/>
              </a:ext>
            </a:extLst>
          </p:cNvPr>
          <p:cNvSpPr>
            <a:spLocks noGrp="1"/>
          </p:cNvSpPr>
          <p:nvPr>
            <p:ph type="body" sz="quarter" idx="12" hasCustomPrompt="1"/>
          </p:nvPr>
        </p:nvSpPr>
        <p:spPr>
          <a:xfrm>
            <a:off x="157405" y="3898902"/>
            <a:ext cx="8820727" cy="392415"/>
          </a:xfrm>
          <a:prstGeom prst="rect">
            <a:avLst/>
          </a:prstGeom>
        </p:spPr>
        <p:txBody>
          <a:bodyPr anchor="t"/>
          <a:lstStyle>
            <a:lvl1pPr marL="0" indent="0" algn="ctr">
              <a:buNone/>
              <a:defRPr sz="2700">
                <a:solidFill>
                  <a:schemeClr val="accent1"/>
                </a:solidFill>
              </a:defRPr>
            </a:lvl1pPr>
          </a:lstStyle>
          <a:p>
            <a:pPr lvl="0"/>
            <a:r>
              <a:rPr lang="en-US" dirty="0"/>
              <a:t>Contact Name</a:t>
            </a:r>
          </a:p>
        </p:txBody>
      </p:sp>
      <p:sp>
        <p:nvSpPr>
          <p:cNvPr id="18" name="Text Placeholder 6">
            <a:extLst>
              <a:ext uri="{FF2B5EF4-FFF2-40B4-BE49-F238E27FC236}">
                <a16:creationId xmlns:a16="http://schemas.microsoft.com/office/drawing/2014/main" id="{75A82DC1-0921-43CB-AD21-88E6E4B686CD}"/>
              </a:ext>
            </a:extLst>
          </p:cNvPr>
          <p:cNvSpPr>
            <a:spLocks noGrp="1"/>
          </p:cNvSpPr>
          <p:nvPr>
            <p:ph type="body" sz="quarter" idx="13" hasCustomPrompt="1"/>
          </p:nvPr>
        </p:nvSpPr>
        <p:spPr>
          <a:xfrm>
            <a:off x="151493" y="4286250"/>
            <a:ext cx="8820727" cy="392415"/>
          </a:xfrm>
          <a:prstGeom prst="rect">
            <a:avLst/>
          </a:prstGeom>
        </p:spPr>
        <p:txBody>
          <a:bodyPr anchor="t"/>
          <a:lstStyle>
            <a:lvl1pPr marL="0" indent="0" algn="ctr">
              <a:buNone/>
              <a:defRPr sz="2700">
                <a:solidFill>
                  <a:schemeClr val="accent1"/>
                </a:solidFill>
              </a:defRPr>
            </a:lvl1pPr>
          </a:lstStyle>
          <a:p>
            <a:pPr lvl="0"/>
            <a:r>
              <a:rPr lang="en-US" dirty="0"/>
              <a:t>Contact Title</a:t>
            </a:r>
          </a:p>
        </p:txBody>
      </p:sp>
      <p:sp>
        <p:nvSpPr>
          <p:cNvPr id="19" name="TextBox 18">
            <a:extLst>
              <a:ext uri="{FF2B5EF4-FFF2-40B4-BE49-F238E27FC236}">
                <a16:creationId xmlns:a16="http://schemas.microsoft.com/office/drawing/2014/main" id="{7829BEC3-7C23-422D-886B-90648B607C2F}"/>
              </a:ext>
            </a:extLst>
          </p:cNvPr>
          <p:cNvSpPr txBox="1"/>
          <p:nvPr userDrawn="1"/>
        </p:nvSpPr>
        <p:spPr>
          <a:xfrm>
            <a:off x="157405" y="3200401"/>
            <a:ext cx="8820727" cy="507831"/>
          </a:xfrm>
          <a:prstGeom prst="rect">
            <a:avLst/>
          </a:prstGeom>
          <a:noFill/>
        </p:spPr>
        <p:txBody>
          <a:bodyPr wrap="square" rtlCol="0">
            <a:spAutoFit/>
          </a:bodyPr>
          <a:lstStyle/>
          <a:p>
            <a:pPr algn="ctr"/>
            <a:r>
              <a:rPr lang="en-US" sz="2700" dirty="0">
                <a:solidFill>
                  <a:schemeClr val="accent1"/>
                </a:solidFill>
              </a:rPr>
              <a:t>Presented by:</a:t>
            </a:r>
          </a:p>
        </p:txBody>
      </p:sp>
      <p:sp>
        <p:nvSpPr>
          <p:cNvPr id="12" name="Text Placeholder 11">
            <a:extLst>
              <a:ext uri="{FF2B5EF4-FFF2-40B4-BE49-F238E27FC236}">
                <a16:creationId xmlns:a16="http://schemas.microsoft.com/office/drawing/2014/main" id="{D3AE6E21-765B-4D38-905A-92EDBE3221A4}"/>
              </a:ext>
            </a:extLst>
          </p:cNvPr>
          <p:cNvSpPr>
            <a:spLocks noGrp="1"/>
          </p:cNvSpPr>
          <p:nvPr>
            <p:ph type="body" sz="quarter" idx="14" hasCustomPrompt="1"/>
          </p:nvPr>
        </p:nvSpPr>
        <p:spPr>
          <a:xfrm>
            <a:off x="1" y="6543675"/>
            <a:ext cx="3399367" cy="314325"/>
          </a:xfrm>
          <a:prstGeom prst="rect">
            <a:avLst/>
          </a:prstGeom>
        </p:spPr>
        <p:txBody>
          <a:bodyPr>
            <a:normAutofit/>
          </a:bodyPr>
          <a:lstStyle>
            <a:lvl1pPr marL="0" indent="0">
              <a:buNone/>
              <a:defRPr sz="1500">
                <a:solidFill>
                  <a:schemeClr val="accent1"/>
                </a:solidFill>
              </a:defRPr>
            </a:lvl1pPr>
          </a:lstStyle>
          <a:p>
            <a:pPr lvl="0"/>
            <a:r>
              <a:rPr lang="en-US" dirty="0"/>
              <a:t>Date</a:t>
            </a:r>
          </a:p>
        </p:txBody>
      </p:sp>
      <p:sp>
        <p:nvSpPr>
          <p:cNvPr id="20" name="Text Placeholder 11">
            <a:extLst>
              <a:ext uri="{FF2B5EF4-FFF2-40B4-BE49-F238E27FC236}">
                <a16:creationId xmlns:a16="http://schemas.microsoft.com/office/drawing/2014/main" id="{A8F9DCF6-0A84-4E99-817F-636FF4F0C240}"/>
              </a:ext>
            </a:extLst>
          </p:cNvPr>
          <p:cNvSpPr>
            <a:spLocks noGrp="1"/>
          </p:cNvSpPr>
          <p:nvPr>
            <p:ph type="body" sz="quarter" idx="15" hasCustomPrompt="1"/>
          </p:nvPr>
        </p:nvSpPr>
        <p:spPr>
          <a:xfrm>
            <a:off x="5744634" y="6538352"/>
            <a:ext cx="3399367" cy="314325"/>
          </a:xfrm>
          <a:prstGeom prst="rect">
            <a:avLst/>
          </a:prstGeom>
        </p:spPr>
        <p:txBody>
          <a:bodyPr>
            <a:normAutofit/>
          </a:bodyPr>
          <a:lstStyle>
            <a:lvl1pPr marL="0" indent="0" algn="r">
              <a:buNone/>
              <a:defRPr sz="1500">
                <a:solidFill>
                  <a:schemeClr val="accent1"/>
                </a:solidFill>
              </a:defRPr>
            </a:lvl1pPr>
          </a:lstStyle>
          <a:p>
            <a:pPr lvl="0"/>
            <a:r>
              <a:rPr lang="en-US" dirty="0"/>
              <a:t>Project/Proposal Number</a:t>
            </a:r>
          </a:p>
        </p:txBody>
      </p:sp>
      <p:pic>
        <p:nvPicPr>
          <p:cNvPr id="10" name="Picture 9" descr="A black sign with white text&#10;&#10;Description generated with very high confidence">
            <a:extLst>
              <a:ext uri="{FF2B5EF4-FFF2-40B4-BE49-F238E27FC236}">
                <a16:creationId xmlns:a16="http://schemas.microsoft.com/office/drawing/2014/main" id="{53FB9200-CD79-43E8-B05E-D308A47A89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4134" y="5143500"/>
            <a:ext cx="2835732" cy="817178"/>
          </a:xfrm>
          <a:prstGeom prst="rect">
            <a:avLst/>
          </a:prstGeom>
        </p:spPr>
      </p:pic>
    </p:spTree>
    <p:extLst>
      <p:ext uri="{BB962C8B-B14F-4D97-AF65-F5344CB8AC3E}">
        <p14:creationId xmlns:p14="http://schemas.microsoft.com/office/powerpoint/2010/main" val="2569370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762000" y="6362700"/>
            <a:ext cx="8267700" cy="403877"/>
          </a:xfrm>
          <a:prstGeom prst="rect">
            <a:avLst/>
          </a:prstGeom>
        </p:spPr>
        <p:txBody>
          <a:bodyPr anchor="ctr"/>
          <a:lstStyle>
            <a:lvl1pPr marL="0" indent="0">
              <a:buNone/>
              <a:defRPr sz="800" i="1">
                <a:solidFill>
                  <a:schemeClr val="tx2"/>
                </a:solidFill>
              </a:defRPr>
            </a:lvl1pPr>
          </a:lstStyle>
          <a:p>
            <a:pPr lvl="0"/>
            <a:r>
              <a:rPr lang="en-US" dirty="0"/>
              <a:t>Click to edit Master text styles</a:t>
            </a:r>
          </a:p>
        </p:txBody>
      </p:sp>
      <p:sp>
        <p:nvSpPr>
          <p:cNvPr id="4" name="Title 1"/>
          <p:cNvSpPr>
            <a:spLocks noGrp="1"/>
          </p:cNvSpPr>
          <p:nvPr>
            <p:ph type="title"/>
          </p:nvPr>
        </p:nvSpPr>
        <p:spPr>
          <a:xfrm>
            <a:off x="11381" y="38100"/>
            <a:ext cx="9121239" cy="1067781"/>
          </a:xfrm>
          <a:prstGeom prst="rect">
            <a:avLst/>
          </a:prstGeom>
        </p:spPr>
        <p:txBody>
          <a:bodyPr lIns="91440" rIns="91440" anchor="t" anchorCtr="0"/>
          <a:lstStyle>
            <a:lvl1pPr marL="0" indent="0" algn="ctr">
              <a:defRPr sz="27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92365763"/>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 Box 8"/>
          <p:cNvSpPr txBox="1">
            <a:spLocks noChangeArrowheads="1"/>
          </p:cNvSpPr>
          <p:nvPr userDrawn="1"/>
        </p:nvSpPr>
        <p:spPr bwMode="auto">
          <a:xfrm>
            <a:off x="7856199" y="6548290"/>
            <a:ext cx="1278819" cy="23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58" tIns="41029" rIns="82058" bIns="41029">
            <a:spAutoFit/>
          </a:bodyPr>
          <a:lstStyle>
            <a:lvl1pPr algn="l" defTabSz="820738">
              <a:defRPr sz="2400">
                <a:solidFill>
                  <a:schemeClr val="tx1"/>
                </a:solidFill>
                <a:latin typeface="Times New Roman" pitchFamily="18" charset="0"/>
              </a:defRPr>
            </a:lvl1pPr>
            <a:lvl2pPr marL="409575" algn="l" defTabSz="820738">
              <a:defRPr sz="2400">
                <a:solidFill>
                  <a:schemeClr val="tx1"/>
                </a:solidFill>
                <a:latin typeface="Times New Roman" pitchFamily="18" charset="0"/>
              </a:defRPr>
            </a:lvl2pPr>
            <a:lvl3pPr marL="820738" algn="l" defTabSz="820738">
              <a:defRPr sz="2400">
                <a:solidFill>
                  <a:schemeClr val="tx1"/>
                </a:solidFill>
                <a:latin typeface="Times New Roman" pitchFamily="18" charset="0"/>
              </a:defRPr>
            </a:lvl3pPr>
            <a:lvl4pPr marL="1230313" algn="l" defTabSz="820738">
              <a:defRPr sz="2400">
                <a:solidFill>
                  <a:schemeClr val="tx1"/>
                </a:solidFill>
                <a:latin typeface="Times New Roman" pitchFamily="18" charset="0"/>
              </a:defRPr>
            </a:lvl4pPr>
            <a:lvl5pPr marL="1641475" algn="l" defTabSz="820738">
              <a:defRPr sz="2400">
                <a:solidFill>
                  <a:schemeClr val="tx1"/>
                </a:solidFill>
                <a:latin typeface="Times New Roman" pitchFamily="18" charset="0"/>
              </a:defRPr>
            </a:lvl5pPr>
            <a:lvl6pPr marL="2098675" defTabSz="820738" fontAlgn="base">
              <a:spcBef>
                <a:spcPct val="0"/>
              </a:spcBef>
              <a:spcAft>
                <a:spcPct val="0"/>
              </a:spcAft>
              <a:defRPr sz="2400">
                <a:solidFill>
                  <a:schemeClr val="tx1"/>
                </a:solidFill>
                <a:latin typeface="Times New Roman" pitchFamily="18" charset="0"/>
              </a:defRPr>
            </a:lvl6pPr>
            <a:lvl7pPr marL="2555875" defTabSz="820738" fontAlgn="base">
              <a:spcBef>
                <a:spcPct val="0"/>
              </a:spcBef>
              <a:spcAft>
                <a:spcPct val="0"/>
              </a:spcAft>
              <a:defRPr sz="2400">
                <a:solidFill>
                  <a:schemeClr val="tx1"/>
                </a:solidFill>
                <a:latin typeface="Times New Roman" pitchFamily="18" charset="0"/>
              </a:defRPr>
            </a:lvl7pPr>
            <a:lvl8pPr marL="3013075" defTabSz="820738" fontAlgn="base">
              <a:spcBef>
                <a:spcPct val="0"/>
              </a:spcBef>
              <a:spcAft>
                <a:spcPct val="0"/>
              </a:spcAft>
              <a:defRPr sz="2400">
                <a:solidFill>
                  <a:schemeClr val="tx1"/>
                </a:solidFill>
                <a:latin typeface="Times New Roman" pitchFamily="18" charset="0"/>
              </a:defRPr>
            </a:lvl8pPr>
            <a:lvl9pPr marL="3470275" defTabSz="820738" fontAlgn="base">
              <a:spcBef>
                <a:spcPct val="0"/>
              </a:spcBef>
              <a:spcAft>
                <a:spcPct val="0"/>
              </a:spcAft>
              <a:defRPr sz="2400">
                <a:solidFill>
                  <a:schemeClr val="tx1"/>
                </a:solidFill>
                <a:latin typeface="Times New Roman" pitchFamily="18" charset="0"/>
              </a:defRPr>
            </a:lvl9pPr>
          </a:lstStyle>
          <a:p>
            <a:pPr algn="ctr">
              <a:lnSpc>
                <a:spcPct val="80000"/>
              </a:lnSpc>
              <a:spcBef>
                <a:spcPct val="50000"/>
              </a:spcBef>
            </a:pPr>
            <a:r>
              <a:rPr lang="en-US" sz="1200" dirty="0">
                <a:solidFill>
                  <a:schemeClr val="tx1"/>
                </a:solidFill>
                <a:latin typeface="+mn-lt"/>
                <a:ea typeface="Verdana" panose="020B0604030504040204" pitchFamily="34" charset="0"/>
                <a:cs typeface="Verdana" panose="020B0604030504040204" pitchFamily="34" charset="0"/>
              </a:rPr>
              <a:t>220-4147</a:t>
            </a:r>
          </a:p>
        </p:txBody>
      </p:sp>
      <p:sp>
        <p:nvSpPr>
          <p:cNvPr id="4" name="TextBox 3"/>
          <p:cNvSpPr txBox="1"/>
          <p:nvPr userDrawn="1"/>
        </p:nvSpPr>
        <p:spPr>
          <a:xfrm>
            <a:off x="2422920" y="3804932"/>
            <a:ext cx="6721079" cy="830997"/>
          </a:xfrm>
          <a:prstGeom prst="rect">
            <a:avLst/>
          </a:prstGeom>
          <a:noFill/>
          <a:scene3d>
            <a:camera prst="orthographicFront"/>
            <a:lightRig rig="threePt" dir="t"/>
          </a:scene3d>
          <a:sp3d>
            <a:bevelT/>
          </a:sp3d>
        </p:spPr>
        <p:txBody>
          <a:bodyPr wrap="square" rtlCol="0">
            <a:spAutoFit/>
            <a:sp3d/>
          </a:bodyPr>
          <a:lstStyle/>
          <a:p>
            <a:pPr algn="ctr"/>
            <a:r>
              <a:rPr lang="en-US" sz="2400" b="1" dirty="0">
                <a:ln>
                  <a:noFill/>
                </a:ln>
                <a:solidFill>
                  <a:schemeClr val="tx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Survey Conducted:</a:t>
            </a:r>
            <a:br>
              <a:rPr lang="en-US" sz="2400" b="1" dirty="0">
                <a:ln>
                  <a:noFill/>
                </a:ln>
                <a:solidFill>
                  <a:schemeClr val="tx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br>
            <a:r>
              <a:rPr lang="en-US" sz="2400" b="1" dirty="0">
                <a:ln>
                  <a:noFill/>
                </a:ln>
                <a:solidFill>
                  <a:schemeClr val="tx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July</a:t>
            </a:r>
            <a:r>
              <a:rPr lang="en-US" sz="2400" b="1" baseline="0" dirty="0">
                <a:ln>
                  <a:noFill/>
                </a:ln>
                <a:solidFill>
                  <a:schemeClr val="tx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 </a:t>
            </a:r>
            <a:r>
              <a:rPr lang="en-US" sz="2400" b="1" dirty="0">
                <a:ln>
                  <a:noFill/>
                </a:ln>
                <a:solidFill>
                  <a:schemeClr val="tx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27-August</a:t>
            </a:r>
            <a:r>
              <a:rPr lang="en-US" sz="2400" b="1" baseline="0" dirty="0">
                <a:ln>
                  <a:noFill/>
                </a:ln>
                <a:solidFill>
                  <a:schemeClr val="tx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 2</a:t>
            </a:r>
            <a:r>
              <a:rPr lang="en-US" sz="2400" b="1" dirty="0">
                <a:ln>
                  <a:noFill/>
                </a:ln>
                <a:solidFill>
                  <a:schemeClr val="tx1"/>
                </a:solidFill>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rPr>
              <a:t>, 2015 </a:t>
            </a:r>
          </a:p>
        </p:txBody>
      </p:sp>
      <p:sp>
        <p:nvSpPr>
          <p:cNvPr id="6" name="TextBox 5"/>
          <p:cNvSpPr txBox="1"/>
          <p:nvPr userDrawn="1"/>
        </p:nvSpPr>
        <p:spPr>
          <a:xfrm>
            <a:off x="2317650" y="1267188"/>
            <a:ext cx="6694883" cy="2215991"/>
          </a:xfrm>
          <a:prstGeom prst="rect">
            <a:avLst/>
          </a:prstGeom>
          <a:noFill/>
          <a:effectLst>
            <a:innerShdw blurRad="63500" dist="50800" dir="2700000">
              <a:prstClr val="black">
                <a:alpha val="50000"/>
              </a:prstClr>
            </a:innerShdw>
          </a:effectLst>
          <a:scene3d>
            <a:camera prst="orthographicFront"/>
            <a:lightRig rig="threePt" dir="t"/>
          </a:scene3d>
          <a:sp3d>
            <a:bevelT w="38100" h="38100"/>
          </a:sp3d>
        </p:spPr>
        <p:txBody>
          <a:bodyPr wrap="square" tIns="0" bIns="0" rtlCol="0" anchor="t">
            <a:spAutoFit/>
            <a:sp3d extrusionH="57150">
              <a:bevelT h="44450" prst="angle"/>
              <a:bevelB/>
            </a:sp3d>
          </a:bodyPr>
          <a:lstStyle/>
          <a:p>
            <a:pPr algn="ctr"/>
            <a:r>
              <a:rPr lang="en-US" sz="4800" b="1" dirty="0">
                <a:ln>
                  <a:noFill/>
                </a:ln>
                <a:solidFill>
                  <a:schemeClr val="accent4"/>
                </a:solidFill>
                <a:effectLst>
                  <a:outerShdw blurRad="38100" dist="50800" dir="1200000" algn="tl" rotWithShape="0">
                    <a:prstClr val="black">
                      <a:alpha val="73000"/>
                    </a:prstClr>
                  </a:outerShdw>
                </a:effectLst>
                <a:latin typeface="+mj-lt"/>
                <a:ea typeface="Verdana" panose="020B0604030504040204" pitchFamily="34" charset="0"/>
                <a:cs typeface="Verdana" panose="020B0604030504040204" pitchFamily="34" charset="0"/>
              </a:rPr>
              <a:t>Los Angeles County </a:t>
            </a:r>
            <a:br>
              <a:rPr lang="en-US" sz="4800" b="1" dirty="0">
                <a:ln>
                  <a:noFill/>
                </a:ln>
                <a:solidFill>
                  <a:schemeClr val="accent4"/>
                </a:solidFill>
                <a:effectLst>
                  <a:outerShdw blurRad="38100" dist="50800" dir="1200000" algn="tl" rotWithShape="0">
                    <a:prstClr val="black">
                      <a:alpha val="73000"/>
                    </a:prstClr>
                  </a:outerShdw>
                </a:effectLst>
                <a:latin typeface="+mj-lt"/>
                <a:ea typeface="Verdana" panose="020B0604030504040204" pitchFamily="34" charset="0"/>
                <a:cs typeface="Verdana" panose="020B0604030504040204" pitchFamily="34" charset="0"/>
              </a:rPr>
            </a:br>
            <a:r>
              <a:rPr lang="en-US" sz="4800" b="1" dirty="0">
                <a:ln>
                  <a:noFill/>
                </a:ln>
                <a:solidFill>
                  <a:schemeClr val="accent4"/>
                </a:solidFill>
                <a:effectLst>
                  <a:outerShdw blurRad="38100" dist="50800" dir="1200000" algn="tl" rotWithShape="0">
                    <a:prstClr val="black">
                      <a:alpha val="73000"/>
                    </a:prstClr>
                  </a:outerShdw>
                </a:effectLst>
                <a:latin typeface="+mj-lt"/>
                <a:ea typeface="Verdana" panose="020B0604030504040204" pitchFamily="34" charset="0"/>
                <a:cs typeface="Verdana" panose="020B0604030504040204" pitchFamily="34" charset="0"/>
              </a:rPr>
              <a:t>ECE Funding </a:t>
            </a:r>
            <a:br>
              <a:rPr lang="en-US" sz="4800" b="1" dirty="0">
                <a:ln>
                  <a:noFill/>
                </a:ln>
                <a:solidFill>
                  <a:schemeClr val="accent4"/>
                </a:solidFill>
                <a:effectLst>
                  <a:outerShdw blurRad="38100" dist="50800" dir="1200000" algn="tl" rotWithShape="0">
                    <a:prstClr val="black">
                      <a:alpha val="73000"/>
                    </a:prstClr>
                  </a:outerShdw>
                </a:effectLst>
                <a:latin typeface="+mj-lt"/>
                <a:ea typeface="Verdana" panose="020B0604030504040204" pitchFamily="34" charset="0"/>
                <a:cs typeface="Verdana" panose="020B0604030504040204" pitchFamily="34" charset="0"/>
              </a:rPr>
            </a:br>
            <a:r>
              <a:rPr lang="en-US" sz="4800" b="1" dirty="0">
                <a:ln>
                  <a:noFill/>
                </a:ln>
                <a:solidFill>
                  <a:schemeClr val="accent4"/>
                </a:solidFill>
                <a:effectLst>
                  <a:outerShdw blurRad="38100" dist="50800" dir="1200000" algn="tl" rotWithShape="0">
                    <a:prstClr val="black">
                      <a:alpha val="73000"/>
                    </a:prstClr>
                  </a:outerShdw>
                </a:effectLst>
                <a:latin typeface="+mj-lt"/>
                <a:ea typeface="Verdana" panose="020B0604030504040204" pitchFamily="34" charset="0"/>
                <a:cs typeface="Verdana" panose="020B0604030504040204" pitchFamily="34" charset="0"/>
              </a:rPr>
              <a:t>Issues Survey 2015</a:t>
            </a:r>
            <a:endParaRPr lang="en-US" sz="2800" b="1" dirty="0">
              <a:ln>
                <a:noFill/>
              </a:ln>
              <a:solidFill>
                <a:schemeClr val="accent4"/>
              </a:solidFill>
              <a:effectLst>
                <a:outerShdw blurRad="38100" dist="50800" dir="1200000" algn="tl" rotWithShape="0">
                  <a:prstClr val="black">
                    <a:alpha val="73000"/>
                  </a:prstClr>
                </a:outerShdw>
              </a:effectLst>
              <a:latin typeface="+mj-lt"/>
              <a:ea typeface="Verdana" panose="020B0604030504040204" pitchFamily="34" charset="0"/>
              <a:cs typeface="Verdana" panose="020B0604030504040204" pitchFamily="34" charset="0"/>
            </a:endParaRPr>
          </a:p>
        </p:txBody>
      </p:sp>
      <p:sp>
        <p:nvSpPr>
          <p:cNvPr id="12" name="TextBox 11"/>
          <p:cNvSpPr txBox="1"/>
          <p:nvPr userDrawn="1"/>
        </p:nvSpPr>
        <p:spPr>
          <a:xfrm>
            <a:off x="2449116" y="4785071"/>
            <a:ext cx="6624545" cy="307777"/>
          </a:xfrm>
          <a:prstGeom prst="rect">
            <a:avLst/>
          </a:prstGeom>
          <a:noFill/>
        </p:spPr>
        <p:txBody>
          <a:bodyPr wrap="square" rtlCol="0">
            <a:spAutoFit/>
          </a:bodyPr>
          <a:lstStyle/>
          <a:p>
            <a:pPr algn="ctr"/>
            <a:r>
              <a:rPr lang="en-US" sz="1400" b="1" dirty="0">
                <a:solidFill>
                  <a:schemeClr val="tx1"/>
                </a:solidFill>
              </a:rPr>
              <a:t>CONSULTANT WORKING DRAFT.  NOT FOR PUBLICATION. CA GOVT CODE 6254.</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2896" y="5449565"/>
            <a:ext cx="5741126" cy="920421"/>
          </a:xfrm>
          <a:prstGeom prst="rect">
            <a:avLst/>
          </a:prstGeom>
          <a:effectLst>
            <a:outerShdw blurRad="50800" dist="38100" dir="8100000" algn="tr" rotWithShape="0">
              <a:prstClr val="black">
                <a:alpha val="40000"/>
              </a:prstClr>
            </a:outerShdw>
          </a:effec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925" y="4075640"/>
            <a:ext cx="2115045" cy="1269027"/>
          </a:xfrm>
          <a:prstGeom prst="rect">
            <a:avLst/>
          </a:prstGeom>
          <a:ln>
            <a:noFill/>
          </a:ln>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1430" y="1320515"/>
            <a:ext cx="2115045" cy="1269027"/>
          </a:xfrm>
          <a:prstGeom prst="rect">
            <a:avLst/>
          </a:prstGeom>
          <a:ln>
            <a:noFill/>
          </a:ln>
          <a:effectLst/>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1450" y="2699240"/>
            <a:ext cx="2105025" cy="1263014"/>
          </a:xfrm>
          <a:prstGeom prst="rect">
            <a:avLst/>
          </a:prstGeom>
          <a:ln>
            <a:noFill/>
          </a:ln>
          <a:effectLst/>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1925" y="5449565"/>
            <a:ext cx="2115045" cy="1269027"/>
          </a:xfrm>
          <a:prstGeom prst="rect">
            <a:avLst/>
          </a:prstGeom>
          <a:ln>
            <a:noFill/>
          </a:ln>
          <a:effectLst/>
        </p:spPr>
      </p:pic>
      <p:sp>
        <p:nvSpPr>
          <p:cNvPr id="16" name="Rectangle 15"/>
          <p:cNvSpPr/>
          <p:nvPr userDrawn="1"/>
        </p:nvSpPr>
        <p:spPr bwMode="auto">
          <a:xfrm>
            <a:off x="52389" y="47625"/>
            <a:ext cx="2328862" cy="6762750"/>
          </a:xfrm>
          <a:prstGeom prst="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7" name="Rectangle 16"/>
          <p:cNvSpPr/>
          <p:nvPr userDrawn="1"/>
        </p:nvSpPr>
        <p:spPr bwMode="auto">
          <a:xfrm>
            <a:off x="120255" y="101799"/>
            <a:ext cx="2184796" cy="6641901"/>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1910" y="133309"/>
            <a:ext cx="807340" cy="1111804"/>
          </a:xfrm>
          <a:prstGeom prst="rect">
            <a:avLst/>
          </a:prstGeom>
        </p:spPr>
      </p:pic>
    </p:spTree>
    <p:extLst>
      <p:ext uri="{BB962C8B-B14F-4D97-AF65-F5344CB8AC3E}">
        <p14:creationId xmlns:p14="http://schemas.microsoft.com/office/powerpoint/2010/main" val="2292546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2" name="TextBox 11"/>
          <p:cNvSpPr txBox="1"/>
          <p:nvPr userDrawn="1"/>
        </p:nvSpPr>
        <p:spPr>
          <a:xfrm>
            <a:off x="2422920" y="6550223"/>
            <a:ext cx="4983719" cy="253916"/>
          </a:xfrm>
          <a:prstGeom prst="rect">
            <a:avLst/>
          </a:prstGeom>
          <a:noFill/>
        </p:spPr>
        <p:txBody>
          <a:bodyPr wrap="square" rtlCol="0">
            <a:spAutoFit/>
          </a:bodyPr>
          <a:lstStyle/>
          <a:p>
            <a:pPr algn="l"/>
            <a:r>
              <a:rPr lang="en-US" sz="1050" b="1" dirty="0">
                <a:solidFill>
                  <a:schemeClr val="tx1"/>
                </a:solidFill>
              </a:rPr>
              <a:t>CONSULTANT WORKING DRAFT.  NOT FOR PUBLICATION. CA GOVT CODE 6254.</a:t>
            </a:r>
          </a:p>
        </p:txBody>
      </p:sp>
      <p:sp>
        <p:nvSpPr>
          <p:cNvPr id="2" name="Title 1"/>
          <p:cNvSpPr>
            <a:spLocks noGrp="1"/>
          </p:cNvSpPr>
          <p:nvPr>
            <p:ph type="title"/>
          </p:nvPr>
        </p:nvSpPr>
        <p:spPr>
          <a:xfrm>
            <a:off x="2605306" y="1149609"/>
            <a:ext cx="6319165" cy="4362275"/>
          </a:xfrm>
          <a:prstGeom prst="rect">
            <a:avLst/>
          </a:prstGeom>
        </p:spPr>
        <p:txBody>
          <a:bodyPr anchor="ctr">
            <a:scene3d>
              <a:camera prst="orthographicFront"/>
              <a:lightRig rig="threePt" dir="t"/>
            </a:scene3d>
            <a:sp3d extrusionH="57150">
              <a:bevelT h="44450"/>
              <a:bevelB/>
            </a:sp3d>
          </a:bodyPr>
          <a:lstStyle>
            <a:lvl1pPr algn="ctr">
              <a:defRPr lang="en-US" sz="6600" b="1" kern="1200" dirty="0">
                <a:ln>
                  <a:noFill/>
                </a:ln>
                <a:solidFill>
                  <a:schemeClr val="accent4"/>
                </a:solidFill>
                <a:effectLst>
                  <a:outerShdw blurRad="38100" dist="50800" dir="1200000" algn="tl" rotWithShape="0">
                    <a:prstClr val="black">
                      <a:alpha val="73000"/>
                    </a:prstClr>
                  </a:outerShdw>
                </a:effectLst>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13" name="TextBox 12"/>
          <p:cNvSpPr txBox="1"/>
          <p:nvPr userDrawn="1"/>
        </p:nvSpPr>
        <p:spPr>
          <a:xfrm>
            <a:off x="7652553" y="6612958"/>
            <a:ext cx="1526959" cy="246221"/>
          </a:xfrm>
          <a:prstGeom prst="rect">
            <a:avLst/>
          </a:prstGeom>
          <a:noFill/>
        </p:spPr>
        <p:txBody>
          <a:bodyPr wrap="square" rtlCol="0">
            <a:spAutoFit/>
          </a:bodyPr>
          <a:lstStyle/>
          <a:p>
            <a:pPr algn="r"/>
            <a:fld id="{C551873F-F4D2-4456-8891-A6722D38F98F}" type="slidenum">
              <a:rPr lang="en-US" sz="1000" b="1" smtClean="0">
                <a:solidFill>
                  <a:schemeClr val="tx1"/>
                </a:solidFill>
              </a:rPr>
              <a:pPr algn="r"/>
              <a:t>‹#›</a:t>
            </a:fld>
            <a:endParaRPr lang="en-US" sz="1000" b="1" dirty="0">
              <a:solidFill>
                <a:schemeClr val="tx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25" y="4075640"/>
            <a:ext cx="2115045" cy="1269027"/>
          </a:xfrm>
          <a:prstGeom prst="rect">
            <a:avLst/>
          </a:prstGeom>
          <a:ln>
            <a:noFill/>
          </a:ln>
          <a:effec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430" y="1320515"/>
            <a:ext cx="2115045" cy="1269027"/>
          </a:xfrm>
          <a:prstGeom prst="rect">
            <a:avLst/>
          </a:prstGeom>
          <a:ln>
            <a:noFill/>
          </a:ln>
          <a:effec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450" y="2699240"/>
            <a:ext cx="2105025" cy="1263014"/>
          </a:xfrm>
          <a:prstGeom prst="rect">
            <a:avLst/>
          </a:prstGeom>
          <a:ln>
            <a:noFill/>
          </a:ln>
          <a:effectLst/>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925" y="5449565"/>
            <a:ext cx="2115045" cy="1269027"/>
          </a:xfrm>
          <a:prstGeom prst="rect">
            <a:avLst/>
          </a:prstGeom>
          <a:ln>
            <a:noFill/>
          </a:ln>
          <a:effectLst/>
        </p:spPr>
      </p:pic>
      <p:sp>
        <p:nvSpPr>
          <p:cNvPr id="15" name="Rectangle 14"/>
          <p:cNvSpPr/>
          <p:nvPr userDrawn="1"/>
        </p:nvSpPr>
        <p:spPr bwMode="auto">
          <a:xfrm>
            <a:off x="52389" y="47625"/>
            <a:ext cx="2328862" cy="6762750"/>
          </a:xfrm>
          <a:prstGeom prst="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6" name="Rectangle 15"/>
          <p:cNvSpPr/>
          <p:nvPr userDrawn="1"/>
        </p:nvSpPr>
        <p:spPr bwMode="auto">
          <a:xfrm>
            <a:off x="120255" y="101799"/>
            <a:ext cx="2184796" cy="6641901"/>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1910" y="133309"/>
            <a:ext cx="807340" cy="1111804"/>
          </a:xfrm>
          <a:prstGeom prst="rect">
            <a:avLst/>
          </a:prstGeom>
        </p:spPr>
      </p:pic>
    </p:spTree>
    <p:extLst>
      <p:ext uri="{BB962C8B-B14F-4D97-AF65-F5344CB8AC3E}">
        <p14:creationId xmlns:p14="http://schemas.microsoft.com/office/powerpoint/2010/main" val="1869054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9629" y="1246909"/>
            <a:ext cx="8844743" cy="5104679"/>
          </a:xfrm>
          <a:prstGeom prst="rect">
            <a:avLst/>
          </a:prstGeom>
        </p:spPr>
        <p:txBody>
          <a:bodyPr/>
          <a:lstStyle>
            <a:lvl1pPr marL="344488" indent="-344488">
              <a:buFont typeface="Wingdings" panose="05000000000000000000" pitchFamily="2" charset="2"/>
              <a:buChar char="v"/>
              <a:defRPr/>
            </a:lvl1pPr>
            <a:lvl2pPr marL="685800" indent="-228600">
              <a:buFont typeface="Wingdings" panose="05000000000000000000" pitchFamily="2" charset="2"/>
              <a:buChar char="§"/>
              <a:defRPr/>
            </a:lvl2pPr>
            <a:lvl4pPr marL="1600200" indent="-228600">
              <a:buFont typeface="Wingdings" panose="05000000000000000000" pitchFamily="2" charset="2"/>
              <a:buChar char="Ø"/>
              <a:defRPr/>
            </a:lvl4pPr>
            <a:lvl5pPr marL="2057400" indent="-228600">
              <a:buFont typeface="Wingdings" panose="05000000000000000000" pitchFamily="2" charset="2"/>
              <a:buChar char="ü"/>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35511" y="276350"/>
            <a:ext cx="9072979" cy="854182"/>
          </a:xfrm>
          <a:prstGeom prst="rect">
            <a:avLst/>
          </a:prstGeom>
        </p:spPr>
        <p:txBody>
          <a:bodyPr vert="horz" lIns="91440" tIns="45720" rIns="91440" bIns="45720" rtlCol="0" anchor="t">
            <a:normAutofit/>
          </a:bodyPr>
          <a:lstStyle>
            <a:lvl1pPr algn="ctr">
              <a:defRPr sz="2900" b="1"/>
            </a:lvl1pPr>
          </a:lstStyle>
          <a:p>
            <a:r>
              <a:rPr lang="en-US" dirty="0"/>
              <a:t>Click to edit Master title style</a:t>
            </a:r>
          </a:p>
        </p:txBody>
      </p:sp>
    </p:spTree>
    <p:extLst>
      <p:ext uri="{BB962C8B-B14F-4D97-AF65-F5344CB8AC3E}">
        <p14:creationId xmlns:p14="http://schemas.microsoft.com/office/powerpoint/2010/main" val="182756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a:xfrm>
            <a:off x="0" y="462501"/>
            <a:ext cx="9144000" cy="593688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377068"/>
            <a:ext cx="9144000" cy="91441"/>
          </a:xfrm>
          <a:prstGeom prst="rect">
            <a:avLst/>
          </a:prstGeom>
          <a:solidFill>
            <a:schemeClr val="accent4"/>
          </a:solidFill>
          <a:ln>
            <a:solidFill>
              <a:srgbClr val="FFB707"/>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6393373"/>
            <a:ext cx="9144000" cy="91441"/>
          </a:xfrm>
          <a:prstGeom prst="rect">
            <a:avLst/>
          </a:prstGeom>
          <a:solidFill>
            <a:schemeClr val="accent4"/>
          </a:solidFill>
          <a:ln>
            <a:solidFill>
              <a:srgbClr val="FFB707"/>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031716" y="887076"/>
            <a:ext cx="7080568" cy="584775"/>
          </a:xfrm>
          <a:prstGeom prst="rect">
            <a:avLst/>
          </a:prstGeom>
          <a:noFill/>
        </p:spPr>
        <p:txBody>
          <a:bodyPr wrap="square" rtlCol="0">
            <a:spAutoFit/>
          </a:bodyPr>
          <a:lstStyle/>
          <a:p>
            <a:pPr algn="ctr"/>
            <a:r>
              <a:rPr lang="en-US" sz="3200" b="1" dirty="0">
                <a:solidFill>
                  <a:schemeClr val="tx1"/>
                </a:solidFill>
                <a:latin typeface="+mj-lt"/>
              </a:rPr>
              <a:t>For more information, contact:</a:t>
            </a:r>
          </a:p>
        </p:txBody>
      </p:sp>
      <p:sp>
        <p:nvSpPr>
          <p:cNvPr id="13" name="TextBox 12"/>
          <p:cNvSpPr txBox="1"/>
          <p:nvPr userDrawn="1"/>
        </p:nvSpPr>
        <p:spPr>
          <a:xfrm>
            <a:off x="1589295" y="3310336"/>
            <a:ext cx="5971430" cy="1323439"/>
          </a:xfrm>
          <a:prstGeom prst="rect">
            <a:avLst/>
          </a:prstGeom>
          <a:noFill/>
        </p:spPr>
        <p:txBody>
          <a:bodyPr wrap="square" rtlCol="0">
            <a:spAutoFit/>
          </a:bodyPr>
          <a:lstStyle/>
          <a:p>
            <a:pPr algn="ctr"/>
            <a:r>
              <a:rPr lang="fr-FR" sz="2000" b="1" i="1" dirty="0"/>
              <a:t>12100 </a:t>
            </a:r>
            <a:r>
              <a:rPr lang="fr-FR" sz="2000" b="1" i="1" dirty="0" err="1"/>
              <a:t>Wilshire</a:t>
            </a:r>
            <a:r>
              <a:rPr lang="fr-FR" sz="2000" b="1" i="1" dirty="0"/>
              <a:t> </a:t>
            </a:r>
            <a:r>
              <a:rPr lang="fr-FR" sz="2000" b="1" i="1" dirty="0" err="1"/>
              <a:t>Blvd</a:t>
            </a:r>
            <a:r>
              <a:rPr lang="fr-FR" sz="2000" b="1" i="1" dirty="0"/>
              <a:t>, Suite 350</a:t>
            </a:r>
            <a:br>
              <a:rPr lang="en-US" sz="2000" b="1" i="1" dirty="0"/>
            </a:br>
            <a:r>
              <a:rPr lang="en-US" sz="2000" b="1" i="1" dirty="0"/>
              <a:t>Los Angeles, CA 90025</a:t>
            </a:r>
            <a:br>
              <a:rPr lang="en-US" sz="2000" b="1" i="1" dirty="0"/>
            </a:br>
            <a:r>
              <a:rPr lang="en-US" sz="2000" b="1" i="1" dirty="0"/>
              <a:t>Phone (310) 828-1183</a:t>
            </a:r>
          </a:p>
          <a:p>
            <a:pPr algn="ctr"/>
            <a:r>
              <a:rPr lang="en-US" sz="2000" b="1" i="1" dirty="0"/>
              <a:t>Fax (310) 453-6562 </a:t>
            </a:r>
          </a:p>
        </p:txBody>
      </p:sp>
      <p:sp>
        <p:nvSpPr>
          <p:cNvPr id="15" name="TextBox 14"/>
          <p:cNvSpPr txBox="1"/>
          <p:nvPr userDrawn="1"/>
        </p:nvSpPr>
        <p:spPr>
          <a:xfrm>
            <a:off x="1154100" y="2499410"/>
            <a:ext cx="3240858" cy="369332"/>
          </a:xfrm>
          <a:prstGeom prst="rect">
            <a:avLst/>
          </a:prstGeom>
          <a:noFill/>
        </p:spPr>
        <p:txBody>
          <a:bodyPr wrap="square" rtlCol="0">
            <a:spAutoFit/>
          </a:bodyPr>
          <a:lstStyle/>
          <a:p>
            <a:pPr algn="ctr"/>
            <a:r>
              <a:rPr lang="en-US" sz="1800" i="1" dirty="0"/>
              <a:t>Bernard@FM3research.com</a:t>
            </a:r>
          </a:p>
        </p:txBody>
      </p:sp>
      <p:sp>
        <p:nvSpPr>
          <p:cNvPr id="16" name="TextBox 15"/>
          <p:cNvSpPr txBox="1"/>
          <p:nvPr userDrawn="1"/>
        </p:nvSpPr>
        <p:spPr>
          <a:xfrm>
            <a:off x="838573" y="1929389"/>
            <a:ext cx="3871913" cy="646331"/>
          </a:xfrm>
          <a:prstGeom prst="rect">
            <a:avLst/>
          </a:prstGeom>
          <a:noFill/>
        </p:spPr>
        <p:txBody>
          <a:bodyPr wrap="square" rtlCol="0">
            <a:spAutoFit/>
          </a:bodyPr>
          <a:lstStyle/>
          <a:p>
            <a:pPr algn="ctr"/>
            <a:r>
              <a:rPr lang="en-US" sz="36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Richard Bernard</a:t>
            </a:r>
          </a:p>
        </p:txBody>
      </p:sp>
      <p:sp>
        <p:nvSpPr>
          <p:cNvPr id="17" name="TextBox 16"/>
          <p:cNvSpPr txBox="1"/>
          <p:nvPr userDrawn="1"/>
        </p:nvSpPr>
        <p:spPr>
          <a:xfrm>
            <a:off x="4917819" y="2499410"/>
            <a:ext cx="3240858" cy="369332"/>
          </a:xfrm>
          <a:prstGeom prst="rect">
            <a:avLst/>
          </a:prstGeom>
          <a:noFill/>
        </p:spPr>
        <p:txBody>
          <a:bodyPr wrap="square" rtlCol="0">
            <a:spAutoFit/>
          </a:bodyPr>
          <a:lstStyle/>
          <a:p>
            <a:pPr algn="ctr"/>
            <a:r>
              <a:rPr lang="en-US" sz="1800" i="1" dirty="0"/>
              <a:t>Adam@FM3research.com</a:t>
            </a:r>
          </a:p>
        </p:txBody>
      </p:sp>
      <p:sp>
        <p:nvSpPr>
          <p:cNvPr id="20" name="TextBox 19"/>
          <p:cNvSpPr txBox="1"/>
          <p:nvPr userDrawn="1"/>
        </p:nvSpPr>
        <p:spPr>
          <a:xfrm>
            <a:off x="4602292" y="1929389"/>
            <a:ext cx="3871913" cy="646331"/>
          </a:xfrm>
          <a:prstGeom prst="rect">
            <a:avLst/>
          </a:prstGeom>
          <a:noFill/>
        </p:spPr>
        <p:txBody>
          <a:bodyPr wrap="square" rtlCol="0">
            <a:spAutoFit/>
          </a:bodyPr>
          <a:lstStyle/>
          <a:p>
            <a:pPr algn="ctr"/>
            <a:r>
              <a:rPr lang="en-US" sz="36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Adam </a:t>
            </a:r>
            <a:r>
              <a:rPr lang="en-US" sz="3600" b="1" dirty="0" err="1">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Sonenshein</a:t>
            </a:r>
            <a:endParaRPr lang="en-US" sz="36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3386" y="5003140"/>
            <a:ext cx="5741126" cy="92042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621226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 y="274638"/>
            <a:ext cx="9144000" cy="1143000"/>
          </a:xfrm>
          <a:prstGeom prst="rect">
            <a:avLst/>
          </a:prstGeom>
        </p:spPr>
        <p:txBody>
          <a:bodyPr/>
          <a:lstStyle>
            <a:lvl1pPr algn="ctr">
              <a:defRPr sz="2800" b="1"/>
            </a:lvl1pPr>
          </a:lstStyle>
          <a:p>
            <a:r>
              <a:rPr lang="en-US" dirty="0"/>
              <a:t>Click to edit Master title style</a:t>
            </a:r>
          </a:p>
        </p:txBody>
      </p:sp>
      <p:sp>
        <p:nvSpPr>
          <p:cNvPr id="3" name="Text Placeholder 9"/>
          <p:cNvSpPr>
            <a:spLocks noGrp="1"/>
          </p:cNvSpPr>
          <p:nvPr>
            <p:ph type="body" sz="quarter" idx="10"/>
          </p:nvPr>
        </p:nvSpPr>
        <p:spPr>
          <a:xfrm>
            <a:off x="838200" y="6134100"/>
            <a:ext cx="8305800" cy="550800"/>
          </a:xfrm>
          <a:prstGeom prst="rect">
            <a:avLst/>
          </a:prstGeom>
        </p:spPr>
        <p:txBody>
          <a:bodyPr anchor="b"/>
          <a:lstStyle>
            <a:lvl1pPr marL="0" indent="0">
              <a:buNone/>
              <a:defRPr sz="1050" i="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516846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Question">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838200" y="6300316"/>
            <a:ext cx="8305800" cy="367184"/>
          </a:xfrm>
          <a:prstGeom prst="rect">
            <a:avLst/>
          </a:prstGeom>
        </p:spPr>
        <p:txBody>
          <a:bodyPr anchor="b"/>
          <a:lstStyle>
            <a:lvl1pPr marL="0" indent="0">
              <a:buNone/>
              <a:defRPr sz="900"/>
            </a:lvl1pPr>
          </a:lstStyle>
          <a:p>
            <a:pPr lvl="0"/>
            <a:endParaRPr lang="en-US" dirty="0"/>
          </a:p>
        </p:txBody>
      </p:sp>
      <p:sp>
        <p:nvSpPr>
          <p:cNvPr id="6" name="Title Placeholder 1"/>
          <p:cNvSpPr>
            <a:spLocks noGrp="1"/>
          </p:cNvSpPr>
          <p:nvPr>
            <p:ph type="title"/>
          </p:nvPr>
        </p:nvSpPr>
        <p:spPr>
          <a:xfrm>
            <a:off x="1" y="84137"/>
            <a:ext cx="9144000" cy="1325563"/>
          </a:xfrm>
          <a:prstGeom prst="rect">
            <a:avLst/>
          </a:prstGeom>
        </p:spPr>
        <p:txBody>
          <a:bodyPr vert="horz" lIns="91440" tIns="45720" rIns="91440" bIns="45720" rtlCol="0" anchor="t">
            <a:normAutofit/>
          </a:bodyPr>
          <a:lstStyle>
            <a:lvl1pPr algn="ctr">
              <a:lnSpc>
                <a:spcPct val="100000"/>
              </a:lnSpc>
              <a:defRPr sz="2900" b="1"/>
            </a:lvl1pPr>
          </a:lstStyle>
          <a:p>
            <a:r>
              <a:rPr lang="en-US" dirty="0"/>
              <a:t>Click to edit Master title style</a:t>
            </a:r>
          </a:p>
        </p:txBody>
      </p:sp>
    </p:spTree>
    <p:extLst>
      <p:ext uri="{BB962C8B-B14F-4D97-AF65-F5344CB8AC3E}">
        <p14:creationId xmlns:p14="http://schemas.microsoft.com/office/powerpoint/2010/main" val="34075230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12" name="Rectangle 11"/>
          <p:cNvSpPr/>
          <p:nvPr userDrawn="1"/>
        </p:nvSpPr>
        <p:spPr>
          <a:xfrm>
            <a:off x="0" y="6267416"/>
            <a:ext cx="9144000" cy="91441"/>
          </a:xfrm>
          <a:prstGeom prst="rect">
            <a:avLst/>
          </a:prstGeom>
          <a:solidFill>
            <a:schemeClr val="accent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1"/>
            <a:ext cx="9144000" cy="2842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Rectangle 8"/>
          <p:cNvSpPr/>
          <p:nvPr userDrawn="1"/>
        </p:nvSpPr>
        <p:spPr>
          <a:xfrm>
            <a:off x="0" y="261918"/>
            <a:ext cx="9144000" cy="91441"/>
          </a:xfrm>
          <a:prstGeom prst="rect">
            <a:avLst/>
          </a:prstGeom>
          <a:solidFill>
            <a:schemeClr val="accent4"/>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168089" y="407773"/>
            <a:ext cx="8807823" cy="648295"/>
          </a:xfrm>
          <a:prstGeom prst="rect">
            <a:avLst/>
          </a:prstGeom>
          <a:scene3d>
            <a:camera prst="orthographicFront"/>
            <a:lightRig rig="threePt" dir="t"/>
          </a:scene3d>
          <a:sp3d>
            <a:bevelT/>
          </a:sp3d>
        </p:spPr>
        <p:txBody>
          <a:bodyPr anchor="ctr" anchorCtr="1">
            <a:sp3d extrusionH="57150">
              <a:bevelT w="38100" h="38100"/>
            </a:sp3d>
          </a:bodyPr>
          <a:lstStyle>
            <a:lvl1pPr>
              <a:defRPr sz="3000" b="1">
                <a:ln w="3175">
                  <a:noFill/>
                </a:ln>
                <a:solidFill>
                  <a:schemeClr val="tx1"/>
                </a:solidFill>
              </a:defRPr>
            </a:lvl1pPr>
          </a:lstStyle>
          <a:p>
            <a:r>
              <a:rPr lang="en-US" dirty="0"/>
              <a:t>Click to edit Master title style</a:t>
            </a:r>
          </a:p>
        </p:txBody>
      </p:sp>
      <p:sp>
        <p:nvSpPr>
          <p:cNvPr id="8" name="Rectangle 7"/>
          <p:cNvSpPr/>
          <p:nvPr userDrawn="1"/>
        </p:nvSpPr>
        <p:spPr>
          <a:xfrm>
            <a:off x="0" y="6367550"/>
            <a:ext cx="9144000" cy="493572"/>
          </a:xfrm>
          <a:prstGeom prst="rect">
            <a:avLst/>
          </a:prstGeom>
          <a:pattFill prst="lgConfetti">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617041" y="6611779"/>
            <a:ext cx="1526959" cy="246221"/>
          </a:xfrm>
          <a:prstGeom prst="rect">
            <a:avLst/>
          </a:prstGeom>
          <a:noFill/>
        </p:spPr>
        <p:txBody>
          <a:bodyPr wrap="square" rtlCol="0">
            <a:spAutoFit/>
          </a:bodyPr>
          <a:lstStyle/>
          <a:p>
            <a:pPr algn="r"/>
            <a:fld id="{C551873F-F4D2-4456-8891-A6722D38F98F}" type="slidenum">
              <a:rPr lang="en-US" sz="1000" b="1" smtClean="0">
                <a:solidFill>
                  <a:schemeClr val="accent3"/>
                </a:solidFill>
              </a:rPr>
              <a:pPr algn="r"/>
              <a:t>‹#›</a:t>
            </a:fld>
            <a:endParaRPr lang="en-US" sz="1000" b="1" dirty="0">
              <a:solidFill>
                <a:schemeClr val="accent3"/>
              </a:solidFill>
            </a:endParaRPr>
          </a:p>
        </p:txBody>
      </p:sp>
      <p:sp>
        <p:nvSpPr>
          <p:cNvPr id="11" name="Text Placeholder 10"/>
          <p:cNvSpPr>
            <a:spLocks noGrp="1"/>
          </p:cNvSpPr>
          <p:nvPr>
            <p:ph type="body" sz="quarter" idx="10"/>
          </p:nvPr>
        </p:nvSpPr>
        <p:spPr>
          <a:xfrm>
            <a:off x="58190" y="6409113"/>
            <a:ext cx="8828636" cy="448887"/>
          </a:xfrm>
          <a:prstGeom prst="rect">
            <a:avLst/>
          </a:prstGeom>
          <a:solidFill>
            <a:schemeClr val="accent1"/>
          </a:solidFill>
        </p:spPr>
        <p:txBody>
          <a:bodyPr anchor="b"/>
          <a:lstStyle>
            <a:lvl1pPr marL="0" indent="0">
              <a:buNone/>
              <a:defRPr sz="900">
                <a:solidFill>
                  <a:schemeClr val="accent3"/>
                </a:solidFill>
              </a:defRPr>
            </a:lvl1pPr>
          </a:lstStyle>
          <a:p>
            <a:pPr lvl="0"/>
            <a:endParaRPr lang="en-US" dirty="0"/>
          </a:p>
        </p:txBody>
      </p:sp>
    </p:spTree>
    <p:extLst>
      <p:ext uri="{BB962C8B-B14F-4D97-AF65-F5344CB8AC3E}">
        <p14:creationId xmlns:p14="http://schemas.microsoft.com/office/powerpoint/2010/main" val="348124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4_Vertical Title and Tex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0616CAD-D121-486B-BB89-0228D9B79A34}"/>
              </a:ext>
            </a:extLst>
          </p:cNvPr>
          <p:cNvGrpSpPr/>
          <p:nvPr userDrawn="1"/>
        </p:nvGrpSpPr>
        <p:grpSpPr>
          <a:xfrm>
            <a:off x="0" y="0"/>
            <a:ext cx="9144000" cy="1514475"/>
            <a:chOff x="0" y="0"/>
            <a:chExt cx="12192000" cy="266700"/>
          </a:xfrm>
        </p:grpSpPr>
        <p:sp>
          <p:nvSpPr>
            <p:cNvPr id="13" name="Rectangle 12">
              <a:extLst>
                <a:ext uri="{FF2B5EF4-FFF2-40B4-BE49-F238E27FC236}">
                  <a16:creationId xmlns:a16="http://schemas.microsoft.com/office/drawing/2014/main" id="{76DF22F0-010D-4008-9B43-252E452B4DBE}"/>
                </a:ext>
              </a:extLst>
            </p:cNvPr>
            <p:cNvSpPr/>
            <p:nvPr userDrawn="1"/>
          </p:nvSpPr>
          <p:spPr>
            <a:xfrm>
              <a:off x="0" y="0"/>
              <a:ext cx="12192000" cy="266700"/>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2AB9B232-1184-4180-A231-05EFD88112C8}"/>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19" name="Group 18">
            <a:extLst>
              <a:ext uri="{FF2B5EF4-FFF2-40B4-BE49-F238E27FC236}">
                <a16:creationId xmlns:a16="http://schemas.microsoft.com/office/drawing/2014/main" id="{7F1C031D-56A5-4463-A3A4-6A21216BCDBB}"/>
              </a:ext>
            </a:extLst>
          </p:cNvPr>
          <p:cNvGrpSpPr/>
          <p:nvPr userDrawn="1"/>
        </p:nvGrpSpPr>
        <p:grpSpPr>
          <a:xfrm flipV="1">
            <a:off x="0" y="5343525"/>
            <a:ext cx="9144000" cy="1514475"/>
            <a:chOff x="0" y="0"/>
            <a:chExt cx="12192000" cy="266700"/>
          </a:xfrm>
        </p:grpSpPr>
        <p:sp>
          <p:nvSpPr>
            <p:cNvPr id="20" name="Rectangle 19">
              <a:extLst>
                <a:ext uri="{FF2B5EF4-FFF2-40B4-BE49-F238E27FC236}">
                  <a16:creationId xmlns:a16="http://schemas.microsoft.com/office/drawing/2014/main" id="{E12BE08F-E547-46ED-BA89-A766CA98CE78}"/>
                </a:ext>
              </a:extLst>
            </p:cNvPr>
            <p:cNvSpPr/>
            <p:nvPr userDrawn="1"/>
          </p:nvSpPr>
          <p:spPr>
            <a:xfrm>
              <a:off x="0" y="0"/>
              <a:ext cx="12192000" cy="266700"/>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Rectangle 20">
              <a:extLst>
                <a:ext uri="{FF2B5EF4-FFF2-40B4-BE49-F238E27FC236}">
                  <a16:creationId xmlns:a16="http://schemas.microsoft.com/office/drawing/2014/main" id="{367FAD98-6D2D-4EC3-B5AB-67C5CE6D6C81}"/>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7" name="Title 6">
            <a:extLst>
              <a:ext uri="{FF2B5EF4-FFF2-40B4-BE49-F238E27FC236}">
                <a16:creationId xmlns:a16="http://schemas.microsoft.com/office/drawing/2014/main" id="{1AD662F3-179D-4F90-AE08-07645DAA1ED5}"/>
              </a:ext>
            </a:extLst>
          </p:cNvPr>
          <p:cNvSpPr>
            <a:spLocks noGrp="1"/>
          </p:cNvSpPr>
          <p:nvPr>
            <p:ph type="title"/>
          </p:nvPr>
        </p:nvSpPr>
        <p:spPr>
          <a:xfrm>
            <a:off x="0" y="1514475"/>
            <a:ext cx="9144000" cy="3829050"/>
          </a:xfrm>
          <a:prstGeom prst="rect">
            <a:avLst/>
          </a:prstGeom>
        </p:spPr>
        <p:txBody>
          <a:bodyPr anchor="ctr"/>
          <a:lstStyle>
            <a:lvl1pPr algn="ctr">
              <a:defRPr sz="4950" b="1">
                <a:latin typeface="+mj-lt"/>
              </a:defRPr>
            </a:lvl1pPr>
          </a:lstStyle>
          <a:p>
            <a:r>
              <a:rPr lang="en-US"/>
              <a:t>Click to edit Master title style</a:t>
            </a:r>
          </a:p>
        </p:txBody>
      </p:sp>
    </p:spTree>
    <p:extLst>
      <p:ext uri="{BB962C8B-B14F-4D97-AF65-F5344CB8AC3E}">
        <p14:creationId xmlns:p14="http://schemas.microsoft.com/office/powerpoint/2010/main" val="242943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346108-5B99-43AF-B012-DC6F57A991DE}"/>
              </a:ext>
            </a:extLst>
          </p:cNvPr>
          <p:cNvPicPr>
            <a:picLocks noChangeAspect="1"/>
          </p:cNvPicPr>
          <p:nvPr userDrawn="1"/>
        </p:nvPicPr>
        <p:blipFill>
          <a:blip r:embed="rId2"/>
          <a:stretch>
            <a:fillRect/>
          </a:stretch>
        </p:blipFill>
        <p:spPr>
          <a:xfrm>
            <a:off x="123059" y="2439511"/>
            <a:ext cx="8897883" cy="3896531"/>
          </a:xfrm>
          <a:prstGeom prst="rect">
            <a:avLst/>
          </a:prstGeom>
        </p:spPr>
      </p:pic>
      <p:pic>
        <p:nvPicPr>
          <p:cNvPr id="17" name="Picture 16" descr="A black sign with white text&#10;&#10;Description generated with very high confidence">
            <a:extLst>
              <a:ext uri="{FF2B5EF4-FFF2-40B4-BE49-F238E27FC236}">
                <a16:creationId xmlns:a16="http://schemas.microsoft.com/office/drawing/2014/main" id="{71B82423-1D53-4682-BD67-5C2ECF4F04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50" y="5857876"/>
            <a:ext cx="1936844" cy="558143"/>
          </a:xfrm>
          <a:prstGeom prst="rect">
            <a:avLst/>
          </a:prstGeom>
        </p:spPr>
      </p:pic>
      <p:sp>
        <p:nvSpPr>
          <p:cNvPr id="18" name="Rectangle 17">
            <a:extLst>
              <a:ext uri="{FF2B5EF4-FFF2-40B4-BE49-F238E27FC236}">
                <a16:creationId xmlns:a16="http://schemas.microsoft.com/office/drawing/2014/main" id="{FEE650C1-F606-4E02-98A9-7DE584CD5BC1}"/>
              </a:ext>
            </a:extLst>
          </p:cNvPr>
          <p:cNvSpPr/>
          <p:nvPr userDrawn="1"/>
        </p:nvSpPr>
        <p:spPr>
          <a:xfrm>
            <a:off x="-8573" y="6537397"/>
            <a:ext cx="9152573" cy="320604"/>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Text Placeholder 6">
            <a:extLst>
              <a:ext uri="{FF2B5EF4-FFF2-40B4-BE49-F238E27FC236}">
                <a16:creationId xmlns:a16="http://schemas.microsoft.com/office/drawing/2014/main" id="{7E00190D-76BE-4F91-B531-BFB8B184BD2E}"/>
              </a:ext>
            </a:extLst>
          </p:cNvPr>
          <p:cNvSpPr>
            <a:spLocks noGrp="1"/>
          </p:cNvSpPr>
          <p:nvPr>
            <p:ph type="body" sz="quarter" idx="12" hasCustomPrompt="1"/>
          </p:nvPr>
        </p:nvSpPr>
        <p:spPr>
          <a:xfrm>
            <a:off x="205703" y="3704669"/>
            <a:ext cx="2941396" cy="276999"/>
          </a:xfrm>
          <a:prstGeom prst="rect">
            <a:avLst/>
          </a:prstGeom>
        </p:spPr>
        <p:txBody>
          <a:bodyPr anchor="t"/>
          <a:lstStyle>
            <a:lvl1pPr marL="0" indent="0" algn="ctr">
              <a:buNone/>
              <a:defRPr sz="2100">
                <a:solidFill>
                  <a:schemeClr val="bg1"/>
                </a:solidFill>
              </a:defRPr>
            </a:lvl1pPr>
          </a:lstStyle>
          <a:p>
            <a:pPr lvl="0"/>
            <a:r>
              <a:rPr lang="en-US" dirty="0"/>
              <a:t>Contact Name</a:t>
            </a:r>
          </a:p>
        </p:txBody>
      </p:sp>
      <p:sp>
        <p:nvSpPr>
          <p:cNvPr id="20" name="Text Placeholder 6">
            <a:extLst>
              <a:ext uri="{FF2B5EF4-FFF2-40B4-BE49-F238E27FC236}">
                <a16:creationId xmlns:a16="http://schemas.microsoft.com/office/drawing/2014/main" id="{82F0D3C6-1882-423E-A31B-383453B2C2BF}"/>
              </a:ext>
            </a:extLst>
          </p:cNvPr>
          <p:cNvSpPr>
            <a:spLocks noGrp="1"/>
          </p:cNvSpPr>
          <p:nvPr>
            <p:ph type="body" sz="quarter" idx="13" hasCustomPrompt="1"/>
          </p:nvPr>
        </p:nvSpPr>
        <p:spPr>
          <a:xfrm>
            <a:off x="205703" y="3971925"/>
            <a:ext cx="2941396" cy="265409"/>
          </a:xfrm>
          <a:prstGeom prst="rect">
            <a:avLst/>
          </a:prstGeom>
        </p:spPr>
        <p:txBody>
          <a:bodyPr anchor="t"/>
          <a:lstStyle>
            <a:lvl1pPr marL="0" indent="0" algn="ctr">
              <a:buNone/>
              <a:defRPr sz="2100">
                <a:solidFill>
                  <a:schemeClr val="bg1"/>
                </a:solidFill>
              </a:defRPr>
            </a:lvl1pPr>
          </a:lstStyle>
          <a:p>
            <a:pPr lvl="0"/>
            <a:r>
              <a:rPr lang="en-US" dirty="0"/>
              <a:t>Contact Title</a:t>
            </a:r>
          </a:p>
        </p:txBody>
      </p:sp>
      <p:sp>
        <p:nvSpPr>
          <p:cNvPr id="21" name="TextBox 20">
            <a:extLst>
              <a:ext uri="{FF2B5EF4-FFF2-40B4-BE49-F238E27FC236}">
                <a16:creationId xmlns:a16="http://schemas.microsoft.com/office/drawing/2014/main" id="{E4581D09-14F2-4E3C-B5FB-208CEF2CA016}"/>
              </a:ext>
            </a:extLst>
          </p:cNvPr>
          <p:cNvSpPr txBox="1"/>
          <p:nvPr userDrawn="1"/>
        </p:nvSpPr>
        <p:spPr>
          <a:xfrm>
            <a:off x="205703" y="3237726"/>
            <a:ext cx="2941396" cy="415498"/>
          </a:xfrm>
          <a:prstGeom prst="rect">
            <a:avLst/>
          </a:prstGeom>
          <a:noFill/>
        </p:spPr>
        <p:txBody>
          <a:bodyPr wrap="square" rtlCol="0">
            <a:spAutoFit/>
          </a:bodyPr>
          <a:lstStyle/>
          <a:p>
            <a:pPr algn="ctr"/>
            <a:r>
              <a:rPr lang="en-US" sz="2100" dirty="0">
                <a:solidFill>
                  <a:schemeClr val="bg1"/>
                </a:solidFill>
              </a:rPr>
              <a:t>Presented by: </a:t>
            </a:r>
          </a:p>
        </p:txBody>
      </p:sp>
      <p:sp>
        <p:nvSpPr>
          <p:cNvPr id="22" name="Text Placeholder 11">
            <a:extLst>
              <a:ext uri="{FF2B5EF4-FFF2-40B4-BE49-F238E27FC236}">
                <a16:creationId xmlns:a16="http://schemas.microsoft.com/office/drawing/2014/main" id="{07D03BA6-D83F-45C3-A3E6-B6DC5C88BADA}"/>
              </a:ext>
            </a:extLst>
          </p:cNvPr>
          <p:cNvSpPr>
            <a:spLocks noGrp="1"/>
          </p:cNvSpPr>
          <p:nvPr>
            <p:ph type="body" sz="quarter" idx="14" hasCustomPrompt="1"/>
          </p:nvPr>
        </p:nvSpPr>
        <p:spPr>
          <a:xfrm>
            <a:off x="5537202" y="5857875"/>
            <a:ext cx="3399367" cy="314325"/>
          </a:xfrm>
          <a:prstGeom prst="rect">
            <a:avLst/>
          </a:prstGeom>
        </p:spPr>
        <p:txBody>
          <a:bodyPr/>
          <a:lstStyle>
            <a:lvl1pPr marL="0" indent="0" algn="r">
              <a:buNone/>
              <a:defRPr sz="1800">
                <a:solidFill>
                  <a:schemeClr val="bg1"/>
                </a:solidFill>
              </a:defRPr>
            </a:lvl1pPr>
          </a:lstStyle>
          <a:p>
            <a:pPr lvl="0"/>
            <a:r>
              <a:rPr lang="en-US" dirty="0"/>
              <a:t>Project/Proposal Number</a:t>
            </a:r>
          </a:p>
        </p:txBody>
      </p:sp>
      <p:sp>
        <p:nvSpPr>
          <p:cNvPr id="23" name="Text Placeholder 11">
            <a:extLst>
              <a:ext uri="{FF2B5EF4-FFF2-40B4-BE49-F238E27FC236}">
                <a16:creationId xmlns:a16="http://schemas.microsoft.com/office/drawing/2014/main" id="{65838B21-1C22-4EE7-9B1C-923990FA0F69}"/>
              </a:ext>
            </a:extLst>
          </p:cNvPr>
          <p:cNvSpPr>
            <a:spLocks noGrp="1"/>
          </p:cNvSpPr>
          <p:nvPr>
            <p:ph type="body" sz="quarter" idx="15" hasCustomPrompt="1"/>
          </p:nvPr>
        </p:nvSpPr>
        <p:spPr>
          <a:xfrm>
            <a:off x="5537202" y="5600700"/>
            <a:ext cx="3399367" cy="257175"/>
          </a:xfrm>
          <a:prstGeom prst="rect">
            <a:avLst/>
          </a:prstGeom>
        </p:spPr>
        <p:txBody>
          <a:bodyPr>
            <a:noAutofit/>
          </a:bodyPr>
          <a:lstStyle>
            <a:lvl1pPr marL="0" indent="0" algn="r">
              <a:buNone/>
              <a:defRPr sz="1800">
                <a:solidFill>
                  <a:schemeClr val="bg1"/>
                </a:solidFill>
              </a:defRPr>
            </a:lvl1pPr>
          </a:lstStyle>
          <a:p>
            <a:pPr lvl="0"/>
            <a:r>
              <a:rPr lang="en-US" dirty="0"/>
              <a:t>Date</a:t>
            </a:r>
          </a:p>
        </p:txBody>
      </p:sp>
      <p:sp>
        <p:nvSpPr>
          <p:cNvPr id="24" name="Title 1">
            <a:extLst>
              <a:ext uri="{FF2B5EF4-FFF2-40B4-BE49-F238E27FC236}">
                <a16:creationId xmlns:a16="http://schemas.microsoft.com/office/drawing/2014/main" id="{1AF2EBFD-12B0-4B31-B15B-7A10B090AE5D}"/>
              </a:ext>
            </a:extLst>
          </p:cNvPr>
          <p:cNvSpPr>
            <a:spLocks noGrp="1"/>
          </p:cNvSpPr>
          <p:nvPr>
            <p:ph type="ctrTitle"/>
          </p:nvPr>
        </p:nvSpPr>
        <p:spPr>
          <a:xfrm>
            <a:off x="136429" y="115886"/>
            <a:ext cx="8871143" cy="1484315"/>
          </a:xfrm>
          <a:prstGeom prst="rect">
            <a:avLst/>
          </a:prstGeom>
        </p:spPr>
        <p:txBody>
          <a:bodyPr anchor="b">
            <a:normAutofit/>
          </a:bodyPr>
          <a:lstStyle>
            <a:lvl1pPr algn="ctr">
              <a:defRPr sz="4050" b="1">
                <a:solidFill>
                  <a:schemeClr val="accent1"/>
                </a:solidFill>
                <a:latin typeface="+mj-lt"/>
              </a:defRPr>
            </a:lvl1pPr>
          </a:lstStyle>
          <a:p>
            <a:r>
              <a:rPr lang="en-US" dirty="0"/>
              <a:t>Click to edit Master title style</a:t>
            </a:r>
          </a:p>
        </p:txBody>
      </p:sp>
      <p:sp>
        <p:nvSpPr>
          <p:cNvPr id="25" name="Subtitle 2">
            <a:extLst>
              <a:ext uri="{FF2B5EF4-FFF2-40B4-BE49-F238E27FC236}">
                <a16:creationId xmlns:a16="http://schemas.microsoft.com/office/drawing/2014/main" id="{4DF028D7-6E98-4FE2-B9AB-D6DDFE033396}"/>
              </a:ext>
            </a:extLst>
          </p:cNvPr>
          <p:cNvSpPr>
            <a:spLocks noGrp="1"/>
          </p:cNvSpPr>
          <p:nvPr>
            <p:ph type="subTitle" idx="1"/>
          </p:nvPr>
        </p:nvSpPr>
        <p:spPr>
          <a:xfrm>
            <a:off x="1450496" y="1837294"/>
            <a:ext cx="6234545" cy="365125"/>
          </a:xfrm>
          <a:prstGeom prst="rect">
            <a:avLst/>
          </a:prstGeom>
        </p:spPr>
        <p:txBody>
          <a:bodyPr>
            <a:noAutofit/>
          </a:bodyPr>
          <a:lstStyle>
            <a:lvl1pPr marL="0" indent="0" algn="ctr">
              <a:buNone/>
              <a:defRPr sz="2700" i="1">
                <a:solidFill>
                  <a:schemeClr val="accent1"/>
                </a:solidFill>
                <a:latin typeface="+mj-lt"/>
              </a:defRPr>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Tree>
    <p:extLst>
      <p:ext uri="{BB962C8B-B14F-4D97-AF65-F5344CB8AC3E}">
        <p14:creationId xmlns:p14="http://schemas.microsoft.com/office/powerpoint/2010/main" val="82828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3CA749-5051-4E7B-9483-F713501C95C8}"/>
              </a:ext>
            </a:extLst>
          </p:cNvPr>
          <p:cNvPicPr>
            <a:picLocks noChangeAspect="1"/>
          </p:cNvPicPr>
          <p:nvPr userDrawn="1"/>
        </p:nvPicPr>
        <p:blipFill>
          <a:blip r:embed="rId2"/>
          <a:stretch>
            <a:fillRect/>
          </a:stretch>
        </p:blipFill>
        <p:spPr>
          <a:xfrm>
            <a:off x="0" y="933450"/>
            <a:ext cx="9144000" cy="4991100"/>
          </a:xfrm>
          <a:prstGeom prst="rect">
            <a:avLst/>
          </a:prstGeom>
        </p:spPr>
      </p:pic>
      <p:sp>
        <p:nvSpPr>
          <p:cNvPr id="2" name="Title 1">
            <a:extLst>
              <a:ext uri="{FF2B5EF4-FFF2-40B4-BE49-F238E27FC236}">
                <a16:creationId xmlns:a16="http://schemas.microsoft.com/office/drawing/2014/main" id="{9D836553-33E5-423B-89C9-4FE88F8FF116}"/>
              </a:ext>
            </a:extLst>
          </p:cNvPr>
          <p:cNvSpPr>
            <a:spLocks noGrp="1"/>
          </p:cNvSpPr>
          <p:nvPr>
            <p:ph type="title"/>
          </p:nvPr>
        </p:nvSpPr>
        <p:spPr>
          <a:xfrm>
            <a:off x="0" y="1790700"/>
            <a:ext cx="3467100" cy="2971800"/>
          </a:xfrm>
        </p:spPr>
        <p:txBody>
          <a:bodyPr>
            <a:noAutofit/>
          </a:bodyPr>
          <a:lstStyle>
            <a:lvl1pPr algn="ctr">
              <a:defRPr sz="5400" b="1">
                <a:solidFill>
                  <a:schemeClr val="bg1"/>
                </a:solidFill>
                <a:latin typeface="+mj-lt"/>
              </a:defRPr>
            </a:lvl1pPr>
          </a:lstStyle>
          <a:p>
            <a:r>
              <a:rPr lang="en-US" dirty="0"/>
              <a:t>Click to edit Master title style</a:t>
            </a:r>
          </a:p>
        </p:txBody>
      </p:sp>
      <p:grpSp>
        <p:nvGrpSpPr>
          <p:cNvPr id="12" name="Group 11">
            <a:extLst>
              <a:ext uri="{FF2B5EF4-FFF2-40B4-BE49-F238E27FC236}">
                <a16:creationId xmlns:a16="http://schemas.microsoft.com/office/drawing/2014/main" id="{1D77C210-1FF3-4310-B9F1-20028DF2E295}"/>
              </a:ext>
            </a:extLst>
          </p:cNvPr>
          <p:cNvGrpSpPr/>
          <p:nvPr userDrawn="1"/>
        </p:nvGrpSpPr>
        <p:grpSpPr>
          <a:xfrm>
            <a:off x="0" y="-100013"/>
            <a:ext cx="9144000" cy="200025"/>
            <a:chOff x="0" y="0"/>
            <a:chExt cx="12192000" cy="266700"/>
          </a:xfrm>
        </p:grpSpPr>
        <p:sp>
          <p:nvSpPr>
            <p:cNvPr id="13" name="Rectangle 12">
              <a:extLst>
                <a:ext uri="{FF2B5EF4-FFF2-40B4-BE49-F238E27FC236}">
                  <a16:creationId xmlns:a16="http://schemas.microsoft.com/office/drawing/2014/main" id="{1D017862-9F95-4864-88EE-F1FBBE534D62}"/>
                </a:ext>
              </a:extLst>
            </p:cNvPr>
            <p:cNvSpPr/>
            <p:nvPr userDrawn="1"/>
          </p:nvSpPr>
          <p:spPr>
            <a:xfrm>
              <a:off x="0" y="0"/>
              <a:ext cx="12192000" cy="266700"/>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7A3912DC-E0A2-4668-BA02-08BA7C32983C}"/>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16" name="Group 15">
            <a:extLst>
              <a:ext uri="{FF2B5EF4-FFF2-40B4-BE49-F238E27FC236}">
                <a16:creationId xmlns:a16="http://schemas.microsoft.com/office/drawing/2014/main" id="{CDD6BE23-F148-4D5C-9294-DDFB592CB1FD}"/>
              </a:ext>
            </a:extLst>
          </p:cNvPr>
          <p:cNvGrpSpPr/>
          <p:nvPr userDrawn="1"/>
        </p:nvGrpSpPr>
        <p:grpSpPr>
          <a:xfrm flipV="1">
            <a:off x="0" y="6657975"/>
            <a:ext cx="9144000" cy="200025"/>
            <a:chOff x="0" y="0"/>
            <a:chExt cx="12192000" cy="266700"/>
          </a:xfrm>
        </p:grpSpPr>
        <p:sp>
          <p:nvSpPr>
            <p:cNvPr id="17" name="Rectangle 16">
              <a:extLst>
                <a:ext uri="{FF2B5EF4-FFF2-40B4-BE49-F238E27FC236}">
                  <a16:creationId xmlns:a16="http://schemas.microsoft.com/office/drawing/2014/main" id="{4D512050-1629-4B77-A0D2-44620777F0F5}"/>
                </a:ext>
              </a:extLst>
            </p:cNvPr>
            <p:cNvSpPr/>
            <p:nvPr userDrawn="1"/>
          </p:nvSpPr>
          <p:spPr>
            <a:xfrm>
              <a:off x="0" y="0"/>
              <a:ext cx="12192000" cy="266700"/>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ectangle 17">
              <a:extLst>
                <a:ext uri="{FF2B5EF4-FFF2-40B4-BE49-F238E27FC236}">
                  <a16:creationId xmlns:a16="http://schemas.microsoft.com/office/drawing/2014/main" id="{B526DD42-61C1-4B77-B835-3FEE8E54102A}"/>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233556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3CA749-5051-4E7B-9483-F713501C95C8}"/>
              </a:ext>
            </a:extLst>
          </p:cNvPr>
          <p:cNvPicPr>
            <a:picLocks noChangeAspect="1"/>
          </p:cNvPicPr>
          <p:nvPr userDrawn="1"/>
        </p:nvPicPr>
        <p:blipFill>
          <a:blip r:embed="rId2"/>
          <a:stretch>
            <a:fillRect/>
          </a:stretch>
        </p:blipFill>
        <p:spPr>
          <a:xfrm>
            <a:off x="0" y="933450"/>
            <a:ext cx="9144000" cy="4991100"/>
          </a:xfrm>
          <a:prstGeom prst="rect">
            <a:avLst/>
          </a:prstGeom>
        </p:spPr>
      </p:pic>
      <p:grpSp>
        <p:nvGrpSpPr>
          <p:cNvPr id="4" name="Group 3">
            <a:extLst>
              <a:ext uri="{FF2B5EF4-FFF2-40B4-BE49-F238E27FC236}">
                <a16:creationId xmlns:a16="http://schemas.microsoft.com/office/drawing/2014/main" id="{7E885A3A-5096-4281-A267-D6F8AEC506CF}"/>
              </a:ext>
            </a:extLst>
          </p:cNvPr>
          <p:cNvGrpSpPr/>
          <p:nvPr userDrawn="1"/>
        </p:nvGrpSpPr>
        <p:grpSpPr>
          <a:xfrm>
            <a:off x="0" y="-100013"/>
            <a:ext cx="9144000" cy="200025"/>
            <a:chOff x="0" y="0"/>
            <a:chExt cx="12192000" cy="266700"/>
          </a:xfrm>
        </p:grpSpPr>
        <p:sp>
          <p:nvSpPr>
            <p:cNvPr id="5" name="Rectangle 4">
              <a:extLst>
                <a:ext uri="{FF2B5EF4-FFF2-40B4-BE49-F238E27FC236}">
                  <a16:creationId xmlns:a16="http://schemas.microsoft.com/office/drawing/2014/main" id="{FCB73543-5159-4073-B9CB-B547BFE8DD9F}"/>
                </a:ext>
              </a:extLst>
            </p:cNvPr>
            <p:cNvSpPr/>
            <p:nvPr userDrawn="1"/>
          </p:nvSpPr>
          <p:spPr>
            <a:xfrm>
              <a:off x="0" y="0"/>
              <a:ext cx="12192000" cy="266700"/>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Rectangle 5">
              <a:extLst>
                <a:ext uri="{FF2B5EF4-FFF2-40B4-BE49-F238E27FC236}">
                  <a16:creationId xmlns:a16="http://schemas.microsoft.com/office/drawing/2014/main" id="{D53AA53F-4BC9-465D-91AF-5C9AD89336D6}"/>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7" name="Group 6">
            <a:extLst>
              <a:ext uri="{FF2B5EF4-FFF2-40B4-BE49-F238E27FC236}">
                <a16:creationId xmlns:a16="http://schemas.microsoft.com/office/drawing/2014/main" id="{0451731C-CD47-4811-90C6-F78BF3CA93DF}"/>
              </a:ext>
            </a:extLst>
          </p:cNvPr>
          <p:cNvGrpSpPr/>
          <p:nvPr userDrawn="1"/>
        </p:nvGrpSpPr>
        <p:grpSpPr>
          <a:xfrm flipV="1">
            <a:off x="0" y="6657975"/>
            <a:ext cx="9144000" cy="200025"/>
            <a:chOff x="0" y="0"/>
            <a:chExt cx="12192000" cy="266700"/>
          </a:xfrm>
        </p:grpSpPr>
        <p:sp>
          <p:nvSpPr>
            <p:cNvPr id="8" name="Rectangle 7">
              <a:extLst>
                <a:ext uri="{FF2B5EF4-FFF2-40B4-BE49-F238E27FC236}">
                  <a16:creationId xmlns:a16="http://schemas.microsoft.com/office/drawing/2014/main" id="{C272386E-155D-454E-B6D8-84052B560A4E}"/>
                </a:ext>
              </a:extLst>
            </p:cNvPr>
            <p:cNvSpPr/>
            <p:nvPr userDrawn="1"/>
          </p:nvSpPr>
          <p:spPr>
            <a:xfrm>
              <a:off x="0" y="0"/>
              <a:ext cx="12192000" cy="266700"/>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B1C0E353-E8F1-4D2F-A474-11E26F122F90}"/>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40234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49629" y="1246909"/>
            <a:ext cx="8844743" cy="5104679"/>
          </a:xfrm>
          <a:prstGeom prst="rect">
            <a:avLst/>
          </a:prstGeom>
        </p:spPr>
        <p:txBody>
          <a:bodyPr/>
          <a:lstStyle>
            <a:lvl1pPr marL="344488" indent="-344488">
              <a:buFont typeface="Wingdings" panose="05000000000000000000" pitchFamily="2" charset="2"/>
              <a:buChar char="v"/>
              <a:defRPr/>
            </a:lvl1pPr>
            <a:lvl2pPr marL="685800" indent="-228600">
              <a:buFont typeface="Wingdings" panose="05000000000000000000" pitchFamily="2" charset="2"/>
              <a:buChar char="§"/>
              <a:defRPr/>
            </a:lvl2pPr>
            <a:lvl4pPr marL="1600200" indent="-228600">
              <a:buFont typeface="Wingdings" panose="05000000000000000000" pitchFamily="2" charset="2"/>
              <a:buChar char="Ø"/>
              <a:defRPr/>
            </a:lvl4pPr>
            <a:lvl5pPr marL="2057400" indent="-228600">
              <a:buFont typeface="Wingdings" panose="05000000000000000000" pitchFamily="2" charset="2"/>
              <a:buChar char="ü"/>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35511" y="276350"/>
            <a:ext cx="9072979" cy="854182"/>
          </a:xfrm>
          <a:prstGeom prst="rect">
            <a:avLst/>
          </a:prstGeom>
        </p:spPr>
        <p:txBody>
          <a:bodyPr vert="horz" lIns="91440" tIns="45720" rIns="91440" bIns="45720" rtlCol="0" anchor="t">
            <a:normAutofit/>
          </a:bodyPr>
          <a:lstStyle>
            <a:lvl1pPr algn="ctr">
              <a:defRPr sz="2900" b="1"/>
            </a:lvl1pPr>
          </a:lstStyle>
          <a:p>
            <a:r>
              <a:rPr lang="en-US" dirty="0"/>
              <a:t>Click to edit Master title style</a:t>
            </a:r>
          </a:p>
        </p:txBody>
      </p:sp>
    </p:spTree>
    <p:extLst>
      <p:ext uri="{BB962C8B-B14F-4D97-AF65-F5344CB8AC3E}">
        <p14:creationId xmlns:p14="http://schemas.microsoft.com/office/powerpoint/2010/main" val="290807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 y="274638"/>
            <a:ext cx="9144000" cy="1143000"/>
          </a:xfrm>
          <a:prstGeom prst="rect">
            <a:avLst/>
          </a:prstGeom>
        </p:spPr>
        <p:txBody>
          <a:bodyPr/>
          <a:lstStyle>
            <a:lvl1pPr algn="ctr">
              <a:defRPr sz="2800" b="1"/>
            </a:lvl1pPr>
          </a:lstStyle>
          <a:p>
            <a:r>
              <a:rPr lang="en-US" dirty="0"/>
              <a:t>Click to edit Master title style</a:t>
            </a:r>
          </a:p>
        </p:txBody>
      </p:sp>
      <p:sp>
        <p:nvSpPr>
          <p:cNvPr id="3" name="Text Placeholder 9"/>
          <p:cNvSpPr>
            <a:spLocks noGrp="1"/>
          </p:cNvSpPr>
          <p:nvPr>
            <p:ph type="body" sz="quarter" idx="10"/>
          </p:nvPr>
        </p:nvSpPr>
        <p:spPr>
          <a:xfrm>
            <a:off x="838200" y="6307201"/>
            <a:ext cx="7935801" cy="398399"/>
          </a:xfrm>
          <a:prstGeom prst="rect">
            <a:avLst/>
          </a:prstGeom>
        </p:spPr>
        <p:txBody>
          <a:bodyPr anchor="b"/>
          <a:lstStyle>
            <a:lvl1pPr marL="0" indent="0">
              <a:buNone/>
              <a:defRPr sz="1050" i="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40809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Question">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838200" y="6300316"/>
            <a:ext cx="8048626" cy="557684"/>
          </a:xfrm>
          <a:prstGeom prst="rect">
            <a:avLst/>
          </a:prstGeom>
        </p:spPr>
        <p:txBody>
          <a:bodyPr anchor="ctr"/>
          <a:lstStyle>
            <a:lvl1pPr marL="0" indent="0">
              <a:buNone/>
              <a:defRPr sz="900"/>
            </a:lvl1pPr>
          </a:lstStyle>
          <a:p>
            <a:pPr lvl="0"/>
            <a:endParaRPr lang="en-US" dirty="0"/>
          </a:p>
        </p:txBody>
      </p:sp>
      <p:sp>
        <p:nvSpPr>
          <p:cNvPr id="6" name="Title Placeholder 1"/>
          <p:cNvSpPr>
            <a:spLocks noGrp="1"/>
          </p:cNvSpPr>
          <p:nvPr>
            <p:ph type="title"/>
          </p:nvPr>
        </p:nvSpPr>
        <p:spPr>
          <a:xfrm>
            <a:off x="35511" y="276349"/>
            <a:ext cx="9072979" cy="1325563"/>
          </a:xfrm>
          <a:prstGeom prst="rect">
            <a:avLst/>
          </a:prstGeom>
        </p:spPr>
        <p:txBody>
          <a:bodyPr vert="horz" lIns="91440" tIns="45720" rIns="91440" bIns="45720" rtlCol="0" anchor="t">
            <a:normAutofit/>
          </a:bodyPr>
          <a:lstStyle>
            <a:lvl1pPr algn="ctr">
              <a:lnSpc>
                <a:spcPct val="100000"/>
              </a:lnSpc>
              <a:defRPr sz="2900" b="1"/>
            </a:lvl1pPr>
          </a:lstStyle>
          <a:p>
            <a:r>
              <a:rPr lang="en-US" dirty="0"/>
              <a:t>Click to edit Master title style</a:t>
            </a:r>
          </a:p>
        </p:txBody>
      </p:sp>
    </p:spTree>
    <p:extLst>
      <p:ext uri="{BB962C8B-B14F-4D97-AF65-F5344CB8AC3E}">
        <p14:creationId xmlns:p14="http://schemas.microsoft.com/office/powerpoint/2010/main" val="25671086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14DA3BBB-16BC-4A83-9B39-D8094B77F90D}"/>
              </a:ext>
            </a:extLst>
          </p:cNvPr>
          <p:cNvGrpSpPr/>
          <p:nvPr userDrawn="1"/>
        </p:nvGrpSpPr>
        <p:grpSpPr>
          <a:xfrm>
            <a:off x="0" y="-100013"/>
            <a:ext cx="9144000" cy="200025"/>
            <a:chOff x="0" y="0"/>
            <a:chExt cx="12192000" cy="266700"/>
          </a:xfrm>
        </p:grpSpPr>
        <p:sp>
          <p:nvSpPr>
            <p:cNvPr id="8" name="Rectangle 7">
              <a:extLst>
                <a:ext uri="{FF2B5EF4-FFF2-40B4-BE49-F238E27FC236}">
                  <a16:creationId xmlns:a16="http://schemas.microsoft.com/office/drawing/2014/main" id="{E1711D48-427B-4B80-8A73-8EF3BDDEFB4F}"/>
                </a:ext>
              </a:extLst>
            </p:cNvPr>
            <p:cNvSpPr/>
            <p:nvPr userDrawn="1"/>
          </p:nvSpPr>
          <p:spPr>
            <a:xfrm>
              <a:off x="0" y="0"/>
              <a:ext cx="12192000" cy="266700"/>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8F630B93-ACDE-4D0E-B35E-DEAE393690E1}"/>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13" name="Group 12">
            <a:extLst>
              <a:ext uri="{FF2B5EF4-FFF2-40B4-BE49-F238E27FC236}">
                <a16:creationId xmlns:a16="http://schemas.microsoft.com/office/drawing/2014/main" id="{BD21E7E5-A8F2-49F0-A5A2-16ADB7C00E30}"/>
              </a:ext>
            </a:extLst>
          </p:cNvPr>
          <p:cNvGrpSpPr/>
          <p:nvPr userDrawn="1"/>
        </p:nvGrpSpPr>
        <p:grpSpPr>
          <a:xfrm>
            <a:off x="857250" y="6657975"/>
            <a:ext cx="8286750" cy="200025"/>
            <a:chOff x="857250" y="6657975"/>
            <a:chExt cx="8286750" cy="200025"/>
          </a:xfrm>
        </p:grpSpPr>
        <p:sp>
          <p:nvSpPr>
            <p:cNvPr id="10" name="Rectangle 9">
              <a:extLst>
                <a:ext uri="{FF2B5EF4-FFF2-40B4-BE49-F238E27FC236}">
                  <a16:creationId xmlns:a16="http://schemas.microsoft.com/office/drawing/2014/main" id="{B879F602-C97E-4798-B108-0A663B4A22C5}"/>
                </a:ext>
              </a:extLst>
            </p:cNvPr>
            <p:cNvSpPr/>
            <p:nvPr userDrawn="1"/>
          </p:nvSpPr>
          <p:spPr>
            <a:xfrm flipV="1">
              <a:off x="857250" y="6657975"/>
              <a:ext cx="8286750" cy="200025"/>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48192B9D-E92F-4FBD-9667-70CA53EBF5BF}"/>
                </a:ext>
              </a:extLst>
            </p:cNvPr>
            <p:cNvSpPr/>
            <p:nvPr userDrawn="1"/>
          </p:nvSpPr>
          <p:spPr>
            <a:xfrm flipV="1">
              <a:off x="857250" y="6715125"/>
              <a:ext cx="8286750" cy="142875"/>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12" name="Picture 11" descr="A close up of a sign&#10;&#10;Description generated with very high confidence">
            <a:extLst>
              <a:ext uri="{FF2B5EF4-FFF2-40B4-BE49-F238E27FC236}">
                <a16:creationId xmlns:a16="http://schemas.microsoft.com/office/drawing/2014/main" id="{F289189C-ADCA-4E3C-99BD-9A284B73136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42630"/>
            <a:ext cx="828675" cy="515371"/>
          </a:xfrm>
          <a:prstGeom prst="rect">
            <a:avLst/>
          </a:prstGeom>
        </p:spPr>
      </p:pic>
    </p:spTree>
    <p:extLst>
      <p:ext uri="{BB962C8B-B14F-4D97-AF65-F5344CB8AC3E}">
        <p14:creationId xmlns:p14="http://schemas.microsoft.com/office/powerpoint/2010/main" val="110297148"/>
      </p:ext>
    </p:extLst>
  </p:cSld>
  <p:clrMap bg1="lt1" tx1="dk1" bg2="lt2" tx2="dk2" accent1="accent1" accent2="accent2" accent3="accent3" accent4="accent4" accent5="accent5" accent6="accent6" hlink="hlink" folHlink="folHlink"/>
  <p:sldLayoutIdLst>
    <p:sldLayoutId id="2147483719" r:id="rId1"/>
    <p:sldLayoutId id="2147483725" r:id="rId2"/>
    <p:sldLayoutId id="2147483728" r:id="rId3"/>
    <p:sldLayoutId id="2147483708" r:id="rId4"/>
    <p:sldLayoutId id="2147483705" r:id="rId5"/>
    <p:sldLayoutId id="2147483732" r:id="rId6"/>
    <p:sldLayoutId id="2147483729" r:id="rId7"/>
    <p:sldLayoutId id="2147483730" r:id="rId8"/>
    <p:sldLayoutId id="214748373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FD52D68-B4C2-4A42-A266-24B7F8273007}"/>
              </a:ext>
            </a:extLst>
          </p:cNvPr>
          <p:cNvGrpSpPr/>
          <p:nvPr userDrawn="1"/>
        </p:nvGrpSpPr>
        <p:grpSpPr>
          <a:xfrm>
            <a:off x="857250" y="6657975"/>
            <a:ext cx="8286750" cy="200025"/>
            <a:chOff x="857250" y="6657975"/>
            <a:chExt cx="8286750" cy="200025"/>
          </a:xfrm>
        </p:grpSpPr>
        <p:sp>
          <p:nvSpPr>
            <p:cNvPr id="21" name="Rectangle 20">
              <a:extLst>
                <a:ext uri="{FF2B5EF4-FFF2-40B4-BE49-F238E27FC236}">
                  <a16:creationId xmlns:a16="http://schemas.microsoft.com/office/drawing/2014/main" id="{AE7E3279-4A45-41B3-8AC7-7C338522B51E}"/>
                </a:ext>
              </a:extLst>
            </p:cNvPr>
            <p:cNvSpPr/>
            <p:nvPr userDrawn="1"/>
          </p:nvSpPr>
          <p:spPr>
            <a:xfrm flipV="1">
              <a:off x="857250" y="6657975"/>
              <a:ext cx="8286750" cy="200025"/>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Rectangle 21">
              <a:extLst>
                <a:ext uri="{FF2B5EF4-FFF2-40B4-BE49-F238E27FC236}">
                  <a16:creationId xmlns:a16="http://schemas.microsoft.com/office/drawing/2014/main" id="{D6903D03-47D7-41E1-92E6-075ABB0AE645}"/>
                </a:ext>
              </a:extLst>
            </p:cNvPr>
            <p:cNvSpPr/>
            <p:nvPr userDrawn="1"/>
          </p:nvSpPr>
          <p:spPr>
            <a:xfrm flipV="1">
              <a:off x="857250" y="6715125"/>
              <a:ext cx="8286750" cy="142875"/>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079" name="Text Box 55"/>
          <p:cNvSpPr txBox="1">
            <a:spLocks noChangeArrowheads="1"/>
          </p:cNvSpPr>
          <p:nvPr/>
        </p:nvSpPr>
        <p:spPr bwMode="auto">
          <a:xfrm>
            <a:off x="307975" y="6149975"/>
            <a:ext cx="184150" cy="427038"/>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ctr"/>
            <a:endParaRPr lang="en-US" sz="2200" dirty="0">
              <a:latin typeface="Arial" charset="0"/>
            </a:endParaRPr>
          </a:p>
        </p:txBody>
      </p:sp>
      <p:sp>
        <p:nvSpPr>
          <p:cNvPr id="11" name="Text Placeholder 2"/>
          <p:cNvSpPr txBox="1">
            <a:spLocks/>
          </p:cNvSpPr>
          <p:nvPr userDrawn="1"/>
        </p:nvSpPr>
        <p:spPr>
          <a:xfrm>
            <a:off x="8305800" y="6538913"/>
            <a:ext cx="904875" cy="395287"/>
          </a:xfrm>
          <a:prstGeom prst="rect">
            <a:avLst/>
          </a:prstGeom>
        </p:spPr>
        <p:txBody>
          <a:bodyPr anchor="b"/>
          <a:lstStyle>
            <a:lvl1pPr marL="0" indent="0" algn="r" defTabSz="914400" rtl="0" eaLnBrk="1" latinLnBrk="0" hangingPunct="1">
              <a:spcBef>
                <a:spcPct val="20000"/>
              </a:spcBef>
              <a:buFont typeface="Arial" pitchFamily="34" charset="0"/>
              <a:buNone/>
              <a:defRPr sz="1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F54A0CD3-EBDE-40D0-9318-D158662459D2}" type="slidenum">
              <a:rPr lang="en-US" smtClean="0">
                <a:solidFill>
                  <a:schemeClr val="bg1"/>
                </a:solidFill>
              </a:rPr>
              <a:pPr/>
              <a:t>‹#›</a:t>
            </a:fld>
            <a:endParaRPr lang="en-US" dirty="0">
              <a:solidFill>
                <a:schemeClr val="bg1"/>
              </a:solidFill>
            </a:endParaRPr>
          </a:p>
        </p:txBody>
      </p:sp>
      <p:pic>
        <p:nvPicPr>
          <p:cNvPr id="16" name="Picture 15" descr="A close up of a sign&#10;&#10;Description generated with very high confidence">
            <a:extLst>
              <a:ext uri="{FF2B5EF4-FFF2-40B4-BE49-F238E27FC236}">
                <a16:creationId xmlns:a16="http://schemas.microsoft.com/office/drawing/2014/main" id="{9317679B-6690-4D22-8CE0-637EE9FB157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342630"/>
            <a:ext cx="828675" cy="515371"/>
          </a:xfrm>
          <a:prstGeom prst="rect">
            <a:avLst/>
          </a:prstGeom>
        </p:spPr>
      </p:pic>
      <p:grpSp>
        <p:nvGrpSpPr>
          <p:cNvPr id="17" name="Group 16">
            <a:extLst>
              <a:ext uri="{FF2B5EF4-FFF2-40B4-BE49-F238E27FC236}">
                <a16:creationId xmlns:a16="http://schemas.microsoft.com/office/drawing/2014/main" id="{73373F20-C022-4063-AFFA-E899D9A5B450}"/>
              </a:ext>
            </a:extLst>
          </p:cNvPr>
          <p:cNvGrpSpPr/>
          <p:nvPr userDrawn="1"/>
        </p:nvGrpSpPr>
        <p:grpSpPr>
          <a:xfrm>
            <a:off x="0" y="-100013"/>
            <a:ext cx="9144000" cy="200025"/>
            <a:chOff x="0" y="0"/>
            <a:chExt cx="12192000" cy="266700"/>
          </a:xfrm>
        </p:grpSpPr>
        <p:sp>
          <p:nvSpPr>
            <p:cNvPr id="18" name="Rectangle 17">
              <a:extLst>
                <a:ext uri="{FF2B5EF4-FFF2-40B4-BE49-F238E27FC236}">
                  <a16:creationId xmlns:a16="http://schemas.microsoft.com/office/drawing/2014/main" id="{33BE24F3-380A-4758-ABA5-1ABF2712B4E2}"/>
                </a:ext>
              </a:extLst>
            </p:cNvPr>
            <p:cNvSpPr/>
            <p:nvPr userDrawn="1"/>
          </p:nvSpPr>
          <p:spPr>
            <a:xfrm>
              <a:off x="0" y="0"/>
              <a:ext cx="12192000" cy="266700"/>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ectangle 18">
              <a:extLst>
                <a:ext uri="{FF2B5EF4-FFF2-40B4-BE49-F238E27FC236}">
                  <a16:creationId xmlns:a16="http://schemas.microsoft.com/office/drawing/2014/main" id="{CA350CCB-2CF3-4EB7-A84B-D1A0EF66CA62}"/>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296484774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8" r:id="rId3"/>
    <p:sldLayoutId id="2147483739" r:id="rId4"/>
  </p:sldLayoutIdLst>
  <p:transition advClick="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6E8259C-FBA7-4F40-8433-D0E3D846209B}"/>
              </a:ext>
            </a:extLst>
          </p:cNvPr>
          <p:cNvGrpSpPr/>
          <p:nvPr userDrawn="1"/>
        </p:nvGrpSpPr>
        <p:grpSpPr>
          <a:xfrm>
            <a:off x="857250" y="6657975"/>
            <a:ext cx="8286750" cy="200025"/>
            <a:chOff x="857250" y="6657975"/>
            <a:chExt cx="8286750" cy="200025"/>
          </a:xfrm>
        </p:grpSpPr>
        <p:sp>
          <p:nvSpPr>
            <p:cNvPr id="9" name="Rectangle 8">
              <a:extLst>
                <a:ext uri="{FF2B5EF4-FFF2-40B4-BE49-F238E27FC236}">
                  <a16:creationId xmlns:a16="http://schemas.microsoft.com/office/drawing/2014/main" id="{B7CDB8DC-3996-4DB4-AE01-A7DBCFE708D4}"/>
                </a:ext>
              </a:extLst>
            </p:cNvPr>
            <p:cNvSpPr/>
            <p:nvPr userDrawn="1"/>
          </p:nvSpPr>
          <p:spPr>
            <a:xfrm flipV="1">
              <a:off x="857250" y="6657975"/>
              <a:ext cx="8286750" cy="200025"/>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C2192A9-F41F-4AFA-90FD-D89B63BB458E}"/>
                </a:ext>
              </a:extLst>
            </p:cNvPr>
            <p:cNvSpPr/>
            <p:nvPr userDrawn="1"/>
          </p:nvSpPr>
          <p:spPr>
            <a:xfrm flipV="1">
              <a:off x="857250" y="6715125"/>
              <a:ext cx="8286750" cy="142875"/>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3" name="Text Placeholder 2">
            <a:extLst>
              <a:ext uri="{FF2B5EF4-FFF2-40B4-BE49-F238E27FC236}">
                <a16:creationId xmlns:a16="http://schemas.microsoft.com/office/drawing/2014/main" id="{67D5A239-00EF-4FD5-AF25-AA8ACE2D13FC}"/>
              </a:ext>
            </a:extLst>
          </p:cNvPr>
          <p:cNvSpPr txBox="1">
            <a:spLocks/>
          </p:cNvSpPr>
          <p:nvPr userDrawn="1"/>
        </p:nvSpPr>
        <p:spPr>
          <a:xfrm>
            <a:off x="8305800" y="6538913"/>
            <a:ext cx="904875" cy="395287"/>
          </a:xfrm>
          <a:prstGeom prst="rect">
            <a:avLst/>
          </a:prstGeom>
        </p:spPr>
        <p:txBody>
          <a:bodyPr anchor="b"/>
          <a:lstStyle>
            <a:lvl1pPr marL="0" indent="0" algn="r" defTabSz="914400" rtl="0" eaLnBrk="1" latinLnBrk="0" hangingPunct="1">
              <a:spcBef>
                <a:spcPct val="20000"/>
              </a:spcBef>
              <a:buFont typeface="Arial" pitchFamily="34" charset="0"/>
              <a:buNone/>
              <a:defRPr sz="1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F54A0CD3-EBDE-40D0-9318-D158662459D2}" type="slidenum">
              <a:rPr lang="en-US" smtClean="0">
                <a:solidFill>
                  <a:schemeClr val="bg1"/>
                </a:solidFill>
              </a:rPr>
              <a:pPr/>
              <a:t>‹#›</a:t>
            </a:fld>
            <a:endParaRPr lang="en-US" dirty="0">
              <a:solidFill>
                <a:schemeClr val="bg1"/>
              </a:solidFill>
            </a:endParaRPr>
          </a:p>
        </p:txBody>
      </p:sp>
      <p:pic>
        <p:nvPicPr>
          <p:cNvPr id="14" name="Picture 13" descr="A close up of a sign&#10;&#10;Description generated with very high confidence">
            <a:extLst>
              <a:ext uri="{FF2B5EF4-FFF2-40B4-BE49-F238E27FC236}">
                <a16:creationId xmlns:a16="http://schemas.microsoft.com/office/drawing/2014/main" id="{6AF8ACFA-1BDA-4B19-884D-49B12DC87A3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42630"/>
            <a:ext cx="828675" cy="515371"/>
          </a:xfrm>
          <a:prstGeom prst="rect">
            <a:avLst/>
          </a:prstGeom>
        </p:spPr>
      </p:pic>
      <p:sp>
        <p:nvSpPr>
          <p:cNvPr id="18" name="Text Box 14">
            <a:extLst>
              <a:ext uri="{FF2B5EF4-FFF2-40B4-BE49-F238E27FC236}">
                <a16:creationId xmlns:a16="http://schemas.microsoft.com/office/drawing/2014/main" id="{F5F798F3-D01A-4388-95AB-6601EAB4B5C7}"/>
              </a:ext>
            </a:extLst>
          </p:cNvPr>
          <p:cNvSpPr txBox="1">
            <a:spLocks noChangeArrowheads="1"/>
          </p:cNvSpPr>
          <p:nvPr userDrawn="1"/>
        </p:nvSpPr>
        <p:spPr bwMode="auto">
          <a:xfrm>
            <a:off x="7791450" y="6589610"/>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rgbClr val="000000"/>
                </a:solidFill>
                <a:latin typeface="Arial" charset="0"/>
              </a:rPr>
              <a:pPr algn="r">
                <a:spcBef>
                  <a:spcPct val="50000"/>
                </a:spcBef>
                <a:defRPr/>
              </a:pPr>
              <a:t>‹#›</a:t>
            </a:fld>
            <a:endParaRPr lang="en-US" sz="1100" dirty="0">
              <a:solidFill>
                <a:srgbClr val="000000"/>
              </a:solidFill>
              <a:latin typeface="Arial" charset="0"/>
            </a:endParaRPr>
          </a:p>
        </p:txBody>
      </p:sp>
      <p:grpSp>
        <p:nvGrpSpPr>
          <p:cNvPr id="19" name="Group 18">
            <a:extLst>
              <a:ext uri="{FF2B5EF4-FFF2-40B4-BE49-F238E27FC236}">
                <a16:creationId xmlns:a16="http://schemas.microsoft.com/office/drawing/2014/main" id="{91A24D9C-4B7D-45C0-AF3E-877F398A0ECF}"/>
              </a:ext>
            </a:extLst>
          </p:cNvPr>
          <p:cNvGrpSpPr/>
          <p:nvPr userDrawn="1"/>
        </p:nvGrpSpPr>
        <p:grpSpPr>
          <a:xfrm>
            <a:off x="857250" y="6657975"/>
            <a:ext cx="8286750" cy="200025"/>
            <a:chOff x="857250" y="6657975"/>
            <a:chExt cx="8286750" cy="200025"/>
          </a:xfrm>
        </p:grpSpPr>
        <p:sp>
          <p:nvSpPr>
            <p:cNvPr id="20" name="Rectangle 19">
              <a:extLst>
                <a:ext uri="{FF2B5EF4-FFF2-40B4-BE49-F238E27FC236}">
                  <a16:creationId xmlns:a16="http://schemas.microsoft.com/office/drawing/2014/main" id="{A1277C62-8CDD-4EBD-B774-CFB03FFA954F}"/>
                </a:ext>
              </a:extLst>
            </p:cNvPr>
            <p:cNvSpPr/>
            <p:nvPr userDrawn="1"/>
          </p:nvSpPr>
          <p:spPr>
            <a:xfrm flipV="1">
              <a:off x="857250" y="6657975"/>
              <a:ext cx="8286750" cy="200025"/>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Rectangle 20">
              <a:extLst>
                <a:ext uri="{FF2B5EF4-FFF2-40B4-BE49-F238E27FC236}">
                  <a16:creationId xmlns:a16="http://schemas.microsoft.com/office/drawing/2014/main" id="{0989851F-72DD-4195-A3A3-2BC1971E3B71}"/>
                </a:ext>
              </a:extLst>
            </p:cNvPr>
            <p:cNvSpPr/>
            <p:nvPr userDrawn="1"/>
          </p:nvSpPr>
          <p:spPr>
            <a:xfrm flipV="1">
              <a:off x="857250" y="6715125"/>
              <a:ext cx="8286750" cy="142875"/>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2" name="Text Placeholder 2">
            <a:extLst>
              <a:ext uri="{FF2B5EF4-FFF2-40B4-BE49-F238E27FC236}">
                <a16:creationId xmlns:a16="http://schemas.microsoft.com/office/drawing/2014/main" id="{FF014789-AC96-49C3-86BB-1F42A457F20D}"/>
              </a:ext>
            </a:extLst>
          </p:cNvPr>
          <p:cNvSpPr txBox="1">
            <a:spLocks/>
          </p:cNvSpPr>
          <p:nvPr userDrawn="1"/>
        </p:nvSpPr>
        <p:spPr>
          <a:xfrm>
            <a:off x="8305800" y="6538913"/>
            <a:ext cx="904875" cy="395287"/>
          </a:xfrm>
          <a:prstGeom prst="rect">
            <a:avLst/>
          </a:prstGeom>
        </p:spPr>
        <p:txBody>
          <a:bodyPr anchor="b"/>
          <a:lstStyle>
            <a:lvl1pPr marL="0" indent="0" algn="r" defTabSz="914400" rtl="0" eaLnBrk="1" latinLnBrk="0" hangingPunct="1">
              <a:spcBef>
                <a:spcPct val="20000"/>
              </a:spcBef>
              <a:buFont typeface="Arial" pitchFamily="34" charset="0"/>
              <a:buNone/>
              <a:defRPr sz="1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F54A0CD3-EBDE-40D0-9318-D158662459D2}" type="slidenum">
              <a:rPr lang="en-US" smtClean="0">
                <a:solidFill>
                  <a:schemeClr val="bg1"/>
                </a:solidFill>
              </a:rPr>
              <a:pPr/>
              <a:t>‹#›</a:t>
            </a:fld>
            <a:endParaRPr lang="en-US" dirty="0">
              <a:solidFill>
                <a:schemeClr val="bg1"/>
              </a:solidFill>
            </a:endParaRPr>
          </a:p>
        </p:txBody>
      </p:sp>
      <p:pic>
        <p:nvPicPr>
          <p:cNvPr id="23" name="Picture 22" descr="A close up of a sign&#10;&#10;Description generated with very high confidence">
            <a:extLst>
              <a:ext uri="{FF2B5EF4-FFF2-40B4-BE49-F238E27FC236}">
                <a16:creationId xmlns:a16="http://schemas.microsoft.com/office/drawing/2014/main" id="{782442E4-505D-4AD6-ADD2-D215A769CA8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42630"/>
            <a:ext cx="828675" cy="515371"/>
          </a:xfrm>
          <a:prstGeom prst="rect">
            <a:avLst/>
          </a:prstGeom>
        </p:spPr>
      </p:pic>
      <p:grpSp>
        <p:nvGrpSpPr>
          <p:cNvPr id="24" name="Group 23">
            <a:extLst>
              <a:ext uri="{FF2B5EF4-FFF2-40B4-BE49-F238E27FC236}">
                <a16:creationId xmlns:a16="http://schemas.microsoft.com/office/drawing/2014/main" id="{4DFC8DE0-9811-44C3-9F08-B57F91BB8312}"/>
              </a:ext>
            </a:extLst>
          </p:cNvPr>
          <p:cNvGrpSpPr/>
          <p:nvPr userDrawn="1"/>
        </p:nvGrpSpPr>
        <p:grpSpPr>
          <a:xfrm>
            <a:off x="0" y="-100013"/>
            <a:ext cx="9144000" cy="200025"/>
            <a:chOff x="0" y="0"/>
            <a:chExt cx="12192000" cy="266700"/>
          </a:xfrm>
        </p:grpSpPr>
        <p:sp>
          <p:nvSpPr>
            <p:cNvPr id="25" name="Rectangle 24">
              <a:extLst>
                <a:ext uri="{FF2B5EF4-FFF2-40B4-BE49-F238E27FC236}">
                  <a16:creationId xmlns:a16="http://schemas.microsoft.com/office/drawing/2014/main" id="{5641151E-5D5D-4E2A-A7AB-0551139ED14D}"/>
                </a:ext>
              </a:extLst>
            </p:cNvPr>
            <p:cNvSpPr/>
            <p:nvPr userDrawn="1"/>
          </p:nvSpPr>
          <p:spPr>
            <a:xfrm>
              <a:off x="0" y="0"/>
              <a:ext cx="12192000" cy="266700"/>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Rectangle 25">
              <a:extLst>
                <a:ext uri="{FF2B5EF4-FFF2-40B4-BE49-F238E27FC236}">
                  <a16:creationId xmlns:a16="http://schemas.microsoft.com/office/drawing/2014/main" id="{6FB18668-A6BC-492F-9F58-68924329F113}"/>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348174086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5" r:id="rId4"/>
    <p:sldLayoutId id="2147483746" r:id="rId5"/>
    <p:sldLayoutId id="2147483747" r:id="rId6"/>
    <p:sldLayoutId id="214748375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D2A600-351D-4541-96FC-DB0CC976F877}"/>
              </a:ext>
            </a:extLst>
          </p:cNvPr>
          <p:cNvGrpSpPr/>
          <p:nvPr userDrawn="1"/>
        </p:nvGrpSpPr>
        <p:grpSpPr>
          <a:xfrm>
            <a:off x="857250" y="6657975"/>
            <a:ext cx="8286750" cy="200025"/>
            <a:chOff x="857250" y="6657975"/>
            <a:chExt cx="8286750" cy="200025"/>
          </a:xfrm>
        </p:grpSpPr>
        <p:sp>
          <p:nvSpPr>
            <p:cNvPr id="9" name="Rectangle 8">
              <a:extLst>
                <a:ext uri="{FF2B5EF4-FFF2-40B4-BE49-F238E27FC236}">
                  <a16:creationId xmlns:a16="http://schemas.microsoft.com/office/drawing/2014/main" id="{EEA1A7A6-7431-487B-AE7C-F5B9AAAF1B0B}"/>
                </a:ext>
              </a:extLst>
            </p:cNvPr>
            <p:cNvSpPr/>
            <p:nvPr userDrawn="1"/>
          </p:nvSpPr>
          <p:spPr>
            <a:xfrm flipV="1">
              <a:off x="857250" y="6657975"/>
              <a:ext cx="8286750" cy="200025"/>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B94711C-65BE-41D2-B666-5B16C7077EB2}"/>
                </a:ext>
              </a:extLst>
            </p:cNvPr>
            <p:cNvSpPr/>
            <p:nvPr userDrawn="1"/>
          </p:nvSpPr>
          <p:spPr>
            <a:xfrm flipV="1">
              <a:off x="857250" y="6715125"/>
              <a:ext cx="8286750" cy="142875"/>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4" name="Text Placeholder 2">
            <a:extLst>
              <a:ext uri="{FF2B5EF4-FFF2-40B4-BE49-F238E27FC236}">
                <a16:creationId xmlns:a16="http://schemas.microsoft.com/office/drawing/2014/main" id="{3C941E96-CA26-41F7-9E4B-38F5B56F963D}"/>
              </a:ext>
            </a:extLst>
          </p:cNvPr>
          <p:cNvSpPr txBox="1">
            <a:spLocks/>
          </p:cNvSpPr>
          <p:nvPr userDrawn="1"/>
        </p:nvSpPr>
        <p:spPr>
          <a:xfrm>
            <a:off x="8305800" y="6538913"/>
            <a:ext cx="904875" cy="395287"/>
          </a:xfrm>
          <a:prstGeom prst="rect">
            <a:avLst/>
          </a:prstGeom>
        </p:spPr>
        <p:txBody>
          <a:bodyPr anchor="b"/>
          <a:lstStyle>
            <a:lvl1pPr marL="0" indent="0" algn="r" defTabSz="914400" rtl="0" eaLnBrk="1" latinLnBrk="0" hangingPunct="1">
              <a:spcBef>
                <a:spcPct val="20000"/>
              </a:spcBef>
              <a:buFont typeface="Arial" pitchFamily="34" charset="0"/>
              <a:buNone/>
              <a:defRPr sz="1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F54A0CD3-EBDE-40D0-9318-D158662459D2}" type="slidenum">
              <a:rPr lang="en-US" smtClean="0">
                <a:solidFill>
                  <a:schemeClr val="bg1"/>
                </a:solidFill>
              </a:rPr>
              <a:pPr/>
              <a:t>‹#›</a:t>
            </a:fld>
            <a:endParaRPr lang="en-US" dirty="0">
              <a:solidFill>
                <a:schemeClr val="bg1"/>
              </a:solidFill>
            </a:endParaRPr>
          </a:p>
        </p:txBody>
      </p:sp>
      <p:pic>
        <p:nvPicPr>
          <p:cNvPr id="15" name="Picture 14" descr="A close up of a sign&#10;&#10;Description generated with very high confidence">
            <a:extLst>
              <a:ext uri="{FF2B5EF4-FFF2-40B4-BE49-F238E27FC236}">
                <a16:creationId xmlns:a16="http://schemas.microsoft.com/office/drawing/2014/main" id="{D52B9143-000E-49C4-A0F2-4B19E1C0761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42630"/>
            <a:ext cx="828675" cy="515371"/>
          </a:xfrm>
          <a:prstGeom prst="rect">
            <a:avLst/>
          </a:prstGeom>
        </p:spPr>
      </p:pic>
      <p:grpSp>
        <p:nvGrpSpPr>
          <p:cNvPr id="16" name="Group 15">
            <a:extLst>
              <a:ext uri="{FF2B5EF4-FFF2-40B4-BE49-F238E27FC236}">
                <a16:creationId xmlns:a16="http://schemas.microsoft.com/office/drawing/2014/main" id="{AAD13CDC-D64C-41E7-BEBC-70E37166EC9A}"/>
              </a:ext>
            </a:extLst>
          </p:cNvPr>
          <p:cNvGrpSpPr/>
          <p:nvPr userDrawn="1"/>
        </p:nvGrpSpPr>
        <p:grpSpPr>
          <a:xfrm>
            <a:off x="0" y="-100013"/>
            <a:ext cx="9144000" cy="200025"/>
            <a:chOff x="0" y="0"/>
            <a:chExt cx="12192000" cy="266700"/>
          </a:xfrm>
        </p:grpSpPr>
        <p:sp>
          <p:nvSpPr>
            <p:cNvPr id="17" name="Rectangle 16">
              <a:extLst>
                <a:ext uri="{FF2B5EF4-FFF2-40B4-BE49-F238E27FC236}">
                  <a16:creationId xmlns:a16="http://schemas.microsoft.com/office/drawing/2014/main" id="{8B5AF7EC-14DD-476D-97DF-A7EE747FFD86}"/>
                </a:ext>
              </a:extLst>
            </p:cNvPr>
            <p:cNvSpPr/>
            <p:nvPr userDrawn="1"/>
          </p:nvSpPr>
          <p:spPr>
            <a:xfrm>
              <a:off x="0" y="0"/>
              <a:ext cx="12192000" cy="266700"/>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ectangle 17">
              <a:extLst>
                <a:ext uri="{FF2B5EF4-FFF2-40B4-BE49-F238E27FC236}">
                  <a16:creationId xmlns:a16="http://schemas.microsoft.com/office/drawing/2014/main" id="{9DCC75F0-442C-4617-A19C-CC30C6FF21B5}"/>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79212180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5.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5.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194C3F74-C4F7-4A6A-99CD-104ABDA057B2}"/>
              </a:ext>
            </a:extLst>
          </p:cNvPr>
          <p:cNvSpPr>
            <a:spLocks noGrp="1"/>
          </p:cNvSpPr>
          <p:nvPr>
            <p:ph type="body" sz="quarter" idx="12"/>
          </p:nvPr>
        </p:nvSpPr>
        <p:spPr/>
        <p:txBody>
          <a:bodyPr>
            <a:normAutofit fontScale="77500" lnSpcReduction="20000"/>
          </a:bodyPr>
          <a:lstStyle/>
          <a:p>
            <a:r>
              <a:rPr lang="en-US" dirty="0"/>
              <a:t>Adam Sonenshein</a:t>
            </a:r>
          </a:p>
        </p:txBody>
      </p:sp>
      <p:sp>
        <p:nvSpPr>
          <p:cNvPr id="7" name="Text Placeholder 6">
            <a:extLst>
              <a:ext uri="{FF2B5EF4-FFF2-40B4-BE49-F238E27FC236}">
                <a16:creationId xmlns:a16="http://schemas.microsoft.com/office/drawing/2014/main" id="{63B23797-8E0D-4C27-B917-D5B02FAE7149}"/>
              </a:ext>
            </a:extLst>
          </p:cNvPr>
          <p:cNvSpPr>
            <a:spLocks noGrp="1"/>
          </p:cNvSpPr>
          <p:nvPr>
            <p:ph type="body" sz="quarter" idx="13"/>
          </p:nvPr>
        </p:nvSpPr>
        <p:spPr/>
        <p:txBody>
          <a:bodyPr>
            <a:normAutofit fontScale="70000" lnSpcReduction="20000"/>
          </a:bodyPr>
          <a:lstStyle/>
          <a:p>
            <a:r>
              <a:rPr lang="en-US" dirty="0"/>
              <a:t>Vice President</a:t>
            </a:r>
          </a:p>
        </p:txBody>
      </p:sp>
      <p:sp>
        <p:nvSpPr>
          <p:cNvPr id="9" name="Text Placeholder 8">
            <a:extLst>
              <a:ext uri="{FF2B5EF4-FFF2-40B4-BE49-F238E27FC236}">
                <a16:creationId xmlns:a16="http://schemas.microsoft.com/office/drawing/2014/main" id="{CF3F99B4-7D34-4542-B3EC-EC5B7C9CD22A}"/>
              </a:ext>
            </a:extLst>
          </p:cNvPr>
          <p:cNvSpPr>
            <a:spLocks noGrp="1"/>
          </p:cNvSpPr>
          <p:nvPr>
            <p:ph type="body" sz="quarter" idx="14"/>
          </p:nvPr>
        </p:nvSpPr>
        <p:spPr/>
        <p:txBody>
          <a:bodyPr>
            <a:normAutofit fontScale="92500" lnSpcReduction="10000"/>
          </a:bodyPr>
          <a:lstStyle/>
          <a:p>
            <a:endParaRPr lang="en-US" dirty="0"/>
          </a:p>
        </p:txBody>
      </p:sp>
      <p:sp>
        <p:nvSpPr>
          <p:cNvPr id="10" name="Text Placeholder 9">
            <a:extLst>
              <a:ext uri="{FF2B5EF4-FFF2-40B4-BE49-F238E27FC236}">
                <a16:creationId xmlns:a16="http://schemas.microsoft.com/office/drawing/2014/main" id="{1C5F4E17-4C2D-4460-9297-E7933BBF7A76}"/>
              </a:ext>
            </a:extLst>
          </p:cNvPr>
          <p:cNvSpPr>
            <a:spLocks noGrp="1"/>
          </p:cNvSpPr>
          <p:nvPr>
            <p:ph type="body" sz="quarter" idx="15"/>
          </p:nvPr>
        </p:nvSpPr>
        <p:spPr/>
        <p:txBody>
          <a:bodyPr/>
          <a:lstStyle/>
          <a:p>
            <a:r>
              <a:rPr lang="en-US" dirty="0"/>
              <a:t>December 11, 2018</a:t>
            </a:r>
          </a:p>
        </p:txBody>
      </p:sp>
      <p:sp>
        <p:nvSpPr>
          <p:cNvPr id="3" name="Title 2">
            <a:extLst>
              <a:ext uri="{FF2B5EF4-FFF2-40B4-BE49-F238E27FC236}">
                <a16:creationId xmlns:a16="http://schemas.microsoft.com/office/drawing/2014/main" id="{884D7D98-235A-4336-B1E3-167B756DDA71}"/>
              </a:ext>
            </a:extLst>
          </p:cNvPr>
          <p:cNvSpPr>
            <a:spLocks noGrp="1"/>
          </p:cNvSpPr>
          <p:nvPr>
            <p:ph type="ctrTitle"/>
          </p:nvPr>
        </p:nvSpPr>
        <p:spPr/>
        <p:txBody>
          <a:bodyPr>
            <a:normAutofit fontScale="90000"/>
          </a:bodyPr>
          <a:lstStyle/>
          <a:p>
            <a:r>
              <a:rPr lang="en-US" dirty="0"/>
              <a:t>Dedicated Funding for Children and Youth in Los Angeles City and County</a:t>
            </a:r>
          </a:p>
        </p:txBody>
      </p:sp>
      <p:sp>
        <p:nvSpPr>
          <p:cNvPr id="5" name="Subtitle 4">
            <a:extLst>
              <a:ext uri="{FF2B5EF4-FFF2-40B4-BE49-F238E27FC236}">
                <a16:creationId xmlns:a16="http://schemas.microsoft.com/office/drawing/2014/main" id="{0287F9D6-87F8-46D0-818E-8AB93BCBA721}"/>
              </a:ext>
            </a:extLst>
          </p:cNvPr>
          <p:cNvSpPr>
            <a:spLocks noGrp="1"/>
          </p:cNvSpPr>
          <p:nvPr>
            <p:ph type="subTitle" idx="1"/>
          </p:nvPr>
        </p:nvSpPr>
        <p:spPr>
          <a:xfrm>
            <a:off x="205704" y="1837294"/>
            <a:ext cx="8730866" cy="365125"/>
          </a:xfrm>
        </p:spPr>
        <p:txBody>
          <a:bodyPr/>
          <a:lstStyle/>
          <a:p>
            <a:r>
              <a:rPr lang="en-US" dirty="0"/>
              <a:t>Los Angeles County Public Opinion Landscape</a:t>
            </a:r>
          </a:p>
        </p:txBody>
      </p:sp>
    </p:spTree>
    <p:extLst>
      <p:ext uri="{BB962C8B-B14F-4D97-AF65-F5344CB8AC3E}">
        <p14:creationId xmlns:p14="http://schemas.microsoft.com/office/powerpoint/2010/main" val="47276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2295393" y="2009932"/>
          <a:ext cx="8792787" cy="4310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77139" y="2018234"/>
          <a:ext cx="5402020" cy="431074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605285" y="4111284"/>
            <a:ext cx="73811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69021"/>
                </a:solidFill>
                <a:effectLst/>
                <a:uLnTx/>
                <a:uFillTx/>
                <a:latin typeface="Calibri"/>
                <a:ea typeface="+mn-ea"/>
                <a:cs typeface="+mn-cs"/>
              </a:rPr>
              <a:t>Total </a:t>
            </a:r>
            <a:br>
              <a:rPr kumimoji="0" lang="en-US" sz="2000" b="1" i="0" u="none" strike="noStrike" kern="1200" cap="none" spc="0" normalizeH="0" baseline="0" noProof="0" dirty="0">
                <a:ln>
                  <a:noFill/>
                </a:ln>
                <a:solidFill>
                  <a:srgbClr val="F69021"/>
                </a:solidFill>
                <a:effectLst/>
                <a:uLnTx/>
                <a:uFillTx/>
                <a:latin typeface="Calibri"/>
                <a:ea typeface="+mn-ea"/>
                <a:cs typeface="+mn-cs"/>
              </a:rPr>
            </a:br>
            <a:r>
              <a:rPr kumimoji="0" lang="en-US" sz="2000" b="1" i="0" u="none" strike="noStrike" kern="1200" cap="none" spc="0" normalizeH="0" baseline="0" noProof="0" dirty="0">
                <a:ln>
                  <a:noFill/>
                </a:ln>
                <a:solidFill>
                  <a:srgbClr val="F69021"/>
                </a:solidFill>
                <a:effectLst/>
                <a:uLnTx/>
                <a:uFillTx/>
                <a:latin typeface="Calibri"/>
                <a:ea typeface="+mn-ea"/>
                <a:cs typeface="+mn-cs"/>
              </a:rPr>
              <a:t>No</a:t>
            </a:r>
            <a:br>
              <a:rPr kumimoji="0" lang="en-US" sz="2000" b="1" i="0" u="none" strike="noStrike" kern="1200" cap="none" spc="0" normalizeH="0" baseline="0" noProof="0" dirty="0">
                <a:ln>
                  <a:noFill/>
                </a:ln>
                <a:solidFill>
                  <a:srgbClr val="F69021"/>
                </a:solidFill>
                <a:effectLst/>
                <a:uLnTx/>
                <a:uFillTx/>
                <a:latin typeface="Calibri"/>
                <a:ea typeface="+mn-ea"/>
                <a:cs typeface="+mn-cs"/>
              </a:rPr>
            </a:br>
            <a:r>
              <a:rPr kumimoji="0" lang="en-US" sz="2000" b="1" i="0" u="none" strike="noStrike" kern="1200" cap="none" spc="0" normalizeH="0" baseline="0" noProof="0" dirty="0">
                <a:ln>
                  <a:noFill/>
                </a:ln>
                <a:solidFill>
                  <a:srgbClr val="F69021"/>
                </a:solidFill>
                <a:effectLst/>
                <a:uLnTx/>
                <a:uFillTx/>
                <a:latin typeface="Calibri"/>
                <a:ea typeface="+mn-ea"/>
                <a:cs typeface="+mn-cs"/>
              </a:rPr>
              <a:t>33%</a:t>
            </a:r>
          </a:p>
        </p:txBody>
      </p:sp>
      <p:sp>
        <p:nvSpPr>
          <p:cNvPr id="7" name="TextBox 6"/>
          <p:cNvSpPr txBox="1"/>
          <p:nvPr/>
        </p:nvSpPr>
        <p:spPr>
          <a:xfrm>
            <a:off x="3581400" y="2400221"/>
            <a:ext cx="166016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85080"/>
                </a:solidFill>
                <a:effectLst/>
                <a:uLnTx/>
                <a:uFillTx/>
                <a:latin typeface="Calibri"/>
                <a:ea typeface="+mn-ea"/>
                <a:cs typeface="+mn-cs"/>
              </a:rPr>
              <a:t>Total </a:t>
            </a:r>
            <a:br>
              <a:rPr kumimoji="0" lang="en-US" sz="2000" b="1" i="0" u="none" strike="noStrike" kern="1200" cap="none" spc="0" normalizeH="0" baseline="0" noProof="0" dirty="0">
                <a:ln>
                  <a:noFill/>
                </a:ln>
                <a:solidFill>
                  <a:srgbClr val="285080"/>
                </a:solidFill>
                <a:effectLst/>
                <a:uLnTx/>
                <a:uFillTx/>
                <a:latin typeface="Calibri"/>
                <a:ea typeface="+mn-ea"/>
                <a:cs typeface="+mn-cs"/>
              </a:rPr>
            </a:br>
            <a:r>
              <a:rPr kumimoji="0" lang="en-US" sz="2000" b="1" i="0" u="none" strike="noStrike" kern="1200" cap="none" spc="0" normalizeH="0" baseline="0" noProof="0" dirty="0">
                <a:ln>
                  <a:noFill/>
                </a:ln>
                <a:solidFill>
                  <a:srgbClr val="285080"/>
                </a:solidFill>
                <a:effectLst/>
                <a:uLnTx/>
                <a:uFillTx/>
                <a:latin typeface="Calibri"/>
                <a:ea typeface="+mn-ea"/>
                <a:cs typeface="+mn-cs"/>
              </a:rPr>
              <a:t>Yes</a:t>
            </a:r>
            <a:br>
              <a:rPr kumimoji="0" lang="en-US" sz="2000" b="1" i="0" u="none" strike="noStrike" kern="1200" cap="none" spc="0" normalizeH="0" baseline="0" noProof="0" dirty="0">
                <a:ln>
                  <a:noFill/>
                </a:ln>
                <a:solidFill>
                  <a:srgbClr val="285080"/>
                </a:solidFill>
                <a:effectLst/>
                <a:uLnTx/>
                <a:uFillTx/>
                <a:latin typeface="Calibri"/>
                <a:ea typeface="+mn-ea"/>
                <a:cs typeface="+mn-cs"/>
              </a:rPr>
            </a:br>
            <a:r>
              <a:rPr kumimoji="0" lang="en-US" sz="2000" b="1" i="0" u="none" strike="noStrike" kern="1200" cap="none" spc="0" normalizeH="0" baseline="0" noProof="0" dirty="0">
                <a:ln>
                  <a:noFill/>
                </a:ln>
                <a:solidFill>
                  <a:srgbClr val="285080"/>
                </a:solidFill>
                <a:effectLst/>
                <a:uLnTx/>
                <a:uFillTx/>
                <a:latin typeface="Calibri"/>
                <a:ea typeface="+mn-ea"/>
                <a:cs typeface="+mn-cs"/>
              </a:rPr>
              <a:t>64%</a:t>
            </a:r>
          </a:p>
        </p:txBody>
      </p:sp>
      <p:sp>
        <p:nvSpPr>
          <p:cNvPr id="11" name="Text Placeholder 10"/>
          <p:cNvSpPr>
            <a:spLocks noGrp="1"/>
          </p:cNvSpPr>
          <p:nvPr>
            <p:ph type="body" sz="quarter" idx="10"/>
          </p:nvPr>
        </p:nvSpPr>
        <p:spPr/>
        <p:txBody>
          <a:bodyPr/>
          <a:lstStyle/>
          <a:p>
            <a:r>
              <a:rPr lang="en-US" dirty="0"/>
              <a:t>Q4/Q7/Q9. If the election were held today, would you vote yes in favor of the ¼ cent sales tax  measure or no to oppose it? </a:t>
            </a:r>
          </a:p>
        </p:txBody>
      </p:sp>
      <p:sp>
        <p:nvSpPr>
          <p:cNvPr id="2" name="Title 1"/>
          <p:cNvSpPr>
            <a:spLocks noGrp="1"/>
          </p:cNvSpPr>
          <p:nvPr>
            <p:ph type="title"/>
          </p:nvPr>
        </p:nvSpPr>
        <p:spPr/>
        <p:txBody>
          <a:bodyPr>
            <a:noAutofit/>
          </a:bodyPr>
          <a:lstStyle/>
          <a:p>
            <a:r>
              <a:rPr lang="en-US" sz="2400" dirty="0">
                <a:latin typeface="Tahoma" panose="020B0604030504040204" pitchFamily="34" charset="0"/>
                <a:cs typeface="Tahoma" panose="020B0604030504040204" pitchFamily="34" charset="0"/>
              </a:rPr>
              <a:t>In 2015, support for an LA County preschool funding ballot measure started below two-thirds, but grew after simulating a significant education campaign.</a:t>
            </a:r>
          </a:p>
        </p:txBody>
      </p:sp>
      <p:sp>
        <p:nvSpPr>
          <p:cNvPr id="12" name="Right Bracket 11"/>
          <p:cNvSpPr/>
          <p:nvPr/>
        </p:nvSpPr>
        <p:spPr>
          <a:xfrm>
            <a:off x="3886200" y="2323693"/>
            <a:ext cx="139087" cy="1190097"/>
          </a:xfrm>
          <a:prstGeom prst="righ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 name="TextBox 9"/>
          <p:cNvSpPr txBox="1"/>
          <p:nvPr/>
        </p:nvSpPr>
        <p:spPr>
          <a:xfrm>
            <a:off x="6629400" y="4076700"/>
            <a:ext cx="12854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69021"/>
                </a:solidFill>
                <a:effectLst/>
                <a:uLnTx/>
                <a:uFillTx/>
                <a:latin typeface="Calibri"/>
                <a:ea typeface="+mn-ea"/>
                <a:cs typeface="+mn-cs"/>
              </a:rPr>
              <a:t>Total </a:t>
            </a:r>
            <a:br>
              <a:rPr kumimoji="0" lang="en-US" sz="2000" b="1" i="0" u="none" strike="noStrike" kern="1200" cap="none" spc="0" normalizeH="0" baseline="0" noProof="0" dirty="0">
                <a:ln>
                  <a:noFill/>
                </a:ln>
                <a:solidFill>
                  <a:srgbClr val="F69021"/>
                </a:solidFill>
                <a:effectLst/>
                <a:uLnTx/>
                <a:uFillTx/>
                <a:latin typeface="Calibri"/>
                <a:ea typeface="+mn-ea"/>
                <a:cs typeface="+mn-cs"/>
              </a:rPr>
            </a:br>
            <a:r>
              <a:rPr kumimoji="0" lang="en-US" sz="2000" b="1" i="0" u="none" strike="noStrike" kern="1200" cap="none" spc="0" normalizeH="0" baseline="0" noProof="0" dirty="0">
                <a:ln>
                  <a:noFill/>
                </a:ln>
                <a:solidFill>
                  <a:srgbClr val="F69021"/>
                </a:solidFill>
                <a:effectLst/>
                <a:uLnTx/>
                <a:uFillTx/>
                <a:latin typeface="Calibri"/>
                <a:ea typeface="+mn-ea"/>
                <a:cs typeface="+mn-cs"/>
              </a:rPr>
              <a:t>No</a:t>
            </a:r>
            <a:br>
              <a:rPr kumimoji="0" lang="en-US" sz="2000" b="1" i="0" u="none" strike="noStrike" kern="1200" cap="none" spc="0" normalizeH="0" baseline="0" noProof="0" dirty="0">
                <a:ln>
                  <a:noFill/>
                </a:ln>
                <a:solidFill>
                  <a:srgbClr val="F69021"/>
                </a:solidFill>
                <a:effectLst/>
                <a:uLnTx/>
                <a:uFillTx/>
                <a:latin typeface="Calibri"/>
                <a:ea typeface="+mn-ea"/>
                <a:cs typeface="+mn-cs"/>
              </a:rPr>
            </a:br>
            <a:r>
              <a:rPr kumimoji="0" lang="en-US" sz="2000" b="1" i="0" u="none" strike="noStrike" kern="1200" cap="none" spc="0" normalizeH="0" baseline="0" noProof="0" dirty="0">
                <a:ln>
                  <a:noFill/>
                </a:ln>
                <a:solidFill>
                  <a:srgbClr val="F69021"/>
                </a:solidFill>
                <a:effectLst/>
                <a:uLnTx/>
                <a:uFillTx/>
                <a:latin typeface="Calibri"/>
                <a:ea typeface="+mn-ea"/>
                <a:cs typeface="+mn-cs"/>
              </a:rPr>
              <a:t>28%</a:t>
            </a:r>
          </a:p>
        </p:txBody>
      </p:sp>
      <p:sp>
        <p:nvSpPr>
          <p:cNvPr id="14" name="TextBox 13"/>
          <p:cNvSpPr txBox="1"/>
          <p:nvPr/>
        </p:nvSpPr>
        <p:spPr>
          <a:xfrm>
            <a:off x="7139401" y="2428795"/>
            <a:ext cx="109019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85080"/>
                </a:solidFill>
                <a:effectLst/>
                <a:uLnTx/>
                <a:uFillTx/>
                <a:latin typeface="Calibri"/>
                <a:ea typeface="+mn-ea"/>
                <a:cs typeface="+mn-cs"/>
              </a:rPr>
              <a:t>Total </a:t>
            </a:r>
            <a:br>
              <a:rPr kumimoji="0" lang="en-US" sz="2000" b="1" i="0" u="none" strike="noStrike" kern="1200" cap="none" spc="0" normalizeH="0" baseline="0" noProof="0" dirty="0">
                <a:ln>
                  <a:noFill/>
                </a:ln>
                <a:solidFill>
                  <a:srgbClr val="285080"/>
                </a:solidFill>
                <a:effectLst/>
                <a:uLnTx/>
                <a:uFillTx/>
                <a:latin typeface="Calibri"/>
                <a:ea typeface="+mn-ea"/>
                <a:cs typeface="+mn-cs"/>
              </a:rPr>
            </a:br>
            <a:r>
              <a:rPr kumimoji="0" lang="en-US" sz="2000" b="1" i="0" u="none" strike="noStrike" kern="1200" cap="none" spc="0" normalizeH="0" baseline="0" noProof="0" dirty="0">
                <a:ln>
                  <a:noFill/>
                </a:ln>
                <a:solidFill>
                  <a:srgbClr val="285080"/>
                </a:solidFill>
                <a:effectLst/>
                <a:uLnTx/>
                <a:uFillTx/>
                <a:latin typeface="Calibri"/>
                <a:ea typeface="+mn-ea"/>
                <a:cs typeface="+mn-cs"/>
              </a:rPr>
              <a:t>Yes</a:t>
            </a:r>
            <a:br>
              <a:rPr kumimoji="0" lang="en-US" sz="2000" b="1" i="0" u="none" strike="noStrike" kern="1200" cap="none" spc="0" normalizeH="0" baseline="0" noProof="0" dirty="0">
                <a:ln>
                  <a:noFill/>
                </a:ln>
                <a:solidFill>
                  <a:srgbClr val="285080"/>
                </a:solidFill>
                <a:effectLst/>
                <a:uLnTx/>
                <a:uFillTx/>
                <a:latin typeface="Calibri"/>
                <a:ea typeface="+mn-ea"/>
                <a:cs typeface="+mn-cs"/>
              </a:rPr>
            </a:br>
            <a:r>
              <a:rPr kumimoji="0" lang="en-US" sz="2000" b="1" i="0" u="none" strike="noStrike" kern="1200" cap="none" spc="0" normalizeH="0" baseline="0" noProof="0" dirty="0">
                <a:ln>
                  <a:noFill/>
                </a:ln>
                <a:solidFill>
                  <a:srgbClr val="285080"/>
                </a:solidFill>
                <a:effectLst/>
                <a:uLnTx/>
                <a:uFillTx/>
                <a:latin typeface="Calibri"/>
                <a:ea typeface="+mn-ea"/>
                <a:cs typeface="+mn-cs"/>
              </a:rPr>
              <a:t>69%</a:t>
            </a:r>
          </a:p>
        </p:txBody>
      </p:sp>
      <p:sp>
        <p:nvSpPr>
          <p:cNvPr id="19" name="Right Bracket 18">
            <a:extLst>
              <a:ext uri="{FF2B5EF4-FFF2-40B4-BE49-F238E27FC236}">
                <a16:creationId xmlns:a16="http://schemas.microsoft.com/office/drawing/2014/main" id="{6C88103B-FCB8-4AE6-92CC-BF62062CCCBE}"/>
              </a:ext>
            </a:extLst>
          </p:cNvPr>
          <p:cNvSpPr/>
          <p:nvPr/>
        </p:nvSpPr>
        <p:spPr>
          <a:xfrm>
            <a:off x="7162800" y="2286000"/>
            <a:ext cx="139087" cy="1190097"/>
          </a:xfrm>
          <a:prstGeom prst="righ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Right Bracket 19">
            <a:extLst>
              <a:ext uri="{FF2B5EF4-FFF2-40B4-BE49-F238E27FC236}">
                <a16:creationId xmlns:a16="http://schemas.microsoft.com/office/drawing/2014/main" id="{C956EBE0-2E26-432A-B2B1-EA4CF5FF3551}"/>
              </a:ext>
            </a:extLst>
          </p:cNvPr>
          <p:cNvSpPr/>
          <p:nvPr/>
        </p:nvSpPr>
        <p:spPr>
          <a:xfrm>
            <a:off x="3467100" y="4000093"/>
            <a:ext cx="139087" cy="1190097"/>
          </a:xfrm>
          <a:prstGeom prst="rightBracket">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Right Bracket 20">
            <a:extLst>
              <a:ext uri="{FF2B5EF4-FFF2-40B4-BE49-F238E27FC236}">
                <a16:creationId xmlns:a16="http://schemas.microsoft.com/office/drawing/2014/main" id="{CCF82810-A30C-463B-9A6E-862906831133}"/>
              </a:ext>
            </a:extLst>
          </p:cNvPr>
          <p:cNvSpPr/>
          <p:nvPr/>
        </p:nvSpPr>
        <p:spPr>
          <a:xfrm>
            <a:off x="6743700" y="3962400"/>
            <a:ext cx="139087" cy="1190097"/>
          </a:xfrm>
          <a:prstGeom prst="rightBracket">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1EADFB5A-A5AF-44E3-8494-05F37D46B33D}"/>
              </a:ext>
            </a:extLst>
          </p:cNvPr>
          <p:cNvSpPr txBox="1"/>
          <p:nvPr/>
        </p:nvSpPr>
        <p:spPr>
          <a:xfrm>
            <a:off x="76200" y="6059555"/>
            <a:ext cx="899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Survey Conducted July 2016 with a margin of error of +/-2.8%</a:t>
            </a:r>
          </a:p>
        </p:txBody>
      </p:sp>
      <p:sp>
        <p:nvSpPr>
          <p:cNvPr id="22" name="Rectangle 21">
            <a:extLst>
              <a:ext uri="{FF2B5EF4-FFF2-40B4-BE49-F238E27FC236}">
                <a16:creationId xmlns:a16="http://schemas.microsoft.com/office/drawing/2014/main" id="{2AE96A04-5C0D-4AFF-AA65-E8CD2685DEE8}"/>
              </a:ext>
            </a:extLst>
          </p:cNvPr>
          <p:cNvSpPr/>
          <p:nvPr/>
        </p:nvSpPr>
        <p:spPr>
          <a:xfrm>
            <a:off x="2394607" y="1656000"/>
            <a:ext cx="1790700" cy="495300"/>
          </a:xfrm>
          <a:prstGeom prst="rect">
            <a:avLst/>
          </a:prstGeom>
          <a:solidFill>
            <a:schemeClr val="accent6">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Initial Vote</a:t>
            </a:r>
          </a:p>
        </p:txBody>
      </p:sp>
      <p:sp>
        <p:nvSpPr>
          <p:cNvPr id="23" name="Rectangle 22">
            <a:extLst>
              <a:ext uri="{FF2B5EF4-FFF2-40B4-BE49-F238E27FC236}">
                <a16:creationId xmlns:a16="http://schemas.microsoft.com/office/drawing/2014/main" id="{35B44E1C-DA7F-41EC-8B3D-BC193243AF0F}"/>
              </a:ext>
            </a:extLst>
          </p:cNvPr>
          <p:cNvSpPr/>
          <p:nvPr/>
        </p:nvSpPr>
        <p:spPr>
          <a:xfrm>
            <a:off x="5590045" y="1670320"/>
            <a:ext cx="2514600" cy="495300"/>
          </a:xfrm>
          <a:prstGeom prst="rect">
            <a:avLst/>
          </a:prstGeom>
          <a:solidFill>
            <a:schemeClr val="accent6">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Vote After Education</a:t>
            </a:r>
          </a:p>
        </p:txBody>
      </p:sp>
    </p:spTree>
    <p:extLst>
      <p:ext uri="{BB962C8B-B14F-4D97-AF65-F5344CB8AC3E}">
        <p14:creationId xmlns:p14="http://schemas.microsoft.com/office/powerpoint/2010/main" val="351940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CFA84-7880-4D3D-991B-896895E21025}"/>
              </a:ext>
            </a:extLst>
          </p:cNvPr>
          <p:cNvSpPr>
            <a:spLocks noGrp="1"/>
          </p:cNvSpPr>
          <p:nvPr>
            <p:ph type="title" idx="4294967295"/>
          </p:nvPr>
        </p:nvSpPr>
        <p:spPr>
          <a:xfrm>
            <a:off x="114300" y="1752600"/>
            <a:ext cx="3467100" cy="2971800"/>
          </a:xfrm>
        </p:spPr>
        <p:txBody>
          <a:bodyPr>
            <a:normAutofit/>
          </a:bodyPr>
          <a:lstStyle/>
          <a:p>
            <a:r>
              <a:rPr lang="en-US" sz="4000" b="1" dirty="0">
                <a:solidFill>
                  <a:schemeClr val="accent3"/>
                </a:solidFill>
              </a:rPr>
              <a:t>For more information, contact:</a:t>
            </a:r>
          </a:p>
        </p:txBody>
      </p:sp>
      <p:sp>
        <p:nvSpPr>
          <p:cNvPr id="4" name="TextBox 3">
            <a:extLst>
              <a:ext uri="{FF2B5EF4-FFF2-40B4-BE49-F238E27FC236}">
                <a16:creationId xmlns:a16="http://schemas.microsoft.com/office/drawing/2014/main" id="{6F553EBF-A6A9-48DA-A41C-DBCB92D626E7}"/>
              </a:ext>
            </a:extLst>
          </p:cNvPr>
          <p:cNvSpPr txBox="1"/>
          <p:nvPr/>
        </p:nvSpPr>
        <p:spPr>
          <a:xfrm>
            <a:off x="5247088" y="4114800"/>
            <a:ext cx="4000500" cy="1323439"/>
          </a:xfrm>
          <a:prstGeom prst="rect">
            <a:avLst/>
          </a:prstGeom>
          <a:noFill/>
        </p:spPr>
        <p:txBody>
          <a:bodyPr wrap="square" rtlCol="0">
            <a:spAutoFit/>
          </a:bodyPr>
          <a:lstStyle/>
          <a:p>
            <a:pPr algn="ctr"/>
            <a:r>
              <a:rPr lang="fr-FR" sz="2000" b="1" dirty="0">
                <a:solidFill>
                  <a:schemeClr val="accent3"/>
                </a:solidFill>
              </a:rPr>
              <a:t>12100 Wilshire Blvd., Suite 350</a:t>
            </a:r>
            <a:br>
              <a:rPr lang="en-US" sz="2000" b="1" dirty="0">
                <a:solidFill>
                  <a:schemeClr val="accent3"/>
                </a:solidFill>
              </a:rPr>
            </a:br>
            <a:r>
              <a:rPr lang="en-US" sz="2000" b="1" dirty="0">
                <a:solidFill>
                  <a:schemeClr val="accent3"/>
                </a:solidFill>
              </a:rPr>
              <a:t>Los Angeles, CA 90025</a:t>
            </a:r>
            <a:br>
              <a:rPr lang="en-US" sz="2000" b="1" dirty="0">
                <a:solidFill>
                  <a:schemeClr val="accent3"/>
                </a:solidFill>
              </a:rPr>
            </a:br>
            <a:r>
              <a:rPr lang="en-US" sz="2000" b="1" dirty="0">
                <a:solidFill>
                  <a:schemeClr val="accent3"/>
                </a:solidFill>
              </a:rPr>
              <a:t>Phone (310) 828-1183</a:t>
            </a:r>
          </a:p>
          <a:p>
            <a:pPr algn="ctr"/>
            <a:r>
              <a:rPr lang="en-US" sz="2000" b="1" dirty="0">
                <a:solidFill>
                  <a:schemeClr val="accent3"/>
                </a:solidFill>
              </a:rPr>
              <a:t>Fax (310) 453-6562 </a:t>
            </a:r>
          </a:p>
        </p:txBody>
      </p:sp>
      <p:sp>
        <p:nvSpPr>
          <p:cNvPr id="5" name="TextBox 4">
            <a:extLst>
              <a:ext uri="{FF2B5EF4-FFF2-40B4-BE49-F238E27FC236}">
                <a16:creationId xmlns:a16="http://schemas.microsoft.com/office/drawing/2014/main" id="{ECEFCF92-C44C-47C1-B723-828BF146F648}"/>
              </a:ext>
            </a:extLst>
          </p:cNvPr>
          <p:cNvSpPr txBox="1"/>
          <p:nvPr/>
        </p:nvSpPr>
        <p:spPr>
          <a:xfrm>
            <a:off x="5626909" y="3273029"/>
            <a:ext cx="3240858" cy="400110"/>
          </a:xfrm>
          <a:prstGeom prst="rect">
            <a:avLst/>
          </a:prstGeom>
          <a:noFill/>
        </p:spPr>
        <p:txBody>
          <a:bodyPr wrap="square" rtlCol="0">
            <a:spAutoFit/>
          </a:bodyPr>
          <a:lstStyle/>
          <a:p>
            <a:pPr algn="ctr"/>
            <a:r>
              <a:rPr lang="en-US" sz="2000" dirty="0">
                <a:solidFill>
                  <a:schemeClr val="accent3"/>
                </a:solidFill>
              </a:rPr>
              <a:t>Adam@FM3research.com</a:t>
            </a:r>
          </a:p>
        </p:txBody>
      </p:sp>
      <p:sp>
        <p:nvSpPr>
          <p:cNvPr id="6" name="TextBox 5">
            <a:extLst>
              <a:ext uri="{FF2B5EF4-FFF2-40B4-BE49-F238E27FC236}">
                <a16:creationId xmlns:a16="http://schemas.microsoft.com/office/drawing/2014/main" id="{A4071663-3E7F-41F2-9F9B-A31DCF68D6E9}"/>
              </a:ext>
            </a:extLst>
          </p:cNvPr>
          <p:cNvSpPr txBox="1"/>
          <p:nvPr/>
        </p:nvSpPr>
        <p:spPr>
          <a:xfrm>
            <a:off x="5154212" y="2743200"/>
            <a:ext cx="4186253" cy="553998"/>
          </a:xfrm>
          <a:prstGeom prst="rect">
            <a:avLst/>
          </a:prstGeom>
          <a:noFill/>
        </p:spPr>
        <p:txBody>
          <a:bodyPr wrap="square" rtlCol="0">
            <a:spAutoFit/>
          </a:bodyPr>
          <a:lstStyle/>
          <a:p>
            <a:pPr algn="ctr"/>
            <a:r>
              <a:rPr lang="en-US" sz="3000" b="1" dirty="0">
                <a:ln w="3175">
                  <a:noFill/>
                  <a:prstDash val="solid"/>
                </a:ln>
                <a:solidFill>
                  <a:schemeClr val="accent3"/>
                </a:solidFill>
                <a:effectLst>
                  <a:outerShdw blurRad="41275" dist="20320" dir="1800000" algn="tl" rotWithShape="0">
                    <a:srgbClr val="000000">
                      <a:alpha val="40000"/>
                    </a:srgbClr>
                  </a:outerShdw>
                </a:effectLst>
                <a:latin typeface="+mj-lt"/>
              </a:rPr>
              <a:t>Adam Sonenshein</a:t>
            </a:r>
          </a:p>
        </p:txBody>
      </p:sp>
    </p:spTree>
    <p:extLst>
      <p:ext uri="{BB962C8B-B14F-4D97-AF65-F5344CB8AC3E}">
        <p14:creationId xmlns:p14="http://schemas.microsoft.com/office/powerpoint/2010/main" val="39333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511" y="402672"/>
            <a:ext cx="9072979" cy="727860"/>
          </a:xfrm>
        </p:spPr>
        <p:txBody>
          <a:bodyPr>
            <a:normAutofit/>
          </a:bodyPr>
          <a:lstStyle/>
          <a:p>
            <a:r>
              <a:rPr lang="en-US" sz="3400" dirty="0"/>
              <a:t>LA County Survey Methodology</a:t>
            </a:r>
          </a:p>
        </p:txBody>
      </p:sp>
      <p:sp>
        <p:nvSpPr>
          <p:cNvPr id="2" name="Text Placeholder 1"/>
          <p:cNvSpPr>
            <a:spLocks noGrp="1"/>
          </p:cNvSpPr>
          <p:nvPr>
            <p:ph type="body" sz="quarter" idx="10"/>
          </p:nvPr>
        </p:nvSpPr>
        <p:spPr/>
        <p:txBody>
          <a:bodyPr/>
          <a:lstStyle/>
          <a:p>
            <a:r>
              <a:rPr lang="en-US" sz="2200" dirty="0"/>
              <a:t>Survey conducted July 27</a:t>
            </a:r>
            <a:r>
              <a:rPr lang="en-US" sz="2200" baseline="30000" dirty="0"/>
              <a:t>th</a:t>
            </a:r>
            <a:r>
              <a:rPr lang="en-US" sz="2200" dirty="0"/>
              <a:t>-August 2nd, 2015</a:t>
            </a:r>
          </a:p>
          <a:p>
            <a:endParaRPr lang="en-US" sz="2200" dirty="0"/>
          </a:p>
          <a:p>
            <a:r>
              <a:rPr lang="en-US" sz="2200" dirty="0"/>
              <a:t>Interviews conducted by telephone with a random sample of 1,298 Los Angeles County registered voters likely to vote in the November 2016 Election</a:t>
            </a:r>
          </a:p>
          <a:p>
            <a:endParaRPr lang="en-US" sz="2200" dirty="0"/>
          </a:p>
          <a:p>
            <a:r>
              <a:rPr lang="en-US" sz="2200" dirty="0"/>
              <a:t>Margin of error for the full sample is ±2.8%; for half the sample is ±3.8%</a:t>
            </a:r>
          </a:p>
        </p:txBody>
      </p:sp>
    </p:spTree>
    <p:extLst>
      <p:ext uri="{BB962C8B-B14F-4D97-AF65-F5344CB8AC3E}">
        <p14:creationId xmlns:p14="http://schemas.microsoft.com/office/powerpoint/2010/main" val="151789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algn="ctr"/>
            <a:r>
              <a:rPr lang="en-US" dirty="0"/>
              <a:t>Hypothetical ¼ cent sales tax ballot measure for preschool education.</a:t>
            </a:r>
          </a:p>
        </p:txBody>
      </p:sp>
      <p:sp>
        <p:nvSpPr>
          <p:cNvPr id="12" name="Rectangle 11"/>
          <p:cNvSpPr/>
          <p:nvPr/>
        </p:nvSpPr>
        <p:spPr>
          <a:xfrm>
            <a:off x="494270" y="1371600"/>
            <a:ext cx="8155459" cy="4708981"/>
          </a:xfrm>
          <a:prstGeom prst="rect">
            <a:avLst/>
          </a:prstGeom>
        </p:spPr>
        <p:txBody>
          <a:bodyPr wrap="square">
            <a:spAutoFit/>
          </a:bodyPr>
          <a:lstStyle/>
          <a:p>
            <a:pPr lvl="0" algn="just"/>
            <a:r>
              <a:rPr lang="en-US" sz="2500" b="1" dirty="0"/>
              <a:t>LOS ANGELES PRESCHOOL QUALITY, AFFORDABILITY AND CHOICE MEASURE</a:t>
            </a:r>
            <a:r>
              <a:rPr lang="en-US" sz="2500" cap="all" dirty="0"/>
              <a:t>. </a:t>
            </a:r>
            <a:endParaRPr lang="en-US" sz="2500" dirty="0"/>
          </a:p>
          <a:p>
            <a:pPr algn="just"/>
            <a:r>
              <a:rPr lang="en-US" sz="2500" dirty="0"/>
              <a:t>To make voluntary, full-day, high-quality preschool available to all three- and four-year-old children in Los Angeles County by training, attracting and retaining qualified preschool teachers; helping parents support their preschool-aged children’s education; offering parental choice of the preschool for their children and priority enrollment for children with special needs, in foster care and military families; and requiring that preschools meet state and local ratings; shall Los Angeles County enact a ¼ cent sales tax, with all funds used locally and annual independent audits?</a:t>
            </a:r>
          </a:p>
        </p:txBody>
      </p:sp>
    </p:spTree>
    <p:extLst>
      <p:ext uri="{BB962C8B-B14F-4D97-AF65-F5344CB8AC3E}">
        <p14:creationId xmlns:p14="http://schemas.microsoft.com/office/powerpoint/2010/main" val="302480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Measure M Ballot Language</a:t>
            </a:r>
            <a:endParaRPr lang="en-US" dirty="0"/>
          </a:p>
        </p:txBody>
      </p:sp>
      <p:sp>
        <p:nvSpPr>
          <p:cNvPr id="6" name="Text Placeholder 5"/>
          <p:cNvSpPr>
            <a:spLocks noGrp="1"/>
          </p:cNvSpPr>
          <p:nvPr>
            <p:ph type="body" sz="quarter" idx="10"/>
          </p:nvPr>
        </p:nvSpPr>
        <p:spPr/>
        <p:txBody>
          <a:bodyPr/>
          <a:lstStyle/>
          <a:p>
            <a:endParaRPr lang="en-US"/>
          </a:p>
        </p:txBody>
      </p:sp>
      <p:sp>
        <p:nvSpPr>
          <p:cNvPr id="4" name="TextBox 3"/>
          <p:cNvSpPr txBox="1"/>
          <p:nvPr/>
        </p:nvSpPr>
        <p:spPr>
          <a:xfrm>
            <a:off x="247651" y="1143000"/>
            <a:ext cx="8648700" cy="4985980"/>
          </a:xfrm>
          <a:prstGeom prst="rect">
            <a:avLst/>
          </a:prstGeom>
          <a:solidFill>
            <a:srgbClr val="D0FAC6"/>
          </a:solidFill>
        </p:spPr>
        <p:txBody>
          <a:bodyPr wrap="square" lIns="91440" tIns="91440" rIns="91440" bIns="91440" rtlCol="0">
            <a:spAutoFit/>
          </a:bodyPr>
          <a:lstStyle/>
          <a:p>
            <a:pPr algn="just"/>
            <a:r>
              <a:rPr lang="en-US" sz="2600" b="1" dirty="0"/>
              <a:t>Los Angeles County Metropolitan Transportation Authority</a:t>
            </a:r>
            <a:endParaRPr lang="en-US" sz="2600" dirty="0"/>
          </a:p>
          <a:p>
            <a:pPr algn="just"/>
            <a:r>
              <a:rPr lang="en-US" sz="2600" b="1" dirty="0"/>
              <a:t>LOS ANGELES COUNTY TRAFFIC IMPROVEMENT PLAN</a:t>
            </a:r>
            <a:endParaRPr lang="en-US" sz="2600" dirty="0"/>
          </a:p>
          <a:p>
            <a:pPr algn="just"/>
            <a:r>
              <a:rPr lang="en-US" sz="2600" dirty="0"/>
              <a:t> </a:t>
            </a:r>
          </a:p>
          <a:p>
            <a:pPr algn="just"/>
            <a:r>
              <a:rPr lang="en-US" sz="2600" dirty="0"/>
              <a:t>To improve freeway traffic flow/safety; repair potholes/sidewalks; repave local streets; earthquake retrofit bridges; synchronize signals; keep senior/disabled/student fares affordable; expand rail/subway/bus systems; improve job/school/airport connections; and create jobs; shall voters authorize a Los Angeles County Traffic Improvement Plan through a ½¢ sales tax and continue the existing ½¢ traffic relief tax until voters decide to end it, with independent audits/oversight and funds controlled locally?</a:t>
            </a:r>
          </a:p>
        </p:txBody>
      </p:sp>
    </p:spTree>
    <p:extLst>
      <p:ext uri="{BB962C8B-B14F-4D97-AF65-F5344CB8AC3E}">
        <p14:creationId xmlns:p14="http://schemas.microsoft.com/office/powerpoint/2010/main" val="328356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A Ballot Language</a:t>
            </a:r>
          </a:p>
        </p:txBody>
      </p:sp>
      <p:sp>
        <p:nvSpPr>
          <p:cNvPr id="3" name="Text Placeholder 2"/>
          <p:cNvSpPr>
            <a:spLocks noGrp="1"/>
          </p:cNvSpPr>
          <p:nvPr>
            <p:ph type="body" sz="quarter" idx="10"/>
          </p:nvPr>
        </p:nvSpPr>
        <p:spPr/>
        <p:txBody>
          <a:bodyPr/>
          <a:lstStyle/>
          <a:p>
            <a:endParaRPr lang="en-US"/>
          </a:p>
        </p:txBody>
      </p:sp>
      <p:sp>
        <p:nvSpPr>
          <p:cNvPr id="4" name="TextBox 3"/>
          <p:cNvSpPr txBox="1"/>
          <p:nvPr/>
        </p:nvSpPr>
        <p:spPr>
          <a:xfrm>
            <a:off x="247651" y="1428844"/>
            <a:ext cx="8648700" cy="4247317"/>
          </a:xfrm>
          <a:prstGeom prst="rect">
            <a:avLst/>
          </a:prstGeom>
          <a:solidFill>
            <a:schemeClr val="accent2">
              <a:lumMod val="40000"/>
              <a:lumOff val="60000"/>
            </a:schemeClr>
          </a:solidFill>
        </p:spPr>
        <p:txBody>
          <a:bodyPr wrap="square" lIns="91440" tIns="91440" rIns="91440" bIns="91440" rtlCol="0">
            <a:spAutoFit/>
          </a:bodyPr>
          <a:lstStyle/>
          <a:p>
            <a:pPr algn="just"/>
            <a:r>
              <a:rPr lang="en-US" sz="2400" b="1" dirty="0"/>
              <a:t>SAFE, CLEAN NEIGHBORHOOD PARKS, OPEN SPACE, BEACHES, RIVERS PROTECTION, AND WATER CONSERVATION MEASURE</a:t>
            </a:r>
            <a:endParaRPr lang="en-US" sz="2400" dirty="0"/>
          </a:p>
          <a:p>
            <a:pPr algn="just"/>
            <a:r>
              <a:rPr lang="en-US" sz="2400" dirty="0"/>
              <a:t> </a:t>
            </a:r>
          </a:p>
          <a:p>
            <a:pPr algn="just"/>
            <a:r>
              <a:rPr lang="en-US" sz="2400" dirty="0"/>
              <a:t>To replace expiring local funding for safe, clean neighborhood/ city/ county parks; increase safe playgrounds, reduce gang activity; keep neighborhood recreation/ senior centers, drinking water safe; protect beaches, rivers, water resources, remaining natural areas/ open space; shall 1.5 cents be levied annually per square foot of improved property in Los Angeles County, with bond authority, requiring citizen oversight, independent audits, and funds used locally?</a:t>
            </a:r>
          </a:p>
        </p:txBody>
      </p:sp>
    </p:spTree>
    <p:extLst>
      <p:ext uri="{BB962C8B-B14F-4D97-AF65-F5344CB8AC3E}">
        <p14:creationId xmlns:p14="http://schemas.microsoft.com/office/powerpoint/2010/main" val="324818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556" y="266700"/>
            <a:ext cx="8874889" cy="1066800"/>
          </a:xfrm>
        </p:spPr>
        <p:txBody>
          <a:bodyPr/>
          <a:lstStyle/>
          <a:p>
            <a:r>
              <a:rPr lang="en-US" sz="3200" dirty="0"/>
              <a:t>Measure W Ballot Title and Summary</a:t>
            </a:r>
          </a:p>
        </p:txBody>
      </p:sp>
      <p:sp>
        <p:nvSpPr>
          <p:cNvPr id="4" name="Text Placeholder 3"/>
          <p:cNvSpPr>
            <a:spLocks noGrp="1"/>
          </p:cNvSpPr>
          <p:nvPr>
            <p:ph type="body" sz="quarter" idx="10"/>
          </p:nvPr>
        </p:nvSpPr>
        <p:spPr/>
        <p:txBody>
          <a:bodyPr/>
          <a:lstStyle/>
          <a:p>
            <a:r>
              <a:rPr lang="en-US" dirty="0"/>
              <a:t>Q3. If the election were held today on this measure, do you think you would vote yes in favor or no to oppose it? </a:t>
            </a:r>
          </a:p>
        </p:txBody>
      </p:sp>
      <p:sp>
        <p:nvSpPr>
          <p:cNvPr id="5" name="Rectangle: Rounded Corners 4"/>
          <p:cNvSpPr/>
          <p:nvPr/>
        </p:nvSpPr>
        <p:spPr>
          <a:xfrm>
            <a:off x="352425" y="1028700"/>
            <a:ext cx="8439150" cy="5257800"/>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b="1" dirty="0">
                <a:solidFill>
                  <a:srgbClr val="000000"/>
                </a:solidFill>
              </a:rPr>
              <a:t>Los Angeles Region’s Public Health; Safe, Clean Water Program</a:t>
            </a:r>
          </a:p>
          <a:p>
            <a:pPr lvl="0" algn="just"/>
            <a:endParaRPr lang="en-US" sz="2400" b="1" dirty="0">
              <a:solidFill>
                <a:srgbClr val="000000"/>
              </a:solidFill>
            </a:endParaRPr>
          </a:p>
          <a:p>
            <a:pPr lvl="0" algn="just"/>
            <a:r>
              <a:rPr lang="en-US" sz="2400" dirty="0">
                <a:solidFill>
                  <a:srgbClr val="000000"/>
                </a:solidFill>
              </a:rPr>
              <a:t>Shall an ordinance improving/protecting water quality; capturing rain/</a:t>
            </a:r>
            <a:r>
              <a:rPr lang="en-US" sz="2400" dirty="0" err="1">
                <a:solidFill>
                  <a:srgbClr val="000000"/>
                </a:solidFill>
              </a:rPr>
              <a:t>stormwater</a:t>
            </a:r>
            <a:r>
              <a:rPr lang="en-US" sz="2400" dirty="0">
                <a:solidFill>
                  <a:srgbClr val="000000"/>
                </a:solidFill>
              </a:rPr>
              <a:t> to increase safe drinking water supplies and prepare for future drought; protecting public health/marine life by reducing pollution, trash, toxins/plastics entering Los Angeles County waterways/beaches by establishing a parcel tax of 2.5¢ per square foot of impermeable surface, exempting low-income seniors, raising $312,500,000 annually until ended by voters, with audits, oversight and local control be adopted?</a:t>
            </a:r>
          </a:p>
        </p:txBody>
      </p:sp>
    </p:spTree>
    <p:extLst>
      <p:ext uri="{BB962C8B-B14F-4D97-AF65-F5344CB8AC3E}">
        <p14:creationId xmlns:p14="http://schemas.microsoft.com/office/powerpoint/2010/main" val="46346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87DC-A4DB-4F5A-8632-D97A2B83CF97}"/>
              </a:ext>
            </a:extLst>
          </p:cNvPr>
          <p:cNvSpPr>
            <a:spLocks noGrp="1"/>
          </p:cNvSpPr>
          <p:nvPr>
            <p:ph type="title"/>
          </p:nvPr>
        </p:nvSpPr>
        <p:spPr/>
        <p:txBody>
          <a:bodyPr/>
          <a:lstStyle/>
          <a:p>
            <a:r>
              <a:rPr lang="en-US" dirty="0"/>
              <a:t>Lesson</a:t>
            </a:r>
            <a:br>
              <a:rPr lang="en-US" dirty="0"/>
            </a:br>
            <a:r>
              <a:rPr lang="en-US" dirty="0"/>
              <a:t>3</a:t>
            </a:r>
          </a:p>
        </p:txBody>
      </p:sp>
      <p:sp>
        <p:nvSpPr>
          <p:cNvPr id="3" name="TextBox 2">
            <a:extLst>
              <a:ext uri="{FF2B5EF4-FFF2-40B4-BE49-F238E27FC236}">
                <a16:creationId xmlns:a16="http://schemas.microsoft.com/office/drawing/2014/main" id="{A1B77943-C3BC-45AF-9E74-481B31143A94}"/>
              </a:ext>
            </a:extLst>
          </p:cNvPr>
          <p:cNvSpPr txBox="1"/>
          <p:nvPr/>
        </p:nvSpPr>
        <p:spPr>
          <a:xfrm>
            <a:off x="5410200" y="2397949"/>
            <a:ext cx="3733800" cy="2554545"/>
          </a:xfrm>
          <a:prstGeom prst="rect">
            <a:avLst/>
          </a:prstGeom>
          <a:noFill/>
        </p:spPr>
        <p:txBody>
          <a:bodyPr wrap="square" rtlCol="0">
            <a:spAutoFit/>
          </a:bodyPr>
          <a:lstStyle/>
          <a:p>
            <a:pPr algn="ctr"/>
            <a:r>
              <a:rPr lang="en-US" sz="3200" dirty="0">
                <a:solidFill>
                  <a:schemeClr val="accent3"/>
                </a:solidFill>
              </a:rPr>
              <a:t>Successful County Measures Often </a:t>
            </a:r>
            <a:br>
              <a:rPr lang="en-US" sz="3200" dirty="0">
                <a:solidFill>
                  <a:schemeClr val="accent3"/>
                </a:solidFill>
              </a:rPr>
            </a:br>
            <a:r>
              <a:rPr lang="en-US" sz="3200" dirty="0">
                <a:solidFill>
                  <a:schemeClr val="accent3"/>
                </a:solidFill>
              </a:rPr>
              <a:t>Have Champions </a:t>
            </a:r>
            <a:br>
              <a:rPr lang="en-US" sz="3200" dirty="0">
                <a:solidFill>
                  <a:schemeClr val="accent3"/>
                </a:solidFill>
              </a:rPr>
            </a:br>
            <a:r>
              <a:rPr lang="en-US" sz="3200" dirty="0">
                <a:solidFill>
                  <a:schemeClr val="accent3"/>
                </a:solidFill>
              </a:rPr>
              <a:t>on the Board of Supervisors.</a:t>
            </a:r>
            <a:endParaRPr lang="en-US" sz="4400" dirty="0">
              <a:solidFill>
                <a:schemeClr val="accent3"/>
              </a:solidFill>
            </a:endParaRPr>
          </a:p>
        </p:txBody>
      </p:sp>
    </p:spTree>
    <p:extLst>
      <p:ext uri="{BB962C8B-B14F-4D97-AF65-F5344CB8AC3E}">
        <p14:creationId xmlns:p14="http://schemas.microsoft.com/office/powerpoint/2010/main" val="427366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09DA-45E4-44DF-B0F3-6C90C9E390CE}"/>
              </a:ext>
            </a:extLst>
          </p:cNvPr>
          <p:cNvSpPr>
            <a:spLocks noGrp="1"/>
          </p:cNvSpPr>
          <p:nvPr>
            <p:ph type="title"/>
          </p:nvPr>
        </p:nvSpPr>
        <p:spPr/>
        <p:txBody>
          <a:bodyPr/>
          <a:lstStyle/>
          <a:p>
            <a:r>
              <a:rPr lang="en-US" dirty="0"/>
              <a:t>Champions of Recent </a:t>
            </a:r>
            <a:br>
              <a:rPr lang="en-US" dirty="0"/>
            </a:br>
            <a:r>
              <a:rPr lang="en-US" dirty="0"/>
              <a:t>LA County Ballot Measures</a:t>
            </a:r>
          </a:p>
        </p:txBody>
      </p:sp>
      <p:grpSp>
        <p:nvGrpSpPr>
          <p:cNvPr id="16" name="Group 15">
            <a:extLst>
              <a:ext uri="{FF2B5EF4-FFF2-40B4-BE49-F238E27FC236}">
                <a16:creationId xmlns:a16="http://schemas.microsoft.com/office/drawing/2014/main" id="{4B98BD4F-91BD-4CF9-8086-4CB52CA2A00A}"/>
              </a:ext>
            </a:extLst>
          </p:cNvPr>
          <p:cNvGrpSpPr/>
          <p:nvPr/>
        </p:nvGrpSpPr>
        <p:grpSpPr>
          <a:xfrm>
            <a:off x="2699999" y="1982296"/>
            <a:ext cx="1609395" cy="2702920"/>
            <a:chOff x="2497113" y="1496166"/>
            <a:chExt cx="1609395" cy="2702920"/>
          </a:xfrm>
        </p:grpSpPr>
        <p:sp>
          <p:nvSpPr>
            <p:cNvPr id="5" name="TextBox 4">
              <a:extLst>
                <a:ext uri="{FF2B5EF4-FFF2-40B4-BE49-F238E27FC236}">
                  <a16:creationId xmlns:a16="http://schemas.microsoft.com/office/drawing/2014/main" id="{454996AC-7EDC-4C87-B1FA-2DAC4F0916DB}"/>
                </a:ext>
              </a:extLst>
            </p:cNvPr>
            <p:cNvSpPr txBox="1"/>
            <p:nvPr/>
          </p:nvSpPr>
          <p:spPr>
            <a:xfrm>
              <a:off x="2530694" y="1496166"/>
              <a:ext cx="1542233" cy="646331"/>
            </a:xfrm>
            <a:prstGeom prst="rect">
              <a:avLst/>
            </a:prstGeom>
            <a:noFill/>
          </p:spPr>
          <p:txBody>
            <a:bodyPr wrap="square" rtlCol="0">
              <a:spAutoFit/>
            </a:bodyPr>
            <a:lstStyle/>
            <a:p>
              <a:pPr algn="ctr"/>
              <a:r>
                <a:rPr lang="en-US" b="1" dirty="0"/>
                <a:t>Measure H</a:t>
              </a:r>
              <a:r>
                <a:rPr lang="en-US" dirty="0"/>
                <a:t>  (Homeless)</a:t>
              </a:r>
            </a:p>
          </p:txBody>
        </p:sp>
        <p:pic>
          <p:nvPicPr>
            <p:cNvPr id="7" name="Picture 6" descr="Mark_Ridley-Thomas">
              <a:extLst>
                <a:ext uri="{FF2B5EF4-FFF2-40B4-BE49-F238E27FC236}">
                  <a16:creationId xmlns:a16="http://schemas.microsoft.com/office/drawing/2014/main" id="{83438F2C-E9C3-4863-A924-8A57C589B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113" y="2315751"/>
              <a:ext cx="1609395" cy="18833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143EC0F3-921D-4783-9AEE-5B1A217D438B}"/>
              </a:ext>
            </a:extLst>
          </p:cNvPr>
          <p:cNvGrpSpPr/>
          <p:nvPr/>
        </p:nvGrpSpPr>
        <p:grpSpPr>
          <a:xfrm>
            <a:off x="320717" y="1981200"/>
            <a:ext cx="1609394" cy="2700063"/>
            <a:chOff x="320717" y="1495070"/>
            <a:chExt cx="1609394" cy="2700063"/>
          </a:xfrm>
        </p:grpSpPr>
        <p:sp>
          <p:nvSpPr>
            <p:cNvPr id="3" name="TextBox 2">
              <a:extLst>
                <a:ext uri="{FF2B5EF4-FFF2-40B4-BE49-F238E27FC236}">
                  <a16:creationId xmlns:a16="http://schemas.microsoft.com/office/drawing/2014/main" id="{32971D6B-B045-4314-97A8-9A297CA9E9B2}"/>
                </a:ext>
              </a:extLst>
            </p:cNvPr>
            <p:cNvSpPr txBox="1"/>
            <p:nvPr/>
          </p:nvSpPr>
          <p:spPr>
            <a:xfrm>
              <a:off x="411544" y="1495070"/>
              <a:ext cx="1427740" cy="646331"/>
            </a:xfrm>
            <a:prstGeom prst="rect">
              <a:avLst/>
            </a:prstGeom>
            <a:noFill/>
          </p:spPr>
          <p:txBody>
            <a:bodyPr wrap="square" rtlCol="0">
              <a:spAutoFit/>
            </a:bodyPr>
            <a:lstStyle/>
            <a:p>
              <a:pPr algn="ctr"/>
              <a:r>
                <a:rPr lang="en-US" b="1" dirty="0"/>
                <a:t>Measure A </a:t>
              </a:r>
              <a:r>
                <a:rPr lang="en-US" dirty="0"/>
                <a:t>(Parks)</a:t>
              </a:r>
            </a:p>
          </p:txBody>
        </p:sp>
        <p:pic>
          <p:nvPicPr>
            <p:cNvPr id="8" name="Picture 8" descr="Hilda L. Solis">
              <a:extLst>
                <a:ext uri="{FF2B5EF4-FFF2-40B4-BE49-F238E27FC236}">
                  <a16:creationId xmlns:a16="http://schemas.microsoft.com/office/drawing/2014/main" id="{201DDF10-C08D-4AAB-9338-495BA6474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17" y="2311799"/>
              <a:ext cx="1609394" cy="18833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8D999EB5-755D-4A2C-B61C-69532999C4A4}"/>
              </a:ext>
            </a:extLst>
          </p:cNvPr>
          <p:cNvGrpSpPr/>
          <p:nvPr/>
        </p:nvGrpSpPr>
        <p:grpSpPr>
          <a:xfrm>
            <a:off x="7391400" y="1985153"/>
            <a:ext cx="1737602" cy="2754446"/>
            <a:chOff x="7391400" y="1499023"/>
            <a:chExt cx="1737602" cy="2754446"/>
          </a:xfrm>
        </p:grpSpPr>
        <p:sp>
          <p:nvSpPr>
            <p:cNvPr id="6" name="TextBox 5">
              <a:extLst>
                <a:ext uri="{FF2B5EF4-FFF2-40B4-BE49-F238E27FC236}">
                  <a16:creationId xmlns:a16="http://schemas.microsoft.com/office/drawing/2014/main" id="{6B140C57-7010-4653-B9FA-5B064AC5F7CD}"/>
                </a:ext>
              </a:extLst>
            </p:cNvPr>
            <p:cNvSpPr txBox="1"/>
            <p:nvPr/>
          </p:nvSpPr>
          <p:spPr>
            <a:xfrm>
              <a:off x="7391400" y="1499023"/>
              <a:ext cx="1737602" cy="646331"/>
            </a:xfrm>
            <a:prstGeom prst="rect">
              <a:avLst/>
            </a:prstGeom>
            <a:noFill/>
          </p:spPr>
          <p:txBody>
            <a:bodyPr wrap="square" rtlCol="0">
              <a:spAutoFit/>
            </a:bodyPr>
            <a:lstStyle/>
            <a:p>
              <a:pPr algn="ctr"/>
              <a:r>
                <a:rPr lang="en-US" b="1" dirty="0"/>
                <a:t>Measure W</a:t>
              </a:r>
              <a:r>
                <a:rPr lang="en-US" dirty="0"/>
                <a:t>  (Stormwater)</a:t>
              </a:r>
            </a:p>
          </p:txBody>
        </p:sp>
        <p:pic>
          <p:nvPicPr>
            <p:cNvPr id="9" name="Picture 10" descr="Sheila_Kuehl">
              <a:extLst>
                <a:ext uri="{FF2B5EF4-FFF2-40B4-BE49-F238E27FC236}">
                  <a16:creationId xmlns:a16="http://schemas.microsoft.com/office/drawing/2014/main" id="{00CB2087-6AF3-47A0-BE93-ACE1FD3164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5114" y="2315751"/>
              <a:ext cx="1550174" cy="1937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60CE4342-A6CD-4E69-A50A-B669E4A1DD2F}"/>
              </a:ext>
            </a:extLst>
          </p:cNvPr>
          <p:cNvGrpSpPr/>
          <p:nvPr/>
        </p:nvGrpSpPr>
        <p:grpSpPr>
          <a:xfrm>
            <a:off x="5079282" y="2000143"/>
            <a:ext cx="1542231" cy="2729035"/>
            <a:chOff x="4848564" y="1514013"/>
            <a:chExt cx="1542231" cy="2729035"/>
          </a:xfrm>
        </p:grpSpPr>
        <p:sp>
          <p:nvSpPr>
            <p:cNvPr id="4" name="TextBox 3">
              <a:extLst>
                <a:ext uri="{FF2B5EF4-FFF2-40B4-BE49-F238E27FC236}">
                  <a16:creationId xmlns:a16="http://schemas.microsoft.com/office/drawing/2014/main" id="{DA6703BE-C4D8-4C6A-A43A-89CBA280A711}"/>
                </a:ext>
              </a:extLst>
            </p:cNvPr>
            <p:cNvSpPr txBox="1"/>
            <p:nvPr/>
          </p:nvSpPr>
          <p:spPr>
            <a:xfrm>
              <a:off x="4848564" y="1514013"/>
              <a:ext cx="1542231" cy="646331"/>
            </a:xfrm>
            <a:prstGeom prst="rect">
              <a:avLst/>
            </a:prstGeom>
            <a:noFill/>
          </p:spPr>
          <p:txBody>
            <a:bodyPr wrap="square" rtlCol="0">
              <a:spAutoFit/>
            </a:bodyPr>
            <a:lstStyle/>
            <a:p>
              <a:pPr algn="ctr"/>
              <a:r>
                <a:rPr lang="en-US" b="1" dirty="0"/>
                <a:t>Measure M</a:t>
              </a:r>
              <a:r>
                <a:rPr lang="en-US" dirty="0"/>
                <a:t>  (Metro)</a:t>
              </a:r>
            </a:p>
          </p:txBody>
        </p:sp>
        <p:grpSp>
          <p:nvGrpSpPr>
            <p:cNvPr id="10" name="Group 9">
              <a:extLst>
                <a:ext uri="{FF2B5EF4-FFF2-40B4-BE49-F238E27FC236}">
                  <a16:creationId xmlns:a16="http://schemas.microsoft.com/office/drawing/2014/main" id="{4EAF0E3A-464C-495E-9D2A-F8F2AE35E2FD}"/>
                </a:ext>
              </a:extLst>
            </p:cNvPr>
            <p:cNvGrpSpPr/>
            <p:nvPr/>
          </p:nvGrpSpPr>
          <p:grpSpPr>
            <a:xfrm>
              <a:off x="4913071" y="2355144"/>
              <a:ext cx="1413217" cy="1887904"/>
              <a:chOff x="5884481" y="2355144"/>
              <a:chExt cx="1413217" cy="1887904"/>
            </a:xfrm>
          </p:grpSpPr>
          <p:pic>
            <p:nvPicPr>
              <p:cNvPr id="11" name="Picture 6" descr="Mark_Ridley-Thomas">
                <a:extLst>
                  <a:ext uri="{FF2B5EF4-FFF2-40B4-BE49-F238E27FC236}">
                    <a16:creationId xmlns:a16="http://schemas.microsoft.com/office/drawing/2014/main" id="{7B3E0FAA-5DBC-4606-A987-247BC508AA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28" r="19559"/>
              <a:stretch/>
            </p:blipFill>
            <p:spPr bwMode="auto">
              <a:xfrm>
                <a:off x="5884481" y="2359713"/>
                <a:ext cx="837094" cy="18833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https://c2.staticflickr.com/8/7352/9347606464_d3eb929a74.jpg">
                <a:extLst>
                  <a:ext uri="{FF2B5EF4-FFF2-40B4-BE49-F238E27FC236}">
                    <a16:creationId xmlns:a16="http://schemas.microsoft.com/office/drawing/2014/main" id="{E937894A-DDEE-422B-9603-056D22E0B09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670" r="27314"/>
              <a:stretch/>
            </p:blipFill>
            <p:spPr bwMode="auto">
              <a:xfrm>
                <a:off x="6723499" y="2355144"/>
                <a:ext cx="574199" cy="188333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37944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C360-F62C-4DA1-946F-0F450C6BF136}"/>
              </a:ext>
            </a:extLst>
          </p:cNvPr>
          <p:cNvSpPr>
            <a:spLocks noGrp="1"/>
          </p:cNvSpPr>
          <p:nvPr>
            <p:ph type="title"/>
          </p:nvPr>
        </p:nvSpPr>
        <p:spPr/>
        <p:txBody>
          <a:bodyPr/>
          <a:lstStyle/>
          <a:p>
            <a:r>
              <a:rPr lang="en-US" dirty="0"/>
              <a:t>Lesson</a:t>
            </a:r>
            <a:br>
              <a:rPr lang="en-US" dirty="0"/>
            </a:br>
            <a:r>
              <a:rPr lang="en-US" dirty="0"/>
              <a:t>1</a:t>
            </a:r>
          </a:p>
        </p:txBody>
      </p:sp>
      <p:sp>
        <p:nvSpPr>
          <p:cNvPr id="4" name="TextBox 3">
            <a:extLst>
              <a:ext uri="{FF2B5EF4-FFF2-40B4-BE49-F238E27FC236}">
                <a16:creationId xmlns:a16="http://schemas.microsoft.com/office/drawing/2014/main" id="{AFDBE51F-5ED6-4C51-BF01-274530AC187B}"/>
              </a:ext>
            </a:extLst>
          </p:cNvPr>
          <p:cNvSpPr txBox="1"/>
          <p:nvPr/>
        </p:nvSpPr>
        <p:spPr>
          <a:xfrm>
            <a:off x="5660573" y="1447800"/>
            <a:ext cx="3543300" cy="4154984"/>
          </a:xfrm>
          <a:prstGeom prst="rect">
            <a:avLst/>
          </a:prstGeom>
          <a:noFill/>
        </p:spPr>
        <p:txBody>
          <a:bodyPr wrap="square" rtlCol="0">
            <a:spAutoFit/>
          </a:bodyPr>
          <a:lstStyle/>
          <a:p>
            <a:pPr algn="ctr"/>
            <a:r>
              <a:rPr lang="en-US" sz="4400" dirty="0">
                <a:solidFill>
                  <a:schemeClr val="accent3"/>
                </a:solidFill>
              </a:rPr>
              <a:t>LA County Voters Want Funding for Early Childhood Programs</a:t>
            </a:r>
            <a:endParaRPr lang="en-US" sz="6000" dirty="0">
              <a:solidFill>
                <a:schemeClr val="accent3"/>
              </a:solidFill>
            </a:endParaRPr>
          </a:p>
        </p:txBody>
      </p:sp>
    </p:spTree>
    <p:extLst>
      <p:ext uri="{BB962C8B-B14F-4D97-AF65-F5344CB8AC3E}">
        <p14:creationId xmlns:p14="http://schemas.microsoft.com/office/powerpoint/2010/main" val="301832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nSpc>
                <a:spcPct val="100000"/>
              </a:lnSpc>
            </a:pPr>
            <a:r>
              <a:rPr lang="en-US" dirty="0"/>
              <a:t>Q3. Generally speaking, would you say that Los Angeles County has a great need for additional funding, some need, a little need or no real need for additional funding for ___________?</a:t>
            </a:r>
          </a:p>
        </p:txBody>
      </p:sp>
      <p:graphicFrame>
        <p:nvGraphicFramePr>
          <p:cNvPr id="6" name="Chart 5"/>
          <p:cNvGraphicFramePr/>
          <p:nvPr>
            <p:extLst>
              <p:ext uri="{D42A27DB-BD31-4B8C-83A1-F6EECF244321}">
                <p14:modId xmlns:p14="http://schemas.microsoft.com/office/powerpoint/2010/main" val="2845827243"/>
              </p:ext>
            </p:extLst>
          </p:nvPr>
        </p:nvGraphicFramePr>
        <p:xfrm>
          <a:off x="35511" y="1835834"/>
          <a:ext cx="8575089" cy="44810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24381706"/>
              </p:ext>
            </p:extLst>
          </p:nvPr>
        </p:nvGraphicFramePr>
        <p:xfrm>
          <a:off x="8382000" y="1646207"/>
          <a:ext cx="609600" cy="3885163"/>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tblGrid>
              <a:tr h="1009592">
                <a:tc>
                  <a:txBody>
                    <a:bodyPr/>
                    <a:lstStyle/>
                    <a:p>
                      <a:pPr algn="ctr" fontAlgn="b">
                        <a:lnSpc>
                          <a:spcPts val="1600"/>
                        </a:lnSpc>
                      </a:pPr>
                      <a:r>
                        <a:rPr lang="en-US" sz="1600" b="1" u="none" strike="noStrike" dirty="0">
                          <a:solidFill>
                            <a:srgbClr val="1B3661"/>
                          </a:solidFill>
                          <a:effectLst/>
                          <a:latin typeface="+mn-lt"/>
                        </a:rPr>
                        <a:t>Great/Some Need</a:t>
                      </a:r>
                      <a:endParaRPr lang="en-US" sz="1600" b="1" i="0" u="none" strike="noStrike" dirty="0">
                        <a:solidFill>
                          <a:srgbClr val="1B366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6890">
                <a:tc>
                  <a:txBody>
                    <a:bodyPr/>
                    <a:lstStyle/>
                    <a:p>
                      <a:pPr algn="ctr" fontAlgn="ctr"/>
                      <a:r>
                        <a:rPr lang="en-US" sz="1800" b="1" u="none" strike="noStrike" dirty="0">
                          <a:solidFill>
                            <a:srgbClr val="1B3661"/>
                          </a:solidFill>
                          <a:effectLst/>
                          <a:latin typeface="+mn-lt"/>
                        </a:rPr>
                        <a:t>85%</a:t>
                      </a:r>
                      <a:endParaRPr lang="en-US" sz="1800" b="1" i="0" u="none" strike="noStrike" dirty="0">
                        <a:solidFill>
                          <a:srgbClr val="1B366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6949">
                <a:tc>
                  <a:txBody>
                    <a:bodyPr/>
                    <a:lstStyle/>
                    <a:p>
                      <a:pPr algn="ctr" fontAlgn="ctr"/>
                      <a:endParaRPr lang="en-US" sz="1800" b="1" i="0" u="none" strike="noStrike" dirty="0">
                        <a:solidFill>
                          <a:srgbClr val="1B366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7529">
                <a:tc>
                  <a:txBody>
                    <a:bodyPr/>
                    <a:lstStyle/>
                    <a:p>
                      <a:pPr algn="ctr" fontAlgn="ctr"/>
                      <a:r>
                        <a:rPr lang="en-US" sz="1800" b="1" u="none" strike="noStrike" dirty="0">
                          <a:solidFill>
                            <a:srgbClr val="1B3661"/>
                          </a:solidFill>
                          <a:effectLst/>
                          <a:latin typeface="+mn-lt"/>
                        </a:rPr>
                        <a:t>73%</a:t>
                      </a:r>
                      <a:endParaRPr lang="en-US" sz="1800" b="1" i="0" u="none" strike="noStrike" dirty="0">
                        <a:solidFill>
                          <a:srgbClr val="1B366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6949">
                <a:tc>
                  <a:txBody>
                    <a:bodyPr/>
                    <a:lstStyle/>
                    <a:p>
                      <a:pPr algn="ctr" fontAlgn="ctr"/>
                      <a:endParaRPr lang="en-US" sz="1800" b="1" i="0" u="none" strike="noStrike" dirty="0">
                        <a:solidFill>
                          <a:srgbClr val="1B366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867254">
                <a:tc>
                  <a:txBody>
                    <a:bodyPr/>
                    <a:lstStyle/>
                    <a:p>
                      <a:pPr algn="ctr" fontAlgn="ctr"/>
                      <a:r>
                        <a:rPr lang="en-US" sz="1800" b="1" u="none" strike="noStrike" dirty="0">
                          <a:solidFill>
                            <a:srgbClr val="1B3661"/>
                          </a:solidFill>
                          <a:effectLst/>
                          <a:latin typeface="+mn-lt"/>
                        </a:rPr>
                        <a:t>71%</a:t>
                      </a:r>
                      <a:endParaRPr lang="en-US" sz="1800" b="1" i="0" u="none" strike="noStrike" dirty="0">
                        <a:solidFill>
                          <a:srgbClr val="1B366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0" name="Title 19"/>
          <p:cNvSpPr>
            <a:spLocks noGrp="1"/>
          </p:cNvSpPr>
          <p:nvPr>
            <p:ph type="title"/>
          </p:nvPr>
        </p:nvSpPr>
        <p:spPr/>
        <p:txBody>
          <a:bodyPr>
            <a:normAutofit fontScale="90000"/>
          </a:bodyPr>
          <a:lstStyle/>
          <a:p>
            <a:r>
              <a:rPr lang="en-US" dirty="0"/>
              <a:t>In 2015, voters perceived a high level of funding need for public preschool education, nearly equal to parks but lower than for transportation.</a:t>
            </a:r>
          </a:p>
        </p:txBody>
      </p:sp>
      <p:sp>
        <p:nvSpPr>
          <p:cNvPr id="21" name="TextBox 20"/>
          <p:cNvSpPr txBox="1"/>
          <p:nvPr/>
        </p:nvSpPr>
        <p:spPr>
          <a:xfrm>
            <a:off x="647700" y="1409700"/>
            <a:ext cx="782692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(Ranked by Great Need)</a:t>
            </a:r>
          </a:p>
        </p:txBody>
      </p:sp>
    </p:spTree>
    <p:extLst>
      <p:ext uri="{BB962C8B-B14F-4D97-AF65-F5344CB8AC3E}">
        <p14:creationId xmlns:p14="http://schemas.microsoft.com/office/powerpoint/2010/main" val="283374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75315215"/>
              </p:ext>
            </p:extLst>
          </p:nvPr>
        </p:nvGraphicFramePr>
        <p:xfrm>
          <a:off x="61404" y="1956816"/>
          <a:ext cx="8196595" cy="4537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1426903"/>
              </p:ext>
            </p:extLst>
          </p:nvPr>
        </p:nvGraphicFramePr>
        <p:xfrm>
          <a:off x="8249825" y="1805147"/>
          <a:ext cx="864803" cy="4117159"/>
        </p:xfrm>
        <a:graphic>
          <a:graphicData uri="http://schemas.openxmlformats.org/drawingml/2006/table">
            <a:tbl>
              <a:tblPr>
                <a:tableStyleId>{5C22544A-7EE6-4342-B048-85BDC9FD1C3A}</a:tableStyleId>
              </a:tblPr>
              <a:tblGrid>
                <a:gridCol w="864803">
                  <a:extLst>
                    <a:ext uri="{9D8B030D-6E8A-4147-A177-3AD203B41FA5}">
                      <a16:colId xmlns:a16="http://schemas.microsoft.com/office/drawing/2014/main" val="20000"/>
                    </a:ext>
                  </a:extLst>
                </a:gridCol>
              </a:tblGrid>
              <a:tr h="447688">
                <a:tc>
                  <a:txBody>
                    <a:bodyPr/>
                    <a:lstStyle/>
                    <a:p>
                      <a:pPr algn="ctr" fontAlgn="b"/>
                      <a:r>
                        <a:rPr lang="en-US" sz="1600" b="1" i="0" u="none" strike="noStrike" dirty="0">
                          <a:solidFill>
                            <a:srgbClr val="1B3661"/>
                          </a:solidFill>
                          <a:effectLst/>
                          <a:latin typeface="+mn-lt"/>
                        </a:rPr>
                        <a:t>Total Need</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7816">
                <a:tc>
                  <a:txBody>
                    <a:bodyPr/>
                    <a:lstStyle/>
                    <a:p>
                      <a:pPr algn="ctr" fontAlgn="ctr"/>
                      <a:r>
                        <a:rPr lang="en-US" sz="1800" b="1" i="0" u="none" strike="noStrike" dirty="0">
                          <a:solidFill>
                            <a:srgbClr val="1B3661"/>
                          </a:solidFill>
                          <a:effectLst/>
                          <a:latin typeface="+mn-lt"/>
                        </a:rPr>
                        <a:t>77%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909484"/>
                  </a:ext>
                </a:extLst>
              </a:tr>
              <a:tr h="982440">
                <a:tc>
                  <a:txBody>
                    <a:bodyPr/>
                    <a:lstStyle/>
                    <a:p>
                      <a:pPr algn="ctr" fontAlgn="ctr"/>
                      <a:endParaRPr lang="en-US" sz="1800" b="1" i="0" u="none" strike="noStrike" dirty="0">
                        <a:solidFill>
                          <a:srgbClr val="1B3661"/>
                        </a:solidFill>
                        <a:effectLst/>
                        <a:latin typeface="+mn-lt"/>
                      </a:endParaRP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9665072"/>
                  </a:ext>
                </a:extLst>
              </a:tr>
              <a:tr h="550418">
                <a:tc>
                  <a:txBody>
                    <a:bodyPr/>
                    <a:lstStyle/>
                    <a:p>
                      <a:pPr algn="ctr" fontAlgn="ctr"/>
                      <a:r>
                        <a:rPr lang="en-US" sz="1800" b="1" i="0" u="none" strike="noStrike" dirty="0">
                          <a:solidFill>
                            <a:srgbClr val="1B3661"/>
                          </a:solidFill>
                          <a:effectLst/>
                          <a:latin typeface="+mn-lt"/>
                        </a:rPr>
                        <a:t>81%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6570155"/>
                  </a:ext>
                </a:extLst>
              </a:tr>
              <a:tr h="768319">
                <a:tc>
                  <a:txBody>
                    <a:bodyPr/>
                    <a:lstStyle/>
                    <a:p>
                      <a:pPr algn="ctr" fontAlgn="ctr"/>
                      <a:r>
                        <a:rPr lang="en-US" sz="1800" b="1" i="0" u="none" strike="noStrike" dirty="0">
                          <a:solidFill>
                            <a:srgbClr val="1B3661"/>
                          </a:solidFill>
                          <a:effectLst/>
                          <a:latin typeface="+mn-lt"/>
                        </a:rPr>
                        <a:t>80%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7090777"/>
                  </a:ext>
                </a:extLst>
              </a:tr>
              <a:tr h="755723">
                <a:tc>
                  <a:txBody>
                    <a:bodyPr/>
                    <a:lstStyle/>
                    <a:p>
                      <a:pPr algn="ctr" fontAlgn="ctr"/>
                      <a:r>
                        <a:rPr lang="en-US" sz="1800" b="1" i="0" u="none" strike="noStrike" dirty="0">
                          <a:solidFill>
                            <a:srgbClr val="1B3661"/>
                          </a:solidFill>
                          <a:effectLst/>
                          <a:latin typeface="+mn-lt"/>
                        </a:rPr>
                        <a:t>77%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2292977"/>
                  </a:ext>
                </a:extLst>
              </a:tr>
            </a:tbl>
          </a:graphicData>
        </a:graphic>
      </p:graphicFrame>
      <p:sp>
        <p:nvSpPr>
          <p:cNvPr id="10" name="Text Placeholder 9"/>
          <p:cNvSpPr>
            <a:spLocks noGrp="1"/>
          </p:cNvSpPr>
          <p:nvPr>
            <p:ph type="body" sz="quarter" idx="10"/>
          </p:nvPr>
        </p:nvSpPr>
        <p:spPr/>
        <p:txBody>
          <a:bodyPr/>
          <a:lstStyle/>
          <a:p>
            <a:r>
              <a:rPr lang="en-US" dirty="0"/>
              <a:t>Q3. Generally speaking, would you say that California has a great need for additional funding, some need, a little need or no real need for additional funding for ___________ ? Los Angeles County only</a:t>
            </a:r>
          </a:p>
        </p:txBody>
      </p:sp>
      <p:sp>
        <p:nvSpPr>
          <p:cNvPr id="3" name="Title 2"/>
          <p:cNvSpPr>
            <a:spLocks noGrp="1"/>
          </p:cNvSpPr>
          <p:nvPr>
            <p:ph type="title"/>
          </p:nvPr>
        </p:nvSpPr>
        <p:spPr/>
        <p:txBody>
          <a:bodyPr/>
          <a:lstStyle/>
          <a:p>
            <a:r>
              <a:rPr lang="en-US" sz="2400" dirty="0">
                <a:latin typeface="Tahoma" panose="020B0604030504040204" pitchFamily="34" charset="0"/>
                <a:cs typeface="Tahoma" panose="020B0604030504040204" pitchFamily="34" charset="0"/>
              </a:rPr>
              <a:t>2017: Nearly eight-in-ten Los Angeles County voters saw a need for additional funding to improve access to early childhood education, nearly the same level as some well-known top priorities.</a:t>
            </a:r>
          </a:p>
        </p:txBody>
      </p:sp>
      <p:sp>
        <p:nvSpPr>
          <p:cNvPr id="2" name="Oval 1">
            <a:extLst>
              <a:ext uri="{FF2B5EF4-FFF2-40B4-BE49-F238E27FC236}">
                <a16:creationId xmlns:a16="http://schemas.microsoft.com/office/drawing/2014/main" id="{CCF88E1F-24BB-421B-B986-CC6E76FB77B0}"/>
              </a:ext>
            </a:extLst>
          </p:cNvPr>
          <p:cNvSpPr/>
          <p:nvPr/>
        </p:nvSpPr>
        <p:spPr>
          <a:xfrm>
            <a:off x="4381500" y="2476500"/>
            <a:ext cx="711777" cy="46760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0800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Q3. ^Not Part of Split Sample</a:t>
            </a:r>
          </a:p>
        </p:txBody>
      </p:sp>
      <p:sp>
        <p:nvSpPr>
          <p:cNvPr id="3" name="Title 2"/>
          <p:cNvSpPr>
            <a:spLocks noGrp="1"/>
          </p:cNvSpPr>
          <p:nvPr>
            <p:ph type="title"/>
          </p:nvPr>
        </p:nvSpPr>
        <p:spPr/>
        <p:txBody>
          <a:bodyPr/>
          <a:lstStyle/>
          <a:p>
            <a:r>
              <a:rPr lang="en-US" dirty="0">
                <a:latin typeface="Tahoma" panose="020B0604030504040204" pitchFamily="34" charset="0"/>
                <a:cs typeface="Tahoma" panose="020B0604030504040204" pitchFamily="34" charset="0"/>
              </a:rPr>
              <a:t>In a 2015 survey, voters perceived the most serious problems to be the number of children and number of families living in poverty.</a:t>
            </a:r>
          </a:p>
        </p:txBody>
      </p:sp>
      <p:graphicFrame>
        <p:nvGraphicFramePr>
          <p:cNvPr id="5" name="Chart 4"/>
          <p:cNvGraphicFramePr/>
          <p:nvPr>
            <p:extLst>
              <p:ext uri="{D42A27DB-BD31-4B8C-83A1-F6EECF244321}">
                <p14:modId xmlns:p14="http://schemas.microsoft.com/office/powerpoint/2010/main" val="1186081920"/>
              </p:ext>
            </p:extLst>
          </p:nvPr>
        </p:nvGraphicFramePr>
        <p:xfrm>
          <a:off x="0" y="2305589"/>
          <a:ext cx="9144000" cy="406696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46645" y="1333500"/>
            <a:ext cx="8450711"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charset="0"/>
                <a:ea typeface="+mn-ea"/>
                <a:cs typeface="+mn-cs"/>
              </a:rPr>
              <a:t>I am going to read you a series of issues some people say are problems in California.  Please tell me whether you personally consider it to be an extremely serious problem, very serious problem, somewhat serious problem or really not a problem at all for Californians. </a:t>
            </a:r>
          </a:p>
        </p:txBody>
      </p:sp>
    </p:spTree>
    <p:extLst>
      <p:ext uri="{BB962C8B-B14F-4D97-AF65-F5344CB8AC3E}">
        <p14:creationId xmlns:p14="http://schemas.microsoft.com/office/powerpoint/2010/main" val="3572800197"/>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87DC-A4DB-4F5A-8632-D97A2B83CF97}"/>
              </a:ext>
            </a:extLst>
          </p:cNvPr>
          <p:cNvSpPr>
            <a:spLocks noGrp="1"/>
          </p:cNvSpPr>
          <p:nvPr>
            <p:ph type="title"/>
          </p:nvPr>
        </p:nvSpPr>
        <p:spPr/>
        <p:txBody>
          <a:bodyPr/>
          <a:lstStyle/>
          <a:p>
            <a:r>
              <a:rPr lang="en-US" dirty="0"/>
              <a:t>Lesson</a:t>
            </a:r>
            <a:br>
              <a:rPr lang="en-US" dirty="0"/>
            </a:br>
            <a:r>
              <a:rPr lang="en-US" dirty="0"/>
              <a:t>2</a:t>
            </a:r>
          </a:p>
        </p:txBody>
      </p:sp>
      <p:sp>
        <p:nvSpPr>
          <p:cNvPr id="3" name="TextBox 2">
            <a:extLst>
              <a:ext uri="{FF2B5EF4-FFF2-40B4-BE49-F238E27FC236}">
                <a16:creationId xmlns:a16="http://schemas.microsoft.com/office/drawing/2014/main" id="{A1B77943-C3BC-45AF-9E74-481B31143A94}"/>
              </a:ext>
            </a:extLst>
          </p:cNvPr>
          <p:cNvSpPr txBox="1"/>
          <p:nvPr/>
        </p:nvSpPr>
        <p:spPr>
          <a:xfrm>
            <a:off x="5753100" y="1999327"/>
            <a:ext cx="3467100" cy="2554545"/>
          </a:xfrm>
          <a:prstGeom prst="rect">
            <a:avLst/>
          </a:prstGeom>
          <a:noFill/>
        </p:spPr>
        <p:txBody>
          <a:bodyPr wrap="square" rtlCol="0">
            <a:spAutoFit/>
          </a:bodyPr>
          <a:lstStyle/>
          <a:p>
            <a:pPr algn="ctr"/>
            <a:r>
              <a:rPr lang="en-US" sz="3200" dirty="0">
                <a:solidFill>
                  <a:schemeClr val="accent3"/>
                </a:solidFill>
              </a:rPr>
              <a:t>Recent Successful L.A. County Ballot Measures Started with Less than 2/3rds and Won.</a:t>
            </a:r>
          </a:p>
        </p:txBody>
      </p:sp>
    </p:spTree>
    <p:extLst>
      <p:ext uri="{BB962C8B-B14F-4D97-AF65-F5344CB8AC3E}">
        <p14:creationId xmlns:p14="http://schemas.microsoft.com/office/powerpoint/2010/main" val="50598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935"/>
            <a:ext cx="9144000" cy="1143000"/>
          </a:xfrm>
        </p:spPr>
        <p:txBody>
          <a:bodyPr/>
          <a:lstStyle/>
          <a:p>
            <a:r>
              <a:rPr lang="en-US" sz="2400" dirty="0">
                <a:latin typeface="Tahoma" panose="020B0604030504040204" pitchFamily="34" charset="0"/>
                <a:cs typeface="Tahoma" panose="020B0604030504040204" pitchFamily="34" charset="0"/>
              </a:rPr>
              <a:t>LA County Metro (Measure M) Survey &amp; Actual Vote</a:t>
            </a:r>
          </a:p>
        </p:txBody>
      </p:sp>
      <p:sp>
        <p:nvSpPr>
          <p:cNvPr id="3" name="Text Placeholder 2"/>
          <p:cNvSpPr>
            <a:spLocks noGrp="1"/>
          </p:cNvSpPr>
          <p:nvPr>
            <p:ph type="body" sz="quarter" idx="10"/>
          </p:nvPr>
        </p:nvSpPr>
        <p:spPr/>
        <p:txBody>
          <a:bodyPr/>
          <a:lstStyle/>
          <a:p>
            <a:r>
              <a:rPr lang="en-US" dirty="0"/>
              <a:t>Q3/4 Combined, Q10/11 Combined, Q13/14 Combined &amp; Actual Vote. If the election were held today on this measure, do you think you would vote yes in favor or no to oppose it?  </a:t>
            </a:r>
          </a:p>
        </p:txBody>
      </p:sp>
      <p:graphicFrame>
        <p:nvGraphicFramePr>
          <p:cNvPr id="6" name="Table 5"/>
          <p:cNvGraphicFramePr>
            <a:graphicFrameLocks noGrp="1"/>
          </p:cNvGraphicFramePr>
          <p:nvPr>
            <p:extLst>
              <p:ext uri="{D42A27DB-BD31-4B8C-83A1-F6EECF244321}">
                <p14:modId xmlns:p14="http://schemas.microsoft.com/office/powerpoint/2010/main" val="2171214866"/>
              </p:ext>
            </p:extLst>
          </p:nvPr>
        </p:nvGraphicFramePr>
        <p:xfrm>
          <a:off x="-38100" y="2546792"/>
          <a:ext cx="1461123" cy="3128453"/>
        </p:xfrm>
        <a:graphic>
          <a:graphicData uri="http://schemas.openxmlformats.org/drawingml/2006/table">
            <a:tbl>
              <a:tblPr>
                <a:tableStyleId>{5C22544A-7EE6-4342-B048-85BDC9FD1C3A}</a:tableStyleId>
              </a:tblPr>
              <a:tblGrid>
                <a:gridCol w="1461123">
                  <a:extLst>
                    <a:ext uri="{9D8B030D-6E8A-4147-A177-3AD203B41FA5}">
                      <a16:colId xmlns:a16="http://schemas.microsoft.com/office/drawing/2014/main" val="20000"/>
                    </a:ext>
                  </a:extLst>
                </a:gridCol>
              </a:tblGrid>
              <a:tr h="210820">
                <a:tc>
                  <a:txBody>
                    <a:bodyPr/>
                    <a:lstStyle/>
                    <a:p>
                      <a:pPr algn="r" fontAlgn="ctr">
                        <a:lnSpc>
                          <a:spcPts val="1600"/>
                        </a:lnSpc>
                      </a:pPr>
                      <a:r>
                        <a:rPr lang="en-US" sz="1600" u="none" strike="noStrike" dirty="0">
                          <a:effectLst/>
                          <a:latin typeface="+mn-lt"/>
                        </a:rPr>
                        <a:t>Definitely yes</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2873">
                <a:tc>
                  <a:txBody>
                    <a:bodyPr/>
                    <a:lstStyle/>
                    <a:p>
                      <a:pPr algn="r" fontAlgn="ctr">
                        <a:lnSpc>
                          <a:spcPts val="1600"/>
                        </a:lnSpc>
                      </a:pPr>
                      <a:r>
                        <a:rPr lang="en-US" sz="1600" u="none" strike="noStrike" dirty="0">
                          <a:effectLst/>
                          <a:latin typeface="+mn-lt"/>
                        </a:rPr>
                        <a:t>Probably yes</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5300">
                <a:tc>
                  <a:txBody>
                    <a:bodyPr/>
                    <a:lstStyle/>
                    <a:p>
                      <a:pPr algn="r" fontAlgn="b">
                        <a:lnSpc>
                          <a:spcPts val="1600"/>
                        </a:lnSpc>
                      </a:pPr>
                      <a:r>
                        <a:rPr lang="en-US" sz="1600" u="none" strike="noStrike" dirty="0">
                          <a:effectLst/>
                          <a:latin typeface="+mn-lt"/>
                        </a:rPr>
                        <a:t>Undecided, </a:t>
                      </a:r>
                      <a:br>
                        <a:rPr lang="en-US" sz="1600" u="none" strike="noStrike" dirty="0">
                          <a:effectLst/>
                          <a:latin typeface="+mn-lt"/>
                        </a:rPr>
                      </a:br>
                      <a:r>
                        <a:rPr lang="en-US" sz="1600" u="none" strike="noStrike" dirty="0">
                          <a:effectLst/>
                          <a:latin typeface="+mn-lt"/>
                        </a:rPr>
                        <a:t>lean yes</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8770">
                <a:tc>
                  <a:txBody>
                    <a:bodyPr/>
                    <a:lstStyle/>
                    <a:p>
                      <a:pPr algn="r" fontAlgn="b">
                        <a:lnSpc>
                          <a:spcPts val="1600"/>
                        </a:lnSpc>
                      </a:pP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4020">
                <a:tc>
                  <a:txBody>
                    <a:bodyPr/>
                    <a:lstStyle/>
                    <a:p>
                      <a:pPr algn="r" fontAlgn="ctr">
                        <a:lnSpc>
                          <a:spcPts val="1600"/>
                        </a:lnSpc>
                      </a:pPr>
                      <a:r>
                        <a:rPr lang="en-US" sz="1600" u="none" strike="noStrike" dirty="0">
                          <a:effectLst/>
                          <a:latin typeface="+mn-lt"/>
                        </a:rPr>
                        <a:t>Undecided, </a:t>
                      </a:r>
                      <a:br>
                        <a:rPr lang="en-US" sz="1600" u="none" strike="noStrike" dirty="0">
                          <a:effectLst/>
                          <a:latin typeface="+mn-lt"/>
                        </a:rPr>
                      </a:br>
                      <a:r>
                        <a:rPr lang="en-US" sz="1600" u="none" strike="noStrike" dirty="0">
                          <a:effectLst/>
                          <a:latin typeface="+mn-lt"/>
                        </a:rPr>
                        <a:t>lean no</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9550">
                <a:tc>
                  <a:txBody>
                    <a:bodyPr/>
                    <a:lstStyle/>
                    <a:p>
                      <a:pPr algn="r" fontAlgn="ctr">
                        <a:lnSpc>
                          <a:spcPts val="1600"/>
                        </a:lnSpc>
                      </a:pPr>
                      <a:r>
                        <a:rPr lang="en-US" sz="1600" u="none" strike="noStrike" dirty="0">
                          <a:effectLst/>
                          <a:latin typeface="+mn-lt"/>
                        </a:rPr>
                        <a:t>Probably no</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1000">
                <a:tc>
                  <a:txBody>
                    <a:bodyPr/>
                    <a:lstStyle/>
                    <a:p>
                      <a:pPr algn="r" fontAlgn="b">
                        <a:lnSpc>
                          <a:spcPts val="1600"/>
                        </a:lnSpc>
                      </a:pPr>
                      <a:r>
                        <a:rPr lang="en-US" sz="1600" u="none" strike="noStrike" dirty="0">
                          <a:effectLst/>
                          <a:latin typeface="+mn-lt"/>
                        </a:rPr>
                        <a:t>Definitely no</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8770">
                <a:tc>
                  <a:txBody>
                    <a:bodyPr/>
                    <a:lstStyle/>
                    <a:p>
                      <a:pPr algn="r" fontAlgn="b">
                        <a:lnSpc>
                          <a:spcPts val="1600"/>
                        </a:lnSpc>
                      </a:pP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7030">
                <a:tc>
                  <a:txBody>
                    <a:bodyPr/>
                    <a:lstStyle/>
                    <a:p>
                      <a:pPr algn="r" fontAlgn="b">
                        <a:lnSpc>
                          <a:spcPts val="1600"/>
                        </a:lnSpc>
                      </a:pPr>
                      <a:r>
                        <a:rPr lang="en-US" sz="1600" u="none" strike="noStrike" dirty="0">
                          <a:effectLst/>
                          <a:latin typeface="+mn-lt"/>
                        </a:rPr>
                        <a:t>Undecided</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7" name="Chart 6"/>
          <p:cNvGraphicFramePr/>
          <p:nvPr/>
        </p:nvGraphicFramePr>
        <p:xfrm>
          <a:off x="1329920" y="2351274"/>
          <a:ext cx="2632480" cy="369092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8"/>
          <p:cNvSpPr txBox="1">
            <a:spLocks noChangeArrowheads="1"/>
          </p:cNvSpPr>
          <p:nvPr/>
        </p:nvSpPr>
        <p:spPr bwMode="auto">
          <a:xfrm>
            <a:off x="2749415" y="2551195"/>
            <a:ext cx="989744"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Total Yes</a:t>
            </a:r>
            <a:br>
              <a:rPr kumimoji="0" lang="en-US" sz="1800" b="1" i="0" u="none" strike="noStrike" kern="1200" cap="none" spc="0" normalizeH="0" baseline="0" noProof="0" dirty="0">
                <a:ln>
                  <a:noFill/>
                </a:ln>
                <a:solidFill>
                  <a:srgbClr val="00B050"/>
                </a:solidFill>
                <a:effectLst/>
                <a:uLnTx/>
                <a:uFillTx/>
                <a:latin typeface="Calibri"/>
                <a:ea typeface="+mn-ea"/>
                <a:cs typeface="+mn-cs"/>
              </a:rPr>
            </a:br>
            <a:r>
              <a:rPr kumimoji="0" lang="en-US" sz="1800" b="1" i="0" u="none" strike="noStrike" kern="1200" cap="none" spc="0" normalizeH="0" baseline="0" noProof="0" dirty="0">
                <a:ln>
                  <a:noFill/>
                </a:ln>
                <a:solidFill>
                  <a:srgbClr val="00B050"/>
                </a:solidFill>
                <a:effectLst/>
                <a:uLnTx/>
                <a:uFillTx/>
                <a:latin typeface="Calibri"/>
                <a:ea typeface="+mn-ea"/>
                <a:cs typeface="+mn-cs"/>
              </a:rPr>
              <a:t>64%</a:t>
            </a:r>
          </a:p>
        </p:txBody>
      </p:sp>
      <p:sp>
        <p:nvSpPr>
          <p:cNvPr id="10" name="Text Box 8"/>
          <p:cNvSpPr txBox="1">
            <a:spLocks noChangeArrowheads="1"/>
          </p:cNvSpPr>
          <p:nvPr/>
        </p:nvSpPr>
        <p:spPr bwMode="auto">
          <a:xfrm>
            <a:off x="2538735" y="4028527"/>
            <a:ext cx="890953"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69021"/>
                </a:solidFill>
                <a:effectLst/>
                <a:uLnTx/>
                <a:uFillTx/>
                <a:latin typeface="Calibri"/>
                <a:ea typeface="+mn-ea"/>
                <a:cs typeface="+mn-cs"/>
              </a:rPr>
              <a:t>Total No</a:t>
            </a:r>
            <a:br>
              <a:rPr kumimoji="0" lang="en-US" sz="1800" b="1" i="0" u="none" strike="noStrike" kern="1200" cap="none" spc="0" normalizeH="0" baseline="0" noProof="0" dirty="0">
                <a:ln>
                  <a:noFill/>
                </a:ln>
                <a:solidFill>
                  <a:srgbClr val="F69021"/>
                </a:solidFill>
                <a:effectLst/>
                <a:uLnTx/>
                <a:uFillTx/>
                <a:latin typeface="Calibri"/>
                <a:ea typeface="+mn-ea"/>
                <a:cs typeface="+mn-cs"/>
              </a:rPr>
            </a:br>
            <a:r>
              <a:rPr kumimoji="0" lang="en-US" sz="1800" b="1" i="0" u="none" strike="noStrike" kern="1200" cap="none" spc="0" normalizeH="0" baseline="0" noProof="0" dirty="0">
                <a:ln>
                  <a:noFill/>
                </a:ln>
                <a:solidFill>
                  <a:srgbClr val="F69021"/>
                </a:solidFill>
                <a:effectLst/>
                <a:uLnTx/>
                <a:uFillTx/>
                <a:latin typeface="Calibri"/>
                <a:ea typeface="+mn-ea"/>
                <a:cs typeface="+mn-cs"/>
              </a:rPr>
              <a:t>30%</a:t>
            </a:r>
          </a:p>
        </p:txBody>
      </p:sp>
      <p:sp>
        <p:nvSpPr>
          <p:cNvPr id="16" name="Right Bracket 15"/>
          <p:cNvSpPr/>
          <p:nvPr/>
        </p:nvSpPr>
        <p:spPr>
          <a:xfrm>
            <a:off x="2758007" y="2546792"/>
            <a:ext cx="144843" cy="1031738"/>
          </a:xfrm>
          <a:prstGeom prst="righ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8" name="Right Bracket 17"/>
          <p:cNvSpPr/>
          <p:nvPr/>
        </p:nvSpPr>
        <p:spPr>
          <a:xfrm>
            <a:off x="2477188" y="3978277"/>
            <a:ext cx="144843" cy="1031738"/>
          </a:xfrm>
          <a:prstGeom prst="rightBracket">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9" name="TextBox 18"/>
          <p:cNvSpPr txBox="1"/>
          <p:nvPr/>
        </p:nvSpPr>
        <p:spPr>
          <a:xfrm>
            <a:off x="1606067" y="1648871"/>
            <a:ext cx="1752092" cy="646331"/>
          </a:xfrm>
          <a:prstGeom prst="rect">
            <a:avLst/>
          </a:prstGeom>
          <a:solidFill>
            <a:schemeClr val="accent6">
              <a:lumMod val="20000"/>
              <a:lumOff val="8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alibri"/>
                <a:ea typeface="+mn-ea"/>
                <a:cs typeface="+mn-cs"/>
              </a:rPr>
              <a:t>Initial</a:t>
            </a:r>
            <a:br>
              <a:rPr kumimoji="0" lang="en-US" sz="1800" b="0" i="1" u="none" strike="noStrike" kern="0" cap="none" spc="0" normalizeH="0" baseline="0" noProof="0" dirty="0">
                <a:ln>
                  <a:noFill/>
                </a:ln>
                <a:solidFill>
                  <a:srgbClr val="000000"/>
                </a:solidFill>
                <a:effectLst/>
                <a:uLnTx/>
                <a:uFillTx/>
                <a:latin typeface="Calibri"/>
                <a:ea typeface="+mn-ea"/>
                <a:cs typeface="+mn-cs"/>
              </a:rPr>
            </a:br>
            <a:r>
              <a:rPr kumimoji="0" lang="en-US" sz="1800" b="0" i="1" u="none" strike="noStrike" kern="0" cap="none" spc="0" normalizeH="0" baseline="0" noProof="0" dirty="0">
                <a:ln>
                  <a:noFill/>
                </a:ln>
                <a:solidFill>
                  <a:srgbClr val="000000"/>
                </a:solidFill>
                <a:effectLst/>
                <a:uLnTx/>
                <a:uFillTx/>
                <a:latin typeface="Calibri"/>
                <a:ea typeface="+mn-ea"/>
                <a:cs typeface="+mn-cs"/>
              </a:rPr>
              <a:t>Vote</a:t>
            </a:r>
          </a:p>
        </p:txBody>
      </p:sp>
      <p:sp>
        <p:nvSpPr>
          <p:cNvPr id="20" name="TextBox 19"/>
          <p:cNvSpPr txBox="1"/>
          <p:nvPr/>
        </p:nvSpPr>
        <p:spPr>
          <a:xfrm>
            <a:off x="4096031" y="1620835"/>
            <a:ext cx="1846975" cy="646331"/>
          </a:xfrm>
          <a:prstGeom prst="rect">
            <a:avLst/>
          </a:prstGeom>
          <a:solidFill>
            <a:schemeClr val="accent6">
              <a:lumMod val="20000"/>
              <a:lumOff val="8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alibri"/>
                <a:ea typeface="+mn-ea"/>
                <a:cs typeface="+mn-cs"/>
              </a:rPr>
              <a:t>Vote After Education</a:t>
            </a:r>
          </a:p>
        </p:txBody>
      </p:sp>
      <p:sp>
        <p:nvSpPr>
          <p:cNvPr id="21" name="TextBox 20"/>
          <p:cNvSpPr txBox="1"/>
          <p:nvPr/>
        </p:nvSpPr>
        <p:spPr>
          <a:xfrm>
            <a:off x="7067551" y="1684759"/>
            <a:ext cx="1371600" cy="646331"/>
          </a:xfrm>
          <a:prstGeom prst="rect">
            <a:avLst/>
          </a:prstGeom>
          <a:solidFill>
            <a:schemeClr val="accent6">
              <a:lumMod val="20000"/>
              <a:lumOff val="8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30000" noProof="0" dirty="0">
                <a:ln>
                  <a:noFill/>
                </a:ln>
                <a:solidFill>
                  <a:srgbClr val="000000"/>
                </a:solidFill>
                <a:effectLst/>
                <a:uLnTx/>
                <a:uFillTx/>
                <a:latin typeface="Calibri"/>
                <a:ea typeface="+mn-ea"/>
                <a:cs typeface="+mn-cs"/>
              </a:rPr>
              <a:t>**</a:t>
            </a:r>
            <a:r>
              <a:rPr kumimoji="0" lang="en-US" sz="1800" b="0" i="1" u="none" strike="noStrike" kern="0" cap="none" spc="0" normalizeH="0" baseline="0" noProof="0" dirty="0">
                <a:ln>
                  <a:noFill/>
                </a:ln>
                <a:solidFill>
                  <a:srgbClr val="000000"/>
                </a:solidFill>
                <a:effectLst/>
                <a:uLnTx/>
                <a:uFillTx/>
                <a:latin typeface="Calibri"/>
                <a:ea typeface="+mn-ea"/>
                <a:cs typeface="+mn-cs"/>
              </a:rPr>
              <a:t>Actual</a:t>
            </a:r>
            <a:br>
              <a:rPr kumimoji="0" lang="en-US" sz="1800" b="0" i="1" u="none" strike="noStrike" kern="0" cap="none" spc="0" normalizeH="0" baseline="0" noProof="0" dirty="0">
                <a:ln>
                  <a:noFill/>
                </a:ln>
                <a:solidFill>
                  <a:srgbClr val="000000"/>
                </a:solidFill>
                <a:effectLst/>
                <a:uLnTx/>
                <a:uFillTx/>
                <a:latin typeface="Calibri"/>
                <a:ea typeface="+mn-ea"/>
                <a:cs typeface="+mn-cs"/>
              </a:rPr>
            </a:br>
            <a:r>
              <a:rPr kumimoji="0" lang="en-US" sz="1800" b="0" i="1" u="none" strike="noStrike" kern="0" cap="none" spc="0" normalizeH="0" baseline="0" noProof="0" dirty="0">
                <a:ln>
                  <a:noFill/>
                </a:ln>
                <a:solidFill>
                  <a:srgbClr val="000000"/>
                </a:solidFill>
                <a:effectLst/>
                <a:uLnTx/>
                <a:uFillTx/>
                <a:latin typeface="Calibri"/>
                <a:ea typeface="+mn-ea"/>
                <a:cs typeface="+mn-cs"/>
              </a:rPr>
              <a:t>Vote</a:t>
            </a:r>
          </a:p>
        </p:txBody>
      </p:sp>
      <p:graphicFrame>
        <p:nvGraphicFramePr>
          <p:cNvPr id="23" name="Chart 22"/>
          <p:cNvGraphicFramePr/>
          <p:nvPr/>
        </p:nvGraphicFramePr>
        <p:xfrm>
          <a:off x="3971100" y="2331090"/>
          <a:ext cx="2632480" cy="3690922"/>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76200" y="6059555"/>
            <a:ext cx="899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Survey Conducted May/June 2016 with a margin of error of +/-2.5%</a:t>
            </a:r>
          </a:p>
        </p:txBody>
      </p:sp>
      <p:sp>
        <p:nvSpPr>
          <p:cNvPr id="26" name="Text Box 8"/>
          <p:cNvSpPr txBox="1">
            <a:spLocks noChangeArrowheads="1"/>
          </p:cNvSpPr>
          <p:nvPr/>
        </p:nvSpPr>
        <p:spPr bwMode="auto">
          <a:xfrm>
            <a:off x="5525356" y="2501538"/>
            <a:ext cx="989744"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a:ea typeface="+mn-ea"/>
                <a:cs typeface="+mn-cs"/>
              </a:rPr>
              <a:t>Total Yes</a:t>
            </a:r>
            <a:br>
              <a:rPr kumimoji="0" lang="en-US" sz="1800" b="1" i="0" u="none" strike="noStrike" kern="1200" cap="none" spc="0" normalizeH="0" baseline="0" noProof="0" dirty="0">
                <a:ln>
                  <a:noFill/>
                </a:ln>
                <a:solidFill>
                  <a:srgbClr val="00B050"/>
                </a:solidFill>
                <a:effectLst/>
                <a:uLnTx/>
                <a:uFillTx/>
                <a:latin typeface="Calibri"/>
                <a:ea typeface="+mn-ea"/>
                <a:cs typeface="+mn-cs"/>
              </a:rPr>
            </a:br>
            <a:r>
              <a:rPr kumimoji="0" lang="en-US" sz="1800" b="1" i="0" u="none" strike="noStrike" kern="1200" cap="none" spc="0" normalizeH="0" baseline="0" noProof="0" dirty="0">
                <a:ln>
                  <a:noFill/>
                </a:ln>
                <a:solidFill>
                  <a:srgbClr val="00B050"/>
                </a:solidFill>
                <a:effectLst/>
                <a:uLnTx/>
                <a:uFillTx/>
                <a:latin typeface="Calibri"/>
                <a:ea typeface="+mn-ea"/>
                <a:cs typeface="+mn-cs"/>
              </a:rPr>
              <a:t>71%</a:t>
            </a:r>
          </a:p>
        </p:txBody>
      </p:sp>
      <p:sp>
        <p:nvSpPr>
          <p:cNvPr id="27" name="Text Box 8"/>
          <p:cNvSpPr txBox="1">
            <a:spLocks noChangeArrowheads="1"/>
          </p:cNvSpPr>
          <p:nvPr/>
        </p:nvSpPr>
        <p:spPr bwMode="auto">
          <a:xfrm>
            <a:off x="5128847" y="4018060"/>
            <a:ext cx="890953"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69021"/>
                </a:solidFill>
                <a:effectLst/>
                <a:uLnTx/>
                <a:uFillTx/>
                <a:latin typeface="Calibri"/>
                <a:ea typeface="+mn-ea"/>
                <a:cs typeface="+mn-cs"/>
              </a:rPr>
              <a:t>Total No</a:t>
            </a:r>
            <a:br>
              <a:rPr kumimoji="0" lang="en-US" sz="1800" b="1" i="0" u="none" strike="noStrike" kern="1200" cap="none" spc="0" normalizeH="0" baseline="0" noProof="0" dirty="0">
                <a:ln>
                  <a:noFill/>
                </a:ln>
                <a:solidFill>
                  <a:srgbClr val="F69021"/>
                </a:solidFill>
                <a:effectLst/>
                <a:uLnTx/>
                <a:uFillTx/>
                <a:latin typeface="Calibri"/>
                <a:ea typeface="+mn-ea"/>
                <a:cs typeface="+mn-cs"/>
              </a:rPr>
            </a:br>
            <a:r>
              <a:rPr kumimoji="0" lang="en-US" sz="1800" b="1" i="0" u="none" strike="noStrike" kern="1200" cap="none" spc="0" normalizeH="0" baseline="0" noProof="0" dirty="0">
                <a:ln>
                  <a:noFill/>
                </a:ln>
                <a:solidFill>
                  <a:srgbClr val="F69021"/>
                </a:solidFill>
                <a:effectLst/>
                <a:uLnTx/>
                <a:uFillTx/>
                <a:latin typeface="Calibri"/>
                <a:ea typeface="+mn-ea"/>
                <a:cs typeface="+mn-cs"/>
              </a:rPr>
              <a:t>26%</a:t>
            </a:r>
          </a:p>
        </p:txBody>
      </p:sp>
      <p:sp>
        <p:nvSpPr>
          <p:cNvPr id="28" name="Right Bracket 27"/>
          <p:cNvSpPr/>
          <p:nvPr/>
        </p:nvSpPr>
        <p:spPr>
          <a:xfrm>
            <a:off x="5532057" y="2497135"/>
            <a:ext cx="144843" cy="1031738"/>
          </a:xfrm>
          <a:prstGeom prst="righ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9" name="Right Bracket 28"/>
          <p:cNvSpPr/>
          <p:nvPr/>
        </p:nvSpPr>
        <p:spPr>
          <a:xfrm>
            <a:off x="5033871" y="3967810"/>
            <a:ext cx="144843" cy="1031738"/>
          </a:xfrm>
          <a:prstGeom prst="rightBracket">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graphicFrame>
        <p:nvGraphicFramePr>
          <p:cNvPr id="34" name="Chart 33"/>
          <p:cNvGraphicFramePr/>
          <p:nvPr>
            <p:extLst>
              <p:ext uri="{D42A27DB-BD31-4B8C-83A1-F6EECF244321}">
                <p14:modId xmlns:p14="http://schemas.microsoft.com/office/powerpoint/2010/main" val="666184891"/>
              </p:ext>
            </p:extLst>
          </p:nvPr>
        </p:nvGraphicFramePr>
        <p:xfrm>
          <a:off x="6362701" y="2366978"/>
          <a:ext cx="2781300" cy="36909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272888080"/>
              </p:ext>
            </p:extLst>
          </p:nvPr>
        </p:nvGraphicFramePr>
        <p:xfrm>
          <a:off x="8358492" y="3182373"/>
          <a:ext cx="635000" cy="251460"/>
        </p:xfrm>
        <a:graphic>
          <a:graphicData uri="http://schemas.openxmlformats.org/drawingml/2006/table">
            <a:tbl>
              <a:tblPr>
                <a:tableStyleId>{073A0DAA-6AF3-43AB-8588-CEC1D06C72B9}</a:tableStyleId>
              </a:tblPr>
              <a:tblGrid>
                <a:gridCol w="635000">
                  <a:extLst>
                    <a:ext uri="{9D8B030D-6E8A-4147-A177-3AD203B41FA5}">
                      <a16:colId xmlns:a16="http://schemas.microsoft.com/office/drawing/2014/main" val="3270689129"/>
                    </a:ext>
                  </a:extLst>
                </a:gridCol>
              </a:tblGrid>
              <a:tr h="251460">
                <a:tc>
                  <a:txBody>
                    <a:bodyPr/>
                    <a:lstStyle/>
                    <a:p>
                      <a:pPr algn="r" fontAlgn="ctr"/>
                      <a:r>
                        <a:rPr lang="en-US" sz="1600" b="1" u="none" strike="noStrike" dirty="0">
                          <a:solidFill>
                            <a:srgbClr val="00B050"/>
                          </a:solidFill>
                          <a:effectLst/>
                        </a:rPr>
                        <a:t>71.15%</a:t>
                      </a:r>
                      <a:endParaRPr lang="en-US" sz="1600" b="1" i="0" u="none" strike="noStrike" dirty="0">
                        <a:solidFill>
                          <a:srgbClr val="00B050"/>
                        </a:solidFill>
                        <a:effectLst/>
                        <a:latin typeface="CG Times" panose="020206030504050203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888635"/>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938478888"/>
              </p:ext>
            </p:extLst>
          </p:nvPr>
        </p:nvGraphicFramePr>
        <p:xfrm>
          <a:off x="7429500" y="4826127"/>
          <a:ext cx="635000" cy="251460"/>
        </p:xfrm>
        <a:graphic>
          <a:graphicData uri="http://schemas.openxmlformats.org/drawingml/2006/table">
            <a:tbl>
              <a:tblPr>
                <a:tableStyleId>{073A0DAA-6AF3-43AB-8588-CEC1D06C72B9}</a:tableStyleId>
              </a:tblPr>
              <a:tblGrid>
                <a:gridCol w="635000">
                  <a:extLst>
                    <a:ext uri="{9D8B030D-6E8A-4147-A177-3AD203B41FA5}">
                      <a16:colId xmlns:a16="http://schemas.microsoft.com/office/drawing/2014/main" val="3270689129"/>
                    </a:ext>
                  </a:extLst>
                </a:gridCol>
              </a:tblGrid>
              <a:tr h="251460">
                <a:tc>
                  <a:txBody>
                    <a:bodyPr/>
                    <a:lstStyle/>
                    <a:p>
                      <a:pPr algn="r" fontAlgn="ctr"/>
                      <a:r>
                        <a:rPr lang="en-US" sz="1600" b="1" u="none" strike="noStrike" dirty="0">
                          <a:solidFill>
                            <a:schemeClr val="accent4"/>
                          </a:solidFill>
                          <a:effectLst/>
                        </a:rPr>
                        <a:t>28.85%</a:t>
                      </a:r>
                      <a:endParaRPr lang="en-US" sz="1600" b="1" i="0" u="none" strike="noStrike" dirty="0">
                        <a:solidFill>
                          <a:schemeClr val="accent4"/>
                        </a:solidFill>
                        <a:effectLst/>
                        <a:latin typeface="CG Times" panose="020206030504050203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4761460"/>
                  </a:ext>
                </a:extLst>
              </a:tr>
            </a:tbl>
          </a:graphicData>
        </a:graphic>
      </p:graphicFrame>
      <p:sp>
        <p:nvSpPr>
          <p:cNvPr id="37" name="TextBox 36"/>
          <p:cNvSpPr txBox="1"/>
          <p:nvPr/>
        </p:nvSpPr>
        <p:spPr>
          <a:xfrm>
            <a:off x="1224298" y="937535"/>
            <a:ext cx="5138403" cy="369332"/>
          </a:xfrm>
          <a:prstGeom prst="rect">
            <a:avLst/>
          </a:prstGeom>
          <a:solidFill>
            <a:schemeClr val="accent6">
              <a:lumMod val="60000"/>
              <a:lumOff val="4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alibri"/>
                <a:ea typeface="+mn-ea"/>
                <a:cs typeface="+mn-cs"/>
              </a:rPr>
              <a:t>Survey Votes</a:t>
            </a:r>
          </a:p>
        </p:txBody>
      </p:sp>
      <p:sp>
        <p:nvSpPr>
          <p:cNvPr id="38" name="TextBox 37"/>
          <p:cNvSpPr txBox="1"/>
          <p:nvPr/>
        </p:nvSpPr>
        <p:spPr>
          <a:xfrm>
            <a:off x="6732519" y="791131"/>
            <a:ext cx="2041664" cy="646331"/>
          </a:xfrm>
          <a:prstGeom prst="rect">
            <a:avLst/>
          </a:prstGeom>
          <a:solidFill>
            <a:schemeClr val="accent6">
              <a:lumMod val="60000"/>
              <a:lumOff val="4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alibri"/>
                <a:ea typeface="+mn-ea"/>
                <a:cs typeface="+mn-cs"/>
              </a:rPr>
              <a:t>November 8, 2016: General Election</a:t>
            </a:r>
          </a:p>
        </p:txBody>
      </p:sp>
    </p:spTree>
    <p:extLst>
      <p:ext uri="{BB962C8B-B14F-4D97-AF65-F5344CB8AC3E}">
        <p14:creationId xmlns:p14="http://schemas.microsoft.com/office/powerpoint/2010/main" val="3046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855"/>
            <a:ext cx="9144000" cy="1143000"/>
          </a:xfrm>
        </p:spPr>
        <p:txBody>
          <a:bodyPr/>
          <a:lstStyle/>
          <a:p>
            <a:r>
              <a:rPr lang="en-US" sz="2400" dirty="0">
                <a:latin typeface="Tahoma" panose="020B0604030504040204" pitchFamily="34" charset="0"/>
                <a:cs typeface="Tahoma" panose="020B0604030504040204" pitchFamily="34" charset="0"/>
              </a:rPr>
              <a:t>LA County Parks (Measure A) Survey &amp; Actual Vote</a:t>
            </a:r>
          </a:p>
        </p:txBody>
      </p:sp>
      <p:sp>
        <p:nvSpPr>
          <p:cNvPr id="3" name="Text Placeholder 2"/>
          <p:cNvSpPr>
            <a:spLocks noGrp="1"/>
          </p:cNvSpPr>
          <p:nvPr>
            <p:ph type="body" sz="quarter" idx="10"/>
          </p:nvPr>
        </p:nvSpPr>
        <p:spPr/>
        <p:txBody>
          <a:bodyPr/>
          <a:lstStyle/>
          <a:p>
            <a:r>
              <a:rPr lang="en-US"/>
              <a:t>Q3/4 Combined, Q8/9 Combined, Q10/11 Combined &amp; Actual Vote. If the election were held today on this measure, do you think you would vote yes in favor or no to oppose it?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93306123"/>
              </p:ext>
            </p:extLst>
          </p:nvPr>
        </p:nvGraphicFramePr>
        <p:xfrm>
          <a:off x="-76200" y="2508692"/>
          <a:ext cx="1439461" cy="3128453"/>
        </p:xfrm>
        <a:graphic>
          <a:graphicData uri="http://schemas.openxmlformats.org/drawingml/2006/table">
            <a:tbl>
              <a:tblPr>
                <a:tableStyleId>{5C22544A-7EE6-4342-B048-85BDC9FD1C3A}</a:tableStyleId>
              </a:tblPr>
              <a:tblGrid>
                <a:gridCol w="1439461">
                  <a:extLst>
                    <a:ext uri="{9D8B030D-6E8A-4147-A177-3AD203B41FA5}">
                      <a16:colId xmlns:a16="http://schemas.microsoft.com/office/drawing/2014/main" val="20000"/>
                    </a:ext>
                  </a:extLst>
                </a:gridCol>
              </a:tblGrid>
              <a:tr h="210820">
                <a:tc>
                  <a:txBody>
                    <a:bodyPr/>
                    <a:lstStyle/>
                    <a:p>
                      <a:pPr algn="r" fontAlgn="ctr">
                        <a:lnSpc>
                          <a:spcPts val="1600"/>
                        </a:lnSpc>
                      </a:pPr>
                      <a:r>
                        <a:rPr lang="en-US" sz="1600" u="none" strike="noStrike" dirty="0">
                          <a:effectLst/>
                          <a:latin typeface="+mn-lt"/>
                        </a:rPr>
                        <a:t>Definitely yes</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2873">
                <a:tc>
                  <a:txBody>
                    <a:bodyPr/>
                    <a:lstStyle/>
                    <a:p>
                      <a:pPr algn="r" fontAlgn="ctr">
                        <a:lnSpc>
                          <a:spcPts val="1600"/>
                        </a:lnSpc>
                      </a:pPr>
                      <a:r>
                        <a:rPr lang="en-US" sz="1600" u="none" strike="noStrike" dirty="0">
                          <a:effectLst/>
                          <a:latin typeface="+mn-lt"/>
                        </a:rPr>
                        <a:t>Probably yes</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5300">
                <a:tc>
                  <a:txBody>
                    <a:bodyPr/>
                    <a:lstStyle/>
                    <a:p>
                      <a:pPr algn="r" fontAlgn="b">
                        <a:lnSpc>
                          <a:spcPts val="1600"/>
                        </a:lnSpc>
                      </a:pPr>
                      <a:r>
                        <a:rPr lang="en-US" sz="1600" u="none" strike="noStrike" dirty="0">
                          <a:effectLst/>
                          <a:latin typeface="+mn-lt"/>
                        </a:rPr>
                        <a:t>Undecided,</a:t>
                      </a:r>
                      <a:br>
                        <a:rPr lang="en-US" sz="1600" u="none" strike="noStrike" dirty="0">
                          <a:effectLst/>
                          <a:latin typeface="+mn-lt"/>
                        </a:rPr>
                      </a:br>
                      <a:r>
                        <a:rPr lang="en-US" sz="1600" u="none" strike="noStrike" dirty="0">
                          <a:effectLst/>
                          <a:latin typeface="+mn-lt"/>
                        </a:rPr>
                        <a:t>lean yes</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8770">
                <a:tc>
                  <a:txBody>
                    <a:bodyPr/>
                    <a:lstStyle/>
                    <a:p>
                      <a:pPr algn="r" fontAlgn="b">
                        <a:lnSpc>
                          <a:spcPts val="1600"/>
                        </a:lnSpc>
                      </a:pP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4020">
                <a:tc>
                  <a:txBody>
                    <a:bodyPr/>
                    <a:lstStyle/>
                    <a:p>
                      <a:pPr algn="r" fontAlgn="ctr">
                        <a:lnSpc>
                          <a:spcPts val="1600"/>
                        </a:lnSpc>
                      </a:pPr>
                      <a:r>
                        <a:rPr lang="en-US" sz="1600" u="none" strike="noStrike" dirty="0">
                          <a:effectLst/>
                          <a:latin typeface="+mn-lt"/>
                        </a:rPr>
                        <a:t>Undecided,</a:t>
                      </a:r>
                      <a:br>
                        <a:rPr lang="en-US" sz="1600" u="none" strike="noStrike" dirty="0">
                          <a:effectLst/>
                          <a:latin typeface="+mn-lt"/>
                        </a:rPr>
                      </a:br>
                      <a:r>
                        <a:rPr lang="en-US" sz="1600" u="none" strike="noStrike" dirty="0">
                          <a:effectLst/>
                          <a:latin typeface="+mn-lt"/>
                        </a:rPr>
                        <a:t>lean no</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9550">
                <a:tc>
                  <a:txBody>
                    <a:bodyPr/>
                    <a:lstStyle/>
                    <a:p>
                      <a:pPr algn="r" fontAlgn="ctr">
                        <a:lnSpc>
                          <a:spcPts val="1600"/>
                        </a:lnSpc>
                      </a:pPr>
                      <a:r>
                        <a:rPr lang="en-US" sz="1600" u="none" strike="noStrike">
                          <a:effectLst/>
                          <a:latin typeface="+mn-lt"/>
                        </a:rPr>
                        <a:t>Probably no</a:t>
                      </a:r>
                      <a:endParaRPr lang="en-US" sz="1600" b="0" i="0" u="none" strike="noStrike">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1000">
                <a:tc>
                  <a:txBody>
                    <a:bodyPr/>
                    <a:lstStyle/>
                    <a:p>
                      <a:pPr algn="r" fontAlgn="b">
                        <a:lnSpc>
                          <a:spcPts val="1600"/>
                        </a:lnSpc>
                      </a:pPr>
                      <a:r>
                        <a:rPr lang="en-US" sz="1600" u="none" strike="noStrike" dirty="0">
                          <a:effectLst/>
                          <a:latin typeface="+mn-lt"/>
                        </a:rPr>
                        <a:t>Definitely no</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8770">
                <a:tc>
                  <a:txBody>
                    <a:bodyPr/>
                    <a:lstStyle/>
                    <a:p>
                      <a:pPr algn="r" fontAlgn="b">
                        <a:lnSpc>
                          <a:spcPts val="1600"/>
                        </a:lnSpc>
                      </a:pP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7030">
                <a:tc>
                  <a:txBody>
                    <a:bodyPr/>
                    <a:lstStyle/>
                    <a:p>
                      <a:pPr algn="r" fontAlgn="b">
                        <a:lnSpc>
                          <a:spcPts val="1600"/>
                        </a:lnSpc>
                      </a:pPr>
                      <a:r>
                        <a:rPr lang="en-US" sz="1600" u="none" strike="noStrike" dirty="0">
                          <a:effectLst/>
                          <a:latin typeface="+mn-lt"/>
                        </a:rPr>
                        <a:t>Undecided</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7" name="Chart 6"/>
          <p:cNvGraphicFramePr/>
          <p:nvPr/>
        </p:nvGraphicFramePr>
        <p:xfrm>
          <a:off x="1309945" y="2287315"/>
          <a:ext cx="2614355" cy="369092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8"/>
          <p:cNvSpPr txBox="1">
            <a:spLocks noChangeArrowheads="1"/>
          </p:cNvSpPr>
          <p:nvPr/>
        </p:nvSpPr>
        <p:spPr bwMode="auto">
          <a:xfrm>
            <a:off x="2820256" y="2513095"/>
            <a:ext cx="989744"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01458C"/>
                </a:solidFill>
                <a:effectLst/>
                <a:uLnTx/>
                <a:uFillTx/>
                <a:latin typeface="Calibri"/>
                <a:ea typeface="+mn-ea"/>
                <a:cs typeface="+mn-cs"/>
              </a:rPr>
              <a:t>Total Yes</a:t>
            </a:r>
            <a:br>
              <a:rPr kumimoji="0" lang="en-US" sz="1800" b="1" i="0" u="none" strike="noStrike" kern="1200" cap="none" spc="0" normalizeH="0" baseline="0" noProof="0" dirty="0">
                <a:ln>
                  <a:noFill/>
                </a:ln>
                <a:solidFill>
                  <a:srgbClr val="01458C"/>
                </a:solidFill>
                <a:effectLst/>
                <a:uLnTx/>
                <a:uFillTx/>
                <a:latin typeface="Calibri"/>
                <a:ea typeface="+mn-ea"/>
                <a:cs typeface="+mn-cs"/>
              </a:rPr>
            </a:br>
            <a:r>
              <a:rPr kumimoji="0" lang="en-US" sz="1800" b="1" i="0" u="none" strike="noStrike" kern="1200" cap="none" spc="0" normalizeH="0" baseline="0" noProof="0" dirty="0">
                <a:ln>
                  <a:noFill/>
                </a:ln>
                <a:solidFill>
                  <a:srgbClr val="01458C"/>
                </a:solidFill>
                <a:effectLst/>
                <a:uLnTx/>
                <a:uFillTx/>
                <a:latin typeface="Calibri"/>
                <a:ea typeface="+mn-ea"/>
                <a:cs typeface="+mn-cs"/>
              </a:rPr>
              <a:t>69%</a:t>
            </a:r>
          </a:p>
        </p:txBody>
      </p:sp>
      <p:sp>
        <p:nvSpPr>
          <p:cNvPr id="10" name="Text Box 8"/>
          <p:cNvSpPr txBox="1">
            <a:spLocks noChangeArrowheads="1"/>
          </p:cNvSpPr>
          <p:nvPr/>
        </p:nvSpPr>
        <p:spPr bwMode="auto">
          <a:xfrm>
            <a:off x="2427668" y="3990427"/>
            <a:ext cx="890953"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69021"/>
                </a:solidFill>
                <a:effectLst/>
                <a:uLnTx/>
                <a:uFillTx/>
                <a:latin typeface="Calibri"/>
                <a:ea typeface="+mn-ea"/>
                <a:cs typeface="+mn-cs"/>
              </a:rPr>
              <a:t>Total No</a:t>
            </a:r>
            <a:br>
              <a:rPr kumimoji="0" lang="en-US" sz="1800" b="1" i="0" u="none" strike="noStrike" kern="1200" cap="none" spc="0" normalizeH="0" baseline="0" noProof="0" dirty="0">
                <a:ln>
                  <a:noFill/>
                </a:ln>
                <a:solidFill>
                  <a:srgbClr val="F69021"/>
                </a:solidFill>
                <a:effectLst/>
                <a:uLnTx/>
                <a:uFillTx/>
                <a:latin typeface="Calibri"/>
                <a:ea typeface="+mn-ea"/>
                <a:cs typeface="+mn-cs"/>
              </a:rPr>
            </a:br>
            <a:r>
              <a:rPr kumimoji="0" lang="en-US" sz="1800" b="1" i="0" u="none" strike="noStrike" kern="1200" cap="none" spc="0" normalizeH="0" baseline="0" noProof="0" dirty="0">
                <a:ln>
                  <a:noFill/>
                </a:ln>
                <a:solidFill>
                  <a:srgbClr val="F69021"/>
                </a:solidFill>
                <a:effectLst/>
                <a:uLnTx/>
                <a:uFillTx/>
                <a:latin typeface="Calibri"/>
                <a:ea typeface="+mn-ea"/>
                <a:cs typeface="+mn-cs"/>
              </a:rPr>
              <a:t>19%</a:t>
            </a:r>
          </a:p>
        </p:txBody>
      </p:sp>
      <p:sp>
        <p:nvSpPr>
          <p:cNvPr id="16" name="Right Bracket 15"/>
          <p:cNvSpPr/>
          <p:nvPr/>
        </p:nvSpPr>
        <p:spPr>
          <a:xfrm>
            <a:off x="2744056" y="2508692"/>
            <a:ext cx="175260" cy="1031738"/>
          </a:xfrm>
          <a:prstGeom prst="righ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8" name="Right Bracket 17"/>
          <p:cNvSpPr/>
          <p:nvPr/>
        </p:nvSpPr>
        <p:spPr>
          <a:xfrm>
            <a:off x="2281329" y="3940177"/>
            <a:ext cx="175260" cy="1031738"/>
          </a:xfrm>
          <a:prstGeom prst="rightBracket">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9" name="TextBox 18"/>
          <p:cNvSpPr txBox="1"/>
          <p:nvPr/>
        </p:nvSpPr>
        <p:spPr>
          <a:xfrm>
            <a:off x="1241528" y="1646659"/>
            <a:ext cx="1730272" cy="646331"/>
          </a:xfrm>
          <a:prstGeom prst="rect">
            <a:avLst/>
          </a:prstGeom>
          <a:solidFill>
            <a:schemeClr val="accent6">
              <a:lumMod val="20000"/>
              <a:lumOff val="8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alibri"/>
                <a:ea typeface="+mn-ea"/>
                <a:cs typeface="+mn-cs"/>
              </a:rPr>
              <a:t>Initial</a:t>
            </a:r>
            <a:br>
              <a:rPr kumimoji="0" lang="en-US" sz="1800" b="0" i="1" u="none" strike="noStrike" kern="0" cap="none" spc="0" normalizeH="0" baseline="0" noProof="0" dirty="0">
                <a:ln>
                  <a:noFill/>
                </a:ln>
                <a:solidFill>
                  <a:srgbClr val="000000"/>
                </a:solidFill>
                <a:effectLst/>
                <a:uLnTx/>
                <a:uFillTx/>
                <a:latin typeface="Calibri"/>
                <a:ea typeface="+mn-ea"/>
                <a:cs typeface="+mn-cs"/>
              </a:rPr>
            </a:br>
            <a:r>
              <a:rPr kumimoji="0" lang="en-US" sz="1800" b="0" i="1" u="none" strike="noStrike" kern="0" cap="none" spc="0" normalizeH="0" baseline="0" noProof="0" dirty="0">
                <a:ln>
                  <a:noFill/>
                </a:ln>
                <a:solidFill>
                  <a:srgbClr val="000000"/>
                </a:solidFill>
                <a:effectLst/>
                <a:uLnTx/>
                <a:uFillTx/>
                <a:latin typeface="Calibri"/>
                <a:ea typeface="+mn-ea"/>
                <a:cs typeface="+mn-cs"/>
              </a:rPr>
              <a:t>Vote</a:t>
            </a:r>
          </a:p>
        </p:txBody>
      </p:sp>
      <p:sp>
        <p:nvSpPr>
          <p:cNvPr id="20" name="TextBox 19"/>
          <p:cNvSpPr txBox="1"/>
          <p:nvPr/>
        </p:nvSpPr>
        <p:spPr>
          <a:xfrm>
            <a:off x="3695700" y="1646659"/>
            <a:ext cx="1846975" cy="646331"/>
          </a:xfrm>
          <a:prstGeom prst="rect">
            <a:avLst/>
          </a:prstGeom>
          <a:solidFill>
            <a:schemeClr val="accent6">
              <a:lumMod val="20000"/>
              <a:lumOff val="8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alibri"/>
                <a:ea typeface="+mn-ea"/>
                <a:cs typeface="+mn-cs"/>
              </a:rPr>
              <a:t>Vote After Education</a:t>
            </a:r>
          </a:p>
        </p:txBody>
      </p:sp>
      <p:sp>
        <p:nvSpPr>
          <p:cNvPr id="21" name="TextBox 20"/>
          <p:cNvSpPr txBox="1"/>
          <p:nvPr/>
        </p:nvSpPr>
        <p:spPr>
          <a:xfrm>
            <a:off x="7095894" y="1646659"/>
            <a:ext cx="1371600" cy="646331"/>
          </a:xfrm>
          <a:prstGeom prst="rect">
            <a:avLst/>
          </a:prstGeom>
          <a:solidFill>
            <a:schemeClr val="accent6">
              <a:lumMod val="20000"/>
              <a:lumOff val="8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30000" noProof="0" dirty="0">
                <a:ln>
                  <a:noFill/>
                </a:ln>
                <a:solidFill>
                  <a:srgbClr val="000000"/>
                </a:solidFill>
                <a:effectLst/>
                <a:uLnTx/>
                <a:uFillTx/>
                <a:latin typeface="Calibri"/>
                <a:ea typeface="+mn-ea"/>
                <a:cs typeface="+mn-cs"/>
              </a:rPr>
              <a:t>**</a:t>
            </a:r>
            <a:r>
              <a:rPr kumimoji="0" lang="en-US" sz="1800" b="0" i="1" u="none" strike="noStrike" kern="0" cap="none" spc="0" normalizeH="0" baseline="0" noProof="0" dirty="0">
                <a:ln>
                  <a:noFill/>
                </a:ln>
                <a:solidFill>
                  <a:srgbClr val="000000"/>
                </a:solidFill>
                <a:effectLst/>
                <a:uLnTx/>
                <a:uFillTx/>
                <a:latin typeface="Calibri"/>
                <a:ea typeface="+mn-ea"/>
                <a:cs typeface="+mn-cs"/>
              </a:rPr>
              <a:t>Actual</a:t>
            </a:r>
            <a:br>
              <a:rPr kumimoji="0" lang="en-US" sz="1800" b="0" i="1" u="none" strike="noStrike" kern="0" cap="none" spc="0" normalizeH="0" baseline="0" noProof="0" dirty="0">
                <a:ln>
                  <a:noFill/>
                </a:ln>
                <a:solidFill>
                  <a:srgbClr val="000000"/>
                </a:solidFill>
                <a:effectLst/>
                <a:uLnTx/>
                <a:uFillTx/>
                <a:latin typeface="Calibri"/>
                <a:ea typeface="+mn-ea"/>
                <a:cs typeface="+mn-cs"/>
              </a:rPr>
            </a:br>
            <a:r>
              <a:rPr kumimoji="0" lang="en-US" sz="1800" b="0" i="1" u="none" strike="noStrike" kern="0" cap="none" spc="0" normalizeH="0" baseline="0" noProof="0" dirty="0">
                <a:ln>
                  <a:noFill/>
                </a:ln>
                <a:solidFill>
                  <a:srgbClr val="000000"/>
                </a:solidFill>
                <a:effectLst/>
                <a:uLnTx/>
                <a:uFillTx/>
                <a:latin typeface="Calibri"/>
                <a:ea typeface="+mn-ea"/>
                <a:cs typeface="+mn-cs"/>
              </a:rPr>
              <a:t>Vote</a:t>
            </a:r>
          </a:p>
        </p:txBody>
      </p:sp>
      <p:graphicFrame>
        <p:nvGraphicFramePr>
          <p:cNvPr id="23" name="Chart 22"/>
          <p:cNvGraphicFramePr/>
          <p:nvPr/>
        </p:nvGraphicFramePr>
        <p:xfrm>
          <a:off x="3878539" y="2287315"/>
          <a:ext cx="2614355" cy="3690922"/>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76200" y="6059555"/>
            <a:ext cx="899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Survey conducted June 2016, with a margin of error of +/-3.0%; </a:t>
            </a:r>
          </a:p>
        </p:txBody>
      </p:sp>
      <p:sp>
        <p:nvSpPr>
          <p:cNvPr id="26" name="Text Box 8"/>
          <p:cNvSpPr txBox="1">
            <a:spLocks noChangeArrowheads="1"/>
          </p:cNvSpPr>
          <p:nvPr/>
        </p:nvSpPr>
        <p:spPr bwMode="auto">
          <a:xfrm>
            <a:off x="5639656" y="2457763"/>
            <a:ext cx="989744"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01458C"/>
                </a:solidFill>
                <a:effectLst/>
                <a:uLnTx/>
                <a:uFillTx/>
                <a:latin typeface="Calibri"/>
                <a:ea typeface="+mn-ea"/>
                <a:cs typeface="+mn-cs"/>
              </a:rPr>
              <a:t>Total Yes</a:t>
            </a:r>
            <a:br>
              <a:rPr kumimoji="0" lang="en-US" sz="1800" b="1" i="0" u="none" strike="noStrike" kern="1200" cap="none" spc="0" normalizeH="0" baseline="0" noProof="0" dirty="0">
                <a:ln>
                  <a:noFill/>
                </a:ln>
                <a:solidFill>
                  <a:srgbClr val="01458C"/>
                </a:solidFill>
                <a:effectLst/>
                <a:uLnTx/>
                <a:uFillTx/>
                <a:latin typeface="Calibri"/>
                <a:ea typeface="+mn-ea"/>
                <a:cs typeface="+mn-cs"/>
              </a:rPr>
            </a:br>
            <a:r>
              <a:rPr kumimoji="0" lang="en-US" sz="1800" b="1" i="0" u="none" strike="noStrike" kern="1200" cap="none" spc="0" normalizeH="0" baseline="0" noProof="0" dirty="0">
                <a:ln>
                  <a:noFill/>
                </a:ln>
                <a:solidFill>
                  <a:srgbClr val="01458C"/>
                </a:solidFill>
                <a:effectLst/>
                <a:uLnTx/>
                <a:uFillTx/>
                <a:latin typeface="Calibri"/>
                <a:ea typeface="+mn-ea"/>
                <a:cs typeface="+mn-cs"/>
              </a:rPr>
              <a:t>75%</a:t>
            </a:r>
          </a:p>
        </p:txBody>
      </p:sp>
      <p:sp>
        <p:nvSpPr>
          <p:cNvPr id="27" name="Text Box 8"/>
          <p:cNvSpPr txBox="1">
            <a:spLocks noChangeArrowheads="1"/>
          </p:cNvSpPr>
          <p:nvPr/>
        </p:nvSpPr>
        <p:spPr bwMode="auto">
          <a:xfrm>
            <a:off x="5057424" y="3974285"/>
            <a:ext cx="890953"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69021"/>
                </a:solidFill>
                <a:effectLst/>
                <a:uLnTx/>
                <a:uFillTx/>
                <a:latin typeface="Calibri"/>
                <a:ea typeface="+mn-ea"/>
                <a:cs typeface="+mn-cs"/>
              </a:rPr>
              <a:t>Total No</a:t>
            </a:r>
            <a:br>
              <a:rPr kumimoji="0" lang="en-US" sz="1800" b="1" i="0" u="none" strike="noStrike" kern="1200" cap="none" spc="0" normalizeH="0" baseline="0" noProof="0" dirty="0">
                <a:ln>
                  <a:noFill/>
                </a:ln>
                <a:solidFill>
                  <a:srgbClr val="F69021"/>
                </a:solidFill>
                <a:effectLst/>
                <a:uLnTx/>
                <a:uFillTx/>
                <a:latin typeface="Calibri"/>
                <a:ea typeface="+mn-ea"/>
                <a:cs typeface="+mn-cs"/>
              </a:rPr>
            </a:br>
            <a:r>
              <a:rPr kumimoji="0" lang="en-US" sz="1800" b="1" i="0" u="none" strike="noStrike" kern="1200" cap="none" spc="0" normalizeH="0" baseline="0" noProof="0" dirty="0">
                <a:ln>
                  <a:noFill/>
                </a:ln>
                <a:solidFill>
                  <a:srgbClr val="F69021"/>
                </a:solidFill>
                <a:effectLst/>
                <a:uLnTx/>
                <a:uFillTx/>
                <a:latin typeface="Calibri"/>
                <a:ea typeface="+mn-ea"/>
                <a:cs typeface="+mn-cs"/>
              </a:rPr>
              <a:t>18%</a:t>
            </a:r>
          </a:p>
        </p:txBody>
      </p:sp>
      <p:sp>
        <p:nvSpPr>
          <p:cNvPr id="28" name="Right Bracket 27"/>
          <p:cNvSpPr/>
          <p:nvPr/>
        </p:nvSpPr>
        <p:spPr>
          <a:xfrm>
            <a:off x="5557929" y="2453360"/>
            <a:ext cx="175260" cy="1031738"/>
          </a:xfrm>
          <a:prstGeom prst="righ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9" name="Right Bracket 28"/>
          <p:cNvSpPr/>
          <p:nvPr/>
        </p:nvSpPr>
        <p:spPr>
          <a:xfrm>
            <a:off x="4877656" y="3924035"/>
            <a:ext cx="175260" cy="1031738"/>
          </a:xfrm>
          <a:prstGeom prst="rightBracket">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graphicFrame>
        <p:nvGraphicFramePr>
          <p:cNvPr id="34" name="Chart 33"/>
          <p:cNvGraphicFramePr/>
          <p:nvPr>
            <p:extLst>
              <p:ext uri="{D42A27DB-BD31-4B8C-83A1-F6EECF244321}">
                <p14:modId xmlns:p14="http://schemas.microsoft.com/office/powerpoint/2010/main" val="3215590868"/>
              </p:ext>
            </p:extLst>
          </p:nvPr>
        </p:nvGraphicFramePr>
        <p:xfrm>
          <a:off x="6547673" y="2287315"/>
          <a:ext cx="2529421" cy="36909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135682235"/>
              </p:ext>
            </p:extLst>
          </p:nvPr>
        </p:nvGraphicFramePr>
        <p:xfrm>
          <a:off x="8107191" y="3118427"/>
          <a:ext cx="635000" cy="251460"/>
        </p:xfrm>
        <a:graphic>
          <a:graphicData uri="http://schemas.openxmlformats.org/drawingml/2006/table">
            <a:tbl>
              <a:tblPr>
                <a:tableStyleId>{073A0DAA-6AF3-43AB-8588-CEC1D06C72B9}</a:tableStyleId>
              </a:tblPr>
              <a:tblGrid>
                <a:gridCol w="635000">
                  <a:extLst>
                    <a:ext uri="{9D8B030D-6E8A-4147-A177-3AD203B41FA5}">
                      <a16:colId xmlns:a16="http://schemas.microsoft.com/office/drawing/2014/main" val="3270689129"/>
                    </a:ext>
                  </a:extLst>
                </a:gridCol>
              </a:tblGrid>
              <a:tr h="251460">
                <a:tc>
                  <a:txBody>
                    <a:bodyPr/>
                    <a:lstStyle/>
                    <a:p>
                      <a:pPr algn="r" fontAlgn="ctr"/>
                      <a:r>
                        <a:rPr lang="en-US" sz="1600" b="1" u="none" strike="noStrike" dirty="0">
                          <a:solidFill>
                            <a:schemeClr val="accent1"/>
                          </a:solidFill>
                          <a:effectLst/>
                        </a:rPr>
                        <a:t>74.9%</a:t>
                      </a:r>
                      <a:endParaRPr lang="en-US" sz="1600" b="1" i="0" u="none" strike="noStrike" dirty="0">
                        <a:solidFill>
                          <a:schemeClr val="accent1"/>
                        </a:solidFill>
                        <a:effectLst/>
                        <a:latin typeface="CG Times" panose="020206030504050203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888635"/>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28454841"/>
              </p:ext>
            </p:extLst>
          </p:nvPr>
        </p:nvGraphicFramePr>
        <p:xfrm>
          <a:off x="7277100" y="4771885"/>
          <a:ext cx="635000" cy="251460"/>
        </p:xfrm>
        <a:graphic>
          <a:graphicData uri="http://schemas.openxmlformats.org/drawingml/2006/table">
            <a:tbl>
              <a:tblPr>
                <a:tableStyleId>{073A0DAA-6AF3-43AB-8588-CEC1D06C72B9}</a:tableStyleId>
              </a:tblPr>
              <a:tblGrid>
                <a:gridCol w="635000">
                  <a:extLst>
                    <a:ext uri="{9D8B030D-6E8A-4147-A177-3AD203B41FA5}">
                      <a16:colId xmlns:a16="http://schemas.microsoft.com/office/drawing/2014/main" val="3270689129"/>
                    </a:ext>
                  </a:extLst>
                </a:gridCol>
              </a:tblGrid>
              <a:tr h="251460">
                <a:tc>
                  <a:txBody>
                    <a:bodyPr/>
                    <a:lstStyle/>
                    <a:p>
                      <a:pPr algn="r" fontAlgn="ctr"/>
                      <a:r>
                        <a:rPr lang="en-US" sz="1600" b="1" u="none" strike="noStrike" dirty="0">
                          <a:solidFill>
                            <a:schemeClr val="accent4"/>
                          </a:solidFill>
                          <a:effectLst/>
                        </a:rPr>
                        <a:t>25.1%</a:t>
                      </a:r>
                      <a:endParaRPr lang="en-US" sz="1600" b="1" i="0" u="none" strike="noStrike" dirty="0">
                        <a:solidFill>
                          <a:schemeClr val="accent4"/>
                        </a:solidFill>
                        <a:effectLst/>
                        <a:latin typeface="CG Times" panose="020206030504050203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4761460"/>
                  </a:ext>
                </a:extLst>
              </a:tr>
            </a:tbl>
          </a:graphicData>
        </a:graphic>
      </p:graphicFrame>
      <p:sp>
        <p:nvSpPr>
          <p:cNvPr id="37" name="TextBox 36"/>
          <p:cNvSpPr txBox="1"/>
          <p:nvPr/>
        </p:nvSpPr>
        <p:spPr>
          <a:xfrm>
            <a:off x="926461" y="940546"/>
            <a:ext cx="5176502" cy="369332"/>
          </a:xfrm>
          <a:prstGeom prst="rect">
            <a:avLst/>
          </a:prstGeom>
          <a:solidFill>
            <a:schemeClr val="accent6">
              <a:lumMod val="60000"/>
              <a:lumOff val="4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alibri"/>
                <a:ea typeface="+mn-ea"/>
                <a:cs typeface="+mn-cs"/>
              </a:rPr>
              <a:t>Survey Votes</a:t>
            </a:r>
          </a:p>
        </p:txBody>
      </p:sp>
      <p:sp>
        <p:nvSpPr>
          <p:cNvPr id="38" name="TextBox 37"/>
          <p:cNvSpPr txBox="1"/>
          <p:nvPr/>
        </p:nvSpPr>
        <p:spPr>
          <a:xfrm>
            <a:off x="6716232" y="791131"/>
            <a:ext cx="2041664" cy="646331"/>
          </a:xfrm>
          <a:prstGeom prst="rect">
            <a:avLst/>
          </a:prstGeom>
          <a:solidFill>
            <a:schemeClr val="accent6">
              <a:lumMod val="60000"/>
              <a:lumOff val="4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alibri"/>
                <a:ea typeface="+mn-ea"/>
                <a:cs typeface="+mn-cs"/>
              </a:rPr>
              <a:t>November 8, 2016: General Election</a:t>
            </a:r>
          </a:p>
        </p:txBody>
      </p:sp>
    </p:spTree>
    <p:extLst>
      <p:ext uri="{BB962C8B-B14F-4D97-AF65-F5344CB8AC3E}">
        <p14:creationId xmlns:p14="http://schemas.microsoft.com/office/powerpoint/2010/main" val="343379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Q3 &amp; Q6. If the election were held today, would you vote yes in favor or no to oppose it? </a:t>
            </a:r>
          </a:p>
        </p:txBody>
      </p:sp>
      <p:sp>
        <p:nvSpPr>
          <p:cNvPr id="23" name="Rectangle 22"/>
          <p:cNvSpPr/>
          <p:nvPr/>
        </p:nvSpPr>
        <p:spPr>
          <a:xfrm>
            <a:off x="1524000" y="1714500"/>
            <a:ext cx="1790700" cy="495300"/>
          </a:xfrm>
          <a:prstGeom prst="rect">
            <a:avLst/>
          </a:prstGeom>
          <a:solidFill>
            <a:schemeClr val="accent6">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Initial Vote</a:t>
            </a:r>
          </a:p>
        </p:txBody>
      </p:sp>
      <p:sp>
        <p:nvSpPr>
          <p:cNvPr id="24" name="Rectangle 23"/>
          <p:cNvSpPr/>
          <p:nvPr/>
        </p:nvSpPr>
        <p:spPr>
          <a:xfrm>
            <a:off x="3924300" y="1752600"/>
            <a:ext cx="2514600" cy="495300"/>
          </a:xfrm>
          <a:prstGeom prst="rect">
            <a:avLst/>
          </a:prstGeom>
          <a:solidFill>
            <a:schemeClr val="accent6">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Vote After Education</a:t>
            </a:r>
          </a:p>
        </p:txBody>
      </p:sp>
      <p:sp>
        <p:nvSpPr>
          <p:cNvPr id="10" name="Title 9">
            <a:extLst>
              <a:ext uri="{FF2B5EF4-FFF2-40B4-BE49-F238E27FC236}">
                <a16:creationId xmlns:a16="http://schemas.microsoft.com/office/drawing/2014/main" id="{ACA68C87-E92E-43CB-A3AB-F618A2DDECF4}"/>
              </a:ext>
            </a:extLst>
          </p:cNvPr>
          <p:cNvSpPr>
            <a:spLocks noGrp="1"/>
          </p:cNvSpPr>
          <p:nvPr>
            <p:ph type="title"/>
          </p:nvPr>
        </p:nvSpPr>
        <p:spPr/>
        <p:txBody>
          <a:bodyPr>
            <a:normAutofit/>
          </a:bodyPr>
          <a:lstStyle/>
          <a:p>
            <a:r>
              <a:rPr lang="en-US" sz="2400" dirty="0">
                <a:latin typeface="Tahoma" panose="020B0604030504040204" pitchFamily="34" charset="0"/>
                <a:cs typeface="Tahoma" panose="020B0604030504040204" pitchFamily="34" charset="0"/>
              </a:rPr>
              <a:t>LA County Stormwater (Measure W) Survey &amp; Actual Vote</a:t>
            </a:r>
          </a:p>
        </p:txBody>
      </p:sp>
      <p:graphicFrame>
        <p:nvGraphicFramePr>
          <p:cNvPr id="19" name="Table 18">
            <a:extLst>
              <a:ext uri="{FF2B5EF4-FFF2-40B4-BE49-F238E27FC236}">
                <a16:creationId xmlns:a16="http://schemas.microsoft.com/office/drawing/2014/main" id="{42E33F3B-E27B-4EAC-B07D-9C94A4F0A07F}"/>
              </a:ext>
            </a:extLst>
          </p:cNvPr>
          <p:cNvGraphicFramePr>
            <a:graphicFrameLocks noGrp="1"/>
          </p:cNvGraphicFramePr>
          <p:nvPr>
            <p:extLst>
              <p:ext uri="{D42A27DB-BD31-4B8C-83A1-F6EECF244321}">
                <p14:modId xmlns:p14="http://schemas.microsoft.com/office/powerpoint/2010/main" val="3145153380"/>
              </p:ext>
            </p:extLst>
          </p:nvPr>
        </p:nvGraphicFramePr>
        <p:xfrm>
          <a:off x="-76200" y="2546792"/>
          <a:ext cx="1461123" cy="3128453"/>
        </p:xfrm>
        <a:graphic>
          <a:graphicData uri="http://schemas.openxmlformats.org/drawingml/2006/table">
            <a:tbl>
              <a:tblPr>
                <a:tableStyleId>{5C22544A-7EE6-4342-B048-85BDC9FD1C3A}</a:tableStyleId>
              </a:tblPr>
              <a:tblGrid>
                <a:gridCol w="1461123">
                  <a:extLst>
                    <a:ext uri="{9D8B030D-6E8A-4147-A177-3AD203B41FA5}">
                      <a16:colId xmlns:a16="http://schemas.microsoft.com/office/drawing/2014/main" val="20000"/>
                    </a:ext>
                  </a:extLst>
                </a:gridCol>
              </a:tblGrid>
              <a:tr h="210820">
                <a:tc>
                  <a:txBody>
                    <a:bodyPr/>
                    <a:lstStyle/>
                    <a:p>
                      <a:pPr algn="r" fontAlgn="ctr">
                        <a:lnSpc>
                          <a:spcPts val="1600"/>
                        </a:lnSpc>
                      </a:pPr>
                      <a:r>
                        <a:rPr lang="en-US" sz="1600" u="none" strike="noStrike" dirty="0">
                          <a:effectLst/>
                          <a:latin typeface="+mn-lt"/>
                        </a:rPr>
                        <a:t>Definitely yes</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2873">
                <a:tc>
                  <a:txBody>
                    <a:bodyPr/>
                    <a:lstStyle/>
                    <a:p>
                      <a:pPr algn="r" fontAlgn="ctr">
                        <a:lnSpc>
                          <a:spcPts val="1600"/>
                        </a:lnSpc>
                      </a:pPr>
                      <a:r>
                        <a:rPr lang="en-US" sz="1600" u="none" strike="noStrike" dirty="0">
                          <a:effectLst/>
                          <a:latin typeface="+mn-lt"/>
                        </a:rPr>
                        <a:t>Probably yes</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5300">
                <a:tc>
                  <a:txBody>
                    <a:bodyPr/>
                    <a:lstStyle/>
                    <a:p>
                      <a:pPr algn="r" fontAlgn="b">
                        <a:lnSpc>
                          <a:spcPts val="1600"/>
                        </a:lnSpc>
                      </a:pPr>
                      <a:r>
                        <a:rPr lang="en-US" sz="1600" u="none" strike="noStrike" dirty="0">
                          <a:effectLst/>
                          <a:latin typeface="+mn-lt"/>
                        </a:rPr>
                        <a:t>Undecided, </a:t>
                      </a:r>
                      <a:br>
                        <a:rPr lang="en-US" sz="1600" u="none" strike="noStrike" dirty="0">
                          <a:effectLst/>
                          <a:latin typeface="+mn-lt"/>
                        </a:rPr>
                      </a:br>
                      <a:r>
                        <a:rPr lang="en-US" sz="1600" u="none" strike="noStrike" dirty="0">
                          <a:effectLst/>
                          <a:latin typeface="+mn-lt"/>
                        </a:rPr>
                        <a:t>lean yes</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8770">
                <a:tc>
                  <a:txBody>
                    <a:bodyPr/>
                    <a:lstStyle/>
                    <a:p>
                      <a:pPr algn="r" fontAlgn="b">
                        <a:lnSpc>
                          <a:spcPts val="1600"/>
                        </a:lnSpc>
                      </a:pP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4020">
                <a:tc>
                  <a:txBody>
                    <a:bodyPr/>
                    <a:lstStyle/>
                    <a:p>
                      <a:pPr algn="r" fontAlgn="ctr">
                        <a:lnSpc>
                          <a:spcPts val="1600"/>
                        </a:lnSpc>
                      </a:pPr>
                      <a:r>
                        <a:rPr lang="en-US" sz="1600" u="none" strike="noStrike" dirty="0">
                          <a:effectLst/>
                          <a:latin typeface="+mn-lt"/>
                        </a:rPr>
                        <a:t>Undecided, </a:t>
                      </a:r>
                      <a:br>
                        <a:rPr lang="en-US" sz="1600" u="none" strike="noStrike" dirty="0">
                          <a:effectLst/>
                          <a:latin typeface="+mn-lt"/>
                        </a:rPr>
                      </a:br>
                      <a:r>
                        <a:rPr lang="en-US" sz="1600" u="none" strike="noStrike" dirty="0">
                          <a:effectLst/>
                          <a:latin typeface="+mn-lt"/>
                        </a:rPr>
                        <a:t>lean no</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9550">
                <a:tc>
                  <a:txBody>
                    <a:bodyPr/>
                    <a:lstStyle/>
                    <a:p>
                      <a:pPr algn="r" fontAlgn="ctr">
                        <a:lnSpc>
                          <a:spcPts val="1600"/>
                        </a:lnSpc>
                      </a:pPr>
                      <a:r>
                        <a:rPr lang="en-US" sz="1600" u="none" strike="noStrike" dirty="0">
                          <a:effectLst/>
                          <a:latin typeface="+mn-lt"/>
                        </a:rPr>
                        <a:t>Probably no</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1000">
                <a:tc>
                  <a:txBody>
                    <a:bodyPr/>
                    <a:lstStyle/>
                    <a:p>
                      <a:pPr algn="r" fontAlgn="b">
                        <a:lnSpc>
                          <a:spcPts val="1600"/>
                        </a:lnSpc>
                      </a:pPr>
                      <a:r>
                        <a:rPr lang="en-US" sz="1600" u="none" strike="noStrike" dirty="0">
                          <a:effectLst/>
                          <a:latin typeface="+mn-lt"/>
                        </a:rPr>
                        <a:t>Definitely no</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8770">
                <a:tc>
                  <a:txBody>
                    <a:bodyPr/>
                    <a:lstStyle/>
                    <a:p>
                      <a:pPr algn="r" fontAlgn="b">
                        <a:lnSpc>
                          <a:spcPts val="1600"/>
                        </a:lnSpc>
                      </a:pP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7030">
                <a:tc>
                  <a:txBody>
                    <a:bodyPr/>
                    <a:lstStyle/>
                    <a:p>
                      <a:pPr algn="r" fontAlgn="b">
                        <a:lnSpc>
                          <a:spcPts val="1600"/>
                        </a:lnSpc>
                      </a:pPr>
                      <a:r>
                        <a:rPr lang="en-US" sz="1600" u="none" strike="noStrike" dirty="0">
                          <a:effectLst/>
                          <a:latin typeface="+mn-lt"/>
                        </a:rPr>
                        <a:t>Undecided</a:t>
                      </a:r>
                      <a:endParaRPr lang="en-US" sz="16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20" name="Chart 19">
            <a:extLst>
              <a:ext uri="{FF2B5EF4-FFF2-40B4-BE49-F238E27FC236}">
                <a16:creationId xmlns:a16="http://schemas.microsoft.com/office/drawing/2014/main" id="{44884FE4-696B-42AA-9960-E43C03860FED}"/>
              </a:ext>
            </a:extLst>
          </p:cNvPr>
          <p:cNvGraphicFramePr/>
          <p:nvPr>
            <p:extLst>
              <p:ext uri="{D42A27DB-BD31-4B8C-83A1-F6EECF244321}">
                <p14:modId xmlns:p14="http://schemas.microsoft.com/office/powerpoint/2010/main" val="3160995252"/>
              </p:ext>
            </p:extLst>
          </p:nvPr>
        </p:nvGraphicFramePr>
        <p:xfrm>
          <a:off x="1329920" y="2351274"/>
          <a:ext cx="2632480" cy="3690922"/>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Box 8">
            <a:extLst>
              <a:ext uri="{FF2B5EF4-FFF2-40B4-BE49-F238E27FC236}">
                <a16:creationId xmlns:a16="http://schemas.microsoft.com/office/drawing/2014/main" id="{093C5AD1-17E1-4D09-8CD2-33992BBA99B5}"/>
              </a:ext>
            </a:extLst>
          </p:cNvPr>
          <p:cNvSpPr txBox="1">
            <a:spLocks noChangeArrowheads="1"/>
          </p:cNvSpPr>
          <p:nvPr/>
        </p:nvSpPr>
        <p:spPr bwMode="auto">
          <a:xfrm>
            <a:off x="2749415" y="2619970"/>
            <a:ext cx="989744"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Calibri"/>
                <a:ea typeface="+mn-ea"/>
                <a:cs typeface="+mn-cs"/>
              </a:rPr>
              <a:t>Total Yes</a:t>
            </a:r>
            <a:br>
              <a:rPr kumimoji="0" lang="en-US" sz="1800" b="1" i="0" u="none" strike="noStrike" kern="1200" cap="none" spc="0" normalizeH="0" baseline="0" noProof="0" dirty="0">
                <a:ln>
                  <a:noFill/>
                </a:ln>
                <a:solidFill>
                  <a:schemeClr val="accent1"/>
                </a:solidFill>
                <a:effectLst/>
                <a:uLnTx/>
                <a:uFillTx/>
                <a:latin typeface="Calibri"/>
                <a:ea typeface="+mn-ea"/>
                <a:cs typeface="+mn-cs"/>
              </a:rPr>
            </a:br>
            <a:r>
              <a:rPr kumimoji="0" lang="en-US" sz="1800" b="1" i="0" u="none" strike="noStrike" kern="1200" cap="none" spc="0" normalizeH="0" baseline="0" noProof="0" dirty="0">
                <a:ln>
                  <a:noFill/>
                </a:ln>
                <a:solidFill>
                  <a:schemeClr val="accent1"/>
                </a:solidFill>
                <a:effectLst/>
                <a:uLnTx/>
                <a:uFillTx/>
                <a:latin typeface="Calibri"/>
                <a:ea typeface="+mn-ea"/>
                <a:cs typeface="+mn-cs"/>
              </a:rPr>
              <a:t>64%</a:t>
            </a:r>
          </a:p>
        </p:txBody>
      </p:sp>
      <p:sp>
        <p:nvSpPr>
          <p:cNvPr id="22" name="Text Box 8">
            <a:extLst>
              <a:ext uri="{FF2B5EF4-FFF2-40B4-BE49-F238E27FC236}">
                <a16:creationId xmlns:a16="http://schemas.microsoft.com/office/drawing/2014/main" id="{A058D30D-3CE8-4B8D-9F55-FA2173AFDF9D}"/>
              </a:ext>
            </a:extLst>
          </p:cNvPr>
          <p:cNvSpPr txBox="1">
            <a:spLocks noChangeArrowheads="1"/>
          </p:cNvSpPr>
          <p:nvPr/>
        </p:nvSpPr>
        <p:spPr bwMode="auto">
          <a:xfrm>
            <a:off x="2538735" y="4028527"/>
            <a:ext cx="890953"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69021"/>
                </a:solidFill>
                <a:effectLst/>
                <a:uLnTx/>
                <a:uFillTx/>
                <a:latin typeface="Calibri"/>
                <a:ea typeface="+mn-ea"/>
                <a:cs typeface="+mn-cs"/>
              </a:rPr>
              <a:t>Total No</a:t>
            </a:r>
            <a:br>
              <a:rPr kumimoji="0" lang="en-US" sz="1800" b="1" i="0" u="none" strike="noStrike" kern="1200" cap="none" spc="0" normalizeH="0" baseline="0" noProof="0" dirty="0">
                <a:ln>
                  <a:noFill/>
                </a:ln>
                <a:solidFill>
                  <a:srgbClr val="F69021"/>
                </a:solidFill>
                <a:effectLst/>
                <a:uLnTx/>
                <a:uFillTx/>
                <a:latin typeface="Calibri"/>
                <a:ea typeface="+mn-ea"/>
                <a:cs typeface="+mn-cs"/>
              </a:rPr>
            </a:br>
            <a:r>
              <a:rPr kumimoji="0" lang="en-US" sz="1800" b="1" i="0" u="none" strike="noStrike" kern="1200" cap="none" spc="0" normalizeH="0" baseline="0" noProof="0" dirty="0">
                <a:ln>
                  <a:noFill/>
                </a:ln>
                <a:solidFill>
                  <a:srgbClr val="F69021"/>
                </a:solidFill>
                <a:effectLst/>
                <a:uLnTx/>
                <a:uFillTx/>
                <a:latin typeface="Calibri"/>
                <a:ea typeface="+mn-ea"/>
                <a:cs typeface="+mn-cs"/>
              </a:rPr>
              <a:t>30%</a:t>
            </a:r>
          </a:p>
        </p:txBody>
      </p:sp>
      <p:sp>
        <p:nvSpPr>
          <p:cNvPr id="25" name="Right Bracket 24">
            <a:extLst>
              <a:ext uri="{FF2B5EF4-FFF2-40B4-BE49-F238E27FC236}">
                <a16:creationId xmlns:a16="http://schemas.microsoft.com/office/drawing/2014/main" id="{975E67D9-E722-4473-95D6-341EB3443D07}"/>
              </a:ext>
            </a:extLst>
          </p:cNvPr>
          <p:cNvSpPr/>
          <p:nvPr/>
        </p:nvSpPr>
        <p:spPr>
          <a:xfrm>
            <a:off x="2758007" y="2546792"/>
            <a:ext cx="144843" cy="1031738"/>
          </a:xfrm>
          <a:prstGeom prst="righ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6" name="Right Bracket 25">
            <a:extLst>
              <a:ext uri="{FF2B5EF4-FFF2-40B4-BE49-F238E27FC236}">
                <a16:creationId xmlns:a16="http://schemas.microsoft.com/office/drawing/2014/main" id="{E332D1A5-3424-4175-B9A4-67D1FA9E8C67}"/>
              </a:ext>
            </a:extLst>
          </p:cNvPr>
          <p:cNvSpPr/>
          <p:nvPr/>
        </p:nvSpPr>
        <p:spPr>
          <a:xfrm>
            <a:off x="2477188" y="3978277"/>
            <a:ext cx="144843" cy="1031738"/>
          </a:xfrm>
          <a:prstGeom prst="rightBracket">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graphicFrame>
        <p:nvGraphicFramePr>
          <p:cNvPr id="27" name="Chart 26">
            <a:extLst>
              <a:ext uri="{FF2B5EF4-FFF2-40B4-BE49-F238E27FC236}">
                <a16:creationId xmlns:a16="http://schemas.microsoft.com/office/drawing/2014/main" id="{8F8CC79C-5182-4B6C-828E-C3A57DD6BCFC}"/>
              </a:ext>
            </a:extLst>
          </p:cNvPr>
          <p:cNvGraphicFramePr/>
          <p:nvPr>
            <p:extLst>
              <p:ext uri="{D42A27DB-BD31-4B8C-83A1-F6EECF244321}">
                <p14:modId xmlns:p14="http://schemas.microsoft.com/office/powerpoint/2010/main" val="708564386"/>
              </p:ext>
            </p:extLst>
          </p:nvPr>
        </p:nvGraphicFramePr>
        <p:xfrm>
          <a:off x="3971100" y="2331090"/>
          <a:ext cx="2632480" cy="3690922"/>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 Box 8">
            <a:extLst>
              <a:ext uri="{FF2B5EF4-FFF2-40B4-BE49-F238E27FC236}">
                <a16:creationId xmlns:a16="http://schemas.microsoft.com/office/drawing/2014/main" id="{71D03D0E-3B30-49C5-B12C-C5049743ECD0}"/>
              </a:ext>
            </a:extLst>
          </p:cNvPr>
          <p:cNvSpPr txBox="1">
            <a:spLocks noChangeArrowheads="1"/>
          </p:cNvSpPr>
          <p:nvPr/>
        </p:nvSpPr>
        <p:spPr bwMode="auto">
          <a:xfrm>
            <a:off x="5525356" y="2570313"/>
            <a:ext cx="989744"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Calibri"/>
                <a:ea typeface="+mn-ea"/>
                <a:cs typeface="+mn-cs"/>
              </a:rPr>
              <a:t>Total Yes</a:t>
            </a:r>
            <a:br>
              <a:rPr kumimoji="0" lang="en-US" sz="1800" b="1" i="0" u="none" strike="noStrike" kern="1200" cap="none" spc="0" normalizeH="0" baseline="0" noProof="0" dirty="0">
                <a:ln>
                  <a:noFill/>
                </a:ln>
                <a:solidFill>
                  <a:schemeClr val="accent1"/>
                </a:solidFill>
                <a:effectLst/>
                <a:uLnTx/>
                <a:uFillTx/>
                <a:latin typeface="Calibri"/>
                <a:ea typeface="+mn-ea"/>
                <a:cs typeface="+mn-cs"/>
              </a:rPr>
            </a:br>
            <a:r>
              <a:rPr kumimoji="0" lang="en-US" sz="1800" b="1" i="0" u="none" strike="noStrike" kern="1200" cap="none" spc="0" normalizeH="0" baseline="0" noProof="0" dirty="0">
                <a:ln>
                  <a:noFill/>
                </a:ln>
                <a:solidFill>
                  <a:schemeClr val="accent1"/>
                </a:solidFill>
                <a:effectLst/>
                <a:uLnTx/>
                <a:uFillTx/>
                <a:latin typeface="Calibri"/>
                <a:ea typeface="+mn-ea"/>
                <a:cs typeface="+mn-cs"/>
              </a:rPr>
              <a:t>71%</a:t>
            </a:r>
          </a:p>
        </p:txBody>
      </p:sp>
      <p:sp>
        <p:nvSpPr>
          <p:cNvPr id="29" name="Text Box 8">
            <a:extLst>
              <a:ext uri="{FF2B5EF4-FFF2-40B4-BE49-F238E27FC236}">
                <a16:creationId xmlns:a16="http://schemas.microsoft.com/office/drawing/2014/main" id="{6386072C-434C-43DB-91BD-67BA594C9331}"/>
              </a:ext>
            </a:extLst>
          </p:cNvPr>
          <p:cNvSpPr txBox="1">
            <a:spLocks noChangeArrowheads="1"/>
          </p:cNvSpPr>
          <p:nvPr/>
        </p:nvSpPr>
        <p:spPr bwMode="auto">
          <a:xfrm>
            <a:off x="5128847" y="4018060"/>
            <a:ext cx="890953" cy="92333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69021"/>
                </a:solidFill>
                <a:effectLst/>
                <a:uLnTx/>
                <a:uFillTx/>
                <a:latin typeface="Calibri"/>
                <a:ea typeface="+mn-ea"/>
                <a:cs typeface="+mn-cs"/>
              </a:rPr>
              <a:t>Total No</a:t>
            </a:r>
            <a:br>
              <a:rPr kumimoji="0" lang="en-US" sz="1800" b="1" i="0" u="none" strike="noStrike" kern="1200" cap="none" spc="0" normalizeH="0" baseline="0" noProof="0" dirty="0">
                <a:ln>
                  <a:noFill/>
                </a:ln>
                <a:solidFill>
                  <a:srgbClr val="F69021"/>
                </a:solidFill>
                <a:effectLst/>
                <a:uLnTx/>
                <a:uFillTx/>
                <a:latin typeface="Calibri"/>
                <a:ea typeface="+mn-ea"/>
                <a:cs typeface="+mn-cs"/>
              </a:rPr>
            </a:br>
            <a:r>
              <a:rPr kumimoji="0" lang="en-US" sz="1800" b="1" i="0" u="none" strike="noStrike" kern="1200" cap="none" spc="0" normalizeH="0" baseline="0" noProof="0" dirty="0">
                <a:ln>
                  <a:noFill/>
                </a:ln>
                <a:solidFill>
                  <a:srgbClr val="F69021"/>
                </a:solidFill>
                <a:effectLst/>
                <a:uLnTx/>
                <a:uFillTx/>
                <a:latin typeface="Calibri"/>
                <a:ea typeface="+mn-ea"/>
                <a:cs typeface="+mn-cs"/>
              </a:rPr>
              <a:t>26%</a:t>
            </a:r>
          </a:p>
        </p:txBody>
      </p:sp>
      <p:sp>
        <p:nvSpPr>
          <p:cNvPr id="30" name="Right Bracket 29">
            <a:extLst>
              <a:ext uri="{FF2B5EF4-FFF2-40B4-BE49-F238E27FC236}">
                <a16:creationId xmlns:a16="http://schemas.microsoft.com/office/drawing/2014/main" id="{AE79AE14-17A5-4644-BD97-0AC838E44684}"/>
              </a:ext>
            </a:extLst>
          </p:cNvPr>
          <p:cNvSpPr/>
          <p:nvPr/>
        </p:nvSpPr>
        <p:spPr>
          <a:xfrm>
            <a:off x="5532057" y="2497135"/>
            <a:ext cx="144843" cy="1031738"/>
          </a:xfrm>
          <a:prstGeom prst="righ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31" name="Right Bracket 30">
            <a:extLst>
              <a:ext uri="{FF2B5EF4-FFF2-40B4-BE49-F238E27FC236}">
                <a16:creationId xmlns:a16="http://schemas.microsoft.com/office/drawing/2014/main" id="{6FD22549-EC2E-47FA-AAED-90E85A45C773}"/>
              </a:ext>
            </a:extLst>
          </p:cNvPr>
          <p:cNvSpPr/>
          <p:nvPr/>
        </p:nvSpPr>
        <p:spPr>
          <a:xfrm>
            <a:off x="5033871" y="3967810"/>
            <a:ext cx="144843" cy="1031738"/>
          </a:xfrm>
          <a:prstGeom prst="rightBracket">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graphicFrame>
        <p:nvGraphicFramePr>
          <p:cNvPr id="32" name="Chart 31">
            <a:extLst>
              <a:ext uri="{FF2B5EF4-FFF2-40B4-BE49-F238E27FC236}">
                <a16:creationId xmlns:a16="http://schemas.microsoft.com/office/drawing/2014/main" id="{8F74D854-A23A-451D-94FF-FE954CBD809A}"/>
              </a:ext>
            </a:extLst>
          </p:cNvPr>
          <p:cNvGraphicFramePr/>
          <p:nvPr>
            <p:extLst>
              <p:ext uri="{D42A27DB-BD31-4B8C-83A1-F6EECF244321}">
                <p14:modId xmlns:p14="http://schemas.microsoft.com/office/powerpoint/2010/main" val="2190326234"/>
              </p:ext>
            </p:extLst>
          </p:nvPr>
        </p:nvGraphicFramePr>
        <p:xfrm>
          <a:off x="6362701" y="2366978"/>
          <a:ext cx="2781300" cy="36909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Table 32">
            <a:extLst>
              <a:ext uri="{FF2B5EF4-FFF2-40B4-BE49-F238E27FC236}">
                <a16:creationId xmlns:a16="http://schemas.microsoft.com/office/drawing/2014/main" id="{C43A9381-CD63-4F89-A6E5-A1F00B236872}"/>
              </a:ext>
            </a:extLst>
          </p:cNvPr>
          <p:cNvGraphicFramePr>
            <a:graphicFrameLocks noGrp="1"/>
          </p:cNvGraphicFramePr>
          <p:nvPr>
            <p:extLst>
              <p:ext uri="{D42A27DB-BD31-4B8C-83A1-F6EECF244321}">
                <p14:modId xmlns:p14="http://schemas.microsoft.com/office/powerpoint/2010/main" val="580901782"/>
              </p:ext>
            </p:extLst>
          </p:nvPr>
        </p:nvGraphicFramePr>
        <p:xfrm>
          <a:off x="8244192" y="3182373"/>
          <a:ext cx="635000" cy="251460"/>
        </p:xfrm>
        <a:graphic>
          <a:graphicData uri="http://schemas.openxmlformats.org/drawingml/2006/table">
            <a:tbl>
              <a:tblPr>
                <a:tableStyleId>{073A0DAA-6AF3-43AB-8588-CEC1D06C72B9}</a:tableStyleId>
              </a:tblPr>
              <a:tblGrid>
                <a:gridCol w="635000">
                  <a:extLst>
                    <a:ext uri="{9D8B030D-6E8A-4147-A177-3AD203B41FA5}">
                      <a16:colId xmlns:a16="http://schemas.microsoft.com/office/drawing/2014/main" val="3270689129"/>
                    </a:ext>
                  </a:extLst>
                </a:gridCol>
              </a:tblGrid>
              <a:tr h="251460">
                <a:tc>
                  <a:txBody>
                    <a:bodyPr/>
                    <a:lstStyle/>
                    <a:p>
                      <a:pPr algn="r" fontAlgn="ctr"/>
                      <a:r>
                        <a:rPr lang="en-US" sz="1600" b="1" u="none" strike="noStrike" dirty="0">
                          <a:solidFill>
                            <a:schemeClr val="accent1"/>
                          </a:solidFill>
                          <a:effectLst/>
                        </a:rPr>
                        <a:t>69.5%</a:t>
                      </a:r>
                      <a:endParaRPr lang="en-US" sz="1600" b="1" i="0" u="none" strike="noStrike" dirty="0">
                        <a:solidFill>
                          <a:schemeClr val="accent1"/>
                        </a:solidFill>
                        <a:effectLst/>
                        <a:latin typeface="CG Times" panose="020206030504050203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888635"/>
                  </a:ext>
                </a:extLst>
              </a:tr>
            </a:tbl>
          </a:graphicData>
        </a:graphic>
      </p:graphicFrame>
      <p:graphicFrame>
        <p:nvGraphicFramePr>
          <p:cNvPr id="34" name="Table 33">
            <a:extLst>
              <a:ext uri="{FF2B5EF4-FFF2-40B4-BE49-F238E27FC236}">
                <a16:creationId xmlns:a16="http://schemas.microsoft.com/office/drawing/2014/main" id="{C7493827-96E1-452E-86FB-21262E6AC302}"/>
              </a:ext>
            </a:extLst>
          </p:cNvPr>
          <p:cNvGraphicFramePr>
            <a:graphicFrameLocks noGrp="1"/>
          </p:cNvGraphicFramePr>
          <p:nvPr>
            <p:extLst>
              <p:ext uri="{D42A27DB-BD31-4B8C-83A1-F6EECF244321}">
                <p14:modId xmlns:p14="http://schemas.microsoft.com/office/powerpoint/2010/main" val="1812707181"/>
              </p:ext>
            </p:extLst>
          </p:nvPr>
        </p:nvGraphicFramePr>
        <p:xfrm>
          <a:off x="7315200" y="4826127"/>
          <a:ext cx="635000" cy="251460"/>
        </p:xfrm>
        <a:graphic>
          <a:graphicData uri="http://schemas.openxmlformats.org/drawingml/2006/table">
            <a:tbl>
              <a:tblPr>
                <a:tableStyleId>{073A0DAA-6AF3-43AB-8588-CEC1D06C72B9}</a:tableStyleId>
              </a:tblPr>
              <a:tblGrid>
                <a:gridCol w="635000">
                  <a:extLst>
                    <a:ext uri="{9D8B030D-6E8A-4147-A177-3AD203B41FA5}">
                      <a16:colId xmlns:a16="http://schemas.microsoft.com/office/drawing/2014/main" val="3270689129"/>
                    </a:ext>
                  </a:extLst>
                </a:gridCol>
              </a:tblGrid>
              <a:tr h="251460">
                <a:tc>
                  <a:txBody>
                    <a:bodyPr/>
                    <a:lstStyle/>
                    <a:p>
                      <a:pPr algn="r" fontAlgn="ctr"/>
                      <a:r>
                        <a:rPr lang="en-US" sz="1600" b="1" u="none" strike="noStrike" dirty="0">
                          <a:solidFill>
                            <a:schemeClr val="accent4"/>
                          </a:solidFill>
                          <a:effectLst/>
                        </a:rPr>
                        <a:t>30.5%</a:t>
                      </a:r>
                      <a:endParaRPr lang="en-US" sz="1600" b="1" i="0" u="none" strike="noStrike" dirty="0">
                        <a:solidFill>
                          <a:schemeClr val="accent4"/>
                        </a:solidFill>
                        <a:effectLst/>
                        <a:latin typeface="CG Times" panose="02020603050405020304" pitchFamily="18"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4761460"/>
                  </a:ext>
                </a:extLst>
              </a:tr>
            </a:tbl>
          </a:graphicData>
        </a:graphic>
      </p:graphicFrame>
      <p:sp>
        <p:nvSpPr>
          <p:cNvPr id="35" name="TextBox 34">
            <a:extLst>
              <a:ext uri="{FF2B5EF4-FFF2-40B4-BE49-F238E27FC236}">
                <a16:creationId xmlns:a16="http://schemas.microsoft.com/office/drawing/2014/main" id="{67BF9407-AFD2-4D7D-9330-8C540491873C}"/>
              </a:ext>
            </a:extLst>
          </p:cNvPr>
          <p:cNvSpPr txBox="1"/>
          <p:nvPr/>
        </p:nvSpPr>
        <p:spPr>
          <a:xfrm>
            <a:off x="1224298" y="937535"/>
            <a:ext cx="5138403" cy="369332"/>
          </a:xfrm>
          <a:prstGeom prst="rect">
            <a:avLst/>
          </a:prstGeom>
          <a:solidFill>
            <a:schemeClr val="accent6">
              <a:lumMod val="60000"/>
              <a:lumOff val="4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alibri"/>
                <a:ea typeface="+mn-ea"/>
                <a:cs typeface="+mn-cs"/>
              </a:rPr>
              <a:t>Survey Votes</a:t>
            </a:r>
          </a:p>
        </p:txBody>
      </p:sp>
      <p:sp>
        <p:nvSpPr>
          <p:cNvPr id="36" name="TextBox 35">
            <a:extLst>
              <a:ext uri="{FF2B5EF4-FFF2-40B4-BE49-F238E27FC236}">
                <a16:creationId xmlns:a16="http://schemas.microsoft.com/office/drawing/2014/main" id="{43332904-1709-4491-B963-EE9D099B865C}"/>
              </a:ext>
            </a:extLst>
          </p:cNvPr>
          <p:cNvSpPr txBox="1"/>
          <p:nvPr/>
        </p:nvSpPr>
        <p:spPr>
          <a:xfrm>
            <a:off x="6732519" y="791131"/>
            <a:ext cx="2041664" cy="646331"/>
          </a:xfrm>
          <a:prstGeom prst="rect">
            <a:avLst/>
          </a:prstGeom>
          <a:solidFill>
            <a:schemeClr val="accent6">
              <a:lumMod val="60000"/>
              <a:lumOff val="4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alibri"/>
                <a:ea typeface="+mn-ea"/>
                <a:cs typeface="+mn-cs"/>
              </a:rPr>
              <a:t>November 8, 2016: General Election</a:t>
            </a:r>
          </a:p>
        </p:txBody>
      </p:sp>
      <p:sp>
        <p:nvSpPr>
          <p:cNvPr id="70" name="TextBox 69">
            <a:extLst>
              <a:ext uri="{FF2B5EF4-FFF2-40B4-BE49-F238E27FC236}">
                <a16:creationId xmlns:a16="http://schemas.microsoft.com/office/drawing/2014/main" id="{407C61C2-9782-42D5-93F5-13A051DFC10C}"/>
              </a:ext>
            </a:extLst>
          </p:cNvPr>
          <p:cNvSpPr txBox="1"/>
          <p:nvPr/>
        </p:nvSpPr>
        <p:spPr>
          <a:xfrm>
            <a:off x="7067551" y="1684759"/>
            <a:ext cx="1371600" cy="646331"/>
          </a:xfrm>
          <a:prstGeom prst="rect">
            <a:avLst/>
          </a:prstGeom>
          <a:solidFill>
            <a:schemeClr val="accent6">
              <a:lumMod val="20000"/>
              <a:lumOff val="80000"/>
            </a:schemeClr>
          </a:solidFill>
          <a:ln w="9525">
            <a:solidFill>
              <a:schemeClr val="accent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en-US"/>
            </a:defPPr>
            <a:lvl1pPr algn="ctr">
              <a:defRPr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30000" noProof="0" dirty="0">
                <a:ln>
                  <a:noFill/>
                </a:ln>
                <a:solidFill>
                  <a:srgbClr val="000000"/>
                </a:solidFill>
                <a:effectLst/>
                <a:uLnTx/>
                <a:uFillTx/>
                <a:latin typeface="Calibri"/>
                <a:ea typeface="+mn-ea"/>
                <a:cs typeface="+mn-cs"/>
              </a:rPr>
              <a:t>**</a:t>
            </a:r>
            <a:r>
              <a:rPr kumimoji="0" lang="en-US" sz="1800" b="0" i="1" u="none" strike="noStrike" kern="0" cap="none" spc="0" normalizeH="0" baseline="0" noProof="0" dirty="0">
                <a:ln>
                  <a:noFill/>
                </a:ln>
                <a:solidFill>
                  <a:srgbClr val="000000"/>
                </a:solidFill>
                <a:effectLst/>
                <a:uLnTx/>
                <a:uFillTx/>
                <a:latin typeface="Calibri"/>
                <a:ea typeface="+mn-ea"/>
                <a:cs typeface="+mn-cs"/>
              </a:rPr>
              <a:t>Actual</a:t>
            </a:r>
            <a:br>
              <a:rPr kumimoji="0" lang="en-US" sz="1800" b="0" i="1" u="none" strike="noStrike" kern="0" cap="none" spc="0" normalizeH="0" baseline="0" noProof="0" dirty="0">
                <a:ln>
                  <a:noFill/>
                </a:ln>
                <a:solidFill>
                  <a:srgbClr val="000000"/>
                </a:solidFill>
                <a:effectLst/>
                <a:uLnTx/>
                <a:uFillTx/>
                <a:latin typeface="Calibri"/>
                <a:ea typeface="+mn-ea"/>
                <a:cs typeface="+mn-cs"/>
              </a:rPr>
            </a:br>
            <a:r>
              <a:rPr kumimoji="0" lang="en-US" sz="1800" b="0" i="1" u="none" strike="noStrike" kern="0" cap="none" spc="0" normalizeH="0" baseline="0" noProof="0" dirty="0">
                <a:ln>
                  <a:noFill/>
                </a:ln>
                <a:solidFill>
                  <a:srgbClr val="000000"/>
                </a:solidFill>
                <a:effectLst/>
                <a:uLnTx/>
                <a:uFillTx/>
                <a:latin typeface="Calibri"/>
                <a:ea typeface="+mn-ea"/>
                <a:cs typeface="+mn-cs"/>
              </a:rPr>
              <a:t>Vote</a:t>
            </a:r>
          </a:p>
        </p:txBody>
      </p:sp>
      <p:sp>
        <p:nvSpPr>
          <p:cNvPr id="37" name="TextBox 36">
            <a:extLst>
              <a:ext uri="{FF2B5EF4-FFF2-40B4-BE49-F238E27FC236}">
                <a16:creationId xmlns:a16="http://schemas.microsoft.com/office/drawing/2014/main" id="{7C4C04C3-F4AD-4091-9544-5A493038E9D5}"/>
              </a:ext>
            </a:extLst>
          </p:cNvPr>
          <p:cNvSpPr txBox="1"/>
          <p:nvPr/>
        </p:nvSpPr>
        <p:spPr>
          <a:xfrm>
            <a:off x="76200" y="6059555"/>
            <a:ext cx="8991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0000"/>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Survey Conducted May 2018 with a margin of error of +/-2.5%</a:t>
            </a:r>
          </a:p>
        </p:txBody>
      </p:sp>
    </p:spTree>
    <p:extLst>
      <p:ext uri="{BB962C8B-B14F-4D97-AF65-F5344CB8AC3E}">
        <p14:creationId xmlns:p14="http://schemas.microsoft.com/office/powerpoint/2010/main" val="3297409440"/>
      </p:ext>
    </p:extLst>
  </p:cSld>
  <p:clrMapOvr>
    <a:masterClrMapping/>
  </p:clrMapOvr>
</p:sld>
</file>

<file path=ppt/theme/theme1.xml><?xml version="1.0" encoding="utf-8"?>
<a:theme xmlns:a="http://schemas.openxmlformats.org/drawingml/2006/main" name="Office Theme">
  <a:themeElements>
    <a:clrScheme name="LMP">
      <a:dk1>
        <a:srgbClr val="000000"/>
      </a:dk1>
      <a:lt1>
        <a:srgbClr val="FFFFFF"/>
      </a:lt1>
      <a:dk2>
        <a:srgbClr val="000000"/>
      </a:dk2>
      <a:lt2>
        <a:srgbClr val="F5EECF"/>
      </a:lt2>
      <a:accent1>
        <a:srgbClr val="2B4B64"/>
      </a:accent1>
      <a:accent2>
        <a:srgbClr val="6698BE"/>
      </a:accent2>
      <a:accent3>
        <a:srgbClr val="FFFFFF"/>
      </a:accent3>
      <a:accent4>
        <a:srgbClr val="EF7000"/>
      </a:accent4>
      <a:accent5>
        <a:srgbClr val="FFB069"/>
      </a:accent5>
      <a:accent6>
        <a:srgbClr val="A5A5A5"/>
      </a:accent6>
      <a:hlink>
        <a:srgbClr val="B1754C"/>
      </a:hlink>
      <a:folHlink>
        <a:srgbClr val="6595BC"/>
      </a:folHlink>
    </a:clrScheme>
    <a:fontScheme name="FM3-5">
      <a:majorFont>
        <a:latin typeface="Tahoma"/>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Custom 225">
      <a:dk1>
        <a:srgbClr val="000000"/>
      </a:dk1>
      <a:lt1>
        <a:srgbClr val="FFFFFF"/>
      </a:lt1>
      <a:dk2>
        <a:srgbClr val="000000"/>
      </a:dk2>
      <a:lt2>
        <a:srgbClr val="3F81E2"/>
      </a:lt2>
      <a:accent1>
        <a:srgbClr val="4C7226"/>
      </a:accent1>
      <a:accent2>
        <a:srgbClr val="B4DA8E"/>
      </a:accent2>
      <a:accent3>
        <a:srgbClr val="E0EFD1"/>
      </a:accent3>
      <a:accent4>
        <a:srgbClr val="C4044A"/>
      </a:accent4>
      <a:accent5>
        <a:srgbClr val="FCA2C2"/>
      </a:accent5>
      <a:accent6>
        <a:srgbClr val="A5A5A5"/>
      </a:accent6>
      <a:hlink>
        <a:srgbClr val="CE6E3B"/>
      </a:hlink>
      <a:folHlink>
        <a:srgbClr val="DFA381"/>
      </a:folHlink>
    </a:clrScheme>
    <a:fontScheme name="FM3 - SET-UP 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948E73"/>
        </a:accent1>
        <a:accent2>
          <a:srgbClr val="B5AE9C"/>
        </a:accent2>
        <a:accent3>
          <a:srgbClr val="FFFFFF"/>
        </a:accent3>
        <a:accent4>
          <a:srgbClr val="000000"/>
        </a:accent4>
        <a:accent5>
          <a:srgbClr val="C8C6BC"/>
        </a:accent5>
        <a:accent6>
          <a:srgbClr val="A49D8D"/>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C4C1B2"/>
        </a:lt2>
        <a:accent1>
          <a:srgbClr val="948E73"/>
        </a:accent1>
        <a:accent2>
          <a:srgbClr val="B5AE9C"/>
        </a:accent2>
        <a:accent3>
          <a:srgbClr val="FFFFFF"/>
        </a:accent3>
        <a:accent4>
          <a:srgbClr val="000000"/>
        </a:accent4>
        <a:accent5>
          <a:srgbClr val="C8C6BC"/>
        </a:accent5>
        <a:accent6>
          <a:srgbClr val="A49D8D"/>
        </a:accent6>
        <a:hlink>
          <a:srgbClr val="CC0000"/>
        </a:hlink>
        <a:folHlink>
          <a:srgbClr val="FFD1D1"/>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9CAA63"/>
        </a:lt2>
        <a:accent1>
          <a:srgbClr val="7B8E31"/>
        </a:accent1>
        <a:accent2>
          <a:srgbClr val="B5AE9C"/>
        </a:accent2>
        <a:accent3>
          <a:srgbClr val="FFFFFF"/>
        </a:accent3>
        <a:accent4>
          <a:srgbClr val="000000"/>
        </a:accent4>
        <a:accent5>
          <a:srgbClr val="BFC6AD"/>
        </a:accent5>
        <a:accent6>
          <a:srgbClr val="A49D8D"/>
        </a:accent6>
        <a:hlink>
          <a:srgbClr val="9C2831"/>
        </a:hlink>
        <a:folHlink>
          <a:srgbClr val="FFD1D1"/>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FFFF66"/>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Default Design 12">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Default Design 13">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B5B5"/>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FF99"/>
        </a:dk2>
        <a:lt2>
          <a:srgbClr val="808080"/>
        </a:lt2>
        <a:accent1>
          <a:srgbClr val="1E1E7A"/>
        </a:accent1>
        <a:accent2>
          <a:srgbClr val="CCCCFF"/>
        </a:accent2>
        <a:accent3>
          <a:srgbClr val="FFFFFF"/>
        </a:accent3>
        <a:accent4>
          <a:srgbClr val="000000"/>
        </a:accent4>
        <a:accent5>
          <a:srgbClr val="ABABBE"/>
        </a:accent5>
        <a:accent6>
          <a:srgbClr val="B9B9E7"/>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FFFF99"/>
        </a:dk2>
        <a:lt2>
          <a:srgbClr val="808080"/>
        </a:lt2>
        <a:accent1>
          <a:srgbClr val="1E1E7A"/>
        </a:accent1>
        <a:accent2>
          <a:srgbClr val="C8EAF4"/>
        </a:accent2>
        <a:accent3>
          <a:srgbClr val="FFFFFF"/>
        </a:accent3>
        <a:accent4>
          <a:srgbClr val="000000"/>
        </a:accent4>
        <a:accent5>
          <a:srgbClr val="ABABBE"/>
        </a:accent5>
        <a:accent6>
          <a:srgbClr val="B5D4DD"/>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FFFF99"/>
        </a:dk2>
        <a:lt2>
          <a:srgbClr val="808080"/>
        </a:lt2>
        <a:accent1>
          <a:srgbClr val="176719"/>
        </a:accent1>
        <a:accent2>
          <a:srgbClr val="AAECAC"/>
        </a:accent2>
        <a:accent3>
          <a:srgbClr val="FFFFFF"/>
        </a:accent3>
        <a:accent4>
          <a:srgbClr val="000000"/>
        </a:accent4>
        <a:accent5>
          <a:srgbClr val="ABB8AB"/>
        </a:accent5>
        <a:accent6>
          <a:srgbClr val="9AD69B"/>
        </a:accent6>
        <a:hlink>
          <a:srgbClr val="AA5C06"/>
        </a:hlink>
        <a:folHlink>
          <a:srgbClr val="FBC58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880">
      <a:dk1>
        <a:srgbClr val="000000"/>
      </a:dk1>
      <a:lt1>
        <a:srgbClr val="FFFFFF"/>
      </a:lt1>
      <a:dk2>
        <a:srgbClr val="F9E0A3"/>
      </a:dk2>
      <a:lt2>
        <a:srgbClr val="00301A"/>
      </a:lt2>
      <a:accent1>
        <a:srgbClr val="0459B9"/>
      </a:accent1>
      <a:accent2>
        <a:srgbClr val="81BBFC"/>
      </a:accent2>
      <a:accent3>
        <a:srgbClr val="FFFFFF"/>
      </a:accent3>
      <a:accent4>
        <a:srgbClr val="C00000"/>
      </a:accent4>
      <a:accent5>
        <a:srgbClr val="FF7F7F"/>
      </a:accent5>
      <a:accent6>
        <a:srgbClr val="A5A5A5"/>
      </a:accent6>
      <a:hlink>
        <a:srgbClr val="5F0224"/>
      </a:hlink>
      <a:folHlink>
        <a:srgbClr val="FCA2C2"/>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356">
      <a:dk1>
        <a:srgbClr val="000000"/>
      </a:dk1>
      <a:lt1>
        <a:srgbClr val="EFEFEF"/>
      </a:lt1>
      <a:dk2>
        <a:srgbClr val="C6662F"/>
      </a:dk2>
      <a:lt2>
        <a:srgbClr val="C1C3AE"/>
      </a:lt2>
      <a:accent1>
        <a:srgbClr val="01458C"/>
      </a:accent1>
      <a:accent2>
        <a:srgbClr val="6CB3FD"/>
      </a:accent2>
      <a:accent3>
        <a:srgbClr val="FFFFFF"/>
      </a:accent3>
      <a:accent4>
        <a:srgbClr val="F69021"/>
      </a:accent4>
      <a:accent5>
        <a:srgbClr val="F9BC79"/>
      </a:accent5>
      <a:accent6>
        <a:srgbClr val="A5A5A5"/>
      </a:accent6>
      <a:hlink>
        <a:srgbClr val="5F0224"/>
      </a:hlink>
      <a:folHlink>
        <a:srgbClr val="FCA2C2"/>
      </a:folHlink>
    </a:clrScheme>
    <a:fontScheme name="Custom 2">
      <a:majorFont>
        <a:latin typeface="Arial"/>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4529</TotalTime>
  <Words>1053</Words>
  <Application>Microsoft Office PowerPoint</Application>
  <PresentationFormat>On-screen Show (4:3)</PresentationFormat>
  <Paragraphs>135</Paragraphs>
  <Slides>18</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Arial</vt:lpstr>
      <vt:lpstr>Arial Black</vt:lpstr>
      <vt:lpstr>Calibri</vt:lpstr>
      <vt:lpstr>CG Times</vt:lpstr>
      <vt:lpstr>Courier New</vt:lpstr>
      <vt:lpstr>Tahoma</vt:lpstr>
      <vt:lpstr>Times New Roman</vt:lpstr>
      <vt:lpstr>Wingdings</vt:lpstr>
      <vt:lpstr>Office Theme</vt:lpstr>
      <vt:lpstr>Default Design</vt:lpstr>
      <vt:lpstr>1_Custom Design</vt:lpstr>
      <vt:lpstr>1_Office Theme</vt:lpstr>
      <vt:lpstr>Dedicated Funding for Children and Youth in Los Angeles City and County</vt:lpstr>
      <vt:lpstr>Lesson 1</vt:lpstr>
      <vt:lpstr>In 2015, voters perceived a high level of funding need for public preschool education, nearly equal to parks but lower than for transportation.</vt:lpstr>
      <vt:lpstr>2017: Nearly eight-in-ten Los Angeles County voters saw a need for additional funding to improve access to early childhood education, nearly the same level as some well-known top priorities.</vt:lpstr>
      <vt:lpstr>In a 2015 survey, voters perceived the most serious problems to be the number of children and number of families living in poverty.</vt:lpstr>
      <vt:lpstr>Lesson 2</vt:lpstr>
      <vt:lpstr>LA County Metro (Measure M) Survey &amp; Actual Vote</vt:lpstr>
      <vt:lpstr>LA County Parks (Measure A) Survey &amp; Actual Vote</vt:lpstr>
      <vt:lpstr>LA County Stormwater (Measure W) Survey &amp; Actual Vote</vt:lpstr>
      <vt:lpstr>In 2015, support for an LA County preschool funding ballot measure started below two-thirds, but grew after simulating a significant education campaign.</vt:lpstr>
      <vt:lpstr>For more information, contact:</vt:lpstr>
      <vt:lpstr>LA County Survey Methodology</vt:lpstr>
      <vt:lpstr>Hypothetical ¼ cent sales tax ballot measure for preschool education.</vt:lpstr>
      <vt:lpstr>Measure M Ballot Language</vt:lpstr>
      <vt:lpstr>Measure A Ballot Language</vt:lpstr>
      <vt:lpstr>Measure W Ballot Title and Summary</vt:lpstr>
      <vt:lpstr>Lesson 3</vt:lpstr>
      <vt:lpstr>Champions of Recent  LA County Ballot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FM3</dc:creator>
  <cp:lastModifiedBy>Margaret Brodkin</cp:lastModifiedBy>
  <cp:revision>157</cp:revision>
  <cp:lastPrinted>2018-01-22T23:18:33Z</cp:lastPrinted>
  <dcterms:created xsi:type="dcterms:W3CDTF">2018-01-22T17:43:11Z</dcterms:created>
  <dcterms:modified xsi:type="dcterms:W3CDTF">2019-10-08T15:51:48Z</dcterms:modified>
</cp:coreProperties>
</file>