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4"/>
  </p:notesMasterIdLst>
  <p:handoutMasterIdLst>
    <p:handoutMasterId r:id="rId15"/>
  </p:handoutMasterIdLst>
  <p:sldIdLst>
    <p:sldId id="260" r:id="rId2"/>
    <p:sldId id="257" r:id="rId3"/>
    <p:sldId id="261" r:id="rId4"/>
    <p:sldId id="262" r:id="rId5"/>
    <p:sldId id="272" r:id="rId6"/>
    <p:sldId id="263" r:id="rId7"/>
    <p:sldId id="273" r:id="rId8"/>
    <p:sldId id="264" r:id="rId9"/>
    <p:sldId id="267" r:id="rId10"/>
    <p:sldId id="269" r:id="rId11"/>
    <p:sldId id="265" r:id="rId12"/>
    <p:sldId id="268" r:id="rId13"/>
  </p:sldIdLst>
  <p:sldSz cx="9144000" cy="6858000" type="screen4x3"/>
  <p:notesSz cx="6858000" cy="92122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3044C"/>
    <a:srgbClr val="000099"/>
    <a:srgbClr val="13054C"/>
    <a:srgbClr val="1504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0" autoAdjust="0"/>
  </p:normalViewPr>
  <p:slideViewPr>
    <p:cSldViewPr>
      <p:cViewPr varScale="1">
        <p:scale>
          <a:sx n="78" d="100"/>
          <a:sy n="78" d="100"/>
        </p:scale>
        <p:origin x="-27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613"/>
          </a:xfrm>
          <a:prstGeom prst="rect">
            <a:avLst/>
          </a:prstGeom>
        </p:spPr>
        <p:txBody>
          <a:bodyPr vert="horz" lIns="91429" tIns="45715" rIns="91429" bIns="45715"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0613"/>
          </a:xfrm>
          <a:prstGeom prst="rect">
            <a:avLst/>
          </a:prstGeom>
        </p:spPr>
        <p:txBody>
          <a:bodyPr vert="horz" lIns="91429" tIns="45715" rIns="91429" bIns="45715" rtlCol="0"/>
          <a:lstStyle>
            <a:lvl1pPr algn="r">
              <a:defRPr sz="1200"/>
            </a:lvl1pPr>
          </a:lstStyle>
          <a:p>
            <a:fld id="{25CF0C98-D3ED-4375-847E-D6D66ED24D9B}" type="datetimeFigureOut">
              <a:rPr lang="en-US" smtClean="0"/>
              <a:t>1/23/2014</a:t>
            </a:fld>
            <a:endParaRPr lang="en-US"/>
          </a:p>
        </p:txBody>
      </p:sp>
      <p:sp>
        <p:nvSpPr>
          <p:cNvPr id="4" name="Footer Placeholder 3"/>
          <p:cNvSpPr>
            <a:spLocks noGrp="1"/>
          </p:cNvSpPr>
          <p:nvPr>
            <p:ph type="ftr" sz="quarter" idx="2"/>
          </p:nvPr>
        </p:nvSpPr>
        <p:spPr>
          <a:xfrm>
            <a:off x="0" y="8750052"/>
            <a:ext cx="2971800" cy="460613"/>
          </a:xfrm>
          <a:prstGeom prst="rect">
            <a:avLst/>
          </a:prstGeom>
        </p:spPr>
        <p:txBody>
          <a:bodyPr vert="horz" lIns="91429" tIns="45715" rIns="91429"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750052"/>
            <a:ext cx="2971800" cy="460613"/>
          </a:xfrm>
          <a:prstGeom prst="rect">
            <a:avLst/>
          </a:prstGeom>
        </p:spPr>
        <p:txBody>
          <a:bodyPr vert="horz" lIns="91429" tIns="45715" rIns="91429" bIns="45715" rtlCol="0" anchor="b"/>
          <a:lstStyle>
            <a:lvl1pPr algn="r">
              <a:defRPr sz="1200"/>
            </a:lvl1pPr>
          </a:lstStyle>
          <a:p>
            <a:fld id="{B3741296-0C49-4060-B5B9-97D9F06D6BEE}" type="slidenum">
              <a:rPr lang="en-US" smtClean="0"/>
              <a:t>‹#›</a:t>
            </a:fld>
            <a:endParaRPr lang="en-US"/>
          </a:p>
        </p:txBody>
      </p:sp>
    </p:spTree>
    <p:extLst>
      <p:ext uri="{BB962C8B-B14F-4D97-AF65-F5344CB8AC3E}">
        <p14:creationId xmlns:p14="http://schemas.microsoft.com/office/powerpoint/2010/main" val="10721900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03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0375"/>
          </a:xfrm>
          <a:prstGeom prst="rect">
            <a:avLst/>
          </a:prstGeom>
        </p:spPr>
        <p:txBody>
          <a:bodyPr vert="horz" lIns="91440" tIns="45720" rIns="91440" bIns="45720" rtlCol="0"/>
          <a:lstStyle>
            <a:lvl1pPr algn="r">
              <a:defRPr sz="1200"/>
            </a:lvl1pPr>
          </a:lstStyle>
          <a:p>
            <a:fld id="{3115E069-F07A-4BFB-A28D-905B863CE738}" type="datetimeFigureOut">
              <a:rPr lang="en-US" smtClean="0"/>
              <a:t>1/23/2014</a:t>
            </a:fld>
            <a:endParaRPr lang="en-US"/>
          </a:p>
        </p:txBody>
      </p:sp>
      <p:sp>
        <p:nvSpPr>
          <p:cNvPr id="4" name="Slide Image Placeholder 3"/>
          <p:cNvSpPr>
            <a:spLocks noGrp="1" noRot="1" noChangeAspect="1"/>
          </p:cNvSpPr>
          <p:nvPr>
            <p:ph type="sldImg" idx="2"/>
          </p:nvPr>
        </p:nvSpPr>
        <p:spPr>
          <a:xfrm>
            <a:off x="1127125" y="690563"/>
            <a:ext cx="4603750" cy="34544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75150"/>
            <a:ext cx="5486400" cy="41465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0300"/>
            <a:ext cx="2971800" cy="4603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50300"/>
            <a:ext cx="2971800" cy="460375"/>
          </a:xfrm>
          <a:prstGeom prst="rect">
            <a:avLst/>
          </a:prstGeom>
        </p:spPr>
        <p:txBody>
          <a:bodyPr vert="horz" lIns="91440" tIns="45720" rIns="91440" bIns="45720" rtlCol="0" anchor="b"/>
          <a:lstStyle>
            <a:lvl1pPr algn="r">
              <a:defRPr sz="1200"/>
            </a:lvl1pPr>
          </a:lstStyle>
          <a:p>
            <a:fld id="{E8F97C42-C86D-41D3-8AA5-588479BA8361}" type="slidenum">
              <a:rPr lang="en-US" smtClean="0"/>
              <a:t>‹#›</a:t>
            </a:fld>
            <a:endParaRPr lang="en-US"/>
          </a:p>
        </p:txBody>
      </p:sp>
    </p:spTree>
    <p:extLst>
      <p:ext uri="{BB962C8B-B14F-4D97-AF65-F5344CB8AC3E}">
        <p14:creationId xmlns:p14="http://schemas.microsoft.com/office/powerpoint/2010/main" val="711682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F97C42-C86D-41D3-8AA5-588479BA8361}" type="slidenum">
              <a:rPr lang="en-US" smtClean="0"/>
              <a:t>3</a:t>
            </a:fld>
            <a:endParaRPr lang="en-US"/>
          </a:p>
        </p:txBody>
      </p:sp>
    </p:spTree>
    <p:extLst>
      <p:ext uri="{BB962C8B-B14F-4D97-AF65-F5344CB8AC3E}">
        <p14:creationId xmlns:p14="http://schemas.microsoft.com/office/powerpoint/2010/main" val="3254230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9A9B49-A47A-43C3-ACCE-7CF956F43F90}"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2C4D3-1FF9-47F7-BA06-9F7BE13BB3C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9A9B49-A47A-43C3-ACCE-7CF956F43F90}"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2C4D3-1FF9-47F7-BA06-9F7BE13BB3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9A9B49-A47A-43C3-ACCE-7CF956F43F90}"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2C4D3-1FF9-47F7-BA06-9F7BE13BB3C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9A9B49-A47A-43C3-ACCE-7CF956F43F90}"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2C4D3-1FF9-47F7-BA06-9F7BE13BB3C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3B9A9B49-A47A-43C3-ACCE-7CF956F43F90}" type="datetimeFigureOut">
              <a:rPr lang="en-US" smtClean="0"/>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72C4D3-1FF9-47F7-BA06-9F7BE13BB3C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9A9B49-A47A-43C3-ACCE-7CF956F43F90}"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72C4D3-1FF9-47F7-BA06-9F7BE13BB3C4}"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9A9B49-A47A-43C3-ACCE-7CF956F43F90}" type="datetimeFigureOut">
              <a:rPr lang="en-US" smtClean="0"/>
              <a:t>1/23/2014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72C4D3-1FF9-47F7-BA06-9F7BE13BB3C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9A9B49-A47A-43C3-ACCE-7CF956F43F90}" type="datetimeFigureOut">
              <a:rPr lang="en-US" smtClean="0"/>
              <a:t>1/23/2014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72C4D3-1FF9-47F7-BA06-9F7BE13BB3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A9B49-A47A-43C3-ACCE-7CF956F43F90}" type="datetimeFigureOut">
              <a:rPr lang="en-US" smtClean="0"/>
              <a:t>1/23/2014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72C4D3-1FF9-47F7-BA06-9F7BE13BB3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3B9A9B49-A47A-43C3-ACCE-7CF956F43F90}" type="datetimeFigureOut">
              <a:rPr lang="en-US" smtClean="0"/>
              <a:t>1/23/2014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5F72C4D3-1FF9-47F7-BA06-9F7BE13BB3C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9A9B49-A47A-43C3-ACCE-7CF956F43F90}" type="datetimeFigureOut">
              <a:rPr lang="en-US" smtClean="0"/>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72C4D3-1FF9-47F7-BA06-9F7BE13BB3C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13044C"/>
        </a:solidFill>
        <a:effectLst/>
      </p:bgPr>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3B9A9B49-A47A-43C3-ACCE-7CF956F43F90}" type="datetimeFigureOut">
              <a:rPr lang="en-US" smtClean="0"/>
              <a:t>1/23/2014</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5F72C4D3-1FF9-47F7-BA06-9F7BE13BB3C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financeproject.org/publications/AddingItUpGuide.pdf" TargetMode="External"/><Relationship Id="rId2" Type="http://schemas.openxmlformats.org/officeDocument/2006/relationships/hyperlink" Target="http://www.margaretbrodkin.com/projects" TargetMode="External"/><Relationship Id="rId1" Type="http://schemas.openxmlformats.org/officeDocument/2006/relationships/slideLayout" Target="../slideLayouts/slideLayout2.xml"/><Relationship Id="rId4" Type="http://schemas.openxmlformats.org/officeDocument/2006/relationships/image" Target="../media/image8.tiff"/></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52400"/>
            <a:ext cx="7520940" cy="1295400"/>
          </a:xfrm>
        </p:spPr>
        <p:txBody>
          <a:bodyPr/>
          <a:lstStyle/>
          <a:p>
            <a:r>
              <a:rPr lang="en-US" b="1" dirty="0" smtClean="0">
                <a:solidFill>
                  <a:schemeClr val="accent3"/>
                </a:solidFill>
              </a:rPr>
              <a:t/>
            </a:r>
            <a:br>
              <a:rPr lang="en-US" b="1" dirty="0" smtClean="0">
                <a:solidFill>
                  <a:schemeClr val="accent3"/>
                </a:solidFill>
              </a:rPr>
            </a:br>
            <a:r>
              <a:rPr lang="en-US" b="1" dirty="0" smtClean="0">
                <a:solidFill>
                  <a:schemeClr val="accent3"/>
                </a:solidFill>
              </a:rPr>
              <a:t/>
            </a:r>
            <a:br>
              <a:rPr lang="en-US" b="1" dirty="0" smtClean="0">
                <a:solidFill>
                  <a:schemeClr val="accent3"/>
                </a:solidFill>
              </a:rPr>
            </a:br>
            <a:r>
              <a:rPr lang="en-US" b="1" dirty="0" smtClean="0">
                <a:solidFill>
                  <a:schemeClr val="accent3"/>
                </a:solidFill>
              </a:rPr>
              <a:t>GUIDELINES for children’s budgets</a:t>
            </a:r>
            <a:r>
              <a:rPr lang="en-US" b="1" dirty="0" smtClean="0">
                <a:solidFill>
                  <a:schemeClr val="accent3"/>
                </a:solidFill>
              </a:rPr>
              <a:t/>
            </a:r>
            <a:br>
              <a:rPr lang="en-US" b="1" dirty="0" smtClean="0">
                <a:solidFill>
                  <a:schemeClr val="accent3"/>
                </a:solidFill>
              </a:rPr>
            </a:br>
            <a:r>
              <a:rPr lang="en-US" sz="2000" b="1" dirty="0" smtClean="0">
                <a:solidFill>
                  <a:schemeClr val="accent3"/>
                </a:solidFill>
              </a:rPr>
              <a:t>Improve life for children, youth and families</a:t>
            </a:r>
            <a:br>
              <a:rPr lang="en-US" sz="2000" b="1" dirty="0" smtClean="0">
                <a:solidFill>
                  <a:schemeClr val="accent3"/>
                </a:solidFill>
              </a:rPr>
            </a:br>
            <a:r>
              <a:rPr lang="en-US" sz="2000" b="1" dirty="0" smtClean="0">
                <a:solidFill>
                  <a:schemeClr val="accent3"/>
                </a:solidFill>
              </a:rPr>
              <a:t>Create a catalyst for action</a:t>
            </a:r>
            <a:r>
              <a:rPr lang="en-US" b="1" dirty="0" smtClean="0">
                <a:solidFill>
                  <a:schemeClr val="accent3"/>
                </a:solidFill>
              </a:rPr>
              <a:t/>
            </a:r>
            <a:br>
              <a:rPr lang="en-US" b="1" dirty="0" smtClean="0">
                <a:solidFill>
                  <a:schemeClr val="accent3"/>
                </a:solidFill>
              </a:rPr>
            </a:br>
            <a:r>
              <a:rPr lang="en-US" b="1" dirty="0" smtClean="0">
                <a:solidFill>
                  <a:schemeClr val="accent3"/>
                </a:solidFill>
              </a:rPr>
              <a:t/>
            </a:r>
            <a:br>
              <a:rPr lang="en-US" b="1" dirty="0" smtClean="0">
                <a:solidFill>
                  <a:schemeClr val="accent3"/>
                </a:solidFill>
              </a:rPr>
            </a:br>
            <a:endParaRPr lang="en-US" b="1" dirty="0">
              <a:solidFill>
                <a:schemeClr val="accent3"/>
              </a:solidFill>
            </a:endParaRPr>
          </a:p>
        </p:txBody>
      </p:sp>
      <p:sp>
        <p:nvSpPr>
          <p:cNvPr id="3" name="Content Placeholder 2"/>
          <p:cNvSpPr>
            <a:spLocks noGrp="1"/>
          </p:cNvSpPr>
          <p:nvPr>
            <p:ph idx="1"/>
          </p:nvPr>
        </p:nvSpPr>
        <p:spPr>
          <a:xfrm>
            <a:off x="822960" y="1447800"/>
            <a:ext cx="7520940" cy="3581400"/>
          </a:xfrm>
        </p:spPr>
        <p:txBody>
          <a:bodyPr>
            <a:normAutofit/>
          </a:bodyPr>
          <a:lstStyle/>
          <a:p>
            <a:pPr>
              <a:buFont typeface="Wingdings" panose="05000000000000000000" pitchFamily="2" charset="2"/>
              <a:buChar char="Ø"/>
            </a:pPr>
            <a:r>
              <a:rPr lang="en-US" dirty="0" smtClean="0">
                <a:solidFill>
                  <a:schemeClr val="bg1"/>
                </a:solidFill>
              </a:rPr>
              <a:t>FIRST DECIDE ON THE PURPOSE OF YOUR CHILDREN’S BUDGET.</a:t>
            </a:r>
          </a:p>
          <a:p>
            <a:pPr>
              <a:buFont typeface="Wingdings" panose="05000000000000000000" pitchFamily="2" charset="2"/>
              <a:buChar char="Ø"/>
            </a:pPr>
            <a:r>
              <a:rPr lang="en-US" dirty="0" smtClean="0">
                <a:solidFill>
                  <a:schemeClr val="bg1"/>
                </a:solidFill>
              </a:rPr>
              <a:t>STAY FOCUSED on the purpose – Don’t get lost in the weeds.</a:t>
            </a:r>
          </a:p>
          <a:p>
            <a:pPr>
              <a:buFont typeface="Wingdings" panose="05000000000000000000" pitchFamily="2" charset="2"/>
              <a:buChar char="Ø"/>
            </a:pPr>
            <a:r>
              <a:rPr lang="en-US" dirty="0" smtClean="0">
                <a:solidFill>
                  <a:schemeClr val="bg1"/>
                </a:solidFill>
              </a:rPr>
              <a:t>NO RIGHT WAY – Make whatever “rules” and decisions achieve your goals.</a:t>
            </a:r>
          </a:p>
          <a:p>
            <a:pPr>
              <a:buFont typeface="Wingdings" panose="05000000000000000000" pitchFamily="2" charset="2"/>
              <a:buChar char="Ø"/>
            </a:pPr>
            <a:r>
              <a:rPr lang="en-US" dirty="0" smtClean="0">
                <a:solidFill>
                  <a:schemeClr val="bg1"/>
                </a:solidFill>
              </a:rPr>
              <a:t>BALANCE between collecting too much information and not enough</a:t>
            </a:r>
          </a:p>
          <a:p>
            <a:pPr>
              <a:buFont typeface="Wingdings" panose="05000000000000000000" pitchFamily="2" charset="2"/>
              <a:buChar char="Ø"/>
            </a:pPr>
            <a:r>
              <a:rPr lang="en-US" dirty="0" smtClean="0">
                <a:solidFill>
                  <a:schemeClr val="bg1"/>
                </a:solidFill>
              </a:rPr>
              <a:t>POLICY PROCESS, not an accounting one.</a:t>
            </a:r>
          </a:p>
          <a:p>
            <a:pPr>
              <a:buFont typeface="Wingdings" panose="05000000000000000000" pitchFamily="2" charset="2"/>
              <a:buChar char="Ø"/>
            </a:pPr>
            <a:r>
              <a:rPr lang="en-US" dirty="0" smtClean="0">
                <a:solidFill>
                  <a:schemeClr val="bg1"/>
                </a:solidFill>
              </a:rPr>
              <a:t>PROCESS can be as important as the final document.</a:t>
            </a:r>
          </a:p>
          <a:p>
            <a:pPr>
              <a:buFont typeface="Wingdings" panose="05000000000000000000" pitchFamily="2" charset="2"/>
              <a:buChar char="Ø"/>
            </a:pPr>
            <a:r>
              <a:rPr lang="en-US" dirty="0" smtClean="0">
                <a:solidFill>
                  <a:schemeClr val="bg1"/>
                </a:solidFill>
              </a:rPr>
              <a:t>PARTNERSHIP between government and community advocates is optimal</a:t>
            </a:r>
          </a:p>
          <a:p>
            <a:pPr marL="285750" indent="-285750">
              <a:buFont typeface="Wingdings" panose="05000000000000000000" pitchFamily="2" charset="2"/>
              <a:buChar char="Ø"/>
            </a:pPr>
            <a:r>
              <a:rPr lang="en-US" dirty="0" smtClean="0">
                <a:solidFill>
                  <a:schemeClr val="bg1"/>
                </a:solidFill>
              </a:rPr>
              <a:t>INCLUDE ANALYSIS and RECOMMENDATIONS, not just numbers </a:t>
            </a:r>
            <a:endParaRPr lang="en-US"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90673" y="5029200"/>
            <a:ext cx="1750084" cy="1864468"/>
          </a:xfrm>
          <a:prstGeom prst="rect">
            <a:avLst/>
          </a:prstGeom>
        </p:spPr>
      </p:pic>
    </p:spTree>
    <p:extLst>
      <p:ext uri="{BB962C8B-B14F-4D97-AF65-F5344CB8AC3E}">
        <p14:creationId xmlns:p14="http://schemas.microsoft.com/office/powerpoint/2010/main" val="1160619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OTHER ELEMENTS of A CHILDREN’S BUDGET can enhance its effectiveness</a:t>
            </a:r>
            <a:endParaRPr lang="en-US" b="1" dirty="0">
              <a:solidFill>
                <a:schemeClr val="accent3"/>
              </a:solidFill>
            </a:endParaRPr>
          </a:p>
        </p:txBody>
      </p:sp>
      <p:sp>
        <p:nvSpPr>
          <p:cNvPr id="3" name="Content Placeholder 2"/>
          <p:cNvSpPr>
            <a:spLocks noGrp="1"/>
          </p:cNvSpPr>
          <p:nvPr>
            <p:ph idx="1"/>
          </p:nvPr>
        </p:nvSpPr>
        <p:spPr>
          <a:xfrm>
            <a:off x="822960" y="1295400"/>
            <a:ext cx="7520940" cy="3385077"/>
          </a:xfrm>
        </p:spPr>
        <p:txBody>
          <a:bodyPr>
            <a:normAutofit lnSpcReduction="10000"/>
          </a:bodyPr>
          <a:lstStyle/>
          <a:p>
            <a:pPr marL="457200" indent="-457200">
              <a:buFont typeface="Wingdings" panose="05000000000000000000" pitchFamily="2" charset="2"/>
              <a:buChar char="ü"/>
            </a:pPr>
            <a:r>
              <a:rPr lang="en-US" sz="2800" b="0" dirty="0" smtClean="0">
                <a:solidFill>
                  <a:schemeClr val="bg1"/>
                </a:solidFill>
              </a:rPr>
              <a:t>Profile of community’s children – needs assessment/report card</a:t>
            </a:r>
          </a:p>
          <a:p>
            <a:pPr marL="457200" indent="-457200">
              <a:buFont typeface="Wingdings" panose="05000000000000000000" pitchFamily="2" charset="2"/>
              <a:buChar char="ü"/>
            </a:pPr>
            <a:r>
              <a:rPr lang="en-US" sz="2800" b="0" dirty="0" smtClean="0">
                <a:solidFill>
                  <a:schemeClr val="bg1"/>
                </a:solidFill>
              </a:rPr>
              <a:t>Data on gaps in services – e.g. waiting lists</a:t>
            </a:r>
          </a:p>
          <a:p>
            <a:pPr marL="457200" indent="-457200">
              <a:buFont typeface="Wingdings" panose="05000000000000000000" pitchFamily="2" charset="2"/>
              <a:buChar char="ü"/>
            </a:pPr>
            <a:r>
              <a:rPr lang="en-US" sz="2800" b="0" dirty="0" smtClean="0">
                <a:solidFill>
                  <a:schemeClr val="bg1"/>
                </a:solidFill>
              </a:rPr>
              <a:t>Priorities for new services</a:t>
            </a:r>
          </a:p>
          <a:p>
            <a:pPr marL="457200" indent="-457200">
              <a:buFont typeface="Wingdings" panose="05000000000000000000" pitchFamily="2" charset="2"/>
              <a:buChar char="ü"/>
            </a:pPr>
            <a:r>
              <a:rPr lang="en-US" sz="2800" b="0" dirty="0" smtClean="0">
                <a:solidFill>
                  <a:schemeClr val="bg1"/>
                </a:solidFill>
              </a:rPr>
              <a:t>Cost-benefits of new services</a:t>
            </a:r>
          </a:p>
          <a:p>
            <a:pPr marL="457200" indent="-457200">
              <a:buFont typeface="Wingdings" panose="05000000000000000000" pitchFamily="2" charset="2"/>
              <a:buChar char="ü"/>
            </a:pPr>
            <a:r>
              <a:rPr lang="en-US" sz="2800" b="0" dirty="0" smtClean="0">
                <a:solidFill>
                  <a:schemeClr val="bg1"/>
                </a:solidFill>
              </a:rPr>
              <a:t>Potential sources of funding for new services</a:t>
            </a:r>
            <a:endParaRPr lang="en-US" sz="2800" b="0"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2883" y="5046123"/>
            <a:ext cx="1694632" cy="1805392"/>
          </a:xfrm>
          <a:prstGeom prst="rect">
            <a:avLst/>
          </a:prstGeom>
        </p:spPr>
      </p:pic>
    </p:spTree>
    <p:extLst>
      <p:ext uri="{BB962C8B-B14F-4D97-AF65-F5344CB8AC3E}">
        <p14:creationId xmlns:p14="http://schemas.microsoft.com/office/powerpoint/2010/main" val="1464996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Analysis and recommendations</a:t>
            </a:r>
            <a:endParaRPr lang="en-US" b="1" dirty="0">
              <a:solidFill>
                <a:schemeClr val="accent3"/>
              </a:solidFill>
            </a:endParaRPr>
          </a:p>
        </p:txBody>
      </p:sp>
      <p:sp>
        <p:nvSpPr>
          <p:cNvPr id="3" name="Content Placeholder 2"/>
          <p:cNvSpPr>
            <a:spLocks noGrp="1"/>
          </p:cNvSpPr>
          <p:nvPr>
            <p:ph idx="1"/>
          </p:nvPr>
        </p:nvSpPr>
        <p:spPr>
          <a:xfrm>
            <a:off x="822960" y="990600"/>
            <a:ext cx="7520940" cy="3689877"/>
          </a:xfrm>
        </p:spPr>
        <p:txBody>
          <a:bodyPr>
            <a:normAutofit fontScale="92500" lnSpcReduction="10000"/>
          </a:bodyPr>
          <a:lstStyle/>
          <a:p>
            <a:r>
              <a:rPr lang="en-US" sz="1900" dirty="0" smtClean="0">
                <a:solidFill>
                  <a:schemeClr val="bg1"/>
                </a:solidFill>
              </a:rPr>
              <a:t>USING THE CHILDREN’S BUDGET TO MAKE CHANGE </a:t>
            </a:r>
          </a:p>
          <a:p>
            <a:endParaRPr lang="en-US" dirty="0" smtClean="0">
              <a:solidFill>
                <a:schemeClr val="bg1"/>
              </a:solidFill>
            </a:endParaRPr>
          </a:p>
          <a:p>
            <a:r>
              <a:rPr lang="en-US" dirty="0" smtClean="0">
                <a:solidFill>
                  <a:schemeClr val="bg1"/>
                </a:solidFill>
              </a:rPr>
              <a:t>Examples of questions that could be answered:</a:t>
            </a:r>
          </a:p>
          <a:p>
            <a:pPr>
              <a:buFont typeface="Arial" panose="020B0604020202020204" pitchFamily="34" charset="0"/>
              <a:buChar char="•"/>
            </a:pPr>
            <a:r>
              <a:rPr lang="en-US" dirty="0" smtClean="0">
                <a:solidFill>
                  <a:schemeClr val="bg1"/>
                </a:solidFill>
              </a:rPr>
              <a:t>Are children getting their fair share of the community’s resources?</a:t>
            </a:r>
          </a:p>
          <a:p>
            <a:pPr>
              <a:buFont typeface="Arial" panose="020B0604020202020204" pitchFamily="34" charset="0"/>
              <a:buChar char="•"/>
            </a:pPr>
            <a:r>
              <a:rPr lang="en-US" dirty="0" smtClean="0">
                <a:solidFill>
                  <a:schemeClr val="bg1"/>
                </a:solidFill>
              </a:rPr>
              <a:t>Do you need more discretionary dollars to meet important goals?</a:t>
            </a:r>
          </a:p>
          <a:p>
            <a:pPr>
              <a:buFont typeface="Arial" panose="020B0604020202020204" pitchFamily="34" charset="0"/>
              <a:buChar char="•"/>
            </a:pPr>
            <a:r>
              <a:rPr lang="en-US" dirty="0" smtClean="0">
                <a:solidFill>
                  <a:schemeClr val="bg1"/>
                </a:solidFill>
              </a:rPr>
              <a:t>Could you improve lives and save money with a greater up-front investment in prevention?</a:t>
            </a:r>
          </a:p>
          <a:p>
            <a:pPr>
              <a:buFont typeface="Arial" panose="020B0604020202020204" pitchFamily="34" charset="0"/>
              <a:buChar char="•"/>
            </a:pPr>
            <a:r>
              <a:rPr lang="en-US" dirty="0" smtClean="0">
                <a:solidFill>
                  <a:schemeClr val="bg1"/>
                </a:solidFill>
              </a:rPr>
              <a:t>Where are the glaring gaps in services?  Or skewed funding appropriations? </a:t>
            </a:r>
          </a:p>
          <a:p>
            <a:pPr>
              <a:buFont typeface="Arial" panose="020B0604020202020204" pitchFamily="34" charset="0"/>
              <a:buChar char="•"/>
            </a:pPr>
            <a:r>
              <a:rPr lang="en-US" dirty="0" smtClean="0">
                <a:solidFill>
                  <a:schemeClr val="bg1"/>
                </a:solidFill>
              </a:rPr>
              <a:t>Are there large expenditures with limited accountability and transparency?</a:t>
            </a:r>
          </a:p>
          <a:p>
            <a:pPr>
              <a:buFont typeface="Arial" panose="020B0604020202020204" pitchFamily="34" charset="0"/>
              <a:buChar char="•"/>
            </a:pPr>
            <a:r>
              <a:rPr lang="en-US" dirty="0" smtClean="0">
                <a:solidFill>
                  <a:schemeClr val="bg1"/>
                </a:solidFill>
              </a:rPr>
              <a:t>Have children been losing ground over time?  Do changes in investments match changes in need and demographics?</a:t>
            </a:r>
          </a:p>
          <a:p>
            <a:pPr>
              <a:buFont typeface="Arial" panose="020B0604020202020204" pitchFamily="34" charset="0"/>
              <a:buChar char="•"/>
            </a:pPr>
            <a:r>
              <a:rPr lang="en-US" dirty="0" smtClean="0">
                <a:solidFill>
                  <a:schemeClr val="bg1"/>
                </a:solidFill>
              </a:rPr>
              <a:t>Are there best practices that are working and should be expanded?</a:t>
            </a:r>
          </a:p>
          <a:p>
            <a:pPr>
              <a:buFont typeface="Arial" panose="020B0604020202020204" pitchFamily="34" charset="0"/>
              <a:buChar char="•"/>
            </a:pPr>
            <a:endParaRPr lang="en-US" b="0" dirty="0" smtClean="0">
              <a:solidFill>
                <a:schemeClr val="bg1"/>
              </a:solidFill>
            </a:endParaRPr>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9368" y="5052608"/>
            <a:ext cx="1694632" cy="1805392"/>
          </a:xfrm>
          <a:prstGeom prst="rect">
            <a:avLst/>
          </a:prstGeom>
        </p:spPr>
      </p:pic>
    </p:spTree>
    <p:extLst>
      <p:ext uri="{BB962C8B-B14F-4D97-AF65-F5344CB8AC3E}">
        <p14:creationId xmlns:p14="http://schemas.microsoft.com/office/powerpoint/2010/main" val="372535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81000"/>
            <a:ext cx="7520940" cy="4495800"/>
          </a:xfrm>
        </p:spPr>
        <p:txBody>
          <a:bodyPr/>
          <a:lstStyle/>
          <a:p>
            <a:r>
              <a:rPr lang="en-US" b="1" dirty="0" smtClean="0">
                <a:solidFill>
                  <a:schemeClr val="accent3"/>
                </a:solidFill>
              </a:rPr>
              <a:t/>
            </a:r>
            <a:br>
              <a:rPr lang="en-US" b="1" dirty="0" smtClean="0">
                <a:solidFill>
                  <a:schemeClr val="accent3"/>
                </a:solidFill>
              </a:rPr>
            </a:br>
            <a:r>
              <a:rPr lang="en-US" b="1" dirty="0" smtClean="0">
                <a:solidFill>
                  <a:schemeClr val="accent3"/>
                </a:solidFill>
              </a:rPr>
              <a:t>Resources</a:t>
            </a:r>
            <a:r>
              <a:rPr lang="en-US" dirty="0" smtClean="0"/>
              <a:t/>
            </a:r>
            <a:br>
              <a:rPr lang="en-US" dirty="0" smtClean="0"/>
            </a:br>
            <a:r>
              <a:rPr lang="en-US" dirty="0" smtClean="0"/>
              <a:t/>
            </a:r>
            <a:br>
              <a:rPr lang="en-US" dirty="0" smtClean="0"/>
            </a:br>
            <a:r>
              <a:rPr lang="en-US" sz="2000" dirty="0" smtClean="0">
                <a:solidFill>
                  <a:schemeClr val="bg1"/>
                </a:solidFill>
              </a:rPr>
              <a:t>Funding the next generation website </a:t>
            </a:r>
            <a:r>
              <a:rPr lang="en-US" sz="2000" dirty="0" smtClean="0">
                <a:solidFill>
                  <a:schemeClr val="bg1"/>
                </a:solidFill>
                <a:hlinkClick r:id="rId2"/>
              </a:rPr>
              <a:t>www.margaretbrodkin.com/projects</a:t>
            </a:r>
            <a:r>
              <a:rPr lang="en-US" sz="2000" dirty="0" smtClean="0">
                <a:solidFill>
                  <a:schemeClr val="bg1"/>
                </a:solidFill>
              </a:rPr>
              <a:t/>
            </a:r>
            <a:br>
              <a:rPr lang="en-US" sz="2000" dirty="0" smtClean="0">
                <a:solidFill>
                  <a:schemeClr val="bg1"/>
                </a:solidFill>
              </a:rPr>
            </a:br>
            <a:r>
              <a:rPr lang="en-US" sz="2000" dirty="0" smtClean="0">
                <a:solidFill>
                  <a:schemeClr val="bg1"/>
                </a:solidFill>
              </a:rPr>
              <a:t/>
            </a:r>
            <a:br>
              <a:rPr lang="en-US" sz="2000" dirty="0" smtClean="0">
                <a:solidFill>
                  <a:schemeClr val="bg1"/>
                </a:solidFill>
              </a:rPr>
            </a:br>
            <a:r>
              <a:rPr lang="en-US" sz="2000" dirty="0" smtClean="0">
                <a:solidFill>
                  <a:schemeClr val="bg1"/>
                </a:solidFill>
              </a:rPr>
              <a:t>examples of children’s budgets – san Diego, Solano, Colorado, san Francisco, Charlotte/</a:t>
            </a:r>
            <a:r>
              <a:rPr lang="en-US" sz="2000" dirty="0" err="1" smtClean="0">
                <a:solidFill>
                  <a:schemeClr val="bg1"/>
                </a:solidFill>
              </a:rPr>
              <a:t>mecklenberg</a:t>
            </a:r>
            <a:r>
              <a:rPr lang="en-US" sz="2000" dirty="0" smtClean="0">
                <a:solidFill>
                  <a:schemeClr val="bg1"/>
                </a:solidFill>
              </a:rPr>
              <a:t>, Philadelphia, Oregon</a:t>
            </a:r>
            <a:br>
              <a:rPr lang="en-US" sz="2000" dirty="0" smtClean="0">
                <a:solidFill>
                  <a:schemeClr val="bg1"/>
                </a:solidFill>
              </a:rPr>
            </a:br>
            <a:r>
              <a:rPr lang="en-US" sz="2000" dirty="0" smtClean="0">
                <a:solidFill>
                  <a:schemeClr val="bg1"/>
                </a:solidFill>
              </a:rPr>
              <a:t/>
            </a:r>
            <a:br>
              <a:rPr lang="en-US" sz="2000" dirty="0" smtClean="0">
                <a:solidFill>
                  <a:schemeClr val="bg1"/>
                </a:solidFill>
              </a:rPr>
            </a:br>
            <a:r>
              <a:rPr lang="en-US" sz="2000" dirty="0" smtClean="0">
                <a:solidFill>
                  <a:schemeClr val="bg1"/>
                </a:solidFill>
              </a:rPr>
              <a:t>“Adding it up: A guide for mapping public resources for children, youth and families” – by the finance project and the forum for youth investment, 2006</a:t>
            </a:r>
            <a:br>
              <a:rPr lang="en-US" sz="2000" dirty="0" smtClean="0">
                <a:solidFill>
                  <a:schemeClr val="bg1"/>
                </a:solidFill>
              </a:rPr>
            </a:br>
            <a:r>
              <a:rPr lang="en-US" sz="2000" dirty="0" smtClean="0">
                <a:hlinkClick r:id="rId3"/>
              </a:rPr>
              <a:t>http</a:t>
            </a:r>
            <a:r>
              <a:rPr lang="en-US" sz="2000" dirty="0">
                <a:hlinkClick r:id="rId3"/>
              </a:rPr>
              <a:t>://www.financeproject.org/publications/AddingItUpGuide.pdf</a:t>
            </a:r>
            <a:r>
              <a:rPr lang="en-US" sz="2000" dirty="0" smtClean="0">
                <a:solidFill>
                  <a:schemeClr val="bg1"/>
                </a:solidFill>
              </a:rPr>
              <a:t/>
            </a:r>
            <a:br>
              <a:rPr lang="en-US" sz="2000" dirty="0" smtClean="0">
                <a:solidFill>
                  <a:schemeClr val="bg1"/>
                </a:solidFill>
              </a:rPr>
            </a:br>
            <a:r>
              <a:rPr lang="en-US" sz="2000" dirty="0">
                <a:solidFill>
                  <a:schemeClr val="bg1"/>
                </a:solidFill>
              </a:rPr>
              <a:t/>
            </a:r>
            <a:br>
              <a:rPr lang="en-US" sz="2000" dirty="0">
                <a:solidFill>
                  <a:schemeClr val="bg1"/>
                </a:solidFill>
              </a:rPr>
            </a:br>
            <a:endParaRPr lang="en-US" dirty="0">
              <a:solidFill>
                <a:schemeClr val="bg1"/>
              </a:solidFill>
            </a:endParaRPr>
          </a:p>
        </p:txBody>
      </p:sp>
      <p:pic>
        <p:nvPicPr>
          <p:cNvPr id="4" name="Content Placeholder 3"/>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838200" y="5486400"/>
            <a:ext cx="7521575" cy="734459"/>
          </a:xfrm>
        </p:spPr>
      </p:pic>
    </p:spTree>
    <p:extLst>
      <p:ext uri="{BB962C8B-B14F-4D97-AF65-F5344CB8AC3E}">
        <p14:creationId xmlns:p14="http://schemas.microsoft.com/office/powerpoint/2010/main" val="1160986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4758" y="381000"/>
            <a:ext cx="7520940" cy="548640"/>
          </a:xfrm>
        </p:spPr>
        <p:txBody>
          <a:bodyPr/>
          <a:lstStyle/>
          <a:p>
            <a:r>
              <a:rPr lang="en-US" b="1" dirty="0" smtClean="0">
                <a:solidFill>
                  <a:schemeClr val="accent3"/>
                </a:solidFill>
              </a:rPr>
              <a:t>THE WHAT AND WHY OF A CHILDREN’S BUDGET</a:t>
            </a:r>
            <a:endParaRPr lang="en-US" b="1" dirty="0">
              <a:solidFill>
                <a:schemeClr val="accent3"/>
              </a:solidFill>
            </a:endParaRPr>
          </a:p>
        </p:txBody>
      </p:sp>
      <p:sp>
        <p:nvSpPr>
          <p:cNvPr id="3" name="Content Placeholder 2"/>
          <p:cNvSpPr>
            <a:spLocks noGrp="1"/>
          </p:cNvSpPr>
          <p:nvPr>
            <p:ph idx="1"/>
          </p:nvPr>
        </p:nvSpPr>
        <p:spPr>
          <a:xfrm>
            <a:off x="822960" y="1100628"/>
            <a:ext cx="7520940" cy="3776172"/>
          </a:xfrm>
        </p:spPr>
        <p:txBody>
          <a:bodyPr>
            <a:normAutofit fontScale="85000" lnSpcReduction="20000"/>
          </a:bodyPr>
          <a:lstStyle/>
          <a:p>
            <a:r>
              <a:rPr lang="en-US" sz="2400" dirty="0" smtClean="0">
                <a:solidFill>
                  <a:schemeClr val="bg1"/>
                </a:solidFill>
              </a:rPr>
              <a:t>A Children’s Budget is a resource map of fiscal investments in children</a:t>
            </a:r>
          </a:p>
          <a:p>
            <a:r>
              <a:rPr lang="en-US" sz="2400" dirty="0" smtClean="0">
                <a:solidFill>
                  <a:schemeClr val="bg1"/>
                </a:solidFill>
              </a:rPr>
              <a:t>Why do a Children’s Budget?</a:t>
            </a:r>
          </a:p>
          <a:p>
            <a:pPr>
              <a:buFont typeface="Arial" panose="020B0604020202020204" pitchFamily="34" charset="0"/>
              <a:buChar char="•"/>
            </a:pPr>
            <a:r>
              <a:rPr lang="en-US" sz="2000" dirty="0" smtClean="0">
                <a:solidFill>
                  <a:schemeClr val="bg1"/>
                </a:solidFill>
              </a:rPr>
              <a:t>Align spending priorities</a:t>
            </a:r>
          </a:p>
          <a:p>
            <a:pPr>
              <a:buFont typeface="Arial" panose="020B0604020202020204" pitchFamily="34" charset="0"/>
              <a:buChar char="•"/>
            </a:pPr>
            <a:r>
              <a:rPr lang="en-US" sz="2000" dirty="0" smtClean="0">
                <a:solidFill>
                  <a:schemeClr val="bg1"/>
                </a:solidFill>
              </a:rPr>
              <a:t>Improve coordination of services</a:t>
            </a:r>
          </a:p>
          <a:p>
            <a:pPr>
              <a:buFont typeface="Arial" panose="020B0604020202020204" pitchFamily="34" charset="0"/>
              <a:buChar char="•"/>
            </a:pPr>
            <a:r>
              <a:rPr lang="en-US" sz="2000" dirty="0" smtClean="0">
                <a:solidFill>
                  <a:schemeClr val="bg1"/>
                </a:solidFill>
              </a:rPr>
              <a:t>Identify service gaps</a:t>
            </a:r>
          </a:p>
          <a:p>
            <a:pPr>
              <a:buFont typeface="Arial" panose="020B0604020202020204" pitchFamily="34" charset="0"/>
              <a:buChar char="•"/>
            </a:pPr>
            <a:r>
              <a:rPr lang="en-US" sz="2000" dirty="0" smtClean="0">
                <a:solidFill>
                  <a:schemeClr val="bg1"/>
                </a:solidFill>
              </a:rPr>
              <a:t>Maximize funding opportunities</a:t>
            </a:r>
          </a:p>
          <a:p>
            <a:pPr>
              <a:buFont typeface="Arial" panose="020B0604020202020204" pitchFamily="34" charset="0"/>
              <a:buChar char="•"/>
            </a:pPr>
            <a:r>
              <a:rPr lang="en-US" sz="2000" dirty="0" smtClean="0">
                <a:solidFill>
                  <a:schemeClr val="bg1"/>
                </a:solidFill>
              </a:rPr>
              <a:t>Evaluate balance of expenditures</a:t>
            </a:r>
          </a:p>
          <a:p>
            <a:pPr>
              <a:buFont typeface="Arial" panose="020B0604020202020204" pitchFamily="34" charset="0"/>
              <a:buChar char="•"/>
            </a:pPr>
            <a:r>
              <a:rPr lang="en-US" sz="2000" dirty="0" smtClean="0">
                <a:solidFill>
                  <a:schemeClr val="bg1"/>
                </a:solidFill>
              </a:rPr>
              <a:t>Maintain a children’s </a:t>
            </a:r>
            <a:r>
              <a:rPr lang="en-US" sz="2000" dirty="0">
                <a:solidFill>
                  <a:schemeClr val="bg1"/>
                </a:solidFill>
              </a:rPr>
              <a:t>b</a:t>
            </a:r>
            <a:r>
              <a:rPr lang="en-US" sz="2000" dirty="0" smtClean="0">
                <a:solidFill>
                  <a:schemeClr val="bg1"/>
                </a:solidFill>
              </a:rPr>
              <a:t>aseline budget</a:t>
            </a:r>
          </a:p>
          <a:p>
            <a:pPr>
              <a:buFont typeface="Arial" panose="020B0604020202020204" pitchFamily="34" charset="0"/>
              <a:buChar char="•"/>
            </a:pPr>
            <a:r>
              <a:rPr lang="en-US" sz="2000" dirty="0" smtClean="0">
                <a:solidFill>
                  <a:schemeClr val="bg1"/>
                </a:solidFill>
              </a:rPr>
              <a:t>ADVOCATE FOR ADDITIONAL RESOURCES – e.g. $’s for prevention</a:t>
            </a:r>
          </a:p>
          <a:p>
            <a:pPr marL="0" indent="0"/>
            <a:r>
              <a:rPr lang="en-US" sz="2400" dirty="0" smtClean="0">
                <a:solidFill>
                  <a:schemeClr val="bg1"/>
                </a:solidFill>
              </a:rPr>
              <a:t>How much time should it take? 6 – 12 months</a:t>
            </a:r>
          </a:p>
          <a:p>
            <a:pPr>
              <a:buFont typeface="Arial" panose="020B0604020202020204" pitchFamily="34" charset="0"/>
              <a:buChar char="•"/>
            </a:pPr>
            <a:endParaRPr lang="en-US" sz="2000" dirty="0" smtClean="0">
              <a:solidFill>
                <a:schemeClr val="bg1"/>
              </a:solidFill>
            </a:endParaRPr>
          </a:p>
          <a:p>
            <a:pPr>
              <a:buFont typeface="Arial" panose="020B0604020202020204" pitchFamily="34" charset="0"/>
              <a:buChar char="•"/>
            </a:pPr>
            <a:endParaRPr lang="en-US" sz="2000"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7396" y="5025957"/>
            <a:ext cx="1716604" cy="1828800"/>
          </a:xfrm>
          <a:prstGeom prst="rect">
            <a:avLst/>
          </a:prstGeom>
        </p:spPr>
      </p:pic>
    </p:spTree>
    <p:extLst>
      <p:ext uri="{BB962C8B-B14F-4D97-AF65-F5344CB8AC3E}">
        <p14:creationId xmlns:p14="http://schemas.microsoft.com/office/powerpoint/2010/main" val="2597636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What </a:t>
            </a:r>
            <a:r>
              <a:rPr lang="en-US" b="1" dirty="0">
                <a:solidFill>
                  <a:schemeClr val="accent3"/>
                </a:solidFill>
              </a:rPr>
              <a:t>do you want to </a:t>
            </a:r>
            <a:r>
              <a:rPr lang="en-US" b="1" dirty="0" smtClean="0">
                <a:solidFill>
                  <a:schemeClr val="accent3"/>
                </a:solidFill>
              </a:rPr>
              <a:t>know?</a:t>
            </a:r>
            <a:endParaRPr lang="en-US" b="1" dirty="0">
              <a:solidFill>
                <a:schemeClr val="accent3"/>
              </a:solidFill>
            </a:endParaRPr>
          </a:p>
        </p:txBody>
      </p:sp>
      <p:sp>
        <p:nvSpPr>
          <p:cNvPr id="3" name="Content Placeholder 2"/>
          <p:cNvSpPr>
            <a:spLocks noGrp="1"/>
          </p:cNvSpPr>
          <p:nvPr>
            <p:ph idx="1"/>
          </p:nvPr>
        </p:nvSpPr>
        <p:spPr>
          <a:xfrm>
            <a:off x="822960" y="1066800"/>
            <a:ext cx="7520940" cy="3613677"/>
          </a:xfrm>
        </p:spPr>
        <p:txBody>
          <a:bodyPr>
            <a:normAutofit fontScale="92500" lnSpcReduction="20000"/>
          </a:bodyPr>
          <a:lstStyle/>
          <a:p>
            <a:r>
              <a:rPr lang="en-US" sz="2000" dirty="0" smtClean="0">
                <a:solidFill>
                  <a:schemeClr val="bg1"/>
                </a:solidFill>
              </a:rPr>
              <a:t>Selecting and framing information depends on purpose.  </a:t>
            </a:r>
          </a:p>
          <a:p>
            <a:r>
              <a:rPr lang="en-US" sz="1800" dirty="0" smtClean="0">
                <a:solidFill>
                  <a:schemeClr val="bg1"/>
                </a:solidFill>
              </a:rPr>
              <a:t>Possibilities include:</a:t>
            </a:r>
          </a:p>
          <a:p>
            <a:pPr marL="754380" lvl="5" indent="0">
              <a:buNone/>
            </a:pPr>
            <a:endParaRPr lang="en-US" sz="1800" b="1" dirty="0" smtClean="0">
              <a:solidFill>
                <a:schemeClr val="bg1"/>
              </a:solidFill>
            </a:endParaRPr>
          </a:p>
          <a:p>
            <a:pPr marL="1040130" lvl="5" indent="-285750">
              <a:buFont typeface="Wingdings" panose="05000000000000000000" pitchFamily="2" charset="2"/>
              <a:buChar char="Ø"/>
            </a:pPr>
            <a:r>
              <a:rPr lang="en-US" sz="1800" b="1" dirty="0" smtClean="0">
                <a:solidFill>
                  <a:schemeClr val="bg1"/>
                </a:solidFill>
              </a:rPr>
              <a:t>Expenditure by agency</a:t>
            </a:r>
          </a:p>
          <a:p>
            <a:pPr marL="1040130" lvl="5" indent="-285750">
              <a:buFont typeface="Wingdings" panose="05000000000000000000" pitchFamily="2" charset="2"/>
              <a:buChar char="Ø"/>
            </a:pPr>
            <a:r>
              <a:rPr lang="en-US" sz="1800" b="1" dirty="0" smtClean="0">
                <a:solidFill>
                  <a:schemeClr val="bg1"/>
                </a:solidFill>
              </a:rPr>
              <a:t>Expenditure by function</a:t>
            </a:r>
          </a:p>
          <a:p>
            <a:pPr marL="1040130" lvl="5" indent="-285750">
              <a:buFont typeface="Wingdings" panose="05000000000000000000" pitchFamily="2" charset="2"/>
              <a:buChar char="Ø"/>
            </a:pPr>
            <a:r>
              <a:rPr lang="en-US" sz="1800" b="1" dirty="0" smtClean="0">
                <a:solidFill>
                  <a:schemeClr val="bg1"/>
                </a:solidFill>
              </a:rPr>
              <a:t>Expenditure by funding source</a:t>
            </a:r>
          </a:p>
          <a:p>
            <a:pPr marL="1040130" lvl="5" indent="-285750">
              <a:buFont typeface="Wingdings" panose="05000000000000000000" pitchFamily="2" charset="2"/>
              <a:buChar char="Ø"/>
            </a:pPr>
            <a:r>
              <a:rPr lang="en-US" sz="1800" b="1" dirty="0" smtClean="0">
                <a:solidFill>
                  <a:schemeClr val="bg1"/>
                </a:solidFill>
              </a:rPr>
              <a:t>Expenditure by desired outcome</a:t>
            </a:r>
          </a:p>
          <a:p>
            <a:pPr marL="1040130" lvl="5" indent="-285750">
              <a:buFont typeface="Wingdings" panose="05000000000000000000" pitchFamily="2" charset="2"/>
              <a:buChar char="Ø"/>
            </a:pPr>
            <a:r>
              <a:rPr lang="en-US" sz="1800" b="1" dirty="0" smtClean="0">
                <a:solidFill>
                  <a:schemeClr val="bg1"/>
                </a:solidFill>
              </a:rPr>
              <a:t>Year to year comparisons</a:t>
            </a:r>
          </a:p>
          <a:p>
            <a:pPr marL="1040130" lvl="5" indent="-285750">
              <a:buFont typeface="Wingdings" panose="05000000000000000000" pitchFamily="2" charset="2"/>
              <a:buChar char="Ø"/>
            </a:pPr>
            <a:r>
              <a:rPr lang="en-US" sz="1800" b="1" dirty="0" smtClean="0">
                <a:solidFill>
                  <a:schemeClr val="bg1"/>
                </a:solidFill>
              </a:rPr>
              <a:t>Portion of overall city/county budget</a:t>
            </a:r>
          </a:p>
          <a:p>
            <a:pPr marL="1040130" lvl="5" indent="-285750">
              <a:buFont typeface="Wingdings" panose="05000000000000000000" pitchFamily="2" charset="2"/>
              <a:buChar char="Ø"/>
            </a:pPr>
            <a:r>
              <a:rPr lang="en-US" sz="1800" b="1" dirty="0" smtClean="0">
                <a:solidFill>
                  <a:schemeClr val="bg1"/>
                </a:solidFill>
              </a:rPr>
              <a:t>“Front-end” vs. “Back-end” expenditures</a:t>
            </a:r>
          </a:p>
          <a:p>
            <a:pPr marL="1040130" lvl="5" indent="-285750">
              <a:buFont typeface="Wingdings" panose="05000000000000000000" pitchFamily="2" charset="2"/>
              <a:buChar char="Ø"/>
            </a:pPr>
            <a:r>
              <a:rPr lang="en-US" sz="1800" b="1" dirty="0" err="1" smtClean="0">
                <a:solidFill>
                  <a:schemeClr val="bg1"/>
                </a:solidFill>
              </a:rPr>
              <a:t>Comparitive</a:t>
            </a:r>
            <a:r>
              <a:rPr lang="en-US" sz="1800" b="1" dirty="0" smtClean="0">
                <a:solidFill>
                  <a:schemeClr val="bg1"/>
                </a:solidFill>
              </a:rPr>
              <a:t> unit costs</a:t>
            </a:r>
          </a:p>
          <a:p>
            <a:pPr marL="1040130" lvl="5" indent="-285750">
              <a:buFont typeface="Wingdings" panose="05000000000000000000" pitchFamily="2" charset="2"/>
              <a:buChar char="Ø"/>
            </a:pPr>
            <a:r>
              <a:rPr lang="en-US" sz="1800" b="1" dirty="0" smtClean="0">
                <a:solidFill>
                  <a:schemeClr val="bg1"/>
                </a:solidFill>
              </a:rPr>
              <a:t>Discretionary vs. non-discretionary</a:t>
            </a:r>
          </a:p>
          <a:p>
            <a:pPr marL="1040130" lvl="5" indent="-285750">
              <a:buFont typeface="Wingdings" panose="05000000000000000000" pitchFamily="2" charset="2"/>
              <a:buChar char="Ø"/>
            </a:pPr>
            <a:r>
              <a:rPr lang="en-US" sz="1800" b="1" dirty="0" smtClean="0">
                <a:solidFill>
                  <a:schemeClr val="bg1"/>
                </a:solidFill>
              </a:rPr>
              <a:t>Specific service areas or populations</a:t>
            </a:r>
          </a:p>
          <a:p>
            <a:pPr marL="1040130" lvl="5" indent="-285750">
              <a:buFont typeface="Wingdings" panose="05000000000000000000" pitchFamily="2" charset="2"/>
              <a:buChar char="Ø"/>
            </a:pPr>
            <a:r>
              <a:rPr lang="en-US" sz="1800" b="1" dirty="0" smtClean="0">
                <a:solidFill>
                  <a:schemeClr val="bg1"/>
                </a:solidFill>
              </a:rPr>
              <a:t>Comparisons to other counties/cities</a:t>
            </a:r>
          </a:p>
          <a:p>
            <a:pPr marL="1040130" lvl="5" indent="-285750">
              <a:buFont typeface="Wingdings" panose="05000000000000000000" pitchFamily="2" charset="2"/>
              <a:buChar char="Ø"/>
            </a:pPr>
            <a:endParaRPr lang="en-US" sz="1800" b="1" dirty="0" smtClean="0">
              <a:solidFill>
                <a:schemeClr val="bg1"/>
              </a:solidFill>
            </a:endParaRPr>
          </a:p>
          <a:p>
            <a:endParaRPr lang="en-US"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67600" y="5072030"/>
            <a:ext cx="1676400" cy="1785969"/>
          </a:xfrm>
          <a:prstGeom prst="rect">
            <a:avLst/>
          </a:prstGeom>
        </p:spPr>
      </p:pic>
    </p:spTree>
    <p:extLst>
      <p:ext uri="{BB962C8B-B14F-4D97-AF65-F5344CB8AC3E}">
        <p14:creationId xmlns:p14="http://schemas.microsoft.com/office/powerpoint/2010/main" val="2687052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821" y="381000"/>
            <a:ext cx="7520940" cy="548640"/>
          </a:xfrm>
        </p:spPr>
        <p:txBody>
          <a:bodyPr/>
          <a:lstStyle/>
          <a:p>
            <a:r>
              <a:rPr lang="en-US" b="1" dirty="0" smtClean="0">
                <a:solidFill>
                  <a:schemeClr val="accent3"/>
                </a:solidFill>
              </a:rPr>
              <a:t>strategy decisions</a:t>
            </a:r>
            <a:endParaRPr lang="en-US" b="1" dirty="0">
              <a:solidFill>
                <a:schemeClr val="accent3"/>
              </a:solidFill>
            </a:endParaRPr>
          </a:p>
        </p:txBody>
      </p:sp>
      <p:sp>
        <p:nvSpPr>
          <p:cNvPr id="3" name="Content Placeholder 2"/>
          <p:cNvSpPr>
            <a:spLocks noGrp="1"/>
          </p:cNvSpPr>
          <p:nvPr>
            <p:ph idx="1"/>
          </p:nvPr>
        </p:nvSpPr>
        <p:spPr/>
        <p:txBody>
          <a:bodyPr>
            <a:normAutofit fontScale="62500" lnSpcReduction="20000"/>
          </a:bodyPr>
          <a:lstStyle/>
          <a:p>
            <a:pPr>
              <a:buFont typeface="Wingdings" panose="05000000000000000000" pitchFamily="2" charset="2"/>
              <a:buChar char="ü"/>
            </a:pPr>
            <a:r>
              <a:rPr lang="en-US" sz="3300" dirty="0" smtClean="0">
                <a:solidFill>
                  <a:schemeClr val="bg1"/>
                </a:solidFill>
              </a:rPr>
              <a:t>What agencies and levels of government should be included?</a:t>
            </a:r>
          </a:p>
          <a:p>
            <a:pPr lvl="3">
              <a:buFont typeface="Wingdings" panose="05000000000000000000" pitchFamily="2" charset="2"/>
              <a:buChar char="ü"/>
            </a:pPr>
            <a:r>
              <a:rPr lang="en-US" sz="2300" b="1" dirty="0" smtClean="0">
                <a:solidFill>
                  <a:schemeClr val="bg1"/>
                </a:solidFill>
              </a:rPr>
              <a:t>Counties?</a:t>
            </a:r>
          </a:p>
          <a:p>
            <a:pPr lvl="3">
              <a:buFont typeface="Wingdings" panose="05000000000000000000" pitchFamily="2" charset="2"/>
              <a:buChar char="ü"/>
            </a:pPr>
            <a:r>
              <a:rPr lang="en-US" sz="2300" b="1" dirty="0" smtClean="0">
                <a:solidFill>
                  <a:schemeClr val="bg1"/>
                </a:solidFill>
              </a:rPr>
              <a:t>Cities?</a:t>
            </a:r>
          </a:p>
          <a:p>
            <a:pPr lvl="3">
              <a:buFont typeface="Wingdings" panose="05000000000000000000" pitchFamily="2" charset="2"/>
              <a:buChar char="ü"/>
            </a:pPr>
            <a:r>
              <a:rPr lang="en-US" sz="2300" b="1" dirty="0" smtClean="0">
                <a:solidFill>
                  <a:schemeClr val="bg1"/>
                </a:solidFill>
              </a:rPr>
              <a:t>School districts?</a:t>
            </a:r>
          </a:p>
          <a:p>
            <a:pPr lvl="3">
              <a:buFont typeface="Wingdings" panose="05000000000000000000" pitchFamily="2" charset="2"/>
              <a:buChar char="ü"/>
            </a:pPr>
            <a:r>
              <a:rPr lang="en-US" sz="2300" b="1" dirty="0" smtClean="0">
                <a:solidFill>
                  <a:schemeClr val="bg1"/>
                </a:solidFill>
              </a:rPr>
              <a:t>Private funding?</a:t>
            </a:r>
          </a:p>
          <a:p>
            <a:pPr>
              <a:buFont typeface="Wingdings" panose="05000000000000000000" pitchFamily="2" charset="2"/>
              <a:buChar char="ü"/>
            </a:pPr>
            <a:endParaRPr lang="en-US" sz="2000" dirty="0">
              <a:solidFill>
                <a:schemeClr val="bg1"/>
              </a:solidFill>
            </a:endParaRPr>
          </a:p>
          <a:p>
            <a:pPr>
              <a:buFont typeface="Wingdings" panose="05000000000000000000" pitchFamily="2" charset="2"/>
              <a:buChar char="ü"/>
            </a:pPr>
            <a:r>
              <a:rPr lang="en-US" sz="3300" dirty="0" smtClean="0">
                <a:solidFill>
                  <a:schemeClr val="bg1"/>
                </a:solidFill>
              </a:rPr>
              <a:t>How frequently should the Children’s Budget be created – from one-time to annual updates?</a:t>
            </a:r>
          </a:p>
          <a:p>
            <a:pPr>
              <a:buFont typeface="Wingdings" panose="05000000000000000000" pitchFamily="2" charset="2"/>
              <a:buChar char="ü"/>
            </a:pPr>
            <a:endParaRPr lang="en-US" sz="2000" dirty="0">
              <a:solidFill>
                <a:schemeClr val="bg1"/>
              </a:solidFill>
            </a:endParaRPr>
          </a:p>
          <a:p>
            <a:pPr>
              <a:buFont typeface="Wingdings" panose="05000000000000000000" pitchFamily="2" charset="2"/>
              <a:buChar char="ü"/>
            </a:pPr>
            <a:r>
              <a:rPr lang="en-US" sz="3300" dirty="0" smtClean="0">
                <a:solidFill>
                  <a:schemeClr val="bg1"/>
                </a:solidFill>
              </a:rPr>
              <a:t>Who produces and publishes the document -  government, coalition, advocates?  How is the work paid for?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9368" y="5052608"/>
            <a:ext cx="1694632" cy="1805392"/>
          </a:xfrm>
          <a:prstGeom prst="rect">
            <a:avLst/>
          </a:prstGeom>
        </p:spPr>
      </p:pic>
    </p:spTree>
    <p:extLst>
      <p:ext uri="{BB962C8B-B14F-4D97-AF65-F5344CB8AC3E}">
        <p14:creationId xmlns:p14="http://schemas.microsoft.com/office/powerpoint/2010/main" val="3974186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accent3"/>
                </a:solidFill>
              </a:rPr>
              <a:t>DEFINITION OF CHILDREN’S SERVICES</a:t>
            </a:r>
            <a:endParaRPr lang="en-US" sz="3200" b="1" dirty="0">
              <a:solidFill>
                <a:schemeClr val="accent3"/>
              </a:solidFill>
            </a:endParaRPr>
          </a:p>
        </p:txBody>
      </p:sp>
      <p:sp>
        <p:nvSpPr>
          <p:cNvPr id="3" name="Content Placeholder 2"/>
          <p:cNvSpPr>
            <a:spLocks noGrp="1"/>
          </p:cNvSpPr>
          <p:nvPr>
            <p:ph idx="1"/>
          </p:nvPr>
        </p:nvSpPr>
        <p:spPr>
          <a:xfrm>
            <a:off x="822960" y="1100628"/>
            <a:ext cx="7520940" cy="3776171"/>
          </a:xfrm>
        </p:spPr>
        <p:txBody>
          <a:bodyPr>
            <a:normAutofit fontScale="25000" lnSpcReduction="20000"/>
          </a:bodyPr>
          <a:lstStyle/>
          <a:p>
            <a:pPr marL="0" indent="0"/>
            <a:endParaRPr lang="en-US" sz="2400" dirty="0" smtClean="0"/>
          </a:p>
          <a:p>
            <a:pPr marL="0" indent="0"/>
            <a:r>
              <a:rPr lang="en-US" sz="9600" b="0" dirty="0" smtClean="0">
                <a:solidFill>
                  <a:schemeClr val="bg1"/>
                </a:solidFill>
              </a:rPr>
              <a:t>Services explicitly targeted to children (e.g. child care) and to families when eligibility is dependent on the presence of children in the family (e.g. parenting).  NOT services where children benefit as part of a larger class or general public (e.g. fire, clean streets).  Can count portion of services explicitly for children when part of a broader service for the general public (e.g. pediatric services in emergency rooms, kids swim classes in public pools)</a:t>
            </a:r>
            <a:r>
              <a:rPr lang="en-US" sz="8600" dirty="0">
                <a:solidFill>
                  <a:schemeClr val="bg1"/>
                </a:solidFill>
              </a:rPr>
              <a:t>	</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9368" y="5052608"/>
            <a:ext cx="1694632" cy="1805392"/>
          </a:xfrm>
          <a:prstGeom prst="rect">
            <a:avLst/>
          </a:prstGeom>
        </p:spPr>
      </p:pic>
    </p:spTree>
    <p:extLst>
      <p:ext uri="{BB962C8B-B14F-4D97-AF65-F5344CB8AC3E}">
        <p14:creationId xmlns:p14="http://schemas.microsoft.com/office/powerpoint/2010/main" val="2290685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1412" y="228600"/>
            <a:ext cx="7520940" cy="685800"/>
          </a:xfrm>
        </p:spPr>
        <p:txBody>
          <a:bodyPr/>
          <a:lstStyle/>
          <a:p>
            <a:r>
              <a:rPr lang="en-US" b="1" dirty="0">
                <a:solidFill>
                  <a:schemeClr val="accent3"/>
                </a:solidFill>
              </a:rPr>
              <a:t>Getting started</a:t>
            </a:r>
          </a:p>
        </p:txBody>
      </p:sp>
      <p:sp>
        <p:nvSpPr>
          <p:cNvPr id="3" name="Content Placeholder 2"/>
          <p:cNvSpPr>
            <a:spLocks noGrp="1"/>
          </p:cNvSpPr>
          <p:nvPr>
            <p:ph idx="1"/>
          </p:nvPr>
        </p:nvSpPr>
        <p:spPr>
          <a:xfrm>
            <a:off x="822960" y="838200"/>
            <a:ext cx="7520940" cy="4206657"/>
          </a:xfrm>
        </p:spPr>
        <p:txBody>
          <a:bodyPr>
            <a:noAutofit/>
          </a:bodyPr>
          <a:lstStyle/>
          <a:p>
            <a:r>
              <a:rPr lang="en-US" sz="1800" dirty="0" smtClean="0">
                <a:solidFill>
                  <a:schemeClr val="bg1"/>
                </a:solidFill>
              </a:rPr>
              <a:t>Developing a compelling and non-threatening rationale</a:t>
            </a:r>
          </a:p>
          <a:p>
            <a:pPr>
              <a:buFont typeface="Wingdings" panose="05000000000000000000" pitchFamily="2" charset="2"/>
              <a:buChar char="ü"/>
            </a:pPr>
            <a:r>
              <a:rPr lang="en-US" sz="1400" dirty="0" smtClean="0">
                <a:solidFill>
                  <a:schemeClr val="bg1"/>
                </a:solidFill>
              </a:rPr>
              <a:t>Good government, well-informed decision-making</a:t>
            </a:r>
          </a:p>
          <a:p>
            <a:pPr>
              <a:buFont typeface="Wingdings" panose="05000000000000000000" pitchFamily="2" charset="2"/>
              <a:buChar char="ü"/>
            </a:pPr>
            <a:r>
              <a:rPr lang="en-US" sz="1400" dirty="0" smtClean="0">
                <a:solidFill>
                  <a:schemeClr val="bg1"/>
                </a:solidFill>
              </a:rPr>
              <a:t>Better use of resources</a:t>
            </a:r>
          </a:p>
          <a:p>
            <a:pPr>
              <a:buFont typeface="Wingdings" panose="05000000000000000000" pitchFamily="2" charset="2"/>
              <a:buChar char="ü"/>
            </a:pPr>
            <a:r>
              <a:rPr lang="en-US" sz="1400" dirty="0" smtClean="0">
                <a:solidFill>
                  <a:schemeClr val="bg1"/>
                </a:solidFill>
              </a:rPr>
              <a:t>Improved collaboration and coordination</a:t>
            </a:r>
          </a:p>
          <a:p>
            <a:pPr>
              <a:buFont typeface="Wingdings" panose="05000000000000000000" pitchFamily="2" charset="2"/>
              <a:buChar char="ü"/>
            </a:pPr>
            <a:r>
              <a:rPr lang="en-US" sz="1400" dirty="0" smtClean="0">
                <a:solidFill>
                  <a:schemeClr val="bg1"/>
                </a:solidFill>
              </a:rPr>
              <a:t>Objectively identify areas for resource development</a:t>
            </a:r>
          </a:p>
          <a:p>
            <a:endParaRPr lang="en-US" sz="1400" dirty="0" smtClean="0">
              <a:solidFill>
                <a:schemeClr val="bg1"/>
              </a:solidFill>
            </a:endParaRPr>
          </a:p>
          <a:p>
            <a:r>
              <a:rPr lang="en-US" sz="1800" dirty="0" smtClean="0">
                <a:solidFill>
                  <a:schemeClr val="bg1"/>
                </a:solidFill>
              </a:rPr>
              <a:t>Resolution by Board of Supervisors or City Council – engenders support and cooperation</a:t>
            </a:r>
          </a:p>
          <a:p>
            <a:pPr>
              <a:buFont typeface="Wingdings" panose="05000000000000000000" pitchFamily="2" charset="2"/>
              <a:buChar char="ü"/>
            </a:pPr>
            <a:r>
              <a:rPr lang="en-US" sz="1400" dirty="0" smtClean="0">
                <a:solidFill>
                  <a:schemeClr val="bg1"/>
                </a:solidFill>
              </a:rPr>
              <a:t>Establishes purpose of Children’s Budget – goals, guidelines, questions to be answered, areas to be investigated</a:t>
            </a:r>
          </a:p>
          <a:p>
            <a:pPr>
              <a:buFont typeface="Wingdings" panose="05000000000000000000" pitchFamily="2" charset="2"/>
              <a:buChar char="ü"/>
            </a:pPr>
            <a:r>
              <a:rPr lang="en-US" sz="1400" dirty="0" smtClean="0">
                <a:solidFill>
                  <a:schemeClr val="bg1"/>
                </a:solidFill>
              </a:rPr>
              <a:t>Creates Advisory Committee</a:t>
            </a:r>
          </a:p>
          <a:p>
            <a:pPr>
              <a:buFont typeface="Wingdings" panose="05000000000000000000" pitchFamily="2" charset="2"/>
              <a:buChar char="ü"/>
            </a:pPr>
            <a:r>
              <a:rPr lang="en-US" sz="1400" dirty="0" smtClean="0">
                <a:solidFill>
                  <a:schemeClr val="bg1"/>
                </a:solidFill>
              </a:rPr>
              <a:t>Appoints leader/lead agency of implementation team</a:t>
            </a:r>
          </a:p>
          <a:p>
            <a:pPr>
              <a:buFont typeface="Wingdings" panose="05000000000000000000" pitchFamily="2" charset="2"/>
              <a:buChar char="ü"/>
            </a:pPr>
            <a:r>
              <a:rPr lang="en-US" sz="1400" dirty="0" smtClean="0">
                <a:solidFill>
                  <a:schemeClr val="bg1"/>
                </a:solidFill>
              </a:rPr>
              <a:t>Requires reporting to Board and public</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85036" y="5044857"/>
            <a:ext cx="1694632" cy="1805392"/>
          </a:xfrm>
          <a:prstGeom prst="rect">
            <a:avLst/>
          </a:prstGeom>
        </p:spPr>
      </p:pic>
    </p:spTree>
    <p:extLst>
      <p:ext uri="{BB962C8B-B14F-4D97-AF65-F5344CB8AC3E}">
        <p14:creationId xmlns:p14="http://schemas.microsoft.com/office/powerpoint/2010/main" val="9551324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Creating an advisory committee</a:t>
            </a:r>
            <a:endParaRPr lang="en-US" b="1" dirty="0">
              <a:solidFill>
                <a:schemeClr val="accent3"/>
              </a:solidFill>
            </a:endParaRPr>
          </a:p>
        </p:txBody>
      </p:sp>
      <p:sp>
        <p:nvSpPr>
          <p:cNvPr id="3" name="Content Placeholder 2"/>
          <p:cNvSpPr>
            <a:spLocks noGrp="1"/>
          </p:cNvSpPr>
          <p:nvPr>
            <p:ph idx="1"/>
          </p:nvPr>
        </p:nvSpPr>
        <p:spPr/>
        <p:txBody>
          <a:bodyPr/>
          <a:lstStyle/>
          <a:p>
            <a:r>
              <a:rPr lang="en-US" dirty="0" smtClean="0">
                <a:solidFill>
                  <a:schemeClr val="bg1"/>
                </a:solidFill>
              </a:rPr>
              <a:t>Benefits</a:t>
            </a:r>
          </a:p>
          <a:p>
            <a:pPr>
              <a:buFont typeface="Arial" panose="020B0604020202020204" pitchFamily="34" charset="0"/>
              <a:buChar char="•"/>
            </a:pPr>
            <a:r>
              <a:rPr lang="en-US" dirty="0" smtClean="0">
                <a:solidFill>
                  <a:schemeClr val="bg1"/>
                </a:solidFill>
              </a:rPr>
              <a:t>Lends expertise</a:t>
            </a:r>
          </a:p>
          <a:p>
            <a:pPr>
              <a:buFont typeface="Arial" panose="020B0604020202020204" pitchFamily="34" charset="0"/>
              <a:buChar char="•"/>
            </a:pPr>
            <a:r>
              <a:rPr lang="en-US" dirty="0" smtClean="0">
                <a:solidFill>
                  <a:schemeClr val="bg1"/>
                </a:solidFill>
              </a:rPr>
              <a:t>Builds buy-in of agencies that must provide data</a:t>
            </a:r>
          </a:p>
          <a:p>
            <a:pPr>
              <a:buFont typeface="Arial" panose="020B0604020202020204" pitchFamily="34" charset="0"/>
              <a:buChar char="•"/>
            </a:pPr>
            <a:r>
              <a:rPr lang="en-US" dirty="0" smtClean="0">
                <a:solidFill>
                  <a:schemeClr val="bg1"/>
                </a:solidFill>
              </a:rPr>
              <a:t>Ensures greater support for conclusions and recommendations</a:t>
            </a:r>
          </a:p>
          <a:p>
            <a:pPr marL="0" indent="0"/>
            <a:r>
              <a:rPr lang="en-US" dirty="0" smtClean="0">
                <a:solidFill>
                  <a:schemeClr val="bg1"/>
                </a:solidFill>
              </a:rPr>
              <a:t>Structure</a:t>
            </a:r>
          </a:p>
          <a:p>
            <a:pPr marL="285750" indent="-285750">
              <a:buFont typeface="Arial" panose="020B0604020202020204" pitchFamily="34" charset="0"/>
              <a:buChar char="•"/>
            </a:pPr>
            <a:r>
              <a:rPr lang="en-US" dirty="0" smtClean="0">
                <a:solidFill>
                  <a:schemeClr val="bg1"/>
                </a:solidFill>
              </a:rPr>
              <a:t>Include technical experts, advocates, public agency leadership</a:t>
            </a:r>
          </a:p>
          <a:p>
            <a:pPr marL="285750" indent="-285750">
              <a:buFont typeface="Arial" panose="020B0604020202020204" pitchFamily="34" charset="0"/>
              <a:buChar char="•"/>
            </a:pPr>
            <a:r>
              <a:rPr lang="en-US" dirty="0" smtClean="0">
                <a:solidFill>
                  <a:schemeClr val="bg1"/>
                </a:solidFill>
              </a:rPr>
              <a:t>Possible leader – head fiscal officer, elected official, county/city manager, neutral community agency, unimpeachable civic leader</a:t>
            </a:r>
          </a:p>
          <a:p>
            <a:pPr marL="285750" indent="-285750">
              <a:buFont typeface="Arial" panose="020B0604020202020204" pitchFamily="34" charset="0"/>
              <a:buChar char="•"/>
            </a:pPr>
            <a:r>
              <a:rPr lang="en-US" dirty="0" smtClean="0">
                <a:solidFill>
                  <a:schemeClr val="bg1"/>
                </a:solidFill>
              </a:rPr>
              <a:t>Have regular meetings to determine focus, design, ongoing support and guidance</a:t>
            </a:r>
          </a:p>
          <a:p>
            <a:pPr marL="0" indent="0"/>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9368" y="5052608"/>
            <a:ext cx="1694632" cy="1805392"/>
          </a:xfrm>
          <a:prstGeom prst="rect">
            <a:avLst/>
          </a:prstGeom>
        </p:spPr>
      </p:pic>
    </p:spTree>
    <p:extLst>
      <p:ext uri="{BB962C8B-B14F-4D97-AF65-F5344CB8AC3E}">
        <p14:creationId xmlns:p14="http://schemas.microsoft.com/office/powerpoint/2010/main" val="4249386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3"/>
                </a:solidFill>
              </a:rPr>
              <a:t>Technical challenges</a:t>
            </a:r>
            <a:endParaRPr lang="en-US" b="1" dirty="0">
              <a:solidFill>
                <a:schemeClr val="accent3"/>
              </a:solidFill>
            </a:endParaRPr>
          </a:p>
        </p:txBody>
      </p:sp>
      <p:sp>
        <p:nvSpPr>
          <p:cNvPr id="3" name="Content Placeholder 2"/>
          <p:cNvSpPr>
            <a:spLocks noGrp="1"/>
          </p:cNvSpPr>
          <p:nvPr>
            <p:ph idx="1"/>
          </p:nvPr>
        </p:nvSpPr>
        <p:spPr>
          <a:xfrm>
            <a:off x="822960" y="1066800"/>
            <a:ext cx="7520940" cy="3613677"/>
          </a:xfrm>
        </p:spPr>
        <p:txBody>
          <a:bodyPr>
            <a:normAutofit fontScale="77500" lnSpcReduction="20000"/>
          </a:bodyPr>
          <a:lstStyle/>
          <a:p>
            <a:pPr marL="457200" indent="-457200">
              <a:buFont typeface="Wingdings" panose="05000000000000000000" pitchFamily="2" charset="2"/>
              <a:buChar char="Ø"/>
            </a:pPr>
            <a:r>
              <a:rPr lang="en-US" sz="2800" dirty="0" smtClean="0">
                <a:solidFill>
                  <a:schemeClr val="bg1"/>
                </a:solidFill>
              </a:rPr>
              <a:t>Who will do the work?</a:t>
            </a:r>
          </a:p>
          <a:p>
            <a:pPr marL="457200" indent="-457200">
              <a:buFont typeface="Wingdings" panose="05000000000000000000" pitchFamily="2" charset="2"/>
              <a:buChar char="Ø"/>
            </a:pPr>
            <a:r>
              <a:rPr lang="en-US" sz="2800" dirty="0" smtClean="0">
                <a:solidFill>
                  <a:schemeClr val="bg1"/>
                </a:solidFill>
              </a:rPr>
              <a:t>Form of data collection – survey, document review, reports by agencies/funders</a:t>
            </a:r>
          </a:p>
          <a:p>
            <a:pPr marL="457200" indent="-457200">
              <a:buFont typeface="Wingdings" panose="05000000000000000000" pitchFamily="2" charset="2"/>
              <a:buChar char="Ø"/>
            </a:pPr>
            <a:r>
              <a:rPr lang="en-US" sz="2800" dirty="0" smtClean="0">
                <a:solidFill>
                  <a:schemeClr val="bg1"/>
                </a:solidFill>
              </a:rPr>
              <a:t>Translating budget line items into programmatic and population expenditures</a:t>
            </a:r>
          </a:p>
          <a:p>
            <a:pPr marL="457200" indent="-457200">
              <a:buFont typeface="Wingdings" panose="05000000000000000000" pitchFamily="2" charset="2"/>
              <a:buChar char="Ø"/>
            </a:pPr>
            <a:r>
              <a:rPr lang="en-US" sz="2800" dirty="0" smtClean="0">
                <a:solidFill>
                  <a:schemeClr val="bg1"/>
                </a:solidFill>
              </a:rPr>
              <a:t>How much detail – agency-level, program-level, number served, etc.</a:t>
            </a:r>
          </a:p>
          <a:p>
            <a:pPr marL="457200" indent="-457200">
              <a:buFont typeface="Wingdings" panose="05000000000000000000" pitchFamily="2" charset="2"/>
              <a:buChar char="Ø"/>
            </a:pPr>
            <a:r>
              <a:rPr lang="en-US" sz="2800" dirty="0" smtClean="0">
                <a:solidFill>
                  <a:schemeClr val="bg1"/>
                </a:solidFill>
              </a:rPr>
              <a:t>Ensuring accuracy, consistency and accountability</a:t>
            </a:r>
          </a:p>
          <a:p>
            <a:pPr marL="457200" indent="-457200">
              <a:buFont typeface="Wingdings" panose="05000000000000000000" pitchFamily="2" charset="2"/>
              <a:buChar char="Ø"/>
            </a:pPr>
            <a:r>
              <a:rPr lang="en-US" sz="2800" dirty="0" smtClean="0">
                <a:solidFill>
                  <a:schemeClr val="bg1"/>
                </a:solidFill>
              </a:rPr>
              <a:t>Presentation of information</a:t>
            </a:r>
          </a:p>
          <a:p>
            <a:pPr marL="457200" indent="-457200">
              <a:buFont typeface="Wingdings" panose="05000000000000000000" pitchFamily="2" charset="2"/>
              <a:buChar char="Ø"/>
            </a:pPr>
            <a:r>
              <a:rPr lang="en-US" sz="2800" dirty="0" smtClean="0">
                <a:solidFill>
                  <a:schemeClr val="bg1"/>
                </a:solidFill>
              </a:rPr>
              <a:t>Institutionalizing the data collection process</a:t>
            </a:r>
            <a:endParaRPr lang="en-US" sz="2800"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98921" y="5079460"/>
            <a:ext cx="1645079" cy="1752600"/>
          </a:xfrm>
          <a:prstGeom prst="rect">
            <a:avLst/>
          </a:prstGeom>
        </p:spPr>
      </p:pic>
    </p:spTree>
    <p:extLst>
      <p:ext uri="{BB962C8B-B14F-4D97-AF65-F5344CB8AC3E}">
        <p14:creationId xmlns:p14="http://schemas.microsoft.com/office/powerpoint/2010/main" val="4220755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28600"/>
            <a:ext cx="7520940" cy="533400"/>
          </a:xfrm>
        </p:spPr>
        <p:txBody>
          <a:bodyPr/>
          <a:lstStyle/>
          <a:p>
            <a:r>
              <a:rPr lang="en-US" b="1" dirty="0" smtClean="0">
                <a:solidFill>
                  <a:schemeClr val="accent3"/>
                </a:solidFill>
              </a:rPr>
              <a:t>WHERE TO FIND CHILDREN’S SERVICES?</a:t>
            </a:r>
            <a:endParaRPr lang="en-US" b="1" dirty="0">
              <a:solidFill>
                <a:schemeClr val="accent3"/>
              </a:solidFill>
            </a:endParaRPr>
          </a:p>
        </p:txBody>
      </p:sp>
      <p:sp>
        <p:nvSpPr>
          <p:cNvPr id="3" name="Content Placeholder 2"/>
          <p:cNvSpPr>
            <a:spLocks noGrp="1"/>
          </p:cNvSpPr>
          <p:nvPr>
            <p:ph idx="1"/>
          </p:nvPr>
        </p:nvSpPr>
        <p:spPr>
          <a:xfrm>
            <a:off x="822960" y="762000"/>
            <a:ext cx="7520940" cy="4114800"/>
          </a:xfrm>
        </p:spPr>
        <p:txBody>
          <a:bodyPr>
            <a:normAutofit lnSpcReduction="10000"/>
          </a:bodyPr>
          <a:lstStyle/>
          <a:p>
            <a:r>
              <a:rPr lang="en-US" dirty="0" smtClean="0">
                <a:solidFill>
                  <a:schemeClr val="bg1"/>
                </a:solidFill>
              </a:rPr>
              <a:t>County level departments or agencies</a:t>
            </a:r>
          </a:p>
          <a:p>
            <a:pPr>
              <a:buFont typeface="Arial" panose="020B0604020202020204" pitchFamily="34" charset="0"/>
              <a:buChar char="•"/>
            </a:pPr>
            <a:r>
              <a:rPr lang="en-US" dirty="0" smtClean="0">
                <a:solidFill>
                  <a:schemeClr val="bg1"/>
                </a:solidFill>
              </a:rPr>
              <a:t>Health department</a:t>
            </a:r>
          </a:p>
          <a:p>
            <a:pPr>
              <a:buFont typeface="Arial" panose="020B0604020202020204" pitchFamily="34" charset="0"/>
              <a:buChar char="•"/>
            </a:pPr>
            <a:r>
              <a:rPr lang="en-US" dirty="0" smtClean="0">
                <a:solidFill>
                  <a:schemeClr val="bg1"/>
                </a:solidFill>
              </a:rPr>
              <a:t>Human services</a:t>
            </a:r>
          </a:p>
          <a:p>
            <a:pPr>
              <a:buFont typeface="Arial" panose="020B0604020202020204" pitchFamily="34" charset="0"/>
              <a:buChar char="•"/>
            </a:pPr>
            <a:r>
              <a:rPr lang="en-US" dirty="0" smtClean="0">
                <a:solidFill>
                  <a:schemeClr val="bg1"/>
                </a:solidFill>
              </a:rPr>
              <a:t>First5</a:t>
            </a:r>
          </a:p>
          <a:p>
            <a:pPr>
              <a:buFont typeface="Arial" panose="020B0604020202020204" pitchFamily="34" charset="0"/>
              <a:buChar char="•"/>
            </a:pPr>
            <a:r>
              <a:rPr lang="en-US" dirty="0" smtClean="0">
                <a:solidFill>
                  <a:schemeClr val="bg1"/>
                </a:solidFill>
              </a:rPr>
              <a:t>Criminal justice – sheriff, juvenile detention, probation, court, child support</a:t>
            </a:r>
          </a:p>
          <a:p>
            <a:pPr>
              <a:buFont typeface="Arial" panose="020B0604020202020204" pitchFamily="34" charset="0"/>
              <a:buChar char="•"/>
            </a:pPr>
            <a:r>
              <a:rPr lang="en-US" dirty="0" smtClean="0">
                <a:solidFill>
                  <a:schemeClr val="bg1"/>
                </a:solidFill>
              </a:rPr>
              <a:t>Housing </a:t>
            </a:r>
          </a:p>
          <a:p>
            <a:pPr marL="0" indent="0"/>
            <a:r>
              <a:rPr lang="en-US" dirty="0" smtClean="0">
                <a:solidFill>
                  <a:schemeClr val="bg1"/>
                </a:solidFill>
              </a:rPr>
              <a:t>City level departments or agencies</a:t>
            </a:r>
          </a:p>
          <a:p>
            <a:pPr marL="285750" indent="-285750">
              <a:buFont typeface="Arial" panose="020B0604020202020204" pitchFamily="34" charset="0"/>
              <a:buChar char="•"/>
            </a:pPr>
            <a:r>
              <a:rPr lang="en-US" dirty="0" smtClean="0">
                <a:solidFill>
                  <a:schemeClr val="bg1"/>
                </a:solidFill>
              </a:rPr>
              <a:t>Recreation and parks</a:t>
            </a:r>
          </a:p>
          <a:p>
            <a:pPr marL="285750" indent="-285750">
              <a:buFont typeface="Arial" panose="020B0604020202020204" pitchFamily="34" charset="0"/>
              <a:buChar char="•"/>
            </a:pPr>
            <a:r>
              <a:rPr lang="en-US" dirty="0" smtClean="0">
                <a:solidFill>
                  <a:schemeClr val="bg1"/>
                </a:solidFill>
              </a:rPr>
              <a:t>Libraries and cultural institutions</a:t>
            </a:r>
          </a:p>
          <a:p>
            <a:pPr marL="285750" indent="-285750">
              <a:buFont typeface="Arial" panose="020B0604020202020204" pitchFamily="34" charset="0"/>
              <a:buChar char="•"/>
            </a:pPr>
            <a:r>
              <a:rPr lang="en-US" dirty="0" smtClean="0">
                <a:solidFill>
                  <a:schemeClr val="bg1"/>
                </a:solidFill>
              </a:rPr>
              <a:t>Law enforcement and criminal justice - police</a:t>
            </a:r>
          </a:p>
          <a:p>
            <a:pPr marL="285750" indent="-285750">
              <a:buFont typeface="Arial" panose="020B0604020202020204" pitchFamily="34" charset="0"/>
              <a:buChar char="•"/>
            </a:pPr>
            <a:r>
              <a:rPr lang="en-US" dirty="0" smtClean="0">
                <a:solidFill>
                  <a:schemeClr val="bg1"/>
                </a:solidFill>
              </a:rPr>
              <a:t>Mayor’s office</a:t>
            </a:r>
          </a:p>
          <a:p>
            <a:pPr marL="285750" indent="-285750">
              <a:buFont typeface="Arial" panose="020B0604020202020204" pitchFamily="34" charset="0"/>
              <a:buChar char="•"/>
            </a:pPr>
            <a:r>
              <a:rPr lang="en-US" dirty="0" smtClean="0">
                <a:solidFill>
                  <a:schemeClr val="bg1"/>
                </a:solidFill>
              </a:rPr>
              <a:t>Community and economic development</a:t>
            </a:r>
            <a:endParaRPr lang="en-US" dirty="0">
              <a:solidFill>
                <a:schemeClr val="bg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49368" y="5052608"/>
            <a:ext cx="1694632" cy="1805392"/>
          </a:xfrm>
          <a:prstGeom prst="rect">
            <a:avLst/>
          </a:prstGeom>
        </p:spPr>
      </p:pic>
    </p:spTree>
    <p:extLst>
      <p:ext uri="{BB962C8B-B14F-4D97-AF65-F5344CB8AC3E}">
        <p14:creationId xmlns:p14="http://schemas.microsoft.com/office/powerpoint/2010/main" val="2208686641"/>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Custom 3">
      <a:dk1>
        <a:sysClr val="windowText" lastClr="000000"/>
      </a:dk1>
      <a:lt1>
        <a:sysClr val="window" lastClr="FFFFFF"/>
      </a:lt1>
      <a:dk2>
        <a:srgbClr val="323232"/>
      </a:dk2>
      <a:lt2>
        <a:srgbClr val="E3DED1"/>
      </a:lt2>
      <a:accent1>
        <a:srgbClr val="14425D"/>
      </a:accent1>
      <a:accent2>
        <a:srgbClr val="FFC000"/>
      </a:accent2>
      <a:accent3>
        <a:srgbClr val="F07F09"/>
      </a:accent3>
      <a:accent4>
        <a:srgbClr val="4E8542"/>
      </a:accent4>
      <a:accent5>
        <a:srgbClr val="604878"/>
      </a:accent5>
      <a:accent6>
        <a:srgbClr val="C19859"/>
      </a:accent6>
      <a:hlink>
        <a:srgbClr val="6B9F25"/>
      </a:hlink>
      <a:folHlink>
        <a:srgbClr val="B26B02"/>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3989</TotalTime>
  <Words>770</Words>
  <Application>Microsoft Office PowerPoint</Application>
  <PresentationFormat>On-screen Show (4:3)</PresentationFormat>
  <Paragraphs>113</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Angles</vt:lpstr>
      <vt:lpstr>  GUIDELINES for children’s budgets Improve life for children, youth and families Create a catalyst for action  </vt:lpstr>
      <vt:lpstr>THE WHAT AND WHY OF A CHILDREN’S BUDGET</vt:lpstr>
      <vt:lpstr>What do you want to know?</vt:lpstr>
      <vt:lpstr>strategy decisions</vt:lpstr>
      <vt:lpstr>DEFINITION OF CHILDREN’S SERVICES</vt:lpstr>
      <vt:lpstr>Getting started</vt:lpstr>
      <vt:lpstr>Creating an advisory committee</vt:lpstr>
      <vt:lpstr>Technical challenges</vt:lpstr>
      <vt:lpstr>WHERE TO FIND CHILDREN’S SERVICES?</vt:lpstr>
      <vt:lpstr>OTHER ELEMENTS of A CHILDREN’S BUDGET can enhance its effectiveness</vt:lpstr>
      <vt:lpstr>Analysis and recommendations</vt:lpstr>
      <vt:lpstr> Resources  Funding the next generation website www.margaretbrodkin.com/projects  examples of children’s budgets – san Diego, Solano, Colorado, san Francisco, Charlotte/mecklenberg, Philadelphia, Oregon  “Adding it up: A guide for mapping public resources for children, youth and families” – by the finance project and the forum for youth investment, 2006 http://www.financeproject.org/publications/AddingItUpGuide.pdf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CHILDREN’S BUDGET</dc:title>
  <dc:creator>Margaret Brodkin</dc:creator>
  <cp:lastModifiedBy>Margaret Brodkin</cp:lastModifiedBy>
  <cp:revision>130</cp:revision>
  <cp:lastPrinted>2014-01-21T15:36:23Z</cp:lastPrinted>
  <dcterms:created xsi:type="dcterms:W3CDTF">2014-01-17T04:28:40Z</dcterms:created>
  <dcterms:modified xsi:type="dcterms:W3CDTF">2014-01-23T13:30:53Z</dcterms:modified>
</cp:coreProperties>
</file>