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258" r:id="rId3"/>
    <p:sldId id="268" r:id="rId4"/>
    <p:sldId id="269" r:id="rId5"/>
    <p:sldId id="270" r:id="rId6"/>
    <p:sldId id="257" r:id="rId7"/>
    <p:sldId id="271" r:id="rId8"/>
    <p:sldId id="306" r:id="rId9"/>
    <p:sldId id="391" r:id="rId10"/>
    <p:sldId id="388" r:id="rId11"/>
    <p:sldId id="393" r:id="rId12"/>
    <p:sldId id="397" r:id="rId13"/>
    <p:sldId id="389" r:id="rId14"/>
    <p:sldId id="392" r:id="rId15"/>
    <p:sldId id="394" r:id="rId16"/>
    <p:sldId id="395" r:id="rId17"/>
    <p:sldId id="398" r:id="rId18"/>
    <p:sldId id="390" r:id="rId19"/>
    <p:sldId id="396" r:id="rId20"/>
    <p:sldId id="272" r:id="rId21"/>
    <p:sldId id="273" r:id="rId22"/>
    <p:sldId id="338" r:id="rId23"/>
    <p:sldId id="337" r:id="rId24"/>
    <p:sldId id="336" r:id="rId25"/>
    <p:sldId id="342" r:id="rId26"/>
    <p:sldId id="387" r:id="rId27"/>
    <p:sldId id="3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88"/>
    <p:restoredTop sz="94626"/>
  </p:normalViewPr>
  <p:slideViewPr>
    <p:cSldViewPr snapToGrid="0" snapToObjects="1">
      <p:cViewPr varScale="1">
        <p:scale>
          <a:sx n="127" d="100"/>
          <a:sy n="127" d="100"/>
        </p:scale>
        <p:origin x="25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78A98-202B-1848-A9C0-F7250C0BBA3C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0E1B7-751D-3742-9F85-C2D2F8508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23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2BE50-1BFC-074E-970B-2F88E09CEE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5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9E20-CAF9-4E40-B4E3-D71C3DBEFDC1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CBB6-E76A-834F-BC46-838B2B940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12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9E20-CAF9-4E40-B4E3-D71C3DBEFDC1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CBB6-E76A-834F-BC46-838B2B940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0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9E20-CAF9-4E40-B4E3-D71C3DBEFDC1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CBB6-E76A-834F-BC46-838B2B9403E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2201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9E20-CAF9-4E40-B4E3-D71C3DBEFDC1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CBB6-E76A-834F-BC46-838B2B940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34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9E20-CAF9-4E40-B4E3-D71C3DBEFDC1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CBB6-E76A-834F-BC46-838B2B9403E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8718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9E20-CAF9-4E40-B4E3-D71C3DBEFDC1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CBB6-E76A-834F-BC46-838B2B940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71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9E20-CAF9-4E40-B4E3-D71C3DBEFDC1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CBB6-E76A-834F-BC46-838B2B940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20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9E20-CAF9-4E40-B4E3-D71C3DBEFDC1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CBB6-E76A-834F-BC46-838B2B940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09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9E20-CAF9-4E40-B4E3-D71C3DBEFDC1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CBB6-E76A-834F-BC46-838B2B940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1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9E20-CAF9-4E40-B4E3-D71C3DBEFDC1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CBB6-E76A-834F-BC46-838B2B940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62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9E20-CAF9-4E40-B4E3-D71C3DBEFDC1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CBB6-E76A-834F-BC46-838B2B940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2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9E20-CAF9-4E40-B4E3-D71C3DBEFDC1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CBB6-E76A-834F-BC46-838B2B940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8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9E20-CAF9-4E40-B4E3-D71C3DBEFDC1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CBB6-E76A-834F-BC46-838B2B940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1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9E20-CAF9-4E40-B4E3-D71C3DBEFDC1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CBB6-E76A-834F-BC46-838B2B940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6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9E20-CAF9-4E40-B4E3-D71C3DBEFDC1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CBB6-E76A-834F-BC46-838B2B940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90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9E20-CAF9-4E40-B4E3-D71C3DBEFDC1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CBB6-E76A-834F-BC46-838B2B940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72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C9E20-CAF9-4E40-B4E3-D71C3DBEFDC1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6D5CBB6-E76A-834F-BC46-838B2B940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75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78FB2-6C18-8C46-950E-F712DA914A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Pomona Budget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92B7BD-29F4-504A-BE21-FF6C6BFE91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September 26,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120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0DB8D-F289-3A49-98BA-DCC57D98B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Pomona General Fund Revenues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146269-713C-CD46-86A9-A09FE8C4E4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0053" y="1802424"/>
            <a:ext cx="6840415" cy="4239602"/>
          </a:xfrm>
        </p:spPr>
      </p:pic>
    </p:spTree>
    <p:extLst>
      <p:ext uri="{BB962C8B-B14F-4D97-AF65-F5344CB8AC3E}">
        <p14:creationId xmlns:p14="http://schemas.microsoft.com/office/powerpoint/2010/main" val="173764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1DE0C-6C71-C842-BCED-E44028E48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Pomona General Fund Revenues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C8F136-92F3-7842-A3AD-8A55D34564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9272" y="1648918"/>
            <a:ext cx="8164730" cy="4393107"/>
          </a:xfrm>
        </p:spPr>
      </p:pic>
    </p:spTree>
    <p:extLst>
      <p:ext uri="{BB962C8B-B14F-4D97-AF65-F5344CB8AC3E}">
        <p14:creationId xmlns:p14="http://schemas.microsoft.com/office/powerpoint/2010/main" val="697131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434C0-98BE-FD4B-9D1B-AD608D091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Pomona General Fund Primary Revenues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C99836-82CE-3C4A-BE10-76BAFC2AE7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9154" y="1274164"/>
            <a:ext cx="7315200" cy="5186597"/>
          </a:xfrm>
        </p:spPr>
      </p:pic>
    </p:spTree>
    <p:extLst>
      <p:ext uri="{BB962C8B-B14F-4D97-AF65-F5344CB8AC3E}">
        <p14:creationId xmlns:p14="http://schemas.microsoft.com/office/powerpoint/2010/main" val="104648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3C270-632C-6348-83AC-FC0352C02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Pomona General Fund Spending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ABC404-6F09-A044-8357-DD34B7F06B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5261" y="2160588"/>
            <a:ext cx="5641515" cy="3881437"/>
          </a:xfrm>
        </p:spPr>
      </p:pic>
    </p:spTree>
    <p:extLst>
      <p:ext uri="{BB962C8B-B14F-4D97-AF65-F5344CB8AC3E}">
        <p14:creationId xmlns:p14="http://schemas.microsoft.com/office/powerpoint/2010/main" val="848291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8EA23-F40E-C749-8891-09FED30FE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Pomona General fund Spending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06B4FC-F902-1641-924C-CDC7B53380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9596" y="1817226"/>
            <a:ext cx="7138796" cy="4224800"/>
          </a:xfrm>
        </p:spPr>
      </p:pic>
    </p:spTree>
    <p:extLst>
      <p:ext uri="{BB962C8B-B14F-4D97-AF65-F5344CB8AC3E}">
        <p14:creationId xmlns:p14="http://schemas.microsoft.com/office/powerpoint/2010/main" val="2152029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178B3-2696-ED4F-A887-B8C065537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Pomona General Fund Discretionary Spending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97E29F-87C1-3E4A-A25E-B887CC0E31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7387" y="1828800"/>
            <a:ext cx="7025833" cy="4398380"/>
          </a:xfrm>
        </p:spPr>
      </p:pic>
    </p:spTree>
    <p:extLst>
      <p:ext uri="{BB962C8B-B14F-4D97-AF65-F5344CB8AC3E}">
        <p14:creationId xmlns:p14="http://schemas.microsoft.com/office/powerpoint/2010/main" val="2278846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AB235-C831-764F-8DBC-3AA5E6CE8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Pomona General Fund Costs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72DA0E-2E86-CF46-84CF-11FDC60076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4697" y="1732086"/>
            <a:ext cx="7222643" cy="4309940"/>
          </a:xfrm>
        </p:spPr>
      </p:pic>
    </p:spTree>
    <p:extLst>
      <p:ext uri="{BB962C8B-B14F-4D97-AF65-F5344CB8AC3E}">
        <p14:creationId xmlns:p14="http://schemas.microsoft.com/office/powerpoint/2010/main" val="3223705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B88EF-F7DC-5E4A-8960-D5C28DD96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Pomona Financial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28AA1-725B-B942-A693-1915B2098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782501"/>
            <a:ext cx="8756033" cy="4258861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/>
              <a:t>2018 just slightly over 2008</a:t>
            </a:r>
          </a:p>
          <a:p>
            <a:pPr lvl="1"/>
            <a:r>
              <a:rPr lang="en-US" sz="3200" dirty="0"/>
              <a:t>5% revenue increase total over 10 years.  </a:t>
            </a:r>
          </a:p>
          <a:p>
            <a:pPr lvl="1"/>
            <a:r>
              <a:rPr lang="en-US" sz="3200" dirty="0"/>
              <a:t>Dropped from $93M in 2008 to $78M in 2011-12, </a:t>
            </a:r>
          </a:p>
          <a:p>
            <a:pPr lvl="1"/>
            <a:r>
              <a:rPr lang="en-US" sz="3200" dirty="0"/>
              <a:t>up to $98M in 2018</a:t>
            </a:r>
          </a:p>
          <a:p>
            <a:pPr lvl="1"/>
            <a:endParaRPr lang="en-US" sz="3200" dirty="0"/>
          </a:p>
          <a:p>
            <a:r>
              <a:rPr lang="en-US" sz="3200" dirty="0"/>
              <a:t>Fund Balance Reserve Policy says goal is 15.5% or $16.6M</a:t>
            </a:r>
          </a:p>
          <a:p>
            <a:pPr lvl="1"/>
            <a:r>
              <a:rPr lang="en-US" sz="3200" dirty="0"/>
              <a:t>In 2019 reserve projected to be $12.8M</a:t>
            </a:r>
          </a:p>
          <a:p>
            <a:endParaRPr lang="en-US" sz="3200" dirty="0"/>
          </a:p>
          <a:p>
            <a:r>
              <a:rPr lang="en-US" sz="3200" dirty="0"/>
              <a:t>Staffing levels dropped from 777 in 2008 to</a:t>
            </a:r>
          </a:p>
          <a:p>
            <a:pPr marL="0" indent="0">
              <a:buNone/>
            </a:pPr>
            <a:r>
              <a:rPr lang="en-US" sz="3200" dirty="0"/>
              <a:t>       565 projected for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600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942EF-F5FF-A644-A2D1-AA2711835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Pomona projects deficits forever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F3D21-B395-C547-AD4A-4D72B3B6F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12277"/>
            <a:ext cx="8596668" cy="4529086"/>
          </a:xfrm>
        </p:spPr>
        <p:txBody>
          <a:bodyPr>
            <a:noAutofit/>
          </a:bodyPr>
          <a:lstStyle/>
          <a:p>
            <a:r>
              <a:rPr lang="en-US" sz="2400" b="1" dirty="0"/>
              <a:t>$8 to $10 M problem annually</a:t>
            </a:r>
          </a:p>
          <a:p>
            <a:r>
              <a:rPr lang="en-US" sz="2400" dirty="0"/>
              <a:t>Option 1 – Increase taxes</a:t>
            </a:r>
          </a:p>
          <a:p>
            <a:pPr lvl="1"/>
            <a:r>
              <a:rPr lang="en-US" sz="2400" dirty="0"/>
              <a:t>Sales Tax</a:t>
            </a:r>
          </a:p>
          <a:p>
            <a:pPr lvl="1"/>
            <a:r>
              <a:rPr lang="en-US" sz="2400" dirty="0"/>
              <a:t>Parcel Tax</a:t>
            </a:r>
          </a:p>
          <a:p>
            <a:pPr lvl="1"/>
            <a:r>
              <a:rPr lang="en-US" sz="2400" dirty="0"/>
              <a:t>Utility Users</a:t>
            </a:r>
          </a:p>
          <a:p>
            <a:pPr lvl="1"/>
            <a:endParaRPr lang="en-US" sz="2400" dirty="0"/>
          </a:p>
          <a:p>
            <a:r>
              <a:rPr lang="en-US" sz="2400" dirty="0"/>
              <a:t>Option 2 –make cuts/contract out services</a:t>
            </a:r>
          </a:p>
          <a:p>
            <a:endParaRPr lang="en-US" sz="2400" dirty="0"/>
          </a:p>
          <a:p>
            <a:r>
              <a:rPr lang="en-US" sz="2400" dirty="0"/>
              <a:t>Option 3 – combination of taxes and cuts</a:t>
            </a:r>
          </a:p>
        </p:txBody>
      </p:sp>
    </p:spTree>
    <p:extLst>
      <p:ext uri="{BB962C8B-B14F-4D97-AF65-F5344CB8AC3E}">
        <p14:creationId xmlns:p14="http://schemas.microsoft.com/office/powerpoint/2010/main" val="1151313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48197-A225-8F45-977F-2D9A5AAEB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Pomona Youth Programs?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6812B0-4FDE-DB43-82E0-9BEFD7B231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0818" y="1450731"/>
            <a:ext cx="8209700" cy="4822345"/>
          </a:xfrm>
        </p:spPr>
      </p:pic>
    </p:spTree>
    <p:extLst>
      <p:ext uri="{BB962C8B-B14F-4D97-AF65-F5344CB8AC3E}">
        <p14:creationId xmlns:p14="http://schemas.microsoft.com/office/powerpoint/2010/main" val="2476710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Budget 101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Budget Rules</a:t>
            </a:r>
          </a:p>
          <a:p>
            <a:r>
              <a:rPr lang="en-US" dirty="0"/>
              <a:t>Timeline</a:t>
            </a:r>
          </a:p>
          <a:p>
            <a:r>
              <a:rPr lang="en-US" dirty="0"/>
              <a:t>Understand Terms</a:t>
            </a:r>
          </a:p>
          <a:p>
            <a:r>
              <a:rPr lang="en-US" dirty="0"/>
              <a:t>Start with Big Picture</a:t>
            </a:r>
          </a:p>
          <a:p>
            <a:r>
              <a:rPr lang="en-US" dirty="0"/>
              <a:t>Focus on what can be controlled locally</a:t>
            </a:r>
          </a:p>
          <a:p>
            <a:r>
              <a:rPr lang="en-US" dirty="0"/>
              <a:t>Don’t get lost in the details</a:t>
            </a:r>
          </a:p>
          <a:p>
            <a:r>
              <a:rPr lang="en-US" dirty="0"/>
              <a:t>Have City staff do the work—but ask nicely and be flexible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682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Line-Item Budgets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227135"/>
          </a:xfrm>
        </p:spPr>
        <p:txBody>
          <a:bodyPr/>
          <a:lstStyle/>
          <a:p>
            <a:r>
              <a:rPr lang="en-US" dirty="0"/>
              <a:t>Detail of salaries, fringes, contracts, supplies, etc.</a:t>
            </a:r>
          </a:p>
          <a:p>
            <a:endParaRPr lang="en-US" dirty="0"/>
          </a:p>
          <a:p>
            <a:r>
              <a:rPr lang="en-US" dirty="0"/>
              <a:t>Len Wood, </a:t>
            </a:r>
            <a:r>
              <a:rPr lang="en-US" sz="2400" i="1" dirty="0"/>
              <a:t>Local Government Dollars and Sense</a:t>
            </a:r>
            <a:endParaRPr lang="en-US" sz="2400" dirty="0"/>
          </a:p>
          <a:p>
            <a:pPr marL="0" indent="0">
              <a:buNone/>
            </a:pPr>
            <a:r>
              <a:rPr lang="en-US" dirty="0"/>
              <a:t>“  Many elected officials love line item budgets, and the more detail, the more love.  Line items budgets lend themselves to comfortable, yet inconsequential questions such as:  why do we need so much for office supplies?  Travel has gone up $100 from last year—why?”</a:t>
            </a:r>
          </a:p>
        </p:txBody>
      </p:sp>
    </p:spTree>
    <p:extLst>
      <p:ext uri="{BB962C8B-B14F-4D97-AF65-F5344CB8AC3E}">
        <p14:creationId xmlns:p14="http://schemas.microsoft.com/office/powerpoint/2010/main" val="2701177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Budgets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62583"/>
            <a:ext cx="8596668" cy="4478780"/>
          </a:xfrm>
        </p:spPr>
        <p:txBody>
          <a:bodyPr/>
          <a:lstStyle/>
          <a:p>
            <a:endParaRPr lang="en-US" dirty="0"/>
          </a:p>
          <a:p>
            <a:r>
              <a:rPr lang="en-US" sz="2400" dirty="0"/>
              <a:t>What programs does the city or county operate?</a:t>
            </a:r>
          </a:p>
          <a:p>
            <a:endParaRPr lang="en-US" sz="2400" dirty="0"/>
          </a:p>
          <a:p>
            <a:r>
              <a:rPr lang="en-US" sz="2400" dirty="0"/>
              <a:t>What is the agency trying to accomplish?</a:t>
            </a:r>
          </a:p>
          <a:p>
            <a:endParaRPr lang="en-US" sz="2400" dirty="0"/>
          </a:p>
          <a:p>
            <a:r>
              <a:rPr lang="en-US" sz="2400" dirty="0"/>
              <a:t>How much will it cost to do so?</a:t>
            </a:r>
          </a:p>
          <a:p>
            <a:endParaRPr lang="en-US" sz="2400" dirty="0"/>
          </a:p>
          <a:p>
            <a:r>
              <a:rPr lang="en-US" sz="2400" dirty="0"/>
              <a:t>Programs may cross departmental lines</a:t>
            </a:r>
          </a:p>
        </p:txBody>
      </p:sp>
    </p:spTree>
    <p:extLst>
      <p:ext uri="{BB962C8B-B14F-4D97-AF65-F5344CB8AC3E}">
        <p14:creationId xmlns:p14="http://schemas.microsoft.com/office/powerpoint/2010/main" val="3318557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A1722-A57C-324D-9452-F27603142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 Francisco HSA Revenue Summary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E3B5A0-7AFC-AA4B-B831-A12FEB657C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380" y="2233914"/>
            <a:ext cx="8596312" cy="3588151"/>
          </a:xfrm>
        </p:spPr>
      </p:pic>
    </p:spTree>
    <p:extLst>
      <p:ext uri="{BB962C8B-B14F-4D97-AF65-F5344CB8AC3E}">
        <p14:creationId xmlns:p14="http://schemas.microsoft.com/office/powerpoint/2010/main" val="2867683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BFC8A-A413-5942-8C55-2DFA3E7A5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 Francisco HSA Line Item Summary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A2F08C2-0463-234F-B544-90381B68F2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2824223"/>
            <a:ext cx="9599078" cy="2963119"/>
          </a:xfrm>
        </p:spPr>
      </p:pic>
    </p:spTree>
    <p:extLst>
      <p:ext uri="{BB962C8B-B14F-4D97-AF65-F5344CB8AC3E}">
        <p14:creationId xmlns:p14="http://schemas.microsoft.com/office/powerpoint/2010/main" val="416221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F7654-350A-404A-A23C-022BBEB3C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 Francisco HSA Program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69B81-52A5-8E4B-A7D6-B14238F77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87011"/>
            <a:ext cx="9155035" cy="465435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3DBB01-7621-4D49-90F4-4E4D4EC8E7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09" y="1817225"/>
            <a:ext cx="7511969" cy="29650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C86CC3-DBC2-9940-83F1-2B3D54FE513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08" y="4782295"/>
            <a:ext cx="7511970" cy="90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82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1E0CD-309E-5647-A68E-01137860B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 Joaquin County Budget - Page 3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8E04E9F-DFED-B647-843F-E9775B1BD5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9656" y="1930400"/>
            <a:ext cx="6272784" cy="4111625"/>
          </a:xfrm>
        </p:spPr>
      </p:pic>
    </p:spTree>
    <p:extLst>
      <p:ext uri="{BB962C8B-B14F-4D97-AF65-F5344CB8AC3E}">
        <p14:creationId xmlns:p14="http://schemas.microsoft.com/office/powerpoint/2010/main" val="3902257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6B2DB-0A75-3A43-B0DF-E5FFC43E1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Santa Cruz County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ACCE3C-E8FF-1743-9CC1-0FCFF56D37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0454" y="1532238"/>
            <a:ext cx="6969211" cy="4509787"/>
          </a:xfrm>
        </p:spPr>
      </p:pic>
    </p:spTree>
    <p:extLst>
      <p:ext uri="{BB962C8B-B14F-4D97-AF65-F5344CB8AC3E}">
        <p14:creationId xmlns:p14="http://schemas.microsoft.com/office/powerpoint/2010/main" val="4047013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3CAD1-A1FA-C54D-9450-32F77E9EC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Santa Cruz County Budget Timeline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4934E1-9296-FB42-9F81-412F89A865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8097" y="1556952"/>
            <a:ext cx="6882714" cy="4423290"/>
          </a:xfrm>
        </p:spPr>
      </p:pic>
    </p:spTree>
    <p:extLst>
      <p:ext uri="{BB962C8B-B14F-4D97-AF65-F5344CB8AC3E}">
        <p14:creationId xmlns:p14="http://schemas.microsoft.com/office/powerpoint/2010/main" val="195080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65565"/>
            <a:ext cx="8596668" cy="4475798"/>
          </a:xfrm>
        </p:spPr>
        <p:txBody>
          <a:bodyPr>
            <a:normAutofit/>
          </a:bodyPr>
          <a:lstStyle/>
          <a:p>
            <a:r>
              <a:rPr lang="en-US" dirty="0"/>
              <a:t>Governmental Accounting—rules clear</a:t>
            </a:r>
          </a:p>
          <a:p>
            <a:pPr lvl="1"/>
            <a:r>
              <a:rPr lang="en-US" dirty="0"/>
              <a:t>Rules set by GASB</a:t>
            </a:r>
          </a:p>
          <a:p>
            <a:pPr lvl="1"/>
            <a:r>
              <a:rPr lang="en-US" dirty="0"/>
              <a:t>Implementation by GFOA</a:t>
            </a:r>
          </a:p>
          <a:p>
            <a:pPr lvl="1"/>
            <a:r>
              <a:rPr lang="en-US" dirty="0"/>
              <a:t>Audited to insure compliance</a:t>
            </a:r>
          </a:p>
          <a:p>
            <a:r>
              <a:rPr lang="en-US" dirty="0"/>
              <a:t>Governmental Budgeting—no rules</a:t>
            </a:r>
          </a:p>
          <a:p>
            <a:pPr lvl="1"/>
            <a:r>
              <a:rPr lang="en-US" dirty="0"/>
              <a:t>Reporting requirements by State Controller</a:t>
            </a:r>
          </a:p>
          <a:p>
            <a:pPr lvl="2"/>
            <a:r>
              <a:rPr lang="en-US" dirty="0"/>
              <a:t>County Budget Guide (</a:t>
            </a:r>
            <a:r>
              <a:rPr lang="en-US" dirty="0" err="1"/>
              <a:t>sco.ca.gov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NACSLB (National Advisory Committee on State and Local Budgeting)  best practices</a:t>
            </a:r>
          </a:p>
          <a:p>
            <a:pPr lvl="1"/>
            <a:r>
              <a:rPr lang="en-US" dirty="0"/>
              <a:t>GFOA/CSMFO Awards programs</a:t>
            </a:r>
          </a:p>
        </p:txBody>
      </p:sp>
    </p:spTree>
    <p:extLst>
      <p:ext uri="{BB962C8B-B14F-4D97-AF65-F5344CB8AC3E}">
        <p14:creationId xmlns:p14="http://schemas.microsoft.com/office/powerpoint/2010/main" val="528239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Funds </a:t>
            </a:r>
            <a:r>
              <a:rPr lang="en-US" sz="2400" dirty="0"/>
              <a:t>(1of2)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62878"/>
            <a:ext cx="8596668" cy="4124464"/>
          </a:xfrm>
        </p:spPr>
        <p:txBody>
          <a:bodyPr/>
          <a:lstStyle/>
          <a:p>
            <a:r>
              <a:rPr lang="en-US" sz="2400" dirty="0"/>
              <a:t>Government Accounting is set up in funds</a:t>
            </a:r>
          </a:p>
          <a:p>
            <a:endParaRPr lang="en-US" sz="2400" dirty="0"/>
          </a:p>
          <a:p>
            <a:r>
              <a:rPr lang="en-US" sz="2400" dirty="0"/>
              <a:t>Governmental Funds:</a:t>
            </a:r>
          </a:p>
          <a:p>
            <a:pPr lvl="1"/>
            <a:r>
              <a:rPr lang="en-US" sz="2400" dirty="0"/>
              <a:t>General Fund-basic government</a:t>
            </a:r>
          </a:p>
          <a:p>
            <a:pPr lvl="1"/>
            <a:r>
              <a:rPr lang="en-US" sz="2400" dirty="0"/>
              <a:t>Special Revenue- Specific Revenues that are legally restricted for a specific purpose</a:t>
            </a:r>
          </a:p>
          <a:p>
            <a:pPr lvl="1"/>
            <a:r>
              <a:rPr lang="en-US" sz="2400" dirty="0"/>
              <a:t>Capital Projects </a:t>
            </a:r>
          </a:p>
          <a:p>
            <a:pPr lvl="1"/>
            <a:r>
              <a:rPr lang="en-US" sz="2400" dirty="0"/>
              <a:t>Debt Service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781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Funds </a:t>
            </a:r>
            <a:r>
              <a:rPr lang="en-US" sz="2400" dirty="0"/>
              <a:t>(2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39433"/>
            <a:ext cx="8596668" cy="4501929"/>
          </a:xfrm>
        </p:spPr>
        <p:txBody>
          <a:bodyPr/>
          <a:lstStyle/>
          <a:p>
            <a:r>
              <a:rPr lang="en-US" sz="2400" dirty="0"/>
              <a:t>Proprietary Funds</a:t>
            </a:r>
          </a:p>
          <a:p>
            <a:pPr lvl="1"/>
            <a:r>
              <a:rPr lang="en-US" sz="2400" dirty="0"/>
              <a:t>Enterprise—business type activities</a:t>
            </a:r>
          </a:p>
          <a:p>
            <a:pPr lvl="2"/>
            <a:r>
              <a:rPr lang="en-US" sz="2400" dirty="0"/>
              <a:t>Airport, water, hospital</a:t>
            </a:r>
          </a:p>
          <a:p>
            <a:pPr lvl="2"/>
            <a:endParaRPr lang="en-US" sz="2400" dirty="0"/>
          </a:p>
          <a:p>
            <a:pPr lvl="1"/>
            <a:r>
              <a:rPr lang="en-US" sz="2400" dirty="0"/>
              <a:t>Internal Service</a:t>
            </a:r>
          </a:p>
          <a:p>
            <a:pPr lvl="2"/>
            <a:r>
              <a:rPr lang="en-US" sz="2400" dirty="0"/>
              <a:t>IT, Risk Management, Motor pool</a:t>
            </a:r>
          </a:p>
          <a:p>
            <a:pPr lvl="2"/>
            <a:endParaRPr lang="en-US" sz="2400" dirty="0"/>
          </a:p>
          <a:p>
            <a:pPr lvl="1"/>
            <a:r>
              <a:rPr lang="en-US" sz="2400" dirty="0"/>
              <a:t>Fiduciary Funds—held for others</a:t>
            </a:r>
          </a:p>
          <a:p>
            <a:pPr lvl="2"/>
            <a:r>
              <a:rPr lang="en-US" sz="2400" dirty="0"/>
              <a:t>Pension, employee benefits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819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354E2-BE5A-F746-AE43-65755EBDE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Pomona Budget Timeline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AA5AA-1E3A-2A46-8C24-9E99F27CB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62583"/>
            <a:ext cx="8596668" cy="447878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Fiscal Year July 1 to June 30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Dec - Budget Manual, preliminary guidance to departments</a:t>
            </a:r>
          </a:p>
          <a:p>
            <a:r>
              <a:rPr lang="en-US" sz="2400" dirty="0"/>
              <a:t>Jan-April – Preliminary estimates, budget requests </a:t>
            </a:r>
          </a:p>
          <a:p>
            <a:pPr lvl="3"/>
            <a:r>
              <a:rPr lang="en-US" sz="2400" dirty="0"/>
              <a:t>Departments submit budgets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May -  Budget Printed - Board Study Session</a:t>
            </a:r>
          </a:p>
          <a:p>
            <a:r>
              <a:rPr lang="en-US" sz="2400" dirty="0"/>
              <a:t>June – Board Budget Hearing</a:t>
            </a:r>
          </a:p>
          <a:p>
            <a:pPr lvl="3"/>
            <a:r>
              <a:rPr lang="en-US" sz="2400" dirty="0"/>
              <a:t>Board Budget Adoption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703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00537"/>
            <a:ext cx="8596668" cy="4676172"/>
          </a:xfrm>
        </p:spPr>
        <p:txBody>
          <a:bodyPr>
            <a:normAutofit/>
          </a:bodyPr>
          <a:lstStyle/>
          <a:p>
            <a:r>
              <a:rPr lang="en-US" dirty="0"/>
              <a:t>Proposed/Recommended Budget:</a:t>
            </a:r>
          </a:p>
          <a:p>
            <a:pPr lvl="1"/>
            <a:r>
              <a:rPr lang="en-US" sz="1800" dirty="0"/>
              <a:t>Executive Summary/Transmittal Letter – Prepared by CAO, City Manager, Mayor – policy statement</a:t>
            </a:r>
          </a:p>
          <a:p>
            <a:pPr lvl="2"/>
            <a:r>
              <a:rPr lang="en-US" sz="1800" dirty="0"/>
              <a:t>Budget summaries, demographics, organization charts, fiscal policies, priorities</a:t>
            </a:r>
          </a:p>
          <a:p>
            <a:pPr lvl="1"/>
            <a:r>
              <a:rPr lang="en-US" sz="1800" dirty="0"/>
              <a:t>Typically some information by department, goals, performance measures, budget changes</a:t>
            </a:r>
          </a:p>
          <a:p>
            <a:pPr lvl="1"/>
            <a:r>
              <a:rPr lang="en-US" sz="1800" dirty="0"/>
              <a:t>Some level of State Controller or other detailed accounting schedules</a:t>
            </a:r>
          </a:p>
          <a:p>
            <a:pPr lvl="1"/>
            <a:endParaRPr lang="en-US" sz="1800" dirty="0"/>
          </a:p>
          <a:p>
            <a:r>
              <a:rPr lang="en-US" dirty="0"/>
              <a:t>Adopted Budget (by fiscal office)-Annual Appropriation Ordinance:</a:t>
            </a:r>
          </a:p>
          <a:p>
            <a:pPr lvl="1"/>
            <a:r>
              <a:rPr lang="en-US" sz="1800" dirty="0"/>
              <a:t>Some portion of Transmittal letter</a:t>
            </a:r>
          </a:p>
          <a:p>
            <a:pPr lvl="1"/>
            <a:r>
              <a:rPr lang="en-US" sz="1800" dirty="0"/>
              <a:t>Budget detail schedules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926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Budget- Big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/>
          <a:p>
            <a:r>
              <a:rPr lang="en-US" sz="2400" dirty="0"/>
              <a:t>Useful General Information/Demographics</a:t>
            </a:r>
          </a:p>
          <a:p>
            <a:r>
              <a:rPr lang="en-US" sz="2400" dirty="0"/>
              <a:t>What is the total budget?</a:t>
            </a:r>
          </a:p>
          <a:p>
            <a:r>
              <a:rPr lang="en-US" sz="2400" dirty="0"/>
              <a:t>Where does the money come from?</a:t>
            </a:r>
          </a:p>
          <a:p>
            <a:r>
              <a:rPr lang="en-US" sz="2400" dirty="0"/>
              <a:t>How is it used?</a:t>
            </a:r>
          </a:p>
          <a:p>
            <a:r>
              <a:rPr lang="en-US" sz="2400" dirty="0"/>
              <a:t>Where are local tax revenues (discretionary funds) spent?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9156-BFE9-413B-BF81-0E0F7E3879D8}" type="datetime1">
              <a:rPr lang="en-US" smtClean="0"/>
              <a:t>9/24/2018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88A3-BDE2-CC4F-9BD1-CCB2FC3C0C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86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1CE33-BFAE-AD47-92F6-3386438F2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Pomona Total Budget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9106DC-D454-4C4D-93FD-36232ABF1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2213975"/>
            <a:ext cx="8596312" cy="3774662"/>
          </a:xfrm>
        </p:spPr>
      </p:pic>
    </p:spTree>
    <p:extLst>
      <p:ext uri="{BB962C8B-B14F-4D97-AF65-F5344CB8AC3E}">
        <p14:creationId xmlns:p14="http://schemas.microsoft.com/office/powerpoint/2010/main" val="213388987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{E8C13A6E-1A8D-4C41-AFBF-58B84A7BADE5}tf10001060</Template>
  <TotalTime>523</TotalTime>
  <Words>617</Words>
  <Application>Microsoft Office PowerPoint</Application>
  <PresentationFormat>Widescreen</PresentationFormat>
  <Paragraphs>115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Trebuchet MS</vt:lpstr>
      <vt:lpstr>Wingdings 3</vt:lpstr>
      <vt:lpstr>Facet</vt:lpstr>
      <vt:lpstr>Pomona Budget</vt:lpstr>
      <vt:lpstr>Budget 101</vt:lpstr>
      <vt:lpstr>Budget Rules</vt:lpstr>
      <vt:lpstr>Funds (1of2)</vt:lpstr>
      <vt:lpstr>Funds (2 of 2)</vt:lpstr>
      <vt:lpstr>Pomona Budget Timeline</vt:lpstr>
      <vt:lpstr>Budget Composition</vt:lpstr>
      <vt:lpstr>Budget- Big Picture</vt:lpstr>
      <vt:lpstr>Pomona Total Budget</vt:lpstr>
      <vt:lpstr>Pomona General Fund Revenues</vt:lpstr>
      <vt:lpstr>Pomona General Fund Revenues</vt:lpstr>
      <vt:lpstr>Pomona General Fund Primary Revenues</vt:lpstr>
      <vt:lpstr>Pomona General Fund Spending</vt:lpstr>
      <vt:lpstr>Pomona General fund Spending</vt:lpstr>
      <vt:lpstr>Pomona General Fund Discretionary Spending</vt:lpstr>
      <vt:lpstr>Pomona General Fund Costs</vt:lpstr>
      <vt:lpstr>Pomona Financial Health</vt:lpstr>
      <vt:lpstr>Pomona projects deficits forever</vt:lpstr>
      <vt:lpstr>Pomona Youth Programs?</vt:lpstr>
      <vt:lpstr>Line-Item Budgets</vt:lpstr>
      <vt:lpstr>Program Budgets</vt:lpstr>
      <vt:lpstr>San Francisco HSA Revenue Summary </vt:lpstr>
      <vt:lpstr>San Francisco HSA Line Item Summary</vt:lpstr>
      <vt:lpstr>San Francisco HSA Program Summary</vt:lpstr>
      <vt:lpstr>San Joaquin County Budget - Page 3</vt:lpstr>
      <vt:lpstr>Santa Cruz County</vt:lpstr>
      <vt:lpstr>Santa Cruz County Budget Timeline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 Costa and Santa Clara County Budgets</dc:title>
  <dc:creator>Ed Harrington</dc:creator>
  <cp:lastModifiedBy>Margaret Brodkin</cp:lastModifiedBy>
  <cp:revision>33</cp:revision>
  <dcterms:created xsi:type="dcterms:W3CDTF">2018-04-12T22:29:35Z</dcterms:created>
  <dcterms:modified xsi:type="dcterms:W3CDTF">2018-09-24T19:30:13Z</dcterms:modified>
</cp:coreProperties>
</file>