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83" r:id="rId3"/>
    <p:sldId id="281" r:id="rId4"/>
    <p:sldId id="280" r:id="rId5"/>
    <p:sldId id="282" r:id="rId6"/>
    <p:sldId id="257" r:id="rId7"/>
    <p:sldId id="284" r:id="rId8"/>
    <p:sldId id="285" r:id="rId9"/>
    <p:sldId id="288" r:id="rId10"/>
    <p:sldId id="287" r:id="rId11"/>
    <p:sldId id="286" r:id="rId12"/>
    <p:sldId id="289" r:id="rId13"/>
    <p:sldId id="292" r:id="rId14"/>
    <p:sldId id="308" r:id="rId15"/>
    <p:sldId id="278" r:id="rId16"/>
    <p:sldId id="290" r:id="rId17"/>
    <p:sldId id="303" r:id="rId18"/>
    <p:sldId id="306" r:id="rId19"/>
    <p:sldId id="304" r:id="rId20"/>
    <p:sldId id="317" r:id="rId21"/>
    <p:sldId id="299" r:id="rId22"/>
    <p:sldId id="300" r:id="rId23"/>
    <p:sldId id="301" r:id="rId24"/>
    <p:sldId id="298" r:id="rId25"/>
    <p:sldId id="302" r:id="rId26"/>
    <p:sldId id="307" r:id="rId27"/>
    <p:sldId id="309" r:id="rId28"/>
    <p:sldId id="324" r:id="rId29"/>
    <p:sldId id="325" r:id="rId30"/>
    <p:sldId id="319" r:id="rId31"/>
    <p:sldId id="328" r:id="rId32"/>
    <p:sldId id="323" r:id="rId33"/>
    <p:sldId id="331" r:id="rId34"/>
    <p:sldId id="326" r:id="rId35"/>
    <p:sldId id="330" r:id="rId36"/>
    <p:sldId id="279" r:id="rId37"/>
    <p:sldId id="33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706" autoAdjust="0"/>
  </p:normalViewPr>
  <p:slideViewPr>
    <p:cSldViewPr snapToGrid="0">
      <p:cViewPr varScale="1">
        <p:scale>
          <a:sx n="78" d="100"/>
          <a:sy n="78" d="100"/>
        </p:scale>
        <p:origin x="516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8090" b="8729"/>
          <a:stretch/>
        </p:blipFill>
        <p:spPr>
          <a:xfrm>
            <a:off x="129312" y="960776"/>
            <a:ext cx="4017151" cy="369399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Children and Youth Task Force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19040"/>
          <a:stretch/>
        </p:blipFill>
        <p:spPr>
          <a:xfrm>
            <a:off x="8169825" y="986459"/>
            <a:ext cx="3894930" cy="3668307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4146464" y="986459"/>
            <a:ext cx="4023360" cy="3668308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 on Prevention 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AF28D3-99B6-4091-94E0-B0C4AE5C283D}"/>
              </a:ext>
            </a:extLst>
          </p:cNvPr>
          <p:cNvSpPr txBox="1"/>
          <p:nvPr/>
        </p:nvSpPr>
        <p:spPr>
          <a:xfrm>
            <a:off x="4299056" y="1667764"/>
            <a:ext cx="49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Prenatal - Birth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 Management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20694B-BD47-4DEB-A246-42B21BC5DBEB}"/>
              </a:ext>
            </a:extLst>
          </p:cNvPr>
          <p:cNvSpPr txBox="1"/>
          <p:nvPr/>
        </p:nvSpPr>
        <p:spPr>
          <a:xfrm>
            <a:off x="4299056" y="3455695"/>
            <a:ext cx="318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Quality Preschool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37705C-26C4-4C10-B5C7-BD6DE670D316}"/>
              </a:ext>
            </a:extLst>
          </p:cNvPr>
          <p:cNvSpPr txBox="1"/>
          <p:nvPr/>
        </p:nvSpPr>
        <p:spPr>
          <a:xfrm>
            <a:off x="4299056" y="5308477"/>
            <a:ext cx="3783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Afterschool Enrichment Programs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EEB52-7770-44A0-9058-2B196867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50" y="-20157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Resulting priorities for 6-12 Year </a:t>
            </a:r>
            <a:r>
              <a:rPr lang="en-US" dirty="0" err="1"/>
              <a:t>olds</a:t>
            </a:r>
            <a:r>
              <a:rPr lang="en-US" dirty="0"/>
              <a:t> </a:t>
            </a:r>
          </a:p>
        </p:txBody>
      </p:sp>
      <p:sp>
        <p:nvSpPr>
          <p:cNvPr id="11" name="AutoShape 10" descr="data:image/jpeg;base64,/9j/4AAQSkZJRgABAQAAAQABAAD/2wBDABALDA4MChAODQ4SERATGCgaGBYWGDEjJR0oOjM9PDkzODdASFxOQERXRTc4UG1RV19iZ2hnPk1xeXBkeFxlZ2P/2wBDARESEhgVGC8aGi9jQjhCY2NjY2NjY2NjY2NjY2NjY2NjY2NjY2NjY2NjY2NjY2NjY2NjY2NjY2NjY2NjY2NjY2P/wAARCAHbAgMDASIAAhEBAxEB/8QAGwABAAIDAQEAAAAAAAAAAAAAAAUGAgQHAQP/xAA/EAEAAgECAQYIDQUAAwEBAAAAAQIDBAUREhYhMUFRBhNUYXGSsdEUIjIzUlNygZGho8HhFSNCQ2IkY/A1gv/EABkBAQADAQEAAAAAAAAAAAAAAAADBAUCAf/EACcRAQACAgEFAAIDAQADAAAAAAABAgMRBBIUITFRE0EiMmEzQnGB/9oADAMBAAIRAxEAPwDn4AAAAAAAAAAAAAAAAAAAAAAAAAAAAAAAAAAAAAAAAAAAAAAAAAAAAAAAAAAAAAAAAAAAAAAAAAAAAAAAAAAAAAAAAAAAAAAAAAAAAAAAAAAAAAAAAAAAAAAAAAAAAAAAAAAAAAAAAAAAAAAAAAAAAAAAAAAAAMqUteeFKzae6I4gxG5i2vV5P9fIjvtPBtY9jt/szRHmrHFJGG8+oRWzY6+5RInqbNpq/Ktkt9/B9q7Zo6/6Yn0zMpY415RzyqQrYtEaLS16tPj++sSzjTYI6sOP1YddrP1x3dfiqC1/B8H1OP1YYzpNNPXp8XqQdrP07uPirCzW2/SW68Ffu6HyvtGkt1Revot73M8W7qOVT9q8Jm+x1/155j7VeLWybPqqfJ5F4808PajnDkj9JIz45/aPH0y6fNh+cxWr55jofNHMTHtLExPoAePQAAAAAAAAAAAAAAAAAAAAAAAAAAAAAAAAAAAAAAAAAAAAZ48V8t+TjpNrd0QlNLsszwtqbcP+K+93THa/qEd8lae5RNa2vaK0rNpnqiI4t/BtGoycJycMVfP0z+Cbw4MWCvJxUisebtfRbpxYj+ypflTP9YaODadNi6bROSf+p6PwbtKUx15NKxWO6I4PRZrStfUKtr2t7kAdOQAAAAAAAAABrZtv0ub5WKInvr0NkeTWJ9uotNfUobPslo6cGTlf826PzR2bT5tPPDLjtXz9n4rUWrFqzFoiYnriVe/GrPrwsU5Vo/t5VAT+p2jBl4zi/tW83TCI1Oiz6af7lPi/SjphUvhtT2uUzUv6a4CJKAAAAAAAAAAAAAAAAAAAAAAAAAAAAAAAAAAAAA+2m0uXVZOTirx75nqh7ETM6h5MxEbl8YiZnhEcZlJ6PaL5OF9RM0r9Htn3JHR7fi0sRbhy8nbaf2ba7j40R5uo5eTM+KMMODHgpyMVIrHm7WYLURr0qTMz5kAevAAAAAAAAAAAAAAAAAAAmImJiY4xPZIAjdXtGPJxvp+GO30eyfchs2HJgvyMtJrbzrWwz4Meox8jLWLR7FbJx62818StY+Tavi3mFTG/rtsyabjfHxvi7+2PS0FG1ZrOpX63i8bgAcugAAAAAAAAAAAAAAAAAAAAAAAAAAAAAAEntu2eO4Zs8cMfZX6X8O6Um86hxe8UjcvloNuvqpi9+NMXf2z6E9ixUw44pjrFax2QziIiIiI4RHVEDRx4oxx49szLltknz6AEqIAAAAAAAAAAAAAAAAAAAAAAAAAARW4bVF+OXTREW7adk+hKji9IvGpd0vak7hUZiazMTExMdcS8WHcNurqqzenCuWO3sn0oC9LY7zS8TW0dExLOyYpxz5aeLLGSPDEBElAAAAAAAAAAAAAAAAAAAAAAAAAAASO16D4Rbx2WP7UT0R9KXVKTedQ5veKRuWe17b4zhnz1+J/jWe3z+hNg08eOKRqGVkyTkncgCRGAAAAAAAAAAAAAAAAAAAAAAAAAAAAAANPcNBXV05VeFcsdU9/mluDm1YtGpdVtNZ3CpXpbHeaXia2jomJYrDuegjU08ZjjhlrHrR3K9MTEzExwmOxm5cc4501MWWMkbAESUAAAAAAAAAAAAAAAAAAAAAABnixWzZa46RxtaeEHsnw++36O2rzcOmMdem0/sslK1pSK1iIrEcIiHz0unppcFcdOzrnvl9WnhxdEf6ys2X8lv8AEyEAAAAAAAAAAAAAAAAAAAAAAAAAAAAAAAAAARO8aHjE6nFHTHy4j2pY6+txekXrqXeO80tuFQG7uej+C5+VSP7V+mvm8zSZdqzWdS1q2i0bgAcugAAAAAAAAAAAAAAAAAAABO7NpPFYvH3j494+L5oRm3aX4VqYrPyK9NvQssRwjhC3xse565U+Vk1HRAAvKAAAAAAAAAAAAAAAAAAAAAAAAAAAAAAAAAAAAAAD5arBXU4LYr9vVPdKsZcdsWS2O8cLVnhK2Ire9LyqRqKR016L+jvVuRj6o6o/S1xsnTPTPqUKAz2iAAAAAAAAAAAAAAAAAAA29s0/wjV1iY+JX41ntazadQ5taKxuUxtem+DaWOMcL3+Nb9obgNatYrGoZFrTadyAOnIAAAAAAAAAAAAAAAAAAAAAAAAAAAAAAAAAAAAAA8vWt6TW0ca2jhMPQFW1WCdNqL4p7J6J74fFN75p+VirnrHTTot6P/vahGVlp0WmGtiv10iQBGlAAAAAAAAAAAAAAAAE/s2DxWk8ZMfGyTx+7sQeHHObNTHXrtMQtdKxSla1jhFY4Qt8Wm5mypyr6rFXoC8zwAAAAAAGeLHfNlrjx1m17TwiI7ZB9NJpcus1NMGCvKvafujzyvG27LpNBirEY65Mv+WS0cZ4+buebJtNNs03TwtnvHx7ftHmSbPzZptOq+mlgwxSNz7YeJx/V09WDxOP6unqwzFbayw8Tj+rp6sHicf1dPVhmGxh4nH9XT1YPE4/q6erDMNjDxOP6unqweJx/V09WGYbGjrtp0euxTXJhrW/DoyVjhaFG3DQ5tv1VsGaOmOmtuy0d7o7R3bbcW56Wcd/i5K9NL/Rn3LGHNNJ1PpXzYYvG49ueD66nT5dLnvhzV5N6TwmHyaPtmzGvEgA8AAAAAAAAAAAAAAAAAAY5cdcuK2O3VaOEqplxziy2x266zwlbUFveHkamuWI6MkdPpj/6FXlU3Xq+LfFvq3T9RoCg0AAAAAAAAAAAAAAAAEjsmHl6uck9WOv5z/8ASnkfsmLkaOb9t7cfujo96QaeCvTSGXyLdWSQBMgAAAAAAFz8GdprpdNXV5Y45steNeP+NZ96mOm4IiNPjiOqKx7FXk2mKxEftb4tYm0zP6fQBQaAAAAAAAAAACK33aK7lp+Vj4V1FI+JP0vNKpf0XcvI8v4OhCfHntSNIMmCt53Lnv8ARdy8jy/gf0XcvI8v4OhDvurfEfaU+ue/0XcvI8v4H9F3LyPL+DoQd1b4dpT657OzbjEcfgeX7oaV6Xx3mmStq2jri0cJh09Gb3tePcdHbhWPH0jjjtHXx7vQ7pytzq0Ob8WIjdZUEBcUQAAAAAAAAAAABo7xi8bobWjrpPKbzzJSMmO1LdVomJc3r1VmHVLdNolUR7es0vNZ64nhLxkNkAAAAAAAAAAAAAAB9MFPGZ8dPpWiPzIjbyZ15WbSY/FaXFTurHH0vqDYiNRpjTO52APXgAAAAAA6dh+Zx/Zj2OYunYfmcf2Y9iny/wBLvE/bMBSXgGtuOqjRaDNqJ4TNK9ET2z2fm9iNzqHkzqNy2RTeduv+p03q295zt1/1Om9W3vT9tdB3ONchTeduv+p03q295zt1/wBTpvVt7ztrnc41yFN526/6nTerb3nO3X/U6b1be87a53ONchTeduv+p03q295zt1/1Om9W3vO2udzjXIU3nbr/AKnTerb3nO3X/U6b1be87a53ONchTeduv+p03q295zt1/wBTpvVt7ztrnc41yFN526/6nTerb3nO3X/U6b1be87a53ONchTeduv+p03q295zt1/1Om9W3vO2udzjQeX52/2pYPbTyrTaeuZ4vGizZ9gA8AAAAAAAAAAAAVvdMfi9fljsmeV+LUSm/U4ajHf6VeH4T/KLZWWNXmGvindIkARpAAAAAAAAAAAABt7XXl7hijumZ/CGokNkrx13HupMu8cbvCPLOqSnwGsyAAAAAAAAB07D8zj+zHscxdOw/M4/sx7FPl/pd4n7ZgKS8Kz4Y6vk4sOkrPTaeXaPNHRH7/gsznu96v4ZumfLE8aRbk19EdCxx67vv4r8m/TTX1qYcV8+amLFXlXvPJrHfKR5u7r5L+pT3tnwR0njtwtqLR8XBXo9M9Hs4rmnzZ5pbUIMPHi9eqyh83d18l/Up7zm7uvkv6lPevgh7q/yEvaU+yofN3dfJf1Ke85u7r5L+pT3r4HdX+QdpT7Kh83d18l/Up7zm7uvkv6lPevgd1f5B2lPsqHzd3XyX9SnvObu6+S/qU96+B3V/kHaU+yofN3dfJf1Ke85u7r5L+pT3r4HdX+QdpT7Kh83d18l/Up7zm7uvkv6lPevgd1f5B2lPsqHzd3XyX9SnvObu6+S/qU96+B3V/kHaU+yofN3dfJf1Ke85u7r5L+pT3r4HdX+QdpT7Kh83d18l/Up7zm7uvkv6lPevgd1f5B2lPsub6vb9Xopj4TgvjieqZ6Y/GOhrOm5sWPPitiy0i9LRwms9rnu6aP4BuGbT8eMVn4s+aemFjDm/J4n2r5sH4/MemoAsKwAAAAAAACL36vHBiv3WmPxj+EIsG9V46Hj3WiVfZ3JjWRp8ad4wBXWAAAAAAAAAAAABJ7FH/lZJ/4/eEYldh+ey/Zj2pcP/SEOf/nKaAajKAAAAAAAAHTsPzOP7MexzF07D8zj+zHsU+X+l3iftmApLzR3nV/Atrz5Ynhfk8mvpnoc8Wbwx1fHJg0lZ6Kx4y0efqj9/wAUDodNOs1uHTx/stET5o7fyaHHr006pZ3It15OmFz8GtJ8F2nHaY4XzT4yfv6vySzGtYpWK1jhERwiO5ko2t1TMr9a9MRAA5dAAAAPLTFYmbTERHXMozP4Q7bgtNZ1HLmPoVmfz6lb8IN4vrtRbBhvMaak8IiP8575Qy5j4243ZSycrU6qvun8INtz2isaiKWnsvE1/PqScTExExPGJ6phy9O+Dm8X0uoppc95nT5J4Rxn5E+4ycbUbq9x8nc6sugCmuAAAAAACg+EWeufec816qTFPwjp/NdtfqY0ehzaif8AXWZjzz2fm5va02tNrTxmZ4zK3xa+Zsp8u3iKvAF5QAAAAAAAAae7xx27L5uHthXFl3T/APPzeiPbCtM/lf3ho8T+k/8AsAVloAAAAAAAAAAAASmwz/5GSP8Aj90WkdjnhrbR30n2wlw/9IRZ/wDnKeAajJAAAAAAAAHTsPzOP7MexzF07D8zj+zHsU+X+l3iftm8mYiJmZ4RHa9RnhDq/gm05ZieF8n9uv39f5cVOsdUxC7aemJmVM3PVTrdwz5+y1vi+iOiPyTHgfpOXqc2qtHRjjkV9M/x7VcdA2HSfBNpw0mOF7xy7emf44L+eejH0wz+PHXk6pSIDPaIAAAA0t3zzp9q1OWvRaKTET3TPR+6J8Id+vpck6TRzEZIj49+vk+aPOrFranVeMyWtky8mON7TMzwjj2rOLBM6tKtl5EV3WPMvgA0GaPXgDpG3Z51O36fNPTN8cTPp4dLZc246rSeLyRbLi5deVS0TMcY8yzeD2/X1WSNJrLROSY+Jfq5Xmnzs/JgmI6o9NLHyItPTPiVjAVlkAAABW/DHV8jT4dLWenJPLt6I6vz9ipJHftX8M3bNeJ40rPIr6I/nijmphr00iGVmv1XmQBKhAAAAAAAAam7Tw27L93thW1h3meG32jvmI/NXmfyv7tHi/0/+gCstAAAAAAAAAAAADd2i3J3DHHfEx+TSffRX8XrMNv+4d0nVolxkjdZhaAGsxwAAAAAAAB07D8zj+zHscxdOw/M4/sx7FPl/pd4n7Zqh4YavxmsxaWs9GKvKt6Z/j2rbe9cdLXvPCtY4zPdDm+s1FtXq8ue3XktNuHcj41d238Scq+q6+vrtOk+G7lgwcONZtxt6I6ZdEVfwO0nz+rtH/rr7Z/ZaXnJtu+vj3jU6ab+gCusgADHJbkY7X4ceTEyyeTETExPTEg5pM5dVqZnpvly3/GZldqbRj0+x5dHjiJyXxzyrfStw96K2XZ74N/yxlrPI0/xqzPVbj8mfb+C1refL5iKqnHxaiZt7cv6p4S8TPhJts6LXWzUr/YzTyomOye2EMuVtFo3Cjes0tMSPaxNrRWscZmeEQ8TngxtttVrI1OSv9nDPGOP+Vuz8OsvaK13L2lJvaIhY9RtOPU7Rj0V+EWx0iKW7rRHWoseN0mp7aZcV/wmJdMVTetnvn37F4qs8jU9NpiOivD5U/hw/FT4+TUzFl3kYtxE19rRjv4zHW8f5REs3kRERER0RD1UWwABp7tq/gW2588TwtFeFfTPRDcVbwy1fzGkrP8A7LeyP3SYq9V4hHlv0UmVYeA1WQAAAAAAAAAAjd9tw0lK99/2lBJff7/Gw07omUQzeRO8ktTjxrHAAgTgAAAAAAAAAAABEzE8Y64AFtxX8ZipeOq1Ylk09pyeM0FO+nGstxr1nqrEsa9em0wAOnIAAAAAA6JtGsprduw5KTxtFYreO60dbnba0Ov1Ogy8vTZJrx64npifTCHNi/JHhPgy/jnz6W/wo1fwbabUifj5p5Eejt/L2qO3t03XPulsc560r4uJiIpx4dPay2HSfDN2w0mONKzy7eiP54PMdfxU8vctvy5IiF02nSfAttwYJjhaK8bememW4DOmdzuWlEajUADx6AAA+efPi0+G2XNeKUr0zaQZvVV1nhbblzXRYK8mP88vb90I/J4Sbnk6s1afZpH7rEce8q9uTjhctdj0+TR5K6uKzhiONuV2edzi3DlTyYmK8ejj3Pvqdw1errydRqMmSvXyZno/BrLeHFOOPMqefLGSY1DPFyPG08Zx5HKjlcO7tdI0mPBj02OulisYeHxeT1cHNG1ptx1mlrycGpyUrHTyYt0fg8zYpyRGpe4MsY97h0d4o2Pwl3OnXlpf7VI/ZJaLwt43iutwRWJ/zx8ej7pVbce8LdeTjlaBhiy48+KuXFeL0tHGLR2s1dYAAeOd7tq/hu5Z8/HjWbcK+iOiF037V/BNpzXieF7xyK+mf44ufrvFr7so8u/qoAuKQAAAAAAAAACvbzk5evtH0KxX9/3aL6ajJ43UZMn0rTL5si89VplsUr01iABy7AAAAAAAAAAAAAAS+w5fjZcM9scqP3/ZMKxoM3iNZjvPVx4T6JWdoca26a+M3lV1ff0AWVYAAAAAAAAW3wO0nI0+bVWjpyTyK+iOv8/YqTpG3YK6Xb8GGvVWkcfPPb+atybarr6tcWu7b+NkBntEAAAAUvwq3C2o106Wtp8Vh6477dvuXRBanwX02o1OXPbUZotkvNpiOHRxnimw2rW27Ic9bWrqqli4c0dL5Rm/L3HNHS+UZvy9y53GNS7bIp4uHNHS+UZvy9xzR0vlGb8vcdxjO2yKeLhzR0vlGb8vcc0dL5Rm/L3HcYztsini4c0dL5Rm/L3HNHS+UZvy9x3GM7bI0PBPcLYtXOjvbjjy8ZrE9lo98Lgg9J4M6fS6rHnpnyzbHaLRE8OlOKea1bW3Vdw1tWurAMbWilZtaeERHGZ7kKZU/DDV8vU4dLWejHHLt6Z/j2q42NdqZ1mtzaif9lpmPNHZ+TXa2OvTWIZGW3XeZAHaMAAAAAAAAa+4ZfE6LLbtmOEemehsIjfs3zeGJ/6n9v3R5bdNJlLir1XiEOAymsAAAAAAAAAAAAAAAALNt+f4Ro6XmfjRHJt6YVlJ7JqORnthtPRk6Y9MLHHv0319V+TTqpv4nAGizAAAAAAAAB0PZ9bTXbfiyVmOXWsVvHdMOeNjSazUaLL4zTZbY7dvDqn0whzYvyQnw5fxz59Okikx4U7jw/0z/wDx/L3nVuPdh9T+VTtrrfdY11FK51bj3YfU/k51bj3YfU/k7a53WNdRSudW492H1P5OdW492H1P5O2ud1jXUUrnVuPdh9T+TnVuPdh9T+TtrndY11FK51bj3YfU/k51bj3YfU/k7a53WNdRSudW492H1P5OdW492H1P5O2ud1jXUUrnVuPdh9T+TnVuPdh9T+TtrndY11FK51bj3YfU/k51bj3YfU/k7a53WNdRSudW492H1P5OdW492H1P5O2ud1jXVDeE2vrpduvhrb+9njkxET0xXtn9kDbwo3G1ZiJxVnviiJz58uoyzlzZLZLz12tKTHxpi27I8nJrNdVfMBdUQAAAAAAAAABV9dn+EavJk49Ezwr6E5uuo8Ro7RE/Gv8AFj91cUuVf1Ve4lPE2AFNdAAAAAAAAAAAAAAAAGVL2x3res8LVnjEsQFr02auowUy16rR1d0vohNl1XIyzp7z8W/TX0ptq4r9ddsnLTotoASIgAAAAAAAAAAAAAAAAAAAAAAAAAAAAAAAAAAAAAAGpueq+DaWZrP9y/RX3ubWisbl1Ws2nUIjdtT8I1cxWfiY/ix+7SBlWtNp3LXrWKxEQAOXQAAAAAAAAAAAAAAAAAD2szW0WrPCYnjErNodVGq01b/5R0Wjzqw2tv1c6TURafm7dFo/dPgydFvPpBnx9dfHuFlCsxasTE8YnpiRpMsAAAAAAAAAAAAAAAAAAAAAAAAAAAAAAAAAAAAAAmYrEzM8IjpmVZ3DVTqtTN4+RHRWPMkd51nJr8Gxz0z8ue6O5CqPJybnphf42LUdcgCouAAAAAAAAAAAAAAAAAAAAAAJfZ9dw4abLPR/hM+xMKhE8J4wsG16+NTTxeSf7tY9aO9e4+Xf8JUOTh1/OrfAW1MAAAAAAAAAAAAAAAAAAAAAAAAAAAAAAAAAAa2v1ddJgm3ROS3RWH11GemnwzkyTwiPz8ytarUX1Wacl+3qjuhBmy9Eaj2sYMPXO59Pla1r2m1pmbTPGZl4DNaYAAAAAAAAAAAAAAAAAAAAAAAAype2O8XpMxaJ4xMMQFk2/XV1ePp4Vy1+VX94bap4sl8OSMmO01tHVKw6DX01dOE8K5Y669/nhoYc3V/G3tnZ8HR/KvptgLKqAAAAAAAAAAAAAAAAAAAAAAAAAAAAAAMcuWmHHbJknhWvXLzNmpgxzkyWitYV3Xa6+sv0/Fxx8mvvQ5csY4/1Niwzkn/Hmu1l9Zl4z0Uj5Ne5rAzbTNp3LUrWKxqAB49AAAAAAAAAAAAAAAAAAAAAAAAAAGVL2x3i1LTW0dUwxAT+37nXUcMeXhXL+VkgqCV0G7TThj1MzavZftj0ruLkfq6jm43/AJUTQ8rat6xasxas9Uw9XFIAAAAAAAAAAAAAAAAAAAAAAAAAAfHVarFpcfLyT6Kx1y19duePTcaY+F8vd2R6UDmzZM+Sb5bTa0q2XPFfFfazi483829PrrNZk1eTlXnhWPk1jqhrgoTMzO5aMRFY1AA8egAAAAAAAAAAAAAAAAAAAAAAAAAAAAAAANjSa3NpLfEnjXtrPVKd0m4YdVHCJ5N/oT+3erRE8J4wmx5rU8fpDkwVv5/a3iB0m75cPCub+5Tv7YTGn1eDUx/avEz9GeiV6mWt/TPyYbU9vsAlRAAAAAAAAAAAAAAAAAAAxyZKYq8rJaK175ngjNVvNa8a6avKn6dur8HF8lae5SUx2v6hJZs+PBTl5bxWPP2oXW7tkzcaYOOOnf2z7mhlzZM1+XlvNrd8sFLJyLW8R4hex8atfNvMgCssgAAAAAAAAAAAAAAAAAAAAAAAAAAAAAAAAAAAAAD2JmJiYnhMdsPAG/p921GHhGThlr/11/ik8G66bNwibeLt3X96uiame9f9QX49Lf4t8TExxiYmJ7YFUxZ8uGeOLJavolvYt5z06Mla5I/CVmvKrPvwrW4to9eU6I7FvOnt8ut6T6OMNrHrdNk+Tnp6JnhKeMlLepQWx3r7h9wiYmOMTxgdowAAAAAAfPJnw4/l5aV9Noa2TdtJTqvN5/5hzN619y7ilreobohsu92now4Yjz2ni0s2v1ObjF8tojur0QhtyaR68pq8W8+/Cfz6zT6f5zJET9GOmUbqN6tPGNPj5P8A1br/AARIrX5N7evCzTjUr78s8ubJmtyst5tPnlgCvM79rMRr0AAAAAAAAAAAAAAAAAAAAAAAAAAAAAAAAAAAAAAAAAAAAAAAAAA9re1J41tNZ808H2rrdTXqz5PvtxfAexMx6eTWJ9w243PWR1Zp++sT+zL+raz6yPVhpDr8l/rn8dPkN3+raz6yPVh5O6ayf9vD0Vj3NMPyX+vPxU+Q2ba/V2689/ung+N82W/y8l7em0ywHk2mfcuorWPUADl0AAAAAAAAAAAAAAAAAAAAAAAAAAAAAAAAAAAAAAAAAAAAAAAAAAAAAAAAAAAAAAAAAAAAAAAAAAAAAAAAAAAAAAAAAAAAAAAAAAAAAAAAAAAAAAAAAAAAAAAAAAAAAAAAAAAAAAAAAAAAAAAAAAAAAAAAAAAAAAAA/9k=">
            <a:extLst>
              <a:ext uri="{FF2B5EF4-FFF2-40B4-BE49-F238E27FC236}">
                <a16:creationId xmlns:a16="http://schemas.microsoft.com/office/drawing/2014/main" xmlns="" id="{48D28DFE-ED8E-4DE4-A70A-6EA163BC6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data:image/jpeg;base64,/9j/4AAQSkZJRgABAQAAAQABAAD/2wBDABALDA4MChAODQ4SERATGCgaGBYWGDEjJR0oOjM9PDkzODdASFxOQERXRTc4UG1RV19iZ2hnPk1xeXBkeFxlZ2P/2wBDARESEhgVGC8aGi9jQjhCY2NjY2NjY2NjY2NjY2NjY2NjY2NjY2NjY2NjY2NjY2NjY2NjY2NjY2NjY2NjY2NjY2P/wAARCAHbAgMDASIAAhEBAxEB/8QAGwABAAIDAQEAAAAAAAAAAAAAAAUGAgQHAQP/xAA/EAEAAgECAQYIDQUAAwEBAAAAAQIDBAUREhYhMUFRBhNUYXGSsdEUIjIzUlNygZGho8HhFSNCQ2IkY/A1gv/EABkBAQADAQEAAAAAAAAAAAAAAAADBAUCAf/EACcRAQACAgEFAAIDAQADAAAAAAABAgMRBBIUITFRE0EiMmEzQnGB/9oADAMBAAIRAxEAPwDn4AAAAAAAAAAAAAAAAAAAAAAAAAAAAAAAAAAAAAAAAAAAAAAAAAAAAAAAAAAAAAAAAAAAAAAAAAAAAAAAAAAAAAAAAAAAAAAAAAAAAAAAAAAAAAAAAAAAAAAAAAAAAAAAAAAAAAAAAAAAAAAAAAAAAAAAAAAAAMqUteeFKzae6I4gxG5i2vV5P9fIjvtPBtY9jt/szRHmrHFJGG8+oRWzY6+5RInqbNpq/Ktkt9/B9q7Zo6/6Yn0zMpY415RzyqQrYtEaLS16tPj++sSzjTYI6sOP1YddrP1x3dfiqC1/B8H1OP1YYzpNNPXp8XqQdrP07uPirCzW2/SW68Ffu6HyvtGkt1Revot73M8W7qOVT9q8Jm+x1/155j7VeLWybPqqfJ5F4808PajnDkj9JIz45/aPH0y6fNh+cxWr55jofNHMTHtLExPoAePQAAAAAAAAAAAAAAAAAAAAAAAAAAAAAAAAAAAAAAAAAAAAZ48V8t+TjpNrd0QlNLsszwtqbcP+K+93THa/qEd8lae5RNa2vaK0rNpnqiI4t/BtGoycJycMVfP0z+Cbw4MWCvJxUisebtfRbpxYj+ypflTP9YaODadNi6bROSf+p6PwbtKUx15NKxWO6I4PRZrStfUKtr2t7kAdOQAAAAAAAAABrZtv0ub5WKInvr0NkeTWJ9uotNfUobPslo6cGTlf826PzR2bT5tPPDLjtXz9n4rUWrFqzFoiYnriVe/GrPrwsU5Vo/t5VAT+p2jBl4zi/tW83TCI1Oiz6af7lPi/SjphUvhtT2uUzUv6a4CJKAAAAAAAAAAAAAAAAAAAAAAAAAAAAAAAAAAAAA+2m0uXVZOTirx75nqh7ETM6h5MxEbl8YiZnhEcZlJ6PaL5OF9RM0r9Htn3JHR7fi0sRbhy8nbaf2ba7j40R5uo5eTM+KMMODHgpyMVIrHm7WYLURr0qTMz5kAevAAAAAAAAAAAAAAAAAAAmImJiY4xPZIAjdXtGPJxvp+GO30eyfchs2HJgvyMtJrbzrWwz4Meox8jLWLR7FbJx62818StY+Tavi3mFTG/rtsyabjfHxvi7+2PS0FG1ZrOpX63i8bgAcugAAAAAAAAAAAAAAAAAAAAAAAAAAAAAAEntu2eO4Zs8cMfZX6X8O6Um86hxe8UjcvloNuvqpi9+NMXf2z6E9ixUw44pjrFax2QziIiIiI4RHVEDRx4oxx49szLltknz6AEqIAAAAAAAAAAAAAAAAAAAAAAAAAARW4bVF+OXTREW7adk+hKji9IvGpd0vak7hUZiazMTExMdcS8WHcNurqqzenCuWO3sn0oC9LY7zS8TW0dExLOyYpxz5aeLLGSPDEBElAAAAAAAAAAAAAAAAAAAAAAAAAAASO16D4Rbx2WP7UT0R9KXVKTedQ5veKRuWe17b4zhnz1+J/jWe3z+hNg08eOKRqGVkyTkncgCRGAAAAAAAAAAAAAAAAAAAAAAAAAAAAAANPcNBXV05VeFcsdU9/mluDm1YtGpdVtNZ3CpXpbHeaXia2jomJYrDuegjU08ZjjhlrHrR3K9MTEzExwmOxm5cc4501MWWMkbAESUAAAAAAAAAAAAAAAAAAAAAABnixWzZa46RxtaeEHsnw++36O2rzcOmMdem0/sslK1pSK1iIrEcIiHz0unppcFcdOzrnvl9WnhxdEf6ys2X8lv8AEyEAAAAAAAAAAAAAAAAAAAAAAAAAAAAAAAAAARO8aHjE6nFHTHy4j2pY6+txekXrqXeO80tuFQG7uej+C5+VSP7V+mvm8zSZdqzWdS1q2i0bgAcugAAAAAAAAAAAAAAAAAAABO7NpPFYvH3j494+L5oRm3aX4VqYrPyK9NvQssRwjhC3xse565U+Vk1HRAAvKAAAAAAAAAAAAAAAAAAAAAAAAAAAAAAAAAAAAAAD5arBXU4LYr9vVPdKsZcdsWS2O8cLVnhK2Ire9LyqRqKR016L+jvVuRj6o6o/S1xsnTPTPqUKAz2iAAAAAAAAAAAAAAAAAAA29s0/wjV1iY+JX41ntazadQ5taKxuUxtem+DaWOMcL3+Nb9obgNatYrGoZFrTadyAOnIAAAAAAAAAAAAAAAAAAAAAAAAAAAAAAAAAAAAAA8vWt6TW0ca2jhMPQFW1WCdNqL4p7J6J74fFN75p+VirnrHTTot6P/vahGVlp0WmGtiv10iQBGlAAAAAAAAAAAAAAAAE/s2DxWk8ZMfGyTx+7sQeHHObNTHXrtMQtdKxSla1jhFY4Qt8Wm5mypyr6rFXoC8zwAAAAAAGeLHfNlrjx1m17TwiI7ZB9NJpcus1NMGCvKvafujzyvG27LpNBirEY65Mv+WS0cZ4+buebJtNNs03TwtnvHx7ftHmSbPzZptOq+mlgwxSNz7YeJx/V09WDxOP6unqwzFbayw8Tj+rp6sHicf1dPVhmGxh4nH9XT1YPE4/q6erDMNjDxOP6unqweJx/V09WGYbGjrtp0euxTXJhrW/DoyVjhaFG3DQ5tv1VsGaOmOmtuy0d7o7R3bbcW56Wcd/i5K9NL/Rn3LGHNNJ1PpXzYYvG49ueD66nT5dLnvhzV5N6TwmHyaPtmzGvEgA8AAAAAAAAAAAAAAAAAAY5cdcuK2O3VaOEqplxziy2x266zwlbUFveHkamuWI6MkdPpj/6FXlU3Xq+LfFvq3T9RoCg0AAAAAAAAAAAAAAAAEjsmHl6uck9WOv5z/8ASnkfsmLkaOb9t7cfujo96QaeCvTSGXyLdWSQBMgAAAAAAFz8GdprpdNXV5Y45steNeP+NZ96mOm4IiNPjiOqKx7FXk2mKxEftb4tYm0zP6fQBQaAAAAAAAAAACK33aK7lp+Vj4V1FI+JP0vNKpf0XcvI8v4OhCfHntSNIMmCt53Lnv8ARdy8jy/gf0XcvI8v4OhDvurfEfaU+ue/0XcvI8v4H9F3LyPL+DoQd1b4dpT657OzbjEcfgeX7oaV6Xx3mmStq2jri0cJh09Gb3tePcdHbhWPH0jjjtHXx7vQ7pytzq0Ob8WIjdZUEBcUQAAAAAAAAAAABo7xi8bobWjrpPKbzzJSMmO1LdVomJc3r1VmHVLdNolUR7es0vNZ64nhLxkNkAAAAAAAAAAAAAAB9MFPGZ8dPpWiPzIjbyZ15WbSY/FaXFTurHH0vqDYiNRpjTO52APXgAAAAAA6dh+Zx/Zj2OYunYfmcf2Y9iny/wBLvE/bMBSXgGtuOqjRaDNqJ4TNK9ET2z2fm9iNzqHkzqNy2RTeduv+p03q295zt1/1Om9W3vT9tdB3ONchTeduv+p03q295zt1/wBTpvVt7ztrnc41yFN526/6nTerb3nO3X/U6b1be87a53ONchTeduv+p03q295zt1/1Om9W3vO2udzjXIU3nbr/AKnTerb3nO3X/U6b1be87a53ONchTeduv+p03q295zt1/wBTpvVt7ztrnc41yFN526/6nTerb3nO3X/U6b1be87a53ONchTeduv+p03q295zt1/1Om9W3vO2udzjQeX52/2pYPbTyrTaeuZ4vGizZ9gA8AAAAAAAAAAAAVvdMfi9fljsmeV+LUSm/U4ajHf6VeH4T/KLZWWNXmGvindIkARpAAAAAAAAAAAABt7XXl7hijumZ/CGokNkrx13HupMu8cbvCPLOqSnwGsyAAAAAAAAB07D8zj+zHscxdOw/M4/sx7FPl/pd4n7ZgKS8Kz4Y6vk4sOkrPTaeXaPNHRH7/gsznu96v4ZumfLE8aRbk19EdCxx67vv4r8m/TTX1qYcV8+amLFXlXvPJrHfKR5u7r5L+pT3tnwR0njtwtqLR8XBXo9M9Hs4rmnzZ5pbUIMPHi9eqyh83d18l/Up7zm7uvkv6lPevgh7q/yEvaU+yofN3dfJf1Ke85u7r5L+pT3r4HdX+QdpT7Kh83d18l/Up7zm7uvkv6lPevgd1f5B2lPsqHzd3XyX9SnvObu6+S/qU96+B3V/kHaU+yofN3dfJf1Ke85u7r5L+pT3r4HdX+QdpT7Kh83d18l/Up7zm7uvkv6lPevgd1f5B2lPsqHzd3XyX9SnvObu6+S/qU96+B3V/kHaU+yofN3dfJf1Ke85u7r5L+pT3r4HdX+QdpT7Kh83d18l/Up7zm7uvkv6lPevgd1f5B2lPsub6vb9Xopj4TgvjieqZ6Y/GOhrOm5sWPPitiy0i9LRwms9rnu6aP4BuGbT8eMVn4s+aemFjDm/J4n2r5sH4/MemoAsKwAAAAAAACL36vHBiv3WmPxj+EIsG9V46Hj3WiVfZ3JjWRp8ad4wBXWAAAAAAAAAAAABJ7FH/lZJ/4/eEYldh+ey/Zj2pcP/SEOf/nKaAajKAAAAAAAAHTsPzOP7MexzF07D8zj+zHsU+X+l3iftmApLzR3nV/Atrz5Ynhfk8mvpnoc8Wbwx1fHJg0lZ6Kx4y0efqj9/wAUDodNOs1uHTx/stET5o7fyaHHr006pZ3It15OmFz8GtJ8F2nHaY4XzT4yfv6vySzGtYpWK1jhERwiO5ko2t1TMr9a9MRAA5dAAAAPLTFYmbTERHXMozP4Q7bgtNZ1HLmPoVmfz6lb8IN4vrtRbBhvMaak8IiP8575Qy5j4243ZSycrU6qvun8INtz2isaiKWnsvE1/PqScTExExPGJ6phy9O+Dm8X0uoppc95nT5J4Rxn5E+4ycbUbq9x8nc6sugCmuAAAAAACg+EWeufec816qTFPwjp/NdtfqY0ehzaif8AXWZjzz2fm5va02tNrTxmZ4zK3xa+Zsp8u3iKvAF5QAAAAAAAAae7xx27L5uHthXFl3T/APPzeiPbCtM/lf3ho8T+k/8AsAVloAAAAAAAAAAAASmwz/5GSP8Aj90WkdjnhrbR30n2wlw/9IRZ/wDnKeAajJAAAAAAAAHTsPzOP7MexzF07D8zj+zHsU+X+l3iftm8mYiJmZ4RHa9RnhDq/gm05ZieF8n9uv39f5cVOsdUxC7aemJmVM3PVTrdwz5+y1vi+iOiPyTHgfpOXqc2qtHRjjkV9M/x7VcdA2HSfBNpw0mOF7xy7emf44L+eejH0wz+PHXk6pSIDPaIAAAA0t3zzp9q1OWvRaKTET3TPR+6J8Id+vpck6TRzEZIj49+vk+aPOrFranVeMyWtky8mON7TMzwjj2rOLBM6tKtl5EV3WPMvgA0GaPXgDpG3Z51O36fNPTN8cTPp4dLZc246rSeLyRbLi5deVS0TMcY8yzeD2/X1WSNJrLROSY+Jfq5Xmnzs/JgmI6o9NLHyItPTPiVjAVlkAAABW/DHV8jT4dLWenJPLt6I6vz9ipJHftX8M3bNeJ40rPIr6I/nijmphr00iGVmv1XmQBKhAAAAAAAAam7Tw27L93thW1h3meG32jvmI/NXmfyv7tHi/0/+gCstAAAAAAAAAAAADd2i3J3DHHfEx+TSffRX8XrMNv+4d0nVolxkjdZhaAGsxwAAAAAAAB07D8zj+zHscxdOw/M4/sx7FPl/pd4n7Zqh4YavxmsxaWs9GKvKt6Z/j2rbe9cdLXvPCtY4zPdDm+s1FtXq8ue3XktNuHcj41d238Scq+q6+vrtOk+G7lgwcONZtxt6I6ZdEVfwO0nz+rtH/rr7Z/ZaXnJtu+vj3jU6ab+gCusgADHJbkY7X4ceTEyyeTETExPTEg5pM5dVqZnpvly3/GZldqbRj0+x5dHjiJyXxzyrfStw96K2XZ74N/yxlrPI0/xqzPVbj8mfb+C1refL5iKqnHxaiZt7cv6p4S8TPhJts6LXWzUr/YzTyomOye2EMuVtFo3Cjes0tMSPaxNrRWscZmeEQ8TngxtttVrI1OSv9nDPGOP+Vuz8OsvaK13L2lJvaIhY9RtOPU7Rj0V+EWx0iKW7rRHWoseN0mp7aZcV/wmJdMVTetnvn37F4qs8jU9NpiOivD5U/hw/FT4+TUzFl3kYtxE19rRjv4zHW8f5REs3kRERER0RD1UWwABp7tq/gW2588TwtFeFfTPRDcVbwy1fzGkrP8A7LeyP3SYq9V4hHlv0UmVYeA1WQAAAAAAAAAAjd9tw0lK99/2lBJff7/Gw07omUQzeRO8ktTjxrHAAgTgAAAAAAAAAAABEzE8Y64AFtxX8ZipeOq1Ylk09pyeM0FO+nGstxr1nqrEsa9em0wAOnIAAAAAA6JtGsprduw5KTxtFYreO60dbnba0Ov1Ogy8vTZJrx64npifTCHNi/JHhPgy/jnz6W/wo1fwbabUifj5p5Eejt/L2qO3t03XPulsc560r4uJiIpx4dPay2HSfDN2w0mONKzy7eiP54PMdfxU8vctvy5IiF02nSfAttwYJjhaK8bememW4DOmdzuWlEajUADx6AAA+efPi0+G2XNeKUr0zaQZvVV1nhbblzXRYK8mP88vb90I/J4Sbnk6s1afZpH7rEce8q9uTjhctdj0+TR5K6uKzhiONuV2edzi3DlTyYmK8ejj3Pvqdw1errydRqMmSvXyZno/BrLeHFOOPMqefLGSY1DPFyPG08Zx5HKjlcO7tdI0mPBj02OulisYeHxeT1cHNG1ptx1mlrycGpyUrHTyYt0fg8zYpyRGpe4MsY97h0d4o2Pwl3OnXlpf7VI/ZJaLwt43iutwRWJ/zx8ej7pVbce8LdeTjlaBhiy48+KuXFeL0tHGLR2s1dYAAeOd7tq/hu5Z8/HjWbcK+iOiF037V/BNpzXieF7xyK+mf44ufrvFr7so8u/qoAuKQAAAAAAAAACvbzk5evtH0KxX9/3aL6ajJ43UZMn0rTL5si89VplsUr01iABy7AAAAAAAAAAAAAAS+w5fjZcM9scqP3/ZMKxoM3iNZjvPVx4T6JWdoca26a+M3lV1ff0AWVYAAAAAAAAW3wO0nI0+bVWjpyTyK+iOv8/YqTpG3YK6Xb8GGvVWkcfPPb+atybarr6tcWu7b+NkBntEAAAAUvwq3C2o106Wtp8Vh6477dvuXRBanwX02o1OXPbUZotkvNpiOHRxnimw2rW27Ic9bWrqqli4c0dL5Rm/L3HNHS+UZvy9y53GNS7bIp4uHNHS+UZvy9xzR0vlGb8vcdxjO2yKeLhzR0vlGb8vcc0dL5Rm/L3HcYztsini4c0dL5Rm/L3HNHS+UZvy9x3GM7bI0PBPcLYtXOjvbjjy8ZrE9lo98Lgg9J4M6fS6rHnpnyzbHaLRE8OlOKea1bW3Vdw1tWurAMbWilZtaeERHGZ7kKZU/DDV8vU4dLWejHHLt6Z/j2q42NdqZ1mtzaif9lpmPNHZ+TXa2OvTWIZGW3XeZAHaMAAAAAAAAa+4ZfE6LLbtmOEemehsIjfs3zeGJ/6n9v3R5bdNJlLir1XiEOAymsAAAAAAAAAAAAAAAALNt+f4Ro6XmfjRHJt6YVlJ7JqORnthtPRk6Y9MLHHv0319V+TTqpv4nAGizAAAAAAAAB0PZ9bTXbfiyVmOXWsVvHdMOeNjSazUaLL4zTZbY7dvDqn0whzYvyQnw5fxz59Okikx4U7jw/0z/wDx/L3nVuPdh9T+VTtrrfdY11FK51bj3YfU/k51bj3YfU/k7a53WNdRSudW492H1P5OdW492H1P5O2ud1jXUUrnVuPdh9T+TnVuPdh9T+TtrndY11FK51bj3YfU/k51bj3YfU/k7a53WNdRSudW492H1P5OdW492H1P5O2ud1jXUUrnVuPdh9T+TnVuPdh9T+TtrndY11FK51bj3YfU/k51bj3YfU/k7a53WNdRSudW492H1P5OdW492H1P5O2ud1jXVDeE2vrpduvhrb+9njkxET0xXtn9kDbwo3G1ZiJxVnviiJz58uoyzlzZLZLz12tKTHxpi27I8nJrNdVfMBdUQAAAAAAAAABV9dn+EavJk49Ezwr6E5uuo8Ro7RE/Gv8AFj91cUuVf1Ve4lPE2AFNdAAAAAAAAAAAAAAAAGVL2x3res8LVnjEsQFr02auowUy16rR1d0vohNl1XIyzp7z8W/TX0ptq4r9ddsnLTotoASIgAAAAAAAAAAAAAAAAAAAAAAAAAAAAAAAAAAAAAAGpueq+DaWZrP9y/RX3ubWisbl1Ws2nUIjdtT8I1cxWfiY/ix+7SBlWtNp3LXrWKxEQAOXQAAAAAAAAAAAAAAAAAD2szW0WrPCYnjErNodVGq01b/5R0Wjzqw2tv1c6TURafm7dFo/dPgydFvPpBnx9dfHuFlCsxasTE8YnpiRpMsAAAAAAAAAAAAAAAAAAAAAAAAAAAAAAAAAAAAAAmYrEzM8IjpmVZ3DVTqtTN4+RHRWPMkd51nJr8Gxz0z8ue6O5CqPJybnphf42LUdcgCouAAAAAAAAAAAAAAAAAAAAAAJfZ9dw4abLPR/hM+xMKhE8J4wsG16+NTTxeSf7tY9aO9e4+Xf8JUOTh1/OrfAW1MAAAAAAAAAAAAAAAAAAAAAAAAAAAAAAAAAAa2v1ddJgm3ROS3RWH11GemnwzkyTwiPz8ytarUX1Wacl+3qjuhBmy9Eaj2sYMPXO59Pla1r2m1pmbTPGZl4DNaYAAAAAAAAAAAAAAAAAAAAAAAAype2O8XpMxaJ4xMMQFk2/XV1ePp4Vy1+VX94bap4sl8OSMmO01tHVKw6DX01dOE8K5Y669/nhoYc3V/G3tnZ8HR/KvptgLKqAAAAAAAAAAAAAAAAAAAAAAAAAAAAAAMcuWmHHbJknhWvXLzNmpgxzkyWitYV3Xa6+sv0/Fxx8mvvQ5csY4/1Niwzkn/Hmu1l9Zl4z0Uj5Ne5rAzbTNp3LUrWKxqAB49AAAAAAAAAAAAAAAAAAAAAAAAAAGVL2x3i1LTW0dUwxAT+37nXUcMeXhXL+VkgqCV0G7TThj1MzavZftj0ruLkfq6jm43/AJUTQ8rat6xasxas9Uw9XFIAAAAAAAAAAAAAAAAAAAAAAAAAAfHVarFpcfLyT6Kx1y19duePTcaY+F8vd2R6UDmzZM+Sb5bTa0q2XPFfFfazi483829PrrNZk1eTlXnhWPk1jqhrgoTMzO5aMRFY1AA8egAAAAAAAAAAAAAAAAAAAAAAAAAAAAAAANjSa3NpLfEnjXtrPVKd0m4YdVHCJ5N/oT+3erRE8J4wmx5rU8fpDkwVv5/a3iB0m75cPCub+5Tv7YTGn1eDUx/avEz9GeiV6mWt/TPyYbU9vsAlRAAAAAAAAAAAAAAAAAAAxyZKYq8rJaK175ngjNVvNa8a6avKn6dur8HF8lae5SUx2v6hJZs+PBTl5bxWPP2oXW7tkzcaYOOOnf2z7mhlzZM1+XlvNrd8sFLJyLW8R4hex8atfNvMgCssgAAAAAAAAAAAAAAAAAAAAAAAAAAAAAAAAAAAAAD2JmJiYnhMdsPAG/p921GHhGThlr/11/ik8G66bNwibeLt3X96uiame9f9QX49Lf4t8TExxiYmJ7YFUxZ8uGeOLJavolvYt5z06Mla5I/CVmvKrPvwrW4to9eU6I7FvOnt8ut6T6OMNrHrdNk+Tnp6JnhKeMlLepQWx3r7h9wiYmOMTxgdowAAAAAAfPJnw4/l5aV9Noa2TdtJTqvN5/5hzN619y7ilreobohsu92now4Yjz2ni0s2v1ObjF8tojur0QhtyaR68pq8W8+/Cfz6zT6f5zJET9GOmUbqN6tPGNPj5P8A1br/AARIrX5N7evCzTjUr78s8ubJmtyst5tPnlgCvM79rMRr0AAAAAAAAAAAAAAAAAAAAAAAAAAAAAAAAAAAAAAAAAAAAAAAAAA9re1J41tNZ808H2rrdTXqz5PvtxfAexMx6eTWJ9w243PWR1Zp++sT+zL+raz6yPVhpDr8l/rn8dPkN3+raz6yPVh5O6ayf9vD0Vj3NMPyX+vPxU+Q2ba/V2689/ung+N82W/y8l7em0ywHk2mfcuorWPUADl0AAAAAAAAAAAAAAAAAAAAAAAAAAAAAAAAAAAAAAAAAAAAAAAAAAAAAAAAAAAAAAAAAAAAAAAAAAAAAAAAAAAAAAAAAAAAAAAAAAAAAAAAAAAAAAAAAAAAAAAAAAAAAAAAAAAAAAAAAAAAAAAAAAAAAAAAAAAAAAAA/9k=">
            <a:extLst>
              <a:ext uri="{FF2B5EF4-FFF2-40B4-BE49-F238E27FC236}">
                <a16:creationId xmlns:a16="http://schemas.microsoft.com/office/drawing/2014/main" xmlns="" id="{630C4DE7-A52A-4DFD-974F-5A7ECB77BF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181739" cy="31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82493C-96A7-4E0E-B412-794A892FB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41" y="1291311"/>
            <a:ext cx="1569723" cy="144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7C29C9-3A11-4B11-A9F5-B3F9E5125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8" y="2931848"/>
            <a:ext cx="1569723" cy="14478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1E60545-2747-44A7-B190-A034D8EC3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8" y="4783106"/>
            <a:ext cx="1572771" cy="1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8909A-00B7-4A54-9324-880BAAF2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956" y="-122747"/>
            <a:ext cx="9787466" cy="122905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Resulting Priorities for 0-5 Year </a:t>
            </a:r>
            <a:r>
              <a:rPr lang="en-US" sz="3600" dirty="0" err="1"/>
              <a:t>Olds</a:t>
            </a:r>
            <a:r>
              <a:rPr lang="en-US" sz="36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9C663D-EDE4-4E3F-95BE-1188723A3306}"/>
              </a:ext>
            </a:extLst>
          </p:cNvPr>
          <p:cNvSpPr/>
          <p:nvPr/>
        </p:nvSpPr>
        <p:spPr>
          <a:xfrm>
            <a:off x="4131733" y="13807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Prenatal / Postnatal - Home Visitation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Lactation 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Birth for At-Risk Families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5AAC7-805B-4E87-A67C-81646D956B47}"/>
              </a:ext>
            </a:extLst>
          </p:cNvPr>
          <p:cNvSpPr/>
          <p:nvPr/>
        </p:nvSpPr>
        <p:spPr>
          <a:xfrm>
            <a:off x="4131733" y="304929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Family Strengthening – Home Visitation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Coaching and 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 Development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Life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Readiness Skills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8BE09D-3DB5-44BA-B430-AA036873057B}"/>
              </a:ext>
            </a:extLst>
          </p:cNvPr>
          <p:cNvSpPr/>
          <p:nvPr/>
        </p:nvSpPr>
        <p:spPr>
          <a:xfrm>
            <a:off x="4131733" y="5372691"/>
            <a:ext cx="472106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Childcare / Preschool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EE316D-5D6D-4B59-A859-546A4DB5C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10" y="1255450"/>
            <a:ext cx="1569723" cy="145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1A9C57-8A17-4CDF-8E60-0DE87B01D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14" y="3049294"/>
            <a:ext cx="1569723" cy="1450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27008-F986-4EBB-8A7F-553BC2DCB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13" y="4843138"/>
            <a:ext cx="1569723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71DDC-42EE-4B9F-8B3E-1AA623D1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5" y="417224"/>
            <a:ext cx="9144000" cy="719667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Calhepp</a:t>
            </a:r>
            <a:r>
              <a:rPr lang="en-US" sz="4400" dirty="0"/>
              <a:t> outcomes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129FD1-96BB-4237-BEAF-DE4B1B0C4F36}"/>
              </a:ext>
            </a:extLst>
          </p:cNvPr>
          <p:cNvSpPr txBox="1"/>
          <p:nvPr/>
        </p:nvSpPr>
        <p:spPr>
          <a:xfrm>
            <a:off x="3759201" y="1292661"/>
            <a:ext cx="478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Employment Impact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F5D55B6-E7A0-454B-9E5D-DECBA8C41EF4}"/>
              </a:ext>
            </a:extLst>
          </p:cNvPr>
          <p:cNvGrpSpPr/>
          <p:nvPr/>
        </p:nvGrpSpPr>
        <p:grpSpPr>
          <a:xfrm>
            <a:off x="2688243" y="2510716"/>
            <a:ext cx="3014134" cy="2035576"/>
            <a:chOff x="2156178" y="2596444"/>
            <a:chExt cx="3014134" cy="20355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A3DDE77-95D3-4636-8EDE-27B86FDD3758}"/>
                </a:ext>
              </a:extLst>
            </p:cNvPr>
            <p:cNvSpPr txBox="1"/>
            <p:nvPr/>
          </p:nvSpPr>
          <p:spPr>
            <a:xfrm>
              <a:off x="2156178" y="2596444"/>
              <a:ext cx="301413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/>
                <a:t>29%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A4ADE27-6F70-4241-93C5-D6B5D53D49B1}"/>
                </a:ext>
              </a:extLst>
            </p:cNvPr>
            <p:cNvSpPr txBox="1"/>
            <p:nvPr/>
          </p:nvSpPr>
          <p:spPr>
            <a:xfrm>
              <a:off x="2980267" y="4262688"/>
              <a:ext cx="1365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Before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5783908-6E65-402E-8047-B94A30D9EC12}"/>
              </a:ext>
            </a:extLst>
          </p:cNvPr>
          <p:cNvGrpSpPr/>
          <p:nvPr/>
        </p:nvGrpSpPr>
        <p:grpSpPr>
          <a:xfrm>
            <a:off x="6803756" y="2510716"/>
            <a:ext cx="3014134" cy="2046714"/>
            <a:chOff x="6959600" y="2596444"/>
            <a:chExt cx="3014134" cy="20467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76EC46-A12E-4B2F-94B8-98AA96668502}"/>
                </a:ext>
              </a:extLst>
            </p:cNvPr>
            <p:cNvSpPr txBox="1"/>
            <p:nvPr/>
          </p:nvSpPr>
          <p:spPr>
            <a:xfrm>
              <a:off x="6959600" y="2596444"/>
              <a:ext cx="301413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chemeClr val="accent1"/>
                  </a:solidFill>
                </a:rPr>
                <a:t>54%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8701409-6F3B-4480-9681-29118CB8766E}"/>
                </a:ext>
              </a:extLst>
            </p:cNvPr>
            <p:cNvSpPr txBox="1"/>
            <p:nvPr/>
          </p:nvSpPr>
          <p:spPr>
            <a:xfrm>
              <a:off x="7783689" y="4273826"/>
              <a:ext cx="1365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After 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E2418B9-1430-4F63-B07A-17FB18749344}"/>
              </a:ext>
            </a:extLst>
          </p:cNvPr>
          <p:cNvCxnSpPr/>
          <p:nvPr/>
        </p:nvCxnSpPr>
        <p:spPr>
          <a:xfrm>
            <a:off x="6152446" y="2065866"/>
            <a:ext cx="0" cy="314960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2E9D7-C9A6-45ED-9AFA-C2E0B333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80" y="255069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First 5 Preschool Outcomes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E51D9B2-ACE2-4D9F-B772-0A5E857CA3DB}"/>
              </a:ext>
            </a:extLst>
          </p:cNvPr>
          <p:cNvGrpSpPr/>
          <p:nvPr/>
        </p:nvGrpSpPr>
        <p:grpSpPr>
          <a:xfrm>
            <a:off x="2834870" y="1980529"/>
            <a:ext cx="6625219" cy="830997"/>
            <a:chOff x="1939484" y="2503519"/>
            <a:chExt cx="9217874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ED00489-E05F-486E-BE5C-B25C5040FFD4}"/>
                </a:ext>
              </a:extLst>
            </p:cNvPr>
            <p:cNvSpPr txBox="1"/>
            <p:nvPr/>
          </p:nvSpPr>
          <p:spPr>
            <a:xfrm>
              <a:off x="2300438" y="2503519"/>
              <a:ext cx="8856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  <a:p>
              <a:r>
                <a:rPr lang="en-US" sz="2400" dirty="0"/>
                <a:t>Higher attendance and fewer children held back </a:t>
              </a:r>
            </a:p>
          </p:txBody>
        </p:sp>
        <p:pic>
          <p:nvPicPr>
            <p:cNvPr id="11" name="Graphic 10" descr="Apple">
              <a:extLst>
                <a:ext uri="{FF2B5EF4-FFF2-40B4-BE49-F238E27FC236}">
                  <a16:creationId xmlns:a16="http://schemas.microsoft.com/office/drawing/2014/main" xmlns="" id="{E50894B9-A7C9-4859-B614-4F8D27F6F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39484" y="2887125"/>
              <a:ext cx="360954" cy="36095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08D0C65-AD25-4AE3-9BE3-5A03C54A0A14}"/>
              </a:ext>
            </a:extLst>
          </p:cNvPr>
          <p:cNvGrpSpPr/>
          <p:nvPr/>
        </p:nvGrpSpPr>
        <p:grpSpPr>
          <a:xfrm>
            <a:off x="2834870" y="3257762"/>
            <a:ext cx="6625219" cy="461665"/>
            <a:chOff x="1939484" y="3838244"/>
            <a:chExt cx="9217874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21ECD5-7606-4E04-BBDF-941D0962219C}"/>
                </a:ext>
              </a:extLst>
            </p:cNvPr>
            <p:cNvSpPr txBox="1"/>
            <p:nvPr/>
          </p:nvSpPr>
          <p:spPr>
            <a:xfrm>
              <a:off x="2300438" y="3838244"/>
              <a:ext cx="885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Better grades in language arts and math </a:t>
              </a:r>
            </a:p>
          </p:txBody>
        </p:sp>
        <p:pic>
          <p:nvPicPr>
            <p:cNvPr id="12" name="Graphic 11" descr="Apple">
              <a:extLst>
                <a:ext uri="{FF2B5EF4-FFF2-40B4-BE49-F238E27FC236}">
                  <a16:creationId xmlns:a16="http://schemas.microsoft.com/office/drawing/2014/main" xmlns="" id="{EC73A764-CB25-4356-BBCC-69063E5D6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39484" y="3870137"/>
              <a:ext cx="360954" cy="3609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09A40BA-93FD-4571-9D88-F52EB15CF478}"/>
              </a:ext>
            </a:extLst>
          </p:cNvPr>
          <p:cNvGrpSpPr/>
          <p:nvPr/>
        </p:nvGrpSpPr>
        <p:grpSpPr>
          <a:xfrm>
            <a:off x="2834870" y="4183282"/>
            <a:ext cx="6618301" cy="461665"/>
            <a:chOff x="1949109" y="5114845"/>
            <a:chExt cx="9208249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4FBBCC2-9143-494B-B812-7DC1FA3144B7}"/>
                </a:ext>
              </a:extLst>
            </p:cNvPr>
            <p:cNvSpPr txBox="1"/>
            <p:nvPr/>
          </p:nvSpPr>
          <p:spPr>
            <a:xfrm>
              <a:off x="2300438" y="5114845"/>
              <a:ext cx="885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Low income children benefit the most </a:t>
              </a:r>
            </a:p>
          </p:txBody>
        </p:sp>
        <p:pic>
          <p:nvPicPr>
            <p:cNvPr id="13" name="Graphic 12" descr="Apple">
              <a:extLst>
                <a:ext uri="{FF2B5EF4-FFF2-40B4-BE49-F238E27FC236}">
                  <a16:creationId xmlns:a16="http://schemas.microsoft.com/office/drawing/2014/main" xmlns="" id="{98373EB8-B4DD-4E65-9EDB-CB71B8B3C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49109" y="5146738"/>
              <a:ext cx="360954" cy="360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9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Best practices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9906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32813" y="1483567"/>
            <a:ext cx="3125787" cy="83975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Research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532813" y="2948473"/>
            <a:ext cx="3125787" cy="32237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START </a:t>
            </a:r>
          </a:p>
          <a:p>
            <a:pPr algn="ctr"/>
            <a:r>
              <a:rPr lang="en-US" sz="4000" dirty="0"/>
              <a:t>WITH 0 – 5</a:t>
            </a:r>
          </a:p>
          <a:p>
            <a:pPr algn="ctr"/>
            <a:r>
              <a:rPr lang="en-US" sz="4000" dirty="0"/>
              <a:t>YEAR OLDS?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E8ADF3A0-3C9B-4A98-9E76-0E2A876923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488" y="-383822"/>
            <a:ext cx="2606040" cy="666750"/>
          </a:xfrm>
          <a:prstGeom prst="rect">
            <a:avLst/>
          </a:prstGeom>
        </p:spPr>
      </p:pic>
      <p:pic>
        <p:nvPicPr>
          <p:cNvPr id="30" name="Graphic 29" descr="Upward trend">
            <a:extLst>
              <a:ext uri="{FF2B5EF4-FFF2-40B4-BE49-F238E27FC236}">
                <a16:creationId xmlns:a16="http://schemas.microsoft.com/office/drawing/2014/main" xmlns="" id="{2D1B16ED-1693-4A0E-A2E6-7AABA4FC8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36889" y="1162756"/>
            <a:ext cx="4758265" cy="47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17360-BFEB-485C-A2DA-43DFED69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rain development">
            <a:extLst>
              <a:ext uri="{FF2B5EF4-FFF2-40B4-BE49-F238E27FC236}">
                <a16:creationId xmlns:a16="http://schemas.microsoft.com/office/drawing/2014/main" xmlns="" id="{99F02E27-BC74-4DDF-A262-F10579D5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6" y="134224"/>
            <a:ext cx="10337178" cy="63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C2389-D939-4565-81FF-752FDC6F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143" y="2914969"/>
            <a:ext cx="3125787" cy="69597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Why </a:t>
            </a:r>
            <a:br>
              <a:rPr lang="en-US" sz="4000" dirty="0"/>
            </a:br>
            <a:r>
              <a:rPr lang="en-US" sz="4000" dirty="0"/>
              <a:t>prevention?</a:t>
            </a:r>
          </a:p>
        </p:txBody>
      </p:sp>
      <p:pic>
        <p:nvPicPr>
          <p:cNvPr id="11" name="Picture Placeholder 10" descr="Stopwatch">
            <a:extLst>
              <a:ext uri="{FF2B5EF4-FFF2-40B4-BE49-F238E27FC236}">
                <a16:creationId xmlns:a16="http://schemas.microsoft.com/office/drawing/2014/main" xmlns="" id="{C47F6032-4B04-479B-AD97-45ED133B19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672" b="7672"/>
          <a:stretch>
            <a:fillRect/>
          </a:stretch>
        </p:blipFill>
        <p:spPr>
          <a:xfrm>
            <a:off x="801511" y="614633"/>
            <a:ext cx="6762044" cy="5724077"/>
          </a:xfrm>
        </p:spPr>
      </p:pic>
    </p:spTree>
    <p:extLst>
      <p:ext uri="{BB962C8B-B14F-4D97-AF65-F5344CB8AC3E}">
        <p14:creationId xmlns:p14="http://schemas.microsoft.com/office/powerpoint/2010/main" val="1604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3FB2B-E99A-448E-AC89-355C98A2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Adverse childhood experiences 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3ED72E49-BF70-4893-AC14-064297ED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1" y="1765041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91AE7-4C6C-4A48-BAAB-106F12DC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Does Prevention have lasting impact? </a:t>
            </a:r>
          </a:p>
        </p:txBody>
      </p:sp>
      <p:pic>
        <p:nvPicPr>
          <p:cNvPr id="6" name="Picture Placeholder 5" descr="Playbook">
            <a:extLst>
              <a:ext uri="{FF2B5EF4-FFF2-40B4-BE49-F238E27FC236}">
                <a16:creationId xmlns:a16="http://schemas.microsoft.com/office/drawing/2014/main" xmlns="" id="{033E295B-8FD3-4F60-A808-1D7F1A141E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672" b="7672"/>
          <a:stretch>
            <a:fillRect/>
          </a:stretch>
        </p:blipFill>
        <p:spPr>
          <a:xfrm>
            <a:off x="304800" y="395111"/>
            <a:ext cx="7274756" cy="6158088"/>
          </a:xfrm>
        </p:spPr>
      </p:pic>
    </p:spTree>
    <p:extLst>
      <p:ext uri="{BB962C8B-B14F-4D97-AF65-F5344CB8AC3E}">
        <p14:creationId xmlns:p14="http://schemas.microsoft.com/office/powerpoint/2010/main" val="40662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may contain: 4 people, people smiling, people sitting">
            <a:extLst>
              <a:ext uri="{FF2B5EF4-FFF2-40B4-BE49-F238E27FC236}">
                <a16:creationId xmlns:a16="http://schemas.microsoft.com/office/drawing/2014/main" xmlns="" id="{C41E1F23-75FC-4F49-8587-583F776E0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40" y="636834"/>
            <a:ext cx="8343093" cy="584016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2E9D7-C9A6-45ED-9AFA-C2E0B333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23" y="17157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Long term impacts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DFE59A-70C0-441D-8CDD-E9B90AAB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127" y="1643062"/>
            <a:ext cx="185737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4A979D-D0C6-4AB7-8E7A-1FAFDBB55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698"/>
          <a:stretch/>
        </p:blipFill>
        <p:spPr>
          <a:xfrm>
            <a:off x="7433084" y="3961337"/>
            <a:ext cx="206146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0F8938-9BA3-4D1F-A0A8-E1F501C2DF3A}"/>
              </a:ext>
            </a:extLst>
          </p:cNvPr>
          <p:cNvSpPr txBox="1"/>
          <p:nvPr/>
        </p:nvSpPr>
        <p:spPr>
          <a:xfrm>
            <a:off x="1751798" y="1713107"/>
            <a:ext cx="5370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FADEOUT IS A MYTH.  </a:t>
            </a:r>
            <a:r>
              <a:rPr lang="en-US" sz="2000" dirty="0">
                <a:solidFill>
                  <a:schemeClr val="tx2"/>
                </a:solidFill>
              </a:rPr>
              <a:t>Quality early childhood education provides persistent boosts in socio-emotional skills even if cognitive skills taper in the short-run.  Gains in socio-emotional skills ultimately create better education, health and economic achievement.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C63CD-B0FB-420B-8274-F13A318BDAE5}"/>
              </a:ext>
            </a:extLst>
          </p:cNvPr>
          <p:cNvSpPr txBox="1"/>
          <p:nvPr/>
        </p:nvSpPr>
        <p:spPr>
          <a:xfrm>
            <a:off x="1665171" y="4050632"/>
            <a:ext cx="537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HIGHER RETURNS.  </a:t>
            </a:r>
            <a:r>
              <a:rPr lang="en-US" sz="2000" dirty="0">
                <a:solidFill>
                  <a:schemeClr val="tx2"/>
                </a:solidFill>
              </a:rPr>
              <a:t>The newest research from Professor Heckman and colleagues finds 13% ROI for comprehensive, high-quality, birth-to-five early education.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Gaps and needs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Methodology and results </a:t>
            </a:r>
          </a:p>
        </p:txBody>
      </p:sp>
    </p:spTree>
    <p:extLst>
      <p:ext uri="{BB962C8B-B14F-4D97-AF65-F5344CB8AC3E}">
        <p14:creationId xmlns:p14="http://schemas.microsoft.com/office/powerpoint/2010/main" val="12007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8A767-CDA3-4082-BEAE-2489F68B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78" y="40815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Home Visitation with case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C2CEF8-9C0C-4AC7-A193-1797BBECE42E}"/>
              </a:ext>
            </a:extLst>
          </p:cNvPr>
          <p:cNvSpPr txBox="1"/>
          <p:nvPr/>
        </p:nvSpPr>
        <p:spPr>
          <a:xfrm>
            <a:off x="1988397" y="2432976"/>
            <a:ext cx="4040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P.A.T</a:t>
            </a:r>
          </a:p>
          <a:p>
            <a:r>
              <a:rPr lang="en-US" sz="2800" dirty="0"/>
              <a:t>Health Education Program</a:t>
            </a:r>
          </a:p>
          <a:p>
            <a:r>
              <a:rPr lang="en-US" sz="2800" dirty="0" err="1"/>
              <a:t>CalHEPP</a:t>
            </a:r>
            <a:endParaRPr lang="en-US" sz="2800" dirty="0"/>
          </a:p>
          <a:p>
            <a:r>
              <a:rPr lang="en-US" sz="2800" dirty="0"/>
              <a:t>Early Head Start </a:t>
            </a:r>
          </a:p>
          <a:p>
            <a:r>
              <a:rPr lang="en-US" sz="2800" dirty="0"/>
              <a:t>Nurse Home Visiting </a:t>
            </a:r>
          </a:p>
          <a:p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0AA99A5-C7B9-40DA-89C9-A53B5B88DD91}"/>
              </a:ext>
            </a:extLst>
          </p:cNvPr>
          <p:cNvGrpSpPr/>
          <p:nvPr/>
        </p:nvGrpSpPr>
        <p:grpSpPr>
          <a:xfrm>
            <a:off x="6028553" y="1289976"/>
            <a:ext cx="4484136" cy="4484136"/>
            <a:chOff x="6480111" y="1289976"/>
            <a:chExt cx="4484136" cy="4484136"/>
          </a:xfrm>
        </p:grpSpPr>
        <p:pic>
          <p:nvPicPr>
            <p:cNvPr id="9" name="Graphic 8" descr="Family with two children">
              <a:extLst>
                <a:ext uri="{FF2B5EF4-FFF2-40B4-BE49-F238E27FC236}">
                  <a16:creationId xmlns:a16="http://schemas.microsoft.com/office/drawing/2014/main" xmlns="" id="{7D4E07F1-8ACE-451A-8B6E-DFE05E60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480111" y="1289976"/>
              <a:ext cx="4484136" cy="448413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3AF3580-AFFF-4821-BFD3-F25B35AED498}"/>
                </a:ext>
              </a:extLst>
            </p:cNvPr>
            <p:cNvGrpSpPr/>
            <p:nvPr/>
          </p:nvGrpSpPr>
          <p:grpSpPr>
            <a:xfrm>
              <a:off x="6744089" y="2574104"/>
              <a:ext cx="3956180" cy="1915880"/>
              <a:chOff x="6096000" y="2339468"/>
              <a:chExt cx="3956180" cy="191588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C6187E5-88EC-497B-B85B-ADA59C008ED4}"/>
                  </a:ext>
                </a:extLst>
              </p:cNvPr>
              <p:cNvSpPr txBox="1"/>
              <p:nvPr/>
            </p:nvSpPr>
            <p:spPr>
              <a:xfrm>
                <a:off x="6424516" y="2339468"/>
                <a:ext cx="338701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dirty="0"/>
                  <a:t>1500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E7DE31C-D21B-4F5F-B87B-05D6339FBCC7}"/>
                  </a:ext>
                </a:extLst>
              </p:cNvPr>
              <p:cNvSpPr txBox="1"/>
              <p:nvPr/>
            </p:nvSpPr>
            <p:spPr>
              <a:xfrm>
                <a:off x="6096000" y="3886016"/>
                <a:ext cx="3956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Families Served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4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D1BA7A-A991-4639-B937-D3C82625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83" y="146756"/>
            <a:ext cx="8351263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399AD-EC40-4330-A079-DFD10F2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5400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Preschool enrollment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386C93-F23A-4E21-92AE-08CE3B9E8010}"/>
              </a:ext>
            </a:extLst>
          </p:cNvPr>
          <p:cNvSpPr txBox="1"/>
          <p:nvPr/>
        </p:nvSpPr>
        <p:spPr>
          <a:xfrm>
            <a:off x="882678" y="1961444"/>
            <a:ext cx="102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# of 3 and 4 year </a:t>
            </a:r>
            <a:r>
              <a:rPr lang="en-US" dirty="0" err="1"/>
              <a:t>olds</a:t>
            </a:r>
            <a:r>
              <a:rPr lang="en-US" dirty="0"/>
              <a:t> enrolled in preschool in San Joaquin County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5B2C8F3-8980-44AD-8C03-DE64455F6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66130"/>
              </p:ext>
            </p:extLst>
          </p:nvPr>
        </p:nvGraphicFramePr>
        <p:xfrm>
          <a:off x="1971040" y="2514599"/>
          <a:ext cx="8127999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920831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9901290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90653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3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San Joaquin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927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961/2582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334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1369/4130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73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2500/5992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28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3965/10382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096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2321/5249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009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23418-F558-447F-8F9D-5ADA062C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30 million fewer words</a:t>
            </a:r>
          </a:p>
        </p:txBody>
      </p:sp>
      <p:pic>
        <p:nvPicPr>
          <p:cNvPr id="2050" name="Picture 2" descr="Image result for words">
            <a:extLst>
              <a:ext uri="{FF2B5EF4-FFF2-40B4-BE49-F238E27FC236}">
                <a16:creationId xmlns:a16="http://schemas.microsoft.com/office/drawing/2014/main" xmlns="" id="{E51D1833-52FE-483F-A37B-07B87692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20" y="2086997"/>
            <a:ext cx="7627608" cy="36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funding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Methodology and results </a:t>
            </a:r>
          </a:p>
        </p:txBody>
      </p:sp>
    </p:spTree>
    <p:extLst>
      <p:ext uri="{BB962C8B-B14F-4D97-AF65-F5344CB8AC3E}">
        <p14:creationId xmlns:p14="http://schemas.microsoft.com/office/powerpoint/2010/main" val="26910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17E1C3-6E50-4F0F-8EA1-348FDB32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86" y="295011"/>
            <a:ext cx="8610759" cy="604098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385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613286-FA16-4034-BEF9-2DAB2B48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71" y="168056"/>
            <a:ext cx="8842040" cy="620324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8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6857B7-982C-4ADC-A511-4CBEFCF85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17" y="254370"/>
            <a:ext cx="8624284" cy="60504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may contain: 6 people, people smiling, people sitting and indoor">
            <a:extLst>
              <a:ext uri="{FF2B5EF4-FFF2-40B4-BE49-F238E27FC236}">
                <a16:creationId xmlns:a16="http://schemas.microsoft.com/office/drawing/2014/main" xmlns="" id="{7E48F499-3F82-4C84-8B1F-5A6995762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9" y="440595"/>
            <a:ext cx="10305618" cy="596867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0C4CA6-619B-4771-969E-7F449A8F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50" y="182748"/>
            <a:ext cx="8793618" cy="616927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6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3403A-3509-45F1-A020-1E59907C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36" y="233683"/>
            <a:ext cx="8813306" cy="6185932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95DCE6-29BB-4953-B339-26AA449B7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27" y="406028"/>
            <a:ext cx="8375929" cy="58762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60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91AE7-4C6C-4A48-BAAB-106F12DC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the cost of </a:t>
            </a:r>
            <a:r>
              <a:rPr lang="en-US" sz="4000" dirty="0">
                <a:solidFill>
                  <a:schemeClr val="accent2"/>
                </a:solidFill>
              </a:rPr>
              <a:t>Not</a:t>
            </a:r>
            <a:r>
              <a:rPr lang="en-US" sz="4000" dirty="0"/>
              <a:t> investing early?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A5DEFF-4B4C-40E2-8A3D-4D3A1B80B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9" b="22013"/>
          <a:stretch/>
        </p:blipFill>
        <p:spPr>
          <a:xfrm>
            <a:off x="2105580" y="1216325"/>
            <a:ext cx="4253370" cy="42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47626A-5E95-4B69-8804-22492A17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72" y="236344"/>
            <a:ext cx="8601706" cy="603463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9E8C9-7A0C-466E-9FAC-02AC380F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526212"/>
            <a:ext cx="9460302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Cannabis Tax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634387-6EF7-41EE-B120-4EB211CCF7AA}"/>
              </a:ext>
            </a:extLst>
          </p:cNvPr>
          <p:cNvSpPr txBox="1"/>
          <p:nvPr/>
        </p:nvSpPr>
        <p:spPr>
          <a:xfrm>
            <a:off x="1518250" y="2067304"/>
            <a:ext cx="930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Fund prevention and early intervention programs for children and youth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D346A6-6FA6-412F-BD6C-1173AB46E950}"/>
              </a:ext>
            </a:extLst>
          </p:cNvPr>
          <p:cNvSpPr txBox="1"/>
          <p:nvPr/>
        </p:nvSpPr>
        <p:spPr>
          <a:xfrm>
            <a:off x="2769079" y="2927062"/>
            <a:ext cx="54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revenue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AF95D1-D4F4-49BF-8987-3306B1C9645F}"/>
              </a:ext>
            </a:extLst>
          </p:cNvPr>
          <p:cNvSpPr txBox="1"/>
          <p:nvPr/>
        </p:nvSpPr>
        <p:spPr>
          <a:xfrm>
            <a:off x="2769079" y="3639319"/>
            <a:ext cx="45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Prevention works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A0079C-B4D6-41AA-9EF5-54551F807E16}"/>
              </a:ext>
            </a:extLst>
          </p:cNvPr>
          <p:cNvSpPr txBox="1"/>
          <p:nvPr/>
        </p:nvSpPr>
        <p:spPr>
          <a:xfrm>
            <a:off x="2769079" y="4351576"/>
            <a:ext cx="45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Local control  </a:t>
            </a:r>
          </a:p>
        </p:txBody>
      </p:sp>
    </p:spTree>
    <p:extLst>
      <p:ext uri="{BB962C8B-B14F-4D97-AF65-F5344CB8AC3E}">
        <p14:creationId xmlns:p14="http://schemas.microsoft.com/office/powerpoint/2010/main" val="10711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22" y="54216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Future of the Task Force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6E1F05-2758-4100-819D-845F5DED4EA8}"/>
              </a:ext>
            </a:extLst>
          </p:cNvPr>
          <p:cNvSpPr txBox="1"/>
          <p:nvPr/>
        </p:nvSpPr>
        <p:spPr>
          <a:xfrm>
            <a:off x="1624522" y="2105057"/>
            <a:ext cx="9108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Extend sunset of the Children and Youth Task Force to December 2018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04D6CD-5DDA-4BA6-8CAB-209DC7DF6E1B}"/>
              </a:ext>
            </a:extLst>
          </p:cNvPr>
          <p:cNvSpPr txBox="1"/>
          <p:nvPr/>
        </p:nvSpPr>
        <p:spPr>
          <a:xfrm>
            <a:off x="3458978" y="2770572"/>
            <a:ext cx="55992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Collect additional data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Expand partnerships with criminal justice, education, health, business, faith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Pursue other revenue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1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8090" b="8729"/>
          <a:stretch/>
        </p:blipFill>
        <p:spPr>
          <a:xfrm>
            <a:off x="129312" y="960776"/>
            <a:ext cx="4017151" cy="369399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Children and Youth Task Force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19040"/>
          <a:stretch/>
        </p:blipFill>
        <p:spPr>
          <a:xfrm>
            <a:off x="8169825" y="986459"/>
            <a:ext cx="3894930" cy="3668307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/>
          <a:stretch/>
        </p:blipFill>
        <p:spPr>
          <a:xfrm>
            <a:off x="4146464" y="986459"/>
            <a:ext cx="4023360" cy="3668308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 on Prevention </a:t>
            </a:r>
          </a:p>
        </p:txBody>
      </p:sp>
    </p:spTree>
    <p:extLst>
      <p:ext uri="{BB962C8B-B14F-4D97-AF65-F5344CB8AC3E}">
        <p14:creationId xmlns:p14="http://schemas.microsoft.com/office/powerpoint/2010/main" val="28708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may contain: 3 people, people sitting, table and indoor">
            <a:extLst>
              <a:ext uri="{FF2B5EF4-FFF2-40B4-BE49-F238E27FC236}">
                <a16:creationId xmlns:a16="http://schemas.microsoft.com/office/drawing/2014/main" xmlns="" id="{06F856ED-3B05-471B-B5BD-6E1FD331DC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8" y="1146214"/>
            <a:ext cx="10427555" cy="457725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may contain: 3 people, people smiling, people sitting and indoor">
            <a:extLst>
              <a:ext uri="{FF2B5EF4-FFF2-40B4-BE49-F238E27FC236}">
                <a16:creationId xmlns:a16="http://schemas.microsoft.com/office/drawing/2014/main" xmlns="" id="{B7E30EBB-D9D1-4A06-BD0C-ADBB2528E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50" y="669572"/>
            <a:ext cx="8984827" cy="561551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Pictures </a:t>
            </a:r>
          </a:p>
        </p:txBody>
      </p:sp>
      <p:pic>
        <p:nvPicPr>
          <p:cNvPr id="10242" name="Picture 2" descr="Image may contain: 8 people, people sitting and indoor">
            <a:extLst>
              <a:ext uri="{FF2B5EF4-FFF2-40B4-BE49-F238E27FC236}">
                <a16:creationId xmlns:a16="http://schemas.microsoft.com/office/drawing/2014/main" xmlns="" id="{46E3A8D4-29B7-47EF-B2F2-221BE3CD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2" y="305929"/>
            <a:ext cx="8376356" cy="586344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Best Practices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Methodology and results </a:t>
            </a:r>
          </a:p>
        </p:txBody>
      </p:sp>
    </p:spTree>
    <p:extLst>
      <p:ext uri="{BB962C8B-B14F-4D97-AF65-F5344CB8AC3E}">
        <p14:creationId xmlns:p14="http://schemas.microsoft.com/office/powerpoint/2010/main" val="41211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95B71-2C98-4C59-A76D-67BB8F6E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75" y="-33453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Age group forums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xmlns="" id="{4FAC7CF4-2B31-43B7-9EE4-7A16CC8D0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897380"/>
              </p:ext>
            </p:extLst>
          </p:nvPr>
        </p:nvGraphicFramePr>
        <p:xfrm>
          <a:off x="1539730" y="722489"/>
          <a:ext cx="9184545" cy="5702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61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1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– 5 Year </a:t>
                      </a:r>
                      <a:r>
                        <a:rPr lang="en-US" dirty="0" err="1"/>
                        <a:t>Olds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6-12 Year </a:t>
                      </a:r>
                      <a:r>
                        <a:rPr lang="en-US" dirty="0" err="1"/>
                        <a:t>Olds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– 18 Year </a:t>
                      </a:r>
                      <a:r>
                        <a:rPr lang="en-US" dirty="0" err="1"/>
                        <a:t>Olds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59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80C2A7-E6D8-4C4A-BBDE-A0D71EEBDEEE}"/>
              </a:ext>
            </a:extLst>
          </p:cNvPr>
          <p:cNvSpPr txBox="1"/>
          <p:nvPr/>
        </p:nvSpPr>
        <p:spPr>
          <a:xfrm>
            <a:off x="4622334" y="1418308"/>
            <a:ext cx="29025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Jason Messer</a:t>
            </a:r>
          </a:p>
          <a:p>
            <a:r>
              <a:rPr lang="en-US" sz="1600" dirty="0"/>
              <a:t>Superintendent</a:t>
            </a:r>
          </a:p>
          <a:p>
            <a:r>
              <a:rPr lang="en-US" sz="1600" dirty="0"/>
              <a:t>Manteca Unified School District </a:t>
            </a:r>
          </a:p>
          <a:p>
            <a:endParaRPr lang="en-US" sz="1600" dirty="0"/>
          </a:p>
          <a:p>
            <a:r>
              <a:rPr lang="en-US" sz="1600" b="1" dirty="0"/>
              <a:t>Marc McCool </a:t>
            </a:r>
          </a:p>
          <a:p>
            <a:r>
              <a:rPr lang="en-US" sz="1600" dirty="0"/>
              <a:t>Director of Operations</a:t>
            </a:r>
          </a:p>
          <a:p>
            <a:r>
              <a:rPr lang="en-US" sz="1600" dirty="0"/>
              <a:t>Boys &amp; Girls Club  Manteca/Lathrop </a:t>
            </a:r>
          </a:p>
          <a:p>
            <a:endParaRPr lang="en-US" sz="1600" dirty="0"/>
          </a:p>
          <a:p>
            <a:r>
              <a:rPr lang="en-US" sz="1600" b="1" dirty="0"/>
              <a:t>Dr. Ana Revilla </a:t>
            </a:r>
          </a:p>
          <a:p>
            <a:r>
              <a:rPr lang="en-US" sz="1600" dirty="0"/>
              <a:t>Pediatric Medical Director </a:t>
            </a:r>
          </a:p>
          <a:p>
            <a:r>
              <a:rPr lang="en-US" sz="1600" dirty="0"/>
              <a:t>Community Medical Centers</a:t>
            </a:r>
          </a:p>
          <a:p>
            <a:endParaRPr lang="en-US" sz="1600" dirty="0"/>
          </a:p>
          <a:p>
            <a:r>
              <a:rPr lang="en-US" sz="1600" b="1" dirty="0"/>
              <a:t>Junior Cueva </a:t>
            </a:r>
          </a:p>
          <a:p>
            <a:r>
              <a:rPr lang="en-US" sz="1600" dirty="0"/>
              <a:t>Director </a:t>
            </a:r>
          </a:p>
          <a:p>
            <a:r>
              <a:rPr lang="en-US" sz="1600" dirty="0"/>
              <a:t>Boys and Girls Club – Tracy </a:t>
            </a:r>
          </a:p>
          <a:p>
            <a:endParaRPr lang="en-US" sz="1600" dirty="0"/>
          </a:p>
          <a:p>
            <a:r>
              <a:rPr lang="en-US" sz="1600" b="1" dirty="0"/>
              <a:t>Oscar </a:t>
            </a:r>
            <a:r>
              <a:rPr lang="en-US" sz="1600" b="1" dirty="0" err="1"/>
              <a:t>Munguia</a:t>
            </a:r>
            <a:endParaRPr lang="en-US" sz="1600" b="1" dirty="0"/>
          </a:p>
          <a:p>
            <a:r>
              <a:rPr lang="en-US" sz="1600" dirty="0"/>
              <a:t>Director</a:t>
            </a:r>
          </a:p>
          <a:p>
            <a:r>
              <a:rPr lang="en-US" sz="1600" dirty="0"/>
              <a:t>Give Every Child A Chance 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98D7E6-84D0-4E72-87E5-601BE9D32200}"/>
              </a:ext>
            </a:extLst>
          </p:cNvPr>
          <p:cNvSpPr txBox="1"/>
          <p:nvPr/>
        </p:nvSpPr>
        <p:spPr>
          <a:xfrm>
            <a:off x="7794945" y="1441945"/>
            <a:ext cx="26593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Doug Silva</a:t>
            </a:r>
          </a:p>
          <a:p>
            <a:r>
              <a:rPr lang="en-US" sz="1600" dirty="0"/>
              <a:t>Administrator </a:t>
            </a:r>
          </a:p>
          <a:p>
            <a:r>
              <a:rPr lang="en-US" sz="1600" dirty="0"/>
              <a:t>Youth Build </a:t>
            </a:r>
          </a:p>
          <a:p>
            <a:endParaRPr lang="en-US" sz="1600" dirty="0"/>
          </a:p>
          <a:p>
            <a:r>
              <a:rPr lang="en-US" sz="1600" b="1" dirty="0"/>
              <a:t>Dr. Alphonso </a:t>
            </a:r>
            <a:r>
              <a:rPr lang="en-US" sz="1600" b="1" dirty="0" err="1"/>
              <a:t>Apu</a:t>
            </a:r>
            <a:endParaRPr lang="en-US" sz="1600" b="1" dirty="0"/>
          </a:p>
          <a:p>
            <a:r>
              <a:rPr lang="en-US" sz="1600" dirty="0"/>
              <a:t>Director</a:t>
            </a:r>
          </a:p>
          <a:p>
            <a:r>
              <a:rPr lang="en-US" sz="1600" dirty="0"/>
              <a:t>Community Medical Centers</a:t>
            </a:r>
          </a:p>
          <a:p>
            <a:endParaRPr lang="en-US" sz="1600" dirty="0"/>
          </a:p>
          <a:p>
            <a:r>
              <a:rPr lang="en-US" sz="1600" b="1" dirty="0"/>
              <a:t>Dr. Ward Andrus</a:t>
            </a:r>
          </a:p>
          <a:p>
            <a:r>
              <a:rPr lang="en-US" sz="1600" dirty="0"/>
              <a:t>Acting Assist. Superintendent</a:t>
            </a:r>
          </a:p>
          <a:p>
            <a:r>
              <a:rPr lang="en-US" sz="1600" dirty="0"/>
              <a:t>Stockton Unified School District</a:t>
            </a:r>
          </a:p>
          <a:p>
            <a:endParaRPr lang="en-US" sz="1600" dirty="0"/>
          </a:p>
          <a:p>
            <a:r>
              <a:rPr lang="en-US" sz="1600" b="1" dirty="0"/>
              <a:t>Brian Muhammed </a:t>
            </a:r>
          </a:p>
          <a:p>
            <a:r>
              <a:rPr lang="en-US" sz="1600" dirty="0"/>
              <a:t>Participatory Defense</a:t>
            </a:r>
          </a:p>
          <a:p>
            <a:r>
              <a:rPr lang="en-US" sz="1600" dirty="0"/>
              <a:t>Fathers &amp; Families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4C8937-26C1-472F-B21C-617837AEBDA1}"/>
              </a:ext>
            </a:extLst>
          </p:cNvPr>
          <p:cNvSpPr txBox="1"/>
          <p:nvPr/>
        </p:nvSpPr>
        <p:spPr>
          <a:xfrm>
            <a:off x="1580275" y="1416545"/>
            <a:ext cx="2985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Dr. Maggie Park</a:t>
            </a:r>
          </a:p>
          <a:p>
            <a:r>
              <a:rPr lang="en-US" sz="1600" dirty="0"/>
              <a:t>CMS Medical Director</a:t>
            </a:r>
          </a:p>
          <a:p>
            <a:r>
              <a:rPr lang="en-US" sz="1600" dirty="0"/>
              <a:t>Public Heath </a:t>
            </a:r>
          </a:p>
          <a:p>
            <a:endParaRPr lang="en-US" sz="1600" b="1" dirty="0"/>
          </a:p>
          <a:p>
            <a:r>
              <a:rPr lang="en-US" sz="1600" b="1" dirty="0" err="1"/>
              <a:t>Lani</a:t>
            </a:r>
            <a:r>
              <a:rPr lang="en-US" sz="1600" b="1" dirty="0"/>
              <a:t> Schiff-Ross</a:t>
            </a:r>
          </a:p>
          <a:p>
            <a:r>
              <a:rPr lang="en-US" sz="1600" dirty="0"/>
              <a:t>Executive Director  </a:t>
            </a:r>
          </a:p>
          <a:p>
            <a:r>
              <a:rPr lang="en-US" sz="1600" dirty="0"/>
              <a:t>First 5 San Joaquin </a:t>
            </a:r>
          </a:p>
          <a:p>
            <a:endParaRPr lang="en-US" sz="1600" dirty="0"/>
          </a:p>
          <a:p>
            <a:r>
              <a:rPr lang="en-US" sz="1600" b="1" dirty="0"/>
              <a:t>Lindy Turner-Hardin </a:t>
            </a:r>
          </a:p>
          <a:p>
            <a:r>
              <a:rPr lang="en-US" sz="1600" dirty="0"/>
              <a:t>Executive Director  </a:t>
            </a:r>
          </a:p>
          <a:p>
            <a:r>
              <a:rPr lang="en-US" sz="1600" dirty="0"/>
              <a:t>Child Abuse Prevention Council </a:t>
            </a:r>
          </a:p>
          <a:p>
            <a:endParaRPr lang="en-US" sz="1600" dirty="0"/>
          </a:p>
          <a:p>
            <a:r>
              <a:rPr lang="en-US" sz="1600" b="1" dirty="0"/>
              <a:t>Kay </a:t>
            </a:r>
            <a:r>
              <a:rPr lang="en-US" sz="1600" b="1" dirty="0" err="1"/>
              <a:t>Ruhstaller</a:t>
            </a:r>
            <a:endParaRPr lang="en-US" sz="1600" b="1" dirty="0"/>
          </a:p>
          <a:p>
            <a:r>
              <a:rPr lang="en-US" sz="1600" dirty="0"/>
              <a:t>Executive Director </a:t>
            </a:r>
          </a:p>
          <a:p>
            <a:r>
              <a:rPr lang="en-US" sz="1600" dirty="0"/>
              <a:t>Family Resource &amp; Referral </a:t>
            </a:r>
          </a:p>
          <a:p>
            <a:endParaRPr lang="en-US" sz="1600" dirty="0"/>
          </a:p>
          <a:p>
            <a:r>
              <a:rPr lang="en-US" sz="1600" b="1" dirty="0"/>
              <a:t>Jamie </a:t>
            </a:r>
            <a:r>
              <a:rPr lang="en-US" sz="1600" b="1" dirty="0" err="1"/>
              <a:t>Baiocchi</a:t>
            </a:r>
            <a:r>
              <a:rPr lang="en-US" sz="1600" b="1" dirty="0"/>
              <a:t> </a:t>
            </a:r>
          </a:p>
          <a:p>
            <a:r>
              <a:rPr lang="en-US" sz="1600" dirty="0"/>
              <a:t>Director Early Education &amp; Support </a:t>
            </a:r>
          </a:p>
          <a:p>
            <a:r>
              <a:rPr lang="en-US" sz="1600" dirty="0"/>
              <a:t>County Office of Education </a:t>
            </a:r>
          </a:p>
        </p:txBody>
      </p:sp>
    </p:spTree>
    <p:extLst>
      <p:ext uri="{BB962C8B-B14F-4D97-AF65-F5344CB8AC3E}">
        <p14:creationId xmlns:p14="http://schemas.microsoft.com/office/powerpoint/2010/main" val="37502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F2F3B-A926-468C-ACFB-D1A87016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Resulting Priorities for 13 – 18 year </a:t>
            </a:r>
            <a:r>
              <a:rPr lang="en-US" sz="3200" dirty="0" err="1"/>
              <a:t>olds</a:t>
            </a:r>
            <a:r>
              <a:rPr lang="en-US" sz="32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33762A-3FBC-43CB-AF08-B6B84A15AAED}"/>
              </a:ext>
            </a:extLst>
          </p:cNvPr>
          <p:cNvSpPr/>
          <p:nvPr/>
        </p:nvSpPr>
        <p:spPr>
          <a:xfrm>
            <a:off x="4334937" y="14330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Prenatal – Age Five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 Visitation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Preschool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53D467-E493-40F4-BE26-B426E2A5F282}"/>
              </a:ext>
            </a:extLst>
          </p:cNvPr>
          <p:cNvSpPr txBox="1"/>
          <p:nvPr/>
        </p:nvSpPr>
        <p:spPr>
          <a:xfrm>
            <a:off x="4334937" y="2970359"/>
            <a:ext cx="453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Family Strengthening  - Wrap Around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Education – Coaching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7880CC-647B-47DB-97AE-95904B85F5B9}"/>
              </a:ext>
            </a:extLst>
          </p:cNvPr>
          <p:cNvSpPr/>
          <p:nvPr/>
        </p:nvSpPr>
        <p:spPr>
          <a:xfrm>
            <a:off x="4334937" y="50797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Mentoring and Job Training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3AA912-2F40-49A6-AB4B-DF8E460B2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7" y="1307778"/>
            <a:ext cx="1569723" cy="145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AC690E6-FA0B-422D-8A74-2BF7B9308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7" y="2923407"/>
            <a:ext cx="1569723" cy="1450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5B08E2C-C9CE-4F80-A83F-6331A11D2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1" y="4539036"/>
            <a:ext cx="1569723" cy="1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althFitness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87A91B"/>
    </a:accent1>
    <a:accent2>
      <a:srgbClr val="FBCE11"/>
    </a:accent2>
    <a:accent3>
      <a:srgbClr val="446ED8"/>
    </a:accent3>
    <a:accent4>
      <a:srgbClr val="9D22E2"/>
    </a:accent4>
    <a:accent5>
      <a:srgbClr val="FE9E00"/>
    </a:accent5>
    <a:accent6>
      <a:srgbClr val="DF5327"/>
    </a:accent6>
    <a:hlink>
      <a:srgbClr val="446ED8"/>
    </a:hlink>
    <a:folHlink>
      <a:srgbClr val="828282"/>
    </a:folHlink>
  </a:clrScheme>
</a:themeOverride>
</file>

<file path=ppt/theme/themeOverride2.xml><?xml version="1.0" encoding="utf-8"?>
<a:themeOverride xmlns:a="http://schemas.openxmlformats.org/drawingml/2006/main">
  <a:clrScheme name="HealthFitness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87A91B"/>
    </a:accent1>
    <a:accent2>
      <a:srgbClr val="FBCE11"/>
    </a:accent2>
    <a:accent3>
      <a:srgbClr val="446ED8"/>
    </a:accent3>
    <a:accent4>
      <a:srgbClr val="9D22E2"/>
    </a:accent4>
    <a:accent5>
      <a:srgbClr val="FE9E00"/>
    </a:accent5>
    <a:accent6>
      <a:srgbClr val="DF5327"/>
    </a:accent6>
    <a:hlink>
      <a:srgbClr val="446ED8"/>
    </a:hlink>
    <a:folHlink>
      <a:srgbClr val="8282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7281</TotalTime>
  <Words>523</Words>
  <Application>Microsoft Office PowerPoint</Application>
  <PresentationFormat>Widescreen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Health Fitness 16x9</vt:lpstr>
      <vt:lpstr>Children and Youth Task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</vt:lpstr>
      <vt:lpstr>Age group forums</vt:lpstr>
      <vt:lpstr>Resulting Priorities for 13 – 18 year olds </vt:lpstr>
      <vt:lpstr>Resulting priorities for 6-12 Year olds </vt:lpstr>
      <vt:lpstr>Resulting Priorities for 0-5 Year Olds </vt:lpstr>
      <vt:lpstr>Calhepp outcomes </vt:lpstr>
      <vt:lpstr>First 5 Preschool Outcomes</vt:lpstr>
      <vt:lpstr>Best practices</vt:lpstr>
      <vt:lpstr>Research </vt:lpstr>
      <vt:lpstr>PowerPoint Presentation</vt:lpstr>
      <vt:lpstr>Why  prevention?</vt:lpstr>
      <vt:lpstr>Adverse childhood experiences </vt:lpstr>
      <vt:lpstr>Does Prevention have lasting impact? </vt:lpstr>
      <vt:lpstr>Long term impacts </vt:lpstr>
      <vt:lpstr>Gaps and needs</vt:lpstr>
      <vt:lpstr>Home Visitation with case management</vt:lpstr>
      <vt:lpstr>PowerPoint Presentation</vt:lpstr>
      <vt:lpstr>Preschool enrollment </vt:lpstr>
      <vt:lpstr>30 million fewer words</vt:lpstr>
      <vt:lpstr>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cost of Not investing early? </vt:lpstr>
      <vt:lpstr>PowerPoint Presentation</vt:lpstr>
      <vt:lpstr>Cannabis Tax </vt:lpstr>
      <vt:lpstr>Future of the Task Force  </vt:lpstr>
      <vt:lpstr>Children and Youth Task Force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Youth Task Force</dc:title>
  <dc:creator>Jeff Gilbert</dc:creator>
  <cp:lastModifiedBy>Margaret</cp:lastModifiedBy>
  <cp:revision>106</cp:revision>
  <dcterms:created xsi:type="dcterms:W3CDTF">2017-10-09T15:42:41Z</dcterms:created>
  <dcterms:modified xsi:type="dcterms:W3CDTF">2017-11-07T02:01:27Z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