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Merriweather" panose="00000500000000000000"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dropbox.com/s/sxoz9jj7f8pwf5q/We%20Are%20Missouri%20Signature%20Delivery%20clip.mp4?dl=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slocounty.ca.gov/Departments/Clerk-Recorder/Forms-Documents/Elections-and-Voting/Non-Election-Specific/Documents/Countywide-Initiative-Information-Manual.pdf" TargetMode="External"/><Relationship Id="rId3" Type="http://schemas.openxmlformats.org/officeDocument/2006/relationships/hyperlink" Target="https://leginfo.legislature.ca.gov/faces/codes_displayText.xhtml?lawCode=ELEC&amp;division=9.&amp;title=&amp;part=&amp;chapter=2.&amp;article=1." TargetMode="External"/><Relationship Id="rId7" Type="http://schemas.openxmlformats.org/officeDocument/2006/relationships/hyperlink" Target="https://sonomacounty.ca.gov/CRA/Registrar-of-Voters/Elections/Recalls-Initiatives-Referendum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ocovote.us/run-for-office-or-file-a-measure/begin-the-county-initiative-process/" TargetMode="External"/><Relationship Id="rId5" Type="http://schemas.openxmlformats.org/officeDocument/2006/relationships/hyperlink" Target="https://www.ocvote.com/election-library/docs/Countywide%20Initiative%20Process%20Handbook.pdf" TargetMode="External"/><Relationship Id="rId4" Type="http://schemas.openxmlformats.org/officeDocument/2006/relationships/hyperlink" Target="https://www.lavote.net/docs/rrcc/documents/county-initiative-procedures.pdf?v=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25c35758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625c35758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a:latin typeface="Calibri"/>
                <a:ea typeface="Calibri"/>
                <a:cs typeface="Calibri"/>
                <a:sym typeface="Calibri"/>
              </a:rPr>
              <a:t>Nicole</a:t>
            </a:r>
            <a:endParaRPr sz="1200">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Timing</a:t>
            </a:r>
            <a:r>
              <a:rPr lang="en" sz="1200">
                <a:latin typeface="Calibri"/>
                <a:ea typeface="Calibri"/>
                <a:cs typeface="Calibri"/>
                <a:sym typeface="Calibri"/>
              </a:rPr>
              <a:t>: &lt;1 min</a:t>
            </a:r>
            <a:endParaRPr sz="1200">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Learning point</a:t>
            </a:r>
            <a:r>
              <a:rPr lang="en" sz="1200">
                <a:latin typeface="Calibri"/>
                <a:ea typeface="Calibri"/>
                <a:cs typeface="Calibri"/>
                <a:sym typeface="Calibri"/>
              </a:rPr>
              <a:t>: Introduction</a:t>
            </a:r>
            <a:endParaRPr sz="1200">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In this session we are going to go deeply into the core elements of putting together an effective signature gathering operation.</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This is the first test of your campaign.  Without securing the right number of VALID and VERIFIED signatures,  it does not matter whether you have a great idea, great language, or a great campaign.  Not enough signatures, and there will be no campaign,</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This is also the first test of your field campaign and coalition decision-making and coordination.  As such, be sure and allow enough time for the muscles to get stronger.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On the surface, gathering signatures may seem like a straightforward process. Fortunately (or unfortunately) people are pretty willing to just about sign anything.  But like so much of ballot measure campaigns the challenge is in the details, for one mistake can destroy the entire process, and with it, your chances of getting your initiative on the ballot. </a:t>
            </a:r>
            <a:endParaRPr sz="1200">
              <a:latin typeface="Calibri"/>
              <a:ea typeface="Calibri"/>
              <a:cs typeface="Calibri"/>
              <a:sym typeface="Calibri"/>
            </a:endParaRPr>
          </a:p>
          <a:p>
            <a:pPr marL="0" lvl="0" indent="0" algn="l" rtl="0">
              <a:spcBef>
                <a:spcPts val="0"/>
              </a:spcBef>
              <a:spcAft>
                <a:spcPts val="0"/>
              </a:spcAft>
              <a:buNone/>
            </a:pPr>
            <a:br>
              <a:rPr lang="en" sz="1200">
                <a:latin typeface="Calibri"/>
                <a:ea typeface="Calibri"/>
                <a:cs typeface="Calibri"/>
                <a:sym typeface="Calibri"/>
              </a:rPr>
            </a:br>
            <a:r>
              <a:rPr lang="en" sz="1200">
                <a:latin typeface="Calibri"/>
                <a:ea typeface="Calibri"/>
                <a:cs typeface="Calibri"/>
                <a:sym typeface="Calibri"/>
              </a:rPr>
              <a:t>A lot is at stake here, so we need to have a solid plan and execution at each step.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n" sz="1200" i="1">
                <a:latin typeface="Calibri"/>
                <a:ea typeface="Calibri"/>
                <a:cs typeface="Calibri"/>
                <a:sym typeface="Calibri"/>
              </a:rPr>
              <a:t>(CLICK)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u="sng">
              <a:latin typeface="Calibri"/>
              <a:ea typeface="Calibri"/>
              <a:cs typeface="Calibri"/>
              <a:sym typeface="Calibri"/>
            </a:endParaRPr>
          </a:p>
        </p:txBody>
      </p:sp>
      <p:sp>
        <p:nvSpPr>
          <p:cNvPr id="96" name="Google Shape;96;g625c35758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9c10bab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09c10ba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2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Prior to the circulation of a petition, proponents must publish the Notice of Intention and Ballot Title and Summary in a newspaper of “general circulation” within the County, and file proof of the publication with the ROV.</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6ccd143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6ccd14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Derek</a:t>
            </a:r>
            <a:endParaRPr sz="1200" b="1">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Timing: &lt;1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Know the rules and requirements and build in a cushion</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Every state has different requirements when it comes to how many signatures need to be gathered to get on the ballot. </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Number of signatures - </a:t>
            </a:r>
            <a:r>
              <a:rPr lang="en" sz="1200">
                <a:latin typeface="Calibri"/>
                <a:ea typeface="Calibri"/>
                <a:cs typeface="Calibri"/>
                <a:sym typeface="Calibri"/>
              </a:rPr>
              <a:t>Signature requirements are </a:t>
            </a:r>
            <a:r>
              <a:rPr lang="en" sz="1200" u="sng">
                <a:latin typeface="Calibri"/>
                <a:ea typeface="Calibri"/>
                <a:cs typeface="Calibri"/>
                <a:sym typeface="Calibri"/>
              </a:rPr>
              <a:t>often</a:t>
            </a:r>
            <a:r>
              <a:rPr lang="en" sz="1200">
                <a:latin typeface="Calibri"/>
                <a:ea typeface="Calibri"/>
                <a:cs typeface="Calibri"/>
                <a:sym typeface="Calibri"/>
              </a:rPr>
              <a:t> based on a percentage of people who cast ballots in the last general election, most states do it for a statewide office, typically Governor.  In other states it is the number of people who cast ballots.  In still others it is the number of registered voters.  Know the rules for your state.  The number of signatures also varies widely depending on state rules.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However, you need to think also about the raw number of people and how big your state is, for both will impact how expensive the process will be.   For example, in California you need a little over 623,000 valid signatures to change a state law in 2020 – and a little over 997,000  to change the state constitution.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Type of Initiative – </a:t>
            </a:r>
            <a:r>
              <a:rPr lang="en" sz="1200">
                <a:latin typeface="Calibri"/>
                <a:ea typeface="Calibri"/>
                <a:cs typeface="Calibri"/>
                <a:sym typeface="Calibri"/>
              </a:rPr>
              <a:t>Signature gathering rules often differ depending on the type of initiative.  For example, in Michigan, signature requirements depend on the total number of votes cast for the office of governor at the last gubernatorial election.  For </a:t>
            </a:r>
            <a:r>
              <a:rPr lang="en" sz="1200">
                <a:latin typeface="Cambria"/>
                <a:ea typeface="Cambria"/>
                <a:cs typeface="Cambria"/>
                <a:sym typeface="Cambria"/>
              </a:rPr>
              <a:t>Statutory Initiatives: 8% of all votes cast in the previous gubernatorial election. For a Referendum: 5% of all votes cast in the previous gubernatorial election. And for a Constitutional Amendment: 10% of all votes cast in the previous gubernatorial election.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Geographic Distribution Requirements</a:t>
            </a:r>
            <a:r>
              <a:rPr lang="en" sz="1200">
                <a:latin typeface="Calibri"/>
                <a:ea typeface="Calibri"/>
                <a:cs typeface="Calibri"/>
                <a:sym typeface="Calibri"/>
              </a:rPr>
              <a:t> – In addition to the total number of signatures there may also be requirements of where they need to be collected - geographically.  Michigan has no distribution requirements.  Ohio and Missouri, for example, both do.  For example, in Missouri you must collect the required signatures from at least 6 of the 8 state's congressional districts.. In Ohio, from 44 of the 88 counties.</a:t>
            </a:r>
            <a:br>
              <a:rPr lang="en" sz="1200">
                <a:latin typeface="Calibri"/>
                <a:ea typeface="Calibri"/>
                <a:cs typeface="Calibri"/>
                <a:sym typeface="Calibri"/>
              </a:rPr>
            </a:b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Now one thing to consider is that even if there is no regional requirement, some campaigns choose to get signatures from all over anyway, or specifically from key legislative or congressional districts to send a message to elected officials, and some campaigns choose to just go for the biggest city and get all the signatures there - when there are no regional requirements this is a POLITICAL and STRATEGIC decision you need to make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Finally, you will want to build in a cushion. Failing to submit enough valid signatures is the easiest way for you to get knocked off the ballot. It’s also the cheapest way for the opposition to get rid of you and save themselves the time and trouble of waging a months-long campaign against your issue.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Building a Cushion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Typically </a:t>
            </a:r>
            <a:r>
              <a:rPr lang="en" sz="1200" b="1">
                <a:latin typeface="Calibri"/>
                <a:ea typeface="Calibri"/>
                <a:cs typeface="Calibri"/>
                <a:sym typeface="Calibri"/>
              </a:rPr>
              <a:t>one-third </a:t>
            </a:r>
            <a:r>
              <a:rPr lang="en" sz="1200">
                <a:latin typeface="Calibri"/>
                <a:ea typeface="Calibri"/>
                <a:cs typeface="Calibri"/>
                <a:sym typeface="Calibri"/>
              </a:rPr>
              <a:t>to </a:t>
            </a:r>
            <a:r>
              <a:rPr lang="en" sz="1200" b="1">
                <a:latin typeface="Calibri"/>
                <a:ea typeface="Calibri"/>
                <a:cs typeface="Calibri"/>
                <a:sym typeface="Calibri"/>
              </a:rPr>
              <a:t>one-half</a:t>
            </a:r>
            <a:r>
              <a:rPr lang="en" sz="1200">
                <a:latin typeface="Calibri"/>
                <a:ea typeface="Calibri"/>
                <a:cs typeface="Calibri"/>
                <a:sym typeface="Calibri"/>
              </a:rPr>
              <a:t> of all signatures can be found invalid for any number of reasons as we will see.  So build in a cushion – typically </a:t>
            </a:r>
            <a:r>
              <a:rPr lang="en" sz="1200" b="1">
                <a:latin typeface="Calibri"/>
                <a:ea typeface="Calibri"/>
                <a:cs typeface="Calibri"/>
                <a:sym typeface="Calibri"/>
              </a:rPr>
              <a:t>half</a:t>
            </a:r>
            <a:r>
              <a:rPr lang="en" sz="1200">
                <a:latin typeface="Calibri"/>
                <a:ea typeface="Calibri"/>
                <a:cs typeface="Calibri"/>
                <a:sym typeface="Calibri"/>
              </a:rPr>
              <a:t> as many signatures as are required to qualify, and often petitioners aim to </a:t>
            </a:r>
            <a:r>
              <a:rPr lang="en" sz="1200" b="1">
                <a:latin typeface="Calibri"/>
                <a:ea typeface="Calibri"/>
                <a:cs typeface="Calibri"/>
                <a:sym typeface="Calibri"/>
              </a:rPr>
              <a:t>double</a:t>
            </a:r>
            <a:r>
              <a:rPr lang="en" sz="1200">
                <a:latin typeface="Calibri"/>
                <a:ea typeface="Calibri"/>
                <a:cs typeface="Calibri"/>
                <a:sym typeface="Calibri"/>
              </a:rPr>
              <a:t> the number of signatures required just to be safe.  </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This becomes particularly important when there are distribution requirements.  In 2014, in Missouri, supporters of an initiative that would have expanded early voting achieved their overall signature total, but failed to reach the threshold in a couple of counties because of invalid signatures, thus keeping this initiative off the ballot.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b="1">
                <a:latin typeface="Times New Roman"/>
                <a:ea typeface="Times New Roman"/>
                <a:cs typeface="Times New Roman"/>
                <a:sym typeface="Times New Roman"/>
              </a:rPr>
              <a:t>Signature Gathering</a:t>
            </a:r>
            <a:endParaRPr sz="1200" b="1">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Calibri"/>
                <a:ea typeface="Calibri"/>
                <a:cs typeface="Calibri"/>
                <a:sym typeface="Calibri"/>
              </a:rPr>
              <a:t>The political hostility of the environment you’re operating in can impact how many signatures you want to gather. For example the </a:t>
            </a:r>
            <a:r>
              <a:rPr lang="en" sz="1200">
                <a:solidFill>
                  <a:srgbClr val="1F497D"/>
                </a:solidFill>
                <a:latin typeface="Calibri"/>
                <a:ea typeface="Calibri"/>
                <a:cs typeface="Calibri"/>
                <a:sym typeface="Calibri"/>
              </a:rPr>
              <a:t>Invest in Education </a:t>
            </a:r>
            <a:r>
              <a:rPr lang="en" sz="1200">
                <a:latin typeface="Calibri"/>
                <a:ea typeface="Calibri"/>
                <a:cs typeface="Calibri"/>
                <a:sym typeface="Calibri"/>
              </a:rPr>
              <a:t>initiative in 2018 came swift on the heels of the teachers strike in Arizona that made national news. The campaign was able to draw on the strong support of the community to collect well over 270,000 blowing past the 150,624 requirement. The education grassroots networks were able to collect 150,000 signatures complimented by 120,000 that came through paid vendors. All of this was done in two and a half months. </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It depends on states and history of signature gathering by coalition members, but most campaigns we spoke to agreed that a cushion of between 55-65% MORE than required is the sweet spot to make sure you have enough validated.  Be aware also that many experts we spoke to also said that collecting twice as many as needed -  100% or more than you need, is also a best practice to be safe!</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Also note that your cushion is not just to be sure you have enough verified signatures, but ALSO A HUGE PART OF YOUR MESSAGE AND NARRATIVE, showing grassroots support of the policy long before the campaign begins.</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ctr" rtl="0">
              <a:spcBef>
                <a:spcPts val="0"/>
              </a:spcBef>
              <a:spcAft>
                <a:spcPts val="0"/>
              </a:spcAft>
              <a:buClr>
                <a:srgbClr val="000000"/>
              </a:buClr>
              <a:buSzPts val="1200"/>
              <a:buFont typeface="Calibri"/>
              <a:buNone/>
            </a:pPr>
            <a:r>
              <a:rPr lang="en" sz="1200" i="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9c10bab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09c10bab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rPr>
              <a:t>Valid Signatures Required for County Initiative</a:t>
            </a:r>
            <a:endParaRPr b="1">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 of the number of votes cast within the county in the last gubernatorial election.</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rPr>
              <a:t>Valid Signatures Required for City Initiative</a:t>
            </a:r>
            <a:endParaRPr b="1">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For charter cities, this is highly variable depending on the laws of the municipality. For example, San Francisco requires 5% of the votes cast for all candidates for Mayor at the most recent municipal election for Mayor for an ordinance.</a:t>
            </a:r>
            <a:endParaRPr>
              <a:solidFill>
                <a:srgbClr val="222222"/>
              </a:solidFill>
            </a:endParaRPr>
          </a:p>
          <a:p>
            <a:pPr marL="0" lvl="0" indent="0" algn="l" rtl="0">
              <a:lnSpc>
                <a:spcPct val="115000"/>
              </a:lnSpc>
              <a:spcBef>
                <a:spcPts val="0"/>
              </a:spcBef>
              <a:spcAft>
                <a:spcPts val="0"/>
              </a:spcAft>
              <a:buNone/>
            </a:pPr>
            <a:r>
              <a:rPr lang="en">
                <a:solidFill>
                  <a:srgbClr val="222222"/>
                </a:solidFill>
              </a:rPr>
              <a:t>General law cities require 10% of the number of registered voters in the city according to the last report of registration by the county elections official to the Secretary of State, effective at the time the notice of intent to circulate was published.</a:t>
            </a:r>
            <a:endParaRPr sz="1200" b="1">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46f86c8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46f86c8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Derek</a:t>
            </a:r>
            <a:endParaRPr sz="1200" b="1">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Sample accountability tracker</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 large campaigns it is key to be able to track data in real time, as well as progress toward goal, and trends.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This is a sample summary tracker sheet from the 2018 Raise up Massachusetts Campaign, the successful effort to raise Massachusetts minimum wage - which by the way full completed by volunteer and grassroots signature gathering, no paid vendors. This signature gathering effort also encompassed Massachusett's effort to provide paid family leave. The campaign seamlessly wove process together for both, creating cost savings along the way.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As you can see by the tracker, this campaign was  strongly driven by grassroots efforts and a</a:t>
            </a:r>
            <a:r>
              <a:rPr lang="en" sz="1200">
                <a:highlight>
                  <a:srgbClr val="FFFF00"/>
                </a:highlight>
                <a:latin typeface="Calibri"/>
                <a:ea typeface="Calibri"/>
                <a:cs typeface="Calibri"/>
                <a:sym typeface="Calibri"/>
              </a:rPr>
              <a:t>t any given time various groups collecting signatures could view columns that showed:</a:t>
            </a:r>
            <a:endParaRPr sz="1200">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00"/>
                </a:highlight>
                <a:latin typeface="Calibri"/>
                <a:ea typeface="Calibri"/>
                <a:cs typeface="Calibri"/>
                <a:sym typeface="Calibri"/>
              </a:rPr>
              <a:t>Goal</a:t>
            </a:r>
            <a:r>
              <a:rPr lang="en" sz="1200">
                <a:highlight>
                  <a:srgbClr val="FFFF00"/>
                </a:highlight>
                <a:latin typeface="Calibri"/>
                <a:ea typeface="Calibri"/>
                <a:cs typeface="Calibri"/>
                <a:sym typeface="Calibri"/>
              </a:rPr>
              <a:t>- Their signature goal by ballot measure campaign and combined</a:t>
            </a:r>
            <a:endParaRPr sz="1200">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00"/>
                </a:highlight>
                <a:latin typeface="Calibri"/>
                <a:ea typeface="Calibri"/>
                <a:cs typeface="Calibri"/>
                <a:sym typeface="Calibri"/>
              </a:rPr>
              <a:t>Signatures - </a:t>
            </a:r>
            <a:r>
              <a:rPr lang="en" sz="1200">
                <a:highlight>
                  <a:srgbClr val="FFFF00"/>
                </a:highlight>
                <a:latin typeface="Calibri"/>
                <a:ea typeface="Calibri"/>
                <a:cs typeface="Calibri"/>
                <a:sym typeface="Calibri"/>
              </a:rPr>
              <a:t>Total signatures collected to date per campaign</a:t>
            </a:r>
            <a:endParaRPr sz="1200">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00"/>
                </a:highlight>
                <a:latin typeface="Calibri"/>
                <a:ea typeface="Calibri"/>
                <a:cs typeface="Calibri"/>
                <a:sym typeface="Calibri"/>
              </a:rPr>
              <a:t>% to goal: </a:t>
            </a:r>
            <a:r>
              <a:rPr lang="en" sz="1200">
                <a:highlight>
                  <a:srgbClr val="FFFF00"/>
                </a:highlight>
                <a:latin typeface="Calibri"/>
                <a:ea typeface="Calibri"/>
                <a:cs typeface="Calibri"/>
                <a:sym typeface="Calibri"/>
              </a:rPr>
              <a:t>What percentage they were to goal-the cell gradually green as they got closer to their results. Results were updated regularly.</a:t>
            </a:r>
            <a:endParaRPr sz="1200">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00"/>
                </a:highlight>
                <a:latin typeface="Calibri"/>
                <a:ea typeface="Calibri"/>
                <a:cs typeface="Calibri"/>
                <a:sym typeface="Calibri"/>
              </a:rPr>
              <a:t>Top right corner-</a:t>
            </a:r>
            <a:r>
              <a:rPr lang="en" sz="1200">
                <a:highlight>
                  <a:srgbClr val="FFFF00"/>
                </a:highlight>
                <a:latin typeface="Calibri"/>
                <a:ea typeface="Calibri"/>
                <a:cs typeface="Calibri"/>
                <a:sym typeface="Calibri"/>
              </a:rPr>
              <a:t> The number of days left to meet their goals</a:t>
            </a:r>
            <a:endParaRPr sz="1200">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00"/>
                </a:highlight>
                <a:latin typeface="Calibri"/>
                <a:ea typeface="Calibri"/>
                <a:cs typeface="Calibri"/>
                <a:sym typeface="Calibri"/>
              </a:rPr>
              <a:t>Combined Signatures- </a:t>
            </a:r>
            <a:r>
              <a:rPr lang="en" sz="1200">
                <a:highlight>
                  <a:srgbClr val="FFFF00"/>
                </a:highlight>
                <a:latin typeface="Calibri"/>
                <a:ea typeface="Calibri"/>
                <a:cs typeface="Calibri"/>
                <a:sym typeface="Calibri"/>
              </a:rPr>
              <a:t>which weekly goal benchmarks for both measures to make sure they were making steady progress</a:t>
            </a:r>
            <a:endParaRPr sz="1200">
              <a:highlight>
                <a:srgbClr val="FFFF00"/>
              </a:highlight>
              <a:latin typeface="Calibri"/>
              <a:ea typeface="Calibri"/>
              <a:cs typeface="Calibri"/>
              <a:sym typeface="Calibri"/>
            </a:endParaRPr>
          </a:p>
          <a:p>
            <a:pPr marL="0" lvl="0" indent="0" algn="l" rtl="0">
              <a:spcBef>
                <a:spcPts val="0"/>
              </a:spcBef>
              <a:spcAft>
                <a:spcPts val="0"/>
              </a:spcAft>
              <a:buNone/>
            </a:pPr>
            <a:endParaRPr sz="1200">
              <a:highlight>
                <a:srgbClr val="FFFF00"/>
              </a:highlight>
              <a:latin typeface="Calibri"/>
              <a:ea typeface="Calibri"/>
              <a:cs typeface="Calibri"/>
              <a:sym typeface="Calibri"/>
            </a:endParaRPr>
          </a:p>
          <a:p>
            <a:pPr marL="0" lvl="0" indent="0" algn="l" rtl="0">
              <a:spcBef>
                <a:spcPts val="0"/>
              </a:spcBef>
              <a:spcAft>
                <a:spcPts val="0"/>
              </a:spcAft>
              <a:buNone/>
            </a:pPr>
            <a:r>
              <a:rPr lang="en" sz="1200">
                <a:highlight>
                  <a:srgbClr val="FFFF00"/>
                </a:highlight>
                <a:latin typeface="Calibri"/>
                <a:ea typeface="Calibri"/>
                <a:cs typeface="Calibri"/>
                <a:sym typeface="Calibri"/>
              </a:rPr>
              <a:t>Because of the shading, It was pretty evident which groups were on track and which ones were falling behind</a:t>
            </a: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The campaign considered the capacity of the organization when setting the signature gathering goals–and they offered grants for groups that took on the challenge of signature gathering. This policy not only ensured that organizations could meet their goal, but it was also an important REP choice because it involved impacted communities in setting their own goals–they were more likely to meet them because they were included in the early planning process.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We’ve blocked out the actual names of the orgs on each row for confidentiality but during this campaign, everyone in the coalition saw this ENTIRE Spreadsheet, everyone knew where they stood - the core of transparency. Having access to the tracker and the ability to see the results of all the grassroots partners turned out to be a significant motivator.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09c10bab9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09c10bab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&lt;1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sz="900">
                <a:latin typeface="Georgia"/>
                <a:ea typeface="Georgia"/>
                <a:cs typeface="Georgia"/>
                <a:sym typeface="Georgia"/>
              </a:rPr>
              <a:t>Submit Notice of Intention to Circulate (“Notice”) and request for title and summary. The Notice must have the names and addresses of between 1 and 5 proponents’ business or residence addresses. Proponents may include an optional printed statement, not exceeding 500 words, stating the reasons for the proposed petition. Notice must be in substantially similar form to the text found at Cal. Elec. Code §9104. Notice submission must also include up to a $200 filing fee.</a:t>
            </a:r>
            <a:endParaRPr sz="800"/>
          </a:p>
          <a:p>
            <a:pPr marL="0" lvl="0" indent="0" algn="l" rtl="0">
              <a:spcBef>
                <a:spcPts val="0"/>
              </a:spcBef>
              <a:spcAft>
                <a:spcPts val="0"/>
              </a:spcAft>
              <a:buNone/>
            </a:pPr>
            <a:endParaRPr>
              <a:solidFill>
                <a:srgbClr val="22222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09c10bab9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09c10bab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The formatting of a county initiative petition must meet certain requirements in order to be valid. The county elections department will not design these for you, so great care must be taken in the design and printing of petitions to ensure they are compliant.</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Due to the lengthiness of required text sections, it is common to see petitions printed over multiple pages in an accordion type booklet. Though petitions may be joined by other methods, it is recommended to print petitions in this accordion format so that petitions pages are kept together in order.</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Each petition section (page) must comply with the requirements of California Election Code Sections 100-108, 9020, and 9105 of the Elections Code and </a:t>
            </a:r>
            <a:r>
              <a:rPr lang="en" sz="900" b="1">
                <a:latin typeface="Georgia"/>
                <a:ea typeface="Georgia"/>
                <a:cs typeface="Georgia"/>
                <a:sym typeface="Georgia"/>
              </a:rPr>
              <a:t>contain a copy of the Notice of Intention, Title and Summary, and Full Text of Initiative.</a:t>
            </a:r>
            <a:endParaRPr sz="900" b="1">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The ballot title and summary prepared by the county counsel shall appear upon each section of the petition, above the text of the proposed measure and across the top of each page of the petition on which signatures are to appear, in roman boldface type not smaller than 11 point. The ballot title and summary shall be clearly separated from the text of the measure. The text of the measure shall be printed in type not smaller than 8 point. The heading of the proposed measure shall be in a boldface type in substantially the following form:</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INITIATIVE MEASURE TO BE DIRECTLY SUBMITTED TO THE VOTERS</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The county counsel has prepared the following title and summary of the chief purpose and points of the proposed measure: </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(Here set forth the title and summary prepared by the county counsel. This title and summary must also be printed across the top of each page of the petition whereon signatures are to appear.)</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900">
                <a:latin typeface="Georgia"/>
                <a:ea typeface="Georgia"/>
                <a:cs typeface="Georgia"/>
                <a:sym typeface="Georgia"/>
              </a:rPr>
              <a:t>[PETITION EXAMPLE BELOW]</a:t>
            </a:r>
            <a:endParaRPr sz="9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900">
              <a:latin typeface="Georgia"/>
              <a:ea typeface="Georgia"/>
              <a:cs typeface="Georgia"/>
              <a:sym typeface="Georgia"/>
            </a:endParaRPr>
          </a:p>
          <a:p>
            <a:pPr marL="0" lvl="0" indent="0" algn="l" rtl="0">
              <a:lnSpc>
                <a:spcPct val="115000"/>
              </a:lnSpc>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a:solidFill>
                <a:srgbClr val="22222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09c10bab9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09c10bab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&lt;1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Must include ballot title and summary on each page with signatures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Notice of intention to circulate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Entire text of measure (8 pt font)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Notice to public</a:t>
            </a:r>
            <a:endParaRPr>
              <a:solidFill>
                <a:srgbClr val="22222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09c10bab9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09c10bab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&lt;1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Signature lines (Name, signature, street address, and city) numbered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Affidavit completed by the circulator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800"/>
          </a:p>
          <a:p>
            <a:pPr marL="0" lvl="0" indent="0" algn="l" rtl="0">
              <a:spcBef>
                <a:spcPts val="0"/>
              </a:spcBef>
              <a:spcAft>
                <a:spcPts val="0"/>
              </a:spcAft>
              <a:buNone/>
            </a:pPr>
            <a:endParaRPr>
              <a:solidFill>
                <a:srgbClr val="22222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09c10bab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09c10ba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A) Within 30 working days from the date of filing, the Registrar-Recorder/County Clerk shall verify the signatures thereon either from a 100% check or a random sampling. If the petition contains more than 500 signatures, the random sampling technique may be used to verify 3% of the signatures.</a:t>
            </a:r>
            <a:endParaRPr>
              <a:solidFill>
                <a:srgbClr val="222222"/>
              </a:solidFill>
            </a:endParaRPr>
          </a:p>
          <a:p>
            <a:pPr marL="0" lvl="0" indent="0" algn="l" rtl="0">
              <a:lnSpc>
                <a:spcPct val="115000"/>
              </a:lnSpc>
              <a:spcBef>
                <a:spcPts val="0"/>
              </a:spcBef>
              <a:spcAft>
                <a:spcPts val="0"/>
              </a:spcAft>
              <a:buNone/>
            </a:pPr>
            <a:r>
              <a:rPr lang="en">
                <a:solidFill>
                  <a:srgbClr val="222222"/>
                </a:solidFill>
              </a:rPr>
              <a:t>1. If the statistical sampling shows that the number of valid signatures is within 95 to 110 percent of the number of signatures of qualified voters needed to declare the petition sufficient, the County Elections Official shall, within 60 days from the date of the filing of the petition, excluding Saturdays, Sundays, and holidays, examine and verify each signature filed.</a:t>
            </a:r>
            <a:endParaRPr sz="1200" b="1">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3bc5a5d4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3bc5a5d4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a:t>
            </a:r>
            <a:endParaRPr sz="1200" b="1">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Timing: 1 min </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u="sng">
                <a:latin typeface="Calibri"/>
                <a:ea typeface="Calibri"/>
                <a:cs typeface="Calibri"/>
                <a:sym typeface="Calibri"/>
              </a:rPr>
              <a:t>Learning point</a:t>
            </a:r>
            <a:r>
              <a:rPr lang="en" sz="1200">
                <a:latin typeface="Calibri"/>
                <a:ea typeface="Calibri"/>
                <a:cs typeface="Calibri"/>
                <a:sym typeface="Calibri"/>
              </a:rPr>
              <a:t>:  There are both upsides and challenges to gathering signatures using volunteers.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There are both upsides and challenges to gathering signatures using grassroots supporters.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First, I want to highlight an important REP choice to be made here. Cost shouldn’t be the only determining factor for going the grassroots route. We made a deliberate choice not to call it “volunteer” signature gathering. Volunteer implies it’s unpaid work. However, many campaigns in 2018 decided to pay volunteers or provide grants to partner organizations so they could pay their members to do the work. And as many of you, many campaigns and coalition organizations hire staff who manages signature gathering and the vendors AND the volunteer work.  Why? Because running a grassroots operation builds leadership and deepens commitment to your issue and/or organization. Many grassroots organizations have invested many years in building up their volunteer base. This is valuable.  This is in investment not just in this ballot measure campaign, but also in the long-term movement.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Pros: </a:t>
            </a:r>
            <a:r>
              <a:rPr lang="en" sz="1200">
                <a:latin typeface="Calibri"/>
                <a:ea typeface="Calibri"/>
                <a:cs typeface="Calibri"/>
                <a:sym typeface="Calibri"/>
              </a:rPr>
              <a:t> Still, using volunteers is a lot cheaper than using a paid vendor. We’ll go into more detail about costs per signature, but they usually range anywhere between </a:t>
            </a:r>
            <a:r>
              <a:rPr lang="en" sz="1200">
                <a:highlight>
                  <a:srgbClr val="FFFF00"/>
                </a:highlight>
                <a:latin typeface="Calibri"/>
                <a:ea typeface="Calibri"/>
                <a:cs typeface="Calibri"/>
                <a:sym typeface="Calibri"/>
              </a:rPr>
              <a:t>$4-$14. BISC encourages use of signature firms that pay hourly wages instead of cost per signature whenever possible. </a:t>
            </a: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But that should be the prevailing reason why to use a grassroots effort instead. In fact, the investment needed to set up a volunteer-led infrastructure can also be costly and resource intensive.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The main reason you want to go the grassroots route is because it serves as an opportunity to invest in our local movement– to develop leadership on the ground and strengthen the local progressive capacity for the long term. So we always support doing grassroots signature gathering in your campaigns!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Volunteers usually ask people they have relationships with to sign a petition to get a measure on the ballot, so those signatures have a significantly higher validity rate than those garnered through paid canvasses. For example, when volunteers collect signatures, it’s often one union member asking another union member, or a grassroots asking a fellow member. The grassroots saying to someone “I care about this issue, and since you know and trust me, I’m asking you to care about it, too.” That‘s much more compelling than a paid canvasser standing outside a post office approaching strangers.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highlight>
                  <a:srgbClr val="FFFF00"/>
                </a:highlight>
                <a:latin typeface="Calibri"/>
                <a:ea typeface="Calibri"/>
                <a:cs typeface="Calibri"/>
                <a:sym typeface="Calibri"/>
              </a:rPr>
              <a:t>Another major benefit is that that BISC has seen that validity rates for grassroots groups have generally been higher than paid vendors–overall when BISC looked at 26 different proactive campaigns in 2018 and did an analysis of campaigns that did a largely volunteer program vs campaigns that were solely paid, the volunteer signature-driven campaign had a validity rate of 89% whereas the paid signature campaigns had a validity rate of 70% on average.</a:t>
            </a: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Lastly, it demonstrates local support. Being able to say you’re working with a grassroots effort also demonstrates local support, which can be leveraged during turning press events and other public events. For example, in 2011 We Are OH, a coalition working to overturn a bill banning collective bargaining for public employees in OH, invited press to watch 60 volunteers deliver 1,500 banker boxes of signatures off the back of a 42 foot semi truck.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Raise Up MA, a coalition working to get a minimum wage increase initiative and an earned sick leave initiative on the ballot in MA in 2014 hosted a highly publicized public turning in ceremony to highlight they had gathered over 360,000 signatures using an all grassroots effort 5,000 people strong. The Legislature was so impressed by the sheer volume of signatures volunteers collected that within 1 or 2 days of the turning in ceremony the State Senate passed a bill that raised the statewide minimum wage to $11 because it was clear the issue was popular with voters.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Cons: </a:t>
            </a:r>
            <a:r>
              <a:rPr lang="en" sz="1200">
                <a:latin typeface="Calibri"/>
                <a:ea typeface="Calibri"/>
                <a:cs typeface="Calibri"/>
                <a:sym typeface="Calibri"/>
              </a:rPr>
              <a:t>On the other hand, grassroots signature gathering efforts require significant internal resources from the campaign to train volunteers, oversee the efforts, track petitions, and enforce accountability measures.</a:t>
            </a:r>
            <a:r>
              <a:rPr lang="en" sz="1200">
                <a:highlight>
                  <a:srgbClr val="FFFF00"/>
                </a:highlight>
                <a:latin typeface="Calibri"/>
                <a:ea typeface="Calibri"/>
                <a:cs typeface="Calibri"/>
                <a:sym typeface="Calibri"/>
              </a:rPr>
              <a:t> At times there can be cost savings associated with grassroots gathers. Though because we often need to offer grants to build the capacity of grassroots groups to gather signatures, when choosing grassroots groups, the costs are invested within the movement and local coalition partners. </a:t>
            </a: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highlight>
                <a:srgbClr val="FFFF00"/>
              </a:highlight>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That being said, without intentional and persistent oversight there can be considerable risk both in terms of missing the goal but also the message that is communicated in the field by volunteers.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And grassroots efforts require coalition partners with solid memberships accustomed to being mobilized, which doesn’t exactly happen overnight. If this network doesn’t already exist, you’re not going to be able to create it just for the sake of your campaign. Rather, that’s when you turn to paid signature gathering, which has its own pros and cons.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Just in case you weren’t sure how BISC feels, we support having grassroots signature gathering as a part of your plan, it’s part of building power, developing leaders on the ground, and even in combination with paid signature gathering it builds for the future and gives you great earned media and momentum and excitement for your members and volunteers!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 sz="1200" i="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09c10bab9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09c10bab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&lt;1 min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3bc5a5d4e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3bc5a5d4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Nicole</a:t>
            </a:r>
            <a:endParaRPr sz="1200" b="1">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Timing:</a:t>
            </a:r>
            <a:r>
              <a:rPr lang="en" sz="1200">
                <a:latin typeface="Calibri"/>
                <a:ea typeface="Calibri"/>
                <a:cs typeface="Calibri"/>
                <a:sym typeface="Calibri"/>
              </a:rPr>
              <a:t> 1 minutes</a:t>
            </a:r>
            <a:endParaRPr sz="1200">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Learning point</a:t>
            </a:r>
            <a:r>
              <a:rPr lang="en" sz="1200">
                <a:latin typeface="Calibri"/>
                <a:ea typeface="Calibri"/>
                <a:cs typeface="Calibri"/>
                <a:sym typeface="Calibri"/>
              </a:rPr>
              <a:t>:  Paid vendors add predictability but are expensive and oftentimes produce less useful signatures</a:t>
            </a:r>
            <a:endParaRPr sz="1200">
              <a:latin typeface="Calibri"/>
              <a:ea typeface="Calibri"/>
              <a:cs typeface="Calibri"/>
              <a:sym typeface="Calibri"/>
            </a:endParaRPr>
          </a:p>
          <a:p>
            <a:pPr marL="0" lvl="0" indent="0" algn="l" rtl="0">
              <a:spcBef>
                <a:spcPts val="0"/>
              </a:spcBef>
              <a:spcAft>
                <a:spcPts val="0"/>
              </a:spcAft>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Pros: </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 major plus of using a paid signature firm is that they pretty much have a turnkey operation that can hit the ground running and quickly activate petition circulators to start meeting your goals. For campaigns that are behind schedule or have a short window to collect signatures, this could be a major time saver. </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However, this does not necessarily mean that its less labor intensive. You still need strong oversight over the paid vendor and should stay on top of the agreement you reached with them. This route might use fewer staff bodies, but it’s requires some oversight to make sure your vendor is delivering quality signatures or that you’re catching bad practices that might not align with your campaign’s values.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Another pro is that vendor are obligated to deliver the valid signatures promised in your contract. That doesn’t mean that vendors don’t fall behind–as we’ll talk about later–but they almost always ensure the signatures are submitted</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So third, accountability also looks different with paid signature gatherers because there is a financial incentive to meet their deliverable. No signatures no payment, right?</a:t>
            </a:r>
            <a:r>
              <a:rPr lang="en" sz="1200">
                <a:highlight>
                  <a:srgbClr val="FFFF00"/>
                </a:highlight>
                <a:latin typeface="Calibri"/>
                <a:ea typeface="Calibri"/>
                <a:cs typeface="Calibri"/>
                <a:sym typeface="Calibri"/>
              </a:rPr>
              <a:t> </a:t>
            </a:r>
            <a:endParaRPr sz="1200">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Cons: </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On the down side, and as we’ve alluded to, paid signature gathering is expensive, and cost can escalate depending on when you start gathering and how many other initiatives are on the ballot.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Additionally, paid efforts produce a lower validity rate since signatures are oftentimes coming from high volume staging locations, like post offices and grocery stores, rather than from friends, family and neighbor solicitation, or at labor halls and churches through existing relationships.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On a similar note, paid signature gathering on it’s own doesn’t offer leadership development opportunities or strengthen local progressive power.</a:t>
            </a:r>
            <a:endParaRPr sz="1200">
              <a:highlight>
                <a:srgbClr val="FFFF00"/>
              </a:highlight>
              <a:latin typeface="Calibri"/>
              <a:ea typeface="Calibri"/>
              <a:cs typeface="Calibri"/>
              <a:sym typeface="Calibri"/>
            </a:endParaRPr>
          </a:p>
          <a:p>
            <a:pPr marL="0" lvl="0" indent="0" algn="l" rtl="0">
              <a:spcBef>
                <a:spcPts val="0"/>
              </a:spcBef>
              <a:spcAft>
                <a:spcPts val="0"/>
              </a:spcAft>
              <a:buNone/>
            </a:pPr>
            <a:endParaRPr sz="1200" b="1">
              <a:highlight>
                <a:srgbClr val="FFFF00"/>
              </a:highlight>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09c10bab9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09c10bab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b="1">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6d9b115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b6d9b115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a:solidFill>
                <a:srgbClr val="222222"/>
              </a:solidFill>
            </a:endParaRPr>
          </a:p>
          <a:p>
            <a:pPr marL="0" lvl="0" indent="0" algn="l" rtl="0">
              <a:lnSpc>
                <a:spcPct val="115000"/>
              </a:lnSpc>
              <a:spcBef>
                <a:spcPts val="0"/>
              </a:spcBef>
              <a:spcAft>
                <a:spcPts val="0"/>
              </a:spcAft>
              <a:buNone/>
            </a:pPr>
            <a:r>
              <a:rPr lang="en" b="1">
                <a:solidFill>
                  <a:srgbClr val="222222"/>
                </a:solidFill>
              </a:rPr>
              <a:t>What is a petition, what are its features? </a:t>
            </a:r>
            <a:endParaRPr b="1">
              <a:solidFill>
                <a:srgbClr val="222222"/>
              </a:solidFill>
            </a:endParaRPr>
          </a:p>
          <a:p>
            <a:pPr marL="457200" lvl="0" indent="-298450" algn="l" rtl="0">
              <a:lnSpc>
                <a:spcPct val="115000"/>
              </a:lnSpc>
              <a:spcBef>
                <a:spcPts val="0"/>
              </a:spcBef>
              <a:spcAft>
                <a:spcPts val="0"/>
              </a:spcAft>
              <a:buClr>
                <a:srgbClr val="222222"/>
              </a:buClr>
              <a:buSzPts val="1100"/>
              <a:buChar char="●"/>
            </a:pPr>
            <a:r>
              <a:rPr lang="en">
                <a:solidFill>
                  <a:srgbClr val="222222"/>
                </a:solidFill>
              </a:rPr>
              <a:t>Petition gatherers should be familiar with the format of the petition.</a:t>
            </a:r>
            <a:endParaRPr>
              <a:solidFill>
                <a:srgbClr val="222222"/>
              </a:solidFill>
            </a:endParaRPr>
          </a:p>
          <a:p>
            <a:pPr marL="457200" lvl="0" indent="-298450" algn="l" rtl="0">
              <a:lnSpc>
                <a:spcPct val="115000"/>
              </a:lnSpc>
              <a:spcBef>
                <a:spcPts val="0"/>
              </a:spcBef>
              <a:spcAft>
                <a:spcPts val="0"/>
              </a:spcAft>
              <a:buClr>
                <a:srgbClr val="222222"/>
              </a:buClr>
              <a:buSzPts val="1100"/>
              <a:buChar char="●"/>
            </a:pPr>
            <a:r>
              <a:rPr lang="en">
                <a:solidFill>
                  <a:srgbClr val="222222"/>
                </a:solidFill>
              </a:rPr>
              <a:t>Petitions contain lines for voters to print their name, their signature, street address where registered to vote and the city.</a:t>
            </a:r>
            <a:endParaRPr>
              <a:solidFill>
                <a:srgbClr val="222222"/>
              </a:solidFill>
            </a:endParaRPr>
          </a:p>
          <a:p>
            <a:pPr marL="457200" lvl="0" indent="-298450" algn="l" rtl="0">
              <a:lnSpc>
                <a:spcPct val="115000"/>
              </a:lnSpc>
              <a:spcBef>
                <a:spcPts val="0"/>
              </a:spcBef>
              <a:spcAft>
                <a:spcPts val="0"/>
              </a:spcAft>
              <a:buClr>
                <a:srgbClr val="222222"/>
              </a:buClr>
              <a:buSzPts val="1100"/>
              <a:buChar char="●"/>
            </a:pPr>
            <a:r>
              <a:rPr lang="en">
                <a:solidFill>
                  <a:srgbClr val="222222"/>
                </a:solidFill>
              </a:rPr>
              <a:t>They also include a copy of the Notice of Intention, Title and Summary, and Full Text of the Initiative</a:t>
            </a:r>
            <a:endParaRPr>
              <a:solidFill>
                <a:srgbClr val="222222"/>
              </a:solidFill>
            </a:endParaRPr>
          </a:p>
          <a:p>
            <a:pPr marL="457200" lvl="0" indent="-298450" algn="l" rtl="0">
              <a:lnSpc>
                <a:spcPct val="115000"/>
              </a:lnSpc>
              <a:spcBef>
                <a:spcPts val="0"/>
              </a:spcBef>
              <a:spcAft>
                <a:spcPts val="0"/>
              </a:spcAft>
              <a:buClr>
                <a:srgbClr val="222222"/>
              </a:buClr>
              <a:buSzPts val="1100"/>
              <a:buChar char="●"/>
            </a:pPr>
            <a:r>
              <a:rPr lang="en">
                <a:solidFill>
                  <a:srgbClr val="222222"/>
                </a:solidFill>
              </a:rPr>
              <a:t>There are also lines for the petition gatherer to sign.</a:t>
            </a:r>
            <a:endParaRPr b="1">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09c10bab9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e09c10bab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rgbClr val="31394D"/>
                </a:solidFill>
                <a:latin typeface="Calibri"/>
                <a:ea typeface="Calibri"/>
                <a:cs typeface="Calibri"/>
                <a:sym typeface="Calibri"/>
              </a:rPr>
              <a:t>Timing</a:t>
            </a:r>
            <a:r>
              <a:rPr lang="en" sz="1200">
                <a:solidFill>
                  <a:srgbClr val="31394D"/>
                </a:solidFill>
                <a:latin typeface="Calibri"/>
                <a:ea typeface="Calibri"/>
                <a:cs typeface="Calibri"/>
                <a:sym typeface="Calibri"/>
              </a:rPr>
              <a:t>: 1 minutes</a:t>
            </a:r>
            <a:endParaRPr sz="1200">
              <a:solidFill>
                <a:srgbClr val="31394D"/>
              </a:solidFill>
              <a:latin typeface="Calibri"/>
              <a:ea typeface="Calibri"/>
              <a:cs typeface="Calibri"/>
              <a:sym typeface="Calibri"/>
            </a:endParaRPr>
          </a:p>
          <a:p>
            <a:pPr marL="0" lvl="0" indent="0" algn="l" rtl="0">
              <a:lnSpc>
                <a:spcPct val="115000"/>
              </a:lnSpc>
              <a:spcBef>
                <a:spcPts val="0"/>
              </a:spcBef>
              <a:spcAft>
                <a:spcPts val="0"/>
              </a:spcAft>
              <a:buNone/>
            </a:pPr>
            <a:r>
              <a:rPr lang="en">
                <a:solidFill>
                  <a:schemeClr val="dk1"/>
                </a:solidFill>
              </a:rPr>
              <a:t>Signatures will have a hire validity rate if petition gatherers know what is a good signature.</a:t>
            </a:r>
            <a:endParaRPr>
              <a:solidFill>
                <a:schemeClr val="dk1"/>
              </a:solidFill>
            </a:endParaRPr>
          </a:p>
          <a:p>
            <a:pPr marL="0" lvl="0" indent="0" algn="l" rtl="0">
              <a:lnSpc>
                <a:spcPct val="115000"/>
              </a:lnSpc>
              <a:spcBef>
                <a:spcPts val="0"/>
              </a:spcBef>
              <a:spcAft>
                <a:spcPts val="0"/>
              </a:spcAft>
              <a:buNone/>
            </a:pPr>
            <a:r>
              <a:rPr lang="en">
                <a:solidFill>
                  <a:schemeClr val="dk1"/>
                </a:solidFill>
              </a:rPr>
              <a:t>Things to check for: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Voter’s handwriting, is it legible?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They are registered at the address provided.</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Are they registered to vote in the correct district?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Did they write a street address (No PO Boxes!)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Did they sign their signature in cursive? Signatures should match what’s on their voter registration card.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They did not sign previously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Black ball point pens are the best.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Gel pens appear too uniform and may appear less organic.</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09c10bab9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09c10bab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rgbClr val="31394D"/>
                </a:solidFill>
                <a:latin typeface="Calibri"/>
                <a:ea typeface="Calibri"/>
                <a:cs typeface="Calibri"/>
                <a:sym typeface="Calibri"/>
              </a:rPr>
              <a:t>Timing</a:t>
            </a:r>
            <a:r>
              <a:rPr lang="en" sz="1200">
                <a:solidFill>
                  <a:srgbClr val="31394D"/>
                </a:solidFill>
                <a:latin typeface="Calibri"/>
                <a:ea typeface="Calibri"/>
                <a:cs typeface="Calibri"/>
                <a:sym typeface="Calibri"/>
              </a:rPr>
              <a:t>: 1 minute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Getting the Signature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talk about the issue first, focus on getting the signature to qualify. Keep it simple!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open with whether they are registered to vote here, </a:t>
            </a:r>
            <a:r>
              <a:rPr lang="en" b="1">
                <a:solidFill>
                  <a:schemeClr val="dk1"/>
                </a:solidFill>
              </a:rPr>
              <a:t>ask if they live here </a:t>
            </a:r>
            <a:r>
              <a:rPr lang="en">
                <a:solidFill>
                  <a:schemeClr val="dk1"/>
                </a:solidFill>
              </a:rPr>
              <a:t>instead.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Clipboard control is important, hand them the board. Don’t hold the board across the chest (more open body language)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Have the board in one hand and a pen in the other.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Make sure they are registered at the address provided after you’ve engaged them.</a:t>
            </a:r>
            <a:endParaRPr>
              <a:solidFill>
                <a:schemeClr val="dk1"/>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09c10bab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09c10ba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rgbClr val="31394D"/>
                </a:solidFill>
                <a:latin typeface="Calibri"/>
                <a:ea typeface="Calibri"/>
                <a:cs typeface="Calibri"/>
                <a:sym typeface="Calibri"/>
              </a:rPr>
              <a:t>Timing</a:t>
            </a:r>
            <a:r>
              <a:rPr lang="en" sz="1200">
                <a:solidFill>
                  <a:srgbClr val="31394D"/>
                </a:solidFill>
                <a:latin typeface="Calibri"/>
                <a:ea typeface="Calibri"/>
                <a:cs typeface="Calibri"/>
                <a:sym typeface="Calibri"/>
              </a:rPr>
              <a:t>: 1 minute</a:t>
            </a:r>
            <a:endParaRPr sz="1200" b="1">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rgbClr val="31394D"/>
              </a:buClr>
              <a:buSzPts val="1100"/>
              <a:buChar char="○"/>
            </a:pPr>
            <a:r>
              <a:rPr lang="en">
                <a:solidFill>
                  <a:srgbClr val="31394D"/>
                </a:solidFill>
              </a:rPr>
              <a:t>If necessary, </a:t>
            </a:r>
            <a:r>
              <a:rPr lang="en" b="1">
                <a:solidFill>
                  <a:srgbClr val="31394D"/>
                </a:solidFill>
              </a:rPr>
              <a:t>pitch them once they’ve been handed the board</a:t>
            </a:r>
            <a:r>
              <a:rPr lang="en">
                <a:solidFill>
                  <a:srgbClr val="31394D"/>
                </a:solidFill>
              </a:rPr>
              <a:t>.</a:t>
            </a:r>
            <a:endParaRPr>
              <a:solidFill>
                <a:srgbClr val="31394D"/>
              </a:solidFill>
            </a:endParaRPr>
          </a:p>
          <a:p>
            <a:pPr marL="914400" lvl="1" indent="-298450" algn="l" rtl="0">
              <a:lnSpc>
                <a:spcPct val="115000"/>
              </a:lnSpc>
              <a:spcBef>
                <a:spcPts val="0"/>
              </a:spcBef>
              <a:spcAft>
                <a:spcPts val="0"/>
              </a:spcAft>
              <a:buClr>
                <a:srgbClr val="31394D"/>
              </a:buClr>
              <a:buSzPts val="1100"/>
              <a:buChar char="○"/>
            </a:pPr>
            <a:r>
              <a:rPr lang="en">
                <a:solidFill>
                  <a:srgbClr val="31394D"/>
                </a:solidFill>
              </a:rPr>
              <a:t>Have two or three clipboards so you can get more than one signature at the same time.</a:t>
            </a:r>
            <a:endParaRPr>
              <a:solidFill>
                <a:srgbClr val="31394D"/>
              </a:solidFill>
            </a:endParaRPr>
          </a:p>
          <a:p>
            <a:pPr marL="1371600" lvl="2" indent="-298450" algn="l" rtl="0">
              <a:lnSpc>
                <a:spcPct val="115000"/>
              </a:lnSpc>
              <a:spcBef>
                <a:spcPts val="0"/>
              </a:spcBef>
              <a:spcAft>
                <a:spcPts val="0"/>
              </a:spcAft>
              <a:buClr>
                <a:srgbClr val="31394D"/>
              </a:buClr>
              <a:buSzPts val="1100"/>
              <a:buChar char="■"/>
            </a:pPr>
            <a:r>
              <a:rPr lang="en">
                <a:solidFill>
                  <a:srgbClr val="31394D"/>
                </a:solidFill>
              </a:rPr>
              <a:t>Foam boards with rubber bands are a lighter alternative to clipboards!</a:t>
            </a:r>
            <a:endParaRPr>
              <a:solidFill>
                <a:srgbClr val="31394D"/>
              </a:solidFill>
            </a:endParaRPr>
          </a:p>
          <a:p>
            <a:pPr marL="914400" lvl="1" indent="-298450" algn="l" rtl="0">
              <a:lnSpc>
                <a:spcPct val="115000"/>
              </a:lnSpc>
              <a:spcBef>
                <a:spcPts val="0"/>
              </a:spcBef>
              <a:spcAft>
                <a:spcPts val="0"/>
              </a:spcAft>
              <a:buClr>
                <a:srgbClr val="31394D"/>
              </a:buClr>
              <a:buSzPts val="1100"/>
              <a:buChar char="○"/>
            </a:pPr>
            <a:r>
              <a:rPr lang="en">
                <a:solidFill>
                  <a:srgbClr val="31394D"/>
                </a:solidFill>
              </a:rPr>
              <a:t>Don’t fill in info if the voter misses something (the zip or city should suffice), this may cause the signature to be struck.</a:t>
            </a:r>
            <a:endParaRPr>
              <a:solidFill>
                <a:srgbClr val="31394D"/>
              </a:solidFill>
            </a:endParaRPr>
          </a:p>
          <a:p>
            <a:pPr marL="1828800" lvl="3" indent="-298450" algn="l" rtl="0">
              <a:lnSpc>
                <a:spcPct val="115000"/>
              </a:lnSpc>
              <a:spcBef>
                <a:spcPts val="0"/>
              </a:spcBef>
              <a:spcAft>
                <a:spcPts val="0"/>
              </a:spcAft>
              <a:buClr>
                <a:srgbClr val="31394D"/>
              </a:buClr>
              <a:buSzPts val="1100"/>
              <a:buChar char="●"/>
            </a:pPr>
            <a:r>
              <a:rPr lang="en">
                <a:solidFill>
                  <a:srgbClr val="31394D"/>
                </a:solidFill>
              </a:rPr>
              <a:t>Incorrect or missing apartment/unit numbers do not invalidate a signature. </a:t>
            </a:r>
            <a:endParaRPr>
              <a:solidFill>
                <a:srgbClr val="31394D"/>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914400" lvl="1" indent="-298450" algn="l" rtl="0">
              <a:lnSpc>
                <a:spcPct val="115000"/>
              </a:lnSpc>
              <a:spcBef>
                <a:spcPts val="0"/>
              </a:spcBef>
              <a:spcAft>
                <a:spcPts val="0"/>
              </a:spcAft>
              <a:buClr>
                <a:schemeClr val="dk1"/>
              </a:buClr>
              <a:buSzPts val="1100"/>
              <a:buChar char="○"/>
            </a:pPr>
            <a:endParaRPr>
              <a:solidFill>
                <a:schemeClr val="dk1"/>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09c10bab9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09c10bab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31394D"/>
                </a:solidFill>
                <a:latin typeface="Calibri"/>
                <a:ea typeface="Calibri"/>
                <a:cs typeface="Calibri"/>
                <a:sym typeface="Calibri"/>
              </a:rPr>
              <a:t>Timing</a:t>
            </a:r>
            <a:r>
              <a:rPr lang="en" sz="1200">
                <a:solidFill>
                  <a:srgbClr val="31394D"/>
                </a:solidFill>
                <a:latin typeface="Calibri"/>
                <a:ea typeface="Calibri"/>
                <a:cs typeface="Calibri"/>
                <a:sym typeface="Calibri"/>
              </a:rPr>
              <a:t>: 1 minute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Location Matters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Public property vs. private property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Public property is maintained by the municipality (parks, exterior of public buildings). Gatherers generally have carte blanche for signature collection, but cannot block entry or interfere with operations.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Do not gather signatures </a:t>
            </a:r>
            <a:r>
              <a:rPr lang="en" b="1">
                <a:solidFill>
                  <a:schemeClr val="dk1"/>
                </a:solidFill>
              </a:rPr>
              <a:t>within </a:t>
            </a:r>
            <a:r>
              <a:rPr lang="en">
                <a:solidFill>
                  <a:schemeClr val="dk1"/>
                </a:solidFill>
              </a:rPr>
              <a:t>government buildings.   </a:t>
            </a:r>
            <a:endParaRPr>
              <a:solidFill>
                <a:srgbClr val="31394D"/>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09c10bab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09c10bab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Nicole</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rgbClr val="31394D"/>
                </a:solidFill>
                <a:latin typeface="Calibri"/>
                <a:ea typeface="Calibri"/>
                <a:cs typeface="Calibri"/>
                <a:sym typeface="Calibri"/>
              </a:rPr>
              <a:t>Timing</a:t>
            </a:r>
            <a:r>
              <a:rPr lang="en" sz="1200">
                <a:solidFill>
                  <a:srgbClr val="31394D"/>
                </a:solidFill>
                <a:latin typeface="Calibri"/>
                <a:ea typeface="Calibri"/>
                <a:cs typeface="Calibri"/>
                <a:sym typeface="Calibri"/>
              </a:rPr>
              <a:t>: 1 minute</a:t>
            </a:r>
            <a:endParaRPr sz="1200" b="1">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rgbClr val="31394D"/>
              </a:buClr>
              <a:buSzPts val="1100"/>
              <a:buChar char="○"/>
            </a:pPr>
            <a:r>
              <a:rPr lang="en">
                <a:solidFill>
                  <a:srgbClr val="31394D"/>
                </a:solidFill>
              </a:rPr>
              <a:t>Signature collection is generally permitted in on certain private property if it is a quasi public square (has benches, etc)</a:t>
            </a:r>
            <a:endParaRPr>
              <a:solidFill>
                <a:srgbClr val="31394D"/>
              </a:solidFill>
            </a:endParaRPr>
          </a:p>
          <a:p>
            <a:pPr marL="1371600" lvl="2" indent="-298450" algn="l" rtl="0">
              <a:lnSpc>
                <a:spcPct val="115000"/>
              </a:lnSpc>
              <a:spcBef>
                <a:spcPts val="0"/>
              </a:spcBef>
              <a:spcAft>
                <a:spcPts val="0"/>
              </a:spcAft>
              <a:buClr>
                <a:srgbClr val="31394D"/>
              </a:buClr>
              <a:buSzPts val="1100"/>
              <a:buChar char="■"/>
            </a:pPr>
            <a:r>
              <a:rPr lang="en">
                <a:solidFill>
                  <a:srgbClr val="31394D"/>
                </a:solidFill>
              </a:rPr>
              <a:t>Better to ask for forgiveness than permission, many employees do not know the law.</a:t>
            </a:r>
            <a:endParaRPr>
              <a:solidFill>
                <a:srgbClr val="31394D"/>
              </a:solidFill>
            </a:endParaRPr>
          </a:p>
          <a:p>
            <a:pPr marL="1371600" lvl="2" indent="-298450" algn="l" rtl="0">
              <a:lnSpc>
                <a:spcPct val="115000"/>
              </a:lnSpc>
              <a:spcBef>
                <a:spcPts val="0"/>
              </a:spcBef>
              <a:spcAft>
                <a:spcPts val="0"/>
              </a:spcAft>
              <a:buClr>
                <a:srgbClr val="31394D"/>
              </a:buClr>
              <a:buSzPts val="1100"/>
              <a:buChar char="■"/>
            </a:pPr>
            <a:r>
              <a:rPr lang="en">
                <a:solidFill>
                  <a:srgbClr val="31394D"/>
                </a:solidFill>
              </a:rPr>
              <a:t>Trader Joe’s tend to not be receptive to signature gathering.</a:t>
            </a:r>
            <a:endParaRPr>
              <a:solidFill>
                <a:srgbClr val="31394D"/>
              </a:solidFill>
            </a:endParaRPr>
          </a:p>
          <a:p>
            <a:pPr marL="1371600" lvl="2" indent="-298450" algn="l" rtl="0">
              <a:lnSpc>
                <a:spcPct val="115000"/>
              </a:lnSpc>
              <a:spcBef>
                <a:spcPts val="0"/>
              </a:spcBef>
              <a:spcAft>
                <a:spcPts val="0"/>
              </a:spcAft>
              <a:buClr>
                <a:srgbClr val="31394D"/>
              </a:buClr>
              <a:buSzPts val="1100"/>
              <a:buChar char="■"/>
            </a:pPr>
            <a:r>
              <a:rPr lang="en">
                <a:solidFill>
                  <a:srgbClr val="31394D"/>
                </a:solidFill>
              </a:rPr>
              <a:t>Assert your right to collect signatures at permitted locations. You will not be arrested if the police show up.</a:t>
            </a:r>
            <a:endParaRPr>
              <a:solidFill>
                <a:srgbClr val="31394D"/>
              </a:solidFill>
            </a:endParaRPr>
          </a:p>
          <a:p>
            <a:pPr marL="457200" lvl="0" indent="-298450" algn="l" rtl="0">
              <a:lnSpc>
                <a:spcPct val="115000"/>
              </a:lnSpc>
              <a:spcBef>
                <a:spcPts val="0"/>
              </a:spcBef>
              <a:spcAft>
                <a:spcPts val="0"/>
              </a:spcAft>
              <a:buClr>
                <a:srgbClr val="31394D"/>
              </a:buClr>
              <a:buSzPts val="1100"/>
              <a:buChar char="●"/>
            </a:pPr>
            <a:r>
              <a:rPr lang="en">
                <a:solidFill>
                  <a:srgbClr val="31394D"/>
                </a:solidFill>
              </a:rPr>
              <a:t>Pick the largest density city / center of county</a:t>
            </a:r>
            <a:endParaRPr>
              <a:solidFill>
                <a:srgbClr val="31394D"/>
              </a:solidFill>
            </a:endParaRPr>
          </a:p>
          <a:p>
            <a:pPr marL="914400" lvl="1" indent="-298450" algn="l" rtl="0">
              <a:lnSpc>
                <a:spcPct val="115000"/>
              </a:lnSpc>
              <a:spcBef>
                <a:spcPts val="0"/>
              </a:spcBef>
              <a:spcAft>
                <a:spcPts val="0"/>
              </a:spcAft>
              <a:buClr>
                <a:srgbClr val="31394D"/>
              </a:buClr>
              <a:buSzPts val="1100"/>
              <a:buChar char="○"/>
            </a:pPr>
            <a:r>
              <a:rPr lang="en">
                <a:solidFill>
                  <a:srgbClr val="31394D"/>
                </a:solidFill>
              </a:rPr>
              <a:t>“NIMBY” cities are harder to get signatures in</a:t>
            </a:r>
            <a:endParaRPr>
              <a:solidFill>
                <a:srgbClr val="31394D"/>
              </a:solidFill>
            </a:endParaRPr>
          </a:p>
          <a:p>
            <a:pPr marL="457200" lvl="0" indent="-298450" algn="l" rtl="0">
              <a:lnSpc>
                <a:spcPct val="115000"/>
              </a:lnSpc>
              <a:spcBef>
                <a:spcPts val="0"/>
              </a:spcBef>
              <a:spcAft>
                <a:spcPts val="0"/>
              </a:spcAft>
              <a:buClr>
                <a:srgbClr val="31394D"/>
              </a:buClr>
              <a:buSzPts val="1100"/>
              <a:buChar char="●"/>
            </a:pPr>
            <a:r>
              <a:rPr lang="en">
                <a:solidFill>
                  <a:srgbClr val="31394D"/>
                </a:solidFill>
              </a:rPr>
              <a:t>Events prior to COVID were excellent for signature collection. </a:t>
            </a:r>
            <a:endParaRPr>
              <a:solidFill>
                <a:srgbClr val="31394D"/>
              </a:solidFill>
            </a:endParaRPr>
          </a:p>
          <a:p>
            <a:pPr marL="457200" lvl="0" indent="-298450" algn="l" rtl="0">
              <a:lnSpc>
                <a:spcPct val="115000"/>
              </a:lnSpc>
              <a:spcBef>
                <a:spcPts val="0"/>
              </a:spcBef>
              <a:spcAft>
                <a:spcPts val="0"/>
              </a:spcAft>
              <a:buClr>
                <a:srgbClr val="31394D"/>
              </a:buClr>
              <a:buSzPts val="1100"/>
              <a:buChar char="●"/>
            </a:pPr>
            <a:r>
              <a:rPr lang="en">
                <a:solidFill>
                  <a:srgbClr val="31394D"/>
                </a:solidFill>
              </a:rPr>
              <a:t>Places where people are friendly are the best! 99 cent stores, Walmarts, and other high traffic areas are good. </a:t>
            </a:r>
            <a:endParaRPr>
              <a:solidFill>
                <a:srgbClr val="31394D"/>
              </a:solidFill>
            </a:endParaRPr>
          </a:p>
          <a:p>
            <a:pPr marL="457200" lvl="0" indent="-298450" algn="l" rtl="0">
              <a:lnSpc>
                <a:spcPct val="115000"/>
              </a:lnSpc>
              <a:spcBef>
                <a:spcPts val="0"/>
              </a:spcBef>
              <a:spcAft>
                <a:spcPts val="0"/>
              </a:spcAft>
              <a:buClr>
                <a:srgbClr val="31394D"/>
              </a:buClr>
              <a:buSzPts val="1100"/>
              <a:buChar char="●"/>
            </a:pPr>
            <a:r>
              <a:rPr lang="en">
                <a:solidFill>
                  <a:srgbClr val="31394D"/>
                </a:solidFill>
              </a:rPr>
              <a:t>Avoid touristy areas.</a:t>
            </a:r>
            <a:endParaRPr>
              <a:solidFill>
                <a:srgbClr val="31394D"/>
              </a:solidFill>
            </a:endParaRPr>
          </a:p>
          <a:p>
            <a:pPr marL="457200" lvl="0" indent="-298450" algn="l" rtl="0">
              <a:lnSpc>
                <a:spcPct val="115000"/>
              </a:lnSpc>
              <a:spcBef>
                <a:spcPts val="0"/>
              </a:spcBef>
              <a:spcAft>
                <a:spcPts val="0"/>
              </a:spcAft>
              <a:buClr>
                <a:srgbClr val="31394D"/>
              </a:buClr>
              <a:buSzPts val="1100"/>
              <a:buChar char="●"/>
            </a:pPr>
            <a:r>
              <a:rPr lang="en">
                <a:solidFill>
                  <a:srgbClr val="31394D"/>
                </a:solidFill>
              </a:rPr>
              <a:t>Going door to door is a viable strategy especially if the campaign can generate walk lists of registered voters.</a:t>
            </a:r>
            <a:endParaRPr>
              <a:solidFill>
                <a:srgbClr val="31394D"/>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18d5f992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18d5f99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Training is essential and train volunteers on both interaction and technicalities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Bottom line = if you are using grassroots supporters, good training is essential.  Different structures work based on the organization.  Oftentimes in large scale grassroots efforts you need to build a train-the-trainer program in as part of the plan.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Training for ballot measure signature gathering is not that much different than any good grassroots canvass training with a few exceptions – most notably there is likely much more of an emphasis on the technical aspects of the canvass than how to have a persuasive conversation.  In fact, the persuasive conversation is likely what you want to try and avoid.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Summarize with the following:</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Introduction</a:t>
            </a:r>
            <a:r>
              <a:rPr lang="en" sz="1200">
                <a:latin typeface="Calibri"/>
                <a:ea typeface="Calibri"/>
                <a:cs typeface="Calibri"/>
                <a:sym typeface="Calibri"/>
              </a:rPr>
              <a:t> – why this is important and how it fits in.  It is important to let folks understand what is the big picture, as well as setting the message frame that we are approaching the work through. Here’s an example from Raise Up Massachusetts–the used this graphic to explain the impact of their minimum wage ballot measure.</a:t>
            </a:r>
            <a:endParaRPr sz="1200">
              <a:latin typeface="Calibri"/>
              <a:ea typeface="Calibri"/>
              <a:cs typeface="Calibri"/>
              <a:sym typeface="Calibri"/>
            </a:endParaRPr>
          </a:p>
          <a:p>
            <a:pPr marL="457200" lvl="1" indent="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457200" lvl="1" indent="0" algn="l" rtl="0">
              <a:spcBef>
                <a:spcPts val="0"/>
              </a:spcBef>
              <a:spcAft>
                <a:spcPts val="0"/>
              </a:spcAft>
              <a:buClr>
                <a:srgbClr val="000000"/>
              </a:buClr>
              <a:buSzPts val="1200"/>
              <a:buFont typeface="Arial"/>
              <a:buNone/>
            </a:pPr>
            <a:r>
              <a:rPr lang="en" sz="1200" b="1">
                <a:latin typeface="Calibri"/>
                <a:ea typeface="Calibri"/>
                <a:cs typeface="Calibri"/>
                <a:sym typeface="Calibri"/>
              </a:rPr>
              <a:t>[CLICK and the MA example disappears. Click again and the Invest in Ed clipboard example shows up.]</a:t>
            </a:r>
            <a:endParaRPr sz="1200">
              <a:latin typeface="Calibri"/>
              <a:ea typeface="Calibri"/>
              <a:cs typeface="Calibri"/>
              <a:sym typeface="Calibri"/>
            </a:endParaRPr>
          </a:p>
          <a:p>
            <a:pPr marL="457200" lvl="1" indent="0" algn="l" rtl="0">
              <a:spcBef>
                <a:spcPts val="0"/>
              </a:spcBef>
              <a:spcAft>
                <a:spcPts val="0"/>
              </a:spcAft>
              <a:buClr>
                <a:srgbClr val="000000"/>
              </a:buClr>
              <a:buSzPts val="1200"/>
              <a:buFont typeface="Arial"/>
              <a:buNone/>
            </a:pPr>
            <a:endParaRPr sz="1200" b="1">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Rules</a:t>
            </a:r>
            <a:r>
              <a:rPr lang="en" sz="1200">
                <a:latin typeface="Calibri"/>
                <a:ea typeface="Calibri"/>
                <a:cs typeface="Calibri"/>
                <a:sym typeface="Calibri"/>
              </a:rPr>
              <a:t> – Know the rules backwards and forwards.  Who can sign, what is needed?  Review the petition and walk through how exactly it needs to be filled in. Here’s a great example from the 2018 Invest in Ed Campaign in Arizona, which managed to boil down the essentials into a 1-pager that was attached to bottom of every clipboard so volunteers always had it in front of them. What type of stuff did it cover? </a:t>
            </a:r>
            <a:endParaRPr sz="1200">
              <a:latin typeface="Calibri"/>
              <a:ea typeface="Calibri"/>
              <a:cs typeface="Calibri"/>
              <a:sym typeface="Calibri"/>
            </a:endParaRPr>
          </a:p>
          <a:p>
            <a:pPr marL="1085850" lvl="2" indent="-171450" algn="l" rtl="0">
              <a:spcBef>
                <a:spcPts val="0"/>
              </a:spcBef>
              <a:spcAft>
                <a:spcPts val="0"/>
              </a:spcAft>
              <a:buSzPts val="1200"/>
              <a:buChar char="•"/>
            </a:pPr>
            <a:r>
              <a:rPr lang="en" sz="1200" b="1">
                <a:latin typeface="Calibri"/>
                <a:ea typeface="Calibri"/>
                <a:cs typeface="Calibri"/>
                <a:sym typeface="Calibri"/>
              </a:rPr>
              <a:t>Who can sign?—</a:t>
            </a:r>
            <a:r>
              <a:rPr lang="en" sz="1200">
                <a:latin typeface="Calibri"/>
                <a:ea typeface="Calibri"/>
                <a:cs typeface="Calibri"/>
                <a:sym typeface="Calibri"/>
              </a:rPr>
              <a:t>In most states you need to be a registered voter.  But the rules can vary from state to state. For example, some states require a zip code corresponding to each signature, or that all signatures on a ballot need to be from the same county. Or some states say that the signature on the petition must match the signature on file for the voter’s registration exactly. Most states will lay out the rules of who can sign and who can’t, and always remember that a higher percentage than you think will ultimately be determined to not be valid signatures and </a:t>
            </a:r>
            <a:r>
              <a:rPr lang="en" sz="1200" i="1">
                <a:latin typeface="Calibri"/>
                <a:ea typeface="Calibri"/>
                <a:cs typeface="Calibri"/>
                <a:sym typeface="Calibri"/>
              </a:rPr>
              <a:t>get knocked off</a:t>
            </a:r>
            <a:r>
              <a:rPr lang="en" sz="1200">
                <a:latin typeface="Calibri"/>
                <a:ea typeface="Calibri"/>
                <a:cs typeface="Calibri"/>
                <a:sym typeface="Calibri"/>
              </a:rPr>
              <a:t>. </a:t>
            </a:r>
            <a:endParaRPr sz="1200">
              <a:latin typeface="Calibri"/>
              <a:ea typeface="Calibri"/>
              <a:cs typeface="Calibri"/>
              <a:sym typeface="Calibri"/>
            </a:endParaRPr>
          </a:p>
          <a:p>
            <a:pPr marL="1085850" lvl="2" indent="-171450" algn="l" rtl="0">
              <a:spcBef>
                <a:spcPts val="0"/>
              </a:spcBef>
              <a:spcAft>
                <a:spcPts val="0"/>
              </a:spcAft>
              <a:buSzPts val="1200"/>
              <a:buChar char="•"/>
            </a:pPr>
            <a:r>
              <a:rPr lang="en" sz="1200" b="1">
                <a:latin typeface="Calibri"/>
                <a:ea typeface="Calibri"/>
                <a:cs typeface="Calibri"/>
                <a:sym typeface="Calibri"/>
              </a:rPr>
              <a:t>Who can circulate? What are the rules for circulators?  </a:t>
            </a:r>
            <a:r>
              <a:rPr lang="en" sz="1200">
                <a:latin typeface="Calibri"/>
                <a:ea typeface="Calibri"/>
                <a:cs typeface="Calibri"/>
                <a:sym typeface="Calibri"/>
              </a:rPr>
              <a:t>Think about: do circulators have to be a registered voter from the state or locality? Can they be paid by the signature or must they be paid a daily/hourly rate? Do they have to be a certain age?  What can they or won't they say? DO they have to provide a local, valid address? What does “valid” mean? What material must they have available if a voter asks?  Do they need to sign an affidavit or not?  Do they have to sign the back of the petition? Do they have to be registered in the county they are registered voters in?</a:t>
            </a:r>
            <a:endParaRPr sz="1200">
              <a:latin typeface="Calibri"/>
              <a:ea typeface="Calibri"/>
              <a:cs typeface="Calibri"/>
              <a:sym typeface="Calibri"/>
            </a:endParaRPr>
          </a:p>
          <a:p>
            <a:pPr marL="914400" lvl="2" indent="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0" lvl="2" indent="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Quality Control: </a:t>
            </a:r>
            <a:r>
              <a:rPr lang="en" sz="1200">
                <a:latin typeface="Calibri"/>
                <a:ea typeface="Calibri"/>
                <a:cs typeface="Calibri"/>
                <a:sym typeface="Calibri"/>
              </a:rPr>
              <a:t>the Invest in Ed 1-pager also asked volunteers to check every signature and ensure all the information needed was included–it included a simple checklist for the volunteer to review before letting the signer go their own way. </a:t>
            </a:r>
            <a:endParaRPr sz="1200">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Rules of engagement </a:t>
            </a:r>
            <a:r>
              <a:rPr lang="en" sz="1200">
                <a:latin typeface="Calibri"/>
                <a:ea typeface="Calibri"/>
                <a:cs typeface="Calibri"/>
                <a:sym typeface="Calibri"/>
              </a:rPr>
              <a:t>-- What to expect – and the different types of personalities you can expect.  What to do if challenged?  How do I interact with the media?</a:t>
            </a:r>
            <a:endParaRPr sz="1200">
              <a:latin typeface="Calibri"/>
              <a:ea typeface="Calibri"/>
              <a:cs typeface="Calibri"/>
              <a:sym typeface="Calibri"/>
            </a:endParaRPr>
          </a:p>
          <a:p>
            <a:pPr marL="628650" lvl="1" indent="-9525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Role play and practice </a:t>
            </a:r>
            <a:r>
              <a:rPr lang="en" sz="1200">
                <a:latin typeface="Calibri"/>
                <a:ea typeface="Calibri"/>
                <a:cs typeface="Calibri"/>
                <a:sym typeface="Calibri"/>
              </a:rPr>
              <a:t>– both demo how to engage and have people practice </a:t>
            </a:r>
            <a:endParaRPr sz="1200">
              <a:latin typeface="Calibri"/>
              <a:ea typeface="Calibri"/>
              <a:cs typeface="Calibri"/>
              <a:sym typeface="Calibri"/>
            </a:endParaRPr>
          </a:p>
          <a:p>
            <a:pPr marL="914400" lvl="2" indent="0" algn="l" rtl="0">
              <a:spcBef>
                <a:spcPts val="0"/>
              </a:spcBef>
              <a:spcAft>
                <a:spcPts val="0"/>
              </a:spcAft>
              <a:buClr>
                <a:srgbClr val="000000"/>
              </a:buClr>
              <a:buSzPts val="1200"/>
              <a:buFont typeface="Arial"/>
              <a:buNone/>
            </a:pPr>
            <a:endParaRPr sz="1200" b="1">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Prepare packets</a:t>
            </a:r>
            <a:r>
              <a:rPr lang="en" sz="1200">
                <a:latin typeface="Calibri"/>
                <a:ea typeface="Calibri"/>
                <a:cs typeface="Calibri"/>
                <a:sym typeface="Calibri"/>
              </a:rPr>
              <a:t> – there should be a packet with basic information: sign-out sheet; petitions; script; FAQ and how to deal with the media/opponents. We’ll review the Clean Missouri  packet in more detail later.  </a:t>
            </a:r>
            <a:endParaRPr sz="1200">
              <a:latin typeface="Calibri"/>
              <a:ea typeface="Calibri"/>
              <a:cs typeface="Calibri"/>
              <a:sym typeface="Calibri"/>
            </a:endParaRPr>
          </a:p>
          <a:p>
            <a:pPr marL="628650" lvl="1" indent="-95250" algn="l" rtl="0">
              <a:spcBef>
                <a:spcPts val="0"/>
              </a:spcBef>
              <a:spcAft>
                <a:spcPts val="0"/>
              </a:spcAft>
              <a:buClr>
                <a:srgbClr val="000000"/>
              </a:buClr>
              <a:buSzPts val="1200"/>
              <a:buFont typeface="Arial"/>
              <a:buNone/>
            </a:pPr>
            <a:endParaRPr sz="1200" b="1">
              <a:latin typeface="Calibri"/>
              <a:ea typeface="Calibri"/>
              <a:cs typeface="Calibri"/>
              <a:sym typeface="Calibri"/>
            </a:endParaRPr>
          </a:p>
          <a:p>
            <a:pPr marL="628650" lvl="1" indent="-171450" algn="l" rtl="0">
              <a:spcBef>
                <a:spcPts val="0"/>
              </a:spcBef>
              <a:spcAft>
                <a:spcPts val="0"/>
              </a:spcAft>
              <a:buSzPts val="1200"/>
              <a:buChar char="•"/>
            </a:pPr>
            <a:r>
              <a:rPr lang="en" sz="1200" b="1">
                <a:latin typeface="Calibri"/>
                <a:ea typeface="Calibri"/>
                <a:cs typeface="Calibri"/>
                <a:sym typeface="Calibri"/>
              </a:rPr>
              <a:t>Check out petitions</a:t>
            </a:r>
            <a:r>
              <a:rPr lang="en" sz="1200">
                <a:latin typeface="Calibri"/>
                <a:ea typeface="Calibri"/>
                <a:cs typeface="Calibri"/>
                <a:sym typeface="Calibri"/>
              </a:rPr>
              <a:t> – we will go into this in more detail in the next section, but be sure that every petition is assigned a person, contact information, and able to be tracked.  </a:t>
            </a:r>
            <a:endParaRPr sz="1200">
              <a:latin typeface="Calibri"/>
              <a:ea typeface="Calibri"/>
              <a:cs typeface="Calibri"/>
              <a:sym typeface="Calibri"/>
            </a:endParaRPr>
          </a:p>
          <a:p>
            <a:pPr marL="457200" lvl="1" indent="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en" sz="1200">
                <a:latin typeface="Calibri"/>
                <a:ea typeface="Calibri"/>
                <a:cs typeface="Calibri"/>
                <a:sym typeface="Calibri"/>
              </a:rPr>
              <a:t>One last note.  Make collecting signatures competitive and incentivize collection. That may be a prize for collecting signatures, or a jacket, or recognition in social media or at a rally.    Be sure you are not offering money per signature either as prize or as actual payment - some state have made that illegal and it’s better to stay away from that to protect your process.</a:t>
            </a:r>
            <a:endParaRPr sz="1200" b="1">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 sz="1200" i="1">
                <a:latin typeface="Calibri"/>
                <a:ea typeface="Calibri"/>
                <a:cs typeface="Calibri"/>
                <a:sym typeface="Calibri"/>
              </a:rPr>
              <a:t>(CLICK)</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18d5f992b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18d5f992b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Internal validation is meticulous, time-consuming, and critical for success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Building to collect and track data starts from the very beginning of the campaign.  And it takes people.  Hire the data and field staff to assist in tracking and collection of books.  This needs to be someone’s job – not an add-on or after-thought.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Data not recorded is not data – like a tree falling in the forest.  Everything should be put into VAN.  VAN has a signature entry system – you can scan in data – or you can pay people (or have well trained volunteers) entering the data.  Make sure that your vendor is also providing their data for your tracking as regular as you WANT IT.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And finally, although this is a ton of work, you do it so you know your numbers and can sleep at night knowing exactly which signatures are valid or not.</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Additionally, everyone who signed your petition could be and should be contacted to re-ID and ask to volunteer and donate!</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Lastly, make sure you know the rules of your state, in some states you may not be able to copy petition sheets, and you may have to data enter them before turning them.  In some states you can copy the sheets and data enter on your own time.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3bc5a5d4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3bc5a5d4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 - &lt;1 min</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f4ffb318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f4ffb318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Nicole</a:t>
            </a:r>
            <a:endParaRPr sz="1200" u="sng">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set expectations around quality control processes to help boost your validity rate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In 2018 we saw Missouri campaigns establish a strong quality control system that proved effective at tracking signatures from grassroots groups and getting an accurate count on where they actually stood with their goals. </a:t>
            </a:r>
            <a:endParaRPr/>
          </a:p>
          <a:p>
            <a:pPr marL="0" lvl="0" indent="0" algn="l" rtl="0">
              <a:spcBef>
                <a:spcPts val="0"/>
              </a:spcBef>
              <a:spcAft>
                <a:spcPts val="0"/>
              </a:spcAft>
              <a:buNone/>
            </a:pPr>
            <a:endParaRPr/>
          </a:p>
          <a:p>
            <a:pPr marL="0" lvl="0" indent="0" algn="l" rtl="0">
              <a:spcBef>
                <a:spcPts val="0"/>
              </a:spcBef>
              <a:spcAft>
                <a:spcPts val="0"/>
              </a:spcAft>
              <a:buNone/>
            </a:pPr>
            <a:r>
              <a:rPr lang="en"/>
              <a:t>There’s a few best practices we want to encourage everyone to follow: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[click] First, untrained volunteers should never receive petitions. This is a sure way to end up with a wasted petition sheet filled with invalid signatures. This needs to be reinforced to every staff member, coalition partner and volunteer</a:t>
            </a:r>
            <a:endParaRPr/>
          </a:p>
          <a:p>
            <a:pPr marL="457200" lvl="0" indent="-298450" algn="l" rtl="0">
              <a:spcBef>
                <a:spcPts val="0"/>
              </a:spcBef>
              <a:spcAft>
                <a:spcPts val="0"/>
              </a:spcAft>
              <a:buSzPts val="1100"/>
              <a:buChar char="●"/>
            </a:pPr>
            <a:r>
              <a:rPr lang="en"/>
              <a:t>[click] Second, you have to have a strong daily reporting process. Clean MO and RUM both required every circulator to fill out a report that had them tally their signatures per county and to do one last spot check for common mistakes that would invalidate the petition, like forgetting to put the circulator’s name and signature on each sheet submitted</a:t>
            </a:r>
            <a:endParaRPr/>
          </a:p>
          <a:p>
            <a:pPr marL="457200" lvl="0" indent="-298450" algn="l" rtl="0">
              <a:spcBef>
                <a:spcPts val="0"/>
              </a:spcBef>
              <a:spcAft>
                <a:spcPts val="0"/>
              </a:spcAft>
              <a:buSzPts val="1100"/>
              <a:buChar char="●"/>
            </a:pPr>
            <a:r>
              <a:rPr lang="en"/>
              <a:t>[click] But you can’t stop there, you also need a clear reporting structure and responsibilities for staff, coalition partners and volunteer leaders. Clean MO and RUM required organizational leads and staff to tally, bundle and hand off petition packets to campaign staff on a nightly basis. They laid out the the process clearly in a checklist format and also in the MOU’s</a:t>
            </a:r>
            <a:endParaRPr/>
          </a:p>
          <a:p>
            <a:pPr marL="457200" lvl="0" indent="-298450" algn="l" rtl="0">
              <a:spcBef>
                <a:spcPts val="0"/>
              </a:spcBef>
              <a:spcAft>
                <a:spcPts val="0"/>
              </a:spcAft>
              <a:buSzPts val="1100"/>
              <a:buChar char="●"/>
            </a:pPr>
            <a:r>
              <a:rPr lang="en"/>
              <a:t>[click] Lastly, you’ll want to have a transparent accountability system to show how each organization is progressing towards hitting their goals. We’ll jump into more details in the following slides.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18d5f992b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18d5f992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Nicole</a:t>
            </a:r>
            <a:endParaRPr sz="1200" u="sng">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&lt;1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Transition slide for next section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We’ve talked about data, and tracking, and training – all three feed into holding organizations and volunteers accountable to the plan and to their commitments.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How the campaign is going to hold itself accountable can be a dicey subject, particularly if an organization is not meeting its goals.  But accountability is key, especially in grassroots driven efforts, so be sure and be clear about the way the campaign will handle this up front, as part of joining the effort.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NOTE: This image is from the We Are Ohio petition tracking system.</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618d5f992b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618d5f992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Internal validation is meticulous, time-consuming, and critical for success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Obviously, each state has a process for validating signatures, but our campaign should never have to rely on the state to determine whether we are meeting goals or not.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Here are a few tips.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Training.</a:t>
            </a:r>
            <a:r>
              <a:rPr lang="en" sz="1200">
                <a:latin typeface="Calibri"/>
                <a:ea typeface="Calibri"/>
                <a:cs typeface="Calibri"/>
                <a:sym typeface="Calibri"/>
              </a:rPr>
              <a:t> First, and we said this earlier, training is critical.  Well trained circulators goes a long way to eliminating issues before they happen.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Remove bad circulators.  </a:t>
            </a:r>
            <a:r>
              <a:rPr lang="en" sz="1200">
                <a:latin typeface="Calibri"/>
                <a:ea typeface="Calibri"/>
                <a:cs typeface="Calibri"/>
                <a:sym typeface="Calibri"/>
              </a:rPr>
              <a:t>And when someone is clearly not working out, remove them from the field.  This can be a bit like firing a volunteer, but there are ways of doing it better than worse – but do it.  The consequences of a bad circulator can be far greater than simply bad signatures.</a:t>
            </a:r>
            <a:endParaRPr sz="1200" b="1">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Spot check signatures.  </a:t>
            </a:r>
            <a:r>
              <a:rPr lang="en" sz="1200">
                <a:latin typeface="Calibri"/>
                <a:ea typeface="Calibri"/>
                <a:cs typeface="Calibri"/>
                <a:sym typeface="Calibri"/>
              </a:rPr>
              <a:t> Throughout the process do quick spot checks on signatures in the field to ensure quality control.  Be sure, however, that these spot checks do not become a bottleneck as petitions are sent to the central processing center.</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b="1">
                <a:latin typeface="Calibri"/>
                <a:ea typeface="Calibri"/>
                <a:cs typeface="Calibri"/>
                <a:sym typeface="Calibri"/>
              </a:rPr>
              <a:t>Verify. </a:t>
            </a:r>
            <a:r>
              <a:rPr lang="en" sz="1200">
                <a:latin typeface="Calibri"/>
                <a:ea typeface="Calibri"/>
                <a:cs typeface="Calibri"/>
                <a:sym typeface="Calibri"/>
              </a:rPr>
              <a:t>Verification is looking for things that invalidate the petition (Mickey Mouse does not sign petitions).  Or in Ohio multiple counties on a single petition book. The person running your signature gathering operation should be designating a team of folks to verify the signatures on the petitions via checklist and spot check as they are turned in.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b="1">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b="1">
                <a:latin typeface="Calibri"/>
                <a:ea typeface="Calibri"/>
                <a:cs typeface="Calibri"/>
                <a:sym typeface="Calibri"/>
              </a:rPr>
              <a:t>Check and verify paid  and grassroots efforts.  </a:t>
            </a:r>
            <a:r>
              <a:rPr lang="en" sz="1200">
                <a:latin typeface="Calibri"/>
                <a:ea typeface="Calibri"/>
                <a:cs typeface="Calibri"/>
                <a:sym typeface="Calibri"/>
              </a:rPr>
              <a:t>Know where they are at in their process, what their process is, and even periodically spot check if you have any concerns about their reliability and returning validation rate. .  Make sure you know what the process is by your vendor to do the following: train staff, remove bad circulators, spot check and what the JOINT agreement is on verification, and how YOU, the campaign, are verifying their systems. Also, many signature gathering firms CHARGE EXTRA for signature verification--and--in some cases handing over the electronically verified signatures back to the campaign. Make sure you are specific in your RFP and questions to signature gathering vendors about what their process and costs are for signature verification and checking of validity rates along the way and, if you want your signature data back ad you have not entered it into the VAN first, how much that will cost.</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 sz="1200">
                <a:latin typeface="Calibri"/>
                <a:ea typeface="Calibri"/>
                <a:cs typeface="Calibri"/>
                <a:sym typeface="Calibri"/>
              </a:rPr>
              <a:t>We strongly recommend that you have the same internal process whether the campaign or paid vendor, validate ALL signatures.  In Missouri in 2018, their paid vendor was gathering as well as grassroots gatherers.  But all signatures, paid and grassroots were the responsibility of the PAID vendor to validate (and their contract accomodated that in fees) so the campaign knew where it stood at all times.  RAise Up Massachusetts has done an entirely volunteer/grassroots process for their past few signature collection drives and validated internally.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618d5f992b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618d5f992b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Think security when storing</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You might have gotten a chuckle out of learning We Are OH literally stored their signatures in a bank vault in Columbus.  You have just spent thousands of grassroots hours and perhaps millions of dollars collecting signatures, be sure they are kept safe and secure.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That means safe from theft, or fire, or being misplaced, lost, or otherwise spindled or mutilated.  We are Ohio used a bank vault.  If not a vault, what other secure location (that is big enough – 1.2 million signatures ends up being a LOT of boxes.  Think of some of the people we are fighting – imagine what they would do if they knew where you were storing your petitions?  Now think security, and that not everyone needs to know where the petitions are being stored.  In fact – a very few very trusted group of people should know.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Finally - think of transportation plan to get the petitions from their safe storage to the right person for validating.</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So, here’s a horror story from the field that underscores exactly why safely transporting and storing petitions needs to be taken so seriously.  Some of you here might already know about it!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 2012 progressives in MO were launching a statewide initiative to cap the interest amount payday lenders can charge clients to 36% APR. At the time the campaign was gathering petitions, rates were as high as 452% in MO, so you can imagine the payday industry was not thrilled with this initiative.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A week before the petitions were due to government officials, 5,500 signatures were stolen out of a staffer’s car in SW MO. It was a month’s worth of hard work gone during a vital time in the campaign.</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18d5f992b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18d5f992b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Nicole </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Learning point</a:t>
            </a:r>
            <a:r>
              <a:rPr lang="en" sz="1200">
                <a:latin typeface="Calibri"/>
                <a:ea typeface="Calibri"/>
                <a:cs typeface="Calibri"/>
                <a:sym typeface="Calibri"/>
              </a:rPr>
              <a:t>:  Make delivery an earned media event and campaign celebration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Notes</a:t>
            </a:r>
            <a:r>
              <a:rPr lang="en"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Although it may seem mundane, the delivery of signatures to the proper officials is an opportunity for campaigns to flex some people-power muscle and garner “free” publicity, especially around high-profile issues, like collective bargaining and minimum wage initiatives. </a:t>
            </a:r>
            <a:endParaRPr sz="1200">
              <a:latin typeface="Calibri"/>
              <a:ea typeface="Calibri"/>
              <a:cs typeface="Calibri"/>
              <a:sym typeface="Calibri"/>
            </a:endParaRPr>
          </a:p>
          <a:p>
            <a:pPr marL="171450" lvl="0" indent="-95250" algn="l" rtl="0">
              <a:spcBef>
                <a:spcPts val="0"/>
              </a:spcBef>
              <a:spcAft>
                <a:spcPts val="0"/>
              </a:spcAft>
              <a:buClr>
                <a:srgbClr val="000000"/>
              </a:buClr>
              <a:buSzPts val="1200"/>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 August 2017, something that many of you here will remember,  the We Are Missouri coalition to repeal Right to Work in Missouri turned in it’s over 300,000 signatures with a march to the capitol, and invited press to watch the march and turn in their petitions</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(CLICK to SHOW </a:t>
            </a:r>
            <a:r>
              <a:rPr lang="en" sz="1200" u="sng">
                <a:solidFill>
                  <a:schemeClr val="hlink"/>
                </a:solidFill>
                <a:latin typeface="Calibri"/>
                <a:ea typeface="Calibri"/>
                <a:cs typeface="Calibri"/>
                <a:sym typeface="Calibri"/>
                <a:hlinkClick r:id="rId3"/>
              </a:rPr>
              <a:t>Video</a:t>
            </a:r>
            <a:r>
              <a:rPr lang="en" sz="1200">
                <a:latin typeface="Calibri"/>
                <a:ea typeface="Calibri"/>
                <a:cs typeface="Calibri"/>
                <a:sym typeface="Calibri"/>
              </a:rPr>
              <a:t>, CLICK AGAIN TO PLAY)</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So press, excitement, celebration can all be part of the delivery plan and we’ll share some more in our communications session.  BUT also, take care of the details.  Know who they need to go to and when the office can handle it.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18d5f992b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18d5f992b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ccd1437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6ccd1437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b="1">
                <a:latin typeface="Calibri"/>
                <a:ea typeface="Calibri"/>
                <a:cs typeface="Calibri"/>
                <a:sym typeface="Calibri"/>
              </a:rPr>
              <a:t>Derek</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latin typeface="Calibri"/>
                <a:ea typeface="Calibri"/>
                <a:cs typeface="Calibri"/>
                <a:sym typeface="Calibri"/>
              </a:rPr>
              <a:t>Timing</a:t>
            </a:r>
            <a:r>
              <a:rPr lang="en" sz="1200">
                <a:latin typeface="Calibri"/>
                <a:ea typeface="Calibri"/>
                <a:cs typeface="Calibri"/>
                <a:sym typeface="Calibri"/>
              </a:rPr>
              <a:t>: 1 minute</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Counties generally follow state law for qualifying voter initiatives at the county level as outlined in the California Elections Code (</a:t>
            </a:r>
            <a:r>
              <a:rPr lang="en" u="sng">
                <a:solidFill>
                  <a:srgbClr val="1155CC"/>
                </a:solidFill>
                <a:hlinkClick r:id="rId3">
                  <a:extLst>
                    <a:ext uri="{A12FA001-AC4F-418D-AE19-62706E023703}">
                      <ahyp:hlinkClr xmlns:ahyp="http://schemas.microsoft.com/office/drawing/2018/hyperlinkcolor" val="tx"/>
                    </a:ext>
                  </a:extLst>
                </a:hlinkClick>
              </a:rPr>
              <a:t>sections 9100-9126</a:t>
            </a:r>
            <a:r>
              <a:rPr lang="en">
                <a:solidFill>
                  <a:srgbClr val="222222"/>
                </a:solidFill>
              </a:rPr>
              <a:t>). This process has many parallels with the rules guiding statewide measures. Examples of counties employing state law for county ballot initiatives include, but are not limited to, the counties of </a:t>
            </a:r>
            <a:r>
              <a:rPr lang="en" u="sng">
                <a:solidFill>
                  <a:srgbClr val="1155CC"/>
                </a:solidFill>
                <a:hlinkClick r:id="rId4">
                  <a:extLst>
                    <a:ext uri="{A12FA001-AC4F-418D-AE19-62706E023703}">
                      <ahyp:hlinkClr xmlns:ahyp="http://schemas.microsoft.com/office/drawing/2018/hyperlinkcolor" val="tx"/>
                    </a:ext>
                  </a:extLst>
                </a:hlinkClick>
              </a:rPr>
              <a:t>Los Angeles</a:t>
            </a:r>
            <a:r>
              <a:rPr lang="en">
                <a:solidFill>
                  <a:srgbClr val="222222"/>
                </a:solidFill>
              </a:rPr>
              <a:t>, </a:t>
            </a:r>
            <a:r>
              <a:rPr lang="en" u="sng">
                <a:solidFill>
                  <a:srgbClr val="1155CC"/>
                </a:solidFill>
                <a:hlinkClick r:id="rId5">
                  <a:extLst>
                    <a:ext uri="{A12FA001-AC4F-418D-AE19-62706E023703}">
                      <ahyp:hlinkClr xmlns:ahyp="http://schemas.microsoft.com/office/drawing/2018/hyperlinkcolor" val="tx"/>
                    </a:ext>
                  </a:extLst>
                </a:hlinkClick>
              </a:rPr>
              <a:t>Orange</a:t>
            </a:r>
            <a:r>
              <a:rPr lang="en">
                <a:solidFill>
                  <a:srgbClr val="222222"/>
                </a:solidFill>
              </a:rPr>
              <a:t>, </a:t>
            </a:r>
            <a:r>
              <a:rPr lang="en" u="sng">
                <a:solidFill>
                  <a:srgbClr val="1155CC"/>
                </a:solidFill>
                <a:hlinkClick r:id="rId6">
                  <a:extLst>
                    <a:ext uri="{A12FA001-AC4F-418D-AE19-62706E023703}">
                      <ahyp:hlinkClr xmlns:ahyp="http://schemas.microsoft.com/office/drawing/2018/hyperlinkcolor" val="tx"/>
                    </a:ext>
                  </a:extLst>
                </a:hlinkClick>
              </a:rPr>
              <a:t>Contra Costa</a:t>
            </a:r>
            <a:r>
              <a:rPr lang="en">
                <a:solidFill>
                  <a:srgbClr val="222222"/>
                </a:solidFill>
              </a:rPr>
              <a:t>, </a:t>
            </a:r>
            <a:r>
              <a:rPr lang="en" u="sng">
                <a:solidFill>
                  <a:srgbClr val="1155CC"/>
                </a:solidFill>
                <a:hlinkClick r:id="rId7">
                  <a:extLst>
                    <a:ext uri="{A12FA001-AC4F-418D-AE19-62706E023703}">
                      <ahyp:hlinkClr xmlns:ahyp="http://schemas.microsoft.com/office/drawing/2018/hyperlinkcolor" val="tx"/>
                    </a:ext>
                  </a:extLst>
                </a:hlinkClick>
              </a:rPr>
              <a:t>Sonoma</a:t>
            </a:r>
            <a:r>
              <a:rPr lang="en">
                <a:solidFill>
                  <a:srgbClr val="222222"/>
                </a:solidFill>
              </a:rPr>
              <a:t>, and </a:t>
            </a:r>
            <a:r>
              <a:rPr lang="en" u="sng">
                <a:solidFill>
                  <a:srgbClr val="1155CC"/>
                </a:solidFill>
                <a:hlinkClick r:id="rId8">
                  <a:extLst>
                    <a:ext uri="{A12FA001-AC4F-418D-AE19-62706E023703}">
                      <ahyp:hlinkClr xmlns:ahyp="http://schemas.microsoft.com/office/drawing/2018/hyperlinkcolor" val="tx"/>
                    </a:ext>
                  </a:extLst>
                </a:hlinkClick>
              </a:rPr>
              <a:t>San Luis Obispo</a:t>
            </a:r>
            <a:r>
              <a:rPr lang="en">
                <a:solidFill>
                  <a:srgbClr val="222222"/>
                </a:solidFill>
              </a:rPr>
              <a:t>.</a:t>
            </a:r>
            <a:endParaRPr sz="1200">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6ccd1437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6ccd143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31394D"/>
              </a:buClr>
              <a:buSzPts val="1100"/>
              <a:buFont typeface="Arial"/>
              <a:buNone/>
            </a:pPr>
            <a:r>
              <a:rPr lang="en">
                <a:solidFill>
                  <a:srgbClr val="222222"/>
                </a:solidFill>
              </a:rPr>
              <a:t>Although the California Election Code also has laws for municipal ballot measures, charter cities such as San Francisco and San Diego may adopt their own or additional rules for qualifying initiatives, although many like Sacramento simply defer to state law in their charters. Be advised, California’s most populous municipalities are charter cities!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6ccd1437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6ccd1437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1 minute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Many municipalities follow an analogous process and timeline similar to counties that we’ll go over next. It is on the proponents to start early and ensure that they can submit their petitions on time in most cases, with the exception of San Francisco which has a hard deadline. Even cities with additional rules like San Diego do not substantially change the timeline, and many of their additional laws are similar or identical to state law.</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6ccd1437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6ccd1437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2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Proponents should begin drafting the initiative with a legal expert versed in ballot measure drafting as soon as feasibly possible to allow for maximum signature collection time.</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Submit Notice of Intention to Circulate (“Notice”) and request for title and summary. The Notice must have the names and addresses of between 1 and 5 proponents’ business or residence addresses. Proponents may include an optional printed statement, not exceeding 500 words, stating the reasons for the proposed petition. Notice must be in substantially similar form to the text found at Cal. Elec. Code §9104. Notice submission must also include up to a $200 filing fee.</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Within 15 days of receiving the Notice, County Counsel shall provide a title &amp; summary for the proposed measure for the Registrar of Voters (ROV). The ROV gives a copy of the proposed measure’s Title and Summary to the proponents.</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6ccd1437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6ccd1437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2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rPr>
              <a:t>Publish Notice of Intention to Circulate and Ballot Title and Summary</a:t>
            </a:r>
            <a:endParaRPr b="1">
              <a:solidFill>
                <a:srgbClr val="222222"/>
              </a:solidFill>
            </a:endParaRPr>
          </a:p>
          <a:p>
            <a:pPr marL="0" lvl="0" indent="0" algn="l" rtl="0">
              <a:lnSpc>
                <a:spcPct val="115000"/>
              </a:lnSpc>
              <a:spcBef>
                <a:spcPts val="0"/>
              </a:spcBef>
              <a:spcAft>
                <a:spcPts val="0"/>
              </a:spcAft>
              <a:buNone/>
            </a:pPr>
            <a:r>
              <a:rPr lang="en">
                <a:solidFill>
                  <a:srgbClr val="222222"/>
                </a:solidFill>
              </a:rPr>
              <a:t>Prior to the circulation of a petition, proponents must publish the Notice of Intention and Ballot Title and Summary in a newspaper of “general circulation” within the County, and file proof of the publication with the ROV.</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rPr>
              <a:t>Circulate the Petition</a:t>
            </a:r>
            <a:endParaRPr>
              <a:solidFill>
                <a:srgbClr val="222222"/>
              </a:solidFill>
            </a:endParaRPr>
          </a:p>
          <a:p>
            <a:pPr marL="0" lvl="0" indent="0" algn="l" rtl="0">
              <a:lnSpc>
                <a:spcPct val="115000"/>
              </a:lnSpc>
              <a:spcBef>
                <a:spcPts val="0"/>
              </a:spcBef>
              <a:spcAft>
                <a:spcPts val="0"/>
              </a:spcAft>
              <a:buNone/>
            </a:pPr>
            <a:r>
              <a:rPr lang="en">
                <a:solidFill>
                  <a:srgbClr val="222222"/>
                </a:solidFill>
              </a:rPr>
              <a:t>Begin circulation of petitions/measure for voter’s signatures after publication of Title and Summary in newspaper. The petitions/measure must be properly formatted &amp; include circulators’ affidavits. Proponents have 180 days from the receipt of Title and Summary to circulate.</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rPr>
              <a:t>Suggested Latest Date to Submit Signatures to ROV</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This is a suggested deadline to submit signatures to ROV. The ROV has 30 business days to certify or reject petitions. It is on proponents must submit petitions early enough to allow time for verification of signatures and BOS process. Signatures should be submitted within the 180 day circulation period!</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09c10bab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09c10bab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Derek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Timing</a:t>
            </a:r>
            <a:r>
              <a:rPr lang="en" sz="1200">
                <a:solidFill>
                  <a:schemeClr val="dk1"/>
                </a:solidFill>
                <a:latin typeface="Calibri"/>
                <a:ea typeface="Calibri"/>
                <a:cs typeface="Calibri"/>
                <a:sym typeface="Calibri"/>
              </a:rPr>
              <a:t>: 2 minute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endParaRPr>
          </a:p>
          <a:p>
            <a:pPr marL="0" lvl="0" indent="0" algn="l" rtl="0">
              <a:lnSpc>
                <a:spcPct val="115000"/>
              </a:lnSpc>
              <a:spcBef>
                <a:spcPts val="0"/>
              </a:spcBef>
              <a:spcAft>
                <a:spcPts val="0"/>
              </a:spcAft>
              <a:buNone/>
            </a:pPr>
            <a:r>
              <a:rPr lang="en" b="1">
                <a:solidFill>
                  <a:srgbClr val="222222"/>
                </a:solidFill>
              </a:rPr>
              <a:t>Deadline for Submission of Certified Petition to BOS (Last Regular BOS Meeting)</a:t>
            </a:r>
            <a:endParaRPr>
              <a:solidFill>
                <a:srgbClr val="222222"/>
              </a:solidFill>
            </a:endParaRPr>
          </a:p>
          <a:p>
            <a:pPr marL="0" lvl="0" indent="0" algn="l" rtl="0">
              <a:lnSpc>
                <a:spcPct val="115000"/>
              </a:lnSpc>
              <a:spcBef>
                <a:spcPts val="0"/>
              </a:spcBef>
              <a:spcAft>
                <a:spcPts val="0"/>
              </a:spcAft>
              <a:buNone/>
            </a:pPr>
            <a:r>
              <a:rPr lang="en">
                <a:solidFill>
                  <a:srgbClr val="222222"/>
                </a:solidFill>
              </a:rPr>
              <a:t>Deadline for submission of petition to County Board of Supervisors (“BOS”) for their regular meeting. BOS must either (1) adopt the ordinance; (2) submit the ordinance to the voters; or (3) order a report. BOS must adopt or send to voters within 10 days of receipt of certification.</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b="1">
                <a:solidFill>
                  <a:srgbClr val="222222"/>
                </a:solidFill>
              </a:rPr>
              <a:t>Last Day BOS can place measure on November 2020 Ballot</a:t>
            </a:r>
            <a:endParaRPr b="1">
              <a:solidFill>
                <a:srgbClr val="222222"/>
              </a:solidFill>
            </a:endParaRPr>
          </a:p>
          <a:p>
            <a:pPr marL="0" lvl="0" indent="0" algn="l" rtl="0">
              <a:lnSpc>
                <a:spcPct val="115000"/>
              </a:lnSpc>
              <a:spcBef>
                <a:spcPts val="0"/>
              </a:spcBef>
              <a:spcAft>
                <a:spcPts val="0"/>
              </a:spcAft>
              <a:buNone/>
            </a:pPr>
            <a:r>
              <a:rPr lang="en">
                <a:solidFill>
                  <a:srgbClr val="222222"/>
                </a:solidFill>
              </a:rPr>
              <a:t>Absolute last day BOS can place measure on November 2022 ballot. (E-88)</a:t>
            </a:r>
            <a:endParaRPr>
              <a:solidFill>
                <a:srgbClr val="222222"/>
              </a:solidFill>
            </a:endParaRPr>
          </a:p>
          <a:p>
            <a:pPr marL="0" lvl="0" indent="0" algn="l" rtl="0">
              <a:lnSpc>
                <a:spcPct val="115000"/>
              </a:lnSpc>
              <a:spcBef>
                <a:spcPts val="0"/>
              </a:spcBef>
              <a:spcAft>
                <a:spcPts val="0"/>
              </a:spcAft>
              <a:buNone/>
            </a:pPr>
            <a:endParaRPr b="1">
              <a:solidFill>
                <a:srgbClr val="222222"/>
              </a:solidFill>
            </a:endParaRPr>
          </a:p>
          <a:p>
            <a:pPr marL="0" lvl="0" indent="0" algn="l" rtl="0">
              <a:lnSpc>
                <a:spcPct val="115000"/>
              </a:lnSpc>
              <a:spcBef>
                <a:spcPts val="0"/>
              </a:spcBef>
              <a:spcAft>
                <a:spcPts val="0"/>
              </a:spcAft>
              <a:buNone/>
            </a:pPr>
            <a:endParaRPr b="1">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B205E"/>
        </a:solidFill>
        <a:effectLst/>
      </p:bgPr>
    </p:bg>
    <p:spTree>
      <p:nvGrpSpPr>
        <p:cNvPr id="1" name="Shape 10"/>
        <p:cNvGrpSpPr/>
        <p:nvPr/>
      </p:nvGrpSpPr>
      <p:grpSpPr>
        <a:xfrm>
          <a:off x="0" y="0"/>
          <a:ext cx="0" cy="0"/>
          <a:chOff x="0" y="0"/>
          <a:chExt cx="0" cy="0"/>
        </a:xfrm>
      </p:grpSpPr>
      <p:sp>
        <p:nvSpPr>
          <p:cNvPr id="11" name="Google Shape;11;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2" name="Google Shape;12;p2"/>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3" name="Google Shape;13;p2"/>
          <p:cNvSpPr txBox="1">
            <a:spLocks noGrp="1"/>
          </p:cNvSpPr>
          <p:nvPr>
            <p:ph type="subTitle" idx="1"/>
          </p:nvPr>
        </p:nvSpPr>
        <p:spPr>
          <a:xfrm>
            <a:off x="311700" y="1320125"/>
            <a:ext cx="6897600" cy="7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2400"/>
              <a:buNone/>
              <a:defRPr sz="24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4" name="Google Shape;14;p2"/>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11"/>
          <p:cNvSpPr/>
          <p:nvPr/>
        </p:nvSpPr>
        <p:spPr>
          <a:xfrm>
            <a:off x="0" y="0"/>
            <a:ext cx="3764400" cy="4854600"/>
          </a:xfrm>
          <a:prstGeom prst="rect">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64" name="Google Shape;64;p11"/>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17500" algn="l">
              <a:lnSpc>
                <a:spcPct val="115000"/>
              </a:lnSpc>
              <a:spcBef>
                <a:spcPts val="1600"/>
              </a:spcBef>
              <a:spcAft>
                <a:spcPts val="0"/>
              </a:spcAft>
              <a:buClr>
                <a:srgbClr val="FFFFFF"/>
              </a:buClr>
              <a:buSzPts val="1400"/>
              <a:buChar char="○"/>
              <a:defRPr>
                <a:solidFill>
                  <a:srgbClr val="FFFFFF"/>
                </a:solidFill>
              </a:defRPr>
            </a:lvl2pPr>
            <a:lvl3pPr marL="1371600" lvl="2" indent="-304800" algn="l">
              <a:lnSpc>
                <a:spcPct val="115000"/>
              </a:lnSpc>
              <a:spcBef>
                <a:spcPts val="1600"/>
              </a:spcBef>
              <a:spcAft>
                <a:spcPts val="0"/>
              </a:spcAft>
              <a:buClr>
                <a:srgbClr val="FFFFFF"/>
              </a:buClr>
              <a:buSzPts val="1200"/>
              <a:buChar char="■"/>
              <a:defRPr>
                <a:solidFill>
                  <a:srgbClr val="FFFFFF"/>
                </a:solidFill>
              </a:defRPr>
            </a:lvl3pPr>
            <a:lvl4pPr marL="1828800" lvl="3" indent="-298450" algn="l">
              <a:lnSpc>
                <a:spcPct val="115000"/>
              </a:lnSpc>
              <a:spcBef>
                <a:spcPts val="1600"/>
              </a:spcBef>
              <a:spcAft>
                <a:spcPts val="0"/>
              </a:spcAft>
              <a:buClr>
                <a:srgbClr val="FFFFFF"/>
              </a:buClr>
              <a:buSzPts val="1100"/>
              <a:buChar char="●"/>
              <a:defRPr>
                <a:solidFill>
                  <a:srgbClr val="FFFFFF"/>
                </a:solidFill>
              </a:defRPr>
            </a:lvl4pPr>
            <a:lvl5pPr marL="2286000" lvl="4" indent="-298450" algn="l">
              <a:lnSpc>
                <a:spcPct val="115000"/>
              </a:lnSpc>
              <a:spcBef>
                <a:spcPts val="1600"/>
              </a:spcBef>
              <a:spcAft>
                <a:spcPts val="0"/>
              </a:spcAft>
              <a:buClr>
                <a:srgbClr val="FFFFFF"/>
              </a:buClr>
              <a:buSzPts val="1100"/>
              <a:buChar char="○"/>
              <a:defRPr>
                <a:solidFill>
                  <a:srgbClr val="FFFFFF"/>
                </a:solidFill>
              </a:defRPr>
            </a:lvl5pPr>
            <a:lvl6pPr marL="2743200" lvl="5" indent="-298450" algn="l">
              <a:lnSpc>
                <a:spcPct val="115000"/>
              </a:lnSpc>
              <a:spcBef>
                <a:spcPts val="1600"/>
              </a:spcBef>
              <a:spcAft>
                <a:spcPts val="0"/>
              </a:spcAft>
              <a:buClr>
                <a:srgbClr val="FFFFFF"/>
              </a:buClr>
              <a:buSzPts val="1100"/>
              <a:buChar char="■"/>
              <a:defRPr>
                <a:solidFill>
                  <a:srgbClr val="FFFFFF"/>
                </a:solidFill>
              </a:defRPr>
            </a:lvl6pPr>
            <a:lvl7pPr marL="3200400" lvl="6" indent="-298450" algn="l">
              <a:lnSpc>
                <a:spcPct val="115000"/>
              </a:lnSpc>
              <a:spcBef>
                <a:spcPts val="1600"/>
              </a:spcBef>
              <a:spcAft>
                <a:spcPts val="0"/>
              </a:spcAft>
              <a:buClr>
                <a:srgbClr val="FFFFFF"/>
              </a:buClr>
              <a:buSzPts val="1100"/>
              <a:buChar char="●"/>
              <a:defRPr>
                <a:solidFill>
                  <a:srgbClr val="FFFFFF"/>
                </a:solidFill>
              </a:defRPr>
            </a:lvl7pPr>
            <a:lvl8pPr marL="3657600" lvl="7" indent="-298450" algn="l">
              <a:lnSpc>
                <a:spcPct val="115000"/>
              </a:lnSpc>
              <a:spcBef>
                <a:spcPts val="1600"/>
              </a:spcBef>
              <a:spcAft>
                <a:spcPts val="0"/>
              </a:spcAft>
              <a:buClr>
                <a:srgbClr val="FFFFFF"/>
              </a:buClr>
              <a:buSzPts val="1100"/>
              <a:buChar char="○"/>
              <a:defRPr>
                <a:solidFill>
                  <a:srgbClr val="FFFFFF"/>
                </a:solidFill>
              </a:defRPr>
            </a:lvl8pPr>
            <a:lvl9pPr marL="4114800" lvl="8" indent="-298450" algn="l">
              <a:lnSpc>
                <a:spcPct val="115000"/>
              </a:lnSpc>
              <a:spcBef>
                <a:spcPts val="1600"/>
              </a:spcBef>
              <a:spcAft>
                <a:spcPts val="1600"/>
              </a:spcAft>
              <a:buClr>
                <a:srgbClr val="FFFFFF"/>
              </a:buClr>
              <a:buSzPts val="1100"/>
              <a:buChar char="■"/>
              <a:defRPr>
                <a:solidFill>
                  <a:srgbClr val="FFFFFF"/>
                </a:solidFill>
              </a:defRPr>
            </a:lvl9pPr>
          </a:lstStyle>
          <a:p>
            <a:endParaRPr/>
          </a:p>
        </p:txBody>
      </p:sp>
      <p:sp>
        <p:nvSpPr>
          <p:cNvPr id="65" name="Google Shape;65;p11"/>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39598"/>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68" name="Google Shape;68;p12"/>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Blue">
  <p:cSld name="SECTION_TITLE_AND_DESCRIPTION_1">
    <p:spTree>
      <p:nvGrpSpPr>
        <p:cNvPr id="1" name="Shape 69"/>
        <p:cNvGrpSpPr/>
        <p:nvPr/>
      </p:nvGrpSpPr>
      <p:grpSpPr>
        <a:xfrm>
          <a:off x="0" y="0"/>
          <a:ext cx="0" cy="0"/>
          <a:chOff x="0" y="0"/>
          <a:chExt cx="0" cy="0"/>
        </a:xfrm>
      </p:grpSpPr>
      <p:sp>
        <p:nvSpPr>
          <p:cNvPr id="70" name="Google Shape;70;p13"/>
          <p:cNvSpPr/>
          <p:nvPr/>
        </p:nvSpPr>
        <p:spPr>
          <a:xfrm>
            <a:off x="0" y="0"/>
            <a:ext cx="4572000" cy="4874100"/>
          </a:xfrm>
          <a:prstGeom prst="rect">
            <a:avLst/>
          </a:prstGeom>
          <a:solidFill>
            <a:srgbClr val="1C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3"/>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72" name="Google Shape;72;p13"/>
          <p:cNvSpPr txBox="1">
            <a:spLocks noGrp="1"/>
          </p:cNvSpPr>
          <p:nvPr>
            <p:ph type="body" idx="1"/>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3" name="Google Shape;73;p13"/>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4"/>
          <p:cNvSpPr/>
          <p:nvPr/>
        </p:nvSpPr>
        <p:spPr>
          <a:xfrm>
            <a:off x="0" y="4369000"/>
            <a:ext cx="9144000" cy="774300"/>
          </a:xfrm>
          <a:prstGeom prst="rect">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4"/>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800"/>
              <a:buFont typeface="Merriweather"/>
              <a:buNone/>
              <a:defRPr>
                <a:solidFill>
                  <a:schemeClr val="lt1"/>
                </a:solidFill>
                <a:latin typeface="Merriweather"/>
                <a:ea typeface="Merriweather"/>
                <a:cs typeface="Merriweather"/>
                <a:sym typeface="Merriweather"/>
              </a:defRPr>
            </a:lvl1pPr>
          </a:lstStyle>
          <a:p>
            <a:endParaRPr/>
          </a:p>
        </p:txBody>
      </p:sp>
      <p:sp>
        <p:nvSpPr>
          <p:cNvPr id="77" name="Google Shape;77;p14"/>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000"/>
              </a:spcBef>
              <a:spcAft>
                <a:spcPts val="0"/>
              </a:spcAft>
              <a:buClr>
                <a:schemeClr val="dk1"/>
              </a:buClr>
              <a:buSzPts val="1400"/>
              <a:buChar char="○"/>
              <a:defRPr/>
            </a:lvl2pPr>
            <a:lvl3pPr marL="1371600" lvl="2" indent="-317500" algn="l" rtl="0">
              <a:lnSpc>
                <a:spcPct val="90000"/>
              </a:lnSpc>
              <a:spcBef>
                <a:spcPts val="1000"/>
              </a:spcBef>
              <a:spcAft>
                <a:spcPts val="0"/>
              </a:spcAft>
              <a:buClr>
                <a:schemeClr val="dk1"/>
              </a:buClr>
              <a:buSzPts val="1400"/>
              <a:buChar char="■"/>
              <a:defRPr/>
            </a:lvl3pPr>
            <a:lvl4pPr marL="1828800" lvl="3" indent="-317500" algn="l" rtl="0">
              <a:lnSpc>
                <a:spcPct val="90000"/>
              </a:lnSpc>
              <a:spcBef>
                <a:spcPts val="1000"/>
              </a:spcBef>
              <a:spcAft>
                <a:spcPts val="0"/>
              </a:spcAft>
              <a:buClr>
                <a:schemeClr val="dk1"/>
              </a:buClr>
              <a:buSzPts val="1400"/>
              <a:buChar char="●"/>
              <a:defRPr/>
            </a:lvl4pPr>
            <a:lvl5pPr marL="2286000" lvl="4" indent="-317500" algn="l" rtl="0">
              <a:lnSpc>
                <a:spcPct val="90000"/>
              </a:lnSpc>
              <a:spcBef>
                <a:spcPts val="1000"/>
              </a:spcBef>
              <a:spcAft>
                <a:spcPts val="0"/>
              </a:spcAft>
              <a:buClr>
                <a:schemeClr val="dk1"/>
              </a:buClr>
              <a:buSzPts val="1400"/>
              <a:buChar char="○"/>
              <a:defRPr/>
            </a:lvl5pPr>
            <a:lvl6pPr marL="2743200" lvl="5" indent="-317500" algn="l" rtl="0">
              <a:lnSpc>
                <a:spcPct val="90000"/>
              </a:lnSpc>
              <a:spcBef>
                <a:spcPts val="1000"/>
              </a:spcBef>
              <a:spcAft>
                <a:spcPts val="0"/>
              </a:spcAft>
              <a:buClr>
                <a:schemeClr val="dk1"/>
              </a:buClr>
              <a:buSzPts val="1400"/>
              <a:buChar char="■"/>
              <a:defRPr/>
            </a:lvl6pPr>
            <a:lvl7pPr marL="3200400" lvl="6" indent="-317500" algn="l" rtl="0">
              <a:lnSpc>
                <a:spcPct val="90000"/>
              </a:lnSpc>
              <a:spcBef>
                <a:spcPts val="1000"/>
              </a:spcBef>
              <a:spcAft>
                <a:spcPts val="0"/>
              </a:spcAft>
              <a:buClr>
                <a:schemeClr val="dk1"/>
              </a:buClr>
              <a:buSzPts val="1400"/>
              <a:buChar char="●"/>
              <a:defRPr/>
            </a:lvl7pPr>
            <a:lvl8pPr marL="3657600" lvl="7" indent="-317500" algn="l" rtl="0">
              <a:lnSpc>
                <a:spcPct val="90000"/>
              </a:lnSpc>
              <a:spcBef>
                <a:spcPts val="1000"/>
              </a:spcBef>
              <a:spcAft>
                <a:spcPts val="0"/>
              </a:spcAft>
              <a:buClr>
                <a:schemeClr val="dk1"/>
              </a:buClr>
              <a:buSzPts val="1400"/>
              <a:buChar char="○"/>
              <a:defRPr/>
            </a:lvl8pPr>
            <a:lvl9pPr marL="4114800" lvl="8" indent="-317500" algn="l" rtl="0">
              <a:lnSpc>
                <a:spcPct val="90000"/>
              </a:lnSpc>
              <a:spcBef>
                <a:spcPts val="1000"/>
              </a:spcBef>
              <a:spcAft>
                <a:spcPts val="1000"/>
              </a:spcAft>
              <a:buClr>
                <a:schemeClr val="dk1"/>
              </a:buClr>
              <a:buSzPts val="1400"/>
              <a:buChar char="■"/>
              <a:defRPr/>
            </a:lvl9pPr>
          </a:lstStyle>
          <a:p>
            <a:endParaRPr/>
          </a:p>
        </p:txBody>
      </p:sp>
      <p:sp>
        <p:nvSpPr>
          <p:cNvPr id="83" name="Google Shape;8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EP 1">
  <p:cSld name="Title and body REP">
    <p:spTree>
      <p:nvGrpSpPr>
        <p:cNvPr id="1" name="Shape 86"/>
        <p:cNvGrpSpPr/>
        <p:nvPr/>
      </p:nvGrpSpPr>
      <p:grpSpPr>
        <a:xfrm>
          <a:off x="0" y="0"/>
          <a:ext cx="0" cy="0"/>
          <a:chOff x="0" y="0"/>
          <a:chExt cx="0" cy="0"/>
        </a:xfrm>
      </p:grpSpPr>
      <p:sp>
        <p:nvSpPr>
          <p:cNvPr id="87" name="Google Shape;87;p17"/>
          <p:cNvSpPr/>
          <p:nvPr/>
        </p:nvSpPr>
        <p:spPr>
          <a:xfrm>
            <a:off x="5343775" y="3426325"/>
            <a:ext cx="3403200" cy="1749300"/>
          </a:xfrm>
          <a:prstGeom prst="triangle">
            <a:avLst>
              <a:gd name="adj" fmla="val 50000"/>
            </a:avLst>
          </a:prstGeom>
          <a:solidFill>
            <a:srgbClr val="1C75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8" name="Google Shape;88;p17"/>
          <p:cNvSpPr/>
          <p:nvPr/>
        </p:nvSpPr>
        <p:spPr>
          <a:xfrm rot="10800000">
            <a:off x="3912750" y="0"/>
            <a:ext cx="5235600" cy="7103100"/>
          </a:xfrm>
          <a:prstGeom prst="rtTriangle">
            <a:avLst/>
          </a:prstGeom>
          <a:solidFill>
            <a:srgbClr val="3B205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9" name="Google Shape;89;p17"/>
          <p:cNvSpPr txBox="1">
            <a:spLocks noGrp="1"/>
          </p:cNvSpPr>
          <p:nvPr>
            <p:ph type="title"/>
          </p:nvPr>
        </p:nvSpPr>
        <p:spPr>
          <a:xfrm>
            <a:off x="311725" y="500925"/>
            <a:ext cx="3706500" cy="25089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lt1"/>
              </a:buClr>
              <a:buSzPts val="2700"/>
              <a:buFont typeface="Calibri"/>
              <a:buNone/>
              <a:defRPr sz="3600">
                <a:solidFill>
                  <a:schemeClr val="lt1"/>
                </a:solidFill>
              </a:defRPr>
            </a:lvl1pPr>
            <a:lvl2pPr lvl="1" rtl="0">
              <a:spcBef>
                <a:spcPts val="0"/>
              </a:spcBef>
              <a:spcAft>
                <a:spcPts val="0"/>
              </a:spcAft>
              <a:buClr>
                <a:schemeClr val="lt1"/>
              </a:buClr>
              <a:buSzPts val="2100"/>
              <a:buNone/>
              <a:defRPr>
                <a:solidFill>
                  <a:schemeClr val="lt1"/>
                </a:solidFill>
              </a:defRPr>
            </a:lvl2pPr>
            <a:lvl3pPr lvl="2" rtl="0">
              <a:spcBef>
                <a:spcPts val="0"/>
              </a:spcBef>
              <a:spcAft>
                <a:spcPts val="0"/>
              </a:spcAft>
              <a:buClr>
                <a:schemeClr val="lt1"/>
              </a:buClr>
              <a:buSzPts val="2100"/>
              <a:buNone/>
              <a:defRPr>
                <a:solidFill>
                  <a:schemeClr val="lt1"/>
                </a:solidFill>
              </a:defRPr>
            </a:lvl3pPr>
            <a:lvl4pPr lvl="3" rtl="0">
              <a:spcBef>
                <a:spcPts val="0"/>
              </a:spcBef>
              <a:spcAft>
                <a:spcPts val="0"/>
              </a:spcAft>
              <a:buClr>
                <a:schemeClr val="lt1"/>
              </a:buClr>
              <a:buSzPts val="2100"/>
              <a:buNone/>
              <a:defRPr>
                <a:solidFill>
                  <a:schemeClr val="lt1"/>
                </a:solidFill>
              </a:defRPr>
            </a:lvl4pPr>
            <a:lvl5pPr lvl="4" rtl="0">
              <a:spcBef>
                <a:spcPts val="0"/>
              </a:spcBef>
              <a:spcAft>
                <a:spcPts val="0"/>
              </a:spcAft>
              <a:buClr>
                <a:schemeClr val="lt1"/>
              </a:buClr>
              <a:buSzPts val="2100"/>
              <a:buNone/>
              <a:defRPr>
                <a:solidFill>
                  <a:schemeClr val="lt1"/>
                </a:solidFill>
              </a:defRPr>
            </a:lvl5pPr>
            <a:lvl6pPr lvl="5" rtl="0">
              <a:spcBef>
                <a:spcPts val="0"/>
              </a:spcBef>
              <a:spcAft>
                <a:spcPts val="0"/>
              </a:spcAft>
              <a:buClr>
                <a:schemeClr val="lt1"/>
              </a:buClr>
              <a:buSzPts val="2100"/>
              <a:buNone/>
              <a:defRPr>
                <a:solidFill>
                  <a:schemeClr val="lt1"/>
                </a:solidFill>
              </a:defRPr>
            </a:lvl6pPr>
            <a:lvl7pPr lvl="6" rtl="0">
              <a:spcBef>
                <a:spcPts val="0"/>
              </a:spcBef>
              <a:spcAft>
                <a:spcPts val="0"/>
              </a:spcAft>
              <a:buClr>
                <a:schemeClr val="lt1"/>
              </a:buClr>
              <a:buSzPts val="2100"/>
              <a:buNone/>
              <a:defRPr>
                <a:solidFill>
                  <a:schemeClr val="lt1"/>
                </a:solidFill>
              </a:defRPr>
            </a:lvl7pPr>
            <a:lvl8pPr lvl="7" rtl="0">
              <a:spcBef>
                <a:spcPts val="0"/>
              </a:spcBef>
              <a:spcAft>
                <a:spcPts val="0"/>
              </a:spcAft>
              <a:buClr>
                <a:schemeClr val="lt1"/>
              </a:buClr>
              <a:buSzPts val="2100"/>
              <a:buNone/>
              <a:defRPr>
                <a:solidFill>
                  <a:schemeClr val="lt1"/>
                </a:solidFill>
              </a:defRPr>
            </a:lvl8pPr>
            <a:lvl9pPr lvl="8" rtl="0">
              <a:spcBef>
                <a:spcPts val="0"/>
              </a:spcBef>
              <a:spcAft>
                <a:spcPts val="0"/>
              </a:spcAft>
              <a:buClr>
                <a:schemeClr val="lt1"/>
              </a:buClr>
              <a:buSzPts val="2100"/>
              <a:buNone/>
              <a:defRPr>
                <a:solidFill>
                  <a:schemeClr val="lt1"/>
                </a:solidFill>
              </a:defRPr>
            </a:lvl9pPr>
          </a:lstStyle>
          <a:p>
            <a:endParaRPr/>
          </a:p>
        </p:txBody>
      </p:sp>
      <p:sp>
        <p:nvSpPr>
          <p:cNvPr id="90" name="Google Shape;90;p17"/>
          <p:cNvSpPr txBox="1">
            <a:spLocks noGrp="1"/>
          </p:cNvSpPr>
          <p:nvPr>
            <p:ph type="body" idx="1"/>
          </p:nvPr>
        </p:nvSpPr>
        <p:spPr>
          <a:xfrm>
            <a:off x="311725" y="522450"/>
            <a:ext cx="4166400" cy="40986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85750" algn="l" rtl="0">
              <a:lnSpc>
                <a:spcPct val="90000"/>
              </a:lnSpc>
              <a:spcBef>
                <a:spcPts val="1600"/>
              </a:spcBef>
              <a:spcAft>
                <a:spcPts val="0"/>
              </a:spcAft>
              <a:buClr>
                <a:schemeClr val="dk1"/>
              </a:buClr>
              <a:buSzPts val="900"/>
              <a:buChar char="■"/>
              <a:defRPr/>
            </a:lvl3pPr>
            <a:lvl4pPr marL="1828800" lvl="3" indent="-279400" algn="l" rtl="0">
              <a:lnSpc>
                <a:spcPct val="90000"/>
              </a:lnSpc>
              <a:spcBef>
                <a:spcPts val="1600"/>
              </a:spcBef>
              <a:spcAft>
                <a:spcPts val="0"/>
              </a:spcAft>
              <a:buClr>
                <a:schemeClr val="dk1"/>
              </a:buClr>
              <a:buSzPts val="800"/>
              <a:buChar char="●"/>
              <a:defRPr/>
            </a:lvl4pPr>
            <a:lvl5pPr marL="2286000" lvl="4" indent="-279400" algn="l" rtl="0">
              <a:lnSpc>
                <a:spcPct val="90000"/>
              </a:lnSpc>
              <a:spcBef>
                <a:spcPts val="1600"/>
              </a:spcBef>
              <a:spcAft>
                <a:spcPts val="0"/>
              </a:spcAft>
              <a:buClr>
                <a:schemeClr val="dk1"/>
              </a:buClr>
              <a:buSzPts val="800"/>
              <a:buChar char="○"/>
              <a:defRPr/>
            </a:lvl5pPr>
            <a:lvl6pPr marL="2743200" lvl="5" indent="-279400" algn="l" rtl="0">
              <a:lnSpc>
                <a:spcPct val="90000"/>
              </a:lnSpc>
              <a:spcBef>
                <a:spcPts val="1600"/>
              </a:spcBef>
              <a:spcAft>
                <a:spcPts val="0"/>
              </a:spcAft>
              <a:buClr>
                <a:schemeClr val="dk1"/>
              </a:buClr>
              <a:buSzPts val="800"/>
              <a:buChar char="■"/>
              <a:defRPr/>
            </a:lvl6pPr>
            <a:lvl7pPr marL="3200400" lvl="6" indent="-279400" algn="l" rtl="0">
              <a:lnSpc>
                <a:spcPct val="90000"/>
              </a:lnSpc>
              <a:spcBef>
                <a:spcPts val="1600"/>
              </a:spcBef>
              <a:spcAft>
                <a:spcPts val="0"/>
              </a:spcAft>
              <a:buClr>
                <a:schemeClr val="dk1"/>
              </a:buClr>
              <a:buSzPts val="800"/>
              <a:buChar char="●"/>
              <a:defRPr/>
            </a:lvl7pPr>
            <a:lvl8pPr marL="3657600" lvl="7" indent="-279400" algn="l" rtl="0">
              <a:lnSpc>
                <a:spcPct val="90000"/>
              </a:lnSpc>
              <a:spcBef>
                <a:spcPts val="1600"/>
              </a:spcBef>
              <a:spcAft>
                <a:spcPts val="0"/>
              </a:spcAft>
              <a:buClr>
                <a:schemeClr val="dk1"/>
              </a:buClr>
              <a:buSzPts val="800"/>
              <a:buChar char="○"/>
              <a:defRPr/>
            </a:lvl8pPr>
            <a:lvl9pPr marL="4114800" lvl="8" indent="-279400" algn="l" rtl="0">
              <a:lnSpc>
                <a:spcPct val="90000"/>
              </a:lnSpc>
              <a:spcBef>
                <a:spcPts val="1600"/>
              </a:spcBef>
              <a:spcAft>
                <a:spcPts val="1600"/>
              </a:spcAft>
              <a:buClr>
                <a:schemeClr val="dk1"/>
              </a:buClr>
              <a:buSzPts val="800"/>
              <a:buChar char="■"/>
              <a:defRPr/>
            </a:lvl9pPr>
          </a:lstStyle>
          <a:p>
            <a:endParaRPr/>
          </a:p>
        </p:txBody>
      </p:sp>
      <p:sp>
        <p:nvSpPr>
          <p:cNvPr id="91" name="Google Shape;91;p17"/>
          <p:cNvSpPr txBox="1">
            <a:spLocks noGrp="1"/>
          </p:cNvSpPr>
          <p:nvPr>
            <p:ph type="sldNum" idx="12"/>
          </p:nvPr>
        </p:nvSpPr>
        <p:spPr>
          <a:xfrm>
            <a:off x="8549746" y="4827496"/>
            <a:ext cx="485700" cy="348300"/>
          </a:xfrm>
          <a:prstGeom prst="rect">
            <a:avLst/>
          </a:prstGeom>
          <a:noFill/>
          <a:ln>
            <a:noFill/>
          </a:ln>
        </p:spPr>
        <p:txBody>
          <a:bodyPr spcFirstLastPara="1" wrap="square" lIns="68575" tIns="68575" rIns="68575" bIns="68575" anchor="ctr" anchorCtr="0">
            <a:noAutofit/>
          </a:bodyPr>
          <a:lstStyle>
            <a:lvl1pPr marL="0" lvl="0" indent="0" algn="r" rtl="0">
              <a:buClr>
                <a:srgbClr val="888888"/>
              </a:buClr>
              <a:buSzPts val="900"/>
              <a:buFont typeface="Calibri"/>
              <a:buNone/>
              <a:defRPr sz="900">
                <a:solidFill>
                  <a:srgbClr val="888888"/>
                </a:solidFill>
                <a:latin typeface="Calibri"/>
                <a:ea typeface="Calibri"/>
                <a:cs typeface="Calibri"/>
                <a:sym typeface="Calibri"/>
              </a:defRPr>
            </a:lvl1pPr>
            <a:lvl2pPr marL="0" lvl="1" indent="0" algn="r" rtl="0">
              <a:buClr>
                <a:srgbClr val="888888"/>
              </a:buClr>
              <a:buSzPts val="900"/>
              <a:buFont typeface="Calibri"/>
              <a:buNone/>
              <a:defRPr sz="900">
                <a:solidFill>
                  <a:srgbClr val="888888"/>
                </a:solidFill>
                <a:latin typeface="Calibri"/>
                <a:ea typeface="Calibri"/>
                <a:cs typeface="Calibri"/>
                <a:sym typeface="Calibri"/>
              </a:defRPr>
            </a:lvl2pPr>
            <a:lvl3pPr marL="0" lvl="2" indent="0" algn="r" rtl="0">
              <a:buClr>
                <a:srgbClr val="888888"/>
              </a:buClr>
              <a:buSzPts val="900"/>
              <a:buFont typeface="Calibri"/>
              <a:buNone/>
              <a:defRPr sz="900">
                <a:solidFill>
                  <a:srgbClr val="888888"/>
                </a:solidFill>
                <a:latin typeface="Calibri"/>
                <a:ea typeface="Calibri"/>
                <a:cs typeface="Calibri"/>
                <a:sym typeface="Calibri"/>
              </a:defRPr>
            </a:lvl3pPr>
            <a:lvl4pPr marL="0" lvl="3" indent="0" algn="r" rtl="0">
              <a:buClr>
                <a:srgbClr val="888888"/>
              </a:buClr>
              <a:buSzPts val="900"/>
              <a:buFont typeface="Calibri"/>
              <a:buNone/>
              <a:defRPr sz="900">
                <a:solidFill>
                  <a:srgbClr val="888888"/>
                </a:solidFill>
                <a:latin typeface="Calibri"/>
                <a:ea typeface="Calibri"/>
                <a:cs typeface="Calibri"/>
                <a:sym typeface="Calibri"/>
              </a:defRPr>
            </a:lvl4pPr>
            <a:lvl5pPr marL="0" lvl="4" indent="0" algn="r" rtl="0">
              <a:buClr>
                <a:srgbClr val="888888"/>
              </a:buClr>
              <a:buSzPts val="900"/>
              <a:buFont typeface="Calibri"/>
              <a:buNone/>
              <a:defRPr sz="900">
                <a:solidFill>
                  <a:srgbClr val="888888"/>
                </a:solidFill>
                <a:latin typeface="Calibri"/>
                <a:ea typeface="Calibri"/>
                <a:cs typeface="Calibri"/>
                <a:sym typeface="Calibri"/>
              </a:defRPr>
            </a:lvl5pPr>
            <a:lvl6pPr marL="0" lvl="5" indent="0" algn="r" rtl="0">
              <a:buClr>
                <a:srgbClr val="888888"/>
              </a:buClr>
              <a:buSzPts val="900"/>
              <a:buFont typeface="Calibri"/>
              <a:buNone/>
              <a:defRPr sz="900">
                <a:solidFill>
                  <a:srgbClr val="888888"/>
                </a:solidFill>
                <a:latin typeface="Calibri"/>
                <a:ea typeface="Calibri"/>
                <a:cs typeface="Calibri"/>
                <a:sym typeface="Calibri"/>
              </a:defRPr>
            </a:lvl6pPr>
            <a:lvl7pPr marL="0" lvl="6" indent="0" algn="r" rtl="0">
              <a:buClr>
                <a:srgbClr val="888888"/>
              </a:buClr>
              <a:buSzPts val="900"/>
              <a:buFont typeface="Calibri"/>
              <a:buNone/>
              <a:defRPr sz="900">
                <a:solidFill>
                  <a:srgbClr val="888888"/>
                </a:solidFill>
                <a:latin typeface="Calibri"/>
                <a:ea typeface="Calibri"/>
                <a:cs typeface="Calibri"/>
                <a:sym typeface="Calibri"/>
              </a:defRPr>
            </a:lvl7pPr>
            <a:lvl8pPr marL="0" lvl="7" indent="0" algn="r" rtl="0">
              <a:buClr>
                <a:srgbClr val="888888"/>
              </a:buClr>
              <a:buSzPts val="900"/>
              <a:buFont typeface="Calibri"/>
              <a:buNone/>
              <a:defRPr sz="900">
                <a:solidFill>
                  <a:srgbClr val="888888"/>
                </a:solidFill>
                <a:latin typeface="Calibri"/>
                <a:ea typeface="Calibri"/>
                <a:cs typeface="Calibri"/>
                <a:sym typeface="Calibri"/>
              </a:defRPr>
            </a:lvl8pPr>
            <a:lvl9pPr marL="0" lvl="8" indent="0" algn="r" rtl="0">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17"/>
          <p:cNvSpPr txBox="1">
            <a:spLocks noGrp="1"/>
          </p:cNvSpPr>
          <p:nvPr>
            <p:ph type="title" idx="2"/>
          </p:nvPr>
        </p:nvSpPr>
        <p:spPr>
          <a:xfrm>
            <a:off x="5617950" y="283850"/>
            <a:ext cx="3403200" cy="25089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lt1"/>
              </a:buClr>
              <a:buSzPts val="2700"/>
              <a:buFont typeface="Calibri"/>
              <a:buNone/>
              <a:defRPr sz="3600">
                <a:solidFill>
                  <a:schemeClr val="lt1"/>
                </a:solidFill>
              </a:defRPr>
            </a:lvl1pPr>
            <a:lvl2pPr lvl="1" rtl="0">
              <a:spcBef>
                <a:spcPts val="0"/>
              </a:spcBef>
              <a:spcAft>
                <a:spcPts val="0"/>
              </a:spcAft>
              <a:buClr>
                <a:schemeClr val="lt1"/>
              </a:buClr>
              <a:buSzPts val="2100"/>
              <a:buNone/>
              <a:defRPr>
                <a:solidFill>
                  <a:schemeClr val="lt1"/>
                </a:solidFill>
              </a:defRPr>
            </a:lvl2pPr>
            <a:lvl3pPr lvl="2" rtl="0">
              <a:spcBef>
                <a:spcPts val="0"/>
              </a:spcBef>
              <a:spcAft>
                <a:spcPts val="0"/>
              </a:spcAft>
              <a:buClr>
                <a:schemeClr val="lt1"/>
              </a:buClr>
              <a:buSzPts val="2100"/>
              <a:buNone/>
              <a:defRPr>
                <a:solidFill>
                  <a:schemeClr val="lt1"/>
                </a:solidFill>
              </a:defRPr>
            </a:lvl3pPr>
            <a:lvl4pPr lvl="3" rtl="0">
              <a:spcBef>
                <a:spcPts val="0"/>
              </a:spcBef>
              <a:spcAft>
                <a:spcPts val="0"/>
              </a:spcAft>
              <a:buClr>
                <a:schemeClr val="lt1"/>
              </a:buClr>
              <a:buSzPts val="2100"/>
              <a:buNone/>
              <a:defRPr>
                <a:solidFill>
                  <a:schemeClr val="lt1"/>
                </a:solidFill>
              </a:defRPr>
            </a:lvl4pPr>
            <a:lvl5pPr lvl="4" rtl="0">
              <a:spcBef>
                <a:spcPts val="0"/>
              </a:spcBef>
              <a:spcAft>
                <a:spcPts val="0"/>
              </a:spcAft>
              <a:buClr>
                <a:schemeClr val="lt1"/>
              </a:buClr>
              <a:buSzPts val="2100"/>
              <a:buNone/>
              <a:defRPr>
                <a:solidFill>
                  <a:schemeClr val="lt1"/>
                </a:solidFill>
              </a:defRPr>
            </a:lvl5pPr>
            <a:lvl6pPr lvl="5" rtl="0">
              <a:spcBef>
                <a:spcPts val="0"/>
              </a:spcBef>
              <a:spcAft>
                <a:spcPts val="0"/>
              </a:spcAft>
              <a:buClr>
                <a:schemeClr val="lt1"/>
              </a:buClr>
              <a:buSzPts val="2100"/>
              <a:buNone/>
              <a:defRPr>
                <a:solidFill>
                  <a:schemeClr val="lt1"/>
                </a:solidFill>
              </a:defRPr>
            </a:lvl6pPr>
            <a:lvl7pPr lvl="6" rtl="0">
              <a:spcBef>
                <a:spcPts val="0"/>
              </a:spcBef>
              <a:spcAft>
                <a:spcPts val="0"/>
              </a:spcAft>
              <a:buClr>
                <a:schemeClr val="lt1"/>
              </a:buClr>
              <a:buSzPts val="2100"/>
              <a:buNone/>
              <a:defRPr>
                <a:solidFill>
                  <a:schemeClr val="lt1"/>
                </a:solidFill>
              </a:defRPr>
            </a:lvl7pPr>
            <a:lvl8pPr lvl="7" rtl="0">
              <a:spcBef>
                <a:spcPts val="0"/>
              </a:spcBef>
              <a:spcAft>
                <a:spcPts val="0"/>
              </a:spcAft>
              <a:buClr>
                <a:schemeClr val="lt1"/>
              </a:buClr>
              <a:buSzPts val="2100"/>
              <a:buNone/>
              <a:defRPr>
                <a:solidFill>
                  <a:schemeClr val="lt1"/>
                </a:solidFill>
              </a:defRPr>
            </a:lvl8pPr>
            <a:lvl9pPr lvl="8" rtl="0">
              <a:spcBef>
                <a:spcPts val="0"/>
              </a:spcBef>
              <a:spcAft>
                <a:spcPts val="0"/>
              </a:spcAft>
              <a:buClr>
                <a:schemeClr val="lt1"/>
              </a:buClr>
              <a:buSzPts val="21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a:off x="0" y="0"/>
            <a:ext cx="4314000" cy="4867500"/>
          </a:xfrm>
          <a:prstGeom prst="rect">
            <a:avLst/>
          </a:prstGeom>
          <a:solidFill>
            <a:srgbClr val="1C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rgbClr val="939598"/>
          </a:solidFill>
          <a:ln>
            <a:noFill/>
          </a:ln>
        </p:spPr>
      </p:sp>
      <p:sp>
        <p:nvSpPr>
          <p:cNvPr id="18" name="Google Shape;18;p3"/>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3B205E"/>
          </a:solidFill>
          <a:ln>
            <a:noFill/>
          </a:ln>
        </p:spPr>
      </p:sp>
      <p:sp>
        <p:nvSpPr>
          <p:cNvPr id="19" name="Google Shape;19;p3"/>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0" name="Google Shape;20;p3"/>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Font typeface="Calibri"/>
              <a:buChar char="●"/>
              <a:defRPr>
                <a:latin typeface="Calibri"/>
                <a:ea typeface="Calibri"/>
                <a:cs typeface="Calibri"/>
                <a:sym typeface="Calibri"/>
              </a:defRPr>
            </a:lvl1pPr>
            <a:lvl2pPr marL="914400" lvl="1" indent="-317500" algn="l">
              <a:lnSpc>
                <a:spcPct val="100000"/>
              </a:lnSpc>
              <a:spcBef>
                <a:spcPts val="1000"/>
              </a:spcBef>
              <a:spcAft>
                <a:spcPts val="0"/>
              </a:spcAft>
              <a:buSzPts val="1400"/>
              <a:buFont typeface="Calibri"/>
              <a:buChar char="○"/>
              <a:defRPr>
                <a:latin typeface="Calibri"/>
                <a:ea typeface="Calibri"/>
                <a:cs typeface="Calibri"/>
                <a:sym typeface="Calibri"/>
              </a:defRPr>
            </a:lvl2pPr>
            <a:lvl3pPr marL="1371600" lvl="2" indent="-304800" algn="l">
              <a:lnSpc>
                <a:spcPct val="100000"/>
              </a:lnSpc>
              <a:spcBef>
                <a:spcPts val="1000"/>
              </a:spcBef>
              <a:spcAft>
                <a:spcPts val="0"/>
              </a:spcAft>
              <a:buSzPts val="1200"/>
              <a:buFont typeface="Calibri"/>
              <a:buChar char="■"/>
              <a:defRPr>
                <a:latin typeface="Calibri"/>
                <a:ea typeface="Calibri"/>
                <a:cs typeface="Calibri"/>
                <a:sym typeface="Calibri"/>
              </a:defRPr>
            </a:lvl3pPr>
            <a:lvl4pPr marL="1828800" lvl="3" indent="-298450" algn="l">
              <a:lnSpc>
                <a:spcPct val="100000"/>
              </a:lnSpc>
              <a:spcBef>
                <a:spcPts val="1000"/>
              </a:spcBef>
              <a:spcAft>
                <a:spcPts val="0"/>
              </a:spcAft>
              <a:buSzPts val="1100"/>
              <a:buFont typeface="Calibri"/>
              <a:buChar char="●"/>
              <a:defRPr>
                <a:latin typeface="Calibri"/>
                <a:ea typeface="Calibri"/>
                <a:cs typeface="Calibri"/>
                <a:sym typeface="Calibri"/>
              </a:defRPr>
            </a:lvl4pPr>
            <a:lvl5pPr marL="2286000" lvl="4" indent="-298450" algn="l">
              <a:lnSpc>
                <a:spcPct val="100000"/>
              </a:lnSpc>
              <a:spcBef>
                <a:spcPts val="1000"/>
              </a:spcBef>
              <a:spcAft>
                <a:spcPts val="0"/>
              </a:spcAft>
              <a:buSzPts val="1100"/>
              <a:buFont typeface="Calibri"/>
              <a:buChar char="○"/>
              <a:defRPr>
                <a:latin typeface="Calibri"/>
                <a:ea typeface="Calibri"/>
                <a:cs typeface="Calibri"/>
                <a:sym typeface="Calibri"/>
              </a:defRPr>
            </a:lvl5pPr>
            <a:lvl6pPr marL="2743200" lvl="5" indent="-298450" algn="l">
              <a:lnSpc>
                <a:spcPct val="100000"/>
              </a:lnSpc>
              <a:spcBef>
                <a:spcPts val="1000"/>
              </a:spcBef>
              <a:spcAft>
                <a:spcPts val="0"/>
              </a:spcAft>
              <a:buSzPts val="1100"/>
              <a:buFont typeface="Calibri"/>
              <a:buChar char="■"/>
              <a:defRPr>
                <a:latin typeface="Calibri"/>
                <a:ea typeface="Calibri"/>
                <a:cs typeface="Calibri"/>
                <a:sym typeface="Calibri"/>
              </a:defRPr>
            </a:lvl6pPr>
            <a:lvl7pPr marL="3200400" lvl="6" indent="-298450" algn="l">
              <a:lnSpc>
                <a:spcPct val="100000"/>
              </a:lnSpc>
              <a:spcBef>
                <a:spcPts val="1000"/>
              </a:spcBef>
              <a:spcAft>
                <a:spcPts val="0"/>
              </a:spcAft>
              <a:buSzPts val="1100"/>
              <a:buFont typeface="Calibri"/>
              <a:buChar char="●"/>
              <a:defRPr>
                <a:latin typeface="Calibri"/>
                <a:ea typeface="Calibri"/>
                <a:cs typeface="Calibri"/>
                <a:sym typeface="Calibri"/>
              </a:defRPr>
            </a:lvl7pPr>
            <a:lvl8pPr marL="3657600" lvl="7" indent="-298450" algn="l">
              <a:lnSpc>
                <a:spcPct val="100000"/>
              </a:lnSpc>
              <a:spcBef>
                <a:spcPts val="1000"/>
              </a:spcBef>
              <a:spcAft>
                <a:spcPts val="0"/>
              </a:spcAft>
              <a:buSzPts val="1100"/>
              <a:buFont typeface="Calibri"/>
              <a:buChar char="○"/>
              <a:defRPr>
                <a:latin typeface="Calibri"/>
                <a:ea typeface="Calibri"/>
                <a:cs typeface="Calibri"/>
                <a:sym typeface="Calibri"/>
              </a:defRPr>
            </a:lvl8pPr>
            <a:lvl9pPr marL="4114800" lvl="8" indent="-298450" algn="l">
              <a:lnSpc>
                <a:spcPct val="100000"/>
              </a:lnSpc>
              <a:spcBef>
                <a:spcPts val="1000"/>
              </a:spcBef>
              <a:spcAft>
                <a:spcPts val="1000"/>
              </a:spcAft>
              <a:buSzPts val="1100"/>
              <a:buFont typeface="Calibri"/>
              <a:buChar char="■"/>
              <a:defRPr>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REP">
  <p:cSld name="TITLE_AND_BODY_2">
    <p:spTree>
      <p:nvGrpSpPr>
        <p:cNvPr id="1" name="Shape 22"/>
        <p:cNvGrpSpPr/>
        <p:nvPr/>
      </p:nvGrpSpPr>
      <p:grpSpPr>
        <a:xfrm>
          <a:off x="0" y="0"/>
          <a:ext cx="0" cy="0"/>
          <a:chOff x="0" y="0"/>
          <a:chExt cx="0" cy="0"/>
        </a:xfrm>
      </p:grpSpPr>
      <p:sp>
        <p:nvSpPr>
          <p:cNvPr id="23" name="Google Shape;23;p4"/>
          <p:cNvSpPr/>
          <p:nvPr/>
        </p:nvSpPr>
        <p:spPr>
          <a:xfrm>
            <a:off x="5343775" y="3426325"/>
            <a:ext cx="3403200" cy="1749300"/>
          </a:xfrm>
          <a:prstGeom prst="triangle">
            <a:avLst>
              <a:gd name="adj" fmla="val 50000"/>
            </a:avLst>
          </a:prstGeom>
          <a:solidFill>
            <a:srgbClr val="1C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rot="10800000">
            <a:off x="3912750" y="0"/>
            <a:ext cx="5235600" cy="7103100"/>
          </a:xfrm>
          <a:prstGeom prst="rtTriangle">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6" name="Google Shape;26;p4"/>
          <p:cNvSpPr txBox="1">
            <a:spLocks noGrp="1"/>
          </p:cNvSpPr>
          <p:nvPr>
            <p:ph type="body" idx="1"/>
          </p:nvPr>
        </p:nvSpPr>
        <p:spPr>
          <a:xfrm>
            <a:off x="311725" y="522450"/>
            <a:ext cx="4166400" cy="4098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7" name="Google Shape;27;p4"/>
          <p:cNvSpPr txBox="1">
            <a:spLocks noGrp="1"/>
          </p:cNvSpPr>
          <p:nvPr>
            <p:ph type="sldNum" idx="12"/>
          </p:nvPr>
        </p:nvSpPr>
        <p:spPr>
          <a:xfrm>
            <a:off x="8549746" y="4827496"/>
            <a:ext cx="485700" cy="3483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title" idx="2"/>
          </p:nvPr>
        </p:nvSpPr>
        <p:spPr>
          <a:xfrm>
            <a:off x="5617950" y="283850"/>
            <a:ext cx="34032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5"/>
          <p:cNvSpPr/>
          <p:nvPr/>
        </p:nvSpPr>
        <p:spPr>
          <a:xfrm>
            <a:off x="0" y="0"/>
            <a:ext cx="4572000" cy="4861200"/>
          </a:xfrm>
          <a:prstGeom prst="rect">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2" name="Google Shape;32;p5"/>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33" name="Google Shape;33;p5"/>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4" name="Google Shape;34;p5"/>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6"/>
          <p:cNvSpPr/>
          <p:nvPr/>
        </p:nvSpPr>
        <p:spPr>
          <a:xfrm>
            <a:off x="0" y="0"/>
            <a:ext cx="9144000" cy="1277100"/>
          </a:xfrm>
          <a:prstGeom prst="rect">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8" name="Google Shape;38;p6"/>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9" name="Google Shape;39;p6"/>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0" name="Google Shape;40;p6"/>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3B205E"/>
        </a:solidFill>
        <a:effectLst/>
      </p:bgPr>
    </p:bg>
    <p:spTree>
      <p:nvGrpSpPr>
        <p:cNvPr id="1" name="Shape 41"/>
        <p:cNvGrpSpPr/>
        <p:nvPr/>
      </p:nvGrpSpPr>
      <p:grpSpPr>
        <a:xfrm>
          <a:off x="0" y="0"/>
          <a:ext cx="0" cy="0"/>
          <a:chOff x="0" y="0"/>
          <a:chExt cx="0" cy="0"/>
        </a:xfrm>
      </p:grpSpPr>
      <p:sp>
        <p:nvSpPr>
          <p:cNvPr id="42" name="Google Shape;42;p7"/>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3" name="Google Shape;43;p7"/>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17500" algn="l">
              <a:lnSpc>
                <a:spcPct val="115000"/>
              </a:lnSpc>
              <a:spcBef>
                <a:spcPts val="1600"/>
              </a:spcBef>
              <a:spcAft>
                <a:spcPts val="0"/>
              </a:spcAft>
              <a:buClr>
                <a:srgbClr val="FFFFFF"/>
              </a:buClr>
              <a:buSzPts val="1400"/>
              <a:buChar char="○"/>
              <a:defRPr>
                <a:solidFill>
                  <a:srgbClr val="FFFFFF"/>
                </a:solidFill>
              </a:defRPr>
            </a:lvl2pPr>
            <a:lvl3pPr marL="1371600" lvl="2" indent="-304800" algn="l">
              <a:lnSpc>
                <a:spcPct val="115000"/>
              </a:lnSpc>
              <a:spcBef>
                <a:spcPts val="1600"/>
              </a:spcBef>
              <a:spcAft>
                <a:spcPts val="0"/>
              </a:spcAft>
              <a:buClr>
                <a:srgbClr val="FFFFFF"/>
              </a:buClr>
              <a:buSzPts val="1200"/>
              <a:buChar char="■"/>
              <a:defRPr>
                <a:solidFill>
                  <a:srgbClr val="FFFFFF"/>
                </a:solidFill>
              </a:defRPr>
            </a:lvl3pPr>
            <a:lvl4pPr marL="1828800" lvl="3" indent="-298450" algn="l">
              <a:lnSpc>
                <a:spcPct val="115000"/>
              </a:lnSpc>
              <a:spcBef>
                <a:spcPts val="1600"/>
              </a:spcBef>
              <a:spcAft>
                <a:spcPts val="0"/>
              </a:spcAft>
              <a:buClr>
                <a:srgbClr val="FFFFFF"/>
              </a:buClr>
              <a:buSzPts val="1100"/>
              <a:buChar char="●"/>
              <a:defRPr>
                <a:solidFill>
                  <a:srgbClr val="FFFFFF"/>
                </a:solidFill>
              </a:defRPr>
            </a:lvl4pPr>
            <a:lvl5pPr marL="2286000" lvl="4" indent="-298450" algn="l">
              <a:lnSpc>
                <a:spcPct val="115000"/>
              </a:lnSpc>
              <a:spcBef>
                <a:spcPts val="1600"/>
              </a:spcBef>
              <a:spcAft>
                <a:spcPts val="0"/>
              </a:spcAft>
              <a:buClr>
                <a:srgbClr val="FFFFFF"/>
              </a:buClr>
              <a:buSzPts val="1100"/>
              <a:buChar char="○"/>
              <a:defRPr>
                <a:solidFill>
                  <a:srgbClr val="FFFFFF"/>
                </a:solidFill>
              </a:defRPr>
            </a:lvl5pPr>
            <a:lvl6pPr marL="2743200" lvl="5" indent="-298450" algn="l">
              <a:lnSpc>
                <a:spcPct val="115000"/>
              </a:lnSpc>
              <a:spcBef>
                <a:spcPts val="1600"/>
              </a:spcBef>
              <a:spcAft>
                <a:spcPts val="0"/>
              </a:spcAft>
              <a:buClr>
                <a:srgbClr val="FFFFFF"/>
              </a:buClr>
              <a:buSzPts val="1100"/>
              <a:buChar char="■"/>
              <a:defRPr>
                <a:solidFill>
                  <a:srgbClr val="FFFFFF"/>
                </a:solidFill>
              </a:defRPr>
            </a:lvl6pPr>
            <a:lvl7pPr marL="3200400" lvl="6" indent="-298450" algn="l">
              <a:lnSpc>
                <a:spcPct val="115000"/>
              </a:lnSpc>
              <a:spcBef>
                <a:spcPts val="1600"/>
              </a:spcBef>
              <a:spcAft>
                <a:spcPts val="0"/>
              </a:spcAft>
              <a:buClr>
                <a:srgbClr val="FFFFFF"/>
              </a:buClr>
              <a:buSzPts val="1100"/>
              <a:buChar char="●"/>
              <a:defRPr>
                <a:solidFill>
                  <a:srgbClr val="FFFFFF"/>
                </a:solidFill>
              </a:defRPr>
            </a:lvl7pPr>
            <a:lvl8pPr marL="3657600" lvl="7" indent="-298450" algn="l">
              <a:lnSpc>
                <a:spcPct val="115000"/>
              </a:lnSpc>
              <a:spcBef>
                <a:spcPts val="1600"/>
              </a:spcBef>
              <a:spcAft>
                <a:spcPts val="0"/>
              </a:spcAft>
              <a:buClr>
                <a:srgbClr val="FFFFFF"/>
              </a:buClr>
              <a:buSzPts val="1100"/>
              <a:buChar char="○"/>
              <a:defRPr>
                <a:solidFill>
                  <a:srgbClr val="FFFFFF"/>
                </a:solidFill>
              </a:defRPr>
            </a:lvl8pPr>
            <a:lvl9pPr marL="4114800" lvl="8" indent="-298450" algn="l">
              <a:lnSpc>
                <a:spcPct val="115000"/>
              </a:lnSpc>
              <a:spcBef>
                <a:spcPts val="1600"/>
              </a:spcBef>
              <a:spcAft>
                <a:spcPts val="1600"/>
              </a:spcAft>
              <a:buClr>
                <a:srgbClr val="FFFFFF"/>
              </a:buClr>
              <a:buSzPts val="1100"/>
              <a:buChar char="■"/>
              <a:defRPr>
                <a:solidFill>
                  <a:srgbClr val="FFFFFF"/>
                </a:solidFill>
              </a:defRPr>
            </a:lvl9pPr>
          </a:lstStyle>
          <a:p>
            <a:endParaRPr/>
          </a:p>
        </p:txBody>
      </p:sp>
      <p:sp>
        <p:nvSpPr>
          <p:cNvPr id="44" name="Google Shape;44;p7"/>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939598"/>
        </a:solidFill>
        <a:effectLst/>
      </p:bgPr>
    </p:bg>
    <p:spTree>
      <p:nvGrpSpPr>
        <p:cNvPr id="1" name="Shape 45"/>
        <p:cNvGrpSpPr/>
        <p:nvPr/>
      </p:nvGrpSpPr>
      <p:grpSpPr>
        <a:xfrm>
          <a:off x="0" y="0"/>
          <a:ext cx="0" cy="0"/>
          <a:chOff x="0" y="0"/>
          <a:chExt cx="0" cy="0"/>
        </a:xfrm>
      </p:grpSpPr>
      <p:sp>
        <p:nvSpPr>
          <p:cNvPr id="46" name="Google Shape;46;p8"/>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47" name="Google Shape;47;p8"/>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rgbClr val="F6F9FF"/>
          </a:solidFill>
          <a:ln>
            <a:noFill/>
          </a:ln>
        </p:spPr>
      </p:sp>
      <p:sp>
        <p:nvSpPr>
          <p:cNvPr id="48" name="Google Shape;48;p8"/>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9" name="Google Shape;49;p8"/>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ue">
  <p:cSld name="TITLE_AND_BODY_1">
    <p:spTree>
      <p:nvGrpSpPr>
        <p:cNvPr id="1" name="Shape 50"/>
        <p:cNvGrpSpPr/>
        <p:nvPr/>
      </p:nvGrpSpPr>
      <p:grpSpPr>
        <a:xfrm>
          <a:off x="0" y="0"/>
          <a:ext cx="0" cy="0"/>
          <a:chOff x="0" y="0"/>
          <a:chExt cx="0" cy="0"/>
        </a:xfrm>
      </p:grpSpPr>
      <p:sp>
        <p:nvSpPr>
          <p:cNvPr id="51" name="Google Shape;51;p9"/>
          <p:cNvSpPr/>
          <p:nvPr/>
        </p:nvSpPr>
        <p:spPr>
          <a:xfrm>
            <a:off x="0" y="0"/>
            <a:ext cx="4314000" cy="4860300"/>
          </a:xfrm>
          <a:prstGeom prst="rect">
            <a:avLst/>
          </a:prstGeom>
          <a:solidFill>
            <a:srgbClr val="9395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9"/>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53" name="Google Shape;53;p9"/>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1C75BC"/>
          </a:solidFill>
          <a:ln>
            <a:noFill/>
          </a:ln>
        </p:spPr>
      </p:sp>
      <p:sp>
        <p:nvSpPr>
          <p:cNvPr id="54" name="Google Shape;54;p9"/>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55" name="Google Shape;55;p9"/>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6" name="Google Shape;56;p9"/>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0"/>
          <p:cNvSpPr/>
          <p:nvPr/>
        </p:nvSpPr>
        <p:spPr>
          <a:xfrm>
            <a:off x="0" y="0"/>
            <a:ext cx="9144000" cy="1277100"/>
          </a:xfrm>
          <a:prstGeom prst="rect">
            <a:avLst/>
          </a:prstGeom>
          <a:solidFill>
            <a:srgbClr val="3B20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60" name="Google Shape;60;p10"/>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868525"/>
            <a:ext cx="9144000" cy="275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1pPr>
            <a:lvl2pPr marR="0" lvl="1"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2pPr>
            <a:lvl3pPr marR="0" lvl="2"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3pPr>
            <a:lvl4pPr marR="0" lvl="3"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4pPr>
            <a:lvl5pPr marR="0" lvl="4"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5pPr>
            <a:lvl6pPr marR="0" lvl="5"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6pPr>
            <a:lvl7pPr marR="0" lvl="6"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7pPr>
            <a:lvl8pPr marR="0" lvl="7"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8pPr>
            <a:lvl9pPr marR="0" lvl="8" algn="l" rtl="0">
              <a:lnSpc>
                <a:spcPct val="100000"/>
              </a:lnSpc>
              <a:spcBef>
                <a:spcPts val="0"/>
              </a:spcBef>
              <a:spcAft>
                <a:spcPts val="0"/>
              </a:spcAft>
              <a:buClr>
                <a:srgbClr val="3B205E"/>
              </a:buClr>
              <a:buSzPts val="2800"/>
              <a:buFont typeface="Calibri"/>
              <a:buNone/>
              <a:defRPr sz="2800" i="0" u="none" strike="noStrike" cap="none">
                <a:solidFill>
                  <a:srgbClr val="3B205E"/>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311700" y="107162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3B205E"/>
              </a:buClr>
              <a:buSzPts val="1800"/>
              <a:buFont typeface="Calibri"/>
              <a:buChar char="●"/>
              <a:defRPr sz="1800" i="0" u="none" strike="noStrike" cap="none">
                <a:solidFill>
                  <a:srgbClr val="3B205E"/>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3B205E"/>
              </a:buClr>
              <a:buSzPts val="1400"/>
              <a:buFont typeface="Calibri"/>
              <a:buChar char="○"/>
              <a:defRPr sz="1400" i="0" u="none" strike="noStrike" cap="none">
                <a:solidFill>
                  <a:srgbClr val="3B205E"/>
                </a:solidFill>
                <a:latin typeface="Calibri"/>
                <a:ea typeface="Calibri"/>
                <a:cs typeface="Calibri"/>
                <a:sym typeface="Calibri"/>
              </a:defRPr>
            </a:lvl2pPr>
            <a:lvl3pPr marL="1371600" marR="0" lvl="2" indent="-304800" algn="l" rtl="0">
              <a:lnSpc>
                <a:spcPct val="100000"/>
              </a:lnSpc>
              <a:spcBef>
                <a:spcPts val="1600"/>
              </a:spcBef>
              <a:spcAft>
                <a:spcPts val="0"/>
              </a:spcAft>
              <a:buClr>
                <a:srgbClr val="3B205E"/>
              </a:buClr>
              <a:buSzPts val="1200"/>
              <a:buFont typeface="Calibri"/>
              <a:buChar char="■"/>
              <a:defRPr sz="1200" i="0" u="none" strike="noStrike" cap="none">
                <a:solidFill>
                  <a:srgbClr val="3B205E"/>
                </a:solidFill>
                <a:latin typeface="Calibri"/>
                <a:ea typeface="Calibri"/>
                <a:cs typeface="Calibri"/>
                <a:sym typeface="Calibri"/>
              </a:defRPr>
            </a:lvl3pPr>
            <a:lvl4pPr marL="1828800" marR="0" lvl="3" indent="-298450" algn="l" rtl="0">
              <a:lnSpc>
                <a:spcPct val="100000"/>
              </a:lnSpc>
              <a:spcBef>
                <a:spcPts val="1600"/>
              </a:spcBef>
              <a:spcAft>
                <a:spcPts val="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4pPr>
            <a:lvl5pPr marL="2286000" marR="0" lvl="4" indent="-298450" algn="l" rtl="0">
              <a:lnSpc>
                <a:spcPct val="100000"/>
              </a:lnSpc>
              <a:spcBef>
                <a:spcPts val="1600"/>
              </a:spcBef>
              <a:spcAft>
                <a:spcPts val="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5pPr>
            <a:lvl6pPr marL="2743200" marR="0" lvl="5" indent="-298450" algn="l" rtl="0">
              <a:lnSpc>
                <a:spcPct val="100000"/>
              </a:lnSpc>
              <a:spcBef>
                <a:spcPts val="1600"/>
              </a:spcBef>
              <a:spcAft>
                <a:spcPts val="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6pPr>
            <a:lvl7pPr marL="3200400" marR="0" lvl="6" indent="-298450" algn="l" rtl="0">
              <a:lnSpc>
                <a:spcPct val="100000"/>
              </a:lnSpc>
              <a:spcBef>
                <a:spcPts val="1600"/>
              </a:spcBef>
              <a:spcAft>
                <a:spcPts val="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7pPr>
            <a:lvl8pPr marL="3657600" marR="0" lvl="7" indent="-298450" algn="l" rtl="0">
              <a:lnSpc>
                <a:spcPct val="100000"/>
              </a:lnSpc>
              <a:spcBef>
                <a:spcPts val="1600"/>
              </a:spcBef>
              <a:spcAft>
                <a:spcPts val="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8pPr>
            <a:lvl9pPr marL="4114800" marR="0" lvl="8" indent="-298450" algn="l" rtl="0">
              <a:lnSpc>
                <a:spcPct val="100000"/>
              </a:lnSpc>
              <a:spcBef>
                <a:spcPts val="1600"/>
              </a:spcBef>
              <a:spcAft>
                <a:spcPts val="1000"/>
              </a:spcAft>
              <a:buClr>
                <a:srgbClr val="3B205E"/>
              </a:buClr>
              <a:buSzPts val="1100"/>
              <a:buFont typeface="Calibri"/>
              <a:buChar char="■"/>
              <a:defRPr sz="1100" i="0" u="none" strike="noStrike" cap="none">
                <a:solidFill>
                  <a:srgbClr val="3B205E"/>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rive.google.com/file/d/1QhX-e_HFWopn5AEuP2e7KsjI7T8_kbfS/view"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ctrTitle"/>
          </p:nvPr>
        </p:nvSpPr>
        <p:spPr>
          <a:xfrm>
            <a:off x="311700" y="539725"/>
            <a:ext cx="61095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Signature Gathering</a:t>
            </a:r>
            <a:endParaRPr b="1"/>
          </a:p>
          <a:p>
            <a:pPr marL="0" lvl="0" indent="0" algn="l" rtl="0">
              <a:spcBef>
                <a:spcPts val="0"/>
              </a:spcBef>
              <a:spcAft>
                <a:spcPts val="0"/>
              </a:spcAft>
              <a:buNone/>
            </a:pPr>
            <a:endParaRPr b="1"/>
          </a:p>
          <a:p>
            <a:pPr marL="0" lvl="0" indent="0" algn="l" rtl="0">
              <a:spcBef>
                <a:spcPts val="0"/>
              </a:spcBef>
              <a:spcAft>
                <a:spcPts val="0"/>
              </a:spcAft>
              <a:buNone/>
            </a:pPr>
            <a:br>
              <a:rPr lang="en" b="1"/>
            </a:br>
            <a:r>
              <a:rPr lang="en" sz="3400" b="1"/>
              <a:t>June 18th, 2021</a:t>
            </a:r>
            <a:endParaRPr sz="3400" b="1"/>
          </a:p>
        </p:txBody>
      </p:sp>
      <p:sp>
        <p:nvSpPr>
          <p:cNvPr id="99" name="Google Shape;99;p18"/>
          <p:cNvSpPr/>
          <p:nvPr/>
        </p:nvSpPr>
        <p:spPr>
          <a:xfrm>
            <a:off x="100" y="4758425"/>
            <a:ext cx="9144000" cy="385200"/>
          </a:xfrm>
          <a:prstGeom prst="rect">
            <a:avLst/>
          </a:prstGeom>
          <a:solidFill>
            <a:srgbClr val="3B2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txBox="1"/>
          <p:nvPr/>
        </p:nvSpPr>
        <p:spPr>
          <a:xfrm>
            <a:off x="2847175" y="3745700"/>
            <a:ext cx="6109500" cy="73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i="1">
                <a:solidFill>
                  <a:srgbClr val="FFFFFF"/>
                </a:solidFill>
                <a:latin typeface="Calibri"/>
                <a:ea typeface="Calibri"/>
                <a:cs typeface="Calibri"/>
                <a:sym typeface="Calibri"/>
              </a:rPr>
              <a:t>Nicole Derse, Principal</a:t>
            </a:r>
            <a:endParaRPr sz="2400" i="1">
              <a:solidFill>
                <a:srgbClr val="FFFFFF"/>
              </a:solidFill>
              <a:latin typeface="Calibri"/>
              <a:ea typeface="Calibri"/>
              <a:cs typeface="Calibri"/>
              <a:sym typeface="Calibri"/>
            </a:endParaRPr>
          </a:p>
          <a:p>
            <a:pPr marL="0" lvl="0" indent="0" algn="r" rtl="0">
              <a:spcBef>
                <a:spcPts val="0"/>
              </a:spcBef>
              <a:spcAft>
                <a:spcPts val="0"/>
              </a:spcAft>
              <a:buNone/>
            </a:pPr>
            <a:r>
              <a:rPr lang="en" sz="2400" i="1">
                <a:solidFill>
                  <a:srgbClr val="FFFFFF"/>
                </a:solidFill>
                <a:latin typeface="Calibri"/>
                <a:ea typeface="Calibri"/>
                <a:cs typeface="Calibri"/>
                <a:sym typeface="Calibri"/>
              </a:rPr>
              <a:t>Derek Lee, Research Director</a:t>
            </a:r>
            <a:endParaRPr sz="2400" i="1">
              <a:solidFill>
                <a:srgbClr val="FFFFFF"/>
              </a:solidFill>
              <a:latin typeface="Calibri"/>
              <a:ea typeface="Calibri"/>
              <a:cs typeface="Calibri"/>
              <a:sym typeface="Calibri"/>
            </a:endParaRPr>
          </a:p>
          <a:p>
            <a:pPr marL="0" lvl="0" indent="0" algn="r" rtl="0">
              <a:spcBef>
                <a:spcPts val="0"/>
              </a:spcBef>
              <a:spcAft>
                <a:spcPts val="0"/>
              </a:spcAft>
              <a:buNone/>
            </a:pPr>
            <a:r>
              <a:rPr lang="en" sz="2400" b="1" i="1">
                <a:solidFill>
                  <a:srgbClr val="FFFFFF"/>
                </a:solidFill>
                <a:latin typeface="Calibri"/>
                <a:ea typeface="Calibri"/>
                <a:cs typeface="Calibri"/>
                <a:sym typeface="Calibri"/>
              </a:rPr>
              <a:t>50+1 Strategies</a:t>
            </a:r>
            <a:endParaRPr sz="2400" b="1" i="1">
              <a:solidFill>
                <a:srgbClr val="FFFFFF"/>
              </a:solidFill>
              <a:latin typeface="Calibri"/>
              <a:ea typeface="Calibri"/>
              <a:cs typeface="Calibri"/>
              <a:sym typeface="Calibri"/>
            </a:endParaRPr>
          </a:p>
          <a:p>
            <a:pPr marL="0" lvl="0" indent="0" algn="r" rtl="0">
              <a:spcBef>
                <a:spcPts val="0"/>
              </a:spcBef>
              <a:spcAft>
                <a:spcPts val="0"/>
              </a:spcAft>
              <a:buNone/>
            </a:pPr>
            <a:endParaRPr sz="2400">
              <a:solidFill>
                <a:srgbClr val="FFFFFF"/>
              </a:solidFill>
              <a:latin typeface="Calibri"/>
              <a:ea typeface="Calibri"/>
              <a:cs typeface="Calibri"/>
              <a:sym typeface="Calibri"/>
            </a:endParaRPr>
          </a:p>
          <a:p>
            <a:pPr marL="0" lvl="0" indent="0" algn="r" rtl="0">
              <a:spcBef>
                <a:spcPts val="0"/>
              </a:spcBef>
              <a:spcAft>
                <a:spcPts val="0"/>
              </a:spcAft>
              <a:buNone/>
            </a:pPr>
            <a:endParaRPr sz="2400">
              <a:solidFill>
                <a:srgbClr val="FFFFFF"/>
              </a:solidFill>
              <a:latin typeface="Calibri"/>
              <a:ea typeface="Calibri"/>
              <a:cs typeface="Calibri"/>
              <a:sym typeface="Calibri"/>
            </a:endParaRPr>
          </a:p>
        </p:txBody>
      </p:sp>
      <p:pic>
        <p:nvPicPr>
          <p:cNvPr id="101" name="Google Shape;101;p18"/>
          <p:cNvPicPr preferRelativeResize="0"/>
          <p:nvPr/>
        </p:nvPicPr>
        <p:blipFill rotWithShape="1">
          <a:blip r:embed="rId3">
            <a:alphaModFix/>
          </a:blip>
          <a:srcRect l="15239"/>
          <a:stretch/>
        </p:blipFill>
        <p:spPr>
          <a:xfrm>
            <a:off x="366338" y="1367950"/>
            <a:ext cx="4252750" cy="73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County Ballot Initiative Timeline Notes</a:t>
            </a:r>
            <a:endParaRPr b="1"/>
          </a:p>
          <a:p>
            <a:pPr marL="0" lvl="0" indent="0" algn="l" rtl="0">
              <a:spcBef>
                <a:spcPts val="0"/>
              </a:spcBef>
              <a:spcAft>
                <a:spcPts val="0"/>
              </a:spcAft>
              <a:buNone/>
            </a:pPr>
            <a:endParaRPr b="1"/>
          </a:p>
        </p:txBody>
      </p:sp>
      <p:sp>
        <p:nvSpPr>
          <p:cNvPr id="184" name="Google Shape;184;p27"/>
          <p:cNvSpPr txBox="1"/>
          <p:nvPr/>
        </p:nvSpPr>
        <p:spPr>
          <a:xfrm>
            <a:off x="5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Assumes desire to use full 180 days for petition circulation</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Could be done in 90 days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Assumes full-count method is not required</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Could extend process by up to 60 business days!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Assumes Board of Supervisors does not order an  impact report before or after the measure is certified for sufficient signatures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Could add up to 30 days after certification!</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185" name="Google Shape;185;p27"/>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86" name="Google Shape;186;p27"/>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87" name="Google Shape;187;p27"/>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27"/>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Process</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p:cNvPicPr preferRelativeResize="0"/>
          <p:nvPr/>
        </p:nvPicPr>
        <p:blipFill rotWithShape="1">
          <a:blip r:embed="rId3">
            <a:alphaModFix/>
          </a:blip>
          <a:srcRect/>
          <a:stretch/>
        </p:blipFill>
        <p:spPr>
          <a:xfrm>
            <a:off x="4477672" y="1911776"/>
            <a:ext cx="3200443" cy="2990250"/>
          </a:xfrm>
          <a:prstGeom prst="rect">
            <a:avLst/>
          </a:prstGeom>
          <a:noFill/>
          <a:ln w="28575" cap="flat" cmpd="sng">
            <a:solidFill>
              <a:srgbClr val="1C75BC"/>
            </a:solidFill>
            <a:prstDash val="solid"/>
            <a:round/>
            <a:headEnd type="none" w="sm" len="sm"/>
            <a:tailEnd type="none" w="sm" len="sm"/>
          </a:ln>
        </p:spPr>
      </p:pic>
      <p:sp>
        <p:nvSpPr>
          <p:cNvPr id="194" name="Google Shape;194;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Setting Signature Goals</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95" name="Google Shape;195;p28"/>
          <p:cNvSpPr txBox="1"/>
          <p:nvPr/>
        </p:nvSpPr>
        <p:spPr>
          <a:xfrm>
            <a:off x="386375" y="1545475"/>
            <a:ext cx="7485900" cy="25716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Know the requirements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Number of signatures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Type of initiative</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Build in a cushion to avoid</a:t>
            </a:r>
            <a:br>
              <a:rPr lang="en" sz="2500">
                <a:solidFill>
                  <a:srgbClr val="8064A2"/>
                </a:solidFill>
                <a:latin typeface="Calibri"/>
                <a:ea typeface="Calibri"/>
                <a:cs typeface="Calibri"/>
                <a:sym typeface="Calibri"/>
              </a:rPr>
            </a:br>
            <a:r>
              <a:rPr lang="en" sz="2500">
                <a:solidFill>
                  <a:srgbClr val="8064A2"/>
                </a:solidFill>
                <a:latin typeface="Calibri"/>
                <a:ea typeface="Calibri"/>
                <a:cs typeface="Calibri"/>
                <a:sym typeface="Calibri"/>
              </a:rPr>
              <a:t>a full count</a:t>
            </a:r>
            <a:endParaRPr sz="2500">
              <a:solidFill>
                <a:srgbClr val="8064A2"/>
              </a:solidFill>
              <a:latin typeface="Calibri"/>
              <a:ea typeface="Calibri"/>
              <a:cs typeface="Calibri"/>
              <a:sym typeface="Calibri"/>
            </a:endParaRPr>
          </a:p>
        </p:txBody>
      </p:sp>
      <p:sp>
        <p:nvSpPr>
          <p:cNvPr id="196" name="Google Shape;196;p28"/>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97" name="Google Shape;197;p28"/>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8" name="Google Shape;198;p28"/>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Signatures Required</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04" name="Google Shape;204;p29"/>
          <p:cNvSpPr txBox="1"/>
          <p:nvPr/>
        </p:nvSpPr>
        <p:spPr>
          <a:xfrm>
            <a:off x="5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Valid Signatures Required for County Initiative</a:t>
            </a:r>
            <a:endParaRPr sz="2500" b="1">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10% of the number of votes cast within the county in the last gubernatorial election.</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Valid Signatures Required for General Law City Initiative</a:t>
            </a:r>
            <a:endParaRPr sz="2500" b="1">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 10% of the number of registered voters in the city</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Charter Cities</a:t>
            </a:r>
            <a:endParaRPr sz="2500" b="1">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Varies. Ex. SF Uses 5% of votes cast for mayor</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05" name="Google Shape;205;p29"/>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06" name="Google Shape;206;p29"/>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207" name="Google Shape;207;p29"/>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29"/>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Laws</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Meeting Signature Goals</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14" name="Google Shape;214;p30"/>
          <p:cNvSpPr txBox="1"/>
          <p:nvPr/>
        </p:nvSpPr>
        <p:spPr>
          <a:xfrm>
            <a:off x="6819000" y="2424050"/>
            <a:ext cx="2325000" cy="23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51C75"/>
                </a:solidFill>
                <a:latin typeface="Calibri"/>
                <a:ea typeface="Calibri"/>
                <a:cs typeface="Calibri"/>
                <a:sym typeface="Calibri"/>
              </a:rPr>
              <a:t>Best Practices:</a:t>
            </a:r>
            <a:endParaRPr sz="1800" b="1">
              <a:solidFill>
                <a:srgbClr val="351C75"/>
              </a:solidFill>
              <a:latin typeface="Calibri"/>
              <a:ea typeface="Calibri"/>
              <a:cs typeface="Calibri"/>
              <a:sym typeface="Calibri"/>
            </a:endParaRPr>
          </a:p>
          <a:p>
            <a:pPr marL="457200" lvl="0" indent="-330200" algn="l" rtl="0">
              <a:spcBef>
                <a:spcPts val="0"/>
              </a:spcBef>
              <a:spcAft>
                <a:spcPts val="0"/>
              </a:spcAft>
              <a:buClr>
                <a:srgbClr val="351C75"/>
              </a:buClr>
              <a:buSzPts val="1600"/>
              <a:buFont typeface="Calibri"/>
              <a:buChar char="●"/>
            </a:pPr>
            <a:r>
              <a:rPr lang="en" sz="1600">
                <a:solidFill>
                  <a:srgbClr val="351C75"/>
                </a:solidFill>
                <a:latin typeface="Calibri"/>
                <a:ea typeface="Calibri"/>
                <a:cs typeface="Calibri"/>
                <a:sym typeface="Calibri"/>
              </a:rPr>
              <a:t>Set realistic goals considering organizational capacity </a:t>
            </a:r>
            <a:endParaRPr sz="1600">
              <a:solidFill>
                <a:srgbClr val="351C75"/>
              </a:solidFill>
              <a:latin typeface="Calibri"/>
              <a:ea typeface="Calibri"/>
              <a:cs typeface="Calibri"/>
              <a:sym typeface="Calibri"/>
            </a:endParaRPr>
          </a:p>
          <a:p>
            <a:pPr marL="457200" lvl="0" indent="-330200" algn="l" rtl="0">
              <a:spcBef>
                <a:spcPts val="0"/>
              </a:spcBef>
              <a:spcAft>
                <a:spcPts val="0"/>
              </a:spcAft>
              <a:buClr>
                <a:srgbClr val="351C75"/>
              </a:buClr>
              <a:buSzPts val="1600"/>
              <a:buFont typeface="Calibri"/>
              <a:buChar char="●"/>
            </a:pPr>
            <a:r>
              <a:rPr lang="en" sz="1600">
                <a:solidFill>
                  <a:srgbClr val="351C75"/>
                </a:solidFill>
                <a:latin typeface="Calibri"/>
                <a:ea typeface="Calibri"/>
                <a:cs typeface="Calibri"/>
                <a:sym typeface="Calibri"/>
              </a:rPr>
              <a:t>Use a shared tracker for accountability and motivation</a:t>
            </a:r>
            <a:endParaRPr sz="1600">
              <a:solidFill>
                <a:srgbClr val="351C75"/>
              </a:solidFill>
              <a:latin typeface="Calibri"/>
              <a:ea typeface="Calibri"/>
              <a:cs typeface="Calibri"/>
              <a:sym typeface="Calibri"/>
            </a:endParaRPr>
          </a:p>
        </p:txBody>
      </p:sp>
      <p:pic>
        <p:nvPicPr>
          <p:cNvPr id="215" name="Google Shape;215;p30"/>
          <p:cNvPicPr preferRelativeResize="0"/>
          <p:nvPr/>
        </p:nvPicPr>
        <p:blipFill>
          <a:blip r:embed="rId3">
            <a:alphaModFix/>
          </a:blip>
          <a:stretch>
            <a:fillRect/>
          </a:stretch>
        </p:blipFill>
        <p:spPr>
          <a:xfrm>
            <a:off x="7654238" y="4589525"/>
            <a:ext cx="654525" cy="505400"/>
          </a:xfrm>
          <a:prstGeom prst="rect">
            <a:avLst/>
          </a:prstGeom>
          <a:noFill/>
          <a:ln>
            <a:noFill/>
          </a:ln>
        </p:spPr>
      </p:pic>
      <p:pic>
        <p:nvPicPr>
          <p:cNvPr id="216" name="Google Shape;216;p30"/>
          <p:cNvPicPr preferRelativeResize="0"/>
          <p:nvPr/>
        </p:nvPicPr>
        <p:blipFill>
          <a:blip r:embed="rId4">
            <a:alphaModFix/>
          </a:blip>
          <a:stretch>
            <a:fillRect/>
          </a:stretch>
        </p:blipFill>
        <p:spPr>
          <a:xfrm>
            <a:off x="145125" y="1360450"/>
            <a:ext cx="6744400" cy="3542974"/>
          </a:xfrm>
          <a:prstGeom prst="rect">
            <a:avLst/>
          </a:prstGeom>
          <a:noFill/>
          <a:ln>
            <a:noFill/>
          </a:ln>
        </p:spPr>
      </p:pic>
      <p:sp>
        <p:nvSpPr>
          <p:cNvPr id="217" name="Google Shape;217;p30"/>
          <p:cNvSpPr/>
          <p:nvPr/>
        </p:nvSpPr>
        <p:spPr>
          <a:xfrm>
            <a:off x="7321823" y="714351"/>
            <a:ext cx="17520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8" name="Google Shape;218;p30"/>
          <p:cNvSpPr txBox="1"/>
          <p:nvPr/>
        </p:nvSpPr>
        <p:spPr>
          <a:xfrm>
            <a:off x="7321675" y="1276850"/>
            <a:ext cx="1691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a:solidFill>
                  <a:srgbClr val="FFFFFF"/>
                </a:solidFill>
                <a:latin typeface="Calibri"/>
                <a:ea typeface="Calibri"/>
                <a:cs typeface="Calibri"/>
                <a:sym typeface="Calibri"/>
              </a:rPr>
              <a:t>Accountability</a:t>
            </a:r>
            <a:endParaRPr sz="2000">
              <a:solidFill>
                <a:srgbClr val="FFFFFF"/>
              </a:solidFill>
            </a:endParaRPr>
          </a:p>
        </p:txBody>
      </p:sp>
      <p:sp>
        <p:nvSpPr>
          <p:cNvPr id="219" name="Google Shape;219;p30"/>
          <p:cNvSpPr/>
          <p:nvPr/>
        </p:nvSpPr>
        <p:spPr>
          <a:xfrm>
            <a:off x="145125" y="2245300"/>
            <a:ext cx="1691400" cy="2606100"/>
          </a:xfrm>
          <a:prstGeom prst="rect">
            <a:avLst/>
          </a:prstGeom>
          <a:solidFill>
            <a:srgbClr val="1C75BC"/>
          </a:solidFill>
          <a:ln w="9525" cap="flat" cmpd="sng">
            <a:solidFill>
              <a:srgbClr val="1C75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Notice of Intention to Circulate Example</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25" name="Google Shape;225;p31"/>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26" name="Google Shape;226;p31"/>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27" name="Google Shape;227;p3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pic>
        <p:nvPicPr>
          <p:cNvPr id="228" name="Google Shape;228;p31"/>
          <p:cNvPicPr preferRelativeResize="0"/>
          <p:nvPr/>
        </p:nvPicPr>
        <p:blipFill>
          <a:blip r:embed="rId3">
            <a:alphaModFix/>
          </a:blip>
          <a:stretch>
            <a:fillRect/>
          </a:stretch>
        </p:blipFill>
        <p:spPr>
          <a:xfrm>
            <a:off x="896825" y="1287725"/>
            <a:ext cx="6305001" cy="3758751"/>
          </a:xfrm>
          <a:prstGeom prst="rect">
            <a:avLst/>
          </a:prstGeom>
          <a:noFill/>
          <a:ln>
            <a:noFill/>
          </a:ln>
        </p:spPr>
      </p:pic>
      <p:sp>
        <p:nvSpPr>
          <p:cNvPr id="229" name="Google Shape;229;p31"/>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0" name="Google Shape;230;p3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Sample</a:t>
            </a:r>
            <a:endParaRPr sz="24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Petition Format</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36" name="Google Shape;236;p32"/>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VERY IMPORTANT!</a:t>
            </a:r>
            <a:endParaRPr sz="2500" b="1">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Petitions will likely span multiple pages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Under state law, they may be bound by staples but an accordion fold is preferable</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Must contain a copy of the </a:t>
            </a:r>
            <a:r>
              <a:rPr lang="en" sz="2500" b="1">
                <a:solidFill>
                  <a:srgbClr val="8064A2"/>
                </a:solidFill>
                <a:latin typeface="Calibri"/>
                <a:ea typeface="Calibri"/>
                <a:cs typeface="Calibri"/>
                <a:sym typeface="Calibri"/>
              </a:rPr>
              <a:t>Notice of Intention</a:t>
            </a:r>
            <a:r>
              <a:rPr lang="en" sz="2500">
                <a:solidFill>
                  <a:srgbClr val="8064A2"/>
                </a:solidFill>
                <a:latin typeface="Calibri"/>
                <a:ea typeface="Calibri"/>
                <a:cs typeface="Calibri"/>
                <a:sym typeface="Calibri"/>
              </a:rPr>
              <a:t>, </a:t>
            </a:r>
            <a:r>
              <a:rPr lang="en" sz="2500" b="1">
                <a:solidFill>
                  <a:srgbClr val="8064A2"/>
                </a:solidFill>
                <a:latin typeface="Calibri"/>
                <a:ea typeface="Calibri"/>
                <a:cs typeface="Calibri"/>
                <a:sym typeface="Calibri"/>
              </a:rPr>
              <a:t>Title and Summary, and Full Text of Initiative</a:t>
            </a:r>
            <a:endParaRPr sz="2500" b="1">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Title and summary must appear at top of each section</a:t>
            </a:r>
            <a:endParaRPr sz="2500">
              <a:solidFill>
                <a:srgbClr val="8064A2"/>
              </a:solidFill>
              <a:latin typeface="Calibri"/>
              <a:ea typeface="Calibri"/>
              <a:cs typeface="Calibri"/>
              <a:sym typeface="Calibri"/>
            </a:endParaRPr>
          </a:p>
          <a:p>
            <a:pPr marL="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37" name="Google Shape;237;p32"/>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38" name="Google Shape;238;p3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239" name="Google Shape;239;p32"/>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3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Format</a:t>
            </a:r>
            <a:endParaRPr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idx="4294967295"/>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46" name="Google Shape;246;p33"/>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47" name="Google Shape;247;p33"/>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48" name="Google Shape;248;p33"/>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pic>
        <p:nvPicPr>
          <p:cNvPr id="249" name="Google Shape;249;p33"/>
          <p:cNvPicPr preferRelativeResize="0"/>
          <p:nvPr/>
        </p:nvPicPr>
        <p:blipFill rotWithShape="1">
          <a:blip r:embed="rId3">
            <a:alphaModFix/>
          </a:blip>
          <a:srcRect b="55738"/>
          <a:stretch/>
        </p:blipFill>
        <p:spPr>
          <a:xfrm>
            <a:off x="628163" y="255500"/>
            <a:ext cx="7887675" cy="4632501"/>
          </a:xfrm>
          <a:prstGeom prst="rect">
            <a:avLst/>
          </a:prstGeom>
          <a:noFill/>
          <a:ln>
            <a:noFill/>
          </a:ln>
        </p:spPr>
      </p:pic>
      <p:sp>
        <p:nvSpPr>
          <p:cNvPr id="250" name="Google Shape;250;p33"/>
          <p:cNvSpPr/>
          <p:nvPr/>
        </p:nvSpPr>
        <p:spPr>
          <a:xfrm>
            <a:off x="8028975" y="-2452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1" name="Google Shape;251;p33"/>
          <p:cNvSpPr txBox="1"/>
          <p:nvPr/>
        </p:nvSpPr>
        <p:spPr>
          <a:xfrm>
            <a:off x="7980665" y="3705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Sample</a:t>
            </a:r>
            <a:endParaRPr sz="2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57" name="Google Shape;257;p34"/>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58" name="Google Shape;258;p34"/>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pic>
        <p:nvPicPr>
          <p:cNvPr id="259" name="Google Shape;259;p34"/>
          <p:cNvPicPr preferRelativeResize="0"/>
          <p:nvPr/>
        </p:nvPicPr>
        <p:blipFill rotWithShape="1">
          <a:blip r:embed="rId3">
            <a:alphaModFix/>
          </a:blip>
          <a:srcRect t="44115"/>
          <a:stretch/>
        </p:blipFill>
        <p:spPr>
          <a:xfrm>
            <a:off x="902825" y="179151"/>
            <a:ext cx="6452999" cy="4785200"/>
          </a:xfrm>
          <a:prstGeom prst="rect">
            <a:avLst/>
          </a:prstGeom>
          <a:noFill/>
          <a:ln>
            <a:noFill/>
          </a:ln>
        </p:spPr>
      </p:pic>
      <p:sp>
        <p:nvSpPr>
          <p:cNvPr id="260" name="Google Shape;260;p34"/>
          <p:cNvSpPr/>
          <p:nvPr/>
        </p:nvSpPr>
        <p:spPr>
          <a:xfrm>
            <a:off x="7724175" y="2040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1" name="Google Shape;261;p34"/>
          <p:cNvSpPr txBox="1"/>
          <p:nvPr/>
        </p:nvSpPr>
        <p:spPr>
          <a:xfrm>
            <a:off x="7675865" y="5991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Sample</a:t>
            </a:r>
            <a:endParaRPr sz="24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Random Sample vs. Full Count</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67" name="Google Shape;267;p35"/>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Within 30 working days, the registrar will use a random sampling method to ascertain the number of valid signatures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If the sample only finds that the validity rate is 95-110%, then a full count is required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If a full count is required, they have an additional 60 working days to examine each signature</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Collecting enough raw signatures is essential to avoid a full count!</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268" name="Google Shape;268;p35"/>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269" name="Google Shape;269;p35"/>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270" name="Google Shape;270;p35"/>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1" name="Google Shape;271;p35"/>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Laws</a:t>
            </a:r>
            <a:endParaRPr sz="24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Grassroots Signature Gathering</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77" name="Google Shape;277;p36"/>
          <p:cNvSpPr/>
          <p:nvPr/>
        </p:nvSpPr>
        <p:spPr>
          <a:xfrm>
            <a:off x="1997486" y="1086003"/>
            <a:ext cx="5346973" cy="12172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txBox="1"/>
          <p:nvPr/>
        </p:nvSpPr>
        <p:spPr>
          <a:xfrm>
            <a:off x="1997486" y="1086003"/>
            <a:ext cx="5346973" cy="121725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endParaRPr sz="1600">
              <a:solidFill>
                <a:srgbClr val="000000"/>
              </a:solidFill>
              <a:latin typeface="Calibri"/>
              <a:ea typeface="Calibri"/>
              <a:cs typeface="Calibri"/>
              <a:sym typeface="Calibri"/>
            </a:endParaRPr>
          </a:p>
        </p:txBody>
      </p:sp>
      <p:sp>
        <p:nvSpPr>
          <p:cNvPr id="279" name="Google Shape;279;p36"/>
          <p:cNvSpPr txBox="1"/>
          <p:nvPr/>
        </p:nvSpPr>
        <p:spPr>
          <a:xfrm>
            <a:off x="552093" y="1585749"/>
            <a:ext cx="2715300" cy="3304800"/>
          </a:xfrm>
          <a:prstGeom prst="rect">
            <a:avLst/>
          </a:prstGeom>
          <a:solidFill>
            <a:srgbClr val="93C47D"/>
          </a:solid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None/>
            </a:pPr>
            <a:r>
              <a:rPr lang="en" sz="2000" b="1" u="sng">
                <a:solidFill>
                  <a:srgbClr val="000000"/>
                </a:solidFill>
                <a:latin typeface="Calibri"/>
                <a:ea typeface="Calibri"/>
                <a:cs typeface="Calibri"/>
                <a:sym typeface="Calibri"/>
              </a:rPr>
              <a:t>Pros             </a:t>
            </a:r>
            <a:endParaRPr sz="2000">
              <a:highlight>
                <a:srgbClr val="FFFF00"/>
              </a:highlight>
              <a:latin typeface="Calibri"/>
              <a:ea typeface="Calibri"/>
              <a:cs typeface="Calibri"/>
              <a:sym typeface="Calibri"/>
            </a:endParaRPr>
          </a:p>
          <a:p>
            <a:pPr marL="285750" marR="0" lvl="1" indent="-234950" algn="l" rtl="0">
              <a:lnSpc>
                <a:spcPct val="90000"/>
              </a:lnSpc>
              <a:spcBef>
                <a:spcPts val="420"/>
              </a:spcBef>
              <a:spcAft>
                <a:spcPts val="0"/>
              </a:spcAft>
              <a:buClr>
                <a:srgbClr val="000000"/>
              </a:buClr>
              <a:buSzPts val="2000"/>
              <a:buFont typeface="Calibri"/>
              <a:buChar char="•"/>
            </a:pPr>
            <a:r>
              <a:rPr lang="en" sz="2000">
                <a:latin typeface="Calibri"/>
                <a:ea typeface="Calibri"/>
                <a:cs typeface="Calibri"/>
                <a:sym typeface="Calibri"/>
              </a:rPr>
              <a:t>Invests and </a:t>
            </a:r>
            <a:r>
              <a:rPr lang="en" sz="2000" i="0" u="none" strike="noStrike" cap="none">
                <a:solidFill>
                  <a:srgbClr val="000000"/>
                </a:solidFill>
                <a:latin typeface="Calibri"/>
                <a:ea typeface="Calibri"/>
                <a:cs typeface="Calibri"/>
                <a:sym typeface="Calibri"/>
              </a:rPr>
              <a:t>Strengthens local movements</a:t>
            </a:r>
            <a:endParaRPr sz="2000">
              <a:latin typeface="Calibri"/>
              <a:ea typeface="Calibri"/>
              <a:cs typeface="Calibri"/>
              <a:sym typeface="Calibri"/>
            </a:endParaRPr>
          </a:p>
          <a:p>
            <a:pPr marL="285750" marR="0" lvl="1" indent="-234950" algn="l" rtl="0">
              <a:lnSpc>
                <a:spcPct val="90000"/>
              </a:lnSpc>
              <a:spcBef>
                <a:spcPts val="420"/>
              </a:spcBef>
              <a:spcAft>
                <a:spcPts val="0"/>
              </a:spcAft>
              <a:buClr>
                <a:srgbClr val="000000"/>
              </a:buClr>
              <a:buSzPts val="2000"/>
              <a:buFont typeface="Calibri"/>
              <a:buChar char="•"/>
            </a:pPr>
            <a:r>
              <a:rPr lang="en" sz="2000" i="0" u="none" strike="noStrike" cap="none">
                <a:solidFill>
                  <a:srgbClr val="000000"/>
                </a:solidFill>
                <a:latin typeface="Calibri"/>
                <a:ea typeface="Calibri"/>
                <a:cs typeface="Calibri"/>
                <a:sym typeface="Calibri"/>
              </a:rPr>
              <a:t>Builds capacity and leadership</a:t>
            </a:r>
            <a:endParaRPr sz="2000">
              <a:latin typeface="Calibri"/>
              <a:ea typeface="Calibri"/>
              <a:cs typeface="Calibri"/>
              <a:sym typeface="Calibri"/>
            </a:endParaRPr>
          </a:p>
          <a:p>
            <a:pPr marL="285750" marR="0" lvl="1" indent="-234950" algn="l" rtl="0">
              <a:lnSpc>
                <a:spcPct val="90000"/>
              </a:lnSpc>
              <a:spcBef>
                <a:spcPts val="420"/>
              </a:spcBef>
              <a:spcAft>
                <a:spcPts val="0"/>
              </a:spcAft>
              <a:buClr>
                <a:srgbClr val="000000"/>
              </a:buClr>
              <a:buSzPts val="2000"/>
              <a:buFont typeface="Calibri"/>
              <a:buChar char="•"/>
            </a:pPr>
            <a:r>
              <a:rPr lang="en" sz="2000" i="0" u="none" strike="noStrike" cap="none">
                <a:solidFill>
                  <a:srgbClr val="000000"/>
                </a:solidFill>
                <a:latin typeface="Calibri"/>
                <a:ea typeface="Calibri"/>
                <a:cs typeface="Calibri"/>
                <a:sym typeface="Calibri"/>
              </a:rPr>
              <a:t>Higher validity rate</a:t>
            </a:r>
            <a:endParaRPr sz="2000">
              <a:latin typeface="Calibri"/>
              <a:ea typeface="Calibri"/>
              <a:cs typeface="Calibri"/>
              <a:sym typeface="Calibri"/>
            </a:endParaRPr>
          </a:p>
          <a:p>
            <a:pPr marL="285750" marR="0" lvl="1" indent="-234950" algn="l" rtl="0">
              <a:lnSpc>
                <a:spcPct val="90000"/>
              </a:lnSpc>
              <a:spcBef>
                <a:spcPts val="420"/>
              </a:spcBef>
              <a:spcAft>
                <a:spcPts val="0"/>
              </a:spcAft>
              <a:buClr>
                <a:srgbClr val="000000"/>
              </a:buClr>
              <a:buSzPts val="2000"/>
              <a:buFont typeface="Calibri"/>
              <a:buChar char="•"/>
            </a:pPr>
            <a:r>
              <a:rPr lang="en" sz="2000" i="0" u="none" strike="noStrike" cap="none">
                <a:solidFill>
                  <a:srgbClr val="000000"/>
                </a:solidFill>
                <a:latin typeface="Calibri"/>
                <a:ea typeface="Calibri"/>
                <a:cs typeface="Calibri"/>
                <a:sym typeface="Calibri"/>
              </a:rPr>
              <a:t>Demonstrates local support </a:t>
            </a:r>
            <a:endParaRPr sz="2000">
              <a:latin typeface="Calibri"/>
              <a:ea typeface="Calibri"/>
              <a:cs typeface="Calibri"/>
              <a:sym typeface="Calibri"/>
            </a:endParaRPr>
          </a:p>
        </p:txBody>
      </p:sp>
      <p:sp>
        <p:nvSpPr>
          <p:cNvPr id="280" name="Google Shape;280;p36"/>
          <p:cNvSpPr txBox="1"/>
          <p:nvPr/>
        </p:nvSpPr>
        <p:spPr>
          <a:xfrm>
            <a:off x="3355169" y="1585749"/>
            <a:ext cx="2631600" cy="3304800"/>
          </a:xfrm>
          <a:prstGeom prst="rect">
            <a:avLst/>
          </a:prstGeom>
          <a:solidFill>
            <a:srgbClr val="BF504D"/>
          </a:solid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None/>
            </a:pPr>
            <a:r>
              <a:rPr lang="en" sz="2000" b="1" u="sng">
                <a:solidFill>
                  <a:srgbClr val="FFFFFF"/>
                </a:solidFill>
                <a:latin typeface="Calibri"/>
                <a:ea typeface="Calibri"/>
                <a:cs typeface="Calibri"/>
                <a:sym typeface="Calibri"/>
              </a:rPr>
              <a:t>Cons</a:t>
            </a:r>
            <a:endParaRPr sz="2000">
              <a:solidFill>
                <a:srgbClr val="FFFFFF"/>
              </a:solidFill>
              <a:latin typeface="Calibri"/>
              <a:ea typeface="Calibri"/>
              <a:cs typeface="Calibri"/>
              <a:sym typeface="Calibri"/>
            </a:endParaRPr>
          </a:p>
          <a:p>
            <a:pPr marL="285750" marR="0" lvl="1" indent="-234950" algn="l" rtl="0">
              <a:lnSpc>
                <a:spcPct val="90000"/>
              </a:lnSpc>
              <a:spcBef>
                <a:spcPts val="980"/>
              </a:spcBef>
              <a:spcAft>
                <a:spcPts val="0"/>
              </a:spcAft>
              <a:buClr>
                <a:srgbClr val="FFFFFF"/>
              </a:buClr>
              <a:buSzPts val="2000"/>
              <a:buFont typeface="Calibri"/>
              <a:buChar char="•"/>
            </a:pPr>
            <a:r>
              <a:rPr lang="en" sz="2000" i="0" u="none" strike="noStrike" cap="none">
                <a:solidFill>
                  <a:srgbClr val="FFFFFF"/>
                </a:solidFill>
                <a:latin typeface="Calibri"/>
                <a:ea typeface="Calibri"/>
                <a:cs typeface="Calibri"/>
                <a:sym typeface="Calibri"/>
              </a:rPr>
              <a:t>Intensive oversight  </a:t>
            </a:r>
            <a:endParaRPr sz="2000">
              <a:solidFill>
                <a:srgbClr val="FFFFFF"/>
              </a:solidFill>
              <a:latin typeface="Calibri"/>
              <a:ea typeface="Calibri"/>
              <a:cs typeface="Calibri"/>
              <a:sym typeface="Calibri"/>
            </a:endParaRPr>
          </a:p>
          <a:p>
            <a:pPr marL="285750" marR="0" lvl="1" indent="-234950" algn="l" rtl="0">
              <a:lnSpc>
                <a:spcPct val="90000"/>
              </a:lnSpc>
              <a:spcBef>
                <a:spcPts val="420"/>
              </a:spcBef>
              <a:spcAft>
                <a:spcPts val="0"/>
              </a:spcAft>
              <a:buClr>
                <a:srgbClr val="FFFFFF"/>
              </a:buClr>
              <a:buSzPts val="2000"/>
              <a:buFont typeface="Calibri"/>
              <a:buChar char="•"/>
            </a:pPr>
            <a:r>
              <a:rPr lang="en" sz="2000" i="0" u="none" strike="noStrike" cap="none">
                <a:solidFill>
                  <a:srgbClr val="FFFFFF"/>
                </a:solidFill>
                <a:latin typeface="Calibri"/>
                <a:ea typeface="Calibri"/>
                <a:cs typeface="Calibri"/>
                <a:sym typeface="Calibri"/>
              </a:rPr>
              <a:t>Less accountability = more risk </a:t>
            </a:r>
            <a:endParaRPr sz="2000">
              <a:solidFill>
                <a:srgbClr val="FFFFFF"/>
              </a:solidFill>
              <a:latin typeface="Calibri"/>
              <a:ea typeface="Calibri"/>
              <a:cs typeface="Calibri"/>
              <a:sym typeface="Calibri"/>
            </a:endParaRPr>
          </a:p>
          <a:p>
            <a:pPr marL="285750" marR="0" lvl="1" indent="-234950" algn="l" rtl="0">
              <a:lnSpc>
                <a:spcPct val="90000"/>
              </a:lnSpc>
              <a:spcBef>
                <a:spcPts val="420"/>
              </a:spcBef>
              <a:spcAft>
                <a:spcPts val="0"/>
              </a:spcAft>
              <a:buClr>
                <a:srgbClr val="FFFFFF"/>
              </a:buClr>
              <a:buSzPts val="2000"/>
              <a:buFont typeface="Calibri"/>
              <a:buChar char="•"/>
            </a:pPr>
            <a:r>
              <a:rPr lang="en" sz="2000" i="0" u="none" strike="noStrike" cap="none">
                <a:solidFill>
                  <a:srgbClr val="FFFFFF"/>
                </a:solidFill>
                <a:latin typeface="Calibri"/>
                <a:ea typeface="Calibri"/>
                <a:cs typeface="Calibri"/>
                <a:sym typeface="Calibri"/>
              </a:rPr>
              <a:t>Requires existing memberships &amp; infrastructure </a:t>
            </a:r>
            <a:endParaRPr sz="2000">
              <a:solidFill>
                <a:srgbClr val="FFFFFF"/>
              </a:solidFill>
              <a:latin typeface="Calibri"/>
              <a:ea typeface="Calibri"/>
              <a:cs typeface="Calibri"/>
              <a:sym typeface="Calibri"/>
            </a:endParaRPr>
          </a:p>
        </p:txBody>
      </p:sp>
      <p:pic>
        <p:nvPicPr>
          <p:cNvPr id="281" name="Google Shape;281;p36"/>
          <p:cNvPicPr preferRelativeResize="0"/>
          <p:nvPr/>
        </p:nvPicPr>
        <p:blipFill>
          <a:blip r:embed="rId3">
            <a:alphaModFix/>
          </a:blip>
          <a:stretch>
            <a:fillRect/>
          </a:stretch>
        </p:blipFill>
        <p:spPr>
          <a:xfrm>
            <a:off x="7529975" y="3647150"/>
            <a:ext cx="1251050" cy="966000"/>
          </a:xfrm>
          <a:prstGeom prst="rect">
            <a:avLst/>
          </a:prstGeom>
          <a:noFill/>
          <a:ln>
            <a:noFill/>
          </a:ln>
        </p:spPr>
      </p:pic>
      <p:sp>
        <p:nvSpPr>
          <p:cNvPr id="282" name="Google Shape;282;p36"/>
          <p:cNvSpPr/>
          <p:nvPr/>
        </p:nvSpPr>
        <p:spPr>
          <a:xfrm>
            <a:off x="7474525" y="839775"/>
            <a:ext cx="15993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3" name="Google Shape;283;p36"/>
          <p:cNvSpPr txBox="1"/>
          <p:nvPr/>
        </p:nvSpPr>
        <p:spPr>
          <a:xfrm>
            <a:off x="7529971" y="1402262"/>
            <a:ext cx="1488300" cy="58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Strategy</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and Agenda</a:t>
            </a:r>
            <a:endParaRPr/>
          </a:p>
        </p:txBody>
      </p:sp>
      <p:sp>
        <p:nvSpPr>
          <p:cNvPr id="107" name="Google Shape;107;p19"/>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Goals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Expectation setting of initiative process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Basic understanding of requirements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Best practices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Agenda</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Laws for Ballot Initiative Process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Ballot Initiative Timeline</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Petition requirements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Signature gathering tips and process</a:t>
            </a:r>
            <a:endParaRPr sz="2500">
              <a:solidFill>
                <a:srgbClr val="8064A2"/>
              </a:solidFill>
              <a:latin typeface="Calibri"/>
              <a:ea typeface="Calibri"/>
              <a:cs typeface="Calibri"/>
              <a:sym typeface="Calibri"/>
            </a:endParaRPr>
          </a:p>
          <a:p>
            <a:pPr marL="457200" lvl="0" indent="0" algn="l" rtl="0">
              <a:spcBef>
                <a:spcPts val="0"/>
              </a:spcBef>
              <a:spcAft>
                <a:spcPts val="0"/>
              </a:spcAft>
              <a:buNone/>
            </a:pPr>
            <a:endParaRPr sz="2500">
              <a:solidFill>
                <a:srgbClr val="8064A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Paid Signature Gathering</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89" name="Google Shape;289;p37"/>
          <p:cNvSpPr/>
          <p:nvPr/>
        </p:nvSpPr>
        <p:spPr>
          <a:xfrm>
            <a:off x="1997486" y="1086003"/>
            <a:ext cx="5346973" cy="12172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txBox="1"/>
          <p:nvPr/>
        </p:nvSpPr>
        <p:spPr>
          <a:xfrm>
            <a:off x="1898586" y="1203903"/>
            <a:ext cx="5346900" cy="1217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endParaRPr sz="1600">
              <a:solidFill>
                <a:srgbClr val="000000"/>
              </a:solidFill>
              <a:latin typeface="Calibri"/>
              <a:ea typeface="Calibri"/>
              <a:cs typeface="Calibri"/>
              <a:sym typeface="Calibri"/>
            </a:endParaRPr>
          </a:p>
        </p:txBody>
      </p:sp>
      <p:sp>
        <p:nvSpPr>
          <p:cNvPr id="291" name="Google Shape;291;p37"/>
          <p:cNvSpPr txBox="1"/>
          <p:nvPr/>
        </p:nvSpPr>
        <p:spPr>
          <a:xfrm>
            <a:off x="998793" y="1646036"/>
            <a:ext cx="2715300" cy="3304800"/>
          </a:xfrm>
          <a:prstGeom prst="rect">
            <a:avLst/>
          </a:prstGeom>
          <a:solidFill>
            <a:srgbClr val="93C47D"/>
          </a:solid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None/>
            </a:pPr>
            <a:r>
              <a:rPr lang="en" sz="2000" b="1" u="sng">
                <a:solidFill>
                  <a:srgbClr val="000000"/>
                </a:solidFill>
                <a:latin typeface="Calibri"/>
                <a:ea typeface="Calibri"/>
                <a:cs typeface="Calibri"/>
                <a:sym typeface="Calibri"/>
              </a:rPr>
              <a:t>Pros     </a:t>
            </a:r>
            <a:endParaRPr sz="2000" b="1" u="sng">
              <a:solidFill>
                <a:srgbClr val="000000"/>
              </a:solidFill>
              <a:latin typeface="Calibri"/>
              <a:ea typeface="Calibri"/>
              <a:cs typeface="Calibri"/>
              <a:sym typeface="Calibri"/>
            </a:endParaRPr>
          </a:p>
          <a:p>
            <a:pPr marL="0" marR="0" lvl="0" indent="0" algn="ctr" rtl="0">
              <a:lnSpc>
                <a:spcPct val="90000"/>
              </a:lnSpc>
              <a:spcBef>
                <a:spcPts val="0"/>
              </a:spcBef>
              <a:spcAft>
                <a:spcPts val="0"/>
              </a:spcAft>
              <a:buNone/>
            </a:pPr>
            <a:r>
              <a:rPr lang="en" sz="2000" b="1" u="sng">
                <a:solidFill>
                  <a:srgbClr val="000000"/>
                </a:solidFill>
                <a:latin typeface="Calibri"/>
                <a:ea typeface="Calibri"/>
                <a:cs typeface="Calibri"/>
                <a:sym typeface="Calibri"/>
              </a:rPr>
              <a:t>        </a:t>
            </a:r>
            <a:endParaRPr sz="2000">
              <a:latin typeface="Calibri"/>
              <a:ea typeface="Calibri"/>
              <a:cs typeface="Calibri"/>
              <a:sym typeface="Calibri"/>
            </a:endParaRPr>
          </a:p>
          <a:p>
            <a:pPr marL="285750" marR="0" lvl="1" indent="-234950" algn="l" rtl="0">
              <a:lnSpc>
                <a:spcPct val="90000"/>
              </a:lnSpc>
              <a:spcBef>
                <a:spcPts val="420"/>
              </a:spcBef>
              <a:spcAft>
                <a:spcPts val="0"/>
              </a:spcAft>
              <a:buSzPts val="2000"/>
              <a:buFont typeface="Calibri"/>
              <a:buChar char="•"/>
            </a:pPr>
            <a:r>
              <a:rPr lang="en" sz="2000">
                <a:latin typeface="Calibri"/>
                <a:ea typeface="Calibri"/>
                <a:cs typeface="Calibri"/>
                <a:sym typeface="Calibri"/>
              </a:rPr>
              <a:t>Turnkey operation</a:t>
            </a:r>
            <a:endParaRPr sz="2000">
              <a:latin typeface="Calibri"/>
              <a:ea typeface="Calibri"/>
              <a:cs typeface="Calibri"/>
              <a:sym typeface="Calibri"/>
            </a:endParaRPr>
          </a:p>
          <a:p>
            <a:pPr marL="285750" marR="0" lvl="1" indent="-234950" algn="l" rtl="0">
              <a:lnSpc>
                <a:spcPct val="90000"/>
              </a:lnSpc>
              <a:spcBef>
                <a:spcPts val="420"/>
              </a:spcBef>
              <a:spcAft>
                <a:spcPts val="0"/>
              </a:spcAft>
              <a:buSzPts val="2000"/>
              <a:buFont typeface="Calibri"/>
              <a:buChar char="•"/>
            </a:pPr>
            <a:r>
              <a:rPr lang="en" sz="2000">
                <a:latin typeface="Calibri"/>
                <a:ea typeface="Calibri"/>
                <a:cs typeface="Calibri"/>
                <a:sym typeface="Calibri"/>
              </a:rPr>
              <a:t>Ensures signatures  </a:t>
            </a:r>
            <a:endParaRPr sz="2000">
              <a:latin typeface="Calibri"/>
              <a:ea typeface="Calibri"/>
              <a:cs typeface="Calibri"/>
              <a:sym typeface="Calibri"/>
            </a:endParaRPr>
          </a:p>
          <a:p>
            <a:pPr marL="285750" marR="0" lvl="1" indent="-234950" algn="l" rtl="0">
              <a:lnSpc>
                <a:spcPct val="90000"/>
              </a:lnSpc>
              <a:spcBef>
                <a:spcPts val="420"/>
              </a:spcBef>
              <a:spcAft>
                <a:spcPts val="0"/>
              </a:spcAft>
              <a:buSzPts val="2000"/>
              <a:buFont typeface="Calibri"/>
              <a:buChar char="•"/>
            </a:pPr>
            <a:r>
              <a:rPr lang="en" sz="2000">
                <a:latin typeface="Calibri"/>
                <a:ea typeface="Calibri"/>
                <a:cs typeface="Calibri"/>
                <a:sym typeface="Calibri"/>
              </a:rPr>
              <a:t>Accountable</a:t>
            </a:r>
            <a:endParaRPr sz="2000">
              <a:latin typeface="Calibri"/>
              <a:ea typeface="Calibri"/>
              <a:cs typeface="Calibri"/>
              <a:sym typeface="Calibri"/>
            </a:endParaRPr>
          </a:p>
        </p:txBody>
      </p:sp>
      <p:sp>
        <p:nvSpPr>
          <p:cNvPr id="292" name="Google Shape;292;p37"/>
          <p:cNvSpPr txBox="1"/>
          <p:nvPr/>
        </p:nvSpPr>
        <p:spPr>
          <a:xfrm>
            <a:off x="3834657" y="1646036"/>
            <a:ext cx="2631600" cy="3304800"/>
          </a:xfrm>
          <a:prstGeom prst="rect">
            <a:avLst/>
          </a:prstGeom>
          <a:solidFill>
            <a:srgbClr val="BF504D"/>
          </a:solid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None/>
            </a:pPr>
            <a:r>
              <a:rPr lang="en" sz="2000" b="1" u="sng">
                <a:solidFill>
                  <a:srgbClr val="FFFFFF"/>
                </a:solidFill>
                <a:latin typeface="Calibri"/>
                <a:ea typeface="Calibri"/>
                <a:cs typeface="Calibri"/>
                <a:sym typeface="Calibri"/>
              </a:rPr>
              <a:t>Cons</a:t>
            </a:r>
            <a:endParaRPr sz="2000">
              <a:solidFill>
                <a:srgbClr val="FFFFFF"/>
              </a:solidFill>
              <a:latin typeface="Calibri"/>
              <a:ea typeface="Calibri"/>
              <a:cs typeface="Calibri"/>
              <a:sym typeface="Calibri"/>
            </a:endParaRPr>
          </a:p>
          <a:p>
            <a:pPr marL="914400" marR="0" lvl="0" indent="0" algn="l" rtl="0">
              <a:lnSpc>
                <a:spcPct val="90000"/>
              </a:lnSpc>
              <a:spcBef>
                <a:spcPts val="420"/>
              </a:spcBef>
              <a:spcAft>
                <a:spcPts val="0"/>
              </a:spcAft>
              <a:buNone/>
            </a:pPr>
            <a:endParaRPr sz="2000">
              <a:solidFill>
                <a:srgbClr val="FFFFFF"/>
              </a:solidFill>
              <a:latin typeface="Calibri"/>
              <a:ea typeface="Calibri"/>
              <a:cs typeface="Calibri"/>
              <a:sym typeface="Calibri"/>
            </a:endParaRPr>
          </a:p>
          <a:p>
            <a:pPr marL="285750" marR="0" lvl="1" indent="-234950" algn="l" rtl="0">
              <a:lnSpc>
                <a:spcPct val="90000"/>
              </a:lnSpc>
              <a:spcBef>
                <a:spcPts val="42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Expensive </a:t>
            </a:r>
            <a:endParaRPr sz="2000">
              <a:solidFill>
                <a:srgbClr val="FFFFFF"/>
              </a:solidFill>
              <a:latin typeface="Calibri"/>
              <a:ea typeface="Calibri"/>
              <a:cs typeface="Calibri"/>
              <a:sym typeface="Calibri"/>
            </a:endParaRPr>
          </a:p>
          <a:p>
            <a:pPr marL="285750" marR="0" lvl="1" indent="-234950" algn="l" rtl="0">
              <a:lnSpc>
                <a:spcPct val="90000"/>
              </a:lnSpc>
              <a:spcBef>
                <a:spcPts val="42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Lower validity rate</a:t>
            </a:r>
            <a:endParaRPr sz="2000">
              <a:solidFill>
                <a:srgbClr val="FFFFFF"/>
              </a:solidFill>
              <a:latin typeface="Calibri"/>
              <a:ea typeface="Calibri"/>
              <a:cs typeface="Calibri"/>
              <a:sym typeface="Calibri"/>
            </a:endParaRPr>
          </a:p>
          <a:p>
            <a:pPr marL="285750" marR="0" lvl="1" indent="-234950" algn="l" rtl="0">
              <a:lnSpc>
                <a:spcPct val="90000"/>
              </a:lnSpc>
              <a:spcBef>
                <a:spcPts val="42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Doesn’t build local movement </a:t>
            </a:r>
            <a:endParaRPr sz="2000">
              <a:solidFill>
                <a:srgbClr val="FFFFFF"/>
              </a:solidFill>
              <a:latin typeface="Calibri"/>
              <a:ea typeface="Calibri"/>
              <a:cs typeface="Calibri"/>
              <a:sym typeface="Calibri"/>
            </a:endParaRPr>
          </a:p>
        </p:txBody>
      </p:sp>
      <p:sp>
        <p:nvSpPr>
          <p:cNvPr id="293" name="Google Shape;293;p37"/>
          <p:cNvSpPr/>
          <p:nvPr/>
        </p:nvSpPr>
        <p:spPr>
          <a:xfrm>
            <a:off x="1997486" y="4859498"/>
            <a:ext cx="5346973" cy="2840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7533927" y="806550"/>
            <a:ext cx="1510200" cy="1496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5" name="Google Shape;295;p37"/>
          <p:cNvSpPr txBox="1"/>
          <p:nvPr/>
        </p:nvSpPr>
        <p:spPr>
          <a:xfrm>
            <a:off x="7586283" y="1298947"/>
            <a:ext cx="1405200" cy="5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Strategy</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Considerations for Paid Signature Gatherers </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01" name="Google Shape;301;p38"/>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500">
              <a:solidFill>
                <a:srgbClr val="8064A2"/>
              </a:solidFill>
              <a:latin typeface="Calibri"/>
              <a:ea typeface="Calibri"/>
              <a:cs typeface="Calibri"/>
              <a:sym typeface="Calibri"/>
            </a:endParaRPr>
          </a:p>
          <a:p>
            <a:pPr marL="914400" lvl="0" indent="0" algn="l" rtl="0">
              <a:spcBef>
                <a:spcPts val="0"/>
              </a:spcBef>
              <a:spcAft>
                <a:spcPts val="0"/>
              </a:spcAft>
              <a:buNone/>
            </a:pPr>
            <a:r>
              <a:rPr lang="en" sz="3200" b="1">
                <a:solidFill>
                  <a:srgbClr val="8064A2"/>
                </a:solidFill>
                <a:latin typeface="Calibri"/>
                <a:ea typeface="Calibri"/>
                <a:cs typeface="Calibri"/>
                <a:sym typeface="Calibri"/>
              </a:rPr>
              <a:t>*Cost per valid signature</a:t>
            </a:r>
            <a:endParaRPr sz="3200" b="1">
              <a:solidFill>
                <a:srgbClr val="8064A2"/>
              </a:solidFill>
              <a:latin typeface="Calibri"/>
              <a:ea typeface="Calibri"/>
              <a:cs typeface="Calibri"/>
              <a:sym typeface="Calibri"/>
            </a:endParaRPr>
          </a:p>
          <a:p>
            <a:pPr marL="914400" lvl="0" indent="0" algn="l" rtl="0">
              <a:spcBef>
                <a:spcPts val="0"/>
              </a:spcBef>
              <a:spcAft>
                <a:spcPts val="0"/>
              </a:spcAft>
              <a:buNone/>
            </a:pPr>
            <a:r>
              <a:rPr lang="en" sz="3200" b="1">
                <a:solidFill>
                  <a:srgbClr val="8064A2"/>
                </a:solidFill>
                <a:latin typeface="Calibri"/>
                <a:ea typeface="Calibri"/>
                <a:cs typeface="Calibri"/>
                <a:sym typeface="Calibri"/>
              </a:rPr>
              <a:t>*Knowledge of community </a:t>
            </a:r>
            <a:endParaRPr sz="3200" b="1">
              <a:solidFill>
                <a:srgbClr val="8064A2"/>
              </a:solidFill>
              <a:latin typeface="Calibri"/>
              <a:ea typeface="Calibri"/>
              <a:cs typeface="Calibri"/>
              <a:sym typeface="Calibri"/>
            </a:endParaRPr>
          </a:p>
          <a:p>
            <a:pPr marL="914400" lvl="0" indent="0" algn="l" rtl="0">
              <a:spcBef>
                <a:spcPts val="0"/>
              </a:spcBef>
              <a:spcAft>
                <a:spcPts val="0"/>
              </a:spcAft>
              <a:buNone/>
            </a:pPr>
            <a:r>
              <a:rPr lang="en" sz="3200" b="1">
                <a:solidFill>
                  <a:srgbClr val="8064A2"/>
                </a:solidFill>
                <a:latin typeface="Calibri"/>
                <a:ea typeface="Calibri"/>
                <a:cs typeface="Calibri"/>
                <a:sym typeface="Calibri"/>
              </a:rPr>
              <a:t>*Verification processes</a:t>
            </a:r>
            <a:endParaRPr sz="3200" b="1">
              <a:solidFill>
                <a:srgbClr val="8064A2"/>
              </a:solidFill>
              <a:latin typeface="Calibri"/>
              <a:ea typeface="Calibri"/>
              <a:cs typeface="Calibri"/>
              <a:sym typeface="Calibri"/>
            </a:endParaRPr>
          </a:p>
          <a:p>
            <a:pPr marL="914400" lvl="0" indent="0" algn="l" rtl="0">
              <a:spcBef>
                <a:spcPts val="0"/>
              </a:spcBef>
              <a:spcAft>
                <a:spcPts val="0"/>
              </a:spcAft>
              <a:buNone/>
            </a:pPr>
            <a:r>
              <a:rPr lang="en" sz="3200" b="1">
                <a:solidFill>
                  <a:srgbClr val="8064A2"/>
                </a:solidFill>
                <a:latin typeface="Calibri"/>
                <a:ea typeface="Calibri"/>
                <a:cs typeface="Calibri"/>
                <a:sym typeface="Calibri"/>
              </a:rPr>
              <a:t>*Collection efficiencies </a:t>
            </a:r>
            <a:endParaRPr sz="3200" b="1">
              <a:solidFill>
                <a:srgbClr val="8064A2"/>
              </a:solidFill>
              <a:latin typeface="Calibri"/>
              <a:ea typeface="Calibri"/>
              <a:cs typeface="Calibri"/>
              <a:sym typeface="Calibri"/>
            </a:endParaRPr>
          </a:p>
          <a:p>
            <a:pPr marL="914400" lvl="0" indent="0" algn="l" rtl="0">
              <a:spcBef>
                <a:spcPts val="0"/>
              </a:spcBef>
              <a:spcAft>
                <a:spcPts val="0"/>
              </a:spcAft>
              <a:buNone/>
            </a:pPr>
            <a:r>
              <a:rPr lang="en" sz="3200" b="1">
                <a:solidFill>
                  <a:srgbClr val="8064A2"/>
                </a:solidFill>
                <a:latin typeface="Calibri"/>
                <a:ea typeface="Calibri"/>
                <a:cs typeface="Calibri"/>
                <a:sym typeface="Calibri"/>
              </a:rPr>
              <a:t>*Reporting processes </a:t>
            </a:r>
            <a:endParaRPr sz="3200" b="1">
              <a:solidFill>
                <a:srgbClr val="8064A2"/>
              </a:solidFill>
              <a:latin typeface="Calibri"/>
              <a:ea typeface="Calibri"/>
              <a:cs typeface="Calibri"/>
              <a:sym typeface="Calibri"/>
            </a:endParaRPr>
          </a:p>
          <a:p>
            <a:pPr marL="914400" lvl="0" indent="0" algn="l" rtl="0">
              <a:spcBef>
                <a:spcPts val="0"/>
              </a:spcBef>
              <a:spcAft>
                <a:spcPts val="0"/>
              </a:spcAft>
              <a:buNone/>
            </a:pPr>
            <a:endParaRPr sz="3200" b="1">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02" name="Google Shape;302;p38"/>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303" name="Google Shape;303;p38"/>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04" name="Google Shape;304;p38"/>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5" name="Google Shape;305;p38"/>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(1/6)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11" name="Google Shape;311;p39"/>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Volunteers should be familiar with what are the features of a petition</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Its format</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Lines required to be filled by voters </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Printed name, signature, street address, and city)</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Lines required to be filled by the petition gather</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12" name="Google Shape;312;p39"/>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313" name="Google Shape;313;p39"/>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14" name="Google Shape;314;p39"/>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5" name="Google Shape;315;p39"/>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(2/6)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21" name="Google Shape;321;p40"/>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Know what a good signature is for a higher validity rate</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Legible handwriting</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Registered at address given (No PO boxes!)</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Correct jurisdiction</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Cursive signature</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Did not sign previously</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Black ball point pen used</a:t>
            </a:r>
            <a:endParaRPr sz="2500">
              <a:solidFill>
                <a:srgbClr val="8064A2"/>
              </a:solidFill>
              <a:latin typeface="Calibri"/>
              <a:ea typeface="Calibri"/>
              <a:cs typeface="Calibri"/>
              <a:sym typeface="Calibri"/>
            </a:endParaRPr>
          </a:p>
          <a:p>
            <a:pPr marL="457200" lvl="0" indent="-381000" algn="l" rtl="0">
              <a:spcBef>
                <a:spcPts val="0"/>
              </a:spcBef>
              <a:spcAft>
                <a:spcPts val="0"/>
              </a:spcAft>
              <a:buClr>
                <a:srgbClr val="FF0000"/>
              </a:buClr>
              <a:buSzPts val="2400"/>
              <a:buFont typeface="Calibri"/>
              <a:buChar char="●"/>
            </a:pPr>
            <a:r>
              <a:rPr lang="en" sz="2400" b="1">
                <a:solidFill>
                  <a:srgbClr val="FF0000"/>
                </a:solidFill>
                <a:latin typeface="Calibri"/>
                <a:ea typeface="Calibri"/>
                <a:cs typeface="Calibri"/>
                <a:sym typeface="Calibri"/>
              </a:rPr>
              <a:t>Most invalid signatures are from the wrong address.</a:t>
            </a:r>
            <a:endParaRPr sz="2400" b="1">
              <a:solidFill>
                <a:srgbClr val="FF0000"/>
              </a:solidFill>
              <a:latin typeface="Calibri"/>
              <a:ea typeface="Calibri"/>
              <a:cs typeface="Calibri"/>
              <a:sym typeface="Calibri"/>
            </a:endParaRPr>
          </a:p>
          <a:p>
            <a:pPr marL="0" lvl="0" indent="0" algn="l" rtl="0">
              <a:spcBef>
                <a:spcPts val="0"/>
              </a:spcBef>
              <a:spcAft>
                <a:spcPts val="0"/>
              </a:spcAft>
              <a:buNone/>
            </a:pP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22" name="Google Shape;322;p40"/>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23" name="Google Shape;323;p40"/>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40"/>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(3/6)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30" name="Google Shape;330;p41"/>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Keep it simple</a:t>
            </a:r>
            <a:r>
              <a:rPr lang="en" sz="2500">
                <a:solidFill>
                  <a:srgbClr val="8064A2"/>
                </a:solidFill>
                <a:latin typeface="Calibri"/>
                <a:ea typeface="Calibri"/>
                <a:cs typeface="Calibri"/>
                <a:sym typeface="Calibri"/>
              </a:rPr>
              <a:t>, focus on getting the signature before talking about the measure</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Ask if they live here instead of if they are registered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Hand the clipboard to the voter, don’t hold it against your chest</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Have a pen in the other hand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Make sure they are registered at the address provided after you’ve engaged them.</a:t>
            </a:r>
            <a:endParaRPr sz="2500">
              <a:solidFill>
                <a:srgbClr val="8064A2"/>
              </a:solidFill>
              <a:latin typeface="Calibri"/>
              <a:ea typeface="Calibri"/>
              <a:cs typeface="Calibri"/>
              <a:sym typeface="Calibri"/>
            </a:endParaRPr>
          </a:p>
          <a:p>
            <a:pPr marL="0" lvl="0" indent="0" algn="l" rtl="0">
              <a:spcBef>
                <a:spcPts val="0"/>
              </a:spcBef>
              <a:spcAft>
                <a:spcPts val="0"/>
              </a:spcAft>
              <a:buNone/>
            </a:pP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31" name="Google Shape;331;p4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32" name="Google Shape;332;p41"/>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3" name="Google Shape;333;p4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(4/6)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39" name="Google Shape;339;p42"/>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If necessary, pitch them once they’ve been handed the board.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Have two or three boards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Foam boards with rubber bands are lighter</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Don’t fill in info for voters afterwards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Could cause it to be struck</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An incorrect or missing unit number </a:t>
            </a:r>
            <a:r>
              <a:rPr lang="en" sz="2500" b="1">
                <a:solidFill>
                  <a:srgbClr val="8064A2"/>
                </a:solidFill>
                <a:latin typeface="Calibri"/>
                <a:ea typeface="Calibri"/>
                <a:cs typeface="Calibri"/>
                <a:sym typeface="Calibri"/>
              </a:rPr>
              <a:t>does not </a:t>
            </a:r>
            <a:r>
              <a:rPr lang="en" sz="2500">
                <a:solidFill>
                  <a:srgbClr val="8064A2"/>
                </a:solidFill>
                <a:latin typeface="Calibri"/>
                <a:ea typeface="Calibri"/>
                <a:cs typeface="Calibri"/>
                <a:sym typeface="Calibri"/>
              </a:rPr>
              <a:t>invalidate a signature</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40" name="Google Shape;340;p4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41" name="Google Shape;341;p42"/>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2" name="Google Shape;342;p4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(5/6)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48" name="Google Shape;348;p43"/>
          <p:cNvSpPr txBox="1"/>
          <p:nvPr/>
        </p:nvSpPr>
        <p:spPr>
          <a:xfrm>
            <a:off x="1577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Know the difference between public and private property</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Public = parks, sidewalks, outside of government buildings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Private = grocery store parking lots, businesses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Gathering on private property is okay if it is a quasi public square (e.g. has benches)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Better to ask for forgiveness than permission as employees do not always know the law</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49" name="Google Shape;349;p43"/>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350" name="Google Shape;350;p43"/>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51" name="Google Shape;351;p43"/>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2" name="Google Shape;352;p43"/>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353" name="Google Shape;353;p43"/>
          <p:cNvPicPr preferRelativeResize="0"/>
          <p:nvPr/>
        </p:nvPicPr>
        <p:blipFill rotWithShape="1">
          <a:blip r:embed="rId3">
            <a:alphaModFix/>
          </a:blip>
          <a:srcRect l="3641" t="14185" r="35252"/>
          <a:stretch/>
        </p:blipFill>
        <p:spPr>
          <a:xfrm>
            <a:off x="7365450" y="2782737"/>
            <a:ext cx="1727625" cy="18103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on Signature Collection (6/6)</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59" name="Google Shape;359;p44"/>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Trader Joe’s tends to be more sensitive than other grocery stores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Assert your rights, you won’t be arrested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Gather in the highest density city within the county</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NIMBY cities are harder</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Events are good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99 cent stores and Walmarts are good</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Avoid tourist areas</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Going door-to-door with a walk list is also viable</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360" name="Google Shape;360;p44"/>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361" name="Google Shape;361;p44"/>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362" name="Google Shape;362;p44"/>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3" name="Google Shape;363;p44"/>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Tips</a:t>
            </a:r>
            <a:endParaRPr sz="2400">
              <a:solidFill>
                <a:srgbClr val="FFFFFF"/>
              </a:solidFill>
              <a:latin typeface="Calibri"/>
              <a:ea typeface="Calibri"/>
              <a:cs typeface="Calibri"/>
              <a:sym typeface="Calibri"/>
            </a:endParaRPr>
          </a:p>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364" name="Google Shape;364;p44"/>
          <p:cNvPicPr preferRelativeResize="0"/>
          <p:nvPr/>
        </p:nvPicPr>
        <p:blipFill rotWithShape="1">
          <a:blip r:embed="rId3">
            <a:alphaModFix/>
          </a:blip>
          <a:srcRect l="10913" t="9997" r="39183" b="8389"/>
          <a:stretch/>
        </p:blipFill>
        <p:spPr>
          <a:xfrm>
            <a:off x="7447850" y="3138800"/>
            <a:ext cx="1534099" cy="1411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xfrm>
            <a:off x="311700" y="1479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Make it Simple: </a:t>
            </a:r>
            <a:endParaRPr b="1"/>
          </a:p>
          <a:p>
            <a:pPr marL="0" lvl="0" indent="0" algn="l" rtl="0">
              <a:spcBef>
                <a:spcPts val="0"/>
              </a:spcBef>
              <a:spcAft>
                <a:spcPts val="0"/>
              </a:spcAft>
              <a:buNone/>
            </a:pPr>
            <a:r>
              <a:rPr lang="en" b="1"/>
              <a:t>Preparing for Signature Gathering</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70" name="Google Shape;370;p45"/>
          <p:cNvSpPr txBox="1"/>
          <p:nvPr/>
        </p:nvSpPr>
        <p:spPr>
          <a:xfrm>
            <a:off x="482449" y="1433525"/>
            <a:ext cx="46374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Introduction</a:t>
            </a:r>
            <a:endParaRPr sz="2400">
              <a:solidFill>
                <a:srgbClr val="351C75"/>
              </a:solidFill>
              <a:latin typeface="Calibri"/>
              <a:ea typeface="Calibri"/>
              <a:cs typeface="Calibri"/>
              <a:sym typeface="Calibri"/>
            </a:endParaRPr>
          </a:p>
        </p:txBody>
      </p:sp>
      <p:sp>
        <p:nvSpPr>
          <p:cNvPr id="371" name="Google Shape;371;p45"/>
          <p:cNvSpPr txBox="1"/>
          <p:nvPr/>
        </p:nvSpPr>
        <p:spPr>
          <a:xfrm>
            <a:off x="474124" y="1953121"/>
            <a:ext cx="47340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Review the Rules</a:t>
            </a:r>
            <a:endParaRPr sz="2400">
              <a:solidFill>
                <a:srgbClr val="351C75"/>
              </a:solidFill>
              <a:latin typeface="Calibri"/>
              <a:ea typeface="Calibri"/>
              <a:cs typeface="Calibri"/>
              <a:sym typeface="Calibri"/>
            </a:endParaRPr>
          </a:p>
        </p:txBody>
      </p:sp>
      <p:sp>
        <p:nvSpPr>
          <p:cNvPr id="372" name="Google Shape;372;p45"/>
          <p:cNvSpPr txBox="1"/>
          <p:nvPr/>
        </p:nvSpPr>
        <p:spPr>
          <a:xfrm>
            <a:off x="482449" y="2492498"/>
            <a:ext cx="47340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Engagement</a:t>
            </a:r>
            <a:endParaRPr sz="2400">
              <a:solidFill>
                <a:srgbClr val="351C75"/>
              </a:solidFill>
              <a:latin typeface="Calibri"/>
              <a:ea typeface="Calibri"/>
              <a:cs typeface="Calibri"/>
              <a:sym typeface="Calibri"/>
            </a:endParaRPr>
          </a:p>
        </p:txBody>
      </p:sp>
      <p:sp>
        <p:nvSpPr>
          <p:cNvPr id="373" name="Google Shape;373;p45"/>
          <p:cNvSpPr txBox="1"/>
          <p:nvPr/>
        </p:nvSpPr>
        <p:spPr>
          <a:xfrm>
            <a:off x="482449" y="3031681"/>
            <a:ext cx="47340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Role play</a:t>
            </a:r>
            <a:endParaRPr sz="2400">
              <a:solidFill>
                <a:srgbClr val="351C75"/>
              </a:solidFill>
              <a:latin typeface="Calibri"/>
              <a:ea typeface="Calibri"/>
              <a:cs typeface="Calibri"/>
              <a:sym typeface="Calibri"/>
            </a:endParaRPr>
          </a:p>
        </p:txBody>
      </p:sp>
      <p:sp>
        <p:nvSpPr>
          <p:cNvPr id="374" name="Google Shape;374;p45"/>
          <p:cNvSpPr txBox="1"/>
          <p:nvPr/>
        </p:nvSpPr>
        <p:spPr>
          <a:xfrm>
            <a:off x="482450" y="3569163"/>
            <a:ext cx="47340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Packets</a:t>
            </a:r>
            <a:endParaRPr sz="2400">
              <a:solidFill>
                <a:srgbClr val="351C75"/>
              </a:solidFill>
              <a:latin typeface="Calibri"/>
              <a:ea typeface="Calibri"/>
              <a:cs typeface="Calibri"/>
              <a:sym typeface="Calibri"/>
            </a:endParaRPr>
          </a:p>
        </p:txBody>
      </p:sp>
      <p:sp>
        <p:nvSpPr>
          <p:cNvPr id="375" name="Google Shape;375;p45"/>
          <p:cNvSpPr txBox="1"/>
          <p:nvPr/>
        </p:nvSpPr>
        <p:spPr>
          <a:xfrm>
            <a:off x="474127" y="4050078"/>
            <a:ext cx="4734000" cy="623700"/>
          </a:xfrm>
          <a:prstGeom prst="rect">
            <a:avLst/>
          </a:prstGeom>
          <a:noFill/>
          <a:ln>
            <a:noFill/>
          </a:ln>
        </p:spPr>
        <p:txBody>
          <a:bodyPr spcFirstLastPara="1" wrap="square" lIns="91425" tIns="91425" rIns="91425" bIns="91425" anchor="t" anchorCtr="0">
            <a:noAutofit/>
          </a:bodyPr>
          <a:lstStyle/>
          <a:p>
            <a:pPr marL="342900" lvl="0" indent="-381000" algn="l" rtl="0">
              <a:spcBef>
                <a:spcPts val="0"/>
              </a:spcBef>
              <a:spcAft>
                <a:spcPts val="0"/>
              </a:spcAft>
              <a:buClr>
                <a:srgbClr val="351C75"/>
              </a:buClr>
              <a:buSzPts val="2400"/>
              <a:buFont typeface="Noto Sans Symbols"/>
              <a:buChar char="❑"/>
            </a:pPr>
            <a:r>
              <a:rPr lang="en" sz="2400">
                <a:solidFill>
                  <a:srgbClr val="351C75"/>
                </a:solidFill>
                <a:latin typeface="Calibri"/>
                <a:ea typeface="Calibri"/>
                <a:cs typeface="Calibri"/>
                <a:sym typeface="Calibri"/>
              </a:rPr>
              <a:t>Check Out</a:t>
            </a:r>
            <a:endParaRPr sz="2400">
              <a:solidFill>
                <a:srgbClr val="351C75"/>
              </a:solidFill>
              <a:latin typeface="Calibri"/>
              <a:ea typeface="Calibri"/>
              <a:cs typeface="Calibri"/>
              <a:sym typeface="Calibri"/>
            </a:endParaRPr>
          </a:p>
        </p:txBody>
      </p:sp>
      <p:sp>
        <p:nvSpPr>
          <p:cNvPr id="376" name="Google Shape;376;p45"/>
          <p:cNvSpPr/>
          <p:nvPr/>
        </p:nvSpPr>
        <p:spPr>
          <a:xfrm>
            <a:off x="7316298" y="890526"/>
            <a:ext cx="17520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7" name="Google Shape;377;p45"/>
          <p:cNvSpPr txBox="1"/>
          <p:nvPr/>
        </p:nvSpPr>
        <p:spPr>
          <a:xfrm>
            <a:off x="7380456" y="1519426"/>
            <a:ext cx="16305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Training</a:t>
            </a:r>
            <a:endParaRPr sz="2400">
              <a:solidFill>
                <a:srgbClr val="FFFFFF"/>
              </a:solidFill>
            </a:endParaRPr>
          </a:p>
        </p:txBody>
      </p:sp>
      <p:pic>
        <p:nvPicPr>
          <p:cNvPr id="378" name="Google Shape;378;p45"/>
          <p:cNvPicPr preferRelativeResize="0"/>
          <p:nvPr/>
        </p:nvPicPr>
        <p:blipFill>
          <a:blip r:embed="rId3">
            <a:alphaModFix/>
          </a:blip>
          <a:stretch>
            <a:fillRect/>
          </a:stretch>
        </p:blipFill>
        <p:spPr>
          <a:xfrm>
            <a:off x="3152050" y="1720875"/>
            <a:ext cx="4048875" cy="26992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First Step: Data Management</a:t>
            </a:r>
            <a:endParaRPr b="1"/>
          </a:p>
          <a:p>
            <a:pPr marL="0" lvl="0" indent="0" algn="l" rtl="0">
              <a:spcBef>
                <a:spcPts val="0"/>
              </a:spcBef>
              <a:spcAft>
                <a:spcPts val="0"/>
              </a:spcAft>
              <a:buNone/>
            </a:pPr>
            <a:endParaRPr b="1"/>
          </a:p>
        </p:txBody>
      </p:sp>
      <p:sp>
        <p:nvSpPr>
          <p:cNvPr id="384" name="Google Shape;384;p46"/>
          <p:cNvSpPr txBox="1"/>
          <p:nvPr/>
        </p:nvSpPr>
        <p:spPr>
          <a:xfrm>
            <a:off x="311725" y="1490375"/>
            <a:ext cx="7717500" cy="3090900"/>
          </a:xfrm>
          <a:prstGeom prst="rect">
            <a:avLst/>
          </a:prstGeom>
          <a:noFill/>
          <a:ln>
            <a:noFill/>
          </a:ln>
        </p:spPr>
        <p:txBody>
          <a:bodyPr spcFirstLastPara="1" wrap="square" lIns="91425" tIns="91425" rIns="91425" bIns="91425" anchor="t" anchorCtr="0">
            <a:noAutofit/>
          </a:bodyPr>
          <a:lstStyle/>
          <a:p>
            <a:pPr marL="342900" lvl="0" indent="-292100" algn="l" rtl="0">
              <a:spcBef>
                <a:spcPts val="0"/>
              </a:spcBef>
              <a:spcAft>
                <a:spcPts val="0"/>
              </a:spcAft>
              <a:buClr>
                <a:srgbClr val="351C75"/>
              </a:buClr>
              <a:buSzPts val="2400"/>
              <a:buChar char="•"/>
            </a:pPr>
            <a:r>
              <a:rPr lang="en" sz="2400">
                <a:solidFill>
                  <a:srgbClr val="351C75"/>
                </a:solidFill>
                <a:latin typeface="Calibri"/>
                <a:ea typeface="Calibri"/>
                <a:cs typeface="Calibri"/>
                <a:sym typeface="Calibri"/>
              </a:rPr>
              <a:t>Hire data and field staff</a:t>
            </a:r>
            <a:endParaRPr sz="2400">
              <a:solidFill>
                <a:srgbClr val="351C75"/>
              </a:solidFill>
              <a:latin typeface="Calibri"/>
              <a:ea typeface="Calibri"/>
              <a:cs typeface="Calibri"/>
              <a:sym typeface="Calibri"/>
            </a:endParaRPr>
          </a:p>
          <a:p>
            <a:pPr marL="342900" lvl="0" indent="-292100" algn="l" rtl="0">
              <a:spcBef>
                <a:spcPts val="0"/>
              </a:spcBef>
              <a:spcAft>
                <a:spcPts val="0"/>
              </a:spcAft>
              <a:buClr>
                <a:srgbClr val="351C75"/>
              </a:buClr>
              <a:buSzPts val="2400"/>
              <a:buChar char="•"/>
            </a:pPr>
            <a:r>
              <a:rPr lang="en" sz="2400">
                <a:solidFill>
                  <a:srgbClr val="351C75"/>
                </a:solidFill>
                <a:latin typeface="Calibri"/>
                <a:ea typeface="Calibri"/>
                <a:cs typeface="Calibri"/>
                <a:sym typeface="Calibri"/>
              </a:rPr>
              <a:t>Put Everything in VAN/PDI or your Preferred Database</a:t>
            </a:r>
            <a:endParaRPr sz="2400">
              <a:solidFill>
                <a:srgbClr val="351C75"/>
              </a:solidFill>
              <a:latin typeface="Calibri"/>
              <a:ea typeface="Calibri"/>
              <a:cs typeface="Calibri"/>
              <a:sym typeface="Calibri"/>
            </a:endParaRPr>
          </a:p>
          <a:p>
            <a:pPr marL="742950" lvl="1" indent="-323850" algn="l" rtl="0">
              <a:spcBef>
                <a:spcPts val="0"/>
              </a:spcBef>
              <a:spcAft>
                <a:spcPts val="0"/>
              </a:spcAft>
              <a:buClr>
                <a:srgbClr val="351C75"/>
              </a:buClr>
              <a:buSzPts val="2400"/>
              <a:buChar char="–"/>
            </a:pPr>
            <a:r>
              <a:rPr lang="en" sz="2400">
                <a:solidFill>
                  <a:srgbClr val="351C75"/>
                </a:solidFill>
                <a:latin typeface="Calibri"/>
                <a:ea typeface="Calibri"/>
                <a:cs typeface="Calibri"/>
                <a:sym typeface="Calibri"/>
              </a:rPr>
              <a:t>However you get it in just get it in</a:t>
            </a:r>
            <a:endParaRPr sz="2400">
              <a:solidFill>
                <a:srgbClr val="351C75"/>
              </a:solidFill>
              <a:latin typeface="Calibri"/>
              <a:ea typeface="Calibri"/>
              <a:cs typeface="Calibri"/>
              <a:sym typeface="Calibri"/>
            </a:endParaRPr>
          </a:p>
          <a:p>
            <a:pPr marL="742950" lvl="1" indent="-234950" algn="l" rtl="0">
              <a:spcBef>
                <a:spcPts val="640"/>
              </a:spcBef>
              <a:spcAft>
                <a:spcPts val="0"/>
              </a:spcAft>
              <a:buClr>
                <a:srgbClr val="351C75"/>
              </a:buClr>
              <a:buSzPts val="2400"/>
              <a:buChar char="–"/>
            </a:pPr>
            <a:r>
              <a:rPr lang="en" sz="2400">
                <a:solidFill>
                  <a:srgbClr val="351C75"/>
                </a:solidFill>
                <a:latin typeface="Calibri"/>
                <a:ea typeface="Calibri"/>
                <a:cs typeface="Calibri"/>
                <a:sym typeface="Calibri"/>
              </a:rPr>
              <a:t>The VAN has a signature entry system</a:t>
            </a:r>
            <a:endParaRPr sz="2400">
              <a:solidFill>
                <a:srgbClr val="351C75"/>
              </a:solidFill>
              <a:latin typeface="Calibri"/>
              <a:ea typeface="Calibri"/>
              <a:cs typeface="Calibri"/>
              <a:sym typeface="Calibri"/>
            </a:endParaRPr>
          </a:p>
          <a:p>
            <a:pPr marL="742950" lvl="1" indent="-234950" algn="l" rtl="0">
              <a:spcBef>
                <a:spcPts val="640"/>
              </a:spcBef>
              <a:spcAft>
                <a:spcPts val="0"/>
              </a:spcAft>
              <a:buClr>
                <a:srgbClr val="351C75"/>
              </a:buClr>
              <a:buSzPts val="2400"/>
              <a:buChar char="–"/>
            </a:pPr>
            <a:r>
              <a:rPr lang="en" sz="2400">
                <a:solidFill>
                  <a:srgbClr val="351C75"/>
                </a:solidFill>
                <a:latin typeface="Calibri"/>
                <a:ea typeface="Calibri"/>
                <a:cs typeface="Calibri"/>
                <a:sym typeface="Calibri"/>
              </a:rPr>
              <a:t>Scanning</a:t>
            </a:r>
            <a:endParaRPr sz="2400">
              <a:solidFill>
                <a:srgbClr val="351C75"/>
              </a:solidFill>
              <a:latin typeface="Calibri"/>
              <a:ea typeface="Calibri"/>
              <a:cs typeface="Calibri"/>
              <a:sym typeface="Calibri"/>
            </a:endParaRPr>
          </a:p>
          <a:p>
            <a:pPr marL="742950" lvl="1" indent="-234950" algn="l" rtl="0">
              <a:spcBef>
                <a:spcPts val="640"/>
              </a:spcBef>
              <a:spcAft>
                <a:spcPts val="0"/>
              </a:spcAft>
              <a:buClr>
                <a:srgbClr val="351C75"/>
              </a:buClr>
              <a:buSzPts val="2400"/>
              <a:buChar char="–"/>
            </a:pPr>
            <a:r>
              <a:rPr lang="en" sz="2400">
                <a:solidFill>
                  <a:srgbClr val="351C75"/>
                </a:solidFill>
                <a:latin typeface="Calibri"/>
                <a:ea typeface="Calibri"/>
                <a:cs typeface="Calibri"/>
                <a:sym typeface="Calibri"/>
              </a:rPr>
              <a:t>Paid Entry</a:t>
            </a:r>
            <a:endParaRPr sz="2400">
              <a:solidFill>
                <a:srgbClr val="351C75"/>
              </a:solidFill>
              <a:latin typeface="Calibri"/>
              <a:ea typeface="Calibri"/>
              <a:cs typeface="Calibri"/>
              <a:sym typeface="Calibri"/>
            </a:endParaRPr>
          </a:p>
          <a:p>
            <a:pPr marL="342900" lvl="0" indent="-292100" algn="l" rtl="0">
              <a:spcBef>
                <a:spcPts val="640"/>
              </a:spcBef>
              <a:spcAft>
                <a:spcPts val="0"/>
              </a:spcAft>
              <a:buClr>
                <a:srgbClr val="351C75"/>
              </a:buClr>
              <a:buSzPts val="2400"/>
              <a:buChar char="•"/>
            </a:pPr>
            <a:r>
              <a:rPr lang="en" sz="2400">
                <a:solidFill>
                  <a:srgbClr val="351C75"/>
                </a:solidFill>
                <a:latin typeface="Calibri"/>
                <a:ea typeface="Calibri"/>
                <a:cs typeface="Calibri"/>
                <a:sym typeface="Calibri"/>
              </a:rPr>
              <a:t>Know your numbers</a:t>
            </a:r>
            <a:endParaRPr sz="2400">
              <a:solidFill>
                <a:srgbClr val="351C75"/>
              </a:solidFill>
              <a:latin typeface="Calibri"/>
              <a:ea typeface="Calibri"/>
              <a:cs typeface="Calibri"/>
              <a:sym typeface="Calibri"/>
            </a:endParaRPr>
          </a:p>
          <a:p>
            <a:pPr marL="342900" lvl="0" indent="-139700" algn="l" rtl="0">
              <a:spcBef>
                <a:spcPts val="640"/>
              </a:spcBef>
              <a:spcAft>
                <a:spcPts val="0"/>
              </a:spcAft>
              <a:buNone/>
            </a:pPr>
            <a:endParaRPr sz="2400">
              <a:solidFill>
                <a:srgbClr val="351C75"/>
              </a:solidFill>
              <a:latin typeface="Calibri"/>
              <a:ea typeface="Calibri"/>
              <a:cs typeface="Calibri"/>
              <a:sym typeface="Calibri"/>
            </a:endParaRPr>
          </a:p>
        </p:txBody>
      </p:sp>
      <p:pic>
        <p:nvPicPr>
          <p:cNvPr id="385" name="Google Shape;385;p46"/>
          <p:cNvPicPr preferRelativeResize="0"/>
          <p:nvPr/>
        </p:nvPicPr>
        <p:blipFill rotWithShape="1">
          <a:blip r:embed="rId3">
            <a:alphaModFix/>
          </a:blip>
          <a:srcRect t="20223"/>
          <a:stretch/>
        </p:blipFill>
        <p:spPr>
          <a:xfrm>
            <a:off x="4100750" y="2723750"/>
            <a:ext cx="2728350" cy="2176650"/>
          </a:xfrm>
          <a:prstGeom prst="rect">
            <a:avLst/>
          </a:prstGeom>
          <a:noFill/>
          <a:ln>
            <a:noFill/>
          </a:ln>
        </p:spPr>
      </p:pic>
      <p:sp>
        <p:nvSpPr>
          <p:cNvPr id="386" name="Google Shape;386;p46"/>
          <p:cNvSpPr/>
          <p:nvPr/>
        </p:nvSpPr>
        <p:spPr>
          <a:xfrm>
            <a:off x="7251523" y="1490376"/>
            <a:ext cx="17520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7" name="Google Shape;387;p46"/>
          <p:cNvSpPr txBox="1"/>
          <p:nvPr/>
        </p:nvSpPr>
        <p:spPr>
          <a:xfrm>
            <a:off x="7312281" y="1952026"/>
            <a:ext cx="16305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1800">
                <a:solidFill>
                  <a:schemeClr val="lt1"/>
                </a:solidFill>
                <a:latin typeface="Calibri"/>
                <a:ea typeface="Calibri"/>
                <a:cs typeface="Calibri"/>
                <a:sym typeface="Calibri"/>
              </a:rPr>
              <a:t>Distribution and Quality Control</a:t>
            </a:r>
            <a:endParaRPr sz="1800">
              <a:solidFill>
                <a:schemeClr val="lt1"/>
              </a:solidFill>
            </a:endParaRPr>
          </a:p>
          <a:p>
            <a:pPr marL="0" marR="0" lvl="0" indent="0" algn="ctr" rtl="0">
              <a:spcBef>
                <a:spcPts val="0"/>
              </a:spcBef>
              <a:spcAft>
                <a:spcPts val="0"/>
              </a:spcAft>
              <a:buNone/>
            </a:pPr>
            <a:endParaRPr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Disclaimer</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13" name="Google Shape;113;p20"/>
          <p:cNvSpPr txBox="1"/>
          <p:nvPr/>
        </p:nvSpPr>
        <p:spPr>
          <a:xfrm>
            <a:off x="386375" y="1652775"/>
            <a:ext cx="7485900" cy="32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0000"/>
                </a:solidFill>
                <a:latin typeface="Calibri"/>
                <a:ea typeface="Calibri"/>
                <a:cs typeface="Calibri"/>
                <a:sym typeface="Calibri"/>
              </a:rPr>
              <a:t>This is not legal advice. Absolutely seek legal counsel when making decisions regarding your ballot initiative!</a:t>
            </a:r>
            <a:endParaRPr sz="3000">
              <a:solidFill>
                <a:srgbClr val="FF0000"/>
              </a:solidFill>
              <a:latin typeface="Calibri"/>
              <a:ea typeface="Calibri"/>
              <a:cs typeface="Calibri"/>
              <a:sym typeface="Calibri"/>
            </a:endParaRPr>
          </a:p>
          <a:p>
            <a:pPr marL="457200" lvl="0" indent="0" algn="l" rtl="0">
              <a:spcBef>
                <a:spcPts val="0"/>
              </a:spcBef>
              <a:spcAft>
                <a:spcPts val="0"/>
              </a:spcAft>
              <a:buNone/>
            </a:pPr>
            <a:endParaRPr sz="2500">
              <a:solidFill>
                <a:srgbClr val="8064A2"/>
              </a:solidFill>
              <a:latin typeface="Calibri"/>
              <a:ea typeface="Calibri"/>
              <a:cs typeface="Calibri"/>
              <a:sym typeface="Calibri"/>
            </a:endParaRPr>
          </a:p>
          <a:p>
            <a:pPr marL="4572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114" name="Google Shape;114;p20"/>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15" name="Google Shape;115;p20"/>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a:spLocks noGrp="1"/>
          </p:cNvSpPr>
          <p:nvPr>
            <p:ph type="title"/>
          </p:nvPr>
        </p:nvSpPr>
        <p:spPr>
          <a:xfrm>
            <a:off x="311300" y="3776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 Strong Quality Control Processes</a:t>
            </a:r>
            <a:endParaRPr/>
          </a:p>
        </p:txBody>
      </p:sp>
      <p:sp>
        <p:nvSpPr>
          <p:cNvPr id="393" name="Google Shape;393;p47"/>
          <p:cNvSpPr txBox="1">
            <a:spLocks noGrp="1"/>
          </p:cNvSpPr>
          <p:nvPr>
            <p:ph type="body" idx="2"/>
          </p:nvPr>
        </p:nvSpPr>
        <p:spPr>
          <a:xfrm>
            <a:off x="4559775" y="613350"/>
            <a:ext cx="3954000" cy="3916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351C75"/>
              </a:buClr>
              <a:buSzPts val="2200"/>
              <a:buChar char="●"/>
            </a:pPr>
            <a:r>
              <a:rPr lang="en" sz="2200">
                <a:solidFill>
                  <a:srgbClr val="351C75"/>
                </a:solidFill>
              </a:rPr>
              <a:t>Untrained volunteers </a:t>
            </a:r>
            <a:endParaRPr sz="2200">
              <a:solidFill>
                <a:srgbClr val="351C75"/>
              </a:solidFill>
            </a:endParaRPr>
          </a:p>
          <a:p>
            <a:pPr marL="457200" lvl="0" indent="0" algn="l" rtl="0">
              <a:spcBef>
                <a:spcPts val="0"/>
              </a:spcBef>
              <a:spcAft>
                <a:spcPts val="0"/>
              </a:spcAft>
              <a:buNone/>
            </a:pPr>
            <a:r>
              <a:rPr lang="en" sz="2200">
                <a:solidFill>
                  <a:srgbClr val="351C75"/>
                </a:solidFill>
              </a:rPr>
              <a:t>should NEVER receive petitions </a:t>
            </a:r>
            <a:endParaRPr sz="2200">
              <a:solidFill>
                <a:srgbClr val="351C75"/>
              </a:solidFill>
            </a:endParaRPr>
          </a:p>
          <a:p>
            <a:pPr marL="457200" lvl="0" indent="-368300" algn="l" rtl="0">
              <a:spcBef>
                <a:spcPts val="0"/>
              </a:spcBef>
              <a:spcAft>
                <a:spcPts val="0"/>
              </a:spcAft>
              <a:buClr>
                <a:srgbClr val="351C75"/>
              </a:buClr>
              <a:buSzPts val="2200"/>
              <a:buChar char="●"/>
            </a:pPr>
            <a:r>
              <a:rPr lang="en" sz="2200">
                <a:solidFill>
                  <a:srgbClr val="351C75"/>
                </a:solidFill>
              </a:rPr>
              <a:t>Require daily reports from every circulator and every grassroots partner</a:t>
            </a:r>
            <a:endParaRPr sz="2200">
              <a:solidFill>
                <a:srgbClr val="351C75"/>
              </a:solidFill>
            </a:endParaRPr>
          </a:p>
          <a:p>
            <a:pPr marL="457200" lvl="0" indent="-368300" algn="l" rtl="0">
              <a:spcBef>
                <a:spcPts val="0"/>
              </a:spcBef>
              <a:spcAft>
                <a:spcPts val="0"/>
              </a:spcAft>
              <a:buClr>
                <a:srgbClr val="351C75"/>
              </a:buClr>
              <a:buSzPts val="2200"/>
              <a:buChar char="●"/>
            </a:pPr>
            <a:r>
              <a:rPr lang="en" sz="2200">
                <a:solidFill>
                  <a:srgbClr val="351C75"/>
                </a:solidFill>
              </a:rPr>
              <a:t>Clear reporting structure with key staff roles and responsibilities </a:t>
            </a:r>
            <a:endParaRPr sz="2200">
              <a:solidFill>
                <a:srgbClr val="351C75"/>
              </a:solidFill>
            </a:endParaRPr>
          </a:p>
          <a:p>
            <a:pPr marL="457200" lvl="0" indent="-368300" algn="l" rtl="0">
              <a:spcBef>
                <a:spcPts val="0"/>
              </a:spcBef>
              <a:spcAft>
                <a:spcPts val="0"/>
              </a:spcAft>
              <a:buClr>
                <a:srgbClr val="351C75"/>
              </a:buClr>
              <a:buSzPts val="2200"/>
              <a:buChar char="●"/>
            </a:pPr>
            <a:r>
              <a:rPr lang="en" sz="2200">
                <a:solidFill>
                  <a:srgbClr val="351C75"/>
                </a:solidFill>
              </a:rPr>
              <a:t>Set expectations for accountability </a:t>
            </a:r>
            <a:endParaRPr sz="2200">
              <a:solidFill>
                <a:srgbClr val="351C75"/>
              </a:solidFill>
            </a:endParaRPr>
          </a:p>
        </p:txBody>
      </p:sp>
      <p:sp>
        <p:nvSpPr>
          <p:cNvPr id="394" name="Google Shape;394;p47"/>
          <p:cNvSpPr/>
          <p:nvPr/>
        </p:nvSpPr>
        <p:spPr>
          <a:xfrm>
            <a:off x="7792600" y="80037"/>
            <a:ext cx="1262100" cy="12318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5" name="Google Shape;395;p47"/>
          <p:cNvSpPr txBox="1"/>
          <p:nvPr/>
        </p:nvSpPr>
        <p:spPr>
          <a:xfrm>
            <a:off x="7836361" y="351737"/>
            <a:ext cx="1174800" cy="42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a:solidFill>
                  <a:srgbClr val="FFFFFF"/>
                </a:solidFill>
                <a:latin typeface="Calibri"/>
                <a:ea typeface="Calibri"/>
                <a:cs typeface="Calibri"/>
                <a:sym typeface="Calibri"/>
              </a:rPr>
              <a:t>Distribution and Quality Control</a:t>
            </a:r>
            <a:endParaRPr sz="1800">
              <a:solidFill>
                <a:srgbClr val="FFFFFF"/>
              </a:solidFill>
            </a:endParaRPr>
          </a:p>
        </p:txBody>
      </p:sp>
      <p:pic>
        <p:nvPicPr>
          <p:cNvPr id="396" name="Google Shape;396;p47"/>
          <p:cNvPicPr preferRelativeResize="0"/>
          <p:nvPr/>
        </p:nvPicPr>
        <p:blipFill>
          <a:blip r:embed="rId3">
            <a:alphaModFix amt="90000"/>
          </a:blip>
          <a:stretch>
            <a:fillRect/>
          </a:stretch>
        </p:blipFill>
        <p:spPr>
          <a:xfrm>
            <a:off x="875575" y="1731450"/>
            <a:ext cx="2575850" cy="2575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1000"/>
                                        <p:tgtEl>
                                          <p:spTgt spid="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1" end="1"/>
                                            </p:txEl>
                                          </p:spTgt>
                                        </p:tgtEl>
                                        <p:attrNameLst>
                                          <p:attrName>style.visibility</p:attrName>
                                        </p:attrNameLst>
                                      </p:cBhvr>
                                      <p:to>
                                        <p:strVal val="visible"/>
                                      </p:to>
                                    </p:set>
                                    <p:animEffect transition="in" filter="fade">
                                      <p:cBhvr>
                                        <p:cTn id="12" dur="1000"/>
                                        <p:tgtEl>
                                          <p:spTgt spid="3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xEl>
                                              <p:pRg st="2" end="2"/>
                                            </p:txEl>
                                          </p:spTgt>
                                        </p:tgtEl>
                                        <p:attrNameLst>
                                          <p:attrName>style.visibility</p:attrName>
                                        </p:attrNameLst>
                                      </p:cBhvr>
                                      <p:to>
                                        <p:strVal val="visible"/>
                                      </p:to>
                                    </p:set>
                                    <p:animEffect transition="in" filter="fade">
                                      <p:cBhvr>
                                        <p:cTn id="17" dur="1000"/>
                                        <p:tgtEl>
                                          <p:spTgt spid="3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3">
                                            <p:txEl>
                                              <p:pRg st="3" end="3"/>
                                            </p:txEl>
                                          </p:spTgt>
                                        </p:tgtEl>
                                        <p:attrNameLst>
                                          <p:attrName>style.visibility</p:attrName>
                                        </p:attrNameLst>
                                      </p:cBhvr>
                                      <p:to>
                                        <p:strVal val="visible"/>
                                      </p:to>
                                    </p:set>
                                    <p:animEffect transition="in" filter="fade">
                                      <p:cBhvr>
                                        <p:cTn id="22" dur="1000"/>
                                        <p:tgtEl>
                                          <p:spTgt spid="3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3">
                                            <p:txEl>
                                              <p:pRg st="4" end="4"/>
                                            </p:txEl>
                                          </p:spTgt>
                                        </p:tgtEl>
                                        <p:attrNameLst>
                                          <p:attrName>style.visibility</p:attrName>
                                        </p:attrNameLst>
                                      </p:cBhvr>
                                      <p:to>
                                        <p:strVal val="visible"/>
                                      </p:to>
                                    </p:set>
                                    <p:animEffect transition="in" filter="fade">
                                      <p:cBhvr>
                                        <p:cTn id="27" dur="1000"/>
                                        <p:tgtEl>
                                          <p:spTgt spid="3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48"/>
          <p:cNvPicPr preferRelativeResize="0"/>
          <p:nvPr/>
        </p:nvPicPr>
        <p:blipFill rotWithShape="1">
          <a:blip r:embed="rId3">
            <a:alphaModFix/>
          </a:blip>
          <a:srcRect/>
          <a:stretch/>
        </p:blipFill>
        <p:spPr>
          <a:xfrm>
            <a:off x="87425" y="2412800"/>
            <a:ext cx="8969201" cy="2362575"/>
          </a:xfrm>
          <a:prstGeom prst="rect">
            <a:avLst/>
          </a:prstGeom>
          <a:noFill/>
          <a:ln w="9525" cap="flat" cmpd="sng">
            <a:solidFill>
              <a:srgbClr val="3F3F3F"/>
            </a:solidFill>
            <a:prstDash val="solid"/>
            <a:round/>
            <a:headEnd type="none" w="sm" len="sm"/>
            <a:tailEnd type="none" w="sm" len="sm"/>
          </a:ln>
        </p:spPr>
      </p:pic>
      <p:sp>
        <p:nvSpPr>
          <p:cNvPr id="402" name="Google Shape;402;p4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Accountability</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403" name="Google Shape;403;p48"/>
          <p:cNvSpPr txBox="1"/>
          <p:nvPr/>
        </p:nvSpPr>
        <p:spPr>
          <a:xfrm>
            <a:off x="7056015" y="10387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rgbClr val="FFFFFF"/>
              </a:solidFill>
            </a:endParaRPr>
          </a:p>
        </p:txBody>
      </p:sp>
      <p:sp>
        <p:nvSpPr>
          <p:cNvPr id="404" name="Google Shape;404;p48"/>
          <p:cNvSpPr/>
          <p:nvPr/>
        </p:nvSpPr>
        <p:spPr>
          <a:xfrm>
            <a:off x="7349363" y="579900"/>
            <a:ext cx="1630500" cy="16059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48"/>
          <p:cNvSpPr txBox="1"/>
          <p:nvPr/>
        </p:nvSpPr>
        <p:spPr>
          <a:xfrm>
            <a:off x="7377575" y="1200723"/>
            <a:ext cx="1574100" cy="54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Accountability</a:t>
            </a:r>
            <a:endParaRPr sz="18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Verifying Signatures</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411" name="Google Shape;411;p49"/>
          <p:cNvSpPr txBox="1"/>
          <p:nvPr/>
        </p:nvSpPr>
        <p:spPr>
          <a:xfrm>
            <a:off x="4272700" y="1312625"/>
            <a:ext cx="4769400" cy="2704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351C75"/>
              </a:buClr>
              <a:buSzPts val="2400"/>
              <a:buFont typeface="Calibri"/>
              <a:buChar char="●"/>
            </a:pPr>
            <a:r>
              <a:rPr lang="en" sz="2400">
                <a:solidFill>
                  <a:srgbClr val="351C75"/>
                </a:solidFill>
                <a:latin typeface="Calibri"/>
                <a:ea typeface="Calibri"/>
                <a:cs typeface="Calibri"/>
                <a:sym typeface="Calibri"/>
              </a:rPr>
              <a:t>Train circulators well</a:t>
            </a:r>
            <a:endParaRPr sz="2400">
              <a:solidFill>
                <a:srgbClr val="351C75"/>
              </a:solidFill>
              <a:latin typeface="Calibri"/>
              <a:ea typeface="Calibri"/>
              <a:cs typeface="Calibri"/>
              <a:sym typeface="Calibri"/>
            </a:endParaRPr>
          </a:p>
          <a:p>
            <a:pPr marL="457200" lvl="0" indent="-381000" algn="l" rtl="0">
              <a:spcBef>
                <a:spcPts val="0"/>
              </a:spcBef>
              <a:spcAft>
                <a:spcPts val="0"/>
              </a:spcAft>
              <a:buClr>
                <a:srgbClr val="351C75"/>
              </a:buClr>
              <a:buSzPts val="2400"/>
              <a:buFont typeface="Calibri"/>
              <a:buChar char="●"/>
            </a:pPr>
            <a:r>
              <a:rPr lang="en" sz="2400">
                <a:solidFill>
                  <a:srgbClr val="351C75"/>
                </a:solidFill>
                <a:latin typeface="Calibri"/>
                <a:ea typeface="Calibri"/>
                <a:cs typeface="Calibri"/>
                <a:sym typeface="Calibri"/>
              </a:rPr>
              <a:t>Remove bad circulators</a:t>
            </a:r>
            <a:endParaRPr sz="2400">
              <a:solidFill>
                <a:srgbClr val="351C75"/>
              </a:solidFill>
              <a:latin typeface="Calibri"/>
              <a:ea typeface="Calibri"/>
              <a:cs typeface="Calibri"/>
              <a:sym typeface="Calibri"/>
            </a:endParaRPr>
          </a:p>
          <a:p>
            <a:pPr marL="457200" lvl="0" indent="-381000" algn="l" rtl="0">
              <a:spcBef>
                <a:spcPts val="0"/>
              </a:spcBef>
              <a:spcAft>
                <a:spcPts val="0"/>
              </a:spcAft>
              <a:buClr>
                <a:srgbClr val="351C75"/>
              </a:buClr>
              <a:buSzPts val="2400"/>
              <a:buFont typeface="Calibri"/>
              <a:buChar char="●"/>
            </a:pPr>
            <a:r>
              <a:rPr lang="en" sz="2400">
                <a:solidFill>
                  <a:srgbClr val="351C75"/>
                </a:solidFill>
                <a:latin typeface="Calibri"/>
                <a:ea typeface="Calibri"/>
                <a:cs typeface="Calibri"/>
                <a:sym typeface="Calibri"/>
              </a:rPr>
              <a:t>Spot check signatures</a:t>
            </a:r>
            <a:endParaRPr sz="2400">
              <a:solidFill>
                <a:srgbClr val="351C75"/>
              </a:solidFill>
              <a:latin typeface="Calibri"/>
              <a:ea typeface="Calibri"/>
              <a:cs typeface="Calibri"/>
              <a:sym typeface="Calibri"/>
            </a:endParaRPr>
          </a:p>
          <a:p>
            <a:pPr marL="457200" lvl="0" indent="-381000" algn="l" rtl="0">
              <a:spcBef>
                <a:spcPts val="0"/>
              </a:spcBef>
              <a:spcAft>
                <a:spcPts val="0"/>
              </a:spcAft>
              <a:buClr>
                <a:srgbClr val="351C75"/>
              </a:buClr>
              <a:buSzPts val="2400"/>
              <a:buFont typeface="Calibri"/>
              <a:buChar char="●"/>
            </a:pPr>
            <a:r>
              <a:rPr lang="en" sz="2400">
                <a:solidFill>
                  <a:srgbClr val="351C75"/>
                </a:solidFill>
                <a:latin typeface="Calibri"/>
                <a:ea typeface="Calibri"/>
                <a:cs typeface="Calibri"/>
                <a:sym typeface="Calibri"/>
              </a:rPr>
              <a:t>Verify</a:t>
            </a:r>
            <a:endParaRPr sz="2400">
              <a:solidFill>
                <a:srgbClr val="351C75"/>
              </a:solidFill>
              <a:latin typeface="Calibri"/>
              <a:ea typeface="Calibri"/>
              <a:cs typeface="Calibri"/>
              <a:sym typeface="Calibri"/>
            </a:endParaRPr>
          </a:p>
          <a:p>
            <a:pPr marL="457200" lvl="0" indent="-381000" algn="l" rtl="0">
              <a:spcBef>
                <a:spcPts val="0"/>
              </a:spcBef>
              <a:spcAft>
                <a:spcPts val="0"/>
              </a:spcAft>
              <a:buClr>
                <a:srgbClr val="351C75"/>
              </a:buClr>
              <a:buSzPts val="2400"/>
              <a:buFont typeface="Calibri"/>
              <a:buChar char="●"/>
            </a:pPr>
            <a:r>
              <a:rPr lang="en" sz="2400">
                <a:solidFill>
                  <a:srgbClr val="351C75"/>
                </a:solidFill>
                <a:latin typeface="Calibri"/>
                <a:ea typeface="Calibri"/>
                <a:cs typeface="Calibri"/>
                <a:sym typeface="Calibri"/>
              </a:rPr>
              <a:t>Check and verify </a:t>
            </a:r>
            <a:endParaRPr sz="2400">
              <a:solidFill>
                <a:srgbClr val="351C75"/>
              </a:solidFill>
              <a:latin typeface="Calibri"/>
              <a:ea typeface="Calibri"/>
              <a:cs typeface="Calibri"/>
              <a:sym typeface="Calibri"/>
            </a:endParaRPr>
          </a:p>
          <a:p>
            <a:pPr marL="457200" lvl="0" indent="0" algn="l" rtl="0">
              <a:spcBef>
                <a:spcPts val="0"/>
              </a:spcBef>
              <a:spcAft>
                <a:spcPts val="0"/>
              </a:spcAft>
              <a:buNone/>
            </a:pPr>
            <a:r>
              <a:rPr lang="en" sz="2400">
                <a:solidFill>
                  <a:srgbClr val="351C75"/>
                </a:solidFill>
                <a:latin typeface="Calibri"/>
                <a:ea typeface="Calibri"/>
                <a:cs typeface="Calibri"/>
                <a:sym typeface="Calibri"/>
              </a:rPr>
              <a:t>paid effort</a:t>
            </a:r>
            <a:endParaRPr sz="2400">
              <a:solidFill>
                <a:srgbClr val="351C75"/>
              </a:solidFill>
              <a:latin typeface="Calibri"/>
              <a:ea typeface="Calibri"/>
              <a:cs typeface="Calibri"/>
              <a:sym typeface="Calibri"/>
            </a:endParaRPr>
          </a:p>
        </p:txBody>
      </p:sp>
      <p:sp>
        <p:nvSpPr>
          <p:cNvPr id="412" name="Google Shape;412;p49"/>
          <p:cNvSpPr/>
          <p:nvPr/>
        </p:nvSpPr>
        <p:spPr>
          <a:xfrm>
            <a:off x="7529200" y="73900"/>
            <a:ext cx="1567200" cy="15024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3" name="Google Shape;413;p49"/>
          <p:cNvSpPr txBox="1"/>
          <p:nvPr/>
        </p:nvSpPr>
        <p:spPr>
          <a:xfrm>
            <a:off x="7583502" y="568148"/>
            <a:ext cx="1458600" cy="51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a:solidFill>
                  <a:srgbClr val="FFFFFF"/>
                </a:solidFill>
                <a:latin typeface="Calibri"/>
                <a:ea typeface="Calibri"/>
                <a:cs typeface="Calibri"/>
                <a:sym typeface="Calibri"/>
              </a:rPr>
              <a:t>Verification</a:t>
            </a:r>
            <a:endParaRPr sz="2000">
              <a:solidFill>
                <a:srgbClr val="FFFFFF"/>
              </a:solidFill>
            </a:endParaRPr>
          </a:p>
        </p:txBody>
      </p:sp>
      <p:pic>
        <p:nvPicPr>
          <p:cNvPr id="414" name="Google Shape;414;p49"/>
          <p:cNvPicPr preferRelativeResize="0"/>
          <p:nvPr/>
        </p:nvPicPr>
        <p:blipFill>
          <a:blip r:embed="rId3">
            <a:alphaModFix/>
          </a:blip>
          <a:stretch>
            <a:fillRect/>
          </a:stretch>
        </p:blipFill>
        <p:spPr>
          <a:xfrm>
            <a:off x="7555825" y="3174775"/>
            <a:ext cx="1513949" cy="1874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title"/>
          </p:nvPr>
        </p:nvSpPr>
        <p:spPr>
          <a:xfrm>
            <a:off x="116100" y="210300"/>
            <a:ext cx="3706500" cy="11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Storage</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420" name="Google Shape;420;p50"/>
          <p:cNvSpPr txBox="1"/>
          <p:nvPr/>
        </p:nvSpPr>
        <p:spPr>
          <a:xfrm>
            <a:off x="33125" y="945200"/>
            <a:ext cx="4769100" cy="2958000"/>
          </a:xfrm>
          <a:prstGeom prst="rect">
            <a:avLst/>
          </a:prstGeom>
          <a:noFill/>
          <a:ln>
            <a:noFill/>
          </a:ln>
        </p:spPr>
        <p:txBody>
          <a:bodyPr spcFirstLastPara="1" wrap="square" lIns="91425" tIns="91425" rIns="91425" bIns="91425" anchor="t" anchorCtr="0">
            <a:noAutofit/>
          </a:bodyPr>
          <a:lstStyle/>
          <a:p>
            <a:pPr marL="342900" lvl="0" indent="-292100" algn="l" rtl="0">
              <a:spcBef>
                <a:spcPts val="0"/>
              </a:spcBef>
              <a:spcAft>
                <a:spcPts val="0"/>
              </a:spcAft>
              <a:buClr>
                <a:srgbClr val="ECECEC"/>
              </a:buClr>
              <a:buSzPts val="2400"/>
              <a:buChar char="•"/>
            </a:pPr>
            <a:r>
              <a:rPr lang="en" sz="2400">
                <a:solidFill>
                  <a:srgbClr val="ECECEC"/>
                </a:solidFill>
                <a:latin typeface="Calibri"/>
                <a:ea typeface="Calibri"/>
                <a:cs typeface="Calibri"/>
                <a:sym typeface="Calibri"/>
              </a:rPr>
              <a:t>Security is important</a:t>
            </a:r>
            <a:endParaRPr sz="2400">
              <a:solidFill>
                <a:srgbClr val="ECECEC"/>
              </a:solidFill>
              <a:latin typeface="Calibri"/>
              <a:ea typeface="Calibri"/>
              <a:cs typeface="Calibri"/>
              <a:sym typeface="Calibri"/>
            </a:endParaRPr>
          </a:p>
          <a:p>
            <a:pPr marL="342900" lvl="0" indent="-292100" algn="l" rtl="0">
              <a:spcBef>
                <a:spcPts val="640"/>
              </a:spcBef>
              <a:spcAft>
                <a:spcPts val="0"/>
              </a:spcAft>
              <a:buClr>
                <a:srgbClr val="ECECEC"/>
              </a:buClr>
              <a:buSzPts val="2400"/>
              <a:buChar char="•"/>
            </a:pPr>
            <a:r>
              <a:rPr lang="en" sz="2400">
                <a:solidFill>
                  <a:srgbClr val="ECECEC"/>
                </a:solidFill>
                <a:latin typeface="Calibri"/>
                <a:ea typeface="Calibri"/>
                <a:cs typeface="Calibri"/>
                <a:sym typeface="Calibri"/>
              </a:rPr>
              <a:t>Store your petitions safely</a:t>
            </a:r>
            <a:endParaRPr sz="2400">
              <a:solidFill>
                <a:srgbClr val="ECECEC"/>
              </a:solidFill>
              <a:latin typeface="Calibri"/>
              <a:ea typeface="Calibri"/>
              <a:cs typeface="Calibri"/>
              <a:sym typeface="Calibri"/>
            </a:endParaRPr>
          </a:p>
          <a:p>
            <a:pPr marL="342900" lvl="0" indent="-292100" algn="l" rtl="0">
              <a:spcBef>
                <a:spcPts val="640"/>
              </a:spcBef>
              <a:spcAft>
                <a:spcPts val="0"/>
              </a:spcAft>
              <a:buClr>
                <a:srgbClr val="ECECEC"/>
              </a:buClr>
              <a:buSzPts val="2400"/>
              <a:buChar char="•"/>
            </a:pPr>
            <a:r>
              <a:rPr lang="en" sz="2400">
                <a:solidFill>
                  <a:srgbClr val="ECECEC"/>
                </a:solidFill>
                <a:latin typeface="Calibri"/>
                <a:ea typeface="Calibri"/>
                <a:cs typeface="Calibri"/>
                <a:sym typeface="Calibri"/>
              </a:rPr>
              <a:t>Develop transportation and delivery plan</a:t>
            </a:r>
            <a:endParaRPr sz="2400">
              <a:solidFill>
                <a:srgbClr val="ECECEC"/>
              </a:solidFill>
              <a:latin typeface="Calibri"/>
              <a:ea typeface="Calibri"/>
              <a:cs typeface="Calibri"/>
              <a:sym typeface="Calibri"/>
            </a:endParaRPr>
          </a:p>
        </p:txBody>
      </p:sp>
      <p:pic>
        <p:nvPicPr>
          <p:cNvPr id="421" name="Google Shape;421;p50"/>
          <p:cNvPicPr preferRelativeResize="0"/>
          <p:nvPr/>
        </p:nvPicPr>
        <p:blipFill rotWithShape="1">
          <a:blip r:embed="rId3">
            <a:alphaModFix/>
          </a:blip>
          <a:srcRect r="18227"/>
          <a:stretch/>
        </p:blipFill>
        <p:spPr>
          <a:xfrm>
            <a:off x="4754277" y="2330426"/>
            <a:ext cx="3155501" cy="2163775"/>
          </a:xfrm>
          <a:prstGeom prst="rect">
            <a:avLst/>
          </a:prstGeom>
          <a:solidFill>
            <a:srgbClr val="ECECEC"/>
          </a:solidFill>
          <a:ln w="190500" cap="rnd" cmpd="sng">
            <a:solidFill>
              <a:srgbClr val="FFFFFF"/>
            </a:solidFill>
            <a:prstDash val="solid"/>
            <a:round/>
            <a:headEnd type="none" w="sm" len="sm"/>
            <a:tailEnd type="none" w="sm" len="sm"/>
          </a:ln>
          <a:effectLst>
            <a:outerShdw blurRad="50000" dist="25" algn="tl" rotWithShape="0">
              <a:srgbClr val="000000">
                <a:alpha val="40780"/>
              </a:srgbClr>
            </a:outerShdw>
          </a:effectLst>
        </p:spPr>
      </p:pic>
      <p:sp>
        <p:nvSpPr>
          <p:cNvPr id="422" name="Google Shape;422;p50"/>
          <p:cNvSpPr txBox="1"/>
          <p:nvPr/>
        </p:nvSpPr>
        <p:spPr>
          <a:xfrm>
            <a:off x="7189206" y="671951"/>
            <a:ext cx="16305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Storage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and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Delivery</a:t>
            </a:r>
            <a:endParaRPr sz="1800">
              <a:solidFill>
                <a:srgbClr val="FFFFFF"/>
              </a:solidFill>
            </a:endParaRPr>
          </a:p>
        </p:txBody>
      </p:sp>
      <p:sp>
        <p:nvSpPr>
          <p:cNvPr id="423" name="Google Shape;423;p50"/>
          <p:cNvSpPr/>
          <p:nvPr/>
        </p:nvSpPr>
        <p:spPr>
          <a:xfrm>
            <a:off x="7391998" y="1"/>
            <a:ext cx="17520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4" name="Google Shape;424;p50"/>
          <p:cNvSpPr txBox="1"/>
          <p:nvPr/>
        </p:nvSpPr>
        <p:spPr>
          <a:xfrm>
            <a:off x="7452756" y="461651"/>
            <a:ext cx="16305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Storage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and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Delivery</a:t>
            </a:r>
            <a:endParaRPr sz="18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Delivery</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pic>
        <p:nvPicPr>
          <p:cNvPr id="430" name="Google Shape;430;p51" title="BISC4.mp4">
            <a:hlinkClick r:id="rId3"/>
          </p:cNvPr>
          <p:cNvPicPr preferRelativeResize="0"/>
          <p:nvPr/>
        </p:nvPicPr>
        <p:blipFill>
          <a:blip r:embed="rId4">
            <a:alphaModFix/>
          </a:blip>
          <a:stretch>
            <a:fillRect/>
          </a:stretch>
        </p:blipFill>
        <p:spPr>
          <a:xfrm>
            <a:off x="1677275" y="1617900"/>
            <a:ext cx="5199125" cy="2924508"/>
          </a:xfrm>
          <a:prstGeom prst="rect">
            <a:avLst/>
          </a:prstGeom>
          <a:noFill/>
          <a:ln>
            <a:noFill/>
          </a:ln>
        </p:spPr>
      </p:pic>
      <p:sp>
        <p:nvSpPr>
          <p:cNvPr id="431" name="Google Shape;431;p51"/>
          <p:cNvSpPr/>
          <p:nvPr/>
        </p:nvSpPr>
        <p:spPr>
          <a:xfrm>
            <a:off x="7254523" y="650251"/>
            <a:ext cx="1752000" cy="17097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2" name="Google Shape;432;p51"/>
          <p:cNvSpPr txBox="1"/>
          <p:nvPr/>
        </p:nvSpPr>
        <p:spPr>
          <a:xfrm>
            <a:off x="7315281" y="1111901"/>
            <a:ext cx="16305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Storage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and </a:t>
            </a:r>
            <a:endParaRPr sz="1800">
              <a:solidFill>
                <a:srgbClr val="FFFFFF"/>
              </a:solidFill>
              <a:latin typeface="Calibri"/>
              <a:ea typeface="Calibri"/>
              <a:cs typeface="Calibri"/>
              <a:sym typeface="Calibri"/>
            </a:endParaRPr>
          </a:p>
          <a:p>
            <a:pPr marL="0" marR="0" lvl="0" indent="0" algn="ctr" rtl="0">
              <a:spcBef>
                <a:spcPts val="0"/>
              </a:spcBef>
              <a:spcAft>
                <a:spcPts val="0"/>
              </a:spcAft>
              <a:buNone/>
            </a:pPr>
            <a:r>
              <a:rPr lang="en" sz="1800">
                <a:solidFill>
                  <a:srgbClr val="FFFFFF"/>
                </a:solidFill>
                <a:latin typeface="Calibri"/>
                <a:ea typeface="Calibri"/>
                <a:cs typeface="Calibri"/>
                <a:sym typeface="Calibri"/>
              </a:rPr>
              <a:t>Delivery</a:t>
            </a:r>
            <a:endParaRPr sz="18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Questions? </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pic>
        <p:nvPicPr>
          <p:cNvPr id="438" name="Google Shape;438;p52" descr="http://i.kinja-img.com/gawker-media/image/upload/s--43FDyY0l--/c_fit,fl_progressive,q_80,w_636/ihsllhptnnm4vb7wuvgq.jpg"/>
          <p:cNvPicPr preferRelativeResize="0"/>
          <p:nvPr/>
        </p:nvPicPr>
        <p:blipFill rotWithShape="1">
          <a:blip r:embed="rId3">
            <a:alphaModFix/>
          </a:blip>
          <a:srcRect/>
          <a:stretch/>
        </p:blipFill>
        <p:spPr>
          <a:xfrm>
            <a:off x="1736225" y="1558101"/>
            <a:ext cx="6057900" cy="3409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Laws for Ballot Initiative Process (1/3)</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21" name="Google Shape;121;p21"/>
          <p:cNvSpPr txBox="1"/>
          <p:nvPr/>
        </p:nvSpPr>
        <p:spPr>
          <a:xfrm>
            <a:off x="81575" y="1361525"/>
            <a:ext cx="75534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Counties follow the law as laid out in the CA Elections Code for county ballot measures (9100-9126)</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This process parallel state ballot measure process</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180 days to collect signatures</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 hard deadline for signature submission</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Examples: Los Angeles, Orange, Contra Costa, Sonoma, SLO, all use this state law</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Many counties provide handbooks on initiatives</a:t>
            </a:r>
            <a:endParaRPr sz="2500">
              <a:solidFill>
                <a:srgbClr val="8064A2"/>
              </a:solidFill>
              <a:latin typeface="Calibri"/>
              <a:ea typeface="Calibri"/>
              <a:cs typeface="Calibri"/>
              <a:sym typeface="Calibri"/>
            </a:endParaRPr>
          </a:p>
          <a:p>
            <a:pPr marL="4572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122" name="Google Shape;122;p21"/>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23" name="Google Shape;123;p2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24" name="Google Shape;124;p21"/>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5" name="Google Shape;125;p21"/>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Laws</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Laws for Ballot Initiative Process (2/3)</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31" name="Google Shape;131;p22"/>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Municipal ballot measure laws vary city to city</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General law cities follow Elections Code sections 9200-9295</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This process is similar to that for counties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Charter cities like SF may have completely different rules</a:t>
            </a:r>
            <a:endParaRPr sz="2500">
              <a:solidFill>
                <a:srgbClr val="8064A2"/>
              </a:solidFill>
              <a:latin typeface="Calibri"/>
              <a:ea typeface="Calibri"/>
              <a:cs typeface="Calibri"/>
              <a:sym typeface="Calibri"/>
            </a:endParaRPr>
          </a:p>
          <a:p>
            <a:pPr marL="1828800" lvl="3"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How they differ varies greatly</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Many charter cities do defer to state law</a:t>
            </a:r>
            <a:endParaRPr sz="2500">
              <a:solidFill>
                <a:srgbClr val="8064A2"/>
              </a:solidFill>
              <a:latin typeface="Calibri"/>
              <a:ea typeface="Calibri"/>
              <a:cs typeface="Calibri"/>
              <a:sym typeface="Calibri"/>
            </a:endParaRPr>
          </a:p>
        </p:txBody>
      </p:sp>
      <p:sp>
        <p:nvSpPr>
          <p:cNvPr id="132" name="Google Shape;132;p22"/>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33" name="Google Shape;133;p2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34" name="Google Shape;134;p22"/>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5" name="Google Shape;135;p22"/>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Laws</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Laws for Ballot Initiative Process (3/3)</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41" name="Google Shape;141;p23"/>
          <p:cNvSpPr txBox="1"/>
          <p:nvPr/>
        </p:nvSpPr>
        <p:spPr>
          <a:xfrm>
            <a:off x="386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Counties and municipalities generally do not have hard deadlines for submitting signatures</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SF is an exception</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Proponents must begin the process early enough to ensure that that enough time for petitions to be verified</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Initiatives must also be presented before the local legislature in most cases</a:t>
            </a:r>
            <a:endParaRPr sz="2500">
              <a:solidFill>
                <a:srgbClr val="8064A2"/>
              </a:solidFill>
              <a:latin typeface="Calibri"/>
              <a:ea typeface="Calibri"/>
              <a:cs typeface="Calibri"/>
              <a:sym typeface="Calibri"/>
            </a:endParaRPr>
          </a:p>
        </p:txBody>
      </p:sp>
      <p:sp>
        <p:nvSpPr>
          <p:cNvPr id="142" name="Google Shape;142;p23"/>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43" name="Google Shape;143;p23"/>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44" name="Google Shape;144;p23"/>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5" name="Google Shape;145;p23"/>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Laws</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County Ballot Initiative Timeline for General 2022</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51" name="Google Shape;151;p24"/>
          <p:cNvSpPr txBox="1"/>
          <p:nvPr/>
        </p:nvSpPr>
        <p:spPr>
          <a:xfrm>
            <a:off x="815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August to October 2021</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Draft your initiative</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Always consult legal counsel!</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November 1st, 2021</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Notice of Intention to Circulate and Requesting Title and Summary</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November 2nd-16th, 2021</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Ballot Title and Summary</a:t>
            </a:r>
            <a:endParaRPr sz="2500">
              <a:solidFill>
                <a:srgbClr val="8064A2"/>
              </a:solidFill>
              <a:latin typeface="Calibri"/>
              <a:ea typeface="Calibri"/>
              <a:cs typeface="Calibri"/>
              <a:sym typeface="Calibri"/>
            </a:endParaRPr>
          </a:p>
          <a:p>
            <a:pPr marL="1371600" lvl="2"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May take up to 15 days</a:t>
            </a:r>
            <a:endParaRPr sz="2500">
              <a:solidFill>
                <a:srgbClr val="8064A2"/>
              </a:solidFill>
              <a:latin typeface="Calibri"/>
              <a:ea typeface="Calibri"/>
              <a:cs typeface="Calibri"/>
              <a:sym typeface="Calibri"/>
            </a:endParaRPr>
          </a:p>
        </p:txBody>
      </p:sp>
      <p:sp>
        <p:nvSpPr>
          <p:cNvPr id="152" name="Google Shape;152;p24"/>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53" name="Google Shape;153;p24"/>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54" name="Google Shape;154;p24"/>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5" name="Google Shape;155;p24"/>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Process</a:t>
            </a:r>
            <a:endParaRPr sz="2400">
              <a:solidFill>
                <a:srgbClr val="FFFFFF"/>
              </a:solidFill>
            </a:endParaRPr>
          </a:p>
        </p:txBody>
      </p:sp>
      <p:pic>
        <p:nvPicPr>
          <p:cNvPr id="156" name="Google Shape;156;p24"/>
          <p:cNvPicPr preferRelativeResize="0"/>
          <p:nvPr/>
        </p:nvPicPr>
        <p:blipFill>
          <a:blip r:embed="rId3">
            <a:alphaModFix/>
          </a:blip>
          <a:stretch>
            <a:fillRect/>
          </a:stretch>
        </p:blipFill>
        <p:spPr>
          <a:xfrm>
            <a:off x="7260327" y="2993347"/>
            <a:ext cx="2372800" cy="17809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County Ballot Initiative Timeline (2/3)</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62" name="Google Shape;162;p25"/>
          <p:cNvSpPr txBox="1"/>
          <p:nvPr/>
        </p:nvSpPr>
        <p:spPr>
          <a:xfrm>
            <a:off x="5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November 19th (Approximate)</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Publish Notice of Intention to Circulate and Ballot Title and Summary</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November 20th, 2021 (Approx.) - May 15th, 2022</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Circulate the Petition!</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June 7, 2022</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b="1">
                <a:solidFill>
                  <a:srgbClr val="8064A2"/>
                </a:solidFill>
                <a:latin typeface="Calibri"/>
                <a:ea typeface="Calibri"/>
                <a:cs typeface="Calibri"/>
                <a:sym typeface="Calibri"/>
              </a:rPr>
              <a:t>Suggested </a:t>
            </a:r>
            <a:r>
              <a:rPr lang="en" sz="2500">
                <a:solidFill>
                  <a:srgbClr val="8064A2"/>
                </a:solidFill>
                <a:latin typeface="Calibri"/>
                <a:ea typeface="Calibri"/>
                <a:cs typeface="Calibri"/>
                <a:sym typeface="Calibri"/>
              </a:rPr>
              <a:t>Latest Date to Submit Signatures to ROV</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Signature must be submitted in one go</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163" name="Google Shape;163;p25"/>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64" name="Google Shape;164;p25"/>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65" name="Google Shape;165;p25"/>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6" name="Google Shape;166;p25"/>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Process</a:t>
            </a:r>
            <a:endParaRPr sz="2400">
              <a:solidFill>
                <a:srgbClr val="FFFFFF"/>
              </a:solidFill>
            </a:endParaRPr>
          </a:p>
        </p:txBody>
      </p:sp>
      <p:pic>
        <p:nvPicPr>
          <p:cNvPr id="167" name="Google Shape;167;p25"/>
          <p:cNvPicPr preferRelativeResize="0"/>
          <p:nvPr/>
        </p:nvPicPr>
        <p:blipFill>
          <a:blip r:embed="rId3">
            <a:alphaModFix/>
          </a:blip>
          <a:stretch>
            <a:fillRect/>
          </a:stretch>
        </p:blipFill>
        <p:spPr>
          <a:xfrm>
            <a:off x="6971750" y="2746600"/>
            <a:ext cx="2163026" cy="2163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County Ballot Initiative Timeline (3/3)</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73" name="Google Shape;173;p26"/>
          <p:cNvSpPr txBox="1"/>
          <p:nvPr/>
        </p:nvSpPr>
        <p:spPr>
          <a:xfrm>
            <a:off x="5375" y="1361525"/>
            <a:ext cx="7485900" cy="35481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August 2, 2022 (Approximate)</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Deadline for Submission of Certified Petition to BOS (Last Regular BOS Meeting)</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August 12, 2022</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Last Day BOS can place measure on Nov 2022 Ballot (E-88)</a:t>
            </a:r>
            <a:endParaRPr sz="2500">
              <a:solidFill>
                <a:srgbClr val="8064A2"/>
              </a:solidFill>
              <a:latin typeface="Calibri"/>
              <a:ea typeface="Calibri"/>
              <a:cs typeface="Calibri"/>
              <a:sym typeface="Calibri"/>
            </a:endParaRPr>
          </a:p>
          <a:p>
            <a:pPr marL="457200" lvl="0"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November 8, 2022</a:t>
            </a:r>
            <a:endParaRPr sz="2500">
              <a:solidFill>
                <a:srgbClr val="8064A2"/>
              </a:solidFill>
              <a:latin typeface="Calibri"/>
              <a:ea typeface="Calibri"/>
              <a:cs typeface="Calibri"/>
              <a:sym typeface="Calibri"/>
            </a:endParaRPr>
          </a:p>
          <a:p>
            <a:pPr marL="914400" lvl="1" indent="-387350" algn="l" rtl="0">
              <a:spcBef>
                <a:spcPts val="0"/>
              </a:spcBef>
              <a:spcAft>
                <a:spcPts val="0"/>
              </a:spcAft>
              <a:buClr>
                <a:srgbClr val="8064A2"/>
              </a:buClr>
              <a:buSzPts val="2500"/>
              <a:buFont typeface="Calibri"/>
              <a:buChar char="○"/>
            </a:pPr>
            <a:r>
              <a:rPr lang="en" sz="2500">
                <a:solidFill>
                  <a:srgbClr val="8064A2"/>
                </a:solidFill>
                <a:latin typeface="Calibri"/>
                <a:ea typeface="Calibri"/>
                <a:cs typeface="Calibri"/>
                <a:sym typeface="Calibri"/>
              </a:rPr>
              <a:t>Election Day</a:t>
            </a:r>
            <a:endParaRPr sz="2500">
              <a:solidFill>
                <a:srgbClr val="8064A2"/>
              </a:solidFill>
              <a:latin typeface="Calibri"/>
              <a:ea typeface="Calibri"/>
              <a:cs typeface="Calibri"/>
              <a:sym typeface="Calibri"/>
            </a:endParaRPr>
          </a:p>
          <a:p>
            <a:pPr marL="914400" lvl="0" indent="0" algn="l" rtl="0">
              <a:spcBef>
                <a:spcPts val="0"/>
              </a:spcBef>
              <a:spcAft>
                <a:spcPts val="0"/>
              </a:spcAft>
              <a:buNone/>
            </a:pPr>
            <a:endParaRPr sz="2500">
              <a:solidFill>
                <a:srgbClr val="8064A2"/>
              </a:solidFill>
              <a:latin typeface="Calibri"/>
              <a:ea typeface="Calibri"/>
              <a:cs typeface="Calibri"/>
              <a:sym typeface="Calibri"/>
            </a:endParaRPr>
          </a:p>
        </p:txBody>
      </p:sp>
      <p:sp>
        <p:nvSpPr>
          <p:cNvPr id="174" name="Google Shape;174;p26"/>
          <p:cNvSpPr txBox="1"/>
          <p:nvPr/>
        </p:nvSpPr>
        <p:spPr>
          <a:xfrm>
            <a:off x="7201819" y="1196201"/>
            <a:ext cx="163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FFFFFF"/>
                </a:solidFill>
                <a:latin typeface="Calibri"/>
                <a:ea typeface="Calibri"/>
                <a:cs typeface="Calibri"/>
                <a:sym typeface="Calibri"/>
              </a:rPr>
              <a:t>Goals</a:t>
            </a:r>
            <a:endParaRPr>
              <a:solidFill>
                <a:srgbClr val="FFFFFF"/>
              </a:solidFill>
            </a:endParaRPr>
          </a:p>
        </p:txBody>
      </p:sp>
      <p:sp>
        <p:nvSpPr>
          <p:cNvPr id="175" name="Google Shape;175;p26"/>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Goals</a:t>
            </a:r>
            <a:endParaRPr sz="2400">
              <a:solidFill>
                <a:srgbClr val="FFFFFF"/>
              </a:solidFill>
            </a:endParaRPr>
          </a:p>
        </p:txBody>
      </p:sp>
      <p:sp>
        <p:nvSpPr>
          <p:cNvPr id="176" name="Google Shape;176;p26"/>
          <p:cNvSpPr/>
          <p:nvPr/>
        </p:nvSpPr>
        <p:spPr>
          <a:xfrm>
            <a:off x="7800375" y="813675"/>
            <a:ext cx="1292700" cy="1234200"/>
          </a:xfrm>
          <a:prstGeom prst="ellipse">
            <a:avLst/>
          </a:prstGeom>
          <a:solidFill>
            <a:srgbClr val="3D85C6"/>
          </a:solidFill>
          <a:ln w="9525" cap="flat" cmpd="sng">
            <a:solidFill>
              <a:srgbClr val="FFFFF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26"/>
          <p:cNvSpPr txBox="1"/>
          <p:nvPr/>
        </p:nvSpPr>
        <p:spPr>
          <a:xfrm>
            <a:off x="7752065" y="1208773"/>
            <a:ext cx="1292700" cy="44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FFFFFF"/>
                </a:solidFill>
                <a:latin typeface="Calibri"/>
                <a:ea typeface="Calibri"/>
                <a:cs typeface="Calibri"/>
                <a:sym typeface="Calibri"/>
              </a:rPr>
              <a:t>Process</a:t>
            </a:r>
            <a:endParaRPr sz="2400">
              <a:solidFill>
                <a:srgbClr val="FFFFFF"/>
              </a:solidFill>
            </a:endParaRPr>
          </a:p>
        </p:txBody>
      </p:sp>
      <p:pic>
        <p:nvPicPr>
          <p:cNvPr id="178" name="Google Shape;178;p26"/>
          <p:cNvPicPr preferRelativeResize="0"/>
          <p:nvPr/>
        </p:nvPicPr>
        <p:blipFill rotWithShape="1">
          <a:blip r:embed="rId3">
            <a:alphaModFix/>
          </a:blip>
          <a:srcRect l="20279" r="19147"/>
          <a:stretch/>
        </p:blipFill>
        <p:spPr>
          <a:xfrm>
            <a:off x="5763850" y="3459355"/>
            <a:ext cx="2842800" cy="2069545"/>
          </a:xfrm>
          <a:prstGeom prst="rect">
            <a:avLst/>
          </a:prstGeom>
          <a:noFill/>
          <a:ln>
            <a:noFill/>
          </a:ln>
        </p:spPr>
      </p:pic>
    </p:spTree>
  </p:cSld>
  <p:clrMapOvr>
    <a:masterClrMapping/>
  </p:clrMapOvr>
</p:sld>
</file>

<file path=ppt/theme/theme1.xml><?xml version="1.0" encoding="utf-8"?>
<a:theme xmlns:a="http://schemas.openxmlformats.org/drawingml/2006/main" name="BISC 2019">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8528</Words>
  <Application>Microsoft Office PowerPoint</Application>
  <PresentationFormat>On-screen Show (16:9)</PresentationFormat>
  <Paragraphs>717</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Merriweather</vt:lpstr>
      <vt:lpstr>Times New Roman</vt:lpstr>
      <vt:lpstr>Georgia</vt:lpstr>
      <vt:lpstr>Cambria</vt:lpstr>
      <vt:lpstr>Calibri</vt:lpstr>
      <vt:lpstr>Roboto</vt:lpstr>
      <vt:lpstr>Noto Sans Symbols</vt:lpstr>
      <vt:lpstr>BISC 2019</vt:lpstr>
      <vt:lpstr>Signature Gathering   June 18th, 2021</vt:lpstr>
      <vt:lpstr>Goals and Agenda</vt:lpstr>
      <vt:lpstr>Disclaimer  </vt:lpstr>
      <vt:lpstr>Laws for Ballot Initiative Process (1/3)  </vt:lpstr>
      <vt:lpstr>Laws for Ballot Initiative Process (2/3)  </vt:lpstr>
      <vt:lpstr>Laws for Ballot Initiative Process (3/3)  </vt:lpstr>
      <vt:lpstr>County Ballot Initiative Timeline for General 2022  </vt:lpstr>
      <vt:lpstr>County Ballot Initiative Timeline (2/3)  </vt:lpstr>
      <vt:lpstr>County Ballot Initiative Timeline (3/3)  </vt:lpstr>
      <vt:lpstr>County Ballot Initiative Timeline Notes </vt:lpstr>
      <vt:lpstr>Setting Signature Goals  </vt:lpstr>
      <vt:lpstr>Signatures Required  </vt:lpstr>
      <vt:lpstr>Meeting Signature Goals  </vt:lpstr>
      <vt:lpstr>Notice of Intention to Circulate Example  </vt:lpstr>
      <vt:lpstr>Petition Format  </vt:lpstr>
      <vt:lpstr> </vt:lpstr>
      <vt:lpstr>PowerPoint Presentation</vt:lpstr>
      <vt:lpstr>Random Sample vs. Full Count  </vt:lpstr>
      <vt:lpstr>Grassroots Signature Gathering  </vt:lpstr>
      <vt:lpstr>Paid Signature Gathering    </vt:lpstr>
      <vt:lpstr>Considerations for Paid Signature Gatherers   </vt:lpstr>
      <vt:lpstr>Tips on Signature Collection (1/6)  </vt:lpstr>
      <vt:lpstr>Tips on Signature Collection (2/6)  </vt:lpstr>
      <vt:lpstr>Tips on Signature Collection (3/6)  </vt:lpstr>
      <vt:lpstr>Tips on Signature Collection (4/6)  </vt:lpstr>
      <vt:lpstr>Tips on Signature Collection (5/6)  </vt:lpstr>
      <vt:lpstr>Tips on Signature Collection (6/6)  </vt:lpstr>
      <vt:lpstr>Make it Simple:  Preparing for Signature Gathering  </vt:lpstr>
      <vt:lpstr>First Step: Data Management </vt:lpstr>
      <vt:lpstr>Set Strong Quality Control Processes</vt:lpstr>
      <vt:lpstr>Accountability  </vt:lpstr>
      <vt:lpstr>Verifying Signatures  </vt:lpstr>
      <vt:lpstr>Storage  </vt:lpstr>
      <vt:lpstr>Delivery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Signature Gathering   June 18th, 2021</dc:title>
  <dc:creator>Margaret Brodkin</dc:creator>
  <cp:lastModifiedBy>Margaret Brodkin</cp:lastModifiedBy>
  <cp:revision>1</cp:revision>
  <dcterms:modified xsi:type="dcterms:W3CDTF">2022-03-21T17:50:31Z</dcterms:modified>
</cp:coreProperties>
</file>