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23" r:id="rId1"/>
  </p:sldMasterIdLst>
  <p:notesMasterIdLst>
    <p:notesMasterId r:id="rId10"/>
  </p:notesMasterIdLst>
  <p:handoutMasterIdLst>
    <p:handoutMasterId r:id="rId11"/>
  </p:handoutMasterIdLst>
  <p:sldIdLst>
    <p:sldId id="911" r:id="rId2"/>
    <p:sldId id="913" r:id="rId3"/>
    <p:sldId id="912" r:id="rId4"/>
    <p:sldId id="832" r:id="rId5"/>
    <p:sldId id="886" r:id="rId6"/>
    <p:sldId id="914" r:id="rId7"/>
    <p:sldId id="910" r:id="rId8"/>
    <p:sldId id="915" r:id="rId9"/>
  </p:sldIdLst>
  <p:sldSz cx="9144000" cy="6858000" type="screen4x3"/>
  <p:notesSz cx="9382125" cy="7077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3">
          <p15:clr>
            <a:srgbClr val="A4A3A4"/>
          </p15:clr>
        </p15:guide>
        <p15:guide id="2" pos="28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29">
          <p15:clr>
            <a:srgbClr val="A4A3A4"/>
          </p15:clr>
        </p15:guide>
        <p15:guide id="2" pos="295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ra Dean-Coffey" initials="" lastIdx="19" clrIdx="0"/>
  <p:cmAuthor id="1" name="Nicole" initials="N" lastIdx="1" clrIdx="1"/>
  <p:cmAuthor id="2" name="Jill Casey" initials="JC" lastIdx="0" clrIdx="2"/>
  <p:cmAuthor id="3" name="Nicole" initials="" lastIdx="1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ED44"/>
    <a:srgbClr val="8E1313"/>
    <a:srgbClr val="3823C5"/>
    <a:srgbClr val="AE2DC0"/>
    <a:srgbClr val="40B5D1"/>
    <a:srgbClr val="98988E"/>
    <a:srgbClr val="F1F1DD"/>
    <a:srgbClr val="2D3F57"/>
    <a:srgbClr val="C9A3BB"/>
    <a:srgbClr val="E0C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7" autoAdjust="0"/>
    <p:restoredTop sz="91886" autoAdjust="0"/>
  </p:normalViewPr>
  <p:slideViewPr>
    <p:cSldViewPr snapToGrid="0" snapToObjects="1">
      <p:cViewPr>
        <p:scale>
          <a:sx n="112" d="100"/>
          <a:sy n="112" d="100"/>
        </p:scale>
        <p:origin x="-504" y="800"/>
      </p:cViewPr>
      <p:guideLst>
        <p:guide orient="horz" pos="2153"/>
        <p:guide pos="2865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19912"/>
    </p:cViewPr>
  </p:sorterViewPr>
  <p:notesViewPr>
    <p:cSldViewPr snapToGrid="0" snapToObjects="1">
      <p:cViewPr>
        <p:scale>
          <a:sx n="100" d="100"/>
          <a:sy n="100" d="100"/>
        </p:scale>
        <p:origin x="-656" y="56"/>
      </p:cViewPr>
      <p:guideLst>
        <p:guide orient="horz" pos="2229"/>
        <p:guide pos="29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6008" cy="353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DIG Challenge Fund Grantee Matrix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4013" y="0"/>
            <a:ext cx="4066008" cy="353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BD53F-63DC-2E4F-A529-3F26E1C7E702}" type="datetime1">
              <a:rPr lang="en-US" smtClean="0"/>
              <a:t>5/8/16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02"/>
            <a:ext cx="4066008" cy="353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4013" y="6721902"/>
            <a:ext cx="4066008" cy="353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F3C6E-363A-154F-9FD4-748E78D9A6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0516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9617" y="796681"/>
            <a:ext cx="6037383" cy="18058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3987800" y="216878"/>
            <a:ext cx="504678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solidFill>
                  <a:srgbClr val="AA5816"/>
                </a:solidFill>
                <a:effectLst/>
              </a:defRPr>
            </a:lvl1pPr>
          </a:lstStyle>
          <a:p>
            <a:r>
              <a:rPr lang="en-US" dirty="0" smtClean="0">
                <a:latin typeface="Franklin Gothic Book" charset="0"/>
              </a:rPr>
              <a:t>DIG Challenge Fund Grantee Matrix Summary</a:t>
            </a:r>
            <a:endParaRPr lang="en-US" dirty="0"/>
          </a:p>
        </p:txBody>
      </p:sp>
      <p:sp>
        <p:nvSpPr>
          <p:cNvPr id="1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26794" y="796681"/>
            <a:ext cx="2407790" cy="1805843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pic>
        <p:nvPicPr>
          <p:cNvPr id="13" name="Picture 12" descr="jdcP_logotyp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24051" b="23319"/>
          <a:stretch/>
        </p:blipFill>
        <p:spPr>
          <a:xfrm>
            <a:off x="457201" y="216878"/>
            <a:ext cx="2073901" cy="4806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6794" y="2729523"/>
            <a:ext cx="1049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0" spc="100" dirty="0" smtClean="0">
                <a:solidFill>
                  <a:schemeClr val="accent3">
                    <a:lumMod val="75000"/>
                  </a:schemeClr>
                </a:solidFill>
              </a:rPr>
              <a:t>NOTES:</a:t>
            </a:r>
            <a:endParaRPr lang="en-US" sz="900" kern="0" spc="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Notes Placeholder 26"/>
          <p:cNvSpPr>
            <a:spLocks noGrp="1"/>
          </p:cNvSpPr>
          <p:nvPr>
            <p:ph type="body" sz="quarter" idx="3"/>
          </p:nvPr>
        </p:nvSpPr>
        <p:spPr>
          <a:xfrm>
            <a:off x="439617" y="2725992"/>
            <a:ext cx="6037383" cy="4060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82880" tIns="182880" rIns="182880" bIns="18288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27"/>
          <p:cNvSpPr>
            <a:spLocks noGrp="1"/>
          </p:cNvSpPr>
          <p:nvPr>
            <p:ph type="sldNum" sz="quarter" idx="5"/>
          </p:nvPr>
        </p:nvSpPr>
        <p:spPr>
          <a:xfrm>
            <a:off x="8604737" y="6443663"/>
            <a:ext cx="42984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1460BF16-839C-254E-B83D-2760CC5B0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16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26225" y="796925"/>
            <a:ext cx="2408238" cy="1804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RYSE youth-serving organization begin by youth organizing effort to combat effects of violence on young people in Richmond.</a:t>
            </a:r>
          </a:p>
          <a:p>
            <a:endParaRPr lang="en-US" dirty="0">
              <a:latin typeface="Calibri" charset="0"/>
              <a:ea typeface="MS PGothic" charset="0"/>
              <a:cs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More than half of the organization</a:t>
            </a:r>
            <a:r>
              <a:rPr lang="ja-JP" altLang="en-US" dirty="0">
                <a:latin typeface="Calibri" charset="0"/>
                <a:ea typeface="MS PGothic" charset="0"/>
                <a:cs typeface="MS PGothic" charset="0"/>
              </a:rPr>
              <a:t>’</a:t>
            </a:r>
            <a:r>
              <a:rPr lang="en-US" altLang="ja-JP" dirty="0">
                <a:latin typeface="Calibri" charset="0"/>
                <a:ea typeface="MS PGothic" charset="0"/>
                <a:cs typeface="MS PGothic" charset="0"/>
              </a:rPr>
              <a:t>s staff are young people.</a:t>
            </a:r>
          </a:p>
          <a:p>
            <a:endParaRPr lang="en-US" dirty="0">
              <a:latin typeface="Calibri" charset="0"/>
              <a:ea typeface="MS PGothic" charset="0"/>
              <a:cs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This year, we launched a Listening Campaign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E786D5-AF8D-7D47-B48F-6868994AAC01}" type="slidenum">
              <a:rPr lang="en-US" sz="1200">
                <a:latin typeface="Calibri" charset="0"/>
                <a:ea typeface="MS PGothic" charset="0"/>
                <a:cs typeface="MS PGothic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26225" y="796925"/>
            <a:ext cx="2408238" cy="180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City is in</a:t>
            </a:r>
            <a:r>
              <a:rPr lang="en-US" baseline="0" dirty="0" smtClean="0"/>
              <a:t> a deficit. Oakland won at their worst deficit. This is about future-thinking.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Built in contingencies for emergencies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Doesn</a:t>
            </a:r>
            <a:r>
              <a:rPr lang="uk-UA" baseline="0" dirty="0" smtClean="0"/>
              <a:t>’</a:t>
            </a:r>
            <a:r>
              <a:rPr lang="en-US" baseline="0" dirty="0" smtClean="0"/>
              <a:t>t limit cities ability to apply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4.3 million was what the City spent in overtime pay for police. This is about prioritizing prevention over structural interventions that disproportionately target black and brown young people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latin typeface="Franklin Gothic Book" charset="0"/>
              </a:rPr>
              <a:t>DIG Challenge Fund Grantee Matrix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0BF16-839C-254E-B83D-2760CC5B09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1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RYSE was started by youth organizers out of an organization</a:t>
            </a:r>
            <a:r>
              <a:rPr lang="en-US" baseline="0" dirty="0" smtClean="0"/>
              <a:t> called youth together, which was actually funded by OFCY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Youth-led, tired of adults continually dropping the ball. Hadn</a:t>
            </a:r>
            <a:r>
              <a:rPr lang="uk-UA" baseline="0" dirty="0" smtClean="0"/>
              <a:t>’</a:t>
            </a:r>
            <a:r>
              <a:rPr lang="en-US" baseline="0" dirty="0" smtClean="0"/>
              <a:t>t been strong coordinated efforts for organizing in decades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RYSE Opened in 2008, direct service to systems change focus. 13-21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Young people understood that what a city prioritizes is evidenced by where it spends its money.  Majority of services to public safety.</a:t>
            </a:r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latin typeface="Franklin Gothic Book" charset="0"/>
              </a:rPr>
              <a:t>DIG Challenge Fund Grantee Matrix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0BF16-839C-254E-B83D-2760CC5B09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26225" y="796925"/>
            <a:ext cx="2408238" cy="180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 or lose. This is about</a:t>
            </a:r>
            <a:r>
              <a:rPr lang="en-US" baseline="0" dirty="0" smtClean="0"/>
              <a:t> movement building.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looking at a potential Trump presidency. This is about igniting the base of young people and their families locally with a keen understanding of the national politic.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Dirty politics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community. At the end of the day we are all going to still be here.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latin typeface="Franklin Gothic Book" charset="0"/>
              </a:rPr>
              <a:t>DIG Challenge Fund Grantee Matrix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0BF16-839C-254E-B83D-2760CC5B09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26225" y="796925"/>
            <a:ext cx="2408238" cy="180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has been a learning process. Give yourself more time then you think you need for value and coalition, ballot work, fundraising, signature gathering etc.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latin typeface="Franklin Gothic Book" charset="0"/>
              </a:rPr>
              <a:t>DIG Challenge Fund Grantee Matrix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0BF16-839C-254E-B83D-2760CC5B09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1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26225" y="796925"/>
            <a:ext cx="2408238" cy="180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Polls</a:t>
            </a:r>
            <a:r>
              <a:rPr lang="en-US" baseline="0" dirty="0" smtClean="0"/>
              <a:t> fund high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latin typeface="Franklin Gothic Book" charset="0"/>
              </a:rPr>
              <a:t>DIG Challenge Fund Grantee Matrix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0BF16-839C-254E-B83D-2760CC5B09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4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4" y="228600"/>
            <a:ext cx="8577263" cy="41879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2" y="1147000"/>
            <a:ext cx="7317619" cy="1120712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1" y="2377439"/>
            <a:ext cx="7317619" cy="183170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2438" y="4026579"/>
            <a:ext cx="2057400" cy="365125"/>
          </a:xfrm>
        </p:spPr>
        <p:txBody>
          <a:bodyPr/>
          <a:lstStyle>
            <a:lvl1pPr algn="ctr"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tag_Logo_type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129" y="5941577"/>
            <a:ext cx="4419600" cy="65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50" y="228600"/>
            <a:ext cx="8624887" cy="63452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9121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0"/>
            <a:ext cx="3829806" cy="63452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541" y="1233714"/>
            <a:ext cx="3524888" cy="520308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112382" y="228600"/>
            <a:ext cx="4812387" cy="6345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484094"/>
            <a:ext cx="3492955" cy="749620"/>
          </a:xfrm>
        </p:spPr>
        <p:txBody>
          <a:bodyPr/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87805" cy="63452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541" y="388800"/>
            <a:ext cx="3766891" cy="6048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0381" y="228600"/>
            <a:ext cx="4354388" cy="6345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2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87805" cy="63452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541" y="388800"/>
            <a:ext cx="3766891" cy="6048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0381" y="228600"/>
            <a:ext cx="4354388" cy="6345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4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4950" y="1596570"/>
            <a:ext cx="8624887" cy="4977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234950" y="257455"/>
            <a:ext cx="8636984" cy="12181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8596577" cy="1218165"/>
          </a:xfrm>
        </p:spPr>
        <p:txBody>
          <a:bodyPr anchor="t" anchorCtr="0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9143" y="1765905"/>
            <a:ext cx="8309427" cy="471714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4950" y="1596570"/>
            <a:ext cx="8624887" cy="4977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263260" y="257455"/>
            <a:ext cx="8608674" cy="1218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7755883" cy="1218165"/>
          </a:xfrm>
        </p:spPr>
        <p:txBody>
          <a:bodyPr anchor="t" anchorCtr="0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1238" y="1765905"/>
            <a:ext cx="8248952" cy="4717144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8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4950" y="1596570"/>
            <a:ext cx="8624887" cy="4977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263260" y="257455"/>
            <a:ext cx="8608674" cy="12181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8596577" cy="1218165"/>
          </a:xfrm>
        </p:spPr>
        <p:txBody>
          <a:bodyPr anchor="t" anchorCtr="0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9142" y="1753809"/>
            <a:ext cx="8261047" cy="4729239"/>
          </a:xfrm>
        </p:spPr>
        <p:txBody>
          <a:bodyPr/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3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4950" y="257453"/>
            <a:ext cx="8604504" cy="5276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263260" y="5659437"/>
            <a:ext cx="860867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3260" y="5659437"/>
            <a:ext cx="8596577" cy="914401"/>
          </a:xfrm>
        </p:spPr>
        <p:txBody>
          <a:bodyPr lIns="182880" tIns="91440" rIns="182880" bIns="91440" anchor="t" anchorCtr="0"/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9142" y="399142"/>
            <a:ext cx="8261047" cy="4983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208712"/>
            <a:ext cx="554038" cy="365125"/>
          </a:xfrm>
        </p:spPr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7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4950" y="257453"/>
            <a:ext cx="8604504" cy="5276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263260" y="5659437"/>
            <a:ext cx="8608674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3260" y="5659437"/>
            <a:ext cx="8596577" cy="914401"/>
          </a:xfrm>
        </p:spPr>
        <p:txBody>
          <a:bodyPr lIns="182880" tIns="91440" rIns="182880" bIns="91440" anchor="t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9142" y="399142"/>
            <a:ext cx="8261047" cy="4983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4">
                  <a:lumMod val="7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>
                  <a:lumMod val="75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208712"/>
            <a:ext cx="554038" cy="365125"/>
          </a:xfrm>
        </p:spPr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5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4950" y="1596570"/>
            <a:ext cx="8624887" cy="4977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263260" y="257455"/>
            <a:ext cx="8608674" cy="1218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8596577" cy="1218165"/>
          </a:xfrm>
        </p:spPr>
        <p:txBody>
          <a:bodyPr anchor="t" anchorCtr="0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7048" y="1765905"/>
            <a:ext cx="8333620" cy="4717144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1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50" y="228600"/>
            <a:ext cx="8624887" cy="63452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7962"/>
            <a:ext cx="8618538" cy="1362075"/>
          </a:xfrm>
        </p:spPr>
        <p:txBody>
          <a:bodyPr lIns="274320" rIns="274320" anchor="ctr" anchorCtr="0">
            <a:noAutofit/>
          </a:bodyPr>
          <a:lstStyle>
            <a:lvl1pPr algn="ctr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07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4950" y="1596570"/>
            <a:ext cx="8624887" cy="4977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263260" y="260909"/>
            <a:ext cx="8605047" cy="12147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8596577" cy="1218165"/>
          </a:xfrm>
        </p:spPr>
        <p:txBody>
          <a:bodyPr anchor="t" anchorCtr="0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9142" y="1765905"/>
            <a:ext cx="8285239" cy="471714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39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4950" y="1596570"/>
            <a:ext cx="8624887" cy="4977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263260" y="257455"/>
            <a:ext cx="8608674" cy="12181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7755883" cy="1218165"/>
          </a:xfrm>
        </p:spPr>
        <p:txBody>
          <a:bodyPr anchor="t" anchorCtr="0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7048" y="1765905"/>
            <a:ext cx="8309428" cy="4717144"/>
          </a:xfrm>
        </p:spPr>
        <p:txBody>
          <a:bodyPr/>
          <a:lstStyle>
            <a:lvl2pPr>
              <a:buClr>
                <a:schemeClr val="bg2">
                  <a:lumMod val="50000"/>
                </a:schemeClr>
              </a:buClr>
              <a:defRPr/>
            </a:lvl2pPr>
            <a:lvl3pPr>
              <a:buClr>
                <a:schemeClr val="bg2">
                  <a:lumMod val="50000"/>
                </a:schemeClr>
              </a:buClr>
              <a:defRPr/>
            </a:lvl3pPr>
            <a:lvl4pPr>
              <a:buClr>
                <a:schemeClr val="bg2">
                  <a:lumMod val="50000"/>
                </a:schemeClr>
              </a:buClr>
              <a:defRPr/>
            </a:lvl4pPr>
            <a:lvl5pPr>
              <a:buClr>
                <a:schemeClr val="bg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4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9513" y="2381663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03136" y="2381663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624388" y="4534727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624388" y="228598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84161" y="2381663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4161" y="4534727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49513" y="4534727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14864" y="2381663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07902" y="228598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07902" y="4534727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0"/>
          </p:nvPr>
        </p:nvSpPr>
        <p:spPr>
          <a:xfrm>
            <a:off x="284161" y="2381664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25"/>
          <p:cNvSpPr>
            <a:spLocks noGrp="1"/>
          </p:cNvSpPr>
          <p:nvPr>
            <p:ph sz="quarter" idx="11"/>
          </p:nvPr>
        </p:nvSpPr>
        <p:spPr>
          <a:xfrm>
            <a:off x="6807902" y="228600"/>
            <a:ext cx="2041525" cy="2041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2"/>
          </p:nvPr>
        </p:nvSpPr>
        <p:spPr>
          <a:xfrm>
            <a:off x="4614865" y="2381662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25"/>
          <p:cNvSpPr>
            <a:spLocks noGrp="1"/>
          </p:cNvSpPr>
          <p:nvPr>
            <p:ph sz="quarter" idx="13"/>
          </p:nvPr>
        </p:nvSpPr>
        <p:spPr>
          <a:xfrm>
            <a:off x="6807902" y="4534728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5"/>
          <p:cNvSpPr>
            <a:spLocks noGrp="1"/>
          </p:cNvSpPr>
          <p:nvPr>
            <p:ph sz="quarter" idx="14"/>
          </p:nvPr>
        </p:nvSpPr>
        <p:spPr>
          <a:xfrm>
            <a:off x="282574" y="4544665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25"/>
          <p:cNvSpPr>
            <a:spLocks noGrp="1"/>
          </p:cNvSpPr>
          <p:nvPr>
            <p:ph sz="quarter" idx="15"/>
          </p:nvPr>
        </p:nvSpPr>
        <p:spPr>
          <a:xfrm>
            <a:off x="4624389" y="228600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25"/>
          <p:cNvSpPr>
            <a:spLocks noGrp="1"/>
          </p:cNvSpPr>
          <p:nvPr>
            <p:ph sz="quarter" idx="16"/>
          </p:nvPr>
        </p:nvSpPr>
        <p:spPr>
          <a:xfrm>
            <a:off x="2449514" y="2381664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25"/>
          <p:cNvSpPr>
            <a:spLocks noGrp="1"/>
          </p:cNvSpPr>
          <p:nvPr>
            <p:ph sz="quarter" idx="17"/>
          </p:nvPr>
        </p:nvSpPr>
        <p:spPr>
          <a:xfrm>
            <a:off x="6807903" y="2381664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25"/>
          <p:cNvSpPr>
            <a:spLocks noGrp="1"/>
          </p:cNvSpPr>
          <p:nvPr>
            <p:ph sz="quarter" idx="18"/>
          </p:nvPr>
        </p:nvSpPr>
        <p:spPr>
          <a:xfrm>
            <a:off x="2449514" y="4544665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Content Placeholder 25"/>
          <p:cNvSpPr>
            <a:spLocks noGrp="1"/>
          </p:cNvSpPr>
          <p:nvPr>
            <p:ph sz="quarter" idx="19"/>
          </p:nvPr>
        </p:nvSpPr>
        <p:spPr>
          <a:xfrm>
            <a:off x="4624389" y="4544665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574" y="228598"/>
            <a:ext cx="4208465" cy="20415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418686"/>
            <a:ext cx="3953321" cy="1658938"/>
          </a:xfrm>
        </p:spPr>
        <p:txBody>
          <a:bodyPr anchor="ctr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sz="quarter" idx="10"/>
          </p:nvPr>
        </p:nvSpPr>
        <p:spPr>
          <a:xfrm>
            <a:off x="284162" y="2383599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25"/>
          <p:cNvSpPr>
            <a:spLocks noGrp="1"/>
          </p:cNvSpPr>
          <p:nvPr>
            <p:ph sz="quarter" idx="11"/>
          </p:nvPr>
        </p:nvSpPr>
        <p:spPr>
          <a:xfrm>
            <a:off x="6807902" y="230532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2"/>
          </p:nvPr>
        </p:nvSpPr>
        <p:spPr>
          <a:xfrm>
            <a:off x="4614864" y="2383597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25"/>
          <p:cNvSpPr>
            <a:spLocks noGrp="1"/>
          </p:cNvSpPr>
          <p:nvPr>
            <p:ph sz="quarter" idx="13"/>
          </p:nvPr>
        </p:nvSpPr>
        <p:spPr>
          <a:xfrm>
            <a:off x="6807902" y="4536663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5"/>
          <p:cNvSpPr>
            <a:spLocks noGrp="1"/>
          </p:cNvSpPr>
          <p:nvPr>
            <p:ph sz="quarter" idx="14"/>
          </p:nvPr>
        </p:nvSpPr>
        <p:spPr>
          <a:xfrm>
            <a:off x="282574" y="4546600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25"/>
          <p:cNvSpPr>
            <a:spLocks noGrp="1"/>
          </p:cNvSpPr>
          <p:nvPr>
            <p:ph sz="quarter" idx="15"/>
          </p:nvPr>
        </p:nvSpPr>
        <p:spPr>
          <a:xfrm>
            <a:off x="4624389" y="230532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25"/>
          <p:cNvSpPr>
            <a:spLocks noGrp="1"/>
          </p:cNvSpPr>
          <p:nvPr>
            <p:ph sz="quarter" idx="16"/>
          </p:nvPr>
        </p:nvSpPr>
        <p:spPr>
          <a:xfrm>
            <a:off x="2449515" y="2383599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25"/>
          <p:cNvSpPr>
            <a:spLocks noGrp="1"/>
          </p:cNvSpPr>
          <p:nvPr>
            <p:ph sz="quarter" idx="17"/>
          </p:nvPr>
        </p:nvSpPr>
        <p:spPr>
          <a:xfrm>
            <a:off x="6807902" y="2383599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25"/>
          <p:cNvSpPr>
            <a:spLocks noGrp="1"/>
          </p:cNvSpPr>
          <p:nvPr>
            <p:ph sz="quarter" idx="18"/>
          </p:nvPr>
        </p:nvSpPr>
        <p:spPr>
          <a:xfrm>
            <a:off x="2449514" y="4546600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Content Placeholder 25"/>
          <p:cNvSpPr>
            <a:spLocks noGrp="1"/>
          </p:cNvSpPr>
          <p:nvPr>
            <p:ph sz="quarter" idx="19"/>
          </p:nvPr>
        </p:nvSpPr>
        <p:spPr>
          <a:xfrm>
            <a:off x="4624389" y="4546600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2467675" y="230535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5"/>
          <p:cNvSpPr>
            <a:spLocks noGrp="1"/>
          </p:cNvSpPr>
          <p:nvPr>
            <p:ph sz="quarter" idx="21"/>
          </p:nvPr>
        </p:nvSpPr>
        <p:spPr>
          <a:xfrm>
            <a:off x="284162" y="230535"/>
            <a:ext cx="2041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764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6185"/>
            <a:ext cx="4208465" cy="63476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3136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3" name="Rectangle 22"/>
          <p:cNvSpPr/>
          <p:nvPr/>
        </p:nvSpPr>
        <p:spPr>
          <a:xfrm>
            <a:off x="4624388" y="4534727"/>
            <a:ext cx="2041526" cy="2041526"/>
          </a:xfrm>
          <a:prstGeom prst="rect">
            <a:avLst/>
          </a:prstGeom>
          <a:solidFill>
            <a:srgbClr val="E6E1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624388" y="2381663"/>
            <a:ext cx="2041526" cy="204152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9125" y="444500"/>
            <a:ext cx="3714750" cy="5897564"/>
          </a:xfrm>
          <a:noFill/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 i="1">
                <a:solidFill>
                  <a:schemeClr val="bg1"/>
                </a:solidFill>
              </a:defRPr>
            </a:lvl1pPr>
            <a:lvl2pPr marL="228600" indent="0">
              <a:buNone/>
              <a:defRPr sz="2000" i="1">
                <a:solidFill>
                  <a:schemeClr val="bg1"/>
                </a:solidFill>
              </a:defRPr>
            </a:lvl2pPr>
            <a:lvl3pPr marL="457200" indent="0">
              <a:buNone/>
              <a:defRPr sz="2000" i="1">
                <a:solidFill>
                  <a:schemeClr val="bg1"/>
                </a:solidFill>
              </a:defRPr>
            </a:lvl3pPr>
            <a:lvl4pPr marL="685800" indent="0">
              <a:buNone/>
              <a:defRPr sz="2000" i="1">
                <a:solidFill>
                  <a:schemeClr val="bg1"/>
                </a:solidFill>
              </a:defRPr>
            </a:lvl4pPr>
            <a:lvl5pPr marL="914400" indent="0">
              <a:buNone/>
              <a:defRPr sz="20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03136" y="226185"/>
            <a:ext cx="2041526" cy="20415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75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6185"/>
            <a:ext cx="4208465" cy="63476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3136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3" name="Rectangle 22"/>
          <p:cNvSpPr/>
          <p:nvPr/>
        </p:nvSpPr>
        <p:spPr>
          <a:xfrm>
            <a:off x="4624388" y="4534727"/>
            <a:ext cx="2041526" cy="2041526"/>
          </a:xfrm>
          <a:prstGeom prst="rect">
            <a:avLst/>
          </a:prstGeom>
          <a:solidFill>
            <a:srgbClr val="E6E1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624388" y="2381663"/>
            <a:ext cx="2041526" cy="204152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9125" y="444500"/>
            <a:ext cx="3714750" cy="5897564"/>
          </a:xfrm>
          <a:noFill/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 i="1">
                <a:solidFill>
                  <a:schemeClr val="bg1"/>
                </a:solidFill>
              </a:defRPr>
            </a:lvl1pPr>
            <a:lvl2pPr marL="228600" indent="0">
              <a:buNone/>
              <a:defRPr sz="2000" i="1">
                <a:solidFill>
                  <a:schemeClr val="bg1"/>
                </a:solidFill>
              </a:defRPr>
            </a:lvl2pPr>
            <a:lvl3pPr marL="457200" indent="0">
              <a:buNone/>
              <a:defRPr sz="2000" i="1">
                <a:solidFill>
                  <a:schemeClr val="bg1"/>
                </a:solidFill>
              </a:defRPr>
            </a:lvl3pPr>
            <a:lvl4pPr marL="685800" indent="0">
              <a:buNone/>
              <a:defRPr sz="2000" i="1">
                <a:solidFill>
                  <a:schemeClr val="bg1"/>
                </a:solidFill>
              </a:defRPr>
            </a:lvl4pPr>
            <a:lvl5pPr marL="914400" indent="0">
              <a:buNone/>
              <a:defRPr sz="20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03136" y="226185"/>
            <a:ext cx="2041526" cy="20415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6185"/>
            <a:ext cx="4208465" cy="63476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3136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3" name="Rectangle 22"/>
          <p:cNvSpPr/>
          <p:nvPr/>
        </p:nvSpPr>
        <p:spPr>
          <a:xfrm>
            <a:off x="4624388" y="4534727"/>
            <a:ext cx="2041526" cy="2041526"/>
          </a:xfrm>
          <a:prstGeom prst="rect">
            <a:avLst/>
          </a:prstGeom>
          <a:solidFill>
            <a:srgbClr val="E6E1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624388" y="2381663"/>
            <a:ext cx="2041526" cy="204152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9125" y="444500"/>
            <a:ext cx="3714750" cy="5897564"/>
          </a:xfrm>
          <a:noFill/>
        </p:spPr>
        <p:txBody>
          <a:bodyPr>
            <a:normAutofit/>
          </a:bodyPr>
          <a:lstStyle>
            <a:lvl1pPr marL="0" indent="0">
              <a:buFont typeface="Arial"/>
              <a:buNone/>
              <a:defRPr sz="2000" i="1">
                <a:solidFill>
                  <a:schemeClr val="bg1"/>
                </a:solidFill>
              </a:defRPr>
            </a:lvl1pPr>
            <a:lvl2pPr marL="228600" indent="0">
              <a:buNone/>
              <a:defRPr sz="2000" i="1">
                <a:solidFill>
                  <a:schemeClr val="bg1"/>
                </a:solidFill>
              </a:defRPr>
            </a:lvl2pPr>
            <a:lvl3pPr marL="457200" indent="0">
              <a:buNone/>
              <a:defRPr sz="2000" i="1">
                <a:solidFill>
                  <a:schemeClr val="bg1"/>
                </a:solidFill>
              </a:defRPr>
            </a:lvl3pPr>
            <a:lvl4pPr marL="685800" indent="0">
              <a:buNone/>
              <a:defRPr sz="2000" i="1">
                <a:solidFill>
                  <a:schemeClr val="bg1"/>
                </a:solidFill>
              </a:defRPr>
            </a:lvl4pPr>
            <a:lvl5pPr marL="914400" indent="0">
              <a:buNone/>
              <a:defRPr sz="20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03136" y="226185"/>
            <a:ext cx="2041526" cy="20415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87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5333" y="2372137"/>
            <a:ext cx="6389329" cy="42017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82574" y="4534727"/>
            <a:ext cx="2041526" cy="2041526"/>
          </a:xfrm>
          <a:prstGeom prst="rect">
            <a:avLst/>
          </a:prstGeom>
          <a:solidFill>
            <a:srgbClr val="E6E1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624388" y="226185"/>
            <a:ext cx="2041526" cy="20415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555082" y="2393305"/>
            <a:ext cx="6289580" cy="4182948"/>
          </a:xfrm>
          <a:noFill/>
        </p:spPr>
        <p:txBody>
          <a:bodyPr>
            <a:normAutofit/>
          </a:bodyPr>
          <a:lstStyle>
            <a:lvl1pPr marL="0" indent="0">
              <a:buFont typeface="Arial"/>
              <a:buNone/>
              <a:defRPr sz="2400" i="1">
                <a:solidFill>
                  <a:schemeClr val="bg1"/>
                </a:solidFill>
              </a:defRPr>
            </a:lvl1pPr>
            <a:lvl2pPr marL="228600" indent="0">
              <a:buNone/>
              <a:defRPr sz="2400" i="1">
                <a:solidFill>
                  <a:schemeClr val="bg1"/>
                </a:solidFill>
              </a:defRPr>
            </a:lvl2pPr>
            <a:lvl3pPr marL="457200" indent="0">
              <a:buNone/>
              <a:defRPr sz="2400" i="1">
                <a:solidFill>
                  <a:schemeClr val="bg1"/>
                </a:solidFill>
              </a:defRPr>
            </a:lvl3pPr>
            <a:lvl4pPr marL="685800" indent="0">
              <a:buNone/>
              <a:defRPr sz="2400" i="1">
                <a:solidFill>
                  <a:schemeClr val="bg1"/>
                </a:solidFill>
              </a:defRPr>
            </a:lvl4pPr>
            <a:lvl5pPr marL="914400" indent="0">
              <a:buNone/>
              <a:defRPr sz="2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03136" y="226185"/>
            <a:ext cx="2041526" cy="2041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82574" y="2372137"/>
            <a:ext cx="2041526" cy="2041526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4" y="226469"/>
            <a:ext cx="4204759" cy="204124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7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9875" y="269875"/>
            <a:ext cx="8651875" cy="6365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6134" y="257455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7755883" cy="886989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60" y="1996091"/>
            <a:ext cx="7755882" cy="448695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2015" y="41779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303" y="1144444"/>
            <a:ext cx="7755839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50" y="228600"/>
            <a:ext cx="8624887" cy="6345238"/>
          </a:xfrm>
          <a:prstGeom prst="rect">
            <a:avLst/>
          </a:prstGeom>
          <a:solidFill>
            <a:srgbClr val="8E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7962"/>
            <a:ext cx="8618538" cy="1362075"/>
          </a:xfrm>
        </p:spPr>
        <p:txBody>
          <a:bodyPr lIns="274320" rIns="274320" anchor="ctr" anchorCtr="0">
            <a:noAutofit/>
          </a:bodyPr>
          <a:lstStyle>
            <a:lvl1pPr algn="ctr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DCB80-6CD2-B044-A639-E7F0626CC6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03C67-BB21-8444-A242-70A5EC944D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6FFDB-2164-924B-9D23-C719291F01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50" y="228600"/>
            <a:ext cx="8624887" cy="63452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7962"/>
            <a:ext cx="8618538" cy="1362075"/>
          </a:xfrm>
        </p:spPr>
        <p:txBody>
          <a:bodyPr lIns="274320" rIns="274320" anchor="ctr" anchorCtr="0">
            <a:noAutofit/>
          </a:bodyPr>
          <a:lstStyle>
            <a:lvl1pPr algn="ctr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006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40AC2-7D6B-FE41-926A-4D05D971C8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DE812B4-F665-D34D-847C-CDD34E936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57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0876"/>
            <a:ext cx="1981200" cy="65562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94467" y="152400"/>
            <a:ext cx="6705600" cy="6553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5E9607-A1A7-FE43-B1E5-F3D1D8CF81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1752" y="457199"/>
            <a:ext cx="1675660" cy="5700713"/>
          </a:xfrm>
        </p:spPr>
        <p:txBody>
          <a:bodyPr anchor="ctr" anchorCtr="0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jdcP_logoty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279126"/>
            <a:ext cx="1240447" cy="4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9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DE812B4-F665-D34D-847C-CDD34E936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DE812B4-F665-D34D-847C-CDD34E936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368445"/>
            <a:ext cx="335280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DE812B4-F665-D34D-847C-CDD34E936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3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DE812B4-F665-D34D-847C-CDD34E936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59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DE812B4-F665-D34D-847C-CDD34E936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50" y="228600"/>
            <a:ext cx="8624887" cy="63452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7962"/>
            <a:ext cx="8618538" cy="1362075"/>
          </a:xfrm>
        </p:spPr>
        <p:txBody>
          <a:bodyPr lIns="274320" rIns="274320" anchor="ctr" anchorCtr="0">
            <a:noAutofit/>
          </a:bodyPr>
          <a:lstStyle>
            <a:lvl1pPr algn="ctr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806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5E9607-A1A7-FE43-B1E5-F3D1D8CF81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199"/>
            <a:ext cx="1675660" cy="5700713"/>
          </a:xfrm>
        </p:spPr>
        <p:txBody>
          <a:bodyPr anchor="ctr" anchorCtr="0"/>
          <a:lstStyle>
            <a:lvl1pPr algn="l">
              <a:defRPr sz="18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  <a:ex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0" descr="TheMark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86600" cy="1066800"/>
          </a:xfrm>
        </p:spPr>
        <p:txBody>
          <a:bodyPr tIns="0" bIns="0"/>
          <a:lstStyle>
            <a:lvl1pPr algn="l"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0"/>
            <a:ext cx="685800" cy="6858000"/>
          </a:xfrm>
          <a:solidFill>
            <a:srgbClr val="9C0001"/>
          </a:solidFill>
        </p:spPr>
        <p:txBody>
          <a:bodyPr vert="vert270" lIns="45720" tIns="0" rIns="45720" bIns="91440" anchor="b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7086600" cy="3810000"/>
          </a:xfrm>
        </p:spPr>
        <p:txBody>
          <a:bodyPr/>
          <a:lstStyle>
            <a:lvl1pPr>
              <a:spcAft>
                <a:spcPts val="1200"/>
              </a:spcAft>
              <a:defRPr sz="2100"/>
            </a:lvl1pPr>
            <a:lvl2pPr>
              <a:spcAft>
                <a:spcPts val="1200"/>
              </a:spcAft>
              <a:defRPr sz="2100"/>
            </a:lvl2pPr>
            <a:lvl3pPr>
              <a:spcAft>
                <a:spcPts val="1200"/>
              </a:spcAft>
              <a:defRPr sz="2100"/>
            </a:lvl3pPr>
            <a:lvl4pPr>
              <a:spcAft>
                <a:spcPts val="1200"/>
              </a:spcAft>
              <a:defRPr sz="2100"/>
            </a:lvl4pPr>
            <a:lvl5pPr>
              <a:spcAft>
                <a:spcPts val="1200"/>
              </a:spcAft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21438"/>
            <a:ext cx="1676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1B3861">
                  <a:shade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F2AF-A87A-8E46-A112-182DF595D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39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86600" cy="1066800"/>
          </a:xfrm>
        </p:spPr>
        <p:txBody>
          <a:bodyPr tIns="0" bIns="0"/>
          <a:lstStyle>
            <a:lvl1pPr algn="l">
              <a:buNone/>
              <a:defRPr sz="32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60867" y="4940304"/>
            <a:ext cx="8757708" cy="1329269"/>
          </a:xfrm>
          <a:solidFill>
            <a:srgbClr val="9C0001"/>
          </a:solidFill>
        </p:spPr>
        <p:txBody>
          <a:bodyPr vert="horz" lIns="45720" tIns="0" rIns="45720" bIns="9144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7086600" cy="32639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 spc="0"/>
            </a:lvl1pPr>
            <a:lvl2pPr>
              <a:spcAft>
                <a:spcPts val="1200"/>
              </a:spcAft>
              <a:defRPr sz="2000" spc="0"/>
            </a:lvl2pPr>
            <a:lvl3pPr>
              <a:spcAft>
                <a:spcPts val="1200"/>
              </a:spcAft>
              <a:defRPr sz="2000" spc="0"/>
            </a:lvl3pPr>
            <a:lvl4pPr>
              <a:spcAft>
                <a:spcPts val="1200"/>
              </a:spcAft>
              <a:defRPr sz="2000" spc="0"/>
            </a:lvl4pPr>
            <a:lvl5pPr>
              <a:spcAft>
                <a:spcPts val="1200"/>
              </a:spcAft>
              <a:defRPr sz="2000" spc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345235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53FDB-0BCE-E044-AA87-21B68A720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5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50" y="228600"/>
            <a:ext cx="8624887" cy="63452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7962"/>
            <a:ext cx="8618538" cy="1362075"/>
          </a:xfrm>
        </p:spPr>
        <p:txBody>
          <a:bodyPr lIns="274320" rIns="274320" anchor="ctr" anchorCtr="0">
            <a:noAutofit/>
          </a:bodyPr>
          <a:lstStyle>
            <a:lvl1pPr algn="ctr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71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50" y="228600"/>
            <a:ext cx="8624887" cy="63452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52056"/>
            <a:ext cx="8618537" cy="2307849"/>
          </a:xfrm>
        </p:spPr>
        <p:txBody>
          <a:bodyPr lIns="274320" rIns="274320" anchor="ctr" anchorCtr="0">
            <a:no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86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50" y="228600"/>
            <a:ext cx="8624887" cy="6345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7962"/>
            <a:ext cx="8618538" cy="1362075"/>
          </a:xfrm>
        </p:spPr>
        <p:txBody>
          <a:bodyPr lIns="274320" rIns="274320" anchor="ctr" anchorCtr="0">
            <a:no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77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50" y="228600"/>
            <a:ext cx="8624887" cy="6345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22184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B20AF9-910E-A641-A121-2D3EE0E71D40}" type="slidenum">
              <a:rPr lang="en-US" smtClean="0"/>
              <a:t>‹#›</a:t>
            </a:fld>
            <a:fld id="{D3D0E995-2CDD-6F4E-AEAE-6D2CB029E107}" type="slidenum">
              <a:rPr lang="en-US" smtClean="0"/>
              <a:t>‹#›</a:t>
            </a:fld>
            <a:fld id="{F5E035E2-7CFA-2848-BE9D-B7B2901872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7" r:id="rId2"/>
    <p:sldLayoutId id="2147484526" r:id="rId3"/>
    <p:sldLayoutId id="2147484563" r:id="rId4"/>
    <p:sldLayoutId id="2147484528" r:id="rId5"/>
    <p:sldLayoutId id="2147484529" r:id="rId6"/>
    <p:sldLayoutId id="2147484574" r:id="rId7"/>
    <p:sldLayoutId id="2147484562" r:id="rId8"/>
    <p:sldLayoutId id="2147484530" r:id="rId9"/>
    <p:sldLayoutId id="2147484531" r:id="rId10"/>
    <p:sldLayoutId id="2147484536" r:id="rId11"/>
    <p:sldLayoutId id="2147484537" r:id="rId12"/>
    <p:sldLayoutId id="2147484538" r:id="rId13"/>
    <p:sldLayoutId id="2147484539" r:id="rId14"/>
    <p:sldLayoutId id="2147484564" r:id="rId15"/>
    <p:sldLayoutId id="2147484565" r:id="rId16"/>
    <p:sldLayoutId id="2147484572" r:id="rId17"/>
    <p:sldLayoutId id="2147484573" r:id="rId18"/>
    <p:sldLayoutId id="2147484566" r:id="rId19"/>
    <p:sldLayoutId id="2147484567" r:id="rId20"/>
    <p:sldLayoutId id="2147484568" r:id="rId21"/>
    <p:sldLayoutId id="2147484540" r:id="rId22"/>
    <p:sldLayoutId id="2147484541" r:id="rId23"/>
    <p:sldLayoutId id="2147484542" r:id="rId24"/>
    <p:sldLayoutId id="2147484570" r:id="rId25"/>
    <p:sldLayoutId id="2147484571" r:id="rId26"/>
    <p:sldLayoutId id="2147484543" r:id="rId27"/>
    <p:sldLayoutId id="2147484544" r:id="rId28"/>
    <p:sldLayoutId id="2147484545" r:id="rId29"/>
    <p:sldLayoutId id="2147484546" r:id="rId30"/>
    <p:sldLayoutId id="2147484547" r:id="rId31"/>
    <p:sldLayoutId id="2147484548" r:id="rId32"/>
    <p:sldLayoutId id="2147484549" r:id="rId33"/>
    <p:sldLayoutId id="2147484550" r:id="rId34"/>
    <p:sldLayoutId id="2147484551" r:id="rId35"/>
    <p:sldLayoutId id="2147484552" r:id="rId36"/>
    <p:sldLayoutId id="2147484553" r:id="rId37"/>
    <p:sldLayoutId id="2147484554" r:id="rId38"/>
    <p:sldLayoutId id="2147484555" r:id="rId39"/>
    <p:sldLayoutId id="2147484556" r:id="rId40"/>
    <p:sldLayoutId id="2147484557" r:id="rId41"/>
    <p:sldLayoutId id="2147484558" r:id="rId42"/>
    <p:sldLayoutId id="2147484559" r:id="rId43"/>
    <p:sldLayoutId id="2147484560" r:id="rId44"/>
    <p:sldLayoutId id="2147484561" r:id="rId45"/>
    <p:sldLayoutId id="2147484484" r:id="rId46"/>
    <p:sldLayoutId id="2147484500" r:id="rId47"/>
    <p:sldLayoutId id="2147484501" r:id="rId48"/>
    <p:sldLayoutId id="2147484502" r:id="rId49"/>
    <p:sldLayoutId id="2147484489" r:id="rId50"/>
    <p:sldLayoutId id="2147484504" r:id="rId51"/>
    <p:sldLayoutId id="2147484520" r:id="rId5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6">
            <a:lumMod val="75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6">
            <a:lumMod val="75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6">
            <a:lumMod val="75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6">
            <a:lumMod val="75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mileh@rysecenter.org" TargetMode="External"/><Relationship Id="rId4" Type="http://schemas.openxmlformats.org/officeDocument/2006/relationships/hyperlink" Target="mailto:kimberly@rysecenter.org/510.206.5552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sara@rysecent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2" y="257454"/>
            <a:ext cx="8674998" cy="14095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Palatino"/>
                <a:cs typeface="Palatino"/>
              </a:rPr>
              <a:t>Richmond Kids First:</a:t>
            </a:r>
            <a:r>
              <a:rPr lang="en-US" sz="4000" b="1" dirty="0">
                <a:solidFill>
                  <a:srgbClr val="FFFF00"/>
                </a:solidFill>
                <a:latin typeface="Palatino"/>
                <a:cs typeface="Palatino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Palatino"/>
                <a:cs typeface="Palatino"/>
              </a:rPr>
            </a:br>
            <a:r>
              <a:rPr lang="en-US" sz="4000" b="1" dirty="0" smtClean="0">
                <a:solidFill>
                  <a:srgbClr val="FFFF00"/>
                </a:solidFill>
                <a:latin typeface="Palatino"/>
                <a:cs typeface="Palatino"/>
              </a:rPr>
              <a:t>Leading with Our Values</a:t>
            </a:r>
            <a:endParaRPr lang="en-US" sz="4000" b="1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pic>
        <p:nvPicPr>
          <p:cNvPr id="8" name="Content Placeholder 7" descr="RKF banner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4" b="-15146"/>
          <a:stretch/>
        </p:blipFill>
        <p:spPr>
          <a:xfrm>
            <a:off x="272152" y="1667013"/>
            <a:ext cx="8674998" cy="5712638"/>
          </a:xfrm>
        </p:spPr>
      </p:pic>
    </p:spTree>
    <p:extLst>
      <p:ext uri="{BB962C8B-B14F-4D97-AF65-F5344CB8AC3E}">
        <p14:creationId xmlns:p14="http://schemas.microsoft.com/office/powerpoint/2010/main" val="13858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9142" y="2653612"/>
            <a:ext cx="516861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The fund will generate roughly 4.3 million dollars a year for 10 years.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endParaRPr lang="en-US" sz="1700" dirty="0">
              <a:solidFill>
                <a:srgbClr val="000000"/>
              </a:solidFill>
              <a:latin typeface="Palatino"/>
              <a:cs typeface="Palatino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There is an Oversight Committee built into the ballot initiative that includes 15 youth and adults appointed by City Council members.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endParaRPr lang="en-US" sz="1700" dirty="0">
              <a:solidFill>
                <a:srgbClr val="000000"/>
              </a:solidFill>
              <a:latin typeface="Palatino"/>
              <a:cs typeface="Palatino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The fund will serve children </a:t>
            </a:r>
            <a:r>
              <a:rPr lang="en-US" sz="1700" dirty="0">
                <a:solidFill>
                  <a:srgbClr val="000000"/>
                </a:solidFill>
                <a:latin typeface="Palatino"/>
                <a:cs typeface="Palatino"/>
              </a:rPr>
              <a:t>and youth ages 0-18 years </a:t>
            </a: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and disconnected </a:t>
            </a:r>
            <a:r>
              <a:rPr lang="en-US" sz="1700" dirty="0">
                <a:solidFill>
                  <a:srgbClr val="000000"/>
                </a:solidFill>
                <a:latin typeface="Palatino"/>
                <a:cs typeface="Palatino"/>
              </a:rPr>
              <a:t>Transitional-Aged Youth 18 through </a:t>
            </a: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24 </a:t>
            </a:r>
            <a:r>
              <a:rPr lang="en-US" sz="1700" dirty="0">
                <a:solidFill>
                  <a:srgbClr val="000000"/>
                </a:solidFill>
                <a:latin typeface="Palatino"/>
                <a:cs typeface="Palatino"/>
              </a:rPr>
              <a:t>years </a:t>
            </a: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old.</a:t>
            </a:r>
            <a:endParaRPr lang="en-US" sz="1700" dirty="0">
              <a:solidFill>
                <a:srgbClr val="000000"/>
              </a:solidFill>
              <a:latin typeface="Palatino"/>
              <a:cs typeface="Palatino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endParaRPr lang="en-US" sz="1700" dirty="0" smtClean="0">
              <a:solidFill>
                <a:srgbClr val="000000"/>
              </a:solidFill>
              <a:latin typeface="Palatino"/>
              <a:cs typeface="Palatino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Children</a:t>
            </a:r>
            <a:r>
              <a:rPr lang="en-US" sz="1700" dirty="0">
                <a:solidFill>
                  <a:srgbClr val="000000"/>
                </a:solidFill>
                <a:latin typeface="Palatino"/>
                <a:cs typeface="Palatino"/>
              </a:rPr>
              <a:t>, youth and young adults living in </a:t>
            </a: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Richmond </a:t>
            </a:r>
            <a:r>
              <a:rPr lang="en-US" sz="1700" dirty="0">
                <a:solidFill>
                  <a:srgbClr val="000000"/>
                </a:solidFill>
                <a:latin typeface="Palatino"/>
                <a:cs typeface="Palatino"/>
              </a:rPr>
              <a:t>and North Richmond and most </a:t>
            </a: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impacted </a:t>
            </a:r>
            <a:r>
              <a:rPr lang="en-US" sz="1700" dirty="0">
                <a:solidFill>
                  <a:srgbClr val="000000"/>
                </a:solidFill>
                <a:latin typeface="Palatino"/>
                <a:cs typeface="Palatino"/>
              </a:rPr>
              <a:t>by harm, inequity and lack of access to </a:t>
            </a: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support </a:t>
            </a:r>
            <a:r>
              <a:rPr lang="en-US" sz="1700" dirty="0">
                <a:solidFill>
                  <a:srgbClr val="000000"/>
                </a:solidFill>
                <a:latin typeface="Palatino"/>
                <a:cs typeface="Palatino"/>
              </a:rPr>
              <a:t>and </a:t>
            </a:r>
            <a:r>
              <a:rPr lang="en-US" sz="1700" dirty="0" smtClean="0">
                <a:solidFill>
                  <a:srgbClr val="000000"/>
                </a:solidFill>
                <a:latin typeface="Palatino"/>
                <a:cs typeface="Palatino"/>
              </a:rPr>
              <a:t>services.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endParaRPr lang="en-US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  <a:p>
            <a:pPr>
              <a:buClr>
                <a:schemeClr val="accent4">
                  <a:lumMod val="50000"/>
                </a:schemeClr>
              </a:buClr>
            </a:pPr>
            <a:endParaRPr lang="en-US" dirty="0">
              <a:solidFill>
                <a:schemeClr val="tx2">
                  <a:lumMod val="75000"/>
                </a:schemeClr>
              </a:solidFill>
              <a:latin typeface="Athelas Regular"/>
              <a:cs typeface="Athelas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Palatino"/>
                <a:cs typeface="Palatino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Palatino"/>
                <a:cs typeface="Palatino"/>
              </a:rPr>
              <a:t>WHAT IS IT?</a:t>
            </a:r>
            <a:endParaRPr lang="en-US" sz="6000" b="1" dirty="0">
              <a:solidFill>
                <a:schemeClr val="tx1"/>
              </a:solidFill>
              <a:latin typeface="Palatino"/>
              <a:cs typeface="Palatino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9143" y="1595803"/>
            <a:ext cx="8309427" cy="1057810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The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Richmond Kids First Initiative seeks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to secure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3% of Richmond’s general budget for a dedicated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funding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stream for children and youth services above and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beyond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the funds currently allotted for these services for a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minimum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Palatino"/>
                <a:cs typeface="Palatino"/>
              </a:rPr>
              <a:t>of 10-years</a:t>
            </a:r>
            <a:r>
              <a:rPr lang="en-US" sz="1800" i="1" dirty="0">
                <a:latin typeface="Palatino"/>
                <a:cs typeface="Palatino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IMG_44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44" y="2937119"/>
            <a:ext cx="3382794" cy="319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416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260" y="257454"/>
            <a:ext cx="8627016" cy="1364198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000000"/>
                </a:solidFill>
                <a:latin typeface="Palatino"/>
                <a:cs typeface="Palatino"/>
              </a:rPr>
              <a:t>Grounded </a:t>
            </a:r>
            <a:r>
              <a:rPr lang="en-US" sz="4800" b="1" dirty="0">
                <a:solidFill>
                  <a:srgbClr val="000000"/>
                </a:solidFill>
                <a:latin typeface="Palatino"/>
                <a:cs typeface="Palatino"/>
              </a:rPr>
              <a:t>in Youth Vision</a:t>
            </a:r>
            <a:r>
              <a:rPr lang="en-US" sz="48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4800" b="1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66541" y="294846"/>
            <a:ext cx="8333018" cy="7711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11" name="Shape 223"/>
          <p:cNvPicPr preferRelativeResize="0"/>
          <p:nvPr/>
        </p:nvPicPr>
        <p:blipFill rotWithShape="1">
          <a:blip r:embed="rId3">
            <a:alphaModFix/>
          </a:blip>
          <a:srcRect t="26357" b="26357"/>
          <a:stretch/>
        </p:blipFill>
        <p:spPr>
          <a:xfrm>
            <a:off x="263260" y="4358225"/>
            <a:ext cx="8536299" cy="220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RYSE_final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53" y="4717533"/>
            <a:ext cx="1746305" cy="1939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1757" y="1765905"/>
            <a:ext cx="5386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SzPct val="25000"/>
            </a:pPr>
            <a:r>
              <a:rPr lang="en-US" dirty="0">
                <a:solidFill>
                  <a:srgbClr val="262626"/>
                </a:solidFill>
                <a:latin typeface="Palatino"/>
                <a:ea typeface="Rokkitt"/>
                <a:cs typeface="Palatino"/>
                <a:sym typeface="Rokkitt"/>
              </a:rPr>
              <a:t>“We envision a community that inspires youth to live with pride and purpose, where the sounds of gunshots have been replaced by the sounds of organizing, song, collaboration, laughter, and learning...”</a:t>
            </a:r>
          </a:p>
          <a:p>
            <a:pPr lvl="0" algn="just">
              <a:spcBef>
                <a:spcPts val="0"/>
              </a:spcBef>
            </a:pPr>
            <a:endParaRPr lang="en-US" sz="1600" dirty="0">
              <a:solidFill>
                <a:srgbClr val="3F3F3F"/>
              </a:solidFill>
              <a:latin typeface="Palatino"/>
              <a:ea typeface="Rokkitt"/>
              <a:cs typeface="Palatino"/>
              <a:sym typeface="Rokkitt"/>
            </a:endParaRPr>
          </a:p>
          <a:p>
            <a:pPr lvl="0" algn="r">
              <a:spcBef>
                <a:spcPts val="0"/>
              </a:spcBef>
              <a:buSzPct val="25000"/>
            </a:pPr>
            <a:r>
              <a:rPr lang="en-US" sz="1400" i="1" dirty="0">
                <a:solidFill>
                  <a:srgbClr val="660066"/>
                </a:solidFill>
                <a:latin typeface="Palatino"/>
                <a:ea typeface="Rokkitt"/>
                <a:cs typeface="Palatino"/>
                <a:sym typeface="Rokkitt"/>
              </a:rPr>
              <a:t>- From RYSE’s Vision Statement</a:t>
            </a:r>
          </a:p>
        </p:txBody>
      </p:sp>
    </p:spTree>
    <p:extLst>
      <p:ext uri="{BB962C8B-B14F-4D97-AF65-F5344CB8AC3E}">
        <p14:creationId xmlns:p14="http://schemas.microsoft.com/office/powerpoint/2010/main" val="150596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151" y="228600"/>
            <a:ext cx="3821458" cy="6345237"/>
          </a:xfr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Palatino"/>
                <a:cs typeface="Palatino"/>
              </a:rPr>
              <a:t>Process</a:t>
            </a:r>
          </a:p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Palatino"/>
                <a:cs typeface="Palatino"/>
              </a:rPr>
              <a:t>Matters: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Invest in Youth Coalition</a:t>
            </a:r>
            <a:endParaRPr lang="en-US" b="1" dirty="0">
              <a:solidFill>
                <a:srgbClr val="000000"/>
              </a:solidFill>
              <a:latin typeface="Palatino"/>
              <a:cs typeface="Palatino"/>
            </a:endParaRPr>
          </a:p>
          <a:p>
            <a:pPr algn="ctr"/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93609" y="228600"/>
            <a:ext cx="4932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700" dirty="0" smtClean="0">
                <a:latin typeface="Palatino"/>
                <a:cs typeface="Palatino"/>
              </a:rPr>
              <a:t>Build </a:t>
            </a:r>
            <a:r>
              <a:rPr lang="en-US" sz="1700" dirty="0">
                <a:latin typeface="Palatino"/>
                <a:cs typeface="Palatino"/>
              </a:rPr>
              <a:t>a shared vision for the needs and priorities of children </a:t>
            </a:r>
            <a:r>
              <a:rPr lang="en-US" sz="1700" dirty="0" smtClean="0">
                <a:latin typeface="Palatino"/>
                <a:cs typeface="Palatino"/>
              </a:rPr>
              <a:t>and </a:t>
            </a:r>
            <a:r>
              <a:rPr lang="en-US" sz="1700" dirty="0">
                <a:latin typeface="Palatino"/>
                <a:cs typeface="Palatino"/>
              </a:rPr>
              <a:t>youth in </a:t>
            </a:r>
            <a:r>
              <a:rPr lang="en-US" sz="1700" dirty="0" smtClean="0">
                <a:latin typeface="Palatino"/>
                <a:cs typeface="Palatino"/>
              </a:rPr>
              <a:t>Richmond. </a:t>
            </a:r>
            <a:endParaRPr lang="en-US" sz="1700" dirty="0">
              <a:latin typeface="Palatino"/>
              <a:cs typeface="Palatino"/>
            </a:endParaRPr>
          </a:p>
          <a:p>
            <a:endParaRPr lang="en-US" dirty="0">
              <a:latin typeface="Palatino"/>
              <a:cs typeface="Palatino"/>
            </a:endParaRPr>
          </a:p>
          <a:p>
            <a:endParaRPr lang="en-US" dirty="0">
              <a:latin typeface="Palatino"/>
              <a:cs typeface="Palati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3609" y="952578"/>
            <a:ext cx="493274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700" dirty="0">
                <a:latin typeface="Palatino"/>
                <a:cs typeface="Palatino"/>
              </a:rPr>
              <a:t>Continue to build productive collaborations across community-based </a:t>
            </a:r>
            <a:r>
              <a:rPr lang="en-US" sz="1700" dirty="0" smtClean="0">
                <a:latin typeface="Palatino"/>
                <a:cs typeface="Palatino"/>
              </a:rPr>
              <a:t>services, </a:t>
            </a:r>
            <a:r>
              <a:rPr lang="en-US" sz="1700" dirty="0">
                <a:latin typeface="Palatino"/>
                <a:cs typeface="Palatino"/>
              </a:rPr>
              <a:t>community institutions and public </a:t>
            </a:r>
            <a:r>
              <a:rPr lang="en-US" sz="1700" dirty="0" smtClean="0">
                <a:latin typeface="Palatino"/>
                <a:cs typeface="Palatino"/>
              </a:rPr>
              <a:t>agencies</a:t>
            </a:r>
            <a:r>
              <a:rPr lang="en-US" sz="1700" dirty="0">
                <a:latin typeface="Palatino"/>
                <a:cs typeface="Palatino"/>
              </a:rPr>
              <a:t>.</a:t>
            </a:r>
          </a:p>
          <a:p>
            <a:endParaRPr lang="en-US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3609" y="2016824"/>
            <a:ext cx="4932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700" dirty="0">
                <a:latin typeface="Palatino"/>
                <a:cs typeface="Palatino"/>
              </a:rPr>
              <a:t>Increase voter registration and turn out for Richmond residents ages 18-</a:t>
            </a:r>
            <a:r>
              <a:rPr lang="en-US" sz="1700" dirty="0" smtClean="0">
                <a:latin typeface="Palatino"/>
                <a:cs typeface="Palatino"/>
              </a:rPr>
              <a:t>30.</a:t>
            </a:r>
            <a:endParaRPr lang="en-US" sz="1700" dirty="0">
              <a:latin typeface="Palatino"/>
              <a:cs typeface="Palatino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3609" y="2693953"/>
            <a:ext cx="470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700" dirty="0">
                <a:latin typeface="Palatino"/>
                <a:cs typeface="Palatino"/>
              </a:rPr>
              <a:t>Inspire and improve civic engagement skills of young </a:t>
            </a:r>
            <a:r>
              <a:rPr lang="en-US" sz="1700" dirty="0" smtClean="0">
                <a:latin typeface="Palatino"/>
                <a:cs typeface="Palatino"/>
              </a:rPr>
              <a:t>people</a:t>
            </a:r>
            <a:r>
              <a:rPr lang="en-US" sz="1700" dirty="0">
                <a:latin typeface="Palatino"/>
                <a:cs typeface="Palatino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3609" y="3529599"/>
            <a:ext cx="49327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sz="1700" dirty="0">
                <a:latin typeface="Cambria"/>
                <a:cs typeface="Cambria"/>
              </a:rPr>
              <a:t>Create more responsiveness and accountability of government to young </a:t>
            </a:r>
            <a:r>
              <a:rPr lang="en-US" sz="1700" dirty="0" smtClean="0">
                <a:latin typeface="Cambria"/>
                <a:cs typeface="Cambria"/>
              </a:rPr>
              <a:t>people.</a:t>
            </a:r>
            <a:endParaRPr lang="en-US" sz="1700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93609" y="4837359"/>
            <a:ext cx="470595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700" dirty="0">
                <a:latin typeface="Palatino"/>
                <a:cs typeface="Palatino"/>
              </a:rPr>
              <a:t>Engage new funders and funding sources for children, youth and families in </a:t>
            </a:r>
            <a:r>
              <a:rPr lang="en-US" sz="1700" dirty="0" smtClean="0">
                <a:latin typeface="Palatino"/>
                <a:cs typeface="Palatino"/>
              </a:rPr>
              <a:t>Richmond</a:t>
            </a:r>
            <a:r>
              <a:rPr lang="en-US" sz="1700" dirty="0">
                <a:latin typeface="Palatino"/>
                <a:cs typeface="Palatino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3609" y="5896916"/>
            <a:ext cx="470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Palatino"/>
                <a:cs typeface="Palatino"/>
              </a:rPr>
              <a:t>Grounded in racial justice and equity.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15" name="Picture 14" descr="IMG_446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1" y="3322685"/>
            <a:ext cx="3821458" cy="32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8596577" cy="1218165"/>
          </a:xfr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Palatino"/>
                <a:cs typeface="Palatino"/>
              </a:rPr>
              <a:t>Signatures are key</a:t>
            </a:r>
            <a:r>
              <a:rPr lang="is-IS" sz="3200" b="1" dirty="0" smtClean="0">
                <a:solidFill>
                  <a:srgbClr val="000000"/>
                </a:solidFill>
                <a:latin typeface="Palatino"/>
                <a:cs typeface="Palatino"/>
              </a:rPr>
              <a:t>…</a:t>
            </a:r>
            <a:br>
              <a:rPr lang="is-IS" sz="3200" b="1" dirty="0" smtClean="0">
                <a:solidFill>
                  <a:srgbClr val="000000"/>
                </a:solidFill>
                <a:latin typeface="Palatino"/>
                <a:cs typeface="Palatino"/>
              </a:rPr>
            </a:br>
            <a:r>
              <a:rPr lang="is-IS" sz="3200" b="1" dirty="0">
                <a:solidFill>
                  <a:srgbClr val="000000"/>
                </a:solidFill>
                <a:latin typeface="Palatino"/>
                <a:cs typeface="Palatino"/>
              </a:rPr>
              <a:t>	</a:t>
            </a:r>
            <a:r>
              <a:rPr lang="is-IS" sz="3200" b="1" dirty="0" smtClean="0">
                <a:solidFill>
                  <a:srgbClr val="000000"/>
                </a:solidFill>
                <a:latin typeface="Palatino"/>
                <a:cs typeface="Palatino"/>
              </a:rPr>
              <a:t>			and it’s hard work</a:t>
            </a:r>
            <a:endParaRPr lang="en-US" sz="3200" b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142" y="1753809"/>
            <a:ext cx="4941827" cy="786401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Local residents, youth led process</a:t>
            </a: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vs. professional firms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pic>
        <p:nvPicPr>
          <p:cNvPr id="5" name="Picture 4" descr="IMG_80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69" y="1587326"/>
            <a:ext cx="3518868" cy="2381752"/>
          </a:xfrm>
          <a:prstGeom prst="rect">
            <a:avLst/>
          </a:prstGeom>
        </p:spPr>
      </p:pic>
      <p:pic>
        <p:nvPicPr>
          <p:cNvPr id="7" name="Picture 6" descr="AnureRK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69" y="3969078"/>
            <a:ext cx="3518868" cy="2627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142" y="2767014"/>
            <a:ext cx="481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Start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early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marL="342900" indent="-342900">
              <a:buFont typeface="Wingdings" charset="2"/>
              <a:buChar char="Ø"/>
            </a:pP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141" y="3507352"/>
            <a:ext cx="383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Double </a:t>
            </a: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check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dates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142" y="4292243"/>
            <a:ext cx="481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Dedicated staff </a:t>
            </a: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time to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coordinate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142" y="52192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On the ballot by signature=community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ownership and VOTES!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3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8596578" cy="1218165"/>
          </a:xfrm>
          <a:solidFill>
            <a:srgbClr val="FFFF0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Palatino"/>
                <a:cs typeface="Palatino"/>
              </a:rPr>
              <a:t>Polling is costly, but ignites the base</a:t>
            </a:r>
            <a:endParaRPr lang="en-US" sz="3600" b="1" dirty="0">
              <a:solidFill>
                <a:schemeClr val="tx1"/>
              </a:solidFill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114" y="1765905"/>
            <a:ext cx="6690386" cy="4717144"/>
          </a:xfrm>
        </p:spPr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Children and Youth Poll High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A local funding partner commissioned the poll prior to the ballot being filed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84% favorable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64% when negative messages get introduced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Democrats/Republicans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All economic brackets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Men/women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Strongest support seniors over 73</a:t>
            </a:r>
          </a:p>
          <a:p>
            <a:pPr marL="342900" indent="-342900" algn="ctr">
              <a:buFont typeface="Wingdings" charset="2"/>
              <a:buChar char="Ø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0AF9-910E-A641-A121-2D3EE0E71D40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234" y="2841075"/>
            <a:ext cx="2341151" cy="301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1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78" y="1644332"/>
            <a:ext cx="6201853" cy="4838717"/>
          </a:xfrm>
        </p:spPr>
        <p:txBody>
          <a:bodyPr>
            <a:normAutofit/>
          </a:bodyPr>
          <a:lstStyle/>
          <a:p>
            <a:pPr marL="800100" lvl="1" indent="-342900">
              <a:buFont typeface="Wingdings" charset="2"/>
              <a:buChar char="Ø"/>
            </a:pPr>
            <a:r>
              <a:rPr lang="en-US" dirty="0" smtClean="0">
                <a:latin typeface="Palatino"/>
                <a:cs typeface="Palatino"/>
              </a:rPr>
              <a:t>Patience is key: a culture of “No” since 2002;</a:t>
            </a:r>
          </a:p>
          <a:p>
            <a:pPr lvl="1" indent="0">
              <a:buNone/>
            </a:pPr>
            <a:endParaRPr lang="en-US" dirty="0" smtClean="0">
              <a:latin typeface="Palatino"/>
              <a:cs typeface="Palatino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dirty="0" smtClean="0">
                <a:latin typeface="Palatino"/>
                <a:cs typeface="Palatino"/>
              </a:rPr>
              <a:t>Unexpected allies and opponents;</a:t>
            </a:r>
          </a:p>
          <a:p>
            <a:pPr marL="800100" lvl="1" indent="-342900">
              <a:buFont typeface="Wingdings" charset="2"/>
              <a:buChar char="Ø"/>
            </a:pPr>
            <a:endParaRPr lang="en-US" dirty="0" smtClean="0">
              <a:latin typeface="Palatino"/>
              <a:cs typeface="Palatino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dirty="0" smtClean="0">
                <a:latin typeface="Palatino"/>
                <a:cs typeface="Palatino"/>
              </a:rPr>
              <a:t>Winning means strategy development, implementation and community initiated accountability;</a:t>
            </a:r>
          </a:p>
          <a:p>
            <a:pPr lvl="1" indent="0">
              <a:buNone/>
            </a:pPr>
            <a:r>
              <a:rPr lang="en-US" dirty="0" smtClean="0">
                <a:latin typeface="Palatino"/>
                <a:cs typeface="Palatino"/>
              </a:rPr>
              <a:t>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dirty="0" smtClean="0">
                <a:latin typeface="Palatino"/>
                <a:cs typeface="Palatino"/>
              </a:rPr>
              <a:t>Losing means building our base, and building a new strategy to secure resources for children and youth;</a:t>
            </a:r>
          </a:p>
          <a:p>
            <a:pPr marL="800100" lvl="1" indent="-342900">
              <a:buFont typeface="Wingdings" charset="2"/>
              <a:buChar char="Ø"/>
            </a:pPr>
            <a:endParaRPr lang="en-US" dirty="0" smtClean="0">
              <a:latin typeface="Palatino"/>
              <a:cs typeface="Palatino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dirty="0" smtClean="0">
                <a:latin typeface="Palatino"/>
                <a:cs typeface="Palatino"/>
              </a:rPr>
              <a:t>Building an engaged voter base needs to be our collective strategy across communities</a:t>
            </a:r>
          </a:p>
          <a:p>
            <a:pPr marL="342900" indent="-342900">
              <a:buFontTx/>
              <a:buChar char="•"/>
            </a:pPr>
            <a:endParaRPr lang="en-US" dirty="0" smtClean="0"/>
          </a:p>
          <a:p>
            <a:pPr marL="342900" indent="-342900">
              <a:buFontTx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259" y="249485"/>
            <a:ext cx="8649695" cy="1394847"/>
          </a:xfrm>
          <a:solidFill>
            <a:srgbClr val="FFFF00"/>
          </a:solidFill>
        </p:spPr>
        <p:txBody>
          <a:bodyPr/>
          <a:lstStyle/>
          <a:p>
            <a:r>
              <a:rPr lang="en-US" sz="3500" b="1" dirty="0" smtClean="0">
                <a:solidFill>
                  <a:srgbClr val="000000"/>
                </a:solidFill>
                <a:latin typeface="Arial"/>
                <a:cs typeface="Arial"/>
              </a:rPr>
              <a:t>This  </a:t>
            </a:r>
            <a:r>
              <a:rPr lang="en-US" sz="3500" b="1" dirty="0">
                <a:solidFill>
                  <a:srgbClr val="000000"/>
                </a:solidFill>
                <a:latin typeface="Arial"/>
                <a:cs typeface="Arial"/>
              </a:rPr>
              <a:t>is a long-term strategy. </a:t>
            </a:r>
            <a:r>
              <a:rPr lang="en-US" sz="35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35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500" b="1" dirty="0" smtClean="0">
                <a:solidFill>
                  <a:srgbClr val="000000"/>
                </a:solidFill>
                <a:latin typeface="Arial"/>
                <a:cs typeface="Arial"/>
              </a:rPr>
              <a:t>Win </a:t>
            </a:r>
            <a:r>
              <a:rPr lang="en-US" sz="3500" b="1" dirty="0">
                <a:solidFill>
                  <a:srgbClr val="000000"/>
                </a:solidFill>
                <a:latin typeface="Arial"/>
                <a:cs typeface="Arial"/>
              </a:rPr>
              <a:t>or </a:t>
            </a:r>
            <a:r>
              <a:rPr lang="en-US" sz="3500" b="1" dirty="0" smtClean="0">
                <a:solidFill>
                  <a:srgbClr val="000000"/>
                </a:solidFill>
                <a:latin typeface="Arial"/>
                <a:cs typeface="Arial"/>
              </a:rPr>
              <a:t>Lose</a:t>
            </a:r>
            <a:r>
              <a:rPr lang="en-US" sz="35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3500" dirty="0"/>
          </a:p>
        </p:txBody>
      </p:sp>
      <p:pic>
        <p:nvPicPr>
          <p:cNvPr id="6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296" y="1870017"/>
            <a:ext cx="2743405" cy="4208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10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60" y="257454"/>
            <a:ext cx="8596578" cy="1218165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For more information or to get involved </a:t>
            </a:r>
            <a:b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</a:br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(we need signature gatherers STAT)</a:t>
            </a:r>
            <a:endParaRPr lang="en-US" b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latin typeface="Palatino"/>
                <a:cs typeface="Palatino"/>
              </a:rPr>
              <a:t>Sara </a:t>
            </a:r>
            <a:r>
              <a:rPr lang="en-US" sz="1700" dirty="0" err="1" smtClean="0">
                <a:latin typeface="Palatino"/>
                <a:cs typeface="Palatino"/>
              </a:rPr>
              <a:t>Kershnar</a:t>
            </a:r>
            <a:r>
              <a:rPr lang="en-US" sz="1700" dirty="0" smtClean="0">
                <a:latin typeface="Palatino"/>
                <a:cs typeface="Palatino"/>
              </a:rPr>
              <a:t>, Invest in Youth Coalition Coordinator: </a:t>
            </a:r>
            <a:r>
              <a:rPr lang="en-US" sz="1700" dirty="0" smtClean="0">
                <a:latin typeface="Palatino"/>
                <a:cs typeface="Palatino"/>
                <a:hlinkClick r:id="rId2"/>
              </a:rPr>
              <a:t>sara@rysecenter.org</a:t>
            </a:r>
            <a:r>
              <a:rPr lang="en-US" sz="1700" dirty="0" smtClean="0">
                <a:latin typeface="Palatino"/>
                <a:cs typeface="Palatino"/>
              </a:rPr>
              <a:t>/510-685-5347</a:t>
            </a:r>
          </a:p>
          <a:p>
            <a:r>
              <a:rPr lang="en-US" sz="1700" dirty="0" err="1" smtClean="0">
                <a:latin typeface="Palatino"/>
                <a:cs typeface="Palatino"/>
              </a:rPr>
              <a:t>Jamileh</a:t>
            </a:r>
            <a:r>
              <a:rPr lang="en-US" sz="1700" dirty="0" smtClean="0">
                <a:latin typeface="Palatino"/>
                <a:cs typeface="Palatino"/>
              </a:rPr>
              <a:t> </a:t>
            </a:r>
            <a:r>
              <a:rPr lang="en-US" sz="1700" dirty="0" err="1" smtClean="0">
                <a:latin typeface="Palatino"/>
                <a:cs typeface="Palatino"/>
              </a:rPr>
              <a:t>Ebrahimi</a:t>
            </a:r>
            <a:r>
              <a:rPr lang="en-US" sz="1700" dirty="0" smtClean="0">
                <a:latin typeface="Palatino"/>
                <a:cs typeface="Palatino"/>
              </a:rPr>
              <a:t>, RYSE Youth Organizing Director:</a:t>
            </a:r>
            <a:r>
              <a:rPr lang="en-US" sz="1700" dirty="0">
                <a:latin typeface="Palatino"/>
                <a:cs typeface="Palatino"/>
              </a:rPr>
              <a:t> </a:t>
            </a:r>
            <a:r>
              <a:rPr lang="en-US" sz="1700" dirty="0" smtClean="0">
                <a:latin typeface="Palatino"/>
                <a:cs typeface="Palatino"/>
                <a:hlinkClick r:id="rId3"/>
              </a:rPr>
              <a:t>jamileh@rysecenter.org</a:t>
            </a:r>
            <a:r>
              <a:rPr lang="en-US" sz="1700" dirty="0" smtClean="0">
                <a:latin typeface="Palatino"/>
                <a:cs typeface="Palatino"/>
              </a:rPr>
              <a:t>/510-500-7561</a:t>
            </a:r>
          </a:p>
          <a:p>
            <a:r>
              <a:rPr lang="en-US" sz="1700" dirty="0" smtClean="0">
                <a:latin typeface="Palatino"/>
                <a:cs typeface="Palatino"/>
              </a:rPr>
              <a:t>Kimberly </a:t>
            </a:r>
            <a:r>
              <a:rPr lang="en-US" sz="1700" dirty="0" err="1" smtClean="0">
                <a:latin typeface="Palatino"/>
                <a:cs typeface="Palatino"/>
              </a:rPr>
              <a:t>Aceves</a:t>
            </a:r>
            <a:r>
              <a:rPr lang="en-US" sz="1700" dirty="0" smtClean="0">
                <a:latin typeface="Palatino"/>
                <a:cs typeface="Palatino"/>
              </a:rPr>
              <a:t>, RYSE Founding Executive Director: </a:t>
            </a:r>
            <a:r>
              <a:rPr lang="en-US" sz="1700" dirty="0" smtClean="0">
                <a:latin typeface="Palatino"/>
                <a:cs typeface="Palatino"/>
                <a:hlinkClick r:id="rId4"/>
              </a:rPr>
              <a:t>kimberly@rysecenter.org</a:t>
            </a:r>
            <a:r>
              <a:rPr lang="en-US" sz="1700" dirty="0">
                <a:latin typeface="Palatino"/>
                <a:cs typeface="Palatino"/>
                <a:hlinkClick r:id="rId4"/>
              </a:rPr>
              <a:t>/</a:t>
            </a:r>
            <a:r>
              <a:rPr lang="en-US" sz="1700" dirty="0" smtClean="0">
                <a:latin typeface="Palatino"/>
                <a:cs typeface="Palatino"/>
                <a:hlinkClick r:id="rId4"/>
              </a:rPr>
              <a:t>510.206.5552</a:t>
            </a:r>
            <a:endParaRPr lang="en-US" sz="1700" dirty="0" smtClean="0">
              <a:latin typeface="Palatino"/>
              <a:cs typeface="Palatino"/>
            </a:endParaRPr>
          </a:p>
          <a:p>
            <a:endParaRPr lang="en-US" sz="1700" dirty="0" smtClean="0">
              <a:latin typeface="Palatino"/>
              <a:cs typeface="Palatin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4586" y="3856202"/>
            <a:ext cx="7251214" cy="2626848"/>
          </a:xfrm>
        </p:spPr>
        <p:txBody>
          <a:bodyPr/>
          <a:lstStyle/>
          <a:p>
            <a:pPr marL="285750" indent="-285750">
              <a:buFont typeface="Courier New"/>
              <a:buChar char="o"/>
            </a:pPr>
            <a:r>
              <a:rPr lang="en-US" sz="1800" dirty="0">
                <a:solidFill>
                  <a:srgbClr val="0000FF"/>
                </a:solidFill>
                <a:latin typeface="Palatino"/>
                <a:cs typeface="Palatino"/>
              </a:rPr>
              <a:t>Like us on Facebook</a:t>
            </a:r>
            <a:r>
              <a:rPr lang="en-US" sz="1800" dirty="0" smtClean="0">
                <a:solidFill>
                  <a:srgbClr val="0000FF"/>
                </a:solidFill>
                <a:latin typeface="Palatino"/>
                <a:cs typeface="Palatino"/>
              </a:rPr>
              <a:t>!</a:t>
            </a:r>
          </a:p>
          <a:p>
            <a:pPr marL="285750" indent="-285750">
              <a:buFont typeface="Courier New"/>
              <a:buChar char="o"/>
            </a:pPr>
            <a:endParaRPr lang="en-US" sz="1800" dirty="0">
              <a:solidFill>
                <a:srgbClr val="0000FF"/>
              </a:solidFill>
              <a:latin typeface="Palatino"/>
              <a:cs typeface="Palatino"/>
            </a:endParaRPr>
          </a:p>
          <a:p>
            <a:pPr marL="285750" indent="-285750">
              <a:buFont typeface="Courier New"/>
              <a:buChar char="o"/>
            </a:pPr>
            <a:r>
              <a:rPr lang="en-US" sz="1800" dirty="0" smtClean="0">
                <a:solidFill>
                  <a:srgbClr val="0000FF"/>
                </a:solidFill>
                <a:latin typeface="Palatino"/>
                <a:cs typeface="Palatino"/>
              </a:rPr>
              <a:t>Follow </a:t>
            </a:r>
            <a:r>
              <a:rPr lang="en-US" sz="1800" dirty="0">
                <a:solidFill>
                  <a:srgbClr val="0000FF"/>
                </a:solidFill>
                <a:latin typeface="Palatino"/>
                <a:cs typeface="Palatino"/>
              </a:rPr>
              <a:t>us on Twitter: @</a:t>
            </a:r>
            <a:r>
              <a:rPr lang="en-US" sz="1800" dirty="0" smtClean="0">
                <a:solidFill>
                  <a:srgbClr val="0000FF"/>
                </a:solidFill>
                <a:latin typeface="Palatino"/>
                <a:cs typeface="Palatino"/>
              </a:rPr>
              <a:t>Richmondkids1st</a:t>
            </a:r>
          </a:p>
          <a:p>
            <a:endParaRPr lang="en-US" sz="1800" dirty="0">
              <a:solidFill>
                <a:srgbClr val="0000FF"/>
              </a:solidFill>
              <a:latin typeface="Palatino"/>
              <a:cs typeface="Palatino"/>
            </a:endParaRPr>
          </a:p>
          <a:p>
            <a:pPr marL="285750" indent="-285750">
              <a:buFont typeface="Courier New"/>
              <a:buChar char="o"/>
            </a:pPr>
            <a:r>
              <a:rPr lang="en-US" sz="1800" dirty="0" smtClean="0">
                <a:solidFill>
                  <a:srgbClr val="0000FF"/>
                </a:solidFill>
                <a:latin typeface="Palatino"/>
                <a:cs typeface="Palatino"/>
              </a:rPr>
              <a:t>Follow us on </a:t>
            </a:r>
            <a:r>
              <a:rPr lang="en-US" sz="1800" dirty="0" err="1" smtClean="0">
                <a:solidFill>
                  <a:srgbClr val="0000FF"/>
                </a:solidFill>
                <a:latin typeface="Palatino"/>
                <a:cs typeface="Palatino"/>
              </a:rPr>
              <a:t>Instagram</a:t>
            </a:r>
            <a:r>
              <a:rPr lang="en-US" sz="1800" dirty="0" smtClean="0">
                <a:solidFill>
                  <a:srgbClr val="0000FF"/>
                </a:solidFill>
                <a:latin typeface="Palatino"/>
                <a:cs typeface="Palatino"/>
              </a:rPr>
              <a:t>: @</a:t>
            </a:r>
            <a:r>
              <a:rPr lang="en-US" sz="1800" dirty="0" err="1" smtClean="0">
                <a:solidFill>
                  <a:srgbClr val="0000FF"/>
                </a:solidFill>
                <a:latin typeface="Palatino"/>
                <a:cs typeface="Palatino"/>
              </a:rPr>
              <a:t>RichmondKidsFirst</a:t>
            </a:r>
            <a:endParaRPr lang="en-US" sz="1800" dirty="0">
              <a:solidFill>
                <a:srgbClr val="0000FF"/>
              </a:solidFill>
              <a:latin typeface="Palatino"/>
              <a:cs typeface="Palatino"/>
            </a:endParaRPr>
          </a:p>
          <a:p>
            <a:endParaRPr lang="en-US" sz="1800" dirty="0" smtClean="0">
              <a:solidFill>
                <a:srgbClr val="0000FF"/>
              </a:solidFill>
              <a:latin typeface="Palatino"/>
              <a:cs typeface="Palatino"/>
            </a:endParaRPr>
          </a:p>
          <a:p>
            <a:pPr marL="285750" indent="-285750">
              <a:buFont typeface="Courier New"/>
              <a:buChar char="o"/>
            </a:pPr>
            <a:r>
              <a:rPr lang="en-US" sz="1800" dirty="0" smtClean="0">
                <a:solidFill>
                  <a:srgbClr val="0000FF"/>
                </a:solidFill>
                <a:latin typeface="Palatino"/>
                <a:cs typeface="Palatino"/>
              </a:rPr>
              <a:t>Check </a:t>
            </a:r>
            <a:r>
              <a:rPr lang="en-US" sz="1800" dirty="0">
                <a:solidFill>
                  <a:srgbClr val="0000FF"/>
                </a:solidFill>
                <a:latin typeface="Palatino"/>
                <a:cs typeface="Palatino"/>
              </a:rPr>
              <a:t>out the website: </a:t>
            </a:r>
            <a:r>
              <a:rPr lang="en-US" sz="1800" dirty="0" err="1">
                <a:solidFill>
                  <a:srgbClr val="0000FF"/>
                </a:solidFill>
                <a:latin typeface="Palatino"/>
                <a:cs typeface="Palatino"/>
              </a:rPr>
              <a:t>www.RichmondKidsFirst.org</a:t>
            </a:r>
            <a:endParaRPr lang="en-US" sz="1800" dirty="0">
              <a:solidFill>
                <a:srgbClr val="0000FF"/>
              </a:solidFill>
              <a:latin typeface="Palatino"/>
              <a:cs typeface="Palatin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8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dcP_stori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jdcP_stories.thmx</Template>
  <TotalTime>56463</TotalTime>
  <Words>829</Words>
  <Application>Microsoft Macintosh PowerPoint</Application>
  <PresentationFormat>On-screen Show (4:3)</PresentationFormat>
  <Paragraphs>107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jdcP_stories</vt:lpstr>
      <vt:lpstr>Richmond Kids First: Leading with Our Values</vt:lpstr>
      <vt:lpstr> WHAT IS IT?</vt:lpstr>
      <vt:lpstr>Grounded in Youth Vision </vt:lpstr>
      <vt:lpstr>PowerPoint Presentation</vt:lpstr>
      <vt:lpstr> Signatures are key…     and it’s hard work</vt:lpstr>
      <vt:lpstr>Polling is costly, but ignites the base</vt:lpstr>
      <vt:lpstr>This  is a long-term strategy.  Win or Lose.</vt:lpstr>
      <vt:lpstr>For more information or to get involved  (we need signature gatherers STAT)</vt:lpstr>
    </vt:vector>
  </TitlesOfParts>
  <Company>jdcPartnerships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Commissioner Interviews: Key Findings</dc:title>
  <dc:creator>Jara Dean-Coffey</dc:creator>
  <cp:lastModifiedBy>Kimberly</cp:lastModifiedBy>
  <cp:revision>1233</cp:revision>
  <cp:lastPrinted>2016-05-09T01:38:10Z</cp:lastPrinted>
  <dcterms:created xsi:type="dcterms:W3CDTF">2012-11-05T21:13:55Z</dcterms:created>
  <dcterms:modified xsi:type="dcterms:W3CDTF">2016-05-09T02:17:11Z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>False</vt:lpwstr>
  </property>
  <property fmtid="{D5CDD505-2E9C-101B-9397-08002B2CF9AE}" pid="5" name="Offisync_UniqueId">
    <vt:lpwstr>73695;25157774</vt:lpwstr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>2013-08-02T16:04:46-0700</vt:lpwstr>
  </property>
  <property fmtid="{D5CDD505-2E9C-101B-9397-08002B2CF9AE}" pid="9" name="Offisync_ProviderName">
    <vt:lpwstr>Central Desktop</vt:lpwstr>
  </property>
</Properties>
</file>