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523" r:id="rId1"/>
  </p:sldMasterIdLst>
  <p:notesMasterIdLst>
    <p:notesMasterId r:id="rId10"/>
  </p:notesMasterIdLst>
  <p:handoutMasterIdLst>
    <p:handoutMasterId r:id="rId11"/>
  </p:handoutMasterIdLst>
  <p:sldIdLst>
    <p:sldId id="911" r:id="rId2"/>
    <p:sldId id="913" r:id="rId3"/>
    <p:sldId id="912" r:id="rId4"/>
    <p:sldId id="832" r:id="rId5"/>
    <p:sldId id="886" r:id="rId6"/>
    <p:sldId id="914" r:id="rId7"/>
    <p:sldId id="910" r:id="rId8"/>
    <p:sldId id="915" r:id="rId9"/>
  </p:sldIdLst>
  <p:sldSz cx="9144000" cy="6858000" type="screen4x3"/>
  <p:notesSz cx="9382125" cy="7077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53">
          <p15:clr>
            <a:srgbClr val="A4A3A4"/>
          </p15:clr>
        </p15:guide>
        <p15:guide id="2" pos="2865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229">
          <p15:clr>
            <a:srgbClr val="A4A3A4"/>
          </p15:clr>
        </p15:guide>
        <p15:guide id="2" pos="2955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ra Dean-Coffey" initials="" lastIdx="19" clrIdx="0"/>
  <p:cmAuthor id="1" name="Nicole" initials="N" lastIdx="1" clrIdx="1"/>
  <p:cmAuthor id="2" name="Jill Casey" initials="JC" lastIdx="0" clrIdx="2"/>
  <p:cmAuthor id="3" name="Nicole" initials="" lastIdx="14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clrMru>
    <a:srgbClr val="FFED44"/>
    <a:srgbClr val="8E1313"/>
    <a:srgbClr val="3823C5"/>
    <a:srgbClr val="AE2DC0"/>
    <a:srgbClr val="40B5D1"/>
    <a:srgbClr val="98988E"/>
    <a:srgbClr val="F1F1DD"/>
    <a:srgbClr val="2D3F57"/>
    <a:srgbClr val="C9A3BB"/>
    <a:srgbClr val="E0CB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87" autoAdjust="0"/>
    <p:restoredTop sz="91886" autoAdjust="0"/>
  </p:normalViewPr>
  <p:slideViewPr>
    <p:cSldViewPr snapToGrid="0" snapToObjects="1">
      <p:cViewPr>
        <p:scale>
          <a:sx n="112" d="100"/>
          <a:sy n="112" d="100"/>
        </p:scale>
        <p:origin x="-504" y="800"/>
      </p:cViewPr>
      <p:guideLst>
        <p:guide orient="horz" pos="2153"/>
        <p:guide pos="2865"/>
      </p:guideLst>
    </p:cSldViewPr>
  </p:slideViewPr>
  <p:outlineViewPr>
    <p:cViewPr>
      <p:scale>
        <a:sx n="33" d="100"/>
        <a:sy n="33" d="100"/>
      </p:scale>
      <p:origin x="0" y="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75" d="100"/>
        <a:sy n="175" d="100"/>
      </p:scale>
      <p:origin x="0" y="19912"/>
    </p:cViewPr>
  </p:sorterViewPr>
  <p:notesViewPr>
    <p:cSldViewPr snapToGrid="0" snapToObjects="1">
      <p:cViewPr>
        <p:scale>
          <a:sx n="100" d="100"/>
          <a:sy n="100" d="100"/>
        </p:scale>
        <p:origin x="-656" y="56"/>
      </p:cViewPr>
      <p:guideLst>
        <p:guide orient="horz" pos="2229"/>
        <p:guide pos="2955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handoutMaster" Target="handoutMasters/handoutMaster1.xml"/><Relationship Id="rId12" Type="http://schemas.openxmlformats.org/officeDocument/2006/relationships/printerSettings" Target="printerSettings/printerSettings1.bin"/><Relationship Id="rId13" Type="http://schemas.openxmlformats.org/officeDocument/2006/relationships/commentAuthors" Target="commentAuthors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66008" cy="3539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dirty="0" smtClean="0"/>
              <a:t>DIG Challenge Fund Grantee Matrix Summary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314013" y="0"/>
            <a:ext cx="4066008" cy="3539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1BD53F-63DC-2E4F-A529-3F26E1C7E702}" type="datetime1">
              <a:rPr lang="en-US" smtClean="0"/>
              <a:t>5/8/16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721902"/>
            <a:ext cx="4066008" cy="3539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314013" y="6721902"/>
            <a:ext cx="4066008" cy="3539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9F3C6E-363A-154F-9FD4-748E78D9A67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605164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4.png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439617" y="796681"/>
            <a:ext cx="6037383" cy="18058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11" name="Header Placeholder 1"/>
          <p:cNvSpPr>
            <a:spLocks noGrp="1"/>
          </p:cNvSpPr>
          <p:nvPr>
            <p:ph type="hdr" sz="quarter"/>
          </p:nvPr>
        </p:nvSpPr>
        <p:spPr>
          <a:xfrm>
            <a:off x="3987800" y="216878"/>
            <a:ext cx="5046785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900">
                <a:solidFill>
                  <a:srgbClr val="AA5816"/>
                </a:solidFill>
                <a:effectLst/>
              </a:defRPr>
            </a:lvl1pPr>
          </a:lstStyle>
          <a:p>
            <a:r>
              <a:rPr lang="en-US" dirty="0" smtClean="0">
                <a:latin typeface="Franklin Gothic Book" charset="0"/>
              </a:rPr>
              <a:t>DIG Challenge Fund Grantee Matrix Summary</a:t>
            </a:r>
            <a:endParaRPr lang="en-US" dirty="0"/>
          </a:p>
        </p:txBody>
      </p:sp>
      <p:sp>
        <p:nvSpPr>
          <p:cNvPr id="12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26794" y="796681"/>
            <a:ext cx="2407790" cy="1805843"/>
          </a:xfrm>
          <a:prstGeom prst="rect">
            <a:avLst/>
          </a:prstGeom>
          <a:noFill/>
          <a:ln w="635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pic>
        <p:nvPicPr>
          <p:cNvPr id="13" name="Picture 12" descr="jdcP_logotype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3" t="24051" b="23319"/>
          <a:stretch/>
        </p:blipFill>
        <p:spPr>
          <a:xfrm>
            <a:off x="457201" y="216878"/>
            <a:ext cx="2073901" cy="48064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626794" y="2729523"/>
            <a:ext cx="104923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kern="0" spc="100" dirty="0" smtClean="0">
                <a:solidFill>
                  <a:schemeClr val="accent3">
                    <a:lumMod val="75000"/>
                  </a:schemeClr>
                </a:solidFill>
              </a:rPr>
              <a:t>NOTES:</a:t>
            </a:r>
            <a:endParaRPr lang="en-US" sz="900" kern="0" spc="1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5" name="Notes Placeholder 26"/>
          <p:cNvSpPr>
            <a:spLocks noGrp="1"/>
          </p:cNvSpPr>
          <p:nvPr>
            <p:ph type="body" sz="quarter" idx="3"/>
          </p:nvPr>
        </p:nvSpPr>
        <p:spPr>
          <a:xfrm>
            <a:off x="439617" y="2725992"/>
            <a:ext cx="6037383" cy="406057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vert="horz" lIns="182880" tIns="182880" rIns="182880" bIns="18288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Slide Number Placeholder 27"/>
          <p:cNvSpPr>
            <a:spLocks noGrp="1"/>
          </p:cNvSpPr>
          <p:nvPr>
            <p:ph type="sldNum" sz="quarter" idx="5"/>
          </p:nvPr>
        </p:nvSpPr>
        <p:spPr>
          <a:xfrm>
            <a:off x="8604737" y="6443663"/>
            <a:ext cx="429847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200"/>
            </a:lvl1pPr>
          </a:lstStyle>
          <a:p>
            <a:fld id="{1460BF16-839C-254E-B83D-2760CC5B092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616113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626225" y="796925"/>
            <a:ext cx="2408238" cy="1804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>
                <a:latin typeface="Calibri" charset="0"/>
                <a:ea typeface="MS PGothic" charset="0"/>
                <a:cs typeface="MS PGothic" charset="0"/>
              </a:rPr>
              <a:t>RYSE youth-serving organization begin by youth organizing effort to combat effects of violence on young people in Richmond.</a:t>
            </a:r>
          </a:p>
          <a:p>
            <a:endParaRPr lang="en-US" dirty="0">
              <a:latin typeface="Calibri" charset="0"/>
              <a:ea typeface="MS PGothic" charset="0"/>
              <a:cs typeface="MS PGothic" charset="0"/>
            </a:endParaRPr>
          </a:p>
          <a:p>
            <a:r>
              <a:rPr lang="en-US" dirty="0">
                <a:latin typeface="Calibri" charset="0"/>
                <a:ea typeface="MS PGothic" charset="0"/>
                <a:cs typeface="MS PGothic" charset="0"/>
              </a:rPr>
              <a:t>More than half of the organization</a:t>
            </a:r>
            <a:r>
              <a:rPr lang="ja-JP" altLang="en-US" dirty="0">
                <a:latin typeface="Calibri" charset="0"/>
                <a:ea typeface="MS PGothic" charset="0"/>
                <a:cs typeface="MS PGothic" charset="0"/>
              </a:rPr>
              <a:t>’</a:t>
            </a:r>
            <a:r>
              <a:rPr lang="en-US" altLang="ja-JP" dirty="0">
                <a:latin typeface="Calibri" charset="0"/>
                <a:ea typeface="MS PGothic" charset="0"/>
                <a:cs typeface="MS PGothic" charset="0"/>
              </a:rPr>
              <a:t>s staff are young people.</a:t>
            </a:r>
          </a:p>
          <a:p>
            <a:endParaRPr lang="en-US" dirty="0">
              <a:latin typeface="Calibri" charset="0"/>
              <a:ea typeface="MS PGothic" charset="0"/>
              <a:cs typeface="MS PGothic" charset="0"/>
            </a:endParaRPr>
          </a:p>
          <a:p>
            <a:r>
              <a:rPr lang="en-US" dirty="0">
                <a:latin typeface="Calibri" charset="0"/>
                <a:ea typeface="MS PGothic" charset="0"/>
                <a:cs typeface="MS PGothic" charset="0"/>
              </a:rPr>
              <a:t>This year, we launched a Listening Campaign</a:t>
            </a:r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Rockwel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Rockwel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C7E786D5-AF8D-7D47-B48F-6868994AAC01}" type="slidenum">
              <a:rPr lang="en-US" sz="1200">
                <a:latin typeface="Calibri" charset="0"/>
                <a:ea typeface="MS PGothic" charset="0"/>
                <a:cs typeface="MS PGothic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sz="1200" dirty="0">
              <a:latin typeface="Calibri" charset="0"/>
              <a:ea typeface="MS PGothic" charset="0"/>
              <a:cs typeface="MS PGothic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26225" y="796925"/>
            <a:ext cx="2408238" cy="1804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City is in</a:t>
            </a:r>
            <a:r>
              <a:rPr lang="en-US" baseline="0" dirty="0" smtClean="0"/>
              <a:t> a deficit. Oakland won at their worst deficit. This is about future-thinking.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Built in contingencies for emergencies</a:t>
            </a:r>
          </a:p>
          <a:p>
            <a:endParaRPr lang="en-US" baseline="0" dirty="0" smtClean="0"/>
          </a:p>
          <a:p>
            <a:r>
              <a:rPr lang="en-US" baseline="0" dirty="0" smtClean="0"/>
              <a:t>Doesn</a:t>
            </a:r>
            <a:r>
              <a:rPr lang="uk-UA" baseline="0" dirty="0" smtClean="0"/>
              <a:t>’</a:t>
            </a:r>
            <a:r>
              <a:rPr lang="en-US" baseline="0" dirty="0" smtClean="0"/>
              <a:t>t limit cities ability to apply</a:t>
            </a:r>
          </a:p>
          <a:p>
            <a:endParaRPr lang="en-US" baseline="0" dirty="0" smtClean="0"/>
          </a:p>
          <a:p>
            <a:r>
              <a:rPr lang="en-US" baseline="0" dirty="0" smtClean="0"/>
              <a:t>4.3 million was what the City spent in overtime pay for police. This is about prioritizing prevention over structural interventions that disproportionately target black and brown young people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>
                <a:latin typeface="Franklin Gothic Book" charset="0"/>
              </a:rPr>
              <a:t>DIG Challenge Fund Grantee Matrix Summary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460BF16-839C-254E-B83D-2760CC5B092A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0197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RYSE was started by youth organizers out of an organization</a:t>
            </a:r>
            <a:r>
              <a:rPr lang="en-US" baseline="0" dirty="0" smtClean="0"/>
              <a:t> called youth together, which was actually funded by OFCY</a:t>
            </a:r>
          </a:p>
          <a:p>
            <a:endParaRPr lang="en-US" baseline="0" dirty="0" smtClean="0"/>
          </a:p>
          <a:p>
            <a:r>
              <a:rPr lang="en-US" baseline="0" dirty="0" smtClean="0"/>
              <a:t>Youth-led, tired of adults continually dropping the ball. Hadn</a:t>
            </a:r>
            <a:r>
              <a:rPr lang="uk-UA" baseline="0" dirty="0" smtClean="0"/>
              <a:t>’</a:t>
            </a:r>
            <a:r>
              <a:rPr lang="en-US" baseline="0" dirty="0" smtClean="0"/>
              <a:t>t been strong coordinated efforts for organizing in decades</a:t>
            </a:r>
          </a:p>
          <a:p>
            <a:endParaRPr lang="en-US" baseline="0" dirty="0" smtClean="0"/>
          </a:p>
          <a:p>
            <a:r>
              <a:rPr lang="en-US" baseline="0" dirty="0" smtClean="0"/>
              <a:t>RYSE Opened in 2008, direct service to systems change focus. 13-21</a:t>
            </a:r>
          </a:p>
          <a:p>
            <a:endParaRPr lang="en-US" baseline="0" dirty="0" smtClean="0"/>
          </a:p>
          <a:p>
            <a:r>
              <a:rPr lang="en-US" baseline="0" dirty="0" smtClean="0"/>
              <a:t>Young people understood that what a city prioritizes is evidenced by where it spends its money.  Majority of services to public safety.</a:t>
            </a:r>
          </a:p>
          <a:p>
            <a:endParaRPr lang="en-US" baseline="0" dirty="0" smtClean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>
                <a:latin typeface="Franklin Gothic Book" charset="0"/>
              </a:rPr>
              <a:t>DIG Challenge Fund Grantee Matrix Summary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460BF16-839C-254E-B83D-2760CC5B092A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9208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26225" y="796925"/>
            <a:ext cx="2408238" cy="1804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Win or lose. This is about</a:t>
            </a:r>
            <a:r>
              <a:rPr lang="en-US" baseline="0" dirty="0" smtClean="0"/>
              <a:t> movement building.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are looking at a potential Trump presidency. This is about igniting the base of young people and their families locally with a keen understanding of the national politic.</a:t>
            </a:r>
          </a:p>
          <a:p>
            <a:endParaRPr lang="en-US" baseline="0" dirty="0" smtClean="0"/>
          </a:p>
          <a:p>
            <a:r>
              <a:rPr lang="en-US" baseline="0" dirty="0" smtClean="0"/>
              <a:t>Dirty politics</a:t>
            </a:r>
          </a:p>
          <a:p>
            <a:endParaRPr lang="en-US" baseline="0" dirty="0" smtClean="0"/>
          </a:p>
          <a:p>
            <a:r>
              <a:rPr lang="en-US" baseline="0" dirty="0" smtClean="0"/>
              <a:t>Small community. At the end of the day we are all going to still be here.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>
                <a:latin typeface="Franklin Gothic Book" charset="0"/>
              </a:rPr>
              <a:t>DIG Challenge Fund Grantee Matrix Summary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460BF16-839C-254E-B83D-2760CC5B092A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17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26225" y="796925"/>
            <a:ext cx="2408238" cy="1804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</a:t>
            </a:r>
            <a:r>
              <a:rPr lang="en-US" baseline="0" dirty="0" smtClean="0"/>
              <a:t> has been a learning process. Give yourself more time then you think you need for value and coalition, ballot work, fundraising, signature gathering etc.</a:t>
            </a: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>
                <a:latin typeface="Franklin Gothic Book" charset="0"/>
              </a:rPr>
              <a:t>DIG Challenge Fund Grantee Matrix Summary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460BF16-839C-254E-B83D-2760CC5B092A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8127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26225" y="796925"/>
            <a:ext cx="2408238" cy="1804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Polls</a:t>
            </a:r>
            <a:r>
              <a:rPr lang="en-US" baseline="0" dirty="0" smtClean="0"/>
              <a:t> fund high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>
                <a:latin typeface="Franklin Gothic Book" charset="0"/>
              </a:rPr>
              <a:t>DIG Challenge Fund Grantee Matrix Summary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460BF16-839C-254E-B83D-2760CC5B092A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143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2574" y="228600"/>
            <a:ext cx="8577263" cy="4187952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1332" y="1147000"/>
            <a:ext cx="7317619" cy="1120712"/>
          </a:xfrm>
        </p:spPr>
        <p:txBody>
          <a:bodyPr>
            <a:normAutofit/>
          </a:bodyPr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31331" y="2377439"/>
            <a:ext cx="7317619" cy="183170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2438" y="4026579"/>
            <a:ext cx="2057400" cy="365125"/>
          </a:xfrm>
        </p:spPr>
        <p:txBody>
          <a:bodyPr/>
          <a:lstStyle>
            <a:lvl1pPr algn="ctr">
              <a:defRPr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3" name="Picture 12" descr="tag_Logo_type.pd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28129" y="5941577"/>
            <a:ext cx="4419600" cy="65119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950" y="228600"/>
            <a:ext cx="8624887" cy="6345238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300" y="2747962"/>
            <a:ext cx="8618538" cy="1362075"/>
          </a:xfrm>
        </p:spPr>
        <p:txBody>
          <a:bodyPr lIns="274320" rIns="274320" anchor="ctr" anchorCtr="0">
            <a:noAutofit/>
          </a:bodyPr>
          <a:lstStyle>
            <a:lvl1pPr algn="ctr">
              <a:defRPr sz="36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3407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950" y="228600"/>
            <a:ext cx="8624887" cy="6345238"/>
          </a:xfrm>
          <a:prstGeom prst="rect">
            <a:avLst/>
          </a:prstGeom>
          <a:solidFill>
            <a:srgbClr val="8E13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300" y="2747962"/>
            <a:ext cx="8618538" cy="1362075"/>
          </a:xfrm>
        </p:spPr>
        <p:txBody>
          <a:bodyPr lIns="274320" rIns="274320" anchor="ctr" anchorCtr="0">
            <a:noAutofit/>
          </a:bodyPr>
          <a:lstStyle>
            <a:lvl1pPr algn="ctr">
              <a:defRPr sz="36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950" y="228600"/>
            <a:ext cx="8624887" cy="63452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300" y="2747962"/>
            <a:ext cx="8618538" cy="1362075"/>
          </a:xfrm>
        </p:spPr>
        <p:txBody>
          <a:bodyPr lIns="274320" rIns="274320" anchor="ctr" anchorCtr="0">
            <a:noAutofit/>
          </a:bodyPr>
          <a:lstStyle>
            <a:lvl1pPr algn="ctr">
              <a:defRPr sz="36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19006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950" y="228600"/>
            <a:ext cx="8624887" cy="634523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300" y="2747962"/>
            <a:ext cx="8618538" cy="1362075"/>
          </a:xfrm>
        </p:spPr>
        <p:txBody>
          <a:bodyPr lIns="274320" rIns="274320" anchor="ctr" anchorCtr="0">
            <a:noAutofit/>
          </a:bodyPr>
          <a:lstStyle>
            <a:lvl1pPr algn="ctr">
              <a:defRPr sz="36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24806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950" y="228600"/>
            <a:ext cx="8624887" cy="6345238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300" y="2747962"/>
            <a:ext cx="8618538" cy="1362075"/>
          </a:xfrm>
        </p:spPr>
        <p:txBody>
          <a:bodyPr lIns="274320" rIns="274320" anchor="ctr" anchorCtr="0">
            <a:noAutofit/>
          </a:bodyPr>
          <a:lstStyle>
            <a:lvl1pPr algn="ctr">
              <a:defRPr sz="36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72710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950" y="228600"/>
            <a:ext cx="8624887" cy="634523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300" y="2252056"/>
            <a:ext cx="8618537" cy="2307849"/>
          </a:xfrm>
        </p:spPr>
        <p:txBody>
          <a:bodyPr lIns="274320" rIns="274320" anchor="ctr" anchorCtr="0">
            <a:noAutofit/>
          </a:bodyPr>
          <a:lstStyle>
            <a:lvl1pPr algn="ctr">
              <a:defRPr sz="28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65862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950" y="228600"/>
            <a:ext cx="8624887" cy="634523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300" y="2747962"/>
            <a:ext cx="8618538" cy="1362075"/>
          </a:xfrm>
        </p:spPr>
        <p:txBody>
          <a:bodyPr lIns="274320" rIns="274320" anchor="ctr" anchorCtr="0">
            <a:noAutofit/>
          </a:bodyPr>
          <a:lstStyle>
            <a:lvl1pPr algn="ctr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84777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950" y="228600"/>
            <a:ext cx="8624887" cy="634523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221844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950" y="228600"/>
            <a:ext cx="8624887" cy="634523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591214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6" y="228600"/>
            <a:ext cx="3829806" cy="6345238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6541" y="1233714"/>
            <a:ext cx="3524888" cy="5203086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4112382" y="228600"/>
            <a:ext cx="4812387" cy="63452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 smtClean="0"/>
              <a:t>Drag picture to placeholder or click icon to add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98474" y="484094"/>
            <a:ext cx="3492955" cy="749620"/>
          </a:xfrm>
        </p:spPr>
        <p:txBody>
          <a:bodyPr/>
          <a:lstStyle>
            <a:lvl1pPr>
              <a:defRPr sz="2000" b="1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87805" cy="634523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6541" y="388800"/>
            <a:ext cx="3766891" cy="60480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4570381" y="228600"/>
            <a:ext cx="4354388" cy="63452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 smtClean="0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1204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87805" cy="6345238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6541" y="388800"/>
            <a:ext cx="3766891" cy="60480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4570381" y="228600"/>
            <a:ext cx="4354388" cy="63452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 smtClean="0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3487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234950" y="1596570"/>
            <a:ext cx="8624887" cy="497726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 userDrawn="1"/>
        </p:nvSpPr>
        <p:spPr>
          <a:xfrm>
            <a:off x="234950" y="257455"/>
            <a:ext cx="8636984" cy="1218164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63260" y="257454"/>
            <a:ext cx="8596577" cy="1218165"/>
          </a:xfrm>
        </p:spPr>
        <p:txBody>
          <a:bodyPr anchor="t" anchorCtr="0"/>
          <a:lstStyle>
            <a:lvl1pPr algn="ctr">
              <a:defRPr sz="280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399143" y="1765905"/>
            <a:ext cx="8309427" cy="4717144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B20AF9-910E-A641-A121-2D3EE0E71D4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234950" y="1596570"/>
            <a:ext cx="8624887" cy="497726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 userDrawn="1"/>
        </p:nvSpPr>
        <p:spPr>
          <a:xfrm>
            <a:off x="263260" y="257455"/>
            <a:ext cx="8608674" cy="12181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63260" y="257454"/>
            <a:ext cx="7755883" cy="1218165"/>
          </a:xfrm>
        </p:spPr>
        <p:txBody>
          <a:bodyPr anchor="t" anchorCtr="0"/>
          <a:lstStyle>
            <a:lvl1pPr algn="ctr">
              <a:defRPr sz="280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411238" y="1765905"/>
            <a:ext cx="8248952" cy="4717144"/>
          </a:xfrm>
        </p:spPr>
        <p:txBody>
          <a:bodyPr/>
          <a:lstStyle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B20AF9-910E-A641-A121-2D3EE0E71D4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4834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234950" y="1596570"/>
            <a:ext cx="8624887" cy="497726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 userDrawn="1"/>
        </p:nvSpPr>
        <p:spPr>
          <a:xfrm>
            <a:off x="263260" y="257455"/>
            <a:ext cx="8608674" cy="121816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63260" y="257454"/>
            <a:ext cx="8596577" cy="1218165"/>
          </a:xfrm>
        </p:spPr>
        <p:txBody>
          <a:bodyPr anchor="t" anchorCtr="0"/>
          <a:lstStyle>
            <a:lvl1pPr algn="ctr">
              <a:defRPr sz="280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399142" y="1753809"/>
            <a:ext cx="8261047" cy="4729239"/>
          </a:xfrm>
        </p:spPr>
        <p:txBody>
          <a:bodyPr/>
          <a:lstStyle>
            <a:lvl2pPr>
              <a:buClr>
                <a:schemeClr val="bg1">
                  <a:lumMod val="50000"/>
                </a:schemeClr>
              </a:buClr>
              <a:defRPr/>
            </a:lvl2pPr>
            <a:lvl3pPr>
              <a:buClr>
                <a:schemeClr val="bg1">
                  <a:lumMod val="50000"/>
                </a:schemeClr>
              </a:buClr>
              <a:defRPr/>
            </a:lvl3pPr>
            <a:lvl4pPr>
              <a:buClr>
                <a:schemeClr val="bg1">
                  <a:lumMod val="50000"/>
                </a:schemeClr>
              </a:buClr>
              <a:defRPr/>
            </a:lvl4pPr>
            <a:lvl5pPr>
              <a:buClr>
                <a:schemeClr val="bg1">
                  <a:lumMod val="50000"/>
                </a:schemeClr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B20AF9-910E-A641-A121-2D3EE0E71D4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1343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234950" y="257453"/>
            <a:ext cx="8604504" cy="527608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 userDrawn="1"/>
        </p:nvSpPr>
        <p:spPr>
          <a:xfrm>
            <a:off x="263260" y="5659437"/>
            <a:ext cx="8608674" cy="914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63260" y="5659437"/>
            <a:ext cx="8596577" cy="914401"/>
          </a:xfrm>
        </p:spPr>
        <p:txBody>
          <a:bodyPr lIns="182880" tIns="91440" rIns="182880" bIns="91440" anchor="t" anchorCtr="0"/>
          <a:lstStyle>
            <a:lvl1pPr algn="l"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399142" y="399142"/>
            <a:ext cx="8261047" cy="49834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>
                  <a:lumMod val="50000"/>
                </a:schemeClr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>
                  <a:lumMod val="50000"/>
                </a:schemeClr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>
                  <a:lumMod val="50000"/>
                </a:schemeClr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>
                  <a:lumMod val="50000"/>
                </a:schemeClr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05800" y="6208712"/>
            <a:ext cx="554038" cy="365125"/>
          </a:xfrm>
        </p:spPr>
        <p:txBody>
          <a:bodyPr/>
          <a:lstStyle/>
          <a:p>
            <a:pPr>
              <a:defRPr/>
            </a:pPr>
            <a:fld id="{5EB20AF9-910E-A641-A121-2D3EE0E71D4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3797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234950" y="257453"/>
            <a:ext cx="8604504" cy="52760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 userDrawn="1"/>
        </p:nvSpPr>
        <p:spPr>
          <a:xfrm>
            <a:off x="263260" y="5659437"/>
            <a:ext cx="8608674" cy="9144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63260" y="5659437"/>
            <a:ext cx="8596577" cy="914401"/>
          </a:xfrm>
        </p:spPr>
        <p:txBody>
          <a:bodyPr lIns="182880" tIns="91440" rIns="182880" bIns="91440" anchor="t" anchorCtr="0"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399142" y="399142"/>
            <a:ext cx="8261047" cy="4983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>
                <a:schemeClr val="accent4">
                  <a:lumMod val="75000"/>
                </a:schemeClr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4">
                  <a:lumMod val="75000"/>
                </a:schemeClr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4">
                  <a:lumMod val="75000"/>
                </a:schemeClr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4">
                  <a:lumMod val="75000"/>
                </a:schemeClr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05800" y="6208712"/>
            <a:ext cx="554038" cy="365125"/>
          </a:xfrm>
        </p:spPr>
        <p:txBody>
          <a:bodyPr/>
          <a:lstStyle/>
          <a:p>
            <a:pPr>
              <a:defRPr/>
            </a:pPr>
            <a:fld id="{5EB20AF9-910E-A641-A121-2D3EE0E71D4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9500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234950" y="1596570"/>
            <a:ext cx="8624887" cy="497726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 userDrawn="1"/>
        </p:nvSpPr>
        <p:spPr>
          <a:xfrm>
            <a:off x="263260" y="257455"/>
            <a:ext cx="8608674" cy="12181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63260" y="257454"/>
            <a:ext cx="8596577" cy="1218165"/>
          </a:xfrm>
        </p:spPr>
        <p:txBody>
          <a:bodyPr anchor="t" anchorCtr="0"/>
          <a:lstStyle>
            <a:lvl1pPr algn="ctr">
              <a:defRPr sz="280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387048" y="1765905"/>
            <a:ext cx="8333620" cy="4717144"/>
          </a:xfrm>
        </p:spPr>
        <p:txBody>
          <a:bodyPr/>
          <a:lstStyle>
            <a:lvl2pPr>
              <a:buClr>
                <a:schemeClr val="accent3"/>
              </a:buClr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B20AF9-910E-A641-A121-2D3EE0E71D4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3135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234950" y="1596570"/>
            <a:ext cx="8624887" cy="497726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 userDrawn="1"/>
        </p:nvSpPr>
        <p:spPr>
          <a:xfrm>
            <a:off x="263260" y="260909"/>
            <a:ext cx="8605047" cy="121471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63260" y="257454"/>
            <a:ext cx="8596577" cy="1218165"/>
          </a:xfrm>
        </p:spPr>
        <p:txBody>
          <a:bodyPr anchor="t" anchorCtr="0"/>
          <a:lstStyle>
            <a:lvl1pPr algn="ctr">
              <a:defRPr sz="280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399142" y="1765905"/>
            <a:ext cx="8285239" cy="4717144"/>
          </a:xfrm>
        </p:spPr>
        <p:txBody>
          <a:bodyPr/>
          <a:lstStyle>
            <a:lvl2pPr>
              <a:buClr>
                <a:schemeClr val="accent4"/>
              </a:buClr>
              <a:defRPr/>
            </a:lvl2pPr>
            <a:lvl3pPr>
              <a:buClr>
                <a:schemeClr val="accent4"/>
              </a:buClr>
              <a:defRPr/>
            </a:lvl3pPr>
            <a:lvl4pPr>
              <a:buClr>
                <a:schemeClr val="accent4"/>
              </a:buClr>
              <a:defRPr/>
            </a:lvl4pPr>
            <a:lvl5pPr>
              <a:buClr>
                <a:schemeClr val="accent4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B20AF9-910E-A641-A121-2D3EE0E71D4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5393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234950" y="1596570"/>
            <a:ext cx="8624887" cy="497726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 userDrawn="1"/>
        </p:nvSpPr>
        <p:spPr>
          <a:xfrm>
            <a:off x="263260" y="257455"/>
            <a:ext cx="8608674" cy="121816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63260" y="257454"/>
            <a:ext cx="7755883" cy="1218165"/>
          </a:xfrm>
        </p:spPr>
        <p:txBody>
          <a:bodyPr anchor="t" anchorCtr="0"/>
          <a:lstStyle>
            <a:lvl1pPr algn="ctr">
              <a:defRPr sz="280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387048" y="1765905"/>
            <a:ext cx="8309428" cy="4717144"/>
          </a:xfrm>
        </p:spPr>
        <p:txBody>
          <a:bodyPr/>
          <a:lstStyle>
            <a:lvl2pPr>
              <a:buClr>
                <a:schemeClr val="bg2">
                  <a:lumMod val="50000"/>
                </a:schemeClr>
              </a:buClr>
              <a:defRPr/>
            </a:lvl2pPr>
            <a:lvl3pPr>
              <a:buClr>
                <a:schemeClr val="bg2">
                  <a:lumMod val="50000"/>
                </a:schemeClr>
              </a:buClr>
              <a:defRPr/>
            </a:lvl3pPr>
            <a:lvl4pPr>
              <a:buClr>
                <a:schemeClr val="bg2">
                  <a:lumMod val="50000"/>
                </a:schemeClr>
              </a:buClr>
              <a:defRPr/>
            </a:lvl4pPr>
            <a:lvl5pPr>
              <a:buClr>
                <a:schemeClr val="bg2">
                  <a:lumMod val="50000"/>
                </a:schemeClr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B20AF9-910E-A641-A121-2D3EE0E71D4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6482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449513" y="2381663"/>
            <a:ext cx="2041526" cy="20415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6803136" y="2381663"/>
            <a:ext cx="2041526" cy="20415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4624388" y="4534727"/>
            <a:ext cx="2041526" cy="20415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4624388" y="228598"/>
            <a:ext cx="2041526" cy="20415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284161" y="2381663"/>
            <a:ext cx="2041526" cy="20415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284161" y="4534727"/>
            <a:ext cx="2041526" cy="20415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/>
          <p:cNvSpPr/>
          <p:nvPr/>
        </p:nvSpPr>
        <p:spPr>
          <a:xfrm>
            <a:off x="2449513" y="4534727"/>
            <a:ext cx="2041526" cy="20415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/>
          <p:cNvSpPr/>
          <p:nvPr/>
        </p:nvSpPr>
        <p:spPr>
          <a:xfrm>
            <a:off x="4614864" y="2381663"/>
            <a:ext cx="2041526" cy="20415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/>
          <p:cNvSpPr/>
          <p:nvPr/>
        </p:nvSpPr>
        <p:spPr>
          <a:xfrm>
            <a:off x="6807902" y="228598"/>
            <a:ext cx="2041526" cy="20415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/>
          <p:cNvSpPr/>
          <p:nvPr/>
        </p:nvSpPr>
        <p:spPr>
          <a:xfrm>
            <a:off x="6807902" y="4534727"/>
            <a:ext cx="2041526" cy="20415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10"/>
          </p:nvPr>
        </p:nvSpPr>
        <p:spPr>
          <a:xfrm>
            <a:off x="284161" y="2381664"/>
            <a:ext cx="2041525" cy="204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7" name="Content Placeholder 25"/>
          <p:cNvSpPr>
            <a:spLocks noGrp="1"/>
          </p:cNvSpPr>
          <p:nvPr>
            <p:ph sz="quarter" idx="11"/>
          </p:nvPr>
        </p:nvSpPr>
        <p:spPr>
          <a:xfrm>
            <a:off x="6807902" y="228600"/>
            <a:ext cx="2041525" cy="204152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8" name="Content Placeholder 25"/>
          <p:cNvSpPr>
            <a:spLocks noGrp="1"/>
          </p:cNvSpPr>
          <p:nvPr>
            <p:ph sz="quarter" idx="12"/>
          </p:nvPr>
        </p:nvSpPr>
        <p:spPr>
          <a:xfrm>
            <a:off x="4614865" y="2381662"/>
            <a:ext cx="2041525" cy="204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Content Placeholder 25"/>
          <p:cNvSpPr>
            <a:spLocks noGrp="1"/>
          </p:cNvSpPr>
          <p:nvPr>
            <p:ph sz="quarter" idx="13"/>
          </p:nvPr>
        </p:nvSpPr>
        <p:spPr>
          <a:xfrm>
            <a:off x="6807902" y="4534728"/>
            <a:ext cx="2041525" cy="204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Content Placeholder 25"/>
          <p:cNvSpPr>
            <a:spLocks noGrp="1"/>
          </p:cNvSpPr>
          <p:nvPr>
            <p:ph sz="quarter" idx="14"/>
          </p:nvPr>
        </p:nvSpPr>
        <p:spPr>
          <a:xfrm>
            <a:off x="282574" y="4544665"/>
            <a:ext cx="2041525" cy="204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8" name="Content Placeholder 25"/>
          <p:cNvSpPr>
            <a:spLocks noGrp="1"/>
          </p:cNvSpPr>
          <p:nvPr>
            <p:ph sz="quarter" idx="15"/>
          </p:nvPr>
        </p:nvSpPr>
        <p:spPr>
          <a:xfrm>
            <a:off x="4624389" y="228600"/>
            <a:ext cx="2041525" cy="204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9" name="Content Placeholder 25"/>
          <p:cNvSpPr>
            <a:spLocks noGrp="1"/>
          </p:cNvSpPr>
          <p:nvPr>
            <p:ph sz="quarter" idx="16"/>
          </p:nvPr>
        </p:nvSpPr>
        <p:spPr>
          <a:xfrm>
            <a:off x="2449514" y="2381664"/>
            <a:ext cx="2041525" cy="204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0" name="Content Placeholder 25"/>
          <p:cNvSpPr>
            <a:spLocks noGrp="1"/>
          </p:cNvSpPr>
          <p:nvPr>
            <p:ph sz="quarter" idx="17"/>
          </p:nvPr>
        </p:nvSpPr>
        <p:spPr>
          <a:xfrm>
            <a:off x="6807903" y="2381664"/>
            <a:ext cx="2041525" cy="204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Content Placeholder 25"/>
          <p:cNvSpPr>
            <a:spLocks noGrp="1"/>
          </p:cNvSpPr>
          <p:nvPr>
            <p:ph sz="quarter" idx="18"/>
          </p:nvPr>
        </p:nvSpPr>
        <p:spPr>
          <a:xfrm>
            <a:off x="2449514" y="4544665"/>
            <a:ext cx="2041525" cy="204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Content Placeholder 25"/>
          <p:cNvSpPr>
            <a:spLocks noGrp="1"/>
          </p:cNvSpPr>
          <p:nvPr>
            <p:ph sz="quarter" idx="19"/>
          </p:nvPr>
        </p:nvSpPr>
        <p:spPr>
          <a:xfrm>
            <a:off x="4624389" y="4544665"/>
            <a:ext cx="2041525" cy="204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>
          <a:xfrm>
            <a:off x="282574" y="228598"/>
            <a:ext cx="4208465" cy="2041527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418686"/>
            <a:ext cx="3953321" cy="1658938"/>
          </a:xfrm>
        </p:spPr>
        <p:txBody>
          <a:bodyPr anchor="ctr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Content Placeholder 25"/>
          <p:cNvSpPr>
            <a:spLocks noGrp="1"/>
          </p:cNvSpPr>
          <p:nvPr>
            <p:ph sz="quarter" idx="10"/>
          </p:nvPr>
        </p:nvSpPr>
        <p:spPr>
          <a:xfrm>
            <a:off x="284162" y="2383599"/>
            <a:ext cx="2041525" cy="204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7" name="Content Placeholder 25"/>
          <p:cNvSpPr>
            <a:spLocks noGrp="1"/>
          </p:cNvSpPr>
          <p:nvPr>
            <p:ph sz="quarter" idx="11"/>
          </p:nvPr>
        </p:nvSpPr>
        <p:spPr>
          <a:xfrm>
            <a:off x="6807902" y="230532"/>
            <a:ext cx="2041525" cy="204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8" name="Content Placeholder 25"/>
          <p:cNvSpPr>
            <a:spLocks noGrp="1"/>
          </p:cNvSpPr>
          <p:nvPr>
            <p:ph sz="quarter" idx="12"/>
          </p:nvPr>
        </p:nvSpPr>
        <p:spPr>
          <a:xfrm>
            <a:off x="4614864" y="2383597"/>
            <a:ext cx="2041525" cy="204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Content Placeholder 25"/>
          <p:cNvSpPr>
            <a:spLocks noGrp="1"/>
          </p:cNvSpPr>
          <p:nvPr>
            <p:ph sz="quarter" idx="13"/>
          </p:nvPr>
        </p:nvSpPr>
        <p:spPr>
          <a:xfrm>
            <a:off x="6807902" y="4536663"/>
            <a:ext cx="2041525" cy="204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Content Placeholder 25"/>
          <p:cNvSpPr>
            <a:spLocks noGrp="1"/>
          </p:cNvSpPr>
          <p:nvPr>
            <p:ph sz="quarter" idx="14"/>
          </p:nvPr>
        </p:nvSpPr>
        <p:spPr>
          <a:xfrm>
            <a:off x="282574" y="4546600"/>
            <a:ext cx="2041525" cy="204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8" name="Content Placeholder 25"/>
          <p:cNvSpPr>
            <a:spLocks noGrp="1"/>
          </p:cNvSpPr>
          <p:nvPr>
            <p:ph sz="quarter" idx="15"/>
          </p:nvPr>
        </p:nvSpPr>
        <p:spPr>
          <a:xfrm>
            <a:off x="4624389" y="230532"/>
            <a:ext cx="2041525" cy="204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9" name="Content Placeholder 25"/>
          <p:cNvSpPr>
            <a:spLocks noGrp="1"/>
          </p:cNvSpPr>
          <p:nvPr>
            <p:ph sz="quarter" idx="16"/>
          </p:nvPr>
        </p:nvSpPr>
        <p:spPr>
          <a:xfrm>
            <a:off x="2449515" y="2383599"/>
            <a:ext cx="2041525" cy="204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0" name="Content Placeholder 25"/>
          <p:cNvSpPr>
            <a:spLocks noGrp="1"/>
          </p:cNvSpPr>
          <p:nvPr>
            <p:ph sz="quarter" idx="17"/>
          </p:nvPr>
        </p:nvSpPr>
        <p:spPr>
          <a:xfrm>
            <a:off x="6807902" y="2383599"/>
            <a:ext cx="2041525" cy="204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Content Placeholder 25"/>
          <p:cNvSpPr>
            <a:spLocks noGrp="1"/>
          </p:cNvSpPr>
          <p:nvPr>
            <p:ph sz="quarter" idx="18"/>
          </p:nvPr>
        </p:nvSpPr>
        <p:spPr>
          <a:xfrm>
            <a:off x="2449514" y="4546600"/>
            <a:ext cx="2041525" cy="204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Content Placeholder 25"/>
          <p:cNvSpPr>
            <a:spLocks noGrp="1"/>
          </p:cNvSpPr>
          <p:nvPr>
            <p:ph sz="quarter" idx="19"/>
          </p:nvPr>
        </p:nvSpPr>
        <p:spPr>
          <a:xfrm>
            <a:off x="4624389" y="4546600"/>
            <a:ext cx="2041525" cy="204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Content Placeholder 25"/>
          <p:cNvSpPr>
            <a:spLocks noGrp="1"/>
          </p:cNvSpPr>
          <p:nvPr>
            <p:ph sz="quarter" idx="20"/>
          </p:nvPr>
        </p:nvSpPr>
        <p:spPr>
          <a:xfrm>
            <a:off x="2467675" y="230535"/>
            <a:ext cx="2041525" cy="204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Content Placeholder 25"/>
          <p:cNvSpPr>
            <a:spLocks noGrp="1"/>
          </p:cNvSpPr>
          <p:nvPr>
            <p:ph sz="quarter" idx="21"/>
          </p:nvPr>
        </p:nvSpPr>
        <p:spPr>
          <a:xfrm>
            <a:off x="284162" y="230535"/>
            <a:ext cx="2041525" cy="204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27641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6185"/>
            <a:ext cx="4208465" cy="634765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3136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  <p:sp>
        <p:nvSpPr>
          <p:cNvPr id="23" name="Rectangle 22"/>
          <p:cNvSpPr/>
          <p:nvPr/>
        </p:nvSpPr>
        <p:spPr>
          <a:xfrm>
            <a:off x="4624388" y="4534727"/>
            <a:ext cx="2041526" cy="2041526"/>
          </a:xfrm>
          <a:prstGeom prst="rect">
            <a:avLst/>
          </a:prstGeom>
          <a:solidFill>
            <a:srgbClr val="E6E1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4624388" y="2381663"/>
            <a:ext cx="2041526" cy="2041526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19125" y="444500"/>
            <a:ext cx="3714750" cy="5897564"/>
          </a:xfrm>
          <a:noFill/>
        </p:spPr>
        <p:txBody>
          <a:bodyPr>
            <a:normAutofit/>
          </a:bodyPr>
          <a:lstStyle>
            <a:lvl1pPr marL="0" indent="0">
              <a:buFont typeface="Arial"/>
              <a:buNone/>
              <a:defRPr sz="2000" i="1">
                <a:solidFill>
                  <a:schemeClr val="bg1"/>
                </a:solidFill>
              </a:defRPr>
            </a:lvl1pPr>
            <a:lvl2pPr marL="228600" indent="0">
              <a:buNone/>
              <a:defRPr sz="2000" i="1">
                <a:solidFill>
                  <a:schemeClr val="bg1"/>
                </a:solidFill>
              </a:defRPr>
            </a:lvl2pPr>
            <a:lvl3pPr marL="457200" indent="0">
              <a:buNone/>
              <a:defRPr sz="2000" i="1">
                <a:solidFill>
                  <a:schemeClr val="bg1"/>
                </a:solidFill>
              </a:defRPr>
            </a:lvl3pPr>
            <a:lvl4pPr marL="685800" indent="0">
              <a:buNone/>
              <a:defRPr sz="2000" i="1">
                <a:solidFill>
                  <a:schemeClr val="bg1"/>
                </a:solidFill>
              </a:defRPr>
            </a:lvl4pPr>
            <a:lvl5pPr marL="914400" indent="0">
              <a:buNone/>
              <a:defRPr sz="20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803136" y="226185"/>
            <a:ext cx="2041526" cy="204152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5758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6185"/>
            <a:ext cx="4208465" cy="634765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3136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  <p:sp>
        <p:nvSpPr>
          <p:cNvPr id="23" name="Rectangle 22"/>
          <p:cNvSpPr/>
          <p:nvPr/>
        </p:nvSpPr>
        <p:spPr>
          <a:xfrm>
            <a:off x="4624388" y="4534727"/>
            <a:ext cx="2041526" cy="2041526"/>
          </a:xfrm>
          <a:prstGeom prst="rect">
            <a:avLst/>
          </a:prstGeom>
          <a:solidFill>
            <a:srgbClr val="E6E1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4624388" y="2381663"/>
            <a:ext cx="2041526" cy="2041526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19125" y="444500"/>
            <a:ext cx="3714750" cy="5897564"/>
          </a:xfrm>
          <a:noFill/>
        </p:spPr>
        <p:txBody>
          <a:bodyPr>
            <a:normAutofit/>
          </a:bodyPr>
          <a:lstStyle>
            <a:lvl1pPr marL="0" indent="0">
              <a:buFont typeface="Arial"/>
              <a:buNone/>
              <a:defRPr sz="2000" i="1">
                <a:solidFill>
                  <a:schemeClr val="bg1"/>
                </a:solidFill>
              </a:defRPr>
            </a:lvl1pPr>
            <a:lvl2pPr marL="228600" indent="0">
              <a:buNone/>
              <a:defRPr sz="2000" i="1">
                <a:solidFill>
                  <a:schemeClr val="bg1"/>
                </a:solidFill>
              </a:defRPr>
            </a:lvl2pPr>
            <a:lvl3pPr marL="457200" indent="0">
              <a:buNone/>
              <a:defRPr sz="2000" i="1">
                <a:solidFill>
                  <a:schemeClr val="bg1"/>
                </a:solidFill>
              </a:defRPr>
            </a:lvl3pPr>
            <a:lvl4pPr marL="685800" indent="0">
              <a:buNone/>
              <a:defRPr sz="2000" i="1">
                <a:solidFill>
                  <a:schemeClr val="bg1"/>
                </a:solidFill>
              </a:defRPr>
            </a:lvl4pPr>
            <a:lvl5pPr marL="914400" indent="0">
              <a:buNone/>
              <a:defRPr sz="20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803136" y="226185"/>
            <a:ext cx="2041526" cy="2041526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28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6185"/>
            <a:ext cx="4208465" cy="63476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3136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  <p:sp>
        <p:nvSpPr>
          <p:cNvPr id="23" name="Rectangle 22"/>
          <p:cNvSpPr/>
          <p:nvPr/>
        </p:nvSpPr>
        <p:spPr>
          <a:xfrm>
            <a:off x="4624388" y="4534727"/>
            <a:ext cx="2041526" cy="2041526"/>
          </a:xfrm>
          <a:prstGeom prst="rect">
            <a:avLst/>
          </a:prstGeom>
          <a:solidFill>
            <a:srgbClr val="E6E1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4624388" y="2381663"/>
            <a:ext cx="2041526" cy="2041526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19125" y="444500"/>
            <a:ext cx="3714750" cy="5897564"/>
          </a:xfrm>
          <a:noFill/>
        </p:spPr>
        <p:txBody>
          <a:bodyPr>
            <a:normAutofit/>
          </a:bodyPr>
          <a:lstStyle>
            <a:lvl1pPr marL="0" indent="0">
              <a:buFont typeface="Arial"/>
              <a:buNone/>
              <a:defRPr sz="2000" i="1">
                <a:solidFill>
                  <a:schemeClr val="bg1"/>
                </a:solidFill>
              </a:defRPr>
            </a:lvl1pPr>
            <a:lvl2pPr marL="228600" indent="0">
              <a:buNone/>
              <a:defRPr sz="2000" i="1">
                <a:solidFill>
                  <a:schemeClr val="bg1"/>
                </a:solidFill>
              </a:defRPr>
            </a:lvl2pPr>
            <a:lvl3pPr marL="457200" indent="0">
              <a:buNone/>
              <a:defRPr sz="2000" i="1">
                <a:solidFill>
                  <a:schemeClr val="bg1"/>
                </a:solidFill>
              </a:defRPr>
            </a:lvl3pPr>
            <a:lvl4pPr marL="685800" indent="0">
              <a:buNone/>
              <a:defRPr sz="2000" i="1">
                <a:solidFill>
                  <a:schemeClr val="bg1"/>
                </a:solidFill>
              </a:defRPr>
            </a:lvl4pPr>
            <a:lvl5pPr marL="914400" indent="0">
              <a:buNone/>
              <a:defRPr sz="20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803136" y="226185"/>
            <a:ext cx="2041526" cy="2041526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0878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455333" y="2372137"/>
            <a:ext cx="6389329" cy="420170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282574" y="4534727"/>
            <a:ext cx="2041526" cy="2041526"/>
          </a:xfrm>
          <a:prstGeom prst="rect">
            <a:avLst/>
          </a:prstGeom>
          <a:solidFill>
            <a:srgbClr val="E6E1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4624388" y="226185"/>
            <a:ext cx="2041526" cy="204152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2555082" y="2393305"/>
            <a:ext cx="6289580" cy="4182948"/>
          </a:xfrm>
          <a:noFill/>
        </p:spPr>
        <p:txBody>
          <a:bodyPr>
            <a:normAutofit/>
          </a:bodyPr>
          <a:lstStyle>
            <a:lvl1pPr marL="0" indent="0">
              <a:buFont typeface="Arial"/>
              <a:buNone/>
              <a:defRPr sz="2400" i="1">
                <a:solidFill>
                  <a:schemeClr val="bg1"/>
                </a:solidFill>
              </a:defRPr>
            </a:lvl1pPr>
            <a:lvl2pPr marL="228600" indent="0">
              <a:buNone/>
              <a:defRPr sz="2400" i="1">
                <a:solidFill>
                  <a:schemeClr val="bg1"/>
                </a:solidFill>
              </a:defRPr>
            </a:lvl2pPr>
            <a:lvl3pPr marL="457200" indent="0">
              <a:buNone/>
              <a:defRPr sz="2400" i="1">
                <a:solidFill>
                  <a:schemeClr val="bg1"/>
                </a:solidFill>
              </a:defRPr>
            </a:lvl3pPr>
            <a:lvl4pPr marL="685800" indent="0">
              <a:buNone/>
              <a:defRPr sz="2400" i="1">
                <a:solidFill>
                  <a:schemeClr val="bg1"/>
                </a:solidFill>
              </a:defRPr>
            </a:lvl4pPr>
            <a:lvl5pPr marL="914400" indent="0">
              <a:buNone/>
              <a:defRPr sz="2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803136" y="226185"/>
            <a:ext cx="2041526" cy="20415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282574" y="2372137"/>
            <a:ext cx="2041526" cy="2041526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2574" y="226469"/>
            <a:ext cx="4204759" cy="2041242"/>
          </a:xfrm>
        </p:spPr>
        <p:txBody>
          <a:bodyPr/>
          <a:lstStyle>
            <a:lvl1pPr>
              <a:defRPr sz="2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0785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269875" y="269875"/>
            <a:ext cx="8651875" cy="63658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86134" y="257455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260" y="257454"/>
            <a:ext cx="7755883" cy="886989"/>
          </a:xfrm>
        </p:spPr>
        <p:txBody>
          <a:bodyPr anchor="b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260" y="1996091"/>
            <a:ext cx="7755882" cy="448695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2015" y="417793"/>
            <a:ext cx="554038" cy="3651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F5E035E2-7CFA-2848-BE9D-B7B29018722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263303" y="1144444"/>
            <a:ext cx="7755839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srgbClr val="1B3861">
                  <a:shade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E035E2-7CFA-2848-BE9D-B7B29018722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srgbClr val="1B3861">
                  <a:shade val="5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7DCB80-6CD2-B044-A639-E7F0626CC6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pPr>
              <a:defRPr/>
            </a:pPr>
            <a:fld id="{F5E035E2-7CFA-2848-BE9D-B7B29018722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E035E2-7CFA-2848-BE9D-B7B29018722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E035E2-7CFA-2848-BE9D-B7B29018722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srgbClr val="1B3861">
                  <a:shade val="5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403C67-BB21-8444-A242-70A5EC944DF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pPr>
              <a:defRPr/>
            </a:pPr>
            <a:endParaRPr lang="en-US" dirty="0">
              <a:solidFill>
                <a:srgbClr val="1B3861">
                  <a:shade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16FFDB-2164-924B-9D23-C719291F01A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E035E2-7CFA-2848-BE9D-B7B29018722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E035E2-7CFA-2848-BE9D-B7B29018722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E035E2-7CFA-2848-BE9D-B7B29018722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srgbClr val="1B3861">
                  <a:shade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E035E2-7CFA-2848-BE9D-B7B29018722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E035E2-7CFA-2848-BE9D-B7B29018722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pPr>
              <a:defRPr/>
            </a:pPr>
            <a:endParaRPr lang="en-US" dirty="0">
              <a:solidFill>
                <a:srgbClr val="1B3861">
                  <a:shade val="5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240AC2-7D6B-FE41-926A-4D05D971C84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0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6DE812B4-F665-D34D-847C-CDD34E936BB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srgbClr val="1B3861">
                  <a:shade val="50000"/>
                </a:srgbClr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65799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150876"/>
            <a:ext cx="1981200" cy="6556248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2294467" y="152400"/>
            <a:ext cx="6705600" cy="655320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D5E9607-A1A7-FE43-B1E5-F3D1D8CF81F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01752" y="457199"/>
            <a:ext cx="1675660" cy="5700713"/>
          </a:xfrm>
        </p:spPr>
        <p:txBody>
          <a:bodyPr anchor="ctr" anchorCtr="0"/>
          <a:lstStyle>
            <a:lvl1pPr algn="l">
              <a:defRPr sz="2000" spc="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12" name="Picture 11" descr="jdcP_logotyp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52" y="6279126"/>
            <a:ext cx="1240447" cy="40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5091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6DE812B4-F665-D34D-847C-CDD34E936BB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srgbClr val="1B3861">
                  <a:shade val="50000"/>
                </a:srgbClr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9232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6DE812B4-F665-D34D-847C-CDD34E936BB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3048000" y="6368445"/>
            <a:ext cx="3352800" cy="274320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srgbClr val="1B3861">
                  <a:shade val="50000"/>
                </a:srgbClr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6DE812B4-F665-D34D-847C-CDD34E936BB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srgbClr val="1B3861">
                  <a:shade val="50000"/>
                </a:srgbClr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13927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6DE812B4-F665-D34D-847C-CDD34E936BB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algn="ctr">
              <a:defRPr/>
            </a:pPr>
            <a:endParaRPr lang="en-US" dirty="0">
              <a:solidFill>
                <a:srgbClr val="1B3861">
                  <a:shade val="50000"/>
                </a:srgbClr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75938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6DE812B4-F665-D34D-847C-CDD34E936BB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srgbClr val="1B3861">
                  <a:shade val="50000"/>
                </a:srgbClr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18729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>
              <a:solidFill>
                <a:srgbClr val="1B3861">
                  <a:shade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D5E9607-A1A7-FE43-B1E5-F3D1D8CF81F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199"/>
            <a:ext cx="1675660" cy="5700713"/>
          </a:xfrm>
        </p:spPr>
        <p:txBody>
          <a:bodyPr anchor="ctr" anchorCtr="0"/>
          <a:lstStyle>
            <a:lvl1pPr algn="l">
              <a:defRPr sz="1800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/>
            <a:gdLst>
              <a:gd name="T0" fmla="*/ 0 w 5760"/>
              <a:gd name="T1" fmla="*/ 2147483647 h 1331"/>
              <a:gd name="T2" fmla="*/ 0 w 5760"/>
              <a:gd name="T3" fmla="*/ 2147483647 h 1331"/>
              <a:gd name="T4" fmla="*/ 2147483647 w 5760"/>
              <a:gd name="T5" fmla="*/ 2147483647 h 1331"/>
              <a:gd name="T6" fmla="*/ 2147483647 w 5760"/>
              <a:gd name="T7" fmla="*/ 0 h 1331"/>
              <a:gd name="T8" fmla="*/ 0 w 5760"/>
              <a:gd name="T9" fmla="*/ 2147483647 h 133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760"/>
              <a:gd name="T16" fmla="*/ 0 h 1331"/>
              <a:gd name="T17" fmla="*/ 5760 w 5760"/>
              <a:gd name="T18" fmla="*/ 1331 h 133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rgbClr val="FFFFFF">
              <a:alpha val="45097"/>
            </a:srgbClr>
          </a:solidFill>
          <a:ln>
            <a:noFill/>
          </a:ln>
          <a:effectLst>
            <a:outerShdw blurRad="63500" dist="44450" dir="16200000" algn="ctr" rotWithShape="0">
              <a:srgbClr val="000000">
                <a:alpha val="34998"/>
              </a:srgbClr>
            </a:outerShdw>
          </a:effectLst>
          <a:extLst/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T0" fmla="*/ 2147483647 w 1914"/>
              <a:gd name="T1" fmla="*/ 2147483647 h 4329"/>
              <a:gd name="T2" fmla="*/ 2147483647 w 1914"/>
              <a:gd name="T3" fmla="*/ 2147483647 h 4329"/>
              <a:gd name="T4" fmla="*/ 2147483647 w 1914"/>
              <a:gd name="T5" fmla="*/ 2147483647 h 4329"/>
              <a:gd name="T6" fmla="*/ 0 w 1914"/>
              <a:gd name="T7" fmla="*/ 0 h 4329"/>
              <a:gd name="T8" fmla="*/ 2147483647 w 1914"/>
              <a:gd name="T9" fmla="*/ 2147483647 h 43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14"/>
              <a:gd name="T16" fmla="*/ 0 h 4329"/>
              <a:gd name="T17" fmla="*/ 1914 w 1914"/>
              <a:gd name="T18" fmla="*/ 4329 h 432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  <a:ln>
            <a:noFill/>
          </a:ln>
          <a:effectLst>
            <a:outerShdw blurRad="63500" dist="50800" dir="10800000" algn="ctr" rotWithShape="0">
              <a:srgbClr val="000000">
                <a:alpha val="45000"/>
              </a:srgbClr>
            </a:outerShdw>
          </a:effectLst>
          <a:extLst/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7" name="Picture 10" descr="TheMark_whi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086600" cy="1066800"/>
          </a:xfrm>
        </p:spPr>
        <p:txBody>
          <a:bodyPr tIns="0" bIns="0"/>
          <a:lstStyle>
            <a:lvl1pPr algn="l">
              <a:buNone/>
              <a:defRPr sz="3600" b="1">
                <a:solidFill>
                  <a:schemeClr val="accent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0" y="0"/>
            <a:ext cx="685800" cy="6858000"/>
          </a:xfrm>
          <a:solidFill>
            <a:srgbClr val="9C0001"/>
          </a:solidFill>
        </p:spPr>
        <p:txBody>
          <a:bodyPr vert="vert270" lIns="45720" tIns="0" rIns="45720" bIns="91440" anchor="b"/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1676400"/>
            <a:ext cx="7086600" cy="3810000"/>
          </a:xfrm>
        </p:spPr>
        <p:txBody>
          <a:bodyPr/>
          <a:lstStyle>
            <a:lvl1pPr>
              <a:spcAft>
                <a:spcPts val="1200"/>
              </a:spcAft>
              <a:defRPr sz="2100"/>
            </a:lvl1pPr>
            <a:lvl2pPr>
              <a:spcAft>
                <a:spcPts val="1200"/>
              </a:spcAft>
              <a:defRPr sz="2100"/>
            </a:lvl2pPr>
            <a:lvl3pPr>
              <a:spcAft>
                <a:spcPts val="1200"/>
              </a:spcAft>
              <a:defRPr sz="2100"/>
            </a:lvl3pPr>
            <a:lvl4pPr>
              <a:spcAft>
                <a:spcPts val="1200"/>
              </a:spcAft>
              <a:defRPr sz="2100"/>
            </a:lvl4pPr>
            <a:lvl5pPr>
              <a:spcAft>
                <a:spcPts val="1200"/>
              </a:spcAft>
              <a:defRPr sz="21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>
          <a:xfrm>
            <a:off x="914400" y="6421438"/>
            <a:ext cx="1676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pPr>
              <a:defRPr/>
            </a:pPr>
            <a:endParaRPr lang="en-US" dirty="0">
              <a:solidFill>
                <a:srgbClr val="1B3861">
                  <a:shade val="50000"/>
                </a:srgbClr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575" y="6421438"/>
            <a:ext cx="762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5CF2AF-A87A-8E46-A112-182DF595DAE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33916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086600" cy="1066800"/>
          </a:xfrm>
        </p:spPr>
        <p:txBody>
          <a:bodyPr tIns="0" bIns="0"/>
          <a:lstStyle>
            <a:lvl1pPr algn="l">
              <a:buNone/>
              <a:defRPr sz="3200" b="1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60867" y="4940304"/>
            <a:ext cx="8757708" cy="1329269"/>
          </a:xfrm>
          <a:solidFill>
            <a:srgbClr val="9C0001"/>
          </a:solidFill>
        </p:spPr>
        <p:txBody>
          <a:bodyPr vert="horz" lIns="45720" tIns="0" rIns="45720" bIns="91440"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1676400"/>
            <a:ext cx="7086600" cy="3263904"/>
          </a:xfrm>
        </p:spPr>
        <p:txBody>
          <a:bodyPr>
            <a:normAutofit/>
          </a:bodyPr>
          <a:lstStyle>
            <a:lvl1pPr>
              <a:spcAft>
                <a:spcPts val="1200"/>
              </a:spcAft>
              <a:defRPr sz="2000" spc="0"/>
            </a:lvl1pPr>
            <a:lvl2pPr>
              <a:spcAft>
                <a:spcPts val="1200"/>
              </a:spcAft>
              <a:defRPr sz="2000" spc="0"/>
            </a:lvl2pPr>
            <a:lvl3pPr>
              <a:spcAft>
                <a:spcPts val="1200"/>
              </a:spcAft>
              <a:defRPr sz="2000" spc="0"/>
            </a:lvl3pPr>
            <a:lvl4pPr>
              <a:spcAft>
                <a:spcPts val="1200"/>
              </a:spcAft>
              <a:defRPr sz="2000" spc="0"/>
            </a:lvl4pPr>
            <a:lvl5pPr>
              <a:spcAft>
                <a:spcPts val="1200"/>
              </a:spcAft>
              <a:defRPr sz="2000" spc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575" y="6345235"/>
            <a:ext cx="7620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1453FDB-0BCE-E044-AA87-21B68A72093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756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50" Type="http://schemas.openxmlformats.org/officeDocument/2006/relationships/slideLayout" Target="../slideLayouts/slideLayout50.xml"/><Relationship Id="rId51" Type="http://schemas.openxmlformats.org/officeDocument/2006/relationships/slideLayout" Target="../slideLayouts/slideLayout51.xml"/><Relationship Id="rId52" Type="http://schemas.openxmlformats.org/officeDocument/2006/relationships/slideLayout" Target="../slideLayouts/slideLayout52.xml"/><Relationship Id="rId53" Type="http://schemas.openxmlformats.org/officeDocument/2006/relationships/theme" Target="../theme/theme1.xml"/><Relationship Id="rId40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41.xml"/><Relationship Id="rId42" Type="http://schemas.openxmlformats.org/officeDocument/2006/relationships/slideLayout" Target="../slideLayouts/slideLayout42.xml"/><Relationship Id="rId43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44.xml"/><Relationship Id="rId45" Type="http://schemas.openxmlformats.org/officeDocument/2006/relationships/slideLayout" Target="../slideLayouts/slideLayout45.xml"/><Relationship Id="rId46" Type="http://schemas.openxmlformats.org/officeDocument/2006/relationships/slideLayout" Target="../slideLayouts/slideLayout46.xml"/><Relationship Id="rId47" Type="http://schemas.openxmlformats.org/officeDocument/2006/relationships/slideLayout" Target="../slideLayouts/slideLayout47.xml"/><Relationship Id="rId48" Type="http://schemas.openxmlformats.org/officeDocument/2006/relationships/slideLayout" Target="../slideLayouts/slideLayout48.xml"/><Relationship Id="rId49" Type="http://schemas.openxmlformats.org/officeDocument/2006/relationships/slideLayout" Target="../slideLayouts/slideLayout4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37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EB20AF9-910E-A641-A121-2D3EE0E71D40}" type="slidenum">
              <a:rPr lang="en-US" smtClean="0"/>
              <a:t>‹#›</a:t>
            </a:fld>
            <a:fld id="{D3D0E995-2CDD-6F4E-AEAE-6D2CB029E107}" type="slidenum">
              <a:rPr lang="en-US" smtClean="0"/>
              <a:t>‹#›</a:t>
            </a:fld>
            <a:fld id="{F5E035E2-7CFA-2848-BE9D-B7B29018722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24" r:id="rId1"/>
    <p:sldLayoutId id="2147484527" r:id="rId2"/>
    <p:sldLayoutId id="2147484526" r:id="rId3"/>
    <p:sldLayoutId id="2147484563" r:id="rId4"/>
    <p:sldLayoutId id="2147484528" r:id="rId5"/>
    <p:sldLayoutId id="2147484529" r:id="rId6"/>
    <p:sldLayoutId id="2147484574" r:id="rId7"/>
    <p:sldLayoutId id="2147484562" r:id="rId8"/>
    <p:sldLayoutId id="2147484530" r:id="rId9"/>
    <p:sldLayoutId id="2147484531" r:id="rId10"/>
    <p:sldLayoutId id="2147484536" r:id="rId11"/>
    <p:sldLayoutId id="2147484537" r:id="rId12"/>
    <p:sldLayoutId id="2147484538" r:id="rId13"/>
    <p:sldLayoutId id="2147484539" r:id="rId14"/>
    <p:sldLayoutId id="2147484564" r:id="rId15"/>
    <p:sldLayoutId id="2147484565" r:id="rId16"/>
    <p:sldLayoutId id="2147484572" r:id="rId17"/>
    <p:sldLayoutId id="2147484573" r:id="rId18"/>
    <p:sldLayoutId id="2147484566" r:id="rId19"/>
    <p:sldLayoutId id="2147484567" r:id="rId20"/>
    <p:sldLayoutId id="2147484568" r:id="rId21"/>
    <p:sldLayoutId id="2147484540" r:id="rId22"/>
    <p:sldLayoutId id="2147484541" r:id="rId23"/>
    <p:sldLayoutId id="2147484542" r:id="rId24"/>
    <p:sldLayoutId id="2147484570" r:id="rId25"/>
    <p:sldLayoutId id="2147484571" r:id="rId26"/>
    <p:sldLayoutId id="2147484543" r:id="rId27"/>
    <p:sldLayoutId id="2147484544" r:id="rId28"/>
    <p:sldLayoutId id="2147484545" r:id="rId29"/>
    <p:sldLayoutId id="2147484546" r:id="rId30"/>
    <p:sldLayoutId id="2147484547" r:id="rId31"/>
    <p:sldLayoutId id="2147484548" r:id="rId32"/>
    <p:sldLayoutId id="2147484549" r:id="rId33"/>
    <p:sldLayoutId id="2147484550" r:id="rId34"/>
    <p:sldLayoutId id="2147484551" r:id="rId35"/>
    <p:sldLayoutId id="2147484552" r:id="rId36"/>
    <p:sldLayoutId id="2147484553" r:id="rId37"/>
    <p:sldLayoutId id="2147484554" r:id="rId38"/>
    <p:sldLayoutId id="2147484555" r:id="rId39"/>
    <p:sldLayoutId id="2147484556" r:id="rId40"/>
    <p:sldLayoutId id="2147484557" r:id="rId41"/>
    <p:sldLayoutId id="2147484558" r:id="rId42"/>
    <p:sldLayoutId id="2147484559" r:id="rId43"/>
    <p:sldLayoutId id="2147484560" r:id="rId44"/>
    <p:sldLayoutId id="2147484561" r:id="rId45"/>
    <p:sldLayoutId id="2147484484" r:id="rId46"/>
    <p:sldLayoutId id="2147484500" r:id="rId47"/>
    <p:sldLayoutId id="2147484501" r:id="rId48"/>
    <p:sldLayoutId id="2147484502" r:id="rId49"/>
    <p:sldLayoutId id="2147484489" r:id="rId50"/>
    <p:sldLayoutId id="2147484504" r:id="rId51"/>
    <p:sldLayoutId id="2147484520" r:id="rId52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6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None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6">
            <a:lumMod val="75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6">
            <a:lumMod val="75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6">
            <a:lumMod val="75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6">
            <a:lumMod val="75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4" Type="http://schemas.openxmlformats.org/officeDocument/2006/relationships/image" Target="../media/image8.jpeg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4" Type="http://schemas.openxmlformats.org/officeDocument/2006/relationships/image" Target="../media/image11.jpg"/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jamileh@rysecenter.org" TargetMode="External"/><Relationship Id="rId4" Type="http://schemas.openxmlformats.org/officeDocument/2006/relationships/hyperlink" Target="mailto:kimberly@rysecenter.org/510.206.5552" TargetMode="External"/><Relationship Id="rId1" Type="http://schemas.openxmlformats.org/officeDocument/2006/relationships/slideLayout" Target="../slideLayouts/slideLayout15.xml"/><Relationship Id="rId2" Type="http://schemas.openxmlformats.org/officeDocument/2006/relationships/hyperlink" Target="mailto:sara@rysecenter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152" y="257454"/>
            <a:ext cx="8674998" cy="1409559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solidFill>
                  <a:srgbClr val="FFFF00"/>
                </a:solidFill>
                <a:latin typeface="Palatino"/>
                <a:cs typeface="Palatino"/>
              </a:rPr>
              <a:t>Richmond Kids First:</a:t>
            </a:r>
            <a:r>
              <a:rPr lang="en-US" sz="4000" b="1" dirty="0">
                <a:solidFill>
                  <a:srgbClr val="FFFF00"/>
                </a:solidFill>
                <a:latin typeface="Palatino"/>
                <a:cs typeface="Palatino"/>
              </a:rPr>
              <a:t/>
            </a:r>
            <a:br>
              <a:rPr lang="en-US" sz="4000" b="1" dirty="0">
                <a:solidFill>
                  <a:srgbClr val="FFFF00"/>
                </a:solidFill>
                <a:latin typeface="Palatino"/>
                <a:cs typeface="Palatino"/>
              </a:rPr>
            </a:br>
            <a:r>
              <a:rPr lang="en-US" sz="4000" b="1" dirty="0" smtClean="0">
                <a:solidFill>
                  <a:srgbClr val="FFFF00"/>
                </a:solidFill>
                <a:latin typeface="Palatino"/>
                <a:cs typeface="Palatino"/>
              </a:rPr>
              <a:t>Leading with Our Values</a:t>
            </a:r>
            <a:endParaRPr lang="en-US" sz="4000" b="1" dirty="0">
              <a:solidFill>
                <a:srgbClr val="FFFF00"/>
              </a:solidFill>
              <a:latin typeface="Palatino"/>
              <a:cs typeface="Palatino"/>
            </a:endParaRPr>
          </a:p>
        </p:txBody>
      </p:sp>
      <p:pic>
        <p:nvPicPr>
          <p:cNvPr id="8" name="Content Placeholder 7" descr="RKF banner.jp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214" b="-15146"/>
          <a:stretch/>
        </p:blipFill>
        <p:spPr>
          <a:xfrm>
            <a:off x="272152" y="1667013"/>
            <a:ext cx="8674998" cy="5712638"/>
          </a:xfrm>
        </p:spPr>
      </p:pic>
    </p:spTree>
    <p:extLst>
      <p:ext uri="{BB962C8B-B14F-4D97-AF65-F5344CB8AC3E}">
        <p14:creationId xmlns:p14="http://schemas.microsoft.com/office/powerpoint/2010/main" val="1385864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99142" y="2653612"/>
            <a:ext cx="5168619" cy="4570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5">
                  <a:lumMod val="75000"/>
                </a:schemeClr>
              </a:buClr>
              <a:buFont typeface="Wingdings" charset="2"/>
              <a:buChar char="Ø"/>
            </a:pPr>
            <a:r>
              <a:rPr lang="en-US" sz="1700" dirty="0" smtClean="0">
                <a:solidFill>
                  <a:srgbClr val="000000"/>
                </a:solidFill>
                <a:latin typeface="Palatino"/>
                <a:cs typeface="Palatino"/>
              </a:rPr>
              <a:t>The fund will generate roughly 4.3 million dollars a year for 10 years. </a:t>
            </a:r>
          </a:p>
          <a:p>
            <a:pPr marL="285750" indent="-285750">
              <a:buClr>
                <a:schemeClr val="accent5">
                  <a:lumMod val="75000"/>
                </a:schemeClr>
              </a:buClr>
              <a:buFont typeface="Wingdings" charset="2"/>
              <a:buChar char="Ø"/>
            </a:pPr>
            <a:endParaRPr lang="en-US" sz="1700" dirty="0">
              <a:solidFill>
                <a:srgbClr val="000000"/>
              </a:solidFill>
              <a:latin typeface="Palatino"/>
              <a:cs typeface="Palatino"/>
            </a:endParaRPr>
          </a:p>
          <a:p>
            <a:pPr marL="285750" indent="-285750">
              <a:buClr>
                <a:schemeClr val="accent5">
                  <a:lumMod val="75000"/>
                </a:schemeClr>
              </a:buClr>
              <a:buFont typeface="Wingdings" charset="2"/>
              <a:buChar char="Ø"/>
            </a:pPr>
            <a:r>
              <a:rPr lang="en-US" sz="1700" dirty="0" smtClean="0">
                <a:solidFill>
                  <a:srgbClr val="000000"/>
                </a:solidFill>
                <a:latin typeface="Palatino"/>
                <a:cs typeface="Palatino"/>
              </a:rPr>
              <a:t>There is an Oversight Committee built into the ballot initiative that includes 15 youth and adults appointed by City Council members. </a:t>
            </a:r>
          </a:p>
          <a:p>
            <a:pPr marL="285750" indent="-285750">
              <a:buClr>
                <a:schemeClr val="accent5">
                  <a:lumMod val="75000"/>
                </a:schemeClr>
              </a:buClr>
              <a:buFont typeface="Wingdings" charset="2"/>
              <a:buChar char="Ø"/>
            </a:pPr>
            <a:endParaRPr lang="en-US" sz="1700" dirty="0">
              <a:solidFill>
                <a:srgbClr val="000000"/>
              </a:solidFill>
              <a:latin typeface="Palatino"/>
              <a:cs typeface="Palatino"/>
            </a:endParaRPr>
          </a:p>
          <a:p>
            <a:pPr marL="285750" indent="-285750">
              <a:buClr>
                <a:schemeClr val="accent5">
                  <a:lumMod val="75000"/>
                </a:schemeClr>
              </a:buClr>
              <a:buFont typeface="Wingdings" charset="2"/>
              <a:buChar char="Ø"/>
            </a:pPr>
            <a:r>
              <a:rPr lang="en-US" sz="1700" dirty="0" smtClean="0">
                <a:solidFill>
                  <a:srgbClr val="000000"/>
                </a:solidFill>
                <a:latin typeface="Palatino"/>
                <a:cs typeface="Palatino"/>
              </a:rPr>
              <a:t>The fund will serve children </a:t>
            </a:r>
            <a:r>
              <a:rPr lang="en-US" sz="1700" dirty="0">
                <a:solidFill>
                  <a:srgbClr val="000000"/>
                </a:solidFill>
                <a:latin typeface="Palatino"/>
                <a:cs typeface="Palatino"/>
              </a:rPr>
              <a:t>and youth ages 0-18 years </a:t>
            </a:r>
            <a:r>
              <a:rPr lang="en-US" sz="1700" dirty="0" smtClean="0">
                <a:solidFill>
                  <a:srgbClr val="000000"/>
                </a:solidFill>
                <a:latin typeface="Palatino"/>
                <a:cs typeface="Palatino"/>
              </a:rPr>
              <a:t>and disconnected </a:t>
            </a:r>
            <a:r>
              <a:rPr lang="en-US" sz="1700" dirty="0">
                <a:solidFill>
                  <a:srgbClr val="000000"/>
                </a:solidFill>
                <a:latin typeface="Palatino"/>
                <a:cs typeface="Palatino"/>
              </a:rPr>
              <a:t>Transitional-Aged Youth 18 through </a:t>
            </a:r>
            <a:r>
              <a:rPr lang="en-US" sz="1700" dirty="0" smtClean="0">
                <a:solidFill>
                  <a:srgbClr val="000000"/>
                </a:solidFill>
                <a:latin typeface="Palatino"/>
                <a:cs typeface="Palatino"/>
              </a:rPr>
              <a:t>24 </a:t>
            </a:r>
            <a:r>
              <a:rPr lang="en-US" sz="1700" dirty="0">
                <a:solidFill>
                  <a:srgbClr val="000000"/>
                </a:solidFill>
                <a:latin typeface="Palatino"/>
                <a:cs typeface="Palatino"/>
              </a:rPr>
              <a:t>years </a:t>
            </a:r>
            <a:r>
              <a:rPr lang="en-US" sz="1700" dirty="0" smtClean="0">
                <a:solidFill>
                  <a:srgbClr val="000000"/>
                </a:solidFill>
                <a:latin typeface="Palatino"/>
                <a:cs typeface="Palatino"/>
              </a:rPr>
              <a:t>old.</a:t>
            </a:r>
            <a:endParaRPr lang="en-US" sz="1700" dirty="0">
              <a:solidFill>
                <a:srgbClr val="000000"/>
              </a:solidFill>
              <a:latin typeface="Palatino"/>
              <a:cs typeface="Palatino"/>
            </a:endParaRPr>
          </a:p>
          <a:p>
            <a:pPr marL="285750" indent="-285750">
              <a:buClr>
                <a:schemeClr val="accent5">
                  <a:lumMod val="75000"/>
                </a:schemeClr>
              </a:buClr>
              <a:buFont typeface="Wingdings" charset="2"/>
              <a:buChar char="Ø"/>
            </a:pPr>
            <a:endParaRPr lang="en-US" sz="1700" dirty="0" smtClean="0">
              <a:solidFill>
                <a:srgbClr val="000000"/>
              </a:solidFill>
              <a:latin typeface="Palatino"/>
              <a:cs typeface="Palatino"/>
            </a:endParaRPr>
          </a:p>
          <a:p>
            <a:pPr marL="285750" indent="-285750">
              <a:buClr>
                <a:schemeClr val="accent5">
                  <a:lumMod val="75000"/>
                </a:schemeClr>
              </a:buClr>
              <a:buFont typeface="Wingdings" charset="2"/>
              <a:buChar char="Ø"/>
            </a:pPr>
            <a:r>
              <a:rPr lang="en-US" sz="1700" dirty="0" smtClean="0">
                <a:solidFill>
                  <a:srgbClr val="000000"/>
                </a:solidFill>
                <a:latin typeface="Palatino"/>
                <a:cs typeface="Palatino"/>
              </a:rPr>
              <a:t>Children</a:t>
            </a:r>
            <a:r>
              <a:rPr lang="en-US" sz="1700" dirty="0">
                <a:solidFill>
                  <a:srgbClr val="000000"/>
                </a:solidFill>
                <a:latin typeface="Palatino"/>
                <a:cs typeface="Palatino"/>
              </a:rPr>
              <a:t>, youth and young adults living in </a:t>
            </a:r>
            <a:r>
              <a:rPr lang="en-US" sz="1700" dirty="0" smtClean="0">
                <a:solidFill>
                  <a:srgbClr val="000000"/>
                </a:solidFill>
                <a:latin typeface="Palatino"/>
                <a:cs typeface="Palatino"/>
              </a:rPr>
              <a:t>Richmond </a:t>
            </a:r>
            <a:r>
              <a:rPr lang="en-US" sz="1700" dirty="0">
                <a:solidFill>
                  <a:srgbClr val="000000"/>
                </a:solidFill>
                <a:latin typeface="Palatino"/>
                <a:cs typeface="Palatino"/>
              </a:rPr>
              <a:t>and North Richmond and most </a:t>
            </a:r>
            <a:r>
              <a:rPr lang="en-US" sz="1700" dirty="0" smtClean="0">
                <a:solidFill>
                  <a:srgbClr val="000000"/>
                </a:solidFill>
                <a:latin typeface="Palatino"/>
                <a:cs typeface="Palatino"/>
              </a:rPr>
              <a:t>impacted </a:t>
            </a:r>
            <a:r>
              <a:rPr lang="en-US" sz="1700" dirty="0">
                <a:solidFill>
                  <a:srgbClr val="000000"/>
                </a:solidFill>
                <a:latin typeface="Palatino"/>
                <a:cs typeface="Palatino"/>
              </a:rPr>
              <a:t>by harm, inequity and lack of access to </a:t>
            </a:r>
            <a:r>
              <a:rPr lang="en-US" sz="1700" dirty="0" smtClean="0">
                <a:solidFill>
                  <a:srgbClr val="000000"/>
                </a:solidFill>
                <a:latin typeface="Palatino"/>
                <a:cs typeface="Palatino"/>
              </a:rPr>
              <a:t>support </a:t>
            </a:r>
            <a:r>
              <a:rPr lang="en-US" sz="1700" dirty="0">
                <a:solidFill>
                  <a:srgbClr val="000000"/>
                </a:solidFill>
                <a:latin typeface="Palatino"/>
                <a:cs typeface="Palatino"/>
              </a:rPr>
              <a:t>and </a:t>
            </a:r>
            <a:r>
              <a:rPr lang="en-US" sz="1700" dirty="0" smtClean="0">
                <a:solidFill>
                  <a:srgbClr val="000000"/>
                </a:solidFill>
                <a:latin typeface="Palatino"/>
                <a:cs typeface="Palatino"/>
              </a:rPr>
              <a:t>services.</a:t>
            </a:r>
          </a:p>
          <a:p>
            <a:pPr>
              <a:buClr>
                <a:schemeClr val="accent4">
                  <a:lumMod val="50000"/>
                </a:schemeClr>
              </a:buClr>
            </a:pPr>
            <a:endParaRPr lang="en-US" dirty="0">
              <a:solidFill>
                <a:schemeClr val="tx2">
                  <a:lumMod val="75000"/>
                </a:schemeClr>
              </a:solidFill>
              <a:latin typeface="Cambria"/>
              <a:cs typeface="Cambria"/>
            </a:endParaRPr>
          </a:p>
          <a:p>
            <a:pPr>
              <a:buClr>
                <a:schemeClr val="accent4">
                  <a:lumMod val="50000"/>
                </a:schemeClr>
              </a:buClr>
            </a:pPr>
            <a:endParaRPr lang="en-US" dirty="0">
              <a:solidFill>
                <a:schemeClr val="tx2">
                  <a:lumMod val="75000"/>
                </a:schemeClr>
              </a:solidFill>
              <a:latin typeface="Athelas Regular"/>
              <a:cs typeface="Athelas Regular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Palatino"/>
                <a:cs typeface="Palatino"/>
              </a:rPr>
              <a:t> </a:t>
            </a:r>
            <a:r>
              <a:rPr lang="en-US" sz="6000" b="1" dirty="0" smtClean="0">
                <a:solidFill>
                  <a:schemeClr val="tx1"/>
                </a:solidFill>
                <a:latin typeface="Palatino"/>
                <a:cs typeface="Palatino"/>
              </a:rPr>
              <a:t>WHAT IS IT?</a:t>
            </a:r>
            <a:endParaRPr lang="en-US" sz="6000" b="1" dirty="0">
              <a:solidFill>
                <a:schemeClr val="tx1"/>
              </a:solidFill>
              <a:latin typeface="Palatino"/>
              <a:cs typeface="Palatino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99143" y="1595803"/>
            <a:ext cx="8309427" cy="1057810"/>
          </a:xfrm>
        </p:spPr>
        <p:txBody>
          <a:bodyPr>
            <a:normAutofit/>
          </a:bodyPr>
          <a:lstStyle/>
          <a:p>
            <a:r>
              <a:rPr lang="en-US" sz="1800" i="1" dirty="0" smtClean="0">
                <a:solidFill>
                  <a:schemeClr val="tx2">
                    <a:lumMod val="75000"/>
                  </a:schemeClr>
                </a:solidFill>
                <a:latin typeface="Palatino"/>
                <a:cs typeface="Palatino"/>
              </a:rPr>
              <a:t>The </a:t>
            </a:r>
            <a:r>
              <a:rPr lang="en-US" sz="1800" i="1" dirty="0">
                <a:solidFill>
                  <a:schemeClr val="tx2">
                    <a:lumMod val="75000"/>
                  </a:schemeClr>
                </a:solidFill>
                <a:latin typeface="Palatino"/>
                <a:cs typeface="Palatino"/>
              </a:rPr>
              <a:t>Richmond Kids First Initiative seeks </a:t>
            </a:r>
            <a:r>
              <a:rPr lang="en-US" sz="1800" i="1" dirty="0" smtClean="0">
                <a:solidFill>
                  <a:schemeClr val="tx2">
                    <a:lumMod val="75000"/>
                  </a:schemeClr>
                </a:solidFill>
                <a:latin typeface="Palatino"/>
                <a:cs typeface="Palatino"/>
              </a:rPr>
              <a:t>to secure </a:t>
            </a:r>
            <a:r>
              <a:rPr lang="en-US" sz="1800" i="1" dirty="0">
                <a:solidFill>
                  <a:schemeClr val="tx2">
                    <a:lumMod val="75000"/>
                  </a:schemeClr>
                </a:solidFill>
                <a:latin typeface="Palatino"/>
                <a:cs typeface="Palatino"/>
              </a:rPr>
              <a:t>3% of Richmond’s general budget for a dedicated </a:t>
            </a:r>
            <a:r>
              <a:rPr lang="en-US" sz="1800" i="1" dirty="0" smtClean="0">
                <a:solidFill>
                  <a:schemeClr val="tx2">
                    <a:lumMod val="75000"/>
                  </a:schemeClr>
                </a:solidFill>
                <a:latin typeface="Palatino"/>
                <a:cs typeface="Palatino"/>
              </a:rPr>
              <a:t>funding </a:t>
            </a:r>
            <a:r>
              <a:rPr lang="en-US" sz="1800" i="1" dirty="0">
                <a:solidFill>
                  <a:schemeClr val="tx2">
                    <a:lumMod val="75000"/>
                  </a:schemeClr>
                </a:solidFill>
                <a:latin typeface="Palatino"/>
                <a:cs typeface="Palatino"/>
              </a:rPr>
              <a:t>stream for children and youth services above and </a:t>
            </a:r>
            <a:r>
              <a:rPr lang="en-US" sz="1800" i="1" dirty="0" smtClean="0">
                <a:solidFill>
                  <a:schemeClr val="tx2">
                    <a:lumMod val="75000"/>
                  </a:schemeClr>
                </a:solidFill>
                <a:latin typeface="Palatino"/>
                <a:cs typeface="Palatino"/>
              </a:rPr>
              <a:t>beyond </a:t>
            </a:r>
            <a:r>
              <a:rPr lang="en-US" sz="1800" i="1" dirty="0">
                <a:solidFill>
                  <a:schemeClr val="tx2">
                    <a:lumMod val="75000"/>
                  </a:schemeClr>
                </a:solidFill>
                <a:latin typeface="Palatino"/>
                <a:cs typeface="Palatino"/>
              </a:rPr>
              <a:t>the funds currently allotted for these services for a </a:t>
            </a:r>
            <a:r>
              <a:rPr lang="en-US" sz="1800" i="1" dirty="0" smtClean="0">
                <a:solidFill>
                  <a:schemeClr val="tx2">
                    <a:lumMod val="75000"/>
                  </a:schemeClr>
                </a:solidFill>
                <a:latin typeface="Palatino"/>
                <a:cs typeface="Palatino"/>
              </a:rPr>
              <a:t>minimum </a:t>
            </a:r>
            <a:r>
              <a:rPr lang="en-US" sz="1800" i="1" dirty="0">
                <a:solidFill>
                  <a:schemeClr val="tx2">
                    <a:lumMod val="75000"/>
                  </a:schemeClr>
                </a:solidFill>
                <a:latin typeface="Palatino"/>
                <a:cs typeface="Palatino"/>
              </a:rPr>
              <a:t>of 10-years</a:t>
            </a:r>
            <a:r>
              <a:rPr lang="en-US" sz="1800" i="1" dirty="0">
                <a:latin typeface="Palatino"/>
                <a:cs typeface="Palatino"/>
              </a:rPr>
              <a:t>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B20AF9-910E-A641-A121-2D3EE0E71D40}" type="slidenum">
              <a:rPr lang="en-US" smtClean="0"/>
              <a:t>2</a:t>
            </a:fld>
            <a:endParaRPr lang="en-US" dirty="0"/>
          </a:p>
        </p:txBody>
      </p:sp>
      <p:pic>
        <p:nvPicPr>
          <p:cNvPr id="4" name="Picture 3" descr="IMG_445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7044" y="2937119"/>
            <a:ext cx="3382794" cy="31957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941653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63260" y="257454"/>
            <a:ext cx="8627016" cy="1364198"/>
          </a:xfrm>
          <a:solidFill>
            <a:srgbClr val="FFFF00"/>
          </a:solidFill>
        </p:spPr>
        <p:txBody>
          <a:bodyPr/>
          <a:lstStyle/>
          <a:p>
            <a:r>
              <a:rPr lang="en-US" sz="4800" b="1" dirty="0" smtClean="0">
                <a:solidFill>
                  <a:srgbClr val="000000"/>
                </a:solidFill>
                <a:latin typeface="Palatino"/>
                <a:cs typeface="Palatino"/>
              </a:rPr>
              <a:t>Grounded </a:t>
            </a:r>
            <a:r>
              <a:rPr lang="en-US" sz="4800" b="1" dirty="0">
                <a:solidFill>
                  <a:srgbClr val="000000"/>
                </a:solidFill>
                <a:latin typeface="Palatino"/>
                <a:cs typeface="Palatino"/>
              </a:rPr>
              <a:t>in Youth Vision</a:t>
            </a:r>
            <a:r>
              <a:rPr lang="en-US" sz="4800" b="1" dirty="0">
                <a:solidFill>
                  <a:srgbClr val="000000"/>
                </a:solidFill>
                <a:latin typeface="Arial"/>
                <a:cs typeface="Arial"/>
              </a:rPr>
              <a:t/>
            </a:r>
            <a:br>
              <a:rPr lang="en-US" sz="4800" b="1" dirty="0">
                <a:solidFill>
                  <a:srgbClr val="000000"/>
                </a:solidFill>
                <a:latin typeface="Arial"/>
                <a:cs typeface="Arial"/>
              </a:rPr>
            </a:br>
            <a:endParaRPr lang="en-US" sz="4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</p:txBody>
      </p:sp>
      <p:sp>
        <p:nvSpPr>
          <p:cNvPr id="10" name="Text Placeholder 3"/>
          <p:cNvSpPr txBox="1">
            <a:spLocks/>
          </p:cNvSpPr>
          <p:nvPr/>
        </p:nvSpPr>
        <p:spPr>
          <a:xfrm>
            <a:off x="466541" y="294846"/>
            <a:ext cx="8333018" cy="77113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lang="en-US" sz="1800" kern="12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lang="en-US" sz="1800" kern="12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lang="en-US" sz="180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>
              <a:solidFill>
                <a:srgbClr val="FFFFFF"/>
              </a:solidFill>
            </a:endParaRPr>
          </a:p>
          <a:p>
            <a:endParaRPr lang="en-US" dirty="0"/>
          </a:p>
        </p:txBody>
      </p:sp>
      <p:pic>
        <p:nvPicPr>
          <p:cNvPr id="11" name="Shape 223"/>
          <p:cNvPicPr preferRelativeResize="0"/>
          <p:nvPr/>
        </p:nvPicPr>
        <p:blipFill rotWithShape="1">
          <a:blip r:embed="rId3">
            <a:alphaModFix/>
          </a:blip>
          <a:srcRect t="26357" b="26357"/>
          <a:stretch/>
        </p:blipFill>
        <p:spPr>
          <a:xfrm>
            <a:off x="263260" y="4358225"/>
            <a:ext cx="8536299" cy="22077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 descr="RYSE_final_logo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253" y="4717533"/>
            <a:ext cx="1746305" cy="19391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961757" y="1765905"/>
            <a:ext cx="53863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0"/>
              </a:spcBef>
              <a:buSzPct val="25000"/>
            </a:pPr>
            <a:r>
              <a:rPr lang="en-US" dirty="0">
                <a:solidFill>
                  <a:srgbClr val="262626"/>
                </a:solidFill>
                <a:latin typeface="Palatino"/>
                <a:ea typeface="Rokkitt"/>
                <a:cs typeface="Palatino"/>
                <a:sym typeface="Rokkitt"/>
              </a:rPr>
              <a:t>“We envision a community that inspires youth to live with pride and purpose, where the sounds of gunshots have been replaced by the sounds of organizing, song, collaboration, laughter, and learning...”</a:t>
            </a:r>
          </a:p>
          <a:p>
            <a:pPr lvl="0" algn="just">
              <a:spcBef>
                <a:spcPts val="0"/>
              </a:spcBef>
            </a:pPr>
            <a:endParaRPr lang="en-US" sz="1600" dirty="0">
              <a:solidFill>
                <a:srgbClr val="3F3F3F"/>
              </a:solidFill>
              <a:latin typeface="Palatino"/>
              <a:ea typeface="Rokkitt"/>
              <a:cs typeface="Palatino"/>
              <a:sym typeface="Rokkitt"/>
            </a:endParaRPr>
          </a:p>
          <a:p>
            <a:pPr lvl="0" algn="r">
              <a:spcBef>
                <a:spcPts val="0"/>
              </a:spcBef>
              <a:buSzPct val="25000"/>
            </a:pPr>
            <a:r>
              <a:rPr lang="en-US" sz="1400" i="1" dirty="0">
                <a:solidFill>
                  <a:srgbClr val="660066"/>
                </a:solidFill>
                <a:latin typeface="Palatino"/>
                <a:ea typeface="Rokkitt"/>
                <a:cs typeface="Palatino"/>
                <a:sym typeface="Rokkitt"/>
              </a:rPr>
              <a:t>- From RYSE’s Vision Statement</a:t>
            </a:r>
          </a:p>
        </p:txBody>
      </p:sp>
    </p:spTree>
    <p:extLst>
      <p:ext uri="{BB962C8B-B14F-4D97-AF65-F5344CB8AC3E}">
        <p14:creationId xmlns:p14="http://schemas.microsoft.com/office/powerpoint/2010/main" val="1505965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2151" y="228600"/>
            <a:ext cx="3821458" cy="6345237"/>
          </a:xfrm>
          <a:solidFill>
            <a:srgbClr val="FFFF00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endParaRPr lang="en-US" sz="4000" dirty="0"/>
          </a:p>
          <a:p>
            <a:pPr algn="ctr"/>
            <a:r>
              <a:rPr lang="en-US" sz="5400" b="1" dirty="0" smtClean="0">
                <a:solidFill>
                  <a:srgbClr val="000000"/>
                </a:solidFill>
                <a:latin typeface="Palatino"/>
                <a:cs typeface="Palatino"/>
              </a:rPr>
              <a:t>Process</a:t>
            </a:r>
          </a:p>
          <a:p>
            <a:pPr algn="ctr"/>
            <a:r>
              <a:rPr lang="en-US" sz="5400" b="1" dirty="0" smtClean="0">
                <a:solidFill>
                  <a:srgbClr val="000000"/>
                </a:solidFill>
                <a:latin typeface="Palatino"/>
                <a:cs typeface="Palatino"/>
              </a:rPr>
              <a:t>Matters:</a:t>
            </a:r>
          </a:p>
          <a:p>
            <a:pPr algn="ctr"/>
            <a:r>
              <a:rPr lang="en-US" b="1" dirty="0" smtClean="0">
                <a:solidFill>
                  <a:srgbClr val="000000"/>
                </a:solidFill>
                <a:latin typeface="Palatino"/>
                <a:cs typeface="Palatino"/>
              </a:rPr>
              <a:t>Invest in Youth Coalition</a:t>
            </a:r>
            <a:endParaRPr lang="en-US" b="1" dirty="0">
              <a:solidFill>
                <a:srgbClr val="000000"/>
              </a:solidFill>
              <a:latin typeface="Palatino"/>
              <a:cs typeface="Palatino"/>
            </a:endParaRPr>
          </a:p>
          <a:p>
            <a:pPr algn="ctr"/>
            <a:endParaRPr lang="en-US" sz="40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4093609" y="228600"/>
            <a:ext cx="49327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US" sz="1700" dirty="0" smtClean="0">
                <a:latin typeface="Palatino"/>
                <a:cs typeface="Palatino"/>
              </a:rPr>
              <a:t>Build </a:t>
            </a:r>
            <a:r>
              <a:rPr lang="en-US" sz="1700" dirty="0">
                <a:latin typeface="Palatino"/>
                <a:cs typeface="Palatino"/>
              </a:rPr>
              <a:t>a shared vision for the needs and priorities of children </a:t>
            </a:r>
            <a:r>
              <a:rPr lang="en-US" sz="1700" dirty="0" smtClean="0">
                <a:latin typeface="Palatino"/>
                <a:cs typeface="Palatino"/>
              </a:rPr>
              <a:t>and </a:t>
            </a:r>
            <a:r>
              <a:rPr lang="en-US" sz="1700" dirty="0">
                <a:latin typeface="Palatino"/>
                <a:cs typeface="Palatino"/>
              </a:rPr>
              <a:t>youth in </a:t>
            </a:r>
            <a:r>
              <a:rPr lang="en-US" sz="1700" dirty="0" smtClean="0">
                <a:latin typeface="Palatino"/>
                <a:cs typeface="Palatino"/>
              </a:rPr>
              <a:t>Richmond. </a:t>
            </a:r>
            <a:endParaRPr lang="en-US" sz="1700" dirty="0">
              <a:latin typeface="Palatino"/>
              <a:cs typeface="Palatino"/>
            </a:endParaRPr>
          </a:p>
          <a:p>
            <a:endParaRPr lang="en-US" dirty="0">
              <a:latin typeface="Palatino"/>
              <a:cs typeface="Palatino"/>
            </a:endParaRPr>
          </a:p>
          <a:p>
            <a:endParaRPr lang="en-US" dirty="0">
              <a:latin typeface="Palatino"/>
              <a:cs typeface="Palatino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93609" y="952578"/>
            <a:ext cx="4932742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US" sz="1700" dirty="0">
                <a:latin typeface="Palatino"/>
                <a:cs typeface="Palatino"/>
              </a:rPr>
              <a:t>Continue to build productive collaborations across community-based </a:t>
            </a:r>
            <a:r>
              <a:rPr lang="en-US" sz="1700" dirty="0" smtClean="0">
                <a:latin typeface="Palatino"/>
                <a:cs typeface="Palatino"/>
              </a:rPr>
              <a:t>services, </a:t>
            </a:r>
            <a:r>
              <a:rPr lang="en-US" sz="1700" dirty="0">
                <a:latin typeface="Palatino"/>
                <a:cs typeface="Palatino"/>
              </a:rPr>
              <a:t>community institutions and public </a:t>
            </a:r>
            <a:r>
              <a:rPr lang="en-US" sz="1700" dirty="0" smtClean="0">
                <a:latin typeface="Palatino"/>
                <a:cs typeface="Palatino"/>
              </a:rPr>
              <a:t>agencies</a:t>
            </a:r>
            <a:r>
              <a:rPr lang="en-US" sz="1700" dirty="0">
                <a:latin typeface="Palatino"/>
                <a:cs typeface="Palatino"/>
              </a:rPr>
              <a:t>.</a:t>
            </a:r>
          </a:p>
          <a:p>
            <a:endParaRPr lang="en-US" dirty="0">
              <a:latin typeface="Palatino"/>
              <a:cs typeface="Palatino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93609" y="2016824"/>
            <a:ext cx="49327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US" sz="1700" dirty="0">
                <a:latin typeface="Palatino"/>
                <a:cs typeface="Palatino"/>
              </a:rPr>
              <a:t>Increase voter registration and turn out for Richmond residents ages 18-</a:t>
            </a:r>
            <a:r>
              <a:rPr lang="en-US" sz="1700" dirty="0" smtClean="0">
                <a:latin typeface="Palatino"/>
                <a:cs typeface="Palatino"/>
              </a:rPr>
              <a:t>30.</a:t>
            </a:r>
            <a:endParaRPr lang="en-US" sz="1700" dirty="0">
              <a:latin typeface="Palatino"/>
              <a:cs typeface="Palatino"/>
            </a:endParaRPr>
          </a:p>
          <a:p>
            <a:endParaRPr lang="en-US" dirty="0">
              <a:latin typeface="Cambria"/>
              <a:cs typeface="Cambri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93609" y="2693953"/>
            <a:ext cx="47059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Cambria"/>
              <a:cs typeface="Cambria"/>
            </a:endParaRPr>
          </a:p>
          <a:p>
            <a:pPr marL="285750" indent="-285750">
              <a:buFont typeface="Wingdings" charset="2"/>
              <a:buChar char="ü"/>
            </a:pPr>
            <a:r>
              <a:rPr lang="en-US" sz="1700" dirty="0">
                <a:latin typeface="Palatino"/>
                <a:cs typeface="Palatino"/>
              </a:rPr>
              <a:t>Inspire and improve civic engagement skills of young </a:t>
            </a:r>
            <a:r>
              <a:rPr lang="en-US" sz="1700" dirty="0" smtClean="0">
                <a:latin typeface="Palatino"/>
                <a:cs typeface="Palatino"/>
              </a:rPr>
              <a:t>people</a:t>
            </a:r>
            <a:r>
              <a:rPr lang="en-US" sz="1700" dirty="0">
                <a:latin typeface="Palatino"/>
                <a:cs typeface="Palatino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3609" y="3529599"/>
            <a:ext cx="493274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marL="285750" indent="-285750">
              <a:buFont typeface="Wingdings" charset="2"/>
              <a:buChar char="ü"/>
            </a:pPr>
            <a:r>
              <a:rPr lang="en-US" sz="1700" dirty="0">
                <a:latin typeface="Cambria"/>
                <a:cs typeface="Cambria"/>
              </a:rPr>
              <a:t>Create more responsiveness and accountability of government to young </a:t>
            </a:r>
            <a:r>
              <a:rPr lang="en-US" sz="1700" dirty="0" smtClean="0">
                <a:latin typeface="Cambria"/>
                <a:cs typeface="Cambria"/>
              </a:rPr>
              <a:t>people.</a:t>
            </a:r>
            <a:endParaRPr lang="en-US" sz="1700" dirty="0">
              <a:latin typeface="Cambria"/>
              <a:cs typeface="Cambria"/>
            </a:endParaRPr>
          </a:p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093609" y="4837359"/>
            <a:ext cx="4705951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US" sz="1700" dirty="0">
                <a:latin typeface="Palatino"/>
                <a:cs typeface="Palatino"/>
              </a:rPr>
              <a:t>Engage new funders and funding sources for children, youth and families in </a:t>
            </a:r>
            <a:r>
              <a:rPr lang="en-US" sz="1700" dirty="0" smtClean="0">
                <a:latin typeface="Palatino"/>
                <a:cs typeface="Palatino"/>
              </a:rPr>
              <a:t>Richmond</a:t>
            </a:r>
            <a:r>
              <a:rPr lang="en-US" sz="1700" dirty="0">
                <a:latin typeface="Palatino"/>
                <a:cs typeface="Palatino"/>
              </a:rPr>
              <a:t>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093609" y="5896916"/>
            <a:ext cx="4705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US" dirty="0" smtClean="0">
                <a:latin typeface="Palatino"/>
                <a:cs typeface="Palatino"/>
              </a:rPr>
              <a:t>Grounded in racial justice and equity.</a:t>
            </a:r>
            <a:endParaRPr lang="en-US" dirty="0">
              <a:latin typeface="Palatino"/>
              <a:cs typeface="Palatino"/>
            </a:endParaRPr>
          </a:p>
        </p:txBody>
      </p:sp>
      <p:pic>
        <p:nvPicPr>
          <p:cNvPr id="15" name="Picture 14" descr="IMG_4464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51" y="3322685"/>
            <a:ext cx="3821458" cy="3251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614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2" grpId="0"/>
      <p:bldP spid="13" grpId="0"/>
      <p:bldP spid="14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260" y="257454"/>
            <a:ext cx="8596577" cy="1218165"/>
          </a:xfr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en-US" sz="3200" b="1" dirty="0">
                <a:solidFill>
                  <a:srgbClr val="000000"/>
                </a:solidFill>
                <a:latin typeface="Arial"/>
                <a:cs typeface="Arial"/>
              </a:rPr>
              <a:t>	</a:t>
            </a:r>
            <a:r>
              <a:rPr lang="en-US" sz="3200" b="1" dirty="0" smtClean="0">
                <a:solidFill>
                  <a:srgbClr val="000000"/>
                </a:solidFill>
                <a:latin typeface="Palatino"/>
                <a:cs typeface="Palatino"/>
              </a:rPr>
              <a:t>Signatures are key</a:t>
            </a:r>
            <a:r>
              <a:rPr lang="is-IS" sz="3200" b="1" dirty="0" smtClean="0">
                <a:solidFill>
                  <a:srgbClr val="000000"/>
                </a:solidFill>
                <a:latin typeface="Palatino"/>
                <a:cs typeface="Palatino"/>
              </a:rPr>
              <a:t>…</a:t>
            </a:r>
            <a:br>
              <a:rPr lang="is-IS" sz="3200" b="1" dirty="0" smtClean="0">
                <a:solidFill>
                  <a:srgbClr val="000000"/>
                </a:solidFill>
                <a:latin typeface="Palatino"/>
                <a:cs typeface="Palatino"/>
              </a:rPr>
            </a:br>
            <a:r>
              <a:rPr lang="is-IS" sz="3200" b="1" dirty="0">
                <a:solidFill>
                  <a:srgbClr val="000000"/>
                </a:solidFill>
                <a:latin typeface="Palatino"/>
                <a:cs typeface="Palatino"/>
              </a:rPr>
              <a:t>	</a:t>
            </a:r>
            <a:r>
              <a:rPr lang="is-IS" sz="3200" b="1" dirty="0" smtClean="0">
                <a:solidFill>
                  <a:srgbClr val="000000"/>
                </a:solidFill>
                <a:latin typeface="Palatino"/>
                <a:cs typeface="Palatino"/>
              </a:rPr>
              <a:t>			and it’s hard work</a:t>
            </a:r>
            <a:endParaRPr lang="en-US" sz="3200" b="1" dirty="0">
              <a:solidFill>
                <a:srgbClr val="000000"/>
              </a:solidFill>
              <a:latin typeface="Palatino"/>
              <a:cs typeface="Palatino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99142" y="1753809"/>
            <a:ext cx="4941827" cy="786401"/>
          </a:xfrm>
        </p:spPr>
        <p:txBody>
          <a:bodyPr>
            <a:normAutofit/>
          </a:bodyPr>
          <a:lstStyle/>
          <a:p>
            <a:pPr marL="342900" indent="-342900">
              <a:buClr>
                <a:schemeClr val="tx1"/>
              </a:buClr>
              <a:buFont typeface="Wingdings" charset="2"/>
              <a:buChar char="Ø"/>
            </a:pPr>
            <a:r>
              <a:rPr lang="en-US" dirty="0" smtClean="0">
                <a:solidFill>
                  <a:srgbClr val="000000"/>
                </a:solidFill>
                <a:latin typeface="Palatino"/>
                <a:cs typeface="Palatino"/>
              </a:rPr>
              <a:t>Local residents, youth led process</a:t>
            </a:r>
            <a:r>
              <a:rPr lang="en-US" dirty="0">
                <a:solidFill>
                  <a:srgbClr val="000000"/>
                </a:solidFill>
                <a:latin typeface="Palatino"/>
                <a:cs typeface="Palatino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Palatino"/>
                <a:cs typeface="Palatino"/>
              </a:rPr>
              <a:t>vs. professional firms</a:t>
            </a:r>
          </a:p>
          <a:p>
            <a:pPr marL="342900" indent="-342900">
              <a:buFont typeface="Arial"/>
              <a:buChar char="•"/>
            </a:pPr>
            <a:endParaRPr lang="en-US" dirty="0" smtClean="0"/>
          </a:p>
          <a:p>
            <a:pPr marL="342900" indent="-342900">
              <a:buFont typeface="Arial"/>
              <a:buChar char="•"/>
            </a:pPr>
            <a:endParaRPr lang="en-US" dirty="0" smtClean="0"/>
          </a:p>
        </p:txBody>
      </p:sp>
      <p:pic>
        <p:nvPicPr>
          <p:cNvPr id="5" name="Picture 4" descr="IMG_807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0969" y="1587326"/>
            <a:ext cx="3518868" cy="2381752"/>
          </a:xfrm>
          <a:prstGeom prst="rect">
            <a:avLst/>
          </a:prstGeom>
        </p:spPr>
      </p:pic>
      <p:pic>
        <p:nvPicPr>
          <p:cNvPr id="7" name="Picture 6" descr="AnureRKF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0969" y="3969078"/>
            <a:ext cx="3518868" cy="26273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9142" y="2767014"/>
            <a:ext cx="48170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  <a:latin typeface="Palatino"/>
                <a:cs typeface="Palatino"/>
              </a:rPr>
              <a:t>Start </a:t>
            </a:r>
            <a:r>
              <a:rPr lang="en-US" dirty="0" smtClean="0">
                <a:solidFill>
                  <a:srgbClr val="000000"/>
                </a:solidFill>
                <a:latin typeface="Palatino"/>
                <a:cs typeface="Palatino"/>
              </a:rPr>
              <a:t>early</a:t>
            </a:r>
            <a:endParaRPr lang="en-US" dirty="0">
              <a:solidFill>
                <a:srgbClr val="000000"/>
              </a:solidFill>
              <a:latin typeface="Palatino"/>
              <a:cs typeface="Palatino"/>
            </a:endParaRPr>
          </a:p>
          <a:p>
            <a:pPr marL="342900" indent="-342900">
              <a:buFont typeface="Wingdings" charset="2"/>
              <a:buChar char="Ø"/>
            </a:pPr>
            <a:endParaRPr lang="en-US" dirty="0">
              <a:solidFill>
                <a:srgbClr val="000000"/>
              </a:solidFill>
              <a:latin typeface="Palatino"/>
              <a:cs typeface="Palatino"/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9141" y="3507352"/>
            <a:ext cx="3830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charset="2"/>
              <a:buChar char="Ø"/>
            </a:pPr>
            <a:r>
              <a:rPr lang="en-US" dirty="0" smtClean="0">
                <a:solidFill>
                  <a:srgbClr val="000000"/>
                </a:solidFill>
                <a:latin typeface="Palatino"/>
                <a:cs typeface="Palatino"/>
              </a:rPr>
              <a:t>Double </a:t>
            </a:r>
            <a:r>
              <a:rPr lang="en-US" dirty="0">
                <a:solidFill>
                  <a:srgbClr val="000000"/>
                </a:solidFill>
                <a:latin typeface="Palatino"/>
                <a:cs typeface="Palatino"/>
              </a:rPr>
              <a:t>check </a:t>
            </a:r>
            <a:r>
              <a:rPr lang="en-US" dirty="0" smtClean="0">
                <a:solidFill>
                  <a:srgbClr val="000000"/>
                </a:solidFill>
                <a:latin typeface="Palatino"/>
                <a:cs typeface="Palatino"/>
              </a:rPr>
              <a:t>dates</a:t>
            </a:r>
            <a:endParaRPr lang="en-US" dirty="0">
              <a:solidFill>
                <a:srgbClr val="000000"/>
              </a:solidFill>
              <a:latin typeface="Palatino"/>
              <a:cs typeface="Palatino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9142" y="4292243"/>
            <a:ext cx="4817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charset="2"/>
              <a:buChar char="Ø"/>
            </a:pPr>
            <a:r>
              <a:rPr lang="en-US" dirty="0" smtClean="0">
                <a:solidFill>
                  <a:srgbClr val="000000"/>
                </a:solidFill>
                <a:latin typeface="Palatino"/>
                <a:cs typeface="Palatino"/>
              </a:rPr>
              <a:t>Dedicated staff </a:t>
            </a:r>
            <a:r>
              <a:rPr lang="en-US" dirty="0">
                <a:solidFill>
                  <a:srgbClr val="000000"/>
                </a:solidFill>
                <a:latin typeface="Palatino"/>
                <a:cs typeface="Palatino"/>
              </a:rPr>
              <a:t>time to </a:t>
            </a:r>
            <a:r>
              <a:rPr lang="en-US" dirty="0" smtClean="0">
                <a:solidFill>
                  <a:srgbClr val="000000"/>
                </a:solidFill>
                <a:latin typeface="Palatino"/>
                <a:cs typeface="Palatino"/>
              </a:rPr>
              <a:t>coordinate</a:t>
            </a:r>
            <a:endParaRPr lang="en-US" dirty="0">
              <a:solidFill>
                <a:srgbClr val="000000"/>
              </a:solidFill>
              <a:latin typeface="Palatino"/>
              <a:cs typeface="Palatino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99142" y="5219206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Wingdings" charset="2"/>
              <a:buChar char="Ø"/>
            </a:pPr>
            <a:r>
              <a:rPr lang="en-US" dirty="0">
                <a:solidFill>
                  <a:srgbClr val="000000"/>
                </a:solidFill>
                <a:latin typeface="Palatino"/>
                <a:cs typeface="Palatino"/>
              </a:rPr>
              <a:t>On the ballot by signature=community </a:t>
            </a:r>
            <a:r>
              <a:rPr lang="en-US" dirty="0" smtClean="0">
                <a:solidFill>
                  <a:srgbClr val="000000"/>
                </a:solidFill>
                <a:latin typeface="Palatino"/>
                <a:cs typeface="Palatino"/>
              </a:rPr>
              <a:t>ownership and VOTES!</a:t>
            </a:r>
            <a:endParaRPr lang="en-US" dirty="0">
              <a:solidFill>
                <a:srgbClr val="000000"/>
              </a:solidFill>
              <a:latin typeface="Palatino"/>
              <a:cs typeface="Palatino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0325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3" grpId="0"/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260" y="257454"/>
            <a:ext cx="8596578" cy="1218165"/>
          </a:xfrm>
          <a:solidFill>
            <a:srgbClr val="FFFF00"/>
          </a:solidFill>
        </p:spPr>
        <p:txBody>
          <a:bodyPr/>
          <a:lstStyle/>
          <a:p>
            <a:r>
              <a:rPr lang="en-US" sz="3600" b="1" dirty="0" smtClean="0">
                <a:solidFill>
                  <a:schemeClr val="tx1"/>
                </a:solidFill>
                <a:latin typeface="Palatino"/>
                <a:cs typeface="Palatino"/>
              </a:rPr>
              <a:t>Polling is costly, but ignites the base</a:t>
            </a:r>
            <a:endParaRPr lang="en-US" sz="3600" b="1" dirty="0">
              <a:solidFill>
                <a:schemeClr val="tx1"/>
              </a:solidFill>
              <a:latin typeface="Palatino"/>
              <a:cs typeface="Palatin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5114" y="1765905"/>
            <a:ext cx="6690386" cy="4717144"/>
          </a:xfrm>
        </p:spPr>
        <p:txBody>
          <a:bodyPr/>
          <a:lstStyle/>
          <a:p>
            <a:pPr marL="342900" indent="-342900">
              <a:buFont typeface="Wingdings" charset="2"/>
              <a:buChar char="Ø"/>
            </a:pPr>
            <a:r>
              <a:rPr lang="en-US" dirty="0" smtClean="0">
                <a:solidFill>
                  <a:srgbClr val="000000"/>
                </a:solidFill>
                <a:latin typeface="Palatino"/>
                <a:cs typeface="Palatino"/>
              </a:rPr>
              <a:t>Children and Youth Poll High</a:t>
            </a:r>
          </a:p>
          <a:p>
            <a:pPr marL="342900" indent="-342900">
              <a:buFont typeface="Wingdings" charset="2"/>
              <a:buChar char="Ø"/>
            </a:pPr>
            <a:r>
              <a:rPr lang="en-US" dirty="0" smtClean="0">
                <a:solidFill>
                  <a:srgbClr val="000000"/>
                </a:solidFill>
                <a:latin typeface="Palatino"/>
                <a:cs typeface="Palatino"/>
              </a:rPr>
              <a:t>A local funding partner commissioned the poll prior to the ballot being filed</a:t>
            </a:r>
          </a:p>
          <a:p>
            <a:pPr marL="342900" indent="-342900">
              <a:buFont typeface="Wingdings" charset="2"/>
              <a:buChar char="Ø"/>
            </a:pPr>
            <a:r>
              <a:rPr lang="en-US" dirty="0" smtClean="0">
                <a:solidFill>
                  <a:srgbClr val="000000"/>
                </a:solidFill>
                <a:latin typeface="Palatino"/>
                <a:cs typeface="Palatino"/>
              </a:rPr>
              <a:t>84% favorable</a:t>
            </a:r>
          </a:p>
          <a:p>
            <a:pPr marL="342900" indent="-342900">
              <a:buFont typeface="Wingdings" charset="2"/>
              <a:buChar char="Ø"/>
            </a:pPr>
            <a:r>
              <a:rPr lang="en-US" dirty="0" smtClean="0">
                <a:solidFill>
                  <a:srgbClr val="000000"/>
                </a:solidFill>
                <a:latin typeface="Palatino"/>
                <a:cs typeface="Palatino"/>
              </a:rPr>
              <a:t>64% when negative messages get introduced</a:t>
            </a:r>
          </a:p>
          <a:p>
            <a:pPr marL="342900" indent="-342900">
              <a:buFont typeface="Wingdings" charset="2"/>
              <a:buChar char="Ø"/>
            </a:pPr>
            <a:r>
              <a:rPr lang="en-US" dirty="0" smtClean="0">
                <a:solidFill>
                  <a:srgbClr val="000000"/>
                </a:solidFill>
                <a:latin typeface="Palatino"/>
                <a:cs typeface="Palatino"/>
              </a:rPr>
              <a:t>Democrats/Republicans</a:t>
            </a:r>
          </a:p>
          <a:p>
            <a:pPr marL="342900" indent="-342900">
              <a:buFont typeface="Wingdings" charset="2"/>
              <a:buChar char="Ø"/>
            </a:pPr>
            <a:r>
              <a:rPr lang="en-US" dirty="0" smtClean="0">
                <a:solidFill>
                  <a:srgbClr val="000000"/>
                </a:solidFill>
                <a:latin typeface="Palatino"/>
                <a:cs typeface="Palatino"/>
              </a:rPr>
              <a:t>All economic brackets</a:t>
            </a:r>
          </a:p>
          <a:p>
            <a:pPr marL="342900" indent="-342900">
              <a:buFont typeface="Wingdings" charset="2"/>
              <a:buChar char="Ø"/>
            </a:pPr>
            <a:r>
              <a:rPr lang="en-US" dirty="0" smtClean="0">
                <a:solidFill>
                  <a:srgbClr val="000000"/>
                </a:solidFill>
                <a:latin typeface="Palatino"/>
                <a:cs typeface="Palatino"/>
              </a:rPr>
              <a:t>Men/women</a:t>
            </a:r>
          </a:p>
          <a:p>
            <a:pPr marL="342900" indent="-342900">
              <a:buFont typeface="Wingdings" charset="2"/>
              <a:buChar char="Ø"/>
            </a:pPr>
            <a:r>
              <a:rPr lang="en-US" dirty="0" smtClean="0">
                <a:solidFill>
                  <a:srgbClr val="000000"/>
                </a:solidFill>
                <a:latin typeface="Palatino"/>
                <a:cs typeface="Palatino"/>
              </a:rPr>
              <a:t>Strongest support seniors over 73</a:t>
            </a:r>
          </a:p>
          <a:p>
            <a:pPr marL="342900" indent="-342900" algn="ctr">
              <a:buFont typeface="Wingdings" charset="2"/>
              <a:buChar char="Ø"/>
            </a:pP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B20AF9-910E-A641-A121-2D3EE0E71D40}" type="slidenum">
              <a:rPr lang="en-US" smtClean="0"/>
              <a:t>6</a:t>
            </a:fld>
            <a:endParaRPr lang="en-US" dirty="0"/>
          </a:p>
        </p:txBody>
      </p:sp>
      <p:pic>
        <p:nvPicPr>
          <p:cNvPr id="8" name="Shape 2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18234" y="2841075"/>
            <a:ext cx="2341151" cy="30104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5159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78" y="1644332"/>
            <a:ext cx="6201853" cy="4838717"/>
          </a:xfrm>
        </p:spPr>
        <p:txBody>
          <a:bodyPr>
            <a:normAutofit/>
          </a:bodyPr>
          <a:lstStyle/>
          <a:p>
            <a:pPr marL="800100" lvl="1" indent="-342900">
              <a:buFont typeface="Wingdings" charset="2"/>
              <a:buChar char="Ø"/>
            </a:pPr>
            <a:r>
              <a:rPr lang="en-US" dirty="0" smtClean="0">
                <a:latin typeface="Palatino"/>
                <a:cs typeface="Palatino"/>
              </a:rPr>
              <a:t>Patience is key: a culture of “No” since 2002;</a:t>
            </a:r>
          </a:p>
          <a:p>
            <a:pPr lvl="1" indent="0">
              <a:buNone/>
            </a:pPr>
            <a:endParaRPr lang="en-US" dirty="0" smtClean="0">
              <a:latin typeface="Palatino"/>
              <a:cs typeface="Palatino"/>
            </a:endParaRPr>
          </a:p>
          <a:p>
            <a:pPr marL="800100" lvl="1" indent="-342900">
              <a:buFont typeface="Wingdings" charset="2"/>
              <a:buChar char="Ø"/>
            </a:pPr>
            <a:r>
              <a:rPr lang="en-US" dirty="0" smtClean="0">
                <a:latin typeface="Palatino"/>
                <a:cs typeface="Palatino"/>
              </a:rPr>
              <a:t>Unexpected allies and opponents;</a:t>
            </a:r>
          </a:p>
          <a:p>
            <a:pPr marL="800100" lvl="1" indent="-342900">
              <a:buFont typeface="Wingdings" charset="2"/>
              <a:buChar char="Ø"/>
            </a:pPr>
            <a:endParaRPr lang="en-US" dirty="0" smtClean="0">
              <a:latin typeface="Palatino"/>
              <a:cs typeface="Palatino"/>
            </a:endParaRPr>
          </a:p>
          <a:p>
            <a:pPr marL="800100" lvl="1" indent="-342900">
              <a:buFont typeface="Wingdings" charset="2"/>
              <a:buChar char="Ø"/>
            </a:pPr>
            <a:r>
              <a:rPr lang="en-US" dirty="0" smtClean="0">
                <a:latin typeface="Palatino"/>
                <a:cs typeface="Palatino"/>
              </a:rPr>
              <a:t>Winning means strategy development, implementation and community initiated accountability;</a:t>
            </a:r>
          </a:p>
          <a:p>
            <a:pPr lvl="1" indent="0">
              <a:buNone/>
            </a:pPr>
            <a:r>
              <a:rPr lang="en-US" dirty="0" smtClean="0">
                <a:latin typeface="Palatino"/>
                <a:cs typeface="Palatino"/>
              </a:rPr>
              <a:t> </a:t>
            </a:r>
          </a:p>
          <a:p>
            <a:pPr marL="800100" lvl="1" indent="-342900">
              <a:buFont typeface="Wingdings" charset="2"/>
              <a:buChar char="Ø"/>
            </a:pPr>
            <a:r>
              <a:rPr lang="en-US" dirty="0" smtClean="0">
                <a:latin typeface="Palatino"/>
                <a:cs typeface="Palatino"/>
              </a:rPr>
              <a:t>Losing means building our base, and building a new strategy to secure resources for children and youth;</a:t>
            </a:r>
          </a:p>
          <a:p>
            <a:pPr marL="800100" lvl="1" indent="-342900">
              <a:buFont typeface="Wingdings" charset="2"/>
              <a:buChar char="Ø"/>
            </a:pPr>
            <a:endParaRPr lang="en-US" dirty="0" smtClean="0">
              <a:latin typeface="Palatino"/>
              <a:cs typeface="Palatino"/>
            </a:endParaRPr>
          </a:p>
          <a:p>
            <a:pPr marL="800100" lvl="1" indent="-342900">
              <a:buFont typeface="Wingdings" charset="2"/>
              <a:buChar char="Ø"/>
            </a:pPr>
            <a:r>
              <a:rPr lang="en-US" dirty="0" smtClean="0">
                <a:latin typeface="Palatino"/>
                <a:cs typeface="Palatino"/>
              </a:rPr>
              <a:t>Building an engaged voter base needs to be our collective strategy across communities</a:t>
            </a:r>
          </a:p>
          <a:p>
            <a:pPr marL="342900" indent="-342900">
              <a:buFontTx/>
              <a:buChar char="•"/>
            </a:pPr>
            <a:endParaRPr lang="en-US" dirty="0" smtClean="0"/>
          </a:p>
          <a:p>
            <a:pPr marL="342900" indent="-342900">
              <a:buFontTx/>
              <a:buChar char="•"/>
            </a:pP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63259" y="249485"/>
            <a:ext cx="8649695" cy="1394847"/>
          </a:xfrm>
          <a:solidFill>
            <a:srgbClr val="FFFF00"/>
          </a:solidFill>
        </p:spPr>
        <p:txBody>
          <a:bodyPr/>
          <a:lstStyle/>
          <a:p>
            <a:r>
              <a:rPr lang="en-US" sz="3500" b="1" dirty="0" smtClean="0">
                <a:solidFill>
                  <a:srgbClr val="000000"/>
                </a:solidFill>
                <a:latin typeface="Arial"/>
                <a:cs typeface="Arial"/>
              </a:rPr>
              <a:t>This  </a:t>
            </a:r>
            <a:r>
              <a:rPr lang="en-US" sz="3500" b="1" dirty="0">
                <a:solidFill>
                  <a:srgbClr val="000000"/>
                </a:solidFill>
                <a:latin typeface="Arial"/>
                <a:cs typeface="Arial"/>
              </a:rPr>
              <a:t>is a long-term strategy. </a:t>
            </a:r>
            <a:r>
              <a:rPr lang="en-US" sz="3500" b="1" dirty="0" smtClean="0">
                <a:solidFill>
                  <a:srgbClr val="000000"/>
                </a:solidFill>
                <a:latin typeface="Arial"/>
                <a:cs typeface="Arial"/>
              </a:rPr>
              <a:t/>
            </a:r>
            <a:br>
              <a:rPr lang="en-US" sz="3500" b="1" dirty="0" smtClean="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en-US" sz="3500" b="1" dirty="0" smtClean="0">
                <a:solidFill>
                  <a:srgbClr val="000000"/>
                </a:solidFill>
                <a:latin typeface="Arial"/>
                <a:cs typeface="Arial"/>
              </a:rPr>
              <a:t>Win </a:t>
            </a:r>
            <a:r>
              <a:rPr lang="en-US" sz="3500" b="1" dirty="0">
                <a:solidFill>
                  <a:srgbClr val="000000"/>
                </a:solidFill>
                <a:latin typeface="Arial"/>
                <a:cs typeface="Arial"/>
              </a:rPr>
              <a:t>or </a:t>
            </a:r>
            <a:r>
              <a:rPr lang="en-US" sz="3500" b="1" dirty="0" smtClean="0">
                <a:solidFill>
                  <a:srgbClr val="000000"/>
                </a:solidFill>
                <a:latin typeface="Arial"/>
                <a:cs typeface="Arial"/>
              </a:rPr>
              <a:t>Lose</a:t>
            </a:r>
            <a:r>
              <a:rPr lang="en-US" sz="3500" dirty="0" smtClean="0">
                <a:solidFill>
                  <a:srgbClr val="000000"/>
                </a:solidFill>
                <a:latin typeface="Arial"/>
                <a:cs typeface="Arial"/>
              </a:rPr>
              <a:t>.</a:t>
            </a:r>
            <a:endParaRPr lang="en-US" sz="3500" dirty="0"/>
          </a:p>
        </p:txBody>
      </p:sp>
      <p:pic>
        <p:nvPicPr>
          <p:cNvPr id="6" name="Shape 2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8296" y="1870017"/>
            <a:ext cx="2743405" cy="42083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11039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260" y="257454"/>
            <a:ext cx="8596578" cy="1218165"/>
          </a:xfrm>
          <a:solidFill>
            <a:srgbClr val="FFFF00"/>
          </a:solidFill>
        </p:spPr>
        <p:txBody>
          <a:bodyPr/>
          <a:lstStyle/>
          <a:p>
            <a:r>
              <a:rPr lang="en-US" b="1" dirty="0" smtClean="0">
                <a:solidFill>
                  <a:srgbClr val="000000"/>
                </a:solidFill>
                <a:latin typeface="Palatino"/>
                <a:cs typeface="Palatino"/>
              </a:rPr>
              <a:t>For more information or to get involved </a:t>
            </a:r>
            <a:br>
              <a:rPr lang="en-US" b="1" dirty="0" smtClean="0">
                <a:solidFill>
                  <a:srgbClr val="000000"/>
                </a:solidFill>
                <a:latin typeface="Palatino"/>
                <a:cs typeface="Palatino"/>
              </a:rPr>
            </a:br>
            <a:r>
              <a:rPr lang="en-US" b="1" dirty="0" smtClean="0">
                <a:solidFill>
                  <a:srgbClr val="000000"/>
                </a:solidFill>
                <a:latin typeface="Palatino"/>
                <a:cs typeface="Palatino"/>
              </a:rPr>
              <a:t>(we need signature gatherers STAT)</a:t>
            </a:r>
            <a:endParaRPr lang="en-US" b="1" dirty="0">
              <a:solidFill>
                <a:srgbClr val="000000"/>
              </a:solidFill>
              <a:latin typeface="Palatino"/>
              <a:cs typeface="Palatin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700" dirty="0" smtClean="0">
                <a:latin typeface="Palatino"/>
                <a:cs typeface="Palatino"/>
              </a:rPr>
              <a:t>Sara </a:t>
            </a:r>
            <a:r>
              <a:rPr lang="en-US" sz="1700" dirty="0" err="1" smtClean="0">
                <a:latin typeface="Palatino"/>
                <a:cs typeface="Palatino"/>
              </a:rPr>
              <a:t>Kershnar</a:t>
            </a:r>
            <a:r>
              <a:rPr lang="en-US" sz="1700" dirty="0" smtClean="0">
                <a:latin typeface="Palatino"/>
                <a:cs typeface="Palatino"/>
              </a:rPr>
              <a:t>, Invest in Youth Coalition Coordinator: </a:t>
            </a:r>
            <a:r>
              <a:rPr lang="en-US" sz="1700" dirty="0" smtClean="0">
                <a:latin typeface="Palatino"/>
                <a:cs typeface="Palatino"/>
                <a:hlinkClick r:id="rId2"/>
              </a:rPr>
              <a:t>sara@rysecenter.org</a:t>
            </a:r>
            <a:r>
              <a:rPr lang="en-US" sz="1700" dirty="0" smtClean="0">
                <a:latin typeface="Palatino"/>
                <a:cs typeface="Palatino"/>
              </a:rPr>
              <a:t>/510-685-5347</a:t>
            </a:r>
          </a:p>
          <a:p>
            <a:r>
              <a:rPr lang="en-US" sz="1700" dirty="0" err="1" smtClean="0">
                <a:latin typeface="Palatino"/>
                <a:cs typeface="Palatino"/>
              </a:rPr>
              <a:t>Jamileh</a:t>
            </a:r>
            <a:r>
              <a:rPr lang="en-US" sz="1700" dirty="0" smtClean="0">
                <a:latin typeface="Palatino"/>
                <a:cs typeface="Palatino"/>
              </a:rPr>
              <a:t> </a:t>
            </a:r>
            <a:r>
              <a:rPr lang="en-US" sz="1700" dirty="0" err="1" smtClean="0">
                <a:latin typeface="Palatino"/>
                <a:cs typeface="Palatino"/>
              </a:rPr>
              <a:t>Ebrahimi</a:t>
            </a:r>
            <a:r>
              <a:rPr lang="en-US" sz="1700" dirty="0" smtClean="0">
                <a:latin typeface="Palatino"/>
                <a:cs typeface="Palatino"/>
              </a:rPr>
              <a:t>, RYSE Youth Organizing Director:</a:t>
            </a:r>
            <a:r>
              <a:rPr lang="en-US" sz="1700" dirty="0">
                <a:latin typeface="Palatino"/>
                <a:cs typeface="Palatino"/>
              </a:rPr>
              <a:t> </a:t>
            </a:r>
            <a:r>
              <a:rPr lang="en-US" sz="1700" dirty="0" smtClean="0">
                <a:latin typeface="Palatino"/>
                <a:cs typeface="Palatino"/>
                <a:hlinkClick r:id="rId3"/>
              </a:rPr>
              <a:t>jamileh@rysecenter.org</a:t>
            </a:r>
            <a:r>
              <a:rPr lang="en-US" sz="1700" dirty="0" smtClean="0">
                <a:latin typeface="Palatino"/>
                <a:cs typeface="Palatino"/>
              </a:rPr>
              <a:t>/510-500-7561</a:t>
            </a:r>
          </a:p>
          <a:p>
            <a:r>
              <a:rPr lang="en-US" sz="1700" dirty="0" smtClean="0">
                <a:latin typeface="Palatino"/>
                <a:cs typeface="Palatino"/>
              </a:rPr>
              <a:t>Kimberly </a:t>
            </a:r>
            <a:r>
              <a:rPr lang="en-US" sz="1700" dirty="0" err="1" smtClean="0">
                <a:latin typeface="Palatino"/>
                <a:cs typeface="Palatino"/>
              </a:rPr>
              <a:t>Aceves</a:t>
            </a:r>
            <a:r>
              <a:rPr lang="en-US" sz="1700" dirty="0" smtClean="0">
                <a:latin typeface="Palatino"/>
                <a:cs typeface="Palatino"/>
              </a:rPr>
              <a:t>, RYSE Founding Executive Director: </a:t>
            </a:r>
            <a:r>
              <a:rPr lang="en-US" sz="1700" dirty="0" smtClean="0">
                <a:latin typeface="Palatino"/>
                <a:cs typeface="Palatino"/>
                <a:hlinkClick r:id="rId4"/>
              </a:rPr>
              <a:t>kimberly@rysecenter.org</a:t>
            </a:r>
            <a:r>
              <a:rPr lang="en-US" sz="1700" dirty="0">
                <a:latin typeface="Palatino"/>
                <a:cs typeface="Palatino"/>
                <a:hlinkClick r:id="rId4"/>
              </a:rPr>
              <a:t>/</a:t>
            </a:r>
            <a:r>
              <a:rPr lang="en-US" sz="1700" dirty="0" smtClean="0">
                <a:latin typeface="Palatino"/>
                <a:cs typeface="Palatino"/>
                <a:hlinkClick r:id="rId4"/>
              </a:rPr>
              <a:t>510.206.5552</a:t>
            </a:r>
            <a:endParaRPr lang="en-US" sz="1700" dirty="0" smtClean="0">
              <a:latin typeface="Palatino"/>
              <a:cs typeface="Palatino"/>
            </a:endParaRPr>
          </a:p>
          <a:p>
            <a:endParaRPr lang="en-US" sz="1700" dirty="0" smtClean="0">
              <a:latin typeface="Palatino"/>
              <a:cs typeface="Palatino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54586" y="3856202"/>
            <a:ext cx="7251214" cy="2626848"/>
          </a:xfrm>
        </p:spPr>
        <p:txBody>
          <a:bodyPr/>
          <a:lstStyle/>
          <a:p>
            <a:pPr marL="285750" indent="-285750">
              <a:buFont typeface="Courier New"/>
              <a:buChar char="o"/>
            </a:pPr>
            <a:r>
              <a:rPr lang="en-US" sz="1800" dirty="0">
                <a:solidFill>
                  <a:srgbClr val="0000FF"/>
                </a:solidFill>
                <a:latin typeface="Palatino"/>
                <a:cs typeface="Palatino"/>
              </a:rPr>
              <a:t>Like us on Facebook</a:t>
            </a:r>
            <a:r>
              <a:rPr lang="en-US" sz="1800" dirty="0" smtClean="0">
                <a:solidFill>
                  <a:srgbClr val="0000FF"/>
                </a:solidFill>
                <a:latin typeface="Palatino"/>
                <a:cs typeface="Palatino"/>
              </a:rPr>
              <a:t>!</a:t>
            </a:r>
          </a:p>
          <a:p>
            <a:pPr marL="285750" indent="-285750">
              <a:buFont typeface="Courier New"/>
              <a:buChar char="o"/>
            </a:pPr>
            <a:endParaRPr lang="en-US" sz="1800" dirty="0">
              <a:solidFill>
                <a:srgbClr val="0000FF"/>
              </a:solidFill>
              <a:latin typeface="Palatino"/>
              <a:cs typeface="Palatino"/>
            </a:endParaRPr>
          </a:p>
          <a:p>
            <a:pPr marL="285750" indent="-285750">
              <a:buFont typeface="Courier New"/>
              <a:buChar char="o"/>
            </a:pPr>
            <a:r>
              <a:rPr lang="en-US" sz="1800" dirty="0" smtClean="0">
                <a:solidFill>
                  <a:srgbClr val="0000FF"/>
                </a:solidFill>
                <a:latin typeface="Palatino"/>
                <a:cs typeface="Palatino"/>
              </a:rPr>
              <a:t>Follow </a:t>
            </a:r>
            <a:r>
              <a:rPr lang="en-US" sz="1800" dirty="0">
                <a:solidFill>
                  <a:srgbClr val="0000FF"/>
                </a:solidFill>
                <a:latin typeface="Palatino"/>
                <a:cs typeface="Palatino"/>
              </a:rPr>
              <a:t>us on Twitter: @</a:t>
            </a:r>
            <a:r>
              <a:rPr lang="en-US" sz="1800" dirty="0" smtClean="0">
                <a:solidFill>
                  <a:srgbClr val="0000FF"/>
                </a:solidFill>
                <a:latin typeface="Palatino"/>
                <a:cs typeface="Palatino"/>
              </a:rPr>
              <a:t>Richmondkids1st</a:t>
            </a:r>
          </a:p>
          <a:p>
            <a:endParaRPr lang="en-US" sz="1800" dirty="0">
              <a:solidFill>
                <a:srgbClr val="0000FF"/>
              </a:solidFill>
              <a:latin typeface="Palatino"/>
              <a:cs typeface="Palatino"/>
            </a:endParaRPr>
          </a:p>
          <a:p>
            <a:pPr marL="285750" indent="-285750">
              <a:buFont typeface="Courier New"/>
              <a:buChar char="o"/>
            </a:pPr>
            <a:r>
              <a:rPr lang="en-US" sz="1800" dirty="0" smtClean="0">
                <a:solidFill>
                  <a:srgbClr val="0000FF"/>
                </a:solidFill>
                <a:latin typeface="Palatino"/>
                <a:cs typeface="Palatino"/>
              </a:rPr>
              <a:t>Follow us on </a:t>
            </a:r>
            <a:r>
              <a:rPr lang="en-US" sz="1800" dirty="0" err="1" smtClean="0">
                <a:solidFill>
                  <a:srgbClr val="0000FF"/>
                </a:solidFill>
                <a:latin typeface="Palatino"/>
                <a:cs typeface="Palatino"/>
              </a:rPr>
              <a:t>Instagram</a:t>
            </a:r>
            <a:r>
              <a:rPr lang="en-US" sz="1800" dirty="0" smtClean="0">
                <a:solidFill>
                  <a:srgbClr val="0000FF"/>
                </a:solidFill>
                <a:latin typeface="Palatino"/>
                <a:cs typeface="Palatino"/>
              </a:rPr>
              <a:t>: @</a:t>
            </a:r>
            <a:r>
              <a:rPr lang="en-US" sz="1800" dirty="0" err="1" smtClean="0">
                <a:solidFill>
                  <a:srgbClr val="0000FF"/>
                </a:solidFill>
                <a:latin typeface="Palatino"/>
                <a:cs typeface="Palatino"/>
              </a:rPr>
              <a:t>RichmondKidsFirst</a:t>
            </a:r>
            <a:endParaRPr lang="en-US" sz="1800" dirty="0">
              <a:solidFill>
                <a:srgbClr val="0000FF"/>
              </a:solidFill>
              <a:latin typeface="Palatino"/>
              <a:cs typeface="Palatino"/>
            </a:endParaRPr>
          </a:p>
          <a:p>
            <a:endParaRPr lang="en-US" sz="1800" dirty="0" smtClean="0">
              <a:solidFill>
                <a:srgbClr val="0000FF"/>
              </a:solidFill>
              <a:latin typeface="Palatino"/>
              <a:cs typeface="Palatino"/>
            </a:endParaRPr>
          </a:p>
          <a:p>
            <a:pPr marL="285750" indent="-285750">
              <a:buFont typeface="Courier New"/>
              <a:buChar char="o"/>
            </a:pPr>
            <a:r>
              <a:rPr lang="en-US" sz="1800" dirty="0" smtClean="0">
                <a:solidFill>
                  <a:srgbClr val="0000FF"/>
                </a:solidFill>
                <a:latin typeface="Palatino"/>
                <a:cs typeface="Palatino"/>
              </a:rPr>
              <a:t>Check </a:t>
            </a:r>
            <a:r>
              <a:rPr lang="en-US" sz="1800" dirty="0">
                <a:solidFill>
                  <a:srgbClr val="0000FF"/>
                </a:solidFill>
                <a:latin typeface="Palatino"/>
                <a:cs typeface="Palatino"/>
              </a:rPr>
              <a:t>out the website: </a:t>
            </a:r>
            <a:r>
              <a:rPr lang="en-US" sz="1800" dirty="0" err="1">
                <a:solidFill>
                  <a:srgbClr val="0000FF"/>
                </a:solidFill>
                <a:latin typeface="Palatino"/>
                <a:cs typeface="Palatino"/>
              </a:rPr>
              <a:t>www.RichmondKidsFirst.org</a:t>
            </a:r>
            <a:endParaRPr lang="en-US" sz="1800" dirty="0">
              <a:solidFill>
                <a:srgbClr val="0000FF"/>
              </a:solidFill>
              <a:latin typeface="Palatino"/>
              <a:cs typeface="Palatino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1885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jdcP_stories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Revolution">
      <a:maj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jdcP_stories.thmx</Template>
  <TotalTime>56463</TotalTime>
  <Words>829</Words>
  <Application>Microsoft Macintosh PowerPoint</Application>
  <PresentationFormat>On-screen Show (4:3)</PresentationFormat>
  <Paragraphs>107</Paragraphs>
  <Slides>8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jdcP_stories</vt:lpstr>
      <vt:lpstr>Richmond Kids First: Leading with Our Values</vt:lpstr>
      <vt:lpstr> WHAT IS IT?</vt:lpstr>
      <vt:lpstr>Grounded in Youth Vision </vt:lpstr>
      <vt:lpstr>PowerPoint Presentation</vt:lpstr>
      <vt:lpstr> Signatures are key…     and it’s hard work</vt:lpstr>
      <vt:lpstr>Polling is costly, but ignites the base</vt:lpstr>
      <vt:lpstr>This  is a long-term strategy.  Win or Lose.</vt:lpstr>
      <vt:lpstr>For more information or to get involved  (we need signature gatherers STAT)</vt:lpstr>
    </vt:vector>
  </TitlesOfParts>
  <Company>jdcPartnerships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Commissioner Interviews: Key Findings</dc:title>
  <dc:creator>Jara Dean-Coffey</dc:creator>
  <cp:lastModifiedBy>Kimberly</cp:lastModifiedBy>
  <cp:revision>1233</cp:revision>
  <cp:lastPrinted>2016-05-09T01:38:10Z</cp:lastPrinted>
  <dcterms:created xsi:type="dcterms:W3CDTF">2012-11-05T21:13:55Z</dcterms:created>
  <dcterms:modified xsi:type="dcterms:W3CDTF">2016-05-09T02:17:11Z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ffisync_FolderId">
    <vt:lpwstr/>
  </property>
  <property fmtid="{D5CDD505-2E9C-101B-9397-08002B2CF9AE}" pid="3" name="Offisync_SaveTime">
    <vt:lpwstr/>
  </property>
  <property fmtid="{D5CDD505-2E9C-101B-9397-08002B2CF9AE}" pid="4" name="Offisync_IsSaved">
    <vt:lpwstr>False</vt:lpwstr>
  </property>
  <property fmtid="{D5CDD505-2E9C-101B-9397-08002B2CF9AE}" pid="5" name="Offisync_UniqueId">
    <vt:lpwstr>73695;25157774</vt:lpwstr>
  </property>
  <property fmtid="{D5CDD505-2E9C-101B-9397-08002B2CF9AE}" pid="6" name="CentralDesktop_MDAdded">
    <vt:lpwstr>True</vt:lpwstr>
  </property>
  <property fmtid="{D5CDD505-2E9C-101B-9397-08002B2CF9AE}" pid="7" name="Offisync_FileTitle">
    <vt:lpwstr/>
  </property>
  <property fmtid="{D5CDD505-2E9C-101B-9397-08002B2CF9AE}" pid="8" name="Offisync_UpdateToken">
    <vt:lpwstr>2013-08-02T16:04:46-0700</vt:lpwstr>
  </property>
  <property fmtid="{D5CDD505-2E9C-101B-9397-08002B2CF9AE}" pid="9" name="Offisync_ProviderName">
    <vt:lpwstr>Central Desktop</vt:lpwstr>
  </property>
</Properties>
</file>