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23"/>
  </p:notesMasterIdLst>
  <p:sldIdLst>
    <p:sldId id="257" r:id="rId2"/>
    <p:sldId id="258" r:id="rId3"/>
    <p:sldId id="259" r:id="rId4"/>
    <p:sldId id="260" r:id="rId5"/>
    <p:sldId id="261" r:id="rId6"/>
    <p:sldId id="263" r:id="rId7"/>
    <p:sldId id="264" r:id="rId8"/>
    <p:sldId id="265" r:id="rId9"/>
    <p:sldId id="266" r:id="rId10"/>
    <p:sldId id="267" r:id="rId11"/>
    <p:sldId id="268" r:id="rId12"/>
    <p:sldId id="270" r:id="rId13"/>
    <p:sldId id="269" r:id="rId14"/>
    <p:sldId id="271" r:id="rId15"/>
    <p:sldId id="278" r:id="rId16"/>
    <p:sldId id="272" r:id="rId17"/>
    <p:sldId id="273" r:id="rId18"/>
    <p:sldId id="274" r:id="rId19"/>
    <p:sldId id="275" r:id="rId20"/>
    <p:sldId id="276" r:id="rId21"/>
    <p:sldId id="277" r:id="rId2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91" autoAdjust="0"/>
    <p:restoredTop sz="94660"/>
  </p:normalViewPr>
  <p:slideViewPr>
    <p:cSldViewPr snapToGrid="0" snapToObjects="1">
      <p:cViewPr varScale="1">
        <p:scale>
          <a:sx n="119" d="100"/>
          <a:sy n="119" d="100"/>
        </p:scale>
        <p:origin x="1386" y="1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7A377DB-0A76-6D4F-BCBB-A63144743303}" type="datetimeFigureOut">
              <a:rPr lang="en-US" smtClean="0"/>
              <a:t>3/28/2016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89C8146-F6ED-264B-81B4-107FB510F526}" type="slidenum">
              <a:rPr lang="en-US" smtClean="0"/>
              <a:t>‹#›</a:t>
            </a:fld>
            <a:endParaRPr lang="en-US"/>
          </a:p>
        </p:txBody>
      </p:sp>
    </p:spTree>
    <p:extLst>
      <p:ext uri="{BB962C8B-B14F-4D97-AF65-F5344CB8AC3E}">
        <p14:creationId xmlns:p14="http://schemas.microsoft.com/office/powerpoint/2010/main" val="2508796664"/>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1BF8261-9961-C549-BA4A-1834C64B44FD}" type="slidenum">
              <a:rPr lang="en-US" smtClean="0">
                <a:solidFill>
                  <a:prstClr val="black"/>
                </a:solidFill>
                <a:latin typeface="Calibri"/>
              </a:rPr>
              <a:pPr/>
              <a:t>1</a:t>
            </a:fld>
            <a:endParaRPr lang="en-US" dirty="0">
              <a:solidFill>
                <a:prstClr val="black"/>
              </a:solidFill>
              <a:latin typeface="Calibri"/>
            </a:endParaRPr>
          </a:p>
        </p:txBody>
      </p:sp>
    </p:spTree>
    <p:extLst>
      <p:ext uri="{BB962C8B-B14F-4D97-AF65-F5344CB8AC3E}">
        <p14:creationId xmlns:p14="http://schemas.microsoft.com/office/powerpoint/2010/main" val="34451020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B9F5E40-1AB4-6C43-93E6-79E39A555A32}" type="slidenum">
              <a:rPr lang="en-US" smtClean="0"/>
              <a:t>15</a:t>
            </a:fld>
            <a:endParaRPr lang="en-US" dirty="0"/>
          </a:p>
        </p:txBody>
      </p:sp>
    </p:spTree>
    <p:extLst>
      <p:ext uri="{BB962C8B-B14F-4D97-AF65-F5344CB8AC3E}">
        <p14:creationId xmlns:p14="http://schemas.microsoft.com/office/powerpoint/2010/main" val="152334451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StrongStartMarin_TBWB_PPT_1.jp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144000" cy="6858000"/>
          </a:xfrm>
          <a:prstGeom prst="rect">
            <a:avLst/>
          </a:prstGeom>
        </p:spPr>
      </p:pic>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endParaRPr lang="en-US" dirty="0">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fld id="{B4B83BB1-6759-504F-89DB-7A5E264942D1}" type="slidenum">
              <a:rPr lang="en-US" smtClean="0">
                <a:solidFill>
                  <a:prstClr val="black">
                    <a:tint val="75000"/>
                  </a:prstClr>
                </a:solidFill>
                <a:latin typeface="Calibri"/>
              </a:rPr>
              <a:pPr/>
              <a:t>‹#›</a:t>
            </a:fld>
            <a:endParaRPr lang="en-US" dirty="0">
              <a:solidFill>
                <a:prstClr val="black">
                  <a:tint val="75000"/>
                </a:prstClr>
              </a:solidFill>
              <a:latin typeface="Calibri"/>
            </a:endParaRPr>
          </a:p>
        </p:txBody>
      </p:sp>
    </p:spTree>
    <p:extLst>
      <p:ext uri="{BB962C8B-B14F-4D97-AF65-F5344CB8AC3E}">
        <p14:creationId xmlns:p14="http://schemas.microsoft.com/office/powerpoint/2010/main" val="17947746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fld id="{B4B83BB1-6759-504F-89DB-7A5E264942D1}" type="slidenum">
              <a:rPr lang="en-US" smtClean="0">
                <a:solidFill>
                  <a:prstClr val="black">
                    <a:tint val="75000"/>
                  </a:prstClr>
                </a:solidFill>
                <a:latin typeface="Calibri"/>
              </a:rPr>
              <a:pPr/>
              <a:t>‹#›</a:t>
            </a:fld>
            <a:endParaRPr lang="en-US" dirty="0">
              <a:solidFill>
                <a:prstClr val="black">
                  <a:tint val="75000"/>
                </a:prstClr>
              </a:solidFill>
              <a:latin typeface="Calibri"/>
            </a:endParaRPr>
          </a:p>
        </p:txBody>
      </p:sp>
    </p:spTree>
    <p:extLst>
      <p:ext uri="{BB962C8B-B14F-4D97-AF65-F5344CB8AC3E}">
        <p14:creationId xmlns:p14="http://schemas.microsoft.com/office/powerpoint/2010/main" val="12677800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694328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dirty="0">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fld id="{B4B83BB1-6759-504F-89DB-7A5E264942D1}" type="slidenum">
              <a:rPr lang="en-US" smtClean="0">
                <a:solidFill>
                  <a:prstClr val="black">
                    <a:tint val="75000"/>
                  </a:prstClr>
                </a:solidFill>
                <a:latin typeface="Calibri"/>
              </a:rPr>
              <a:pPr/>
              <a:t>‹#›</a:t>
            </a:fld>
            <a:endParaRPr lang="en-US" dirty="0">
              <a:solidFill>
                <a:prstClr val="black">
                  <a:tint val="75000"/>
                </a:prstClr>
              </a:solidFill>
              <a:latin typeface="Calibri"/>
            </a:endParaRPr>
          </a:p>
        </p:txBody>
      </p:sp>
    </p:spTree>
    <p:extLst>
      <p:ext uri="{BB962C8B-B14F-4D97-AF65-F5344CB8AC3E}">
        <p14:creationId xmlns:p14="http://schemas.microsoft.com/office/powerpoint/2010/main" val="15101312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US" dirty="0">
              <a:solidFill>
                <a:prstClr val="black">
                  <a:tint val="75000"/>
                </a:prstClr>
              </a:solidFill>
              <a:latin typeface="Calibri"/>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latin typeface="Calibri"/>
            </a:endParaRPr>
          </a:p>
        </p:txBody>
      </p:sp>
      <p:sp>
        <p:nvSpPr>
          <p:cNvPr id="9" name="Slide Number Placeholder 8"/>
          <p:cNvSpPr>
            <a:spLocks noGrp="1"/>
          </p:cNvSpPr>
          <p:nvPr>
            <p:ph type="sldNum" sz="quarter" idx="12"/>
          </p:nvPr>
        </p:nvSpPr>
        <p:spPr/>
        <p:txBody>
          <a:bodyPr/>
          <a:lstStyle/>
          <a:p>
            <a:fld id="{B4B83BB1-6759-504F-89DB-7A5E264942D1}" type="slidenum">
              <a:rPr lang="en-US" smtClean="0">
                <a:solidFill>
                  <a:prstClr val="black">
                    <a:tint val="75000"/>
                  </a:prstClr>
                </a:solidFill>
                <a:latin typeface="Calibri"/>
              </a:rPr>
              <a:pPr/>
              <a:t>‹#›</a:t>
            </a:fld>
            <a:endParaRPr lang="en-US" dirty="0">
              <a:solidFill>
                <a:prstClr val="black">
                  <a:tint val="75000"/>
                </a:prstClr>
              </a:solidFill>
              <a:latin typeface="Calibri"/>
            </a:endParaRPr>
          </a:p>
        </p:txBody>
      </p:sp>
    </p:spTree>
    <p:extLst>
      <p:ext uri="{BB962C8B-B14F-4D97-AF65-F5344CB8AC3E}">
        <p14:creationId xmlns:p14="http://schemas.microsoft.com/office/powerpoint/2010/main" val="14686066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dirty="0">
              <a:solidFill>
                <a:prstClr val="black">
                  <a:tint val="75000"/>
                </a:prstClr>
              </a:solidFill>
              <a:latin typeface="Calibri"/>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latin typeface="Calibri"/>
            </a:endParaRPr>
          </a:p>
        </p:txBody>
      </p:sp>
      <p:sp>
        <p:nvSpPr>
          <p:cNvPr id="5" name="Slide Number Placeholder 4"/>
          <p:cNvSpPr>
            <a:spLocks noGrp="1"/>
          </p:cNvSpPr>
          <p:nvPr>
            <p:ph type="sldNum" sz="quarter" idx="12"/>
          </p:nvPr>
        </p:nvSpPr>
        <p:spPr/>
        <p:txBody>
          <a:bodyPr/>
          <a:lstStyle/>
          <a:p>
            <a:fld id="{B4B83BB1-6759-504F-89DB-7A5E264942D1}" type="slidenum">
              <a:rPr lang="en-US" smtClean="0">
                <a:solidFill>
                  <a:prstClr val="black">
                    <a:tint val="75000"/>
                  </a:prstClr>
                </a:solidFill>
                <a:latin typeface="Calibri"/>
              </a:rPr>
              <a:pPr/>
              <a:t>‹#›</a:t>
            </a:fld>
            <a:endParaRPr lang="en-US" dirty="0">
              <a:solidFill>
                <a:prstClr val="black">
                  <a:tint val="75000"/>
                </a:prstClr>
              </a:solidFill>
              <a:latin typeface="Calibri"/>
            </a:endParaRPr>
          </a:p>
        </p:txBody>
      </p:sp>
    </p:spTree>
    <p:extLst>
      <p:ext uri="{BB962C8B-B14F-4D97-AF65-F5344CB8AC3E}">
        <p14:creationId xmlns:p14="http://schemas.microsoft.com/office/powerpoint/2010/main" val="28791214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solidFill>
                <a:prstClr val="black">
                  <a:tint val="75000"/>
                </a:prstClr>
              </a:solidFill>
              <a:latin typeface="Calibri"/>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latin typeface="Calibri"/>
            </a:endParaRPr>
          </a:p>
        </p:txBody>
      </p:sp>
      <p:sp>
        <p:nvSpPr>
          <p:cNvPr id="4" name="Slide Number Placeholder 3"/>
          <p:cNvSpPr>
            <a:spLocks noGrp="1"/>
          </p:cNvSpPr>
          <p:nvPr>
            <p:ph type="sldNum" sz="quarter" idx="12"/>
          </p:nvPr>
        </p:nvSpPr>
        <p:spPr/>
        <p:txBody>
          <a:bodyPr/>
          <a:lstStyle/>
          <a:p>
            <a:fld id="{B4B83BB1-6759-504F-89DB-7A5E264942D1}" type="slidenum">
              <a:rPr lang="en-US" smtClean="0">
                <a:solidFill>
                  <a:prstClr val="black">
                    <a:tint val="75000"/>
                  </a:prstClr>
                </a:solidFill>
                <a:latin typeface="Calibri"/>
              </a:rPr>
              <a:pPr/>
              <a:t>‹#›</a:t>
            </a:fld>
            <a:endParaRPr lang="en-US" dirty="0">
              <a:solidFill>
                <a:prstClr val="black">
                  <a:tint val="75000"/>
                </a:prstClr>
              </a:solidFill>
              <a:latin typeface="Calibri"/>
            </a:endParaRPr>
          </a:p>
        </p:txBody>
      </p:sp>
    </p:spTree>
    <p:extLst>
      <p:ext uri="{BB962C8B-B14F-4D97-AF65-F5344CB8AC3E}">
        <p14:creationId xmlns:p14="http://schemas.microsoft.com/office/powerpoint/2010/main" val="9811568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dirty="0">
              <a:solidFill>
                <a:prstClr val="black">
                  <a:tint val="75000"/>
                </a:prstClr>
              </a:solidFill>
              <a:latin typeface="Calibri"/>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latin typeface="Calibri"/>
            </a:endParaRPr>
          </a:p>
        </p:txBody>
      </p:sp>
      <p:sp>
        <p:nvSpPr>
          <p:cNvPr id="7" name="Slide Number Placeholder 6"/>
          <p:cNvSpPr>
            <a:spLocks noGrp="1"/>
          </p:cNvSpPr>
          <p:nvPr>
            <p:ph type="sldNum" sz="quarter" idx="12"/>
          </p:nvPr>
        </p:nvSpPr>
        <p:spPr/>
        <p:txBody>
          <a:bodyPr/>
          <a:lstStyle/>
          <a:p>
            <a:fld id="{B4B83BB1-6759-504F-89DB-7A5E264942D1}" type="slidenum">
              <a:rPr lang="en-US" smtClean="0">
                <a:solidFill>
                  <a:prstClr val="black">
                    <a:tint val="75000"/>
                  </a:prstClr>
                </a:solidFill>
                <a:latin typeface="Calibri"/>
              </a:rPr>
              <a:pPr/>
              <a:t>‹#›</a:t>
            </a:fld>
            <a:endParaRPr lang="en-US" dirty="0">
              <a:solidFill>
                <a:prstClr val="black">
                  <a:tint val="75000"/>
                </a:prstClr>
              </a:solidFill>
              <a:latin typeface="Calibri"/>
            </a:endParaRPr>
          </a:p>
        </p:txBody>
      </p:sp>
    </p:spTree>
    <p:extLst>
      <p:ext uri="{BB962C8B-B14F-4D97-AF65-F5344CB8AC3E}">
        <p14:creationId xmlns:p14="http://schemas.microsoft.com/office/powerpoint/2010/main" val="34869645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Drag picture to placeholder or click icon to add</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dirty="0">
              <a:solidFill>
                <a:prstClr val="black">
                  <a:tint val="75000"/>
                </a:prstClr>
              </a:solidFill>
              <a:latin typeface="Calibri"/>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latin typeface="Calibri"/>
            </a:endParaRPr>
          </a:p>
        </p:txBody>
      </p:sp>
      <p:sp>
        <p:nvSpPr>
          <p:cNvPr id="7" name="Slide Number Placeholder 6"/>
          <p:cNvSpPr>
            <a:spLocks noGrp="1"/>
          </p:cNvSpPr>
          <p:nvPr>
            <p:ph type="sldNum" sz="quarter" idx="12"/>
          </p:nvPr>
        </p:nvSpPr>
        <p:spPr/>
        <p:txBody>
          <a:bodyPr/>
          <a:lstStyle/>
          <a:p>
            <a:fld id="{B4B83BB1-6759-504F-89DB-7A5E264942D1}" type="slidenum">
              <a:rPr lang="en-US" smtClean="0">
                <a:solidFill>
                  <a:prstClr val="black">
                    <a:tint val="75000"/>
                  </a:prstClr>
                </a:solidFill>
                <a:latin typeface="Calibri"/>
              </a:rPr>
              <a:pPr/>
              <a:t>‹#›</a:t>
            </a:fld>
            <a:endParaRPr lang="en-US" dirty="0">
              <a:solidFill>
                <a:prstClr val="black">
                  <a:tint val="75000"/>
                </a:prstClr>
              </a:solidFill>
              <a:latin typeface="Calibri"/>
            </a:endParaRPr>
          </a:p>
        </p:txBody>
      </p:sp>
    </p:spTree>
    <p:extLst>
      <p:ext uri="{BB962C8B-B14F-4D97-AF65-F5344CB8AC3E}">
        <p14:creationId xmlns:p14="http://schemas.microsoft.com/office/powerpoint/2010/main" val="15113076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fld id="{B4B83BB1-6759-504F-89DB-7A5E264942D1}" type="slidenum">
              <a:rPr lang="en-US" smtClean="0">
                <a:solidFill>
                  <a:prstClr val="black">
                    <a:tint val="75000"/>
                  </a:prstClr>
                </a:solidFill>
                <a:latin typeface="Calibri"/>
              </a:rPr>
              <a:pPr/>
              <a:t>‹#›</a:t>
            </a:fld>
            <a:endParaRPr lang="en-US" dirty="0">
              <a:solidFill>
                <a:prstClr val="black">
                  <a:tint val="75000"/>
                </a:prstClr>
              </a:solidFill>
              <a:latin typeface="Calibri"/>
            </a:endParaRPr>
          </a:p>
        </p:txBody>
      </p:sp>
    </p:spTree>
    <p:extLst>
      <p:ext uri="{BB962C8B-B14F-4D97-AF65-F5344CB8AC3E}">
        <p14:creationId xmlns:p14="http://schemas.microsoft.com/office/powerpoint/2010/main" val="7770905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descr="StrongStartMarin_TBWB_PPT_12.jpg"/>
          <p:cNvPicPr>
            <a:picLocks noChangeAspect="1"/>
          </p:cNvPicPr>
          <p:nvPr/>
        </p:nvPicPr>
        <p:blipFill>
          <a:blip r:embed="rId12" cstate="email">
            <a:extLst>
              <a:ext uri="{28A0092B-C50C-407E-A947-70E740481C1C}">
                <a14:useLocalDpi xmlns:a14="http://schemas.microsoft.com/office/drawing/2010/main"/>
              </a:ext>
            </a:extLst>
          </a:blip>
          <a:stretch>
            <a:fillRect/>
          </a:stretch>
        </p:blipFill>
        <p:spPr>
          <a:xfrm>
            <a:off x="0" y="0"/>
            <a:ext cx="9144000" cy="6858000"/>
          </a:xfrm>
          <a:prstGeom prst="rect">
            <a:avLst/>
          </a:prstGeom>
        </p:spPr>
      </p:pic>
      <p:sp>
        <p:nvSpPr>
          <p:cNvPr id="2" name="Title Placeholder 1"/>
          <p:cNvSpPr>
            <a:spLocks noGrp="1"/>
          </p:cNvSpPr>
          <p:nvPr>
            <p:ph type="title"/>
          </p:nvPr>
        </p:nvSpPr>
        <p:spPr>
          <a:xfrm>
            <a:off x="0" y="152400"/>
            <a:ext cx="9144000" cy="89746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80532" y="1600200"/>
            <a:ext cx="8009468"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B83BB1-6759-504F-89DB-7A5E264942D1}" type="slidenum">
              <a:rPr lang="en-US" smtClean="0">
                <a:solidFill>
                  <a:prstClr val="black">
                    <a:tint val="75000"/>
                  </a:prstClr>
                </a:solidFill>
                <a:latin typeface="Calibri"/>
              </a:rPr>
              <a:pPr/>
              <a:t>‹#›</a:t>
            </a:fld>
            <a:endParaRPr lang="en-US" dirty="0">
              <a:solidFill>
                <a:prstClr val="black">
                  <a:tint val="75000"/>
                </a:prstClr>
              </a:solidFill>
              <a:latin typeface="Calibri"/>
            </a:endParaRPr>
          </a:p>
        </p:txBody>
      </p:sp>
    </p:spTree>
    <p:extLst>
      <p:ext uri="{BB962C8B-B14F-4D97-AF65-F5344CB8AC3E}">
        <p14:creationId xmlns:p14="http://schemas.microsoft.com/office/powerpoint/2010/main" val="40214153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Lst>
  <p:hf hdr="0" ftr="0" dt="0"/>
  <p:txStyles>
    <p:titleStyle>
      <a:lvl1pPr algn="r" defTabSz="457200" rtl="0" eaLnBrk="1" latinLnBrk="0" hangingPunct="1">
        <a:spcBef>
          <a:spcPct val="0"/>
        </a:spcBef>
        <a:buNone/>
        <a:defRPr sz="3400" kern="1200">
          <a:solidFill>
            <a:schemeClr val="tx1"/>
          </a:solidFill>
          <a:latin typeface="Avenir Medium"/>
          <a:ea typeface="+mj-ea"/>
          <a:cs typeface="Avenir Medium"/>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5022626"/>
            <a:ext cx="9144000" cy="1835374"/>
          </a:xfrm>
        </p:spPr>
        <p:txBody>
          <a:bodyPr>
            <a:normAutofit/>
          </a:bodyPr>
          <a:lstStyle/>
          <a:p>
            <a:pPr algn="ctr"/>
            <a:r>
              <a:rPr lang="en-US" sz="4000" dirty="0">
                <a:solidFill>
                  <a:schemeClr val="bg1"/>
                </a:solidFill>
                <a:latin typeface="Avenir Medium"/>
                <a:cs typeface="Avenir Medium"/>
              </a:rPr>
              <a:t>Investing in our kids</a:t>
            </a:r>
          </a:p>
        </p:txBody>
      </p:sp>
      <p:sp>
        <p:nvSpPr>
          <p:cNvPr id="3" name="Slide Number Placeholder 2"/>
          <p:cNvSpPr>
            <a:spLocks noGrp="1"/>
          </p:cNvSpPr>
          <p:nvPr>
            <p:ph type="sldNum" sz="quarter" idx="12"/>
          </p:nvPr>
        </p:nvSpPr>
        <p:spPr/>
        <p:txBody>
          <a:bodyPr/>
          <a:lstStyle/>
          <a:p>
            <a:fld id="{B4B83BB1-6759-504F-89DB-7A5E264942D1}" type="slidenum">
              <a:rPr lang="en-US" smtClean="0">
                <a:solidFill>
                  <a:prstClr val="black">
                    <a:tint val="75000"/>
                  </a:prstClr>
                </a:solidFill>
                <a:latin typeface="Calibri"/>
              </a:rPr>
              <a:pPr/>
              <a:t>1</a:t>
            </a:fld>
            <a:endParaRPr lang="en-US" dirty="0">
              <a:solidFill>
                <a:prstClr val="black">
                  <a:tint val="75000"/>
                </a:prstClr>
              </a:solidFill>
              <a:latin typeface="Calibri"/>
            </a:endParaRPr>
          </a:p>
        </p:txBody>
      </p:sp>
    </p:spTree>
    <p:extLst>
      <p:ext uri="{BB962C8B-B14F-4D97-AF65-F5344CB8AC3E}">
        <p14:creationId xmlns:p14="http://schemas.microsoft.com/office/powerpoint/2010/main" val="11973432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FFFF"/>
                </a:solidFill>
              </a:rPr>
              <a:t>Affordable Child Care</a:t>
            </a:r>
          </a:p>
        </p:txBody>
      </p:sp>
      <p:sp>
        <p:nvSpPr>
          <p:cNvPr id="3" name="Content Placeholder 2"/>
          <p:cNvSpPr>
            <a:spLocks noGrp="1"/>
          </p:cNvSpPr>
          <p:nvPr>
            <p:ph idx="1"/>
          </p:nvPr>
        </p:nvSpPr>
        <p:spPr>
          <a:xfrm>
            <a:off x="880532" y="1326806"/>
            <a:ext cx="8009468" cy="5213668"/>
          </a:xfrm>
        </p:spPr>
        <p:txBody>
          <a:bodyPr>
            <a:normAutofit/>
          </a:bodyPr>
          <a:lstStyle/>
          <a:p>
            <a:endParaRPr lang="en-US" u="sng" dirty="0"/>
          </a:p>
          <a:p>
            <a:pPr marL="514350" indent="-514350">
              <a:buFont typeface="+mj-lt"/>
              <a:buAutoNum type="arabicPeriod"/>
            </a:pPr>
            <a:r>
              <a:rPr lang="en-US" sz="2600" dirty="0"/>
              <a:t>Provide part day, </a:t>
            </a:r>
            <a:r>
              <a:rPr lang="en-US" sz="2600" u="sng" dirty="0"/>
              <a:t>wrap around child care </a:t>
            </a:r>
            <a:r>
              <a:rPr lang="en-US" sz="2600" dirty="0"/>
              <a:t>services for estimated 200 children who currently do not have access with the expanded preschool program </a:t>
            </a:r>
          </a:p>
          <a:p>
            <a:pPr marL="514350" indent="-514350">
              <a:buFont typeface="+mj-lt"/>
              <a:buAutoNum type="arabicPeriod"/>
            </a:pPr>
            <a:r>
              <a:rPr lang="en-US" sz="2600" dirty="0"/>
              <a:t>Provide additional </a:t>
            </a:r>
            <a:r>
              <a:rPr lang="en-US" sz="2600" u="sng" dirty="0"/>
              <a:t>childcare subsidies </a:t>
            </a:r>
            <a:r>
              <a:rPr lang="en-US" sz="2600" dirty="0"/>
              <a:t>for 60-65 children up to age 4 with a family income at or below 300% of FPL</a:t>
            </a:r>
          </a:p>
          <a:p>
            <a:pPr marL="514350" indent="-514350">
              <a:buFont typeface="+mj-lt"/>
              <a:buAutoNum type="arabicPeriod"/>
            </a:pPr>
            <a:r>
              <a:rPr lang="en-US" sz="2600" dirty="0"/>
              <a:t>Stabilize supply of center-based, subsidized              </a:t>
            </a:r>
            <a:r>
              <a:rPr lang="en-US" sz="2600" u="sng" dirty="0"/>
              <a:t>infant care </a:t>
            </a:r>
            <a:r>
              <a:rPr lang="en-US" sz="2600" dirty="0"/>
              <a:t>by providing small annual grants</a:t>
            </a:r>
          </a:p>
          <a:p>
            <a:pPr marL="0" indent="0">
              <a:buNone/>
            </a:pPr>
            <a:endParaRPr lang="en-US" sz="2600" dirty="0"/>
          </a:p>
          <a:p>
            <a:pPr marL="0" indent="0">
              <a:buNone/>
            </a:pPr>
            <a:endParaRPr lang="en-US" sz="2600" dirty="0"/>
          </a:p>
          <a:p>
            <a:pPr marL="0" indent="0">
              <a:buNone/>
            </a:pPr>
            <a:endParaRPr lang="en-US" dirty="0"/>
          </a:p>
        </p:txBody>
      </p:sp>
      <p:pic>
        <p:nvPicPr>
          <p:cNvPr id="4" name="Picture 3" descr="Latino_Baby_Laughing[1].JP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80532" y="800903"/>
            <a:ext cx="1593508" cy="1051806"/>
          </a:xfrm>
          <a:prstGeom prst="rect">
            <a:avLst/>
          </a:prstGeom>
        </p:spPr>
      </p:pic>
    </p:spTree>
    <p:extLst>
      <p:ext uri="{BB962C8B-B14F-4D97-AF65-F5344CB8AC3E}">
        <p14:creationId xmlns:p14="http://schemas.microsoft.com/office/powerpoint/2010/main" val="35212291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Access to Comprehensive Healthcare</a:t>
            </a:r>
          </a:p>
        </p:txBody>
      </p:sp>
      <p:sp>
        <p:nvSpPr>
          <p:cNvPr id="3" name="Text Placeholder 2"/>
          <p:cNvSpPr>
            <a:spLocks noGrp="1"/>
          </p:cNvSpPr>
          <p:nvPr>
            <p:ph type="body" idx="1"/>
          </p:nvPr>
        </p:nvSpPr>
        <p:spPr/>
        <p:txBody>
          <a:bodyPr/>
          <a:lstStyle/>
          <a:p>
            <a:r>
              <a:rPr lang="en-US" dirty="0"/>
              <a:t>Healthy and Able to Learn</a:t>
            </a:r>
          </a:p>
        </p:txBody>
      </p:sp>
      <p:sp>
        <p:nvSpPr>
          <p:cNvPr id="4" name="Slide Number Placeholder 3"/>
          <p:cNvSpPr>
            <a:spLocks noGrp="1"/>
          </p:cNvSpPr>
          <p:nvPr>
            <p:ph type="sldNum" sz="quarter" idx="12"/>
          </p:nvPr>
        </p:nvSpPr>
        <p:spPr/>
        <p:txBody>
          <a:bodyPr/>
          <a:lstStyle/>
          <a:p>
            <a:fld id="{B4B83BB1-6759-504F-89DB-7A5E264942D1}" type="slidenum">
              <a:rPr lang="en-US" smtClean="0">
                <a:solidFill>
                  <a:prstClr val="black">
                    <a:tint val="75000"/>
                  </a:prstClr>
                </a:solidFill>
                <a:latin typeface="Calibri"/>
              </a:rPr>
              <a:pPr/>
              <a:t>11</a:t>
            </a:fld>
            <a:endParaRPr lang="en-US" dirty="0">
              <a:solidFill>
                <a:prstClr val="black">
                  <a:tint val="75000"/>
                </a:prstClr>
              </a:solidFill>
              <a:latin typeface="Calibri"/>
            </a:endParaRPr>
          </a:p>
        </p:txBody>
      </p:sp>
    </p:spTree>
    <p:extLst>
      <p:ext uri="{BB962C8B-B14F-4D97-AF65-F5344CB8AC3E}">
        <p14:creationId xmlns:p14="http://schemas.microsoft.com/office/powerpoint/2010/main" val="16448584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FFFF"/>
                </a:solidFill>
              </a:rPr>
              <a:t>Access to Comprehensive Services </a:t>
            </a:r>
          </a:p>
        </p:txBody>
      </p:sp>
      <p:sp>
        <p:nvSpPr>
          <p:cNvPr id="3" name="Content Placeholder 2"/>
          <p:cNvSpPr>
            <a:spLocks noGrp="1"/>
          </p:cNvSpPr>
          <p:nvPr>
            <p:ph idx="1"/>
          </p:nvPr>
        </p:nvSpPr>
        <p:spPr>
          <a:xfrm>
            <a:off x="880532" y="1281044"/>
            <a:ext cx="8009468" cy="4284869"/>
          </a:xfrm>
        </p:spPr>
        <p:txBody>
          <a:bodyPr>
            <a:normAutofit/>
          </a:bodyPr>
          <a:lstStyle/>
          <a:p>
            <a:pPr marL="571500" indent="-514350">
              <a:spcBef>
                <a:spcPts val="1200"/>
              </a:spcBef>
              <a:buFont typeface="+mj-lt"/>
              <a:buAutoNum type="arabicPeriod"/>
            </a:pPr>
            <a:r>
              <a:rPr lang="en-US" sz="2800" u="sng" dirty="0"/>
              <a:t>Universal Early Screening</a:t>
            </a:r>
            <a:r>
              <a:rPr lang="en-US" sz="2800" dirty="0"/>
              <a:t>: Provide screenings and referrals for interventions (developmental, social-emotional, vision, hearing and oral health check-ups)</a:t>
            </a:r>
            <a:endParaRPr lang="en-US" sz="1000" dirty="0"/>
          </a:p>
          <a:p>
            <a:pPr marL="571500" indent="-514350">
              <a:spcBef>
                <a:spcPts val="1200"/>
              </a:spcBef>
              <a:buFont typeface="+mj-lt"/>
              <a:buAutoNum type="arabicPeriod"/>
            </a:pPr>
            <a:r>
              <a:rPr lang="en-US" sz="2800" u="sng" dirty="0"/>
              <a:t>Mental Health and Dental Capacity</a:t>
            </a:r>
            <a:r>
              <a:rPr lang="en-US" sz="2800" dirty="0"/>
              <a:t>: Expand programs for children 0-18</a:t>
            </a:r>
          </a:p>
          <a:p>
            <a:pPr marL="571500" indent="-514350">
              <a:spcBef>
                <a:spcPts val="1200"/>
              </a:spcBef>
              <a:buFont typeface="+mj-lt"/>
              <a:buAutoNum type="arabicPeriod" startAt="3"/>
            </a:pPr>
            <a:r>
              <a:rPr lang="en-US" sz="2800" u="sng" dirty="0"/>
              <a:t>Healthy Eating and Physical Activity:</a:t>
            </a:r>
            <a:r>
              <a:rPr lang="en-US" sz="2800" dirty="0"/>
              <a:t> Provide curricula/programs in early care settings </a:t>
            </a:r>
          </a:p>
          <a:p>
            <a:pPr marL="571500" indent="-514350">
              <a:spcBef>
                <a:spcPts val="1200"/>
              </a:spcBef>
              <a:buFont typeface="+mj-lt"/>
              <a:buAutoNum type="arabicPeriod" startAt="3"/>
            </a:pPr>
            <a:endParaRPr lang="en-US" sz="2800" dirty="0"/>
          </a:p>
        </p:txBody>
      </p:sp>
    </p:spTree>
    <p:extLst>
      <p:ext uri="{BB962C8B-B14F-4D97-AF65-F5344CB8AC3E}">
        <p14:creationId xmlns:p14="http://schemas.microsoft.com/office/powerpoint/2010/main" val="31720936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FFFF"/>
                </a:solidFill>
              </a:rPr>
              <a:t>Covering All Kids with Quality Care</a:t>
            </a:r>
          </a:p>
        </p:txBody>
      </p:sp>
      <p:sp>
        <p:nvSpPr>
          <p:cNvPr id="3" name="Content Placeholder 2"/>
          <p:cNvSpPr>
            <a:spLocks noGrp="1"/>
          </p:cNvSpPr>
          <p:nvPr>
            <p:ph idx="1"/>
          </p:nvPr>
        </p:nvSpPr>
        <p:spPr>
          <a:xfrm>
            <a:off x="880532" y="1600200"/>
            <a:ext cx="8009468" cy="4661452"/>
          </a:xfrm>
        </p:spPr>
        <p:txBody>
          <a:bodyPr>
            <a:normAutofit/>
          </a:bodyPr>
          <a:lstStyle/>
          <a:p>
            <a:pPr marL="514350" indent="-514350">
              <a:buFont typeface="+mj-lt"/>
              <a:buAutoNum type="arabicPeriod" startAt="4"/>
            </a:pPr>
            <a:r>
              <a:rPr lang="en-US" sz="2800" u="sng" dirty="0"/>
              <a:t>Health Insurance</a:t>
            </a:r>
            <a:r>
              <a:rPr lang="en-US" sz="2800" dirty="0"/>
              <a:t>: Providing access for all children not eligible for public health insurance programs</a:t>
            </a:r>
          </a:p>
          <a:p>
            <a:pPr lvl="1"/>
            <a:endParaRPr lang="en-US" sz="2400" dirty="0"/>
          </a:p>
          <a:p>
            <a:pPr marL="457200" lvl="1" indent="0">
              <a:buNone/>
            </a:pPr>
            <a:endParaRPr lang="en-US" sz="2400" dirty="0"/>
          </a:p>
          <a:p>
            <a:pPr marL="457200" lvl="1" indent="0">
              <a:buNone/>
            </a:pPr>
            <a:endParaRPr lang="en-US" sz="2400" dirty="0"/>
          </a:p>
          <a:p>
            <a:pPr marL="457200" lvl="1" indent="0">
              <a:buNone/>
            </a:pPr>
            <a:endParaRPr lang="en-US" sz="2400" dirty="0"/>
          </a:p>
          <a:p>
            <a:pPr marL="514350" indent="-457200">
              <a:buFont typeface="+mj-lt"/>
              <a:buAutoNum type="arabicPeriod" startAt="4"/>
            </a:pPr>
            <a:r>
              <a:rPr lang="en-US" sz="2800" u="sng" dirty="0"/>
              <a:t>Enrollment Assistance</a:t>
            </a:r>
            <a:r>
              <a:rPr lang="en-US" sz="2800" dirty="0"/>
              <a:t>: Programs to facilitate enrolling children into health insurance and other support programs for low-income                     children and their families. </a:t>
            </a:r>
          </a:p>
          <a:p>
            <a:pPr marL="457200" lvl="1" indent="0">
              <a:buNone/>
            </a:pPr>
            <a:endParaRPr lang="en-US" sz="2400" dirty="0"/>
          </a:p>
          <a:p>
            <a:pPr marL="0" indent="0">
              <a:buNone/>
            </a:pPr>
            <a:endParaRPr lang="en-US" dirty="0"/>
          </a:p>
        </p:txBody>
      </p:sp>
      <p:pic>
        <p:nvPicPr>
          <p:cNvPr id="4" name="Picture 3" descr="Latina Girl - eye exam.JP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3597585" y="2738640"/>
            <a:ext cx="1940481" cy="1423814"/>
          </a:xfrm>
          <a:prstGeom prst="rect">
            <a:avLst/>
          </a:prstGeom>
        </p:spPr>
      </p:pic>
    </p:spTree>
    <p:extLst>
      <p:ext uri="{BB962C8B-B14F-4D97-AF65-F5344CB8AC3E}">
        <p14:creationId xmlns:p14="http://schemas.microsoft.com/office/powerpoint/2010/main" val="11178512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Extended Learning/Afterschool</a:t>
            </a:r>
          </a:p>
        </p:txBody>
      </p:sp>
      <p:sp>
        <p:nvSpPr>
          <p:cNvPr id="5" name="Text Placeholder 4"/>
          <p:cNvSpPr>
            <a:spLocks noGrp="1"/>
          </p:cNvSpPr>
          <p:nvPr>
            <p:ph type="body" idx="1"/>
          </p:nvPr>
        </p:nvSpPr>
        <p:spPr/>
        <p:txBody>
          <a:bodyPr/>
          <a:lstStyle/>
          <a:p>
            <a:r>
              <a:rPr lang="en-US" dirty="0"/>
              <a:t>Sustaining Gains for School Success</a:t>
            </a:r>
          </a:p>
        </p:txBody>
      </p:sp>
    </p:spTree>
    <p:extLst>
      <p:ext uri="{BB962C8B-B14F-4D97-AF65-F5344CB8AC3E}">
        <p14:creationId xmlns:p14="http://schemas.microsoft.com/office/powerpoint/2010/main" val="29557254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bg1"/>
                </a:solidFill>
              </a:rPr>
              <a:t>Extended Learning/Afterschool</a:t>
            </a:r>
          </a:p>
        </p:txBody>
      </p:sp>
      <p:sp>
        <p:nvSpPr>
          <p:cNvPr id="3" name="Content Placeholder 2"/>
          <p:cNvSpPr>
            <a:spLocks noGrp="1"/>
          </p:cNvSpPr>
          <p:nvPr>
            <p:ph idx="1"/>
          </p:nvPr>
        </p:nvSpPr>
        <p:spPr/>
        <p:txBody>
          <a:bodyPr>
            <a:normAutofit fontScale="92500" lnSpcReduction="10000"/>
          </a:bodyPr>
          <a:lstStyle/>
          <a:p>
            <a:pPr marL="57150" indent="0">
              <a:buNone/>
            </a:pPr>
            <a:r>
              <a:rPr lang="en-US" sz="2800" dirty="0"/>
              <a:t>Grants to identified public schools for </a:t>
            </a:r>
            <a:r>
              <a:rPr lang="en-US" sz="2800" u="sng" dirty="0"/>
              <a:t>academic support programs </a:t>
            </a:r>
            <a:r>
              <a:rPr lang="en-US" sz="2800" dirty="0"/>
              <a:t>that serve a high level of socio-economically disadvantaged students not meeting language arts proficiency levels by third grade to:</a:t>
            </a:r>
          </a:p>
          <a:p>
            <a:pPr marL="57150" indent="0">
              <a:buNone/>
            </a:pPr>
            <a:endParaRPr lang="en-US" sz="1100" dirty="0"/>
          </a:p>
          <a:p>
            <a:pPr lvl="1"/>
            <a:r>
              <a:rPr lang="en-US" sz="2600" dirty="0"/>
              <a:t>Coordinate transition of children from preschools to elementary school</a:t>
            </a:r>
          </a:p>
          <a:p>
            <a:pPr lvl="1"/>
            <a:r>
              <a:rPr lang="en-US" sz="2600" dirty="0"/>
              <a:t>Support parent engagement during and after transition</a:t>
            </a:r>
          </a:p>
          <a:p>
            <a:pPr lvl="1"/>
            <a:r>
              <a:rPr lang="en-US" sz="2600" dirty="0"/>
              <a:t>Conduct evidence-based afterschool and/or summer programs for children in </a:t>
            </a:r>
            <a:r>
              <a:rPr lang="en-US" sz="2600" u="sng" dirty="0"/>
              <a:t>kindergarten through second </a:t>
            </a:r>
            <a:r>
              <a:rPr lang="en-US" sz="2600" dirty="0"/>
              <a:t>grade who need additional support to meet           academic benchmarks particularly for reading</a:t>
            </a:r>
            <a:r>
              <a:rPr lang="en-US" dirty="0"/>
              <a:t>.</a:t>
            </a:r>
          </a:p>
          <a:p>
            <a:endParaRPr lang="en-US" dirty="0"/>
          </a:p>
        </p:txBody>
      </p:sp>
      <p:pic>
        <p:nvPicPr>
          <p:cNvPr id="4" name="Picture 3" descr="AA boy with glasses - reading.JPG"/>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212434" y="99079"/>
            <a:ext cx="2251994" cy="1501121"/>
          </a:xfrm>
          <a:prstGeom prst="rect">
            <a:avLst/>
          </a:prstGeom>
        </p:spPr>
      </p:pic>
    </p:spTree>
    <p:extLst>
      <p:ext uri="{BB962C8B-B14F-4D97-AF65-F5344CB8AC3E}">
        <p14:creationId xmlns:p14="http://schemas.microsoft.com/office/powerpoint/2010/main" val="5207946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Fund Distribution</a:t>
            </a:r>
          </a:p>
        </p:txBody>
      </p:sp>
    </p:spTree>
    <p:extLst>
      <p:ext uri="{BB962C8B-B14F-4D97-AF65-F5344CB8AC3E}">
        <p14:creationId xmlns:p14="http://schemas.microsoft.com/office/powerpoint/2010/main" val="33148817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dirty="0">
                <a:solidFill>
                  <a:srgbClr val="FFFFFF"/>
                </a:solidFill>
              </a:rPr>
              <a:t>Management &amp; Oversight</a:t>
            </a:r>
          </a:p>
        </p:txBody>
      </p:sp>
      <p:sp>
        <p:nvSpPr>
          <p:cNvPr id="6" name="Content Placeholder 5"/>
          <p:cNvSpPr>
            <a:spLocks noGrp="1"/>
          </p:cNvSpPr>
          <p:nvPr>
            <p:ph idx="1"/>
          </p:nvPr>
        </p:nvSpPr>
        <p:spPr/>
        <p:txBody>
          <a:bodyPr>
            <a:normAutofit/>
          </a:bodyPr>
          <a:lstStyle/>
          <a:p>
            <a:r>
              <a:rPr lang="en-US" sz="2800" dirty="0"/>
              <a:t>Tax revenues would be distributed to the County of Marin Health and Human Services Department and the Marin County Office of Education based on the annual expenditure plan.  </a:t>
            </a:r>
          </a:p>
          <a:p>
            <a:pPr marL="0" indent="0">
              <a:buNone/>
            </a:pPr>
            <a:endParaRPr lang="en-US" sz="2800" dirty="0"/>
          </a:p>
          <a:p>
            <a:r>
              <a:rPr lang="en-US" sz="2800" dirty="0"/>
              <a:t>No more than five percent of annual amount may be used for expenses related to fiscal administration. </a:t>
            </a:r>
          </a:p>
        </p:txBody>
      </p:sp>
      <p:sp>
        <p:nvSpPr>
          <p:cNvPr id="4" name="Slide Number Placeholder 3"/>
          <p:cNvSpPr>
            <a:spLocks noGrp="1"/>
          </p:cNvSpPr>
          <p:nvPr>
            <p:ph type="sldNum" sz="quarter" idx="4294967295"/>
          </p:nvPr>
        </p:nvSpPr>
        <p:spPr>
          <a:xfrm>
            <a:off x="7010400" y="6356350"/>
            <a:ext cx="2133600" cy="365125"/>
          </a:xfrm>
        </p:spPr>
        <p:txBody>
          <a:bodyPr/>
          <a:lstStyle/>
          <a:p>
            <a:fld id="{B4B83BB1-6759-504F-89DB-7A5E264942D1}" type="slidenum">
              <a:rPr lang="en-US" smtClean="0">
                <a:solidFill>
                  <a:prstClr val="black">
                    <a:tint val="75000"/>
                  </a:prstClr>
                </a:solidFill>
                <a:latin typeface="Calibri"/>
              </a:rPr>
              <a:pPr/>
              <a:t>17</a:t>
            </a:fld>
            <a:endParaRPr lang="en-US" dirty="0">
              <a:solidFill>
                <a:prstClr val="black">
                  <a:tint val="75000"/>
                </a:prstClr>
              </a:solidFill>
              <a:latin typeface="Calibri"/>
            </a:endParaRPr>
          </a:p>
        </p:txBody>
      </p:sp>
    </p:spTree>
    <p:extLst>
      <p:ext uri="{BB962C8B-B14F-4D97-AF65-F5344CB8AC3E}">
        <p14:creationId xmlns:p14="http://schemas.microsoft.com/office/powerpoint/2010/main" val="4342830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FFFF"/>
                </a:solidFill>
              </a:rPr>
              <a:t>Integration and Collaboration</a:t>
            </a:r>
          </a:p>
        </p:txBody>
      </p:sp>
      <p:sp>
        <p:nvSpPr>
          <p:cNvPr id="3" name="Content Placeholder 2"/>
          <p:cNvSpPr>
            <a:spLocks noGrp="1"/>
          </p:cNvSpPr>
          <p:nvPr>
            <p:ph idx="1"/>
          </p:nvPr>
        </p:nvSpPr>
        <p:spPr>
          <a:xfrm>
            <a:off x="880532" y="1049868"/>
            <a:ext cx="8009468" cy="5421610"/>
          </a:xfrm>
        </p:spPr>
        <p:txBody>
          <a:bodyPr>
            <a:noAutofit/>
          </a:bodyPr>
          <a:lstStyle/>
          <a:p>
            <a:r>
              <a:rPr lang="en-US" sz="2800" dirty="0"/>
              <a:t>An </a:t>
            </a:r>
            <a:r>
              <a:rPr lang="en-US" sz="2800" u="sng" dirty="0"/>
              <a:t>Integration Leadership Team </a:t>
            </a:r>
            <a:r>
              <a:rPr lang="en-US" sz="2800" dirty="0"/>
              <a:t>responsible for: </a:t>
            </a:r>
          </a:p>
          <a:p>
            <a:pPr lvl="1"/>
            <a:r>
              <a:rPr lang="en-US" sz="2400" dirty="0"/>
              <a:t>Annual and projected expenditure plans</a:t>
            </a:r>
          </a:p>
          <a:p>
            <a:pPr lvl="1"/>
            <a:r>
              <a:rPr lang="en-US" sz="2400" dirty="0"/>
              <a:t>Initial and ongoing implementation frameworks and strategies </a:t>
            </a:r>
          </a:p>
          <a:p>
            <a:pPr lvl="1"/>
            <a:r>
              <a:rPr lang="en-US" sz="2400" dirty="0"/>
              <a:t>Processes to promote program integration and address critical gaps </a:t>
            </a:r>
          </a:p>
          <a:p>
            <a:pPr lvl="1"/>
            <a:r>
              <a:rPr lang="en-US" sz="2400" dirty="0"/>
              <a:t>Leveraging resources across programs and with other investors in children’s services </a:t>
            </a:r>
          </a:p>
          <a:p>
            <a:pPr lvl="1"/>
            <a:r>
              <a:rPr lang="en-US" sz="2400" dirty="0"/>
              <a:t>Conducting evaluation that assesses outcomes for children</a:t>
            </a:r>
          </a:p>
          <a:p>
            <a:pPr lvl="1"/>
            <a:r>
              <a:rPr lang="en-US" sz="2400" dirty="0"/>
              <a:t>Presenting budgets to the Board of Supervisors                  for approval and reports regarding                      implementation and outcomes. </a:t>
            </a:r>
          </a:p>
          <a:p>
            <a:endParaRPr lang="en-US" sz="2400" dirty="0"/>
          </a:p>
        </p:txBody>
      </p:sp>
    </p:spTree>
    <p:extLst>
      <p:ext uri="{BB962C8B-B14F-4D97-AF65-F5344CB8AC3E}">
        <p14:creationId xmlns:p14="http://schemas.microsoft.com/office/powerpoint/2010/main" val="9682800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rgbClr val="FFFFFF"/>
                </a:solidFill>
              </a:rPr>
              <a:t>Leadership Team: </a:t>
            </a:r>
            <a:br>
              <a:rPr lang="en-US" dirty="0">
                <a:solidFill>
                  <a:srgbClr val="FFFFFF"/>
                </a:solidFill>
              </a:rPr>
            </a:br>
            <a:r>
              <a:rPr lang="en-US" dirty="0">
                <a:solidFill>
                  <a:srgbClr val="FFFFFF"/>
                </a:solidFill>
              </a:rPr>
              <a:t>A Unique Partnership</a:t>
            </a:r>
          </a:p>
        </p:txBody>
      </p:sp>
      <p:sp>
        <p:nvSpPr>
          <p:cNvPr id="3" name="Content Placeholder 2"/>
          <p:cNvSpPr>
            <a:spLocks noGrp="1"/>
          </p:cNvSpPr>
          <p:nvPr>
            <p:ph idx="1"/>
          </p:nvPr>
        </p:nvSpPr>
        <p:spPr>
          <a:xfrm>
            <a:off x="880532" y="1472494"/>
            <a:ext cx="8009468" cy="4653670"/>
          </a:xfrm>
        </p:spPr>
        <p:txBody>
          <a:bodyPr>
            <a:normAutofit/>
          </a:bodyPr>
          <a:lstStyle/>
          <a:p>
            <a:pPr marL="514350" indent="-514350"/>
            <a:r>
              <a:rPr lang="en-US" dirty="0"/>
              <a:t>Members are:</a:t>
            </a:r>
          </a:p>
          <a:p>
            <a:pPr marL="914400" lvl="1" indent="-514350"/>
            <a:r>
              <a:rPr lang="en-US" dirty="0"/>
              <a:t>Director of Health and Human Services or Designee </a:t>
            </a:r>
          </a:p>
          <a:p>
            <a:pPr marL="914400" lvl="1" indent="-514350"/>
            <a:r>
              <a:rPr lang="en-US" dirty="0"/>
              <a:t>Marin County Superintendent of Schools</a:t>
            </a:r>
          </a:p>
          <a:p>
            <a:pPr marL="914400" lvl="1" indent="-514350"/>
            <a:r>
              <a:rPr lang="en-US" dirty="0"/>
              <a:t>Executive Director of Marin Child Care Council </a:t>
            </a:r>
          </a:p>
          <a:p>
            <a:pPr marL="914400" lvl="1" indent="-514350"/>
            <a:r>
              <a:rPr lang="en-US" dirty="0"/>
              <a:t>Advisory members: Executive Director of First 5 Marin, and the Marin Community Foundation Vice President of Programs or Designee</a:t>
            </a:r>
          </a:p>
        </p:txBody>
      </p:sp>
    </p:spTree>
    <p:extLst>
      <p:ext uri="{BB962C8B-B14F-4D97-AF65-F5344CB8AC3E}">
        <p14:creationId xmlns:p14="http://schemas.microsoft.com/office/powerpoint/2010/main" val="26337655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bg1"/>
                </a:solidFill>
              </a:rPr>
              <a:t>Expenditure Committee</a:t>
            </a:r>
          </a:p>
        </p:txBody>
      </p:sp>
      <p:sp>
        <p:nvSpPr>
          <p:cNvPr id="3" name="Content Placeholder 2"/>
          <p:cNvSpPr>
            <a:spLocks noGrp="1"/>
          </p:cNvSpPr>
          <p:nvPr>
            <p:ph idx="1"/>
          </p:nvPr>
        </p:nvSpPr>
        <p:spPr>
          <a:xfrm>
            <a:off x="880532" y="1252483"/>
            <a:ext cx="8009468" cy="5386551"/>
          </a:xfrm>
        </p:spPr>
        <p:txBody>
          <a:bodyPr>
            <a:normAutofit fontScale="47500" lnSpcReduction="20000"/>
          </a:bodyPr>
          <a:lstStyle/>
          <a:p>
            <a:r>
              <a:rPr lang="en-US" sz="3800" dirty="0"/>
              <a:t>Carlos Garcia Bedoya, Parent Voices</a:t>
            </a:r>
          </a:p>
          <a:p>
            <a:r>
              <a:rPr lang="en-US" sz="3800" dirty="0"/>
              <a:t>Mary Jane Burke, County Superintendent of Schools</a:t>
            </a:r>
          </a:p>
          <a:p>
            <a:r>
              <a:rPr lang="en-US" sz="3800" dirty="0"/>
              <a:t>Liz Burns, Community Action Marin</a:t>
            </a:r>
          </a:p>
          <a:p>
            <a:r>
              <a:rPr lang="en-US" sz="3800" dirty="0"/>
              <a:t>Jenny Callaway, MarinKids</a:t>
            </a:r>
          </a:p>
          <a:p>
            <a:r>
              <a:rPr lang="en-US" sz="3800" dirty="0"/>
              <a:t>Michael Daly, Chief Probation Officer, County of Marin</a:t>
            </a:r>
          </a:p>
          <a:p>
            <a:r>
              <a:rPr lang="en-US" sz="3800" dirty="0"/>
              <a:t>Aideen Gaidmore, Marin Child Care Council, Marin Child Care Commission</a:t>
            </a:r>
          </a:p>
          <a:p>
            <a:r>
              <a:rPr lang="en-US" sz="3800" dirty="0"/>
              <a:t>Pat Kendall, Kaiser Permanente</a:t>
            </a:r>
          </a:p>
          <a:p>
            <a:r>
              <a:rPr lang="en-US" sz="3800" dirty="0"/>
              <a:t>Stephanie Moulton-Peters, Mayor, Mill Valley </a:t>
            </a:r>
          </a:p>
          <a:p>
            <a:r>
              <a:rPr lang="en-US" sz="3800" dirty="0"/>
              <a:t>Cynthia Murray, North Bay Leadership Council</a:t>
            </a:r>
          </a:p>
          <a:p>
            <a:r>
              <a:rPr lang="en-US" sz="3800" dirty="0"/>
              <a:t>Heather Ravani, Marin County Health and Human Services</a:t>
            </a:r>
          </a:p>
          <a:p>
            <a:r>
              <a:rPr lang="en-US" sz="3800" dirty="0"/>
              <a:t>Amy Reisch, First 5 Marin</a:t>
            </a:r>
          </a:p>
          <a:p>
            <a:r>
              <a:rPr lang="en-US" sz="3800" dirty="0"/>
              <a:t>Curtis Robinson, MD, Board Member: Marin Community Foundation and Marin County Schools</a:t>
            </a:r>
          </a:p>
          <a:p>
            <a:r>
              <a:rPr lang="en-US" sz="3800" dirty="0"/>
              <a:t>Juan Rodriguez, Principal, San Rafael City Schools</a:t>
            </a:r>
          </a:p>
          <a:p>
            <a:r>
              <a:rPr lang="en-US" sz="3800" dirty="0"/>
              <a:t>Maureen Sedonaen, Goodwill Industries     </a:t>
            </a:r>
          </a:p>
          <a:p>
            <a:pPr marL="0" indent="0">
              <a:buNone/>
            </a:pPr>
            <a:endParaRPr lang="en-US" sz="3800" dirty="0"/>
          </a:p>
          <a:p>
            <a:r>
              <a:rPr lang="en-US" sz="3800" dirty="0"/>
              <a:t>Staff: Kathleen Tabor, MarinKids</a:t>
            </a:r>
          </a:p>
          <a:p>
            <a:endParaRPr lang="en-US" dirty="0"/>
          </a:p>
        </p:txBody>
      </p:sp>
    </p:spTree>
    <p:extLst>
      <p:ext uri="{BB962C8B-B14F-4D97-AF65-F5344CB8AC3E}">
        <p14:creationId xmlns:p14="http://schemas.microsoft.com/office/powerpoint/2010/main" val="14129436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FFFF"/>
                </a:solidFill>
              </a:rPr>
              <a:t>Oversight Committee</a:t>
            </a:r>
          </a:p>
        </p:txBody>
      </p:sp>
      <p:sp>
        <p:nvSpPr>
          <p:cNvPr id="3" name="Content Placeholder 2"/>
          <p:cNvSpPr>
            <a:spLocks noGrp="1"/>
          </p:cNvSpPr>
          <p:nvPr>
            <p:ph idx="1"/>
          </p:nvPr>
        </p:nvSpPr>
        <p:spPr>
          <a:xfrm>
            <a:off x="880532" y="1689693"/>
            <a:ext cx="8009468" cy="4105162"/>
          </a:xfrm>
        </p:spPr>
        <p:txBody>
          <a:bodyPr/>
          <a:lstStyle/>
          <a:p>
            <a:pPr lvl="0"/>
            <a:r>
              <a:rPr lang="en-US" sz="2800" dirty="0"/>
              <a:t>A </a:t>
            </a:r>
            <a:r>
              <a:rPr lang="en-US" sz="2800" u="sng" dirty="0"/>
              <a:t>Citizens’ Oversight Committee</a:t>
            </a:r>
            <a:r>
              <a:rPr lang="en-US" sz="2800" dirty="0"/>
              <a:t> appointed by the Marin County Board of Supervisors would be responsible for reviewing expenditures made on an annual basis to ensure they have conformed to the Expenditure Plan and an annual audit and report describing how funds were spent. </a:t>
            </a:r>
          </a:p>
          <a:p>
            <a:pPr marL="0" indent="0">
              <a:buNone/>
            </a:pPr>
            <a:endParaRPr lang="en-US" dirty="0"/>
          </a:p>
        </p:txBody>
      </p:sp>
    </p:spTree>
    <p:extLst>
      <p:ext uri="{BB962C8B-B14F-4D97-AF65-F5344CB8AC3E}">
        <p14:creationId xmlns:p14="http://schemas.microsoft.com/office/powerpoint/2010/main" val="38856683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1144967"/>
          </a:xfrm>
        </p:spPr>
        <p:txBody>
          <a:bodyPr/>
          <a:lstStyle/>
          <a:p>
            <a:r>
              <a:rPr lang="en-US" dirty="0">
                <a:solidFill>
                  <a:srgbClr val="FFFFFF"/>
                </a:solidFill>
              </a:rPr>
              <a:t>Marin Strong Start Coalition</a:t>
            </a:r>
          </a:p>
        </p:txBody>
      </p:sp>
      <p:sp>
        <p:nvSpPr>
          <p:cNvPr id="3" name="Content Placeholder 2"/>
          <p:cNvSpPr>
            <a:spLocks noGrp="1"/>
          </p:cNvSpPr>
          <p:nvPr>
            <p:ph idx="1"/>
          </p:nvPr>
        </p:nvSpPr>
        <p:spPr>
          <a:xfrm>
            <a:off x="880532" y="1297367"/>
            <a:ext cx="8009468" cy="5335649"/>
          </a:xfrm>
        </p:spPr>
        <p:txBody>
          <a:bodyPr numCol="2">
            <a:normAutofit fontScale="25000" lnSpcReduction="20000"/>
          </a:bodyPr>
          <a:lstStyle/>
          <a:p>
            <a:r>
              <a:rPr lang="en-US" b="1" dirty="0"/>
              <a:t>Canal Youth &amp; Family Council</a:t>
            </a:r>
            <a:endParaRPr lang="en-US" dirty="0"/>
          </a:p>
          <a:p>
            <a:r>
              <a:rPr lang="en-US" b="1" dirty="0"/>
              <a:t>Community Action Marin</a:t>
            </a:r>
            <a:endParaRPr lang="en-US" dirty="0"/>
          </a:p>
          <a:p>
            <a:r>
              <a:rPr lang="en-US" b="1" dirty="0"/>
              <a:t>First 5 Marin</a:t>
            </a:r>
            <a:endParaRPr lang="en-US" dirty="0"/>
          </a:p>
          <a:p>
            <a:r>
              <a:rPr lang="en-US" b="1" dirty="0"/>
              <a:t>Hispanic Chamber of Commerce of Marin</a:t>
            </a:r>
            <a:endParaRPr lang="en-US" dirty="0"/>
          </a:p>
          <a:p>
            <a:r>
              <a:rPr lang="en-US" b="1" dirty="0"/>
              <a:t>Latino Council</a:t>
            </a:r>
            <a:endParaRPr lang="en-US" dirty="0"/>
          </a:p>
          <a:p>
            <a:r>
              <a:rPr lang="en-US" b="1" dirty="0"/>
              <a:t>League of Women Voters of Marin County </a:t>
            </a:r>
            <a:endParaRPr lang="en-US" dirty="0"/>
          </a:p>
          <a:p>
            <a:r>
              <a:rPr lang="en-US" b="1" dirty="0"/>
              <a:t>Marin Child Care Commission</a:t>
            </a:r>
            <a:endParaRPr lang="en-US" dirty="0"/>
          </a:p>
          <a:p>
            <a:r>
              <a:rPr lang="en-US" b="1" dirty="0"/>
              <a:t>Marin Child Care Council</a:t>
            </a:r>
            <a:endParaRPr lang="en-US" dirty="0"/>
          </a:p>
          <a:p>
            <a:r>
              <a:rPr lang="en-US" b="1" dirty="0"/>
              <a:t>MarinKids</a:t>
            </a:r>
            <a:endParaRPr lang="en-US" dirty="0"/>
          </a:p>
          <a:p>
            <a:r>
              <a:rPr lang="en-US" b="1" dirty="0"/>
              <a:t>Parent Voices</a:t>
            </a:r>
            <a:endParaRPr lang="en-US" dirty="0"/>
          </a:p>
          <a:p>
            <a:r>
              <a:rPr lang="en-US" b="1" dirty="0"/>
              <a:t>United Way of the Bay Area</a:t>
            </a:r>
            <a:endParaRPr lang="en-US" dirty="0"/>
          </a:p>
          <a:p>
            <a:r>
              <a:rPr lang="en-US" b="1" dirty="0"/>
              <a:t>Youth Leadership Institute</a:t>
            </a:r>
            <a:endParaRPr lang="en-US" dirty="0"/>
          </a:p>
          <a:p>
            <a:r>
              <a:rPr lang="en-US" b="1" dirty="0"/>
              <a:t>Margaret Ballou,</a:t>
            </a:r>
            <a:r>
              <a:rPr lang="en-US" dirty="0"/>
              <a:t> Women’s Commission</a:t>
            </a:r>
          </a:p>
          <a:p>
            <a:r>
              <a:rPr lang="en-US" b="1" dirty="0"/>
              <a:t>Barrie Becker,</a:t>
            </a:r>
            <a:r>
              <a:rPr lang="en-US" dirty="0"/>
              <a:t> Youth Safety Partners</a:t>
            </a:r>
          </a:p>
          <a:p>
            <a:r>
              <a:rPr lang="en-US" b="1" dirty="0"/>
              <a:t>Christa Brown,</a:t>
            </a:r>
            <a:r>
              <a:rPr lang="en-US" dirty="0"/>
              <a:t> United Way of the Bay Area</a:t>
            </a:r>
          </a:p>
          <a:p>
            <a:r>
              <a:rPr lang="en-US" b="1" dirty="0"/>
              <a:t>Mary Jane Burke,</a:t>
            </a:r>
            <a:r>
              <a:rPr lang="en-US" dirty="0"/>
              <a:t> Superintendent, Marin County Schools</a:t>
            </a:r>
          </a:p>
          <a:p>
            <a:r>
              <a:rPr lang="en-US" b="1" dirty="0"/>
              <a:t>Liz Burns,</a:t>
            </a:r>
            <a:r>
              <a:rPr lang="en-US" dirty="0"/>
              <a:t> Community Action Marin</a:t>
            </a:r>
          </a:p>
          <a:p>
            <a:r>
              <a:rPr lang="en-US" b="1" dirty="0"/>
              <a:t>Maribeth Bushey,</a:t>
            </a:r>
            <a:r>
              <a:rPr lang="en-US" dirty="0"/>
              <a:t> San Rafael City Council</a:t>
            </a:r>
          </a:p>
          <a:p>
            <a:r>
              <a:rPr lang="en-US" b="1" dirty="0"/>
              <a:t>Jenny Callaway</a:t>
            </a:r>
            <a:r>
              <a:rPr lang="en-US" dirty="0"/>
              <a:t>, Expenditure Committee Chairperson, Former Trustee, San Rafael City Schools, MarinKids</a:t>
            </a:r>
          </a:p>
          <a:p>
            <a:r>
              <a:rPr lang="en-US" b="1" dirty="0"/>
              <a:t>CJ Callen</a:t>
            </a:r>
            <a:r>
              <a:rPr lang="en-US" dirty="0"/>
              <a:t>, Youth Leadership Institute</a:t>
            </a:r>
          </a:p>
          <a:p>
            <a:r>
              <a:rPr lang="en-US" b="1" dirty="0"/>
              <a:t>Susan Christman,</a:t>
            </a:r>
            <a:r>
              <a:rPr lang="en-US" dirty="0"/>
              <a:t> Trustee, Larkspur-Corte Madera Unified School District</a:t>
            </a:r>
          </a:p>
          <a:p>
            <a:r>
              <a:rPr lang="en-US" b="1" dirty="0"/>
              <a:t>Cindi Clinton,</a:t>
            </a:r>
            <a:r>
              <a:rPr lang="en-US" dirty="0"/>
              <a:t> Trustee, Novato Unified School District</a:t>
            </a:r>
          </a:p>
          <a:p>
            <a:r>
              <a:rPr lang="en-US" b="1" dirty="0"/>
              <a:t>Shalee Cunningham,</a:t>
            </a:r>
            <a:r>
              <a:rPr lang="en-US" dirty="0"/>
              <a:t> Superintendent, Novato Unified School District</a:t>
            </a:r>
          </a:p>
          <a:p>
            <a:r>
              <a:rPr lang="en-US" b="1" dirty="0"/>
              <a:t>Mike Daly,</a:t>
            </a:r>
            <a:r>
              <a:rPr lang="en-US" dirty="0"/>
              <a:t> Chief Probation Officer, Marin County</a:t>
            </a:r>
          </a:p>
          <a:p>
            <a:r>
              <a:rPr lang="en-US" b="1" dirty="0"/>
              <a:t>Peggy Dodge,</a:t>
            </a:r>
            <a:r>
              <a:rPr lang="en-US" dirty="0"/>
              <a:t> College of Marin, Early Childhood Education</a:t>
            </a:r>
          </a:p>
          <a:p>
            <a:r>
              <a:rPr lang="en-US" b="1" dirty="0"/>
              <a:t>Michelle Fadelli,</a:t>
            </a:r>
            <a:r>
              <a:rPr lang="en-US" dirty="0"/>
              <a:t> First 5 Marin, MarinKids</a:t>
            </a:r>
          </a:p>
          <a:p>
            <a:r>
              <a:rPr lang="en-US" b="1" dirty="0"/>
              <a:t>Aideen Gaidmore,</a:t>
            </a:r>
            <a:r>
              <a:rPr lang="en-US" dirty="0"/>
              <a:t> Marin Child Care Council</a:t>
            </a:r>
          </a:p>
          <a:p>
            <a:r>
              <a:rPr lang="en-US" b="1" dirty="0"/>
              <a:t>Patty Garbarino,</a:t>
            </a:r>
            <a:r>
              <a:rPr lang="en-US" dirty="0"/>
              <a:t> Marin County Board of Education, Marin Sanitary, San Rafael Chamber of Commerce</a:t>
            </a:r>
          </a:p>
          <a:p>
            <a:r>
              <a:rPr lang="en-US" b="1" dirty="0"/>
              <a:t>Carlos Garcia-Bedoya, PhD,</a:t>
            </a:r>
            <a:r>
              <a:rPr lang="en-US" dirty="0"/>
              <a:t> Parent Voices</a:t>
            </a:r>
          </a:p>
          <a:p>
            <a:r>
              <a:rPr lang="en-US" b="1" dirty="0"/>
              <a:t>Susan Gilmore,</a:t>
            </a:r>
            <a:r>
              <a:rPr lang="en-US" dirty="0"/>
              <a:t> North Bay Children’s Center</a:t>
            </a:r>
          </a:p>
          <a:p>
            <a:r>
              <a:rPr lang="en-US" b="1" dirty="0"/>
              <a:t>Marcia Hagan,</a:t>
            </a:r>
            <a:r>
              <a:rPr lang="en-US" dirty="0"/>
              <a:t> League of Women Voters</a:t>
            </a:r>
          </a:p>
          <a:p>
            <a:r>
              <a:rPr lang="en-US" b="1" dirty="0"/>
              <a:t>Liz Hall,</a:t>
            </a:r>
            <a:r>
              <a:rPr lang="en-US" dirty="0"/>
              <a:t> Marin Organizing Committee</a:t>
            </a:r>
          </a:p>
          <a:p>
            <a:r>
              <a:rPr lang="en-US" b="1" dirty="0"/>
              <a:t>Sara Jones,</a:t>
            </a:r>
            <a:r>
              <a:rPr lang="en-US" dirty="0"/>
              <a:t> Director, Marin County Free Library</a:t>
            </a:r>
          </a:p>
          <a:p>
            <a:r>
              <a:rPr lang="en-US" b="1" dirty="0"/>
              <a:t>Pat Kendall,</a:t>
            </a:r>
            <a:r>
              <a:rPr lang="en-US" dirty="0"/>
              <a:t> San Rafael Citizen of the Year, 2013</a:t>
            </a:r>
          </a:p>
          <a:p>
            <a:r>
              <a:rPr lang="en-US" b="1" dirty="0"/>
              <a:t>Dana King,</a:t>
            </a:r>
            <a:r>
              <a:rPr lang="en-US" dirty="0"/>
              <a:t> Chair, MarinKids</a:t>
            </a:r>
          </a:p>
          <a:p>
            <a:r>
              <a:rPr lang="en-US" b="1" dirty="0"/>
              <a:t>Laura Llerena,</a:t>
            </a:r>
            <a:r>
              <a:rPr lang="en-US" dirty="0"/>
              <a:t> Marin Organizing Committee</a:t>
            </a:r>
          </a:p>
          <a:p>
            <a:r>
              <a:rPr lang="en-US" b="1" dirty="0"/>
              <a:t>Johnathan Logan,</a:t>
            </a:r>
            <a:r>
              <a:rPr lang="en-US" dirty="0"/>
              <a:t> Marin City Community Services District</a:t>
            </a:r>
          </a:p>
          <a:p>
            <a:r>
              <a:rPr lang="en-US" b="1" dirty="0"/>
              <a:t>Sally Matsuishi,</a:t>
            </a:r>
            <a:r>
              <a:rPr lang="en-US" dirty="0"/>
              <a:t> Next Generation Scholars</a:t>
            </a:r>
          </a:p>
          <a:p>
            <a:r>
              <a:rPr lang="en-US" b="1" dirty="0"/>
              <a:t>Sheri Mowbry,</a:t>
            </a:r>
            <a:r>
              <a:rPr lang="en-US" dirty="0"/>
              <a:t> Trustee, Tamalpais Union High School District</a:t>
            </a:r>
          </a:p>
          <a:p>
            <a:r>
              <a:rPr lang="en-US" b="1" dirty="0"/>
              <a:t>Cynthia Murray,</a:t>
            </a:r>
            <a:r>
              <a:rPr lang="en-US" dirty="0"/>
              <a:t> North Bay Leadership Council</a:t>
            </a:r>
          </a:p>
          <a:p>
            <a:r>
              <a:rPr lang="en-US" b="1" dirty="0"/>
              <a:t>Laurie O'Hara,</a:t>
            </a:r>
            <a:r>
              <a:rPr lang="en-US" dirty="0"/>
              <a:t> Marin Child Care Commission</a:t>
            </a:r>
          </a:p>
          <a:p>
            <a:r>
              <a:rPr lang="en-US" b="1" dirty="0"/>
              <a:t>Cheryl Paddack,</a:t>
            </a:r>
            <a:r>
              <a:rPr lang="en-US" dirty="0"/>
              <a:t> Novato Youth Center</a:t>
            </a:r>
          </a:p>
          <a:p>
            <a:r>
              <a:rPr lang="en-US" b="1" dirty="0"/>
              <a:t>Jennie Pfeiffer,</a:t>
            </a:r>
            <a:r>
              <a:rPr lang="en-US" dirty="0"/>
              <a:t> Trustee Bolinas Stinson Unified School District</a:t>
            </a:r>
          </a:p>
          <a:p>
            <a:r>
              <a:rPr lang="en-US" b="1" dirty="0"/>
              <a:t>Tom Popenuck,</a:t>
            </a:r>
            <a:r>
              <a:rPr lang="en-US" dirty="0"/>
              <a:t> SEIU</a:t>
            </a:r>
          </a:p>
          <a:p>
            <a:r>
              <a:rPr lang="en-US" b="1" dirty="0"/>
              <a:t>lga ‘Jade’ Prospero,</a:t>
            </a:r>
            <a:r>
              <a:rPr lang="en-US" dirty="0"/>
              <a:t> Parent Voices</a:t>
            </a:r>
          </a:p>
          <a:p>
            <a:r>
              <a:rPr lang="en-US" b="1" dirty="0"/>
              <a:t>Heather Ravani,</a:t>
            </a:r>
            <a:r>
              <a:rPr lang="en-US" dirty="0"/>
              <a:t> Marin County Health and Human Services</a:t>
            </a:r>
          </a:p>
          <a:p>
            <a:r>
              <a:rPr lang="en-US" b="1" dirty="0"/>
              <a:t>Amy Reisch,</a:t>
            </a:r>
            <a:r>
              <a:rPr lang="en-US" dirty="0"/>
              <a:t> First 5 Marin</a:t>
            </a:r>
          </a:p>
          <a:p>
            <a:r>
              <a:rPr lang="en-US" b="1" dirty="0"/>
              <a:t>Curtis Robinson, MD,</a:t>
            </a:r>
            <a:r>
              <a:rPr lang="en-US" dirty="0"/>
              <a:t> Marin Community Foundation, Marin County Board of Education</a:t>
            </a:r>
          </a:p>
          <a:p>
            <a:r>
              <a:rPr lang="en-US" b="1" dirty="0"/>
              <a:t>Juan Rodriguez,</a:t>
            </a:r>
            <a:r>
              <a:rPr lang="en-US" dirty="0"/>
              <a:t> Principal, Venetia Valley K-8, First 5 Marin</a:t>
            </a:r>
          </a:p>
          <a:p>
            <a:r>
              <a:rPr lang="en-US" b="1" dirty="0"/>
              <a:t>Bob Rosenberg,</a:t>
            </a:r>
            <a:r>
              <a:rPr lang="en-US" dirty="0"/>
              <a:t> Marin County School Volunteers</a:t>
            </a:r>
          </a:p>
          <a:p>
            <a:r>
              <a:rPr lang="en-US" b="1" dirty="0"/>
              <a:t>Marian Schinske,</a:t>
            </a:r>
            <a:r>
              <a:rPr lang="en-US" dirty="0"/>
              <a:t> NovatoSpirit</a:t>
            </a:r>
          </a:p>
          <a:p>
            <a:r>
              <a:rPr lang="en-US" b="1" dirty="0"/>
              <a:t>Deborah Schoenbaum,</a:t>
            </a:r>
            <a:r>
              <a:rPr lang="en-US" dirty="0"/>
              <a:t> Youth Leadership Institute</a:t>
            </a:r>
          </a:p>
          <a:p>
            <a:r>
              <a:rPr lang="en-US" b="1" dirty="0"/>
              <a:t>Maureen Sedonaen,</a:t>
            </a:r>
            <a:r>
              <a:rPr lang="en-US" dirty="0"/>
              <a:t> Goodwill SF-Marin-San Mateo, Youth Leadership Institute</a:t>
            </a:r>
          </a:p>
          <a:p>
            <a:r>
              <a:rPr lang="en-US" b="1" dirty="0"/>
              <a:t>Marianne Slattery,</a:t>
            </a:r>
            <a:r>
              <a:rPr lang="en-US" dirty="0"/>
              <a:t> Marin Head Start</a:t>
            </a:r>
          </a:p>
          <a:p>
            <a:r>
              <a:rPr lang="en-US" b="1" dirty="0"/>
              <a:t>Sparkie Spaeth,</a:t>
            </a:r>
            <a:r>
              <a:rPr lang="en-US" dirty="0"/>
              <a:t> Marin County Health and Human Services</a:t>
            </a:r>
          </a:p>
          <a:p>
            <a:r>
              <a:rPr lang="en-US" b="1" dirty="0"/>
              <a:t>Susan T Sutton</a:t>
            </a:r>
            <a:endParaRPr lang="en-US" dirty="0"/>
          </a:p>
          <a:p>
            <a:r>
              <a:rPr lang="en-US" b="1" dirty="0"/>
              <a:t>Kathleen Tabor</a:t>
            </a:r>
            <a:r>
              <a:rPr lang="en-US" dirty="0"/>
              <a:t>, MarinKids</a:t>
            </a:r>
          </a:p>
          <a:p>
            <a:r>
              <a:rPr lang="en-US" b="1" dirty="0"/>
              <a:t>Heather Tadlock,</a:t>
            </a:r>
            <a:r>
              <a:rPr lang="en-US" dirty="0"/>
              <a:t> Parent Voices</a:t>
            </a:r>
          </a:p>
          <a:p>
            <a:r>
              <a:rPr lang="en-US" b="1" dirty="0"/>
              <a:t>Gail Theller,</a:t>
            </a:r>
            <a:r>
              <a:rPr lang="en-US" dirty="0"/>
              <a:t> Community Action Marin</a:t>
            </a:r>
          </a:p>
          <a:p>
            <a:r>
              <a:rPr lang="en-US" b="1" dirty="0"/>
              <a:t>Dr. Shirley Thornton,</a:t>
            </a:r>
            <a:r>
              <a:rPr lang="en-US" dirty="0"/>
              <a:t> Sausalito Marin City School District</a:t>
            </a:r>
          </a:p>
          <a:p>
            <a:r>
              <a:rPr lang="en-US" b="1" dirty="0"/>
              <a:t>Sharon Turner,</a:t>
            </a:r>
            <a:r>
              <a:rPr lang="en-US" dirty="0"/>
              <a:t> Marin City Youth</a:t>
            </a:r>
          </a:p>
          <a:p>
            <a:r>
              <a:rPr lang="en-US" b="1" dirty="0"/>
              <a:t>Christina Warren,</a:t>
            </a:r>
            <a:r>
              <a:rPr lang="en-US" dirty="0"/>
              <a:t> UC Berkeley</a:t>
            </a:r>
          </a:p>
          <a:p>
            <a:r>
              <a:rPr lang="en-US" b="1" dirty="0"/>
              <a:t>Mike Watenpaugh,</a:t>
            </a:r>
            <a:r>
              <a:rPr lang="en-US" dirty="0"/>
              <a:t> Superintendent, San Rafael City Schools</a:t>
            </a:r>
          </a:p>
          <a:p>
            <a:r>
              <a:rPr lang="en-US" b="1" dirty="0"/>
              <a:t>Cecilia Zamora,</a:t>
            </a:r>
            <a:r>
              <a:rPr lang="en-US" dirty="0"/>
              <a:t> Hispanic Chamber of Commerce</a:t>
            </a:r>
          </a:p>
          <a:p>
            <a:r>
              <a:rPr lang="en-US" dirty="0"/>
              <a:t> </a:t>
            </a:r>
          </a:p>
          <a:p>
            <a:pPr marL="0" indent="0">
              <a:buNone/>
            </a:pPr>
            <a:endParaRPr lang="en-US" dirty="0"/>
          </a:p>
          <a:p>
            <a:pPr marL="0" indent="0">
              <a:buNone/>
            </a:pPr>
            <a:r>
              <a:rPr lang="en-US" sz="8000" dirty="0"/>
              <a:t>More joining daily… www.marinstrongstart.org</a:t>
            </a:r>
          </a:p>
        </p:txBody>
      </p:sp>
    </p:spTree>
    <p:extLst>
      <p:ext uri="{BB962C8B-B14F-4D97-AF65-F5344CB8AC3E}">
        <p14:creationId xmlns:p14="http://schemas.microsoft.com/office/powerpoint/2010/main" val="13311545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FFFF"/>
                </a:solidFill>
              </a:rPr>
              <a:t>Draft Ballot Measure Question</a:t>
            </a:r>
          </a:p>
        </p:txBody>
      </p:sp>
      <p:sp>
        <p:nvSpPr>
          <p:cNvPr id="3" name="Content Placeholder 2"/>
          <p:cNvSpPr>
            <a:spLocks noGrp="1"/>
          </p:cNvSpPr>
          <p:nvPr>
            <p:ph idx="1"/>
          </p:nvPr>
        </p:nvSpPr>
        <p:spPr>
          <a:xfrm>
            <a:off x="880532" y="1494354"/>
            <a:ext cx="8009468" cy="4525963"/>
          </a:xfrm>
        </p:spPr>
        <p:txBody>
          <a:bodyPr>
            <a:normAutofit fontScale="85000" lnSpcReduction="20000"/>
          </a:bodyPr>
          <a:lstStyle/>
          <a:p>
            <a:pPr marL="0" indent="0">
              <a:buNone/>
            </a:pPr>
            <a:r>
              <a:rPr lang="en-US" dirty="0"/>
              <a:t>To support the health, education and safety of local children with funds that cannot be taken by the State, shall the County of Marin expand access to: </a:t>
            </a:r>
          </a:p>
          <a:p>
            <a:pPr lvl="1"/>
            <a:r>
              <a:rPr lang="en-US" dirty="0"/>
              <a:t>quality preschool education; </a:t>
            </a:r>
          </a:p>
          <a:p>
            <a:pPr lvl="1"/>
            <a:r>
              <a:rPr lang="en-US" dirty="0"/>
              <a:t>comprehensive healthcare for uninsured children; </a:t>
            </a:r>
          </a:p>
          <a:p>
            <a:pPr lvl="1"/>
            <a:r>
              <a:rPr lang="en-US" dirty="0"/>
              <a:t>afterschool and summer learning programs promoting academic achievement; and, </a:t>
            </a:r>
          </a:p>
          <a:p>
            <a:pPr lvl="1"/>
            <a:r>
              <a:rPr lang="en-US" dirty="0"/>
              <a:t>affordable childcare for infants, toddlers and young children; </a:t>
            </a:r>
          </a:p>
          <a:p>
            <a:pPr marL="0" indent="0">
              <a:buNone/>
            </a:pPr>
            <a:r>
              <a:rPr lang="en-US" dirty="0"/>
              <a:t>by enacting a one-quarter percent sales tax for 9 years, with independent citizens' oversight, annual audits and all funds spent only in Marin County?</a:t>
            </a:r>
          </a:p>
          <a:p>
            <a:endParaRPr lang="en-US" dirty="0"/>
          </a:p>
        </p:txBody>
      </p:sp>
    </p:spTree>
    <p:extLst>
      <p:ext uri="{BB962C8B-B14F-4D97-AF65-F5344CB8AC3E}">
        <p14:creationId xmlns:p14="http://schemas.microsoft.com/office/powerpoint/2010/main" val="35411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bg1"/>
                </a:solidFill>
              </a:rPr>
              <a:t>Funds Allocation</a:t>
            </a:r>
          </a:p>
        </p:txBody>
      </p:sp>
      <p:sp>
        <p:nvSpPr>
          <p:cNvPr id="3" name="Content Placeholder 2"/>
          <p:cNvSpPr>
            <a:spLocks noGrp="1"/>
          </p:cNvSpPr>
          <p:nvPr>
            <p:ph idx="1"/>
          </p:nvPr>
        </p:nvSpPr>
        <p:spPr/>
        <p:txBody>
          <a:bodyPr>
            <a:normAutofit/>
          </a:bodyPr>
          <a:lstStyle/>
          <a:p>
            <a:pPr lvl="0"/>
            <a:r>
              <a:rPr lang="en-US" sz="2800" dirty="0"/>
              <a:t>60% (est.) of funds allocated for preschool and extended learning/afterschool programs to be administered by the Marin County Office of Education</a:t>
            </a:r>
          </a:p>
          <a:p>
            <a:pPr marL="0" lvl="0" indent="0">
              <a:buNone/>
            </a:pPr>
            <a:endParaRPr lang="en-US" sz="2800" dirty="0"/>
          </a:p>
          <a:p>
            <a:pPr lvl="0"/>
            <a:r>
              <a:rPr lang="en-US" sz="2800" dirty="0"/>
              <a:t>40% (est.) of funds allocated for expanding access to affordable childcare and to fund health programs to be administered by County Health and Human Services</a:t>
            </a:r>
          </a:p>
          <a:p>
            <a:pPr marL="0" indent="0">
              <a:buNone/>
            </a:pPr>
            <a:endParaRPr lang="en-US" dirty="0"/>
          </a:p>
        </p:txBody>
      </p:sp>
    </p:spTree>
    <p:extLst>
      <p:ext uri="{BB962C8B-B14F-4D97-AF65-F5344CB8AC3E}">
        <p14:creationId xmlns:p14="http://schemas.microsoft.com/office/powerpoint/2010/main" val="18198488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bg1"/>
                </a:solidFill>
              </a:rPr>
              <a:t>Expanding Access</a:t>
            </a:r>
          </a:p>
        </p:txBody>
      </p:sp>
      <p:sp>
        <p:nvSpPr>
          <p:cNvPr id="3" name="Content Placeholder 2"/>
          <p:cNvSpPr>
            <a:spLocks noGrp="1"/>
          </p:cNvSpPr>
          <p:nvPr>
            <p:ph idx="1"/>
          </p:nvPr>
        </p:nvSpPr>
        <p:spPr/>
        <p:txBody>
          <a:bodyPr/>
          <a:lstStyle/>
          <a:p>
            <a:r>
              <a:rPr lang="en-US" dirty="0"/>
              <a:t>Four programs targeted toward expanding access to high impact services for children from very low to moderate income families</a:t>
            </a:r>
          </a:p>
          <a:p>
            <a:r>
              <a:rPr lang="en-US" dirty="0"/>
              <a:t>Providing universal access where feasible</a:t>
            </a:r>
          </a:p>
          <a:p>
            <a:r>
              <a:rPr lang="en-US" dirty="0"/>
              <a:t>33.5% of children in Marin live in families with an income not greater than $71,550 for a family of four – not enough to meet basic needs.</a:t>
            </a:r>
          </a:p>
        </p:txBody>
      </p:sp>
    </p:spTree>
    <p:extLst>
      <p:ext uri="{BB962C8B-B14F-4D97-AF65-F5344CB8AC3E}">
        <p14:creationId xmlns:p14="http://schemas.microsoft.com/office/powerpoint/2010/main" val="34763526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Quality Preschool Education</a:t>
            </a:r>
          </a:p>
        </p:txBody>
      </p:sp>
      <p:sp>
        <p:nvSpPr>
          <p:cNvPr id="5" name="Text Placeholder 4"/>
          <p:cNvSpPr>
            <a:spLocks noGrp="1"/>
          </p:cNvSpPr>
          <p:nvPr>
            <p:ph type="body" idx="1"/>
          </p:nvPr>
        </p:nvSpPr>
        <p:spPr/>
        <p:txBody>
          <a:bodyPr/>
          <a:lstStyle/>
          <a:p>
            <a:r>
              <a:rPr lang="en-US" dirty="0"/>
              <a:t>Ready for School</a:t>
            </a:r>
          </a:p>
        </p:txBody>
      </p:sp>
    </p:spTree>
    <p:extLst>
      <p:ext uri="{BB962C8B-B14F-4D97-AF65-F5344CB8AC3E}">
        <p14:creationId xmlns:p14="http://schemas.microsoft.com/office/powerpoint/2010/main" val="42822519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solidFill>
                  <a:srgbClr val="FFFFFF"/>
                </a:solidFill>
              </a:rPr>
              <a:t>Expand Preschool Education</a:t>
            </a:r>
          </a:p>
        </p:txBody>
      </p:sp>
      <p:sp>
        <p:nvSpPr>
          <p:cNvPr id="5" name="Content Placeholder 4"/>
          <p:cNvSpPr>
            <a:spLocks noGrp="1"/>
          </p:cNvSpPr>
          <p:nvPr>
            <p:ph idx="1"/>
          </p:nvPr>
        </p:nvSpPr>
        <p:spPr>
          <a:xfrm>
            <a:off x="880532" y="1203739"/>
            <a:ext cx="8009468" cy="5256695"/>
          </a:xfrm>
        </p:spPr>
        <p:txBody>
          <a:bodyPr>
            <a:normAutofit fontScale="62500" lnSpcReduction="20000"/>
          </a:bodyPr>
          <a:lstStyle/>
          <a:p>
            <a:pPr marL="0" indent="0">
              <a:buNone/>
            </a:pPr>
            <a:r>
              <a:rPr lang="en-US" sz="3800" u="sng" dirty="0"/>
              <a:t>Expand Access to Free Preschool </a:t>
            </a:r>
            <a:r>
              <a:rPr lang="en-US" sz="3800" dirty="0"/>
              <a:t>initially to very low to low moderate income children: </a:t>
            </a:r>
          </a:p>
          <a:p>
            <a:pPr marL="0" indent="0">
              <a:buNone/>
            </a:pPr>
            <a:endParaRPr lang="en-US" sz="3800" dirty="0"/>
          </a:p>
          <a:p>
            <a:pPr lvl="1"/>
            <a:r>
              <a:rPr lang="en-US" sz="3800" dirty="0"/>
              <a:t>Program could serve </a:t>
            </a:r>
            <a:r>
              <a:rPr lang="en-US" sz="3800" b="1" dirty="0"/>
              <a:t>938</a:t>
            </a:r>
            <a:r>
              <a:rPr lang="en-US" sz="3800" dirty="0"/>
              <a:t> </a:t>
            </a:r>
            <a:r>
              <a:rPr lang="en-US" sz="3800" b="1" dirty="0"/>
              <a:t>four-year olds </a:t>
            </a:r>
            <a:r>
              <a:rPr lang="en-US" sz="3800" dirty="0"/>
              <a:t>in families that earn</a:t>
            </a:r>
            <a:r>
              <a:rPr lang="en-US" sz="3800" b="1" dirty="0"/>
              <a:t> </a:t>
            </a:r>
            <a:r>
              <a:rPr lang="en-US" sz="3800" dirty="0"/>
              <a:t>less than 300% of the Federal Poverty Level</a:t>
            </a:r>
            <a:endParaRPr lang="en-US" dirty="0"/>
          </a:p>
          <a:p>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lvl="1"/>
            <a:r>
              <a:rPr lang="en-US" sz="3800" dirty="0"/>
              <a:t>If additional funds become available, three-year olds in families that earn</a:t>
            </a:r>
            <a:r>
              <a:rPr lang="en-US" sz="3800" b="1" dirty="0"/>
              <a:t> </a:t>
            </a:r>
            <a:r>
              <a:rPr lang="en-US" sz="3800" dirty="0"/>
              <a:t>less than 300% of the FPL would be served</a:t>
            </a:r>
          </a:p>
          <a:p>
            <a:pPr marL="0" indent="0">
              <a:buNone/>
            </a:pPr>
            <a:endParaRPr lang="en-US" sz="3800" dirty="0"/>
          </a:p>
          <a:p>
            <a:pPr lvl="1"/>
            <a:r>
              <a:rPr lang="en-US" sz="3800" dirty="0"/>
              <a:t>Once this is achieved program, will expand to            accept children at all socioeconomic levels</a:t>
            </a:r>
          </a:p>
        </p:txBody>
      </p:sp>
      <p:pic>
        <p:nvPicPr>
          <p:cNvPr id="6" name="Picture 5" descr="Kids in class.JP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3873500" y="2980368"/>
            <a:ext cx="1968500" cy="1312333"/>
          </a:xfrm>
          <a:prstGeom prst="rect">
            <a:avLst/>
          </a:prstGeom>
        </p:spPr>
      </p:pic>
    </p:spTree>
    <p:extLst>
      <p:ext uri="{BB962C8B-B14F-4D97-AF65-F5344CB8AC3E}">
        <p14:creationId xmlns:p14="http://schemas.microsoft.com/office/powerpoint/2010/main" val="34669471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rgbClr val="FFFFFF"/>
                </a:solidFill>
              </a:rPr>
              <a:t>Marin Preschool Model: </a:t>
            </a:r>
            <a:br>
              <a:rPr lang="en-US" dirty="0">
                <a:solidFill>
                  <a:srgbClr val="FFFFFF"/>
                </a:solidFill>
              </a:rPr>
            </a:br>
            <a:r>
              <a:rPr lang="en-US" dirty="0">
                <a:solidFill>
                  <a:srgbClr val="FFFFFF"/>
                </a:solidFill>
              </a:rPr>
              <a:t>Access &amp; Quality</a:t>
            </a:r>
          </a:p>
        </p:txBody>
      </p:sp>
      <p:sp>
        <p:nvSpPr>
          <p:cNvPr id="3" name="Content Placeholder 2"/>
          <p:cNvSpPr>
            <a:spLocks noGrp="1"/>
          </p:cNvSpPr>
          <p:nvPr>
            <p:ph idx="1"/>
          </p:nvPr>
        </p:nvSpPr>
        <p:spPr>
          <a:xfrm>
            <a:off x="880532" y="1205089"/>
            <a:ext cx="8009468" cy="5178041"/>
          </a:xfrm>
        </p:spPr>
        <p:txBody>
          <a:bodyPr>
            <a:normAutofit fontScale="92500" lnSpcReduction="10000"/>
          </a:bodyPr>
          <a:lstStyle/>
          <a:p>
            <a:pPr lvl="0">
              <a:spcAft>
                <a:spcPts val="600"/>
              </a:spcAft>
            </a:pPr>
            <a:r>
              <a:rPr lang="en-US" sz="2600" u="sng" dirty="0"/>
              <a:t>Existing Mixed Delivery System</a:t>
            </a:r>
            <a:r>
              <a:rPr lang="en-US" sz="2600" dirty="0"/>
              <a:t>:  Builds on and integrates existing public and private preschool programs</a:t>
            </a:r>
          </a:p>
          <a:p>
            <a:pPr>
              <a:spcAft>
                <a:spcPts val="600"/>
              </a:spcAft>
            </a:pPr>
            <a:r>
              <a:rPr lang="en-US" sz="2600" u="sng" dirty="0"/>
              <a:t>Targeted Universal Program</a:t>
            </a:r>
            <a:r>
              <a:rPr lang="en-US" sz="2600" dirty="0"/>
              <a:t>:  Serves children with greater need first while aiming for universal access</a:t>
            </a:r>
          </a:p>
          <a:p>
            <a:pPr lvl="0">
              <a:spcAft>
                <a:spcPts val="600"/>
              </a:spcAft>
            </a:pPr>
            <a:r>
              <a:rPr lang="en-US" sz="2600" u="sng" dirty="0"/>
              <a:t>Part Day Program</a:t>
            </a:r>
            <a:r>
              <a:rPr lang="en-US" sz="2600" dirty="0"/>
              <a:t>:  Minimum of 3 hours/day for school year</a:t>
            </a:r>
          </a:p>
          <a:p>
            <a:pPr>
              <a:spcAft>
                <a:spcPts val="600"/>
              </a:spcAft>
            </a:pPr>
            <a:r>
              <a:rPr lang="en-US" sz="2600" u="sng" dirty="0"/>
              <a:t>Quality Preschool Standards</a:t>
            </a:r>
            <a:r>
              <a:rPr lang="en-US" sz="2600" dirty="0"/>
              <a:t>: Provider requirements, ongoing training, student assessments and program evaluation</a:t>
            </a:r>
          </a:p>
          <a:p>
            <a:pPr lvl="0">
              <a:spcAft>
                <a:spcPts val="600"/>
              </a:spcAft>
            </a:pPr>
            <a:r>
              <a:rPr lang="en-US" sz="2600" u="sng" dirty="0"/>
              <a:t>Family Support and Engagement: </a:t>
            </a:r>
            <a:r>
              <a:rPr lang="en-US" sz="2600" dirty="0"/>
              <a:t>Education and services aimed to promote family engagement in early education</a:t>
            </a:r>
          </a:p>
          <a:p>
            <a:pPr lvl="0">
              <a:spcAft>
                <a:spcPts val="600"/>
              </a:spcAft>
            </a:pPr>
            <a:endParaRPr lang="en-US" sz="2600" dirty="0"/>
          </a:p>
          <a:p>
            <a:pPr marL="0" lvl="0" indent="0">
              <a:spcAft>
                <a:spcPts val="600"/>
              </a:spcAft>
              <a:buNone/>
            </a:pPr>
            <a:r>
              <a:rPr lang="en-US" sz="2600" dirty="0"/>
              <a:t>(Based on SF and LA models)</a:t>
            </a:r>
          </a:p>
          <a:p>
            <a:endParaRPr lang="en-US" sz="4000" i="1" dirty="0"/>
          </a:p>
          <a:p>
            <a:pPr lvl="0">
              <a:spcAft>
                <a:spcPts val="600"/>
              </a:spcAft>
            </a:pPr>
            <a:endParaRPr lang="en-US" sz="4000" i="1" dirty="0"/>
          </a:p>
          <a:p>
            <a:pPr lvl="0">
              <a:spcAft>
                <a:spcPts val="600"/>
              </a:spcAft>
            </a:pPr>
            <a:endParaRPr lang="en-US" sz="4000" i="1" dirty="0"/>
          </a:p>
          <a:p>
            <a:pPr lvl="0">
              <a:spcAft>
                <a:spcPts val="600"/>
              </a:spcAft>
            </a:pPr>
            <a:endParaRPr lang="en-US" sz="4000" i="1" dirty="0"/>
          </a:p>
          <a:p>
            <a:pPr marL="0" indent="0">
              <a:buNone/>
            </a:pPr>
            <a:endParaRPr lang="en-US" dirty="0"/>
          </a:p>
        </p:txBody>
      </p:sp>
    </p:spTree>
    <p:extLst>
      <p:ext uri="{BB962C8B-B14F-4D97-AF65-F5344CB8AC3E}">
        <p14:creationId xmlns:p14="http://schemas.microsoft.com/office/powerpoint/2010/main" val="2448596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Affordable Childcare</a:t>
            </a:r>
          </a:p>
        </p:txBody>
      </p:sp>
      <p:sp>
        <p:nvSpPr>
          <p:cNvPr id="5" name="Text Placeholder 4"/>
          <p:cNvSpPr>
            <a:spLocks noGrp="1"/>
          </p:cNvSpPr>
          <p:nvPr>
            <p:ph type="body" idx="1"/>
          </p:nvPr>
        </p:nvSpPr>
        <p:spPr/>
        <p:txBody>
          <a:bodyPr/>
          <a:lstStyle/>
          <a:p>
            <a:r>
              <a:rPr lang="en-US" dirty="0"/>
              <a:t>Safe and Nurtured</a:t>
            </a:r>
          </a:p>
        </p:txBody>
      </p:sp>
    </p:spTree>
    <p:extLst>
      <p:ext uri="{BB962C8B-B14F-4D97-AF65-F5344CB8AC3E}">
        <p14:creationId xmlns:p14="http://schemas.microsoft.com/office/powerpoint/2010/main" val="4183458032"/>
      </p:ext>
    </p:extLst>
  </p:cSld>
  <p:clrMapOvr>
    <a:masterClrMapping/>
  </p:clrMapOvr>
</p:sld>
</file>

<file path=ppt/theme/theme1.xml><?xml version="1.0" encoding="utf-8"?>
<a:theme xmlns:a="http://schemas.openxmlformats.org/drawingml/2006/main" name="1_MarinStrongStart_Preschool Cas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31</TotalTime>
  <Words>1407</Words>
  <Application>Microsoft Office PowerPoint</Application>
  <PresentationFormat>On-screen Show (4:3)</PresentationFormat>
  <Paragraphs>181</Paragraphs>
  <Slides>21</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Arial</vt:lpstr>
      <vt:lpstr>Avenir Medium</vt:lpstr>
      <vt:lpstr>Calibri</vt:lpstr>
      <vt:lpstr>1_MarinStrongStart_Preschool Case</vt:lpstr>
      <vt:lpstr>Investing in our kids</vt:lpstr>
      <vt:lpstr>Expenditure Committee</vt:lpstr>
      <vt:lpstr>Draft Ballot Measure Question</vt:lpstr>
      <vt:lpstr>Funds Allocation</vt:lpstr>
      <vt:lpstr>Expanding Access</vt:lpstr>
      <vt:lpstr>Quality Preschool Education</vt:lpstr>
      <vt:lpstr>Expand Preschool Education</vt:lpstr>
      <vt:lpstr>Marin Preschool Model:  Access &amp; Quality</vt:lpstr>
      <vt:lpstr>Affordable Childcare</vt:lpstr>
      <vt:lpstr>Affordable Child Care</vt:lpstr>
      <vt:lpstr>Access to Comprehensive Healthcare</vt:lpstr>
      <vt:lpstr>Access to Comprehensive Services </vt:lpstr>
      <vt:lpstr>Covering All Kids with Quality Care</vt:lpstr>
      <vt:lpstr>Extended Learning/Afterschool</vt:lpstr>
      <vt:lpstr>Extended Learning/Afterschool</vt:lpstr>
      <vt:lpstr>Fund Distribution</vt:lpstr>
      <vt:lpstr>Management &amp; Oversight</vt:lpstr>
      <vt:lpstr>Integration and Collaboration</vt:lpstr>
      <vt:lpstr>Leadership Team:  A Unique Partnership</vt:lpstr>
      <vt:lpstr>Oversight Committee</vt:lpstr>
      <vt:lpstr>Marin Strong Start Coalition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Investing in our kids</dc:title>
  <dc:creator>Kathleen Tabor</dc:creator>
  <cp:lastModifiedBy>Margaret Brodkin</cp:lastModifiedBy>
  <cp:revision>5</cp:revision>
  <dcterms:created xsi:type="dcterms:W3CDTF">2014-06-09T18:16:53Z</dcterms:created>
  <dcterms:modified xsi:type="dcterms:W3CDTF">2016-03-29T00:06:30Z</dcterms:modified>
</cp:coreProperties>
</file>