
<file path=[Content_Types].xml><?xml version="1.0" encoding="utf-8"?>
<Types xmlns="http://schemas.openxmlformats.org/package/2006/content-types">
  <Default Extension="1" ContentType="image/jpeg"/>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4691" r:id="rId2"/>
  </p:sldMasterIdLst>
  <p:notesMasterIdLst>
    <p:notesMasterId r:id="rId47"/>
  </p:notesMasterIdLst>
  <p:handoutMasterIdLst>
    <p:handoutMasterId r:id="rId48"/>
  </p:handoutMasterIdLst>
  <p:sldIdLst>
    <p:sldId id="879" r:id="rId3"/>
    <p:sldId id="1394" r:id="rId4"/>
    <p:sldId id="414" r:id="rId5"/>
    <p:sldId id="415" r:id="rId6"/>
    <p:sldId id="1046" r:id="rId7"/>
    <p:sldId id="431" r:id="rId8"/>
    <p:sldId id="402" r:id="rId9"/>
    <p:sldId id="1411" r:id="rId10"/>
    <p:sldId id="1407" r:id="rId11"/>
    <p:sldId id="1409" r:id="rId12"/>
    <p:sldId id="1408" r:id="rId13"/>
    <p:sldId id="409" r:id="rId14"/>
    <p:sldId id="441" r:id="rId15"/>
    <p:sldId id="444" r:id="rId16"/>
    <p:sldId id="374" r:id="rId17"/>
    <p:sldId id="1404" r:id="rId18"/>
    <p:sldId id="410" r:id="rId19"/>
    <p:sldId id="1122" r:id="rId20"/>
    <p:sldId id="1119" r:id="rId21"/>
    <p:sldId id="1393" r:id="rId22"/>
    <p:sldId id="325" r:id="rId23"/>
    <p:sldId id="601" r:id="rId24"/>
    <p:sldId id="1413" r:id="rId25"/>
    <p:sldId id="289" r:id="rId26"/>
    <p:sldId id="271" r:id="rId27"/>
    <p:sldId id="599" r:id="rId28"/>
    <p:sldId id="802" r:id="rId29"/>
    <p:sldId id="280" r:id="rId30"/>
    <p:sldId id="1376" r:id="rId31"/>
    <p:sldId id="281" r:id="rId32"/>
    <p:sldId id="290" r:id="rId33"/>
    <p:sldId id="1412" r:id="rId34"/>
    <p:sldId id="1387" r:id="rId35"/>
    <p:sldId id="1395" r:id="rId36"/>
    <p:sldId id="1396" r:id="rId37"/>
    <p:sldId id="1399" r:id="rId38"/>
    <p:sldId id="1400" r:id="rId39"/>
    <p:sldId id="362" r:id="rId40"/>
    <p:sldId id="1402" r:id="rId41"/>
    <p:sldId id="1405" r:id="rId42"/>
    <p:sldId id="1406" r:id="rId43"/>
    <p:sldId id="1410" r:id="rId44"/>
    <p:sldId id="356" r:id="rId45"/>
    <p:sldId id="449" r:id="rId46"/>
  </p:sldIdLst>
  <p:sldSz cx="9144000" cy="6858000" type="letter"/>
  <p:notesSz cx="9232900" cy="6934200"/>
  <p:defaultTextStyle>
    <a:defPPr>
      <a:defRPr lang="en-US"/>
    </a:defPPr>
    <a:lvl1pPr algn="l" rtl="0" eaLnBrk="0" fontAlgn="base" hangingPunct="0">
      <a:spcBef>
        <a:spcPct val="0"/>
      </a:spcBef>
      <a:spcAft>
        <a:spcPct val="0"/>
      </a:spcAft>
      <a:defRPr sz="2200" b="1" kern="1200">
        <a:solidFill>
          <a:schemeClr val="tx1"/>
        </a:solidFill>
        <a:latin typeface="Arial" charset="0"/>
        <a:ea typeface="+mn-ea"/>
        <a:cs typeface="+mn-cs"/>
      </a:defRPr>
    </a:lvl1pPr>
    <a:lvl2pPr marL="457200" algn="l" rtl="0" eaLnBrk="0" fontAlgn="base" hangingPunct="0">
      <a:spcBef>
        <a:spcPct val="0"/>
      </a:spcBef>
      <a:spcAft>
        <a:spcPct val="0"/>
      </a:spcAft>
      <a:defRPr sz="2200" b="1" kern="1200">
        <a:solidFill>
          <a:schemeClr val="tx1"/>
        </a:solidFill>
        <a:latin typeface="Arial" charset="0"/>
        <a:ea typeface="+mn-ea"/>
        <a:cs typeface="+mn-cs"/>
      </a:defRPr>
    </a:lvl2pPr>
    <a:lvl3pPr marL="914400" algn="l" rtl="0" eaLnBrk="0" fontAlgn="base" hangingPunct="0">
      <a:spcBef>
        <a:spcPct val="0"/>
      </a:spcBef>
      <a:spcAft>
        <a:spcPct val="0"/>
      </a:spcAft>
      <a:defRPr sz="2200" b="1" kern="1200">
        <a:solidFill>
          <a:schemeClr val="tx1"/>
        </a:solidFill>
        <a:latin typeface="Arial" charset="0"/>
        <a:ea typeface="+mn-ea"/>
        <a:cs typeface="+mn-cs"/>
      </a:defRPr>
    </a:lvl3pPr>
    <a:lvl4pPr marL="1371600" algn="l" rtl="0" eaLnBrk="0" fontAlgn="base" hangingPunct="0">
      <a:spcBef>
        <a:spcPct val="0"/>
      </a:spcBef>
      <a:spcAft>
        <a:spcPct val="0"/>
      </a:spcAft>
      <a:defRPr sz="2200" b="1" kern="1200">
        <a:solidFill>
          <a:schemeClr val="tx1"/>
        </a:solidFill>
        <a:latin typeface="Arial" charset="0"/>
        <a:ea typeface="+mn-ea"/>
        <a:cs typeface="+mn-cs"/>
      </a:defRPr>
    </a:lvl4pPr>
    <a:lvl5pPr marL="1828800" algn="l" rtl="0" eaLnBrk="0" fontAlgn="base" hangingPunct="0">
      <a:spcBef>
        <a:spcPct val="0"/>
      </a:spcBef>
      <a:spcAft>
        <a:spcPct val="0"/>
      </a:spcAft>
      <a:defRPr sz="2200" b="1" kern="1200">
        <a:solidFill>
          <a:schemeClr val="tx1"/>
        </a:solidFill>
        <a:latin typeface="Arial" charset="0"/>
        <a:ea typeface="+mn-ea"/>
        <a:cs typeface="+mn-cs"/>
      </a:defRPr>
    </a:lvl5pPr>
    <a:lvl6pPr marL="2286000" algn="l" defTabSz="914400" rtl="0" eaLnBrk="1" latinLnBrk="0" hangingPunct="1">
      <a:defRPr sz="2200" b="1" kern="1200">
        <a:solidFill>
          <a:schemeClr val="tx1"/>
        </a:solidFill>
        <a:latin typeface="Arial" charset="0"/>
        <a:ea typeface="+mn-ea"/>
        <a:cs typeface="+mn-cs"/>
      </a:defRPr>
    </a:lvl6pPr>
    <a:lvl7pPr marL="2743200" algn="l" defTabSz="914400" rtl="0" eaLnBrk="1" latinLnBrk="0" hangingPunct="1">
      <a:defRPr sz="2200" b="1" kern="1200">
        <a:solidFill>
          <a:schemeClr val="tx1"/>
        </a:solidFill>
        <a:latin typeface="Arial" charset="0"/>
        <a:ea typeface="+mn-ea"/>
        <a:cs typeface="+mn-cs"/>
      </a:defRPr>
    </a:lvl7pPr>
    <a:lvl8pPr marL="3200400" algn="l" defTabSz="914400" rtl="0" eaLnBrk="1" latinLnBrk="0" hangingPunct="1">
      <a:defRPr sz="2200" b="1" kern="1200">
        <a:solidFill>
          <a:schemeClr val="tx1"/>
        </a:solidFill>
        <a:latin typeface="Arial" charset="0"/>
        <a:ea typeface="+mn-ea"/>
        <a:cs typeface="+mn-cs"/>
      </a:defRPr>
    </a:lvl8pPr>
    <a:lvl9pPr marL="3657600" algn="l" defTabSz="914400" rtl="0" eaLnBrk="1" latinLnBrk="0" hangingPunct="1">
      <a:defRPr sz="22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60">
          <p15:clr>
            <a:srgbClr val="A4A3A4"/>
          </p15:clr>
        </p15:guide>
        <p15:guide id="2" pos="2880">
          <p15:clr>
            <a:srgbClr val="A4A3A4"/>
          </p15:clr>
        </p15:guide>
      </p15:sldGuideLst>
    </p:ext>
    <p:ext uri="{2D200454-40CA-4A62-9FC3-DE9A4176ACB9}">
      <p15:notesGuideLst xmlns:p15="http://schemas.microsoft.com/office/powerpoint/2012/main">
        <p15:guide id="1" orient="horz" pos="2184">
          <p15:clr>
            <a:srgbClr val="A4A3A4"/>
          </p15:clr>
        </p15:guide>
        <p15:guide id="2" pos="29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e Metz" initials="DM" lastIdx="12" clrIdx="0"/>
  <p:cmAuthor id="1" name="Liz" initials="LM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CA51"/>
    <a:srgbClr val="73B860"/>
    <a:srgbClr val="F9EBAF"/>
    <a:srgbClr val="339933"/>
    <a:srgbClr val="009900"/>
    <a:srgbClr val="FF0000"/>
    <a:srgbClr val="B2CC92"/>
    <a:srgbClr val="DDDDDD"/>
    <a:srgbClr val="E4E4E4"/>
    <a:srgbClr val="FCF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1" autoAdjust="0"/>
    <p:restoredTop sz="94434" autoAdjust="0"/>
  </p:normalViewPr>
  <p:slideViewPr>
    <p:cSldViewPr snapToGrid="0">
      <p:cViewPr varScale="1">
        <p:scale>
          <a:sx n="99" d="100"/>
          <a:sy n="99" d="100"/>
        </p:scale>
        <p:origin x="869" y="58"/>
      </p:cViewPr>
      <p:guideLst>
        <p:guide orient="horz" pos="3760"/>
        <p:guide pos="2880"/>
      </p:guideLst>
    </p:cSldViewPr>
  </p:slideViewPr>
  <p:outlineViewPr>
    <p:cViewPr>
      <p:scale>
        <a:sx n="33" d="100"/>
        <a:sy n="33" d="100"/>
      </p:scale>
      <p:origin x="0" y="-2604"/>
    </p:cViewPr>
    <p:sldLst>
      <p:sld r:id="rId1" collapse="1"/>
      <p:sld r:id="rId2" collapse="1"/>
    </p:sldLst>
  </p:outlineViewPr>
  <p:notesTextViewPr>
    <p:cViewPr>
      <p:scale>
        <a:sx n="100" d="100"/>
        <a:sy n="100" d="100"/>
      </p:scale>
      <p:origin x="0" y="0"/>
    </p:cViewPr>
  </p:notesTextViewPr>
  <p:sorterViewPr>
    <p:cViewPr>
      <p:scale>
        <a:sx n="95" d="100"/>
        <a:sy n="95" d="100"/>
      </p:scale>
      <p:origin x="0" y="-5304"/>
    </p:cViewPr>
  </p:sorterViewPr>
  <p:notesViewPr>
    <p:cSldViewPr snapToGrid="0">
      <p:cViewPr varScale="1">
        <p:scale>
          <a:sx n="120" d="100"/>
          <a:sy n="120" d="100"/>
        </p:scale>
        <p:origin x="-774" y="-108"/>
      </p:cViewPr>
      <p:guideLst>
        <p:guide orient="horz" pos="2184"/>
        <p:guide pos="29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20624183692451E-2"/>
          <c:y val="1.8928884665894243E-2"/>
          <c:w val="0.92148847735327666"/>
          <c:h val="0.91053962000358313"/>
        </c:manualLayout>
      </c:layout>
      <c:barChart>
        <c:barDir val="bar"/>
        <c:grouping val="clustered"/>
        <c:varyColors val="0"/>
        <c:ser>
          <c:idx val="0"/>
          <c:order val="0"/>
          <c:tx>
            <c:strRef>
              <c:f>Sheet1!$B$1</c:f>
              <c:strCache>
                <c:ptCount val="1"/>
                <c:pt idx="0">
                  <c:v>Column2</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0E46-4661-AD57-A7D429DB61C5}"/>
              </c:ext>
            </c:extLst>
          </c:dPt>
          <c:dPt>
            <c:idx val="1"/>
            <c:invertIfNegative val="0"/>
            <c:bubble3D val="0"/>
            <c:extLst>
              <c:ext xmlns:c16="http://schemas.microsoft.com/office/drawing/2014/chart" uri="{C3380CC4-5D6E-409C-BE32-E72D297353CC}">
                <c16:uniqueId val="{00000002-0E46-4661-AD57-A7D429DB61C5}"/>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0E46-4661-AD57-A7D429DB61C5}"/>
              </c:ext>
            </c:extLst>
          </c:dPt>
          <c:dPt>
            <c:idx val="3"/>
            <c:invertIfNegative val="0"/>
            <c:bubble3D val="0"/>
            <c:spPr>
              <a:solidFill>
                <a:schemeClr val="accent5"/>
              </a:solidFill>
              <a:ln>
                <a:noFill/>
              </a:ln>
            </c:spPr>
            <c:extLst>
              <c:ext xmlns:c16="http://schemas.microsoft.com/office/drawing/2014/chart" uri="{C3380CC4-5D6E-409C-BE32-E72D297353CC}">
                <c16:uniqueId val="{00000006-0E46-4661-AD57-A7D429DB61C5}"/>
              </c:ext>
            </c:extLst>
          </c:dPt>
          <c:dPt>
            <c:idx val="4"/>
            <c:invertIfNegative val="0"/>
            <c:bubble3D val="0"/>
            <c:spPr>
              <a:solidFill>
                <a:schemeClr val="accent4"/>
              </a:solidFill>
              <a:ln>
                <a:noFill/>
              </a:ln>
            </c:spPr>
            <c:extLst>
              <c:ext xmlns:c16="http://schemas.microsoft.com/office/drawing/2014/chart" uri="{C3380CC4-5D6E-409C-BE32-E72D297353CC}">
                <c16:uniqueId val="{00000008-0E46-4661-AD57-A7D429DB61C5}"/>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0E46-4661-AD57-A7D429DB61C5}"/>
              </c:ext>
            </c:extLst>
          </c:dPt>
          <c:dPt>
            <c:idx val="6"/>
            <c:invertIfNegative val="0"/>
            <c:bubble3D val="0"/>
            <c:spPr>
              <a:solidFill>
                <a:schemeClr val="accent6"/>
              </a:solidFill>
              <a:ln>
                <a:noFill/>
              </a:ln>
            </c:spPr>
            <c:extLst>
              <c:ext xmlns:c16="http://schemas.microsoft.com/office/drawing/2014/chart" uri="{C3380CC4-5D6E-409C-BE32-E72D297353CC}">
                <c16:uniqueId val="{0000000C-0E46-4661-AD57-A7D429DB61C5}"/>
              </c:ext>
            </c:extLst>
          </c:dPt>
          <c:dPt>
            <c:idx val="8"/>
            <c:invertIfNegative val="0"/>
            <c:bubble3D val="0"/>
            <c:spPr>
              <a:solidFill>
                <a:schemeClr val="accent6"/>
              </a:solidFill>
              <a:ln>
                <a:noFill/>
              </a:ln>
            </c:spPr>
            <c:extLst>
              <c:ext xmlns:c16="http://schemas.microsoft.com/office/drawing/2014/chart" uri="{C3380CC4-5D6E-409C-BE32-E72D297353CC}">
                <c16:uniqueId val="{0000000E-0E46-4661-AD57-A7D429DB61C5}"/>
              </c:ext>
            </c:extLst>
          </c:dPt>
          <c:dPt>
            <c:idx val="9"/>
            <c:invertIfNegative val="0"/>
            <c:bubble3D val="0"/>
            <c:extLst>
              <c:ext xmlns:c16="http://schemas.microsoft.com/office/drawing/2014/chart" uri="{C3380CC4-5D6E-409C-BE32-E72D297353CC}">
                <c16:uniqueId val="{0000000F-0E46-4661-AD57-A7D429DB61C5}"/>
              </c:ext>
            </c:extLst>
          </c:dPt>
          <c:dPt>
            <c:idx val="10"/>
            <c:invertIfNegative val="0"/>
            <c:bubble3D val="0"/>
            <c:extLst>
              <c:ext xmlns:c16="http://schemas.microsoft.com/office/drawing/2014/chart" uri="{C3380CC4-5D6E-409C-BE32-E72D297353CC}">
                <c16:uniqueId val="{00000010-0E46-4661-AD57-A7D429DB61C5}"/>
              </c:ext>
            </c:extLst>
          </c:dPt>
          <c:dPt>
            <c:idx val="12"/>
            <c:invertIfNegative val="0"/>
            <c:bubble3D val="0"/>
            <c:extLst>
              <c:ext xmlns:c16="http://schemas.microsoft.com/office/drawing/2014/chart" uri="{C3380CC4-5D6E-409C-BE32-E72D297353CC}">
                <c16:uniqueId val="{00000011-0E46-4661-AD57-A7D429DB61C5}"/>
              </c:ext>
            </c:extLst>
          </c:dPt>
          <c:dPt>
            <c:idx val="15"/>
            <c:invertIfNegative val="0"/>
            <c:bubble3D val="0"/>
            <c:extLst>
              <c:ext xmlns:c16="http://schemas.microsoft.com/office/drawing/2014/chart" uri="{C3380CC4-5D6E-409C-BE32-E72D297353CC}">
                <c16:uniqueId val="{00000012-0E46-4661-AD57-A7D429DB61C5}"/>
              </c:ext>
            </c:extLst>
          </c:dPt>
          <c:dPt>
            <c:idx val="18"/>
            <c:invertIfNegative val="0"/>
            <c:bubble3D val="0"/>
            <c:extLst>
              <c:ext xmlns:c16="http://schemas.microsoft.com/office/drawing/2014/chart" uri="{C3380CC4-5D6E-409C-BE32-E72D297353CC}">
                <c16:uniqueId val="{00000013-0E46-4661-AD57-A7D429DB61C5}"/>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Great need</c:v>
                </c:pt>
                <c:pt idx="1">
                  <c:v>Some need</c:v>
                </c:pt>
                <c:pt idx="3">
                  <c:v>Little need</c:v>
                </c:pt>
                <c:pt idx="4">
                  <c:v>No real need</c:v>
                </c:pt>
                <c:pt idx="6">
                  <c:v>Don’t know</c:v>
                </c:pt>
              </c:strCache>
            </c:strRef>
          </c:cat>
          <c:val>
            <c:numRef>
              <c:f>Sheet1!$B$2:$B$8</c:f>
              <c:numCache>
                <c:formatCode>0%</c:formatCode>
                <c:ptCount val="7"/>
                <c:pt idx="0">
                  <c:v>0.32</c:v>
                </c:pt>
                <c:pt idx="1">
                  <c:v>0.22</c:v>
                </c:pt>
                <c:pt idx="3">
                  <c:v>0.1</c:v>
                </c:pt>
                <c:pt idx="4">
                  <c:v>0.24</c:v>
                </c:pt>
                <c:pt idx="6">
                  <c:v>0.13</c:v>
                </c:pt>
              </c:numCache>
            </c:numRef>
          </c:val>
          <c:extLst>
            <c:ext xmlns:c16="http://schemas.microsoft.com/office/drawing/2014/chart" uri="{C3380CC4-5D6E-409C-BE32-E72D297353CC}">
              <c16:uniqueId val="{00000014-0E46-4661-AD57-A7D429DB61C5}"/>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one"/>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06991948368596"/>
          <c:y val="3.4840468313753752E-2"/>
          <c:w val="0.41884768019069785"/>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3FC4-46B2-9374-6FE96AF58713}"/>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3FC4-46B2-9374-6FE96AF5871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3FC4-46B2-9374-6FE96AF5871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3FC4-46B2-9374-6FE96AF58713}"/>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3FC4-46B2-9374-6FE96AF58713}"/>
              </c:ext>
            </c:extLst>
          </c:dPt>
          <c:dPt>
            <c:idx val="5"/>
            <c:invertIfNegative val="0"/>
            <c:bubble3D val="0"/>
            <c:spPr>
              <a:solidFill>
                <a:schemeClr val="accent5">
                  <a:lumMod val="25000"/>
                </a:schemeClr>
              </a:solidFill>
              <a:ln>
                <a:noFill/>
              </a:ln>
              <a:effectLst/>
            </c:spPr>
            <c:extLst>
              <c:ext xmlns:c16="http://schemas.microsoft.com/office/drawing/2014/chart" uri="{C3380CC4-5D6E-409C-BE32-E72D297353CC}">
                <c16:uniqueId val="{0000000B-3FC4-46B2-9374-6FE96AF58713}"/>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3FC4-46B2-9374-6FE96AF5871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Several times a day</c:v>
                </c:pt>
                <c:pt idx="1">
                  <c:v>Every day</c:v>
                </c:pt>
                <c:pt idx="2">
                  <c:v>A few times a week</c:v>
                </c:pt>
                <c:pt idx="3">
                  <c:v>A few times a month</c:v>
                </c:pt>
                <c:pt idx="4">
                  <c:v>Less often</c:v>
                </c:pt>
                <c:pt idx="5">
                  <c:v>Never</c:v>
                </c:pt>
                <c:pt idx="6">
                  <c:v>Don’t know</c:v>
                </c:pt>
              </c:strCache>
            </c:strRef>
          </c:cat>
          <c:val>
            <c:numRef>
              <c:f>Sheet1!$B$2:$B$8</c:f>
              <c:numCache>
                <c:formatCode>0%</c:formatCode>
                <c:ptCount val="7"/>
                <c:pt idx="0">
                  <c:v>0.09</c:v>
                </c:pt>
                <c:pt idx="1">
                  <c:v>0.2</c:v>
                </c:pt>
                <c:pt idx="2">
                  <c:v>0.28999999999999998</c:v>
                </c:pt>
                <c:pt idx="3">
                  <c:v>0.1</c:v>
                </c:pt>
                <c:pt idx="4">
                  <c:v>0.15</c:v>
                </c:pt>
                <c:pt idx="5">
                  <c:v>0.16</c:v>
                </c:pt>
                <c:pt idx="6">
                  <c:v>0.01</c:v>
                </c:pt>
              </c:numCache>
            </c:numRef>
          </c:val>
          <c:extLst>
            <c:ext xmlns:c16="http://schemas.microsoft.com/office/drawing/2014/chart" uri="{C3380CC4-5D6E-409C-BE32-E72D297353CC}">
              <c16:uniqueId val="{0000000E-3FC4-46B2-9374-6FE96AF58713}"/>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1"/>
        <c:axPos val="l"/>
        <c:numFmt formatCode="General" sourceLinked="1"/>
        <c:majorTickMark val="none"/>
        <c:minorTickMark val="none"/>
        <c:tickLblPos val="nextTo"/>
        <c:crossAx val="249318816"/>
        <c:crosses val="autoZero"/>
        <c:auto val="1"/>
        <c:lblAlgn val="ctr"/>
        <c:lblOffset val="2"/>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8336878426184"/>
          <c:y val="3.4840468313753752E-2"/>
          <c:w val="0.48655067999997492"/>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E87-4E1D-8948-5134D4C09BEA}"/>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E87-4E1D-8948-5134D4C09BEA}"/>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AE87-4E1D-8948-5134D4C09BE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AE87-4E1D-8948-5134D4C09BEA}"/>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AE87-4E1D-8948-5134D4C09BEA}"/>
              </c:ext>
            </c:extLst>
          </c:dPt>
          <c:dPt>
            <c:idx val="5"/>
            <c:invertIfNegative val="0"/>
            <c:bubble3D val="0"/>
            <c:spPr>
              <a:solidFill>
                <a:schemeClr val="accent5">
                  <a:lumMod val="25000"/>
                </a:schemeClr>
              </a:solidFill>
              <a:ln>
                <a:noFill/>
              </a:ln>
              <a:effectLst/>
            </c:spPr>
            <c:extLst>
              <c:ext xmlns:c16="http://schemas.microsoft.com/office/drawing/2014/chart" uri="{C3380CC4-5D6E-409C-BE32-E72D297353CC}">
                <c16:uniqueId val="{0000000B-AE87-4E1D-8948-5134D4C09BEA}"/>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AE87-4E1D-8948-5134D4C09BE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Just about always</c:v>
                </c:pt>
                <c:pt idx="1">
                  <c:v>Most of the time</c:v>
                </c:pt>
                <c:pt idx="2">
                  <c:v>Only some of the time</c:v>
                </c:pt>
                <c:pt idx="3">
                  <c:v>Hardly ever</c:v>
                </c:pt>
                <c:pt idx="4">
                  <c:v>Don’t know</c:v>
                </c:pt>
              </c:strCache>
            </c:strRef>
          </c:cat>
          <c:val>
            <c:numRef>
              <c:f>Sheet1!$B$2:$B$6</c:f>
              <c:numCache>
                <c:formatCode>0%</c:formatCode>
                <c:ptCount val="5"/>
                <c:pt idx="0">
                  <c:v>0.03</c:v>
                </c:pt>
                <c:pt idx="1">
                  <c:v>0.28000000000000003</c:v>
                </c:pt>
                <c:pt idx="2">
                  <c:v>0.47</c:v>
                </c:pt>
                <c:pt idx="3">
                  <c:v>0.17</c:v>
                </c:pt>
                <c:pt idx="4">
                  <c:v>0.05</c:v>
                </c:pt>
              </c:numCache>
            </c:numRef>
          </c:val>
          <c:extLst>
            <c:ext xmlns:c16="http://schemas.microsoft.com/office/drawing/2014/chart" uri="{C3380CC4-5D6E-409C-BE32-E72D297353CC}">
              <c16:uniqueId val="{0000000E-AE87-4E1D-8948-5134D4C09BEA}"/>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2"/>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8336878426184"/>
          <c:y val="3.4840468313753752E-2"/>
          <c:w val="0.48655067999997492"/>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77A-4CC9-8B27-34C4820620F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477A-4CC9-8B27-34C4820620FB}"/>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77A-4CC9-8B27-34C4820620FB}"/>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477A-4CC9-8B27-34C4820620FB}"/>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477A-4CC9-8B27-34C4820620FB}"/>
              </c:ext>
            </c:extLst>
          </c:dPt>
          <c:dPt>
            <c:idx val="5"/>
            <c:invertIfNegative val="0"/>
            <c:bubble3D val="0"/>
            <c:spPr>
              <a:solidFill>
                <a:schemeClr val="accent5">
                  <a:lumMod val="25000"/>
                </a:schemeClr>
              </a:solidFill>
              <a:ln>
                <a:noFill/>
              </a:ln>
              <a:effectLst/>
            </c:spPr>
            <c:extLst>
              <c:ext xmlns:c16="http://schemas.microsoft.com/office/drawing/2014/chart" uri="{C3380CC4-5D6E-409C-BE32-E72D297353CC}">
                <c16:uniqueId val="{0000000B-477A-4CC9-8B27-34C4820620FB}"/>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477A-4CC9-8B27-34C482062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Just about always,</c:v>
                </c:pt>
                <c:pt idx="1">
                  <c:v>Most of the time,</c:v>
                </c:pt>
                <c:pt idx="2">
                  <c:v>Only some of the time</c:v>
                </c:pt>
                <c:pt idx="3">
                  <c:v>Hardly ever</c:v>
                </c:pt>
                <c:pt idx="4">
                  <c:v>Don’t know</c:v>
                </c:pt>
              </c:strCache>
            </c:strRef>
          </c:cat>
          <c:val>
            <c:numRef>
              <c:f>Sheet1!$B$2:$B$6</c:f>
              <c:numCache>
                <c:formatCode>0%</c:formatCode>
                <c:ptCount val="5"/>
                <c:pt idx="0">
                  <c:v>0.03</c:v>
                </c:pt>
                <c:pt idx="1">
                  <c:v>0.26</c:v>
                </c:pt>
                <c:pt idx="2">
                  <c:v>0.44</c:v>
                </c:pt>
                <c:pt idx="3">
                  <c:v>0.24</c:v>
                </c:pt>
                <c:pt idx="4">
                  <c:v>0.03</c:v>
                </c:pt>
              </c:numCache>
            </c:numRef>
          </c:val>
          <c:extLst>
            <c:ext xmlns:c16="http://schemas.microsoft.com/office/drawing/2014/chart" uri="{C3380CC4-5D6E-409C-BE32-E72D297353CC}">
              <c16:uniqueId val="{0000000E-477A-4CC9-8B27-34C4820620FB}"/>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1"/>
        <c:axPos val="l"/>
        <c:numFmt formatCode="General" sourceLinked="1"/>
        <c:majorTickMark val="none"/>
        <c:minorTickMark val="none"/>
        <c:tickLblPos val="nextTo"/>
        <c:crossAx val="249318816"/>
        <c:crosses val="autoZero"/>
        <c:auto val="1"/>
        <c:lblAlgn val="ctr"/>
        <c:lblOffset val="2"/>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39049603944435"/>
          <c:y val="3.4840468313753752E-2"/>
          <c:w val="0.47933584090348241"/>
          <c:h val="0.87934623619443331"/>
        </c:manualLayout>
      </c:layout>
      <c:barChart>
        <c:barDir val="bar"/>
        <c:grouping val="clustered"/>
        <c:varyColors val="0"/>
        <c:ser>
          <c:idx val="0"/>
          <c:order val="0"/>
          <c:tx>
            <c:strRef>
              <c:f>Sheet1!$B$1</c:f>
              <c:strCache>
                <c:ptCount val="1"/>
                <c:pt idx="0">
                  <c:v>qfm11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BB96-42F7-8F34-427481A5B574}"/>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BB96-42F7-8F34-427481A5B574}"/>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BB96-42F7-8F34-427481A5B574}"/>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7-BB96-42F7-8F34-427481A5B574}"/>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9-BB96-42F7-8F34-427481A5B574}"/>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B-BB96-42F7-8F34-427481A5B574}"/>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D-BB96-42F7-8F34-427481A5B57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Good to have voice heard/my right</c:v>
                </c:pt>
                <c:pt idx="1">
                  <c:v>Had time to answer questions</c:v>
                </c:pt>
                <c:pt idx="2">
                  <c:v>Polls are important</c:v>
                </c:pt>
                <c:pt idx="3">
                  <c:v>Felt like it/I was bored</c:v>
                </c:pt>
                <c:pt idx="4">
                  <c:v>Will help pollsters get accurate data</c:v>
                </c:pt>
                <c:pt idx="5">
                  <c:v>Interested to hear questions</c:v>
                </c:pt>
                <c:pt idx="6">
                  <c:v>Sympathy for interviewer</c:v>
                </c:pt>
                <c:pt idx="7">
                  <c:v>Sound of pollster's voice</c:v>
                </c:pt>
                <c:pt idx="8">
                  <c:v>Didn't want to be rude and hang up</c:v>
                </c:pt>
                <c:pt idx="9">
                  <c:v>To learn about political topics</c:v>
                </c:pt>
                <c:pt idx="10">
                  <c:v>My answers may influence others</c:v>
                </c:pt>
                <c:pt idx="11">
                  <c:v>Enjoy doing surveys</c:v>
                </c:pt>
                <c:pt idx="13">
                  <c:v>Other</c:v>
                </c:pt>
                <c:pt idx="14">
                  <c:v>Don't know/No opinion</c:v>
                </c:pt>
                <c:pt idx="15">
                  <c:v>No answer/Refused</c:v>
                </c:pt>
              </c:strCache>
            </c:strRef>
          </c:cat>
          <c:val>
            <c:numRef>
              <c:f>Sheet1!$B$2:$B$17</c:f>
              <c:numCache>
                <c:formatCode>0%</c:formatCode>
                <c:ptCount val="16"/>
                <c:pt idx="0">
                  <c:v>0.24</c:v>
                </c:pt>
                <c:pt idx="1">
                  <c:v>0.14000000000000001</c:v>
                </c:pt>
                <c:pt idx="2">
                  <c:v>0.14000000000000001</c:v>
                </c:pt>
                <c:pt idx="3">
                  <c:v>0.09</c:v>
                </c:pt>
                <c:pt idx="4">
                  <c:v>0.09</c:v>
                </c:pt>
                <c:pt idx="5">
                  <c:v>0.08</c:v>
                </c:pt>
                <c:pt idx="6">
                  <c:v>0.06</c:v>
                </c:pt>
                <c:pt idx="7">
                  <c:v>0.05</c:v>
                </c:pt>
                <c:pt idx="8">
                  <c:v>0.04</c:v>
                </c:pt>
                <c:pt idx="9">
                  <c:v>0.03</c:v>
                </c:pt>
                <c:pt idx="10">
                  <c:v>0.03</c:v>
                </c:pt>
                <c:pt idx="11">
                  <c:v>0.03</c:v>
                </c:pt>
                <c:pt idx="13">
                  <c:v>0.06</c:v>
                </c:pt>
                <c:pt idx="14">
                  <c:v>0.03</c:v>
                </c:pt>
                <c:pt idx="15">
                  <c:v>0.01</c:v>
                </c:pt>
              </c:numCache>
            </c:numRef>
          </c:val>
          <c:extLst>
            <c:ext xmlns:c16="http://schemas.microsoft.com/office/drawing/2014/chart" uri="{C3380CC4-5D6E-409C-BE32-E72D297353CC}">
              <c16:uniqueId val="{0000000E-BB96-42F7-8F34-427481A5B574}"/>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nSpc>
                <a:spcPts val="1600"/>
              </a:lnSpc>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2"/>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68035764861629"/>
          <c:y val="3.4840468313753752E-2"/>
          <c:w val="0.65804611265570756"/>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106-4DD4-99B1-6BB5DA2295FA}"/>
              </c:ext>
            </c:extLst>
          </c:dPt>
          <c:dPt>
            <c:idx val="2"/>
            <c:invertIfNegative val="0"/>
            <c:bubble3D val="0"/>
            <c:spPr>
              <a:solidFill>
                <a:schemeClr val="bg2"/>
              </a:solidFill>
              <a:ln>
                <a:noFill/>
              </a:ln>
              <a:effectLst/>
            </c:spPr>
            <c:extLst>
              <c:ext xmlns:c16="http://schemas.microsoft.com/office/drawing/2014/chart" uri="{C3380CC4-5D6E-409C-BE32-E72D297353CC}">
                <c16:uniqueId val="{00000003-C106-4DD4-99B1-6BB5DA2295FA}"/>
              </c:ext>
            </c:extLst>
          </c:dPt>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5-C106-4DD4-99B1-6BB5DA2295FA}"/>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C106-4DD4-99B1-6BB5DA2295FA}"/>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C106-4DD4-99B1-6BB5DA2295FA}"/>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C106-4DD4-99B1-6BB5DA229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0.33</c:v>
                </c:pt>
                <c:pt idx="1">
                  <c:v>0.2</c:v>
                </c:pt>
                <c:pt idx="2">
                  <c:v>0.03</c:v>
                </c:pt>
                <c:pt idx="4">
                  <c:v>0.02</c:v>
                </c:pt>
                <c:pt idx="5">
                  <c:v>0.06</c:v>
                </c:pt>
                <c:pt idx="6">
                  <c:v>0.32</c:v>
                </c:pt>
                <c:pt idx="8">
                  <c:v>0.04</c:v>
                </c:pt>
              </c:numCache>
            </c:numRef>
          </c:val>
          <c:extLs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45765252392746"/>
          <c:y val="7.6354972828397968E-2"/>
          <c:w val="0.73851171529036974"/>
          <c:h val="0.85695921727439273"/>
        </c:manualLayout>
      </c:layout>
      <c:barChart>
        <c:barDir val="bar"/>
        <c:grouping val="stacked"/>
        <c:varyColors val="0"/>
        <c:ser>
          <c:idx val="0"/>
          <c:order val="0"/>
          <c:tx>
            <c:strRef>
              <c:f>Sheet1!$B$1</c:f>
              <c:strCache>
                <c:ptCount val="1"/>
                <c:pt idx="0">
                  <c:v>Total Willing</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$100 per year</c:v>
                </c:pt>
                <c:pt idx="1">
                  <c:v>$75 per year</c:v>
                </c:pt>
                <c:pt idx="2">
                  <c:v>$50 per year</c:v>
                </c:pt>
              </c:strCache>
            </c:strRef>
          </c:cat>
          <c:val>
            <c:numRef>
              <c:f>Sheet1!$B$2:$B$4</c:f>
              <c:numCache>
                <c:formatCode>0%</c:formatCode>
                <c:ptCount val="3"/>
                <c:pt idx="0">
                  <c:v>0.61</c:v>
                </c:pt>
                <c:pt idx="1">
                  <c:v>0.64</c:v>
                </c:pt>
                <c:pt idx="2">
                  <c:v>0.69</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Unwilling</c:v>
                </c:pt>
              </c:strCache>
            </c:strRef>
          </c:tx>
          <c:spPr>
            <a:solidFill>
              <a:schemeClr val="accent4"/>
            </a:solidFill>
            <a:ln>
              <a:noFill/>
            </a:ln>
          </c:spPr>
          <c:invertIfNegative val="0"/>
          <c:dLbls>
            <c:dLbl>
              <c:idx val="0"/>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Sheet1!$A$2:$A$4</c:f>
              <c:strCache>
                <c:ptCount val="3"/>
                <c:pt idx="0">
                  <c:v>$100 per year</c:v>
                </c:pt>
                <c:pt idx="1">
                  <c:v>$75 per year</c:v>
                </c:pt>
                <c:pt idx="2">
                  <c:v>$50 per year</c:v>
                </c:pt>
              </c:strCache>
            </c:strRef>
          </c:cat>
          <c:val>
            <c:numRef>
              <c:f>Sheet1!$C$2:$C$4</c:f>
              <c:numCache>
                <c:formatCode>0%</c:formatCode>
                <c:ptCount val="3"/>
                <c:pt idx="0">
                  <c:v>-0.33</c:v>
                </c:pt>
                <c:pt idx="1">
                  <c:v>-0.33</c:v>
                </c:pt>
                <c:pt idx="2">
                  <c:v>-0.28999999999999998</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ts val="1600"/>
              </a:lnSpc>
              <a:defRPr sz="1800"/>
            </a:pPr>
            <a:endParaRPr lang="en-US"/>
          </a:p>
        </c:txPr>
        <c:crossAx val="523230800"/>
        <c:crossesAt val="0"/>
        <c:auto val="1"/>
        <c:lblAlgn val="ctr"/>
        <c:lblOffset val="0"/>
        <c:noMultiLvlLbl val="0"/>
      </c:catAx>
      <c:valAx>
        <c:axId val="523230800"/>
        <c:scaling>
          <c:orientation val="maxMin"/>
          <c:max val="0.70000000000000007"/>
        </c:scaling>
        <c:delete val="1"/>
        <c:axPos val="b"/>
        <c:numFmt formatCode="0%;0%" sourceLinked="0"/>
        <c:majorTickMark val="out"/>
        <c:minorTickMark val="none"/>
        <c:tickLblPos val="nextTo"/>
        <c:crossAx val="523230408"/>
        <c:crosses val="max"/>
        <c:crossBetween val="between"/>
        <c:majorUnit val="0.1"/>
      </c:valAx>
    </c:plotArea>
    <c:legend>
      <c:legendPos val="t"/>
      <c:layout>
        <c:manualLayout>
          <c:xMode val="edge"/>
          <c:yMode val="edge"/>
          <c:x val="0.44950328500550002"/>
          <c:y val="2.5936420137971645E-3"/>
          <c:w val="0.35561145962725749"/>
          <c:h val="4.687226558984757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12875340123764"/>
          <c:y val="8.6435549064701939E-2"/>
          <c:w val="0.46566062269739211"/>
          <c:h val="0.88199092382881872"/>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Helping at-risk children including homeless and foster children</c:v>
                </c:pt>
                <c:pt idx="1">
                  <c:v>Ensuring young children of all backgrounds have access to early learning opportunities</c:v>
                </c:pt>
                <c:pt idx="2">
                  <c:v>Ensuring that all early education facilities meet quality and safety standards</c:v>
                </c:pt>
                <c:pt idx="4">
                  <c:v>Providing living wages for
early childhood educators</c:v>
                </c:pt>
                <c:pt idx="5">
                  <c:v>Recruiting and retaining qualified
early childhood educators</c:v>
                </c:pt>
                <c:pt idx="6">
                  <c:v>Helping low- and middle-income parents afford childcare</c:v>
                </c:pt>
                <c:pt idx="7">
                  <c:v>Ensuring all children enter kindergarten ready to learn</c:v>
                </c:pt>
              </c:strCache>
            </c:strRef>
          </c:cat>
          <c:val>
            <c:numRef>
              <c:f>Sheet1!$B$2:$B$9</c:f>
              <c:numCache>
                <c:formatCode>0%</c:formatCode>
                <c:ptCount val="8"/>
                <c:pt idx="0">
                  <c:v>0.4</c:v>
                </c:pt>
                <c:pt idx="1">
                  <c:v>0.38</c:v>
                </c:pt>
                <c:pt idx="2">
                  <c:v>0.34</c:v>
                </c:pt>
                <c:pt idx="3">
                  <c:v>0.4</c:v>
                </c:pt>
                <c:pt idx="4">
                  <c:v>0.37</c:v>
                </c:pt>
                <c:pt idx="5">
                  <c:v>0.31</c:v>
                </c:pt>
                <c:pt idx="6">
                  <c:v>0.32</c:v>
                </c:pt>
                <c:pt idx="7">
                  <c:v>0.3</c:v>
                </c:pt>
              </c:numCache>
            </c:numRef>
          </c:val>
          <c:extLst>
            <c:ext xmlns:c16="http://schemas.microsoft.com/office/drawing/2014/chart" uri="{C3380CC4-5D6E-409C-BE32-E72D297353CC}">
              <c16:uniqueId val="{00000000-CF53-47B3-90F2-DB50A104168C}"/>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Helping at-risk children including homeless and foster children</c:v>
                </c:pt>
                <c:pt idx="1">
                  <c:v>Ensuring young children of all backgrounds have access to early learning opportunities</c:v>
                </c:pt>
                <c:pt idx="2">
                  <c:v>Ensuring that all early education facilities meet quality and safety standards</c:v>
                </c:pt>
                <c:pt idx="4">
                  <c:v>Providing living wages for
early childhood educators</c:v>
                </c:pt>
                <c:pt idx="5">
                  <c:v>Recruiting and retaining qualified
early childhood educators</c:v>
                </c:pt>
                <c:pt idx="6">
                  <c:v>Helping low- and middle-income parents afford childcare</c:v>
                </c:pt>
                <c:pt idx="7">
                  <c:v>Ensuring all children enter kindergarten ready to learn</c:v>
                </c:pt>
              </c:strCache>
            </c:strRef>
          </c:cat>
          <c:val>
            <c:numRef>
              <c:f>Sheet1!$C$2:$C$9</c:f>
              <c:numCache>
                <c:formatCode>0%</c:formatCode>
                <c:ptCount val="8"/>
                <c:pt idx="0">
                  <c:v>0.36</c:v>
                </c:pt>
                <c:pt idx="1">
                  <c:v>0.31</c:v>
                </c:pt>
                <c:pt idx="2">
                  <c:v>0.35</c:v>
                </c:pt>
                <c:pt idx="3">
                  <c:v>0.28000000000000003</c:v>
                </c:pt>
                <c:pt idx="4">
                  <c:v>0.3</c:v>
                </c:pt>
                <c:pt idx="5">
                  <c:v>0.36</c:v>
                </c:pt>
                <c:pt idx="6">
                  <c:v>0.32</c:v>
                </c:pt>
                <c:pt idx="7">
                  <c:v>0.32</c:v>
                </c:pt>
              </c:numCache>
            </c:numRef>
          </c:val>
          <c:extLst>
            <c:ext xmlns:c16="http://schemas.microsoft.com/office/drawing/2014/chart" uri="{C3380CC4-5D6E-409C-BE32-E72D297353CC}">
              <c16:uniqueId val="{00000001-CF53-47B3-90F2-DB50A104168C}"/>
            </c:ext>
          </c:extLst>
        </c:ser>
        <c:ser>
          <c:idx val="2"/>
          <c:order val="2"/>
          <c:tx>
            <c:strRef>
              <c:f>Sheet1!$D$1</c:f>
              <c:strCache>
                <c:ptCount val="1"/>
                <c:pt idx="0">
                  <c:v>Smwt. Impt.</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Helping at-risk children including homeless and foster children</c:v>
                </c:pt>
                <c:pt idx="1">
                  <c:v>Ensuring young children of all backgrounds have access to early learning opportunities</c:v>
                </c:pt>
                <c:pt idx="2">
                  <c:v>Ensuring that all early education facilities meet quality and safety standards</c:v>
                </c:pt>
                <c:pt idx="4">
                  <c:v>Providing living wages for
early childhood educators</c:v>
                </c:pt>
                <c:pt idx="5">
                  <c:v>Recruiting and retaining qualified
early childhood educators</c:v>
                </c:pt>
                <c:pt idx="6">
                  <c:v>Helping low- and middle-income parents afford childcare</c:v>
                </c:pt>
                <c:pt idx="7">
                  <c:v>Ensuring all children enter kindergarten ready to learn</c:v>
                </c:pt>
              </c:strCache>
            </c:strRef>
          </c:cat>
          <c:val>
            <c:numRef>
              <c:f>Sheet1!$D$2:$D$9</c:f>
              <c:numCache>
                <c:formatCode>0%</c:formatCode>
                <c:ptCount val="8"/>
                <c:pt idx="0">
                  <c:v>0.16</c:v>
                </c:pt>
                <c:pt idx="1">
                  <c:v>0.15</c:v>
                </c:pt>
                <c:pt idx="2">
                  <c:v>0.24</c:v>
                </c:pt>
                <c:pt idx="3">
                  <c:v>0.17</c:v>
                </c:pt>
                <c:pt idx="4">
                  <c:v>0.18</c:v>
                </c:pt>
                <c:pt idx="5">
                  <c:v>0.19</c:v>
                </c:pt>
                <c:pt idx="6">
                  <c:v>0.19</c:v>
                </c:pt>
                <c:pt idx="7">
                  <c:v>0.18</c:v>
                </c:pt>
              </c:numCache>
            </c:numRef>
          </c:val>
          <c:extLst>
            <c:ext xmlns:c16="http://schemas.microsoft.com/office/drawing/2014/chart" uri="{C3380CC4-5D6E-409C-BE32-E72D297353CC}">
              <c16:uniqueId val="{00000002-CF53-47B3-90F2-DB50A104168C}"/>
            </c:ext>
          </c:extLst>
        </c:ser>
        <c:ser>
          <c:idx val="3"/>
          <c:order val="3"/>
          <c:tx>
            <c:strRef>
              <c:f>Sheet1!$E$1</c:f>
              <c:strCache>
                <c:ptCount val="1"/>
                <c:pt idx="0">
                  <c:v>Not Too Impt.</c:v>
                </c:pt>
              </c:strCache>
            </c:strRef>
          </c:tx>
          <c:spPr>
            <a:solidFill>
              <a:schemeClr val="accent4"/>
            </a:solidFill>
            <a:ln>
              <a:noFill/>
            </a:ln>
          </c:spPr>
          <c:invertIfNegative val="0"/>
          <c:dLbls>
            <c:dLbl>
              <c:idx val="0"/>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DB69-4F06-A49A-BF78307B768C}"/>
                </c:ext>
              </c:extLst>
            </c:dLbl>
            <c:dLbl>
              <c:idx val="2"/>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DB69-4F06-A49A-BF78307B768C}"/>
                </c:ext>
              </c:extLst>
            </c:dLbl>
            <c:dLbl>
              <c:idx val="3"/>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DB69-4F06-A49A-BF78307B768C}"/>
                </c:ext>
              </c:extLst>
            </c:dLbl>
            <c:dLbl>
              <c:idx val="5"/>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DB69-4F06-A49A-BF78307B768C}"/>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Helping at-risk children including homeless and foster children</c:v>
                </c:pt>
                <c:pt idx="1">
                  <c:v>Ensuring young children of all backgrounds have access to early learning opportunities</c:v>
                </c:pt>
                <c:pt idx="2">
                  <c:v>Ensuring that all early education facilities meet quality and safety standards</c:v>
                </c:pt>
                <c:pt idx="4">
                  <c:v>Providing living wages for
early childhood educators</c:v>
                </c:pt>
                <c:pt idx="5">
                  <c:v>Recruiting and retaining qualified
early childhood educators</c:v>
                </c:pt>
                <c:pt idx="6">
                  <c:v>Helping low- and middle-income parents afford childcare</c:v>
                </c:pt>
                <c:pt idx="7">
                  <c:v>Ensuring all children enter kindergarten ready to learn</c:v>
                </c:pt>
              </c:strCache>
            </c:strRef>
          </c:cat>
          <c:val>
            <c:numRef>
              <c:f>Sheet1!$E$2:$E$9</c:f>
              <c:numCache>
                <c:formatCode>0%</c:formatCode>
                <c:ptCount val="8"/>
                <c:pt idx="0">
                  <c:v>0.06</c:v>
                </c:pt>
                <c:pt idx="1">
                  <c:v>0.14000000000000001</c:v>
                </c:pt>
                <c:pt idx="2">
                  <c:v>0.06</c:v>
                </c:pt>
                <c:pt idx="3">
                  <c:v>0.12</c:v>
                </c:pt>
                <c:pt idx="4">
                  <c:v>0.12</c:v>
                </c:pt>
                <c:pt idx="5">
                  <c:v>0.12</c:v>
                </c:pt>
                <c:pt idx="6">
                  <c:v>0.16</c:v>
                </c:pt>
                <c:pt idx="7">
                  <c:v>0.16</c:v>
                </c:pt>
              </c:numCache>
            </c:numRef>
          </c:val>
          <c:extLst>
            <c:ext xmlns:c16="http://schemas.microsoft.com/office/drawing/2014/chart" uri="{C3380CC4-5D6E-409C-BE32-E72D297353CC}">
              <c16:uniqueId val="{0000000A-CF53-47B3-90F2-DB50A104168C}"/>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Sheet1!$A$2:$A$9</c:f>
              <c:strCache>
                <c:ptCount val="8"/>
                <c:pt idx="0">
                  <c:v>Helping at-risk children including homeless and foster children</c:v>
                </c:pt>
                <c:pt idx="1">
                  <c:v>Ensuring young children of all backgrounds have access to early learning opportunities</c:v>
                </c:pt>
                <c:pt idx="2">
                  <c:v>Ensuring that all early education facilities meet quality and safety standards</c:v>
                </c:pt>
                <c:pt idx="4">
                  <c:v>Providing living wages for
early childhood educators</c:v>
                </c:pt>
                <c:pt idx="5">
                  <c:v>Recruiting and retaining qualified
early childhood educators</c:v>
                </c:pt>
                <c:pt idx="6">
                  <c:v>Helping low- and middle-income parents afford childcare</c:v>
                </c:pt>
                <c:pt idx="7">
                  <c:v>Ensuring all children enter kindergarten ready to learn</c:v>
                </c:pt>
              </c:strCache>
            </c:strRef>
          </c:cat>
          <c:val>
            <c:numRef>
              <c:f>Sheet1!$F$2:$F$9</c:f>
              <c:numCache>
                <c:formatCode>0%</c:formatCode>
                <c:ptCount val="8"/>
                <c:pt idx="0">
                  <c:v>0.02</c:v>
                </c:pt>
                <c:pt idx="1">
                  <c:v>0.01</c:v>
                </c:pt>
                <c:pt idx="2">
                  <c:v>0.02</c:v>
                </c:pt>
                <c:pt idx="3">
                  <c:v>0.03</c:v>
                </c:pt>
                <c:pt idx="4">
                  <c:v>0.02</c:v>
                </c:pt>
                <c:pt idx="5">
                  <c:v>0.02</c:v>
                </c:pt>
                <c:pt idx="6">
                  <c:v>0.01</c:v>
                </c:pt>
                <c:pt idx="7">
                  <c:v>0.04</c:v>
                </c:pt>
              </c:numCache>
            </c:numRef>
          </c:val>
          <c:extLst>
            <c:ext xmlns:c16="http://schemas.microsoft.com/office/drawing/2014/chart" uri="{C3380CC4-5D6E-409C-BE32-E72D297353CC}">
              <c16:uniqueId val="{0000000C-CF53-47B3-90F2-DB50A104168C}"/>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700"/>
              </a:lnSpc>
              <a:defRPr sz="17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9859519853596284"/>
          <c:y val="3.6143658352610106E-3"/>
          <c:w val="0.67316321124996992"/>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80032972000161"/>
          <c:y val="2.9958069124430633E-2"/>
          <c:w val="0.58026232286712376"/>
          <c:h val="0.91053962000358313"/>
        </c:manualLayout>
      </c:layout>
      <c:barChart>
        <c:barDir val="bar"/>
        <c:grouping val="clustered"/>
        <c:varyColors val="0"/>
        <c:ser>
          <c:idx val="0"/>
          <c:order val="0"/>
          <c:tx>
            <c:strRef>
              <c:f>Sheet1!$B$1</c:f>
              <c:strCache>
                <c:ptCount val="1"/>
                <c:pt idx="0">
                  <c:v>Column2</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4738-4076-A6DD-E0793945B225}"/>
              </c:ext>
            </c:extLst>
          </c:dPt>
          <c:dPt>
            <c:idx val="1"/>
            <c:invertIfNegative val="0"/>
            <c:bubble3D val="0"/>
            <c:extLst>
              <c:ext xmlns:c16="http://schemas.microsoft.com/office/drawing/2014/chart" uri="{C3380CC4-5D6E-409C-BE32-E72D297353CC}">
                <c16:uniqueId val="{00000002-4738-4076-A6DD-E0793945B225}"/>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4738-4076-A6DD-E0793945B225}"/>
              </c:ext>
            </c:extLst>
          </c:dPt>
          <c:dPt>
            <c:idx val="3"/>
            <c:invertIfNegative val="0"/>
            <c:bubble3D val="0"/>
            <c:spPr>
              <a:solidFill>
                <a:schemeClr val="accent6">
                  <a:lumMod val="75000"/>
                </a:schemeClr>
              </a:solidFill>
              <a:ln>
                <a:noFill/>
              </a:ln>
            </c:spPr>
            <c:extLst>
              <c:ext xmlns:c16="http://schemas.microsoft.com/office/drawing/2014/chart" uri="{C3380CC4-5D6E-409C-BE32-E72D297353CC}">
                <c16:uniqueId val="{00000006-4738-4076-A6DD-E0793945B225}"/>
              </c:ext>
            </c:extLst>
          </c:dPt>
          <c:dPt>
            <c:idx val="4"/>
            <c:invertIfNegative val="0"/>
            <c:bubble3D val="0"/>
            <c:spPr>
              <a:solidFill>
                <a:schemeClr val="accent4"/>
              </a:solidFill>
              <a:ln>
                <a:noFill/>
              </a:ln>
            </c:spPr>
            <c:extLst>
              <c:ext xmlns:c16="http://schemas.microsoft.com/office/drawing/2014/chart" uri="{C3380CC4-5D6E-409C-BE32-E72D297353CC}">
                <c16:uniqueId val="{00000008-4738-4076-A6DD-E0793945B225}"/>
              </c:ext>
            </c:extLst>
          </c:dPt>
          <c:dPt>
            <c:idx val="5"/>
            <c:invertIfNegative val="0"/>
            <c:bubble3D val="0"/>
            <c:spPr>
              <a:solidFill>
                <a:schemeClr val="accent5"/>
              </a:solidFill>
              <a:ln>
                <a:noFill/>
              </a:ln>
            </c:spPr>
            <c:extLst>
              <c:ext xmlns:c16="http://schemas.microsoft.com/office/drawing/2014/chart" uri="{C3380CC4-5D6E-409C-BE32-E72D297353CC}">
                <c16:uniqueId val="{0000000A-4738-4076-A6DD-E0793945B225}"/>
              </c:ext>
            </c:extLst>
          </c:dPt>
          <c:dPt>
            <c:idx val="6"/>
            <c:invertIfNegative val="0"/>
            <c:bubble3D val="0"/>
            <c:spPr>
              <a:solidFill>
                <a:schemeClr val="accent4"/>
              </a:solidFill>
              <a:ln>
                <a:noFill/>
              </a:ln>
            </c:spPr>
            <c:extLst>
              <c:ext xmlns:c16="http://schemas.microsoft.com/office/drawing/2014/chart" uri="{C3380CC4-5D6E-409C-BE32-E72D297353CC}">
                <c16:uniqueId val="{0000000C-4738-4076-A6DD-E0793945B225}"/>
              </c:ext>
            </c:extLst>
          </c:dPt>
          <c:dPt>
            <c:idx val="8"/>
            <c:invertIfNegative val="0"/>
            <c:bubble3D val="0"/>
            <c:spPr>
              <a:solidFill>
                <a:schemeClr val="accent6"/>
              </a:solidFill>
              <a:ln>
                <a:noFill/>
              </a:ln>
            </c:spPr>
            <c:extLst>
              <c:ext xmlns:c16="http://schemas.microsoft.com/office/drawing/2014/chart" uri="{C3380CC4-5D6E-409C-BE32-E72D297353CC}">
                <c16:uniqueId val="{0000000E-4738-4076-A6DD-E0793945B225}"/>
              </c:ext>
            </c:extLst>
          </c:dPt>
          <c:dPt>
            <c:idx val="9"/>
            <c:invertIfNegative val="0"/>
            <c:bubble3D val="0"/>
            <c:extLst>
              <c:ext xmlns:c16="http://schemas.microsoft.com/office/drawing/2014/chart" uri="{C3380CC4-5D6E-409C-BE32-E72D297353CC}">
                <c16:uniqueId val="{0000000F-4738-4076-A6DD-E0793945B225}"/>
              </c:ext>
            </c:extLst>
          </c:dPt>
          <c:dPt>
            <c:idx val="10"/>
            <c:invertIfNegative val="0"/>
            <c:bubble3D val="0"/>
            <c:extLst>
              <c:ext xmlns:c16="http://schemas.microsoft.com/office/drawing/2014/chart" uri="{C3380CC4-5D6E-409C-BE32-E72D297353CC}">
                <c16:uniqueId val="{00000010-4738-4076-A6DD-E0793945B225}"/>
              </c:ext>
            </c:extLst>
          </c:dPt>
          <c:dPt>
            <c:idx val="12"/>
            <c:invertIfNegative val="0"/>
            <c:bubble3D val="0"/>
            <c:extLst>
              <c:ext xmlns:c16="http://schemas.microsoft.com/office/drawing/2014/chart" uri="{C3380CC4-5D6E-409C-BE32-E72D297353CC}">
                <c16:uniqueId val="{00000011-4738-4076-A6DD-E0793945B225}"/>
              </c:ext>
            </c:extLst>
          </c:dPt>
          <c:dPt>
            <c:idx val="15"/>
            <c:invertIfNegative val="0"/>
            <c:bubble3D val="0"/>
            <c:extLst>
              <c:ext xmlns:c16="http://schemas.microsoft.com/office/drawing/2014/chart" uri="{C3380CC4-5D6E-409C-BE32-E72D297353CC}">
                <c16:uniqueId val="{00000012-4738-4076-A6DD-E0793945B225}"/>
              </c:ext>
            </c:extLst>
          </c:dPt>
          <c:dPt>
            <c:idx val="18"/>
            <c:invertIfNegative val="0"/>
            <c:bubble3D val="0"/>
            <c:extLst>
              <c:ext xmlns:c16="http://schemas.microsoft.com/office/drawing/2014/chart" uri="{C3380CC4-5D6E-409C-BE32-E72D297353CC}">
                <c16:uniqueId val="{00000013-4738-4076-A6DD-E0793945B225}"/>
              </c:ext>
            </c:extLst>
          </c:dPt>
          <c:dLbls>
            <c:spPr>
              <a:noFill/>
              <a:ln>
                <a:noFill/>
              </a:ln>
              <a:effectLst/>
            </c:spPr>
            <c:txPr>
              <a:bodyPr/>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Much more likely</c:v>
                </c:pt>
                <c:pt idx="1">
                  <c:v>Somewhat more likely</c:v>
                </c:pt>
                <c:pt idx="3">
                  <c:v>No difference</c:v>
                </c:pt>
                <c:pt idx="5">
                  <c:v>Somewhat less likely</c:v>
                </c:pt>
                <c:pt idx="6">
                  <c:v>Much less likely</c:v>
                </c:pt>
                <c:pt idx="8">
                  <c:v>Don’t know</c:v>
                </c:pt>
              </c:strCache>
            </c:strRef>
          </c:cat>
          <c:val>
            <c:numRef>
              <c:f>Sheet1!$B$2:$B$10</c:f>
              <c:numCache>
                <c:formatCode>0%</c:formatCode>
                <c:ptCount val="9"/>
                <c:pt idx="0">
                  <c:v>0.06</c:v>
                </c:pt>
                <c:pt idx="1">
                  <c:v>0.05</c:v>
                </c:pt>
                <c:pt idx="3">
                  <c:v>0.73</c:v>
                </c:pt>
                <c:pt idx="5">
                  <c:v>0.04</c:v>
                </c:pt>
                <c:pt idx="6">
                  <c:v>7.0000000000000007E-2</c:v>
                </c:pt>
                <c:pt idx="8">
                  <c:v>0.05</c:v>
                </c:pt>
              </c:numCache>
            </c:numRef>
          </c:val>
          <c:extLst>
            <c:ext xmlns:c16="http://schemas.microsoft.com/office/drawing/2014/chart" uri="{C3380CC4-5D6E-409C-BE32-E72D297353CC}">
              <c16:uniqueId val="{00000014-4738-4076-A6DD-E0793945B225}"/>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out"/>
        <c:minorTickMark val="none"/>
        <c:tickLblPos val="nextTo"/>
        <c:spPr>
          <a:ln>
            <a:noFill/>
          </a:ln>
        </c:spPr>
        <c:txPr>
          <a:bodyPr/>
          <a:lstStyle/>
          <a:p>
            <a:pPr>
              <a:defRPr sz="1800"/>
            </a:pPr>
            <a:endParaRPr lang="en-US"/>
          </a:p>
        </c:txPr>
        <c:crossAx val="523240208"/>
        <c:crosses val="autoZero"/>
        <c:auto val="1"/>
        <c:lblAlgn val="ctr"/>
        <c:lblOffset val="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9323178421226"/>
          <c:y val="8.6435638104313761E-2"/>
          <c:w val="0.57161007412136489"/>
          <c:h val="0.85175024853310921"/>
        </c:manualLayout>
      </c:layout>
      <c:barChart>
        <c:barDir val="bar"/>
        <c:grouping val="stacked"/>
        <c:varyColors val="0"/>
        <c:ser>
          <c:idx val="0"/>
          <c:order val="0"/>
          <c:tx>
            <c:strRef>
              <c:f>Sheet1!$B$1</c:f>
              <c:strCache>
                <c:ptCount val="1"/>
                <c:pt idx="0">
                  <c:v>Very Convincing</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^Brain Development</c:v>
                </c:pt>
                <c:pt idx="1">
                  <c:v>Accountability/Local Control</c:v>
                </c:pt>
                <c:pt idx="2">
                  <c:v>Essential Workers</c:v>
                </c:pt>
                <c:pt idx="3">
                  <c:v>^School Readiness</c:v>
                </c:pt>
                <c:pt idx="4">
                  <c:v>Low Wages</c:v>
                </c:pt>
                <c:pt idx="5">
                  <c:v>Quality/Safety</c:v>
                </c:pt>
                <c:pt idx="6">
                  <c:v>Parents</c:v>
                </c:pt>
                <c:pt idx="7">
                  <c:v>Smart Investment</c:v>
                </c:pt>
                <c:pt idx="8">
                  <c:v>Slots</c:v>
                </c:pt>
                <c:pt idx="9">
                  <c:v>^Business Community</c:v>
                </c:pt>
                <c:pt idx="10">
                  <c:v>Cost</c:v>
                </c:pt>
              </c:strCache>
            </c:strRef>
          </c:cat>
          <c:val>
            <c:numRef>
              <c:f>Sheet1!$B$2:$B$12</c:f>
              <c:numCache>
                <c:formatCode>0%</c:formatCode>
                <c:ptCount val="11"/>
                <c:pt idx="0">
                  <c:v>0.44</c:v>
                </c:pt>
                <c:pt idx="1">
                  <c:v>0.43</c:v>
                </c:pt>
                <c:pt idx="2">
                  <c:v>0.43</c:v>
                </c:pt>
                <c:pt idx="3">
                  <c:v>0.41</c:v>
                </c:pt>
                <c:pt idx="4">
                  <c:v>0.4</c:v>
                </c:pt>
                <c:pt idx="5">
                  <c:v>0.39</c:v>
                </c:pt>
                <c:pt idx="6">
                  <c:v>0.37</c:v>
                </c:pt>
                <c:pt idx="7">
                  <c:v>0.37</c:v>
                </c:pt>
                <c:pt idx="8">
                  <c:v>0.36</c:v>
                </c:pt>
                <c:pt idx="9">
                  <c:v>0.34</c:v>
                </c:pt>
                <c:pt idx="10">
                  <c:v>0.31</c:v>
                </c:pt>
              </c:numCache>
            </c:numRef>
          </c:val>
          <c:extLst>
            <c:ext xmlns:c16="http://schemas.microsoft.com/office/drawing/2014/chart" uri="{C3380CC4-5D6E-409C-BE32-E72D297353CC}">
              <c16:uniqueId val="{00000000-970F-4D39-B478-31DF7EDFD808}"/>
            </c:ext>
          </c:extLst>
        </c:ser>
        <c:ser>
          <c:idx val="1"/>
          <c:order val="1"/>
          <c:tx>
            <c:strRef>
              <c:f>Sheet1!$C$1</c:f>
              <c:strCache>
                <c:ptCount val="1"/>
                <c:pt idx="0">
                  <c:v>Somewhat Convincing</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^Brain Development</c:v>
                </c:pt>
                <c:pt idx="1">
                  <c:v>Accountability/Local Control</c:v>
                </c:pt>
                <c:pt idx="2">
                  <c:v>Essential Workers</c:v>
                </c:pt>
                <c:pt idx="3">
                  <c:v>^School Readiness</c:v>
                </c:pt>
                <c:pt idx="4">
                  <c:v>Low Wages</c:v>
                </c:pt>
                <c:pt idx="5">
                  <c:v>Quality/Safety</c:v>
                </c:pt>
                <c:pt idx="6">
                  <c:v>Parents</c:v>
                </c:pt>
                <c:pt idx="7">
                  <c:v>Smart Investment</c:v>
                </c:pt>
                <c:pt idx="8">
                  <c:v>Slots</c:v>
                </c:pt>
                <c:pt idx="9">
                  <c:v>^Business Community</c:v>
                </c:pt>
                <c:pt idx="10">
                  <c:v>Cost</c:v>
                </c:pt>
              </c:strCache>
            </c:strRef>
          </c:cat>
          <c:val>
            <c:numRef>
              <c:f>Sheet1!$C$2:$C$12</c:f>
              <c:numCache>
                <c:formatCode>0%</c:formatCode>
                <c:ptCount val="11"/>
                <c:pt idx="0">
                  <c:v>0.28000000000000003</c:v>
                </c:pt>
                <c:pt idx="1">
                  <c:v>0.32</c:v>
                </c:pt>
                <c:pt idx="2">
                  <c:v>0.28000000000000003</c:v>
                </c:pt>
                <c:pt idx="3">
                  <c:v>0.31</c:v>
                </c:pt>
                <c:pt idx="4">
                  <c:v>0.28000000000000003</c:v>
                </c:pt>
                <c:pt idx="5">
                  <c:v>0.33</c:v>
                </c:pt>
                <c:pt idx="6">
                  <c:v>0.4</c:v>
                </c:pt>
                <c:pt idx="7">
                  <c:v>0.24</c:v>
                </c:pt>
                <c:pt idx="8">
                  <c:v>0.31</c:v>
                </c:pt>
                <c:pt idx="9">
                  <c:v>0.3</c:v>
                </c:pt>
                <c:pt idx="10">
                  <c:v>0.28000000000000003</c:v>
                </c:pt>
              </c:numCache>
            </c:numRef>
          </c:val>
          <c:extLst>
            <c:ext xmlns:c16="http://schemas.microsoft.com/office/drawing/2014/chart" uri="{C3380CC4-5D6E-409C-BE32-E72D297353CC}">
              <c16:uniqueId val="{00000001-970F-4D39-B478-31DF7EDFD808}"/>
            </c:ext>
          </c:extLst>
        </c:ser>
        <c:ser>
          <c:idx val="2"/>
          <c:order val="2"/>
          <c:tx>
            <c:strRef>
              <c:f>Sheet1!$D$1</c:f>
              <c:strCache>
                <c:ptCount val="1"/>
                <c:pt idx="0">
                  <c:v>Column2</c:v>
                </c:pt>
              </c:strCache>
            </c:strRef>
          </c:tx>
          <c:spPr>
            <a:noFill/>
            <a:ln>
              <a:noFill/>
            </a:ln>
          </c:spPr>
          <c:invertIfNegative val="0"/>
          <c:dLbls>
            <c:spPr>
              <a:noFill/>
              <a:ln>
                <a:noFill/>
              </a:ln>
              <a:effectLst/>
            </c:spPr>
            <c:txPr>
              <a:bodyPr wrap="square" lIns="38100" tIns="19050" rIns="38100" bIns="19050" anchor="ctr">
                <a:spAutoFit/>
              </a:bodyPr>
              <a:lstStyle/>
              <a:p>
                <a:pPr>
                  <a:defRPr sz="1800" b="1">
                    <a:solidFill>
                      <a:schemeClr val="accent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^Brain Development</c:v>
                </c:pt>
                <c:pt idx="1">
                  <c:v>Accountability/Local Control</c:v>
                </c:pt>
                <c:pt idx="2">
                  <c:v>Essential Workers</c:v>
                </c:pt>
                <c:pt idx="3">
                  <c:v>^School Readiness</c:v>
                </c:pt>
                <c:pt idx="4">
                  <c:v>Low Wages</c:v>
                </c:pt>
                <c:pt idx="5">
                  <c:v>Quality/Safety</c:v>
                </c:pt>
                <c:pt idx="6">
                  <c:v>Parents</c:v>
                </c:pt>
                <c:pt idx="7">
                  <c:v>Smart Investment</c:v>
                </c:pt>
                <c:pt idx="8">
                  <c:v>Slots</c:v>
                </c:pt>
                <c:pt idx="9">
                  <c:v>^Business Community</c:v>
                </c:pt>
                <c:pt idx="10">
                  <c:v>Cost</c:v>
                </c:pt>
              </c:strCache>
            </c:strRef>
          </c:cat>
          <c:val>
            <c:numRef>
              <c:f>Sheet1!$D$2:$D$12</c:f>
              <c:numCache>
                <c:formatCode>0%</c:formatCode>
                <c:ptCount val="11"/>
                <c:pt idx="0">
                  <c:v>0.72</c:v>
                </c:pt>
                <c:pt idx="1">
                  <c:v>0.75</c:v>
                </c:pt>
                <c:pt idx="2">
                  <c:v>0.7</c:v>
                </c:pt>
                <c:pt idx="3">
                  <c:v>0.71</c:v>
                </c:pt>
                <c:pt idx="4">
                  <c:v>0.68</c:v>
                </c:pt>
                <c:pt idx="5">
                  <c:v>0.72</c:v>
                </c:pt>
                <c:pt idx="6">
                  <c:v>0.77</c:v>
                </c:pt>
                <c:pt idx="7">
                  <c:v>0.61</c:v>
                </c:pt>
                <c:pt idx="8">
                  <c:v>0.67</c:v>
                </c:pt>
                <c:pt idx="9">
                  <c:v>0.64</c:v>
                </c:pt>
                <c:pt idx="10">
                  <c:v>0.6</c:v>
                </c:pt>
              </c:numCache>
            </c:numRef>
          </c:val>
          <c:extLst>
            <c:ext xmlns:c16="http://schemas.microsoft.com/office/drawing/2014/chart" uri="{C3380CC4-5D6E-409C-BE32-E72D297353CC}">
              <c16:uniqueId val="{00000002-970F-4D39-B478-31DF7EDFD808}"/>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800"/>
            </a:pPr>
            <a:endParaRPr lang="en-US"/>
          </a:p>
        </c:txPr>
        <c:crossAx val="337593176"/>
        <c:crosses val="autoZero"/>
        <c:auto val="1"/>
        <c:lblAlgn val="ctr"/>
        <c:lblOffset val="0"/>
        <c:noMultiLvlLbl val="0"/>
      </c:catAx>
      <c:valAx>
        <c:axId val="337593176"/>
        <c:scaling>
          <c:orientation val="minMax"/>
          <c:max val="0.8"/>
          <c:min val="0"/>
        </c:scaling>
        <c:delete val="1"/>
        <c:axPos val="b"/>
        <c:numFmt formatCode="0%" sourceLinked="1"/>
        <c:majorTickMark val="out"/>
        <c:minorTickMark val="none"/>
        <c:tickLblPos val="nextTo"/>
        <c:crossAx val="337592784"/>
        <c:crosses val="max"/>
        <c:crossBetween val="between"/>
        <c:majorUnit val="0.2"/>
      </c:valAx>
    </c:plotArea>
    <c:legend>
      <c:legendPos val="t"/>
      <c:legendEntry>
        <c:idx val="2"/>
        <c:delete val="1"/>
      </c:legendEntry>
      <c:layout>
        <c:manualLayout>
          <c:xMode val="edge"/>
          <c:yMode val="edge"/>
          <c:x val="0.43462953743640498"/>
          <c:y val="2.1810508848903169E-2"/>
          <c:w val="0.45208405709700961"/>
          <c:h val="5.554161523323791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50031154631577"/>
          <c:y val="8.6435638104313761E-2"/>
          <c:w val="0.6269757039354894"/>
          <c:h val="0.85175024853310921"/>
        </c:manualLayout>
      </c:layout>
      <c:barChart>
        <c:barDir val="bar"/>
        <c:grouping val="stacked"/>
        <c:varyColors val="0"/>
        <c:ser>
          <c:idx val="0"/>
          <c:order val="0"/>
          <c:tx>
            <c:strRef>
              <c:f>Sheet1!$B$1</c:f>
              <c:strCache>
                <c:ptCount val="1"/>
                <c:pt idx="0">
                  <c:v>Very Convincing</c:v>
                </c:pt>
              </c:strCache>
            </c:strRef>
          </c:tx>
          <c:spPr>
            <a:solidFill>
              <a:schemeClr val="accent4"/>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Affordability</c:v>
                </c:pt>
                <c:pt idx="1">
                  <c:v>Distrust</c:v>
                </c:pt>
                <c:pt idx="2">
                  <c:v>No Support</c:v>
                </c:pt>
                <c:pt idx="3">
                  <c:v>Federal Funding</c:v>
                </c:pt>
                <c:pt idx="4">
                  <c:v>Other Priorities</c:v>
                </c:pt>
                <c:pt idx="5">
                  <c:v>Property Taxes</c:v>
                </c:pt>
              </c:strCache>
            </c:strRef>
          </c:cat>
          <c:val>
            <c:numRef>
              <c:f>Sheet1!$B$2:$B$7</c:f>
              <c:numCache>
                <c:formatCode>0%</c:formatCode>
                <c:ptCount val="6"/>
                <c:pt idx="0">
                  <c:v>0.33</c:v>
                </c:pt>
                <c:pt idx="1">
                  <c:v>0.31</c:v>
                </c:pt>
                <c:pt idx="2">
                  <c:v>0.28000000000000003</c:v>
                </c:pt>
                <c:pt idx="3">
                  <c:v>0.27</c:v>
                </c:pt>
                <c:pt idx="4">
                  <c:v>0.15</c:v>
                </c:pt>
                <c:pt idx="5">
                  <c:v>0.09</c:v>
                </c:pt>
              </c:numCache>
            </c:numRef>
          </c:val>
          <c:extLst>
            <c:ext xmlns:c16="http://schemas.microsoft.com/office/drawing/2014/chart" uri="{C3380CC4-5D6E-409C-BE32-E72D297353CC}">
              <c16:uniqueId val="{00000000-4DE7-4FC5-A3F7-FD59D31A6662}"/>
            </c:ext>
          </c:extLst>
        </c:ser>
        <c:ser>
          <c:idx val="1"/>
          <c:order val="1"/>
          <c:tx>
            <c:strRef>
              <c:f>Sheet1!$C$1</c:f>
              <c:strCache>
                <c:ptCount val="1"/>
                <c:pt idx="0">
                  <c:v>Somewhat Convincing</c:v>
                </c:pt>
              </c:strCache>
            </c:strRef>
          </c:tx>
          <c:spPr>
            <a:solidFill>
              <a:schemeClr val="accent5"/>
            </a:solidFill>
            <a:ln w="9525">
              <a:noFill/>
            </a:ln>
          </c:spPr>
          <c:invertIfNegative val="0"/>
          <c:dLbls>
            <c:spPr>
              <a:noFill/>
              <a:ln>
                <a:noFill/>
              </a:ln>
              <a:effectLst/>
            </c:spPr>
            <c:txPr>
              <a:bodyPr wrap="square" lIns="38100" tIns="19050" rIns="38100" bIns="19050" anchor="ctr">
                <a:spAutoFit/>
              </a:bodyPr>
              <a:lstStyle/>
              <a:p>
                <a:pPr>
                  <a:defRPr sz="18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Affordability</c:v>
                </c:pt>
                <c:pt idx="1">
                  <c:v>Distrust</c:v>
                </c:pt>
                <c:pt idx="2">
                  <c:v>No Support</c:v>
                </c:pt>
                <c:pt idx="3">
                  <c:v>Federal Funding</c:v>
                </c:pt>
                <c:pt idx="4">
                  <c:v>Other Priorities</c:v>
                </c:pt>
                <c:pt idx="5">
                  <c:v>Property Taxes</c:v>
                </c:pt>
              </c:strCache>
            </c:strRef>
          </c:cat>
          <c:val>
            <c:numRef>
              <c:f>Sheet1!$C$2:$C$7</c:f>
              <c:numCache>
                <c:formatCode>0%</c:formatCode>
                <c:ptCount val="6"/>
                <c:pt idx="0">
                  <c:v>0.22</c:v>
                </c:pt>
                <c:pt idx="1">
                  <c:v>0.25</c:v>
                </c:pt>
                <c:pt idx="2">
                  <c:v>0.23</c:v>
                </c:pt>
                <c:pt idx="3">
                  <c:v>0.24</c:v>
                </c:pt>
                <c:pt idx="4">
                  <c:v>0.34</c:v>
                </c:pt>
                <c:pt idx="5">
                  <c:v>0.21</c:v>
                </c:pt>
              </c:numCache>
            </c:numRef>
          </c:val>
          <c:extLst>
            <c:ext xmlns:c16="http://schemas.microsoft.com/office/drawing/2014/chart" uri="{C3380CC4-5D6E-409C-BE32-E72D297353CC}">
              <c16:uniqueId val="{00000001-4DE7-4FC5-A3F7-FD59D31A6662}"/>
            </c:ext>
          </c:extLst>
        </c:ser>
        <c:ser>
          <c:idx val="2"/>
          <c:order val="2"/>
          <c:tx>
            <c:strRef>
              <c:f>Sheet1!$D$1</c:f>
              <c:strCache>
                <c:ptCount val="1"/>
                <c:pt idx="0">
                  <c:v>Column2</c:v>
                </c:pt>
              </c:strCache>
            </c:strRef>
          </c:tx>
          <c:spPr>
            <a:noFill/>
            <a:ln>
              <a:noFill/>
            </a:ln>
          </c:spPr>
          <c:invertIfNegative val="0"/>
          <c:dLbls>
            <c:spPr>
              <a:noFill/>
              <a:ln>
                <a:noFill/>
              </a:ln>
              <a:effectLst/>
            </c:spPr>
            <c:txPr>
              <a:bodyPr wrap="square" lIns="38100" tIns="19050" rIns="38100" bIns="19050" anchor="ctr">
                <a:spAutoFit/>
              </a:bodyPr>
              <a:lstStyle/>
              <a:p>
                <a:pPr>
                  <a:defRPr sz="1800" b="1">
                    <a:solidFill>
                      <a:schemeClr val="accent4"/>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Affordability</c:v>
                </c:pt>
                <c:pt idx="1">
                  <c:v>Distrust</c:v>
                </c:pt>
                <c:pt idx="2">
                  <c:v>No Support</c:v>
                </c:pt>
                <c:pt idx="3">
                  <c:v>Federal Funding</c:v>
                </c:pt>
                <c:pt idx="4">
                  <c:v>Other Priorities</c:v>
                </c:pt>
                <c:pt idx="5">
                  <c:v>Property Taxes</c:v>
                </c:pt>
              </c:strCache>
            </c:strRef>
          </c:cat>
          <c:val>
            <c:numRef>
              <c:f>Sheet1!$D$2:$D$7</c:f>
              <c:numCache>
                <c:formatCode>0%</c:formatCode>
                <c:ptCount val="6"/>
                <c:pt idx="0">
                  <c:v>0.55000000000000004</c:v>
                </c:pt>
                <c:pt idx="1">
                  <c:v>0.56000000000000005</c:v>
                </c:pt>
                <c:pt idx="2">
                  <c:v>0.51</c:v>
                </c:pt>
                <c:pt idx="3">
                  <c:v>0.51</c:v>
                </c:pt>
                <c:pt idx="4">
                  <c:v>0.49</c:v>
                </c:pt>
                <c:pt idx="5">
                  <c:v>0.3</c:v>
                </c:pt>
              </c:numCache>
            </c:numRef>
          </c:val>
          <c:extLst>
            <c:ext xmlns:c16="http://schemas.microsoft.com/office/drawing/2014/chart" uri="{C3380CC4-5D6E-409C-BE32-E72D297353CC}">
              <c16:uniqueId val="{00000002-4DE7-4FC5-A3F7-FD59D31A6662}"/>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800"/>
            </a:pPr>
            <a:endParaRPr lang="en-US"/>
          </a:p>
        </c:txPr>
        <c:crossAx val="337593176"/>
        <c:crosses val="autoZero"/>
        <c:auto val="1"/>
        <c:lblAlgn val="ctr"/>
        <c:lblOffset val="0"/>
        <c:noMultiLvlLbl val="0"/>
      </c:catAx>
      <c:valAx>
        <c:axId val="337593176"/>
        <c:scaling>
          <c:orientation val="minMax"/>
          <c:max val="0.60000000000000009"/>
          <c:min val="0"/>
        </c:scaling>
        <c:delete val="1"/>
        <c:axPos val="b"/>
        <c:numFmt formatCode="0%" sourceLinked="1"/>
        <c:majorTickMark val="out"/>
        <c:minorTickMark val="none"/>
        <c:tickLblPos val="nextTo"/>
        <c:crossAx val="337592784"/>
        <c:crosses val="max"/>
        <c:crossBetween val="between"/>
        <c:majorUnit val="0.2"/>
      </c:valAx>
    </c:plotArea>
    <c:legend>
      <c:legendPos val="t"/>
      <c:legendEntry>
        <c:idx val="2"/>
        <c:delete val="1"/>
      </c:legendEntry>
      <c:layout>
        <c:manualLayout>
          <c:xMode val="edge"/>
          <c:yMode val="edge"/>
          <c:x val="0.35463419459592216"/>
          <c:y val="3.3927458209404925E-2"/>
          <c:w val="0.43027650304041914"/>
          <c:h val="5.554161523323791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34269958724806E-2"/>
          <c:y val="0.18415682414698162"/>
          <c:w val="0.92975799067558396"/>
          <c:h val="0.78279996250468686"/>
        </c:manualLayout>
      </c:layout>
      <c:lineChart>
        <c:grouping val="standard"/>
        <c:varyColors val="0"/>
        <c:ser>
          <c:idx val="0"/>
          <c:order val="0"/>
          <c:tx>
            <c:strRef>
              <c:f>Sheet1!$B$1</c:f>
              <c:strCache>
                <c:ptCount val="1"/>
                <c:pt idx="0">
                  <c:v>Total Yes</c:v>
                </c:pt>
              </c:strCache>
            </c:strRef>
          </c:tx>
          <c:spPr>
            <a:ln w="28575" cap="rnd">
              <a:solidFill>
                <a:schemeClr val="accent1"/>
              </a:solidFill>
              <a:round/>
            </a:ln>
            <a:effectLst/>
          </c:spPr>
          <c:marker>
            <c:symbol val="circle"/>
            <c:size val="4"/>
            <c:spPr>
              <a:solidFill>
                <a:schemeClr val="accent1"/>
              </a:solidFill>
              <a:ln w="28575" cap="rnd">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Vote</c:v>
                </c:pt>
                <c:pt idx="1">
                  <c:v>After
Positives</c:v>
                </c:pt>
                <c:pt idx="2">
                  <c:v>After
Negatives</c:v>
                </c:pt>
              </c:strCache>
            </c:strRef>
          </c:cat>
          <c:val>
            <c:numRef>
              <c:f>Sheet1!$B$2:$B$4</c:f>
              <c:numCache>
                <c:formatCode>0%</c:formatCode>
                <c:ptCount val="3"/>
                <c:pt idx="0">
                  <c:v>0.56000000000000005</c:v>
                </c:pt>
                <c:pt idx="1">
                  <c:v>0.56000000000000005</c:v>
                </c:pt>
                <c:pt idx="2">
                  <c:v>0.54</c:v>
                </c:pt>
              </c:numCache>
            </c:numRef>
          </c:val>
          <c:smooth val="0"/>
          <c:extLst>
            <c:ext xmlns:c16="http://schemas.microsoft.com/office/drawing/2014/chart" uri="{C3380CC4-5D6E-409C-BE32-E72D297353CC}">
              <c16:uniqueId val="{00000000-AC62-428B-9B47-65027189DC41}"/>
            </c:ext>
          </c:extLst>
        </c:ser>
        <c:ser>
          <c:idx val="1"/>
          <c:order val="1"/>
          <c:tx>
            <c:strRef>
              <c:f>Sheet1!$C$1</c:f>
              <c:strCache>
                <c:ptCount val="1"/>
                <c:pt idx="0">
                  <c:v>Total No</c:v>
                </c:pt>
              </c:strCache>
            </c:strRef>
          </c:tx>
          <c:spPr>
            <a:ln w="28575" cap="rnd">
              <a:solidFill>
                <a:schemeClr val="accent4"/>
              </a:solidFill>
              <a:round/>
            </a:ln>
            <a:effectLst/>
          </c:spPr>
          <c:marker>
            <c:symbol val="circle"/>
            <c:size val="4"/>
            <c:spPr>
              <a:solidFill>
                <a:schemeClr val="accent4"/>
              </a:solidFill>
              <a:ln w="2857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Vote</c:v>
                </c:pt>
                <c:pt idx="1">
                  <c:v>After
Positives</c:v>
                </c:pt>
                <c:pt idx="2">
                  <c:v>After
Negatives</c:v>
                </c:pt>
              </c:strCache>
            </c:strRef>
          </c:cat>
          <c:val>
            <c:numRef>
              <c:f>Sheet1!$C$2:$C$4</c:f>
              <c:numCache>
                <c:formatCode>0%</c:formatCode>
                <c:ptCount val="3"/>
                <c:pt idx="0">
                  <c:v>0.4</c:v>
                </c:pt>
                <c:pt idx="1">
                  <c:v>0.4</c:v>
                </c:pt>
                <c:pt idx="2">
                  <c:v>0.44</c:v>
                </c:pt>
              </c:numCache>
            </c:numRef>
          </c:val>
          <c:smooth val="0"/>
          <c:extLst>
            <c:ext xmlns:c16="http://schemas.microsoft.com/office/drawing/2014/chart" uri="{C3380CC4-5D6E-409C-BE32-E72D297353CC}">
              <c16:uniqueId val="{00000001-AC62-428B-9B47-65027189DC41}"/>
            </c:ext>
          </c:extLst>
        </c:ser>
        <c:ser>
          <c:idx val="2"/>
          <c:order val="2"/>
          <c:tx>
            <c:strRef>
              <c:f>Sheet1!$D$1</c:f>
              <c:strCache>
                <c:ptCount val="1"/>
                <c:pt idx="0">
                  <c:v>Undecided</c:v>
                </c:pt>
              </c:strCache>
            </c:strRef>
          </c:tx>
          <c:spPr>
            <a:ln w="28575" cap="rnd">
              <a:solidFill>
                <a:schemeClr val="accent6">
                  <a:lumMod val="75000"/>
                </a:schemeClr>
              </a:solidFill>
              <a:round/>
            </a:ln>
            <a:effectLst/>
          </c:spPr>
          <c:marker>
            <c:symbol val="circle"/>
            <c:size val="4"/>
            <c:spPr>
              <a:solidFill>
                <a:schemeClr val="accent6">
                  <a:lumMod val="75000"/>
                </a:schemeClr>
              </a:solidFill>
              <a:ln w="28575">
                <a:solidFill>
                  <a:schemeClr val="accent6">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Vote</c:v>
                </c:pt>
                <c:pt idx="1">
                  <c:v>After
Positives</c:v>
                </c:pt>
                <c:pt idx="2">
                  <c:v>After
Negatives</c:v>
                </c:pt>
              </c:strCache>
            </c:strRef>
          </c:cat>
          <c:val>
            <c:numRef>
              <c:f>Sheet1!$D$2:$D$4</c:f>
              <c:numCache>
                <c:formatCode>0%</c:formatCode>
                <c:ptCount val="3"/>
                <c:pt idx="0">
                  <c:v>0.04</c:v>
                </c:pt>
                <c:pt idx="1">
                  <c:v>0.05</c:v>
                </c:pt>
                <c:pt idx="2">
                  <c:v>0.03</c:v>
                </c:pt>
              </c:numCache>
            </c:numRef>
          </c:val>
          <c:smooth val="0"/>
          <c:extLst>
            <c:ext xmlns:c16="http://schemas.microsoft.com/office/drawing/2014/chart" uri="{C3380CC4-5D6E-409C-BE32-E72D297353CC}">
              <c16:uniqueId val="{00000004-AC62-428B-9B47-65027189DC41}"/>
            </c:ext>
          </c:extLst>
        </c:ser>
        <c:dLbls>
          <c:dLblPos val="t"/>
          <c:showLegendKey val="0"/>
          <c:showVal val="1"/>
          <c:showCatName val="0"/>
          <c:showSerName val="0"/>
          <c:showPercent val="0"/>
          <c:showBubbleSize val="0"/>
        </c:dLbls>
        <c:marker val="1"/>
        <c:smooth val="0"/>
        <c:axId val="432978224"/>
        <c:axId val="432977832"/>
      </c:lineChart>
      <c:valAx>
        <c:axId val="432977832"/>
        <c:scaling>
          <c:orientation val="minMax"/>
          <c:max val="0.70000000000000007"/>
          <c:min val="0"/>
        </c:scaling>
        <c:delete val="1"/>
        <c:axPos val="r"/>
        <c:majorGridlines>
          <c:spPr>
            <a:ln w="19050" cap="flat" cmpd="sng" algn="ctr">
              <a:noFill/>
              <a:prstDash val="dash"/>
              <a:round/>
            </a:ln>
            <a:effectLst/>
          </c:spPr>
        </c:majorGridlines>
        <c:numFmt formatCode="0%" sourceLinked="1"/>
        <c:majorTickMark val="out"/>
        <c:minorTickMark val="none"/>
        <c:tickLblPos val="nextTo"/>
        <c:crossAx val="432978224"/>
        <c:crosses val="max"/>
        <c:crossBetween val="between"/>
      </c:valAx>
      <c:catAx>
        <c:axId val="432978224"/>
        <c:scaling>
          <c:orientation val="minMax"/>
        </c:scaling>
        <c:delete val="0"/>
        <c:axPos val="t"/>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32977832"/>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506991948368596"/>
          <c:y val="3.4840468313753752E-2"/>
          <c:w val="0.41884768019069785"/>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D353-4766-BC6A-4610503A32D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D353-4766-BC6A-4610503A32D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D353-4766-BC6A-4610503A32D6}"/>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D353-4766-BC6A-4610503A32D6}"/>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D353-4766-BC6A-4610503A32D6}"/>
              </c:ext>
            </c:extLst>
          </c:dPt>
          <c:dPt>
            <c:idx val="5"/>
            <c:invertIfNegative val="0"/>
            <c:bubble3D val="0"/>
            <c:spPr>
              <a:solidFill>
                <a:schemeClr val="accent5">
                  <a:lumMod val="25000"/>
                </a:schemeClr>
              </a:solidFill>
              <a:ln>
                <a:noFill/>
              </a:ln>
              <a:effectLst/>
            </c:spPr>
            <c:extLst>
              <c:ext xmlns:c16="http://schemas.microsoft.com/office/drawing/2014/chart" uri="{C3380CC4-5D6E-409C-BE32-E72D297353CC}">
                <c16:uniqueId val="{0000000B-D353-4766-BC6A-4610503A32D6}"/>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D353-4766-BC6A-4610503A32D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Several times a day</c:v>
                </c:pt>
                <c:pt idx="1">
                  <c:v>Every day</c:v>
                </c:pt>
                <c:pt idx="2">
                  <c:v>A few times a week</c:v>
                </c:pt>
                <c:pt idx="3">
                  <c:v>A few times a month</c:v>
                </c:pt>
                <c:pt idx="4">
                  <c:v>Less often</c:v>
                </c:pt>
                <c:pt idx="5">
                  <c:v>Never</c:v>
                </c:pt>
                <c:pt idx="6">
                  <c:v>Don’t know</c:v>
                </c:pt>
              </c:strCache>
            </c:strRef>
          </c:cat>
          <c:val>
            <c:numRef>
              <c:f>Sheet1!$B$2:$B$8</c:f>
              <c:numCache>
                <c:formatCode>0%</c:formatCode>
                <c:ptCount val="7"/>
                <c:pt idx="0">
                  <c:v>0.14000000000000001</c:v>
                </c:pt>
                <c:pt idx="1">
                  <c:v>0.2</c:v>
                </c:pt>
                <c:pt idx="2">
                  <c:v>0.28000000000000003</c:v>
                </c:pt>
                <c:pt idx="3">
                  <c:v>0.12</c:v>
                </c:pt>
                <c:pt idx="4">
                  <c:v>0.14000000000000001</c:v>
                </c:pt>
                <c:pt idx="5">
                  <c:v>0.11</c:v>
                </c:pt>
                <c:pt idx="6">
                  <c:v>0.01</c:v>
                </c:pt>
              </c:numCache>
            </c:numRef>
          </c:val>
          <c:extLst>
            <c:ext xmlns:c16="http://schemas.microsoft.com/office/drawing/2014/chart" uri="{C3380CC4-5D6E-409C-BE32-E72D297353CC}">
              <c16:uniqueId val="{0000000E-D353-4766-BC6A-4610503A32D6}"/>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2"/>
        <c:noMultiLvlLbl val="0"/>
      </c:catAx>
      <c:valAx>
        <c:axId val="249318816"/>
        <c:scaling>
          <c:orientation val="minMax"/>
          <c:max val="0.45"/>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4002755" cy="347613"/>
          </a:xfrm>
          <a:prstGeom prst="rect">
            <a:avLst/>
          </a:prstGeom>
          <a:noFill/>
          <a:ln>
            <a:noFill/>
          </a:ln>
          <a:effectLst/>
        </p:spPr>
        <p:txBody>
          <a:bodyPr vert="horz" wrap="square" lIns="90545" tIns="45271" rIns="90545" bIns="45271" numCol="1" anchor="t" anchorCtr="0" compatLnSpc="1">
            <a:prstTxWarp prst="textNoShape">
              <a:avLst/>
            </a:prstTxWarp>
          </a:bodyPr>
          <a:lstStyle>
            <a:lvl1pPr algn="l" defTabSz="904236" eaLnBrk="1" hangingPunct="1">
              <a:defRPr sz="1100" b="0">
                <a:latin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5230145" y="1"/>
            <a:ext cx="4002755" cy="347613"/>
          </a:xfrm>
          <a:prstGeom prst="rect">
            <a:avLst/>
          </a:prstGeom>
          <a:noFill/>
          <a:ln>
            <a:noFill/>
          </a:ln>
          <a:effectLst/>
        </p:spPr>
        <p:txBody>
          <a:bodyPr vert="horz" wrap="square" lIns="90545" tIns="45271" rIns="90545" bIns="45271" numCol="1" anchor="t" anchorCtr="0" compatLnSpc="1">
            <a:prstTxWarp prst="textNoShape">
              <a:avLst/>
            </a:prstTxWarp>
          </a:bodyPr>
          <a:lstStyle>
            <a:lvl1pPr algn="r" defTabSz="904236" eaLnBrk="1" hangingPunct="1">
              <a:defRPr sz="1100" b="0">
                <a:latin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1" y="6586588"/>
            <a:ext cx="4002755" cy="347612"/>
          </a:xfrm>
          <a:prstGeom prst="rect">
            <a:avLst/>
          </a:prstGeom>
          <a:noFill/>
          <a:ln>
            <a:noFill/>
          </a:ln>
          <a:effectLst/>
        </p:spPr>
        <p:txBody>
          <a:bodyPr vert="horz" wrap="square" lIns="90545" tIns="45271" rIns="90545" bIns="45271" numCol="1" anchor="b" anchorCtr="0" compatLnSpc="1">
            <a:prstTxWarp prst="textNoShape">
              <a:avLst/>
            </a:prstTxWarp>
          </a:bodyPr>
          <a:lstStyle>
            <a:lvl1pPr algn="l" defTabSz="904236" eaLnBrk="1" hangingPunct="1">
              <a:defRPr sz="1100" b="0">
                <a:latin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5230145" y="6586588"/>
            <a:ext cx="4002755" cy="347612"/>
          </a:xfrm>
          <a:prstGeom prst="rect">
            <a:avLst/>
          </a:prstGeom>
          <a:noFill/>
          <a:ln>
            <a:noFill/>
          </a:ln>
          <a:effectLst/>
        </p:spPr>
        <p:txBody>
          <a:bodyPr vert="horz" wrap="square" lIns="90545" tIns="45271" rIns="90545" bIns="45271" numCol="1" anchor="b" anchorCtr="0" compatLnSpc="1">
            <a:prstTxWarp prst="textNoShape">
              <a:avLst/>
            </a:prstTxWarp>
          </a:bodyPr>
          <a:lstStyle>
            <a:lvl1pPr algn="r" defTabSz="904236" eaLnBrk="1" hangingPunct="1">
              <a:defRPr sz="1100" b="0">
                <a:latin typeface="Times New Roman" pitchFamily="18" charset="0"/>
              </a:defRPr>
            </a:lvl1pPr>
          </a:lstStyle>
          <a:p>
            <a:fld id="{BE896F59-22AA-4FBA-9368-55361F3D0114}" type="slidenum">
              <a:rPr lang="en-US" altLang="en-US"/>
              <a:pPr/>
              <a:t>‹#›</a:t>
            </a:fld>
            <a:endParaRPr lang="en-US" altLang="en-US"/>
          </a:p>
        </p:txBody>
      </p:sp>
    </p:spTree>
    <p:extLst>
      <p:ext uri="{BB962C8B-B14F-4D97-AF65-F5344CB8AC3E}">
        <p14:creationId xmlns:p14="http://schemas.microsoft.com/office/powerpoint/2010/main" val="1284016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0834" name="Rectangle 2"/>
          <p:cNvSpPr>
            <a:spLocks noGrp="1" noChangeArrowheads="1"/>
          </p:cNvSpPr>
          <p:nvPr>
            <p:ph type="hdr" sz="quarter"/>
          </p:nvPr>
        </p:nvSpPr>
        <p:spPr bwMode="auto">
          <a:xfrm>
            <a:off x="0" y="1"/>
            <a:ext cx="4001229" cy="346108"/>
          </a:xfrm>
          <a:prstGeom prst="rect">
            <a:avLst/>
          </a:prstGeom>
          <a:noFill/>
          <a:ln>
            <a:noFill/>
          </a:ln>
          <a:effectLst/>
        </p:spPr>
        <p:txBody>
          <a:bodyPr vert="horz" wrap="square" lIns="91426" tIns="45714" rIns="91426" bIns="45714" numCol="1" anchor="t" anchorCtr="0" compatLnSpc="1">
            <a:prstTxWarp prst="textNoShape">
              <a:avLst/>
            </a:prstTxWarp>
          </a:bodyPr>
          <a:lstStyle>
            <a:lvl1pPr algn="l" defTabSz="914856" eaLnBrk="1" hangingPunct="1">
              <a:defRPr sz="1200" b="0">
                <a:latin typeface="Times New Roman" pitchFamily="18" charset="0"/>
              </a:defRPr>
            </a:lvl1pPr>
          </a:lstStyle>
          <a:p>
            <a:pPr>
              <a:defRPr/>
            </a:pPr>
            <a:endParaRPr lang="en-US"/>
          </a:p>
        </p:txBody>
      </p:sp>
      <p:sp>
        <p:nvSpPr>
          <p:cNvPr id="760835" name="Rectangle 3"/>
          <p:cNvSpPr>
            <a:spLocks noGrp="1" noChangeArrowheads="1"/>
          </p:cNvSpPr>
          <p:nvPr>
            <p:ph type="dt" idx="1"/>
          </p:nvPr>
        </p:nvSpPr>
        <p:spPr bwMode="auto">
          <a:xfrm>
            <a:off x="5228619" y="1"/>
            <a:ext cx="4002755" cy="346108"/>
          </a:xfrm>
          <a:prstGeom prst="rect">
            <a:avLst/>
          </a:prstGeom>
          <a:noFill/>
          <a:ln>
            <a:noFill/>
          </a:ln>
          <a:effectLst/>
        </p:spPr>
        <p:txBody>
          <a:bodyPr vert="horz" wrap="square" lIns="91426" tIns="45714" rIns="91426" bIns="45714" numCol="1" anchor="t" anchorCtr="0" compatLnSpc="1">
            <a:prstTxWarp prst="textNoShape">
              <a:avLst/>
            </a:prstTxWarp>
          </a:bodyPr>
          <a:lstStyle>
            <a:lvl1pPr algn="r" defTabSz="914856" eaLnBrk="1" hangingPunct="1">
              <a:defRPr sz="1200" b="0">
                <a:latin typeface="Times New Roman" pitchFamily="18"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2884488" y="520700"/>
            <a:ext cx="3467100" cy="2600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0837" name="Rectangle 5"/>
          <p:cNvSpPr>
            <a:spLocks noGrp="1" noChangeArrowheads="1"/>
          </p:cNvSpPr>
          <p:nvPr>
            <p:ph type="body" sz="quarter" idx="3"/>
          </p:nvPr>
        </p:nvSpPr>
        <p:spPr bwMode="auto">
          <a:xfrm>
            <a:off x="923596" y="3294047"/>
            <a:ext cx="7385709" cy="3119487"/>
          </a:xfrm>
          <a:prstGeom prst="rect">
            <a:avLst/>
          </a:prstGeom>
          <a:noFill/>
          <a:ln>
            <a:noFill/>
          </a:ln>
          <a:effectLst/>
        </p:spPr>
        <p:txBody>
          <a:bodyPr vert="horz" wrap="square" lIns="91426" tIns="45714" rIns="91426"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0838" name="Rectangle 6"/>
          <p:cNvSpPr>
            <a:spLocks noGrp="1" noChangeArrowheads="1"/>
          </p:cNvSpPr>
          <p:nvPr>
            <p:ph type="ftr" sz="quarter" idx="4"/>
          </p:nvPr>
        </p:nvSpPr>
        <p:spPr bwMode="auto">
          <a:xfrm>
            <a:off x="0" y="6586588"/>
            <a:ext cx="4001229" cy="346108"/>
          </a:xfrm>
          <a:prstGeom prst="rect">
            <a:avLst/>
          </a:prstGeom>
          <a:noFill/>
          <a:ln>
            <a:noFill/>
          </a:ln>
          <a:effectLst/>
        </p:spPr>
        <p:txBody>
          <a:bodyPr vert="horz" wrap="square" lIns="91426" tIns="45714" rIns="91426" bIns="45714" numCol="1" anchor="b" anchorCtr="0" compatLnSpc="1">
            <a:prstTxWarp prst="textNoShape">
              <a:avLst/>
            </a:prstTxWarp>
          </a:bodyPr>
          <a:lstStyle>
            <a:lvl1pPr algn="l" defTabSz="914856" eaLnBrk="1" hangingPunct="1">
              <a:defRPr sz="1200" b="0">
                <a:latin typeface="Times New Roman" pitchFamily="18" charset="0"/>
              </a:defRPr>
            </a:lvl1pPr>
          </a:lstStyle>
          <a:p>
            <a:pPr>
              <a:defRPr/>
            </a:pPr>
            <a:endParaRPr lang="en-US"/>
          </a:p>
        </p:txBody>
      </p:sp>
      <p:sp>
        <p:nvSpPr>
          <p:cNvPr id="760839" name="Rectangle 7"/>
          <p:cNvSpPr>
            <a:spLocks noGrp="1" noChangeArrowheads="1"/>
          </p:cNvSpPr>
          <p:nvPr>
            <p:ph type="sldNum" sz="quarter" idx="5"/>
          </p:nvPr>
        </p:nvSpPr>
        <p:spPr bwMode="auto">
          <a:xfrm>
            <a:off x="5228619" y="6586588"/>
            <a:ext cx="4002755" cy="346108"/>
          </a:xfrm>
          <a:prstGeom prst="rect">
            <a:avLst/>
          </a:prstGeom>
          <a:noFill/>
          <a:ln>
            <a:noFill/>
          </a:ln>
          <a:effectLst/>
        </p:spPr>
        <p:txBody>
          <a:bodyPr vert="horz" wrap="square" lIns="91426" tIns="45714" rIns="91426" bIns="45714" numCol="1" anchor="b" anchorCtr="0" compatLnSpc="1">
            <a:prstTxWarp prst="textNoShape">
              <a:avLst/>
            </a:prstTxWarp>
          </a:bodyPr>
          <a:lstStyle>
            <a:lvl1pPr algn="r" defTabSz="914856" eaLnBrk="1" hangingPunct="1">
              <a:defRPr sz="1200" b="0">
                <a:latin typeface="Times New Roman" pitchFamily="18" charset="0"/>
              </a:defRPr>
            </a:lvl1pPr>
          </a:lstStyle>
          <a:p>
            <a:fld id="{7AAA54F7-F2AD-4AD6-A0A3-F70B113A0FF3}" type="slidenum">
              <a:rPr lang="en-US" altLang="en-US"/>
              <a:pPr/>
              <a:t>‹#›</a:t>
            </a:fld>
            <a:endParaRPr lang="en-US" altLang="en-US"/>
          </a:p>
        </p:txBody>
      </p:sp>
    </p:spTree>
    <p:extLst>
      <p:ext uri="{BB962C8B-B14F-4D97-AF65-F5344CB8AC3E}">
        <p14:creationId xmlns:p14="http://schemas.microsoft.com/office/powerpoint/2010/main" val="2875932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856">
              <a:spcBef>
                <a:spcPct val="30000"/>
              </a:spcBef>
              <a:defRPr sz="1100">
                <a:solidFill>
                  <a:schemeClr val="tx1"/>
                </a:solidFill>
                <a:latin typeface="Times New Roman" pitchFamily="18" charset="0"/>
              </a:defRPr>
            </a:lvl1pPr>
            <a:lvl2pPr marL="710037" indent="-273091" defTabSz="914856">
              <a:spcBef>
                <a:spcPct val="30000"/>
              </a:spcBef>
              <a:defRPr sz="1100">
                <a:solidFill>
                  <a:schemeClr val="tx1"/>
                </a:solidFill>
                <a:latin typeface="Times New Roman" pitchFamily="18" charset="0"/>
              </a:defRPr>
            </a:lvl2pPr>
            <a:lvl3pPr marL="1092365" indent="-218473" defTabSz="914856">
              <a:spcBef>
                <a:spcPct val="30000"/>
              </a:spcBef>
              <a:defRPr sz="1100">
                <a:solidFill>
                  <a:schemeClr val="tx1"/>
                </a:solidFill>
                <a:latin typeface="Times New Roman" pitchFamily="18" charset="0"/>
              </a:defRPr>
            </a:lvl3pPr>
            <a:lvl4pPr marL="1529311" indent="-218473" defTabSz="914856">
              <a:spcBef>
                <a:spcPct val="30000"/>
              </a:spcBef>
              <a:defRPr sz="1100">
                <a:solidFill>
                  <a:schemeClr val="tx1"/>
                </a:solidFill>
                <a:latin typeface="Times New Roman" pitchFamily="18" charset="0"/>
              </a:defRPr>
            </a:lvl4pPr>
            <a:lvl5pPr marL="1966257" indent="-218473" defTabSz="914856">
              <a:spcBef>
                <a:spcPct val="30000"/>
              </a:spcBef>
              <a:defRPr sz="1100">
                <a:solidFill>
                  <a:schemeClr val="tx1"/>
                </a:solidFill>
                <a:latin typeface="Times New Roman" pitchFamily="18" charset="0"/>
              </a:defRPr>
            </a:lvl5pPr>
            <a:lvl6pPr marL="2403203" indent="-218473" defTabSz="914856" eaLnBrk="0" fontAlgn="base" hangingPunct="0">
              <a:spcBef>
                <a:spcPct val="30000"/>
              </a:spcBef>
              <a:spcAft>
                <a:spcPct val="0"/>
              </a:spcAft>
              <a:defRPr sz="1100">
                <a:solidFill>
                  <a:schemeClr val="tx1"/>
                </a:solidFill>
                <a:latin typeface="Times New Roman" pitchFamily="18" charset="0"/>
              </a:defRPr>
            </a:lvl6pPr>
            <a:lvl7pPr marL="2840149" indent="-218473" defTabSz="914856" eaLnBrk="0" fontAlgn="base" hangingPunct="0">
              <a:spcBef>
                <a:spcPct val="30000"/>
              </a:spcBef>
              <a:spcAft>
                <a:spcPct val="0"/>
              </a:spcAft>
              <a:defRPr sz="1100">
                <a:solidFill>
                  <a:schemeClr val="tx1"/>
                </a:solidFill>
                <a:latin typeface="Times New Roman" pitchFamily="18" charset="0"/>
              </a:defRPr>
            </a:lvl7pPr>
            <a:lvl8pPr marL="3277095" indent="-218473" defTabSz="914856" eaLnBrk="0" fontAlgn="base" hangingPunct="0">
              <a:spcBef>
                <a:spcPct val="30000"/>
              </a:spcBef>
              <a:spcAft>
                <a:spcPct val="0"/>
              </a:spcAft>
              <a:defRPr sz="1100">
                <a:solidFill>
                  <a:schemeClr val="tx1"/>
                </a:solidFill>
                <a:latin typeface="Times New Roman" pitchFamily="18" charset="0"/>
              </a:defRPr>
            </a:lvl8pPr>
            <a:lvl9pPr marL="3714041" indent="-218473" defTabSz="914856" eaLnBrk="0" fontAlgn="base" hangingPunct="0">
              <a:spcBef>
                <a:spcPct val="30000"/>
              </a:spcBef>
              <a:spcAft>
                <a:spcPct val="0"/>
              </a:spcAft>
              <a:defRPr sz="1100">
                <a:solidFill>
                  <a:schemeClr val="tx1"/>
                </a:solidFill>
                <a:latin typeface="Times New Roman" pitchFamily="18" charset="0"/>
              </a:defRPr>
            </a:lvl9pPr>
          </a:lstStyle>
          <a:p>
            <a:pPr>
              <a:spcBef>
                <a:spcPct val="0"/>
              </a:spcBef>
            </a:pPr>
            <a:fld id="{B88247A2-7966-4B48-9767-D3968AA28C36}" type="slidenum">
              <a:rPr lang="en-US" altLang="en-US" sz="1200"/>
              <a:pPr>
                <a:spcBef>
                  <a:spcPct val="0"/>
                </a:spcBef>
              </a:pPr>
              <a:t>1</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5996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4667A-0D8E-474A-A8DA-6346BDFF5C64}" type="slidenum">
              <a:rPr lang="en-US">
                <a:solidFill>
                  <a:prstClr val="black"/>
                </a:solidFill>
              </a:rPr>
              <a:pPr/>
              <a:t>3</a:t>
            </a:fld>
            <a:endParaRPr lang="en-US">
              <a:solidFill>
                <a:prstClr val="black"/>
              </a:solidFill>
            </a:endParaRPr>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495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2826F-5861-429A-B8D9-D4F4974258B7}" type="slidenum">
              <a:rPr lang="en-US"/>
              <a:pPr/>
              <a:t>7</a:t>
            </a:fld>
            <a:endParaRPr lang="en-US"/>
          </a:p>
        </p:txBody>
      </p:sp>
      <p:sp>
        <p:nvSpPr>
          <p:cNvPr id="951298" name="Rectangle 2"/>
          <p:cNvSpPr>
            <a:spLocks noGrp="1" noRot="1" noChangeAspect="1" noChangeArrowheads="1" noTextEdit="1"/>
          </p:cNvSpPr>
          <p:nvPr>
            <p:ph type="sldImg"/>
          </p:nvPr>
        </p:nvSpPr>
        <p:spPr>
          <a:xfrm>
            <a:off x="1179513" y="696913"/>
            <a:ext cx="4640262" cy="3479800"/>
          </a:xfrm>
          <a:ln/>
        </p:spPr>
      </p:sp>
      <p:sp>
        <p:nvSpPr>
          <p:cNvPr id="951299" name="Rectangle 3"/>
          <p:cNvSpPr>
            <a:spLocks noGrp="1" noChangeArrowheads="1"/>
          </p:cNvSpPr>
          <p:nvPr>
            <p:ph type="body" idx="1"/>
          </p:nvPr>
        </p:nvSpPr>
        <p:spPr>
          <a:xfrm>
            <a:off x="699447" y="4410503"/>
            <a:ext cx="5598809" cy="4176803"/>
          </a:xfrm>
        </p:spPr>
        <p:txBody>
          <a:bodyPr/>
          <a:lstStyle/>
          <a:p>
            <a:endParaRPr lang="en-US"/>
          </a:p>
        </p:txBody>
      </p:sp>
    </p:spTree>
    <p:extLst>
      <p:ext uri="{BB962C8B-B14F-4D97-AF65-F5344CB8AC3E}">
        <p14:creationId xmlns:p14="http://schemas.microsoft.com/office/powerpoint/2010/main" val="357237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4667A-0D8E-474A-A8DA-6346BDFF5C64}" type="slidenum">
              <a:rPr lang="en-US">
                <a:solidFill>
                  <a:prstClr val="black"/>
                </a:solidFill>
              </a:rPr>
              <a:pPr/>
              <a:t>9</a:t>
            </a:fld>
            <a:endParaRPr lang="en-US">
              <a:solidFill>
                <a:prstClr val="black"/>
              </a:solidFill>
            </a:endParaRPr>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724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4667A-0D8E-474A-A8DA-6346BDFF5C64}" type="slidenum">
              <a:rPr lang="en-US">
                <a:solidFill>
                  <a:prstClr val="black"/>
                </a:solidFill>
              </a:rPr>
              <a:pPr/>
              <a:t>10</a:t>
            </a:fld>
            <a:endParaRPr lang="en-US">
              <a:solidFill>
                <a:prstClr val="black"/>
              </a:solidFill>
            </a:endParaRPr>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2290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4667A-0D8E-474A-A8DA-6346BDFF5C64}" type="slidenum">
              <a:rPr lang="en-US">
                <a:solidFill>
                  <a:prstClr val="black"/>
                </a:solidFill>
              </a:rPr>
              <a:pPr/>
              <a:t>11</a:t>
            </a:fld>
            <a:endParaRPr lang="en-US">
              <a:solidFill>
                <a:prstClr val="black"/>
              </a:solidFill>
            </a:endParaRPr>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437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523FE0-B114-4E53-BA16-AD9BC76BE19C}" type="slidenum">
              <a:rPr lang="en-US"/>
              <a:pPr/>
              <a:t>12</a:t>
            </a:fld>
            <a:endParaRPr lang="en-US"/>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074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4A4B3-D27F-4F08-8770-5590B93EC6B8}" type="slidenum">
              <a:rPr lang="en-US"/>
              <a:pPr/>
              <a:t>17</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2977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defTabSz="928720" eaLnBrk="0" hangingPunct="0">
              <a:defRPr sz="1600" b="1">
                <a:solidFill>
                  <a:schemeClr val="tx1"/>
                </a:solidFill>
                <a:latin typeface="Arial" charset="0"/>
              </a:defRPr>
            </a:lvl1pPr>
            <a:lvl2pPr marL="746805" indent="-287233" defTabSz="928720" eaLnBrk="0" hangingPunct="0">
              <a:defRPr sz="1600" b="1">
                <a:solidFill>
                  <a:schemeClr val="tx1"/>
                </a:solidFill>
                <a:latin typeface="Arial" charset="0"/>
              </a:defRPr>
            </a:lvl2pPr>
            <a:lvl3pPr marL="1148931" indent="-229786" defTabSz="928720" eaLnBrk="0" hangingPunct="0">
              <a:defRPr sz="1600" b="1">
                <a:solidFill>
                  <a:schemeClr val="tx1"/>
                </a:solidFill>
                <a:latin typeface="Arial" charset="0"/>
              </a:defRPr>
            </a:lvl3pPr>
            <a:lvl4pPr marL="1608503" indent="-229786" defTabSz="928720" eaLnBrk="0" hangingPunct="0">
              <a:defRPr sz="1600" b="1">
                <a:solidFill>
                  <a:schemeClr val="tx1"/>
                </a:solidFill>
                <a:latin typeface="Arial" charset="0"/>
              </a:defRPr>
            </a:lvl4pPr>
            <a:lvl5pPr marL="2068076" indent="-229786" defTabSz="928720" eaLnBrk="0" hangingPunct="0">
              <a:defRPr sz="1600" b="1">
                <a:solidFill>
                  <a:schemeClr val="tx1"/>
                </a:solidFill>
                <a:latin typeface="Arial" charset="0"/>
              </a:defRPr>
            </a:lvl5pPr>
            <a:lvl6pPr marL="2527648" indent="-229786" algn="ctr" defTabSz="928720" eaLnBrk="0" fontAlgn="base" hangingPunct="0">
              <a:spcBef>
                <a:spcPct val="50000"/>
              </a:spcBef>
              <a:spcAft>
                <a:spcPct val="0"/>
              </a:spcAft>
              <a:defRPr sz="1600" b="1">
                <a:solidFill>
                  <a:schemeClr val="tx1"/>
                </a:solidFill>
                <a:latin typeface="Arial" charset="0"/>
              </a:defRPr>
            </a:lvl6pPr>
            <a:lvl7pPr marL="2987221" indent="-229786" algn="ctr" defTabSz="928720" eaLnBrk="0" fontAlgn="base" hangingPunct="0">
              <a:spcBef>
                <a:spcPct val="50000"/>
              </a:spcBef>
              <a:spcAft>
                <a:spcPct val="0"/>
              </a:spcAft>
              <a:defRPr sz="1600" b="1">
                <a:solidFill>
                  <a:schemeClr val="tx1"/>
                </a:solidFill>
                <a:latin typeface="Arial" charset="0"/>
              </a:defRPr>
            </a:lvl7pPr>
            <a:lvl8pPr marL="3446793" indent="-229786" algn="ctr" defTabSz="928720" eaLnBrk="0" fontAlgn="base" hangingPunct="0">
              <a:spcBef>
                <a:spcPct val="50000"/>
              </a:spcBef>
              <a:spcAft>
                <a:spcPct val="0"/>
              </a:spcAft>
              <a:defRPr sz="1600" b="1">
                <a:solidFill>
                  <a:schemeClr val="tx1"/>
                </a:solidFill>
                <a:latin typeface="Arial" charset="0"/>
              </a:defRPr>
            </a:lvl8pPr>
            <a:lvl9pPr marL="3906366" indent="-229786" algn="ctr" defTabSz="928720" eaLnBrk="0" fontAlgn="base" hangingPunct="0">
              <a:spcBef>
                <a:spcPct val="50000"/>
              </a:spcBef>
              <a:spcAft>
                <a:spcPct val="0"/>
              </a:spcAft>
              <a:defRPr sz="1600" b="1">
                <a:solidFill>
                  <a:schemeClr val="tx1"/>
                </a:solidFill>
                <a:latin typeface="Arial" charset="0"/>
              </a:defRPr>
            </a:lvl9pPr>
          </a:lstStyle>
          <a:p>
            <a:pPr eaLnBrk="1" hangingPunct="1"/>
            <a:fld id="{8D14B1BB-D2BA-4E95-8375-805AF4EDB053}" type="slidenum">
              <a:rPr lang="en-US" sz="1200" b="0">
                <a:solidFill>
                  <a:prstClr val="black"/>
                </a:solidFill>
              </a:rPr>
              <a:pPr eaLnBrk="1" hangingPunct="1"/>
              <a:t>44</a:t>
            </a:fld>
            <a:endParaRPr lang="en-US" sz="1200" b="0">
              <a:solidFill>
                <a:prstClr val="black"/>
              </a:solidFill>
            </a:endParaRPr>
          </a:p>
        </p:txBody>
      </p:sp>
      <p:sp>
        <p:nvSpPr>
          <p:cNvPr id="204803" name="Rectangle 2"/>
          <p:cNvSpPr>
            <a:spLocks noGrp="1" noRot="1" noChangeAspect="1" noChangeArrowheads="1" noTextEdit="1"/>
          </p:cNvSpPr>
          <p:nvPr>
            <p:ph type="sldImg"/>
          </p:nvPr>
        </p:nvSpPr>
        <p:spPr>
          <a:xfrm>
            <a:off x="1177925" y="695325"/>
            <a:ext cx="4641850" cy="3481388"/>
          </a:xfrm>
          <a:ln/>
        </p:spPr>
      </p:sp>
      <p:sp>
        <p:nvSpPr>
          <p:cNvPr id="204804" name="Rectangle 3"/>
          <p:cNvSpPr>
            <a:spLocks noGrp="1" noChangeArrowheads="1"/>
          </p:cNvSpPr>
          <p:nvPr>
            <p:ph type="body" idx="1"/>
          </p:nvPr>
        </p:nvSpPr>
        <p:spPr>
          <a:noFill/>
        </p:spPr>
        <p:txBody>
          <a:bodyPr lIns="91915" tIns="45957" rIns="91915" bIns="45957"/>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2.bin"/><Relationship Id="rId7" Type="http://schemas.openxmlformats.org/officeDocument/2006/relationships/image" Target="../media/image5.jpeg"/><Relationship Id="rId2" Type="http://schemas.openxmlformats.org/officeDocument/2006/relationships/oleObject" Target="../embeddings/oleObject1.bin"/><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7"/>
          <p:cNvSpPr>
            <a:spLocks noChangeArrowheads="1"/>
          </p:cNvSpPr>
          <p:nvPr userDrawn="1"/>
        </p:nvSpPr>
        <p:spPr bwMode="auto">
          <a:xfrm rot="16200000">
            <a:off x="4067176" y="-3551237"/>
            <a:ext cx="1009650" cy="9144000"/>
          </a:xfrm>
          <a:prstGeom prst="rect">
            <a:avLst/>
          </a:prstGeom>
          <a:solidFill>
            <a:schemeClr val="accent4"/>
          </a:solidFill>
          <a:ln>
            <a:solidFill>
              <a:schemeClr val="accent4"/>
            </a:solidFill>
          </a:ln>
          <a:effec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3" name="Text Box 6"/>
          <p:cNvSpPr txBox="1">
            <a:spLocks noChangeArrowheads="1"/>
          </p:cNvSpPr>
          <p:nvPr userDrawn="1"/>
        </p:nvSpPr>
        <p:spPr bwMode="auto">
          <a:xfrm>
            <a:off x="2078038" y="4040406"/>
            <a:ext cx="4987925" cy="366713"/>
          </a:xfrm>
          <a:prstGeom prst="rect">
            <a:avLst/>
          </a:prstGeom>
          <a:noFill/>
          <a:ln>
            <a:noFill/>
          </a:ln>
          <a:effectLst/>
        </p:spPr>
        <p:txBody>
          <a:bodyPr>
            <a:spAutoFit/>
          </a:bodyPr>
          <a:lstStyle>
            <a:lvl1pPr defTabSz="820738" eaLnBrk="0" hangingPunct="0">
              <a:defRPr sz="2200" b="1">
                <a:solidFill>
                  <a:schemeClr val="tx1"/>
                </a:solidFill>
                <a:latin typeface="Arial" charset="0"/>
              </a:defRPr>
            </a:lvl1pPr>
            <a:lvl2pPr marL="742950" indent="-285750" defTabSz="820738" eaLnBrk="0" hangingPunct="0">
              <a:defRPr sz="2200" b="1">
                <a:solidFill>
                  <a:schemeClr val="tx1"/>
                </a:solidFill>
                <a:latin typeface="Arial" charset="0"/>
              </a:defRPr>
            </a:lvl2pPr>
            <a:lvl3pPr marL="1143000" indent="-228600" defTabSz="820738" eaLnBrk="0" hangingPunct="0">
              <a:defRPr sz="2200" b="1">
                <a:solidFill>
                  <a:schemeClr val="tx1"/>
                </a:solidFill>
                <a:latin typeface="Arial" charset="0"/>
              </a:defRPr>
            </a:lvl3pPr>
            <a:lvl4pPr marL="1600200" indent="-228600" defTabSz="820738" eaLnBrk="0" hangingPunct="0">
              <a:defRPr sz="2200" b="1">
                <a:solidFill>
                  <a:schemeClr val="tx1"/>
                </a:solidFill>
                <a:latin typeface="Arial" charset="0"/>
              </a:defRPr>
            </a:lvl4pPr>
            <a:lvl5pPr marL="2057400" indent="-228600" defTabSz="820738" eaLnBrk="0" hangingPunct="0">
              <a:defRPr sz="2200" b="1">
                <a:solidFill>
                  <a:schemeClr val="tx1"/>
                </a:solidFill>
                <a:latin typeface="Arial" charset="0"/>
              </a:defRPr>
            </a:lvl5pPr>
            <a:lvl6pPr marL="2514600" indent="-228600" algn="ctr" defTabSz="820738" eaLnBrk="0" fontAlgn="base" hangingPunct="0">
              <a:spcBef>
                <a:spcPct val="0"/>
              </a:spcBef>
              <a:spcAft>
                <a:spcPct val="0"/>
              </a:spcAft>
              <a:defRPr sz="2200" b="1">
                <a:solidFill>
                  <a:schemeClr val="tx1"/>
                </a:solidFill>
                <a:latin typeface="Arial" charset="0"/>
              </a:defRPr>
            </a:lvl6pPr>
            <a:lvl7pPr marL="2971800" indent="-228600" algn="ctr" defTabSz="820738" eaLnBrk="0" fontAlgn="base" hangingPunct="0">
              <a:spcBef>
                <a:spcPct val="0"/>
              </a:spcBef>
              <a:spcAft>
                <a:spcPct val="0"/>
              </a:spcAft>
              <a:defRPr sz="2200" b="1">
                <a:solidFill>
                  <a:schemeClr val="tx1"/>
                </a:solidFill>
                <a:latin typeface="Arial" charset="0"/>
              </a:defRPr>
            </a:lvl7pPr>
            <a:lvl8pPr marL="3429000" indent="-228600" algn="ctr" defTabSz="820738" eaLnBrk="0" fontAlgn="base" hangingPunct="0">
              <a:spcBef>
                <a:spcPct val="0"/>
              </a:spcBef>
              <a:spcAft>
                <a:spcPct val="0"/>
              </a:spcAft>
              <a:defRPr sz="2200" b="1">
                <a:solidFill>
                  <a:schemeClr val="tx1"/>
                </a:solidFill>
                <a:latin typeface="Arial" charset="0"/>
              </a:defRPr>
            </a:lvl8pPr>
            <a:lvl9pPr marL="3886200" indent="-228600" algn="ctr" defTabSz="820738" eaLnBrk="0" fontAlgn="base" hangingPunct="0">
              <a:spcBef>
                <a:spcPct val="0"/>
              </a:spcBef>
              <a:spcAft>
                <a:spcPct val="0"/>
              </a:spcAft>
              <a:defRPr sz="2200" b="1">
                <a:solidFill>
                  <a:schemeClr val="tx1"/>
                </a:solidFill>
                <a:latin typeface="Arial" charset="0"/>
              </a:defRPr>
            </a:lvl9pPr>
          </a:lstStyle>
          <a:p>
            <a:pPr algn="ctr" eaLnBrk="1" hangingPunct="1">
              <a:spcBef>
                <a:spcPct val="50000"/>
              </a:spcBef>
              <a:defRPr/>
            </a:pPr>
            <a:r>
              <a:rPr lang="en-US" sz="1800" b="0" i="1" dirty="0"/>
              <a:t>May 19, 2023</a:t>
            </a:r>
          </a:p>
        </p:txBody>
      </p:sp>
      <p:sp>
        <p:nvSpPr>
          <p:cNvPr id="4" name="Text Box 8"/>
          <p:cNvSpPr txBox="1">
            <a:spLocks noChangeArrowheads="1"/>
          </p:cNvSpPr>
          <p:nvPr userDrawn="1"/>
        </p:nvSpPr>
        <p:spPr bwMode="auto">
          <a:xfrm>
            <a:off x="221676" y="2138610"/>
            <a:ext cx="8638030" cy="1754326"/>
          </a:xfrm>
          <a:prstGeom prst="rect">
            <a:avLst/>
          </a:prstGeom>
          <a:noFill/>
          <a:ln>
            <a:noFill/>
          </a:ln>
          <a:effectLst/>
        </p:spPr>
        <p:txBody>
          <a:bodyPr wrap="square">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3600" dirty="0">
                <a:latin typeface="+mj-lt"/>
              </a:rPr>
              <a:t>Opinion Research and Funding Children, Youth and Family Services in California Communities</a:t>
            </a:r>
            <a:endParaRPr lang="en-US" sz="2800" b="0" i="1" dirty="0">
              <a:latin typeface="+mj-lt"/>
            </a:endParaRPr>
          </a:p>
        </p:txBody>
      </p:sp>
      <p:graphicFrame>
        <p:nvGraphicFramePr>
          <p:cNvPr id="5"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r:id="rId2" imgW="0" imgH="0" progId="PowerPoint.Show.8">
                  <p:embed/>
                </p:oleObj>
              </mc:Choice>
              <mc:Fallback>
                <p:oleObj r:id="rId2"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graphicFrame>
        <p:nvGraphicFramePr>
          <p:cNvPr id="6" name="Base" hidden="1"/>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pic>
                </p:oleObj>
              </mc:Fallback>
            </mc:AlternateContent>
          </a:graphicData>
        </a:graphic>
      </p:graphicFrame>
      <p:sp>
        <p:nvSpPr>
          <p:cNvPr id="12" name="WordArt 8"/>
          <p:cNvSpPr>
            <a:spLocks noChangeArrowheads="1" noChangeShapeType="1" noTextEdit="1"/>
          </p:cNvSpPr>
          <p:nvPr userDrawn="1"/>
        </p:nvSpPr>
        <p:spPr bwMode="auto">
          <a:xfrm>
            <a:off x="2676525" y="4775200"/>
            <a:ext cx="3857625" cy="385763"/>
          </a:xfrm>
          <a:prstGeom prst="rect">
            <a:avLst/>
          </a:prstGeom>
        </p:spPr>
        <p:txBody>
          <a:bodyPr wrap="none" fromWordArt="1">
            <a:prstTxWarp prst="textPlain">
              <a:avLst>
                <a:gd name="adj" fmla="val 50000"/>
              </a:avLst>
            </a:prstTxWarp>
          </a:bodyPr>
          <a:lstStyle/>
          <a:p>
            <a:pPr algn="ctr"/>
            <a:r>
              <a:rPr lang="en-US" sz="3600" i="1" kern="10" dirty="0">
                <a:ln w="6350">
                  <a:solidFill>
                    <a:schemeClr val="tx1"/>
                  </a:solidFill>
                  <a:round/>
                  <a:headEnd/>
                  <a:tailEnd/>
                </a:ln>
                <a:solidFill>
                  <a:schemeClr val="accent1"/>
                </a:solidFill>
                <a:effectLst>
                  <a:outerShdw dist="38100" dir="2700000" algn="tl" rotWithShape="0">
                    <a:srgbClr val="000000">
                      <a:alpha val="43137"/>
                    </a:srgbClr>
                  </a:outerShdw>
                </a:effectLst>
                <a:latin typeface="Arial Black"/>
              </a:rPr>
              <a:t>DAVE METZ </a:t>
            </a:r>
          </a:p>
        </p:txBody>
      </p:sp>
      <p:pic>
        <p:nvPicPr>
          <p:cNvPr id="19" name="Picture 4" descr="C:\Users\Liz\AppData\Local\Microsoft\Windows\Temporary Internet Files\Content.IE5\97341UOE\MP900400730[1].jp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010001" y="271101"/>
            <a:ext cx="2008061" cy="1507863"/>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0" name="Picture 8" descr="C:\Users\Liz\AppData\Local\Microsoft\Windows\Temporary Internet Files\Content.IE5\97341UOE\MP900422535[1].jpg"/>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4296254" y="230702"/>
            <a:ext cx="2193428" cy="1508760"/>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1" name="Picture 14" descr="C:\Users\Liz\AppData\Local\Microsoft\Windows\Temporary Internet Files\Content.IE5\H7U19MHM\MP900430918[1].jpg"/>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6767875" y="266383"/>
            <a:ext cx="2193429" cy="1508760"/>
          </a:xfrm>
          <a:prstGeom prst="rect">
            <a:avLst/>
          </a:prstGeom>
          <a:ln w="762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408" name="Picture 8" descr="http://www.margaretbrodkin.com/mbwp/wp-content/uploads/2013/06/FUNDINGtheNEXTGEN-logo-fin-web400-281x300.jpg"/>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244602" y="191200"/>
            <a:ext cx="1487207" cy="1587765"/>
          </a:xfrm>
          <a:prstGeom prst="rect">
            <a:avLst/>
          </a:prstGeom>
          <a:ln w="571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7" name="Picture 6" descr="A close up of a sign&#10;&#10;Description generated with very high confidence">
            <a:extLst>
              <a:ext uri="{FF2B5EF4-FFF2-40B4-BE49-F238E27FC236}">
                <a16:creationId xmlns:a16="http://schemas.microsoft.com/office/drawing/2014/main" id="{72694D36-7399-B5B8-D223-766866AE12D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25205" y="5562600"/>
            <a:ext cx="2693589" cy="974754"/>
          </a:xfrm>
          <a:prstGeom prst="rect">
            <a:avLst/>
          </a:prstGeom>
          <a:solidFill>
            <a:schemeClr val="bg1"/>
          </a:solidFill>
          <a:ln w="57150">
            <a:solidFill>
              <a:schemeClr val="bg1"/>
            </a:solidFill>
          </a:ln>
        </p:spPr>
      </p:pic>
    </p:spTree>
    <p:extLst>
      <p:ext uri="{BB962C8B-B14F-4D97-AF65-F5344CB8AC3E}">
        <p14:creationId xmlns:p14="http://schemas.microsoft.com/office/powerpoint/2010/main" val="1892733520"/>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Divider Slide">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0D73291F-9152-4AD9-8A4A-E628878F607F}"/>
              </a:ext>
            </a:extLst>
          </p:cNvPr>
          <p:cNvGrpSpPr/>
          <p:nvPr userDrawn="1"/>
        </p:nvGrpSpPr>
        <p:grpSpPr>
          <a:xfrm>
            <a:off x="0" y="6673442"/>
            <a:ext cx="9144000" cy="184558"/>
            <a:chOff x="3175" y="0"/>
            <a:chExt cx="9144000" cy="184558"/>
          </a:xfrm>
        </p:grpSpPr>
        <p:sp>
          <p:nvSpPr>
            <p:cNvPr id="30" name="Rectangle 29">
              <a:extLst>
                <a:ext uri="{FF2B5EF4-FFF2-40B4-BE49-F238E27FC236}">
                  <a16:creationId xmlns:a16="http://schemas.microsoft.com/office/drawing/2014/main" id="{86EF6774-626F-4574-8D50-96F2485A660C}"/>
                </a:ext>
              </a:extLst>
            </p:cNvPr>
            <p:cNvSpPr/>
            <p:nvPr userDrawn="1"/>
          </p:nvSpPr>
          <p:spPr>
            <a:xfrm>
              <a:off x="3175" y="0"/>
              <a:ext cx="9144000" cy="184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EFEF"/>
                </a:solidFill>
              </a:endParaRPr>
            </a:p>
          </p:txBody>
        </p:sp>
        <p:sp>
          <p:nvSpPr>
            <p:cNvPr id="31" name="Rectangle 30">
              <a:extLst>
                <a:ext uri="{FF2B5EF4-FFF2-40B4-BE49-F238E27FC236}">
                  <a16:creationId xmlns:a16="http://schemas.microsoft.com/office/drawing/2014/main" id="{B63A9E25-D945-462F-A8A0-BDAB86F27CDD}"/>
                </a:ext>
              </a:extLst>
            </p:cNvPr>
            <p:cNvSpPr/>
            <p:nvPr userDrawn="1"/>
          </p:nvSpPr>
          <p:spPr>
            <a:xfrm>
              <a:off x="3175" y="54179"/>
              <a:ext cx="91440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sp>
        <p:nvSpPr>
          <p:cNvPr id="9" name="Text Box 14"/>
          <p:cNvSpPr txBox="1">
            <a:spLocks noChangeArrowheads="1"/>
          </p:cNvSpPr>
          <p:nvPr userDrawn="1"/>
        </p:nvSpPr>
        <p:spPr bwMode="auto">
          <a:xfrm>
            <a:off x="7791450" y="6633334"/>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Arial" charset="0"/>
              </a:rPr>
              <a:pPr algn="r">
                <a:spcBef>
                  <a:spcPct val="50000"/>
                </a:spcBef>
                <a:defRPr/>
              </a:pPr>
              <a:t>‹#›</a:t>
            </a:fld>
            <a:endParaRPr lang="en-US" sz="1100" dirty="0">
              <a:solidFill>
                <a:schemeClr val="accent3"/>
              </a:solidFill>
              <a:latin typeface="Arial" charset="0"/>
            </a:endParaRPr>
          </a:p>
        </p:txBody>
      </p:sp>
      <p:sp>
        <p:nvSpPr>
          <p:cNvPr id="11" name="Title 1">
            <a:extLst>
              <a:ext uri="{FF2B5EF4-FFF2-40B4-BE49-F238E27FC236}">
                <a16:creationId xmlns:a16="http://schemas.microsoft.com/office/drawing/2014/main" id="{12D71BC3-7787-4229-B81E-E165EF1D096E}"/>
              </a:ext>
            </a:extLst>
          </p:cNvPr>
          <p:cNvSpPr>
            <a:spLocks noGrp="1"/>
          </p:cNvSpPr>
          <p:nvPr>
            <p:ph type="title"/>
          </p:nvPr>
        </p:nvSpPr>
        <p:spPr>
          <a:xfrm>
            <a:off x="1" y="1191109"/>
            <a:ext cx="5541818" cy="4475783"/>
          </a:xfrm>
          <a:prstGeom prst="rect">
            <a:avLst/>
          </a:prstGeom>
          <a:noFill/>
          <a:ln w="57150">
            <a:noFill/>
          </a:ln>
        </p:spPr>
        <p:txBody>
          <a:bodyPr anchor="ctr"/>
          <a:lstStyle>
            <a:lvl1pPr marL="0" algn="ctr" defTabSz="914400" rtl="0" eaLnBrk="1" latinLnBrk="0" hangingPunct="1">
              <a:tabLst>
                <a:tab pos="6858000" algn="l"/>
              </a:tabLst>
              <a:defRPr lang="en-US" sz="4800" b="1" kern="1200" dirty="0">
                <a:solidFill>
                  <a:schemeClr val="accent1"/>
                </a:solidFill>
                <a:effectLst>
                  <a:outerShdw blurRad="50800" dist="38100" dir="2700000" algn="tl" rotWithShape="0">
                    <a:prstClr val="black">
                      <a:alpha val="40000"/>
                    </a:prstClr>
                  </a:outerShdw>
                </a:effectLst>
                <a:latin typeface="+mj-lt"/>
                <a:ea typeface="Tahoma" pitchFamily="34" charset="0"/>
                <a:cs typeface="Tahoma" pitchFamily="34" charset="0"/>
              </a:defRPr>
            </a:lvl1pPr>
          </a:lstStyle>
          <a:p>
            <a:r>
              <a:rPr lang="en-US" dirty="0"/>
              <a:t>Click to edit Master title style</a:t>
            </a:r>
          </a:p>
        </p:txBody>
      </p:sp>
      <p:grpSp>
        <p:nvGrpSpPr>
          <p:cNvPr id="16" name="Group 15">
            <a:extLst>
              <a:ext uri="{FF2B5EF4-FFF2-40B4-BE49-F238E27FC236}">
                <a16:creationId xmlns:a16="http://schemas.microsoft.com/office/drawing/2014/main" id="{5ABB6036-5170-4656-89EA-B9F48E4A27B2}"/>
              </a:ext>
            </a:extLst>
          </p:cNvPr>
          <p:cNvGrpSpPr/>
          <p:nvPr userDrawn="1"/>
        </p:nvGrpSpPr>
        <p:grpSpPr>
          <a:xfrm>
            <a:off x="5564909" y="405823"/>
            <a:ext cx="3445164" cy="6046354"/>
            <a:chOff x="5626100" y="698500"/>
            <a:chExt cx="2794000" cy="5422900"/>
          </a:xfrm>
        </p:grpSpPr>
        <p:pic>
          <p:nvPicPr>
            <p:cNvPr id="17" name="Picture 16" descr="A picture containing mountain, sky, outdoor, nature&#10;&#10;Description automatically generated">
              <a:extLst>
                <a:ext uri="{FF2B5EF4-FFF2-40B4-BE49-F238E27FC236}">
                  <a16:creationId xmlns:a16="http://schemas.microsoft.com/office/drawing/2014/main" id="{4AB43F69-660F-4DA6-9C91-E7F61165B1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100" y="698500"/>
              <a:ext cx="1257300" cy="850900"/>
            </a:xfrm>
            <a:prstGeom prst="rect">
              <a:avLst/>
            </a:prstGeom>
          </p:spPr>
        </p:pic>
        <p:pic>
          <p:nvPicPr>
            <p:cNvPr id="18" name="Picture 17" descr="A picture containing valley, canyon, nature&#10;&#10;Description automatically generated">
              <a:extLst>
                <a:ext uri="{FF2B5EF4-FFF2-40B4-BE49-F238E27FC236}">
                  <a16:creationId xmlns:a16="http://schemas.microsoft.com/office/drawing/2014/main" id="{F3151FA1-BD9D-40B3-9079-79157A662C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9600" y="698500"/>
              <a:ext cx="1460500" cy="850900"/>
            </a:xfrm>
            <a:prstGeom prst="rect">
              <a:avLst/>
            </a:prstGeom>
          </p:spPr>
        </p:pic>
        <p:pic>
          <p:nvPicPr>
            <p:cNvPr id="19" name="Picture 18" descr="A picture containing grass, outdoor, sky, field&#10;&#10;Description automatically generated">
              <a:extLst>
                <a:ext uri="{FF2B5EF4-FFF2-40B4-BE49-F238E27FC236}">
                  <a16:creationId xmlns:a16="http://schemas.microsoft.com/office/drawing/2014/main" id="{3C1F1721-AF9E-4342-8D44-E3622B1B9A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6100" y="1625600"/>
              <a:ext cx="1663700" cy="1066800"/>
            </a:xfrm>
            <a:prstGeom prst="rect">
              <a:avLst/>
            </a:prstGeom>
          </p:spPr>
        </p:pic>
        <p:pic>
          <p:nvPicPr>
            <p:cNvPr id="20" name="Picture 19" descr="A picture containing government building, building, outdoor, night&#10;&#10;Description automatically generated">
              <a:extLst>
                <a:ext uri="{FF2B5EF4-FFF2-40B4-BE49-F238E27FC236}">
                  <a16:creationId xmlns:a16="http://schemas.microsoft.com/office/drawing/2014/main" id="{59BC1275-86D0-4763-9D16-DD7089525E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6100" y="2768600"/>
              <a:ext cx="1663700" cy="1231900"/>
            </a:xfrm>
            <a:prstGeom prst="rect">
              <a:avLst/>
            </a:prstGeom>
          </p:spPr>
        </p:pic>
        <p:pic>
          <p:nvPicPr>
            <p:cNvPr id="21" name="Picture 20" descr="A picture containing grass, sky, outdoor, field&#10;&#10;Description automatically generated">
              <a:extLst>
                <a:ext uri="{FF2B5EF4-FFF2-40B4-BE49-F238E27FC236}">
                  <a16:creationId xmlns:a16="http://schemas.microsoft.com/office/drawing/2014/main" id="{9ADE6AE3-4A5E-4BEF-AEF2-D593EBD767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6000" y="1625600"/>
              <a:ext cx="1054100" cy="660400"/>
            </a:xfrm>
            <a:prstGeom prst="rect">
              <a:avLst/>
            </a:prstGeom>
          </p:spPr>
        </p:pic>
        <p:pic>
          <p:nvPicPr>
            <p:cNvPr id="22" name="Picture 21">
              <a:extLst>
                <a:ext uri="{FF2B5EF4-FFF2-40B4-BE49-F238E27FC236}">
                  <a16:creationId xmlns:a16="http://schemas.microsoft.com/office/drawing/2014/main" id="{22200890-3CDE-40A8-98E0-8A4611C049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6000" y="2349500"/>
              <a:ext cx="1054100" cy="1638300"/>
            </a:xfrm>
            <a:prstGeom prst="rect">
              <a:avLst/>
            </a:prstGeom>
          </p:spPr>
        </p:pic>
        <p:pic>
          <p:nvPicPr>
            <p:cNvPr id="23" name="Picture 22" descr="A picture containing outdoor, beach, ground, people&#10;&#10;Description automatically generated">
              <a:extLst>
                <a:ext uri="{FF2B5EF4-FFF2-40B4-BE49-F238E27FC236}">
                  <a16:creationId xmlns:a16="http://schemas.microsoft.com/office/drawing/2014/main" id="{FE3FE0CC-3180-4AB3-AA75-A5D57B51B5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6100" y="4064000"/>
              <a:ext cx="1422400" cy="2057400"/>
            </a:xfrm>
            <a:prstGeom prst="rect">
              <a:avLst/>
            </a:prstGeom>
          </p:spPr>
        </p:pic>
        <p:pic>
          <p:nvPicPr>
            <p:cNvPr id="24" name="Picture 23">
              <a:extLst>
                <a:ext uri="{FF2B5EF4-FFF2-40B4-BE49-F238E27FC236}">
                  <a16:creationId xmlns:a16="http://schemas.microsoft.com/office/drawing/2014/main" id="{C466F4D1-3166-4D34-B8F5-510FA8DC6A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12000" y="4064000"/>
              <a:ext cx="1308100" cy="2057400"/>
            </a:xfrm>
            <a:prstGeom prst="rect">
              <a:avLst/>
            </a:prstGeom>
          </p:spPr>
        </p:pic>
      </p:grpSp>
      <p:grpSp>
        <p:nvGrpSpPr>
          <p:cNvPr id="26" name="Group 25">
            <a:extLst>
              <a:ext uri="{FF2B5EF4-FFF2-40B4-BE49-F238E27FC236}">
                <a16:creationId xmlns:a16="http://schemas.microsoft.com/office/drawing/2014/main" id="{60D5EA5E-0F87-4D28-9E66-7BEC70289376}"/>
              </a:ext>
            </a:extLst>
          </p:cNvPr>
          <p:cNvGrpSpPr/>
          <p:nvPr userDrawn="1"/>
        </p:nvGrpSpPr>
        <p:grpSpPr>
          <a:xfrm>
            <a:off x="3175" y="0"/>
            <a:ext cx="9144000" cy="184558"/>
            <a:chOff x="3175" y="0"/>
            <a:chExt cx="9144000" cy="184558"/>
          </a:xfrm>
        </p:grpSpPr>
        <p:sp>
          <p:nvSpPr>
            <p:cNvPr id="27" name="Rectangle 26">
              <a:extLst>
                <a:ext uri="{FF2B5EF4-FFF2-40B4-BE49-F238E27FC236}">
                  <a16:creationId xmlns:a16="http://schemas.microsoft.com/office/drawing/2014/main" id="{473D520E-24C4-4C4E-AAF2-D9FCA43CB7C1}"/>
                </a:ext>
              </a:extLst>
            </p:cNvPr>
            <p:cNvSpPr/>
            <p:nvPr userDrawn="1"/>
          </p:nvSpPr>
          <p:spPr>
            <a:xfrm>
              <a:off x="3175" y="0"/>
              <a:ext cx="9144000" cy="184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FEFEF"/>
                </a:solidFill>
              </a:endParaRPr>
            </a:p>
          </p:txBody>
        </p:sp>
        <p:sp>
          <p:nvSpPr>
            <p:cNvPr id="28" name="Rectangle 27">
              <a:extLst>
                <a:ext uri="{FF2B5EF4-FFF2-40B4-BE49-F238E27FC236}">
                  <a16:creationId xmlns:a16="http://schemas.microsoft.com/office/drawing/2014/main" id="{4B69A0F3-79DA-4095-8231-BCE48FAF35CA}"/>
                </a:ext>
              </a:extLst>
            </p:cNvPr>
            <p:cNvSpPr/>
            <p:nvPr userDrawn="1"/>
          </p:nvSpPr>
          <p:spPr>
            <a:xfrm>
              <a:off x="3175" y="54179"/>
              <a:ext cx="91440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grpSp>
    </p:spTree>
    <p:extLst>
      <p:ext uri="{BB962C8B-B14F-4D97-AF65-F5344CB8AC3E}">
        <p14:creationId xmlns:p14="http://schemas.microsoft.com/office/powerpoint/2010/main" val="5064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427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Question">
    <p:spTree>
      <p:nvGrpSpPr>
        <p:cNvPr id="1" name=""/>
        <p:cNvGrpSpPr/>
        <p:nvPr/>
      </p:nvGrpSpPr>
      <p:grpSpPr>
        <a:xfrm>
          <a:off x="0" y="0"/>
          <a:ext cx="0" cy="0"/>
          <a:chOff x="0" y="0"/>
          <a:chExt cx="0" cy="0"/>
        </a:xfrm>
      </p:grpSpPr>
      <p:sp>
        <p:nvSpPr>
          <p:cNvPr id="7" name="Title 1"/>
          <p:cNvSpPr>
            <a:spLocks noGrp="1"/>
          </p:cNvSpPr>
          <p:nvPr>
            <p:ph type="title"/>
          </p:nvPr>
        </p:nvSpPr>
        <p:spPr>
          <a:xfrm>
            <a:off x="0" y="190500"/>
            <a:ext cx="9144000" cy="1143000"/>
          </a:xfrm>
          <a:prstGeom prst="rect">
            <a:avLst/>
          </a:prstGeom>
        </p:spPr>
        <p:txBody>
          <a:bodyPr/>
          <a:lstStyle>
            <a:lvl1pPr algn="ctr">
              <a:defRPr sz="2900" b="1"/>
            </a:lvl1pPr>
          </a:lstStyle>
          <a:p>
            <a:r>
              <a:rPr lang="en-US" dirty="0"/>
              <a:t>Click to edit Master title style</a:t>
            </a:r>
          </a:p>
        </p:txBody>
      </p:sp>
      <p:sp>
        <p:nvSpPr>
          <p:cNvPr id="3" name="Text Placeholder 9"/>
          <p:cNvSpPr>
            <a:spLocks noGrp="1"/>
          </p:cNvSpPr>
          <p:nvPr>
            <p:ph type="body" sz="quarter" idx="10"/>
          </p:nvPr>
        </p:nvSpPr>
        <p:spPr>
          <a:xfrm>
            <a:off x="785611" y="6308006"/>
            <a:ext cx="8127480" cy="549993"/>
          </a:xfrm>
          <a:prstGeom prst="rect">
            <a:avLst/>
          </a:prstGeom>
        </p:spPr>
        <p:txBody>
          <a:bodyPr anchor="b"/>
          <a:lstStyle>
            <a:lvl1pPr marL="0" indent="0">
              <a:buNone/>
              <a:defRPr sz="1000" i="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469655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act Page">
    <p:spTree>
      <p:nvGrpSpPr>
        <p:cNvPr id="1" name=""/>
        <p:cNvGrpSpPr/>
        <p:nvPr/>
      </p:nvGrpSpPr>
      <p:grpSpPr>
        <a:xfrm>
          <a:off x="0" y="0"/>
          <a:ext cx="0" cy="0"/>
          <a:chOff x="0" y="0"/>
          <a:chExt cx="0" cy="0"/>
        </a:xfrm>
      </p:grpSpPr>
      <p:sp>
        <p:nvSpPr>
          <p:cNvPr id="2" name="Rectangle 15"/>
          <p:cNvSpPr>
            <a:spLocks noChangeArrowheads="1"/>
          </p:cNvSpPr>
          <p:nvPr userDrawn="1"/>
        </p:nvSpPr>
        <p:spPr bwMode="auto">
          <a:xfrm>
            <a:off x="0" y="76200"/>
            <a:ext cx="9144000" cy="228600"/>
          </a:xfrm>
          <a:prstGeom prst="rect">
            <a:avLst/>
          </a:prstGeom>
          <a:solidFill>
            <a:schemeClr val="accent1">
              <a:lumMod val="50000"/>
            </a:schemeClr>
          </a:solidFill>
          <a:ln>
            <a:noFill/>
          </a:ln>
          <a:effectLst/>
        </p:spPr>
        <p:txBody>
          <a:bodyPr wrap="none" anchor="ctr"/>
          <a:lstStyle/>
          <a:p>
            <a:pPr algn="ctr" fontAlgn="base">
              <a:spcBef>
                <a:spcPct val="50000"/>
              </a:spcBef>
              <a:spcAft>
                <a:spcPct val="0"/>
              </a:spcAft>
              <a:defRPr/>
            </a:pPr>
            <a:endParaRPr lang="en-US" sz="1600" b="1">
              <a:solidFill>
                <a:srgbClr val="000000"/>
              </a:solidFill>
            </a:endParaRPr>
          </a:p>
        </p:txBody>
      </p:sp>
      <p:sp>
        <p:nvSpPr>
          <p:cNvPr id="3" name="Rectangle 20"/>
          <p:cNvSpPr>
            <a:spLocks noChangeArrowheads="1"/>
          </p:cNvSpPr>
          <p:nvPr userDrawn="1"/>
        </p:nvSpPr>
        <p:spPr bwMode="auto">
          <a:xfrm>
            <a:off x="0" y="0"/>
            <a:ext cx="9144000" cy="762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50000"/>
              </a:spcBef>
              <a:spcAft>
                <a:spcPct val="0"/>
              </a:spcAft>
            </a:pPr>
            <a:endParaRPr lang="en-US" sz="1600" b="1">
              <a:solidFill>
                <a:srgbClr val="000000"/>
              </a:solidFill>
            </a:endParaRPr>
          </a:p>
        </p:txBody>
      </p:sp>
      <p:sp>
        <p:nvSpPr>
          <p:cNvPr id="4" name="Rectangle 21"/>
          <p:cNvSpPr>
            <a:spLocks noChangeArrowheads="1"/>
          </p:cNvSpPr>
          <p:nvPr userDrawn="1"/>
        </p:nvSpPr>
        <p:spPr bwMode="auto">
          <a:xfrm>
            <a:off x="0" y="6553200"/>
            <a:ext cx="9144000" cy="304800"/>
          </a:xfrm>
          <a:prstGeom prst="rect">
            <a:avLst/>
          </a:prstGeom>
          <a:solidFill>
            <a:schemeClr val="accent1">
              <a:lumMod val="50000"/>
            </a:schemeClr>
          </a:solidFill>
          <a:ln>
            <a:noFill/>
          </a:ln>
          <a:effectLst/>
        </p:spPr>
        <p:txBody>
          <a:bodyPr wrap="none" anchor="ctr"/>
          <a:lstStyle/>
          <a:p>
            <a:pPr algn="ctr" fontAlgn="base">
              <a:spcBef>
                <a:spcPct val="50000"/>
              </a:spcBef>
              <a:spcAft>
                <a:spcPct val="0"/>
              </a:spcAft>
              <a:defRPr/>
            </a:pPr>
            <a:endParaRPr lang="en-US" sz="1600" b="1">
              <a:solidFill>
                <a:srgbClr val="000000"/>
              </a:solidFill>
            </a:endParaRPr>
          </a:p>
        </p:txBody>
      </p:sp>
      <p:sp>
        <p:nvSpPr>
          <p:cNvPr id="5" name="Rectangle 22"/>
          <p:cNvSpPr>
            <a:spLocks noChangeArrowheads="1"/>
          </p:cNvSpPr>
          <p:nvPr userDrawn="1"/>
        </p:nvSpPr>
        <p:spPr bwMode="auto">
          <a:xfrm>
            <a:off x="0" y="6781800"/>
            <a:ext cx="9144000" cy="762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50000"/>
              </a:spcBef>
              <a:spcAft>
                <a:spcPct val="0"/>
              </a:spcAft>
            </a:pPr>
            <a:endParaRPr lang="en-US" sz="1600" b="1">
              <a:solidFill>
                <a:srgbClr val="000000"/>
              </a:solidFill>
            </a:endParaRPr>
          </a:p>
        </p:txBody>
      </p:sp>
      <p:sp>
        <p:nvSpPr>
          <p:cNvPr id="6" name="Line 23"/>
          <p:cNvSpPr>
            <a:spLocks noChangeShapeType="1"/>
          </p:cNvSpPr>
          <p:nvPr userDrawn="1"/>
        </p:nvSpPr>
        <p:spPr bwMode="auto">
          <a:xfrm>
            <a:off x="0" y="678180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50000"/>
              </a:spcBef>
              <a:spcAft>
                <a:spcPct val="0"/>
              </a:spcAft>
            </a:pPr>
            <a:endParaRPr lang="en-US" sz="1600" b="1">
              <a:solidFill>
                <a:srgbClr val="000000"/>
              </a:solidFill>
            </a:endParaRPr>
          </a:p>
        </p:txBody>
      </p:sp>
      <p:sp>
        <p:nvSpPr>
          <p:cNvPr id="7" name="Line 24"/>
          <p:cNvSpPr>
            <a:spLocks noChangeShapeType="1"/>
          </p:cNvSpPr>
          <p:nvPr userDrawn="1"/>
        </p:nvSpPr>
        <p:spPr bwMode="auto">
          <a:xfrm>
            <a:off x="0" y="7620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50000"/>
              </a:spcBef>
              <a:spcAft>
                <a:spcPct val="0"/>
              </a:spcAft>
            </a:pPr>
            <a:endParaRPr lang="en-US" sz="1600" b="1">
              <a:solidFill>
                <a:srgbClr val="000000"/>
              </a:solidFill>
            </a:endParaRPr>
          </a:p>
        </p:txBody>
      </p:sp>
    </p:spTree>
    <p:extLst>
      <p:ext uri="{BB962C8B-B14F-4D97-AF65-F5344CB8AC3E}">
        <p14:creationId xmlns:p14="http://schemas.microsoft.com/office/powerpoint/2010/main" val="964182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OVER W TAGLINE">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93C35A6-9E11-45EA-B2B9-C0D432274EFF}"/>
              </a:ext>
            </a:extLst>
          </p:cNvPr>
          <p:cNvSpPr txBox="1"/>
          <p:nvPr userDrawn="1"/>
        </p:nvSpPr>
        <p:spPr>
          <a:xfrm>
            <a:off x="7916141" y="6413013"/>
            <a:ext cx="1233055" cy="253916"/>
          </a:xfrm>
          <a:prstGeom prst="rect">
            <a:avLst/>
          </a:prstGeom>
          <a:noFill/>
        </p:spPr>
        <p:txBody>
          <a:bodyPr wrap="square" rtlCol="0">
            <a:spAutoFit/>
          </a:bodyPr>
          <a:lstStyle/>
          <a:p>
            <a:pPr algn="r"/>
            <a:r>
              <a:rPr lang="en-US" sz="1050" dirty="0"/>
              <a:t>220-6161</a:t>
            </a:r>
          </a:p>
        </p:txBody>
      </p:sp>
      <p:pic>
        <p:nvPicPr>
          <p:cNvPr id="22" name="Picture 21" descr="A close up of a sign&#10;&#10;Description generated with very high confidence">
            <a:extLst>
              <a:ext uri="{FF2B5EF4-FFF2-40B4-BE49-F238E27FC236}">
                <a16:creationId xmlns:a16="http://schemas.microsoft.com/office/drawing/2014/main" id="{1EFE3BA6-3906-4745-A858-343B317D19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2096" y="5050305"/>
            <a:ext cx="3878073" cy="1403394"/>
          </a:xfrm>
          <a:prstGeom prst="rect">
            <a:avLst/>
          </a:prstGeom>
        </p:spPr>
      </p:pic>
      <p:grpSp>
        <p:nvGrpSpPr>
          <p:cNvPr id="21" name="Group 20">
            <a:extLst>
              <a:ext uri="{FF2B5EF4-FFF2-40B4-BE49-F238E27FC236}">
                <a16:creationId xmlns:a16="http://schemas.microsoft.com/office/drawing/2014/main" id="{2E3B3D6C-45A9-4D4E-A485-F6ADC046D933}"/>
              </a:ext>
            </a:extLst>
          </p:cNvPr>
          <p:cNvGrpSpPr/>
          <p:nvPr userDrawn="1"/>
        </p:nvGrpSpPr>
        <p:grpSpPr>
          <a:xfrm>
            <a:off x="0" y="1400"/>
            <a:ext cx="9144000" cy="1838130"/>
            <a:chOff x="0" y="-28511"/>
            <a:chExt cx="9144000" cy="1838130"/>
          </a:xfrm>
        </p:grpSpPr>
        <p:sp>
          <p:nvSpPr>
            <p:cNvPr id="27" name="Isosceles Triangle 26">
              <a:extLst>
                <a:ext uri="{FF2B5EF4-FFF2-40B4-BE49-F238E27FC236}">
                  <a16:creationId xmlns:a16="http://schemas.microsoft.com/office/drawing/2014/main" id="{8BA29889-47ED-488F-8C56-F999F2B68043}"/>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16E38D1-6F40-4BB7-AEEE-8BFB68CDF5E3}"/>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A80D267-0890-4128-AAEB-834730693A62}"/>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86BDA1B-E52E-4C6D-A782-01F96CEB3CA8}"/>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6" name="Group 15">
            <a:extLst>
              <a:ext uri="{FF2B5EF4-FFF2-40B4-BE49-F238E27FC236}">
                <a16:creationId xmlns:a16="http://schemas.microsoft.com/office/drawing/2014/main" id="{7D12EB22-A5C1-4824-A9EF-8CEFD1DAAD16}"/>
              </a:ext>
            </a:extLst>
          </p:cNvPr>
          <p:cNvGrpSpPr/>
          <p:nvPr userDrawn="1"/>
        </p:nvGrpSpPr>
        <p:grpSpPr>
          <a:xfrm flipV="1">
            <a:off x="0" y="6657975"/>
            <a:ext cx="9144000" cy="200025"/>
            <a:chOff x="0" y="0"/>
            <a:chExt cx="12192000" cy="266700"/>
          </a:xfrm>
        </p:grpSpPr>
        <p:sp>
          <p:nvSpPr>
            <p:cNvPr id="17" name="Rectangle 16">
              <a:extLst>
                <a:ext uri="{FF2B5EF4-FFF2-40B4-BE49-F238E27FC236}">
                  <a16:creationId xmlns:a16="http://schemas.microsoft.com/office/drawing/2014/main" id="{70EA23C7-C27C-472B-83D9-667F8DCD38D9}"/>
                </a:ext>
              </a:extLst>
            </p:cNvPr>
            <p:cNvSpPr/>
            <p:nvPr userDrawn="1"/>
          </p:nvSpPr>
          <p:spPr>
            <a:xfrm>
              <a:off x="0" y="76201"/>
              <a:ext cx="12192000" cy="190499"/>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Rectangle 17">
              <a:extLst>
                <a:ext uri="{FF2B5EF4-FFF2-40B4-BE49-F238E27FC236}">
                  <a16:creationId xmlns:a16="http://schemas.microsoft.com/office/drawing/2014/main" id="{F6617CCD-D31A-43AC-98FA-4075448BF937}"/>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24" name="TextBox 23">
            <a:extLst>
              <a:ext uri="{FF2B5EF4-FFF2-40B4-BE49-F238E27FC236}">
                <a16:creationId xmlns:a16="http://schemas.microsoft.com/office/drawing/2014/main" id="{F354CAC0-D91A-4FD2-B621-CEE528E3DB82}"/>
              </a:ext>
            </a:extLst>
          </p:cNvPr>
          <p:cNvSpPr txBox="1"/>
          <p:nvPr userDrawn="1"/>
        </p:nvSpPr>
        <p:spPr>
          <a:xfrm>
            <a:off x="-1732" y="1899785"/>
            <a:ext cx="9145732" cy="1846659"/>
          </a:xfrm>
          <a:prstGeom prst="rect">
            <a:avLst/>
          </a:prstGeom>
          <a:noFill/>
        </p:spPr>
        <p:txBody>
          <a:bodyPr wrap="square" rtlCol="0" anchor="ctr">
            <a:spAutoFit/>
          </a:bodyPr>
          <a:lstStyle/>
          <a:p>
            <a:pPr algn="ctr"/>
            <a:r>
              <a:rPr lang="en-US" sz="3800" b="1" dirty="0">
                <a:latin typeface="+mj-lt"/>
              </a:rPr>
              <a:t>Whatcom County</a:t>
            </a:r>
            <a:br>
              <a:rPr lang="en-US" sz="3800" b="1" dirty="0">
                <a:latin typeface="+mj-lt"/>
              </a:rPr>
            </a:br>
            <a:r>
              <a:rPr lang="en-US" sz="3800" b="1" dirty="0">
                <a:latin typeface="+mj-lt"/>
              </a:rPr>
              <a:t>Voter Attitudes Toward</a:t>
            </a:r>
            <a:br>
              <a:rPr lang="en-US" sz="3800" b="1" dirty="0">
                <a:latin typeface="+mj-lt"/>
              </a:rPr>
            </a:br>
            <a:r>
              <a:rPr lang="en-US" sz="3800" b="1" dirty="0">
                <a:latin typeface="+mj-lt"/>
              </a:rPr>
              <a:t>Early Childhood Education Funding</a:t>
            </a:r>
          </a:p>
        </p:txBody>
      </p:sp>
      <p:sp>
        <p:nvSpPr>
          <p:cNvPr id="25" name="TextBox 24">
            <a:extLst>
              <a:ext uri="{FF2B5EF4-FFF2-40B4-BE49-F238E27FC236}">
                <a16:creationId xmlns:a16="http://schemas.microsoft.com/office/drawing/2014/main" id="{41E61AA2-4710-4386-99FA-B57FA1143224}"/>
              </a:ext>
            </a:extLst>
          </p:cNvPr>
          <p:cNvSpPr txBox="1"/>
          <p:nvPr userDrawn="1"/>
        </p:nvSpPr>
        <p:spPr>
          <a:xfrm>
            <a:off x="3464" y="3885447"/>
            <a:ext cx="9145732" cy="830997"/>
          </a:xfrm>
          <a:prstGeom prst="rect">
            <a:avLst/>
          </a:prstGeom>
          <a:noFill/>
        </p:spPr>
        <p:txBody>
          <a:bodyPr wrap="square" rtlCol="0">
            <a:spAutoFit/>
          </a:bodyPr>
          <a:lstStyle/>
          <a:p>
            <a:pPr algn="ctr"/>
            <a:r>
              <a:rPr lang="en-US" sz="2400" b="0" i="1" dirty="0">
                <a:latin typeface="+mn-lt"/>
              </a:rPr>
              <a:t>Key Findings from a Countywide Survey</a:t>
            </a:r>
            <a:br>
              <a:rPr lang="en-US" sz="2400" b="0" i="1" dirty="0">
                <a:latin typeface="+mn-lt"/>
              </a:rPr>
            </a:br>
            <a:r>
              <a:rPr lang="en-US" sz="2400" b="0" i="1" dirty="0">
                <a:latin typeface="+mn-lt"/>
              </a:rPr>
              <a:t>Conducted October 30-November 2, 2021</a:t>
            </a:r>
          </a:p>
        </p:txBody>
      </p:sp>
    </p:spTree>
    <p:extLst>
      <p:ext uri="{BB962C8B-B14F-4D97-AF65-F5344CB8AC3E}">
        <p14:creationId xmlns:p14="http://schemas.microsoft.com/office/powerpoint/2010/main" val="12184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190147"/>
            <a:ext cx="9144000" cy="1138338"/>
          </a:xfrm>
          <a:prstGeom prst="rect">
            <a:avLst/>
          </a:prstGeom>
        </p:spPr>
        <p:txBody>
          <a:bodyPr vert="horz" lIns="91440" tIns="45720" rIns="91440" bIns="45720" rtlCol="0" anchor="t">
            <a:normAutofit/>
          </a:bodyPr>
          <a:lstStyle>
            <a:lvl1pPr>
              <a:defRPr lang="en-US" sz="29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818135" y="6156961"/>
            <a:ext cx="8310625" cy="490883"/>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
        <p:nvSpPr>
          <p:cNvPr id="6" name="Text Placeholder 10">
            <a:extLst>
              <a:ext uri="{FF2B5EF4-FFF2-40B4-BE49-F238E27FC236}">
                <a16:creationId xmlns:a16="http://schemas.microsoft.com/office/drawing/2014/main" id="{13D9E745-A533-41F0-8650-CC05B1BBE4F9}"/>
              </a:ext>
            </a:extLst>
          </p:cNvPr>
          <p:cNvSpPr>
            <a:spLocks noGrp="1"/>
          </p:cNvSpPr>
          <p:nvPr>
            <p:ph type="body" sz="quarter" idx="11"/>
          </p:nvPr>
        </p:nvSpPr>
        <p:spPr>
          <a:xfrm>
            <a:off x="117872" y="1301751"/>
            <a:ext cx="8908257" cy="4774959"/>
          </a:xfrm>
          <a:prstGeom prst="rect">
            <a:avLst/>
          </a:prstGeom>
        </p:spPr>
        <p:txBody>
          <a:bodyPr/>
          <a:lstStyle>
            <a:lvl1pPr>
              <a:buSzPct val="120000"/>
              <a:defRPr/>
            </a:lvl1pPr>
            <a:lvl2pPr>
              <a:buFont typeface="Wingdings" panose="05000000000000000000" pitchFamily="2" charset="2"/>
              <a:buChar char="§"/>
              <a:defRPr/>
            </a:lvl2pPr>
            <a:lvl3pPr>
              <a:buSzPct val="98000"/>
              <a:buFont typeface="Courier New" panose="02070309020205020404" pitchFamily="49" charset="0"/>
              <a:buChar char="o"/>
              <a:defRPr/>
            </a:lvl3pPr>
            <a:lvl4pPr>
              <a:buFont typeface="Arial" panose="020B0604020202020204" pitchFamily="34" charset="0"/>
              <a:buChar char="•"/>
              <a:defRPr/>
            </a:lvl4pPr>
            <a:lvl5pPr>
              <a:buFont typeface="Wingdings" panose="05000000000000000000" pitchFamily="2" charset="2"/>
              <a:buChar char="§"/>
              <a:defRPr/>
            </a:lvl5pPr>
          </a:lstStyle>
          <a:p>
            <a:endParaRPr lang="en-US" dirty="0"/>
          </a:p>
        </p:txBody>
      </p:sp>
    </p:spTree>
    <p:extLst>
      <p:ext uri="{BB962C8B-B14F-4D97-AF65-F5344CB8AC3E}">
        <p14:creationId xmlns:p14="http://schemas.microsoft.com/office/powerpoint/2010/main" val="169007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210155"/>
            <a:ext cx="9144000" cy="1118329"/>
          </a:xfrm>
          <a:prstGeom prst="rect">
            <a:avLst/>
          </a:prstGeom>
        </p:spPr>
        <p:txBody>
          <a:bodyPr vert="horz" lIns="91440" tIns="45720" rIns="91440" bIns="45720" rtlCol="0" anchor="t">
            <a:normAutofit/>
          </a:bodyPr>
          <a:lstStyle>
            <a:lvl1pPr>
              <a:defRPr lang="en-US" sz="29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818135" y="6207761"/>
            <a:ext cx="8310625" cy="490883"/>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87663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6F92F5C-DB64-4360-BC14-67E42E5A2AD4}"/>
              </a:ext>
            </a:extLst>
          </p:cNvPr>
          <p:cNvGrpSpPr/>
          <p:nvPr userDrawn="1"/>
        </p:nvGrpSpPr>
        <p:grpSpPr>
          <a:xfrm>
            <a:off x="0" y="6646536"/>
            <a:ext cx="9144000" cy="211464"/>
            <a:chOff x="0" y="6646536"/>
            <a:chExt cx="9144000" cy="211464"/>
          </a:xfrm>
        </p:grpSpPr>
        <p:sp>
          <p:nvSpPr>
            <p:cNvPr id="26" name="Rectangle 25">
              <a:extLst>
                <a:ext uri="{FF2B5EF4-FFF2-40B4-BE49-F238E27FC236}">
                  <a16:creationId xmlns:a16="http://schemas.microsoft.com/office/drawing/2014/main" id="{9C5B6115-4994-4AA6-976C-52EF6883D198}"/>
                </a:ext>
              </a:extLst>
            </p:cNvPr>
            <p:cNvSpPr/>
            <p:nvPr userDrawn="1"/>
          </p:nvSpPr>
          <p:spPr>
            <a:xfrm flipV="1">
              <a:off x="0" y="6646536"/>
              <a:ext cx="9144000" cy="13493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Rectangle 26">
              <a:extLst>
                <a:ext uri="{FF2B5EF4-FFF2-40B4-BE49-F238E27FC236}">
                  <a16:creationId xmlns:a16="http://schemas.microsoft.com/office/drawing/2014/main" id="{A9E72063-AD0B-40A9-A93B-762F591EB12C}"/>
                </a:ext>
              </a:extLst>
            </p:cNvPr>
            <p:cNvSpPr/>
            <p:nvPr userDrawn="1"/>
          </p:nvSpPr>
          <p:spPr>
            <a:xfrm flipV="1">
              <a:off x="0" y="6685121"/>
              <a:ext cx="9144000"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12" name="Title 11">
            <a:extLst>
              <a:ext uri="{FF2B5EF4-FFF2-40B4-BE49-F238E27FC236}">
                <a16:creationId xmlns:a16="http://schemas.microsoft.com/office/drawing/2014/main" id="{28B1B66E-90B1-4A74-BDB8-692D2A496ACE}"/>
              </a:ext>
            </a:extLst>
          </p:cNvPr>
          <p:cNvSpPr>
            <a:spLocks noGrp="1"/>
          </p:cNvSpPr>
          <p:nvPr>
            <p:ph type="title"/>
          </p:nvPr>
        </p:nvSpPr>
        <p:spPr>
          <a:xfrm>
            <a:off x="0" y="1846771"/>
            <a:ext cx="9144000" cy="4768394"/>
          </a:xfrm>
          <a:prstGeom prst="rect">
            <a:avLst/>
          </a:prstGeom>
        </p:spPr>
        <p:txBody>
          <a:bodyPr anchor="ctr">
            <a:normAutofit/>
          </a:bodyPr>
          <a:lstStyle>
            <a:lvl1pPr algn="ctr">
              <a:defRPr sz="4800"/>
            </a:lvl1pPr>
          </a:lstStyle>
          <a:p>
            <a:r>
              <a:rPr lang="en-US" dirty="0"/>
              <a:t>Click to edit Master title style</a:t>
            </a:r>
          </a:p>
        </p:txBody>
      </p:sp>
      <p:grpSp>
        <p:nvGrpSpPr>
          <p:cNvPr id="13" name="Group 12">
            <a:extLst>
              <a:ext uri="{FF2B5EF4-FFF2-40B4-BE49-F238E27FC236}">
                <a16:creationId xmlns:a16="http://schemas.microsoft.com/office/drawing/2014/main" id="{5B275E11-3F5B-4A4A-92C8-918EAA67EDA6}"/>
              </a:ext>
            </a:extLst>
          </p:cNvPr>
          <p:cNvGrpSpPr/>
          <p:nvPr userDrawn="1"/>
        </p:nvGrpSpPr>
        <p:grpSpPr>
          <a:xfrm>
            <a:off x="0" y="1400"/>
            <a:ext cx="9144000" cy="1838130"/>
            <a:chOff x="0" y="-28511"/>
            <a:chExt cx="9144000" cy="1838130"/>
          </a:xfrm>
        </p:grpSpPr>
        <p:sp>
          <p:nvSpPr>
            <p:cNvPr id="14" name="Isosceles Triangle 13">
              <a:extLst>
                <a:ext uri="{FF2B5EF4-FFF2-40B4-BE49-F238E27FC236}">
                  <a16:creationId xmlns:a16="http://schemas.microsoft.com/office/drawing/2014/main" id="{2B76856F-14D1-4A59-B085-37EE318A8BB5}"/>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104C8A6-DAA4-4026-BDF7-AA13AB823C72}"/>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FE9838C-10C3-45DC-95CC-986580E576F9}"/>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8BBDCE5-A7EB-4D06-93B0-BAF630C06474}"/>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Text Box 14">
            <a:extLst>
              <a:ext uri="{FF2B5EF4-FFF2-40B4-BE49-F238E27FC236}">
                <a16:creationId xmlns:a16="http://schemas.microsoft.com/office/drawing/2014/main" id="{0F74557B-7E04-4829-AB03-DC17CD925B05}"/>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1508923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NTACT - FM3 LA">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A053C5C-E416-486E-855B-85C0573E88A4}"/>
              </a:ext>
            </a:extLst>
          </p:cNvPr>
          <p:cNvGrpSpPr/>
          <p:nvPr userDrawn="1"/>
        </p:nvGrpSpPr>
        <p:grpSpPr>
          <a:xfrm>
            <a:off x="0" y="1400"/>
            <a:ext cx="9144000" cy="1838130"/>
            <a:chOff x="0" y="-28511"/>
            <a:chExt cx="9144000" cy="1838130"/>
          </a:xfrm>
        </p:grpSpPr>
        <p:sp>
          <p:nvSpPr>
            <p:cNvPr id="16" name="Isosceles Triangle 15">
              <a:extLst>
                <a:ext uri="{FF2B5EF4-FFF2-40B4-BE49-F238E27FC236}">
                  <a16:creationId xmlns:a16="http://schemas.microsoft.com/office/drawing/2014/main" id="{BCE835EF-F81F-4626-A331-93D447CA4AD5}"/>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130662-C0F4-4B4D-813E-AA447A039056}"/>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60A25FB-2CE9-415D-8641-8FE15BA14CC3}"/>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DDF78746-368D-4877-97BF-AB07F5BD1219}"/>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TextBox 31">
            <a:extLst>
              <a:ext uri="{FF2B5EF4-FFF2-40B4-BE49-F238E27FC236}">
                <a16:creationId xmlns:a16="http://schemas.microsoft.com/office/drawing/2014/main" id="{AE8DA3FB-4D62-461A-9854-EC2A717F01B6}"/>
              </a:ext>
            </a:extLst>
          </p:cNvPr>
          <p:cNvSpPr txBox="1"/>
          <p:nvPr userDrawn="1"/>
        </p:nvSpPr>
        <p:spPr>
          <a:xfrm>
            <a:off x="0" y="551045"/>
            <a:ext cx="3976255" cy="729430"/>
          </a:xfrm>
          <a:prstGeom prst="rect">
            <a:avLst/>
          </a:prstGeom>
          <a:noFill/>
        </p:spPr>
        <p:txBody>
          <a:bodyPr wrap="square" rtlCol="0">
            <a:spAutoFit/>
          </a:bodyPr>
          <a:lstStyle/>
          <a:p>
            <a:pPr marL="0" algn="l" defTabSz="685800" rtl="0" eaLnBrk="1" latinLnBrk="0" hangingPunct="1">
              <a:lnSpc>
                <a:spcPct val="90000"/>
              </a:lnSpc>
              <a:spcBef>
                <a:spcPct val="0"/>
              </a:spcBef>
              <a:tabLst>
                <a:tab pos="2743200" algn="l"/>
              </a:tabLst>
            </a:pPr>
            <a:r>
              <a:rPr lang="en-US" sz="2300" b="1" kern="1200" dirty="0">
                <a:ln w="10541" cmpd="sng">
                  <a:noFill/>
                  <a:prstDash val="solid"/>
                </a:ln>
                <a:solidFill>
                  <a:schemeClr val="bg1"/>
                </a:solidFill>
                <a:latin typeface="+mj-lt"/>
                <a:ea typeface="+mn-ea"/>
                <a:cs typeface="+mn-cs"/>
              </a:rPr>
              <a:t>For more information, </a:t>
            </a:r>
            <a:br>
              <a:rPr lang="en-US" sz="2300" b="1" kern="1200" dirty="0">
                <a:ln w="10541" cmpd="sng">
                  <a:noFill/>
                  <a:prstDash val="solid"/>
                </a:ln>
                <a:solidFill>
                  <a:schemeClr val="bg1"/>
                </a:solidFill>
                <a:latin typeface="+mj-lt"/>
                <a:ea typeface="+mn-ea"/>
                <a:cs typeface="+mn-cs"/>
              </a:rPr>
            </a:br>
            <a:r>
              <a:rPr lang="en-US" sz="2300" b="1" kern="1200" dirty="0">
                <a:ln w="10541" cmpd="sng">
                  <a:noFill/>
                  <a:prstDash val="solid"/>
                </a:ln>
                <a:solidFill>
                  <a:schemeClr val="bg1"/>
                </a:solidFill>
                <a:latin typeface="+mj-lt"/>
                <a:ea typeface="+mn-ea"/>
                <a:cs typeface="+mn-cs"/>
              </a:rPr>
              <a:t>contact:</a:t>
            </a:r>
          </a:p>
        </p:txBody>
      </p:sp>
      <p:grpSp>
        <p:nvGrpSpPr>
          <p:cNvPr id="21" name="Group 20">
            <a:extLst>
              <a:ext uri="{FF2B5EF4-FFF2-40B4-BE49-F238E27FC236}">
                <a16:creationId xmlns:a16="http://schemas.microsoft.com/office/drawing/2014/main" id="{1F987F59-0803-4C66-B893-7BB4E75EF8CC}"/>
              </a:ext>
            </a:extLst>
          </p:cNvPr>
          <p:cNvGrpSpPr/>
          <p:nvPr userDrawn="1"/>
        </p:nvGrpSpPr>
        <p:grpSpPr>
          <a:xfrm>
            <a:off x="300181" y="3040672"/>
            <a:ext cx="4368800" cy="2716475"/>
            <a:chOff x="147782" y="2497154"/>
            <a:chExt cx="4368800" cy="2716475"/>
          </a:xfrm>
        </p:grpSpPr>
        <p:sp>
          <p:nvSpPr>
            <p:cNvPr id="22" name="TextBox 21">
              <a:extLst>
                <a:ext uri="{FF2B5EF4-FFF2-40B4-BE49-F238E27FC236}">
                  <a16:creationId xmlns:a16="http://schemas.microsoft.com/office/drawing/2014/main" id="{2D7A7813-3439-42E1-9FAC-9DD44ACEFEB4}"/>
                </a:ext>
              </a:extLst>
            </p:cNvPr>
            <p:cNvSpPr txBox="1"/>
            <p:nvPr userDrawn="1"/>
          </p:nvSpPr>
          <p:spPr>
            <a:xfrm>
              <a:off x="147782" y="3890190"/>
              <a:ext cx="4368800" cy="1323439"/>
            </a:xfrm>
            <a:prstGeom prst="rect">
              <a:avLst/>
            </a:prstGeom>
            <a:noFill/>
          </p:spPr>
          <p:txBody>
            <a:bodyPr wrap="square" rtlCol="0">
              <a:spAutoFit/>
            </a:bodyPr>
            <a:lstStyle/>
            <a:p>
              <a:pPr algn="ctr"/>
              <a:r>
                <a:rPr lang="en-US" sz="2000" b="0" dirty="0">
                  <a:solidFill>
                    <a:schemeClr val="tx1"/>
                  </a:solidFill>
                </a:rPr>
                <a:t>1999 Harrison St., Suite 2020</a:t>
              </a:r>
              <a:br>
                <a:rPr lang="en-US" sz="2000" b="0" dirty="0">
                  <a:solidFill>
                    <a:schemeClr val="tx1"/>
                  </a:solidFill>
                </a:rPr>
              </a:br>
              <a:r>
                <a:rPr lang="en-US" sz="2000" b="0" dirty="0">
                  <a:solidFill>
                    <a:schemeClr val="tx1"/>
                  </a:solidFill>
                </a:rPr>
                <a:t>Oakland, CA 94612</a:t>
              </a:r>
              <a:br>
                <a:rPr lang="en-US" sz="2000" b="0" dirty="0">
                  <a:solidFill>
                    <a:schemeClr val="tx1"/>
                  </a:solidFill>
                </a:rPr>
              </a:br>
              <a:r>
                <a:rPr lang="en-US" sz="2000" b="0" dirty="0">
                  <a:solidFill>
                    <a:schemeClr val="tx1"/>
                  </a:solidFill>
                </a:rPr>
                <a:t>Phone (510) 451-9521</a:t>
              </a:r>
            </a:p>
            <a:p>
              <a:pPr algn="ctr"/>
              <a:r>
                <a:rPr lang="en-US" sz="2000" b="0" dirty="0">
                  <a:solidFill>
                    <a:schemeClr val="tx1"/>
                  </a:solidFill>
                </a:rPr>
                <a:t>Fax (510) 451-0384 </a:t>
              </a:r>
            </a:p>
          </p:txBody>
        </p:sp>
        <p:pic>
          <p:nvPicPr>
            <p:cNvPr id="23" name="Picture 22" descr="A close up of a sign&#10;&#10;Description generated with very high confidence">
              <a:extLst>
                <a:ext uri="{FF2B5EF4-FFF2-40B4-BE49-F238E27FC236}">
                  <a16:creationId xmlns:a16="http://schemas.microsoft.com/office/drawing/2014/main" id="{D843A32B-229C-4FBD-887D-CBD10F8451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78" y="2497154"/>
              <a:ext cx="3525408" cy="1275773"/>
            </a:xfrm>
            <a:prstGeom prst="rect">
              <a:avLst/>
            </a:prstGeom>
          </p:spPr>
        </p:pic>
      </p:grpSp>
      <p:graphicFrame>
        <p:nvGraphicFramePr>
          <p:cNvPr id="27" name="Table 26">
            <a:extLst>
              <a:ext uri="{FF2B5EF4-FFF2-40B4-BE49-F238E27FC236}">
                <a16:creationId xmlns:a16="http://schemas.microsoft.com/office/drawing/2014/main" id="{CFA5E39B-7DCC-4168-B88C-225435AE875B}"/>
              </a:ext>
            </a:extLst>
          </p:cNvPr>
          <p:cNvGraphicFramePr>
            <a:graphicFrameLocks noGrp="1"/>
          </p:cNvGraphicFramePr>
          <p:nvPr userDrawn="1">
            <p:extLst>
              <p:ext uri="{D42A27DB-BD31-4B8C-83A1-F6EECF244321}">
                <p14:modId xmlns:p14="http://schemas.microsoft.com/office/powerpoint/2010/main" val="3166738346"/>
              </p:ext>
            </p:extLst>
          </p:nvPr>
        </p:nvGraphicFramePr>
        <p:xfrm>
          <a:off x="4428026" y="3530229"/>
          <a:ext cx="4519376" cy="1737360"/>
        </p:xfrm>
        <a:graphic>
          <a:graphicData uri="http://schemas.openxmlformats.org/drawingml/2006/table">
            <a:tbl>
              <a:tblPr>
                <a:tableStyleId>{93296810-A885-4BE3-A3E7-6D5BEEA58F35}</a:tableStyleId>
              </a:tblPr>
              <a:tblGrid>
                <a:gridCol w="4519376">
                  <a:extLst>
                    <a:ext uri="{9D8B030D-6E8A-4147-A177-3AD203B41FA5}">
                      <a16:colId xmlns:a16="http://schemas.microsoft.com/office/drawing/2014/main" val="183010763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dirty="0">
                          <a:ln w="10541" cmpd="sng">
                            <a:noFill/>
                            <a:prstDash val="solid"/>
                          </a:ln>
                          <a:solidFill>
                            <a:schemeClr val="tx1"/>
                          </a:solidFill>
                          <a:latin typeface="+mj-lt"/>
                          <a:ea typeface="+mn-ea"/>
                          <a:cs typeface="+mn-cs"/>
                        </a:rPr>
                        <a:t>Dave Metz</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16088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Dave@FM3research.com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932688"/>
                  </a:ext>
                </a:extLst>
              </a:tr>
              <a:tr h="0">
                <a:tc>
                  <a:txBody>
                    <a:bodyPr/>
                    <a:lstStyle/>
                    <a:p>
                      <a:pPr algn="ctr"/>
                      <a:endParaRPr lang="en-US"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59139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dirty="0">
                          <a:ln w="10541" cmpd="sng">
                            <a:noFill/>
                            <a:prstDash val="solid"/>
                          </a:ln>
                          <a:solidFill>
                            <a:schemeClr val="tx1"/>
                          </a:solidFill>
                          <a:latin typeface="+mj-lt"/>
                          <a:ea typeface="+mn-ea"/>
                          <a:cs typeface="+mn-cs"/>
                        </a:rPr>
                        <a:t>Lucia Del Puppo</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063797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Lucia@FM3research.com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3746002"/>
                  </a:ext>
                </a:extLst>
              </a:tr>
            </a:tbl>
          </a:graphicData>
        </a:graphic>
      </p:graphicFrame>
    </p:spTree>
    <p:extLst>
      <p:ext uri="{BB962C8B-B14F-4D97-AF65-F5344CB8AC3E}">
        <p14:creationId xmlns:p14="http://schemas.microsoft.com/office/powerpoint/2010/main" val="98515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b="1">
                <a:solidFill>
                  <a:schemeClr val="tx1"/>
                </a:solidFill>
              </a:defRPr>
            </a:lvl1pPr>
          </a:lstStyle>
          <a:p>
            <a:r>
              <a:rPr lang="en-US" dirty="0"/>
              <a:t>Click to edit Master title style</a:t>
            </a:r>
          </a:p>
        </p:txBody>
      </p:sp>
      <p:sp>
        <p:nvSpPr>
          <p:cNvPr id="5" name="Text Placeholder 4"/>
          <p:cNvSpPr>
            <a:spLocks noGrp="1"/>
          </p:cNvSpPr>
          <p:nvPr>
            <p:ph type="body" sz="quarter" idx="10"/>
          </p:nvPr>
        </p:nvSpPr>
        <p:spPr>
          <a:xfrm>
            <a:off x="208626" y="1447800"/>
            <a:ext cx="8726749" cy="49625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0579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87112" y="1235722"/>
            <a:ext cx="8969776" cy="2193278"/>
          </a:xfrm>
          <a:prstGeom prst="rect">
            <a:avLst/>
          </a:prstGeom>
        </p:spPr>
        <p:txBody>
          <a:bodyPr/>
          <a:lstStyle>
            <a:lvl1pPr>
              <a:defRPr sz="4000" b="1">
                <a:solidFill>
                  <a:schemeClr val="tx1"/>
                </a:solidFill>
              </a:defRPr>
            </a:lvl1pPr>
          </a:lstStyle>
          <a:p>
            <a:r>
              <a:rPr lang="en-US" dirty="0"/>
              <a:t>Click to edit Master title style</a:t>
            </a:r>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lvl1pPr>
          </a:lstStyle>
          <a:p>
            <a:pPr lvl="0"/>
            <a:endParaRPr lang="en-US" dirty="0"/>
          </a:p>
        </p:txBody>
      </p:sp>
    </p:spTree>
    <p:extLst>
      <p:ext uri="{BB962C8B-B14F-4D97-AF65-F5344CB8AC3E}">
        <p14:creationId xmlns:p14="http://schemas.microsoft.com/office/powerpoint/2010/main" val="27971266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87112" y="452762"/>
            <a:ext cx="8969776" cy="2193278"/>
          </a:xfrm>
          <a:prstGeom prst="rect">
            <a:avLst/>
          </a:prstGeom>
        </p:spPr>
        <p:txBody>
          <a:bodyPr/>
          <a:lstStyle>
            <a:lvl1pPr>
              <a:defRPr sz="4000" b="1">
                <a:solidFill>
                  <a:schemeClr val="tx1"/>
                </a:solidFill>
              </a:defRPr>
            </a:lvl1pPr>
          </a:lstStyle>
          <a:p>
            <a:r>
              <a:rPr lang="en-US" dirty="0"/>
              <a:t>Click to edit Master title style</a:t>
            </a:r>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lvl1pPr>
          </a:lstStyle>
          <a:p>
            <a:pPr lvl="0"/>
            <a:endParaRPr lang="en-US" dirty="0"/>
          </a:p>
        </p:txBody>
      </p:sp>
    </p:spTree>
    <p:extLst>
      <p:ext uri="{BB962C8B-B14F-4D97-AF65-F5344CB8AC3E}">
        <p14:creationId xmlns:p14="http://schemas.microsoft.com/office/powerpoint/2010/main" val="39316733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Only">
    <p:bg>
      <p:bgPr>
        <a:solidFill>
          <a:schemeClr val="accent4"/>
        </a:solidFill>
        <a:effectLst/>
      </p:bgPr>
    </p:bg>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137604"/>
            <a:ext cx="9144000" cy="6582792"/>
          </a:xfrm>
          <a:prstGeom prst="rect">
            <a:avLst/>
          </a:prstGeom>
          <a:solidFill>
            <a:schemeClr val="bg1"/>
          </a:solidFill>
          <a:ln>
            <a:noFill/>
          </a:ln>
          <a:effec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87112" y="1826581"/>
            <a:ext cx="8969776" cy="3204839"/>
          </a:xfrm>
          <a:prstGeom prst="rect">
            <a:avLst/>
          </a:prstGeom>
        </p:spPr>
        <p:txBody>
          <a:bodyPr anchor="ctr"/>
          <a:lstStyle>
            <a:lvl1pPr>
              <a:defRPr sz="4000" b="1" cap="none" spc="0">
                <a:ln w="12700">
                  <a:solidFill>
                    <a:schemeClr val="accent1"/>
                  </a:solidFill>
                  <a:prstDash val="solid"/>
                </a:ln>
                <a:solidFill>
                  <a:schemeClr val="tx1"/>
                </a:solidFill>
                <a:effectLst>
                  <a:outerShdw blurRad="41275" dist="20320" dir="1800000" algn="tl" rotWithShape="0">
                    <a:srgbClr val="000000">
                      <a:alpha val="40000"/>
                    </a:srgbClr>
                  </a:outerShdw>
                </a:effectLst>
              </a:defRPr>
            </a:lvl1pPr>
          </a:lstStyle>
          <a:p>
            <a:r>
              <a:rPr lang="en-US" dirty="0"/>
              <a:t>Click to edit Master title style</a:t>
            </a:r>
          </a:p>
        </p:txBody>
      </p:sp>
      <p:sp>
        <p:nvSpPr>
          <p:cNvPr id="11" name="Rectangle 17"/>
          <p:cNvSpPr>
            <a:spLocks noChangeArrowheads="1"/>
          </p:cNvSpPr>
          <p:nvPr userDrawn="1"/>
        </p:nvSpPr>
        <p:spPr bwMode="auto">
          <a:xfrm rot="16200000">
            <a:off x="4414422" y="-4276817"/>
            <a:ext cx="315157" cy="9144000"/>
          </a:xfrm>
          <a:prstGeom prst="rect">
            <a:avLst/>
          </a:prstGeom>
          <a:solidFill>
            <a:schemeClr val="accent1"/>
          </a:solidFill>
          <a:ln>
            <a:noFill/>
          </a:ln>
          <a:effec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2" name="Rectangle 17"/>
          <p:cNvSpPr>
            <a:spLocks noChangeArrowheads="1"/>
          </p:cNvSpPr>
          <p:nvPr userDrawn="1"/>
        </p:nvSpPr>
        <p:spPr bwMode="auto">
          <a:xfrm rot="16200000">
            <a:off x="4414422" y="1990817"/>
            <a:ext cx="315157" cy="9144000"/>
          </a:xfrm>
          <a:prstGeom prst="rect">
            <a:avLst/>
          </a:prstGeom>
          <a:solidFill>
            <a:schemeClr val="accent1"/>
          </a:solidFill>
          <a:ln>
            <a:noFill/>
          </a:ln>
          <a:effectLst/>
        </p:spPr>
        <p:txBody>
          <a:bodyPr wrap="none" anchor="ctr"/>
          <a:lstStyle/>
          <a:p>
            <a:pPr algn="ctr" eaLnBrk="1" hangingPunct="1">
              <a:defRPr/>
            </a:pPr>
            <a:endParaRPr lang="en-US">
              <a:effectLst>
                <a:outerShdw blurRad="38100" dist="38100" dir="2700000" algn="tl">
                  <a:srgbClr val="000000">
                    <a:alpha val="43137"/>
                  </a:srgbClr>
                </a:outerShdw>
              </a:effectLst>
            </a:endParaRPr>
          </a:p>
        </p:txBody>
      </p:sp>
      <p:sp>
        <p:nvSpPr>
          <p:cNvPr id="13" name="Text Box 12"/>
          <p:cNvSpPr txBox="1">
            <a:spLocks noChangeArrowheads="1"/>
          </p:cNvSpPr>
          <p:nvPr userDrawn="1"/>
        </p:nvSpPr>
        <p:spPr bwMode="auto">
          <a:xfrm>
            <a:off x="7981950" y="6597650"/>
            <a:ext cx="1162050" cy="260350"/>
          </a:xfrm>
          <a:prstGeom prst="rect">
            <a:avLst/>
          </a:prstGeom>
          <a:noFill/>
          <a:ln>
            <a:noFill/>
          </a:ln>
          <a:effec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solidFill>
                  <a:schemeClr val="accent3"/>
                </a:solidFill>
              </a:rPr>
              <a:t> </a:t>
            </a:r>
            <a:fld id="{8F1949EA-471B-4B0D-9235-31AC7856D448}" type="slidenum">
              <a:rPr lang="en-US" altLang="en-US" sz="1100" i="1">
                <a:solidFill>
                  <a:schemeClr val="accent3"/>
                </a:solidFill>
              </a:rPr>
              <a:pPr algn="r" eaLnBrk="1" hangingPunct="1">
                <a:spcBef>
                  <a:spcPct val="50000"/>
                </a:spcBef>
              </a:pPr>
              <a:t>‹#›</a:t>
            </a:fld>
            <a:endParaRPr lang="en-US" altLang="en-US" sz="1100" i="1" dirty="0">
              <a:solidFill>
                <a:schemeClr val="accent3"/>
              </a:solidFill>
            </a:endParaRPr>
          </a:p>
        </p:txBody>
      </p:sp>
      <p:sp>
        <p:nvSpPr>
          <p:cNvPr id="15" name="Text Placeholder 14"/>
          <p:cNvSpPr>
            <a:spLocks noGrp="1"/>
          </p:cNvSpPr>
          <p:nvPr>
            <p:ph type="body" sz="quarter" idx="10"/>
          </p:nvPr>
        </p:nvSpPr>
        <p:spPr>
          <a:xfrm>
            <a:off x="0" y="6405563"/>
            <a:ext cx="8850313" cy="322262"/>
          </a:xfrm>
          <a:prstGeom prst="rect">
            <a:avLst/>
          </a:prstGeom>
        </p:spPr>
        <p:txBody>
          <a:bodyPr/>
          <a:lstStyle>
            <a:lvl1pPr marL="0" indent="0">
              <a:buNone/>
              <a:defRPr sz="1050" b="1" i="1"/>
            </a:lvl1pPr>
          </a:lstStyle>
          <a:p>
            <a:pPr lvl="0"/>
            <a:endParaRPr lang="en-US" dirty="0"/>
          </a:p>
        </p:txBody>
      </p:sp>
    </p:spTree>
    <p:extLst>
      <p:ext uri="{BB962C8B-B14F-4D97-AF65-F5344CB8AC3E}">
        <p14:creationId xmlns:p14="http://schemas.microsoft.com/office/powerpoint/2010/main" val="24401327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9270" y="86541"/>
            <a:ext cx="8913411" cy="1268126"/>
          </a:xfrm>
          <a:prstGeom prst="rect">
            <a:avLst/>
          </a:prstGeom>
        </p:spPr>
        <p:txBody>
          <a:bodyPr anchor="ctr" anchorCtr="1"/>
          <a:lstStyle>
            <a:lvl1pPr>
              <a:defRPr sz="2800" b="1">
                <a:solidFill>
                  <a:schemeClr val="tx1"/>
                </a:solidFill>
              </a:defRPr>
            </a:lvl1pPr>
          </a:lstStyle>
          <a:p>
            <a:r>
              <a:rPr lang="en-US" dirty="0"/>
              <a:t>Click to edit Master title style</a:t>
            </a:r>
          </a:p>
        </p:txBody>
      </p:sp>
      <p:sp>
        <p:nvSpPr>
          <p:cNvPr id="6" name="Text Placeholder 9"/>
          <p:cNvSpPr>
            <a:spLocks noGrp="1"/>
          </p:cNvSpPr>
          <p:nvPr>
            <p:ph type="body" sz="quarter" idx="10"/>
          </p:nvPr>
        </p:nvSpPr>
        <p:spPr>
          <a:xfrm>
            <a:off x="2857500" y="6343880"/>
            <a:ext cx="5922516" cy="440108"/>
          </a:xfrm>
          <a:prstGeom prst="rect">
            <a:avLst/>
          </a:prstGeom>
        </p:spPr>
        <p:txBody>
          <a:bodyPr anchor="ctr"/>
          <a:lstStyle>
            <a:lvl1pPr marL="0" indent="0">
              <a:buNone/>
              <a:defRPr sz="800" i="1">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84636211"/>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9270" y="86541"/>
            <a:ext cx="8913411" cy="1143000"/>
          </a:xfrm>
          <a:prstGeom prst="rect">
            <a:avLst/>
          </a:prstGeom>
        </p:spPr>
        <p:txBody>
          <a:bodyPr anchor="ctr" anchorCtr="1"/>
          <a:lstStyle>
            <a:lvl1pPr>
              <a:defRPr sz="28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2806756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64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6399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6.xml"/><Relationship Id="rId7"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38100" y="23813"/>
            <a:ext cx="9067800" cy="6808787"/>
          </a:xfrm>
          <a:prstGeom prst="rect">
            <a:avLst/>
          </a:prstGeom>
          <a:solidFill>
            <a:schemeClr val="bg1"/>
          </a:solidFill>
          <a:ln w="19050">
            <a:solidFill>
              <a:schemeClr val="accent1">
                <a:lumMod val="75000"/>
              </a:schemeClr>
            </a:solidFill>
            <a:miter lim="800000"/>
            <a:headEnd/>
            <a:tailEnd/>
          </a:ln>
          <a:effectLst>
            <a:softEdge rad="63500"/>
          </a:effectLst>
        </p:spPr>
        <p:txBody>
          <a:bodyPr wrap="none" lIns="82058" tIns="41029" rIns="82058" bIns="41029" anchor="ctr"/>
          <a:lstStyle>
            <a:lvl1pPr defTabSz="820738" eaLnBrk="0" hangingPunct="0">
              <a:defRPr sz="2200" b="1">
                <a:solidFill>
                  <a:schemeClr val="tx1"/>
                </a:solidFill>
                <a:latin typeface="Arial" panose="020B0604020202020204" pitchFamily="34" charset="0"/>
              </a:defRPr>
            </a:lvl1pPr>
            <a:lvl2pPr marL="742950" indent="-285750" defTabSz="820738" eaLnBrk="0" hangingPunct="0">
              <a:defRPr sz="2200" b="1">
                <a:solidFill>
                  <a:schemeClr val="tx1"/>
                </a:solidFill>
                <a:latin typeface="Arial" panose="020B0604020202020204" pitchFamily="34" charset="0"/>
              </a:defRPr>
            </a:lvl2pPr>
            <a:lvl3pPr marL="1143000" indent="-228600" defTabSz="820738" eaLnBrk="0" hangingPunct="0">
              <a:defRPr sz="2200" b="1">
                <a:solidFill>
                  <a:schemeClr val="tx1"/>
                </a:solidFill>
                <a:latin typeface="Arial" panose="020B0604020202020204" pitchFamily="34" charset="0"/>
              </a:defRPr>
            </a:lvl3pPr>
            <a:lvl4pPr marL="1600200" indent="-228600" defTabSz="820738" eaLnBrk="0" hangingPunct="0">
              <a:defRPr sz="2200" b="1">
                <a:solidFill>
                  <a:schemeClr val="tx1"/>
                </a:solidFill>
                <a:latin typeface="Arial" panose="020B0604020202020204" pitchFamily="34" charset="0"/>
              </a:defRPr>
            </a:lvl4pPr>
            <a:lvl5pPr marL="2057400" indent="-228600" defTabSz="820738" eaLnBrk="0" hangingPunct="0">
              <a:defRPr sz="2200" b="1">
                <a:solidFill>
                  <a:schemeClr val="tx1"/>
                </a:solidFill>
                <a:latin typeface="Arial" panose="020B0604020202020204" pitchFamily="34" charset="0"/>
              </a:defRPr>
            </a:lvl5pPr>
            <a:lvl6pPr marL="2514600" indent="-228600" algn="ctr" defTabSz="820738" eaLnBrk="0" fontAlgn="base" hangingPunct="0">
              <a:spcBef>
                <a:spcPct val="0"/>
              </a:spcBef>
              <a:spcAft>
                <a:spcPct val="0"/>
              </a:spcAft>
              <a:defRPr sz="2200" b="1">
                <a:solidFill>
                  <a:schemeClr val="tx1"/>
                </a:solidFill>
                <a:latin typeface="Arial" panose="020B0604020202020204" pitchFamily="34" charset="0"/>
              </a:defRPr>
            </a:lvl6pPr>
            <a:lvl7pPr marL="2971800" indent="-228600" algn="ctr" defTabSz="820738" eaLnBrk="0" fontAlgn="base" hangingPunct="0">
              <a:spcBef>
                <a:spcPct val="0"/>
              </a:spcBef>
              <a:spcAft>
                <a:spcPct val="0"/>
              </a:spcAft>
              <a:defRPr sz="2200" b="1">
                <a:solidFill>
                  <a:schemeClr val="tx1"/>
                </a:solidFill>
                <a:latin typeface="Arial" panose="020B0604020202020204" pitchFamily="34" charset="0"/>
              </a:defRPr>
            </a:lvl7pPr>
            <a:lvl8pPr marL="3429000" indent="-228600" algn="ctr" defTabSz="820738" eaLnBrk="0" fontAlgn="base" hangingPunct="0">
              <a:spcBef>
                <a:spcPct val="0"/>
              </a:spcBef>
              <a:spcAft>
                <a:spcPct val="0"/>
              </a:spcAft>
              <a:defRPr sz="2200" b="1">
                <a:solidFill>
                  <a:schemeClr val="tx1"/>
                </a:solidFill>
                <a:latin typeface="Arial" panose="020B0604020202020204" pitchFamily="34" charset="0"/>
              </a:defRPr>
            </a:lvl8pPr>
            <a:lvl9pPr marL="3886200" indent="-228600" algn="ctr" defTabSz="820738" eaLnBrk="0" fontAlgn="base" hangingPunct="0">
              <a:spcBef>
                <a:spcPct val="0"/>
              </a:spcBef>
              <a:spcAft>
                <a:spcPct val="0"/>
              </a:spcAft>
              <a:defRPr sz="2200" b="1">
                <a:solidFill>
                  <a:schemeClr val="tx1"/>
                </a:solidFill>
                <a:latin typeface="Arial" panose="020B0604020202020204" pitchFamily="34" charset="0"/>
              </a:defRPr>
            </a:lvl9pPr>
          </a:lstStyle>
          <a:p>
            <a:pPr algn="ctr" eaLnBrk="1" hangingPunct="1">
              <a:defRPr/>
            </a:pPr>
            <a:br>
              <a:rPr lang="en-US" u="sng">
                <a:solidFill>
                  <a:srgbClr val="0000FF"/>
                </a:solidFill>
                <a:cs typeface="Times New Roman" panose="02020603050405020304" pitchFamily="18" charset="0"/>
              </a:rPr>
            </a:br>
            <a:endParaRPr lang="en-US" u="sng">
              <a:solidFill>
                <a:srgbClr val="0000FF"/>
              </a:solidFill>
              <a:cs typeface="Times New Roman" panose="02020603050405020304" pitchFamily="18" charset="0"/>
            </a:endParaRPr>
          </a:p>
        </p:txBody>
      </p:sp>
      <p:sp>
        <p:nvSpPr>
          <p:cNvPr id="1710092" name="Text Box 12"/>
          <p:cNvSpPr txBox="1">
            <a:spLocks noChangeArrowheads="1"/>
          </p:cNvSpPr>
          <p:nvPr userDrawn="1"/>
        </p:nvSpPr>
        <p:spPr bwMode="auto">
          <a:xfrm>
            <a:off x="7981950" y="6597650"/>
            <a:ext cx="1162050" cy="260350"/>
          </a:xfrm>
          <a:prstGeom prst="rect">
            <a:avLst/>
          </a:prstGeom>
          <a:noFill/>
          <a:ln>
            <a:noFill/>
          </a:ln>
          <a:effectLst/>
        </p:spPr>
        <p:txBody>
          <a:bodyPr>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r" eaLnBrk="1" hangingPunct="1">
              <a:spcBef>
                <a:spcPct val="50000"/>
              </a:spcBef>
            </a:pPr>
            <a:r>
              <a:rPr lang="en-US" altLang="en-US" sz="1100" i="1" dirty="0"/>
              <a:t> </a:t>
            </a:r>
            <a:fld id="{8F1949EA-471B-4B0D-9235-31AC7856D448}" type="slidenum">
              <a:rPr lang="en-US" altLang="en-US" sz="1100" i="1"/>
              <a:pPr algn="r" eaLnBrk="1" hangingPunct="1">
                <a:spcBef>
                  <a:spcPct val="50000"/>
                </a:spcBef>
              </a:pPr>
              <a:t>‹#›</a:t>
            </a:fld>
            <a:endParaRPr lang="en-US" altLang="en-US" sz="1100" i="1" dirty="0"/>
          </a:p>
        </p:txBody>
      </p:sp>
      <p:pic>
        <p:nvPicPr>
          <p:cNvPr id="2" name="Picture 1">
            <a:extLst>
              <a:ext uri="{FF2B5EF4-FFF2-40B4-BE49-F238E27FC236}">
                <a16:creationId xmlns:a16="http://schemas.microsoft.com/office/drawing/2014/main" id="{A1162E2A-2652-3269-AA42-33B3D972FAFA}"/>
              </a:ext>
            </a:extLst>
          </p:cNvPr>
          <p:cNvPicPr>
            <a:picLocks noChangeAspect="1"/>
          </p:cNvPicPr>
          <p:nvPr userDrawn="1"/>
        </p:nvPicPr>
        <p:blipFill rotWithShape="1">
          <a:blip r:embed="rId15">
            <a:extLst>
              <a:ext uri="{28A0092B-C50C-407E-A947-70E740481C1C}">
                <a14:useLocalDpi xmlns:a14="http://schemas.microsoft.com/office/drawing/2010/main"/>
              </a:ext>
            </a:extLst>
          </a:blip>
          <a:srcRect/>
          <a:stretch/>
        </p:blipFill>
        <p:spPr>
          <a:xfrm>
            <a:off x="0" y="6307282"/>
            <a:ext cx="876300" cy="550718"/>
          </a:xfrm>
          <a:prstGeom prst="rect">
            <a:avLst/>
          </a:prstGeom>
          <a:ln>
            <a:noFill/>
          </a:ln>
        </p:spPr>
      </p:pic>
    </p:spTree>
  </p:cSld>
  <p:clrMap bg1="lt1" tx1="dk1" bg2="lt2" tx2="dk2" accent1="accent1" accent2="accent2" accent3="accent3" accent4="accent4" accent5="accent5" accent6="accent6" hlink="hlink" folHlink="folHlink"/>
  <p:sldLayoutIdLst>
    <p:sldLayoutId id="2147484642" r:id="rId1"/>
    <p:sldLayoutId id="2147484545" r:id="rId2"/>
    <p:sldLayoutId id="2147484549" r:id="rId3"/>
    <p:sldLayoutId id="2147484676" r:id="rId4"/>
    <p:sldLayoutId id="2147484677" r:id="rId5"/>
    <p:sldLayoutId id="2147484674" r:id="rId6"/>
    <p:sldLayoutId id="2147484615" r:id="rId7"/>
    <p:sldLayoutId id="2147484678" r:id="rId8"/>
    <p:sldLayoutId id="2147484679" r:id="rId9"/>
    <p:sldLayoutId id="2147484687" r:id="rId10"/>
    <p:sldLayoutId id="2147484688" r:id="rId11"/>
    <p:sldLayoutId id="2147484689" r:id="rId12"/>
    <p:sldLayoutId id="2147484690"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53E10-0CE5-4EE1-BF9C-9C766EE89349}"/>
              </a:ext>
            </a:extLst>
          </p:cNvPr>
          <p:cNvSpPr/>
          <p:nvPr userDrawn="1"/>
        </p:nvSpPr>
        <p:spPr>
          <a:xfrm flipV="1">
            <a:off x="877454" y="6655031"/>
            <a:ext cx="8266545" cy="142876"/>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55C138F3-F323-4FA0-A776-C9074B0A7A5D}"/>
              </a:ext>
            </a:extLst>
          </p:cNvPr>
          <p:cNvSpPr/>
          <p:nvPr userDrawn="1"/>
        </p:nvSpPr>
        <p:spPr>
          <a:xfrm flipV="1">
            <a:off x="877454" y="6685121"/>
            <a:ext cx="8266545"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generated with very high confidence">
            <a:extLst>
              <a:ext uri="{FF2B5EF4-FFF2-40B4-BE49-F238E27FC236}">
                <a16:creationId xmlns:a16="http://schemas.microsoft.com/office/drawing/2014/main" id="{797934B2-AA93-48A7-9F01-3FFCE32F10C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862" y="6333126"/>
            <a:ext cx="843955" cy="524874"/>
          </a:xfrm>
          <a:prstGeom prst="rect">
            <a:avLst/>
          </a:prstGeom>
        </p:spPr>
      </p:pic>
      <p:pic>
        <p:nvPicPr>
          <p:cNvPr id="9" name="Picture 8">
            <a:extLst>
              <a:ext uri="{FF2B5EF4-FFF2-40B4-BE49-F238E27FC236}">
                <a16:creationId xmlns:a16="http://schemas.microsoft.com/office/drawing/2014/main" id="{AEBA8295-75CD-475E-8C10-FCF800E06AB7}"/>
              </a:ext>
            </a:extLst>
          </p:cNvPr>
          <p:cNvPicPr>
            <a:picLocks noChangeAspect="1"/>
          </p:cNvPicPr>
          <p:nvPr userDrawn="1"/>
        </p:nvPicPr>
        <p:blipFill rotWithShape="1">
          <a:blip r:embed="rId8"/>
          <a:srcRect t="23469" b="63622"/>
          <a:stretch/>
        </p:blipFill>
        <p:spPr>
          <a:xfrm>
            <a:off x="0" y="0"/>
            <a:ext cx="9144000" cy="130207"/>
          </a:xfrm>
          <a:prstGeom prst="rect">
            <a:avLst/>
          </a:prstGeom>
        </p:spPr>
      </p:pic>
      <p:sp>
        <p:nvSpPr>
          <p:cNvPr id="13" name="Text Box 14">
            <a:extLst>
              <a:ext uri="{FF2B5EF4-FFF2-40B4-BE49-F238E27FC236}">
                <a16:creationId xmlns:a16="http://schemas.microsoft.com/office/drawing/2014/main" id="{FC81D046-0B41-41D6-A7EC-513B2EAFA637}"/>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1764747317"/>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www.rawpixel.com/search/survey" TargetMode="External"/><Relationship Id="rId2" Type="http://schemas.openxmlformats.org/officeDocument/2006/relationships/image" Target="../media/image29.1"/><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ChangeArrowheads="1"/>
          </p:cNvSpPr>
          <p:nvPr/>
        </p:nvSpPr>
        <p:spPr bwMode="auto">
          <a:xfrm>
            <a:off x="2189163" y="2668588"/>
            <a:ext cx="9144000" cy="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sz="2400">
              <a:solidFill>
                <a:srgbClr val="000000"/>
              </a:solidFill>
              <a:latin typeface="Century Gothic" pitchFamily="34" charset="0"/>
            </a:endParaRPr>
          </a:p>
        </p:txBody>
      </p:sp>
      <p:sp>
        <p:nvSpPr>
          <p:cNvPr id="7" name="Title 1"/>
          <p:cNvSpPr>
            <a:spLocks noGrp="1"/>
          </p:cNvSpPr>
          <p:nvPr>
            <p:ph type="title"/>
          </p:nvPr>
        </p:nvSpPr>
        <p:spPr>
          <a:xfrm>
            <a:off x="139390" y="257172"/>
            <a:ext cx="8776010" cy="890593"/>
          </a:xfrm>
        </p:spPr>
        <p:txBody>
          <a:bodyPr/>
          <a:lstStyle/>
          <a:p>
            <a:r>
              <a:rPr lang="en-US" sz="3200" b="1" dirty="0">
                <a:solidFill>
                  <a:srgbClr val="002060"/>
                </a:solidFill>
                <a:latin typeface="Tahoma" pitchFamily="34" charset="0"/>
                <a:cs typeface="Tahoma" pitchFamily="34" charset="0"/>
              </a:rPr>
              <a:t>Typical Poll Sequence for a Campaign</a:t>
            </a:r>
          </a:p>
        </p:txBody>
      </p:sp>
      <p:sp>
        <p:nvSpPr>
          <p:cNvPr id="2" name="TextBox 1">
            <a:extLst>
              <a:ext uri="{FF2B5EF4-FFF2-40B4-BE49-F238E27FC236}">
                <a16:creationId xmlns:a16="http://schemas.microsoft.com/office/drawing/2014/main" id="{297BCA66-297F-8770-A85A-95A676AAF037}"/>
              </a:ext>
            </a:extLst>
          </p:cNvPr>
          <p:cNvSpPr txBox="1"/>
          <p:nvPr/>
        </p:nvSpPr>
        <p:spPr>
          <a:xfrm>
            <a:off x="228600" y="963037"/>
            <a:ext cx="8686800" cy="5293757"/>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ü"/>
            </a:pPr>
            <a:r>
              <a:rPr lang="en-US" sz="2700" dirty="0">
                <a:solidFill>
                  <a:srgbClr val="C00000"/>
                </a:solidFill>
              </a:rPr>
              <a:t>Early Feasibility Poll</a:t>
            </a:r>
          </a:p>
          <a:p>
            <a:pPr marL="914400" lvl="1" indent="-457200">
              <a:spcBef>
                <a:spcPts val="600"/>
              </a:spcBef>
              <a:spcAft>
                <a:spcPts val="600"/>
              </a:spcAft>
              <a:buFont typeface="Wingdings" panose="05000000000000000000" pitchFamily="2" charset="2"/>
              <a:buChar char="Ø"/>
            </a:pPr>
            <a:r>
              <a:rPr lang="en-US" sz="2000" dirty="0"/>
              <a:t>Conducted one year+ out to initiate effort, small sample, medium-length</a:t>
            </a:r>
          </a:p>
          <a:p>
            <a:pPr marL="342900" indent="-342900">
              <a:spcBef>
                <a:spcPts val="600"/>
              </a:spcBef>
              <a:spcAft>
                <a:spcPts val="600"/>
              </a:spcAft>
              <a:buFont typeface="Wingdings" panose="05000000000000000000" pitchFamily="2" charset="2"/>
              <a:buChar char="ü"/>
            </a:pPr>
            <a:r>
              <a:rPr lang="en-US" sz="2700" dirty="0">
                <a:solidFill>
                  <a:srgbClr val="C00000"/>
                </a:solidFill>
              </a:rPr>
              <a:t>Baseline Poll</a:t>
            </a:r>
          </a:p>
          <a:p>
            <a:pPr marL="914400" marR="0" lvl="1" indent="-457200" algn="l" defTabSz="914400" rtl="0" eaLnBrk="0" fontAlgn="base" latinLnBrk="0" hangingPunct="0">
              <a:lnSpc>
                <a:spcPct val="100000"/>
              </a:lnSpc>
              <a:spcBef>
                <a:spcPts val="600"/>
              </a:spcBef>
              <a:spcAft>
                <a:spcPts val="6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Conducted 6-10 months out to inform campaign plan, large sample, longer poll</a:t>
            </a:r>
            <a:endParaRPr lang="en-US" sz="2700" dirty="0"/>
          </a:p>
          <a:p>
            <a:pPr marL="342900" indent="-342900">
              <a:spcBef>
                <a:spcPts val="600"/>
              </a:spcBef>
              <a:spcAft>
                <a:spcPts val="600"/>
              </a:spcAft>
              <a:buFont typeface="Wingdings" panose="05000000000000000000" pitchFamily="2" charset="2"/>
              <a:buChar char="ü"/>
            </a:pPr>
            <a:r>
              <a:rPr lang="en-US" sz="2700" dirty="0">
                <a:solidFill>
                  <a:srgbClr val="C00000"/>
                </a:solidFill>
              </a:rPr>
              <a:t>Brushfire Poll</a:t>
            </a:r>
          </a:p>
          <a:p>
            <a:pPr marL="914400" marR="0" lvl="1" indent="-457200" algn="l" defTabSz="914400" rtl="0" eaLnBrk="0" fontAlgn="base" latinLnBrk="0" hangingPunct="0">
              <a:lnSpc>
                <a:spcPct val="100000"/>
              </a:lnSpc>
              <a:spcBef>
                <a:spcPts val="600"/>
              </a:spcBef>
              <a:spcAft>
                <a:spcPts val="6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Conducted as needed during campaign to address emerging issues, small sample, medium length</a:t>
            </a:r>
            <a:endParaRPr lang="en-US" sz="2700" dirty="0"/>
          </a:p>
          <a:p>
            <a:pPr marL="342900" indent="-342900">
              <a:spcBef>
                <a:spcPts val="600"/>
              </a:spcBef>
              <a:spcAft>
                <a:spcPts val="600"/>
              </a:spcAft>
              <a:buFont typeface="Wingdings" panose="05000000000000000000" pitchFamily="2" charset="2"/>
              <a:buChar char="ü"/>
            </a:pPr>
            <a:r>
              <a:rPr lang="en-US" sz="2700" dirty="0">
                <a:solidFill>
                  <a:srgbClr val="C00000"/>
                </a:solidFill>
              </a:rPr>
              <a:t>Tracking Poll</a:t>
            </a:r>
          </a:p>
          <a:p>
            <a:pPr marL="914400" marR="0" lvl="1" indent="-457200" algn="l" defTabSz="914400" rtl="0" eaLnBrk="0" fontAlgn="base" latinLnBrk="0" hangingPunct="0">
              <a:lnSpc>
                <a:spcPct val="100000"/>
              </a:lnSpc>
              <a:spcBef>
                <a:spcPts val="600"/>
              </a:spcBef>
              <a:spcAft>
                <a:spcPts val="6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Arial" charset="0"/>
                <a:ea typeface="+mn-ea"/>
                <a:cs typeface="+mn-cs"/>
              </a:rPr>
              <a:t>Conducted in final six weeks to sharpen communications plan, small sample, very short</a:t>
            </a:r>
            <a:endParaRPr kumimoji="0" lang="en-US" sz="27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3343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ChangeArrowheads="1"/>
          </p:cNvSpPr>
          <p:nvPr/>
        </p:nvSpPr>
        <p:spPr bwMode="auto">
          <a:xfrm>
            <a:off x="2189163" y="2668588"/>
            <a:ext cx="9144000" cy="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sz="2400">
              <a:solidFill>
                <a:srgbClr val="000000"/>
              </a:solidFill>
              <a:latin typeface="Century Gothic" pitchFamily="34" charset="0"/>
            </a:endParaRPr>
          </a:p>
        </p:txBody>
      </p:sp>
      <p:sp>
        <p:nvSpPr>
          <p:cNvPr id="7" name="Title 1"/>
          <p:cNvSpPr>
            <a:spLocks noGrp="1"/>
          </p:cNvSpPr>
          <p:nvPr>
            <p:ph type="title"/>
          </p:nvPr>
        </p:nvSpPr>
        <p:spPr>
          <a:xfrm>
            <a:off x="139390" y="127868"/>
            <a:ext cx="8776010" cy="890593"/>
          </a:xfrm>
        </p:spPr>
        <p:txBody>
          <a:bodyPr/>
          <a:lstStyle/>
          <a:p>
            <a:r>
              <a:rPr lang="en-US" sz="3200" b="1" dirty="0">
                <a:solidFill>
                  <a:srgbClr val="002060"/>
                </a:solidFill>
                <a:latin typeface="Tahoma" pitchFamily="34" charset="0"/>
                <a:cs typeface="Tahoma" pitchFamily="34" charset="0"/>
              </a:rPr>
              <a:t>Key Questions a Poll Can Answer</a:t>
            </a:r>
          </a:p>
        </p:txBody>
      </p:sp>
      <p:sp>
        <p:nvSpPr>
          <p:cNvPr id="2" name="TextBox 1">
            <a:extLst>
              <a:ext uri="{FF2B5EF4-FFF2-40B4-BE49-F238E27FC236}">
                <a16:creationId xmlns:a16="http://schemas.microsoft.com/office/drawing/2014/main" id="{297BCA66-297F-8770-A85A-95A676AAF037}"/>
              </a:ext>
            </a:extLst>
          </p:cNvPr>
          <p:cNvSpPr txBox="1"/>
          <p:nvPr/>
        </p:nvSpPr>
        <p:spPr>
          <a:xfrm>
            <a:off x="228600" y="877735"/>
            <a:ext cx="8686800" cy="5386090"/>
          </a:xfrm>
          <a:prstGeom prst="rect">
            <a:avLst/>
          </a:prstGeom>
          <a:noFill/>
        </p:spPr>
        <p:txBody>
          <a:bodyPr wrap="square" rtlCol="0">
            <a:spAutoFit/>
          </a:bodyPr>
          <a:lstStyle/>
          <a:p>
            <a:pPr marL="342900" indent="-342900" algn="just">
              <a:spcBef>
                <a:spcPts val="600"/>
              </a:spcBef>
              <a:spcAft>
                <a:spcPts val="600"/>
              </a:spcAft>
              <a:buFont typeface="Wingdings" panose="05000000000000000000" pitchFamily="2" charset="2"/>
              <a:buChar char="ü"/>
            </a:pPr>
            <a:r>
              <a:rPr lang="en-US" sz="1600" b="0" dirty="0"/>
              <a:t>What is the public mood, and which </a:t>
            </a:r>
            <a:r>
              <a:rPr lang="en-US" sz="1600" dirty="0"/>
              <a:t>issues</a:t>
            </a:r>
            <a:r>
              <a:rPr lang="en-US" sz="1600" b="0" dirty="0"/>
              <a:t> are voters most concerned about?</a:t>
            </a:r>
          </a:p>
          <a:p>
            <a:pPr marL="342900" indent="-342900" algn="just">
              <a:spcBef>
                <a:spcPts val="600"/>
              </a:spcBef>
              <a:spcAft>
                <a:spcPts val="600"/>
              </a:spcAft>
              <a:buFont typeface="Wingdings" panose="05000000000000000000" pitchFamily="2" charset="2"/>
              <a:buChar char="ü"/>
            </a:pPr>
            <a:r>
              <a:rPr lang="en-US" sz="1600" b="0" dirty="0"/>
              <a:t>Is there a recognition of </a:t>
            </a:r>
            <a:r>
              <a:rPr lang="en-US" sz="1600" dirty="0"/>
              <a:t>need for additional investment </a:t>
            </a:r>
            <a:r>
              <a:rPr lang="en-US" sz="1600" b="0" dirty="0"/>
              <a:t>in children and youth?</a:t>
            </a:r>
          </a:p>
          <a:p>
            <a:pPr marL="342900" indent="-342900" algn="just">
              <a:spcBef>
                <a:spcPts val="600"/>
              </a:spcBef>
              <a:spcAft>
                <a:spcPts val="600"/>
              </a:spcAft>
              <a:buFont typeface="Wingdings" panose="05000000000000000000" pitchFamily="2" charset="2"/>
              <a:buChar char="ü"/>
            </a:pPr>
            <a:r>
              <a:rPr lang="en-US" sz="1600" b="0" dirty="0"/>
              <a:t>Where does </a:t>
            </a:r>
            <a:r>
              <a:rPr lang="en-US" sz="1600" dirty="0"/>
              <a:t>baseline support </a:t>
            </a:r>
            <a:r>
              <a:rPr lang="en-US" sz="1600" b="0" dirty="0"/>
              <a:t>for a measure start, how intense is it, and how fluid is it in the face of messaging?</a:t>
            </a:r>
          </a:p>
          <a:p>
            <a:pPr marL="342900" indent="-342900" algn="just">
              <a:spcBef>
                <a:spcPts val="600"/>
              </a:spcBef>
              <a:spcAft>
                <a:spcPts val="600"/>
              </a:spcAft>
              <a:buFont typeface="Wingdings" panose="05000000000000000000" pitchFamily="2" charset="2"/>
              <a:buChar char="ü"/>
            </a:pPr>
            <a:r>
              <a:rPr lang="en-US" sz="1600" b="0" dirty="0"/>
              <a:t>Does the presence of </a:t>
            </a:r>
            <a:r>
              <a:rPr lang="en-US" sz="1600" dirty="0"/>
              <a:t>other major public finance measures </a:t>
            </a:r>
            <a:r>
              <a:rPr lang="en-US" sz="1600" b="0" dirty="0"/>
              <a:t>on the ballot affect support?</a:t>
            </a:r>
          </a:p>
          <a:p>
            <a:pPr marL="342900" indent="-342900" algn="just">
              <a:spcBef>
                <a:spcPts val="600"/>
              </a:spcBef>
              <a:spcAft>
                <a:spcPts val="600"/>
              </a:spcAft>
              <a:buFont typeface="Wingdings" panose="05000000000000000000" pitchFamily="2" charset="2"/>
              <a:buChar char="ü"/>
            </a:pPr>
            <a:r>
              <a:rPr lang="en-US" sz="1600" b="0" dirty="0"/>
              <a:t>Which </a:t>
            </a:r>
            <a:r>
              <a:rPr lang="en-US" sz="1600" dirty="0"/>
              <a:t>funding mechanism </a:t>
            </a:r>
            <a:r>
              <a:rPr lang="en-US" sz="1600" b="0" dirty="0"/>
              <a:t>is most likely to win acceptance?</a:t>
            </a:r>
          </a:p>
          <a:p>
            <a:pPr marL="342900" indent="-342900" algn="just">
              <a:spcBef>
                <a:spcPts val="600"/>
              </a:spcBef>
              <a:spcAft>
                <a:spcPts val="600"/>
              </a:spcAft>
              <a:buFont typeface="Wingdings" panose="05000000000000000000" pitchFamily="2" charset="2"/>
              <a:buChar char="ü"/>
            </a:pPr>
            <a:r>
              <a:rPr lang="en-US" sz="1600" dirty="0"/>
              <a:t>How much </a:t>
            </a:r>
            <a:r>
              <a:rPr lang="en-US" sz="1600" b="0" dirty="0"/>
              <a:t>are people will to pay in additional taxes?</a:t>
            </a:r>
          </a:p>
          <a:p>
            <a:pPr marL="342900" indent="-342900" algn="just">
              <a:spcBef>
                <a:spcPts val="600"/>
              </a:spcBef>
              <a:spcAft>
                <a:spcPts val="600"/>
              </a:spcAft>
              <a:buFont typeface="Wingdings" panose="05000000000000000000" pitchFamily="2" charset="2"/>
              <a:buChar char="ü"/>
            </a:pPr>
            <a:r>
              <a:rPr lang="en-US" sz="1600" b="0" dirty="0"/>
              <a:t>Does the</a:t>
            </a:r>
            <a:r>
              <a:rPr lang="en-US" sz="1600" dirty="0"/>
              <a:t> duration </a:t>
            </a:r>
            <a:r>
              <a:rPr lang="en-US" sz="1600" b="0" dirty="0"/>
              <a:t>of the measure matter to voters?</a:t>
            </a:r>
          </a:p>
          <a:p>
            <a:pPr marL="342900" indent="-342900" algn="just">
              <a:spcBef>
                <a:spcPts val="600"/>
              </a:spcBef>
              <a:spcAft>
                <a:spcPts val="600"/>
              </a:spcAft>
              <a:buFont typeface="Wingdings" panose="05000000000000000000" pitchFamily="2" charset="2"/>
              <a:buChar char="ü"/>
            </a:pPr>
            <a:r>
              <a:rPr lang="en-US" sz="1600" b="0" dirty="0"/>
              <a:t>Which </a:t>
            </a:r>
            <a:r>
              <a:rPr lang="en-US" sz="1600" dirty="0"/>
              <a:t>investments in children and youth </a:t>
            </a:r>
            <a:r>
              <a:rPr lang="en-US" sz="1600" b="0" dirty="0"/>
              <a:t>does the public see as the highest priorities?</a:t>
            </a:r>
          </a:p>
          <a:p>
            <a:pPr marL="342900" indent="-342900" algn="just">
              <a:spcBef>
                <a:spcPts val="600"/>
              </a:spcBef>
              <a:spcAft>
                <a:spcPts val="600"/>
              </a:spcAft>
              <a:buFont typeface="Wingdings" panose="05000000000000000000" pitchFamily="2" charset="2"/>
              <a:buChar char="ü"/>
            </a:pPr>
            <a:r>
              <a:rPr lang="en-US" sz="1600" b="0" dirty="0"/>
              <a:t>Are there </a:t>
            </a:r>
            <a:r>
              <a:rPr lang="en-US" sz="1600" dirty="0"/>
              <a:t>fiscal accountability provisions </a:t>
            </a:r>
            <a:r>
              <a:rPr lang="en-US" sz="1600" b="0" dirty="0"/>
              <a:t>that are important to include?</a:t>
            </a:r>
          </a:p>
          <a:p>
            <a:pPr marL="342900" indent="-342900" algn="just">
              <a:spcBef>
                <a:spcPts val="600"/>
              </a:spcBef>
              <a:spcAft>
                <a:spcPts val="600"/>
              </a:spcAft>
              <a:buFont typeface="Wingdings" panose="05000000000000000000" pitchFamily="2" charset="2"/>
              <a:buChar char="ü"/>
            </a:pPr>
            <a:r>
              <a:rPr lang="en-US" sz="1600" b="0" dirty="0"/>
              <a:t>Which </a:t>
            </a:r>
            <a:r>
              <a:rPr lang="en-US" sz="1600" dirty="0"/>
              <a:t>messages</a:t>
            </a:r>
            <a:r>
              <a:rPr lang="en-US" sz="1600" b="0" dirty="0"/>
              <a:t> are most effective in making the case for a measure?</a:t>
            </a:r>
          </a:p>
          <a:p>
            <a:pPr marL="342900" indent="-342900" algn="just">
              <a:spcBef>
                <a:spcPts val="600"/>
              </a:spcBef>
              <a:spcAft>
                <a:spcPts val="600"/>
              </a:spcAft>
              <a:buFont typeface="Wingdings" panose="05000000000000000000" pitchFamily="2" charset="2"/>
              <a:buChar char="ü"/>
            </a:pPr>
            <a:r>
              <a:rPr lang="en-US" sz="1600" b="0" dirty="0"/>
              <a:t>Which </a:t>
            </a:r>
            <a:r>
              <a:rPr lang="en-US" sz="1600" dirty="0"/>
              <a:t>opposition messages </a:t>
            </a:r>
            <a:r>
              <a:rPr lang="en-US" sz="1600" b="0" dirty="0"/>
              <a:t>create the greatest vulnerability?</a:t>
            </a:r>
          </a:p>
          <a:p>
            <a:pPr marL="342900" indent="-342900" algn="just">
              <a:spcBef>
                <a:spcPts val="600"/>
              </a:spcBef>
              <a:spcAft>
                <a:spcPts val="600"/>
              </a:spcAft>
              <a:buFont typeface="Wingdings" panose="05000000000000000000" pitchFamily="2" charset="2"/>
              <a:buChar char="ü"/>
            </a:pPr>
            <a:r>
              <a:rPr lang="en-US" sz="1600" b="0" dirty="0"/>
              <a:t>How might those attacks be </a:t>
            </a:r>
            <a:r>
              <a:rPr lang="en-US" sz="1600" dirty="0"/>
              <a:t>rebutted</a:t>
            </a:r>
            <a:r>
              <a:rPr lang="en-US" sz="1600" b="0" dirty="0"/>
              <a:t>?</a:t>
            </a:r>
          </a:p>
          <a:p>
            <a:pPr marL="342900" indent="-342900" algn="just">
              <a:spcBef>
                <a:spcPts val="600"/>
              </a:spcBef>
              <a:spcAft>
                <a:spcPts val="600"/>
              </a:spcAft>
              <a:buFont typeface="Wingdings" panose="05000000000000000000" pitchFamily="2" charset="2"/>
              <a:buChar char="ü"/>
            </a:pPr>
            <a:r>
              <a:rPr lang="en-US" sz="1600" b="0" dirty="0"/>
              <a:t>Which </a:t>
            </a:r>
            <a:r>
              <a:rPr lang="en-US" sz="1600" dirty="0"/>
              <a:t>messengers</a:t>
            </a:r>
            <a:r>
              <a:rPr lang="en-US" sz="1600" b="0" dirty="0"/>
              <a:t> are most credible in making the case for a measure?</a:t>
            </a:r>
          </a:p>
        </p:txBody>
      </p:sp>
    </p:spTree>
    <p:extLst>
      <p:ext uri="{BB962C8B-B14F-4D97-AF65-F5344CB8AC3E}">
        <p14:creationId xmlns:p14="http://schemas.microsoft.com/office/powerpoint/2010/main" val="371522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ChangeArrowheads="1"/>
          </p:cNvSpPr>
          <p:nvPr/>
        </p:nvSpPr>
        <p:spPr bwMode="auto">
          <a:xfrm>
            <a:off x="2189163" y="2668588"/>
            <a:ext cx="9144000" cy="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555012" name="Text Box 4"/>
          <p:cNvSpPr txBox="1">
            <a:spLocks noChangeArrowheads="1"/>
          </p:cNvSpPr>
          <p:nvPr/>
        </p:nvSpPr>
        <p:spPr bwMode="auto">
          <a:xfrm>
            <a:off x="76200" y="457200"/>
            <a:ext cx="8915400" cy="507831"/>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spAutoFit/>
          </a:bodyPr>
          <a:lstStyle/>
          <a:p>
            <a:pPr algn="ctr">
              <a:spcBef>
                <a:spcPct val="50000"/>
              </a:spcBef>
            </a:pPr>
            <a:r>
              <a:rPr lang="en-US" sz="2700" b="1" dirty="0">
                <a:latin typeface="Tahoma" pitchFamily="34" charset="0"/>
                <a:cs typeface="Tahoma" pitchFamily="34" charset="0"/>
              </a:rPr>
              <a:t>A Typical </a:t>
            </a:r>
            <a:r>
              <a:rPr lang="en-US" sz="2700" b="1" u="sng" dirty="0">
                <a:latin typeface="Tahoma" pitchFamily="34" charset="0"/>
                <a:cs typeface="Tahoma" pitchFamily="34" charset="0"/>
              </a:rPr>
              <a:t>Ballot Measure</a:t>
            </a:r>
            <a:r>
              <a:rPr lang="en-US" sz="2700" b="1" dirty="0">
                <a:latin typeface="Tahoma" pitchFamily="34" charset="0"/>
                <a:cs typeface="Tahoma" pitchFamily="34" charset="0"/>
              </a:rPr>
              <a:t> Questionnaire Structure</a:t>
            </a:r>
          </a:p>
        </p:txBody>
      </p:sp>
      <p:sp>
        <p:nvSpPr>
          <p:cNvPr id="555013" name="Text Box 5"/>
          <p:cNvSpPr txBox="1">
            <a:spLocks noChangeArrowheads="1"/>
          </p:cNvSpPr>
          <p:nvPr/>
        </p:nvSpPr>
        <p:spPr bwMode="auto">
          <a:xfrm>
            <a:off x="381000" y="1143000"/>
            <a:ext cx="8382000" cy="5120697"/>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spAutoFit/>
          </a:bodyPr>
          <a:lstStyle>
            <a:lvl1pPr marL="457200" indent="-457200" algn="l">
              <a:defRPr sz="2400">
                <a:solidFill>
                  <a:schemeClr val="tx1"/>
                </a:solidFill>
                <a:latin typeface="Century Gothic" pitchFamily="34" charset="0"/>
              </a:defRPr>
            </a:lvl1pPr>
            <a:lvl2pPr marL="1028700" indent="-457200" algn="l">
              <a:defRPr sz="2400">
                <a:solidFill>
                  <a:schemeClr val="tx1"/>
                </a:solidFill>
                <a:latin typeface="Century Gothic" pitchFamily="34" charset="0"/>
              </a:defRPr>
            </a:lvl2pPr>
            <a:lvl3pPr marL="1371600" indent="-457200" algn="l">
              <a:defRPr sz="2400">
                <a:solidFill>
                  <a:schemeClr val="tx1"/>
                </a:solidFill>
                <a:latin typeface="Century Gothic" pitchFamily="34" charset="0"/>
              </a:defRPr>
            </a:lvl3pPr>
            <a:lvl4pPr marL="1828800" indent="-457200" algn="l">
              <a:defRPr sz="2400">
                <a:solidFill>
                  <a:schemeClr val="tx1"/>
                </a:solidFill>
                <a:latin typeface="Century Gothic" pitchFamily="34" charset="0"/>
              </a:defRPr>
            </a:lvl4pPr>
            <a:lvl5pPr marL="2286000" indent="-457200" algn="l">
              <a:defRPr sz="2400">
                <a:solidFill>
                  <a:schemeClr val="tx1"/>
                </a:solidFill>
                <a:latin typeface="Century Gothic" pitchFamily="34" charset="0"/>
              </a:defRPr>
            </a:lvl5pPr>
            <a:lvl6pPr marL="2743200" indent="-457200" fontAlgn="base">
              <a:spcBef>
                <a:spcPct val="0"/>
              </a:spcBef>
              <a:spcAft>
                <a:spcPct val="0"/>
              </a:spcAft>
              <a:defRPr sz="2400">
                <a:solidFill>
                  <a:schemeClr val="tx1"/>
                </a:solidFill>
                <a:latin typeface="Century Gothic" pitchFamily="34" charset="0"/>
              </a:defRPr>
            </a:lvl6pPr>
            <a:lvl7pPr marL="3200400" indent="-457200" fontAlgn="base">
              <a:spcBef>
                <a:spcPct val="0"/>
              </a:spcBef>
              <a:spcAft>
                <a:spcPct val="0"/>
              </a:spcAft>
              <a:defRPr sz="2400">
                <a:solidFill>
                  <a:schemeClr val="tx1"/>
                </a:solidFill>
                <a:latin typeface="Century Gothic" pitchFamily="34" charset="0"/>
              </a:defRPr>
            </a:lvl7pPr>
            <a:lvl8pPr marL="3657600" indent="-457200" fontAlgn="base">
              <a:spcBef>
                <a:spcPct val="0"/>
              </a:spcBef>
              <a:spcAft>
                <a:spcPct val="0"/>
              </a:spcAft>
              <a:defRPr sz="2400">
                <a:solidFill>
                  <a:schemeClr val="tx1"/>
                </a:solidFill>
                <a:latin typeface="Century Gothic" pitchFamily="34" charset="0"/>
              </a:defRPr>
            </a:lvl8pPr>
            <a:lvl9pPr marL="4114800" indent="-457200" fontAlgn="base">
              <a:spcBef>
                <a:spcPct val="0"/>
              </a:spcBef>
              <a:spcAft>
                <a:spcPct val="0"/>
              </a:spcAft>
              <a:defRPr sz="2400">
                <a:solidFill>
                  <a:schemeClr val="tx1"/>
                </a:solidFill>
                <a:latin typeface="Century Gothic" pitchFamily="34" charset="0"/>
              </a:defRPr>
            </a:lvl9pPr>
          </a:lstStyle>
          <a:p>
            <a:pPr algn="just">
              <a:lnSpc>
                <a:spcPct val="110000"/>
              </a:lnSpc>
              <a:buClr>
                <a:srgbClr val="002060"/>
              </a:buClr>
              <a:buFont typeface="Wingdings" pitchFamily="2" charset="2"/>
              <a:buAutoNum type="arabicParenR"/>
            </a:pPr>
            <a:r>
              <a:rPr lang="en-US" sz="2300" b="1" dirty="0"/>
              <a:t>Screening questions to ID likely voters</a:t>
            </a:r>
          </a:p>
          <a:p>
            <a:pPr algn="just">
              <a:lnSpc>
                <a:spcPct val="110000"/>
              </a:lnSpc>
              <a:buClr>
                <a:srgbClr val="002060"/>
              </a:buClr>
              <a:buFont typeface="Wingdings" pitchFamily="2" charset="2"/>
              <a:buAutoNum type="arabicParenR"/>
            </a:pPr>
            <a:r>
              <a:rPr lang="en-US" sz="2300" b="1" dirty="0"/>
              <a:t>Background/contextual questions: right direction/ wrong track, most important problem facing the area, favorability or job approval ratings for elected officials</a:t>
            </a:r>
          </a:p>
          <a:p>
            <a:pPr algn="just">
              <a:lnSpc>
                <a:spcPct val="110000"/>
              </a:lnSpc>
              <a:buClr>
                <a:srgbClr val="002060"/>
              </a:buClr>
              <a:buFont typeface="Wingdings" pitchFamily="2" charset="2"/>
              <a:buAutoNum type="arabicParenR"/>
            </a:pPr>
            <a:r>
              <a:rPr lang="en-US" sz="2300" b="1" dirty="0"/>
              <a:t>Initial ballot question test</a:t>
            </a:r>
          </a:p>
          <a:p>
            <a:pPr algn="just">
              <a:lnSpc>
                <a:spcPct val="110000"/>
              </a:lnSpc>
              <a:buClr>
                <a:srgbClr val="002060"/>
              </a:buClr>
              <a:buFont typeface="Wingdings" pitchFamily="2" charset="2"/>
              <a:buAutoNum type="arabicParenR"/>
            </a:pPr>
            <a:r>
              <a:rPr lang="en-US" sz="2300" b="1" dirty="0"/>
              <a:t>Broader questions about issues or policy proposals</a:t>
            </a:r>
          </a:p>
          <a:p>
            <a:pPr algn="just">
              <a:lnSpc>
                <a:spcPct val="110000"/>
              </a:lnSpc>
              <a:buClr>
                <a:srgbClr val="002060"/>
              </a:buClr>
              <a:buFont typeface="Wingdings" pitchFamily="2" charset="2"/>
              <a:buAutoNum type="arabicParenR"/>
            </a:pPr>
            <a:r>
              <a:rPr lang="en-US" sz="2300" b="1" dirty="0"/>
              <a:t>Elements of the measure – funding mechanism, tax rates, duration, accountability mechanisms, uses of money</a:t>
            </a:r>
          </a:p>
          <a:p>
            <a:pPr algn="just">
              <a:lnSpc>
                <a:spcPct val="110000"/>
              </a:lnSpc>
              <a:buClr>
                <a:srgbClr val="002060"/>
              </a:buClr>
              <a:buFont typeface="Wingdings" pitchFamily="2" charset="2"/>
              <a:buAutoNum type="arabicParenR"/>
            </a:pPr>
            <a:r>
              <a:rPr lang="en-US" sz="2300" b="1" dirty="0"/>
              <a:t>Pro arguments followed by a re-vote</a:t>
            </a:r>
          </a:p>
          <a:p>
            <a:pPr algn="just">
              <a:lnSpc>
                <a:spcPct val="110000"/>
              </a:lnSpc>
              <a:buClr>
                <a:srgbClr val="002060"/>
              </a:buClr>
              <a:buFont typeface="Wingdings" pitchFamily="2" charset="2"/>
              <a:buAutoNum type="arabicParenR"/>
            </a:pPr>
            <a:r>
              <a:rPr lang="en-US" sz="2300" b="1" dirty="0"/>
              <a:t>Con arguments followed by a re-vote</a:t>
            </a:r>
          </a:p>
          <a:p>
            <a:pPr algn="just">
              <a:lnSpc>
                <a:spcPct val="110000"/>
              </a:lnSpc>
              <a:buClr>
                <a:srgbClr val="002060"/>
              </a:buClr>
              <a:buFont typeface="Wingdings" pitchFamily="2" charset="2"/>
              <a:buAutoNum type="arabicParenR"/>
            </a:pPr>
            <a:r>
              <a:rPr lang="en-US" sz="2300" b="1" dirty="0"/>
              <a:t>Demographics (age, gender, race, income, party, etc.)</a:t>
            </a:r>
          </a:p>
        </p:txBody>
      </p:sp>
    </p:spTree>
    <p:extLst>
      <p:ext uri="{BB962C8B-B14F-4D97-AF65-F5344CB8AC3E}">
        <p14:creationId xmlns:p14="http://schemas.microsoft.com/office/powerpoint/2010/main" val="46239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55013">
                                            <p:txEl>
                                              <p:pRg st="0" end="0"/>
                                            </p:txEl>
                                          </p:spTgt>
                                        </p:tgtEl>
                                        <p:attrNameLst>
                                          <p:attrName>style.visibility</p:attrName>
                                        </p:attrNameLst>
                                      </p:cBhvr>
                                      <p:to>
                                        <p:strVal val="visible"/>
                                      </p:to>
                                    </p:set>
                                    <p:anim calcmode="lin" valueType="num">
                                      <p:cBhvr additive="base">
                                        <p:cTn id="7" dur="500" fill="hold"/>
                                        <p:tgtEl>
                                          <p:spTgt spid="5550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550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55013">
                                            <p:txEl>
                                              <p:pRg st="1" end="1"/>
                                            </p:txEl>
                                          </p:spTgt>
                                        </p:tgtEl>
                                        <p:attrNameLst>
                                          <p:attrName>style.visibility</p:attrName>
                                        </p:attrNameLst>
                                      </p:cBhvr>
                                      <p:to>
                                        <p:strVal val="visible"/>
                                      </p:to>
                                    </p:set>
                                    <p:anim calcmode="lin" valueType="num">
                                      <p:cBhvr additive="base">
                                        <p:cTn id="13" dur="500" fill="hold"/>
                                        <p:tgtEl>
                                          <p:spTgt spid="55501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550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55013">
                                            <p:txEl>
                                              <p:pRg st="2" end="2"/>
                                            </p:txEl>
                                          </p:spTgt>
                                        </p:tgtEl>
                                        <p:attrNameLst>
                                          <p:attrName>style.visibility</p:attrName>
                                        </p:attrNameLst>
                                      </p:cBhvr>
                                      <p:to>
                                        <p:strVal val="visible"/>
                                      </p:to>
                                    </p:set>
                                    <p:anim calcmode="lin" valueType="num">
                                      <p:cBhvr additive="base">
                                        <p:cTn id="19" dur="500" fill="hold"/>
                                        <p:tgtEl>
                                          <p:spTgt spid="55501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550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55013">
                                            <p:txEl>
                                              <p:pRg st="3" end="3"/>
                                            </p:txEl>
                                          </p:spTgt>
                                        </p:tgtEl>
                                        <p:attrNameLst>
                                          <p:attrName>style.visibility</p:attrName>
                                        </p:attrNameLst>
                                      </p:cBhvr>
                                      <p:to>
                                        <p:strVal val="visible"/>
                                      </p:to>
                                    </p:set>
                                    <p:anim calcmode="lin" valueType="num">
                                      <p:cBhvr additive="base">
                                        <p:cTn id="25" dur="500" fill="hold"/>
                                        <p:tgtEl>
                                          <p:spTgt spid="55501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550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555013">
                                            <p:txEl>
                                              <p:pRg st="4" end="4"/>
                                            </p:txEl>
                                          </p:spTgt>
                                        </p:tgtEl>
                                        <p:attrNameLst>
                                          <p:attrName>style.visibility</p:attrName>
                                        </p:attrNameLst>
                                      </p:cBhvr>
                                      <p:to>
                                        <p:strVal val="visible"/>
                                      </p:to>
                                    </p:set>
                                    <p:anim calcmode="lin" valueType="num">
                                      <p:cBhvr additive="base">
                                        <p:cTn id="31" dur="500" fill="hold"/>
                                        <p:tgtEl>
                                          <p:spTgt spid="55501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550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555013">
                                            <p:txEl>
                                              <p:pRg st="5" end="5"/>
                                            </p:txEl>
                                          </p:spTgt>
                                        </p:tgtEl>
                                        <p:attrNameLst>
                                          <p:attrName>style.visibility</p:attrName>
                                        </p:attrNameLst>
                                      </p:cBhvr>
                                      <p:to>
                                        <p:strVal val="visible"/>
                                      </p:to>
                                    </p:set>
                                    <p:anim calcmode="lin" valueType="num">
                                      <p:cBhvr additive="base">
                                        <p:cTn id="37" dur="500" fill="hold"/>
                                        <p:tgtEl>
                                          <p:spTgt spid="55501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550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555013">
                                            <p:txEl>
                                              <p:pRg st="6" end="6"/>
                                            </p:txEl>
                                          </p:spTgt>
                                        </p:tgtEl>
                                        <p:attrNameLst>
                                          <p:attrName>style.visibility</p:attrName>
                                        </p:attrNameLst>
                                      </p:cBhvr>
                                      <p:to>
                                        <p:strVal val="visible"/>
                                      </p:to>
                                    </p:set>
                                    <p:anim calcmode="lin" valueType="num">
                                      <p:cBhvr additive="base">
                                        <p:cTn id="43" dur="500" fill="hold"/>
                                        <p:tgtEl>
                                          <p:spTgt spid="55501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550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555013">
                                            <p:txEl>
                                              <p:pRg st="7" end="7"/>
                                            </p:txEl>
                                          </p:spTgt>
                                        </p:tgtEl>
                                        <p:attrNameLst>
                                          <p:attrName>style.visibility</p:attrName>
                                        </p:attrNameLst>
                                      </p:cBhvr>
                                      <p:to>
                                        <p:strVal val="visible"/>
                                      </p:to>
                                    </p:set>
                                    <p:anim calcmode="lin" valueType="num">
                                      <p:cBhvr additive="base">
                                        <p:cTn id="49" dur="500" fill="hold"/>
                                        <p:tgtEl>
                                          <p:spTgt spid="55501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550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2" fill="hold" grpId="0" nodeType="clickEffect">
                                  <p:stCondLst>
                                    <p:cond delay="0"/>
                                  </p:stCondLst>
                                  <p:childTnLst>
                                    <p:anim calcmode="lin" valueType="num">
                                      <p:cBhvr additive="base">
                                        <p:cTn id="54" dur="500"/>
                                        <p:tgtEl>
                                          <p:spTgt spid="555012"/>
                                        </p:tgtEl>
                                        <p:attrNameLst>
                                          <p:attrName>ppt_x</p:attrName>
                                        </p:attrNameLst>
                                      </p:cBhvr>
                                      <p:tavLst>
                                        <p:tav tm="0">
                                          <p:val>
                                            <p:strVal val="ppt_x"/>
                                          </p:val>
                                        </p:tav>
                                        <p:tav tm="100000">
                                          <p:val>
                                            <p:strVal val="1+ppt_w/2"/>
                                          </p:val>
                                        </p:tav>
                                      </p:tavLst>
                                    </p:anim>
                                    <p:anim calcmode="lin" valueType="num">
                                      <p:cBhvr additive="base">
                                        <p:cTn id="55" dur="500"/>
                                        <p:tgtEl>
                                          <p:spTgt spid="555012"/>
                                        </p:tgtEl>
                                        <p:attrNameLst>
                                          <p:attrName>ppt_y</p:attrName>
                                        </p:attrNameLst>
                                      </p:cBhvr>
                                      <p:tavLst>
                                        <p:tav tm="0">
                                          <p:val>
                                            <p:strVal val="ppt_y"/>
                                          </p:val>
                                        </p:tav>
                                        <p:tav tm="100000">
                                          <p:val>
                                            <p:strVal val="ppt_y"/>
                                          </p:val>
                                        </p:tav>
                                      </p:tavLst>
                                    </p:anim>
                                    <p:set>
                                      <p:cBhvr>
                                        <p:cTn id="56" dur="1" fill="hold">
                                          <p:stCondLst>
                                            <p:cond delay="499"/>
                                          </p:stCondLst>
                                        </p:cTn>
                                        <p:tgtEl>
                                          <p:spTgt spid="555012"/>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xit" presetSubtype="4" fill="hold" grpId="0" nodeType="clickEffect">
                                  <p:stCondLst>
                                    <p:cond delay="0"/>
                                  </p:stCondLst>
                                  <p:childTnLst>
                                    <p:anim calcmode="lin" valueType="num">
                                      <p:cBhvr additive="base">
                                        <p:cTn id="60" dur="500"/>
                                        <p:tgtEl>
                                          <p:spTgt spid="555013">
                                            <p:txEl>
                                              <p:pRg st="0" end="0"/>
                                            </p:txEl>
                                          </p:spTgt>
                                        </p:tgtEl>
                                        <p:attrNameLst>
                                          <p:attrName>ppt_x</p:attrName>
                                        </p:attrNameLst>
                                      </p:cBhvr>
                                      <p:tavLst>
                                        <p:tav tm="0">
                                          <p:val>
                                            <p:strVal val="ppt_x"/>
                                          </p:val>
                                        </p:tav>
                                        <p:tav tm="100000">
                                          <p:val>
                                            <p:strVal val="ppt_x"/>
                                          </p:val>
                                        </p:tav>
                                      </p:tavLst>
                                    </p:anim>
                                    <p:anim calcmode="lin" valueType="num">
                                      <p:cBhvr additive="base">
                                        <p:cTn id="61" dur="500"/>
                                        <p:tgtEl>
                                          <p:spTgt spid="555013">
                                            <p:txEl>
                                              <p:pRg st="0" end="0"/>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555013">
                                            <p:txEl>
                                              <p:pRg st="0" end="0"/>
                                            </p:txEl>
                                          </p:spTgt>
                                        </p:tgtEl>
                                        <p:attrNameLst>
                                          <p:attrName>style.visibility</p:attrName>
                                        </p:attrNameLst>
                                      </p:cBhvr>
                                      <p:to>
                                        <p:strVal val="hidden"/>
                                      </p:to>
                                    </p:set>
                                  </p:childTnLst>
                                </p:cTn>
                              </p:par>
                              <p:par>
                                <p:cTn id="63" presetID="2" presetClass="exit" presetSubtype="4" fill="hold" grpId="0" nodeType="withEffect">
                                  <p:stCondLst>
                                    <p:cond delay="0"/>
                                  </p:stCondLst>
                                  <p:childTnLst>
                                    <p:anim calcmode="lin" valueType="num">
                                      <p:cBhvr additive="base">
                                        <p:cTn id="64" dur="500"/>
                                        <p:tgtEl>
                                          <p:spTgt spid="555013">
                                            <p:txEl>
                                              <p:pRg st="1" end="1"/>
                                            </p:txEl>
                                          </p:spTgt>
                                        </p:tgtEl>
                                        <p:attrNameLst>
                                          <p:attrName>ppt_x</p:attrName>
                                        </p:attrNameLst>
                                      </p:cBhvr>
                                      <p:tavLst>
                                        <p:tav tm="0">
                                          <p:val>
                                            <p:strVal val="ppt_x"/>
                                          </p:val>
                                        </p:tav>
                                        <p:tav tm="100000">
                                          <p:val>
                                            <p:strVal val="ppt_x"/>
                                          </p:val>
                                        </p:tav>
                                      </p:tavLst>
                                    </p:anim>
                                    <p:anim calcmode="lin" valueType="num">
                                      <p:cBhvr additive="base">
                                        <p:cTn id="65" dur="500"/>
                                        <p:tgtEl>
                                          <p:spTgt spid="555013">
                                            <p:txEl>
                                              <p:pRg st="1" end="1"/>
                                            </p:txEl>
                                          </p:spTgt>
                                        </p:tgtEl>
                                        <p:attrNameLst>
                                          <p:attrName>ppt_y</p:attrName>
                                        </p:attrNameLst>
                                      </p:cBhvr>
                                      <p:tavLst>
                                        <p:tav tm="0">
                                          <p:val>
                                            <p:strVal val="ppt_y"/>
                                          </p:val>
                                        </p:tav>
                                        <p:tav tm="100000">
                                          <p:val>
                                            <p:strVal val="1+ppt_h/2"/>
                                          </p:val>
                                        </p:tav>
                                      </p:tavLst>
                                    </p:anim>
                                    <p:set>
                                      <p:cBhvr>
                                        <p:cTn id="66" dur="1" fill="hold">
                                          <p:stCondLst>
                                            <p:cond delay="499"/>
                                          </p:stCondLst>
                                        </p:cTn>
                                        <p:tgtEl>
                                          <p:spTgt spid="555013">
                                            <p:txEl>
                                              <p:pRg st="1" end="1"/>
                                            </p:txEl>
                                          </p:spTgt>
                                        </p:tgtEl>
                                        <p:attrNameLst>
                                          <p:attrName>style.visibility</p:attrName>
                                        </p:attrNameLst>
                                      </p:cBhvr>
                                      <p:to>
                                        <p:strVal val="hidden"/>
                                      </p:to>
                                    </p:set>
                                  </p:childTnLst>
                                </p:cTn>
                              </p:par>
                              <p:par>
                                <p:cTn id="67" presetID="2" presetClass="exit" presetSubtype="4" fill="hold" grpId="0" nodeType="withEffect">
                                  <p:stCondLst>
                                    <p:cond delay="0"/>
                                  </p:stCondLst>
                                  <p:childTnLst>
                                    <p:anim calcmode="lin" valueType="num">
                                      <p:cBhvr additive="base">
                                        <p:cTn id="68" dur="500"/>
                                        <p:tgtEl>
                                          <p:spTgt spid="555013">
                                            <p:txEl>
                                              <p:pRg st="2" end="2"/>
                                            </p:txEl>
                                          </p:spTgt>
                                        </p:tgtEl>
                                        <p:attrNameLst>
                                          <p:attrName>ppt_x</p:attrName>
                                        </p:attrNameLst>
                                      </p:cBhvr>
                                      <p:tavLst>
                                        <p:tav tm="0">
                                          <p:val>
                                            <p:strVal val="ppt_x"/>
                                          </p:val>
                                        </p:tav>
                                        <p:tav tm="100000">
                                          <p:val>
                                            <p:strVal val="ppt_x"/>
                                          </p:val>
                                        </p:tav>
                                      </p:tavLst>
                                    </p:anim>
                                    <p:anim calcmode="lin" valueType="num">
                                      <p:cBhvr additive="base">
                                        <p:cTn id="69" dur="500"/>
                                        <p:tgtEl>
                                          <p:spTgt spid="555013">
                                            <p:txEl>
                                              <p:pRg st="2" end="2"/>
                                            </p:txEl>
                                          </p:spTgt>
                                        </p:tgtEl>
                                        <p:attrNameLst>
                                          <p:attrName>ppt_y</p:attrName>
                                        </p:attrNameLst>
                                      </p:cBhvr>
                                      <p:tavLst>
                                        <p:tav tm="0">
                                          <p:val>
                                            <p:strVal val="ppt_y"/>
                                          </p:val>
                                        </p:tav>
                                        <p:tav tm="100000">
                                          <p:val>
                                            <p:strVal val="1+ppt_h/2"/>
                                          </p:val>
                                        </p:tav>
                                      </p:tavLst>
                                    </p:anim>
                                    <p:set>
                                      <p:cBhvr>
                                        <p:cTn id="70" dur="1" fill="hold">
                                          <p:stCondLst>
                                            <p:cond delay="499"/>
                                          </p:stCondLst>
                                        </p:cTn>
                                        <p:tgtEl>
                                          <p:spTgt spid="555013">
                                            <p:txEl>
                                              <p:pRg st="2" end="2"/>
                                            </p:txEl>
                                          </p:spTgt>
                                        </p:tgtEl>
                                        <p:attrNameLst>
                                          <p:attrName>style.visibility</p:attrName>
                                        </p:attrNameLst>
                                      </p:cBhvr>
                                      <p:to>
                                        <p:strVal val="hidden"/>
                                      </p:to>
                                    </p:set>
                                  </p:childTnLst>
                                </p:cTn>
                              </p:par>
                              <p:par>
                                <p:cTn id="71" presetID="2" presetClass="exit" presetSubtype="4" fill="hold" grpId="0" nodeType="withEffect">
                                  <p:stCondLst>
                                    <p:cond delay="0"/>
                                  </p:stCondLst>
                                  <p:childTnLst>
                                    <p:anim calcmode="lin" valueType="num">
                                      <p:cBhvr additive="base">
                                        <p:cTn id="72" dur="500"/>
                                        <p:tgtEl>
                                          <p:spTgt spid="555013">
                                            <p:txEl>
                                              <p:pRg st="3" end="3"/>
                                            </p:txEl>
                                          </p:spTgt>
                                        </p:tgtEl>
                                        <p:attrNameLst>
                                          <p:attrName>ppt_x</p:attrName>
                                        </p:attrNameLst>
                                      </p:cBhvr>
                                      <p:tavLst>
                                        <p:tav tm="0">
                                          <p:val>
                                            <p:strVal val="ppt_x"/>
                                          </p:val>
                                        </p:tav>
                                        <p:tav tm="100000">
                                          <p:val>
                                            <p:strVal val="ppt_x"/>
                                          </p:val>
                                        </p:tav>
                                      </p:tavLst>
                                    </p:anim>
                                    <p:anim calcmode="lin" valueType="num">
                                      <p:cBhvr additive="base">
                                        <p:cTn id="73" dur="500"/>
                                        <p:tgtEl>
                                          <p:spTgt spid="555013">
                                            <p:txEl>
                                              <p:pRg st="3" end="3"/>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555013">
                                            <p:txEl>
                                              <p:pRg st="3" end="3"/>
                                            </p:txEl>
                                          </p:spTgt>
                                        </p:tgtEl>
                                        <p:attrNameLst>
                                          <p:attrName>style.visibility</p:attrName>
                                        </p:attrNameLst>
                                      </p:cBhvr>
                                      <p:to>
                                        <p:strVal val="hidden"/>
                                      </p:to>
                                    </p:set>
                                  </p:childTnLst>
                                </p:cTn>
                              </p:par>
                              <p:par>
                                <p:cTn id="75" presetID="2" presetClass="exit" presetSubtype="4" fill="hold" grpId="0" nodeType="withEffect">
                                  <p:stCondLst>
                                    <p:cond delay="0"/>
                                  </p:stCondLst>
                                  <p:childTnLst>
                                    <p:anim calcmode="lin" valueType="num">
                                      <p:cBhvr additive="base">
                                        <p:cTn id="76" dur="500"/>
                                        <p:tgtEl>
                                          <p:spTgt spid="555013">
                                            <p:txEl>
                                              <p:pRg st="4" end="4"/>
                                            </p:txEl>
                                          </p:spTgt>
                                        </p:tgtEl>
                                        <p:attrNameLst>
                                          <p:attrName>ppt_x</p:attrName>
                                        </p:attrNameLst>
                                      </p:cBhvr>
                                      <p:tavLst>
                                        <p:tav tm="0">
                                          <p:val>
                                            <p:strVal val="ppt_x"/>
                                          </p:val>
                                        </p:tav>
                                        <p:tav tm="100000">
                                          <p:val>
                                            <p:strVal val="ppt_x"/>
                                          </p:val>
                                        </p:tav>
                                      </p:tavLst>
                                    </p:anim>
                                    <p:anim calcmode="lin" valueType="num">
                                      <p:cBhvr additive="base">
                                        <p:cTn id="77" dur="500"/>
                                        <p:tgtEl>
                                          <p:spTgt spid="555013">
                                            <p:txEl>
                                              <p:pRg st="4" end="4"/>
                                            </p:txEl>
                                          </p:spTgt>
                                        </p:tgtEl>
                                        <p:attrNameLst>
                                          <p:attrName>ppt_y</p:attrName>
                                        </p:attrNameLst>
                                      </p:cBhvr>
                                      <p:tavLst>
                                        <p:tav tm="0">
                                          <p:val>
                                            <p:strVal val="ppt_y"/>
                                          </p:val>
                                        </p:tav>
                                        <p:tav tm="100000">
                                          <p:val>
                                            <p:strVal val="1+ppt_h/2"/>
                                          </p:val>
                                        </p:tav>
                                      </p:tavLst>
                                    </p:anim>
                                    <p:set>
                                      <p:cBhvr>
                                        <p:cTn id="78" dur="1" fill="hold">
                                          <p:stCondLst>
                                            <p:cond delay="499"/>
                                          </p:stCondLst>
                                        </p:cTn>
                                        <p:tgtEl>
                                          <p:spTgt spid="555013">
                                            <p:txEl>
                                              <p:pRg st="4" end="4"/>
                                            </p:txEl>
                                          </p:spTgt>
                                        </p:tgtEl>
                                        <p:attrNameLst>
                                          <p:attrName>style.visibility</p:attrName>
                                        </p:attrNameLst>
                                      </p:cBhvr>
                                      <p:to>
                                        <p:strVal val="hidden"/>
                                      </p:to>
                                    </p:set>
                                  </p:childTnLst>
                                </p:cTn>
                              </p:par>
                              <p:par>
                                <p:cTn id="79" presetID="2" presetClass="exit" presetSubtype="4" fill="hold" grpId="0" nodeType="withEffect">
                                  <p:stCondLst>
                                    <p:cond delay="0"/>
                                  </p:stCondLst>
                                  <p:childTnLst>
                                    <p:anim calcmode="lin" valueType="num">
                                      <p:cBhvr additive="base">
                                        <p:cTn id="80" dur="500"/>
                                        <p:tgtEl>
                                          <p:spTgt spid="555013">
                                            <p:txEl>
                                              <p:pRg st="5" end="5"/>
                                            </p:txEl>
                                          </p:spTgt>
                                        </p:tgtEl>
                                        <p:attrNameLst>
                                          <p:attrName>ppt_x</p:attrName>
                                        </p:attrNameLst>
                                      </p:cBhvr>
                                      <p:tavLst>
                                        <p:tav tm="0">
                                          <p:val>
                                            <p:strVal val="ppt_x"/>
                                          </p:val>
                                        </p:tav>
                                        <p:tav tm="100000">
                                          <p:val>
                                            <p:strVal val="ppt_x"/>
                                          </p:val>
                                        </p:tav>
                                      </p:tavLst>
                                    </p:anim>
                                    <p:anim calcmode="lin" valueType="num">
                                      <p:cBhvr additive="base">
                                        <p:cTn id="81" dur="500"/>
                                        <p:tgtEl>
                                          <p:spTgt spid="555013">
                                            <p:txEl>
                                              <p:pRg st="5" end="5"/>
                                            </p:txEl>
                                          </p:spTgt>
                                        </p:tgtEl>
                                        <p:attrNameLst>
                                          <p:attrName>ppt_y</p:attrName>
                                        </p:attrNameLst>
                                      </p:cBhvr>
                                      <p:tavLst>
                                        <p:tav tm="0">
                                          <p:val>
                                            <p:strVal val="ppt_y"/>
                                          </p:val>
                                        </p:tav>
                                        <p:tav tm="100000">
                                          <p:val>
                                            <p:strVal val="1+ppt_h/2"/>
                                          </p:val>
                                        </p:tav>
                                      </p:tavLst>
                                    </p:anim>
                                    <p:set>
                                      <p:cBhvr>
                                        <p:cTn id="82" dur="1" fill="hold">
                                          <p:stCondLst>
                                            <p:cond delay="499"/>
                                          </p:stCondLst>
                                        </p:cTn>
                                        <p:tgtEl>
                                          <p:spTgt spid="555013">
                                            <p:txEl>
                                              <p:pRg st="5" end="5"/>
                                            </p:txEl>
                                          </p:spTgt>
                                        </p:tgtEl>
                                        <p:attrNameLst>
                                          <p:attrName>style.visibility</p:attrName>
                                        </p:attrNameLst>
                                      </p:cBhvr>
                                      <p:to>
                                        <p:strVal val="hidden"/>
                                      </p:to>
                                    </p:set>
                                  </p:childTnLst>
                                </p:cTn>
                              </p:par>
                              <p:par>
                                <p:cTn id="83" presetID="2" presetClass="exit" presetSubtype="4" fill="hold" grpId="0" nodeType="withEffect">
                                  <p:stCondLst>
                                    <p:cond delay="0"/>
                                  </p:stCondLst>
                                  <p:childTnLst>
                                    <p:anim calcmode="lin" valueType="num">
                                      <p:cBhvr additive="base">
                                        <p:cTn id="84" dur="500"/>
                                        <p:tgtEl>
                                          <p:spTgt spid="555013">
                                            <p:txEl>
                                              <p:pRg st="6" end="6"/>
                                            </p:txEl>
                                          </p:spTgt>
                                        </p:tgtEl>
                                        <p:attrNameLst>
                                          <p:attrName>ppt_x</p:attrName>
                                        </p:attrNameLst>
                                      </p:cBhvr>
                                      <p:tavLst>
                                        <p:tav tm="0">
                                          <p:val>
                                            <p:strVal val="ppt_x"/>
                                          </p:val>
                                        </p:tav>
                                        <p:tav tm="100000">
                                          <p:val>
                                            <p:strVal val="ppt_x"/>
                                          </p:val>
                                        </p:tav>
                                      </p:tavLst>
                                    </p:anim>
                                    <p:anim calcmode="lin" valueType="num">
                                      <p:cBhvr additive="base">
                                        <p:cTn id="85" dur="500"/>
                                        <p:tgtEl>
                                          <p:spTgt spid="555013">
                                            <p:txEl>
                                              <p:pRg st="6" end="6"/>
                                            </p:txEl>
                                          </p:spTgt>
                                        </p:tgtEl>
                                        <p:attrNameLst>
                                          <p:attrName>ppt_y</p:attrName>
                                        </p:attrNameLst>
                                      </p:cBhvr>
                                      <p:tavLst>
                                        <p:tav tm="0">
                                          <p:val>
                                            <p:strVal val="ppt_y"/>
                                          </p:val>
                                        </p:tav>
                                        <p:tav tm="100000">
                                          <p:val>
                                            <p:strVal val="1+ppt_h/2"/>
                                          </p:val>
                                        </p:tav>
                                      </p:tavLst>
                                    </p:anim>
                                    <p:set>
                                      <p:cBhvr>
                                        <p:cTn id="86" dur="1" fill="hold">
                                          <p:stCondLst>
                                            <p:cond delay="499"/>
                                          </p:stCondLst>
                                        </p:cTn>
                                        <p:tgtEl>
                                          <p:spTgt spid="555013">
                                            <p:txEl>
                                              <p:pRg st="6" end="6"/>
                                            </p:txEl>
                                          </p:spTgt>
                                        </p:tgtEl>
                                        <p:attrNameLst>
                                          <p:attrName>style.visibility</p:attrName>
                                        </p:attrNameLst>
                                      </p:cBhvr>
                                      <p:to>
                                        <p:strVal val="hidden"/>
                                      </p:to>
                                    </p:set>
                                  </p:childTnLst>
                                </p:cTn>
                              </p:par>
                              <p:par>
                                <p:cTn id="87" presetID="2" presetClass="exit" presetSubtype="4" fill="hold" grpId="0" nodeType="withEffect">
                                  <p:stCondLst>
                                    <p:cond delay="0"/>
                                  </p:stCondLst>
                                  <p:childTnLst>
                                    <p:anim calcmode="lin" valueType="num">
                                      <p:cBhvr additive="base">
                                        <p:cTn id="88" dur="500"/>
                                        <p:tgtEl>
                                          <p:spTgt spid="555013">
                                            <p:txEl>
                                              <p:pRg st="7" end="7"/>
                                            </p:txEl>
                                          </p:spTgt>
                                        </p:tgtEl>
                                        <p:attrNameLst>
                                          <p:attrName>ppt_x</p:attrName>
                                        </p:attrNameLst>
                                      </p:cBhvr>
                                      <p:tavLst>
                                        <p:tav tm="0">
                                          <p:val>
                                            <p:strVal val="ppt_x"/>
                                          </p:val>
                                        </p:tav>
                                        <p:tav tm="100000">
                                          <p:val>
                                            <p:strVal val="ppt_x"/>
                                          </p:val>
                                        </p:tav>
                                      </p:tavLst>
                                    </p:anim>
                                    <p:anim calcmode="lin" valueType="num">
                                      <p:cBhvr additive="base">
                                        <p:cTn id="89" dur="500"/>
                                        <p:tgtEl>
                                          <p:spTgt spid="555013">
                                            <p:txEl>
                                              <p:pRg st="7" end="7"/>
                                            </p:txEl>
                                          </p:spTgt>
                                        </p:tgtEl>
                                        <p:attrNameLst>
                                          <p:attrName>ppt_y</p:attrName>
                                        </p:attrNameLst>
                                      </p:cBhvr>
                                      <p:tavLst>
                                        <p:tav tm="0">
                                          <p:val>
                                            <p:strVal val="ppt_y"/>
                                          </p:val>
                                        </p:tav>
                                        <p:tav tm="100000">
                                          <p:val>
                                            <p:strVal val="1+ppt_h/2"/>
                                          </p:val>
                                        </p:tav>
                                      </p:tavLst>
                                    </p:anim>
                                    <p:set>
                                      <p:cBhvr>
                                        <p:cTn id="90" dur="1" fill="hold">
                                          <p:stCondLst>
                                            <p:cond delay="499"/>
                                          </p:stCondLst>
                                        </p:cTn>
                                        <p:tgtEl>
                                          <p:spTgt spid="55501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2" grpId="0"/>
      <p:bldP spid="55501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7" name="Text Box 3"/>
          <p:cNvSpPr txBox="1">
            <a:spLocks noChangeArrowheads="1"/>
          </p:cNvSpPr>
          <p:nvPr/>
        </p:nvSpPr>
        <p:spPr bwMode="auto">
          <a:xfrm>
            <a:off x="333375" y="1524000"/>
            <a:ext cx="86137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a:defRPr>
                <a:solidFill>
                  <a:schemeClr val="tx1"/>
                </a:solidFill>
                <a:latin typeface="Arial" charset="0"/>
              </a:defRPr>
            </a:lvl1pPr>
            <a:lvl2pPr marL="6223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buClr>
                <a:srgbClr val="990000"/>
              </a:buClr>
              <a:buFont typeface="Wingdings" pitchFamily="2" charset="2"/>
              <a:buChar char="Ø"/>
            </a:pPr>
            <a:r>
              <a:rPr lang="en-US" sz="2200" b="1" dirty="0"/>
              <a:t>The number of people that are interviewed is largely dependent on resources/declining value for margin of error.  </a:t>
            </a:r>
          </a:p>
          <a:p>
            <a:pPr>
              <a:buClr>
                <a:srgbClr val="990000"/>
              </a:buClr>
              <a:buFont typeface="Wingdings" pitchFamily="2" charset="2"/>
              <a:buChar char="Ø"/>
            </a:pPr>
            <a:endParaRPr lang="en-US" sz="1000" b="1" dirty="0"/>
          </a:p>
          <a:p>
            <a:pPr>
              <a:buClr>
                <a:srgbClr val="990000"/>
              </a:buClr>
              <a:buFont typeface="Wingdings" pitchFamily="2" charset="2"/>
              <a:buChar char="Ø"/>
            </a:pPr>
            <a:r>
              <a:rPr lang="en-US" sz="2200" b="1" dirty="0"/>
              <a:t>The more people you interview the more accurate your results will be.</a:t>
            </a:r>
          </a:p>
        </p:txBody>
      </p:sp>
      <p:pic>
        <p:nvPicPr>
          <p:cNvPr id="2120709" name="Picture 5" descr="MCFD01955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3463" y="3459163"/>
            <a:ext cx="2276475" cy="2684462"/>
          </a:xfrm>
          <a:prstGeom prst="rect">
            <a:avLst/>
          </a:prstGeom>
          <a:noFill/>
          <a:extLst>
            <a:ext uri="{909E8E84-426E-40DD-AFC4-6F175D3DCCD1}">
              <a14:hiddenFill xmlns:a14="http://schemas.microsoft.com/office/drawing/2010/main">
                <a:solidFill>
                  <a:srgbClr val="FFFFFF"/>
                </a:solidFill>
              </a14:hiddenFill>
            </a:ext>
          </a:extLst>
        </p:spPr>
      </p:pic>
      <p:sp>
        <p:nvSpPr>
          <p:cNvPr id="2120710" name="Text Box 6"/>
          <p:cNvSpPr txBox="1">
            <a:spLocks noChangeArrowheads="1"/>
          </p:cNvSpPr>
          <p:nvPr/>
        </p:nvSpPr>
        <p:spPr bwMode="auto">
          <a:xfrm>
            <a:off x="327025" y="3508375"/>
            <a:ext cx="570388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defRPr>
                <a:solidFill>
                  <a:schemeClr val="tx1"/>
                </a:solidFill>
                <a:latin typeface="Arial" charset="0"/>
              </a:defRPr>
            </a:lvl1pPr>
            <a:lvl2pPr marL="5207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Clr>
                <a:srgbClr val="990000"/>
              </a:buClr>
              <a:buFont typeface="Wingdings" pitchFamily="2" charset="2"/>
              <a:buChar char="Ø"/>
            </a:pPr>
            <a:r>
              <a:rPr lang="en-US" sz="2200" b="1"/>
              <a:t>Think of the population as an entire pot of soup.</a:t>
            </a:r>
          </a:p>
          <a:p>
            <a:pPr>
              <a:spcBef>
                <a:spcPct val="50000"/>
              </a:spcBef>
              <a:buClr>
                <a:srgbClr val="990000"/>
              </a:buClr>
              <a:buFont typeface="Wingdings" pitchFamily="2" charset="2"/>
              <a:buChar char="Ø"/>
            </a:pPr>
            <a:r>
              <a:rPr lang="en-US" sz="2200" b="1"/>
              <a:t>Just a few spoonfuls will give you a taste;</a:t>
            </a:r>
          </a:p>
          <a:p>
            <a:pPr>
              <a:spcBef>
                <a:spcPct val="50000"/>
              </a:spcBef>
              <a:buClr>
                <a:srgbClr val="990000"/>
              </a:buClr>
              <a:buFont typeface="Wingdings" pitchFamily="2" charset="2"/>
              <a:buChar char="Ø"/>
            </a:pPr>
            <a:r>
              <a:rPr lang="en-US" sz="2200" b="1"/>
              <a:t>But a lot of spoonfuls will give you a much better sense of the full flavor. </a:t>
            </a:r>
          </a:p>
        </p:txBody>
      </p:sp>
      <p:sp>
        <p:nvSpPr>
          <p:cNvPr id="2120711" name="Line 7"/>
          <p:cNvSpPr>
            <a:spLocks noChangeShapeType="1"/>
          </p:cNvSpPr>
          <p:nvPr/>
        </p:nvSpPr>
        <p:spPr bwMode="auto">
          <a:xfrm>
            <a:off x="465138" y="3324225"/>
            <a:ext cx="8461375" cy="28575"/>
          </a:xfrm>
          <a:prstGeom prst="line">
            <a:avLst/>
          </a:prstGeom>
          <a:noFill/>
          <a:ln w="25400">
            <a:solidFill>
              <a:srgbClr val="99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4"/>
          <p:cNvSpPr>
            <a:spLocks noChangeArrowheads="1"/>
          </p:cNvSpPr>
          <p:nvPr/>
        </p:nvSpPr>
        <p:spPr bwMode="auto">
          <a:xfrm>
            <a:off x="1143000" y="381000"/>
            <a:ext cx="684756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lgn="ctr"/>
            <a:r>
              <a:rPr lang="en-US" sz="2800" b="1" dirty="0">
                <a:latin typeface="Tahoma" pitchFamily="34" charset="0"/>
                <a:cs typeface="Tahoma" pitchFamily="34" charset="0"/>
              </a:rPr>
              <a:t>Sample Size: How Many People Should We Interview?</a:t>
            </a:r>
          </a:p>
        </p:txBody>
      </p:sp>
    </p:spTree>
    <p:extLst>
      <p:ext uri="{BB962C8B-B14F-4D97-AF65-F5344CB8AC3E}">
        <p14:creationId xmlns:p14="http://schemas.microsoft.com/office/powerpoint/2010/main" val="42523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06" name="WordArt 6"/>
          <p:cNvSpPr>
            <a:spLocks noChangeArrowheads="1" noChangeShapeType="1" noTextEdit="1"/>
          </p:cNvSpPr>
          <p:nvPr/>
        </p:nvSpPr>
        <p:spPr bwMode="auto">
          <a:xfrm>
            <a:off x="511775" y="1023938"/>
            <a:ext cx="3210912" cy="498475"/>
          </a:xfrm>
          <a:prstGeom prst="rect">
            <a:avLst/>
          </a:prstGeom>
        </p:spPr>
        <p:txBody>
          <a:bodyPr wrap="none" fromWordArt="1">
            <a:prstTxWarp prst="textPlain">
              <a:avLst>
                <a:gd name="adj" fmla="val 50000"/>
              </a:avLst>
            </a:prstTxWarp>
          </a:bodyPr>
          <a:lstStyle/>
          <a:p>
            <a:pPr algn="ctr"/>
            <a:r>
              <a:rPr lang="en-US" sz="4400" b="1" i="1" kern="10">
                <a:ln w="9525">
                  <a:solidFill>
                    <a:schemeClr val="tx1"/>
                  </a:solidFill>
                  <a:round/>
                  <a:headEnd/>
                  <a:tailEnd/>
                </a:ln>
                <a:solidFill>
                  <a:srgbClr val="990000"/>
                </a:solidFill>
                <a:effectLst>
                  <a:outerShdw dist="17961" dir="2700000" algn="ctr" rotWithShape="0">
                    <a:schemeClr val="tx1"/>
                  </a:outerShdw>
                </a:effectLst>
                <a:latin typeface="Arial Black"/>
              </a:rPr>
              <a:t>Sample Size</a:t>
            </a:r>
          </a:p>
        </p:txBody>
      </p:sp>
      <p:sp>
        <p:nvSpPr>
          <p:cNvPr id="1894407" name="WordArt 7"/>
          <p:cNvSpPr>
            <a:spLocks noChangeArrowheads="1" noChangeShapeType="1" noTextEdit="1"/>
          </p:cNvSpPr>
          <p:nvPr/>
        </p:nvSpPr>
        <p:spPr bwMode="auto">
          <a:xfrm>
            <a:off x="5018687" y="1025525"/>
            <a:ext cx="3210913" cy="498475"/>
          </a:xfrm>
          <a:prstGeom prst="rect">
            <a:avLst/>
          </a:prstGeom>
        </p:spPr>
        <p:txBody>
          <a:bodyPr wrap="none" fromWordArt="1">
            <a:prstTxWarp prst="textPlain">
              <a:avLst>
                <a:gd name="adj" fmla="val 50000"/>
              </a:avLst>
            </a:prstTxWarp>
          </a:bodyPr>
          <a:lstStyle/>
          <a:p>
            <a:pPr algn="ctr"/>
            <a:r>
              <a:rPr lang="en-US" sz="4400" b="1" i="1" kern="10">
                <a:ln w="9525">
                  <a:solidFill>
                    <a:schemeClr val="tx1"/>
                  </a:solidFill>
                  <a:round/>
                  <a:headEnd/>
                  <a:tailEnd/>
                </a:ln>
                <a:solidFill>
                  <a:srgbClr val="000080"/>
                </a:solidFill>
                <a:effectLst>
                  <a:outerShdw dist="17961" dir="2700000" algn="ctr" rotWithShape="0">
                    <a:schemeClr val="tx1"/>
                  </a:outerShdw>
                </a:effectLst>
                <a:latin typeface="Arial Black"/>
              </a:rPr>
              <a:t>Margin of Error</a:t>
            </a:r>
          </a:p>
        </p:txBody>
      </p:sp>
      <p:sp>
        <p:nvSpPr>
          <p:cNvPr id="1894408" name="WordArt 8"/>
          <p:cNvSpPr>
            <a:spLocks noChangeArrowheads="1" noChangeShapeType="1" noTextEdit="1"/>
          </p:cNvSpPr>
          <p:nvPr/>
        </p:nvSpPr>
        <p:spPr bwMode="auto">
          <a:xfrm>
            <a:off x="1176937" y="1947863"/>
            <a:ext cx="1719263" cy="498475"/>
          </a:xfrm>
          <a:prstGeom prst="rect">
            <a:avLst/>
          </a:prstGeom>
        </p:spPr>
        <p:txBody>
          <a:bodyPr wrap="none" fromWordArt="1">
            <a:prstTxWarp prst="textPlain">
              <a:avLst>
                <a:gd name="adj" fmla="val 50000"/>
              </a:avLst>
            </a:prstTxWarp>
          </a:bodyPr>
          <a:lstStyle/>
          <a:p>
            <a:pPr algn="ctr"/>
            <a:r>
              <a:rPr lang="en-US" sz="4400" b="1" kern="10">
                <a:ln w="9525">
                  <a:solidFill>
                    <a:schemeClr val="tx1"/>
                  </a:solidFill>
                  <a:round/>
                  <a:headEnd/>
                  <a:tailEnd/>
                </a:ln>
                <a:solidFill>
                  <a:srgbClr val="990000"/>
                </a:solidFill>
                <a:effectLst>
                  <a:outerShdw dist="17961" dir="2700000" algn="ctr" rotWithShape="0">
                    <a:schemeClr val="tx1"/>
                  </a:outerShdw>
                </a:effectLst>
                <a:latin typeface="Arial Black"/>
              </a:rPr>
              <a:t>N=300</a:t>
            </a:r>
          </a:p>
        </p:txBody>
      </p:sp>
      <p:sp>
        <p:nvSpPr>
          <p:cNvPr id="1894409" name="WordArt 9"/>
          <p:cNvSpPr>
            <a:spLocks noChangeArrowheads="1" noChangeShapeType="1" noTextEdit="1"/>
          </p:cNvSpPr>
          <p:nvPr/>
        </p:nvSpPr>
        <p:spPr bwMode="auto">
          <a:xfrm>
            <a:off x="6041037" y="1949450"/>
            <a:ext cx="1719263" cy="498475"/>
          </a:xfrm>
          <a:prstGeom prst="rect">
            <a:avLst/>
          </a:prstGeom>
        </p:spPr>
        <p:txBody>
          <a:bodyPr wrap="none" fromWordArt="1">
            <a:prstTxWarp prst="textPlain">
              <a:avLst>
                <a:gd name="adj" fmla="val 50000"/>
              </a:avLst>
            </a:prstTxWarp>
          </a:bodyPr>
          <a:lstStyle/>
          <a:p>
            <a:pPr algn="ctr"/>
            <a:r>
              <a:rPr lang="en-US" sz="4400" b="1" kern="10">
                <a:ln w="9525">
                  <a:solidFill>
                    <a:schemeClr val="tx1"/>
                  </a:solidFill>
                  <a:round/>
                  <a:headEnd/>
                  <a:tailEnd/>
                </a:ln>
                <a:solidFill>
                  <a:srgbClr val="000080"/>
                </a:solidFill>
                <a:effectLst>
                  <a:outerShdw dist="17961" dir="2700000" algn="ctr" rotWithShape="0">
                    <a:schemeClr val="tx1"/>
                  </a:outerShdw>
                </a:effectLst>
                <a:latin typeface="Arial Black"/>
              </a:rPr>
              <a:t>+5.66%</a:t>
            </a:r>
          </a:p>
        </p:txBody>
      </p:sp>
      <p:sp>
        <p:nvSpPr>
          <p:cNvPr id="1894410" name="Line 10"/>
          <p:cNvSpPr>
            <a:spLocks noChangeShapeType="1"/>
          </p:cNvSpPr>
          <p:nvPr/>
        </p:nvSpPr>
        <p:spPr bwMode="auto">
          <a:xfrm>
            <a:off x="5943600" y="2438400"/>
            <a:ext cx="376238" cy="0"/>
          </a:xfrm>
          <a:prstGeom prst="line">
            <a:avLst/>
          </a:prstGeom>
          <a:noFill/>
          <a:ln w="635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411" name="WordArt 11"/>
          <p:cNvSpPr>
            <a:spLocks noChangeArrowheads="1" noChangeShapeType="1" noTextEdit="1"/>
          </p:cNvSpPr>
          <p:nvPr/>
        </p:nvSpPr>
        <p:spPr bwMode="auto">
          <a:xfrm>
            <a:off x="1176937" y="2840038"/>
            <a:ext cx="1719263" cy="498475"/>
          </a:xfrm>
          <a:prstGeom prst="rect">
            <a:avLst/>
          </a:prstGeom>
        </p:spPr>
        <p:txBody>
          <a:bodyPr wrap="none" fromWordArt="1">
            <a:prstTxWarp prst="textPlain">
              <a:avLst>
                <a:gd name="adj" fmla="val 50000"/>
              </a:avLst>
            </a:prstTxWarp>
          </a:bodyPr>
          <a:lstStyle/>
          <a:p>
            <a:pPr algn="ctr"/>
            <a:r>
              <a:rPr lang="en-US" sz="4400" b="1" kern="10">
                <a:ln w="9525">
                  <a:solidFill>
                    <a:schemeClr val="tx1"/>
                  </a:solidFill>
                  <a:round/>
                  <a:headEnd/>
                  <a:tailEnd/>
                </a:ln>
                <a:solidFill>
                  <a:srgbClr val="990000"/>
                </a:solidFill>
                <a:effectLst>
                  <a:outerShdw dist="17961" dir="2700000" algn="ctr" rotWithShape="0">
                    <a:schemeClr val="tx1"/>
                  </a:outerShdw>
                </a:effectLst>
                <a:latin typeface="Arial Black"/>
              </a:rPr>
              <a:t>N=350</a:t>
            </a:r>
          </a:p>
        </p:txBody>
      </p:sp>
      <p:sp>
        <p:nvSpPr>
          <p:cNvPr id="1894412" name="WordArt 12"/>
          <p:cNvSpPr>
            <a:spLocks noChangeArrowheads="1" noChangeShapeType="1" noTextEdit="1"/>
          </p:cNvSpPr>
          <p:nvPr/>
        </p:nvSpPr>
        <p:spPr bwMode="auto">
          <a:xfrm>
            <a:off x="6041037" y="2841625"/>
            <a:ext cx="1719263" cy="498475"/>
          </a:xfrm>
          <a:prstGeom prst="rect">
            <a:avLst/>
          </a:prstGeom>
        </p:spPr>
        <p:txBody>
          <a:bodyPr wrap="none" fromWordArt="1">
            <a:prstTxWarp prst="textPlain">
              <a:avLst>
                <a:gd name="adj" fmla="val 50000"/>
              </a:avLst>
            </a:prstTxWarp>
          </a:bodyPr>
          <a:lstStyle/>
          <a:p>
            <a:pPr algn="ctr"/>
            <a:r>
              <a:rPr lang="en-US" sz="4400" b="1" kern="10">
                <a:ln w="9525">
                  <a:solidFill>
                    <a:schemeClr val="tx1"/>
                  </a:solidFill>
                  <a:round/>
                  <a:headEnd/>
                  <a:tailEnd/>
                </a:ln>
                <a:solidFill>
                  <a:srgbClr val="000080"/>
                </a:solidFill>
                <a:effectLst>
                  <a:outerShdw dist="17961" dir="2700000" algn="ctr" rotWithShape="0">
                    <a:schemeClr val="tx1"/>
                  </a:outerShdw>
                </a:effectLst>
                <a:latin typeface="Arial Black"/>
              </a:rPr>
              <a:t>+5.24%</a:t>
            </a:r>
          </a:p>
        </p:txBody>
      </p:sp>
      <p:sp>
        <p:nvSpPr>
          <p:cNvPr id="1894413" name="Line 13"/>
          <p:cNvSpPr>
            <a:spLocks noChangeShapeType="1"/>
          </p:cNvSpPr>
          <p:nvPr/>
        </p:nvSpPr>
        <p:spPr bwMode="auto">
          <a:xfrm>
            <a:off x="5943600" y="3330575"/>
            <a:ext cx="376238" cy="0"/>
          </a:xfrm>
          <a:prstGeom prst="line">
            <a:avLst/>
          </a:prstGeom>
          <a:noFill/>
          <a:ln w="635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414" name="WordArt 14"/>
          <p:cNvSpPr>
            <a:spLocks noChangeArrowheads="1" noChangeShapeType="1" noTextEdit="1"/>
          </p:cNvSpPr>
          <p:nvPr/>
        </p:nvSpPr>
        <p:spPr bwMode="auto">
          <a:xfrm>
            <a:off x="1175351" y="3722688"/>
            <a:ext cx="1719262" cy="498475"/>
          </a:xfrm>
          <a:prstGeom prst="rect">
            <a:avLst/>
          </a:prstGeom>
        </p:spPr>
        <p:txBody>
          <a:bodyPr wrap="none" fromWordArt="1">
            <a:prstTxWarp prst="textPlain">
              <a:avLst>
                <a:gd name="adj" fmla="val 50000"/>
              </a:avLst>
            </a:prstTxWarp>
          </a:bodyPr>
          <a:lstStyle/>
          <a:p>
            <a:pPr algn="ctr"/>
            <a:r>
              <a:rPr lang="en-US" sz="4400" b="1" kern="10">
                <a:ln w="9525">
                  <a:solidFill>
                    <a:schemeClr val="tx1"/>
                  </a:solidFill>
                  <a:round/>
                  <a:headEnd/>
                  <a:tailEnd/>
                </a:ln>
                <a:solidFill>
                  <a:srgbClr val="990000"/>
                </a:solidFill>
                <a:effectLst>
                  <a:outerShdw dist="17961" dir="2700000" algn="ctr" rotWithShape="0">
                    <a:schemeClr val="tx1"/>
                  </a:outerShdw>
                </a:effectLst>
                <a:latin typeface="Arial Black"/>
              </a:rPr>
              <a:t>N=400</a:t>
            </a:r>
          </a:p>
        </p:txBody>
      </p:sp>
      <p:sp>
        <p:nvSpPr>
          <p:cNvPr id="1894415" name="WordArt 15"/>
          <p:cNvSpPr>
            <a:spLocks noChangeArrowheads="1" noChangeShapeType="1" noTextEdit="1"/>
          </p:cNvSpPr>
          <p:nvPr/>
        </p:nvSpPr>
        <p:spPr bwMode="auto">
          <a:xfrm>
            <a:off x="6039451" y="3724275"/>
            <a:ext cx="1719262" cy="498475"/>
          </a:xfrm>
          <a:prstGeom prst="rect">
            <a:avLst/>
          </a:prstGeom>
        </p:spPr>
        <p:txBody>
          <a:bodyPr wrap="none" fromWordArt="1">
            <a:prstTxWarp prst="textPlain">
              <a:avLst>
                <a:gd name="adj" fmla="val 50000"/>
              </a:avLst>
            </a:prstTxWarp>
          </a:bodyPr>
          <a:lstStyle/>
          <a:p>
            <a:pPr algn="ctr"/>
            <a:r>
              <a:rPr lang="en-US" sz="4400" b="1" kern="10">
                <a:ln w="9525">
                  <a:solidFill>
                    <a:schemeClr val="tx1"/>
                  </a:solidFill>
                  <a:round/>
                  <a:headEnd/>
                  <a:tailEnd/>
                </a:ln>
                <a:solidFill>
                  <a:srgbClr val="000080"/>
                </a:solidFill>
                <a:effectLst>
                  <a:outerShdw dist="17961" dir="2700000" algn="ctr" rotWithShape="0">
                    <a:schemeClr val="tx1"/>
                  </a:outerShdw>
                </a:effectLst>
                <a:latin typeface="Arial Black"/>
              </a:rPr>
              <a:t>+4.9%</a:t>
            </a:r>
          </a:p>
        </p:txBody>
      </p:sp>
      <p:sp>
        <p:nvSpPr>
          <p:cNvPr id="1894416" name="Line 16"/>
          <p:cNvSpPr>
            <a:spLocks noChangeShapeType="1"/>
          </p:cNvSpPr>
          <p:nvPr/>
        </p:nvSpPr>
        <p:spPr bwMode="auto">
          <a:xfrm>
            <a:off x="5943600" y="4213225"/>
            <a:ext cx="376238" cy="0"/>
          </a:xfrm>
          <a:prstGeom prst="line">
            <a:avLst/>
          </a:prstGeom>
          <a:noFill/>
          <a:ln w="635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417" name="WordArt 17"/>
          <p:cNvSpPr>
            <a:spLocks noChangeArrowheads="1" noChangeShapeType="1" noTextEdit="1"/>
          </p:cNvSpPr>
          <p:nvPr/>
        </p:nvSpPr>
        <p:spPr bwMode="auto">
          <a:xfrm>
            <a:off x="1175351" y="4635500"/>
            <a:ext cx="1719262" cy="498475"/>
          </a:xfrm>
          <a:prstGeom prst="rect">
            <a:avLst/>
          </a:prstGeom>
        </p:spPr>
        <p:txBody>
          <a:bodyPr wrap="none" fromWordArt="1">
            <a:prstTxWarp prst="textPlain">
              <a:avLst>
                <a:gd name="adj" fmla="val 50000"/>
              </a:avLst>
            </a:prstTxWarp>
          </a:bodyPr>
          <a:lstStyle/>
          <a:p>
            <a:pPr algn="ctr"/>
            <a:r>
              <a:rPr lang="en-US" sz="4400" b="1" kern="10">
                <a:ln w="9525">
                  <a:solidFill>
                    <a:schemeClr val="tx1"/>
                  </a:solidFill>
                  <a:round/>
                  <a:headEnd/>
                  <a:tailEnd/>
                </a:ln>
                <a:solidFill>
                  <a:srgbClr val="990000"/>
                </a:solidFill>
                <a:effectLst>
                  <a:outerShdw dist="17961" dir="2700000" algn="ctr" rotWithShape="0">
                    <a:schemeClr val="tx1"/>
                  </a:outerShdw>
                </a:effectLst>
                <a:latin typeface="Arial Black"/>
              </a:rPr>
              <a:t>N=600</a:t>
            </a:r>
          </a:p>
        </p:txBody>
      </p:sp>
      <p:sp>
        <p:nvSpPr>
          <p:cNvPr id="1894418" name="WordArt 18"/>
          <p:cNvSpPr>
            <a:spLocks noChangeArrowheads="1" noChangeShapeType="1" noTextEdit="1"/>
          </p:cNvSpPr>
          <p:nvPr/>
        </p:nvSpPr>
        <p:spPr bwMode="auto">
          <a:xfrm>
            <a:off x="6039451" y="4637088"/>
            <a:ext cx="1719262" cy="498475"/>
          </a:xfrm>
          <a:prstGeom prst="rect">
            <a:avLst/>
          </a:prstGeom>
        </p:spPr>
        <p:txBody>
          <a:bodyPr wrap="none" fromWordArt="1">
            <a:prstTxWarp prst="textPlain">
              <a:avLst>
                <a:gd name="adj" fmla="val 50000"/>
              </a:avLst>
            </a:prstTxWarp>
          </a:bodyPr>
          <a:lstStyle/>
          <a:p>
            <a:pPr algn="ctr"/>
            <a:r>
              <a:rPr lang="en-US" sz="4400" b="1" kern="10">
                <a:ln w="9525">
                  <a:solidFill>
                    <a:schemeClr val="tx1"/>
                  </a:solidFill>
                  <a:round/>
                  <a:headEnd/>
                  <a:tailEnd/>
                </a:ln>
                <a:solidFill>
                  <a:srgbClr val="000080"/>
                </a:solidFill>
                <a:effectLst>
                  <a:outerShdw dist="17961" dir="2700000" algn="ctr" rotWithShape="0">
                    <a:schemeClr val="tx1"/>
                  </a:outerShdw>
                </a:effectLst>
                <a:latin typeface="Arial Black"/>
              </a:rPr>
              <a:t>+4.00%</a:t>
            </a:r>
          </a:p>
        </p:txBody>
      </p:sp>
      <p:sp>
        <p:nvSpPr>
          <p:cNvPr id="1894419" name="Line 19"/>
          <p:cNvSpPr>
            <a:spLocks noChangeShapeType="1"/>
          </p:cNvSpPr>
          <p:nvPr/>
        </p:nvSpPr>
        <p:spPr bwMode="auto">
          <a:xfrm>
            <a:off x="5943600" y="5126038"/>
            <a:ext cx="376238" cy="0"/>
          </a:xfrm>
          <a:prstGeom prst="line">
            <a:avLst/>
          </a:prstGeom>
          <a:noFill/>
          <a:ln w="635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4420" name="WordArt 20"/>
          <p:cNvSpPr>
            <a:spLocks noChangeArrowheads="1" noChangeShapeType="1" noTextEdit="1"/>
          </p:cNvSpPr>
          <p:nvPr/>
        </p:nvSpPr>
        <p:spPr bwMode="auto">
          <a:xfrm>
            <a:off x="1175351" y="5519738"/>
            <a:ext cx="1719262" cy="498475"/>
          </a:xfrm>
          <a:prstGeom prst="rect">
            <a:avLst/>
          </a:prstGeom>
        </p:spPr>
        <p:txBody>
          <a:bodyPr wrap="none" fromWordArt="1">
            <a:prstTxWarp prst="textPlain">
              <a:avLst>
                <a:gd name="adj" fmla="val 50000"/>
              </a:avLst>
            </a:prstTxWarp>
          </a:bodyPr>
          <a:lstStyle/>
          <a:p>
            <a:pPr algn="ctr"/>
            <a:r>
              <a:rPr lang="en-US" sz="4400" b="1" kern="10">
                <a:ln w="9525">
                  <a:solidFill>
                    <a:schemeClr val="tx1"/>
                  </a:solidFill>
                  <a:round/>
                  <a:headEnd/>
                  <a:tailEnd/>
                </a:ln>
                <a:solidFill>
                  <a:srgbClr val="990000"/>
                </a:solidFill>
                <a:effectLst>
                  <a:outerShdw dist="17961" dir="2700000" algn="ctr" rotWithShape="0">
                    <a:schemeClr val="tx1"/>
                  </a:outerShdw>
                </a:effectLst>
                <a:latin typeface="Arial Black"/>
              </a:rPr>
              <a:t>N=800</a:t>
            </a:r>
          </a:p>
        </p:txBody>
      </p:sp>
      <p:sp>
        <p:nvSpPr>
          <p:cNvPr id="1894421" name="WordArt 21"/>
          <p:cNvSpPr>
            <a:spLocks noChangeArrowheads="1" noChangeShapeType="1" noTextEdit="1"/>
          </p:cNvSpPr>
          <p:nvPr/>
        </p:nvSpPr>
        <p:spPr bwMode="auto">
          <a:xfrm>
            <a:off x="6039451" y="5521325"/>
            <a:ext cx="1719262" cy="498475"/>
          </a:xfrm>
          <a:prstGeom prst="rect">
            <a:avLst/>
          </a:prstGeom>
        </p:spPr>
        <p:txBody>
          <a:bodyPr wrap="none" fromWordArt="1">
            <a:prstTxWarp prst="textPlain">
              <a:avLst>
                <a:gd name="adj" fmla="val 50000"/>
              </a:avLst>
            </a:prstTxWarp>
          </a:bodyPr>
          <a:lstStyle/>
          <a:p>
            <a:pPr algn="ctr"/>
            <a:r>
              <a:rPr lang="en-US" sz="4400" b="1" kern="10">
                <a:ln w="9525">
                  <a:solidFill>
                    <a:schemeClr val="tx1"/>
                  </a:solidFill>
                  <a:round/>
                  <a:headEnd/>
                  <a:tailEnd/>
                </a:ln>
                <a:solidFill>
                  <a:srgbClr val="000080"/>
                </a:solidFill>
                <a:effectLst>
                  <a:outerShdw dist="17961" dir="2700000" algn="ctr" rotWithShape="0">
                    <a:schemeClr val="tx1"/>
                  </a:outerShdw>
                </a:effectLst>
                <a:latin typeface="Arial Black"/>
              </a:rPr>
              <a:t>+3.46%</a:t>
            </a:r>
          </a:p>
        </p:txBody>
      </p:sp>
      <p:sp>
        <p:nvSpPr>
          <p:cNvPr id="1894422" name="Line 22"/>
          <p:cNvSpPr>
            <a:spLocks noChangeShapeType="1"/>
          </p:cNvSpPr>
          <p:nvPr/>
        </p:nvSpPr>
        <p:spPr bwMode="auto">
          <a:xfrm>
            <a:off x="5943600" y="6096000"/>
            <a:ext cx="376238" cy="0"/>
          </a:xfrm>
          <a:prstGeom prst="line">
            <a:avLst/>
          </a:prstGeom>
          <a:noFill/>
          <a:ln w="635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4"/>
          <p:cNvSpPr>
            <a:spLocks noChangeArrowheads="1"/>
          </p:cNvSpPr>
          <p:nvPr/>
        </p:nvSpPr>
        <p:spPr bwMode="auto">
          <a:xfrm>
            <a:off x="543832" y="331113"/>
            <a:ext cx="7912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2800" b="1" dirty="0">
                <a:latin typeface="Tahoma" pitchFamily="34" charset="0"/>
                <a:cs typeface="Tahoma" pitchFamily="34" charset="0"/>
              </a:rPr>
              <a:t>Sample Size Determines Margin of Error</a:t>
            </a:r>
          </a:p>
        </p:txBody>
      </p:sp>
    </p:spTree>
    <p:extLst>
      <p:ext uri="{BB962C8B-B14F-4D97-AF65-F5344CB8AC3E}">
        <p14:creationId xmlns:p14="http://schemas.microsoft.com/office/powerpoint/2010/main" val="40396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Arrow: Down 283">
            <a:extLst>
              <a:ext uri="{FF2B5EF4-FFF2-40B4-BE49-F238E27FC236}">
                <a16:creationId xmlns:a16="http://schemas.microsoft.com/office/drawing/2014/main" id="{4B9AA104-358D-42BE-B99C-10DB6BAA78AB}"/>
              </a:ext>
            </a:extLst>
          </p:cNvPr>
          <p:cNvSpPr/>
          <p:nvPr/>
        </p:nvSpPr>
        <p:spPr bwMode="auto">
          <a:xfrm>
            <a:off x="1894585" y="5314592"/>
            <a:ext cx="1338393" cy="691713"/>
          </a:xfrm>
          <a:prstGeom prst="downArrow">
            <a:avLst>
              <a:gd name="adj1" fmla="val 50000"/>
              <a:gd name="adj2" fmla="val 46219"/>
            </a:avLst>
          </a:prstGeom>
          <a:solidFill>
            <a:schemeClr val="accent1">
              <a:alpha val="10000"/>
            </a:scheme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20718"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74" name="Picture 73">
            <a:extLst>
              <a:ext uri="{FF2B5EF4-FFF2-40B4-BE49-F238E27FC236}">
                <a16:creationId xmlns:a16="http://schemas.microsoft.com/office/drawing/2014/main" id="{6B1D5CB4-3717-4FAF-B735-41AAF1E7A1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1318297" y="984001"/>
            <a:ext cx="121461" cy="283730"/>
          </a:xfrm>
          <a:prstGeom prst="rect">
            <a:avLst/>
          </a:prstGeom>
        </p:spPr>
      </p:pic>
      <p:pic>
        <p:nvPicPr>
          <p:cNvPr id="75" name="Picture 74">
            <a:extLst>
              <a:ext uri="{FF2B5EF4-FFF2-40B4-BE49-F238E27FC236}">
                <a16:creationId xmlns:a16="http://schemas.microsoft.com/office/drawing/2014/main" id="{14803394-2808-471F-8E18-E9D8B4C7B7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1829251" y="1052586"/>
            <a:ext cx="132039" cy="271135"/>
          </a:xfrm>
          <a:prstGeom prst="rect">
            <a:avLst/>
          </a:prstGeom>
        </p:spPr>
      </p:pic>
      <p:pic>
        <p:nvPicPr>
          <p:cNvPr id="76" name="Picture 75">
            <a:extLst>
              <a:ext uri="{FF2B5EF4-FFF2-40B4-BE49-F238E27FC236}">
                <a16:creationId xmlns:a16="http://schemas.microsoft.com/office/drawing/2014/main" id="{EBD125DB-0BC1-4582-B146-78BA69150B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1603294" y="910557"/>
            <a:ext cx="121461" cy="283730"/>
          </a:xfrm>
          <a:prstGeom prst="rect">
            <a:avLst/>
          </a:prstGeom>
        </p:spPr>
      </p:pic>
      <p:pic>
        <p:nvPicPr>
          <p:cNvPr id="77" name="Picture 76">
            <a:extLst>
              <a:ext uri="{FF2B5EF4-FFF2-40B4-BE49-F238E27FC236}">
                <a16:creationId xmlns:a16="http://schemas.microsoft.com/office/drawing/2014/main" id="{2AAAD481-CC2B-44F1-8367-8B70C53586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2445819" y="1179966"/>
            <a:ext cx="121461" cy="283730"/>
          </a:xfrm>
          <a:prstGeom prst="rect">
            <a:avLst/>
          </a:prstGeom>
        </p:spPr>
      </p:pic>
      <p:pic>
        <p:nvPicPr>
          <p:cNvPr id="78" name="Picture 77">
            <a:extLst>
              <a:ext uri="{FF2B5EF4-FFF2-40B4-BE49-F238E27FC236}">
                <a16:creationId xmlns:a16="http://schemas.microsoft.com/office/drawing/2014/main" id="{6D9C45DD-C22A-4275-A0A5-977E125A83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1490406" y="1305488"/>
            <a:ext cx="121461" cy="283730"/>
          </a:xfrm>
          <a:prstGeom prst="rect">
            <a:avLst/>
          </a:prstGeom>
        </p:spPr>
      </p:pic>
      <p:pic>
        <p:nvPicPr>
          <p:cNvPr id="109" name="Picture 108">
            <a:extLst>
              <a:ext uri="{FF2B5EF4-FFF2-40B4-BE49-F238E27FC236}">
                <a16:creationId xmlns:a16="http://schemas.microsoft.com/office/drawing/2014/main" id="{585CB416-EA9D-452B-B01B-088419148C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1961681" y="1439583"/>
            <a:ext cx="121461" cy="283730"/>
          </a:xfrm>
          <a:prstGeom prst="rect">
            <a:avLst/>
          </a:prstGeom>
        </p:spPr>
      </p:pic>
      <p:pic>
        <p:nvPicPr>
          <p:cNvPr id="110" name="Picture 109">
            <a:extLst>
              <a:ext uri="{FF2B5EF4-FFF2-40B4-BE49-F238E27FC236}">
                <a16:creationId xmlns:a16="http://schemas.microsoft.com/office/drawing/2014/main" id="{B6232D9A-F92A-4C5D-9D64-570E70E33C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2655188" y="1265156"/>
            <a:ext cx="121461" cy="283730"/>
          </a:xfrm>
          <a:prstGeom prst="rect">
            <a:avLst/>
          </a:prstGeom>
        </p:spPr>
      </p:pic>
      <p:pic>
        <p:nvPicPr>
          <p:cNvPr id="111" name="Picture 110">
            <a:extLst>
              <a:ext uri="{FF2B5EF4-FFF2-40B4-BE49-F238E27FC236}">
                <a16:creationId xmlns:a16="http://schemas.microsoft.com/office/drawing/2014/main" id="{316763E0-D253-45B1-A2B3-9E729B87EE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2168043" y="1153955"/>
            <a:ext cx="121461" cy="283730"/>
          </a:xfrm>
          <a:prstGeom prst="rect">
            <a:avLst/>
          </a:prstGeom>
        </p:spPr>
      </p:pic>
      <p:pic>
        <p:nvPicPr>
          <p:cNvPr id="112" name="Picture 111">
            <a:extLst>
              <a:ext uri="{FF2B5EF4-FFF2-40B4-BE49-F238E27FC236}">
                <a16:creationId xmlns:a16="http://schemas.microsoft.com/office/drawing/2014/main" id="{BAE1F88F-1159-429E-B3F0-09AE002789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2578311" y="1799665"/>
            <a:ext cx="121461" cy="283730"/>
          </a:xfrm>
          <a:prstGeom prst="rect">
            <a:avLst/>
          </a:prstGeom>
        </p:spPr>
      </p:pic>
      <p:pic>
        <p:nvPicPr>
          <p:cNvPr id="114" name="Picture 113">
            <a:extLst>
              <a:ext uri="{FF2B5EF4-FFF2-40B4-BE49-F238E27FC236}">
                <a16:creationId xmlns:a16="http://schemas.microsoft.com/office/drawing/2014/main" id="{FE83FB8A-2363-41CD-A506-BE9779380D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1840689" y="1808107"/>
            <a:ext cx="121461" cy="283730"/>
          </a:xfrm>
          <a:prstGeom prst="rect">
            <a:avLst/>
          </a:prstGeom>
        </p:spPr>
      </p:pic>
      <p:pic>
        <p:nvPicPr>
          <p:cNvPr id="115" name="Picture 114">
            <a:extLst>
              <a:ext uri="{FF2B5EF4-FFF2-40B4-BE49-F238E27FC236}">
                <a16:creationId xmlns:a16="http://schemas.microsoft.com/office/drawing/2014/main" id="{3F464ED7-84F4-47FF-8FB4-5D73CC6286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3007334" y="1463696"/>
            <a:ext cx="121461" cy="283730"/>
          </a:xfrm>
          <a:prstGeom prst="rect">
            <a:avLst/>
          </a:prstGeom>
        </p:spPr>
      </p:pic>
      <p:pic>
        <p:nvPicPr>
          <p:cNvPr id="116" name="Picture 115">
            <a:extLst>
              <a:ext uri="{FF2B5EF4-FFF2-40B4-BE49-F238E27FC236}">
                <a16:creationId xmlns:a16="http://schemas.microsoft.com/office/drawing/2014/main" id="{2C453791-DB95-4977-87D5-A79377E3FFA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973785" y="1613596"/>
            <a:ext cx="121461" cy="283730"/>
          </a:xfrm>
          <a:prstGeom prst="rect">
            <a:avLst/>
          </a:prstGeom>
        </p:spPr>
      </p:pic>
      <p:pic>
        <p:nvPicPr>
          <p:cNvPr id="117" name="Picture 116">
            <a:extLst>
              <a:ext uri="{FF2B5EF4-FFF2-40B4-BE49-F238E27FC236}">
                <a16:creationId xmlns:a16="http://schemas.microsoft.com/office/drawing/2014/main" id="{1DBA3C70-1E4C-4A7E-B3F3-981007654C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1229605" y="1348821"/>
            <a:ext cx="132039" cy="271135"/>
          </a:xfrm>
          <a:prstGeom prst="rect">
            <a:avLst/>
          </a:prstGeom>
        </p:spPr>
      </p:pic>
      <p:pic>
        <p:nvPicPr>
          <p:cNvPr id="118" name="Picture 117">
            <a:extLst>
              <a:ext uri="{FF2B5EF4-FFF2-40B4-BE49-F238E27FC236}">
                <a16:creationId xmlns:a16="http://schemas.microsoft.com/office/drawing/2014/main" id="{8E1C24CB-A7F0-49C7-A9F0-5AE6238609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1668503" y="1393486"/>
            <a:ext cx="132039" cy="271135"/>
          </a:xfrm>
          <a:prstGeom prst="rect">
            <a:avLst/>
          </a:prstGeom>
        </p:spPr>
      </p:pic>
      <p:pic>
        <p:nvPicPr>
          <p:cNvPr id="119" name="Picture 118">
            <a:extLst>
              <a:ext uri="{FF2B5EF4-FFF2-40B4-BE49-F238E27FC236}">
                <a16:creationId xmlns:a16="http://schemas.microsoft.com/office/drawing/2014/main" id="{997A43A1-B68D-430B-B2E2-22F6E3D07F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1576554" y="1697405"/>
            <a:ext cx="132039" cy="271135"/>
          </a:xfrm>
          <a:prstGeom prst="rect">
            <a:avLst/>
          </a:prstGeom>
        </p:spPr>
      </p:pic>
      <p:pic>
        <p:nvPicPr>
          <p:cNvPr id="120" name="Picture 119">
            <a:extLst>
              <a:ext uri="{FF2B5EF4-FFF2-40B4-BE49-F238E27FC236}">
                <a16:creationId xmlns:a16="http://schemas.microsoft.com/office/drawing/2014/main" id="{3F45CEC1-9F70-4825-9127-05D348644E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2408575" y="1520104"/>
            <a:ext cx="132039" cy="271135"/>
          </a:xfrm>
          <a:prstGeom prst="rect">
            <a:avLst/>
          </a:prstGeom>
        </p:spPr>
      </p:pic>
      <p:pic>
        <p:nvPicPr>
          <p:cNvPr id="121" name="Picture 120">
            <a:extLst>
              <a:ext uri="{FF2B5EF4-FFF2-40B4-BE49-F238E27FC236}">
                <a16:creationId xmlns:a16="http://schemas.microsoft.com/office/drawing/2014/main" id="{DF2F84D1-A1CB-48A1-B645-5A5E7BB2C1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3096123" y="1089359"/>
            <a:ext cx="132039" cy="271135"/>
          </a:xfrm>
          <a:prstGeom prst="rect">
            <a:avLst/>
          </a:prstGeom>
        </p:spPr>
      </p:pic>
      <p:pic>
        <p:nvPicPr>
          <p:cNvPr id="122" name="Picture 121">
            <a:extLst>
              <a:ext uri="{FF2B5EF4-FFF2-40B4-BE49-F238E27FC236}">
                <a16:creationId xmlns:a16="http://schemas.microsoft.com/office/drawing/2014/main" id="{5C8F6B27-27BD-48D5-87AC-CE3FCFE27B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2716400" y="1558365"/>
            <a:ext cx="132039" cy="271135"/>
          </a:xfrm>
          <a:prstGeom prst="rect">
            <a:avLst/>
          </a:prstGeom>
        </p:spPr>
      </p:pic>
      <p:pic>
        <p:nvPicPr>
          <p:cNvPr id="123" name="Picture 122">
            <a:extLst>
              <a:ext uri="{FF2B5EF4-FFF2-40B4-BE49-F238E27FC236}">
                <a16:creationId xmlns:a16="http://schemas.microsoft.com/office/drawing/2014/main" id="{1EDD8F5F-2075-4D7A-B36C-773F3A2214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2875558" y="1734793"/>
            <a:ext cx="132039" cy="271135"/>
          </a:xfrm>
          <a:prstGeom prst="rect">
            <a:avLst/>
          </a:prstGeom>
        </p:spPr>
      </p:pic>
      <p:pic>
        <p:nvPicPr>
          <p:cNvPr id="124" name="Picture 123">
            <a:extLst>
              <a:ext uri="{FF2B5EF4-FFF2-40B4-BE49-F238E27FC236}">
                <a16:creationId xmlns:a16="http://schemas.microsoft.com/office/drawing/2014/main" id="{C206E4C0-A3D7-48E8-B425-B70E1FBBF8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2382710" y="876522"/>
            <a:ext cx="132039" cy="271135"/>
          </a:xfrm>
          <a:prstGeom prst="rect">
            <a:avLst/>
          </a:prstGeom>
        </p:spPr>
      </p:pic>
      <p:pic>
        <p:nvPicPr>
          <p:cNvPr id="125" name="Picture 124">
            <a:extLst>
              <a:ext uri="{FF2B5EF4-FFF2-40B4-BE49-F238E27FC236}">
                <a16:creationId xmlns:a16="http://schemas.microsoft.com/office/drawing/2014/main" id="{25482641-4749-485C-B33E-4A3278276A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3232248" y="1334427"/>
            <a:ext cx="132039" cy="271135"/>
          </a:xfrm>
          <a:prstGeom prst="rect">
            <a:avLst/>
          </a:prstGeom>
        </p:spPr>
      </p:pic>
      <p:pic>
        <p:nvPicPr>
          <p:cNvPr id="126" name="Picture 125">
            <a:extLst>
              <a:ext uri="{FF2B5EF4-FFF2-40B4-BE49-F238E27FC236}">
                <a16:creationId xmlns:a16="http://schemas.microsoft.com/office/drawing/2014/main" id="{FBD0D49F-6B36-4277-9656-C41A98442A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2034155" y="848433"/>
            <a:ext cx="132039" cy="271135"/>
          </a:xfrm>
          <a:prstGeom prst="rect">
            <a:avLst/>
          </a:prstGeom>
        </p:spPr>
      </p:pic>
      <p:pic>
        <p:nvPicPr>
          <p:cNvPr id="127" name="Picture 126">
            <a:extLst>
              <a:ext uri="{FF2B5EF4-FFF2-40B4-BE49-F238E27FC236}">
                <a16:creationId xmlns:a16="http://schemas.microsoft.com/office/drawing/2014/main" id="{29ECFCE0-D229-4940-B63C-A25B7B57C2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2203186" y="1831917"/>
            <a:ext cx="132039" cy="271135"/>
          </a:xfrm>
          <a:prstGeom prst="rect">
            <a:avLst/>
          </a:prstGeom>
        </p:spPr>
      </p:pic>
      <p:pic>
        <p:nvPicPr>
          <p:cNvPr id="128" name="Picture 127">
            <a:extLst>
              <a:ext uri="{FF2B5EF4-FFF2-40B4-BE49-F238E27FC236}">
                <a16:creationId xmlns:a16="http://schemas.microsoft.com/office/drawing/2014/main" id="{3954F35B-8C54-432B-9972-E3254F63F9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1257566" y="1658396"/>
            <a:ext cx="121461" cy="283730"/>
          </a:xfrm>
          <a:prstGeom prst="rect">
            <a:avLst/>
          </a:prstGeom>
        </p:spPr>
      </p:pic>
      <p:pic>
        <p:nvPicPr>
          <p:cNvPr id="129" name="Picture 128">
            <a:extLst>
              <a:ext uri="{FF2B5EF4-FFF2-40B4-BE49-F238E27FC236}">
                <a16:creationId xmlns:a16="http://schemas.microsoft.com/office/drawing/2014/main" id="{04ED72FC-8E74-4E40-A24A-9A8BFD4B3EA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975149" y="1194287"/>
            <a:ext cx="121461" cy="283730"/>
          </a:xfrm>
          <a:prstGeom prst="rect">
            <a:avLst/>
          </a:prstGeom>
        </p:spPr>
      </p:pic>
      <p:pic>
        <p:nvPicPr>
          <p:cNvPr id="130" name="Picture 129">
            <a:extLst>
              <a:ext uri="{FF2B5EF4-FFF2-40B4-BE49-F238E27FC236}">
                <a16:creationId xmlns:a16="http://schemas.microsoft.com/office/drawing/2014/main" id="{036A2AAC-0DB7-4354-AA63-99B5B2C01B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2899853" y="1160252"/>
            <a:ext cx="132039" cy="271135"/>
          </a:xfrm>
          <a:prstGeom prst="rect">
            <a:avLst/>
          </a:prstGeom>
        </p:spPr>
      </p:pic>
      <p:pic>
        <p:nvPicPr>
          <p:cNvPr id="131" name="Picture 130">
            <a:extLst>
              <a:ext uri="{FF2B5EF4-FFF2-40B4-BE49-F238E27FC236}">
                <a16:creationId xmlns:a16="http://schemas.microsoft.com/office/drawing/2014/main" id="{A6498B8D-AA37-4192-A54C-E95A09C774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74" t="1" b="-6835"/>
          <a:stretch/>
        </p:blipFill>
        <p:spPr>
          <a:xfrm>
            <a:off x="2175313" y="1469993"/>
            <a:ext cx="132039" cy="271135"/>
          </a:xfrm>
          <a:prstGeom prst="rect">
            <a:avLst/>
          </a:prstGeom>
        </p:spPr>
      </p:pic>
      <p:pic>
        <p:nvPicPr>
          <p:cNvPr id="132" name="Picture 131">
            <a:extLst>
              <a:ext uri="{FF2B5EF4-FFF2-40B4-BE49-F238E27FC236}">
                <a16:creationId xmlns:a16="http://schemas.microsoft.com/office/drawing/2014/main" id="{4D58E495-FC95-4CB2-B14A-7FA1D69AB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52140" b="-11795"/>
          <a:stretch/>
        </p:blipFill>
        <p:spPr>
          <a:xfrm>
            <a:off x="2684789" y="910721"/>
            <a:ext cx="121461" cy="283730"/>
          </a:xfrm>
          <a:prstGeom prst="rect">
            <a:avLst/>
          </a:prstGeom>
        </p:spPr>
      </p:pic>
      <p:cxnSp>
        <p:nvCxnSpPr>
          <p:cNvPr id="135" name="Straight Arrow Connector 134">
            <a:extLst>
              <a:ext uri="{FF2B5EF4-FFF2-40B4-BE49-F238E27FC236}">
                <a16:creationId xmlns:a16="http://schemas.microsoft.com/office/drawing/2014/main" id="{27DC3B47-EED3-4FC0-85A3-85ABCB59E3A9}"/>
              </a:ext>
            </a:extLst>
          </p:cNvPr>
          <p:cNvCxnSpPr>
            <a:cxnSpLocks/>
          </p:cNvCxnSpPr>
          <p:nvPr/>
        </p:nvCxnSpPr>
        <p:spPr bwMode="auto">
          <a:xfrm flipH="1">
            <a:off x="1129771" y="2037101"/>
            <a:ext cx="117746" cy="447100"/>
          </a:xfrm>
          <a:prstGeom prst="straightConnector1">
            <a:avLst/>
          </a:prstGeom>
          <a:solidFill>
            <a:srgbClr val="1E2B6D"/>
          </a:solidFill>
          <a:ln w="63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36" name="Straight Arrow Connector 135">
            <a:extLst>
              <a:ext uri="{FF2B5EF4-FFF2-40B4-BE49-F238E27FC236}">
                <a16:creationId xmlns:a16="http://schemas.microsoft.com/office/drawing/2014/main" id="{C780B175-CC06-4A3D-9D95-D6D602E38920}"/>
              </a:ext>
            </a:extLst>
          </p:cNvPr>
          <p:cNvCxnSpPr>
            <a:cxnSpLocks/>
          </p:cNvCxnSpPr>
          <p:nvPr/>
        </p:nvCxnSpPr>
        <p:spPr bwMode="auto">
          <a:xfrm flipH="1">
            <a:off x="1358284" y="2109875"/>
            <a:ext cx="66430" cy="374326"/>
          </a:xfrm>
          <a:prstGeom prst="straightConnector1">
            <a:avLst/>
          </a:prstGeom>
          <a:solidFill>
            <a:srgbClr val="1E2B6D"/>
          </a:solidFill>
          <a:ln w="63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37" name="Straight Arrow Connector 136">
            <a:extLst>
              <a:ext uri="{FF2B5EF4-FFF2-40B4-BE49-F238E27FC236}">
                <a16:creationId xmlns:a16="http://schemas.microsoft.com/office/drawing/2014/main" id="{93708B35-2B18-4503-AE15-EC0066CA804E}"/>
              </a:ext>
            </a:extLst>
          </p:cNvPr>
          <p:cNvCxnSpPr>
            <a:cxnSpLocks/>
          </p:cNvCxnSpPr>
          <p:nvPr/>
        </p:nvCxnSpPr>
        <p:spPr bwMode="auto">
          <a:xfrm flipH="1">
            <a:off x="1574633" y="2143387"/>
            <a:ext cx="39916" cy="340814"/>
          </a:xfrm>
          <a:prstGeom prst="straightConnector1">
            <a:avLst/>
          </a:prstGeom>
          <a:solidFill>
            <a:srgbClr val="1E2B6D"/>
          </a:solidFill>
          <a:ln w="63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38" name="Straight Arrow Connector 137">
            <a:extLst>
              <a:ext uri="{FF2B5EF4-FFF2-40B4-BE49-F238E27FC236}">
                <a16:creationId xmlns:a16="http://schemas.microsoft.com/office/drawing/2014/main" id="{F6EB061B-29A6-4D45-8D08-74F86275A46D}"/>
              </a:ext>
            </a:extLst>
          </p:cNvPr>
          <p:cNvCxnSpPr>
            <a:cxnSpLocks/>
          </p:cNvCxnSpPr>
          <p:nvPr/>
        </p:nvCxnSpPr>
        <p:spPr bwMode="auto">
          <a:xfrm flipH="1">
            <a:off x="1794121" y="2193435"/>
            <a:ext cx="19408" cy="290766"/>
          </a:xfrm>
          <a:prstGeom prst="straightConnector1">
            <a:avLst/>
          </a:prstGeom>
          <a:solidFill>
            <a:srgbClr val="1E2B6D"/>
          </a:solidFill>
          <a:ln w="63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39" name="Straight Arrow Connector 138">
            <a:extLst>
              <a:ext uri="{FF2B5EF4-FFF2-40B4-BE49-F238E27FC236}">
                <a16:creationId xmlns:a16="http://schemas.microsoft.com/office/drawing/2014/main" id="{E629F35B-427A-4FBC-8239-ED2944098641}"/>
              </a:ext>
            </a:extLst>
          </p:cNvPr>
          <p:cNvCxnSpPr>
            <a:cxnSpLocks/>
          </p:cNvCxnSpPr>
          <p:nvPr/>
        </p:nvCxnSpPr>
        <p:spPr bwMode="auto">
          <a:xfrm flipH="1">
            <a:off x="2011355" y="2212859"/>
            <a:ext cx="16112" cy="271342"/>
          </a:xfrm>
          <a:prstGeom prst="straightConnector1">
            <a:avLst/>
          </a:prstGeom>
          <a:solidFill>
            <a:srgbClr val="1E2B6D"/>
          </a:solidFill>
          <a:ln w="63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41" name="Straight Arrow Connector 140">
            <a:extLst>
              <a:ext uri="{FF2B5EF4-FFF2-40B4-BE49-F238E27FC236}">
                <a16:creationId xmlns:a16="http://schemas.microsoft.com/office/drawing/2014/main" id="{743EAFF7-614D-4815-B8C4-DC61D3FB5832}"/>
              </a:ext>
            </a:extLst>
          </p:cNvPr>
          <p:cNvCxnSpPr>
            <a:cxnSpLocks/>
          </p:cNvCxnSpPr>
          <p:nvPr/>
        </p:nvCxnSpPr>
        <p:spPr bwMode="auto">
          <a:xfrm>
            <a:off x="2430040" y="2196407"/>
            <a:ext cx="27690" cy="287794"/>
          </a:xfrm>
          <a:prstGeom prst="straightConnector1">
            <a:avLst/>
          </a:prstGeom>
          <a:solidFill>
            <a:srgbClr val="1E2B6D"/>
          </a:solidFill>
          <a:ln w="63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42" name="Straight Arrow Connector 141">
            <a:extLst>
              <a:ext uri="{FF2B5EF4-FFF2-40B4-BE49-F238E27FC236}">
                <a16:creationId xmlns:a16="http://schemas.microsoft.com/office/drawing/2014/main" id="{54ED85E3-7845-4C83-A7D3-4735F17E5857}"/>
              </a:ext>
            </a:extLst>
          </p:cNvPr>
          <p:cNvCxnSpPr>
            <a:cxnSpLocks/>
          </p:cNvCxnSpPr>
          <p:nvPr/>
        </p:nvCxnSpPr>
        <p:spPr bwMode="auto">
          <a:xfrm>
            <a:off x="2831029" y="2112121"/>
            <a:ext cx="72483" cy="372080"/>
          </a:xfrm>
          <a:prstGeom prst="straightConnector1">
            <a:avLst/>
          </a:prstGeom>
          <a:solidFill>
            <a:srgbClr val="1E2B6D"/>
          </a:solidFill>
          <a:ln w="63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43" name="Straight Arrow Connector 142">
            <a:extLst>
              <a:ext uri="{FF2B5EF4-FFF2-40B4-BE49-F238E27FC236}">
                <a16:creationId xmlns:a16="http://schemas.microsoft.com/office/drawing/2014/main" id="{ECBE124F-277B-4EAE-B972-5D4B02D2E426}"/>
              </a:ext>
            </a:extLst>
          </p:cNvPr>
          <p:cNvCxnSpPr>
            <a:cxnSpLocks/>
          </p:cNvCxnSpPr>
          <p:nvPr/>
        </p:nvCxnSpPr>
        <p:spPr bwMode="auto">
          <a:xfrm>
            <a:off x="2627933" y="2148166"/>
            <a:ext cx="53495" cy="336035"/>
          </a:xfrm>
          <a:prstGeom prst="straightConnector1">
            <a:avLst/>
          </a:prstGeom>
          <a:solidFill>
            <a:srgbClr val="1E2B6D"/>
          </a:solidFill>
          <a:ln w="63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44" name="Straight Arrow Connector 143">
            <a:extLst>
              <a:ext uri="{FF2B5EF4-FFF2-40B4-BE49-F238E27FC236}">
                <a16:creationId xmlns:a16="http://schemas.microsoft.com/office/drawing/2014/main" id="{ACDB0CCE-395B-46A0-99A7-ABE9DA532290}"/>
              </a:ext>
            </a:extLst>
          </p:cNvPr>
          <p:cNvCxnSpPr>
            <a:cxnSpLocks/>
          </p:cNvCxnSpPr>
          <p:nvPr/>
        </p:nvCxnSpPr>
        <p:spPr bwMode="auto">
          <a:xfrm>
            <a:off x="3007334" y="2037101"/>
            <a:ext cx="129392" cy="447100"/>
          </a:xfrm>
          <a:prstGeom prst="straightConnector1">
            <a:avLst/>
          </a:prstGeom>
          <a:solidFill>
            <a:srgbClr val="1E2B6D"/>
          </a:solidFill>
          <a:ln w="63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45" name="Speech Bubble: Rectangle with Corners Rounded 144">
            <a:extLst>
              <a:ext uri="{FF2B5EF4-FFF2-40B4-BE49-F238E27FC236}">
                <a16:creationId xmlns:a16="http://schemas.microsoft.com/office/drawing/2014/main" id="{6E3F121A-9B42-4883-8511-6EECF29584C7}"/>
              </a:ext>
            </a:extLst>
          </p:cNvPr>
          <p:cNvSpPr/>
          <p:nvPr/>
        </p:nvSpPr>
        <p:spPr>
          <a:xfrm>
            <a:off x="4047858" y="1348276"/>
            <a:ext cx="4372242" cy="396980"/>
          </a:xfrm>
          <a:prstGeom prst="wedgeRoundRectCallout">
            <a:avLst>
              <a:gd name="adj1" fmla="val -57123"/>
              <a:gd name="adj2" fmla="val -13425"/>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34A90"/>
                </a:solidFill>
                <a:effectLst/>
                <a:uLnTx/>
                <a:uFillTx/>
                <a:latin typeface="Arial"/>
                <a:ea typeface="+mn-ea"/>
                <a:cs typeface="+mn-cs"/>
              </a:rPr>
              <a:t>FM3 identifies and models the overall voter universe.</a:t>
            </a:r>
          </a:p>
        </p:txBody>
      </p:sp>
      <p:cxnSp>
        <p:nvCxnSpPr>
          <p:cNvPr id="150" name="Straight Arrow Connector 149">
            <a:extLst>
              <a:ext uri="{FF2B5EF4-FFF2-40B4-BE49-F238E27FC236}">
                <a16:creationId xmlns:a16="http://schemas.microsoft.com/office/drawing/2014/main" id="{BC2104B0-EE89-430E-AE78-6DB3A3D3254A}"/>
              </a:ext>
            </a:extLst>
          </p:cNvPr>
          <p:cNvCxnSpPr>
            <a:cxnSpLocks/>
          </p:cNvCxnSpPr>
          <p:nvPr/>
        </p:nvCxnSpPr>
        <p:spPr bwMode="auto">
          <a:xfrm>
            <a:off x="2225293" y="2205661"/>
            <a:ext cx="7446" cy="278540"/>
          </a:xfrm>
          <a:prstGeom prst="straightConnector1">
            <a:avLst/>
          </a:prstGeom>
          <a:solidFill>
            <a:srgbClr val="1E2B6D"/>
          </a:solidFill>
          <a:ln w="6350" cap="flat" cmpd="sng" algn="ctr">
            <a:solidFill>
              <a:srgbClr val="0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216" name="Rectangle 215">
            <a:extLst>
              <a:ext uri="{FF2B5EF4-FFF2-40B4-BE49-F238E27FC236}">
                <a16:creationId xmlns:a16="http://schemas.microsoft.com/office/drawing/2014/main" id="{B78E3E3D-639F-49E7-B50C-F9AC0142EAED}"/>
              </a:ext>
            </a:extLst>
          </p:cNvPr>
          <p:cNvSpPr/>
          <p:nvPr/>
        </p:nvSpPr>
        <p:spPr>
          <a:xfrm>
            <a:off x="1064381" y="4315789"/>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7" name="Rectangle 216">
            <a:extLst>
              <a:ext uri="{FF2B5EF4-FFF2-40B4-BE49-F238E27FC236}">
                <a16:creationId xmlns:a16="http://schemas.microsoft.com/office/drawing/2014/main" id="{1F50F2F1-35B0-46F4-B473-26DE39A86AD0}"/>
              </a:ext>
            </a:extLst>
          </p:cNvPr>
          <p:cNvSpPr/>
          <p:nvPr/>
        </p:nvSpPr>
        <p:spPr>
          <a:xfrm>
            <a:off x="1289264" y="4315789"/>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8" name="Rectangle 217">
            <a:extLst>
              <a:ext uri="{FF2B5EF4-FFF2-40B4-BE49-F238E27FC236}">
                <a16:creationId xmlns:a16="http://schemas.microsoft.com/office/drawing/2014/main" id="{5F43AB10-82BE-4FE9-B6CD-B4B4E7CC561E}"/>
              </a:ext>
            </a:extLst>
          </p:cNvPr>
          <p:cNvSpPr/>
          <p:nvPr/>
        </p:nvSpPr>
        <p:spPr>
          <a:xfrm>
            <a:off x="1508573" y="4315789"/>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19" name="Rectangle 218">
            <a:extLst>
              <a:ext uri="{FF2B5EF4-FFF2-40B4-BE49-F238E27FC236}">
                <a16:creationId xmlns:a16="http://schemas.microsoft.com/office/drawing/2014/main" id="{C2CC9EF2-0CB6-4FC3-8BE0-00980CB38F16}"/>
              </a:ext>
            </a:extLst>
          </p:cNvPr>
          <p:cNvSpPr/>
          <p:nvPr/>
        </p:nvSpPr>
        <p:spPr>
          <a:xfrm>
            <a:off x="1727882" y="4315789"/>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0" name="Rectangle 219">
            <a:extLst>
              <a:ext uri="{FF2B5EF4-FFF2-40B4-BE49-F238E27FC236}">
                <a16:creationId xmlns:a16="http://schemas.microsoft.com/office/drawing/2014/main" id="{B90A4B94-0F3E-4C9B-B1E9-938E8BD51896}"/>
              </a:ext>
            </a:extLst>
          </p:cNvPr>
          <p:cNvSpPr/>
          <p:nvPr/>
        </p:nvSpPr>
        <p:spPr>
          <a:xfrm>
            <a:off x="1947191" y="4315788"/>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1" name="Rectangle 220">
            <a:extLst>
              <a:ext uri="{FF2B5EF4-FFF2-40B4-BE49-F238E27FC236}">
                <a16:creationId xmlns:a16="http://schemas.microsoft.com/office/drawing/2014/main" id="{3A385B78-34C6-477C-95B4-EFEF5CD212D6}"/>
              </a:ext>
            </a:extLst>
          </p:cNvPr>
          <p:cNvSpPr/>
          <p:nvPr/>
        </p:nvSpPr>
        <p:spPr>
          <a:xfrm>
            <a:off x="2166500" y="4315787"/>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2" name="Rectangle 221">
            <a:extLst>
              <a:ext uri="{FF2B5EF4-FFF2-40B4-BE49-F238E27FC236}">
                <a16:creationId xmlns:a16="http://schemas.microsoft.com/office/drawing/2014/main" id="{02C7732D-A7FA-495A-AF32-3255448A3DBD}"/>
              </a:ext>
            </a:extLst>
          </p:cNvPr>
          <p:cNvSpPr/>
          <p:nvPr/>
        </p:nvSpPr>
        <p:spPr>
          <a:xfrm>
            <a:off x="2392232" y="4315785"/>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3" name="Rectangle 222">
            <a:extLst>
              <a:ext uri="{FF2B5EF4-FFF2-40B4-BE49-F238E27FC236}">
                <a16:creationId xmlns:a16="http://schemas.microsoft.com/office/drawing/2014/main" id="{2370E80B-A537-4FBB-A627-30F4A4BE648E}"/>
              </a:ext>
            </a:extLst>
          </p:cNvPr>
          <p:cNvSpPr/>
          <p:nvPr/>
        </p:nvSpPr>
        <p:spPr>
          <a:xfrm>
            <a:off x="2617964" y="4315786"/>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4" name="Rectangle 223">
            <a:extLst>
              <a:ext uri="{FF2B5EF4-FFF2-40B4-BE49-F238E27FC236}">
                <a16:creationId xmlns:a16="http://schemas.microsoft.com/office/drawing/2014/main" id="{6E1EE5CA-E3E7-462A-AFF7-8BD92C25E30B}"/>
              </a:ext>
            </a:extLst>
          </p:cNvPr>
          <p:cNvSpPr/>
          <p:nvPr/>
        </p:nvSpPr>
        <p:spPr>
          <a:xfrm>
            <a:off x="2837273" y="4315787"/>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5" name="Rectangle 224">
            <a:extLst>
              <a:ext uri="{FF2B5EF4-FFF2-40B4-BE49-F238E27FC236}">
                <a16:creationId xmlns:a16="http://schemas.microsoft.com/office/drawing/2014/main" id="{5B4BDA2F-68B4-4C82-B840-BE77F2F5E14E}"/>
              </a:ext>
            </a:extLst>
          </p:cNvPr>
          <p:cNvSpPr/>
          <p:nvPr/>
        </p:nvSpPr>
        <p:spPr>
          <a:xfrm>
            <a:off x="3064243" y="4315786"/>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6" name="Rectangle 225">
            <a:extLst>
              <a:ext uri="{FF2B5EF4-FFF2-40B4-BE49-F238E27FC236}">
                <a16:creationId xmlns:a16="http://schemas.microsoft.com/office/drawing/2014/main" id="{DCC3D2CF-1ED1-4594-83F5-7B8B5ADAD9A1}"/>
              </a:ext>
            </a:extLst>
          </p:cNvPr>
          <p:cNvSpPr/>
          <p:nvPr/>
        </p:nvSpPr>
        <p:spPr>
          <a:xfrm>
            <a:off x="1058137" y="2555978"/>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E803F4CD-5F43-4DDE-B375-767694ED4EF7}"/>
              </a:ext>
            </a:extLst>
          </p:cNvPr>
          <p:cNvSpPr/>
          <p:nvPr/>
        </p:nvSpPr>
        <p:spPr>
          <a:xfrm>
            <a:off x="1283020" y="2555978"/>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8" name="Rectangle 227">
            <a:extLst>
              <a:ext uri="{FF2B5EF4-FFF2-40B4-BE49-F238E27FC236}">
                <a16:creationId xmlns:a16="http://schemas.microsoft.com/office/drawing/2014/main" id="{1B5E9D1D-6D5A-4498-9A16-2196A58AA66E}"/>
              </a:ext>
            </a:extLst>
          </p:cNvPr>
          <p:cNvSpPr/>
          <p:nvPr/>
        </p:nvSpPr>
        <p:spPr>
          <a:xfrm>
            <a:off x="1502329" y="2555978"/>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9" name="Rectangle 228">
            <a:extLst>
              <a:ext uri="{FF2B5EF4-FFF2-40B4-BE49-F238E27FC236}">
                <a16:creationId xmlns:a16="http://schemas.microsoft.com/office/drawing/2014/main" id="{46B90572-CCAC-4F07-B7DA-5C6544D2CAC7}"/>
              </a:ext>
            </a:extLst>
          </p:cNvPr>
          <p:cNvSpPr/>
          <p:nvPr/>
        </p:nvSpPr>
        <p:spPr>
          <a:xfrm>
            <a:off x="1721638" y="2555978"/>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0" name="Rectangle 229">
            <a:extLst>
              <a:ext uri="{FF2B5EF4-FFF2-40B4-BE49-F238E27FC236}">
                <a16:creationId xmlns:a16="http://schemas.microsoft.com/office/drawing/2014/main" id="{B934E636-2B7B-439D-8B6E-536618E9F48E}"/>
              </a:ext>
            </a:extLst>
          </p:cNvPr>
          <p:cNvSpPr/>
          <p:nvPr/>
        </p:nvSpPr>
        <p:spPr>
          <a:xfrm>
            <a:off x="1940947" y="2555977"/>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1" name="Rectangle 230">
            <a:extLst>
              <a:ext uri="{FF2B5EF4-FFF2-40B4-BE49-F238E27FC236}">
                <a16:creationId xmlns:a16="http://schemas.microsoft.com/office/drawing/2014/main" id="{A016A2C9-8A4C-4829-82F2-D8ACCB517643}"/>
              </a:ext>
            </a:extLst>
          </p:cNvPr>
          <p:cNvSpPr/>
          <p:nvPr/>
        </p:nvSpPr>
        <p:spPr>
          <a:xfrm>
            <a:off x="2160256" y="2555976"/>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2" name="Rectangle 231">
            <a:extLst>
              <a:ext uri="{FF2B5EF4-FFF2-40B4-BE49-F238E27FC236}">
                <a16:creationId xmlns:a16="http://schemas.microsoft.com/office/drawing/2014/main" id="{82360CF4-904F-46AC-BE84-A409E95AA6C5}"/>
              </a:ext>
            </a:extLst>
          </p:cNvPr>
          <p:cNvSpPr/>
          <p:nvPr/>
        </p:nvSpPr>
        <p:spPr>
          <a:xfrm>
            <a:off x="2385988" y="2555974"/>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3" name="Rectangle 232">
            <a:extLst>
              <a:ext uri="{FF2B5EF4-FFF2-40B4-BE49-F238E27FC236}">
                <a16:creationId xmlns:a16="http://schemas.microsoft.com/office/drawing/2014/main" id="{19702B3F-1188-41BB-BE5E-5B65188106E0}"/>
              </a:ext>
            </a:extLst>
          </p:cNvPr>
          <p:cNvSpPr/>
          <p:nvPr/>
        </p:nvSpPr>
        <p:spPr>
          <a:xfrm>
            <a:off x="2611720" y="2555975"/>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4" name="Rectangle 233">
            <a:extLst>
              <a:ext uri="{FF2B5EF4-FFF2-40B4-BE49-F238E27FC236}">
                <a16:creationId xmlns:a16="http://schemas.microsoft.com/office/drawing/2014/main" id="{03839338-665D-445A-9960-8895B11BC4E2}"/>
              </a:ext>
            </a:extLst>
          </p:cNvPr>
          <p:cNvSpPr/>
          <p:nvPr/>
        </p:nvSpPr>
        <p:spPr>
          <a:xfrm>
            <a:off x="2831029" y="2555976"/>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5" name="Rectangle 234">
            <a:extLst>
              <a:ext uri="{FF2B5EF4-FFF2-40B4-BE49-F238E27FC236}">
                <a16:creationId xmlns:a16="http://schemas.microsoft.com/office/drawing/2014/main" id="{59AE8729-CA4E-4148-81EB-AA2FD03EF574}"/>
              </a:ext>
            </a:extLst>
          </p:cNvPr>
          <p:cNvSpPr/>
          <p:nvPr/>
        </p:nvSpPr>
        <p:spPr>
          <a:xfrm>
            <a:off x="3057999" y="2555975"/>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36" name="Speech Bubble: Rectangle with Corners Rounded 235">
            <a:extLst>
              <a:ext uri="{FF2B5EF4-FFF2-40B4-BE49-F238E27FC236}">
                <a16:creationId xmlns:a16="http://schemas.microsoft.com/office/drawing/2014/main" id="{86595B42-6F1C-42AA-8A6B-7AD9ABC60E79}"/>
              </a:ext>
            </a:extLst>
          </p:cNvPr>
          <p:cNvSpPr/>
          <p:nvPr/>
        </p:nvSpPr>
        <p:spPr>
          <a:xfrm>
            <a:off x="4047858" y="2247900"/>
            <a:ext cx="4351320" cy="865605"/>
          </a:xfrm>
          <a:prstGeom prst="wedgeRoundRectCallout">
            <a:avLst>
              <a:gd name="adj1" fmla="val -57123"/>
              <a:gd name="adj2" fmla="val -13425"/>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34A90"/>
                </a:solidFill>
                <a:effectLst/>
                <a:uLnTx/>
                <a:uFillTx/>
                <a:latin typeface="Arial"/>
                <a:ea typeface="+mn-ea"/>
                <a:cs typeface="+mn-cs"/>
              </a:rPr>
              <a:t>FM3 pulls a random sample of stratified clusters of likely voters; each cluster contains voters with similar demographic/geographic characteristics.</a:t>
            </a:r>
          </a:p>
        </p:txBody>
      </p:sp>
      <p:pic>
        <p:nvPicPr>
          <p:cNvPr id="237" name="Picture 236">
            <a:extLst>
              <a:ext uri="{FF2B5EF4-FFF2-40B4-BE49-F238E27FC236}">
                <a16:creationId xmlns:a16="http://schemas.microsoft.com/office/drawing/2014/main" id="{60A07816-D152-4D32-A573-C96E6839F2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16" y="3615294"/>
            <a:ext cx="504407" cy="385206"/>
          </a:xfrm>
          <a:prstGeom prst="rect">
            <a:avLst/>
          </a:prstGeom>
        </p:spPr>
      </p:pic>
      <p:pic>
        <p:nvPicPr>
          <p:cNvPr id="238" name="Picture 237">
            <a:extLst>
              <a:ext uri="{FF2B5EF4-FFF2-40B4-BE49-F238E27FC236}">
                <a16:creationId xmlns:a16="http://schemas.microsoft.com/office/drawing/2014/main" id="{136F25EA-0AA6-48C3-BDF8-B8A7F2DC72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0790" y="3375483"/>
            <a:ext cx="910618" cy="910618"/>
          </a:xfrm>
          <a:prstGeom prst="rect">
            <a:avLst/>
          </a:prstGeom>
        </p:spPr>
      </p:pic>
      <p:sp>
        <p:nvSpPr>
          <p:cNvPr id="239" name="Left Brace 238">
            <a:extLst>
              <a:ext uri="{FF2B5EF4-FFF2-40B4-BE49-F238E27FC236}">
                <a16:creationId xmlns:a16="http://schemas.microsoft.com/office/drawing/2014/main" id="{FC871C53-07A5-4952-B003-545A12F300C3}"/>
              </a:ext>
            </a:extLst>
          </p:cNvPr>
          <p:cNvSpPr/>
          <p:nvPr/>
        </p:nvSpPr>
        <p:spPr>
          <a:xfrm rot="16200000">
            <a:off x="1431881" y="2754679"/>
            <a:ext cx="260904" cy="11087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Arrow: Right 239">
            <a:extLst>
              <a:ext uri="{FF2B5EF4-FFF2-40B4-BE49-F238E27FC236}">
                <a16:creationId xmlns:a16="http://schemas.microsoft.com/office/drawing/2014/main" id="{45A5A9C8-488A-492A-AD04-5BE632962891}"/>
              </a:ext>
            </a:extLst>
          </p:cNvPr>
          <p:cNvSpPr/>
          <p:nvPr/>
        </p:nvSpPr>
        <p:spPr>
          <a:xfrm>
            <a:off x="2051291" y="3628723"/>
            <a:ext cx="392594" cy="334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41" name="Speech Bubble: Rectangle with Corners Rounded 240">
            <a:extLst>
              <a:ext uri="{FF2B5EF4-FFF2-40B4-BE49-F238E27FC236}">
                <a16:creationId xmlns:a16="http://schemas.microsoft.com/office/drawing/2014/main" id="{0E8996A9-86DB-44CF-947C-5A74C832A37F}"/>
              </a:ext>
            </a:extLst>
          </p:cNvPr>
          <p:cNvSpPr/>
          <p:nvPr/>
        </p:nvSpPr>
        <p:spPr>
          <a:xfrm>
            <a:off x="4047858" y="3314700"/>
            <a:ext cx="4372242" cy="865605"/>
          </a:xfrm>
          <a:prstGeom prst="wedgeRoundRectCallout">
            <a:avLst>
              <a:gd name="adj1" fmla="val -57123"/>
              <a:gd name="adj2" fmla="val -13425"/>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34A90"/>
                </a:solidFill>
                <a:effectLst/>
                <a:uLnTx/>
                <a:uFillTx/>
                <a:latin typeface="Arial"/>
                <a:ea typeface="+mn-ea"/>
                <a:cs typeface="+mn-cs"/>
              </a:rPr>
              <a:t>FM3 emails those with email addresses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34A90"/>
                </a:solidFill>
                <a:effectLst/>
                <a:uLnTx/>
                <a:uFillTx/>
                <a:latin typeface="Arial"/>
                <a:ea typeface="+mn-ea"/>
                <a:cs typeface="+mn-cs"/>
              </a:rPr>
              <a:t>and texts those with cell phones,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34A90"/>
                </a:solidFill>
                <a:effectLst/>
                <a:uLnTx/>
                <a:uFillTx/>
                <a:latin typeface="Arial"/>
                <a:ea typeface="+mn-ea"/>
                <a:cs typeface="+mn-cs"/>
              </a:rPr>
              <a:t>inviting them to take the online survey.</a:t>
            </a:r>
          </a:p>
        </p:txBody>
      </p:sp>
      <p:sp>
        <p:nvSpPr>
          <p:cNvPr id="242" name="Speech Bubble: Rectangle with Corners Rounded 241">
            <a:extLst>
              <a:ext uri="{FF2B5EF4-FFF2-40B4-BE49-F238E27FC236}">
                <a16:creationId xmlns:a16="http://schemas.microsoft.com/office/drawing/2014/main" id="{F8BFC29C-2399-42DF-A185-FD869B8B201F}"/>
              </a:ext>
            </a:extLst>
          </p:cNvPr>
          <p:cNvSpPr/>
          <p:nvPr/>
        </p:nvSpPr>
        <p:spPr>
          <a:xfrm>
            <a:off x="4046514" y="4377850"/>
            <a:ext cx="4372242" cy="593842"/>
          </a:xfrm>
          <a:prstGeom prst="wedgeRoundRectCallout">
            <a:avLst>
              <a:gd name="adj1" fmla="val -57123"/>
              <a:gd name="adj2" fmla="val -13425"/>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34A90"/>
                </a:solidFill>
                <a:effectLst/>
                <a:uLnTx/>
                <a:uFillTx/>
                <a:latin typeface="Arial"/>
                <a:ea typeface="+mn-ea"/>
                <a:cs typeface="+mn-cs"/>
              </a:rPr>
              <a:t>FM3 identifies which clusters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34A90"/>
                </a:solidFill>
                <a:effectLst/>
                <a:uLnTx/>
                <a:uFillTx/>
                <a:latin typeface="Arial"/>
                <a:ea typeface="+mn-ea"/>
                <a:cs typeface="+mn-cs"/>
              </a:rPr>
              <a:t>have completed online interviews.</a:t>
            </a:r>
          </a:p>
        </p:txBody>
      </p:sp>
      <p:sp>
        <p:nvSpPr>
          <p:cNvPr id="244" name="Left Brace 243">
            <a:extLst>
              <a:ext uri="{FF2B5EF4-FFF2-40B4-BE49-F238E27FC236}">
                <a16:creationId xmlns:a16="http://schemas.microsoft.com/office/drawing/2014/main" id="{26FEAB0A-F877-4145-A657-24D6184BFB9D}"/>
              </a:ext>
            </a:extLst>
          </p:cNvPr>
          <p:cNvSpPr/>
          <p:nvPr/>
        </p:nvSpPr>
        <p:spPr>
          <a:xfrm rot="16200000">
            <a:off x="2433332" y="4462963"/>
            <a:ext cx="260904" cy="12783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Speech Bubble: Rectangle with Corners Rounded 244">
            <a:extLst>
              <a:ext uri="{FF2B5EF4-FFF2-40B4-BE49-F238E27FC236}">
                <a16:creationId xmlns:a16="http://schemas.microsoft.com/office/drawing/2014/main" id="{1855E18D-3C11-47BF-B119-1EAAD121964B}"/>
              </a:ext>
            </a:extLst>
          </p:cNvPr>
          <p:cNvSpPr/>
          <p:nvPr/>
        </p:nvSpPr>
        <p:spPr>
          <a:xfrm>
            <a:off x="4046513" y="5514377"/>
            <a:ext cx="4372242" cy="876888"/>
          </a:xfrm>
          <a:prstGeom prst="wedgeRoundRectCallout">
            <a:avLst>
              <a:gd name="adj1" fmla="val -57123"/>
              <a:gd name="adj2" fmla="val -13425"/>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34A90"/>
                </a:solidFill>
                <a:effectLst/>
                <a:uLnTx/>
                <a:uFillTx/>
                <a:latin typeface="Arial"/>
                <a:ea typeface="+mn-ea"/>
                <a:cs typeface="+mn-cs"/>
              </a:rPr>
              <a:t>FM3 completes telephone interviews with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34A90"/>
                </a:solidFill>
                <a:effectLst/>
                <a:uLnTx/>
                <a:uFillTx/>
                <a:latin typeface="Arial"/>
                <a:ea typeface="+mn-ea"/>
                <a:cs typeface="+mn-cs"/>
              </a:rPr>
              <a:t>voters in the remaining clusters to ensure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34A90"/>
                </a:solidFill>
                <a:effectLst/>
                <a:uLnTx/>
                <a:uFillTx/>
                <a:latin typeface="Arial"/>
                <a:ea typeface="+mn-ea"/>
                <a:cs typeface="+mn-cs"/>
              </a:rPr>
              <a:t>a representative sample of likely voters. </a:t>
            </a:r>
          </a:p>
        </p:txBody>
      </p:sp>
      <p:sp>
        <p:nvSpPr>
          <p:cNvPr id="246" name="TextBox 245">
            <a:extLst>
              <a:ext uri="{FF2B5EF4-FFF2-40B4-BE49-F238E27FC236}">
                <a16:creationId xmlns:a16="http://schemas.microsoft.com/office/drawing/2014/main" id="{DE502C92-71DD-405E-8A55-BFAB32E3CB77}"/>
              </a:ext>
            </a:extLst>
          </p:cNvPr>
          <p:cNvSpPr txBox="1"/>
          <p:nvPr/>
        </p:nvSpPr>
        <p:spPr>
          <a:xfrm>
            <a:off x="1072621" y="4535446"/>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247" name="TextBox 246">
            <a:extLst>
              <a:ext uri="{FF2B5EF4-FFF2-40B4-BE49-F238E27FC236}">
                <a16:creationId xmlns:a16="http://schemas.microsoft.com/office/drawing/2014/main" id="{04B5AFA7-E017-4254-ACB1-65B685B47C56}"/>
              </a:ext>
            </a:extLst>
          </p:cNvPr>
          <p:cNvSpPr txBox="1"/>
          <p:nvPr/>
        </p:nvSpPr>
        <p:spPr>
          <a:xfrm>
            <a:off x="1294648" y="4533641"/>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248" name="TextBox 247">
            <a:extLst>
              <a:ext uri="{FF2B5EF4-FFF2-40B4-BE49-F238E27FC236}">
                <a16:creationId xmlns:a16="http://schemas.microsoft.com/office/drawing/2014/main" id="{02E09054-F2D9-43EF-A40E-C73BA6BF420B}"/>
              </a:ext>
            </a:extLst>
          </p:cNvPr>
          <p:cNvSpPr txBox="1"/>
          <p:nvPr/>
        </p:nvSpPr>
        <p:spPr>
          <a:xfrm>
            <a:off x="1514451" y="4532163"/>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249" name="TextBox 248">
            <a:extLst>
              <a:ext uri="{FF2B5EF4-FFF2-40B4-BE49-F238E27FC236}">
                <a16:creationId xmlns:a16="http://schemas.microsoft.com/office/drawing/2014/main" id="{9148762F-9FC7-4259-8506-76B03A70E0C3}"/>
              </a:ext>
            </a:extLst>
          </p:cNvPr>
          <p:cNvSpPr txBox="1"/>
          <p:nvPr/>
        </p:nvSpPr>
        <p:spPr>
          <a:xfrm>
            <a:off x="1737939" y="4532162"/>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250" name="Rectangle 249">
            <a:extLst>
              <a:ext uri="{FF2B5EF4-FFF2-40B4-BE49-F238E27FC236}">
                <a16:creationId xmlns:a16="http://schemas.microsoft.com/office/drawing/2014/main" id="{21B0B3C6-ABEE-41FD-BCB0-C5256529FEF9}"/>
              </a:ext>
            </a:extLst>
          </p:cNvPr>
          <p:cNvSpPr/>
          <p:nvPr/>
        </p:nvSpPr>
        <p:spPr>
          <a:xfrm>
            <a:off x="1069579" y="4322772"/>
            <a:ext cx="134570" cy="617618"/>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1" name="Rectangle 250">
            <a:extLst>
              <a:ext uri="{FF2B5EF4-FFF2-40B4-BE49-F238E27FC236}">
                <a16:creationId xmlns:a16="http://schemas.microsoft.com/office/drawing/2014/main" id="{F41054EC-6903-43D2-90B5-D0C15A367E9D}"/>
              </a:ext>
            </a:extLst>
          </p:cNvPr>
          <p:cNvSpPr/>
          <p:nvPr/>
        </p:nvSpPr>
        <p:spPr>
          <a:xfrm>
            <a:off x="1296388" y="4322772"/>
            <a:ext cx="134570" cy="617618"/>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2" name="Rectangle 251">
            <a:extLst>
              <a:ext uri="{FF2B5EF4-FFF2-40B4-BE49-F238E27FC236}">
                <a16:creationId xmlns:a16="http://schemas.microsoft.com/office/drawing/2014/main" id="{3BAACB31-24C5-43B7-B79C-42224DAF6EDC}"/>
              </a:ext>
            </a:extLst>
          </p:cNvPr>
          <p:cNvSpPr/>
          <p:nvPr/>
        </p:nvSpPr>
        <p:spPr>
          <a:xfrm>
            <a:off x="1733428" y="4322636"/>
            <a:ext cx="134570" cy="617618"/>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3" name="Rectangle 252">
            <a:extLst>
              <a:ext uri="{FF2B5EF4-FFF2-40B4-BE49-F238E27FC236}">
                <a16:creationId xmlns:a16="http://schemas.microsoft.com/office/drawing/2014/main" id="{73318338-CD1F-49E5-AED7-B60FCF3F1AFC}"/>
              </a:ext>
            </a:extLst>
          </p:cNvPr>
          <p:cNvSpPr/>
          <p:nvPr/>
        </p:nvSpPr>
        <p:spPr>
          <a:xfrm>
            <a:off x="1514620" y="4322772"/>
            <a:ext cx="134570" cy="617618"/>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4" name="Rectangle 253">
            <a:extLst>
              <a:ext uri="{FF2B5EF4-FFF2-40B4-BE49-F238E27FC236}">
                <a16:creationId xmlns:a16="http://schemas.microsoft.com/office/drawing/2014/main" id="{E80ADB1E-CF10-4DE8-BDA9-73B764EEA3AE}"/>
              </a:ext>
            </a:extLst>
          </p:cNvPr>
          <p:cNvSpPr/>
          <p:nvPr/>
        </p:nvSpPr>
        <p:spPr>
          <a:xfrm>
            <a:off x="1058137" y="6045683"/>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5" name="Rectangle 254">
            <a:extLst>
              <a:ext uri="{FF2B5EF4-FFF2-40B4-BE49-F238E27FC236}">
                <a16:creationId xmlns:a16="http://schemas.microsoft.com/office/drawing/2014/main" id="{4EB85A4F-1459-4DA2-9C9F-AF9B8403D4E9}"/>
              </a:ext>
            </a:extLst>
          </p:cNvPr>
          <p:cNvSpPr/>
          <p:nvPr/>
        </p:nvSpPr>
        <p:spPr>
          <a:xfrm>
            <a:off x="1283020" y="6045683"/>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6" name="Rectangle 255">
            <a:extLst>
              <a:ext uri="{FF2B5EF4-FFF2-40B4-BE49-F238E27FC236}">
                <a16:creationId xmlns:a16="http://schemas.microsoft.com/office/drawing/2014/main" id="{674A092C-F5C4-4DD6-AC23-A094EFEEDB93}"/>
              </a:ext>
            </a:extLst>
          </p:cNvPr>
          <p:cNvSpPr/>
          <p:nvPr/>
        </p:nvSpPr>
        <p:spPr>
          <a:xfrm>
            <a:off x="1502329" y="6045683"/>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7" name="Rectangle 256">
            <a:extLst>
              <a:ext uri="{FF2B5EF4-FFF2-40B4-BE49-F238E27FC236}">
                <a16:creationId xmlns:a16="http://schemas.microsoft.com/office/drawing/2014/main" id="{04AEE968-10B4-4FF5-BFE2-A3086627FA0A}"/>
              </a:ext>
            </a:extLst>
          </p:cNvPr>
          <p:cNvSpPr/>
          <p:nvPr/>
        </p:nvSpPr>
        <p:spPr>
          <a:xfrm>
            <a:off x="1721638" y="6045683"/>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8" name="Rectangle 257">
            <a:extLst>
              <a:ext uri="{FF2B5EF4-FFF2-40B4-BE49-F238E27FC236}">
                <a16:creationId xmlns:a16="http://schemas.microsoft.com/office/drawing/2014/main" id="{6B9F1227-D3DF-47F7-A846-E42B397B9179}"/>
              </a:ext>
            </a:extLst>
          </p:cNvPr>
          <p:cNvSpPr/>
          <p:nvPr/>
        </p:nvSpPr>
        <p:spPr>
          <a:xfrm>
            <a:off x="1940947" y="6045682"/>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59" name="Rectangle 258">
            <a:extLst>
              <a:ext uri="{FF2B5EF4-FFF2-40B4-BE49-F238E27FC236}">
                <a16:creationId xmlns:a16="http://schemas.microsoft.com/office/drawing/2014/main" id="{BF441510-18F4-4F5D-9BCD-28D24F443D31}"/>
              </a:ext>
            </a:extLst>
          </p:cNvPr>
          <p:cNvSpPr/>
          <p:nvPr/>
        </p:nvSpPr>
        <p:spPr>
          <a:xfrm>
            <a:off x="2160256" y="6045681"/>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0" name="Rectangle 259">
            <a:extLst>
              <a:ext uri="{FF2B5EF4-FFF2-40B4-BE49-F238E27FC236}">
                <a16:creationId xmlns:a16="http://schemas.microsoft.com/office/drawing/2014/main" id="{2465765C-83E0-456A-93DB-942167CD5110}"/>
              </a:ext>
            </a:extLst>
          </p:cNvPr>
          <p:cNvSpPr/>
          <p:nvPr/>
        </p:nvSpPr>
        <p:spPr>
          <a:xfrm>
            <a:off x="2385988" y="6045679"/>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1" name="Rectangle 260">
            <a:extLst>
              <a:ext uri="{FF2B5EF4-FFF2-40B4-BE49-F238E27FC236}">
                <a16:creationId xmlns:a16="http://schemas.microsoft.com/office/drawing/2014/main" id="{91B1DA4D-933E-4203-800A-D6A866DABFC1}"/>
              </a:ext>
            </a:extLst>
          </p:cNvPr>
          <p:cNvSpPr/>
          <p:nvPr/>
        </p:nvSpPr>
        <p:spPr>
          <a:xfrm>
            <a:off x="2611720" y="6045680"/>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2" name="Rectangle 261">
            <a:extLst>
              <a:ext uri="{FF2B5EF4-FFF2-40B4-BE49-F238E27FC236}">
                <a16:creationId xmlns:a16="http://schemas.microsoft.com/office/drawing/2014/main" id="{9B14F76E-DD33-4584-8A65-FA4402195829}"/>
              </a:ext>
            </a:extLst>
          </p:cNvPr>
          <p:cNvSpPr/>
          <p:nvPr/>
        </p:nvSpPr>
        <p:spPr>
          <a:xfrm>
            <a:off x="2831029" y="6045681"/>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3" name="Rectangle 262">
            <a:extLst>
              <a:ext uri="{FF2B5EF4-FFF2-40B4-BE49-F238E27FC236}">
                <a16:creationId xmlns:a16="http://schemas.microsoft.com/office/drawing/2014/main" id="{E9497DCF-CE55-4C86-9467-380FF3E04ABB}"/>
              </a:ext>
            </a:extLst>
          </p:cNvPr>
          <p:cNvSpPr/>
          <p:nvPr/>
        </p:nvSpPr>
        <p:spPr>
          <a:xfrm>
            <a:off x="3057999" y="6045680"/>
            <a:ext cx="144966" cy="624469"/>
          </a:xfrm>
          <a:prstGeom prst="rect">
            <a:avLst/>
          </a:prstGeom>
          <a:pattFill prst="ltHorz">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4" name="TextBox 263">
            <a:extLst>
              <a:ext uri="{FF2B5EF4-FFF2-40B4-BE49-F238E27FC236}">
                <a16:creationId xmlns:a16="http://schemas.microsoft.com/office/drawing/2014/main" id="{E3F96871-1DDC-4EA0-8015-BE7F56D39D09}"/>
              </a:ext>
            </a:extLst>
          </p:cNvPr>
          <p:cNvSpPr txBox="1"/>
          <p:nvPr/>
        </p:nvSpPr>
        <p:spPr>
          <a:xfrm>
            <a:off x="1066377" y="6265340"/>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265" name="TextBox 264">
            <a:extLst>
              <a:ext uri="{FF2B5EF4-FFF2-40B4-BE49-F238E27FC236}">
                <a16:creationId xmlns:a16="http://schemas.microsoft.com/office/drawing/2014/main" id="{70FDF7A4-02A2-445B-87C0-8EB1AF174875}"/>
              </a:ext>
            </a:extLst>
          </p:cNvPr>
          <p:cNvSpPr txBox="1"/>
          <p:nvPr/>
        </p:nvSpPr>
        <p:spPr>
          <a:xfrm>
            <a:off x="1288404" y="6263535"/>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266" name="TextBox 265">
            <a:extLst>
              <a:ext uri="{FF2B5EF4-FFF2-40B4-BE49-F238E27FC236}">
                <a16:creationId xmlns:a16="http://schemas.microsoft.com/office/drawing/2014/main" id="{8A90E1AA-AFD7-44B0-9E78-1FB752404FDA}"/>
              </a:ext>
            </a:extLst>
          </p:cNvPr>
          <p:cNvSpPr txBox="1"/>
          <p:nvPr/>
        </p:nvSpPr>
        <p:spPr>
          <a:xfrm>
            <a:off x="1508207" y="6262057"/>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267" name="TextBox 266">
            <a:extLst>
              <a:ext uri="{FF2B5EF4-FFF2-40B4-BE49-F238E27FC236}">
                <a16:creationId xmlns:a16="http://schemas.microsoft.com/office/drawing/2014/main" id="{A6B8DEB3-CD31-4B03-818B-24FFB7B8CF7D}"/>
              </a:ext>
            </a:extLst>
          </p:cNvPr>
          <p:cNvSpPr txBox="1"/>
          <p:nvPr/>
        </p:nvSpPr>
        <p:spPr>
          <a:xfrm>
            <a:off x="1731695" y="6262056"/>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268" name="Rectangle 267">
            <a:extLst>
              <a:ext uri="{FF2B5EF4-FFF2-40B4-BE49-F238E27FC236}">
                <a16:creationId xmlns:a16="http://schemas.microsoft.com/office/drawing/2014/main" id="{1957C9BE-C8BA-45A1-AD47-7B9CC0502BE2}"/>
              </a:ext>
            </a:extLst>
          </p:cNvPr>
          <p:cNvSpPr/>
          <p:nvPr/>
        </p:nvSpPr>
        <p:spPr>
          <a:xfrm>
            <a:off x="1063335" y="6052666"/>
            <a:ext cx="134570" cy="617618"/>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69" name="Rectangle 268">
            <a:extLst>
              <a:ext uri="{FF2B5EF4-FFF2-40B4-BE49-F238E27FC236}">
                <a16:creationId xmlns:a16="http://schemas.microsoft.com/office/drawing/2014/main" id="{0E92BA3E-C3FB-4BC3-AFF0-9B33198B2F77}"/>
              </a:ext>
            </a:extLst>
          </p:cNvPr>
          <p:cNvSpPr/>
          <p:nvPr/>
        </p:nvSpPr>
        <p:spPr>
          <a:xfrm>
            <a:off x="1290144" y="6052666"/>
            <a:ext cx="134570" cy="617618"/>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0" name="Rectangle 269">
            <a:extLst>
              <a:ext uri="{FF2B5EF4-FFF2-40B4-BE49-F238E27FC236}">
                <a16:creationId xmlns:a16="http://schemas.microsoft.com/office/drawing/2014/main" id="{4E8DE336-E8FC-4086-83AE-1FCE4C01A41E}"/>
              </a:ext>
            </a:extLst>
          </p:cNvPr>
          <p:cNvSpPr/>
          <p:nvPr/>
        </p:nvSpPr>
        <p:spPr>
          <a:xfrm>
            <a:off x="1727184" y="6052530"/>
            <a:ext cx="134570" cy="617618"/>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1" name="Rectangle 270">
            <a:extLst>
              <a:ext uri="{FF2B5EF4-FFF2-40B4-BE49-F238E27FC236}">
                <a16:creationId xmlns:a16="http://schemas.microsoft.com/office/drawing/2014/main" id="{DE752D73-C398-4486-91DC-981021BFC8E3}"/>
              </a:ext>
            </a:extLst>
          </p:cNvPr>
          <p:cNvSpPr/>
          <p:nvPr/>
        </p:nvSpPr>
        <p:spPr>
          <a:xfrm>
            <a:off x="1946222" y="6048060"/>
            <a:ext cx="134570" cy="172353"/>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2" name="Rectangle 271">
            <a:extLst>
              <a:ext uri="{FF2B5EF4-FFF2-40B4-BE49-F238E27FC236}">
                <a16:creationId xmlns:a16="http://schemas.microsoft.com/office/drawing/2014/main" id="{C97B281D-883D-4735-8919-CF3E765BC9FF}"/>
              </a:ext>
            </a:extLst>
          </p:cNvPr>
          <p:cNvSpPr/>
          <p:nvPr/>
        </p:nvSpPr>
        <p:spPr>
          <a:xfrm>
            <a:off x="2165454" y="6052530"/>
            <a:ext cx="134570" cy="274722"/>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3" name="Rectangle 272">
            <a:extLst>
              <a:ext uri="{FF2B5EF4-FFF2-40B4-BE49-F238E27FC236}">
                <a16:creationId xmlns:a16="http://schemas.microsoft.com/office/drawing/2014/main" id="{64C6A79C-ED2D-485C-9648-61BA54FA4FAD}"/>
              </a:ext>
            </a:extLst>
          </p:cNvPr>
          <p:cNvSpPr/>
          <p:nvPr/>
        </p:nvSpPr>
        <p:spPr>
          <a:xfrm>
            <a:off x="2393649" y="6052530"/>
            <a:ext cx="134570" cy="389022"/>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4" name="Rectangle 273">
            <a:extLst>
              <a:ext uri="{FF2B5EF4-FFF2-40B4-BE49-F238E27FC236}">
                <a16:creationId xmlns:a16="http://schemas.microsoft.com/office/drawing/2014/main" id="{732AF762-7BEC-43CE-BFBC-18148B5451DF}"/>
              </a:ext>
            </a:extLst>
          </p:cNvPr>
          <p:cNvSpPr/>
          <p:nvPr/>
        </p:nvSpPr>
        <p:spPr>
          <a:xfrm>
            <a:off x="2619595" y="6052531"/>
            <a:ext cx="134570" cy="274721"/>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5" name="Rectangle 274">
            <a:extLst>
              <a:ext uri="{FF2B5EF4-FFF2-40B4-BE49-F238E27FC236}">
                <a16:creationId xmlns:a16="http://schemas.microsoft.com/office/drawing/2014/main" id="{D54CC288-6370-4FE3-983B-2CFE3571B586}"/>
              </a:ext>
            </a:extLst>
          </p:cNvPr>
          <p:cNvSpPr/>
          <p:nvPr/>
        </p:nvSpPr>
        <p:spPr>
          <a:xfrm>
            <a:off x="2838905" y="6052531"/>
            <a:ext cx="134570" cy="56687"/>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6" name="Rectangle 275">
            <a:extLst>
              <a:ext uri="{FF2B5EF4-FFF2-40B4-BE49-F238E27FC236}">
                <a16:creationId xmlns:a16="http://schemas.microsoft.com/office/drawing/2014/main" id="{B78B0F0B-AFA5-43D8-86BB-7904FB5C73AE}"/>
              </a:ext>
            </a:extLst>
          </p:cNvPr>
          <p:cNvSpPr/>
          <p:nvPr/>
        </p:nvSpPr>
        <p:spPr>
          <a:xfrm>
            <a:off x="3065834" y="6052531"/>
            <a:ext cx="134570" cy="247695"/>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7" name="Rectangle 276">
            <a:extLst>
              <a:ext uri="{FF2B5EF4-FFF2-40B4-BE49-F238E27FC236}">
                <a16:creationId xmlns:a16="http://schemas.microsoft.com/office/drawing/2014/main" id="{CDAC2AC5-29C0-443B-93BA-88E28D349284}"/>
              </a:ext>
            </a:extLst>
          </p:cNvPr>
          <p:cNvSpPr/>
          <p:nvPr/>
        </p:nvSpPr>
        <p:spPr>
          <a:xfrm>
            <a:off x="1508376" y="6052666"/>
            <a:ext cx="134570" cy="617618"/>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78" name="TextBox 277">
            <a:extLst>
              <a:ext uri="{FF2B5EF4-FFF2-40B4-BE49-F238E27FC236}">
                <a16:creationId xmlns:a16="http://schemas.microsoft.com/office/drawing/2014/main" id="{E4BD6ED2-36DE-4CBC-A45F-3EEDEC1B6551}"/>
              </a:ext>
            </a:extLst>
          </p:cNvPr>
          <p:cNvSpPr txBox="1"/>
          <p:nvPr/>
        </p:nvSpPr>
        <p:spPr>
          <a:xfrm>
            <a:off x="1954205" y="6265340"/>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279" name="TextBox 278">
            <a:extLst>
              <a:ext uri="{FF2B5EF4-FFF2-40B4-BE49-F238E27FC236}">
                <a16:creationId xmlns:a16="http://schemas.microsoft.com/office/drawing/2014/main" id="{5B0B8215-B252-43AE-8460-6198B32F7491}"/>
              </a:ext>
            </a:extLst>
          </p:cNvPr>
          <p:cNvSpPr txBox="1"/>
          <p:nvPr/>
        </p:nvSpPr>
        <p:spPr>
          <a:xfrm>
            <a:off x="2176232" y="6263535"/>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280" name="TextBox 279">
            <a:extLst>
              <a:ext uri="{FF2B5EF4-FFF2-40B4-BE49-F238E27FC236}">
                <a16:creationId xmlns:a16="http://schemas.microsoft.com/office/drawing/2014/main" id="{0D8E9E9F-A303-43B4-9ACE-BED2E150273B}"/>
              </a:ext>
            </a:extLst>
          </p:cNvPr>
          <p:cNvSpPr txBox="1"/>
          <p:nvPr/>
        </p:nvSpPr>
        <p:spPr>
          <a:xfrm>
            <a:off x="2396035" y="6262057"/>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281" name="TextBox 280">
            <a:extLst>
              <a:ext uri="{FF2B5EF4-FFF2-40B4-BE49-F238E27FC236}">
                <a16:creationId xmlns:a16="http://schemas.microsoft.com/office/drawing/2014/main" id="{78FD9FD6-9474-4EEA-B929-6AA7F0497286}"/>
              </a:ext>
            </a:extLst>
          </p:cNvPr>
          <p:cNvSpPr txBox="1"/>
          <p:nvPr/>
        </p:nvSpPr>
        <p:spPr>
          <a:xfrm>
            <a:off x="2619523" y="6262056"/>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282" name="TextBox 281">
            <a:extLst>
              <a:ext uri="{FF2B5EF4-FFF2-40B4-BE49-F238E27FC236}">
                <a16:creationId xmlns:a16="http://schemas.microsoft.com/office/drawing/2014/main" id="{061A8CAA-A44C-4B9D-AA30-0534762BA5A3}"/>
              </a:ext>
            </a:extLst>
          </p:cNvPr>
          <p:cNvSpPr txBox="1"/>
          <p:nvPr/>
        </p:nvSpPr>
        <p:spPr>
          <a:xfrm>
            <a:off x="2851688" y="6269966"/>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283" name="TextBox 282">
            <a:extLst>
              <a:ext uri="{FF2B5EF4-FFF2-40B4-BE49-F238E27FC236}">
                <a16:creationId xmlns:a16="http://schemas.microsoft.com/office/drawing/2014/main" id="{256EDA1A-40E5-4431-BDE1-FBDC167491D9}"/>
              </a:ext>
            </a:extLst>
          </p:cNvPr>
          <p:cNvSpPr txBox="1"/>
          <p:nvPr/>
        </p:nvSpPr>
        <p:spPr>
          <a:xfrm>
            <a:off x="3073715" y="6268161"/>
            <a:ext cx="114300" cy="27699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133" name="Oval 132">
            <a:extLst>
              <a:ext uri="{FF2B5EF4-FFF2-40B4-BE49-F238E27FC236}">
                <a16:creationId xmlns:a16="http://schemas.microsoft.com/office/drawing/2014/main" id="{EB178912-1D9E-4691-8E05-D43B9FA5F0B9}"/>
              </a:ext>
            </a:extLst>
          </p:cNvPr>
          <p:cNvSpPr/>
          <p:nvPr/>
        </p:nvSpPr>
        <p:spPr bwMode="auto">
          <a:xfrm>
            <a:off x="723900" y="731601"/>
            <a:ext cx="2790292" cy="1472784"/>
          </a:xfrm>
          <a:prstGeom prst="ellipse">
            <a:avLst/>
          </a:prstGeom>
          <a:solidFill>
            <a:schemeClr val="accent1">
              <a:alpha val="10000"/>
            </a:schemeClr>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20718"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46" name="Title 2">
            <a:extLst>
              <a:ext uri="{FF2B5EF4-FFF2-40B4-BE49-F238E27FC236}">
                <a16:creationId xmlns:a16="http://schemas.microsoft.com/office/drawing/2014/main" id="{A9456398-3247-48EA-82D4-D497445FBF4C}"/>
              </a:ext>
            </a:extLst>
          </p:cNvPr>
          <p:cNvSpPr txBox="1">
            <a:spLocks/>
          </p:cNvSpPr>
          <p:nvPr/>
        </p:nvSpPr>
        <p:spPr>
          <a:xfrm>
            <a:off x="133708" y="76200"/>
            <a:ext cx="8934092" cy="471354"/>
          </a:xfrm>
          <a:prstGeom prst="rect">
            <a:avLst/>
          </a:prstGeom>
        </p:spPr>
        <p:txBody>
          <a:bodyPr/>
          <a:lstStyle>
            <a:lvl1pPr algn="l" defTabSz="914378"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8"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a:ea typeface="+mj-ea"/>
                <a:cs typeface="+mj-cs"/>
              </a:rPr>
              <a:t>Dual-Mode Voter Survey </a:t>
            </a:r>
            <a:r>
              <a:rPr lang="en-US" sz="2800" b="1" dirty="0">
                <a:solidFill>
                  <a:prstClr val="black"/>
                </a:solidFill>
                <a:latin typeface="Tahoma"/>
              </a:rPr>
              <a:t>Technique</a:t>
            </a:r>
            <a:endParaRPr kumimoji="0" lang="en-US" sz="1800" b="0" i="1" u="none" strike="noStrike" kern="1200" cap="none" spc="0" normalizeH="0" baseline="0" noProof="0" dirty="0">
              <a:ln>
                <a:noFill/>
              </a:ln>
              <a:solidFill>
                <a:prstClr val="black"/>
              </a:solidFill>
              <a:effectLst/>
              <a:uLnTx/>
              <a:uFillTx/>
              <a:latin typeface="Tahoma"/>
              <a:ea typeface="+mj-ea"/>
              <a:cs typeface="+mj-cs"/>
            </a:endParaRPr>
          </a:p>
        </p:txBody>
      </p:sp>
      <p:pic>
        <p:nvPicPr>
          <p:cNvPr id="113" name="Picture 112" descr="A close up of a logo&#10;&#10;Description automatically generated">
            <a:extLst>
              <a:ext uri="{FF2B5EF4-FFF2-40B4-BE49-F238E27FC236}">
                <a16:creationId xmlns:a16="http://schemas.microsoft.com/office/drawing/2014/main" id="{920C9BA6-F3D7-4217-8A6C-16DC8C671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52403">
            <a:off x="1604756" y="3625059"/>
            <a:ext cx="385206" cy="385206"/>
          </a:xfrm>
          <a:prstGeom prst="rect">
            <a:avLst/>
          </a:prstGeom>
        </p:spPr>
      </p:pic>
      <p:pic>
        <p:nvPicPr>
          <p:cNvPr id="134" name="Picture 133" descr="A close up of a logo&#10;&#10;Description automatically generated">
            <a:extLst>
              <a:ext uri="{FF2B5EF4-FFF2-40B4-BE49-F238E27FC236}">
                <a16:creationId xmlns:a16="http://schemas.microsoft.com/office/drawing/2014/main" id="{D9EAA6EB-5389-4745-BD9A-D6193D57C2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1332" y="5307199"/>
            <a:ext cx="640080" cy="640080"/>
          </a:xfrm>
          <a:prstGeom prst="rect">
            <a:avLst/>
          </a:prstGeom>
        </p:spPr>
      </p:pic>
    </p:spTree>
    <p:extLst>
      <p:ext uri="{BB962C8B-B14F-4D97-AF65-F5344CB8AC3E}">
        <p14:creationId xmlns:p14="http://schemas.microsoft.com/office/powerpoint/2010/main" val="390161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fade">
                                      <p:cBhvr>
                                        <p:cTn id="13" dur="500"/>
                                        <p:tgtEl>
                                          <p:spTgt spid="76"/>
                                        </p:tgtEl>
                                      </p:cBhvr>
                                    </p:animEffect>
                                  </p:childTnLst>
                                </p:cTn>
                              </p:par>
                              <p:par>
                                <p:cTn id="14" presetID="10" presetClass="entr" presetSubtype="0" fill="hold"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500"/>
                                        <p:tgtEl>
                                          <p:spTgt spid="77"/>
                                        </p:tgtEl>
                                      </p:cBhvr>
                                    </p:animEffect>
                                  </p:childTnLst>
                                </p:cTn>
                              </p:par>
                              <p:par>
                                <p:cTn id="17" presetID="10"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nodeType="with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nodeType="with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par>
                                <p:cTn id="26" presetID="10" presetClass="entr" presetSubtype="0" fill="hold" nodeType="with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500"/>
                                        <p:tgtEl>
                                          <p:spTgt spid="111"/>
                                        </p:tgtEl>
                                      </p:cBhvr>
                                    </p:animEffect>
                                  </p:childTnLst>
                                </p:cTn>
                              </p:par>
                              <p:par>
                                <p:cTn id="29" presetID="10" presetClass="entr" presetSubtype="0" fill="hold" nodeType="with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500"/>
                                        <p:tgtEl>
                                          <p:spTgt spid="112"/>
                                        </p:tgtEl>
                                      </p:cBhvr>
                                    </p:animEffect>
                                  </p:childTnLst>
                                </p:cTn>
                              </p:par>
                              <p:par>
                                <p:cTn id="32" presetID="10"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par>
                                <p:cTn id="35" presetID="10" presetClass="entr" presetSubtype="0" fill="hold" nodeType="with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500"/>
                                        <p:tgtEl>
                                          <p:spTgt spid="115"/>
                                        </p:tgtEl>
                                      </p:cBhvr>
                                    </p:animEffect>
                                  </p:childTnLst>
                                </p:cTn>
                              </p:par>
                              <p:par>
                                <p:cTn id="38" presetID="10" presetClass="entr" presetSubtype="0" fill="hold" nodeType="with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fade">
                                      <p:cBhvr>
                                        <p:cTn id="40" dur="500"/>
                                        <p:tgtEl>
                                          <p:spTgt spid="116"/>
                                        </p:tgtEl>
                                      </p:cBhvr>
                                    </p:animEffect>
                                  </p:childTnLst>
                                </p:cTn>
                              </p:par>
                              <p:par>
                                <p:cTn id="41" presetID="10" presetClass="entr" presetSubtype="0" fill="hold" nodeType="withEffect">
                                  <p:stCondLst>
                                    <p:cond delay="0"/>
                                  </p:stCondLst>
                                  <p:childTnLst>
                                    <p:set>
                                      <p:cBhvr>
                                        <p:cTn id="42" dur="1" fill="hold">
                                          <p:stCondLst>
                                            <p:cond delay="0"/>
                                          </p:stCondLst>
                                        </p:cTn>
                                        <p:tgtEl>
                                          <p:spTgt spid="117"/>
                                        </p:tgtEl>
                                        <p:attrNameLst>
                                          <p:attrName>style.visibility</p:attrName>
                                        </p:attrNameLst>
                                      </p:cBhvr>
                                      <p:to>
                                        <p:strVal val="visible"/>
                                      </p:to>
                                    </p:set>
                                    <p:animEffect transition="in" filter="fade">
                                      <p:cBhvr>
                                        <p:cTn id="43" dur="500"/>
                                        <p:tgtEl>
                                          <p:spTgt spid="117"/>
                                        </p:tgtEl>
                                      </p:cBhvr>
                                    </p:animEffect>
                                  </p:childTnLst>
                                </p:cTn>
                              </p:par>
                              <p:par>
                                <p:cTn id="44" presetID="10" presetClass="entr" presetSubtype="0" fill="hold" nodeType="withEffect">
                                  <p:stCondLst>
                                    <p:cond delay="0"/>
                                  </p:stCondLst>
                                  <p:childTnLst>
                                    <p:set>
                                      <p:cBhvr>
                                        <p:cTn id="45" dur="1" fill="hold">
                                          <p:stCondLst>
                                            <p:cond delay="0"/>
                                          </p:stCondLst>
                                        </p:cTn>
                                        <p:tgtEl>
                                          <p:spTgt spid="118"/>
                                        </p:tgtEl>
                                        <p:attrNameLst>
                                          <p:attrName>style.visibility</p:attrName>
                                        </p:attrNameLst>
                                      </p:cBhvr>
                                      <p:to>
                                        <p:strVal val="visible"/>
                                      </p:to>
                                    </p:set>
                                    <p:animEffect transition="in" filter="fade">
                                      <p:cBhvr>
                                        <p:cTn id="46" dur="500"/>
                                        <p:tgtEl>
                                          <p:spTgt spid="118"/>
                                        </p:tgtEl>
                                      </p:cBhvr>
                                    </p:animEffect>
                                  </p:childTnLst>
                                </p:cTn>
                              </p:par>
                              <p:par>
                                <p:cTn id="47" presetID="10" presetClass="entr" presetSubtype="0" fill="hold" nodeType="with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fade">
                                      <p:cBhvr>
                                        <p:cTn id="49" dur="500"/>
                                        <p:tgtEl>
                                          <p:spTgt spid="119"/>
                                        </p:tgtEl>
                                      </p:cBhvr>
                                    </p:animEffect>
                                  </p:childTnLst>
                                </p:cTn>
                              </p:par>
                              <p:par>
                                <p:cTn id="50" presetID="10" presetClass="entr" presetSubtype="0" fill="hold" nodeType="with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500"/>
                                        <p:tgtEl>
                                          <p:spTgt spid="120"/>
                                        </p:tgtEl>
                                      </p:cBhvr>
                                    </p:animEffect>
                                  </p:childTnLst>
                                </p:cTn>
                              </p:par>
                              <p:par>
                                <p:cTn id="53" presetID="10" presetClass="entr" presetSubtype="0" fill="hold" nodeType="withEffect">
                                  <p:stCondLst>
                                    <p:cond delay="0"/>
                                  </p:stCondLst>
                                  <p:childTnLst>
                                    <p:set>
                                      <p:cBhvr>
                                        <p:cTn id="54" dur="1" fill="hold">
                                          <p:stCondLst>
                                            <p:cond delay="0"/>
                                          </p:stCondLst>
                                        </p:cTn>
                                        <p:tgtEl>
                                          <p:spTgt spid="121"/>
                                        </p:tgtEl>
                                        <p:attrNameLst>
                                          <p:attrName>style.visibility</p:attrName>
                                        </p:attrNameLst>
                                      </p:cBhvr>
                                      <p:to>
                                        <p:strVal val="visible"/>
                                      </p:to>
                                    </p:set>
                                    <p:animEffect transition="in" filter="fade">
                                      <p:cBhvr>
                                        <p:cTn id="55" dur="500"/>
                                        <p:tgtEl>
                                          <p:spTgt spid="121"/>
                                        </p:tgtEl>
                                      </p:cBhvr>
                                    </p:animEffect>
                                  </p:childTnLst>
                                </p:cTn>
                              </p:par>
                              <p:par>
                                <p:cTn id="56" presetID="10" presetClass="entr" presetSubtype="0" fill="hold" nodeType="withEffect">
                                  <p:stCondLst>
                                    <p:cond delay="0"/>
                                  </p:stCondLst>
                                  <p:childTnLst>
                                    <p:set>
                                      <p:cBhvr>
                                        <p:cTn id="57" dur="1" fill="hold">
                                          <p:stCondLst>
                                            <p:cond delay="0"/>
                                          </p:stCondLst>
                                        </p:cTn>
                                        <p:tgtEl>
                                          <p:spTgt spid="122"/>
                                        </p:tgtEl>
                                        <p:attrNameLst>
                                          <p:attrName>style.visibility</p:attrName>
                                        </p:attrNameLst>
                                      </p:cBhvr>
                                      <p:to>
                                        <p:strVal val="visible"/>
                                      </p:to>
                                    </p:set>
                                    <p:animEffect transition="in" filter="fade">
                                      <p:cBhvr>
                                        <p:cTn id="58" dur="500"/>
                                        <p:tgtEl>
                                          <p:spTgt spid="122"/>
                                        </p:tgtEl>
                                      </p:cBhvr>
                                    </p:animEffect>
                                  </p:childTnLst>
                                </p:cTn>
                              </p:par>
                              <p:par>
                                <p:cTn id="59" presetID="10" presetClass="entr" presetSubtype="0" fill="hold" nodeType="withEffect">
                                  <p:stCondLst>
                                    <p:cond delay="0"/>
                                  </p:stCondLst>
                                  <p:childTnLst>
                                    <p:set>
                                      <p:cBhvr>
                                        <p:cTn id="60" dur="1" fill="hold">
                                          <p:stCondLst>
                                            <p:cond delay="0"/>
                                          </p:stCondLst>
                                        </p:cTn>
                                        <p:tgtEl>
                                          <p:spTgt spid="123"/>
                                        </p:tgtEl>
                                        <p:attrNameLst>
                                          <p:attrName>style.visibility</p:attrName>
                                        </p:attrNameLst>
                                      </p:cBhvr>
                                      <p:to>
                                        <p:strVal val="visible"/>
                                      </p:to>
                                    </p:set>
                                    <p:animEffect transition="in" filter="fade">
                                      <p:cBhvr>
                                        <p:cTn id="61" dur="500"/>
                                        <p:tgtEl>
                                          <p:spTgt spid="123"/>
                                        </p:tgtEl>
                                      </p:cBhvr>
                                    </p:animEffect>
                                  </p:childTnLst>
                                </p:cTn>
                              </p:par>
                              <p:par>
                                <p:cTn id="62" presetID="10" presetClass="entr" presetSubtype="0" fill="hold" nodeType="withEffect">
                                  <p:stCondLst>
                                    <p:cond delay="0"/>
                                  </p:stCondLst>
                                  <p:childTnLst>
                                    <p:set>
                                      <p:cBhvr>
                                        <p:cTn id="63" dur="1" fill="hold">
                                          <p:stCondLst>
                                            <p:cond delay="0"/>
                                          </p:stCondLst>
                                        </p:cTn>
                                        <p:tgtEl>
                                          <p:spTgt spid="124"/>
                                        </p:tgtEl>
                                        <p:attrNameLst>
                                          <p:attrName>style.visibility</p:attrName>
                                        </p:attrNameLst>
                                      </p:cBhvr>
                                      <p:to>
                                        <p:strVal val="visible"/>
                                      </p:to>
                                    </p:set>
                                    <p:animEffect transition="in" filter="fade">
                                      <p:cBhvr>
                                        <p:cTn id="64" dur="500"/>
                                        <p:tgtEl>
                                          <p:spTgt spid="124"/>
                                        </p:tgtEl>
                                      </p:cBhvr>
                                    </p:animEffect>
                                  </p:childTnLst>
                                </p:cTn>
                              </p:par>
                              <p:par>
                                <p:cTn id="65" presetID="10" presetClass="entr" presetSubtype="0" fill="hold" nodeType="withEffect">
                                  <p:stCondLst>
                                    <p:cond delay="0"/>
                                  </p:stCondLst>
                                  <p:childTnLst>
                                    <p:set>
                                      <p:cBhvr>
                                        <p:cTn id="66" dur="1" fill="hold">
                                          <p:stCondLst>
                                            <p:cond delay="0"/>
                                          </p:stCondLst>
                                        </p:cTn>
                                        <p:tgtEl>
                                          <p:spTgt spid="125"/>
                                        </p:tgtEl>
                                        <p:attrNameLst>
                                          <p:attrName>style.visibility</p:attrName>
                                        </p:attrNameLst>
                                      </p:cBhvr>
                                      <p:to>
                                        <p:strVal val="visible"/>
                                      </p:to>
                                    </p:set>
                                    <p:animEffect transition="in" filter="fade">
                                      <p:cBhvr>
                                        <p:cTn id="67" dur="500"/>
                                        <p:tgtEl>
                                          <p:spTgt spid="125"/>
                                        </p:tgtEl>
                                      </p:cBhvr>
                                    </p:animEffect>
                                  </p:childTnLst>
                                </p:cTn>
                              </p:par>
                              <p:par>
                                <p:cTn id="68" presetID="10" presetClass="entr" presetSubtype="0" fill="hold" nodeType="withEffect">
                                  <p:stCondLst>
                                    <p:cond delay="0"/>
                                  </p:stCondLst>
                                  <p:childTnLst>
                                    <p:set>
                                      <p:cBhvr>
                                        <p:cTn id="69" dur="1" fill="hold">
                                          <p:stCondLst>
                                            <p:cond delay="0"/>
                                          </p:stCondLst>
                                        </p:cTn>
                                        <p:tgtEl>
                                          <p:spTgt spid="126"/>
                                        </p:tgtEl>
                                        <p:attrNameLst>
                                          <p:attrName>style.visibility</p:attrName>
                                        </p:attrNameLst>
                                      </p:cBhvr>
                                      <p:to>
                                        <p:strVal val="visible"/>
                                      </p:to>
                                    </p:set>
                                    <p:animEffect transition="in" filter="fade">
                                      <p:cBhvr>
                                        <p:cTn id="70" dur="500"/>
                                        <p:tgtEl>
                                          <p:spTgt spid="126"/>
                                        </p:tgtEl>
                                      </p:cBhvr>
                                    </p:animEffect>
                                  </p:childTnLst>
                                </p:cTn>
                              </p:par>
                              <p:par>
                                <p:cTn id="71" presetID="10" presetClass="entr" presetSubtype="0" fill="hold" nodeType="withEffect">
                                  <p:stCondLst>
                                    <p:cond delay="0"/>
                                  </p:stCondLst>
                                  <p:childTnLst>
                                    <p:set>
                                      <p:cBhvr>
                                        <p:cTn id="72" dur="1" fill="hold">
                                          <p:stCondLst>
                                            <p:cond delay="0"/>
                                          </p:stCondLst>
                                        </p:cTn>
                                        <p:tgtEl>
                                          <p:spTgt spid="127"/>
                                        </p:tgtEl>
                                        <p:attrNameLst>
                                          <p:attrName>style.visibility</p:attrName>
                                        </p:attrNameLst>
                                      </p:cBhvr>
                                      <p:to>
                                        <p:strVal val="visible"/>
                                      </p:to>
                                    </p:set>
                                    <p:animEffect transition="in" filter="fade">
                                      <p:cBhvr>
                                        <p:cTn id="73" dur="500"/>
                                        <p:tgtEl>
                                          <p:spTgt spid="127"/>
                                        </p:tgtEl>
                                      </p:cBhvr>
                                    </p:animEffect>
                                  </p:childTnLst>
                                </p:cTn>
                              </p:par>
                              <p:par>
                                <p:cTn id="74" presetID="10" presetClass="entr" presetSubtype="0" fill="hold" nodeType="withEffect">
                                  <p:stCondLst>
                                    <p:cond delay="0"/>
                                  </p:stCondLst>
                                  <p:childTnLst>
                                    <p:set>
                                      <p:cBhvr>
                                        <p:cTn id="75" dur="1" fill="hold">
                                          <p:stCondLst>
                                            <p:cond delay="0"/>
                                          </p:stCondLst>
                                        </p:cTn>
                                        <p:tgtEl>
                                          <p:spTgt spid="128"/>
                                        </p:tgtEl>
                                        <p:attrNameLst>
                                          <p:attrName>style.visibility</p:attrName>
                                        </p:attrNameLst>
                                      </p:cBhvr>
                                      <p:to>
                                        <p:strVal val="visible"/>
                                      </p:to>
                                    </p:set>
                                    <p:animEffect transition="in" filter="fade">
                                      <p:cBhvr>
                                        <p:cTn id="76" dur="500"/>
                                        <p:tgtEl>
                                          <p:spTgt spid="128"/>
                                        </p:tgtEl>
                                      </p:cBhvr>
                                    </p:animEffect>
                                  </p:childTnLst>
                                </p:cTn>
                              </p:par>
                              <p:par>
                                <p:cTn id="77" presetID="10" presetClass="entr" presetSubtype="0" fill="hold" nodeType="withEffect">
                                  <p:stCondLst>
                                    <p:cond delay="0"/>
                                  </p:stCondLst>
                                  <p:childTnLst>
                                    <p:set>
                                      <p:cBhvr>
                                        <p:cTn id="78" dur="1" fill="hold">
                                          <p:stCondLst>
                                            <p:cond delay="0"/>
                                          </p:stCondLst>
                                        </p:cTn>
                                        <p:tgtEl>
                                          <p:spTgt spid="129"/>
                                        </p:tgtEl>
                                        <p:attrNameLst>
                                          <p:attrName>style.visibility</p:attrName>
                                        </p:attrNameLst>
                                      </p:cBhvr>
                                      <p:to>
                                        <p:strVal val="visible"/>
                                      </p:to>
                                    </p:set>
                                    <p:animEffect transition="in" filter="fade">
                                      <p:cBhvr>
                                        <p:cTn id="79" dur="500"/>
                                        <p:tgtEl>
                                          <p:spTgt spid="129"/>
                                        </p:tgtEl>
                                      </p:cBhvr>
                                    </p:animEffect>
                                  </p:childTnLst>
                                </p:cTn>
                              </p:par>
                              <p:par>
                                <p:cTn id="80" presetID="10" presetClass="entr" presetSubtype="0" fill="hold" nodeType="withEffect">
                                  <p:stCondLst>
                                    <p:cond delay="0"/>
                                  </p:stCondLst>
                                  <p:childTnLst>
                                    <p:set>
                                      <p:cBhvr>
                                        <p:cTn id="81" dur="1" fill="hold">
                                          <p:stCondLst>
                                            <p:cond delay="0"/>
                                          </p:stCondLst>
                                        </p:cTn>
                                        <p:tgtEl>
                                          <p:spTgt spid="130"/>
                                        </p:tgtEl>
                                        <p:attrNameLst>
                                          <p:attrName>style.visibility</p:attrName>
                                        </p:attrNameLst>
                                      </p:cBhvr>
                                      <p:to>
                                        <p:strVal val="visible"/>
                                      </p:to>
                                    </p:set>
                                    <p:animEffect transition="in" filter="fade">
                                      <p:cBhvr>
                                        <p:cTn id="82" dur="500"/>
                                        <p:tgtEl>
                                          <p:spTgt spid="130"/>
                                        </p:tgtEl>
                                      </p:cBhvr>
                                    </p:animEffect>
                                  </p:childTnLst>
                                </p:cTn>
                              </p:par>
                              <p:par>
                                <p:cTn id="83" presetID="10" presetClass="entr" presetSubtype="0" fill="hold" nodeType="with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fade">
                                      <p:cBhvr>
                                        <p:cTn id="85" dur="500"/>
                                        <p:tgtEl>
                                          <p:spTgt spid="131"/>
                                        </p:tgtEl>
                                      </p:cBhvr>
                                    </p:animEffect>
                                  </p:childTnLst>
                                </p:cTn>
                              </p:par>
                              <p:par>
                                <p:cTn id="86" presetID="10" presetClass="entr" presetSubtype="0" fill="hold" nodeType="withEffect">
                                  <p:stCondLst>
                                    <p:cond delay="0"/>
                                  </p:stCondLst>
                                  <p:childTnLst>
                                    <p:set>
                                      <p:cBhvr>
                                        <p:cTn id="87" dur="1" fill="hold">
                                          <p:stCondLst>
                                            <p:cond delay="0"/>
                                          </p:stCondLst>
                                        </p:cTn>
                                        <p:tgtEl>
                                          <p:spTgt spid="132"/>
                                        </p:tgtEl>
                                        <p:attrNameLst>
                                          <p:attrName>style.visibility</p:attrName>
                                        </p:attrNameLst>
                                      </p:cBhvr>
                                      <p:to>
                                        <p:strVal val="visible"/>
                                      </p:to>
                                    </p:set>
                                    <p:animEffect transition="in" filter="fade">
                                      <p:cBhvr>
                                        <p:cTn id="88" dur="500"/>
                                        <p:tgtEl>
                                          <p:spTgt spid="13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33"/>
                                        </p:tgtEl>
                                        <p:attrNameLst>
                                          <p:attrName>style.visibility</p:attrName>
                                        </p:attrNameLst>
                                      </p:cBhvr>
                                      <p:to>
                                        <p:strVal val="visible"/>
                                      </p:to>
                                    </p:set>
                                    <p:animEffect transition="in" filter="fade">
                                      <p:cBhvr>
                                        <p:cTn id="91" dur="500"/>
                                        <p:tgtEl>
                                          <p:spTgt spid="13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45"/>
                                        </p:tgtEl>
                                        <p:attrNameLst>
                                          <p:attrName>style.visibility</p:attrName>
                                        </p:attrNameLst>
                                      </p:cBhvr>
                                      <p:to>
                                        <p:strVal val="visible"/>
                                      </p:to>
                                    </p:set>
                                    <p:animEffect transition="in" filter="fade">
                                      <p:cBhvr>
                                        <p:cTn id="94" dur="500"/>
                                        <p:tgtEl>
                                          <p:spTgt spid="14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135"/>
                                        </p:tgtEl>
                                        <p:attrNameLst>
                                          <p:attrName>style.visibility</p:attrName>
                                        </p:attrNameLst>
                                      </p:cBhvr>
                                      <p:to>
                                        <p:strVal val="visible"/>
                                      </p:to>
                                    </p:set>
                                    <p:animEffect transition="in" filter="wipe(up)">
                                      <p:cBhvr>
                                        <p:cTn id="99" dur="500"/>
                                        <p:tgtEl>
                                          <p:spTgt spid="135"/>
                                        </p:tgtEl>
                                      </p:cBhvr>
                                    </p:animEffect>
                                  </p:childTnLst>
                                </p:cTn>
                              </p:par>
                              <p:par>
                                <p:cTn id="100" presetID="22" presetClass="entr" presetSubtype="1" fill="hold" nodeType="withEffect">
                                  <p:stCondLst>
                                    <p:cond delay="0"/>
                                  </p:stCondLst>
                                  <p:childTnLst>
                                    <p:set>
                                      <p:cBhvr>
                                        <p:cTn id="101" dur="1" fill="hold">
                                          <p:stCondLst>
                                            <p:cond delay="0"/>
                                          </p:stCondLst>
                                        </p:cTn>
                                        <p:tgtEl>
                                          <p:spTgt spid="136"/>
                                        </p:tgtEl>
                                        <p:attrNameLst>
                                          <p:attrName>style.visibility</p:attrName>
                                        </p:attrNameLst>
                                      </p:cBhvr>
                                      <p:to>
                                        <p:strVal val="visible"/>
                                      </p:to>
                                    </p:set>
                                    <p:animEffect transition="in" filter="wipe(up)">
                                      <p:cBhvr>
                                        <p:cTn id="102" dur="500"/>
                                        <p:tgtEl>
                                          <p:spTgt spid="136"/>
                                        </p:tgtEl>
                                      </p:cBhvr>
                                    </p:animEffect>
                                  </p:childTnLst>
                                </p:cTn>
                              </p:par>
                              <p:par>
                                <p:cTn id="103" presetID="22" presetClass="entr" presetSubtype="1" fill="hold" nodeType="withEffect">
                                  <p:stCondLst>
                                    <p:cond delay="0"/>
                                  </p:stCondLst>
                                  <p:childTnLst>
                                    <p:set>
                                      <p:cBhvr>
                                        <p:cTn id="104" dur="1" fill="hold">
                                          <p:stCondLst>
                                            <p:cond delay="0"/>
                                          </p:stCondLst>
                                        </p:cTn>
                                        <p:tgtEl>
                                          <p:spTgt spid="137"/>
                                        </p:tgtEl>
                                        <p:attrNameLst>
                                          <p:attrName>style.visibility</p:attrName>
                                        </p:attrNameLst>
                                      </p:cBhvr>
                                      <p:to>
                                        <p:strVal val="visible"/>
                                      </p:to>
                                    </p:set>
                                    <p:animEffect transition="in" filter="wipe(up)">
                                      <p:cBhvr>
                                        <p:cTn id="105" dur="500"/>
                                        <p:tgtEl>
                                          <p:spTgt spid="137"/>
                                        </p:tgtEl>
                                      </p:cBhvr>
                                    </p:animEffect>
                                  </p:childTnLst>
                                </p:cTn>
                              </p:par>
                              <p:par>
                                <p:cTn id="106" presetID="22" presetClass="entr" presetSubtype="1" fill="hold" nodeType="withEffect">
                                  <p:stCondLst>
                                    <p:cond delay="0"/>
                                  </p:stCondLst>
                                  <p:childTnLst>
                                    <p:set>
                                      <p:cBhvr>
                                        <p:cTn id="107" dur="1" fill="hold">
                                          <p:stCondLst>
                                            <p:cond delay="0"/>
                                          </p:stCondLst>
                                        </p:cTn>
                                        <p:tgtEl>
                                          <p:spTgt spid="138"/>
                                        </p:tgtEl>
                                        <p:attrNameLst>
                                          <p:attrName>style.visibility</p:attrName>
                                        </p:attrNameLst>
                                      </p:cBhvr>
                                      <p:to>
                                        <p:strVal val="visible"/>
                                      </p:to>
                                    </p:set>
                                    <p:animEffect transition="in" filter="wipe(up)">
                                      <p:cBhvr>
                                        <p:cTn id="108" dur="500"/>
                                        <p:tgtEl>
                                          <p:spTgt spid="138"/>
                                        </p:tgtEl>
                                      </p:cBhvr>
                                    </p:animEffect>
                                  </p:childTnLst>
                                </p:cTn>
                              </p:par>
                              <p:par>
                                <p:cTn id="109" presetID="22" presetClass="entr" presetSubtype="1" fill="hold" nodeType="withEffect">
                                  <p:stCondLst>
                                    <p:cond delay="0"/>
                                  </p:stCondLst>
                                  <p:childTnLst>
                                    <p:set>
                                      <p:cBhvr>
                                        <p:cTn id="110" dur="1" fill="hold">
                                          <p:stCondLst>
                                            <p:cond delay="0"/>
                                          </p:stCondLst>
                                        </p:cTn>
                                        <p:tgtEl>
                                          <p:spTgt spid="139"/>
                                        </p:tgtEl>
                                        <p:attrNameLst>
                                          <p:attrName>style.visibility</p:attrName>
                                        </p:attrNameLst>
                                      </p:cBhvr>
                                      <p:to>
                                        <p:strVal val="visible"/>
                                      </p:to>
                                    </p:set>
                                    <p:animEffect transition="in" filter="wipe(up)">
                                      <p:cBhvr>
                                        <p:cTn id="111" dur="500"/>
                                        <p:tgtEl>
                                          <p:spTgt spid="139"/>
                                        </p:tgtEl>
                                      </p:cBhvr>
                                    </p:animEffect>
                                  </p:childTnLst>
                                </p:cTn>
                              </p:par>
                              <p:par>
                                <p:cTn id="112" presetID="22" presetClass="entr" presetSubtype="1" fill="hold" nodeType="withEffect">
                                  <p:stCondLst>
                                    <p:cond delay="0"/>
                                  </p:stCondLst>
                                  <p:childTnLst>
                                    <p:set>
                                      <p:cBhvr>
                                        <p:cTn id="113" dur="1" fill="hold">
                                          <p:stCondLst>
                                            <p:cond delay="0"/>
                                          </p:stCondLst>
                                        </p:cTn>
                                        <p:tgtEl>
                                          <p:spTgt spid="141"/>
                                        </p:tgtEl>
                                        <p:attrNameLst>
                                          <p:attrName>style.visibility</p:attrName>
                                        </p:attrNameLst>
                                      </p:cBhvr>
                                      <p:to>
                                        <p:strVal val="visible"/>
                                      </p:to>
                                    </p:set>
                                    <p:animEffect transition="in" filter="wipe(up)">
                                      <p:cBhvr>
                                        <p:cTn id="114" dur="500"/>
                                        <p:tgtEl>
                                          <p:spTgt spid="141"/>
                                        </p:tgtEl>
                                      </p:cBhvr>
                                    </p:animEffect>
                                  </p:childTnLst>
                                </p:cTn>
                              </p:par>
                              <p:par>
                                <p:cTn id="115" presetID="22" presetClass="entr" presetSubtype="1" fill="hold" nodeType="withEffect">
                                  <p:stCondLst>
                                    <p:cond delay="0"/>
                                  </p:stCondLst>
                                  <p:childTnLst>
                                    <p:set>
                                      <p:cBhvr>
                                        <p:cTn id="116" dur="1" fill="hold">
                                          <p:stCondLst>
                                            <p:cond delay="0"/>
                                          </p:stCondLst>
                                        </p:cTn>
                                        <p:tgtEl>
                                          <p:spTgt spid="142"/>
                                        </p:tgtEl>
                                        <p:attrNameLst>
                                          <p:attrName>style.visibility</p:attrName>
                                        </p:attrNameLst>
                                      </p:cBhvr>
                                      <p:to>
                                        <p:strVal val="visible"/>
                                      </p:to>
                                    </p:set>
                                    <p:animEffect transition="in" filter="wipe(up)">
                                      <p:cBhvr>
                                        <p:cTn id="117" dur="500"/>
                                        <p:tgtEl>
                                          <p:spTgt spid="142"/>
                                        </p:tgtEl>
                                      </p:cBhvr>
                                    </p:animEffect>
                                  </p:childTnLst>
                                </p:cTn>
                              </p:par>
                              <p:par>
                                <p:cTn id="118" presetID="22" presetClass="entr" presetSubtype="1" fill="hold" nodeType="withEffect">
                                  <p:stCondLst>
                                    <p:cond delay="0"/>
                                  </p:stCondLst>
                                  <p:childTnLst>
                                    <p:set>
                                      <p:cBhvr>
                                        <p:cTn id="119" dur="1" fill="hold">
                                          <p:stCondLst>
                                            <p:cond delay="0"/>
                                          </p:stCondLst>
                                        </p:cTn>
                                        <p:tgtEl>
                                          <p:spTgt spid="143"/>
                                        </p:tgtEl>
                                        <p:attrNameLst>
                                          <p:attrName>style.visibility</p:attrName>
                                        </p:attrNameLst>
                                      </p:cBhvr>
                                      <p:to>
                                        <p:strVal val="visible"/>
                                      </p:to>
                                    </p:set>
                                    <p:animEffect transition="in" filter="wipe(up)">
                                      <p:cBhvr>
                                        <p:cTn id="120" dur="500"/>
                                        <p:tgtEl>
                                          <p:spTgt spid="143"/>
                                        </p:tgtEl>
                                      </p:cBhvr>
                                    </p:animEffect>
                                  </p:childTnLst>
                                </p:cTn>
                              </p:par>
                              <p:par>
                                <p:cTn id="121" presetID="22" presetClass="entr" presetSubtype="1" fill="hold" nodeType="withEffect">
                                  <p:stCondLst>
                                    <p:cond delay="0"/>
                                  </p:stCondLst>
                                  <p:childTnLst>
                                    <p:set>
                                      <p:cBhvr>
                                        <p:cTn id="122" dur="1" fill="hold">
                                          <p:stCondLst>
                                            <p:cond delay="0"/>
                                          </p:stCondLst>
                                        </p:cTn>
                                        <p:tgtEl>
                                          <p:spTgt spid="144"/>
                                        </p:tgtEl>
                                        <p:attrNameLst>
                                          <p:attrName>style.visibility</p:attrName>
                                        </p:attrNameLst>
                                      </p:cBhvr>
                                      <p:to>
                                        <p:strVal val="visible"/>
                                      </p:to>
                                    </p:set>
                                    <p:animEffect transition="in" filter="wipe(up)">
                                      <p:cBhvr>
                                        <p:cTn id="123" dur="500"/>
                                        <p:tgtEl>
                                          <p:spTgt spid="144"/>
                                        </p:tgtEl>
                                      </p:cBhvr>
                                    </p:animEffect>
                                  </p:childTnLst>
                                </p:cTn>
                              </p:par>
                              <p:par>
                                <p:cTn id="124" presetID="22" presetClass="entr" presetSubtype="1" fill="hold" nodeType="withEffect">
                                  <p:stCondLst>
                                    <p:cond delay="0"/>
                                  </p:stCondLst>
                                  <p:childTnLst>
                                    <p:set>
                                      <p:cBhvr>
                                        <p:cTn id="125" dur="1" fill="hold">
                                          <p:stCondLst>
                                            <p:cond delay="0"/>
                                          </p:stCondLst>
                                        </p:cTn>
                                        <p:tgtEl>
                                          <p:spTgt spid="150"/>
                                        </p:tgtEl>
                                        <p:attrNameLst>
                                          <p:attrName>style.visibility</p:attrName>
                                        </p:attrNameLst>
                                      </p:cBhvr>
                                      <p:to>
                                        <p:strVal val="visible"/>
                                      </p:to>
                                    </p:set>
                                    <p:animEffect transition="in" filter="wipe(up)">
                                      <p:cBhvr>
                                        <p:cTn id="126" dur="500"/>
                                        <p:tgtEl>
                                          <p:spTgt spid="15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36"/>
                                        </p:tgtEl>
                                        <p:attrNameLst>
                                          <p:attrName>style.visibility</p:attrName>
                                        </p:attrNameLst>
                                      </p:cBhvr>
                                      <p:to>
                                        <p:strVal val="visible"/>
                                      </p:to>
                                    </p:set>
                                    <p:animEffect transition="in" filter="fade">
                                      <p:cBhvr>
                                        <p:cTn id="129" dur="500"/>
                                        <p:tgtEl>
                                          <p:spTgt spid="236"/>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226"/>
                                        </p:tgtEl>
                                        <p:attrNameLst>
                                          <p:attrName>style.visibility</p:attrName>
                                        </p:attrNameLst>
                                      </p:cBhvr>
                                      <p:to>
                                        <p:strVal val="visible"/>
                                      </p:to>
                                    </p:set>
                                    <p:animEffect transition="in" filter="fade">
                                      <p:cBhvr>
                                        <p:cTn id="133" dur="500"/>
                                        <p:tgtEl>
                                          <p:spTgt spid="22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27"/>
                                        </p:tgtEl>
                                        <p:attrNameLst>
                                          <p:attrName>style.visibility</p:attrName>
                                        </p:attrNameLst>
                                      </p:cBhvr>
                                      <p:to>
                                        <p:strVal val="visible"/>
                                      </p:to>
                                    </p:set>
                                    <p:animEffect transition="in" filter="fade">
                                      <p:cBhvr>
                                        <p:cTn id="136" dur="500"/>
                                        <p:tgtEl>
                                          <p:spTgt spid="22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28"/>
                                        </p:tgtEl>
                                        <p:attrNameLst>
                                          <p:attrName>style.visibility</p:attrName>
                                        </p:attrNameLst>
                                      </p:cBhvr>
                                      <p:to>
                                        <p:strVal val="visible"/>
                                      </p:to>
                                    </p:set>
                                    <p:animEffect transition="in" filter="fade">
                                      <p:cBhvr>
                                        <p:cTn id="139" dur="500"/>
                                        <p:tgtEl>
                                          <p:spTgt spid="22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29"/>
                                        </p:tgtEl>
                                        <p:attrNameLst>
                                          <p:attrName>style.visibility</p:attrName>
                                        </p:attrNameLst>
                                      </p:cBhvr>
                                      <p:to>
                                        <p:strVal val="visible"/>
                                      </p:to>
                                    </p:set>
                                    <p:animEffect transition="in" filter="fade">
                                      <p:cBhvr>
                                        <p:cTn id="142" dur="500"/>
                                        <p:tgtEl>
                                          <p:spTgt spid="22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30"/>
                                        </p:tgtEl>
                                        <p:attrNameLst>
                                          <p:attrName>style.visibility</p:attrName>
                                        </p:attrNameLst>
                                      </p:cBhvr>
                                      <p:to>
                                        <p:strVal val="visible"/>
                                      </p:to>
                                    </p:set>
                                    <p:animEffect transition="in" filter="fade">
                                      <p:cBhvr>
                                        <p:cTn id="145" dur="500"/>
                                        <p:tgtEl>
                                          <p:spTgt spid="23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31"/>
                                        </p:tgtEl>
                                        <p:attrNameLst>
                                          <p:attrName>style.visibility</p:attrName>
                                        </p:attrNameLst>
                                      </p:cBhvr>
                                      <p:to>
                                        <p:strVal val="visible"/>
                                      </p:to>
                                    </p:set>
                                    <p:animEffect transition="in" filter="fade">
                                      <p:cBhvr>
                                        <p:cTn id="148" dur="500"/>
                                        <p:tgtEl>
                                          <p:spTgt spid="23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32"/>
                                        </p:tgtEl>
                                        <p:attrNameLst>
                                          <p:attrName>style.visibility</p:attrName>
                                        </p:attrNameLst>
                                      </p:cBhvr>
                                      <p:to>
                                        <p:strVal val="visible"/>
                                      </p:to>
                                    </p:set>
                                    <p:animEffect transition="in" filter="fade">
                                      <p:cBhvr>
                                        <p:cTn id="151" dur="500"/>
                                        <p:tgtEl>
                                          <p:spTgt spid="23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3"/>
                                        </p:tgtEl>
                                        <p:attrNameLst>
                                          <p:attrName>style.visibility</p:attrName>
                                        </p:attrNameLst>
                                      </p:cBhvr>
                                      <p:to>
                                        <p:strVal val="visible"/>
                                      </p:to>
                                    </p:set>
                                    <p:animEffect transition="in" filter="fade">
                                      <p:cBhvr>
                                        <p:cTn id="154" dur="500"/>
                                        <p:tgtEl>
                                          <p:spTgt spid="23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34"/>
                                        </p:tgtEl>
                                        <p:attrNameLst>
                                          <p:attrName>style.visibility</p:attrName>
                                        </p:attrNameLst>
                                      </p:cBhvr>
                                      <p:to>
                                        <p:strVal val="visible"/>
                                      </p:to>
                                    </p:set>
                                    <p:animEffect transition="in" filter="fade">
                                      <p:cBhvr>
                                        <p:cTn id="157" dur="500"/>
                                        <p:tgtEl>
                                          <p:spTgt spid="23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35"/>
                                        </p:tgtEl>
                                        <p:attrNameLst>
                                          <p:attrName>style.visibility</p:attrName>
                                        </p:attrNameLst>
                                      </p:cBhvr>
                                      <p:to>
                                        <p:strVal val="visible"/>
                                      </p:to>
                                    </p:set>
                                    <p:animEffect transition="in" filter="fade">
                                      <p:cBhvr>
                                        <p:cTn id="160" dur="500"/>
                                        <p:tgtEl>
                                          <p:spTgt spid="235"/>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grpId="0" nodeType="clickEffect">
                                  <p:stCondLst>
                                    <p:cond delay="0"/>
                                  </p:stCondLst>
                                  <p:childTnLst>
                                    <p:set>
                                      <p:cBhvr>
                                        <p:cTn id="164" dur="1" fill="hold">
                                          <p:stCondLst>
                                            <p:cond delay="0"/>
                                          </p:stCondLst>
                                        </p:cTn>
                                        <p:tgtEl>
                                          <p:spTgt spid="239"/>
                                        </p:tgtEl>
                                        <p:attrNameLst>
                                          <p:attrName>style.visibility</p:attrName>
                                        </p:attrNameLst>
                                      </p:cBhvr>
                                      <p:to>
                                        <p:strVal val="visible"/>
                                      </p:to>
                                    </p:set>
                                    <p:animEffect transition="in" filter="wipe(up)">
                                      <p:cBhvr>
                                        <p:cTn id="165" dur="500"/>
                                        <p:tgtEl>
                                          <p:spTgt spid="239"/>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41"/>
                                        </p:tgtEl>
                                        <p:attrNameLst>
                                          <p:attrName>style.visibility</p:attrName>
                                        </p:attrNameLst>
                                      </p:cBhvr>
                                      <p:to>
                                        <p:strVal val="visible"/>
                                      </p:to>
                                    </p:set>
                                    <p:animEffect transition="in" filter="fade">
                                      <p:cBhvr>
                                        <p:cTn id="168" dur="500"/>
                                        <p:tgtEl>
                                          <p:spTgt spid="241"/>
                                        </p:tgtEl>
                                      </p:cBhvr>
                                    </p:animEffect>
                                  </p:childTnLst>
                                </p:cTn>
                              </p:par>
                            </p:childTnLst>
                          </p:cTn>
                        </p:par>
                        <p:par>
                          <p:cTn id="169" fill="hold">
                            <p:stCondLst>
                              <p:cond delay="500"/>
                            </p:stCondLst>
                            <p:childTnLst>
                              <p:par>
                                <p:cTn id="170" presetID="10" presetClass="entr" presetSubtype="0" fill="hold" nodeType="afterEffect">
                                  <p:stCondLst>
                                    <p:cond delay="0"/>
                                  </p:stCondLst>
                                  <p:childTnLst>
                                    <p:set>
                                      <p:cBhvr>
                                        <p:cTn id="171" dur="1" fill="hold">
                                          <p:stCondLst>
                                            <p:cond delay="0"/>
                                          </p:stCondLst>
                                        </p:cTn>
                                        <p:tgtEl>
                                          <p:spTgt spid="237"/>
                                        </p:tgtEl>
                                        <p:attrNameLst>
                                          <p:attrName>style.visibility</p:attrName>
                                        </p:attrNameLst>
                                      </p:cBhvr>
                                      <p:to>
                                        <p:strVal val="visible"/>
                                      </p:to>
                                    </p:set>
                                    <p:animEffect transition="in" filter="fade">
                                      <p:cBhvr>
                                        <p:cTn id="172" dur="500"/>
                                        <p:tgtEl>
                                          <p:spTgt spid="237"/>
                                        </p:tgtEl>
                                      </p:cBhvr>
                                    </p:animEffect>
                                  </p:childTnLst>
                                </p:cTn>
                              </p:par>
                              <p:par>
                                <p:cTn id="173" presetID="10" presetClass="entr" presetSubtype="0" fill="hold" nodeType="withEffect">
                                  <p:stCondLst>
                                    <p:cond delay="0"/>
                                  </p:stCondLst>
                                  <p:childTnLst>
                                    <p:set>
                                      <p:cBhvr>
                                        <p:cTn id="174" dur="1" fill="hold">
                                          <p:stCondLst>
                                            <p:cond delay="0"/>
                                          </p:stCondLst>
                                        </p:cTn>
                                        <p:tgtEl>
                                          <p:spTgt spid="113"/>
                                        </p:tgtEl>
                                        <p:attrNameLst>
                                          <p:attrName>style.visibility</p:attrName>
                                        </p:attrNameLst>
                                      </p:cBhvr>
                                      <p:to>
                                        <p:strVal val="visible"/>
                                      </p:to>
                                    </p:set>
                                    <p:animEffect transition="in" filter="fade">
                                      <p:cBhvr>
                                        <p:cTn id="175" dur="500"/>
                                        <p:tgtEl>
                                          <p:spTgt spid="113"/>
                                        </p:tgtEl>
                                      </p:cBhvr>
                                    </p:animEffect>
                                  </p:childTnLst>
                                </p:cTn>
                              </p:par>
                            </p:childTnLst>
                          </p:cTn>
                        </p:par>
                        <p:par>
                          <p:cTn id="176" fill="hold">
                            <p:stCondLst>
                              <p:cond delay="1000"/>
                            </p:stCondLst>
                            <p:childTnLst>
                              <p:par>
                                <p:cTn id="177" presetID="22" presetClass="entr" presetSubtype="8" fill="hold" grpId="0" nodeType="afterEffect">
                                  <p:stCondLst>
                                    <p:cond delay="0"/>
                                  </p:stCondLst>
                                  <p:childTnLst>
                                    <p:set>
                                      <p:cBhvr>
                                        <p:cTn id="178" dur="1" fill="hold">
                                          <p:stCondLst>
                                            <p:cond delay="0"/>
                                          </p:stCondLst>
                                        </p:cTn>
                                        <p:tgtEl>
                                          <p:spTgt spid="240"/>
                                        </p:tgtEl>
                                        <p:attrNameLst>
                                          <p:attrName>style.visibility</p:attrName>
                                        </p:attrNameLst>
                                      </p:cBhvr>
                                      <p:to>
                                        <p:strVal val="visible"/>
                                      </p:to>
                                    </p:set>
                                    <p:animEffect transition="in" filter="wipe(left)">
                                      <p:cBhvr>
                                        <p:cTn id="179" dur="500"/>
                                        <p:tgtEl>
                                          <p:spTgt spid="240"/>
                                        </p:tgtEl>
                                      </p:cBhvr>
                                    </p:animEffect>
                                  </p:childTnLst>
                                </p:cTn>
                              </p:par>
                            </p:childTnLst>
                          </p:cTn>
                        </p:par>
                        <p:par>
                          <p:cTn id="180" fill="hold">
                            <p:stCondLst>
                              <p:cond delay="1500"/>
                            </p:stCondLst>
                            <p:childTnLst>
                              <p:par>
                                <p:cTn id="181" presetID="10" presetClass="entr" presetSubtype="0" fill="hold" nodeType="afterEffect">
                                  <p:stCondLst>
                                    <p:cond delay="0"/>
                                  </p:stCondLst>
                                  <p:childTnLst>
                                    <p:set>
                                      <p:cBhvr>
                                        <p:cTn id="182" dur="1" fill="hold">
                                          <p:stCondLst>
                                            <p:cond delay="0"/>
                                          </p:stCondLst>
                                        </p:cTn>
                                        <p:tgtEl>
                                          <p:spTgt spid="238"/>
                                        </p:tgtEl>
                                        <p:attrNameLst>
                                          <p:attrName>style.visibility</p:attrName>
                                        </p:attrNameLst>
                                      </p:cBhvr>
                                      <p:to>
                                        <p:strVal val="visible"/>
                                      </p:to>
                                    </p:set>
                                    <p:animEffect transition="in" filter="fade">
                                      <p:cBhvr>
                                        <p:cTn id="183" dur="500"/>
                                        <p:tgtEl>
                                          <p:spTgt spid="238"/>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216"/>
                                        </p:tgtEl>
                                        <p:attrNameLst>
                                          <p:attrName>style.visibility</p:attrName>
                                        </p:attrNameLst>
                                      </p:cBhvr>
                                      <p:to>
                                        <p:strVal val="visible"/>
                                      </p:to>
                                    </p:set>
                                    <p:animEffect transition="in" filter="fade">
                                      <p:cBhvr>
                                        <p:cTn id="188" dur="500"/>
                                        <p:tgtEl>
                                          <p:spTgt spid="216"/>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17"/>
                                        </p:tgtEl>
                                        <p:attrNameLst>
                                          <p:attrName>style.visibility</p:attrName>
                                        </p:attrNameLst>
                                      </p:cBhvr>
                                      <p:to>
                                        <p:strVal val="visible"/>
                                      </p:to>
                                    </p:set>
                                    <p:animEffect transition="in" filter="fade">
                                      <p:cBhvr>
                                        <p:cTn id="191" dur="500"/>
                                        <p:tgtEl>
                                          <p:spTgt spid="217"/>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218"/>
                                        </p:tgtEl>
                                        <p:attrNameLst>
                                          <p:attrName>style.visibility</p:attrName>
                                        </p:attrNameLst>
                                      </p:cBhvr>
                                      <p:to>
                                        <p:strVal val="visible"/>
                                      </p:to>
                                    </p:set>
                                    <p:animEffect transition="in" filter="fade">
                                      <p:cBhvr>
                                        <p:cTn id="194" dur="500"/>
                                        <p:tgtEl>
                                          <p:spTgt spid="218"/>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219"/>
                                        </p:tgtEl>
                                        <p:attrNameLst>
                                          <p:attrName>style.visibility</p:attrName>
                                        </p:attrNameLst>
                                      </p:cBhvr>
                                      <p:to>
                                        <p:strVal val="visible"/>
                                      </p:to>
                                    </p:set>
                                    <p:animEffect transition="in" filter="fade">
                                      <p:cBhvr>
                                        <p:cTn id="197" dur="500"/>
                                        <p:tgtEl>
                                          <p:spTgt spid="219"/>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220"/>
                                        </p:tgtEl>
                                        <p:attrNameLst>
                                          <p:attrName>style.visibility</p:attrName>
                                        </p:attrNameLst>
                                      </p:cBhvr>
                                      <p:to>
                                        <p:strVal val="visible"/>
                                      </p:to>
                                    </p:set>
                                    <p:animEffect transition="in" filter="fade">
                                      <p:cBhvr>
                                        <p:cTn id="200" dur="500"/>
                                        <p:tgtEl>
                                          <p:spTgt spid="220"/>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221"/>
                                        </p:tgtEl>
                                        <p:attrNameLst>
                                          <p:attrName>style.visibility</p:attrName>
                                        </p:attrNameLst>
                                      </p:cBhvr>
                                      <p:to>
                                        <p:strVal val="visible"/>
                                      </p:to>
                                    </p:set>
                                    <p:animEffect transition="in" filter="fade">
                                      <p:cBhvr>
                                        <p:cTn id="203" dur="500"/>
                                        <p:tgtEl>
                                          <p:spTgt spid="221"/>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222"/>
                                        </p:tgtEl>
                                        <p:attrNameLst>
                                          <p:attrName>style.visibility</p:attrName>
                                        </p:attrNameLst>
                                      </p:cBhvr>
                                      <p:to>
                                        <p:strVal val="visible"/>
                                      </p:to>
                                    </p:set>
                                    <p:animEffect transition="in" filter="fade">
                                      <p:cBhvr>
                                        <p:cTn id="206" dur="500"/>
                                        <p:tgtEl>
                                          <p:spTgt spid="222"/>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223"/>
                                        </p:tgtEl>
                                        <p:attrNameLst>
                                          <p:attrName>style.visibility</p:attrName>
                                        </p:attrNameLst>
                                      </p:cBhvr>
                                      <p:to>
                                        <p:strVal val="visible"/>
                                      </p:to>
                                    </p:set>
                                    <p:animEffect transition="in" filter="fade">
                                      <p:cBhvr>
                                        <p:cTn id="209" dur="500"/>
                                        <p:tgtEl>
                                          <p:spTgt spid="223"/>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224"/>
                                        </p:tgtEl>
                                        <p:attrNameLst>
                                          <p:attrName>style.visibility</p:attrName>
                                        </p:attrNameLst>
                                      </p:cBhvr>
                                      <p:to>
                                        <p:strVal val="visible"/>
                                      </p:to>
                                    </p:set>
                                    <p:animEffect transition="in" filter="fade">
                                      <p:cBhvr>
                                        <p:cTn id="212" dur="500"/>
                                        <p:tgtEl>
                                          <p:spTgt spid="224"/>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225"/>
                                        </p:tgtEl>
                                        <p:attrNameLst>
                                          <p:attrName>style.visibility</p:attrName>
                                        </p:attrNameLst>
                                      </p:cBhvr>
                                      <p:to>
                                        <p:strVal val="visible"/>
                                      </p:to>
                                    </p:set>
                                    <p:animEffect transition="in" filter="fade">
                                      <p:cBhvr>
                                        <p:cTn id="215" dur="500"/>
                                        <p:tgtEl>
                                          <p:spTgt spid="225"/>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242"/>
                                        </p:tgtEl>
                                        <p:attrNameLst>
                                          <p:attrName>style.visibility</p:attrName>
                                        </p:attrNameLst>
                                      </p:cBhvr>
                                      <p:to>
                                        <p:strVal val="visible"/>
                                      </p:to>
                                    </p:set>
                                    <p:animEffect transition="in" filter="fade">
                                      <p:cBhvr>
                                        <p:cTn id="218" dur="500"/>
                                        <p:tgtEl>
                                          <p:spTgt spid="242"/>
                                        </p:tgtEl>
                                      </p:cBhvr>
                                    </p:animEffect>
                                  </p:childTnLst>
                                </p:cTn>
                              </p:par>
                            </p:childTnLst>
                          </p:cTn>
                        </p:par>
                        <p:par>
                          <p:cTn id="219" fill="hold">
                            <p:stCondLst>
                              <p:cond delay="500"/>
                            </p:stCondLst>
                            <p:childTnLst>
                              <p:par>
                                <p:cTn id="220" presetID="22" presetClass="entr" presetSubtype="1" fill="hold" grpId="0" nodeType="afterEffect">
                                  <p:stCondLst>
                                    <p:cond delay="0"/>
                                  </p:stCondLst>
                                  <p:childTnLst>
                                    <p:set>
                                      <p:cBhvr>
                                        <p:cTn id="221" dur="1" fill="hold">
                                          <p:stCondLst>
                                            <p:cond delay="0"/>
                                          </p:stCondLst>
                                        </p:cTn>
                                        <p:tgtEl>
                                          <p:spTgt spid="250"/>
                                        </p:tgtEl>
                                        <p:attrNameLst>
                                          <p:attrName>style.visibility</p:attrName>
                                        </p:attrNameLst>
                                      </p:cBhvr>
                                      <p:to>
                                        <p:strVal val="visible"/>
                                      </p:to>
                                    </p:set>
                                    <p:animEffect transition="in" filter="wipe(up)">
                                      <p:cBhvr>
                                        <p:cTn id="222" dur="500"/>
                                        <p:tgtEl>
                                          <p:spTgt spid="250"/>
                                        </p:tgtEl>
                                      </p:cBhvr>
                                    </p:animEffect>
                                  </p:childTnLst>
                                </p:cTn>
                              </p:par>
                              <p:par>
                                <p:cTn id="223" presetID="22" presetClass="entr" presetSubtype="1" fill="hold" grpId="0" nodeType="withEffect">
                                  <p:stCondLst>
                                    <p:cond delay="0"/>
                                  </p:stCondLst>
                                  <p:childTnLst>
                                    <p:set>
                                      <p:cBhvr>
                                        <p:cTn id="224" dur="1" fill="hold">
                                          <p:stCondLst>
                                            <p:cond delay="0"/>
                                          </p:stCondLst>
                                        </p:cTn>
                                        <p:tgtEl>
                                          <p:spTgt spid="251"/>
                                        </p:tgtEl>
                                        <p:attrNameLst>
                                          <p:attrName>style.visibility</p:attrName>
                                        </p:attrNameLst>
                                      </p:cBhvr>
                                      <p:to>
                                        <p:strVal val="visible"/>
                                      </p:to>
                                    </p:set>
                                    <p:animEffect transition="in" filter="wipe(up)">
                                      <p:cBhvr>
                                        <p:cTn id="225" dur="500"/>
                                        <p:tgtEl>
                                          <p:spTgt spid="251"/>
                                        </p:tgtEl>
                                      </p:cBhvr>
                                    </p:animEffect>
                                  </p:childTnLst>
                                </p:cTn>
                              </p:par>
                              <p:par>
                                <p:cTn id="226" presetID="22" presetClass="entr" presetSubtype="1" fill="hold" grpId="0" nodeType="withEffect">
                                  <p:stCondLst>
                                    <p:cond delay="0"/>
                                  </p:stCondLst>
                                  <p:childTnLst>
                                    <p:set>
                                      <p:cBhvr>
                                        <p:cTn id="227" dur="1" fill="hold">
                                          <p:stCondLst>
                                            <p:cond delay="0"/>
                                          </p:stCondLst>
                                        </p:cTn>
                                        <p:tgtEl>
                                          <p:spTgt spid="253"/>
                                        </p:tgtEl>
                                        <p:attrNameLst>
                                          <p:attrName>style.visibility</p:attrName>
                                        </p:attrNameLst>
                                      </p:cBhvr>
                                      <p:to>
                                        <p:strVal val="visible"/>
                                      </p:to>
                                    </p:set>
                                    <p:animEffect transition="in" filter="wipe(up)">
                                      <p:cBhvr>
                                        <p:cTn id="228" dur="500"/>
                                        <p:tgtEl>
                                          <p:spTgt spid="253"/>
                                        </p:tgtEl>
                                      </p:cBhvr>
                                    </p:animEffect>
                                  </p:childTnLst>
                                </p:cTn>
                              </p:par>
                              <p:par>
                                <p:cTn id="229" presetID="22" presetClass="entr" presetSubtype="1" fill="hold" grpId="0" nodeType="withEffect">
                                  <p:stCondLst>
                                    <p:cond delay="0"/>
                                  </p:stCondLst>
                                  <p:childTnLst>
                                    <p:set>
                                      <p:cBhvr>
                                        <p:cTn id="230" dur="1" fill="hold">
                                          <p:stCondLst>
                                            <p:cond delay="0"/>
                                          </p:stCondLst>
                                        </p:cTn>
                                        <p:tgtEl>
                                          <p:spTgt spid="252"/>
                                        </p:tgtEl>
                                        <p:attrNameLst>
                                          <p:attrName>style.visibility</p:attrName>
                                        </p:attrNameLst>
                                      </p:cBhvr>
                                      <p:to>
                                        <p:strVal val="visible"/>
                                      </p:to>
                                    </p:set>
                                    <p:animEffect transition="in" filter="wipe(up)">
                                      <p:cBhvr>
                                        <p:cTn id="231" dur="500"/>
                                        <p:tgtEl>
                                          <p:spTgt spid="252"/>
                                        </p:tgtEl>
                                      </p:cBhvr>
                                    </p:animEffect>
                                  </p:childTnLst>
                                </p:cTn>
                              </p:par>
                            </p:childTnLst>
                          </p:cTn>
                        </p:par>
                        <p:par>
                          <p:cTn id="232" fill="hold">
                            <p:stCondLst>
                              <p:cond delay="1000"/>
                            </p:stCondLst>
                            <p:childTnLst>
                              <p:par>
                                <p:cTn id="233" presetID="10" presetClass="entr" presetSubtype="0" fill="hold" grpId="0" nodeType="afterEffect">
                                  <p:stCondLst>
                                    <p:cond delay="0"/>
                                  </p:stCondLst>
                                  <p:childTnLst>
                                    <p:set>
                                      <p:cBhvr>
                                        <p:cTn id="234" dur="1" fill="hold">
                                          <p:stCondLst>
                                            <p:cond delay="0"/>
                                          </p:stCondLst>
                                        </p:cTn>
                                        <p:tgtEl>
                                          <p:spTgt spid="246"/>
                                        </p:tgtEl>
                                        <p:attrNameLst>
                                          <p:attrName>style.visibility</p:attrName>
                                        </p:attrNameLst>
                                      </p:cBhvr>
                                      <p:to>
                                        <p:strVal val="visible"/>
                                      </p:to>
                                    </p:set>
                                    <p:animEffect transition="in" filter="fade">
                                      <p:cBhvr>
                                        <p:cTn id="235" dur="500"/>
                                        <p:tgtEl>
                                          <p:spTgt spid="246"/>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247"/>
                                        </p:tgtEl>
                                        <p:attrNameLst>
                                          <p:attrName>style.visibility</p:attrName>
                                        </p:attrNameLst>
                                      </p:cBhvr>
                                      <p:to>
                                        <p:strVal val="visible"/>
                                      </p:to>
                                    </p:set>
                                    <p:animEffect transition="in" filter="fade">
                                      <p:cBhvr>
                                        <p:cTn id="238" dur="500"/>
                                        <p:tgtEl>
                                          <p:spTgt spid="247"/>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248"/>
                                        </p:tgtEl>
                                        <p:attrNameLst>
                                          <p:attrName>style.visibility</p:attrName>
                                        </p:attrNameLst>
                                      </p:cBhvr>
                                      <p:to>
                                        <p:strVal val="visible"/>
                                      </p:to>
                                    </p:set>
                                    <p:animEffect transition="in" filter="fade">
                                      <p:cBhvr>
                                        <p:cTn id="241" dur="500"/>
                                        <p:tgtEl>
                                          <p:spTgt spid="248"/>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249"/>
                                        </p:tgtEl>
                                        <p:attrNameLst>
                                          <p:attrName>style.visibility</p:attrName>
                                        </p:attrNameLst>
                                      </p:cBhvr>
                                      <p:to>
                                        <p:strVal val="visible"/>
                                      </p:to>
                                    </p:set>
                                    <p:animEffect transition="in" filter="fade">
                                      <p:cBhvr>
                                        <p:cTn id="244" dur="500"/>
                                        <p:tgtEl>
                                          <p:spTgt spid="249"/>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1" fill="hold" grpId="0" nodeType="clickEffect">
                                  <p:stCondLst>
                                    <p:cond delay="0"/>
                                  </p:stCondLst>
                                  <p:childTnLst>
                                    <p:set>
                                      <p:cBhvr>
                                        <p:cTn id="248" dur="1" fill="hold">
                                          <p:stCondLst>
                                            <p:cond delay="0"/>
                                          </p:stCondLst>
                                        </p:cTn>
                                        <p:tgtEl>
                                          <p:spTgt spid="244"/>
                                        </p:tgtEl>
                                        <p:attrNameLst>
                                          <p:attrName>style.visibility</p:attrName>
                                        </p:attrNameLst>
                                      </p:cBhvr>
                                      <p:to>
                                        <p:strVal val="visible"/>
                                      </p:to>
                                    </p:set>
                                    <p:animEffect transition="in" filter="wipe(up)">
                                      <p:cBhvr>
                                        <p:cTn id="249" dur="500"/>
                                        <p:tgtEl>
                                          <p:spTgt spid="244"/>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245"/>
                                        </p:tgtEl>
                                        <p:attrNameLst>
                                          <p:attrName>style.visibility</p:attrName>
                                        </p:attrNameLst>
                                      </p:cBhvr>
                                      <p:to>
                                        <p:strVal val="visible"/>
                                      </p:to>
                                    </p:set>
                                    <p:animEffect transition="in" filter="fade">
                                      <p:cBhvr>
                                        <p:cTn id="252" dur="500"/>
                                        <p:tgtEl>
                                          <p:spTgt spid="245"/>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254"/>
                                        </p:tgtEl>
                                        <p:attrNameLst>
                                          <p:attrName>style.visibility</p:attrName>
                                        </p:attrNameLst>
                                      </p:cBhvr>
                                      <p:to>
                                        <p:strVal val="visible"/>
                                      </p:to>
                                    </p:set>
                                    <p:animEffect transition="in" filter="fade">
                                      <p:cBhvr>
                                        <p:cTn id="255" dur="500"/>
                                        <p:tgtEl>
                                          <p:spTgt spid="254"/>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55"/>
                                        </p:tgtEl>
                                        <p:attrNameLst>
                                          <p:attrName>style.visibility</p:attrName>
                                        </p:attrNameLst>
                                      </p:cBhvr>
                                      <p:to>
                                        <p:strVal val="visible"/>
                                      </p:to>
                                    </p:set>
                                    <p:animEffect transition="in" filter="fade">
                                      <p:cBhvr>
                                        <p:cTn id="258" dur="500"/>
                                        <p:tgtEl>
                                          <p:spTgt spid="255"/>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256"/>
                                        </p:tgtEl>
                                        <p:attrNameLst>
                                          <p:attrName>style.visibility</p:attrName>
                                        </p:attrNameLst>
                                      </p:cBhvr>
                                      <p:to>
                                        <p:strVal val="visible"/>
                                      </p:to>
                                    </p:set>
                                    <p:animEffect transition="in" filter="fade">
                                      <p:cBhvr>
                                        <p:cTn id="261" dur="500"/>
                                        <p:tgtEl>
                                          <p:spTgt spid="256"/>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57"/>
                                        </p:tgtEl>
                                        <p:attrNameLst>
                                          <p:attrName>style.visibility</p:attrName>
                                        </p:attrNameLst>
                                      </p:cBhvr>
                                      <p:to>
                                        <p:strVal val="visible"/>
                                      </p:to>
                                    </p:set>
                                    <p:animEffect transition="in" filter="fade">
                                      <p:cBhvr>
                                        <p:cTn id="264" dur="500"/>
                                        <p:tgtEl>
                                          <p:spTgt spid="257"/>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58"/>
                                        </p:tgtEl>
                                        <p:attrNameLst>
                                          <p:attrName>style.visibility</p:attrName>
                                        </p:attrNameLst>
                                      </p:cBhvr>
                                      <p:to>
                                        <p:strVal val="visible"/>
                                      </p:to>
                                    </p:set>
                                    <p:animEffect transition="in" filter="fade">
                                      <p:cBhvr>
                                        <p:cTn id="267" dur="500"/>
                                        <p:tgtEl>
                                          <p:spTgt spid="258"/>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259"/>
                                        </p:tgtEl>
                                        <p:attrNameLst>
                                          <p:attrName>style.visibility</p:attrName>
                                        </p:attrNameLst>
                                      </p:cBhvr>
                                      <p:to>
                                        <p:strVal val="visible"/>
                                      </p:to>
                                    </p:set>
                                    <p:animEffect transition="in" filter="fade">
                                      <p:cBhvr>
                                        <p:cTn id="270" dur="500"/>
                                        <p:tgtEl>
                                          <p:spTgt spid="259"/>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260"/>
                                        </p:tgtEl>
                                        <p:attrNameLst>
                                          <p:attrName>style.visibility</p:attrName>
                                        </p:attrNameLst>
                                      </p:cBhvr>
                                      <p:to>
                                        <p:strVal val="visible"/>
                                      </p:to>
                                    </p:set>
                                    <p:animEffect transition="in" filter="fade">
                                      <p:cBhvr>
                                        <p:cTn id="273" dur="500"/>
                                        <p:tgtEl>
                                          <p:spTgt spid="260"/>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261"/>
                                        </p:tgtEl>
                                        <p:attrNameLst>
                                          <p:attrName>style.visibility</p:attrName>
                                        </p:attrNameLst>
                                      </p:cBhvr>
                                      <p:to>
                                        <p:strVal val="visible"/>
                                      </p:to>
                                    </p:set>
                                    <p:animEffect transition="in" filter="fade">
                                      <p:cBhvr>
                                        <p:cTn id="276" dur="500"/>
                                        <p:tgtEl>
                                          <p:spTgt spid="261"/>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262"/>
                                        </p:tgtEl>
                                        <p:attrNameLst>
                                          <p:attrName>style.visibility</p:attrName>
                                        </p:attrNameLst>
                                      </p:cBhvr>
                                      <p:to>
                                        <p:strVal val="visible"/>
                                      </p:to>
                                    </p:set>
                                    <p:animEffect transition="in" filter="fade">
                                      <p:cBhvr>
                                        <p:cTn id="279" dur="500"/>
                                        <p:tgtEl>
                                          <p:spTgt spid="262"/>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263"/>
                                        </p:tgtEl>
                                        <p:attrNameLst>
                                          <p:attrName>style.visibility</p:attrName>
                                        </p:attrNameLst>
                                      </p:cBhvr>
                                      <p:to>
                                        <p:strVal val="visible"/>
                                      </p:to>
                                    </p:set>
                                    <p:animEffect transition="in" filter="fade">
                                      <p:cBhvr>
                                        <p:cTn id="282" dur="500"/>
                                        <p:tgtEl>
                                          <p:spTgt spid="263"/>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268"/>
                                        </p:tgtEl>
                                        <p:attrNameLst>
                                          <p:attrName>style.visibility</p:attrName>
                                        </p:attrNameLst>
                                      </p:cBhvr>
                                      <p:to>
                                        <p:strVal val="visible"/>
                                      </p:to>
                                    </p:set>
                                    <p:animEffect transition="in" filter="fade">
                                      <p:cBhvr>
                                        <p:cTn id="285" dur="500"/>
                                        <p:tgtEl>
                                          <p:spTgt spid="268"/>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269"/>
                                        </p:tgtEl>
                                        <p:attrNameLst>
                                          <p:attrName>style.visibility</p:attrName>
                                        </p:attrNameLst>
                                      </p:cBhvr>
                                      <p:to>
                                        <p:strVal val="visible"/>
                                      </p:to>
                                    </p:set>
                                    <p:animEffect transition="in" filter="fade">
                                      <p:cBhvr>
                                        <p:cTn id="288" dur="500"/>
                                        <p:tgtEl>
                                          <p:spTgt spid="269"/>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277"/>
                                        </p:tgtEl>
                                        <p:attrNameLst>
                                          <p:attrName>style.visibility</p:attrName>
                                        </p:attrNameLst>
                                      </p:cBhvr>
                                      <p:to>
                                        <p:strVal val="visible"/>
                                      </p:to>
                                    </p:set>
                                    <p:animEffect transition="in" filter="fade">
                                      <p:cBhvr>
                                        <p:cTn id="291" dur="500"/>
                                        <p:tgtEl>
                                          <p:spTgt spid="277"/>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270"/>
                                        </p:tgtEl>
                                        <p:attrNameLst>
                                          <p:attrName>style.visibility</p:attrName>
                                        </p:attrNameLst>
                                      </p:cBhvr>
                                      <p:to>
                                        <p:strVal val="visible"/>
                                      </p:to>
                                    </p:set>
                                    <p:animEffect transition="in" filter="fade">
                                      <p:cBhvr>
                                        <p:cTn id="294" dur="500"/>
                                        <p:tgtEl>
                                          <p:spTgt spid="270"/>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264"/>
                                        </p:tgtEl>
                                        <p:attrNameLst>
                                          <p:attrName>style.visibility</p:attrName>
                                        </p:attrNameLst>
                                      </p:cBhvr>
                                      <p:to>
                                        <p:strVal val="visible"/>
                                      </p:to>
                                    </p:set>
                                    <p:animEffect transition="in" filter="fade">
                                      <p:cBhvr>
                                        <p:cTn id="297" dur="500"/>
                                        <p:tgtEl>
                                          <p:spTgt spid="264"/>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265"/>
                                        </p:tgtEl>
                                        <p:attrNameLst>
                                          <p:attrName>style.visibility</p:attrName>
                                        </p:attrNameLst>
                                      </p:cBhvr>
                                      <p:to>
                                        <p:strVal val="visible"/>
                                      </p:to>
                                    </p:set>
                                    <p:animEffect transition="in" filter="fade">
                                      <p:cBhvr>
                                        <p:cTn id="300" dur="500"/>
                                        <p:tgtEl>
                                          <p:spTgt spid="265"/>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266"/>
                                        </p:tgtEl>
                                        <p:attrNameLst>
                                          <p:attrName>style.visibility</p:attrName>
                                        </p:attrNameLst>
                                      </p:cBhvr>
                                      <p:to>
                                        <p:strVal val="visible"/>
                                      </p:to>
                                    </p:set>
                                    <p:animEffect transition="in" filter="fade">
                                      <p:cBhvr>
                                        <p:cTn id="303" dur="500"/>
                                        <p:tgtEl>
                                          <p:spTgt spid="266"/>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267"/>
                                        </p:tgtEl>
                                        <p:attrNameLst>
                                          <p:attrName>style.visibility</p:attrName>
                                        </p:attrNameLst>
                                      </p:cBhvr>
                                      <p:to>
                                        <p:strVal val="visible"/>
                                      </p:to>
                                    </p:set>
                                    <p:animEffect transition="in" filter="fade">
                                      <p:cBhvr>
                                        <p:cTn id="306" dur="500"/>
                                        <p:tgtEl>
                                          <p:spTgt spid="267"/>
                                        </p:tgtEl>
                                      </p:cBhvr>
                                    </p:animEffect>
                                  </p:childTnLst>
                                </p:cTn>
                              </p:par>
                            </p:childTnLst>
                          </p:cTn>
                        </p:par>
                        <p:par>
                          <p:cTn id="307" fill="hold">
                            <p:stCondLst>
                              <p:cond delay="500"/>
                            </p:stCondLst>
                            <p:childTnLst>
                              <p:par>
                                <p:cTn id="308" presetID="22" presetClass="entr" presetSubtype="1" fill="hold" grpId="0" nodeType="afterEffect">
                                  <p:stCondLst>
                                    <p:cond delay="0"/>
                                  </p:stCondLst>
                                  <p:childTnLst>
                                    <p:set>
                                      <p:cBhvr>
                                        <p:cTn id="309" dur="1" fill="hold">
                                          <p:stCondLst>
                                            <p:cond delay="0"/>
                                          </p:stCondLst>
                                        </p:cTn>
                                        <p:tgtEl>
                                          <p:spTgt spid="284"/>
                                        </p:tgtEl>
                                        <p:attrNameLst>
                                          <p:attrName>style.visibility</p:attrName>
                                        </p:attrNameLst>
                                      </p:cBhvr>
                                      <p:to>
                                        <p:strVal val="visible"/>
                                      </p:to>
                                    </p:set>
                                    <p:animEffect transition="in" filter="wipe(up)">
                                      <p:cBhvr>
                                        <p:cTn id="310" dur="500"/>
                                        <p:tgtEl>
                                          <p:spTgt spid="284"/>
                                        </p:tgtEl>
                                      </p:cBhvr>
                                    </p:animEffect>
                                  </p:childTnLst>
                                </p:cTn>
                              </p:par>
                              <p:par>
                                <p:cTn id="311" presetID="22" presetClass="entr" presetSubtype="1" fill="hold" nodeType="withEffect">
                                  <p:stCondLst>
                                    <p:cond delay="0"/>
                                  </p:stCondLst>
                                  <p:childTnLst>
                                    <p:set>
                                      <p:cBhvr>
                                        <p:cTn id="312" dur="1" fill="hold">
                                          <p:stCondLst>
                                            <p:cond delay="0"/>
                                          </p:stCondLst>
                                        </p:cTn>
                                        <p:tgtEl>
                                          <p:spTgt spid="134"/>
                                        </p:tgtEl>
                                        <p:attrNameLst>
                                          <p:attrName>style.visibility</p:attrName>
                                        </p:attrNameLst>
                                      </p:cBhvr>
                                      <p:to>
                                        <p:strVal val="visible"/>
                                      </p:to>
                                    </p:set>
                                    <p:animEffect transition="in" filter="wipe(up)">
                                      <p:cBhvr>
                                        <p:cTn id="313" dur="500"/>
                                        <p:tgtEl>
                                          <p:spTgt spid="134"/>
                                        </p:tgtEl>
                                      </p:cBhvr>
                                    </p:animEffect>
                                  </p:childTnLst>
                                </p:cTn>
                              </p:par>
                            </p:childTnLst>
                          </p:cTn>
                        </p:par>
                        <p:par>
                          <p:cTn id="314" fill="hold">
                            <p:stCondLst>
                              <p:cond delay="1000"/>
                            </p:stCondLst>
                            <p:childTnLst>
                              <p:par>
                                <p:cTn id="315" presetID="22" presetClass="entr" presetSubtype="1" fill="hold" grpId="0" nodeType="afterEffect">
                                  <p:stCondLst>
                                    <p:cond delay="0"/>
                                  </p:stCondLst>
                                  <p:childTnLst>
                                    <p:set>
                                      <p:cBhvr>
                                        <p:cTn id="316" dur="1" fill="hold">
                                          <p:stCondLst>
                                            <p:cond delay="0"/>
                                          </p:stCondLst>
                                        </p:cTn>
                                        <p:tgtEl>
                                          <p:spTgt spid="271"/>
                                        </p:tgtEl>
                                        <p:attrNameLst>
                                          <p:attrName>style.visibility</p:attrName>
                                        </p:attrNameLst>
                                      </p:cBhvr>
                                      <p:to>
                                        <p:strVal val="visible"/>
                                      </p:to>
                                    </p:set>
                                    <p:animEffect transition="in" filter="wipe(up)">
                                      <p:cBhvr>
                                        <p:cTn id="317" dur="500"/>
                                        <p:tgtEl>
                                          <p:spTgt spid="271"/>
                                        </p:tgtEl>
                                      </p:cBhvr>
                                    </p:animEffect>
                                  </p:childTnLst>
                                </p:cTn>
                              </p:par>
                              <p:par>
                                <p:cTn id="318" presetID="22" presetClass="entr" presetSubtype="1" fill="hold" grpId="0" nodeType="withEffect">
                                  <p:stCondLst>
                                    <p:cond delay="0"/>
                                  </p:stCondLst>
                                  <p:childTnLst>
                                    <p:set>
                                      <p:cBhvr>
                                        <p:cTn id="319" dur="1" fill="hold">
                                          <p:stCondLst>
                                            <p:cond delay="0"/>
                                          </p:stCondLst>
                                        </p:cTn>
                                        <p:tgtEl>
                                          <p:spTgt spid="272"/>
                                        </p:tgtEl>
                                        <p:attrNameLst>
                                          <p:attrName>style.visibility</p:attrName>
                                        </p:attrNameLst>
                                      </p:cBhvr>
                                      <p:to>
                                        <p:strVal val="visible"/>
                                      </p:to>
                                    </p:set>
                                    <p:animEffect transition="in" filter="wipe(up)">
                                      <p:cBhvr>
                                        <p:cTn id="320" dur="500"/>
                                        <p:tgtEl>
                                          <p:spTgt spid="272"/>
                                        </p:tgtEl>
                                      </p:cBhvr>
                                    </p:animEffect>
                                  </p:childTnLst>
                                </p:cTn>
                              </p:par>
                              <p:par>
                                <p:cTn id="321" presetID="22" presetClass="entr" presetSubtype="1" fill="hold" grpId="0" nodeType="withEffect">
                                  <p:stCondLst>
                                    <p:cond delay="0"/>
                                  </p:stCondLst>
                                  <p:childTnLst>
                                    <p:set>
                                      <p:cBhvr>
                                        <p:cTn id="322" dur="1" fill="hold">
                                          <p:stCondLst>
                                            <p:cond delay="0"/>
                                          </p:stCondLst>
                                        </p:cTn>
                                        <p:tgtEl>
                                          <p:spTgt spid="273"/>
                                        </p:tgtEl>
                                        <p:attrNameLst>
                                          <p:attrName>style.visibility</p:attrName>
                                        </p:attrNameLst>
                                      </p:cBhvr>
                                      <p:to>
                                        <p:strVal val="visible"/>
                                      </p:to>
                                    </p:set>
                                    <p:animEffect transition="in" filter="wipe(up)">
                                      <p:cBhvr>
                                        <p:cTn id="323" dur="500"/>
                                        <p:tgtEl>
                                          <p:spTgt spid="273"/>
                                        </p:tgtEl>
                                      </p:cBhvr>
                                    </p:animEffect>
                                  </p:childTnLst>
                                </p:cTn>
                              </p:par>
                              <p:par>
                                <p:cTn id="324" presetID="22" presetClass="entr" presetSubtype="1" fill="hold" grpId="0" nodeType="withEffect">
                                  <p:stCondLst>
                                    <p:cond delay="0"/>
                                  </p:stCondLst>
                                  <p:childTnLst>
                                    <p:set>
                                      <p:cBhvr>
                                        <p:cTn id="325" dur="1" fill="hold">
                                          <p:stCondLst>
                                            <p:cond delay="0"/>
                                          </p:stCondLst>
                                        </p:cTn>
                                        <p:tgtEl>
                                          <p:spTgt spid="274"/>
                                        </p:tgtEl>
                                        <p:attrNameLst>
                                          <p:attrName>style.visibility</p:attrName>
                                        </p:attrNameLst>
                                      </p:cBhvr>
                                      <p:to>
                                        <p:strVal val="visible"/>
                                      </p:to>
                                    </p:set>
                                    <p:animEffect transition="in" filter="wipe(up)">
                                      <p:cBhvr>
                                        <p:cTn id="326" dur="500"/>
                                        <p:tgtEl>
                                          <p:spTgt spid="274"/>
                                        </p:tgtEl>
                                      </p:cBhvr>
                                    </p:animEffect>
                                  </p:childTnLst>
                                </p:cTn>
                              </p:par>
                              <p:par>
                                <p:cTn id="327" presetID="22" presetClass="entr" presetSubtype="1" fill="hold" grpId="0" nodeType="withEffect">
                                  <p:stCondLst>
                                    <p:cond delay="0"/>
                                  </p:stCondLst>
                                  <p:childTnLst>
                                    <p:set>
                                      <p:cBhvr>
                                        <p:cTn id="328" dur="1" fill="hold">
                                          <p:stCondLst>
                                            <p:cond delay="0"/>
                                          </p:stCondLst>
                                        </p:cTn>
                                        <p:tgtEl>
                                          <p:spTgt spid="275"/>
                                        </p:tgtEl>
                                        <p:attrNameLst>
                                          <p:attrName>style.visibility</p:attrName>
                                        </p:attrNameLst>
                                      </p:cBhvr>
                                      <p:to>
                                        <p:strVal val="visible"/>
                                      </p:to>
                                    </p:set>
                                    <p:animEffect transition="in" filter="wipe(up)">
                                      <p:cBhvr>
                                        <p:cTn id="329" dur="500"/>
                                        <p:tgtEl>
                                          <p:spTgt spid="275"/>
                                        </p:tgtEl>
                                      </p:cBhvr>
                                    </p:animEffect>
                                  </p:childTnLst>
                                </p:cTn>
                              </p:par>
                              <p:par>
                                <p:cTn id="330" presetID="22" presetClass="entr" presetSubtype="1" fill="hold" grpId="0" nodeType="withEffect">
                                  <p:stCondLst>
                                    <p:cond delay="0"/>
                                  </p:stCondLst>
                                  <p:childTnLst>
                                    <p:set>
                                      <p:cBhvr>
                                        <p:cTn id="331" dur="1" fill="hold">
                                          <p:stCondLst>
                                            <p:cond delay="0"/>
                                          </p:stCondLst>
                                        </p:cTn>
                                        <p:tgtEl>
                                          <p:spTgt spid="276"/>
                                        </p:tgtEl>
                                        <p:attrNameLst>
                                          <p:attrName>style.visibility</p:attrName>
                                        </p:attrNameLst>
                                      </p:cBhvr>
                                      <p:to>
                                        <p:strVal val="visible"/>
                                      </p:to>
                                    </p:set>
                                    <p:animEffect transition="in" filter="wipe(up)">
                                      <p:cBhvr>
                                        <p:cTn id="332" dur="500"/>
                                        <p:tgtEl>
                                          <p:spTgt spid="276"/>
                                        </p:tgtEl>
                                      </p:cBhvr>
                                    </p:animEffect>
                                  </p:childTnLst>
                                </p:cTn>
                              </p:par>
                            </p:childTnLst>
                          </p:cTn>
                        </p:par>
                        <p:par>
                          <p:cTn id="333" fill="hold">
                            <p:stCondLst>
                              <p:cond delay="1500"/>
                            </p:stCondLst>
                            <p:childTnLst>
                              <p:par>
                                <p:cTn id="334" presetID="10" presetClass="entr" presetSubtype="0" fill="hold" grpId="0" nodeType="afterEffect">
                                  <p:stCondLst>
                                    <p:cond delay="0"/>
                                  </p:stCondLst>
                                  <p:childTnLst>
                                    <p:set>
                                      <p:cBhvr>
                                        <p:cTn id="335" dur="1" fill="hold">
                                          <p:stCondLst>
                                            <p:cond delay="0"/>
                                          </p:stCondLst>
                                        </p:cTn>
                                        <p:tgtEl>
                                          <p:spTgt spid="278"/>
                                        </p:tgtEl>
                                        <p:attrNameLst>
                                          <p:attrName>style.visibility</p:attrName>
                                        </p:attrNameLst>
                                      </p:cBhvr>
                                      <p:to>
                                        <p:strVal val="visible"/>
                                      </p:to>
                                    </p:set>
                                    <p:animEffect transition="in" filter="fade">
                                      <p:cBhvr>
                                        <p:cTn id="336" dur="500"/>
                                        <p:tgtEl>
                                          <p:spTgt spid="278"/>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279"/>
                                        </p:tgtEl>
                                        <p:attrNameLst>
                                          <p:attrName>style.visibility</p:attrName>
                                        </p:attrNameLst>
                                      </p:cBhvr>
                                      <p:to>
                                        <p:strVal val="visible"/>
                                      </p:to>
                                    </p:set>
                                    <p:animEffect transition="in" filter="fade">
                                      <p:cBhvr>
                                        <p:cTn id="339" dur="500"/>
                                        <p:tgtEl>
                                          <p:spTgt spid="279"/>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280"/>
                                        </p:tgtEl>
                                        <p:attrNameLst>
                                          <p:attrName>style.visibility</p:attrName>
                                        </p:attrNameLst>
                                      </p:cBhvr>
                                      <p:to>
                                        <p:strVal val="visible"/>
                                      </p:to>
                                    </p:set>
                                    <p:animEffect transition="in" filter="fade">
                                      <p:cBhvr>
                                        <p:cTn id="342" dur="500"/>
                                        <p:tgtEl>
                                          <p:spTgt spid="280"/>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281"/>
                                        </p:tgtEl>
                                        <p:attrNameLst>
                                          <p:attrName>style.visibility</p:attrName>
                                        </p:attrNameLst>
                                      </p:cBhvr>
                                      <p:to>
                                        <p:strVal val="visible"/>
                                      </p:to>
                                    </p:set>
                                    <p:animEffect transition="in" filter="fade">
                                      <p:cBhvr>
                                        <p:cTn id="345" dur="500"/>
                                        <p:tgtEl>
                                          <p:spTgt spid="281"/>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282"/>
                                        </p:tgtEl>
                                        <p:attrNameLst>
                                          <p:attrName>style.visibility</p:attrName>
                                        </p:attrNameLst>
                                      </p:cBhvr>
                                      <p:to>
                                        <p:strVal val="visible"/>
                                      </p:to>
                                    </p:set>
                                    <p:animEffect transition="in" filter="fade">
                                      <p:cBhvr>
                                        <p:cTn id="348" dur="500"/>
                                        <p:tgtEl>
                                          <p:spTgt spid="282"/>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283"/>
                                        </p:tgtEl>
                                        <p:attrNameLst>
                                          <p:attrName>style.visibility</p:attrName>
                                        </p:attrNameLst>
                                      </p:cBhvr>
                                      <p:to>
                                        <p:strVal val="visible"/>
                                      </p:to>
                                    </p:set>
                                    <p:animEffect transition="in" filter="fade">
                                      <p:cBhvr>
                                        <p:cTn id="351"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p:bldP spid="14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9" grpId="0" animBg="1"/>
      <p:bldP spid="240" grpId="0" animBg="1"/>
      <p:bldP spid="241" grpId="0" animBg="1"/>
      <p:bldP spid="242" grpId="0" animBg="1"/>
      <p:bldP spid="244" grpId="0" animBg="1"/>
      <p:bldP spid="245" grpId="0" animBg="1"/>
      <p:bldP spid="246" grpId="0"/>
      <p:bldP spid="247" grpId="0"/>
      <p:bldP spid="248" grpId="0"/>
      <p:bldP spid="249" grpId="0"/>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p:bldP spid="265" grpId="0"/>
      <p:bldP spid="266" grpId="0"/>
      <p:bldP spid="267" grpId="0"/>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p:bldP spid="279" grpId="0"/>
      <p:bldP spid="280" grpId="0"/>
      <p:bldP spid="281" grpId="0"/>
      <p:bldP spid="282" grpId="0"/>
      <p:bldP spid="283" grpId="0"/>
      <p:bldP spid="1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2F12-6CEF-41CB-9319-864607AED324}"/>
              </a:ext>
            </a:extLst>
          </p:cNvPr>
          <p:cNvSpPr>
            <a:spLocks noGrp="1"/>
          </p:cNvSpPr>
          <p:nvPr>
            <p:ph type="title"/>
          </p:nvPr>
        </p:nvSpPr>
        <p:spPr>
          <a:xfrm>
            <a:off x="0" y="190500"/>
            <a:ext cx="9144000" cy="549993"/>
          </a:xfrm>
        </p:spPr>
        <p:txBody>
          <a:bodyPr/>
          <a:lstStyle/>
          <a:p>
            <a:r>
              <a:rPr lang="en-US" dirty="0">
                <a:solidFill>
                  <a:srgbClr val="002060"/>
                </a:solidFill>
              </a:rPr>
              <a:t>Online-only polls can also be a useful option.</a:t>
            </a:r>
          </a:p>
        </p:txBody>
      </p:sp>
      <p:sp>
        <p:nvSpPr>
          <p:cNvPr id="3" name="Text Placeholder 2">
            <a:extLst>
              <a:ext uri="{FF2B5EF4-FFF2-40B4-BE49-F238E27FC236}">
                <a16:creationId xmlns:a16="http://schemas.microsoft.com/office/drawing/2014/main" id="{CBD3EEB2-35A5-4A31-93C8-2E3927A66366}"/>
              </a:ext>
            </a:extLst>
          </p:cNvPr>
          <p:cNvSpPr>
            <a:spLocks noGrp="1"/>
          </p:cNvSpPr>
          <p:nvPr>
            <p:ph type="body" sz="quarter" idx="10"/>
          </p:nvPr>
        </p:nvSpPr>
        <p:spPr/>
        <p:txBody>
          <a:bodyPr/>
          <a:lstStyle/>
          <a:p>
            <a:endParaRPr lang="en-US"/>
          </a:p>
        </p:txBody>
      </p:sp>
      <p:pic>
        <p:nvPicPr>
          <p:cNvPr id="5" name="Picture 4" descr="A person typing on a computer&#10;&#10;Description automatically generated with medium confidence">
            <a:extLst>
              <a:ext uri="{FF2B5EF4-FFF2-40B4-BE49-F238E27FC236}">
                <a16:creationId xmlns:a16="http://schemas.microsoft.com/office/drawing/2014/main" id="{EFA40756-4AA7-422A-AD06-9A6FC9DC05B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6400" y="3877595"/>
            <a:ext cx="3276600" cy="245745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BBE3AEB-3AF5-46D9-B690-B40CE0A337C1}"/>
              </a:ext>
            </a:extLst>
          </p:cNvPr>
          <p:cNvSpPr txBox="1"/>
          <p:nvPr/>
        </p:nvSpPr>
        <p:spPr>
          <a:xfrm>
            <a:off x="243348" y="740493"/>
            <a:ext cx="8534400" cy="2554545"/>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000" dirty="0">
                <a:solidFill>
                  <a:srgbClr val="000000"/>
                </a:solidFill>
                <a:ea typeface="Times New Roman" panose="02020603050405020304" pitchFamily="18" charset="0"/>
                <a:cs typeface="Times New Roman" panose="02020603050405020304" pitchFamily="18" charset="0"/>
              </a:rPr>
              <a:t>Online polls can be faster and much cheaper than standard phone polling.</a:t>
            </a:r>
          </a:p>
          <a:p>
            <a:pPr marL="285750" indent="-285750" algn="just">
              <a:spcBef>
                <a:spcPts val="600"/>
              </a:spcBef>
              <a:spcAft>
                <a:spcPts val="600"/>
              </a:spcAft>
              <a:buFont typeface="Arial" panose="020B0604020202020204" pitchFamily="34" charset="0"/>
              <a:buChar char="•"/>
            </a:pPr>
            <a:r>
              <a:rPr lang="en-US" sz="2000" dirty="0">
                <a:solidFill>
                  <a:srgbClr val="000000"/>
                </a:solidFill>
                <a:effectLst/>
                <a:ea typeface="Times New Roman" panose="02020603050405020304" pitchFamily="18" charset="0"/>
                <a:cs typeface="Times New Roman" panose="02020603050405020304" pitchFamily="18" charset="0"/>
              </a:rPr>
              <a:t>They are best when they are drawn directly from the voter file – using emails that are on the file or matched to it.</a:t>
            </a:r>
          </a:p>
          <a:p>
            <a:pPr marL="285750" indent="-285750" algn="just">
              <a:spcBef>
                <a:spcPts val="600"/>
              </a:spcBef>
              <a:spcAft>
                <a:spcPts val="600"/>
              </a:spcAft>
              <a:buFont typeface="Arial" panose="020B0604020202020204" pitchFamily="34" charset="0"/>
              <a:buChar char="•"/>
            </a:pPr>
            <a:r>
              <a:rPr lang="en-US" sz="2000" dirty="0">
                <a:solidFill>
                  <a:srgbClr val="000000"/>
                </a:solidFill>
                <a:ea typeface="Times New Roman" panose="02020603050405020304" pitchFamily="18" charset="0"/>
                <a:cs typeface="Times New Roman" panose="02020603050405020304" pitchFamily="18" charset="0"/>
              </a:rPr>
              <a:t>Opt-in online panels are also an option – particularly for narrowly-defined demographic subgroups – but are more costly and can have less attentive respondents.</a:t>
            </a:r>
            <a:endParaRPr lang="en-US" sz="2000" dirty="0">
              <a:solidFill>
                <a:srgbClr val="000000"/>
              </a:solidFill>
              <a:effectLs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B2B51E9-D884-44EF-BDAD-F38790DE371E}"/>
              </a:ext>
            </a:extLst>
          </p:cNvPr>
          <p:cNvSpPr txBox="1"/>
          <p:nvPr/>
        </p:nvSpPr>
        <p:spPr>
          <a:xfrm>
            <a:off x="230909" y="3259015"/>
            <a:ext cx="5092961" cy="3323987"/>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000" dirty="0">
                <a:solidFill>
                  <a:srgbClr val="000000"/>
                </a:solidFill>
                <a:ea typeface="Times New Roman" panose="02020603050405020304" pitchFamily="18" charset="0"/>
                <a:cs typeface="Times New Roman" panose="02020603050405020304" pitchFamily="18" charset="0"/>
              </a:rPr>
              <a:t>Accordingly, online polls are worth considering when:</a:t>
            </a:r>
          </a:p>
          <a:p>
            <a:pPr marL="742950" lvl="1" indent="-285750" algn="just">
              <a:spcBef>
                <a:spcPts val="600"/>
              </a:spcBef>
              <a:spcAft>
                <a:spcPts val="600"/>
              </a:spcAft>
              <a:buFont typeface="Wingdings" panose="05000000000000000000" pitchFamily="2" charset="2"/>
              <a:buChar char="ü"/>
            </a:pPr>
            <a:r>
              <a:rPr lang="en-US" sz="2000" dirty="0">
                <a:solidFill>
                  <a:srgbClr val="000000"/>
                </a:solidFill>
                <a:ea typeface="Times New Roman" panose="02020603050405020304" pitchFamily="18" charset="0"/>
                <a:cs typeface="Times New Roman" panose="02020603050405020304" pitchFamily="18" charset="0"/>
              </a:rPr>
              <a:t>A solid number of emails are available on the file</a:t>
            </a:r>
          </a:p>
          <a:p>
            <a:pPr marL="742950" lvl="1" indent="-285750" algn="just">
              <a:spcBef>
                <a:spcPts val="600"/>
              </a:spcBef>
              <a:spcAft>
                <a:spcPts val="600"/>
              </a:spcAft>
              <a:buFont typeface="Wingdings" panose="05000000000000000000" pitchFamily="2" charset="2"/>
              <a:buChar char="ü"/>
            </a:pPr>
            <a:r>
              <a:rPr lang="en-US" sz="2000" dirty="0">
                <a:solidFill>
                  <a:srgbClr val="000000"/>
                </a:solidFill>
                <a:ea typeface="Times New Roman" panose="02020603050405020304" pitchFamily="18" charset="0"/>
                <a:cs typeface="Times New Roman" panose="02020603050405020304" pitchFamily="18" charset="0"/>
              </a:rPr>
              <a:t>Budget is very limited</a:t>
            </a:r>
          </a:p>
          <a:p>
            <a:pPr marL="742950" lvl="1" indent="-285750" algn="just">
              <a:spcBef>
                <a:spcPts val="600"/>
              </a:spcBef>
              <a:spcAft>
                <a:spcPts val="600"/>
              </a:spcAft>
              <a:buFont typeface="Wingdings" panose="05000000000000000000" pitchFamily="2" charset="2"/>
              <a:buChar char="ü"/>
            </a:pPr>
            <a:r>
              <a:rPr lang="en-US" sz="2000" dirty="0">
                <a:solidFill>
                  <a:srgbClr val="000000"/>
                </a:solidFill>
                <a:ea typeface="Times New Roman" panose="02020603050405020304" pitchFamily="18" charset="0"/>
                <a:cs typeface="Times New Roman" panose="02020603050405020304" pitchFamily="18" charset="0"/>
              </a:rPr>
              <a:t>The key questions you want to answer have to do with general policy and message questions – not specific ballot feasibility.</a:t>
            </a:r>
          </a:p>
        </p:txBody>
      </p:sp>
    </p:spTree>
    <p:extLst>
      <p:ext uri="{BB962C8B-B14F-4D97-AF65-F5344CB8AC3E}">
        <p14:creationId xmlns:p14="http://schemas.microsoft.com/office/powerpoint/2010/main" val="472317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ext Box 2"/>
          <p:cNvSpPr txBox="1">
            <a:spLocks noChangeArrowheads="1"/>
          </p:cNvSpPr>
          <p:nvPr/>
        </p:nvSpPr>
        <p:spPr bwMode="auto">
          <a:xfrm>
            <a:off x="990600" y="381000"/>
            <a:ext cx="6858000" cy="579438"/>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spcBef>
                <a:spcPct val="50000"/>
              </a:spcBef>
            </a:pPr>
            <a:r>
              <a:rPr lang="en-US" sz="3200" b="1" dirty="0">
                <a:latin typeface="Tahoma" pitchFamily="34" charset="0"/>
                <a:cs typeface="Tahoma" pitchFamily="34" charset="0"/>
              </a:rPr>
              <a:t>Analysis of the Results</a:t>
            </a:r>
          </a:p>
        </p:txBody>
      </p:sp>
      <p:sp>
        <p:nvSpPr>
          <p:cNvPr id="574467" name="Rectangle 3"/>
          <p:cNvSpPr>
            <a:spLocks noChangeArrowheads="1"/>
          </p:cNvSpPr>
          <p:nvPr/>
        </p:nvSpPr>
        <p:spPr bwMode="auto">
          <a:xfrm>
            <a:off x="2189163" y="2668588"/>
            <a:ext cx="9144000" cy="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574468" name="Text Box 4"/>
          <p:cNvSpPr txBox="1">
            <a:spLocks noChangeArrowheads="1"/>
          </p:cNvSpPr>
          <p:nvPr/>
        </p:nvSpPr>
        <p:spPr bwMode="auto">
          <a:xfrm>
            <a:off x="533400" y="1180306"/>
            <a:ext cx="7772400" cy="4497388"/>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spAutoFit/>
          </a:bodyPr>
          <a:lstStyle>
            <a:lvl1pPr marL="457200" indent="-457200" algn="l">
              <a:defRPr sz="2400">
                <a:solidFill>
                  <a:schemeClr val="tx1"/>
                </a:solidFill>
                <a:latin typeface="Century Gothic" pitchFamily="34" charset="0"/>
              </a:defRPr>
            </a:lvl1pPr>
            <a:lvl2pPr marL="571500" algn="l">
              <a:defRPr sz="2400">
                <a:solidFill>
                  <a:schemeClr val="tx1"/>
                </a:solidFill>
                <a:latin typeface="Century Gothic" pitchFamily="34" charset="0"/>
              </a:defRPr>
            </a:lvl2pPr>
            <a:lvl3pPr algn="l">
              <a:defRPr sz="2400">
                <a:solidFill>
                  <a:schemeClr val="tx1"/>
                </a:solidFill>
                <a:latin typeface="Century Gothic" pitchFamily="34" charset="0"/>
              </a:defRPr>
            </a:lvl3pPr>
            <a:lvl4pPr algn="l">
              <a:defRPr sz="2400">
                <a:solidFill>
                  <a:schemeClr val="tx1"/>
                </a:solidFill>
                <a:latin typeface="Century Gothic" pitchFamily="34" charset="0"/>
              </a:defRPr>
            </a:lvl4pPr>
            <a:lvl5pPr algn="l">
              <a:defRPr sz="2400">
                <a:solidFill>
                  <a:schemeClr val="tx1"/>
                </a:solidFill>
                <a:latin typeface="Century Gothic" pitchFamily="34" charset="0"/>
              </a:defRPr>
            </a:lvl5pPr>
            <a:lvl6pPr fontAlgn="base">
              <a:spcBef>
                <a:spcPct val="0"/>
              </a:spcBef>
              <a:spcAft>
                <a:spcPct val="0"/>
              </a:spcAft>
              <a:defRPr sz="2400">
                <a:solidFill>
                  <a:schemeClr val="tx1"/>
                </a:solidFill>
                <a:latin typeface="Century Gothic" pitchFamily="34" charset="0"/>
              </a:defRPr>
            </a:lvl6pPr>
            <a:lvl7pPr fontAlgn="base">
              <a:spcBef>
                <a:spcPct val="0"/>
              </a:spcBef>
              <a:spcAft>
                <a:spcPct val="0"/>
              </a:spcAft>
              <a:defRPr sz="2400">
                <a:solidFill>
                  <a:schemeClr val="tx1"/>
                </a:solidFill>
                <a:latin typeface="Century Gothic" pitchFamily="34" charset="0"/>
              </a:defRPr>
            </a:lvl7pPr>
            <a:lvl8pPr fontAlgn="base">
              <a:spcBef>
                <a:spcPct val="0"/>
              </a:spcBef>
              <a:spcAft>
                <a:spcPct val="0"/>
              </a:spcAft>
              <a:defRPr sz="2400">
                <a:solidFill>
                  <a:schemeClr val="tx1"/>
                </a:solidFill>
                <a:latin typeface="Century Gothic" pitchFamily="34" charset="0"/>
              </a:defRPr>
            </a:lvl8pPr>
            <a:lvl9pPr fontAlgn="base">
              <a:spcBef>
                <a:spcPct val="0"/>
              </a:spcBef>
              <a:spcAft>
                <a:spcPct val="0"/>
              </a:spcAft>
              <a:defRPr sz="2400">
                <a:solidFill>
                  <a:schemeClr val="tx1"/>
                </a:solidFill>
                <a:latin typeface="Century Gothic" pitchFamily="34" charset="0"/>
              </a:defRPr>
            </a:lvl9pPr>
          </a:lstStyle>
          <a:p>
            <a:pPr algn="just">
              <a:lnSpc>
                <a:spcPct val="110000"/>
              </a:lnSpc>
              <a:buClr>
                <a:srgbClr val="388E8E"/>
              </a:buClr>
              <a:buFont typeface="Wingdings" pitchFamily="2" charset="2"/>
              <a:buNone/>
            </a:pPr>
            <a:r>
              <a:rPr lang="en-US" sz="2600" b="1" dirty="0">
                <a:latin typeface="+mn-lt"/>
              </a:rPr>
              <a:t>We focus on the following: </a:t>
            </a:r>
          </a:p>
          <a:p>
            <a:pPr algn="just">
              <a:lnSpc>
                <a:spcPct val="110000"/>
              </a:lnSpc>
              <a:spcBef>
                <a:spcPct val="30000"/>
              </a:spcBef>
              <a:buClr>
                <a:srgbClr val="002060"/>
              </a:buClr>
              <a:buFont typeface="Wingdings" pitchFamily="2" charset="2"/>
              <a:buChar char="ü"/>
            </a:pPr>
            <a:r>
              <a:rPr lang="en-US" sz="2600" b="1" dirty="0">
                <a:latin typeface="+mn-lt"/>
              </a:rPr>
              <a:t>Who are each side’s base supporters, and who are potential swing voters?  </a:t>
            </a:r>
          </a:p>
          <a:p>
            <a:pPr algn="just">
              <a:lnSpc>
                <a:spcPct val="110000"/>
              </a:lnSpc>
              <a:spcBef>
                <a:spcPct val="30000"/>
              </a:spcBef>
              <a:buClr>
                <a:srgbClr val="002060"/>
              </a:buClr>
              <a:buFont typeface="Wingdings" pitchFamily="2" charset="2"/>
              <a:buChar char="ü"/>
            </a:pPr>
            <a:r>
              <a:rPr lang="en-US" sz="2600" b="1" dirty="0">
                <a:latin typeface="+mn-lt"/>
              </a:rPr>
              <a:t>How large and well-defined a group are the swing voters? How much do they move?</a:t>
            </a:r>
          </a:p>
          <a:p>
            <a:pPr algn="just">
              <a:lnSpc>
                <a:spcPct val="110000"/>
              </a:lnSpc>
              <a:spcBef>
                <a:spcPct val="30000"/>
              </a:spcBef>
              <a:buClr>
                <a:srgbClr val="002060"/>
              </a:buClr>
              <a:buFont typeface="Wingdings" pitchFamily="2" charset="2"/>
              <a:buChar char="ü"/>
            </a:pPr>
            <a:r>
              <a:rPr lang="en-US" sz="2600" b="1" dirty="0">
                <a:latin typeface="+mn-lt"/>
              </a:rPr>
              <a:t>Which messages and messengers have the greatest impact with them?</a:t>
            </a:r>
          </a:p>
          <a:p>
            <a:pPr algn="just">
              <a:lnSpc>
                <a:spcPct val="110000"/>
              </a:lnSpc>
              <a:spcBef>
                <a:spcPct val="30000"/>
              </a:spcBef>
              <a:buClr>
                <a:srgbClr val="002060"/>
              </a:buClr>
              <a:buFont typeface="Wingdings" pitchFamily="2" charset="2"/>
              <a:buChar char="ü"/>
            </a:pPr>
            <a:r>
              <a:rPr lang="en-US" sz="2600" b="1" u="sng" dirty="0">
                <a:latin typeface="+mn-lt"/>
              </a:rPr>
              <a:t>Is there a focused message you can deliver to a specific target to make an impact?</a:t>
            </a:r>
          </a:p>
        </p:txBody>
      </p:sp>
    </p:spTree>
    <p:extLst>
      <p:ext uri="{BB962C8B-B14F-4D97-AF65-F5344CB8AC3E}">
        <p14:creationId xmlns:p14="http://schemas.microsoft.com/office/powerpoint/2010/main" val="2061858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7" name="Rectangle 3"/>
          <p:cNvSpPr>
            <a:spLocks noChangeArrowheads="1"/>
          </p:cNvSpPr>
          <p:nvPr/>
        </p:nvSpPr>
        <p:spPr bwMode="auto">
          <a:xfrm>
            <a:off x="2189163" y="2668588"/>
            <a:ext cx="9144000" cy="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a:p>
        </p:txBody>
      </p:sp>
      <p:sp>
        <p:nvSpPr>
          <p:cNvPr id="553989" name="Text Box 5"/>
          <p:cNvSpPr txBox="1">
            <a:spLocks noChangeArrowheads="1"/>
          </p:cNvSpPr>
          <p:nvPr/>
        </p:nvSpPr>
        <p:spPr bwMode="auto">
          <a:xfrm>
            <a:off x="457200" y="2209800"/>
            <a:ext cx="8305800" cy="143192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280988" indent="-280988"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algn="ctr"/>
            <a:endParaRPr lang="en-US" sz="4400">
              <a:solidFill>
                <a:schemeClr val="tx2"/>
              </a:solidFill>
            </a:endParaRPr>
          </a:p>
          <a:p>
            <a:pPr algn="ctr"/>
            <a:endParaRPr lang="en-US" sz="4400">
              <a:solidFill>
                <a:schemeClr val="tx2"/>
              </a:solidFill>
            </a:endParaRPr>
          </a:p>
        </p:txBody>
      </p:sp>
      <p:sp>
        <p:nvSpPr>
          <p:cNvPr id="553990" name="Rectangle 6"/>
          <p:cNvSpPr>
            <a:spLocks noChangeArrowheads="1"/>
          </p:cNvSpPr>
          <p:nvPr/>
        </p:nvSpPr>
        <p:spPr bwMode="auto">
          <a:xfrm>
            <a:off x="457200" y="1523206"/>
            <a:ext cx="7848600" cy="4278094"/>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marL="577850" indent="-577850" algn="just">
              <a:spcBef>
                <a:spcPct val="50000"/>
              </a:spcBef>
              <a:buClr>
                <a:srgbClr val="388E8E"/>
              </a:buClr>
              <a:buFont typeface="Wingdings" panose="05000000000000000000" pitchFamily="2" charset="2"/>
              <a:buChar char="ü"/>
            </a:pPr>
            <a:r>
              <a:rPr lang="en-US" sz="3200" b="1" dirty="0"/>
              <a:t>Questionnaire developed </a:t>
            </a:r>
            <a:r>
              <a:rPr lang="en-US" sz="3200" b="1" i="1" dirty="0"/>
              <a:t>(7-21 days)</a:t>
            </a:r>
          </a:p>
          <a:p>
            <a:pPr marL="577850" indent="-577850" algn="just">
              <a:spcBef>
                <a:spcPct val="50000"/>
              </a:spcBef>
              <a:buClr>
                <a:srgbClr val="388E8E"/>
              </a:buClr>
              <a:buFont typeface="Wingdings" panose="05000000000000000000" pitchFamily="2" charset="2"/>
              <a:buChar char="ü"/>
            </a:pPr>
            <a:r>
              <a:rPr lang="en-US" sz="3200" b="1" dirty="0"/>
              <a:t>Survey pre-tested, translated, and interviews conducted </a:t>
            </a:r>
            <a:r>
              <a:rPr lang="en-US" sz="3200" b="1" i="1" dirty="0"/>
              <a:t>(5-6 days)</a:t>
            </a:r>
          </a:p>
          <a:p>
            <a:pPr marL="577850" indent="-577850" algn="just">
              <a:spcBef>
                <a:spcPct val="50000"/>
              </a:spcBef>
              <a:buClr>
                <a:srgbClr val="388E8E"/>
              </a:buClr>
              <a:buFont typeface="Wingdings" panose="05000000000000000000" pitchFamily="2" charset="2"/>
              <a:buChar char="ü"/>
            </a:pPr>
            <a:r>
              <a:rPr lang="en-US" sz="3200" b="1" dirty="0"/>
              <a:t>Topline and cross-tabulated results generated </a:t>
            </a:r>
            <a:r>
              <a:rPr lang="en-US" sz="3200" b="1" i="1" dirty="0"/>
              <a:t>(2-3 days)</a:t>
            </a:r>
          </a:p>
          <a:p>
            <a:pPr marL="577850" indent="-577850" algn="just">
              <a:spcBef>
                <a:spcPct val="50000"/>
              </a:spcBef>
              <a:buClr>
                <a:srgbClr val="388E8E"/>
              </a:buClr>
              <a:buFont typeface="Wingdings" panose="05000000000000000000" pitchFamily="2" charset="2"/>
              <a:buChar char="ü"/>
            </a:pPr>
            <a:r>
              <a:rPr lang="en-US" sz="3200" b="1" dirty="0"/>
              <a:t>Results analyzed, reported and presented </a:t>
            </a:r>
            <a:r>
              <a:rPr lang="en-US" sz="3200" b="1" i="1" dirty="0"/>
              <a:t>(7-14 days)</a:t>
            </a:r>
          </a:p>
        </p:txBody>
      </p:sp>
      <p:sp>
        <p:nvSpPr>
          <p:cNvPr id="6" name="Text Box 2"/>
          <p:cNvSpPr txBox="1">
            <a:spLocks noChangeArrowheads="1"/>
          </p:cNvSpPr>
          <p:nvPr/>
        </p:nvSpPr>
        <p:spPr bwMode="auto">
          <a:xfrm>
            <a:off x="1107583" y="487363"/>
            <a:ext cx="7198217" cy="58477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spAutoFit/>
          </a:bodyPr>
          <a:lstStyle/>
          <a:p>
            <a:pPr>
              <a:spcBef>
                <a:spcPct val="50000"/>
              </a:spcBef>
            </a:pPr>
            <a:r>
              <a:rPr lang="en-US" sz="3200" b="1" dirty="0">
                <a:effectLst>
                  <a:outerShdw blurRad="38100" dist="38100" dir="2700000" algn="tl">
                    <a:srgbClr val="000000"/>
                  </a:outerShdw>
                </a:effectLst>
              </a:rPr>
              <a:t>How long does it take to do a poll?</a:t>
            </a:r>
          </a:p>
        </p:txBody>
      </p:sp>
    </p:spTree>
    <p:extLst>
      <p:ext uri="{BB962C8B-B14F-4D97-AF65-F5344CB8AC3E}">
        <p14:creationId xmlns:p14="http://schemas.microsoft.com/office/powerpoint/2010/main" val="1605693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018" name="Text Box 2"/>
          <p:cNvSpPr txBox="1">
            <a:spLocks noChangeArrowheads="1"/>
          </p:cNvSpPr>
          <p:nvPr/>
        </p:nvSpPr>
        <p:spPr bwMode="auto">
          <a:xfrm>
            <a:off x="228600" y="990600"/>
            <a:ext cx="8556625"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defRPr>
            </a:lvl1pPr>
            <a:lvl2pPr marL="5715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just">
              <a:spcBef>
                <a:spcPct val="50000"/>
              </a:spcBef>
              <a:buClr>
                <a:srgbClr val="990000"/>
              </a:buClr>
              <a:buFont typeface="Wingdings" pitchFamily="2" charset="2"/>
              <a:buChar char="Ø"/>
            </a:pPr>
            <a:r>
              <a:rPr lang="en-US" sz="2000" b="1" dirty="0"/>
              <a:t>Polls paid for by public agencies are PUBLIC records; this limits the kinds of questions you can ask, given that your opponents can request the results (although you may be able to submit a summary rather than entire survey). </a:t>
            </a:r>
          </a:p>
          <a:p>
            <a:pPr algn="just">
              <a:spcBef>
                <a:spcPct val="50000"/>
              </a:spcBef>
              <a:buClr>
                <a:srgbClr val="990000"/>
              </a:buClr>
              <a:buFont typeface="Wingdings" pitchFamily="2" charset="2"/>
              <a:buChar char="Ø"/>
            </a:pPr>
            <a:r>
              <a:rPr lang="en-US" sz="2000" b="1" dirty="0"/>
              <a:t>Polls paid for by private organizations and campaigns do not have to be released in any way shape or form.  </a:t>
            </a:r>
            <a:r>
              <a:rPr lang="en-US" sz="2000" b="1" u="sng" dirty="0"/>
              <a:t>This gives you far more freedom to ask tough questions, and is a preferable approach.</a:t>
            </a:r>
          </a:p>
        </p:txBody>
      </p:sp>
      <p:pic>
        <p:nvPicPr>
          <p:cNvPr id="21340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5646" r="2632" b="6183"/>
          <a:stretch>
            <a:fillRect/>
          </a:stretch>
        </p:blipFill>
        <p:spPr bwMode="auto">
          <a:xfrm>
            <a:off x="704850" y="3962400"/>
            <a:ext cx="7905750" cy="235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543832" y="457200"/>
            <a:ext cx="7912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2800" b="1" dirty="0">
                <a:latin typeface="Tahoma" pitchFamily="34" charset="0"/>
                <a:cs typeface="Tahoma" pitchFamily="34" charset="0"/>
              </a:rPr>
              <a:t>Who Pays for the Poll?</a:t>
            </a:r>
          </a:p>
        </p:txBody>
      </p:sp>
    </p:spTree>
    <p:extLst>
      <p:ext uri="{BB962C8B-B14F-4D97-AF65-F5344CB8AC3E}">
        <p14:creationId xmlns:p14="http://schemas.microsoft.com/office/powerpoint/2010/main" val="3777126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216E2-C3A8-47F7-98F5-EEB756A56E1C}"/>
              </a:ext>
            </a:extLst>
          </p:cNvPr>
          <p:cNvSpPr>
            <a:spLocks noGrp="1"/>
          </p:cNvSpPr>
          <p:nvPr>
            <p:ph type="title"/>
          </p:nvPr>
        </p:nvSpPr>
        <p:spPr/>
        <p:txBody>
          <a:bodyPr/>
          <a:lstStyle/>
          <a:p>
            <a:r>
              <a:rPr lang="en-US" dirty="0">
                <a:solidFill>
                  <a:srgbClr val="002060"/>
                </a:solidFill>
              </a:rPr>
              <a:t>The Basics of Ballot Measure Polling </a:t>
            </a:r>
          </a:p>
        </p:txBody>
      </p:sp>
    </p:spTree>
    <p:extLst>
      <p:ext uri="{BB962C8B-B14F-4D97-AF65-F5344CB8AC3E}">
        <p14:creationId xmlns:p14="http://schemas.microsoft.com/office/powerpoint/2010/main" val="661205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216E2-C3A8-47F7-98F5-EEB756A56E1C}"/>
              </a:ext>
            </a:extLst>
          </p:cNvPr>
          <p:cNvSpPr>
            <a:spLocks noGrp="1"/>
          </p:cNvSpPr>
          <p:nvPr>
            <p:ph type="title"/>
          </p:nvPr>
        </p:nvSpPr>
        <p:spPr/>
        <p:txBody>
          <a:bodyPr/>
          <a:lstStyle/>
          <a:p>
            <a:r>
              <a:rPr lang="en-US" dirty="0">
                <a:solidFill>
                  <a:srgbClr val="002060"/>
                </a:solidFill>
              </a:rPr>
              <a:t>Sample Survey:</a:t>
            </a:r>
            <a:br>
              <a:rPr lang="en-US" dirty="0">
                <a:solidFill>
                  <a:srgbClr val="002060"/>
                </a:solidFill>
              </a:rPr>
            </a:br>
            <a:r>
              <a:rPr lang="en-US" dirty="0">
                <a:solidFill>
                  <a:srgbClr val="002060"/>
                </a:solidFill>
              </a:rPr>
              <a:t>Whatcom County (WA) 2022</a:t>
            </a:r>
          </a:p>
        </p:txBody>
      </p:sp>
    </p:spTree>
    <p:extLst>
      <p:ext uri="{BB962C8B-B14F-4D97-AF65-F5344CB8AC3E}">
        <p14:creationId xmlns:p14="http://schemas.microsoft.com/office/powerpoint/2010/main" val="3596790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D6DE78E9-1F62-4EB2-BF4C-05C22E08ED21}"/>
              </a:ext>
            </a:extLst>
          </p:cNvPr>
          <p:cNvSpPr>
            <a:spLocks noGrp="1"/>
          </p:cNvSpPr>
          <p:nvPr>
            <p:ph type="title"/>
          </p:nvPr>
        </p:nvSpPr>
        <p:spPr/>
        <p:txBody>
          <a:bodyPr>
            <a:normAutofit fontScale="90000"/>
          </a:bodyPr>
          <a:lstStyle/>
          <a:p>
            <a:r>
              <a:rPr lang="en-US" dirty="0"/>
              <a:t>A majority of voters said there is a need for additional funding for early childhood education programs.</a:t>
            </a:r>
          </a:p>
        </p:txBody>
      </p:sp>
      <p:sp>
        <p:nvSpPr>
          <p:cNvPr id="17" name="Text Placeholder 16">
            <a:extLst>
              <a:ext uri="{FF2B5EF4-FFF2-40B4-BE49-F238E27FC236}">
                <a16:creationId xmlns:a16="http://schemas.microsoft.com/office/drawing/2014/main" id="{00A43D1F-62DC-497D-9BC7-BC35E0050F2A}"/>
              </a:ext>
            </a:extLst>
          </p:cNvPr>
          <p:cNvSpPr>
            <a:spLocks noGrp="1"/>
          </p:cNvSpPr>
          <p:nvPr>
            <p:ph type="body" sz="quarter" idx="10"/>
          </p:nvPr>
        </p:nvSpPr>
        <p:spPr/>
        <p:txBody>
          <a:bodyPr/>
          <a:lstStyle/>
          <a:p>
            <a:r>
              <a:rPr lang="en-US" dirty="0"/>
              <a:t>Q3.</a:t>
            </a:r>
          </a:p>
        </p:txBody>
      </p:sp>
      <p:graphicFrame>
        <p:nvGraphicFramePr>
          <p:cNvPr id="4" name="Chart 3">
            <a:extLst>
              <a:ext uri="{FF2B5EF4-FFF2-40B4-BE49-F238E27FC236}">
                <a16:creationId xmlns:a16="http://schemas.microsoft.com/office/drawing/2014/main" id="{58EC1A9E-8AAA-4690-A938-F14556DFF124}"/>
              </a:ext>
            </a:extLst>
          </p:cNvPr>
          <p:cNvGraphicFramePr/>
          <p:nvPr/>
        </p:nvGraphicFramePr>
        <p:xfrm>
          <a:off x="1331903" y="2635482"/>
          <a:ext cx="2833800" cy="3851951"/>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Bracket 4">
            <a:extLst>
              <a:ext uri="{FF2B5EF4-FFF2-40B4-BE49-F238E27FC236}">
                <a16:creationId xmlns:a16="http://schemas.microsoft.com/office/drawing/2014/main" id="{CA7B8438-E315-4F85-8C03-98FFBF532F18}"/>
              </a:ext>
            </a:extLst>
          </p:cNvPr>
          <p:cNvSpPr/>
          <p:nvPr/>
        </p:nvSpPr>
        <p:spPr bwMode="auto">
          <a:xfrm>
            <a:off x="3001925" y="2751372"/>
            <a:ext cx="146304" cy="935593"/>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20738"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ight Bracket 5">
            <a:extLst>
              <a:ext uri="{FF2B5EF4-FFF2-40B4-BE49-F238E27FC236}">
                <a16:creationId xmlns:a16="http://schemas.microsoft.com/office/drawing/2014/main" id="{35EA6D75-B27D-46D5-B167-C04CFCBAAE0C}"/>
              </a:ext>
            </a:extLst>
          </p:cNvPr>
          <p:cNvSpPr/>
          <p:nvPr/>
        </p:nvSpPr>
        <p:spPr bwMode="auto">
          <a:xfrm>
            <a:off x="2727196" y="4254573"/>
            <a:ext cx="146304" cy="924373"/>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20738"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7" name="Table 6">
            <a:extLst>
              <a:ext uri="{FF2B5EF4-FFF2-40B4-BE49-F238E27FC236}">
                <a16:creationId xmlns:a16="http://schemas.microsoft.com/office/drawing/2014/main" id="{E527DF5F-DCA8-48F7-9E8F-896037113910}"/>
              </a:ext>
            </a:extLst>
          </p:cNvPr>
          <p:cNvGraphicFramePr>
            <a:graphicFrameLocks noGrp="1"/>
          </p:cNvGraphicFramePr>
          <p:nvPr/>
        </p:nvGraphicFramePr>
        <p:xfrm>
          <a:off x="29820" y="2811443"/>
          <a:ext cx="1338387" cy="3275258"/>
        </p:xfrm>
        <a:graphic>
          <a:graphicData uri="http://schemas.openxmlformats.org/drawingml/2006/table">
            <a:tbl>
              <a:tblPr>
                <a:tableStyleId>{5C22544A-7EE6-4342-B048-85BDC9FD1C3A}</a:tableStyleId>
              </a:tblPr>
              <a:tblGrid>
                <a:gridCol w="1338387">
                  <a:extLst>
                    <a:ext uri="{9D8B030D-6E8A-4147-A177-3AD203B41FA5}">
                      <a16:colId xmlns:a16="http://schemas.microsoft.com/office/drawing/2014/main" val="20000"/>
                    </a:ext>
                  </a:extLst>
                </a:gridCol>
              </a:tblGrid>
              <a:tr h="0">
                <a:tc>
                  <a:txBody>
                    <a:bodyPr/>
                    <a:lstStyle/>
                    <a:p>
                      <a:pPr algn="r" fontAlgn="ctr"/>
                      <a:r>
                        <a:rPr lang="en-US" sz="1800" b="0" i="0" u="none" strike="noStrike" dirty="0">
                          <a:solidFill>
                            <a:schemeClr val="tx1"/>
                          </a:solidFill>
                          <a:effectLst/>
                          <a:latin typeface="+mn-lt"/>
                        </a:rPr>
                        <a:t>Great need</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0137">
                <a:tc>
                  <a:txBody>
                    <a:bodyPr/>
                    <a:lstStyle/>
                    <a:p>
                      <a:pPr algn="r" fontAlgn="b"/>
                      <a:r>
                        <a:rPr lang="en-US" sz="1800" b="0" i="0" u="none" strike="noStrike" dirty="0">
                          <a:solidFill>
                            <a:schemeClr val="tx1"/>
                          </a:solidFill>
                          <a:effectLst/>
                          <a:latin typeface="+mn-lt"/>
                        </a:rPr>
                        <a:t>Some need</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6302">
                <a:tc>
                  <a:txBody>
                    <a:bodyPr/>
                    <a:lstStyle/>
                    <a:p>
                      <a:pPr algn="r" fontAlgn="b"/>
                      <a:endParaRPr lang="en-US" sz="1800" b="0" i="0" u="none" strike="noStrike" dirty="0">
                        <a:solidFill>
                          <a:schemeClr val="tx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9105">
                <a:tc>
                  <a:txBody>
                    <a:bodyPr/>
                    <a:lstStyle/>
                    <a:p>
                      <a:pPr algn="r" fontAlgn="ctr"/>
                      <a:r>
                        <a:rPr lang="en-US" sz="1800" b="0" i="0" u="none" strike="noStrike" dirty="0">
                          <a:solidFill>
                            <a:schemeClr val="tx1"/>
                          </a:solidFill>
                          <a:effectLst/>
                          <a:latin typeface="+mn-lt"/>
                        </a:rPr>
                        <a:t>Little need</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6701">
                <a:tc>
                  <a:txBody>
                    <a:bodyPr/>
                    <a:lstStyle/>
                    <a:p>
                      <a:pPr algn="r" fontAlgn="b"/>
                      <a:r>
                        <a:rPr lang="en-US" sz="1800" b="0" i="0" u="none" strike="noStrike" dirty="0">
                          <a:solidFill>
                            <a:schemeClr val="tx1"/>
                          </a:solidFill>
                          <a:effectLst/>
                          <a:latin typeface="+mn-lt"/>
                        </a:rPr>
                        <a:t>No real need</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6302">
                <a:tc>
                  <a:txBody>
                    <a:bodyPr/>
                    <a:lstStyle/>
                    <a:p>
                      <a:pPr algn="r" fontAlgn="ctr"/>
                      <a:endParaRPr lang="en-US" sz="1800" b="0" i="0" u="none" strike="noStrike" dirty="0">
                        <a:solidFill>
                          <a:schemeClr val="tx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34771">
                <a:tc>
                  <a:txBody>
                    <a:bodyPr/>
                    <a:lstStyle/>
                    <a:p>
                      <a:pPr algn="r" fontAlgn="ctr"/>
                      <a:r>
                        <a:rPr lang="en-US" sz="1800" u="none" strike="noStrike" dirty="0">
                          <a:solidFill>
                            <a:schemeClr val="tx1"/>
                          </a:solidFill>
                          <a:effectLst/>
                          <a:latin typeface="+mn-lt"/>
                        </a:rPr>
                        <a:t>Don’t know</a:t>
                      </a:r>
                      <a:endParaRPr lang="en-US" sz="1800" b="0" i="0" u="none" strike="noStrike" dirty="0">
                        <a:solidFill>
                          <a:schemeClr val="tx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5" name="TextBox 14">
            <a:extLst>
              <a:ext uri="{FF2B5EF4-FFF2-40B4-BE49-F238E27FC236}">
                <a16:creationId xmlns:a16="http://schemas.microsoft.com/office/drawing/2014/main" id="{6125A21D-CD53-4F34-BEAE-C7E15368CFAD}"/>
              </a:ext>
            </a:extLst>
          </p:cNvPr>
          <p:cNvSpPr txBox="1"/>
          <p:nvPr/>
        </p:nvSpPr>
        <p:spPr>
          <a:xfrm>
            <a:off x="3125196" y="2805786"/>
            <a:ext cx="1370070" cy="826765"/>
          </a:xfrm>
          <a:prstGeom prst="rect">
            <a:avLst/>
          </a:prstGeom>
          <a:noFill/>
        </p:spPr>
        <p:txBody>
          <a:bodyPr wrap="square" rtlCol="0">
            <a:spAutoFit/>
          </a:bodyPr>
          <a:lstStyle/>
          <a:p>
            <a:pPr marL="0" marR="0" lvl="0" indent="0" algn="ctr" defTabSz="457200" rtl="0" eaLnBrk="1" fontAlgn="auto" latinLnBrk="0" hangingPunct="1">
              <a:lnSpc>
                <a:spcPts val="19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60"/>
                </a:solidFill>
                <a:effectLst/>
                <a:uLnTx/>
                <a:uFillTx/>
                <a:latin typeface="Calibri"/>
                <a:ea typeface="+mn-ea"/>
                <a:cs typeface="+mn-cs"/>
              </a:rPr>
              <a:t>Great/</a:t>
            </a:r>
            <a:br>
              <a:rPr kumimoji="0" lang="en-US" sz="1800" b="1" i="0" u="none" strike="noStrike" kern="1200" cap="none" spc="0" normalizeH="0" baseline="0" noProof="0" dirty="0">
                <a:ln>
                  <a:noFill/>
                </a:ln>
                <a:solidFill>
                  <a:srgbClr val="1B3660"/>
                </a:solidFill>
                <a:effectLst/>
                <a:uLnTx/>
                <a:uFillTx/>
                <a:latin typeface="Calibri"/>
                <a:ea typeface="+mn-ea"/>
                <a:cs typeface="+mn-cs"/>
              </a:rPr>
            </a:br>
            <a:r>
              <a:rPr kumimoji="0" lang="en-US" sz="1800" b="1" i="0" u="none" strike="noStrike" kern="1200" cap="none" spc="0" normalizeH="0" baseline="0" noProof="0" dirty="0">
                <a:ln>
                  <a:noFill/>
                </a:ln>
                <a:solidFill>
                  <a:srgbClr val="1B3660"/>
                </a:solidFill>
                <a:effectLst/>
                <a:uLnTx/>
                <a:uFillTx/>
                <a:latin typeface="Calibri"/>
                <a:ea typeface="+mn-ea"/>
                <a:cs typeface="+mn-cs"/>
              </a:rPr>
              <a:t>Some Need </a:t>
            </a:r>
            <a:br>
              <a:rPr kumimoji="0" lang="en-US" sz="1800" b="1" i="0" u="none" strike="noStrike" kern="1200" cap="none" spc="0" normalizeH="0" baseline="0" noProof="0" dirty="0">
                <a:ln>
                  <a:noFill/>
                </a:ln>
                <a:solidFill>
                  <a:srgbClr val="1B3660"/>
                </a:solidFill>
                <a:effectLst/>
                <a:uLnTx/>
                <a:uFillTx/>
                <a:latin typeface="Calibri"/>
                <a:ea typeface="+mn-ea"/>
                <a:cs typeface="+mn-cs"/>
              </a:rPr>
            </a:br>
            <a:r>
              <a:rPr kumimoji="0" lang="en-US" sz="1800" b="1" i="0" u="none" strike="noStrike" kern="1200" cap="none" spc="0" normalizeH="0" baseline="0" noProof="0" dirty="0">
                <a:ln>
                  <a:noFill/>
                </a:ln>
                <a:solidFill>
                  <a:srgbClr val="1B3660"/>
                </a:solidFill>
                <a:effectLst/>
                <a:uLnTx/>
                <a:uFillTx/>
                <a:latin typeface="Calibri"/>
                <a:ea typeface="+mn-ea"/>
                <a:cs typeface="+mn-cs"/>
              </a:rPr>
              <a:t>53%</a:t>
            </a:r>
          </a:p>
        </p:txBody>
      </p:sp>
      <p:sp>
        <p:nvSpPr>
          <p:cNvPr id="16" name="TextBox 15">
            <a:extLst>
              <a:ext uri="{FF2B5EF4-FFF2-40B4-BE49-F238E27FC236}">
                <a16:creationId xmlns:a16="http://schemas.microsoft.com/office/drawing/2014/main" id="{7491D57C-447B-40AA-9EC9-B5ECCE9ABF93}"/>
              </a:ext>
            </a:extLst>
          </p:cNvPr>
          <p:cNvSpPr txBox="1"/>
          <p:nvPr/>
        </p:nvSpPr>
        <p:spPr>
          <a:xfrm>
            <a:off x="2775139" y="4303377"/>
            <a:ext cx="1366570" cy="826765"/>
          </a:xfrm>
          <a:prstGeom prst="rect">
            <a:avLst/>
          </a:prstGeom>
          <a:noFill/>
        </p:spPr>
        <p:txBody>
          <a:bodyPr wrap="square" rtlCol="0">
            <a:spAutoFit/>
          </a:bodyPr>
          <a:lstStyle/>
          <a:p>
            <a:pPr marL="0" marR="0" lvl="0" indent="0" algn="ctr" defTabSz="457200" rtl="0" eaLnBrk="1" fontAlgn="auto" latinLnBrk="0" hangingPunct="1">
              <a:lnSpc>
                <a:spcPts val="19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97103"/>
                </a:solidFill>
                <a:effectLst/>
                <a:uLnTx/>
                <a:uFillTx/>
                <a:latin typeface="Calibri"/>
                <a:ea typeface="+mn-ea"/>
                <a:cs typeface="+mn-cs"/>
              </a:rPr>
              <a:t>Little/No Real Need</a:t>
            </a:r>
            <a:br>
              <a:rPr kumimoji="0" lang="en-US" sz="1800" b="1" i="0" u="none" strike="noStrike" kern="1200" cap="none" spc="0" normalizeH="0" baseline="0" noProof="0" dirty="0">
                <a:ln>
                  <a:noFill/>
                </a:ln>
                <a:solidFill>
                  <a:srgbClr val="F97103"/>
                </a:solidFill>
                <a:effectLst/>
                <a:uLnTx/>
                <a:uFillTx/>
                <a:latin typeface="Calibri"/>
                <a:ea typeface="+mn-ea"/>
                <a:cs typeface="+mn-cs"/>
              </a:rPr>
            </a:br>
            <a:r>
              <a:rPr kumimoji="0" lang="en-US" sz="1800" b="1" i="0" u="none" strike="noStrike" kern="1200" cap="none" spc="0" normalizeH="0" baseline="0" noProof="0" dirty="0">
                <a:ln>
                  <a:noFill/>
                </a:ln>
                <a:solidFill>
                  <a:srgbClr val="F97103"/>
                </a:solidFill>
                <a:effectLst/>
                <a:uLnTx/>
                <a:uFillTx/>
                <a:latin typeface="Calibri"/>
                <a:ea typeface="+mn-ea"/>
                <a:cs typeface="+mn-cs"/>
              </a:rPr>
              <a:t>33%</a:t>
            </a:r>
          </a:p>
        </p:txBody>
      </p:sp>
      <p:graphicFrame>
        <p:nvGraphicFramePr>
          <p:cNvPr id="20" name="Table 20">
            <a:extLst>
              <a:ext uri="{FF2B5EF4-FFF2-40B4-BE49-F238E27FC236}">
                <a16:creationId xmlns:a16="http://schemas.microsoft.com/office/drawing/2014/main" id="{09A86119-A7D1-44AB-A102-720AD0323784}"/>
              </a:ext>
            </a:extLst>
          </p:cNvPr>
          <p:cNvGraphicFramePr>
            <a:graphicFrameLocks noGrp="1"/>
          </p:cNvGraphicFramePr>
          <p:nvPr/>
        </p:nvGraphicFramePr>
        <p:xfrm>
          <a:off x="4818251" y="1173018"/>
          <a:ext cx="4136902" cy="5034743"/>
        </p:xfrm>
        <a:graphic>
          <a:graphicData uri="http://schemas.openxmlformats.org/drawingml/2006/table">
            <a:tbl>
              <a:tblPr firstRow="1" bandRow="1">
                <a:tableStyleId>{93296810-A885-4BE3-A3E7-6D5BEEA58F35}</a:tableStyleId>
              </a:tblPr>
              <a:tblGrid>
                <a:gridCol w="3371631">
                  <a:extLst>
                    <a:ext uri="{9D8B030D-6E8A-4147-A177-3AD203B41FA5}">
                      <a16:colId xmlns:a16="http://schemas.microsoft.com/office/drawing/2014/main" val="2549046472"/>
                    </a:ext>
                  </a:extLst>
                </a:gridCol>
                <a:gridCol w="765271">
                  <a:extLst>
                    <a:ext uri="{9D8B030D-6E8A-4147-A177-3AD203B41FA5}">
                      <a16:colId xmlns:a16="http://schemas.microsoft.com/office/drawing/2014/main" val="519998593"/>
                    </a:ext>
                  </a:extLst>
                </a:gridCol>
              </a:tblGrid>
              <a:tr h="990503">
                <a:tc>
                  <a:txBody>
                    <a:bodyPr/>
                    <a:lstStyle/>
                    <a:p>
                      <a:pPr algn="ctr"/>
                      <a:r>
                        <a:rPr lang="en-US" sz="1700" dirty="0">
                          <a:latin typeface="+mn-lt"/>
                        </a:rPr>
                        <a:t>Demographic Group Most Likely to Say There is a “Great Need”</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lnSpc>
                          <a:spcPts val="1700"/>
                        </a:lnSpc>
                      </a:pPr>
                      <a:r>
                        <a:rPr lang="en-US" sz="1700" dirty="0">
                          <a:latin typeface="+mn-lt"/>
                        </a:rPr>
                        <a:t>% of Voters</a:t>
                      </a:r>
                    </a:p>
                  </a:txBody>
                  <a:tcPr anchor="ctr">
                    <a:lnT w="12700" cap="flat" cmpd="sng" algn="ctr">
                      <a:noFill/>
                      <a:prstDash val="solid"/>
                      <a:round/>
                      <a:headEnd type="none" w="med" len="med"/>
                      <a:tailEnd type="none" w="med" len="med"/>
                    </a:lnT>
                    <a:solidFill>
                      <a:schemeClr val="accent1"/>
                    </a:solidFill>
                  </a:tcPr>
                </a:tc>
                <a:extLst>
                  <a:ext uri="{0D108BD9-81ED-4DB2-BD59-A6C34878D82A}">
                    <a16:rowId xmlns:a16="http://schemas.microsoft.com/office/drawing/2014/main" val="2729558855"/>
                  </a:ext>
                </a:extLst>
              </a:tr>
              <a:tr h="505530">
                <a:tc>
                  <a:txBody>
                    <a:bodyPr/>
                    <a:lstStyle/>
                    <a:p>
                      <a:pPr algn="ctr" fontAlgn="b"/>
                      <a:r>
                        <a:rPr lang="en-US" sz="1700" b="0" i="0" u="none" strike="noStrike" dirty="0">
                          <a:solidFill>
                            <a:srgbClr val="000000"/>
                          </a:solidFill>
                          <a:effectLst/>
                          <a:latin typeface="+mn-lt"/>
                        </a:rPr>
                        <a:t>Have Children Under 5 at Home </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700" b="1" i="0" u="none" strike="noStrike">
                          <a:solidFill>
                            <a:srgbClr val="000000"/>
                          </a:solidFill>
                          <a:effectLst/>
                          <a:latin typeface="+mn-lt"/>
                        </a:rPr>
                        <a:t>60%</a:t>
                      </a:r>
                    </a:p>
                  </a:txBody>
                  <a:tcPr marL="9525" marR="9525" marT="9525" marB="0" anchor="ctr"/>
                </a:tc>
                <a:extLst>
                  <a:ext uri="{0D108BD9-81ED-4DB2-BD59-A6C34878D82A}">
                    <a16:rowId xmlns:a16="http://schemas.microsoft.com/office/drawing/2014/main" val="2340213459"/>
                  </a:ext>
                </a:extLst>
              </a:tr>
              <a:tr h="505530">
                <a:tc>
                  <a:txBody>
                    <a:bodyPr/>
                    <a:lstStyle/>
                    <a:p>
                      <a:pPr algn="ctr" fontAlgn="b"/>
                      <a:r>
                        <a:rPr lang="en-US" sz="1700" b="0" i="0" u="none" strike="noStrike">
                          <a:solidFill>
                            <a:srgbClr val="000000"/>
                          </a:solidFill>
                          <a:effectLst/>
                          <a:latin typeface="+mn-lt"/>
                        </a:rPr>
                        <a:t>Strong Democrats </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700" b="1" i="0" u="none" strike="noStrike">
                          <a:solidFill>
                            <a:srgbClr val="000000"/>
                          </a:solidFill>
                          <a:effectLst/>
                          <a:latin typeface="+mn-lt"/>
                        </a:rPr>
                        <a:t>57%</a:t>
                      </a:r>
                    </a:p>
                  </a:txBody>
                  <a:tcPr marL="9525" marR="9525" marT="9525" marB="0" anchor="ctr"/>
                </a:tc>
                <a:extLst>
                  <a:ext uri="{0D108BD9-81ED-4DB2-BD59-A6C34878D82A}">
                    <a16:rowId xmlns:a16="http://schemas.microsoft.com/office/drawing/2014/main" val="3594407618"/>
                  </a:ext>
                </a:extLst>
              </a:tr>
              <a:tr h="505530">
                <a:tc>
                  <a:txBody>
                    <a:bodyPr/>
                    <a:lstStyle/>
                    <a:p>
                      <a:pPr algn="ctr" fontAlgn="b"/>
                      <a:r>
                        <a:rPr lang="en-US" sz="1700" b="0" i="0" u="none" strike="noStrike">
                          <a:solidFill>
                            <a:srgbClr val="000000"/>
                          </a:solidFill>
                          <a:effectLst/>
                          <a:latin typeface="+mn-lt"/>
                        </a:rPr>
                        <a:t>Liberal Independents </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700" b="1" i="0" u="none" strike="noStrike">
                          <a:solidFill>
                            <a:srgbClr val="000000"/>
                          </a:solidFill>
                          <a:effectLst/>
                          <a:latin typeface="+mn-lt"/>
                        </a:rPr>
                        <a:t>57%</a:t>
                      </a:r>
                    </a:p>
                  </a:txBody>
                  <a:tcPr marL="9525" marR="9525" marT="9525" marB="0" anchor="ctr"/>
                </a:tc>
                <a:extLst>
                  <a:ext uri="{0D108BD9-81ED-4DB2-BD59-A6C34878D82A}">
                    <a16:rowId xmlns:a16="http://schemas.microsoft.com/office/drawing/2014/main" val="3746471257"/>
                  </a:ext>
                </a:extLst>
              </a:tr>
              <a:tr h="505530">
                <a:tc>
                  <a:txBody>
                    <a:bodyPr/>
                    <a:lstStyle/>
                    <a:p>
                      <a:pPr algn="ctr" fontAlgn="b"/>
                      <a:r>
                        <a:rPr lang="en-US" sz="1700" b="0" i="0" u="none" strike="noStrike">
                          <a:solidFill>
                            <a:srgbClr val="000000"/>
                          </a:solidFill>
                          <a:effectLst/>
                          <a:latin typeface="+mn-lt"/>
                        </a:rPr>
                        <a:t>Democratic Women </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700" b="1" i="0" u="none" strike="noStrike" dirty="0">
                          <a:solidFill>
                            <a:srgbClr val="000000"/>
                          </a:solidFill>
                          <a:effectLst/>
                          <a:latin typeface="+mn-lt"/>
                        </a:rPr>
                        <a:t>56%</a:t>
                      </a:r>
                    </a:p>
                  </a:txBody>
                  <a:tcPr marL="9525" marR="9525" marT="9525" marB="0" anchor="ctr"/>
                </a:tc>
                <a:extLst>
                  <a:ext uri="{0D108BD9-81ED-4DB2-BD59-A6C34878D82A}">
                    <a16:rowId xmlns:a16="http://schemas.microsoft.com/office/drawing/2014/main" val="238194711"/>
                  </a:ext>
                </a:extLst>
              </a:tr>
              <a:tr h="505530">
                <a:tc>
                  <a:txBody>
                    <a:bodyPr/>
                    <a:lstStyle/>
                    <a:p>
                      <a:pPr algn="ctr" fontAlgn="b"/>
                      <a:r>
                        <a:rPr lang="en-US" sz="1700" b="0" i="0" u="none" strike="noStrike">
                          <a:solidFill>
                            <a:srgbClr val="000000"/>
                          </a:solidFill>
                          <a:effectLst/>
                          <a:latin typeface="+mn-lt"/>
                        </a:rPr>
                        <a:t>Liberal </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700" b="1" i="0" u="none" strike="noStrike">
                          <a:solidFill>
                            <a:srgbClr val="000000"/>
                          </a:solidFill>
                          <a:effectLst/>
                          <a:latin typeface="+mn-lt"/>
                        </a:rPr>
                        <a:t>55%</a:t>
                      </a:r>
                    </a:p>
                  </a:txBody>
                  <a:tcPr marL="9525" marR="9525" marT="9525" marB="0" anchor="ctr"/>
                </a:tc>
                <a:extLst>
                  <a:ext uri="{0D108BD9-81ED-4DB2-BD59-A6C34878D82A}">
                    <a16:rowId xmlns:a16="http://schemas.microsoft.com/office/drawing/2014/main" val="2787518027"/>
                  </a:ext>
                </a:extLst>
              </a:tr>
              <a:tr h="505530">
                <a:tc>
                  <a:txBody>
                    <a:bodyPr/>
                    <a:lstStyle/>
                    <a:p>
                      <a:pPr algn="ctr" fontAlgn="b"/>
                      <a:r>
                        <a:rPr lang="en-US" sz="1700" b="0" i="0" u="none" strike="noStrike">
                          <a:solidFill>
                            <a:srgbClr val="000000"/>
                          </a:solidFill>
                          <a:effectLst/>
                          <a:latin typeface="+mn-lt"/>
                        </a:rPr>
                        <a:t>Liberal Democrats </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700" b="1" i="0" u="none" strike="noStrike">
                          <a:solidFill>
                            <a:srgbClr val="000000"/>
                          </a:solidFill>
                          <a:effectLst/>
                          <a:latin typeface="+mn-lt"/>
                        </a:rPr>
                        <a:t>55%</a:t>
                      </a:r>
                    </a:p>
                  </a:txBody>
                  <a:tcPr marL="9525" marR="9525" marT="9525" marB="0" anchor="ctr"/>
                </a:tc>
                <a:extLst>
                  <a:ext uri="{0D108BD9-81ED-4DB2-BD59-A6C34878D82A}">
                    <a16:rowId xmlns:a16="http://schemas.microsoft.com/office/drawing/2014/main" val="3078961905"/>
                  </a:ext>
                </a:extLst>
              </a:tr>
              <a:tr h="505530">
                <a:tc>
                  <a:txBody>
                    <a:bodyPr/>
                    <a:lstStyle/>
                    <a:p>
                      <a:pPr algn="ctr" fontAlgn="b"/>
                      <a:r>
                        <a:rPr lang="en-US" sz="1700" b="0" i="0" u="none" strike="noStrike">
                          <a:solidFill>
                            <a:srgbClr val="000000"/>
                          </a:solidFill>
                          <a:effectLst/>
                          <a:latin typeface="+mn-lt"/>
                        </a:rPr>
                        <a:t>Democrats Ages 18-49 </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700" b="1" i="0" u="none" strike="noStrike">
                          <a:solidFill>
                            <a:srgbClr val="000000"/>
                          </a:solidFill>
                          <a:effectLst/>
                          <a:latin typeface="+mn-lt"/>
                        </a:rPr>
                        <a:t>54%</a:t>
                      </a:r>
                    </a:p>
                  </a:txBody>
                  <a:tcPr marL="9525" marR="9525" marT="9525" marB="0" anchor="ctr"/>
                </a:tc>
                <a:extLst>
                  <a:ext uri="{0D108BD9-81ED-4DB2-BD59-A6C34878D82A}">
                    <a16:rowId xmlns:a16="http://schemas.microsoft.com/office/drawing/2014/main" val="1129447712"/>
                  </a:ext>
                </a:extLst>
              </a:tr>
              <a:tr h="505530">
                <a:tc>
                  <a:txBody>
                    <a:bodyPr/>
                    <a:lstStyle/>
                    <a:p>
                      <a:pPr algn="ctr" fontAlgn="b"/>
                      <a:r>
                        <a:rPr lang="en-US" sz="1700" b="0" i="0" u="none" strike="noStrike" dirty="0">
                          <a:solidFill>
                            <a:srgbClr val="000000"/>
                          </a:solidFill>
                          <a:effectLst/>
                          <a:latin typeface="+mn-lt"/>
                        </a:rPr>
                        <a:t>Women Ages 18-49 </a:t>
                      </a:r>
                    </a:p>
                  </a:txBody>
                  <a:tcPr marL="9525" marR="9525" marT="9525" marB="0" anchor="ctr">
                    <a:lnL w="12700" cap="flat" cmpd="sng" algn="ctr">
                      <a:noFill/>
                      <a:prstDash val="solid"/>
                      <a:round/>
                      <a:headEnd type="none" w="med" len="med"/>
                      <a:tailEnd type="none" w="med" len="med"/>
                    </a:lnL>
                  </a:tcPr>
                </a:tc>
                <a:tc>
                  <a:txBody>
                    <a:bodyPr/>
                    <a:lstStyle/>
                    <a:p>
                      <a:pPr algn="ctr" fontAlgn="b"/>
                      <a:r>
                        <a:rPr lang="en-US" sz="1700" b="1" i="0" u="none" strike="noStrike" dirty="0">
                          <a:solidFill>
                            <a:srgbClr val="000000"/>
                          </a:solidFill>
                          <a:effectLst/>
                          <a:latin typeface="+mn-lt"/>
                        </a:rPr>
                        <a:t>53%</a:t>
                      </a:r>
                    </a:p>
                  </a:txBody>
                  <a:tcPr marL="9525" marR="9525" marT="9525" marB="0" anchor="ctr"/>
                </a:tc>
                <a:extLst>
                  <a:ext uri="{0D108BD9-81ED-4DB2-BD59-A6C34878D82A}">
                    <a16:rowId xmlns:a16="http://schemas.microsoft.com/office/drawing/2014/main" val="1250220475"/>
                  </a:ext>
                </a:extLst>
              </a:tr>
            </a:tbl>
          </a:graphicData>
        </a:graphic>
      </p:graphicFrame>
      <p:sp>
        <p:nvSpPr>
          <p:cNvPr id="22" name="TextBox 21">
            <a:extLst>
              <a:ext uri="{FF2B5EF4-FFF2-40B4-BE49-F238E27FC236}">
                <a16:creationId xmlns:a16="http://schemas.microsoft.com/office/drawing/2014/main" id="{15E7410E-C9CE-4A2F-A357-F210DD45A357}"/>
              </a:ext>
            </a:extLst>
          </p:cNvPr>
          <p:cNvSpPr txBox="1"/>
          <p:nvPr/>
        </p:nvSpPr>
        <p:spPr>
          <a:xfrm>
            <a:off x="80253" y="1222208"/>
            <a:ext cx="4462667" cy="1185453"/>
          </a:xfrm>
          <a:prstGeom prst="rect">
            <a:avLst/>
          </a:prstGeom>
          <a:noFill/>
        </p:spPr>
        <p:txBody>
          <a:bodyPr wrap="square">
            <a:spAutoFit/>
          </a:bodyPr>
          <a:lstStyle/>
          <a:p>
            <a:pPr marL="0" marR="0" lvl="0" indent="0" algn="ctr" defTabSz="457200" rtl="0" eaLnBrk="1" fontAlgn="auto" latinLnBrk="0" hangingPunct="1">
              <a:lnSpc>
                <a:spcPts val="1700"/>
              </a:lnSpc>
              <a:spcBef>
                <a:spcPts val="0"/>
              </a:spcBef>
              <a:spcAft>
                <a:spcPts val="0"/>
              </a:spcAft>
              <a:buClrTx/>
              <a:buSzTx/>
              <a:buFontTx/>
              <a:buNone/>
              <a:tabLst/>
              <a:defRPr/>
            </a:pPr>
            <a:r>
              <a:rPr kumimoji="0" lang="en-US" sz="17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Thinking about </a:t>
            </a:r>
            <a:r>
              <a:rPr kumimoji="0" lang="en-US" sz="17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Helvetica" panose="020B0604020202020204" pitchFamily="34" charset="0"/>
              </a:rPr>
              <a:t>children’s programs and early childhood education in Whatcom</a:t>
            </a:r>
            <a:r>
              <a:rPr kumimoji="0" lang="en-US" sz="1700" b="1"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a:t>
            </a:r>
            <a:r>
              <a:rPr kumimoji="0" lang="en-US" sz="17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Helvetica" panose="020B0604020202020204" pitchFamily="34" charset="0"/>
              </a:rPr>
              <a:t>County,</a:t>
            </a:r>
            <a:r>
              <a:rPr kumimoji="0" lang="en-US" sz="17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do you think there a great need for additional funding, some need, a little need, or no real need for additional funding for these types of programs? </a:t>
            </a:r>
            <a:endParaRPr kumimoji="0" lang="en-US" sz="1700" b="0" i="1"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085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385893" y="3186408"/>
          <a:ext cx="7935986" cy="3135086"/>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ket 6"/>
          <p:cNvSpPr/>
          <p:nvPr/>
        </p:nvSpPr>
        <p:spPr bwMode="auto">
          <a:xfrm>
            <a:off x="7141975" y="3311041"/>
            <a:ext cx="118769" cy="851200"/>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820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ight Bracket 7"/>
          <p:cNvSpPr/>
          <p:nvPr/>
        </p:nvSpPr>
        <p:spPr bwMode="auto">
          <a:xfrm>
            <a:off x="7047166" y="4582461"/>
            <a:ext cx="118769" cy="851201"/>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l" defTabSz="82073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7212267" y="3323259"/>
            <a:ext cx="768856" cy="826765"/>
          </a:xfrm>
          <a:prstGeom prst="rect">
            <a:avLst/>
          </a:prstGeom>
          <a:noFill/>
        </p:spPr>
        <p:txBody>
          <a:bodyPr wrap="square" rtlCol="0">
            <a:spAutoFit/>
          </a:bodyPr>
          <a:lstStyle/>
          <a:p>
            <a:pPr marL="0" marR="0" lvl="0" indent="0" algn="ctr" defTabSz="457200" rtl="0" eaLnBrk="1" fontAlgn="auto" latinLnBrk="0" hangingPunct="1">
              <a:lnSpc>
                <a:spcPts val="19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60"/>
                </a:solidFill>
                <a:effectLst/>
                <a:uLnTx/>
                <a:uFillTx/>
                <a:latin typeface="Calibri"/>
                <a:ea typeface="+mn-ea"/>
                <a:cs typeface="+mn-cs"/>
              </a:rPr>
              <a:t>Total Yes</a:t>
            </a:r>
            <a:br>
              <a:rPr kumimoji="0" lang="en-US" sz="1800" b="1" i="0" u="none" strike="noStrike" kern="1200" cap="none" spc="0" normalizeH="0" baseline="0" noProof="0" dirty="0">
                <a:ln>
                  <a:noFill/>
                </a:ln>
                <a:solidFill>
                  <a:srgbClr val="1B3660"/>
                </a:solidFill>
                <a:effectLst/>
                <a:uLnTx/>
                <a:uFillTx/>
                <a:latin typeface="Calibri"/>
                <a:ea typeface="+mn-ea"/>
                <a:cs typeface="+mn-cs"/>
              </a:rPr>
            </a:br>
            <a:r>
              <a:rPr kumimoji="0" lang="en-US" sz="1800" b="1" i="0" u="none" strike="noStrike" kern="1200" cap="none" spc="0" normalizeH="0" baseline="0" noProof="0" dirty="0">
                <a:ln>
                  <a:noFill/>
                </a:ln>
                <a:solidFill>
                  <a:srgbClr val="1B3660"/>
                </a:solidFill>
                <a:effectLst/>
                <a:uLnTx/>
                <a:uFillTx/>
                <a:latin typeface="Calibri"/>
                <a:ea typeface="+mn-ea"/>
                <a:cs typeface="+mn-cs"/>
              </a:rPr>
              <a:t>56%</a:t>
            </a:r>
          </a:p>
        </p:txBody>
      </p:sp>
      <p:sp>
        <p:nvSpPr>
          <p:cNvPr id="10" name="TextBox 9"/>
          <p:cNvSpPr txBox="1"/>
          <p:nvPr/>
        </p:nvSpPr>
        <p:spPr>
          <a:xfrm>
            <a:off x="7131537" y="4594679"/>
            <a:ext cx="745292" cy="826765"/>
          </a:xfrm>
          <a:prstGeom prst="rect">
            <a:avLst/>
          </a:prstGeom>
          <a:noFill/>
        </p:spPr>
        <p:txBody>
          <a:bodyPr wrap="square" rtlCol="0" anchor="ctr">
            <a:spAutoFit/>
          </a:bodyPr>
          <a:lstStyle/>
          <a:p>
            <a:pPr marL="0" marR="0" lvl="0" indent="0" algn="ctr" defTabSz="457200" rtl="0" eaLnBrk="1" fontAlgn="auto" latinLnBrk="0" hangingPunct="1">
              <a:lnSpc>
                <a:spcPts val="19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97103"/>
                </a:solidFill>
                <a:effectLst/>
                <a:uLnTx/>
                <a:uFillTx/>
                <a:latin typeface="Calibri"/>
                <a:ea typeface="+mn-ea"/>
                <a:cs typeface="+mn-cs"/>
              </a:rPr>
              <a:t>Total No</a:t>
            </a:r>
            <a:br>
              <a:rPr kumimoji="0" lang="en-US" sz="1800" b="1" i="0" u="none" strike="noStrike" kern="1200" cap="none" spc="0" normalizeH="0" baseline="0" noProof="0" dirty="0">
                <a:ln>
                  <a:noFill/>
                </a:ln>
                <a:solidFill>
                  <a:srgbClr val="F97103"/>
                </a:solidFill>
                <a:effectLst/>
                <a:uLnTx/>
                <a:uFillTx/>
                <a:latin typeface="Calibri"/>
                <a:ea typeface="+mn-ea"/>
                <a:cs typeface="+mn-cs"/>
              </a:rPr>
            </a:br>
            <a:r>
              <a:rPr kumimoji="0" lang="en-US" sz="1800" b="1" i="0" u="none" strike="noStrike" kern="1200" cap="none" spc="0" normalizeH="0" baseline="0" noProof="0" dirty="0">
                <a:ln>
                  <a:noFill/>
                </a:ln>
                <a:solidFill>
                  <a:srgbClr val="F97103"/>
                </a:solidFill>
                <a:effectLst/>
                <a:uLnTx/>
                <a:uFillTx/>
                <a:latin typeface="Calibri"/>
                <a:ea typeface="+mn-ea"/>
                <a:cs typeface="+mn-cs"/>
              </a:rPr>
              <a:t>40%</a:t>
            </a:r>
          </a:p>
        </p:txBody>
      </p:sp>
      <p:sp>
        <p:nvSpPr>
          <p:cNvPr id="6" name="Text Placeholder 5">
            <a:extLst>
              <a:ext uri="{FF2B5EF4-FFF2-40B4-BE49-F238E27FC236}">
                <a16:creationId xmlns:a16="http://schemas.microsoft.com/office/drawing/2014/main" id="{DF119CB0-51AB-4043-A0A9-D80C28CE746D}"/>
              </a:ext>
            </a:extLst>
          </p:cNvPr>
          <p:cNvSpPr>
            <a:spLocks noGrp="1"/>
          </p:cNvSpPr>
          <p:nvPr>
            <p:ph type="body" sz="quarter" idx="10"/>
          </p:nvPr>
        </p:nvSpPr>
        <p:spPr/>
        <p:txBody>
          <a:bodyPr/>
          <a:lstStyle/>
          <a:p>
            <a:r>
              <a:rPr lang="en-US" dirty="0"/>
              <a:t>Q2. If the election were held today, would you vote yes in favor of the measure, or no to oppose it? </a:t>
            </a:r>
          </a:p>
        </p:txBody>
      </p:sp>
      <p:sp>
        <p:nvSpPr>
          <p:cNvPr id="5" name="Rectangle 4">
            <a:extLst>
              <a:ext uri="{FF2B5EF4-FFF2-40B4-BE49-F238E27FC236}">
                <a16:creationId xmlns:a16="http://schemas.microsoft.com/office/drawing/2014/main" id="{CE92C4DA-2576-4276-A17B-967CE6C39609}"/>
              </a:ext>
            </a:extLst>
          </p:cNvPr>
          <p:cNvSpPr/>
          <p:nvPr/>
        </p:nvSpPr>
        <p:spPr>
          <a:xfrm>
            <a:off x="310954" y="1275263"/>
            <a:ext cx="8522093" cy="1694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700" b="0" i="1" u="none" strike="noStrike" kern="1200" cap="none" spc="0" normalizeH="0" baseline="0" noProof="0" dirty="0">
                <a:ln>
                  <a:noFill/>
                </a:ln>
                <a:solidFill>
                  <a:srgbClr val="FFFFFF"/>
                </a:solidFill>
                <a:effectLst/>
                <a:uLnTx/>
                <a:uFillTx/>
                <a:latin typeface="Calibri"/>
                <a:ea typeface="+mn-ea"/>
                <a:cs typeface="+mn-cs"/>
              </a:rPr>
              <a:t>This County of Whatcom measure concerns children’s programs and early childhood education.</a:t>
            </a:r>
            <a:br>
              <a:rPr kumimoji="0" lang="en-US" sz="1700" b="0" i="1" u="none" strike="noStrike" kern="1200" cap="none" spc="0" normalizeH="0" baseline="0" noProof="0" dirty="0">
                <a:ln>
                  <a:noFill/>
                </a:ln>
                <a:solidFill>
                  <a:srgbClr val="FFFFFF"/>
                </a:solidFill>
                <a:effectLst/>
                <a:uLnTx/>
                <a:uFillTx/>
                <a:latin typeface="Calibri"/>
                <a:ea typeface="+mn-ea"/>
                <a:cs typeface="+mn-cs"/>
              </a:rPr>
            </a:br>
            <a:r>
              <a:rPr kumimoji="0" lang="en-US" sz="1700" b="0" i="1" u="none" strike="noStrike" kern="1200" cap="none" spc="0" normalizeH="0" baseline="0" noProof="0" dirty="0">
                <a:ln>
                  <a:noFill/>
                </a:ln>
                <a:solidFill>
                  <a:srgbClr val="FFFFFF"/>
                </a:solidFill>
                <a:effectLst/>
                <a:uLnTx/>
                <a:uFillTx/>
                <a:latin typeface="Calibri"/>
                <a:ea typeface="+mn-ea"/>
                <a:cs typeface="+mn-cs"/>
              </a:rPr>
              <a:t>If approved, this proposition authorizes a property tax of 20 cents per $1,000 of assessed value, providing $8.2 million annually. Revenues are dedicated to: increasing access to high quality, affordable childcare to improve kindergarten readiness; helping homeless and at-risk children, including preventing child abuse and neglect; attracting and retaining quality early childhood educators; and adding spaces for childcare throughout the county.</a:t>
            </a:r>
          </a:p>
        </p:txBody>
      </p:sp>
      <p:sp>
        <p:nvSpPr>
          <p:cNvPr id="11" name="Title 10">
            <a:extLst>
              <a:ext uri="{FF2B5EF4-FFF2-40B4-BE49-F238E27FC236}">
                <a16:creationId xmlns:a16="http://schemas.microsoft.com/office/drawing/2014/main" id="{F0F026AB-092F-4E5B-B3D8-2833444B0DDF}"/>
              </a:ext>
            </a:extLst>
          </p:cNvPr>
          <p:cNvSpPr>
            <a:spLocks noGrp="1"/>
          </p:cNvSpPr>
          <p:nvPr>
            <p:ph type="title"/>
          </p:nvPr>
        </p:nvSpPr>
        <p:spPr/>
        <p:txBody>
          <a:bodyPr/>
          <a:lstStyle/>
          <a:p>
            <a:r>
              <a:rPr lang="en-US" dirty="0"/>
              <a:t>A majority of voters indicated they would vote “yes” on the proposed measure.</a:t>
            </a:r>
          </a:p>
        </p:txBody>
      </p:sp>
    </p:spTree>
    <p:extLst>
      <p:ext uri="{BB962C8B-B14F-4D97-AF65-F5344CB8AC3E}">
        <p14:creationId xmlns:p14="http://schemas.microsoft.com/office/powerpoint/2010/main" val="1085694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57BF-2DDD-4809-B7D2-EE259785AB98}"/>
              </a:ext>
            </a:extLst>
          </p:cNvPr>
          <p:cNvSpPr>
            <a:spLocks noGrp="1"/>
          </p:cNvSpPr>
          <p:nvPr>
            <p:ph type="title"/>
          </p:nvPr>
        </p:nvSpPr>
        <p:spPr/>
        <p:txBody>
          <a:bodyPr>
            <a:normAutofit/>
          </a:bodyPr>
          <a:lstStyle/>
          <a:p>
            <a:r>
              <a:rPr lang="en-US" dirty="0"/>
              <a:t>Support for the measure is greatest among women, voters under 50 and Democrats.</a:t>
            </a:r>
          </a:p>
        </p:txBody>
      </p:sp>
      <p:sp>
        <p:nvSpPr>
          <p:cNvPr id="3" name="Text Placeholder 2">
            <a:extLst>
              <a:ext uri="{FF2B5EF4-FFF2-40B4-BE49-F238E27FC236}">
                <a16:creationId xmlns:a16="http://schemas.microsoft.com/office/drawing/2014/main" id="{71250FEF-5BAD-4707-AA3A-CBBA3A46F3C2}"/>
              </a:ext>
            </a:extLst>
          </p:cNvPr>
          <p:cNvSpPr>
            <a:spLocks noGrp="1"/>
          </p:cNvSpPr>
          <p:nvPr>
            <p:ph type="body" sz="quarter" idx="10"/>
          </p:nvPr>
        </p:nvSpPr>
        <p:spPr/>
        <p:txBody>
          <a:bodyPr/>
          <a:lstStyle/>
          <a:p>
            <a:r>
              <a:rPr lang="en-US" dirty="0"/>
              <a:t>Q2. If the election were held today, would you vote yes in favor of the measure, or no to oppose it? </a:t>
            </a: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nvGraphicFramePr>
        <p:xfrm>
          <a:off x="134557" y="1170951"/>
          <a:ext cx="8874887" cy="5013952"/>
        </p:xfrm>
        <a:graphic>
          <a:graphicData uri="http://schemas.openxmlformats.org/drawingml/2006/table">
            <a:tbl>
              <a:tblPr firstRow="1" bandRow="1">
                <a:tableStyleId>{93296810-A885-4BE3-A3E7-6D5BEEA58F35}</a:tableStyleId>
              </a:tblPr>
              <a:tblGrid>
                <a:gridCol w="4010723">
                  <a:extLst>
                    <a:ext uri="{9D8B030D-6E8A-4147-A177-3AD203B41FA5}">
                      <a16:colId xmlns:a16="http://schemas.microsoft.com/office/drawing/2014/main" val="3771940401"/>
                    </a:ext>
                  </a:extLst>
                </a:gridCol>
                <a:gridCol w="1621388">
                  <a:extLst>
                    <a:ext uri="{9D8B030D-6E8A-4147-A177-3AD203B41FA5}">
                      <a16:colId xmlns:a16="http://schemas.microsoft.com/office/drawing/2014/main" val="2674582958"/>
                    </a:ext>
                  </a:extLst>
                </a:gridCol>
                <a:gridCol w="1621388">
                  <a:extLst>
                    <a:ext uri="{9D8B030D-6E8A-4147-A177-3AD203B41FA5}">
                      <a16:colId xmlns:a16="http://schemas.microsoft.com/office/drawing/2014/main" val="901432438"/>
                    </a:ext>
                  </a:extLst>
                </a:gridCol>
                <a:gridCol w="1621388">
                  <a:extLst>
                    <a:ext uri="{9D8B030D-6E8A-4147-A177-3AD203B41FA5}">
                      <a16:colId xmlns:a16="http://schemas.microsoft.com/office/drawing/2014/main" val="3453586183"/>
                    </a:ext>
                  </a:extLst>
                </a:gridCol>
              </a:tblGrid>
              <a:tr h="453179">
                <a:tc>
                  <a:txBody>
                    <a:bodyPr/>
                    <a:lstStyle/>
                    <a:p>
                      <a:pPr algn="ctr">
                        <a:lnSpc>
                          <a:spcPts val="2000"/>
                        </a:lnSpc>
                      </a:pPr>
                      <a:r>
                        <a:rPr lang="en-US" sz="1800" dirty="0">
                          <a:solidFill>
                            <a:schemeClr val="bg1"/>
                          </a:solidFill>
                        </a:rPr>
                        <a:t>Demographic Group</a:t>
                      </a:r>
                      <a:endParaRPr lang="en-US" sz="1800" dirty="0">
                        <a:solidFill>
                          <a:schemeClr val="bg1"/>
                        </a:solidFill>
                        <a:latin typeface="+mn-lt"/>
                      </a:endParaRPr>
                    </a:p>
                  </a:txBody>
                  <a:tcPr marR="0" marT="0" marB="0" anchor="ctr">
                    <a:solidFill>
                      <a:schemeClr val="accent1"/>
                    </a:solidFill>
                  </a:tcPr>
                </a:tc>
                <a:tc>
                  <a:txBody>
                    <a:bodyPr/>
                    <a:lstStyle/>
                    <a:p>
                      <a:pPr algn="ctr">
                        <a:lnSpc>
                          <a:spcPts val="2000"/>
                        </a:lnSpc>
                      </a:pPr>
                      <a:r>
                        <a:rPr lang="en-US" sz="1800" dirty="0">
                          <a:solidFill>
                            <a:schemeClr val="bg1"/>
                          </a:solidFill>
                        </a:rPr>
                        <a:t>Total Yes</a:t>
                      </a:r>
                      <a:endParaRPr lang="en-US" sz="1800" dirty="0">
                        <a:solidFill>
                          <a:schemeClr val="bg1"/>
                        </a:solidFill>
                        <a:latin typeface="+mn-lt"/>
                      </a:endParaRPr>
                    </a:p>
                  </a:txBody>
                  <a:tcPr marL="0" marR="0" marT="0" marB="0" anchor="ctr">
                    <a:solidFill>
                      <a:schemeClr val="accent1"/>
                    </a:solidFill>
                  </a:tcPr>
                </a:tc>
                <a:tc>
                  <a:txBody>
                    <a:bodyPr/>
                    <a:lstStyle/>
                    <a:p>
                      <a:pPr algn="ctr">
                        <a:lnSpc>
                          <a:spcPts val="2000"/>
                        </a:lnSpc>
                      </a:pPr>
                      <a:r>
                        <a:rPr lang="en-US" sz="1800" dirty="0">
                          <a:solidFill>
                            <a:schemeClr val="bg1"/>
                          </a:solidFill>
                        </a:rPr>
                        <a:t>Total No</a:t>
                      </a:r>
                      <a:endParaRPr lang="en-US" sz="1800" dirty="0">
                        <a:solidFill>
                          <a:schemeClr val="bg1"/>
                        </a:solidFill>
                        <a:latin typeface="+mn-lt"/>
                      </a:endParaRPr>
                    </a:p>
                  </a:txBody>
                  <a:tcPr marL="0" marR="0" marT="0" marB="0" anchor="ctr">
                    <a:solidFill>
                      <a:schemeClr val="accent4"/>
                    </a:solidFill>
                  </a:tcPr>
                </a:tc>
                <a:tc>
                  <a:txBody>
                    <a:bodyPr/>
                    <a:lstStyle/>
                    <a:p>
                      <a:pPr algn="ctr">
                        <a:lnSpc>
                          <a:spcPts val="2000"/>
                        </a:lnSpc>
                      </a:pPr>
                      <a:r>
                        <a:rPr lang="en-US" sz="1800" dirty="0">
                          <a:solidFill>
                            <a:schemeClr val="tx1"/>
                          </a:solidFill>
                        </a:rPr>
                        <a:t>Undecided</a:t>
                      </a:r>
                      <a:endParaRPr lang="en-US" sz="1800" dirty="0">
                        <a:solidFill>
                          <a:schemeClr val="tx1"/>
                        </a:solidFill>
                        <a:latin typeface="+mn-lt"/>
                      </a:endParaRPr>
                    </a:p>
                  </a:txBody>
                  <a:tcPr marL="0" marR="0" marT="0" marB="0" anchor="ctr"/>
                </a:tc>
                <a:extLst>
                  <a:ext uri="{0D108BD9-81ED-4DB2-BD59-A6C34878D82A}">
                    <a16:rowId xmlns:a16="http://schemas.microsoft.com/office/drawing/2014/main" val="3529788716"/>
                  </a:ext>
                </a:extLst>
              </a:tr>
              <a:tr h="310398">
                <a:tc>
                  <a:txBody>
                    <a:bodyPr/>
                    <a:lstStyle/>
                    <a:p>
                      <a:pPr>
                        <a:lnSpc>
                          <a:spcPts val="2000"/>
                        </a:lnSpc>
                      </a:pPr>
                      <a:r>
                        <a:rPr lang="en-US" sz="1800" b="1" dirty="0"/>
                        <a:t>All Voters </a:t>
                      </a:r>
                      <a:endParaRPr lang="en-US" sz="1800" b="1" dirty="0">
                        <a:latin typeface="+mn-lt"/>
                      </a:endParaRPr>
                    </a:p>
                  </a:txBody>
                  <a:tcPr marR="0" marT="0" marB="0" anchor="b"/>
                </a:tc>
                <a:tc>
                  <a:txBody>
                    <a:bodyPr/>
                    <a:lstStyle/>
                    <a:p>
                      <a:pPr algn="ctr">
                        <a:lnSpc>
                          <a:spcPts val="2000"/>
                        </a:lnSpc>
                      </a:pPr>
                      <a:r>
                        <a:rPr lang="en-US" sz="1800" b="1" dirty="0"/>
                        <a:t>56%</a:t>
                      </a:r>
                      <a:endParaRPr lang="en-US" sz="1800" b="1" dirty="0">
                        <a:latin typeface="+mn-lt"/>
                      </a:endParaRPr>
                    </a:p>
                  </a:txBody>
                  <a:tcPr marL="0" marR="0" marT="0" marB="0" anchor="b"/>
                </a:tc>
                <a:tc>
                  <a:txBody>
                    <a:bodyPr/>
                    <a:lstStyle/>
                    <a:p>
                      <a:pPr algn="ctr">
                        <a:lnSpc>
                          <a:spcPts val="2000"/>
                        </a:lnSpc>
                      </a:pPr>
                      <a:r>
                        <a:rPr lang="en-US" sz="1800" b="1" dirty="0"/>
                        <a:t>40%</a:t>
                      </a:r>
                      <a:endParaRPr lang="en-US" sz="1800" b="1" dirty="0">
                        <a:latin typeface="+mn-lt"/>
                      </a:endParaRPr>
                    </a:p>
                  </a:txBody>
                  <a:tcPr marL="0" marR="0" marT="0" marB="0" anchor="b"/>
                </a:tc>
                <a:tc>
                  <a:txBody>
                    <a:bodyPr/>
                    <a:lstStyle/>
                    <a:p>
                      <a:pPr algn="ctr">
                        <a:lnSpc>
                          <a:spcPts val="2000"/>
                        </a:lnSpc>
                      </a:pPr>
                      <a:r>
                        <a:rPr lang="en-US" sz="1800" b="1" dirty="0"/>
                        <a:t>4%</a:t>
                      </a:r>
                      <a:endParaRPr lang="en-US" sz="1800" b="1" dirty="0">
                        <a:latin typeface="+mn-lt"/>
                      </a:endParaRPr>
                    </a:p>
                  </a:txBody>
                  <a:tcPr marL="0" marR="0" marT="0" marB="0" anchor="b"/>
                </a:tc>
                <a:extLst>
                  <a:ext uri="{0D108BD9-81ED-4DB2-BD59-A6C34878D82A}">
                    <a16:rowId xmlns:a16="http://schemas.microsoft.com/office/drawing/2014/main" val="3272299878"/>
                  </a:ext>
                </a:extLst>
              </a:tr>
              <a:tr h="294878">
                <a:tc>
                  <a:txBody>
                    <a:bodyPr/>
                    <a:lstStyle/>
                    <a:p>
                      <a:pPr>
                        <a:lnSpc>
                          <a:spcPts val="1900"/>
                        </a:lnSpc>
                      </a:pPr>
                      <a:r>
                        <a:rPr lang="en-US" sz="1800" b="1" dirty="0">
                          <a:solidFill>
                            <a:schemeClr val="bg1"/>
                          </a:solidFill>
                        </a:rPr>
                        <a:t>Gender</a:t>
                      </a:r>
                      <a:endParaRPr lang="en-US" sz="1800" b="1" dirty="0">
                        <a:solidFill>
                          <a:schemeClr val="bg1"/>
                        </a:solidFill>
                        <a:latin typeface="+mn-lt"/>
                      </a:endParaRPr>
                    </a:p>
                  </a:txBody>
                  <a:tcPr marR="0" marT="0" marB="0" anchor="b">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1900"/>
                        </a:lnSpc>
                      </a:pPr>
                      <a:endParaRPr lang="en-US" sz="1800" dirty="0">
                        <a:latin typeface="+mn-lt"/>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1900"/>
                        </a:lnSpc>
                      </a:pPr>
                      <a:endParaRPr lang="en-US" sz="1800" dirty="0">
                        <a:latin typeface="+mn-lt"/>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1900"/>
                        </a:lnSpc>
                      </a:pPr>
                      <a:endParaRPr lang="en-US" sz="1800" dirty="0">
                        <a:latin typeface="+mn-lt"/>
                      </a:endParaRPr>
                    </a:p>
                  </a:txBody>
                  <a:tcPr marL="0" marR="0" marT="0" marB="0"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920352907"/>
                  </a:ext>
                </a:extLst>
              </a:tr>
              <a:tr h="304269">
                <a:tc>
                  <a:txBody>
                    <a:bodyPr/>
                    <a:lstStyle/>
                    <a:p>
                      <a:pPr>
                        <a:lnSpc>
                          <a:spcPts val="1900"/>
                        </a:lnSpc>
                      </a:pPr>
                      <a:r>
                        <a:rPr lang="en-US" sz="1800" dirty="0"/>
                        <a:t>Men</a:t>
                      </a:r>
                      <a:endParaRPr lang="en-US" sz="1800" dirty="0">
                        <a:latin typeface="+mn-lt"/>
                      </a:endParaRPr>
                    </a:p>
                  </a:txBody>
                  <a:tcPr marR="0" marT="0" marB="0" anchor="b"/>
                </a:tc>
                <a:tc>
                  <a:txBody>
                    <a:bodyPr/>
                    <a:lstStyle/>
                    <a:p>
                      <a:pPr algn="ctr" fontAlgn="b">
                        <a:lnSpc>
                          <a:spcPts val="1900"/>
                        </a:lnSpc>
                      </a:pPr>
                      <a:r>
                        <a:rPr lang="en-US" sz="1800" b="0" i="0" u="none" strike="noStrike" dirty="0">
                          <a:solidFill>
                            <a:srgbClr val="000000"/>
                          </a:solidFill>
                          <a:effectLst/>
                          <a:latin typeface="Calibri" panose="020F0502020204030204" pitchFamily="34" charset="0"/>
                        </a:rPr>
                        <a:t>46%</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51%</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3%</a:t>
                      </a:r>
                    </a:p>
                  </a:txBody>
                  <a:tcPr marL="0" marR="0" marT="0" marB="0" anchor="ctr"/>
                </a:tc>
                <a:extLst>
                  <a:ext uri="{0D108BD9-81ED-4DB2-BD59-A6C34878D82A}">
                    <a16:rowId xmlns:a16="http://schemas.microsoft.com/office/drawing/2014/main" val="4207598191"/>
                  </a:ext>
                </a:extLst>
              </a:tr>
              <a:tr h="304269">
                <a:tc>
                  <a:txBody>
                    <a:bodyPr/>
                    <a:lstStyle/>
                    <a:p>
                      <a:pPr>
                        <a:lnSpc>
                          <a:spcPts val="1900"/>
                        </a:lnSpc>
                      </a:pPr>
                      <a:r>
                        <a:rPr lang="en-US" sz="1800" dirty="0"/>
                        <a:t>Women</a:t>
                      </a:r>
                      <a:endParaRPr lang="en-US" sz="1800" dirty="0">
                        <a:latin typeface="+mn-lt"/>
                      </a:endParaRPr>
                    </a:p>
                  </a:txBody>
                  <a:tcPr marR="0" marT="0" marB="0" anchor="b"/>
                </a:tc>
                <a:tc>
                  <a:txBody>
                    <a:bodyPr/>
                    <a:lstStyle/>
                    <a:p>
                      <a:pPr algn="ctr" fontAlgn="b">
                        <a:lnSpc>
                          <a:spcPts val="1900"/>
                        </a:lnSpc>
                      </a:pPr>
                      <a:r>
                        <a:rPr lang="en-US" sz="1800" b="0" i="0" u="none" strike="noStrike">
                          <a:solidFill>
                            <a:srgbClr val="000000"/>
                          </a:solidFill>
                          <a:effectLst/>
                          <a:latin typeface="Calibri" panose="020F0502020204030204" pitchFamily="34" charset="0"/>
                        </a:rPr>
                        <a:t>65%</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31%</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4%</a:t>
                      </a:r>
                    </a:p>
                  </a:txBody>
                  <a:tcPr marL="0" marR="0" marT="0" marB="0" anchor="ctr"/>
                </a:tc>
                <a:extLst>
                  <a:ext uri="{0D108BD9-81ED-4DB2-BD59-A6C34878D82A}">
                    <a16:rowId xmlns:a16="http://schemas.microsoft.com/office/drawing/2014/main" val="1346140929"/>
                  </a:ext>
                </a:extLst>
              </a:tr>
              <a:tr h="304269">
                <a:tc>
                  <a:txBody>
                    <a:bodyPr/>
                    <a:lstStyle/>
                    <a:p>
                      <a:pPr>
                        <a:lnSpc>
                          <a:spcPts val="1900"/>
                        </a:lnSpc>
                      </a:pPr>
                      <a:r>
                        <a:rPr lang="en-US" b="1" dirty="0">
                          <a:solidFill>
                            <a:schemeClr val="bg1"/>
                          </a:solidFill>
                        </a:rPr>
                        <a:t>Age</a:t>
                      </a:r>
                      <a:endParaRPr lang="en-US" b="1" dirty="0">
                        <a:solidFill>
                          <a:schemeClr val="bg1"/>
                        </a:solidFill>
                        <a:latin typeface="+mn-lt"/>
                      </a:endParaRPr>
                    </a:p>
                  </a:txBody>
                  <a:tcPr marR="0" marT="0" marB="0" anchor="b">
                    <a:lnR w="12700" cap="flat" cmpd="sng" algn="ctr">
                      <a:noFill/>
                      <a:prstDash val="solid"/>
                      <a:round/>
                      <a:headEnd type="none" w="med" len="med"/>
                      <a:tailEnd type="none" w="med" len="med"/>
                    </a:lnR>
                    <a:solidFill>
                      <a:schemeClr val="accent6">
                        <a:lumMod val="50000"/>
                      </a:schemeClr>
                    </a:solidFill>
                  </a:tcPr>
                </a:tc>
                <a:tc>
                  <a:txBody>
                    <a:bodyPr/>
                    <a:lstStyle/>
                    <a:p>
                      <a:pPr algn="ctr" fontAlgn="b">
                        <a:lnSpc>
                          <a:spcPts val="1900"/>
                        </a:lnSpc>
                      </a:pPr>
                      <a:endParaRPr lang="en-US" sz="1800" b="0" i="0" u="none" strike="noStrike">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b">
                        <a:lnSpc>
                          <a:spcPts val="1900"/>
                        </a:lnSpc>
                      </a:pPr>
                      <a:endParaRPr lang="en-US" sz="1800" b="0" i="0" u="none" strike="noStrike">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6">
                        <a:lumMod val="50000"/>
                      </a:schemeClr>
                    </a:solidFill>
                  </a:tcPr>
                </a:tc>
                <a:tc>
                  <a:txBody>
                    <a:bodyPr/>
                    <a:lstStyle/>
                    <a:p>
                      <a:pPr algn="ctr" fontAlgn="b">
                        <a:lnSpc>
                          <a:spcPts val="1900"/>
                        </a:lnSpc>
                      </a:pPr>
                      <a:endParaRPr lang="en-US" sz="1800" b="0" i="0" u="none" strike="noStrike">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2195637012"/>
                  </a:ext>
                </a:extLst>
              </a:tr>
              <a:tr h="304269">
                <a:tc>
                  <a:txBody>
                    <a:bodyPr/>
                    <a:lstStyle/>
                    <a:p>
                      <a:pPr algn="l" fontAlgn="b">
                        <a:lnSpc>
                          <a:spcPts val="1900"/>
                        </a:lnSpc>
                      </a:pPr>
                      <a:r>
                        <a:rPr lang="en-US" sz="1800" b="0" u="none" strike="noStrike" dirty="0">
                          <a:solidFill>
                            <a:schemeClr val="tx1"/>
                          </a:solidFill>
                          <a:effectLst/>
                        </a:rPr>
                        <a:t>18-29</a:t>
                      </a:r>
                      <a:endParaRPr lang="en-US" sz="1800" b="0" i="0" u="none" strike="noStrike" dirty="0">
                        <a:solidFill>
                          <a:schemeClr val="tx1"/>
                        </a:solidFill>
                        <a:effectLst/>
                        <a:latin typeface="+mn-lt"/>
                      </a:endParaRPr>
                    </a:p>
                  </a:txBody>
                  <a:tcPr marR="0" marT="0" marB="0" anchor="b"/>
                </a:tc>
                <a:tc>
                  <a:txBody>
                    <a:bodyPr/>
                    <a:lstStyle/>
                    <a:p>
                      <a:pPr algn="ctr" fontAlgn="b">
                        <a:lnSpc>
                          <a:spcPts val="1900"/>
                        </a:lnSpc>
                      </a:pPr>
                      <a:r>
                        <a:rPr lang="en-US" sz="1800" b="0" i="0" u="none" strike="noStrike">
                          <a:solidFill>
                            <a:srgbClr val="000000"/>
                          </a:solidFill>
                          <a:effectLst/>
                          <a:latin typeface="Calibri" panose="020F0502020204030204" pitchFamily="34" charset="0"/>
                        </a:rPr>
                        <a:t>65%</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25%</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10%</a:t>
                      </a:r>
                    </a:p>
                  </a:txBody>
                  <a:tcPr marL="0" marR="0" marT="0" marB="0" anchor="ctr"/>
                </a:tc>
                <a:extLst>
                  <a:ext uri="{0D108BD9-81ED-4DB2-BD59-A6C34878D82A}">
                    <a16:rowId xmlns:a16="http://schemas.microsoft.com/office/drawing/2014/main" val="2884119217"/>
                  </a:ext>
                </a:extLst>
              </a:tr>
              <a:tr h="304269">
                <a:tc>
                  <a:txBody>
                    <a:bodyPr/>
                    <a:lstStyle/>
                    <a:p>
                      <a:pPr algn="l" fontAlgn="b">
                        <a:lnSpc>
                          <a:spcPts val="1900"/>
                        </a:lnSpc>
                      </a:pPr>
                      <a:r>
                        <a:rPr lang="en-US" sz="1800" b="0" u="none" strike="noStrike" dirty="0">
                          <a:solidFill>
                            <a:schemeClr val="tx1"/>
                          </a:solidFill>
                          <a:effectLst/>
                        </a:rPr>
                        <a:t>30-39</a:t>
                      </a:r>
                      <a:endParaRPr lang="en-US" sz="1800" b="0" i="0" u="none" strike="noStrike" dirty="0">
                        <a:solidFill>
                          <a:schemeClr val="tx1"/>
                        </a:solidFill>
                        <a:effectLst/>
                        <a:latin typeface="+mn-lt"/>
                      </a:endParaRPr>
                    </a:p>
                  </a:txBody>
                  <a:tcPr marR="0" marT="0" marB="0" anchor="b"/>
                </a:tc>
                <a:tc>
                  <a:txBody>
                    <a:bodyPr/>
                    <a:lstStyle/>
                    <a:p>
                      <a:pPr algn="ctr" fontAlgn="b">
                        <a:lnSpc>
                          <a:spcPts val="1900"/>
                        </a:lnSpc>
                      </a:pPr>
                      <a:r>
                        <a:rPr lang="en-US" sz="1800" b="0" i="0" u="none" strike="noStrike">
                          <a:solidFill>
                            <a:srgbClr val="000000"/>
                          </a:solidFill>
                          <a:effectLst/>
                          <a:latin typeface="Calibri" panose="020F0502020204030204" pitchFamily="34" charset="0"/>
                        </a:rPr>
                        <a:t>75%</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23%</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2%</a:t>
                      </a:r>
                    </a:p>
                  </a:txBody>
                  <a:tcPr marL="0" marR="0" marT="0" marB="0" anchor="ctr"/>
                </a:tc>
                <a:extLst>
                  <a:ext uri="{0D108BD9-81ED-4DB2-BD59-A6C34878D82A}">
                    <a16:rowId xmlns:a16="http://schemas.microsoft.com/office/drawing/2014/main" val="1819318442"/>
                  </a:ext>
                </a:extLst>
              </a:tr>
              <a:tr h="304269">
                <a:tc>
                  <a:txBody>
                    <a:bodyPr/>
                    <a:lstStyle/>
                    <a:p>
                      <a:pPr algn="l" fontAlgn="b">
                        <a:lnSpc>
                          <a:spcPts val="1900"/>
                        </a:lnSpc>
                      </a:pPr>
                      <a:r>
                        <a:rPr lang="en-US" sz="1800" b="0" u="none" strike="noStrike" dirty="0">
                          <a:solidFill>
                            <a:schemeClr val="tx1"/>
                          </a:solidFill>
                          <a:effectLst/>
                        </a:rPr>
                        <a:t>40-49</a:t>
                      </a:r>
                      <a:endParaRPr lang="en-US" sz="1800" b="0" i="0" u="none" strike="noStrike" dirty="0">
                        <a:solidFill>
                          <a:schemeClr val="tx1"/>
                        </a:solidFill>
                        <a:effectLst/>
                        <a:latin typeface="+mn-lt"/>
                      </a:endParaRPr>
                    </a:p>
                  </a:txBody>
                  <a:tcPr marR="0" marT="0" marB="0" anchor="b"/>
                </a:tc>
                <a:tc>
                  <a:txBody>
                    <a:bodyPr/>
                    <a:lstStyle/>
                    <a:p>
                      <a:pPr algn="ctr" fontAlgn="b">
                        <a:lnSpc>
                          <a:spcPts val="1900"/>
                        </a:lnSpc>
                      </a:pPr>
                      <a:r>
                        <a:rPr lang="en-US" sz="1800" b="0" i="0" u="none" strike="noStrike">
                          <a:solidFill>
                            <a:srgbClr val="000000"/>
                          </a:solidFill>
                          <a:effectLst/>
                          <a:latin typeface="Calibri" panose="020F0502020204030204" pitchFamily="34" charset="0"/>
                        </a:rPr>
                        <a:t>59%</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38%</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3%</a:t>
                      </a:r>
                    </a:p>
                  </a:txBody>
                  <a:tcPr marL="0" marR="0" marT="0" marB="0" anchor="ctr"/>
                </a:tc>
                <a:extLst>
                  <a:ext uri="{0D108BD9-81ED-4DB2-BD59-A6C34878D82A}">
                    <a16:rowId xmlns:a16="http://schemas.microsoft.com/office/drawing/2014/main" val="2961006207"/>
                  </a:ext>
                </a:extLst>
              </a:tr>
              <a:tr h="304269">
                <a:tc>
                  <a:txBody>
                    <a:bodyPr/>
                    <a:lstStyle/>
                    <a:p>
                      <a:pPr algn="l" fontAlgn="b">
                        <a:lnSpc>
                          <a:spcPts val="1900"/>
                        </a:lnSpc>
                      </a:pPr>
                      <a:r>
                        <a:rPr lang="en-US" sz="1800" b="0" u="none" strike="noStrike" dirty="0">
                          <a:solidFill>
                            <a:schemeClr val="tx1"/>
                          </a:solidFill>
                          <a:effectLst/>
                        </a:rPr>
                        <a:t>50-64</a:t>
                      </a:r>
                      <a:endParaRPr lang="en-US" sz="1800" b="0" i="0" u="none" strike="noStrike" dirty="0">
                        <a:solidFill>
                          <a:schemeClr val="tx1"/>
                        </a:solidFill>
                        <a:effectLst/>
                        <a:latin typeface="+mn-lt"/>
                      </a:endParaRPr>
                    </a:p>
                  </a:txBody>
                  <a:tcPr marR="0" marT="0" marB="0" anchor="b"/>
                </a:tc>
                <a:tc>
                  <a:txBody>
                    <a:bodyPr/>
                    <a:lstStyle/>
                    <a:p>
                      <a:pPr algn="ctr" fontAlgn="b">
                        <a:lnSpc>
                          <a:spcPts val="1900"/>
                        </a:lnSpc>
                      </a:pPr>
                      <a:r>
                        <a:rPr lang="en-US" sz="1800" b="0" i="0" u="none" strike="noStrike">
                          <a:solidFill>
                            <a:srgbClr val="000000"/>
                          </a:solidFill>
                          <a:effectLst/>
                          <a:latin typeface="Calibri" panose="020F0502020204030204" pitchFamily="34" charset="0"/>
                        </a:rPr>
                        <a:t>50%</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48%</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3%</a:t>
                      </a:r>
                    </a:p>
                  </a:txBody>
                  <a:tcPr marL="0" marR="0" marT="0" marB="0" anchor="ctr"/>
                </a:tc>
                <a:extLst>
                  <a:ext uri="{0D108BD9-81ED-4DB2-BD59-A6C34878D82A}">
                    <a16:rowId xmlns:a16="http://schemas.microsoft.com/office/drawing/2014/main" val="211042033"/>
                  </a:ext>
                </a:extLst>
              </a:tr>
              <a:tr h="304269">
                <a:tc>
                  <a:txBody>
                    <a:bodyPr/>
                    <a:lstStyle/>
                    <a:p>
                      <a:pPr algn="l" fontAlgn="b">
                        <a:lnSpc>
                          <a:spcPts val="1900"/>
                        </a:lnSpc>
                      </a:pPr>
                      <a:r>
                        <a:rPr lang="en-US" sz="1800" b="0" u="none" strike="noStrike" dirty="0">
                          <a:solidFill>
                            <a:schemeClr val="tx1"/>
                          </a:solidFill>
                          <a:effectLst/>
                        </a:rPr>
                        <a:t>65-74</a:t>
                      </a:r>
                      <a:endParaRPr lang="en-US" sz="1800" b="0" i="0" u="none" strike="noStrike" dirty="0">
                        <a:solidFill>
                          <a:schemeClr val="tx1"/>
                        </a:solidFill>
                        <a:effectLst/>
                        <a:latin typeface="+mn-lt"/>
                      </a:endParaRPr>
                    </a:p>
                  </a:txBody>
                  <a:tcPr marR="0" marT="0" marB="0" anchor="b"/>
                </a:tc>
                <a:tc>
                  <a:txBody>
                    <a:bodyPr/>
                    <a:lstStyle/>
                    <a:p>
                      <a:pPr algn="ctr" fontAlgn="b">
                        <a:lnSpc>
                          <a:spcPts val="1900"/>
                        </a:lnSpc>
                      </a:pPr>
                      <a:r>
                        <a:rPr lang="en-US" sz="1800" b="0" i="0" u="none" strike="noStrike">
                          <a:solidFill>
                            <a:srgbClr val="000000"/>
                          </a:solidFill>
                          <a:effectLst/>
                          <a:latin typeface="Calibri" panose="020F0502020204030204" pitchFamily="34" charset="0"/>
                        </a:rPr>
                        <a:t>47%</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48%</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5%</a:t>
                      </a:r>
                    </a:p>
                  </a:txBody>
                  <a:tcPr marL="0" marR="0" marT="0" marB="0" anchor="ctr"/>
                </a:tc>
                <a:extLst>
                  <a:ext uri="{0D108BD9-81ED-4DB2-BD59-A6C34878D82A}">
                    <a16:rowId xmlns:a16="http://schemas.microsoft.com/office/drawing/2014/main" val="1048883471"/>
                  </a:ext>
                </a:extLst>
              </a:tr>
              <a:tr h="304269">
                <a:tc>
                  <a:txBody>
                    <a:bodyPr/>
                    <a:lstStyle/>
                    <a:p>
                      <a:pPr algn="l" fontAlgn="b">
                        <a:lnSpc>
                          <a:spcPts val="1900"/>
                        </a:lnSpc>
                      </a:pPr>
                      <a:r>
                        <a:rPr lang="en-US" sz="1800" b="0" u="none" strike="noStrike" dirty="0">
                          <a:solidFill>
                            <a:schemeClr val="tx1"/>
                          </a:solidFill>
                          <a:effectLst/>
                        </a:rPr>
                        <a:t>75+</a:t>
                      </a:r>
                      <a:endParaRPr lang="en-US" sz="1800" b="0" i="0" u="none" strike="noStrike" dirty="0">
                        <a:solidFill>
                          <a:schemeClr val="tx1"/>
                        </a:solidFill>
                        <a:effectLst/>
                        <a:latin typeface="+mn-lt"/>
                      </a:endParaRPr>
                    </a:p>
                  </a:txBody>
                  <a:tcPr marR="0" marT="0" marB="0" anchor="b"/>
                </a:tc>
                <a:tc>
                  <a:txBody>
                    <a:bodyPr/>
                    <a:lstStyle/>
                    <a:p>
                      <a:pPr algn="ctr" fontAlgn="b">
                        <a:lnSpc>
                          <a:spcPts val="1900"/>
                        </a:lnSpc>
                      </a:pPr>
                      <a:r>
                        <a:rPr lang="en-US" sz="1800" b="0" i="0" u="none" strike="noStrike" dirty="0">
                          <a:solidFill>
                            <a:srgbClr val="000000"/>
                          </a:solidFill>
                          <a:effectLst/>
                          <a:latin typeface="Calibri" panose="020F0502020204030204" pitchFamily="34" charset="0"/>
                        </a:rPr>
                        <a:t>51%</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45%</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4%</a:t>
                      </a:r>
                    </a:p>
                  </a:txBody>
                  <a:tcPr marL="0" marR="0" marT="0" marB="0" anchor="ctr"/>
                </a:tc>
                <a:extLst>
                  <a:ext uri="{0D108BD9-81ED-4DB2-BD59-A6C34878D82A}">
                    <a16:rowId xmlns:a16="http://schemas.microsoft.com/office/drawing/2014/main" val="1225640692"/>
                  </a:ext>
                </a:extLst>
              </a:tr>
              <a:tr h="304269">
                <a:tc>
                  <a:txBody>
                    <a:bodyPr/>
                    <a:lstStyle/>
                    <a:p>
                      <a:pPr>
                        <a:lnSpc>
                          <a:spcPts val="1900"/>
                        </a:lnSpc>
                      </a:pPr>
                      <a:r>
                        <a:rPr lang="en-US" sz="1800" b="1" dirty="0">
                          <a:solidFill>
                            <a:schemeClr val="bg1"/>
                          </a:solidFill>
                        </a:rPr>
                        <a:t>Party</a:t>
                      </a:r>
                      <a:endParaRPr lang="en-US" sz="1800" b="1" dirty="0">
                        <a:solidFill>
                          <a:schemeClr val="bg1"/>
                        </a:solidFill>
                        <a:latin typeface="+mn-lt"/>
                      </a:endParaRPr>
                    </a:p>
                  </a:txBody>
                  <a:tcPr marR="0" marT="0" marB="0" anchor="b">
                    <a:lnR w="38100" cap="flat" cmpd="sng" algn="ctr">
                      <a:noFill/>
                      <a:prstDash val="solid"/>
                      <a:round/>
                      <a:headEnd type="none" w="med" len="med"/>
                      <a:tailEnd type="none" w="med" len="med"/>
                    </a:lnR>
                    <a:solidFill>
                      <a:schemeClr val="accent6">
                        <a:lumMod val="50000"/>
                      </a:schemeClr>
                    </a:solidFill>
                  </a:tcPr>
                </a:tc>
                <a:tc>
                  <a:txBody>
                    <a:bodyPr/>
                    <a:lstStyle/>
                    <a:p>
                      <a:pPr algn="ctr" fontAlgn="b">
                        <a:lnSpc>
                          <a:spcPts val="1900"/>
                        </a:lnSpc>
                      </a:pPr>
                      <a:endParaRPr lang="en-US" sz="1800" b="0" i="0" u="none" strike="noStrike">
                        <a:solidFill>
                          <a:srgbClr val="000000"/>
                        </a:solidFill>
                        <a:effectLst/>
                        <a:latin typeface="Calibri" panose="020F0502020204030204" pitchFamily="34" charset="0"/>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fontAlgn="b">
                        <a:lnSpc>
                          <a:spcPts val="1900"/>
                        </a:lnSpc>
                      </a:pPr>
                      <a:endParaRPr lang="en-US" sz="1800" b="0" i="0" u="none" strike="noStrike">
                        <a:solidFill>
                          <a:srgbClr val="000000"/>
                        </a:solidFill>
                        <a:effectLst/>
                        <a:latin typeface="Calibri" panose="020F0502020204030204" pitchFamily="34" charset="0"/>
                      </a:endParaRP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fontAlgn="b">
                        <a:lnSpc>
                          <a:spcPts val="1900"/>
                        </a:lnSpc>
                      </a:pPr>
                      <a:endParaRPr lang="en-US" sz="1800" b="0" i="0" u="none" strike="noStrike" dirty="0">
                        <a:solidFill>
                          <a:srgbClr val="000000"/>
                        </a:solidFill>
                        <a:effectLst/>
                        <a:latin typeface="Calibri" panose="020F0502020204030204" pitchFamily="34" charset="0"/>
                      </a:endParaRPr>
                    </a:p>
                  </a:txBody>
                  <a:tcPr marL="0" marR="0" marT="0" marB="0"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864534884"/>
                  </a:ext>
                </a:extLst>
              </a:tr>
              <a:tr h="304269">
                <a:tc>
                  <a:txBody>
                    <a:bodyPr/>
                    <a:lstStyle/>
                    <a:p>
                      <a:pPr algn="l" fontAlgn="b">
                        <a:lnSpc>
                          <a:spcPts val="1900"/>
                        </a:lnSpc>
                      </a:pPr>
                      <a:r>
                        <a:rPr lang="en-US" sz="1800" b="0" u="none" strike="noStrike" dirty="0">
                          <a:solidFill>
                            <a:schemeClr val="tx1"/>
                          </a:solidFill>
                          <a:effectLst/>
                        </a:rPr>
                        <a:t>Democrats</a:t>
                      </a:r>
                      <a:endParaRPr lang="en-US" sz="1800" b="0" i="0" u="none" strike="noStrike" dirty="0">
                        <a:solidFill>
                          <a:schemeClr val="tx1"/>
                        </a:solidFill>
                        <a:effectLst/>
                        <a:latin typeface="+mn-lt"/>
                      </a:endParaRPr>
                    </a:p>
                  </a:txBody>
                  <a:tcPr marR="0" marT="0" marB="0" anchor="b"/>
                </a:tc>
                <a:tc>
                  <a:txBody>
                    <a:bodyPr/>
                    <a:lstStyle/>
                    <a:p>
                      <a:pPr algn="ctr" fontAlgn="b">
                        <a:lnSpc>
                          <a:spcPts val="1900"/>
                        </a:lnSpc>
                      </a:pPr>
                      <a:r>
                        <a:rPr lang="en-US" sz="1800" b="0" i="0" u="none" strike="noStrike">
                          <a:solidFill>
                            <a:srgbClr val="000000"/>
                          </a:solidFill>
                          <a:effectLst/>
                          <a:latin typeface="Calibri" panose="020F0502020204030204" pitchFamily="34" charset="0"/>
                        </a:rPr>
                        <a:t>81%</a:t>
                      </a:r>
                    </a:p>
                  </a:txBody>
                  <a:tcPr marL="0" marR="0" marT="0" marB="0" anchor="ctr"/>
                </a:tc>
                <a:tc>
                  <a:txBody>
                    <a:bodyPr/>
                    <a:lstStyle/>
                    <a:p>
                      <a:pPr algn="ctr" fontAlgn="b">
                        <a:lnSpc>
                          <a:spcPts val="1900"/>
                        </a:lnSpc>
                      </a:pPr>
                      <a:r>
                        <a:rPr lang="en-US" sz="1800" b="0" i="0" u="none" strike="noStrike" dirty="0">
                          <a:solidFill>
                            <a:srgbClr val="000000"/>
                          </a:solidFill>
                          <a:effectLst/>
                          <a:latin typeface="Calibri" panose="020F0502020204030204" pitchFamily="34" charset="0"/>
                        </a:rPr>
                        <a:t>14%</a:t>
                      </a:r>
                    </a:p>
                  </a:txBody>
                  <a:tcPr marL="0" marR="0" marT="0" marB="0" anchor="ctr"/>
                </a:tc>
                <a:tc>
                  <a:txBody>
                    <a:bodyPr/>
                    <a:lstStyle/>
                    <a:p>
                      <a:pPr algn="ctr" fontAlgn="b">
                        <a:lnSpc>
                          <a:spcPts val="1900"/>
                        </a:lnSpc>
                      </a:pPr>
                      <a:r>
                        <a:rPr lang="en-US" sz="1800" b="0" i="0" u="none" strike="noStrike" dirty="0">
                          <a:solidFill>
                            <a:srgbClr val="000000"/>
                          </a:solidFill>
                          <a:effectLst/>
                          <a:latin typeface="Calibri" panose="020F0502020204030204" pitchFamily="34" charset="0"/>
                        </a:rPr>
                        <a:t>5%</a:t>
                      </a:r>
                    </a:p>
                  </a:txBody>
                  <a:tcPr marL="0" marR="0" marT="0" marB="0" anchor="ctr"/>
                </a:tc>
                <a:extLst>
                  <a:ext uri="{0D108BD9-81ED-4DB2-BD59-A6C34878D82A}">
                    <a16:rowId xmlns:a16="http://schemas.microsoft.com/office/drawing/2014/main" val="3703628987"/>
                  </a:ext>
                </a:extLst>
              </a:tr>
              <a:tr h="304269">
                <a:tc>
                  <a:txBody>
                    <a:bodyPr/>
                    <a:lstStyle/>
                    <a:p>
                      <a:pPr algn="l" fontAlgn="b">
                        <a:lnSpc>
                          <a:spcPts val="1900"/>
                        </a:lnSpc>
                      </a:pPr>
                      <a:r>
                        <a:rPr lang="en-US" sz="1800" b="0" u="none" strike="noStrike" dirty="0">
                          <a:solidFill>
                            <a:schemeClr val="tx1"/>
                          </a:solidFill>
                          <a:effectLst/>
                        </a:rPr>
                        <a:t>Independents</a:t>
                      </a:r>
                      <a:endParaRPr lang="en-US" sz="1800" b="0" i="0" u="none" strike="noStrike" dirty="0">
                        <a:solidFill>
                          <a:schemeClr val="tx1"/>
                        </a:solidFill>
                        <a:effectLst/>
                        <a:latin typeface="+mn-lt"/>
                      </a:endParaRPr>
                    </a:p>
                  </a:txBody>
                  <a:tcPr marR="0" marT="0" marB="0" anchor="b"/>
                </a:tc>
                <a:tc>
                  <a:txBody>
                    <a:bodyPr/>
                    <a:lstStyle/>
                    <a:p>
                      <a:pPr algn="ctr" fontAlgn="b">
                        <a:lnSpc>
                          <a:spcPts val="1900"/>
                        </a:lnSpc>
                      </a:pPr>
                      <a:r>
                        <a:rPr lang="en-US" sz="1800" b="0" i="0" u="none" strike="noStrike">
                          <a:solidFill>
                            <a:srgbClr val="000000"/>
                          </a:solidFill>
                          <a:effectLst/>
                          <a:latin typeface="Calibri" panose="020F0502020204030204" pitchFamily="34" charset="0"/>
                        </a:rPr>
                        <a:t>39%</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57%</a:t>
                      </a:r>
                    </a:p>
                  </a:txBody>
                  <a:tcPr marL="0" marR="0" marT="0" marB="0" anchor="ctr"/>
                </a:tc>
                <a:tc>
                  <a:txBody>
                    <a:bodyPr/>
                    <a:lstStyle/>
                    <a:p>
                      <a:pPr algn="ctr" fontAlgn="b">
                        <a:lnSpc>
                          <a:spcPts val="1900"/>
                        </a:lnSpc>
                      </a:pPr>
                      <a:r>
                        <a:rPr lang="en-US" sz="1800" b="0" i="0" u="none" strike="noStrike" dirty="0">
                          <a:solidFill>
                            <a:srgbClr val="000000"/>
                          </a:solidFill>
                          <a:effectLst/>
                          <a:latin typeface="Calibri" panose="020F0502020204030204" pitchFamily="34" charset="0"/>
                        </a:rPr>
                        <a:t>4%</a:t>
                      </a:r>
                    </a:p>
                  </a:txBody>
                  <a:tcPr marL="0" marR="0" marT="0" marB="0" anchor="ctr"/>
                </a:tc>
                <a:extLst>
                  <a:ext uri="{0D108BD9-81ED-4DB2-BD59-A6C34878D82A}">
                    <a16:rowId xmlns:a16="http://schemas.microsoft.com/office/drawing/2014/main" val="3311458309"/>
                  </a:ext>
                </a:extLst>
              </a:tr>
              <a:tr h="304269">
                <a:tc>
                  <a:txBody>
                    <a:bodyPr/>
                    <a:lstStyle/>
                    <a:p>
                      <a:pPr algn="l" fontAlgn="b">
                        <a:lnSpc>
                          <a:spcPts val="1900"/>
                        </a:lnSpc>
                      </a:pPr>
                      <a:r>
                        <a:rPr lang="en-US" sz="1800" b="0" u="none" strike="noStrike" dirty="0">
                          <a:solidFill>
                            <a:schemeClr val="tx1"/>
                          </a:solidFill>
                          <a:effectLst/>
                        </a:rPr>
                        <a:t>Republicans</a:t>
                      </a:r>
                      <a:endParaRPr lang="en-US" sz="1800" b="0" i="0" u="none" strike="noStrike" dirty="0">
                        <a:solidFill>
                          <a:schemeClr val="tx1"/>
                        </a:solidFill>
                        <a:effectLst/>
                        <a:latin typeface="+mn-lt"/>
                      </a:endParaRPr>
                    </a:p>
                  </a:txBody>
                  <a:tcPr marR="0" marT="0" marB="0" anchor="b"/>
                </a:tc>
                <a:tc>
                  <a:txBody>
                    <a:bodyPr/>
                    <a:lstStyle/>
                    <a:p>
                      <a:pPr algn="ctr" fontAlgn="b">
                        <a:lnSpc>
                          <a:spcPts val="1900"/>
                        </a:lnSpc>
                      </a:pPr>
                      <a:r>
                        <a:rPr lang="en-US" sz="1800" b="0" i="0" u="none" strike="noStrike">
                          <a:solidFill>
                            <a:srgbClr val="000000"/>
                          </a:solidFill>
                          <a:effectLst/>
                          <a:latin typeface="Calibri" panose="020F0502020204030204" pitchFamily="34" charset="0"/>
                        </a:rPr>
                        <a:t>20%</a:t>
                      </a:r>
                    </a:p>
                  </a:txBody>
                  <a:tcPr marL="0" marR="0" marT="0" marB="0" anchor="ctr"/>
                </a:tc>
                <a:tc>
                  <a:txBody>
                    <a:bodyPr/>
                    <a:lstStyle/>
                    <a:p>
                      <a:pPr algn="ctr" fontAlgn="b">
                        <a:lnSpc>
                          <a:spcPts val="1900"/>
                        </a:lnSpc>
                      </a:pPr>
                      <a:r>
                        <a:rPr lang="en-US" sz="1800" b="0" i="0" u="none" strike="noStrike">
                          <a:solidFill>
                            <a:srgbClr val="000000"/>
                          </a:solidFill>
                          <a:effectLst/>
                          <a:latin typeface="Calibri" panose="020F0502020204030204" pitchFamily="34" charset="0"/>
                        </a:rPr>
                        <a:t>79%</a:t>
                      </a:r>
                    </a:p>
                  </a:txBody>
                  <a:tcPr marL="0" marR="0" marT="0" marB="0" anchor="ctr"/>
                </a:tc>
                <a:tc>
                  <a:txBody>
                    <a:bodyPr/>
                    <a:lstStyle/>
                    <a:p>
                      <a:pPr algn="ctr" fontAlgn="b">
                        <a:lnSpc>
                          <a:spcPts val="1900"/>
                        </a:lnSpc>
                      </a:pPr>
                      <a:r>
                        <a:rPr lang="en-US" sz="1800" b="0" i="0" u="none" strike="noStrike" dirty="0">
                          <a:solidFill>
                            <a:srgbClr val="000000"/>
                          </a:solidFill>
                          <a:effectLst/>
                          <a:latin typeface="Calibri" panose="020F0502020204030204" pitchFamily="34" charset="0"/>
                        </a:rPr>
                        <a:t>1%</a:t>
                      </a:r>
                    </a:p>
                  </a:txBody>
                  <a:tcPr marL="0" marR="0" marT="0" marB="0" anchor="ctr"/>
                </a:tc>
                <a:extLst>
                  <a:ext uri="{0D108BD9-81ED-4DB2-BD59-A6C34878D82A}">
                    <a16:rowId xmlns:a16="http://schemas.microsoft.com/office/drawing/2014/main" val="128182130"/>
                  </a:ext>
                </a:extLst>
              </a:tr>
            </a:tbl>
          </a:graphicData>
        </a:graphic>
      </p:graphicFrame>
    </p:spTree>
    <p:extLst>
      <p:ext uri="{BB962C8B-B14F-4D97-AF65-F5344CB8AC3E}">
        <p14:creationId xmlns:p14="http://schemas.microsoft.com/office/powerpoint/2010/main" val="1097135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CCC215-ADC1-4E2F-8476-BDA148AE2ADD}"/>
              </a:ext>
            </a:extLst>
          </p:cNvPr>
          <p:cNvSpPr>
            <a:spLocks noGrp="1"/>
          </p:cNvSpPr>
          <p:nvPr>
            <p:ph type="body" sz="quarter" idx="10"/>
          </p:nvPr>
        </p:nvSpPr>
        <p:spPr/>
        <p:txBody>
          <a:bodyPr/>
          <a:lstStyle/>
          <a:p>
            <a:r>
              <a:rPr lang="en-US" dirty="0"/>
              <a:t>Q6a-c. Split Sample</a:t>
            </a:r>
          </a:p>
        </p:txBody>
      </p:sp>
      <p:graphicFrame>
        <p:nvGraphicFramePr>
          <p:cNvPr id="4" name="Chart 3"/>
          <p:cNvGraphicFramePr/>
          <p:nvPr/>
        </p:nvGraphicFramePr>
        <p:xfrm>
          <a:off x="190390" y="2092960"/>
          <a:ext cx="8229971" cy="43078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nvGraphicFramePr>
        <p:xfrm>
          <a:off x="7761611" y="2065848"/>
          <a:ext cx="1291390" cy="3551946"/>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264210">
                <a:tc>
                  <a:txBody>
                    <a:bodyPr/>
                    <a:lstStyle/>
                    <a:p>
                      <a:pPr algn="ctr" fontAlgn="b"/>
                      <a:r>
                        <a:rPr lang="en-US" sz="1800" b="1" u="none" strike="noStrike" dirty="0">
                          <a:effectLst/>
                        </a:rPr>
                        <a:t>Difference</a:t>
                      </a:r>
                      <a:endParaRPr lang="en-US" sz="18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0321">
                <a:tc>
                  <a:txBody>
                    <a:bodyPr/>
                    <a:lstStyle/>
                    <a:p>
                      <a:pPr algn="ctr" fontAlgn="b"/>
                      <a:r>
                        <a:rPr lang="en-US" sz="1800" b="1" i="0" u="none" strike="noStrike" dirty="0">
                          <a:solidFill>
                            <a:schemeClr val="accent1"/>
                          </a:solidFill>
                          <a:effectLst/>
                          <a:latin typeface="+mn-lt"/>
                        </a:rPr>
                        <a:t>+28%</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38890">
                <a:tc>
                  <a:txBody>
                    <a:bodyPr/>
                    <a:lstStyle/>
                    <a:p>
                      <a:pPr algn="ctr" fontAlgn="b"/>
                      <a:r>
                        <a:rPr lang="en-US" sz="1800" b="1" i="0" u="none" strike="noStrike" dirty="0">
                          <a:solidFill>
                            <a:schemeClr val="accent1"/>
                          </a:solidFill>
                          <a:effectLst/>
                          <a:latin typeface="+mn-lt"/>
                        </a:rPr>
                        <a:t>+31%</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38890">
                <a:tc>
                  <a:txBody>
                    <a:bodyPr/>
                    <a:lstStyle/>
                    <a:p>
                      <a:pPr algn="ctr" fontAlgn="b"/>
                      <a:r>
                        <a:rPr lang="en-US" sz="1800" b="1" i="0" u="none" strike="noStrike" dirty="0">
                          <a:solidFill>
                            <a:schemeClr val="accent1"/>
                          </a:solidFill>
                          <a:effectLst/>
                          <a:latin typeface="+mn-lt"/>
                        </a:rPr>
                        <a:t>+40%</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Title 6">
            <a:extLst>
              <a:ext uri="{FF2B5EF4-FFF2-40B4-BE49-F238E27FC236}">
                <a16:creationId xmlns:a16="http://schemas.microsoft.com/office/drawing/2014/main" id="{D08FDB63-BABD-4BB2-B85A-DB000A319F67}"/>
              </a:ext>
            </a:extLst>
          </p:cNvPr>
          <p:cNvSpPr>
            <a:spLocks noGrp="1"/>
          </p:cNvSpPr>
          <p:nvPr>
            <p:ph type="title"/>
          </p:nvPr>
        </p:nvSpPr>
        <p:spPr/>
        <p:txBody>
          <a:bodyPr/>
          <a:lstStyle/>
          <a:p>
            <a:r>
              <a:rPr lang="en-US" dirty="0"/>
              <a:t>Three in five were willing to pay as much as $100 per year in taxes for these purposes.</a:t>
            </a:r>
          </a:p>
        </p:txBody>
      </p:sp>
      <p:sp>
        <p:nvSpPr>
          <p:cNvPr id="9" name="TextBox 8">
            <a:extLst>
              <a:ext uri="{FF2B5EF4-FFF2-40B4-BE49-F238E27FC236}">
                <a16:creationId xmlns:a16="http://schemas.microsoft.com/office/drawing/2014/main" id="{CF9DBFBE-4CEA-4BA3-8878-F0A2BCABB9C8}"/>
              </a:ext>
            </a:extLst>
          </p:cNvPr>
          <p:cNvSpPr txBox="1"/>
          <p:nvPr/>
        </p:nvSpPr>
        <p:spPr>
          <a:xfrm>
            <a:off x="901828" y="1237005"/>
            <a:ext cx="7340345" cy="615553"/>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Would you be willing to pay an additional _________ in taxes if it were dedicated to early childhood education and children’s programs in</a:t>
            </a:r>
            <a:r>
              <a:rPr kumimoji="0" lang="en-US" sz="1700" b="1"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a:t>
            </a:r>
            <a:r>
              <a:rPr kumimoji="0" lang="en-US" sz="17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Whatcom</a:t>
            </a:r>
            <a:r>
              <a:rPr kumimoji="0" lang="en-US" sz="1700" b="1"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a:t>
            </a:r>
            <a:r>
              <a:rPr kumimoji="0" lang="en-US" sz="17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County?</a:t>
            </a:r>
            <a:r>
              <a:rPr kumimoji="0" lang="en-US" sz="1700" b="1"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a:t>
            </a:r>
            <a:endParaRPr kumimoji="0" lang="en-US" sz="1700" b="0" i="1"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26935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5E9F333-47BD-4F29-9827-C16F7D1F42E0}"/>
              </a:ext>
            </a:extLst>
          </p:cNvPr>
          <p:cNvSpPr>
            <a:spLocks noGrp="1"/>
          </p:cNvSpPr>
          <p:nvPr>
            <p:ph type="body" sz="quarter" idx="10"/>
          </p:nvPr>
        </p:nvSpPr>
        <p:spPr/>
        <p:txBody>
          <a:bodyPr/>
          <a:lstStyle/>
          <a:p>
            <a:r>
              <a:rPr lang="en-US" dirty="0"/>
              <a:t>Q5. Split Sample</a:t>
            </a:r>
          </a:p>
        </p:txBody>
      </p:sp>
      <p:graphicFrame>
        <p:nvGraphicFramePr>
          <p:cNvPr id="7" name="Chart 6">
            <a:extLst>
              <a:ext uri="{FF2B5EF4-FFF2-40B4-BE49-F238E27FC236}">
                <a16:creationId xmlns:a16="http://schemas.microsoft.com/office/drawing/2014/main" id="{6EE9E50D-A993-4F60-BFD2-DD6682185180}"/>
              </a:ext>
            </a:extLst>
          </p:cNvPr>
          <p:cNvGraphicFramePr/>
          <p:nvPr/>
        </p:nvGraphicFramePr>
        <p:xfrm>
          <a:off x="121920" y="2189288"/>
          <a:ext cx="8305800" cy="4282634"/>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0C18E613-0D03-4E88-BC90-DB7CBDAAA6B5}"/>
              </a:ext>
            </a:extLst>
          </p:cNvPr>
          <p:cNvSpPr>
            <a:spLocks noGrp="1"/>
          </p:cNvSpPr>
          <p:nvPr>
            <p:ph type="title"/>
          </p:nvPr>
        </p:nvSpPr>
        <p:spPr/>
        <p:txBody>
          <a:bodyPr>
            <a:normAutofit fontScale="90000"/>
          </a:bodyPr>
          <a:lstStyle/>
          <a:p>
            <a:r>
              <a:rPr lang="en-US" dirty="0"/>
              <a:t>Voters prioritized at-risk children, ensuring all have access to early learning and that facilities meet quality standards.</a:t>
            </a:r>
          </a:p>
        </p:txBody>
      </p:sp>
      <p:sp>
        <p:nvSpPr>
          <p:cNvPr id="10" name="TextBox 9">
            <a:extLst>
              <a:ext uri="{FF2B5EF4-FFF2-40B4-BE49-F238E27FC236}">
                <a16:creationId xmlns:a16="http://schemas.microsoft.com/office/drawing/2014/main" id="{FEE8577B-E66F-4B23-9A1F-EF5A2034A5E5}"/>
              </a:ext>
            </a:extLst>
          </p:cNvPr>
          <p:cNvSpPr txBox="1"/>
          <p:nvPr/>
        </p:nvSpPr>
        <p:spPr>
          <a:xfrm>
            <a:off x="300660" y="1346166"/>
            <a:ext cx="8542681" cy="749436"/>
          </a:xfrm>
          <a:prstGeom prst="rect">
            <a:avLst/>
          </a:prstGeom>
          <a:noFill/>
        </p:spPr>
        <p:txBody>
          <a:bodyPr wrap="square">
            <a:spAutoFit/>
          </a:bodyPr>
          <a:lstStyle/>
          <a:p>
            <a:pPr marL="0" marR="0" lvl="0" indent="0" algn="ctr" defTabSz="457200" rtl="0" eaLnBrk="1" fontAlgn="auto" latinLnBrk="0" hangingPunct="1">
              <a:lnSpc>
                <a:spcPts val="17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0000"/>
                </a:solidFill>
                <a:effectLst/>
                <a:uLnTx/>
                <a:uFillTx/>
                <a:latin typeface="Calibri"/>
                <a:ea typeface="+mn-ea"/>
                <a:cs typeface="+mn-cs"/>
              </a:rPr>
              <a:t>I am going to read you a list of different ways that public funds from this measure might be invested in Whatcom County. Please tell me whether you consider each to be an extremely important, very important, somewhat important, or a not too important priority. </a:t>
            </a:r>
          </a:p>
        </p:txBody>
      </p:sp>
      <p:graphicFrame>
        <p:nvGraphicFramePr>
          <p:cNvPr id="9" name="Table 8"/>
          <p:cNvGraphicFramePr>
            <a:graphicFrameLocks noGrp="1"/>
          </p:cNvGraphicFramePr>
          <p:nvPr/>
        </p:nvGraphicFramePr>
        <p:xfrm>
          <a:off x="8168640" y="2156060"/>
          <a:ext cx="952106" cy="4086753"/>
        </p:xfrm>
        <a:graphic>
          <a:graphicData uri="http://schemas.openxmlformats.org/drawingml/2006/table">
            <a:tbl>
              <a:tblPr>
                <a:tableStyleId>{5C22544A-7EE6-4342-B048-85BDC9FD1C3A}</a:tableStyleId>
              </a:tblPr>
              <a:tblGrid>
                <a:gridCol w="952106">
                  <a:extLst>
                    <a:ext uri="{9D8B030D-6E8A-4147-A177-3AD203B41FA5}">
                      <a16:colId xmlns:a16="http://schemas.microsoft.com/office/drawing/2014/main" val="20000"/>
                    </a:ext>
                  </a:extLst>
                </a:gridCol>
              </a:tblGrid>
              <a:tr h="494239">
                <a:tc>
                  <a:txBody>
                    <a:bodyPr/>
                    <a:lstStyle/>
                    <a:p>
                      <a:pPr algn="ctr" fontAlgn="b">
                        <a:lnSpc>
                          <a:spcPts val="1900"/>
                        </a:lnSpc>
                      </a:pPr>
                      <a:r>
                        <a:rPr lang="en-US" sz="1800" b="1" u="none" strike="noStrike" dirty="0">
                          <a:solidFill>
                            <a:schemeClr val="accent1"/>
                          </a:solidFill>
                          <a:effectLst/>
                          <a:latin typeface="+mn-lt"/>
                        </a:rPr>
                        <a:t>Ext./Very</a:t>
                      </a:r>
                      <a:r>
                        <a:rPr lang="en-US" sz="1800" b="1" u="none" strike="noStrike" baseline="0" dirty="0">
                          <a:solidFill>
                            <a:schemeClr val="accent1"/>
                          </a:solidFill>
                          <a:effectLst/>
                          <a:latin typeface="+mn-lt"/>
                        </a:rPr>
                        <a:t> </a:t>
                      </a:r>
                      <a:r>
                        <a:rPr lang="en-US" sz="1800" b="1" u="none" strike="noStrike" dirty="0">
                          <a:solidFill>
                            <a:schemeClr val="accent1"/>
                          </a:solidFill>
                          <a:effectLst/>
                          <a:latin typeface="+mn-lt"/>
                        </a:rPr>
                        <a:t>Impt.</a:t>
                      </a:r>
                      <a:endParaRPr lang="en-US" sz="18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6172">
                <a:tc>
                  <a:txBody>
                    <a:bodyPr/>
                    <a:lstStyle/>
                    <a:p>
                      <a:pPr algn="ctr" fontAlgn="b"/>
                      <a:r>
                        <a:rPr lang="en-US" sz="1800" b="1" i="0" u="none" strike="noStrike" dirty="0">
                          <a:solidFill>
                            <a:schemeClr val="accent1"/>
                          </a:solidFill>
                          <a:effectLst/>
                          <a:latin typeface="Calibri" panose="020F0502020204030204" pitchFamily="34" charset="0"/>
                        </a:rPr>
                        <a:t>76%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0572">
                <a:tc>
                  <a:txBody>
                    <a:bodyPr/>
                    <a:lstStyle/>
                    <a:p>
                      <a:pPr algn="ctr" fontAlgn="b"/>
                      <a:r>
                        <a:rPr lang="en-US" sz="1800" b="1" i="0" u="none" strike="noStrike">
                          <a:solidFill>
                            <a:schemeClr val="accent1"/>
                          </a:solidFill>
                          <a:effectLst/>
                          <a:latin typeface="Calibri" panose="020F0502020204030204" pitchFamily="34" charset="0"/>
                        </a:rPr>
                        <a:t>69%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480572">
                <a:tc>
                  <a:txBody>
                    <a:bodyPr/>
                    <a:lstStyle/>
                    <a:p>
                      <a:pPr algn="ctr" fontAlgn="b"/>
                      <a:r>
                        <a:rPr lang="en-US" sz="1800" b="1" i="0" u="none" strike="noStrike">
                          <a:solidFill>
                            <a:schemeClr val="accent1"/>
                          </a:solidFill>
                          <a:effectLst/>
                          <a:latin typeface="Calibri" panose="020F0502020204030204" pitchFamily="34" charset="0"/>
                        </a:rPr>
                        <a:t>69%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1739">
                <a:tc>
                  <a:txBody>
                    <a:bodyPr/>
                    <a:lstStyle/>
                    <a:p>
                      <a:pPr algn="ctr" fontAlgn="b"/>
                      <a:r>
                        <a:rPr lang="en-US" sz="1800" b="1" i="0" u="none" strike="noStrike" dirty="0">
                          <a:solidFill>
                            <a:schemeClr val="accent1"/>
                          </a:solidFill>
                          <a:effectLst/>
                          <a:latin typeface="Calibri" panose="020F0502020204030204" pitchFamily="34" charset="0"/>
                        </a:rPr>
                        <a:t>68%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3462">
                <a:tc>
                  <a:txBody>
                    <a:bodyPr/>
                    <a:lstStyle/>
                    <a:p>
                      <a:pPr algn="ctr" fontAlgn="b"/>
                      <a:r>
                        <a:rPr lang="en-US" sz="1800" b="1" i="0" u="none" strike="noStrike">
                          <a:solidFill>
                            <a:schemeClr val="accent1"/>
                          </a:solidFill>
                          <a:effectLst/>
                          <a:latin typeface="Calibri" panose="020F0502020204030204" pitchFamily="34" charset="0"/>
                        </a:rPr>
                        <a:t>67%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4358">
                <a:tc>
                  <a:txBody>
                    <a:bodyPr/>
                    <a:lstStyle/>
                    <a:p>
                      <a:pPr algn="ctr" fontAlgn="b"/>
                      <a:r>
                        <a:rPr lang="en-US" sz="1800" b="1" i="0" u="none" strike="noStrike">
                          <a:solidFill>
                            <a:schemeClr val="accent1"/>
                          </a:solidFill>
                          <a:effectLst/>
                          <a:latin typeface="Calibri" panose="020F0502020204030204" pitchFamily="34" charset="0"/>
                        </a:rPr>
                        <a:t>67%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64358">
                <a:tc>
                  <a:txBody>
                    <a:bodyPr/>
                    <a:lstStyle/>
                    <a:p>
                      <a:pPr algn="ctr" fontAlgn="b"/>
                      <a:r>
                        <a:rPr lang="en-US" sz="1800" b="1" i="0" u="none" strike="noStrike">
                          <a:solidFill>
                            <a:schemeClr val="accent1"/>
                          </a:solidFill>
                          <a:effectLst/>
                          <a:latin typeface="Calibri" panose="020F0502020204030204" pitchFamily="34" charset="0"/>
                        </a:rPr>
                        <a:t>64%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91281">
                <a:tc>
                  <a:txBody>
                    <a:bodyPr/>
                    <a:lstStyle/>
                    <a:p>
                      <a:pPr algn="ctr" fontAlgn="b"/>
                      <a:r>
                        <a:rPr lang="en-US" sz="1800" b="1" i="0" u="none" strike="noStrike" dirty="0">
                          <a:solidFill>
                            <a:schemeClr val="accent1"/>
                          </a:solidFill>
                          <a:effectLst/>
                          <a:latin typeface="Calibri" panose="020F0502020204030204" pitchFamily="34" charset="0"/>
                        </a:rPr>
                        <a:t>62%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TextBox 12">
            <a:extLst>
              <a:ext uri="{FF2B5EF4-FFF2-40B4-BE49-F238E27FC236}">
                <a16:creationId xmlns:a16="http://schemas.microsoft.com/office/drawing/2014/main" id="{B0B6A455-361F-4AC5-A65F-30B5F8E58CF0}"/>
              </a:ext>
            </a:extLst>
          </p:cNvPr>
          <p:cNvSpPr txBox="1"/>
          <p:nvPr/>
        </p:nvSpPr>
        <p:spPr>
          <a:xfrm>
            <a:off x="30480" y="3822115"/>
            <a:ext cx="4267200" cy="508985"/>
          </a:xfrm>
          <a:prstGeom prst="rect">
            <a:avLst/>
          </a:prstGeom>
          <a:noFill/>
        </p:spPr>
        <p:txBody>
          <a:bodyPr wrap="square">
            <a:spAutoFit/>
          </a:bodyPr>
          <a:lstStyle/>
          <a:p>
            <a:pPr marL="0" marR="0" lvl="0" indent="0" algn="r" defTabSz="457200" rtl="0" eaLnBrk="1" fontAlgn="auto" latinLnBrk="0" hangingPunct="1">
              <a:lnSpc>
                <a:spcPts val="16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Calibri"/>
                <a:ea typeface="+mn-ea"/>
                <a:cs typeface="+mn-cs"/>
              </a:rPr>
              <a:t>Ensuring children of all racial and ethnic backgrounds enter kindergarten ready to learn </a:t>
            </a:r>
          </a:p>
        </p:txBody>
      </p:sp>
    </p:spTree>
    <p:extLst>
      <p:ext uri="{BB962C8B-B14F-4D97-AF65-F5344CB8AC3E}">
        <p14:creationId xmlns:p14="http://schemas.microsoft.com/office/powerpoint/2010/main" val="2798072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BE273EB-0D26-4CF4-ADA4-B61B13023F91}"/>
              </a:ext>
            </a:extLst>
          </p:cNvPr>
          <p:cNvSpPr>
            <a:spLocks noGrp="1"/>
          </p:cNvSpPr>
          <p:nvPr>
            <p:ph type="body" sz="quarter" idx="10"/>
          </p:nvPr>
        </p:nvSpPr>
        <p:spPr/>
        <p:txBody>
          <a:bodyPr/>
          <a:lstStyle/>
          <a:p>
            <a:r>
              <a:rPr lang="en-US" dirty="0"/>
              <a:t>Q14.</a:t>
            </a:r>
          </a:p>
        </p:txBody>
      </p:sp>
      <p:graphicFrame>
        <p:nvGraphicFramePr>
          <p:cNvPr id="4" name="Chart 3">
            <a:extLst>
              <a:ext uri="{FF2B5EF4-FFF2-40B4-BE49-F238E27FC236}">
                <a16:creationId xmlns:a16="http://schemas.microsoft.com/office/drawing/2014/main" id="{541AC49E-78A4-468F-8C8B-CBF633AD2206}"/>
              </a:ext>
            </a:extLst>
          </p:cNvPr>
          <p:cNvGraphicFramePr/>
          <p:nvPr/>
        </p:nvGraphicFramePr>
        <p:xfrm>
          <a:off x="590763" y="2737582"/>
          <a:ext cx="7776295" cy="3454495"/>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ket 5">
            <a:extLst>
              <a:ext uri="{FF2B5EF4-FFF2-40B4-BE49-F238E27FC236}">
                <a16:creationId xmlns:a16="http://schemas.microsoft.com/office/drawing/2014/main" id="{4DE38A01-9E76-4601-8904-19E66D0E9976}"/>
              </a:ext>
            </a:extLst>
          </p:cNvPr>
          <p:cNvSpPr/>
          <p:nvPr/>
        </p:nvSpPr>
        <p:spPr bwMode="auto">
          <a:xfrm>
            <a:off x="3831815" y="4600641"/>
            <a:ext cx="132532" cy="673087"/>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20738"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C48D4393-5414-49F9-927B-E17523A46785}"/>
              </a:ext>
            </a:extLst>
          </p:cNvPr>
          <p:cNvSpPr txBox="1"/>
          <p:nvPr/>
        </p:nvSpPr>
        <p:spPr>
          <a:xfrm>
            <a:off x="3846283" y="2781299"/>
            <a:ext cx="1462538" cy="823302"/>
          </a:xfrm>
          <a:prstGeom prst="rect">
            <a:avLst/>
          </a:prstGeom>
          <a:noFill/>
        </p:spPr>
        <p:txBody>
          <a:bodyPr wrap="square" rtlCol="0">
            <a:spAutoFit/>
          </a:bodyPr>
          <a:lstStyle/>
          <a:p>
            <a:pPr marL="0" marR="0" lvl="0" indent="0" algn="ctr" defTabSz="457200" rtl="0" eaLnBrk="1" fontAlgn="auto" latinLnBrk="0" hangingPunct="1">
              <a:lnSpc>
                <a:spcPts val="19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3660"/>
                </a:solidFill>
                <a:effectLst/>
                <a:uLnTx/>
                <a:uFillTx/>
                <a:latin typeface="Calibri"/>
                <a:ea typeface="+mn-ea"/>
                <a:cs typeface="+mn-cs"/>
              </a:rPr>
              <a:t>Total</a:t>
            </a:r>
            <a:br>
              <a:rPr kumimoji="0" lang="en-US" sz="1800" b="1" i="0" u="none" strike="noStrike" kern="1200" cap="none" spc="0" normalizeH="0" baseline="0" noProof="0" dirty="0">
                <a:ln>
                  <a:noFill/>
                </a:ln>
                <a:solidFill>
                  <a:srgbClr val="1B3660"/>
                </a:solidFill>
                <a:effectLst/>
                <a:uLnTx/>
                <a:uFillTx/>
                <a:latin typeface="Calibri"/>
                <a:ea typeface="+mn-ea"/>
                <a:cs typeface="+mn-cs"/>
              </a:rPr>
            </a:br>
            <a:r>
              <a:rPr kumimoji="0" lang="en-US" sz="1800" b="1" i="0" u="none" strike="noStrike" kern="1200" cap="none" spc="0" normalizeH="0" baseline="0" noProof="0" dirty="0">
                <a:ln>
                  <a:noFill/>
                </a:ln>
                <a:solidFill>
                  <a:srgbClr val="1B3660"/>
                </a:solidFill>
                <a:effectLst/>
                <a:uLnTx/>
                <a:uFillTx/>
                <a:latin typeface="Calibri"/>
                <a:ea typeface="+mn-ea"/>
                <a:cs typeface="+mn-cs"/>
              </a:rPr>
              <a:t>More Likely</a:t>
            </a:r>
            <a:br>
              <a:rPr kumimoji="0" lang="en-US" sz="1800" b="1" i="0" u="none" strike="noStrike" kern="1200" cap="none" spc="0" normalizeH="0" baseline="0" noProof="0" dirty="0">
                <a:ln>
                  <a:noFill/>
                </a:ln>
                <a:solidFill>
                  <a:srgbClr val="1B3660"/>
                </a:solidFill>
                <a:effectLst/>
                <a:uLnTx/>
                <a:uFillTx/>
                <a:latin typeface="Calibri"/>
                <a:ea typeface="+mn-ea"/>
                <a:cs typeface="+mn-cs"/>
              </a:rPr>
            </a:br>
            <a:r>
              <a:rPr kumimoji="0" lang="en-US" sz="1800" b="1" i="0" u="none" strike="noStrike" kern="1200" cap="none" spc="0" normalizeH="0" baseline="0" noProof="0" dirty="0">
                <a:ln>
                  <a:noFill/>
                </a:ln>
                <a:solidFill>
                  <a:srgbClr val="1B3660"/>
                </a:solidFill>
                <a:effectLst/>
                <a:uLnTx/>
                <a:uFillTx/>
                <a:latin typeface="Calibri"/>
                <a:ea typeface="+mn-ea"/>
                <a:cs typeface="+mn-cs"/>
              </a:rPr>
              <a:t>10%</a:t>
            </a:r>
          </a:p>
        </p:txBody>
      </p:sp>
      <p:sp>
        <p:nvSpPr>
          <p:cNvPr id="8" name="TextBox 7">
            <a:extLst>
              <a:ext uri="{FF2B5EF4-FFF2-40B4-BE49-F238E27FC236}">
                <a16:creationId xmlns:a16="http://schemas.microsoft.com/office/drawing/2014/main" id="{AAC8E692-FDD4-4ABE-AC90-24294D6EDE44}"/>
              </a:ext>
            </a:extLst>
          </p:cNvPr>
          <p:cNvSpPr txBox="1"/>
          <p:nvPr/>
        </p:nvSpPr>
        <p:spPr>
          <a:xfrm>
            <a:off x="3858048" y="4525533"/>
            <a:ext cx="1387268" cy="823302"/>
          </a:xfrm>
          <a:prstGeom prst="rect">
            <a:avLst/>
          </a:prstGeom>
          <a:noFill/>
        </p:spPr>
        <p:txBody>
          <a:bodyPr wrap="square" rtlCol="0">
            <a:spAutoFit/>
          </a:bodyPr>
          <a:lstStyle/>
          <a:p>
            <a:pPr marL="0" marR="0" lvl="0" indent="0" algn="ctr" defTabSz="457200" rtl="0" eaLnBrk="1" fontAlgn="auto" latinLnBrk="0" hangingPunct="1">
              <a:lnSpc>
                <a:spcPts val="19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97103"/>
                </a:solidFill>
                <a:effectLst/>
                <a:uLnTx/>
                <a:uFillTx/>
                <a:latin typeface="Calibri"/>
                <a:ea typeface="+mn-ea"/>
                <a:cs typeface="+mn-cs"/>
              </a:rPr>
              <a:t>Total</a:t>
            </a:r>
            <a:br>
              <a:rPr kumimoji="0" lang="en-US" sz="1800" b="1" i="0" u="none" strike="noStrike" kern="1200" cap="none" spc="0" normalizeH="0" baseline="0" noProof="0" dirty="0">
                <a:ln>
                  <a:noFill/>
                </a:ln>
                <a:solidFill>
                  <a:srgbClr val="F97103"/>
                </a:solidFill>
                <a:effectLst/>
                <a:uLnTx/>
                <a:uFillTx/>
                <a:latin typeface="Calibri"/>
                <a:ea typeface="+mn-ea"/>
                <a:cs typeface="+mn-cs"/>
              </a:rPr>
            </a:br>
            <a:r>
              <a:rPr kumimoji="0" lang="en-US" sz="1800" b="1" i="0" u="none" strike="noStrike" kern="1200" cap="none" spc="0" normalizeH="0" baseline="0" noProof="0" dirty="0">
                <a:ln>
                  <a:noFill/>
                </a:ln>
                <a:solidFill>
                  <a:srgbClr val="F97103"/>
                </a:solidFill>
                <a:effectLst/>
                <a:uLnTx/>
                <a:uFillTx/>
                <a:latin typeface="Calibri"/>
                <a:ea typeface="+mn-ea"/>
                <a:cs typeface="+mn-cs"/>
              </a:rPr>
              <a:t>Less Likely</a:t>
            </a:r>
            <a:br>
              <a:rPr kumimoji="0" lang="en-US" sz="1800" b="1" i="0" u="none" strike="noStrike" kern="1200" cap="none" spc="0" normalizeH="0" baseline="0" noProof="0" dirty="0">
                <a:ln>
                  <a:noFill/>
                </a:ln>
                <a:solidFill>
                  <a:srgbClr val="F97103"/>
                </a:solidFill>
                <a:effectLst/>
                <a:uLnTx/>
                <a:uFillTx/>
                <a:latin typeface="Calibri"/>
                <a:ea typeface="+mn-ea"/>
                <a:cs typeface="+mn-cs"/>
              </a:rPr>
            </a:br>
            <a:r>
              <a:rPr kumimoji="0" lang="en-US" sz="1800" b="1" i="0" u="none" strike="noStrike" kern="1200" cap="none" spc="0" normalizeH="0" baseline="0" noProof="0" dirty="0">
                <a:ln>
                  <a:noFill/>
                </a:ln>
                <a:solidFill>
                  <a:srgbClr val="F97103"/>
                </a:solidFill>
                <a:effectLst/>
                <a:uLnTx/>
                <a:uFillTx/>
                <a:latin typeface="Calibri"/>
                <a:ea typeface="+mn-ea"/>
                <a:cs typeface="+mn-cs"/>
              </a:rPr>
              <a:t>11%</a:t>
            </a:r>
          </a:p>
        </p:txBody>
      </p:sp>
      <p:sp>
        <p:nvSpPr>
          <p:cNvPr id="16" name="Right Bracket 15">
            <a:extLst>
              <a:ext uri="{FF2B5EF4-FFF2-40B4-BE49-F238E27FC236}">
                <a16:creationId xmlns:a16="http://schemas.microsoft.com/office/drawing/2014/main" id="{37DB66C7-FCC9-45A3-B38D-FBBAB243088C}"/>
              </a:ext>
            </a:extLst>
          </p:cNvPr>
          <p:cNvSpPr/>
          <p:nvPr/>
        </p:nvSpPr>
        <p:spPr bwMode="auto">
          <a:xfrm>
            <a:off x="3768910" y="2856407"/>
            <a:ext cx="132532" cy="673087"/>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20738"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Title 9">
            <a:extLst>
              <a:ext uri="{FF2B5EF4-FFF2-40B4-BE49-F238E27FC236}">
                <a16:creationId xmlns:a16="http://schemas.microsoft.com/office/drawing/2014/main" id="{D8A00BEB-CB59-431C-AC57-F1E4571C6F97}"/>
              </a:ext>
            </a:extLst>
          </p:cNvPr>
          <p:cNvSpPr>
            <a:spLocks noGrp="1"/>
          </p:cNvSpPr>
          <p:nvPr>
            <p:ph type="title"/>
          </p:nvPr>
        </p:nvSpPr>
        <p:spPr/>
        <p:txBody>
          <a:bodyPr>
            <a:normAutofit fontScale="90000"/>
          </a:bodyPr>
          <a:lstStyle/>
          <a:p>
            <a:r>
              <a:rPr lang="en-US" dirty="0"/>
              <a:t>Most said that the presence of an EMS funding measure on the ballot would not affect their vote.</a:t>
            </a:r>
          </a:p>
        </p:txBody>
      </p:sp>
      <p:sp>
        <p:nvSpPr>
          <p:cNvPr id="13" name="TextBox 12">
            <a:extLst>
              <a:ext uri="{FF2B5EF4-FFF2-40B4-BE49-F238E27FC236}">
                <a16:creationId xmlns:a16="http://schemas.microsoft.com/office/drawing/2014/main" id="{657806DE-A61E-4960-B121-AC11DD30B08B}"/>
              </a:ext>
            </a:extLst>
          </p:cNvPr>
          <p:cNvSpPr txBox="1"/>
          <p:nvPr/>
        </p:nvSpPr>
        <p:spPr>
          <a:xfrm>
            <a:off x="501926" y="1162327"/>
            <a:ext cx="8140148" cy="1403461"/>
          </a:xfrm>
          <a:prstGeom prst="rect">
            <a:avLst/>
          </a:prstGeom>
          <a:noFill/>
        </p:spPr>
        <p:txBody>
          <a:bodyPr wrap="square">
            <a:spAutoFit/>
          </a:bodyPr>
          <a:lstStyle/>
          <a:p>
            <a:pPr marL="0" marR="0" lvl="0" indent="0" algn="ctr" defTabSz="457200" rtl="0" eaLnBrk="1" fontAlgn="auto" latinLnBrk="0" hangingPunct="1">
              <a:lnSpc>
                <a:spcPts val="1700"/>
              </a:lnSpc>
              <a:spcBef>
                <a:spcPts val="0"/>
              </a:spcBef>
              <a:spcAft>
                <a:spcPts val="0"/>
              </a:spcAft>
              <a:buClrTx/>
              <a:buSzTx/>
              <a:buFontTx/>
              <a:buNone/>
              <a:tabLst/>
              <a:defRPr/>
            </a:pPr>
            <a:r>
              <a:rPr kumimoji="0" lang="en-US" sz="1700" b="0" i="1" u="none" strike="noStrike" kern="1200" cap="none" spc="0" normalizeH="0" baseline="0" noProof="0" dirty="0">
                <a:ln>
                  <a:noFill/>
                </a:ln>
                <a:solidFill>
                  <a:srgbClr val="000000"/>
                </a:solidFill>
                <a:effectLst/>
                <a:uLnTx/>
                <a:uFillTx/>
                <a:latin typeface="Calibri"/>
                <a:ea typeface="+mn-ea"/>
                <a:cs typeface="+mn-cs"/>
              </a:rPr>
              <a:t>Another measure will appear on the same ballot as the proposed early childhood measure we have been discussing. This measure will be an extension of an </a:t>
            </a:r>
            <a:r>
              <a:rPr kumimoji="0" lang="en-US" sz="1700" b="0" i="1" u="sng" strike="noStrike" kern="1200" cap="none" spc="0" normalizeH="0" baseline="0" noProof="0" dirty="0">
                <a:ln>
                  <a:noFill/>
                </a:ln>
                <a:solidFill>
                  <a:srgbClr val="000000"/>
                </a:solidFill>
                <a:effectLst/>
                <a:uLnTx/>
                <a:uFillTx/>
                <a:latin typeface="Calibri"/>
                <a:ea typeface="+mn-ea"/>
                <a:cs typeface="+mn-cs"/>
              </a:rPr>
              <a:t>existing</a:t>
            </a:r>
            <a:r>
              <a:rPr kumimoji="0" lang="en-US" sz="1700" b="0" i="1" u="none" strike="noStrike" kern="1200" cap="none" spc="0" normalizeH="0" baseline="0" noProof="0" dirty="0">
                <a:ln>
                  <a:noFill/>
                </a:ln>
                <a:solidFill>
                  <a:srgbClr val="000000"/>
                </a:solidFill>
                <a:effectLst/>
                <a:uLnTx/>
                <a:uFillTx/>
                <a:latin typeface="Calibri"/>
                <a:ea typeface="+mn-ea"/>
                <a:cs typeface="+mn-cs"/>
              </a:rPr>
              <a:t> property tax levy currently funding emergency medical services in the County, with no increase in taxes. Does knowing that this EMS funding measure will be on the ballot make you </a:t>
            </a:r>
            <a:r>
              <a:rPr kumimoji="0" lang="en-US" sz="1700" b="0" i="1" u="sng" strike="noStrike" kern="1200" cap="none" spc="0" normalizeH="0" baseline="0" noProof="0" dirty="0">
                <a:ln>
                  <a:noFill/>
                </a:ln>
                <a:solidFill>
                  <a:srgbClr val="000000"/>
                </a:solidFill>
                <a:effectLst/>
                <a:uLnTx/>
                <a:uFillTx/>
                <a:latin typeface="Calibri"/>
                <a:ea typeface="+mn-ea"/>
                <a:cs typeface="+mn-cs"/>
              </a:rPr>
              <a:t>more</a:t>
            </a:r>
            <a:r>
              <a:rPr kumimoji="0" lang="en-US" sz="1700" b="0" i="1" u="none" strike="noStrike" kern="1200" cap="none" spc="0" normalizeH="0" baseline="0" noProof="0" dirty="0">
                <a:ln>
                  <a:noFill/>
                </a:ln>
                <a:solidFill>
                  <a:srgbClr val="000000"/>
                </a:solidFill>
                <a:effectLst/>
                <a:uLnTx/>
                <a:uFillTx/>
                <a:latin typeface="Calibri"/>
                <a:ea typeface="+mn-ea"/>
                <a:cs typeface="+mn-cs"/>
              </a:rPr>
              <a:t> likely to vote for the measure funding early childhood services, </a:t>
            </a:r>
            <a:r>
              <a:rPr kumimoji="0" lang="en-US" sz="1700" b="0" i="1" u="sng" strike="noStrike" kern="1200" cap="none" spc="0" normalizeH="0" baseline="0" noProof="0" dirty="0">
                <a:ln>
                  <a:noFill/>
                </a:ln>
                <a:solidFill>
                  <a:srgbClr val="000000"/>
                </a:solidFill>
                <a:effectLst/>
                <a:uLnTx/>
                <a:uFillTx/>
                <a:latin typeface="Calibri"/>
                <a:ea typeface="+mn-ea"/>
                <a:cs typeface="+mn-cs"/>
              </a:rPr>
              <a:t>less</a:t>
            </a:r>
            <a:r>
              <a:rPr kumimoji="0" lang="en-US" sz="1700" b="0" i="1" u="none" strike="noStrike" kern="1200" cap="none" spc="0" normalizeH="0" baseline="0" noProof="0" dirty="0">
                <a:ln>
                  <a:noFill/>
                </a:ln>
                <a:solidFill>
                  <a:srgbClr val="000000"/>
                </a:solidFill>
                <a:effectLst/>
                <a:uLnTx/>
                <a:uFillTx/>
                <a:latin typeface="Calibri"/>
                <a:ea typeface="+mn-ea"/>
                <a:cs typeface="+mn-cs"/>
              </a:rPr>
              <a:t> likely to vote for the measure funding early childhood services, or does it make no difference to you? </a:t>
            </a:r>
          </a:p>
        </p:txBody>
      </p:sp>
    </p:spTree>
    <p:extLst>
      <p:ext uri="{BB962C8B-B14F-4D97-AF65-F5344CB8AC3E}">
        <p14:creationId xmlns:p14="http://schemas.microsoft.com/office/powerpoint/2010/main" val="3458239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FCE5CA-4ECF-455D-8AE7-B726957979B6}"/>
              </a:ext>
            </a:extLst>
          </p:cNvPr>
          <p:cNvSpPr>
            <a:spLocks noGrp="1"/>
          </p:cNvSpPr>
          <p:nvPr>
            <p:ph type="body" sz="quarter" idx="10"/>
          </p:nvPr>
        </p:nvSpPr>
        <p:spPr/>
        <p:txBody>
          <a:bodyPr/>
          <a:lstStyle/>
          <a:p>
            <a:r>
              <a:rPr lang="en-US" dirty="0">
                <a:effectLst/>
                <a:ea typeface="Times New Roman" panose="02020603050405020304" pitchFamily="18" charset="0"/>
                <a:cs typeface="Arial" panose="020B0604020202020204" pitchFamily="34" charset="0"/>
              </a:rPr>
              <a:t>Q10. I would like to read you some statements from </a:t>
            </a:r>
            <a:r>
              <a:rPr lang="en-US" u="sng" dirty="0">
                <a:effectLst/>
                <a:ea typeface="Times New Roman" panose="02020603050405020304" pitchFamily="18" charset="0"/>
                <a:cs typeface="Arial" panose="020B0604020202020204" pitchFamily="34" charset="0"/>
              </a:rPr>
              <a:t>supporters</a:t>
            </a:r>
            <a:r>
              <a:rPr lang="en-US" dirty="0">
                <a:effectLst/>
                <a:ea typeface="Times New Roman" panose="02020603050405020304" pitchFamily="18" charset="0"/>
                <a:cs typeface="Arial" panose="020B0604020202020204" pitchFamily="34" charset="0"/>
              </a:rPr>
              <a:t> of the proposed measure to provide funding for children’s programs and early childhood education in Whatcom</a:t>
            </a:r>
            <a:r>
              <a:rPr lang="en-US" b="1"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Arial" panose="020B0604020202020204" pitchFamily="34" charset="0"/>
              </a:rPr>
              <a:t>County. Please tell me whether you find it very convincing, somewhat convincing, or not convincing as a reason to support the proposed measure. ^Not Part of Split Sample</a:t>
            </a:r>
            <a:endParaRPr lang="en-US" dirty="0"/>
          </a:p>
        </p:txBody>
      </p:sp>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nvGraphicFramePr>
        <p:xfrm>
          <a:off x="134555" y="1249680"/>
          <a:ext cx="8874889" cy="4634285"/>
        </p:xfrm>
        <a:graphic>
          <a:graphicData uri="http://schemas.openxmlformats.org/drawingml/2006/table">
            <a:tbl>
              <a:tblPr bandRow="1">
                <a:tableStyleId>{93296810-A885-4BE3-A3E7-6D5BEEA58F35}</a:tableStyleId>
              </a:tblPr>
              <a:tblGrid>
                <a:gridCol w="8874889">
                  <a:extLst>
                    <a:ext uri="{9D8B030D-6E8A-4147-A177-3AD203B41FA5}">
                      <a16:colId xmlns:a16="http://schemas.microsoft.com/office/drawing/2014/main" val="697914467"/>
                    </a:ext>
                  </a:extLst>
                </a:gridCol>
              </a:tblGrid>
              <a:tr h="868049">
                <a:tc>
                  <a:txBody>
                    <a:bodyPr/>
                    <a:lstStyle/>
                    <a:p>
                      <a:pPr algn="just" fontAlgn="b">
                        <a:lnSpc>
                          <a:spcPts val="1500"/>
                        </a:lnSpc>
                      </a:pPr>
                      <a:r>
                        <a:rPr lang="en-US" sz="1700" b="0" i="0" u="none" strike="noStrike" dirty="0">
                          <a:solidFill>
                            <a:srgbClr val="000000"/>
                          </a:solidFill>
                          <a:effectLst/>
                          <a:latin typeface="Calibri" panose="020F0502020204030204" pitchFamily="34" charset="0"/>
                        </a:rPr>
                        <a:t>^</a:t>
                      </a:r>
                      <a:r>
                        <a:rPr lang="en-US" sz="1700" b="1" i="0" u="none" strike="noStrike" dirty="0">
                          <a:solidFill>
                            <a:schemeClr val="accent1"/>
                          </a:solidFill>
                          <a:effectLst/>
                          <a:latin typeface="Calibri" panose="020F0502020204030204" pitchFamily="34" charset="0"/>
                        </a:rPr>
                        <a:t>(BRAIN DEVELOPMENT)</a:t>
                      </a:r>
                      <a:r>
                        <a:rPr lang="en-US" sz="1700" b="0" i="0" u="none" strike="noStrike" dirty="0">
                          <a:solidFill>
                            <a:srgbClr val="000000"/>
                          </a:solidFill>
                          <a:effectLst/>
                          <a:latin typeface="Calibri" panose="020F0502020204030204" pitchFamily="34" charset="0"/>
                        </a:rPr>
                        <a:t> Research shows that a child's brain develops most dramatically during the first 5 years of life. This critical period is a window of opportunity to lay the foundation for all the years that follow.  Our children deserve the best early learning and high-quality childcare programs during this critical period of their development, and this measure will help provide them</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411679502"/>
                  </a:ext>
                </a:extLst>
              </a:tr>
              <a:tr h="635631">
                <a:tc>
                  <a:txBody>
                    <a:bodyPr/>
                    <a:lstStyle/>
                    <a:p>
                      <a:pPr algn="just" fontAlgn="b">
                        <a:lnSpc>
                          <a:spcPts val="1500"/>
                        </a:lnSpc>
                      </a:pPr>
                      <a:r>
                        <a:rPr lang="en-US" sz="1700" b="1" i="0" u="none" strike="noStrike" dirty="0">
                          <a:solidFill>
                            <a:schemeClr val="accent1"/>
                          </a:solidFill>
                          <a:effectLst/>
                          <a:latin typeface="Calibri" panose="020F0502020204030204" pitchFamily="34" charset="0"/>
                        </a:rPr>
                        <a:t>(ACCOUNTABILITY/LOCAL CONTROL) </a:t>
                      </a:r>
                      <a:r>
                        <a:rPr lang="en-US" sz="1700" b="0" i="0" u="none" strike="noStrike" dirty="0">
                          <a:solidFill>
                            <a:srgbClr val="000000"/>
                          </a:solidFill>
                          <a:effectLst/>
                          <a:latin typeface="Calibri" panose="020F0502020204030204" pitchFamily="34" charset="0"/>
                        </a:rPr>
                        <a:t>This measure includes strict accountability provisions; it can only be used for early childhood education and childcare services and all funds raised will stay in Whatcom County. </a:t>
                      </a: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707061160"/>
                  </a:ext>
                </a:extLst>
              </a:tr>
              <a:tr h="1043535">
                <a:tc>
                  <a:txBody>
                    <a:bodyPr/>
                    <a:lstStyle/>
                    <a:p>
                      <a:pPr algn="just" fontAlgn="b">
                        <a:lnSpc>
                          <a:spcPts val="1500"/>
                        </a:lnSpc>
                      </a:pPr>
                      <a:r>
                        <a:rPr lang="en-US" sz="1700" b="1" i="0" u="none" strike="noStrike" dirty="0">
                          <a:solidFill>
                            <a:schemeClr val="accent1"/>
                          </a:solidFill>
                          <a:effectLst/>
                          <a:latin typeface="Calibri" panose="020F0502020204030204" pitchFamily="34" charset="0"/>
                        </a:rPr>
                        <a:t>(ESSENTIAL WORKERS) </a:t>
                      </a:r>
                      <a:r>
                        <a:rPr lang="en-US" sz="1700" b="0" i="0" u="none" strike="noStrike" dirty="0">
                          <a:solidFill>
                            <a:srgbClr val="000000"/>
                          </a:solidFill>
                          <a:effectLst/>
                          <a:latin typeface="Calibri" panose="020F0502020204030204" pitchFamily="34" charset="0"/>
                        </a:rPr>
                        <a:t>Essential workers who have been on the frontline of the pandemic like nurses, grocery store employees, and first responders often can't access the childcare they need because of the limited options. This measure will make childcare available in more places and at more hours of the day so essential workers can get the support they need while they take care of all of us. </a:t>
                      </a: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582704743"/>
                  </a:ext>
                </a:extLst>
              </a:tr>
              <a:tr h="1043535">
                <a:tc>
                  <a:txBody>
                    <a:bodyPr/>
                    <a:lstStyle/>
                    <a:p>
                      <a:pPr algn="just" fontAlgn="b">
                        <a:lnSpc>
                          <a:spcPts val="1500"/>
                        </a:lnSpc>
                      </a:pPr>
                      <a:r>
                        <a:rPr lang="en-US" sz="1700" b="0" i="0" u="none" strike="noStrike" dirty="0">
                          <a:solidFill>
                            <a:srgbClr val="000000"/>
                          </a:solidFill>
                          <a:effectLst/>
                          <a:latin typeface="Calibri" panose="020F0502020204030204" pitchFamily="34" charset="0"/>
                        </a:rPr>
                        <a:t>^</a:t>
                      </a:r>
                      <a:r>
                        <a:rPr lang="en-US" sz="1700" b="1" i="0" u="none" strike="noStrike" dirty="0">
                          <a:solidFill>
                            <a:schemeClr val="accent1"/>
                          </a:solidFill>
                          <a:effectLst/>
                          <a:latin typeface="Calibri" panose="020F0502020204030204" pitchFamily="34" charset="0"/>
                        </a:rPr>
                        <a:t>(SCHOOL READINESS) </a:t>
                      </a:r>
                      <a:r>
                        <a:rPr lang="en-US" sz="1700" b="0" i="0" u="none" strike="noStrike" dirty="0">
                          <a:solidFill>
                            <a:srgbClr val="000000"/>
                          </a:solidFill>
                          <a:effectLst/>
                          <a:latin typeface="Calibri" panose="020F0502020204030204" pitchFamily="34" charset="0"/>
                        </a:rPr>
                        <a:t>By improving quality childcare and pre-school programs, this measure strengthens K-through-12 education. Currently only 46% of Whatcom County children are kindergarten-ready when they start school. Studies show that kids who go to high quality preschool are more likely to read proficiently by the third grade, and more likely to graduate and go on to college. </a:t>
                      </a: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998893748"/>
                  </a:ext>
                </a:extLst>
              </a:tr>
              <a:tr h="1043535">
                <a:tc>
                  <a:txBody>
                    <a:bodyPr/>
                    <a:lstStyle/>
                    <a:p>
                      <a:pPr algn="just" fontAlgn="b">
                        <a:lnSpc>
                          <a:spcPts val="1500"/>
                        </a:lnSpc>
                      </a:pPr>
                      <a:r>
                        <a:rPr lang="en-US" sz="1700" b="1" i="0" u="none" strike="noStrike" dirty="0">
                          <a:solidFill>
                            <a:schemeClr val="accent1"/>
                          </a:solidFill>
                          <a:effectLst/>
                          <a:latin typeface="Calibri" panose="020F0502020204030204" pitchFamily="34" charset="0"/>
                        </a:rPr>
                        <a:t>(LOW WAGES) </a:t>
                      </a:r>
                      <a:r>
                        <a:rPr lang="en-US" sz="1700" b="0" i="0" u="none" strike="noStrike" dirty="0">
                          <a:solidFill>
                            <a:srgbClr val="000000"/>
                          </a:solidFill>
                          <a:effectLst/>
                          <a:latin typeface="Calibri" panose="020F0502020204030204" pitchFamily="34" charset="0"/>
                        </a:rPr>
                        <a:t>Childcare workers are essential workers, but their salaries have not kept up with the rising cost of living.  Most earn minimum wage; less than $30,000  a year on average, which is not nearly enough to pay rent, afford childcare for their own children, and make ends meet in our area.  This measure would increase wages for early childhood educators and childcare providers and allow Whatcom County to attract and retain high quality providers. </a:t>
                      </a:r>
                    </a:p>
                  </a:txBody>
                  <a:tcPr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980184843"/>
                  </a:ext>
                </a:extLst>
              </a:tr>
            </a:tbl>
          </a:graphicData>
        </a:graphic>
      </p:graphicFrame>
      <p:sp>
        <p:nvSpPr>
          <p:cNvPr id="6" name="Title 5">
            <a:extLst>
              <a:ext uri="{FF2B5EF4-FFF2-40B4-BE49-F238E27FC236}">
                <a16:creationId xmlns:a16="http://schemas.microsoft.com/office/drawing/2014/main" id="{F61392D1-0118-4E13-B55D-49E2ECCB4EDA}"/>
              </a:ext>
            </a:extLst>
          </p:cNvPr>
          <p:cNvSpPr>
            <a:spLocks noGrp="1"/>
          </p:cNvSpPr>
          <p:nvPr>
            <p:ph type="title"/>
          </p:nvPr>
        </p:nvSpPr>
        <p:spPr/>
        <p:txBody>
          <a:bodyPr/>
          <a:lstStyle/>
          <a:p>
            <a:r>
              <a:rPr lang="en-US" dirty="0"/>
              <a:t>Messages in Favor of the Measure</a:t>
            </a:r>
          </a:p>
        </p:txBody>
      </p:sp>
      <p:sp>
        <p:nvSpPr>
          <p:cNvPr id="2" name="TextBox 1">
            <a:extLst>
              <a:ext uri="{FF2B5EF4-FFF2-40B4-BE49-F238E27FC236}">
                <a16:creationId xmlns:a16="http://schemas.microsoft.com/office/drawing/2014/main" id="{4EF8E3F3-0DC7-47E1-9451-583937086703}"/>
              </a:ext>
            </a:extLst>
          </p:cNvPr>
          <p:cNvSpPr txBox="1"/>
          <p:nvPr/>
        </p:nvSpPr>
        <p:spPr>
          <a:xfrm>
            <a:off x="2886075" y="800100"/>
            <a:ext cx="3324225" cy="3619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0" i="1" u="none" strike="noStrike" kern="1200" cap="none" spc="0" normalizeH="0" baseline="0" noProof="0" dirty="0">
                <a:ln>
                  <a:noFill/>
                </a:ln>
                <a:solidFill>
                  <a:srgbClr val="000000"/>
                </a:solidFill>
                <a:effectLst/>
                <a:uLnTx/>
                <a:uFillTx/>
                <a:latin typeface="Calibri"/>
                <a:ea typeface="+mn-ea"/>
                <a:cs typeface="+mn-cs"/>
              </a:rPr>
              <a:t>Ranked by % Very Convincing</a:t>
            </a:r>
          </a:p>
        </p:txBody>
      </p:sp>
    </p:spTree>
    <p:extLst>
      <p:ext uri="{BB962C8B-B14F-4D97-AF65-F5344CB8AC3E}">
        <p14:creationId xmlns:p14="http://schemas.microsoft.com/office/powerpoint/2010/main" val="141051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00C1F5-57FA-4E56-8482-162B5ACF233F}"/>
              </a:ext>
            </a:extLst>
          </p:cNvPr>
          <p:cNvSpPr>
            <a:spLocks noGrp="1"/>
          </p:cNvSpPr>
          <p:nvPr>
            <p:ph type="body" sz="quarter" idx="10"/>
          </p:nvPr>
        </p:nvSpPr>
        <p:spPr/>
        <p:txBody>
          <a:bodyPr/>
          <a:lstStyle/>
          <a:p>
            <a:r>
              <a:rPr lang="en-US" dirty="0">
                <a:effectLst/>
                <a:ea typeface="Times New Roman" panose="02020603050405020304" pitchFamily="18" charset="0"/>
                <a:cs typeface="Arial" panose="020B0604020202020204" pitchFamily="34" charset="0"/>
              </a:rPr>
              <a:t>Q10. I would like to read you some statements from </a:t>
            </a:r>
            <a:r>
              <a:rPr lang="en-US" u="sng" dirty="0">
                <a:effectLst/>
                <a:ea typeface="Times New Roman" panose="02020603050405020304" pitchFamily="18" charset="0"/>
                <a:cs typeface="Arial" panose="020B0604020202020204" pitchFamily="34" charset="0"/>
              </a:rPr>
              <a:t>supporters</a:t>
            </a:r>
            <a:r>
              <a:rPr lang="en-US" dirty="0">
                <a:effectLst/>
                <a:ea typeface="Times New Roman" panose="02020603050405020304" pitchFamily="18" charset="0"/>
                <a:cs typeface="Arial" panose="020B0604020202020204" pitchFamily="34" charset="0"/>
              </a:rPr>
              <a:t> of the proposed measure to provide funding for children’s programs and early childhood education in Whatcom</a:t>
            </a:r>
            <a:r>
              <a:rPr lang="en-US" b="1" dirty="0">
                <a:effectLst/>
                <a:ea typeface="Times New Roman" panose="02020603050405020304" pitchFamily="18" charset="0"/>
                <a:cs typeface="Times New Roman" panose="02020603050405020304" pitchFamily="18" charset="0"/>
              </a:rPr>
              <a:t> </a:t>
            </a:r>
            <a:r>
              <a:rPr lang="en-US" dirty="0">
                <a:effectLst/>
                <a:ea typeface="Times New Roman" panose="02020603050405020304" pitchFamily="18" charset="0"/>
                <a:cs typeface="Arial" panose="020B0604020202020204" pitchFamily="34" charset="0"/>
              </a:rPr>
              <a:t>County. Please tell me whether you find it very convincing, somewhat convincing, or not convincing as a reason to support the proposed measure. ^Not Part of Split Sample</a:t>
            </a:r>
            <a:endParaRPr lang="en-US" dirty="0"/>
          </a:p>
        </p:txBody>
      </p:sp>
      <p:graphicFrame>
        <p:nvGraphicFramePr>
          <p:cNvPr id="6" name="Chart 5">
            <a:extLst>
              <a:ext uri="{FF2B5EF4-FFF2-40B4-BE49-F238E27FC236}">
                <a16:creationId xmlns:a16="http://schemas.microsoft.com/office/drawing/2014/main" id="{17E7C514-986B-4F3F-A0E8-2A353FAE9005}"/>
              </a:ext>
            </a:extLst>
          </p:cNvPr>
          <p:cNvGraphicFramePr/>
          <p:nvPr/>
        </p:nvGraphicFramePr>
        <p:xfrm>
          <a:off x="386702" y="1089892"/>
          <a:ext cx="8370596" cy="542070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019A3E49-31F5-433D-AF53-E4FB2055EC7D}"/>
              </a:ext>
            </a:extLst>
          </p:cNvPr>
          <p:cNvSpPr>
            <a:spLocks noGrp="1"/>
          </p:cNvSpPr>
          <p:nvPr>
            <p:ph type="title"/>
          </p:nvPr>
        </p:nvSpPr>
        <p:spPr/>
        <p:txBody>
          <a:bodyPr/>
          <a:lstStyle/>
          <a:p>
            <a:r>
              <a:rPr lang="en-US" dirty="0"/>
              <a:t>Several messages in favor of the measure </a:t>
            </a:r>
            <a:br>
              <a:rPr lang="en-US" dirty="0"/>
            </a:br>
            <a:r>
              <a:rPr lang="en-US" dirty="0"/>
              <a:t> were highly compelling.</a:t>
            </a:r>
          </a:p>
        </p:txBody>
      </p:sp>
      <p:cxnSp>
        <p:nvCxnSpPr>
          <p:cNvPr id="4" name="Straight Connector 3">
            <a:extLst>
              <a:ext uri="{FF2B5EF4-FFF2-40B4-BE49-F238E27FC236}">
                <a16:creationId xmlns:a16="http://schemas.microsoft.com/office/drawing/2014/main" id="{18CB3BB4-AA6E-40B0-A0BF-F78BAA34B06D}"/>
              </a:ext>
            </a:extLst>
          </p:cNvPr>
          <p:cNvCxnSpPr/>
          <p:nvPr/>
        </p:nvCxnSpPr>
        <p:spPr>
          <a:xfrm>
            <a:off x="533400" y="3651254"/>
            <a:ext cx="822389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668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FCE5CA-4ECF-455D-8AE7-B726957979B6}"/>
              </a:ext>
            </a:extLst>
          </p:cNvPr>
          <p:cNvSpPr>
            <a:spLocks noGrp="1"/>
          </p:cNvSpPr>
          <p:nvPr>
            <p:ph type="body" sz="quarter" idx="10"/>
          </p:nvPr>
        </p:nvSpPr>
        <p:spPr/>
        <p:txBody>
          <a:bodyPr/>
          <a:lstStyle/>
          <a:p>
            <a:r>
              <a:rPr lang="en-US" dirty="0">
                <a:effectLst/>
                <a:ea typeface="Times New Roman" panose="02020603050405020304" pitchFamily="18" charset="0"/>
                <a:cs typeface="Times New Roman" panose="02020603050405020304" pitchFamily="18" charset="0"/>
              </a:rPr>
              <a:t>Q12. I am going to read you some statements from </a:t>
            </a:r>
            <a:r>
              <a:rPr lang="en-US" u="sng" dirty="0">
                <a:effectLst/>
                <a:ea typeface="Times New Roman" panose="02020603050405020304" pitchFamily="18" charset="0"/>
                <a:cs typeface="Times New Roman" panose="02020603050405020304" pitchFamily="18" charset="0"/>
              </a:rPr>
              <a:t>opponents</a:t>
            </a:r>
            <a:r>
              <a:rPr lang="en-US" dirty="0">
                <a:effectLst/>
                <a:ea typeface="Times New Roman" panose="02020603050405020304" pitchFamily="18" charset="0"/>
                <a:cs typeface="Times New Roman" panose="02020603050405020304" pitchFamily="18" charset="0"/>
              </a:rPr>
              <a:t> of the </a:t>
            </a:r>
            <a:r>
              <a:rPr lang="en-US" dirty="0">
                <a:effectLst/>
                <a:ea typeface="Times New Roman" panose="02020603050405020304" pitchFamily="18" charset="0"/>
                <a:cs typeface="Arial" panose="020B0604020202020204" pitchFamily="34" charset="0"/>
              </a:rPr>
              <a:t>proposed measure</a:t>
            </a:r>
            <a:r>
              <a:rPr lang="en-US" dirty="0">
                <a:effectLst/>
                <a:ea typeface="Times New Roman" panose="02020603050405020304" pitchFamily="18" charset="0"/>
                <a:cs typeface="Times New Roman" panose="02020603050405020304" pitchFamily="18" charset="0"/>
              </a:rPr>
              <a:t>. Please tell me whether you find it very convincing, somewhat convincing, or not convincing as a reason to oppose the proposal. Split Sample</a:t>
            </a:r>
            <a:endParaRPr lang="en-US" dirty="0"/>
          </a:p>
        </p:txBody>
      </p:sp>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nvGraphicFramePr>
        <p:xfrm>
          <a:off x="134555" y="1328484"/>
          <a:ext cx="8874889" cy="4912804"/>
        </p:xfrm>
        <a:graphic>
          <a:graphicData uri="http://schemas.openxmlformats.org/drawingml/2006/table">
            <a:tbl>
              <a:tblPr bandRow="1">
                <a:tableStyleId>{93296810-A885-4BE3-A3E7-6D5BEEA58F35}</a:tableStyleId>
              </a:tblPr>
              <a:tblGrid>
                <a:gridCol w="8874889">
                  <a:extLst>
                    <a:ext uri="{9D8B030D-6E8A-4147-A177-3AD203B41FA5}">
                      <a16:colId xmlns:a16="http://schemas.microsoft.com/office/drawing/2014/main" val="697914467"/>
                    </a:ext>
                  </a:extLst>
                </a:gridCol>
              </a:tblGrid>
              <a:tr h="767626">
                <a:tc>
                  <a:txBody>
                    <a:bodyPr/>
                    <a:lstStyle/>
                    <a:p>
                      <a:pPr algn="just" fontAlgn="b">
                        <a:lnSpc>
                          <a:spcPts val="1700"/>
                        </a:lnSpc>
                      </a:pPr>
                      <a:r>
                        <a:rPr lang="en-US" sz="1800" b="1" i="0" u="none" strike="noStrike" dirty="0">
                          <a:solidFill>
                            <a:schemeClr val="accent4"/>
                          </a:solidFill>
                          <a:effectLst/>
                          <a:latin typeface="Calibri" panose="020F0502020204030204" pitchFamily="34" charset="0"/>
                        </a:rPr>
                        <a:t>(AFFORDABILITY) </a:t>
                      </a:r>
                      <a:r>
                        <a:rPr lang="en-US" sz="1800" b="0" i="0" u="none" strike="noStrike" dirty="0">
                          <a:solidFill>
                            <a:srgbClr val="000000"/>
                          </a:solidFill>
                          <a:effectLst/>
                          <a:latin typeface="Calibri" panose="020F0502020204030204" pitchFamily="34" charset="0"/>
                        </a:rPr>
                        <a:t>Whatcom County residents cannot afford the sudden drastic increases to property taxes proposed by this measure. The County needs to tighten its belt and work with what it has instead of raising taxes on hardworking taxpayers.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411679502"/>
                  </a:ext>
                </a:extLst>
              </a:tr>
              <a:tr h="550281">
                <a:tc>
                  <a:txBody>
                    <a:bodyPr/>
                    <a:lstStyle/>
                    <a:p>
                      <a:pPr algn="just" fontAlgn="b">
                        <a:lnSpc>
                          <a:spcPts val="1700"/>
                        </a:lnSpc>
                      </a:pPr>
                      <a:r>
                        <a:rPr lang="en-US" sz="1800" b="1" i="0" u="none" strike="noStrike" dirty="0">
                          <a:solidFill>
                            <a:schemeClr val="accent4"/>
                          </a:solidFill>
                          <a:effectLst/>
                          <a:latin typeface="Calibri" panose="020F0502020204030204" pitchFamily="34" charset="0"/>
                        </a:rPr>
                        <a:t>(DISTRUST) </a:t>
                      </a:r>
                      <a:r>
                        <a:rPr lang="en-US" sz="1800" b="0" i="0" u="none" strike="noStrike" dirty="0">
                          <a:solidFill>
                            <a:srgbClr val="000000"/>
                          </a:solidFill>
                          <a:effectLst/>
                          <a:latin typeface="Calibri" panose="020F0502020204030204" pitchFamily="34" charset="0"/>
                        </a:rPr>
                        <a:t>We just can't trust County government to spend money from this measure appropriately.  It will inevitably end up getting wasted or spent on politicians' pet projects.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707061160"/>
                  </a:ext>
                </a:extLst>
              </a:tr>
              <a:tr h="1026185">
                <a:tc>
                  <a:txBody>
                    <a:bodyPr/>
                    <a:lstStyle/>
                    <a:p>
                      <a:pPr algn="just" fontAlgn="b">
                        <a:lnSpc>
                          <a:spcPts val="1700"/>
                        </a:lnSpc>
                      </a:pPr>
                      <a:r>
                        <a:rPr lang="en-US" sz="1800" b="1" i="0" u="none" strike="noStrike" dirty="0">
                          <a:solidFill>
                            <a:schemeClr val="accent4"/>
                          </a:solidFill>
                          <a:effectLst/>
                          <a:latin typeface="Calibri" panose="020F0502020204030204" pitchFamily="34" charset="0"/>
                        </a:rPr>
                        <a:t>(NO SUPPORT) </a:t>
                      </a:r>
                      <a:r>
                        <a:rPr lang="en-US" sz="1800" b="0" i="0" u="none" strike="noStrike" dirty="0">
                          <a:solidFill>
                            <a:srgbClr val="000000"/>
                          </a:solidFill>
                          <a:effectLst/>
                          <a:latin typeface="Calibri" panose="020F0502020204030204" pitchFamily="34" charset="0"/>
                        </a:rPr>
                        <a:t>Families have managed to raise their children without these government programs for generations. This is an unnecessary tax measure, especially when we have more important priorities like housing, emergency medical services, K-through-12 education, public health, and recovery from the pandemic.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582704743"/>
                  </a:ext>
                </a:extLst>
              </a:tr>
              <a:tr h="769686">
                <a:tc>
                  <a:txBody>
                    <a:bodyPr/>
                    <a:lstStyle/>
                    <a:p>
                      <a:pPr algn="just" fontAlgn="b">
                        <a:lnSpc>
                          <a:spcPts val="1700"/>
                        </a:lnSpc>
                      </a:pPr>
                      <a:r>
                        <a:rPr lang="en-US" sz="1800" b="1" i="0" u="none" strike="noStrike" dirty="0">
                          <a:solidFill>
                            <a:schemeClr val="accent4"/>
                          </a:solidFill>
                          <a:effectLst/>
                          <a:latin typeface="Calibri" panose="020F0502020204030204" pitchFamily="34" charset="0"/>
                        </a:rPr>
                        <a:t>(FEDERAL FUNDING) </a:t>
                      </a:r>
                      <a:r>
                        <a:rPr lang="en-US" sz="1800" b="0" i="0" u="none" strike="noStrike" dirty="0">
                          <a:solidFill>
                            <a:srgbClr val="000000"/>
                          </a:solidFill>
                          <a:effectLst/>
                          <a:latin typeface="Calibri" panose="020F0502020204030204" pitchFamily="34" charset="0"/>
                        </a:rPr>
                        <a:t>The federal government is pouring hundreds of billions of dollars into these same kinds of programs. There is no reason to </a:t>
                      </a:r>
                      <a:r>
                        <a:rPr lang="en-US" sz="1800" b="0" i="0" u="sng" strike="noStrike" dirty="0">
                          <a:solidFill>
                            <a:srgbClr val="000000"/>
                          </a:solidFill>
                          <a:effectLst/>
                          <a:latin typeface="Calibri" panose="020F0502020204030204" pitchFamily="34" charset="0"/>
                        </a:rPr>
                        <a:t>also</a:t>
                      </a:r>
                      <a:r>
                        <a:rPr lang="en-US" sz="1800" b="0" i="0" u="none" strike="noStrike" dirty="0">
                          <a:solidFill>
                            <a:srgbClr val="000000"/>
                          </a:solidFill>
                          <a:effectLst/>
                          <a:latin typeface="Calibri" panose="020F0502020204030204" pitchFamily="34" charset="0"/>
                        </a:rPr>
                        <a:t> increase local taxes for early education and children's programs right now.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998893748"/>
                  </a:ext>
                </a:extLst>
              </a:tr>
              <a:tr h="1029340">
                <a:tc>
                  <a:txBody>
                    <a:bodyPr/>
                    <a:lstStyle/>
                    <a:p>
                      <a:pPr algn="just" fontAlgn="b">
                        <a:lnSpc>
                          <a:spcPts val="1700"/>
                        </a:lnSpc>
                      </a:pPr>
                      <a:r>
                        <a:rPr lang="en-US" sz="1800" b="1" i="0" u="none" strike="noStrike" dirty="0">
                          <a:solidFill>
                            <a:schemeClr val="accent4"/>
                          </a:solidFill>
                          <a:effectLst/>
                          <a:latin typeface="Calibri" panose="020F0502020204030204" pitchFamily="34" charset="0"/>
                        </a:rPr>
                        <a:t>(OTHER PRIORITIES) </a:t>
                      </a:r>
                      <a:r>
                        <a:rPr lang="en-US" sz="1800" b="0" i="0" u="none" strike="noStrike" dirty="0">
                          <a:solidFill>
                            <a:srgbClr val="000000"/>
                          </a:solidFill>
                          <a:effectLst/>
                          <a:latin typeface="Calibri" panose="020F0502020204030204" pitchFamily="34" charset="0"/>
                        </a:rPr>
                        <a:t>There are much higher priorities for taxpayer dollars, such as housing and emergency medical services, K-through-12 education, public health, and recovery from the pandemic. While preschool and childcare are nice to have, they can wait. There are more important priorities in Whatcom County.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980184843"/>
                  </a:ext>
                </a:extLst>
              </a:tr>
              <a:tr h="769686">
                <a:tc>
                  <a:txBody>
                    <a:bodyPr/>
                    <a:lstStyle/>
                    <a:p>
                      <a:pPr algn="just" fontAlgn="b">
                        <a:lnSpc>
                          <a:spcPts val="1700"/>
                        </a:lnSpc>
                      </a:pPr>
                      <a:r>
                        <a:rPr lang="en-US" sz="1800" b="1" i="0" u="none" strike="noStrike" dirty="0">
                          <a:solidFill>
                            <a:schemeClr val="accent4"/>
                          </a:solidFill>
                          <a:effectLst/>
                          <a:latin typeface="Calibri" panose="020F0502020204030204" pitchFamily="34" charset="0"/>
                        </a:rPr>
                        <a:t>(PROPERTY TAXES) </a:t>
                      </a:r>
                      <a:r>
                        <a:rPr lang="en-US" sz="1800" b="0" i="0" u="none" strike="noStrike" dirty="0">
                          <a:solidFill>
                            <a:srgbClr val="000000"/>
                          </a:solidFill>
                          <a:effectLst/>
                          <a:latin typeface="Calibri" panose="020F0502020204030204" pitchFamily="34" charset="0"/>
                        </a:rPr>
                        <a:t>Whatcom County has a long and proud history of not raising property taxes. It is one of the few places where they have not increased and this measure goes against our local tradition. </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461806670"/>
                  </a:ext>
                </a:extLst>
              </a:tr>
            </a:tbl>
          </a:graphicData>
        </a:graphic>
      </p:graphicFrame>
      <p:sp>
        <p:nvSpPr>
          <p:cNvPr id="6" name="Title 5">
            <a:extLst>
              <a:ext uri="{FF2B5EF4-FFF2-40B4-BE49-F238E27FC236}">
                <a16:creationId xmlns:a16="http://schemas.microsoft.com/office/drawing/2014/main" id="{CB290621-0AFB-44C7-860D-3EE2CDB0F4A4}"/>
              </a:ext>
            </a:extLst>
          </p:cNvPr>
          <p:cNvSpPr>
            <a:spLocks noGrp="1"/>
          </p:cNvSpPr>
          <p:nvPr>
            <p:ph type="title"/>
          </p:nvPr>
        </p:nvSpPr>
        <p:spPr/>
        <p:txBody>
          <a:bodyPr/>
          <a:lstStyle/>
          <a:p>
            <a:r>
              <a:rPr lang="en-US" dirty="0"/>
              <a:t>Messages in Opposition to the Measure</a:t>
            </a:r>
          </a:p>
        </p:txBody>
      </p:sp>
      <p:sp>
        <p:nvSpPr>
          <p:cNvPr id="7" name="TextBox 6">
            <a:extLst>
              <a:ext uri="{FF2B5EF4-FFF2-40B4-BE49-F238E27FC236}">
                <a16:creationId xmlns:a16="http://schemas.microsoft.com/office/drawing/2014/main" id="{71CA389F-DB5A-4D97-AE0F-D4D48A22B724}"/>
              </a:ext>
            </a:extLst>
          </p:cNvPr>
          <p:cNvSpPr txBox="1"/>
          <p:nvPr/>
        </p:nvSpPr>
        <p:spPr>
          <a:xfrm>
            <a:off x="2886075" y="800100"/>
            <a:ext cx="3324225" cy="3619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0" i="1" u="none" strike="noStrike" kern="1200" cap="none" spc="0" normalizeH="0" baseline="0" noProof="0" dirty="0">
                <a:ln>
                  <a:noFill/>
                </a:ln>
                <a:solidFill>
                  <a:srgbClr val="000000"/>
                </a:solidFill>
                <a:effectLst/>
                <a:uLnTx/>
                <a:uFillTx/>
                <a:latin typeface="Calibri"/>
                <a:ea typeface="+mn-ea"/>
                <a:cs typeface="+mn-cs"/>
              </a:rPr>
              <a:t>Ranked by % Very Convincing</a:t>
            </a:r>
          </a:p>
        </p:txBody>
      </p:sp>
    </p:spTree>
    <p:extLst>
      <p:ext uri="{BB962C8B-B14F-4D97-AF65-F5344CB8AC3E}">
        <p14:creationId xmlns:p14="http://schemas.microsoft.com/office/powerpoint/2010/main" val="39359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ChangeArrowheads="1"/>
          </p:cNvSpPr>
          <p:nvPr/>
        </p:nvSpPr>
        <p:spPr bwMode="auto">
          <a:xfrm>
            <a:off x="2189163" y="2668588"/>
            <a:ext cx="9144000" cy="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sz="2400">
              <a:solidFill>
                <a:srgbClr val="000000"/>
              </a:solidFill>
              <a:latin typeface="Century Gothic" pitchFamily="34" charset="0"/>
            </a:endParaRPr>
          </a:p>
        </p:txBody>
      </p:sp>
      <p:sp>
        <p:nvSpPr>
          <p:cNvPr id="585741" name="Rectangle 13"/>
          <p:cNvSpPr>
            <a:spLocks noChangeArrowheads="1"/>
          </p:cNvSpPr>
          <p:nvPr/>
        </p:nvSpPr>
        <p:spPr bwMode="auto">
          <a:xfrm>
            <a:off x="376382" y="1219200"/>
            <a:ext cx="8153400" cy="4684540"/>
          </a:xfrm>
          <a:prstGeom prst="rect">
            <a:avLst/>
          </a:prstGeom>
          <a:solidFill>
            <a:schemeClr val="accent2">
              <a:lumMod val="75000"/>
              <a:alpha val="17000"/>
            </a:schemeClr>
          </a:solidFill>
          <a:ln>
            <a:noFill/>
          </a:ln>
          <a:effectLst/>
        </p:spPr>
        <p:txBody>
          <a:bodyPr anchor="ctr"/>
          <a:lstStyle/>
          <a:p>
            <a:pPr marL="236538" algn="just">
              <a:spcBef>
                <a:spcPct val="20000"/>
              </a:spcBef>
            </a:pPr>
            <a:r>
              <a:rPr lang="en-US" sz="2400" b="1" dirty="0">
                <a:solidFill>
                  <a:srgbClr val="000000"/>
                </a:solidFill>
                <a:latin typeface="+mn-lt"/>
              </a:rPr>
              <a:t>For campaigns, polling is not a crystal ball; instead it is a strategic tool, used for </a:t>
            </a:r>
            <a:r>
              <a:rPr lang="en-US" sz="2400" b="1" u="sng" dirty="0">
                <a:solidFill>
                  <a:srgbClr val="000000"/>
                </a:solidFill>
                <a:latin typeface="+mn-lt"/>
              </a:rPr>
              <a:t>shaping and targeting messages</a:t>
            </a:r>
            <a:r>
              <a:rPr lang="en-US" sz="2400" b="1" dirty="0">
                <a:solidFill>
                  <a:srgbClr val="000000"/>
                </a:solidFill>
                <a:latin typeface="+mn-lt"/>
              </a:rPr>
              <a:t>.  It tells a campaign:</a:t>
            </a:r>
          </a:p>
          <a:p>
            <a:pPr marL="236538" algn="just">
              <a:spcBef>
                <a:spcPct val="20000"/>
              </a:spcBef>
            </a:pPr>
            <a:endParaRPr lang="en-US" sz="1200" b="1" dirty="0">
              <a:solidFill>
                <a:srgbClr val="000000"/>
              </a:solidFill>
              <a:latin typeface="+mn-lt"/>
            </a:endParaRPr>
          </a:p>
          <a:p>
            <a:pPr lvl="1" algn="just">
              <a:spcBef>
                <a:spcPct val="20000"/>
              </a:spcBef>
              <a:buFont typeface="Wingdings" pitchFamily="2" charset="2"/>
              <a:buChar char="ü"/>
            </a:pPr>
            <a:r>
              <a:rPr lang="en-US" sz="2400" b="1" dirty="0">
                <a:solidFill>
                  <a:srgbClr val="000000"/>
                </a:solidFill>
                <a:latin typeface="+mn-lt"/>
              </a:rPr>
              <a:t>  Where you start</a:t>
            </a:r>
          </a:p>
          <a:p>
            <a:pPr lvl="1" algn="just">
              <a:spcBef>
                <a:spcPct val="20000"/>
              </a:spcBef>
              <a:buFont typeface="Wingdings" pitchFamily="2" charset="2"/>
              <a:buChar char="ü"/>
            </a:pPr>
            <a:r>
              <a:rPr lang="en-US" sz="2400" b="1" dirty="0">
                <a:solidFill>
                  <a:srgbClr val="000000"/>
                </a:solidFill>
                <a:latin typeface="+mn-lt"/>
              </a:rPr>
              <a:t>  Who you need to talk to </a:t>
            </a:r>
          </a:p>
          <a:p>
            <a:pPr lvl="1" algn="just">
              <a:spcBef>
                <a:spcPct val="20000"/>
              </a:spcBef>
              <a:buFont typeface="Wingdings" pitchFamily="2" charset="2"/>
              <a:buChar char="ü"/>
            </a:pPr>
            <a:r>
              <a:rPr lang="en-US" sz="2400" b="1" dirty="0">
                <a:solidFill>
                  <a:srgbClr val="000000"/>
                </a:solidFill>
                <a:latin typeface="+mn-lt"/>
              </a:rPr>
              <a:t>  What you need to tell them</a:t>
            </a:r>
          </a:p>
          <a:p>
            <a:pPr lvl="1" algn="just">
              <a:spcBef>
                <a:spcPct val="20000"/>
              </a:spcBef>
              <a:buFont typeface="Wingdings" pitchFamily="2" charset="2"/>
              <a:buChar char="ü"/>
            </a:pPr>
            <a:r>
              <a:rPr lang="en-US" sz="2400" b="1" dirty="0">
                <a:solidFill>
                  <a:srgbClr val="000000"/>
                </a:solidFill>
                <a:latin typeface="+mn-lt"/>
              </a:rPr>
              <a:t>  What kind of impact you can have</a:t>
            </a:r>
          </a:p>
          <a:p>
            <a:pPr marL="236538" algn="just">
              <a:spcBef>
                <a:spcPct val="20000"/>
              </a:spcBef>
              <a:buFont typeface="Wingdings" pitchFamily="2" charset="2"/>
              <a:buNone/>
            </a:pPr>
            <a:endParaRPr lang="en-US" sz="1200" b="1" dirty="0">
              <a:solidFill>
                <a:srgbClr val="000000"/>
              </a:solidFill>
              <a:latin typeface="+mn-lt"/>
            </a:endParaRPr>
          </a:p>
          <a:p>
            <a:pPr marL="236538" algn="just">
              <a:spcBef>
                <a:spcPct val="20000"/>
              </a:spcBef>
              <a:buFont typeface="Wingdings" pitchFamily="2" charset="2"/>
              <a:buNone/>
            </a:pPr>
            <a:r>
              <a:rPr lang="en-US" sz="2400" b="1" dirty="0">
                <a:solidFill>
                  <a:srgbClr val="000000"/>
                </a:solidFill>
                <a:latin typeface="+mn-lt"/>
              </a:rPr>
              <a:t>It is the key to allocating scarce resources effectively to have the maximum impact and increase the chances of winning.</a:t>
            </a:r>
          </a:p>
        </p:txBody>
      </p:sp>
      <p:sp>
        <p:nvSpPr>
          <p:cNvPr id="7" name="Title 1"/>
          <p:cNvSpPr>
            <a:spLocks noGrp="1"/>
          </p:cNvSpPr>
          <p:nvPr>
            <p:ph type="title"/>
          </p:nvPr>
        </p:nvSpPr>
        <p:spPr>
          <a:xfrm>
            <a:off x="139390" y="328607"/>
            <a:ext cx="8776010" cy="890593"/>
          </a:xfrm>
        </p:spPr>
        <p:txBody>
          <a:bodyPr/>
          <a:lstStyle/>
          <a:p>
            <a:r>
              <a:rPr lang="en-US" sz="3200" b="1" dirty="0">
                <a:solidFill>
                  <a:srgbClr val="002060"/>
                </a:solidFill>
                <a:latin typeface="Tahoma" pitchFamily="34" charset="0"/>
                <a:cs typeface="Tahoma" pitchFamily="34" charset="0"/>
              </a:rPr>
              <a:t>The Goals of Campaign Polling</a:t>
            </a:r>
          </a:p>
        </p:txBody>
      </p:sp>
    </p:spTree>
    <p:extLst>
      <p:ext uri="{BB962C8B-B14F-4D97-AF65-F5344CB8AC3E}">
        <p14:creationId xmlns:p14="http://schemas.microsoft.com/office/powerpoint/2010/main" val="895479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7DBD62-3A23-4296-9EEB-EAC38F453C3C}"/>
              </a:ext>
            </a:extLst>
          </p:cNvPr>
          <p:cNvSpPr>
            <a:spLocks noGrp="1"/>
          </p:cNvSpPr>
          <p:nvPr>
            <p:ph type="body" sz="quarter" idx="10"/>
          </p:nvPr>
        </p:nvSpPr>
        <p:spPr/>
        <p:txBody>
          <a:bodyPr/>
          <a:lstStyle/>
          <a:p>
            <a:r>
              <a:rPr lang="en-US" dirty="0">
                <a:effectLst/>
                <a:ea typeface="Times New Roman" panose="02020603050405020304" pitchFamily="18" charset="0"/>
                <a:cs typeface="Times New Roman" panose="02020603050405020304" pitchFamily="18" charset="0"/>
              </a:rPr>
              <a:t>Q12. I am going to read you some statements from </a:t>
            </a:r>
            <a:r>
              <a:rPr lang="en-US" u="sng" dirty="0">
                <a:effectLst/>
                <a:ea typeface="Times New Roman" panose="02020603050405020304" pitchFamily="18" charset="0"/>
                <a:cs typeface="Times New Roman" panose="02020603050405020304" pitchFamily="18" charset="0"/>
              </a:rPr>
              <a:t>opponents</a:t>
            </a:r>
            <a:r>
              <a:rPr lang="en-US" dirty="0">
                <a:effectLst/>
                <a:ea typeface="Times New Roman" panose="02020603050405020304" pitchFamily="18" charset="0"/>
                <a:cs typeface="Times New Roman" panose="02020603050405020304" pitchFamily="18" charset="0"/>
              </a:rPr>
              <a:t> of the </a:t>
            </a:r>
            <a:r>
              <a:rPr lang="en-US" dirty="0">
                <a:effectLst/>
                <a:ea typeface="Times New Roman" panose="02020603050405020304" pitchFamily="18" charset="0"/>
                <a:cs typeface="Arial" panose="020B0604020202020204" pitchFamily="34" charset="0"/>
              </a:rPr>
              <a:t>proposed measure</a:t>
            </a:r>
            <a:r>
              <a:rPr lang="en-US" dirty="0">
                <a:effectLst/>
                <a:ea typeface="Times New Roman" panose="02020603050405020304" pitchFamily="18" charset="0"/>
                <a:cs typeface="Times New Roman" panose="02020603050405020304" pitchFamily="18" charset="0"/>
              </a:rPr>
              <a:t>. Please tell me whether you find it very convincing, somewhat convincing, or not convincing as a reason to oppose the proposal. Split Sample</a:t>
            </a:r>
            <a:endParaRPr lang="en-US" dirty="0"/>
          </a:p>
        </p:txBody>
      </p:sp>
      <p:graphicFrame>
        <p:nvGraphicFramePr>
          <p:cNvPr id="6" name="Chart 5">
            <a:extLst>
              <a:ext uri="{FF2B5EF4-FFF2-40B4-BE49-F238E27FC236}">
                <a16:creationId xmlns:a16="http://schemas.microsoft.com/office/drawing/2014/main" id="{2C1DE588-0735-4B91-BF72-F869D08E83EE}"/>
              </a:ext>
            </a:extLst>
          </p:cNvPr>
          <p:cNvGraphicFramePr/>
          <p:nvPr/>
        </p:nvGraphicFramePr>
        <p:xfrm>
          <a:off x="134556" y="1219200"/>
          <a:ext cx="8794840" cy="524059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E5BCE0A2-A70C-4959-8705-305A745DD4DE}"/>
              </a:ext>
            </a:extLst>
          </p:cNvPr>
          <p:cNvSpPr>
            <a:spLocks noGrp="1"/>
          </p:cNvSpPr>
          <p:nvPr>
            <p:ph type="title"/>
          </p:nvPr>
        </p:nvSpPr>
        <p:spPr>
          <a:xfrm>
            <a:off x="0" y="293279"/>
            <a:ext cx="9144000" cy="1118329"/>
          </a:xfrm>
        </p:spPr>
        <p:txBody>
          <a:bodyPr>
            <a:normAutofit fontScale="90000"/>
          </a:bodyPr>
          <a:lstStyle/>
          <a:p>
            <a:r>
              <a:rPr lang="en-US" dirty="0"/>
              <a:t>Criticisms on affordability and distrust of government offered the strongest reasons to vote “no.”</a:t>
            </a:r>
          </a:p>
        </p:txBody>
      </p:sp>
    </p:spTree>
    <p:extLst>
      <p:ext uri="{BB962C8B-B14F-4D97-AF65-F5344CB8AC3E}">
        <p14:creationId xmlns:p14="http://schemas.microsoft.com/office/powerpoint/2010/main" val="2691318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9E9DAF-2C0D-4E4C-9C31-63504BA31D12}"/>
              </a:ext>
            </a:extLst>
          </p:cNvPr>
          <p:cNvSpPr>
            <a:spLocks noGrp="1"/>
          </p:cNvSpPr>
          <p:nvPr>
            <p:ph type="body" sz="quarter" idx="10"/>
          </p:nvPr>
        </p:nvSpPr>
        <p:spPr/>
        <p:txBody>
          <a:bodyPr/>
          <a:lstStyle/>
          <a:p>
            <a:r>
              <a:rPr lang="en-US" dirty="0"/>
              <a:t>Q2, Q11 &amp; Q13. If the election were held today, would you vote yes in favor of the measure, or no to oppose it? </a:t>
            </a:r>
          </a:p>
        </p:txBody>
      </p:sp>
      <p:graphicFrame>
        <p:nvGraphicFramePr>
          <p:cNvPr id="8" name="Chart 7"/>
          <p:cNvGraphicFramePr/>
          <p:nvPr/>
        </p:nvGraphicFramePr>
        <p:xfrm>
          <a:off x="932180" y="1727200"/>
          <a:ext cx="819658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25148" y="2834411"/>
            <a:ext cx="1669409"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B3660"/>
                </a:solidFill>
                <a:effectLst/>
                <a:uLnTx/>
                <a:uFillTx/>
                <a:latin typeface="Calibri"/>
                <a:ea typeface="+mn-ea"/>
                <a:cs typeface="+mn-cs"/>
              </a:rPr>
              <a:t>Total Yes</a:t>
            </a:r>
          </a:p>
        </p:txBody>
      </p:sp>
      <p:sp>
        <p:nvSpPr>
          <p:cNvPr id="10" name="TextBox 9"/>
          <p:cNvSpPr txBox="1"/>
          <p:nvPr/>
        </p:nvSpPr>
        <p:spPr>
          <a:xfrm>
            <a:off x="225148" y="3622895"/>
            <a:ext cx="1669409"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97103"/>
                </a:solidFill>
                <a:effectLst/>
                <a:uLnTx/>
                <a:uFillTx/>
                <a:latin typeface="Calibri"/>
                <a:ea typeface="+mn-ea"/>
                <a:cs typeface="+mn-cs"/>
              </a:rPr>
              <a:t>Total No</a:t>
            </a:r>
          </a:p>
        </p:txBody>
      </p:sp>
      <p:sp>
        <p:nvSpPr>
          <p:cNvPr id="11" name="TextBox 10"/>
          <p:cNvSpPr txBox="1"/>
          <p:nvPr/>
        </p:nvSpPr>
        <p:spPr>
          <a:xfrm>
            <a:off x="162560" y="5397134"/>
            <a:ext cx="1731997"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A9ABB8">
                    <a:lumMod val="75000"/>
                  </a:srgbClr>
                </a:solidFill>
                <a:effectLst/>
                <a:uLnTx/>
                <a:uFillTx/>
                <a:latin typeface="Calibri"/>
                <a:ea typeface="+mn-ea"/>
                <a:cs typeface="+mn-cs"/>
              </a:rPr>
              <a:t>Undecided</a:t>
            </a:r>
          </a:p>
        </p:txBody>
      </p:sp>
      <p:sp>
        <p:nvSpPr>
          <p:cNvPr id="4" name="Title 3">
            <a:extLst>
              <a:ext uri="{FF2B5EF4-FFF2-40B4-BE49-F238E27FC236}">
                <a16:creationId xmlns:a16="http://schemas.microsoft.com/office/drawing/2014/main" id="{FF0F06C4-3475-4FD6-9ED4-F2449239149F}"/>
              </a:ext>
            </a:extLst>
          </p:cNvPr>
          <p:cNvSpPr>
            <a:spLocks noGrp="1"/>
          </p:cNvSpPr>
          <p:nvPr>
            <p:ph type="title"/>
          </p:nvPr>
        </p:nvSpPr>
        <p:spPr>
          <a:xfrm>
            <a:off x="0" y="388223"/>
            <a:ext cx="9144000" cy="1118329"/>
          </a:xfrm>
        </p:spPr>
        <p:txBody>
          <a:bodyPr>
            <a:normAutofit fontScale="90000"/>
          </a:bodyPr>
          <a:lstStyle/>
          <a:p>
            <a:r>
              <a:rPr lang="en-US" dirty="0"/>
              <a:t>Views on the measure were very consistent, even after voters hear an exchange of information.</a:t>
            </a:r>
          </a:p>
        </p:txBody>
      </p:sp>
    </p:spTree>
    <p:extLst>
      <p:ext uri="{BB962C8B-B14F-4D97-AF65-F5344CB8AC3E}">
        <p14:creationId xmlns:p14="http://schemas.microsoft.com/office/powerpoint/2010/main" val="3229015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216E2-C3A8-47F7-98F5-EEB756A56E1C}"/>
              </a:ext>
            </a:extLst>
          </p:cNvPr>
          <p:cNvSpPr>
            <a:spLocks noGrp="1"/>
          </p:cNvSpPr>
          <p:nvPr>
            <p:ph type="title"/>
          </p:nvPr>
        </p:nvSpPr>
        <p:spPr/>
        <p:txBody>
          <a:bodyPr/>
          <a:lstStyle/>
          <a:p>
            <a:r>
              <a:rPr lang="en-US" dirty="0">
                <a:solidFill>
                  <a:srgbClr val="002060"/>
                </a:solidFill>
              </a:rPr>
              <a:t>Challenges for Polling</a:t>
            </a:r>
          </a:p>
        </p:txBody>
      </p:sp>
    </p:spTree>
    <p:extLst>
      <p:ext uri="{BB962C8B-B14F-4D97-AF65-F5344CB8AC3E}">
        <p14:creationId xmlns:p14="http://schemas.microsoft.com/office/powerpoint/2010/main" val="1579512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7367C3-E2BF-4638-9E00-A80B92621304}"/>
              </a:ext>
            </a:extLst>
          </p:cNvPr>
          <p:cNvSpPr>
            <a:spLocks noGrp="1"/>
          </p:cNvSpPr>
          <p:nvPr>
            <p:ph type="body" sz="quarter" idx="10"/>
          </p:nvPr>
        </p:nvSpPr>
        <p:spPr/>
        <p:txBody>
          <a:bodyPr/>
          <a:lstStyle/>
          <a:p>
            <a:endParaRPr lang="en-US"/>
          </a:p>
        </p:txBody>
      </p:sp>
      <p:pic>
        <p:nvPicPr>
          <p:cNvPr id="5" name="Picture 4" descr="A picture containing text, room&#10;&#10;Description automatically generated">
            <a:extLst>
              <a:ext uri="{FF2B5EF4-FFF2-40B4-BE49-F238E27FC236}">
                <a16:creationId xmlns:a16="http://schemas.microsoft.com/office/drawing/2014/main" id="{7165C284-BD58-4E0F-9CE3-826E91E95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556" y="683848"/>
            <a:ext cx="7731339" cy="5499936"/>
          </a:xfrm>
          <a:prstGeom prst="rect">
            <a:avLst/>
          </a:prstGeom>
        </p:spPr>
      </p:pic>
    </p:spTree>
    <p:extLst>
      <p:ext uri="{BB962C8B-B14F-4D97-AF65-F5344CB8AC3E}">
        <p14:creationId xmlns:p14="http://schemas.microsoft.com/office/powerpoint/2010/main" val="611385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6259-688B-48EC-9F20-02AE8C06C730}"/>
              </a:ext>
            </a:extLst>
          </p:cNvPr>
          <p:cNvSpPr>
            <a:spLocks noGrp="1"/>
          </p:cNvSpPr>
          <p:nvPr>
            <p:ph type="title"/>
          </p:nvPr>
        </p:nvSpPr>
        <p:spPr>
          <a:xfrm>
            <a:off x="786579" y="133165"/>
            <a:ext cx="7570839" cy="1143000"/>
          </a:xfrm>
        </p:spPr>
        <p:txBody>
          <a:bodyPr/>
          <a:lstStyle/>
          <a:p>
            <a:r>
              <a:rPr lang="en-US" dirty="0">
                <a:solidFill>
                  <a:srgbClr val="002060"/>
                </a:solidFill>
              </a:rPr>
              <a:t>The public is paying a high amount of attention to polling…</a:t>
            </a:r>
          </a:p>
        </p:txBody>
      </p:sp>
      <p:sp>
        <p:nvSpPr>
          <p:cNvPr id="3" name="Text Placeholder 2">
            <a:extLst>
              <a:ext uri="{FF2B5EF4-FFF2-40B4-BE49-F238E27FC236}">
                <a16:creationId xmlns:a16="http://schemas.microsoft.com/office/drawing/2014/main" id="{8F0A943D-64B0-4966-AD50-549ACF076795}"/>
              </a:ext>
            </a:extLst>
          </p:cNvPr>
          <p:cNvSpPr>
            <a:spLocks noGrp="1"/>
          </p:cNvSpPr>
          <p:nvPr>
            <p:ph type="body" sz="quarter" idx="10"/>
          </p:nvPr>
        </p:nvSpPr>
        <p:spPr/>
        <p:txBody>
          <a:bodyPr/>
          <a:lstStyle/>
          <a:p>
            <a:r>
              <a:rPr lang="en-US" dirty="0"/>
              <a:t>FM3 CA Election Week Survey</a:t>
            </a:r>
          </a:p>
        </p:txBody>
      </p:sp>
      <p:sp>
        <p:nvSpPr>
          <p:cNvPr id="4" name="TextBox 3">
            <a:extLst>
              <a:ext uri="{FF2B5EF4-FFF2-40B4-BE49-F238E27FC236}">
                <a16:creationId xmlns:a16="http://schemas.microsoft.com/office/drawing/2014/main" id="{848E511B-5F6D-40B2-86CB-462F1C2E9815}"/>
              </a:ext>
            </a:extLst>
          </p:cNvPr>
          <p:cNvSpPr txBox="1"/>
          <p:nvPr/>
        </p:nvSpPr>
        <p:spPr>
          <a:xfrm>
            <a:off x="-1" y="1080942"/>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In the course of this election, how often would you say you read </a:t>
            </a:r>
            <a:br>
              <a:rPr kumimoji="0" lang="en-US" sz="18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br>
            <a:r>
              <a:rPr kumimoji="0" lang="en-US" sz="18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about the results of recent political polls: </a:t>
            </a:r>
          </a:p>
        </p:txBody>
      </p:sp>
      <p:graphicFrame>
        <p:nvGraphicFramePr>
          <p:cNvPr id="6" name="Chart 5">
            <a:extLst>
              <a:ext uri="{FF2B5EF4-FFF2-40B4-BE49-F238E27FC236}">
                <a16:creationId xmlns:a16="http://schemas.microsoft.com/office/drawing/2014/main" id="{973D1831-6681-4E56-B885-C479CBE28717}"/>
              </a:ext>
            </a:extLst>
          </p:cNvPr>
          <p:cNvGraphicFramePr/>
          <p:nvPr/>
        </p:nvGraphicFramePr>
        <p:xfrm>
          <a:off x="0" y="2323322"/>
          <a:ext cx="5525729" cy="4077028"/>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Rounded Corners 10">
            <a:extLst>
              <a:ext uri="{FF2B5EF4-FFF2-40B4-BE49-F238E27FC236}">
                <a16:creationId xmlns:a16="http://schemas.microsoft.com/office/drawing/2014/main" id="{D4421CEC-A27F-46F5-AB7E-549D20293A97}"/>
              </a:ext>
            </a:extLst>
          </p:cNvPr>
          <p:cNvSpPr/>
          <p:nvPr/>
        </p:nvSpPr>
        <p:spPr>
          <a:xfrm>
            <a:off x="2954929" y="1850123"/>
            <a:ext cx="1664277" cy="408623"/>
          </a:xfrm>
          <a:prstGeom prst="roundRect">
            <a:avLst/>
          </a:prstGeom>
          <a:solidFill>
            <a:schemeClr val="accent6">
              <a:lumMod val="40000"/>
              <a:lumOff val="60000"/>
            </a:schemeClr>
          </a:solidFill>
          <a:ln>
            <a:solidFill>
              <a:schemeClr val="accent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2018</a:t>
            </a:r>
          </a:p>
        </p:txBody>
      </p:sp>
      <p:sp>
        <p:nvSpPr>
          <p:cNvPr id="12" name="Rectangle: Rounded Corners 11">
            <a:extLst>
              <a:ext uri="{FF2B5EF4-FFF2-40B4-BE49-F238E27FC236}">
                <a16:creationId xmlns:a16="http://schemas.microsoft.com/office/drawing/2014/main" id="{A405F798-8B0B-4132-BAED-20460369B524}"/>
              </a:ext>
            </a:extLst>
          </p:cNvPr>
          <p:cNvSpPr/>
          <p:nvPr/>
        </p:nvSpPr>
        <p:spPr>
          <a:xfrm>
            <a:off x="6209405" y="1850123"/>
            <a:ext cx="1664277" cy="408623"/>
          </a:xfrm>
          <a:prstGeom prst="roundRect">
            <a:avLst/>
          </a:prstGeom>
          <a:solidFill>
            <a:schemeClr val="accent6">
              <a:lumMod val="40000"/>
              <a:lumOff val="60000"/>
            </a:schemeClr>
          </a:solidFill>
          <a:ln>
            <a:solidFill>
              <a:schemeClr val="accent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2020</a:t>
            </a:r>
          </a:p>
        </p:txBody>
      </p:sp>
      <p:graphicFrame>
        <p:nvGraphicFramePr>
          <p:cNvPr id="14" name="Chart 13">
            <a:extLst>
              <a:ext uri="{FF2B5EF4-FFF2-40B4-BE49-F238E27FC236}">
                <a16:creationId xmlns:a16="http://schemas.microsoft.com/office/drawing/2014/main" id="{43EF4956-4F1D-4D6F-9DBF-3928C1360AD3}"/>
              </a:ext>
            </a:extLst>
          </p:cNvPr>
          <p:cNvGraphicFramePr/>
          <p:nvPr/>
        </p:nvGraphicFramePr>
        <p:xfrm>
          <a:off x="2934934" y="2318406"/>
          <a:ext cx="5525729" cy="4077028"/>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Bracket 8">
            <a:extLst>
              <a:ext uri="{FF2B5EF4-FFF2-40B4-BE49-F238E27FC236}">
                <a16:creationId xmlns:a16="http://schemas.microsoft.com/office/drawing/2014/main" id="{BA90882D-90B3-4489-8FC4-D5DEF9556D75}"/>
              </a:ext>
            </a:extLst>
          </p:cNvPr>
          <p:cNvSpPr/>
          <p:nvPr/>
        </p:nvSpPr>
        <p:spPr bwMode="auto">
          <a:xfrm>
            <a:off x="7804064" y="2506690"/>
            <a:ext cx="119572" cy="1372356"/>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82071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4CAC96F3-4492-4383-A3BC-6B2C1966400D}"/>
              </a:ext>
            </a:extLst>
          </p:cNvPr>
          <p:cNvSpPr txBox="1"/>
          <p:nvPr/>
        </p:nvSpPr>
        <p:spPr>
          <a:xfrm>
            <a:off x="7600206" y="2681618"/>
            <a:ext cx="1573946" cy="10618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70C0"/>
                </a:solidFill>
                <a:effectLst/>
                <a:uLnTx/>
                <a:uFillTx/>
                <a:latin typeface="Calibri"/>
                <a:ea typeface="+mn-ea"/>
                <a:cs typeface="+mn-cs"/>
              </a:rPr>
              <a:t>Total Weekly</a:t>
            </a:r>
            <a:br>
              <a:rPr kumimoji="0" lang="en-US" sz="2100" b="1" i="0" u="none" strike="noStrike" kern="1200" cap="none" spc="0" normalizeH="0" baseline="0" noProof="0" dirty="0">
                <a:ln>
                  <a:noFill/>
                </a:ln>
                <a:solidFill>
                  <a:srgbClr val="0070C0"/>
                </a:solidFill>
                <a:effectLst/>
                <a:uLnTx/>
                <a:uFillTx/>
                <a:latin typeface="Calibri"/>
                <a:ea typeface="+mn-ea"/>
                <a:cs typeface="+mn-cs"/>
              </a:rPr>
            </a:br>
            <a:r>
              <a:rPr kumimoji="0" lang="en-US" sz="2100" b="1" i="0" u="none" strike="noStrike" kern="1200" cap="none" spc="0" normalizeH="0" baseline="0" noProof="0" dirty="0">
                <a:ln>
                  <a:noFill/>
                </a:ln>
                <a:solidFill>
                  <a:srgbClr val="0070C0"/>
                </a:solidFill>
                <a:effectLst/>
                <a:uLnTx/>
                <a:uFillTx/>
                <a:latin typeface="Calibri"/>
                <a:ea typeface="+mn-ea"/>
                <a:cs typeface="+mn-cs"/>
              </a:rPr>
              <a:t>58%</a:t>
            </a:r>
          </a:p>
        </p:txBody>
      </p:sp>
    </p:spTree>
    <p:extLst>
      <p:ext uri="{BB962C8B-B14F-4D97-AF65-F5344CB8AC3E}">
        <p14:creationId xmlns:p14="http://schemas.microsoft.com/office/powerpoint/2010/main" val="1084432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B4F1-9FA3-4506-BC9B-3E8AB5B189CA}"/>
              </a:ext>
            </a:extLst>
          </p:cNvPr>
          <p:cNvSpPr>
            <a:spLocks noGrp="1"/>
          </p:cNvSpPr>
          <p:nvPr>
            <p:ph type="title"/>
          </p:nvPr>
        </p:nvSpPr>
        <p:spPr>
          <a:xfrm>
            <a:off x="-58994" y="399531"/>
            <a:ext cx="9144000" cy="605913"/>
          </a:xfrm>
        </p:spPr>
        <p:txBody>
          <a:bodyPr/>
          <a:lstStyle/>
          <a:p>
            <a:r>
              <a:rPr lang="en-US" dirty="0">
                <a:solidFill>
                  <a:srgbClr val="002060"/>
                </a:solidFill>
              </a:rPr>
              <a:t>…though its trust in the results is very low.</a:t>
            </a:r>
          </a:p>
        </p:txBody>
      </p:sp>
      <p:sp>
        <p:nvSpPr>
          <p:cNvPr id="3" name="Text Placeholder 2">
            <a:extLst>
              <a:ext uri="{FF2B5EF4-FFF2-40B4-BE49-F238E27FC236}">
                <a16:creationId xmlns:a16="http://schemas.microsoft.com/office/drawing/2014/main" id="{A352812A-082B-453A-9443-4A5FA13B57BD}"/>
              </a:ext>
            </a:extLst>
          </p:cNvPr>
          <p:cNvSpPr>
            <a:spLocks noGrp="1"/>
          </p:cNvSpPr>
          <p:nvPr>
            <p:ph type="body" sz="quarter" idx="10"/>
          </p:nvPr>
        </p:nvSpPr>
        <p:spPr/>
        <p:txBody>
          <a:bodyPr/>
          <a:lstStyle/>
          <a:p>
            <a:r>
              <a:rPr lang="en-US" dirty="0"/>
              <a:t>FM3 CA Election Week Survey</a:t>
            </a:r>
          </a:p>
        </p:txBody>
      </p:sp>
      <p:sp>
        <p:nvSpPr>
          <p:cNvPr id="5" name="TextBox 4">
            <a:extLst>
              <a:ext uri="{FF2B5EF4-FFF2-40B4-BE49-F238E27FC236}">
                <a16:creationId xmlns:a16="http://schemas.microsoft.com/office/drawing/2014/main" id="{BBA2883C-AD74-4732-AC19-7712AB237819}"/>
              </a:ext>
            </a:extLst>
          </p:cNvPr>
          <p:cNvSpPr txBox="1"/>
          <p:nvPr/>
        </p:nvSpPr>
        <p:spPr>
          <a:xfrm>
            <a:off x="-58994" y="1102750"/>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How often do you think public opinion polls accurately reflect what the public thinks:</a:t>
            </a:r>
          </a:p>
        </p:txBody>
      </p:sp>
      <p:graphicFrame>
        <p:nvGraphicFramePr>
          <p:cNvPr id="7" name="Chart 6">
            <a:extLst>
              <a:ext uri="{FF2B5EF4-FFF2-40B4-BE49-F238E27FC236}">
                <a16:creationId xmlns:a16="http://schemas.microsoft.com/office/drawing/2014/main" id="{FACF6AF2-D59D-4A19-9AF6-F9B6A6E90899}"/>
              </a:ext>
            </a:extLst>
          </p:cNvPr>
          <p:cNvGraphicFramePr/>
          <p:nvPr/>
        </p:nvGraphicFramePr>
        <p:xfrm>
          <a:off x="78658" y="2261033"/>
          <a:ext cx="4857135" cy="431807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382CCAC4-AD1D-4FE3-8FAA-9F4B3C0C8789}"/>
              </a:ext>
            </a:extLst>
          </p:cNvPr>
          <p:cNvSpPr/>
          <p:nvPr/>
        </p:nvSpPr>
        <p:spPr>
          <a:xfrm>
            <a:off x="2954929" y="1868785"/>
            <a:ext cx="1664277" cy="408623"/>
          </a:xfrm>
          <a:prstGeom prst="roundRect">
            <a:avLst/>
          </a:prstGeom>
          <a:solidFill>
            <a:schemeClr val="accent6">
              <a:lumMod val="40000"/>
              <a:lumOff val="60000"/>
            </a:schemeClr>
          </a:solidFill>
          <a:ln>
            <a:solidFill>
              <a:schemeClr val="accent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2018</a:t>
            </a:r>
          </a:p>
        </p:txBody>
      </p:sp>
      <p:sp>
        <p:nvSpPr>
          <p:cNvPr id="11" name="Rectangle: Rounded Corners 10">
            <a:extLst>
              <a:ext uri="{FF2B5EF4-FFF2-40B4-BE49-F238E27FC236}">
                <a16:creationId xmlns:a16="http://schemas.microsoft.com/office/drawing/2014/main" id="{A103A293-A95D-4D2A-B7B9-CF643AAD2E11}"/>
              </a:ext>
            </a:extLst>
          </p:cNvPr>
          <p:cNvSpPr/>
          <p:nvPr/>
        </p:nvSpPr>
        <p:spPr>
          <a:xfrm>
            <a:off x="5776787" y="1868785"/>
            <a:ext cx="1664277" cy="408623"/>
          </a:xfrm>
          <a:prstGeom prst="roundRect">
            <a:avLst/>
          </a:prstGeom>
          <a:solidFill>
            <a:schemeClr val="accent6">
              <a:lumMod val="40000"/>
              <a:lumOff val="60000"/>
            </a:schemeClr>
          </a:solidFill>
          <a:ln>
            <a:solidFill>
              <a:schemeClr val="accent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2020</a:t>
            </a:r>
          </a:p>
        </p:txBody>
      </p:sp>
      <p:graphicFrame>
        <p:nvGraphicFramePr>
          <p:cNvPr id="13" name="Chart 12">
            <a:extLst>
              <a:ext uri="{FF2B5EF4-FFF2-40B4-BE49-F238E27FC236}">
                <a16:creationId xmlns:a16="http://schemas.microsoft.com/office/drawing/2014/main" id="{39447710-F046-4AC5-9410-612AAE83570E}"/>
              </a:ext>
            </a:extLst>
          </p:cNvPr>
          <p:cNvGraphicFramePr/>
          <p:nvPr/>
        </p:nvGraphicFramePr>
        <p:xfrm>
          <a:off x="3259403" y="2256117"/>
          <a:ext cx="4857135" cy="4318079"/>
        </p:xfrm>
        <a:graphic>
          <a:graphicData uri="http://schemas.openxmlformats.org/drawingml/2006/chart">
            <c:chart xmlns:c="http://schemas.openxmlformats.org/drawingml/2006/chart" xmlns:r="http://schemas.openxmlformats.org/officeDocument/2006/relationships" r:id="rId3"/>
          </a:graphicData>
        </a:graphic>
      </p:graphicFrame>
      <p:sp>
        <p:nvSpPr>
          <p:cNvPr id="10" name="Right Bracket 9">
            <a:extLst>
              <a:ext uri="{FF2B5EF4-FFF2-40B4-BE49-F238E27FC236}">
                <a16:creationId xmlns:a16="http://schemas.microsoft.com/office/drawing/2014/main" id="{971A4911-06D1-49CB-8E84-91C0FA19E282}"/>
              </a:ext>
            </a:extLst>
          </p:cNvPr>
          <p:cNvSpPr/>
          <p:nvPr/>
        </p:nvSpPr>
        <p:spPr bwMode="auto">
          <a:xfrm>
            <a:off x="7548426" y="2506690"/>
            <a:ext cx="119572" cy="1372356"/>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82071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6006170-C272-4A19-AF5B-1D46D6D34C5A}"/>
              </a:ext>
            </a:extLst>
          </p:cNvPr>
          <p:cNvSpPr txBox="1"/>
          <p:nvPr/>
        </p:nvSpPr>
        <p:spPr>
          <a:xfrm>
            <a:off x="7637296" y="2475227"/>
            <a:ext cx="1312885"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070C0"/>
                </a:solidFill>
                <a:effectLst/>
                <a:uLnTx/>
                <a:uFillTx/>
                <a:latin typeface="Calibri"/>
                <a:ea typeface="+mn-ea"/>
                <a:cs typeface="+mn-cs"/>
              </a:rPr>
              <a:t>Total Most of the Time</a:t>
            </a:r>
            <a:br>
              <a:rPr kumimoji="0" lang="en-US" sz="2100" b="1" i="0" u="none" strike="noStrike" kern="1200" cap="none" spc="0" normalizeH="0" baseline="0" noProof="0" dirty="0">
                <a:ln>
                  <a:noFill/>
                </a:ln>
                <a:solidFill>
                  <a:srgbClr val="0070C0"/>
                </a:solidFill>
                <a:effectLst/>
                <a:uLnTx/>
                <a:uFillTx/>
                <a:latin typeface="Calibri"/>
                <a:ea typeface="+mn-ea"/>
                <a:cs typeface="+mn-cs"/>
              </a:rPr>
            </a:br>
            <a:r>
              <a:rPr kumimoji="0" lang="en-US" sz="2100" b="1" i="0" u="none" strike="noStrike" kern="1200" cap="none" spc="0" normalizeH="0" baseline="0" noProof="0" dirty="0">
                <a:ln>
                  <a:noFill/>
                </a:ln>
                <a:solidFill>
                  <a:srgbClr val="0070C0"/>
                </a:solidFill>
                <a:effectLst/>
                <a:uLnTx/>
                <a:uFillTx/>
                <a:latin typeface="Calibri"/>
                <a:ea typeface="+mn-ea"/>
                <a:cs typeface="+mn-cs"/>
              </a:rPr>
              <a:t>29%</a:t>
            </a:r>
          </a:p>
        </p:txBody>
      </p:sp>
    </p:spTree>
    <p:extLst>
      <p:ext uri="{BB962C8B-B14F-4D97-AF65-F5344CB8AC3E}">
        <p14:creationId xmlns:p14="http://schemas.microsoft.com/office/powerpoint/2010/main" val="3102579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F5B0-E5F7-4E42-8847-A21E26D3F517}"/>
              </a:ext>
            </a:extLst>
          </p:cNvPr>
          <p:cNvSpPr>
            <a:spLocks noGrp="1"/>
          </p:cNvSpPr>
          <p:nvPr>
            <p:ph type="title"/>
          </p:nvPr>
        </p:nvSpPr>
        <p:spPr>
          <a:xfrm>
            <a:off x="1037303" y="97084"/>
            <a:ext cx="7069394" cy="1143000"/>
          </a:xfrm>
        </p:spPr>
        <p:txBody>
          <a:bodyPr/>
          <a:lstStyle/>
          <a:p>
            <a:r>
              <a:rPr lang="en-US" sz="2500" dirty="0">
                <a:solidFill>
                  <a:srgbClr val="002060"/>
                </a:solidFill>
              </a:rPr>
              <a:t>Voters have a wide variety of motivations for participating in polls – which can affect the makeup of our samples.</a:t>
            </a:r>
          </a:p>
        </p:txBody>
      </p:sp>
      <p:sp>
        <p:nvSpPr>
          <p:cNvPr id="3" name="Text Placeholder 2">
            <a:extLst>
              <a:ext uri="{FF2B5EF4-FFF2-40B4-BE49-F238E27FC236}">
                <a16:creationId xmlns:a16="http://schemas.microsoft.com/office/drawing/2014/main" id="{2FDC92DE-8B83-4567-A6BA-46918464AFC2}"/>
              </a:ext>
            </a:extLst>
          </p:cNvPr>
          <p:cNvSpPr>
            <a:spLocks noGrp="1"/>
          </p:cNvSpPr>
          <p:nvPr>
            <p:ph type="body" sz="quarter" idx="10"/>
          </p:nvPr>
        </p:nvSpPr>
        <p:spPr/>
        <p:txBody>
          <a:bodyPr/>
          <a:lstStyle/>
          <a:p>
            <a:r>
              <a:rPr lang="en-US" sz="1050" dirty="0"/>
              <a:t>FM3 CA Election Week Survey, QFM11. </a:t>
            </a:r>
          </a:p>
        </p:txBody>
      </p:sp>
      <p:sp>
        <p:nvSpPr>
          <p:cNvPr id="4" name="TextBox 3">
            <a:extLst>
              <a:ext uri="{FF2B5EF4-FFF2-40B4-BE49-F238E27FC236}">
                <a16:creationId xmlns:a16="http://schemas.microsoft.com/office/drawing/2014/main" id="{AF46B507-8CEC-414D-850B-49BF0294B1DB}"/>
              </a:ext>
            </a:extLst>
          </p:cNvPr>
          <p:cNvSpPr txBox="1"/>
          <p:nvPr/>
        </p:nvSpPr>
        <p:spPr>
          <a:xfrm>
            <a:off x="0" y="1229032"/>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CG Times" panose="02020603050405020304" pitchFamily="18" charset="0"/>
              </a:rPr>
              <a:t>Many people choose </a:t>
            </a:r>
            <a:r>
              <a:rPr kumimoji="0" lang="en-US" sz="1800" b="0" i="1" u="sng" strike="noStrike" kern="1200" cap="none" spc="0" normalizeH="0" baseline="0" noProof="0" dirty="0">
                <a:ln>
                  <a:noFill/>
                </a:ln>
                <a:solidFill>
                  <a:srgbClr val="000000"/>
                </a:solidFill>
                <a:effectLst/>
                <a:uLnTx/>
                <a:uFillTx/>
                <a:latin typeface="Calibri"/>
                <a:ea typeface="Times New Roman" panose="02020603050405020304" pitchFamily="18" charset="0"/>
                <a:cs typeface="CG Times" panose="02020603050405020304" pitchFamily="18" charset="0"/>
              </a:rPr>
              <a:t>not</a:t>
            </a:r>
            <a:r>
              <a:rPr kumimoji="0" lang="en-US" sz="18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CG Times" panose="02020603050405020304" pitchFamily="18" charset="0"/>
              </a:rPr>
              <a:t> to participate in public opinion surveys like this one.</a:t>
            </a:r>
            <a:br>
              <a:rPr kumimoji="0" lang="en-US" sz="18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CG Times" panose="02020603050405020304" pitchFamily="18" charset="0"/>
              </a:rPr>
            </a:br>
            <a:r>
              <a:rPr kumimoji="0" lang="en-US" sz="18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CG Times" panose="02020603050405020304" pitchFamily="18" charset="0"/>
              </a:rPr>
              <a:t>In a few words of your own, can you tell me why you chose to participate? </a:t>
            </a:r>
            <a:endParaRPr kumimoji="0" lang="en-US" sz="1800" b="0" i="1"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575D8D0-745A-4B75-983D-0636C90A7E8C}"/>
              </a:ext>
            </a:extLst>
          </p:cNvPr>
          <p:cNvSpPr txBox="1"/>
          <p:nvPr/>
        </p:nvSpPr>
        <p:spPr>
          <a:xfrm>
            <a:off x="0" y="1799302"/>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(Open-ended, Grouped 3% &amp; Above Responses Shown) </a:t>
            </a:r>
          </a:p>
        </p:txBody>
      </p:sp>
      <p:graphicFrame>
        <p:nvGraphicFramePr>
          <p:cNvPr id="7" name="Chart 6">
            <a:extLst>
              <a:ext uri="{FF2B5EF4-FFF2-40B4-BE49-F238E27FC236}">
                <a16:creationId xmlns:a16="http://schemas.microsoft.com/office/drawing/2014/main" id="{671CE272-381E-46C8-AA45-1AB0B3D5D2DB}"/>
              </a:ext>
            </a:extLst>
          </p:cNvPr>
          <p:cNvGraphicFramePr/>
          <p:nvPr/>
        </p:nvGraphicFramePr>
        <p:xfrm>
          <a:off x="0" y="2104102"/>
          <a:ext cx="9065343" cy="4624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4933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4654323" y="2768103"/>
            <a:ext cx="1666408" cy="925322"/>
          </a:xfrm>
          <a:prstGeom prst="wedgeRoundRectCallout">
            <a:avLst>
              <a:gd name="adj1" fmla="val 40765"/>
              <a:gd name="adj2" fmla="val 61482"/>
              <a:gd name="adj3" fmla="val 16667"/>
            </a:avLst>
          </a:prstGeom>
          <a:solidFill>
            <a:schemeClr val="accent2">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 thought you were my food [delivery].</a:t>
            </a:r>
          </a:p>
        </p:txBody>
      </p:sp>
      <p:sp>
        <p:nvSpPr>
          <p:cNvPr id="5" name="Rounded Rectangular Callout 4"/>
          <p:cNvSpPr/>
          <p:nvPr/>
        </p:nvSpPr>
        <p:spPr>
          <a:xfrm>
            <a:off x="116802" y="4603480"/>
            <a:ext cx="2289107" cy="1687922"/>
          </a:xfrm>
          <a:prstGeom prst="wedgeRoundRectCallout">
            <a:avLst>
              <a:gd name="adj1" fmla="val 34021"/>
              <a:gd name="adj2" fmla="val 61482"/>
              <a:gd name="adj3" fmla="val 16667"/>
            </a:avLst>
          </a:prstGeom>
          <a:solidFill>
            <a:schemeClr val="accent2">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 want polls to be more reflective than they were in 2016. The only way to do that is to participate in them.</a:t>
            </a:r>
            <a:endParaRPr kumimoji="0" lang="en-US" sz="1800" b="0" i="1" u="none" strike="noStrike" kern="1200" cap="none" spc="0" normalizeH="0" baseline="0" noProof="0" dirty="0">
              <a:ln>
                <a:noFill/>
              </a:ln>
              <a:solidFill>
                <a:srgbClr val="000000"/>
              </a:solidFill>
              <a:effectLst/>
              <a:uLnTx/>
              <a:uFillTx/>
              <a:latin typeface="Calibri"/>
              <a:ea typeface="+mn-ea"/>
              <a:cs typeface="+mn-cs"/>
            </a:endParaRPr>
          </a:p>
        </p:txBody>
      </p:sp>
      <p:sp>
        <p:nvSpPr>
          <p:cNvPr id="6" name="Rounded Rectangular Callout 5"/>
          <p:cNvSpPr/>
          <p:nvPr/>
        </p:nvSpPr>
        <p:spPr>
          <a:xfrm>
            <a:off x="4901591" y="642729"/>
            <a:ext cx="1666408" cy="1830791"/>
          </a:xfrm>
          <a:prstGeom prst="wedgeRoundRectCallout">
            <a:avLst>
              <a:gd name="adj1" fmla="val -39233"/>
              <a:gd name="adj2" fmla="val 57573"/>
              <a:gd name="adj3" fmla="val 16667"/>
            </a:avLst>
          </a:prstGeom>
          <a:solidFill>
            <a:schemeClr val="accent2">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tab pos="1746250" algn="l"/>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 feel like           if one isn't participating, they don't have the right to complain.</a:t>
            </a:r>
          </a:p>
        </p:txBody>
      </p:sp>
      <p:sp>
        <p:nvSpPr>
          <p:cNvPr id="7" name="Rounded Rectangular Callout 6"/>
          <p:cNvSpPr/>
          <p:nvPr/>
        </p:nvSpPr>
        <p:spPr>
          <a:xfrm>
            <a:off x="2282893" y="749965"/>
            <a:ext cx="2289107" cy="1687922"/>
          </a:xfrm>
          <a:prstGeom prst="wedgeRoundRectCallout">
            <a:avLst>
              <a:gd name="adj1" fmla="val 56211"/>
              <a:gd name="adj2" fmla="val -43347"/>
              <a:gd name="adj3" fmla="val 16667"/>
            </a:avLst>
          </a:prstGeom>
          <a:solidFill>
            <a:schemeClr val="accent2">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 always try to participate in public polls because I’m a millennial and I think millennials often are under-polled.</a:t>
            </a:r>
          </a:p>
        </p:txBody>
      </p:sp>
      <p:sp>
        <p:nvSpPr>
          <p:cNvPr id="8" name="Rounded Rectangular Callout 7"/>
          <p:cNvSpPr/>
          <p:nvPr/>
        </p:nvSpPr>
        <p:spPr>
          <a:xfrm>
            <a:off x="57307" y="802795"/>
            <a:ext cx="1952607" cy="2251564"/>
          </a:xfrm>
          <a:prstGeom prst="wedgeRoundRectCallout">
            <a:avLst>
              <a:gd name="adj1" fmla="val -40572"/>
              <a:gd name="adj2" fmla="val -56864"/>
              <a:gd name="adj3" fmla="val 16667"/>
            </a:avLst>
          </a:prstGeom>
          <a:solidFill>
            <a:schemeClr val="accent2">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Only doing it because you have a job to do. I did surveys when I was young, so I’m just helping you out.</a:t>
            </a:r>
          </a:p>
        </p:txBody>
      </p:sp>
      <p:sp>
        <p:nvSpPr>
          <p:cNvPr id="2" name="Title 1"/>
          <p:cNvSpPr>
            <a:spLocks noGrp="1"/>
          </p:cNvSpPr>
          <p:nvPr>
            <p:ph type="title"/>
          </p:nvPr>
        </p:nvSpPr>
        <p:spPr>
          <a:xfrm>
            <a:off x="0" y="63359"/>
            <a:ext cx="9144000" cy="1143000"/>
          </a:xfrm>
        </p:spPr>
        <p:txBody>
          <a:bodyPr/>
          <a:lstStyle/>
          <a:p>
            <a:r>
              <a:rPr lang="en-US" sz="2800" dirty="0">
                <a:solidFill>
                  <a:srgbClr val="002060"/>
                </a:solidFill>
              </a:rPr>
              <a:t>Verbatim Responses on Reasons for Participation</a:t>
            </a:r>
          </a:p>
        </p:txBody>
      </p:sp>
      <p:sp>
        <p:nvSpPr>
          <p:cNvPr id="9" name="Rounded Rectangular Callout 5">
            <a:extLst>
              <a:ext uri="{FF2B5EF4-FFF2-40B4-BE49-F238E27FC236}">
                <a16:creationId xmlns:a16="http://schemas.microsoft.com/office/drawing/2014/main" id="{28CCD06B-DCC2-4105-835B-2921317C5EEF}"/>
              </a:ext>
            </a:extLst>
          </p:cNvPr>
          <p:cNvSpPr/>
          <p:nvPr/>
        </p:nvSpPr>
        <p:spPr>
          <a:xfrm>
            <a:off x="108195" y="3131790"/>
            <a:ext cx="1849512" cy="1412527"/>
          </a:xfrm>
          <a:prstGeom prst="wedgeRoundRectCallout">
            <a:avLst>
              <a:gd name="adj1" fmla="val 58768"/>
              <a:gd name="adj2" fmla="val -35603"/>
              <a:gd name="adj3" fmla="val 16667"/>
            </a:avLst>
          </a:prstGeom>
          <a:solidFill>
            <a:schemeClr val="accent2">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It is my first time voting this year. I feel like I am doing my American duty.</a:t>
            </a:r>
          </a:p>
        </p:txBody>
      </p:sp>
      <p:sp>
        <p:nvSpPr>
          <p:cNvPr id="10" name="Rounded Rectangular Callout 5">
            <a:extLst>
              <a:ext uri="{FF2B5EF4-FFF2-40B4-BE49-F238E27FC236}">
                <a16:creationId xmlns:a16="http://schemas.microsoft.com/office/drawing/2014/main" id="{449E41AE-F60F-4D22-B661-BF4C9BE8D0EF}"/>
              </a:ext>
            </a:extLst>
          </p:cNvPr>
          <p:cNvSpPr/>
          <p:nvPr/>
        </p:nvSpPr>
        <p:spPr>
          <a:xfrm>
            <a:off x="2702704" y="4029298"/>
            <a:ext cx="3389338" cy="925322"/>
          </a:xfrm>
          <a:prstGeom prst="wedgeRoundRectCallout">
            <a:avLst>
              <a:gd name="adj1" fmla="val 56949"/>
              <a:gd name="adj2" fmla="val 30103"/>
              <a:gd name="adj3" fmla="val 16667"/>
            </a:avLst>
          </a:prstGeom>
          <a:solidFill>
            <a:schemeClr val="accent2">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I’ve worked in government for many years and I depended on polls to help direct us.</a:t>
            </a:r>
            <a:endParaRPr kumimoji="0" lang="en-US" sz="1800" b="0" i="1" u="none" strike="noStrike" kern="1200" cap="none" spc="0" normalizeH="0" baseline="0" noProof="0" dirty="0">
              <a:ln>
                <a:noFill/>
              </a:ln>
              <a:solidFill>
                <a:srgbClr val="000000"/>
              </a:solidFill>
              <a:effectLst/>
              <a:uLnTx/>
              <a:uFillTx/>
              <a:latin typeface="Calibri"/>
              <a:ea typeface="+mn-ea"/>
              <a:cs typeface="+mn-cs"/>
            </a:endParaRPr>
          </a:p>
        </p:txBody>
      </p:sp>
      <p:sp>
        <p:nvSpPr>
          <p:cNvPr id="13" name="Rounded Rectangular Callout 5">
            <a:extLst>
              <a:ext uri="{FF2B5EF4-FFF2-40B4-BE49-F238E27FC236}">
                <a16:creationId xmlns:a16="http://schemas.microsoft.com/office/drawing/2014/main" id="{CD302F48-0CF4-4D4F-AC80-6E451B4294F2}"/>
              </a:ext>
            </a:extLst>
          </p:cNvPr>
          <p:cNvSpPr/>
          <p:nvPr/>
        </p:nvSpPr>
        <p:spPr>
          <a:xfrm>
            <a:off x="6441297" y="2621731"/>
            <a:ext cx="2537154" cy="2119626"/>
          </a:xfrm>
          <a:prstGeom prst="wedgeRoundRectCallout">
            <a:avLst>
              <a:gd name="adj1" fmla="val 39551"/>
              <a:gd name="adj2" fmla="val 53423"/>
              <a:gd name="adj3" fmla="val 16667"/>
            </a:avLst>
          </a:prstGeom>
          <a:solidFill>
            <a:schemeClr val="accent2">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Your friendliness. You established you were not asking for donations and came across as a welcoming and credible entity, and an inviting person.</a:t>
            </a:r>
            <a:endParaRPr kumimoji="0" lang="en-US" sz="1800" b="0" i="1" u="none" strike="noStrike" kern="1200" cap="none" spc="0" normalizeH="0" baseline="0" noProof="0" dirty="0">
              <a:ln>
                <a:noFill/>
              </a:ln>
              <a:solidFill>
                <a:srgbClr val="000000"/>
              </a:solidFill>
              <a:effectLst/>
              <a:uLnTx/>
              <a:uFillTx/>
              <a:latin typeface="Calibri"/>
              <a:ea typeface="+mn-ea"/>
              <a:cs typeface="+mn-cs"/>
            </a:endParaRPr>
          </a:p>
        </p:txBody>
      </p:sp>
      <p:sp>
        <p:nvSpPr>
          <p:cNvPr id="14" name="Rounded Rectangular Callout 5">
            <a:extLst>
              <a:ext uri="{FF2B5EF4-FFF2-40B4-BE49-F238E27FC236}">
                <a16:creationId xmlns:a16="http://schemas.microsoft.com/office/drawing/2014/main" id="{82F7EA5D-8A5D-4DF5-9892-2B638398F7B2}"/>
              </a:ext>
            </a:extLst>
          </p:cNvPr>
          <p:cNvSpPr/>
          <p:nvPr/>
        </p:nvSpPr>
        <p:spPr>
          <a:xfrm>
            <a:off x="6712717" y="762041"/>
            <a:ext cx="2265734" cy="1593256"/>
          </a:xfrm>
          <a:prstGeom prst="wedgeRoundRectCallout">
            <a:avLst>
              <a:gd name="adj1" fmla="val 36756"/>
              <a:gd name="adj2" fmla="val -56864"/>
              <a:gd name="adj3" fmla="val 16667"/>
            </a:avLst>
          </a:prstGeom>
          <a:solidFill>
            <a:schemeClr val="accent2">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You sound like a nice person. I’m scared I might not be able to vote and I want my voice to be heard.</a:t>
            </a:r>
          </a:p>
        </p:txBody>
      </p:sp>
      <p:sp>
        <p:nvSpPr>
          <p:cNvPr id="15" name="Rounded Rectangular Callout 5">
            <a:extLst>
              <a:ext uri="{FF2B5EF4-FFF2-40B4-BE49-F238E27FC236}">
                <a16:creationId xmlns:a16="http://schemas.microsoft.com/office/drawing/2014/main" id="{E7A4122D-F68A-4410-B0F6-FC6B19E070E7}"/>
              </a:ext>
            </a:extLst>
          </p:cNvPr>
          <p:cNvSpPr/>
          <p:nvPr/>
        </p:nvSpPr>
        <p:spPr>
          <a:xfrm>
            <a:off x="6237793" y="5045072"/>
            <a:ext cx="2740658" cy="1552724"/>
          </a:xfrm>
          <a:prstGeom prst="wedgeRoundRectCallout">
            <a:avLst>
              <a:gd name="adj1" fmla="val 2590"/>
              <a:gd name="adj2" fmla="val 63313"/>
              <a:gd name="adj3" fmla="val 16667"/>
            </a:avLst>
          </a:prstGeom>
          <a:solidFill>
            <a:schemeClr val="accent2">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I’m not afraid of being ridiculed by other people. We’re often shunned for our opinions. I’m not with the mainstream media.</a:t>
            </a:r>
            <a:endParaRPr kumimoji="0" lang="en-US" sz="1800" b="0" i="1" u="none" strike="noStrike" kern="1200" cap="none" spc="0" normalizeH="0" baseline="0" noProof="0" dirty="0">
              <a:ln>
                <a:noFill/>
              </a:ln>
              <a:solidFill>
                <a:srgbClr val="000000"/>
              </a:solidFill>
              <a:effectLst/>
              <a:uLnTx/>
              <a:uFillTx/>
              <a:latin typeface="Calibri"/>
              <a:ea typeface="+mn-ea"/>
              <a:cs typeface="+mn-cs"/>
            </a:endParaRPr>
          </a:p>
        </p:txBody>
      </p:sp>
      <p:sp>
        <p:nvSpPr>
          <p:cNvPr id="17" name="Rounded Rectangular Callout 7">
            <a:extLst>
              <a:ext uri="{FF2B5EF4-FFF2-40B4-BE49-F238E27FC236}">
                <a16:creationId xmlns:a16="http://schemas.microsoft.com/office/drawing/2014/main" id="{1B4E2D0D-2ABF-458D-A910-990752482080}"/>
              </a:ext>
            </a:extLst>
          </p:cNvPr>
          <p:cNvSpPr/>
          <p:nvPr/>
        </p:nvSpPr>
        <p:spPr>
          <a:xfrm>
            <a:off x="2213668" y="2677843"/>
            <a:ext cx="2289107" cy="1163857"/>
          </a:xfrm>
          <a:prstGeom prst="wedgeRoundRectCallout">
            <a:avLst>
              <a:gd name="adj1" fmla="val -40686"/>
              <a:gd name="adj2" fmla="val 59904"/>
              <a:gd name="adj3" fmla="val 16667"/>
            </a:avLst>
          </a:prstGeom>
          <a:solidFill>
            <a:schemeClr val="accent2">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It’s interesting to look at the polls and know that I participated in them.</a:t>
            </a:r>
            <a:endParaRPr kumimoji="0" lang="en-US" sz="1800" b="1" i="1" u="none" strike="noStrike" kern="1200" cap="none" spc="0" normalizeH="0" baseline="0" noProof="0" dirty="0">
              <a:ln>
                <a:noFill/>
              </a:ln>
              <a:solidFill>
                <a:srgbClr val="000000"/>
              </a:solidFill>
              <a:effectLst/>
              <a:uLnTx/>
              <a:uFillTx/>
              <a:latin typeface="Calibri"/>
              <a:ea typeface="+mn-ea"/>
              <a:cs typeface="+mn-cs"/>
            </a:endParaRPr>
          </a:p>
        </p:txBody>
      </p:sp>
      <p:sp>
        <p:nvSpPr>
          <p:cNvPr id="18" name="Text Placeholder 2">
            <a:extLst>
              <a:ext uri="{FF2B5EF4-FFF2-40B4-BE49-F238E27FC236}">
                <a16:creationId xmlns:a16="http://schemas.microsoft.com/office/drawing/2014/main" id="{3F6AC6E0-5E0D-4371-A15F-55978DB58D4B}"/>
              </a:ext>
            </a:extLst>
          </p:cNvPr>
          <p:cNvSpPr txBox="1">
            <a:spLocks/>
          </p:cNvSpPr>
          <p:nvPr/>
        </p:nvSpPr>
        <p:spPr>
          <a:xfrm>
            <a:off x="780695" y="6322800"/>
            <a:ext cx="7988389" cy="549993"/>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srgbClr val="000000"/>
                </a:solidFill>
                <a:effectLst/>
                <a:uLnTx/>
                <a:uFillTx/>
                <a:latin typeface="Calibri"/>
                <a:ea typeface="+mn-ea"/>
                <a:cs typeface="+mn-cs"/>
              </a:rPr>
              <a:t>FM3 CA Election Week Survey</a:t>
            </a:r>
          </a:p>
        </p:txBody>
      </p:sp>
      <p:sp>
        <p:nvSpPr>
          <p:cNvPr id="16" name="Rounded Rectangular Callout 6">
            <a:extLst>
              <a:ext uri="{FF2B5EF4-FFF2-40B4-BE49-F238E27FC236}">
                <a16:creationId xmlns:a16="http://schemas.microsoft.com/office/drawing/2014/main" id="{894915C8-0B44-498E-8626-D0F5FCBCD75B}"/>
              </a:ext>
            </a:extLst>
          </p:cNvPr>
          <p:cNvSpPr/>
          <p:nvPr/>
        </p:nvSpPr>
        <p:spPr>
          <a:xfrm>
            <a:off x="2676953" y="5114776"/>
            <a:ext cx="3226682" cy="1552724"/>
          </a:xfrm>
          <a:prstGeom prst="wedgeRoundRectCallout">
            <a:avLst>
              <a:gd name="adj1" fmla="val 36585"/>
              <a:gd name="adj2" fmla="val 58090"/>
              <a:gd name="adj3" fmla="val 16667"/>
            </a:avLst>
          </a:prstGeom>
          <a:solidFill>
            <a:schemeClr val="accent2">
              <a:lumMod val="20000"/>
              <a:lumOff val="80000"/>
            </a:schemeClr>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7000"/>
              </a:lnSpc>
              <a:spcBef>
                <a:spcPts val="0"/>
              </a:spcBef>
              <a:spcAft>
                <a:spcPts val="800"/>
              </a:spcAft>
              <a:buClrTx/>
              <a:buSzTx/>
              <a:buFontTx/>
              <a:buNone/>
              <a:tabLst>
                <a:tab pos="1746250" algn="l"/>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It’s about one of the most important elections so far, and it’s during a pandemic. You’re asking about coronavirus, and I had coronavirus.</a:t>
            </a:r>
          </a:p>
        </p:txBody>
      </p:sp>
    </p:spTree>
    <p:extLst>
      <p:ext uri="{BB962C8B-B14F-4D97-AF65-F5344CB8AC3E}">
        <p14:creationId xmlns:p14="http://schemas.microsoft.com/office/powerpoint/2010/main" val="741787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760C522-CE08-4A26-AE40-ADB5B7F7F8D5}"/>
              </a:ext>
            </a:extLst>
          </p:cNvPr>
          <p:cNvSpPr txBox="1">
            <a:spLocks/>
          </p:cNvSpPr>
          <p:nvPr/>
        </p:nvSpPr>
        <p:spPr>
          <a:xfrm>
            <a:off x="-289549" y="204203"/>
            <a:ext cx="4905279" cy="549993"/>
          </a:xfrm>
          <a:prstGeom prst="rect">
            <a:avLst/>
          </a:prstGeom>
        </p:spPr>
        <p:txBody>
          <a:bodyPr/>
          <a:lstStyle>
            <a:lvl1pPr algn="ctr" defTabSz="914400" rtl="0" eaLnBrk="1" latinLnBrk="0" hangingPunct="1">
              <a:lnSpc>
                <a:spcPct val="90000"/>
              </a:lnSpc>
              <a:spcBef>
                <a:spcPct val="0"/>
              </a:spcBef>
              <a:buNone/>
              <a:defRPr sz="29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rPr>
              <a:t>Challenges from 2020</a:t>
            </a:r>
            <a:endParaRPr kumimoji="0" lang="en-US" sz="28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1825910E-1ED1-4241-A235-95ABC68C02CC}"/>
              </a:ext>
            </a:extLst>
          </p:cNvPr>
          <p:cNvSpPr txBox="1"/>
          <p:nvPr/>
        </p:nvSpPr>
        <p:spPr>
          <a:xfrm>
            <a:off x="363781" y="871152"/>
            <a:ext cx="3598620" cy="5293757"/>
          </a:xfrm>
          <a:prstGeom prst="rect">
            <a:avLst/>
          </a:prstGeom>
          <a:solidFill>
            <a:srgbClr val="FF9999"/>
          </a:solidFill>
        </p:spPr>
        <p:txBody>
          <a:bodyPr wrap="square" rtlCol="0">
            <a:spAutoFit/>
          </a:bodyPr>
          <a:lstStyle/>
          <a:p>
            <a:pPr marL="457200" indent="-457200" defTabSz="457200" fontAlgn="auto">
              <a:spcBef>
                <a:spcPts val="1200"/>
              </a:spcBef>
              <a:spcAft>
                <a:spcPts val="1200"/>
              </a:spcAft>
              <a:buFont typeface="+mj-lt"/>
              <a:buAutoNum type="arabicPeriod"/>
            </a:pPr>
            <a:r>
              <a:rPr 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Single-mode surveys may have yielded coverage bias</a:t>
            </a:r>
          </a:p>
          <a:p>
            <a:pPr marL="457200" indent="-457200" defTabSz="457200" fontAlgn="auto">
              <a:spcBef>
                <a:spcPts val="1200"/>
              </a:spcBef>
              <a:spcAft>
                <a:spcPts val="1200"/>
              </a:spcAft>
              <a:buFont typeface="+mj-lt"/>
              <a:buAutoNum type="arabicPeriod"/>
            </a:pPr>
            <a:r>
              <a:rPr 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Turnout models may have been too restrictive</a:t>
            </a:r>
          </a:p>
          <a:p>
            <a:pPr marL="457200" indent="-457200" defTabSz="457200" fontAlgn="auto">
              <a:spcBef>
                <a:spcPts val="1200"/>
              </a:spcBef>
              <a:spcAft>
                <a:spcPts val="1200"/>
              </a:spcAft>
              <a:buFont typeface="+mj-lt"/>
              <a:buAutoNum type="arabicPeriod"/>
            </a:pPr>
            <a:r>
              <a:rPr 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Latino opinion may not have been accurately captured</a:t>
            </a:r>
          </a:p>
          <a:p>
            <a:pPr marL="457200" indent="-457200" defTabSz="457200" fontAlgn="auto">
              <a:spcBef>
                <a:spcPts val="1200"/>
              </a:spcBef>
              <a:spcAft>
                <a:spcPts val="1200"/>
              </a:spcAft>
              <a:buFont typeface="+mj-lt"/>
              <a:buAutoNum type="arabicPeriod"/>
            </a:pPr>
            <a:r>
              <a:rPr 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“Defiant” Trump voters may have opted out</a:t>
            </a:r>
          </a:p>
          <a:p>
            <a:pPr marL="457200" indent="-457200" defTabSz="457200" fontAlgn="auto">
              <a:spcBef>
                <a:spcPts val="1200"/>
              </a:spcBef>
              <a:spcAft>
                <a:spcPts val="1200"/>
              </a:spcAft>
              <a:buFont typeface="+mj-lt"/>
              <a:buAutoNum type="arabicPeriod"/>
            </a:pPr>
            <a:r>
              <a:rPr 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Progressives may have disproportionately “opted-in”</a:t>
            </a:r>
          </a:p>
          <a:p>
            <a:pPr marL="457200" indent="-457200" defTabSz="457200" fontAlgn="auto">
              <a:spcBef>
                <a:spcPts val="1200"/>
              </a:spcBef>
              <a:spcAft>
                <a:spcPts val="1200"/>
              </a:spcAft>
              <a:buFont typeface="+mj-lt"/>
              <a:buAutoNum type="arabicPeriod"/>
            </a:pPr>
            <a:r>
              <a:rPr 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Undecideds broke late and against Democrats</a:t>
            </a:r>
          </a:p>
        </p:txBody>
      </p:sp>
      <p:sp>
        <p:nvSpPr>
          <p:cNvPr id="8" name="Title 1">
            <a:extLst>
              <a:ext uri="{FF2B5EF4-FFF2-40B4-BE49-F238E27FC236}">
                <a16:creationId xmlns:a16="http://schemas.microsoft.com/office/drawing/2014/main" id="{496C9CB4-7810-46D7-A9AF-EA34A98F26FC}"/>
              </a:ext>
            </a:extLst>
          </p:cNvPr>
          <p:cNvSpPr txBox="1">
            <a:spLocks/>
          </p:cNvSpPr>
          <p:nvPr/>
        </p:nvSpPr>
        <p:spPr>
          <a:xfrm>
            <a:off x="3969775" y="204203"/>
            <a:ext cx="4905279" cy="549993"/>
          </a:xfrm>
          <a:prstGeom prst="rect">
            <a:avLst/>
          </a:prstGeom>
        </p:spPr>
        <p:txBody>
          <a:bodyPr/>
          <a:lstStyle>
            <a:lvl1pPr algn="ctr" defTabSz="914400" rtl="0" eaLnBrk="1" latinLnBrk="0" hangingPunct="1">
              <a:lnSpc>
                <a:spcPct val="90000"/>
              </a:lnSpc>
              <a:spcBef>
                <a:spcPct val="0"/>
              </a:spcBef>
              <a:buNone/>
              <a:defRPr sz="29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How We Address Them</a:t>
            </a:r>
          </a:p>
        </p:txBody>
      </p:sp>
      <p:sp>
        <p:nvSpPr>
          <p:cNvPr id="9" name="TextBox 8">
            <a:extLst>
              <a:ext uri="{FF2B5EF4-FFF2-40B4-BE49-F238E27FC236}">
                <a16:creationId xmlns:a16="http://schemas.microsoft.com/office/drawing/2014/main" id="{3AD744E5-12C1-4A2E-80DC-951B7845BBC2}"/>
              </a:ext>
            </a:extLst>
          </p:cNvPr>
          <p:cNvSpPr txBox="1"/>
          <p:nvPr/>
        </p:nvSpPr>
        <p:spPr>
          <a:xfrm>
            <a:off x="4191000" y="754196"/>
            <a:ext cx="4644652" cy="5601533"/>
          </a:xfrm>
          <a:prstGeom prst="rect">
            <a:avLst/>
          </a:prstGeom>
          <a:solidFill>
            <a:srgbClr val="99CCFF"/>
          </a:solidFill>
        </p:spPr>
        <p:txBody>
          <a:bodyPr wrap="square" rtlCol="0">
            <a:spAutoFit/>
          </a:bodyPr>
          <a:lstStyle/>
          <a:p>
            <a:pPr marL="457200" indent="-457200" defTabSz="457200" fontAlgn="auto">
              <a:spcBef>
                <a:spcPts val="1200"/>
              </a:spcBef>
              <a:spcAft>
                <a:spcPts val="1200"/>
              </a:spcAft>
              <a:buFont typeface="+mj-lt"/>
              <a:buAutoNum type="arabicPeriod"/>
            </a:pPr>
            <a:r>
              <a:rPr 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Multi-model survey research using landlines and wireless phones, email and text</a:t>
            </a:r>
          </a:p>
          <a:p>
            <a:pPr marL="457200" indent="-457200" defTabSz="457200" fontAlgn="auto">
              <a:spcBef>
                <a:spcPts val="1200"/>
              </a:spcBef>
              <a:spcAft>
                <a:spcPts val="1200"/>
              </a:spcAft>
              <a:buFont typeface="+mj-lt"/>
              <a:buAutoNum type="arabicPeriod"/>
            </a:pPr>
            <a:r>
              <a:rPr 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Apply – and report – multiple turnout models </a:t>
            </a:r>
          </a:p>
          <a:p>
            <a:pPr marL="457200" indent="-457200" defTabSz="457200" fontAlgn="auto">
              <a:spcBef>
                <a:spcPts val="1200"/>
              </a:spcBef>
              <a:spcAft>
                <a:spcPts val="1200"/>
              </a:spcAft>
              <a:buFont typeface="+mj-lt"/>
              <a:buAutoNum type="arabicPeriod"/>
            </a:pPr>
            <a:r>
              <a:rPr 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Use fully-bilingual interviewers in heavily Latino districts</a:t>
            </a:r>
          </a:p>
          <a:p>
            <a:pPr marL="457200" indent="-457200" defTabSz="457200" fontAlgn="auto">
              <a:spcBef>
                <a:spcPts val="1200"/>
              </a:spcBef>
              <a:spcAft>
                <a:spcPts val="1200"/>
              </a:spcAft>
              <a:buFont typeface="+mj-lt"/>
              <a:buAutoNum type="arabicPeriod"/>
            </a:pPr>
            <a:r>
              <a:rPr 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Consider questionnaire design, ask 2020 vote, balance urban/rural</a:t>
            </a:r>
          </a:p>
          <a:p>
            <a:pPr marL="457200" indent="-457200" defTabSz="457200" fontAlgn="auto">
              <a:spcBef>
                <a:spcPts val="1200"/>
              </a:spcBef>
              <a:spcAft>
                <a:spcPts val="1200"/>
              </a:spcAft>
              <a:buFont typeface="+mj-lt"/>
              <a:buAutoNum type="arabicPeriod"/>
            </a:pPr>
            <a:r>
              <a:rPr 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Careful attention to variables liked education level</a:t>
            </a:r>
          </a:p>
          <a:p>
            <a:pPr marL="457200" indent="-457200" defTabSz="457200" fontAlgn="auto">
              <a:spcBef>
                <a:spcPts val="1200"/>
              </a:spcBef>
              <a:spcAft>
                <a:spcPts val="1200"/>
              </a:spcAft>
              <a:buFont typeface="+mj-lt"/>
              <a:buAutoNum type="arabicPeriod"/>
            </a:pPr>
            <a:r>
              <a:rPr 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Use tracking polls when undecideds are substantial</a:t>
            </a:r>
          </a:p>
          <a:p>
            <a:pPr marL="457200" indent="-457200" defTabSz="457200" fontAlgn="auto">
              <a:spcBef>
                <a:spcPts val="1200"/>
              </a:spcBef>
              <a:spcAft>
                <a:spcPts val="1200"/>
              </a:spcAft>
              <a:buFont typeface="+mj-lt"/>
              <a:buAutoNum type="arabicPeriod"/>
            </a:pPr>
            <a:r>
              <a:rPr lang="en-US" sz="1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…and acknowledge limitations.</a:t>
            </a:r>
          </a:p>
        </p:txBody>
      </p:sp>
    </p:spTree>
    <p:extLst>
      <p:ext uri="{BB962C8B-B14F-4D97-AF65-F5344CB8AC3E}">
        <p14:creationId xmlns:p14="http://schemas.microsoft.com/office/powerpoint/2010/main" val="2353101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518D-8F67-43D1-AA12-25FE9D347C36}"/>
              </a:ext>
            </a:extLst>
          </p:cNvPr>
          <p:cNvSpPr>
            <a:spLocks noGrp="1"/>
          </p:cNvSpPr>
          <p:nvPr>
            <p:ph type="title"/>
          </p:nvPr>
        </p:nvSpPr>
        <p:spPr>
          <a:xfrm>
            <a:off x="0" y="224838"/>
            <a:ext cx="9144000" cy="549993"/>
          </a:xfrm>
        </p:spPr>
        <p:txBody>
          <a:bodyPr/>
          <a:lstStyle/>
          <a:p>
            <a:r>
              <a:rPr lang="en-US" dirty="0">
                <a:solidFill>
                  <a:srgbClr val="002060"/>
                </a:solidFill>
              </a:rPr>
              <a:t>Other Technical Considerations</a:t>
            </a:r>
          </a:p>
        </p:txBody>
      </p:sp>
      <p:sp>
        <p:nvSpPr>
          <p:cNvPr id="3" name="Text Placeholder 2">
            <a:extLst>
              <a:ext uri="{FF2B5EF4-FFF2-40B4-BE49-F238E27FC236}">
                <a16:creationId xmlns:a16="http://schemas.microsoft.com/office/drawing/2014/main" id="{65C33763-070A-4090-BDF3-4FC606EFB853}"/>
              </a:ext>
            </a:extLst>
          </p:cNvPr>
          <p:cNvSpPr>
            <a:spLocks noGrp="1"/>
          </p:cNvSpPr>
          <p:nvPr>
            <p:ph type="body" sz="quarter" idx="10"/>
          </p:nvPr>
        </p:nvSpPr>
        <p:spPr/>
        <p:txBody>
          <a:bodyPr/>
          <a:lstStyle/>
          <a:p>
            <a:endParaRPr lang="en-US"/>
          </a:p>
        </p:txBody>
      </p:sp>
      <p:sp>
        <p:nvSpPr>
          <p:cNvPr id="4" name="TextBox 3">
            <a:extLst>
              <a:ext uri="{FF2B5EF4-FFF2-40B4-BE49-F238E27FC236}">
                <a16:creationId xmlns:a16="http://schemas.microsoft.com/office/drawing/2014/main" id="{561969A6-F470-491C-91C9-3B9BCF0B6508}"/>
              </a:ext>
            </a:extLst>
          </p:cNvPr>
          <p:cNvSpPr txBox="1"/>
          <p:nvPr/>
        </p:nvSpPr>
        <p:spPr>
          <a:xfrm>
            <a:off x="319548" y="863600"/>
            <a:ext cx="8534400" cy="5139869"/>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r>
              <a:rPr lang="en-US" sz="2400" dirty="0">
                <a:solidFill>
                  <a:srgbClr val="000000"/>
                </a:solidFill>
                <a:ea typeface="Times New Roman" panose="02020603050405020304" pitchFamily="18" charset="0"/>
                <a:cs typeface="Times New Roman" panose="02020603050405020304" pitchFamily="18" charset="0"/>
              </a:rPr>
              <a:t>Fielding times have lengthened to accommodate multiple outreach methods and lower response rates</a:t>
            </a:r>
          </a:p>
          <a:p>
            <a:pPr marL="285750" indent="-285750" algn="just">
              <a:spcBef>
                <a:spcPts val="600"/>
              </a:spcBef>
              <a:spcAft>
                <a:spcPts val="600"/>
              </a:spcAft>
              <a:buFont typeface="Arial" panose="020B0604020202020204" pitchFamily="34" charset="0"/>
              <a:buChar char="•"/>
            </a:pPr>
            <a:r>
              <a:rPr lang="en-US" sz="2400" dirty="0">
                <a:solidFill>
                  <a:srgbClr val="000000"/>
                </a:solidFill>
                <a:ea typeface="Times New Roman" panose="02020603050405020304" pitchFamily="18" charset="0"/>
                <a:cs typeface="Times New Roman" panose="02020603050405020304" pitchFamily="18" charset="0"/>
              </a:rPr>
              <a:t>Texting is an important complement to emailed invitations for online surveys – reaches a younger and more mobile segment of the electorate</a:t>
            </a:r>
          </a:p>
          <a:p>
            <a:pPr marL="285750" indent="-285750" algn="just">
              <a:spcBef>
                <a:spcPts val="600"/>
              </a:spcBef>
              <a:spcAft>
                <a:spcPts val="600"/>
              </a:spcAft>
              <a:buFont typeface="Arial" panose="020B0604020202020204" pitchFamily="34" charset="0"/>
              <a:buChar char="•"/>
            </a:pPr>
            <a:r>
              <a:rPr lang="en-US" sz="2400" dirty="0">
                <a:solidFill>
                  <a:srgbClr val="000000"/>
                </a:solidFill>
                <a:ea typeface="Times New Roman" panose="02020603050405020304" pitchFamily="18" charset="0"/>
                <a:cs typeface="Times New Roman" panose="02020603050405020304" pitchFamily="18" charset="0"/>
              </a:rPr>
              <a:t>Overall survey length (and individual question length) needs to be kept shorter</a:t>
            </a:r>
          </a:p>
          <a:p>
            <a:pPr marL="285750" indent="-285750" algn="just">
              <a:spcBef>
                <a:spcPts val="600"/>
              </a:spcBef>
              <a:spcAft>
                <a:spcPts val="600"/>
              </a:spcAft>
              <a:buFont typeface="Arial" panose="020B0604020202020204" pitchFamily="34" charset="0"/>
              <a:buChar char="•"/>
            </a:pPr>
            <a:r>
              <a:rPr lang="en-US" sz="2400" dirty="0">
                <a:solidFill>
                  <a:srgbClr val="000000"/>
                </a:solidFill>
                <a:ea typeface="Times New Roman" panose="02020603050405020304" pitchFamily="18" charset="0"/>
                <a:cs typeface="Times New Roman" panose="02020603050405020304" pitchFamily="18" charset="0"/>
              </a:rPr>
              <a:t>Increased use of online surveys means questions are regularly screen-shotted and captured</a:t>
            </a:r>
          </a:p>
          <a:p>
            <a:pPr marL="285750" indent="-285750" algn="just">
              <a:spcBef>
                <a:spcPts val="600"/>
              </a:spcBef>
              <a:spcAft>
                <a:spcPts val="600"/>
              </a:spcAft>
              <a:buFont typeface="Arial" panose="020B0604020202020204" pitchFamily="34" charset="0"/>
              <a:buChar char="•"/>
            </a:pPr>
            <a:r>
              <a:rPr lang="en-US" sz="2400" dirty="0">
                <a:solidFill>
                  <a:srgbClr val="000000"/>
                </a:solidFill>
                <a:effectLst/>
                <a:ea typeface="Times New Roman" panose="02020603050405020304" pitchFamily="18" charset="0"/>
                <a:cs typeface="Times New Roman" panose="02020603050405020304" pitchFamily="18" charset="0"/>
              </a:rPr>
              <a:t>In very small communities (with less than five thousand voters) we have had success with using the Postal Service to mail invitations to every registered voter</a:t>
            </a:r>
          </a:p>
        </p:txBody>
      </p:sp>
    </p:spTree>
    <p:extLst>
      <p:ext uri="{BB962C8B-B14F-4D97-AF65-F5344CB8AC3E}">
        <p14:creationId xmlns:p14="http://schemas.microsoft.com/office/powerpoint/2010/main" val="83203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encrypted-tbn0.gstatic.com/images?q=tbn:ANd9GcQzJjG1I4wIskXKgope8NPO-gC8I1dTjd58QJs5rEq7kW-hrc0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620" y="445013"/>
            <a:ext cx="5760525" cy="29353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Grp="1" noChangeArrowheads="1"/>
          </p:cNvSpPr>
          <p:nvPr>
            <p:ph idx="1"/>
          </p:nvPr>
        </p:nvSpPr>
        <p:spPr bwMode="auto">
          <a:xfrm>
            <a:off x="495300" y="3581400"/>
            <a:ext cx="8153400" cy="2660031"/>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gn="just">
              <a:buNone/>
            </a:pPr>
            <a:r>
              <a:rPr lang="en-US" b="1" dirty="0">
                <a:latin typeface="Franklin Gothic Medium Cond" panose="020B0606030402020204" pitchFamily="34" charset="0"/>
              </a:rPr>
              <a:t>“Many of us make two mistakes in our judgment of the common man. We overestimate the amount of information he has; and underestimate his intelligence.” </a:t>
            </a:r>
          </a:p>
          <a:p>
            <a:pPr marL="0" indent="0" algn="just">
              <a:buNone/>
            </a:pPr>
            <a:r>
              <a:rPr lang="en-US" b="1" dirty="0">
                <a:latin typeface="Franklin Gothic Medium Cond" panose="020B0606030402020204" pitchFamily="34" charset="0"/>
              </a:rPr>
              <a:t>– </a:t>
            </a:r>
            <a:r>
              <a:rPr lang="en-US" b="1" i="1" dirty="0">
                <a:latin typeface="Franklin Gothic Medium Cond" panose="020B0606030402020204" pitchFamily="34" charset="0"/>
              </a:rPr>
              <a:t>Elmo Roper</a:t>
            </a:r>
          </a:p>
        </p:txBody>
      </p:sp>
    </p:spTree>
    <p:extLst>
      <p:ext uri="{BB962C8B-B14F-4D97-AF65-F5344CB8AC3E}">
        <p14:creationId xmlns:p14="http://schemas.microsoft.com/office/powerpoint/2010/main" val="3427882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216E2-C3A8-47F7-98F5-EEB756A56E1C}"/>
              </a:ext>
            </a:extLst>
          </p:cNvPr>
          <p:cNvSpPr>
            <a:spLocks noGrp="1"/>
          </p:cNvSpPr>
          <p:nvPr>
            <p:ph type="title"/>
          </p:nvPr>
        </p:nvSpPr>
        <p:spPr>
          <a:xfrm>
            <a:off x="868219" y="1191108"/>
            <a:ext cx="3796144" cy="4475783"/>
          </a:xfrm>
        </p:spPr>
        <p:txBody>
          <a:bodyPr/>
          <a:lstStyle/>
          <a:p>
            <a:r>
              <a:rPr lang="en-US" dirty="0">
                <a:solidFill>
                  <a:srgbClr val="002060"/>
                </a:solidFill>
              </a:rPr>
              <a:t>Options for </a:t>
            </a:r>
            <a:br>
              <a:rPr lang="en-US" dirty="0">
                <a:solidFill>
                  <a:srgbClr val="002060"/>
                </a:solidFill>
              </a:rPr>
            </a:br>
            <a:r>
              <a:rPr lang="en-US" dirty="0">
                <a:solidFill>
                  <a:srgbClr val="002060"/>
                </a:solidFill>
              </a:rPr>
              <a:t>Conducting a Poll</a:t>
            </a:r>
          </a:p>
        </p:txBody>
      </p:sp>
    </p:spTree>
    <p:extLst>
      <p:ext uri="{BB962C8B-B14F-4D97-AF65-F5344CB8AC3E}">
        <p14:creationId xmlns:p14="http://schemas.microsoft.com/office/powerpoint/2010/main" val="2251673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562A-EEBF-7BAC-2CF5-FF47EDAFEB6A}"/>
              </a:ext>
            </a:extLst>
          </p:cNvPr>
          <p:cNvSpPr>
            <a:spLocks noGrp="1"/>
          </p:cNvSpPr>
          <p:nvPr>
            <p:ph type="title"/>
          </p:nvPr>
        </p:nvSpPr>
        <p:spPr>
          <a:xfrm>
            <a:off x="0" y="190500"/>
            <a:ext cx="9144000" cy="549993"/>
          </a:xfrm>
        </p:spPr>
        <p:txBody>
          <a:bodyPr/>
          <a:lstStyle/>
          <a:p>
            <a:r>
              <a:rPr lang="en-US" sz="2400" dirty="0">
                <a:solidFill>
                  <a:srgbClr val="002060"/>
                </a:solidFill>
              </a:rPr>
              <a:t>Stand-Alone Survey Specifications and Cost Ranges</a:t>
            </a:r>
          </a:p>
        </p:txBody>
      </p:sp>
      <p:sp>
        <p:nvSpPr>
          <p:cNvPr id="3" name="Text Placeholder 2">
            <a:extLst>
              <a:ext uri="{FF2B5EF4-FFF2-40B4-BE49-F238E27FC236}">
                <a16:creationId xmlns:a16="http://schemas.microsoft.com/office/drawing/2014/main" id="{A1E05A30-0C49-E8D6-9F17-6B94934FA08C}"/>
              </a:ext>
            </a:extLst>
          </p:cNvPr>
          <p:cNvSpPr>
            <a:spLocks noGrp="1"/>
          </p:cNvSpPr>
          <p:nvPr>
            <p:ph type="body" sz="quarter" idx="10"/>
          </p:nvPr>
        </p:nvSpPr>
        <p:spPr>
          <a:xfrm>
            <a:off x="785611" y="6308007"/>
            <a:ext cx="8127480" cy="359494"/>
          </a:xfrm>
        </p:spPr>
        <p:txBody>
          <a:bodyPr/>
          <a:lstStyle/>
          <a:p>
            <a:r>
              <a:rPr lang="en-US" sz="1800" dirty="0"/>
              <a:t>Spanish-language interviewing adds about $3,500 for any model</a:t>
            </a:r>
          </a:p>
        </p:txBody>
      </p:sp>
      <p:graphicFrame>
        <p:nvGraphicFramePr>
          <p:cNvPr id="4" name="Table 4">
            <a:extLst>
              <a:ext uri="{FF2B5EF4-FFF2-40B4-BE49-F238E27FC236}">
                <a16:creationId xmlns:a16="http://schemas.microsoft.com/office/drawing/2014/main" id="{58A73B44-2A65-D641-C7B1-8655CA6DD29A}"/>
              </a:ext>
            </a:extLst>
          </p:cNvPr>
          <p:cNvGraphicFramePr>
            <a:graphicFrameLocks noGrp="1"/>
          </p:cNvGraphicFramePr>
          <p:nvPr>
            <p:extLst>
              <p:ext uri="{D42A27DB-BD31-4B8C-83A1-F6EECF244321}">
                <p14:modId xmlns:p14="http://schemas.microsoft.com/office/powerpoint/2010/main" val="2769479347"/>
              </p:ext>
            </p:extLst>
          </p:nvPr>
        </p:nvGraphicFramePr>
        <p:xfrm>
          <a:off x="601133" y="939800"/>
          <a:ext cx="8127480" cy="5080000"/>
        </p:xfrm>
        <a:graphic>
          <a:graphicData uri="http://schemas.openxmlformats.org/drawingml/2006/table">
            <a:tbl>
              <a:tblPr firstRow="1" bandRow="1">
                <a:tableStyleId>{5C22544A-7EE6-4342-B048-85BDC9FD1C3A}</a:tableStyleId>
              </a:tblPr>
              <a:tblGrid>
                <a:gridCol w="1625496">
                  <a:extLst>
                    <a:ext uri="{9D8B030D-6E8A-4147-A177-3AD203B41FA5}">
                      <a16:colId xmlns:a16="http://schemas.microsoft.com/office/drawing/2014/main" val="2666649518"/>
                    </a:ext>
                  </a:extLst>
                </a:gridCol>
                <a:gridCol w="1625496">
                  <a:extLst>
                    <a:ext uri="{9D8B030D-6E8A-4147-A177-3AD203B41FA5}">
                      <a16:colId xmlns:a16="http://schemas.microsoft.com/office/drawing/2014/main" val="4247614643"/>
                    </a:ext>
                  </a:extLst>
                </a:gridCol>
                <a:gridCol w="1625496">
                  <a:extLst>
                    <a:ext uri="{9D8B030D-6E8A-4147-A177-3AD203B41FA5}">
                      <a16:colId xmlns:a16="http://schemas.microsoft.com/office/drawing/2014/main" val="554250275"/>
                    </a:ext>
                  </a:extLst>
                </a:gridCol>
                <a:gridCol w="1625496">
                  <a:extLst>
                    <a:ext uri="{9D8B030D-6E8A-4147-A177-3AD203B41FA5}">
                      <a16:colId xmlns:a16="http://schemas.microsoft.com/office/drawing/2014/main" val="2641064011"/>
                    </a:ext>
                  </a:extLst>
                </a:gridCol>
                <a:gridCol w="1625496">
                  <a:extLst>
                    <a:ext uri="{9D8B030D-6E8A-4147-A177-3AD203B41FA5}">
                      <a16:colId xmlns:a16="http://schemas.microsoft.com/office/drawing/2014/main" val="19653990"/>
                    </a:ext>
                  </a:extLst>
                </a:gridCol>
              </a:tblGrid>
              <a:tr h="1270000">
                <a:tc>
                  <a:txBody>
                    <a:bodyPr/>
                    <a:lstStyle/>
                    <a:p>
                      <a:pPr algn="ctr"/>
                      <a:r>
                        <a:rPr lang="en-US" dirty="0"/>
                        <a:t>Sample Size</a:t>
                      </a:r>
                    </a:p>
                  </a:txBody>
                  <a:tcPr anchor="ctr"/>
                </a:tc>
                <a:tc>
                  <a:txBody>
                    <a:bodyPr/>
                    <a:lstStyle/>
                    <a:p>
                      <a:pPr algn="ctr"/>
                      <a:r>
                        <a:rPr lang="en-US" dirty="0"/>
                        <a:t>Online Only</a:t>
                      </a:r>
                    </a:p>
                    <a:p>
                      <a:pPr algn="ctr"/>
                      <a:r>
                        <a:rPr lang="en-US" dirty="0"/>
                        <a:t>15 Minutes</a:t>
                      </a:r>
                    </a:p>
                  </a:txBody>
                  <a:tcPr anchor="ctr"/>
                </a:tc>
                <a:tc>
                  <a:txBody>
                    <a:bodyPr/>
                    <a:lstStyle/>
                    <a:p>
                      <a:pPr algn="ctr"/>
                      <a:r>
                        <a:rPr lang="en-US" dirty="0"/>
                        <a:t>Online Only</a:t>
                      </a:r>
                    </a:p>
                    <a:p>
                      <a:pPr algn="ctr"/>
                      <a:r>
                        <a:rPr lang="en-US" dirty="0"/>
                        <a:t>20 Minutes</a:t>
                      </a:r>
                    </a:p>
                  </a:txBody>
                  <a:tcPr anchor="ctr"/>
                </a:tc>
                <a:tc>
                  <a:txBody>
                    <a:bodyPr/>
                    <a:lstStyle/>
                    <a:p>
                      <a:pPr algn="ctr"/>
                      <a:r>
                        <a:rPr lang="en-US" dirty="0"/>
                        <a:t>Dual-Mode</a:t>
                      </a:r>
                    </a:p>
                    <a:p>
                      <a:pPr algn="ctr"/>
                      <a:r>
                        <a:rPr lang="en-US" dirty="0"/>
                        <a:t>15 Minutes</a:t>
                      </a:r>
                    </a:p>
                  </a:txBody>
                  <a:tcPr anchor="ctr"/>
                </a:tc>
                <a:tc>
                  <a:txBody>
                    <a:bodyPr/>
                    <a:lstStyle/>
                    <a:p>
                      <a:pPr algn="ctr"/>
                      <a:r>
                        <a:rPr lang="en-US" dirty="0"/>
                        <a:t>Dual-Mode </a:t>
                      </a:r>
                    </a:p>
                    <a:p>
                      <a:pPr algn="ctr"/>
                      <a:r>
                        <a:rPr lang="en-US" dirty="0"/>
                        <a:t>20 Minutes</a:t>
                      </a:r>
                    </a:p>
                  </a:txBody>
                  <a:tcPr anchor="ctr"/>
                </a:tc>
                <a:extLst>
                  <a:ext uri="{0D108BD9-81ED-4DB2-BD59-A6C34878D82A}">
                    <a16:rowId xmlns:a16="http://schemas.microsoft.com/office/drawing/2014/main" val="280672709"/>
                  </a:ext>
                </a:extLst>
              </a:tr>
              <a:tr h="1270000">
                <a:tc>
                  <a:txBody>
                    <a:bodyPr/>
                    <a:lstStyle/>
                    <a:p>
                      <a:pPr algn="ctr"/>
                      <a:r>
                        <a:rPr lang="en-US" sz="2000" b="1" dirty="0"/>
                        <a:t>N=400</a:t>
                      </a:r>
                    </a:p>
                  </a:txBody>
                  <a:tcPr anchor="ctr"/>
                </a:tc>
                <a:tc>
                  <a:txBody>
                    <a:bodyPr/>
                    <a:lstStyle/>
                    <a:p>
                      <a:pPr algn="ctr"/>
                      <a:r>
                        <a:rPr lang="en-US" sz="2000" b="1" dirty="0"/>
                        <a:t>$21,750</a:t>
                      </a:r>
                    </a:p>
                  </a:txBody>
                  <a:tcPr anchor="ctr"/>
                </a:tc>
                <a:tc>
                  <a:txBody>
                    <a:bodyPr/>
                    <a:lstStyle/>
                    <a:p>
                      <a:pPr algn="ctr"/>
                      <a:r>
                        <a:rPr lang="en-US" sz="2000" b="1" dirty="0"/>
                        <a:t>$23,250</a:t>
                      </a:r>
                    </a:p>
                  </a:txBody>
                  <a:tcPr anchor="ctr"/>
                </a:tc>
                <a:tc>
                  <a:txBody>
                    <a:bodyPr/>
                    <a:lstStyle/>
                    <a:p>
                      <a:pPr algn="ctr"/>
                      <a:r>
                        <a:rPr lang="en-US" sz="2000" b="1" dirty="0"/>
                        <a:t>$29,500</a:t>
                      </a:r>
                    </a:p>
                  </a:txBody>
                  <a:tcPr anchor="ctr"/>
                </a:tc>
                <a:tc>
                  <a:txBody>
                    <a:bodyPr/>
                    <a:lstStyle/>
                    <a:p>
                      <a:pPr algn="ctr"/>
                      <a:r>
                        <a:rPr lang="en-US" sz="2000" b="1" dirty="0"/>
                        <a:t>$33,000</a:t>
                      </a:r>
                    </a:p>
                  </a:txBody>
                  <a:tcPr anchor="ctr"/>
                </a:tc>
                <a:extLst>
                  <a:ext uri="{0D108BD9-81ED-4DB2-BD59-A6C34878D82A}">
                    <a16:rowId xmlns:a16="http://schemas.microsoft.com/office/drawing/2014/main" val="1167796718"/>
                  </a:ext>
                </a:extLst>
              </a:tr>
              <a:tr h="1270000">
                <a:tc>
                  <a:txBody>
                    <a:bodyPr/>
                    <a:lstStyle/>
                    <a:p>
                      <a:pPr algn="ctr"/>
                      <a:r>
                        <a:rPr lang="en-US" sz="2000" b="1" dirty="0"/>
                        <a:t>N=600</a:t>
                      </a:r>
                    </a:p>
                  </a:txBody>
                  <a:tcPr anchor="ctr"/>
                </a:tc>
                <a:tc>
                  <a:txBody>
                    <a:bodyPr/>
                    <a:lstStyle/>
                    <a:p>
                      <a:pPr algn="ctr"/>
                      <a:r>
                        <a:rPr lang="en-US" sz="2000" b="1" dirty="0"/>
                        <a:t>$24,250</a:t>
                      </a:r>
                    </a:p>
                  </a:txBody>
                  <a:tcPr anchor="ctr"/>
                </a:tc>
                <a:tc>
                  <a:txBody>
                    <a:bodyPr/>
                    <a:lstStyle/>
                    <a:p>
                      <a:pPr algn="ctr"/>
                      <a:r>
                        <a:rPr lang="en-US" sz="2000" b="1" dirty="0"/>
                        <a:t>$25,750</a:t>
                      </a:r>
                    </a:p>
                  </a:txBody>
                  <a:tcPr anchor="ctr"/>
                </a:tc>
                <a:tc>
                  <a:txBody>
                    <a:bodyPr/>
                    <a:lstStyle/>
                    <a:p>
                      <a:pPr algn="ctr"/>
                      <a:r>
                        <a:rPr lang="en-US" sz="2000" b="1" dirty="0"/>
                        <a:t>$36,000</a:t>
                      </a:r>
                    </a:p>
                  </a:txBody>
                  <a:tcPr anchor="ctr"/>
                </a:tc>
                <a:tc>
                  <a:txBody>
                    <a:bodyPr/>
                    <a:lstStyle/>
                    <a:p>
                      <a:pPr algn="ctr"/>
                      <a:r>
                        <a:rPr lang="en-US" sz="2000" b="1" dirty="0"/>
                        <a:t>$40,500</a:t>
                      </a:r>
                    </a:p>
                  </a:txBody>
                  <a:tcPr anchor="ctr"/>
                </a:tc>
                <a:extLst>
                  <a:ext uri="{0D108BD9-81ED-4DB2-BD59-A6C34878D82A}">
                    <a16:rowId xmlns:a16="http://schemas.microsoft.com/office/drawing/2014/main" val="885591506"/>
                  </a:ext>
                </a:extLst>
              </a:tr>
              <a:tr h="1270000">
                <a:tc>
                  <a:txBody>
                    <a:bodyPr/>
                    <a:lstStyle/>
                    <a:p>
                      <a:pPr algn="ctr"/>
                      <a:r>
                        <a:rPr lang="en-US" sz="2000" b="1" dirty="0"/>
                        <a:t>N=800</a:t>
                      </a:r>
                    </a:p>
                  </a:txBody>
                  <a:tcPr anchor="ctr"/>
                </a:tc>
                <a:tc>
                  <a:txBody>
                    <a:bodyPr/>
                    <a:lstStyle/>
                    <a:p>
                      <a:pPr algn="ctr"/>
                      <a:r>
                        <a:rPr lang="en-US" sz="2000" b="1" dirty="0"/>
                        <a:t>$26,750</a:t>
                      </a:r>
                    </a:p>
                  </a:txBody>
                  <a:tcPr anchor="ctr"/>
                </a:tc>
                <a:tc>
                  <a:txBody>
                    <a:bodyPr/>
                    <a:lstStyle/>
                    <a:p>
                      <a:pPr algn="ctr"/>
                      <a:r>
                        <a:rPr lang="en-US" sz="2000" b="1" dirty="0"/>
                        <a:t>$28,250</a:t>
                      </a:r>
                    </a:p>
                  </a:txBody>
                  <a:tcPr anchor="ctr"/>
                </a:tc>
                <a:tc>
                  <a:txBody>
                    <a:bodyPr/>
                    <a:lstStyle/>
                    <a:p>
                      <a:pPr algn="ctr"/>
                      <a:r>
                        <a:rPr lang="en-US" sz="2000" b="1" dirty="0"/>
                        <a:t>$42,500</a:t>
                      </a:r>
                    </a:p>
                  </a:txBody>
                  <a:tcPr anchor="ctr"/>
                </a:tc>
                <a:tc>
                  <a:txBody>
                    <a:bodyPr/>
                    <a:lstStyle/>
                    <a:p>
                      <a:pPr algn="ctr"/>
                      <a:r>
                        <a:rPr lang="en-US" sz="2000" b="1" dirty="0"/>
                        <a:t>$48,000</a:t>
                      </a:r>
                    </a:p>
                  </a:txBody>
                  <a:tcPr anchor="ctr"/>
                </a:tc>
                <a:extLst>
                  <a:ext uri="{0D108BD9-81ED-4DB2-BD59-A6C34878D82A}">
                    <a16:rowId xmlns:a16="http://schemas.microsoft.com/office/drawing/2014/main" val="148352334"/>
                  </a:ext>
                </a:extLst>
              </a:tr>
            </a:tbl>
          </a:graphicData>
        </a:graphic>
      </p:graphicFrame>
    </p:spTree>
    <p:extLst>
      <p:ext uri="{BB962C8B-B14F-4D97-AF65-F5344CB8AC3E}">
        <p14:creationId xmlns:p14="http://schemas.microsoft.com/office/powerpoint/2010/main" val="2339821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39A7-E839-6565-35C7-41742F8CD7E8}"/>
              </a:ext>
            </a:extLst>
          </p:cNvPr>
          <p:cNvSpPr>
            <a:spLocks noGrp="1"/>
          </p:cNvSpPr>
          <p:nvPr>
            <p:ph type="title"/>
          </p:nvPr>
        </p:nvSpPr>
        <p:spPr>
          <a:xfrm>
            <a:off x="0" y="190500"/>
            <a:ext cx="9144000" cy="714664"/>
          </a:xfrm>
        </p:spPr>
        <p:txBody>
          <a:bodyPr/>
          <a:lstStyle/>
          <a:p>
            <a:r>
              <a:rPr kumimoji="0" lang="en-US" sz="3200" b="1" i="0" u="none" strike="noStrike" kern="1200" cap="none" spc="0" normalizeH="0" baseline="0" noProof="0" dirty="0">
                <a:ln>
                  <a:noFill/>
                </a:ln>
                <a:solidFill>
                  <a:srgbClr val="000000"/>
                </a:solidFill>
                <a:effectLst/>
                <a:uLnTx/>
                <a:uFillTx/>
                <a:latin typeface="Arial" charset="0"/>
                <a:ea typeface="+mn-ea"/>
                <a:cs typeface="+mn-cs"/>
              </a:rPr>
              <a:t>An Omnibus Multi-Community Online Poll</a:t>
            </a:r>
            <a:endParaRPr lang="en-US" dirty="0"/>
          </a:p>
        </p:txBody>
      </p:sp>
      <p:sp>
        <p:nvSpPr>
          <p:cNvPr id="3" name="Text Placeholder 2">
            <a:extLst>
              <a:ext uri="{FF2B5EF4-FFF2-40B4-BE49-F238E27FC236}">
                <a16:creationId xmlns:a16="http://schemas.microsoft.com/office/drawing/2014/main" id="{A750A203-DEAB-5DD5-1ABB-DA3B7E36C21F}"/>
              </a:ext>
            </a:extLst>
          </p:cNvPr>
          <p:cNvSpPr>
            <a:spLocks noGrp="1"/>
          </p:cNvSpPr>
          <p:nvPr>
            <p:ph type="body" sz="quarter" idx="10"/>
          </p:nvPr>
        </p:nvSpPr>
        <p:spPr/>
        <p:txBody>
          <a:bodyPr/>
          <a:lstStyle/>
          <a:p>
            <a:endParaRPr lang="en-US"/>
          </a:p>
        </p:txBody>
      </p:sp>
      <p:sp>
        <p:nvSpPr>
          <p:cNvPr id="4" name="TextBox 3">
            <a:extLst>
              <a:ext uri="{FF2B5EF4-FFF2-40B4-BE49-F238E27FC236}">
                <a16:creationId xmlns:a16="http://schemas.microsoft.com/office/drawing/2014/main" id="{373AE955-A4DD-721F-1F1E-50A56005A030}"/>
              </a:ext>
            </a:extLst>
          </p:cNvPr>
          <p:cNvSpPr txBox="1"/>
          <p:nvPr/>
        </p:nvSpPr>
        <p:spPr>
          <a:xfrm>
            <a:off x="387927" y="905164"/>
            <a:ext cx="8386618" cy="5416868"/>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dirty="0"/>
              <a:t>To serve four communities, for example</a:t>
            </a:r>
          </a:p>
          <a:p>
            <a:pPr marL="342900" indent="-342900">
              <a:spcBef>
                <a:spcPts val="600"/>
              </a:spcBef>
              <a:buFont typeface="Arial" panose="020B0604020202020204" pitchFamily="34" charset="0"/>
              <a:buChar char="•"/>
            </a:pPr>
            <a:r>
              <a:rPr lang="en-US" dirty="0"/>
              <a:t>N=400 apiece (N=1,600 total)</a:t>
            </a:r>
          </a:p>
          <a:p>
            <a:pPr marL="342900" indent="-342900">
              <a:spcBef>
                <a:spcPts val="600"/>
              </a:spcBef>
              <a:buFont typeface="Arial" panose="020B0604020202020204" pitchFamily="34" charset="0"/>
              <a:buChar char="•"/>
            </a:pPr>
            <a:r>
              <a:rPr lang="en-US" dirty="0"/>
              <a:t>Margin of sampling error of +/- 4.9% per community</a:t>
            </a:r>
          </a:p>
          <a:p>
            <a:pPr marL="342900" indent="-342900">
              <a:spcBef>
                <a:spcPts val="600"/>
              </a:spcBef>
              <a:buFont typeface="Arial" panose="020B0604020202020204" pitchFamily="34" charset="0"/>
              <a:buChar char="•"/>
            </a:pPr>
            <a:r>
              <a:rPr lang="en-US" dirty="0"/>
              <a:t>Invitations sent by email and text message</a:t>
            </a:r>
          </a:p>
          <a:p>
            <a:pPr marL="342900" indent="-342900">
              <a:spcBef>
                <a:spcPts val="600"/>
              </a:spcBef>
              <a:buFont typeface="Arial" panose="020B0604020202020204" pitchFamily="34" charset="0"/>
              <a:buChar char="•"/>
            </a:pPr>
            <a:r>
              <a:rPr lang="en-US" dirty="0"/>
              <a:t>Demographic quotas set by community</a:t>
            </a:r>
          </a:p>
          <a:p>
            <a:pPr marL="342900" indent="-342900">
              <a:spcBef>
                <a:spcPts val="600"/>
              </a:spcBef>
              <a:buFont typeface="Arial" panose="020B0604020202020204" pitchFamily="34" charset="0"/>
              <a:buChar char="•"/>
            </a:pPr>
            <a:r>
              <a:rPr lang="en-US" dirty="0"/>
              <a:t>10 minutes of questions</a:t>
            </a:r>
          </a:p>
          <a:p>
            <a:pPr marL="800100" lvl="1" indent="-342900">
              <a:spcBef>
                <a:spcPts val="600"/>
              </a:spcBef>
              <a:buFont typeface="Wingdings" panose="05000000000000000000" pitchFamily="2" charset="2"/>
              <a:buChar char="ü"/>
            </a:pPr>
            <a:r>
              <a:rPr lang="en-US" i="1" dirty="0"/>
              <a:t>Perceived need</a:t>
            </a:r>
          </a:p>
          <a:p>
            <a:pPr marL="800100" lvl="1" indent="-342900">
              <a:spcBef>
                <a:spcPts val="600"/>
              </a:spcBef>
              <a:buFont typeface="Wingdings" panose="05000000000000000000" pitchFamily="2" charset="2"/>
              <a:buChar char="ü"/>
            </a:pPr>
            <a:r>
              <a:rPr lang="en-US" i="1" dirty="0"/>
              <a:t>Support for a model measure</a:t>
            </a:r>
          </a:p>
          <a:p>
            <a:pPr marL="800100" lvl="1" indent="-342900">
              <a:spcBef>
                <a:spcPts val="600"/>
              </a:spcBef>
              <a:buFont typeface="Wingdings" panose="05000000000000000000" pitchFamily="2" charset="2"/>
              <a:buChar char="ü"/>
            </a:pPr>
            <a:r>
              <a:rPr lang="en-US" i="1" dirty="0"/>
              <a:t>Acceptance of funding mechanisms</a:t>
            </a:r>
          </a:p>
          <a:p>
            <a:pPr marL="800100" lvl="1" indent="-342900">
              <a:spcBef>
                <a:spcPts val="600"/>
              </a:spcBef>
              <a:buFont typeface="Wingdings" panose="05000000000000000000" pitchFamily="2" charset="2"/>
              <a:buChar char="ü"/>
            </a:pPr>
            <a:r>
              <a:rPr lang="en-US" i="1" dirty="0"/>
              <a:t>Prioritization of key investments</a:t>
            </a:r>
          </a:p>
          <a:p>
            <a:pPr marL="800100" lvl="1" indent="-342900">
              <a:spcBef>
                <a:spcPts val="600"/>
              </a:spcBef>
              <a:buFont typeface="Wingdings" panose="05000000000000000000" pitchFamily="2" charset="2"/>
              <a:buChar char="ü"/>
            </a:pPr>
            <a:r>
              <a:rPr lang="en-US" i="1" dirty="0"/>
              <a:t>Impact of overall pro and con messages</a:t>
            </a:r>
          </a:p>
          <a:p>
            <a:pPr marL="342900" indent="-342900">
              <a:spcBef>
                <a:spcPts val="600"/>
              </a:spcBef>
              <a:buFont typeface="Arial" panose="020B0604020202020204" pitchFamily="34" charset="0"/>
              <a:buChar char="•"/>
            </a:pPr>
            <a:r>
              <a:rPr lang="en-US" dirty="0"/>
              <a:t>Results analyzed by community</a:t>
            </a:r>
          </a:p>
          <a:p>
            <a:pPr marL="342900" indent="-342900">
              <a:spcBef>
                <a:spcPts val="600"/>
              </a:spcBef>
              <a:buFont typeface="Arial" panose="020B0604020202020204" pitchFamily="34" charset="0"/>
              <a:buChar char="•"/>
            </a:pPr>
            <a:r>
              <a:rPr lang="en-US" dirty="0"/>
              <a:t>Price of $39,000 ($9,750 per community)</a:t>
            </a:r>
          </a:p>
        </p:txBody>
      </p:sp>
    </p:spTree>
    <p:extLst>
      <p:ext uri="{BB962C8B-B14F-4D97-AF65-F5344CB8AC3E}">
        <p14:creationId xmlns:p14="http://schemas.microsoft.com/office/powerpoint/2010/main" val="236290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534400" cy="923330"/>
          </a:xfrm>
          <a:prstGeom prst="rect">
            <a:avLst/>
          </a:prstGeom>
          <a:noFill/>
        </p:spPr>
        <p:txBody>
          <a:bodyPr wrap="square" rtlCol="0">
            <a:spAutoFit/>
          </a:bodyPr>
          <a:lstStyle/>
          <a:p>
            <a:pPr algn="ctr"/>
            <a:r>
              <a:rPr lang="en-US" sz="5400" b="1" dirty="0">
                <a:latin typeface="Tahoma" pitchFamily="34" charset="0"/>
                <a:cs typeface="Tahoma" pitchFamily="34" charset="0"/>
              </a:rPr>
              <a:t>Questions?</a:t>
            </a:r>
            <a:r>
              <a:rPr lang="en-US" sz="3600" b="1" dirty="0">
                <a:latin typeface="Tahoma" pitchFamily="34" charset="0"/>
                <a:cs typeface="Tahoma" pitchFamily="34" charset="0"/>
              </a:rPr>
              <a:t> </a:t>
            </a:r>
          </a:p>
        </p:txBody>
      </p:sp>
      <p:pic>
        <p:nvPicPr>
          <p:cNvPr id="1027" name="Picture 3"/>
          <p:cNvPicPr>
            <a:picLocks noChangeAspect="1" noChangeArrowheads="1"/>
          </p:cNvPicPr>
          <p:nvPr/>
        </p:nvPicPr>
        <p:blipFill>
          <a:blip r:embed="rId2" cstate="print"/>
          <a:srcRect/>
          <a:stretch>
            <a:fillRect/>
          </a:stretch>
        </p:blipFill>
        <p:spPr bwMode="auto">
          <a:xfrm>
            <a:off x="1905000" y="1074976"/>
            <a:ext cx="5334000" cy="4944824"/>
          </a:xfrm>
          <a:prstGeom prst="rect">
            <a:avLst/>
          </a:prstGeom>
          <a:noFill/>
          <a:ln w="9525">
            <a:noFill/>
            <a:miter lim="800000"/>
            <a:headEnd/>
            <a:tailEnd/>
          </a:ln>
        </p:spPr>
      </p:pic>
    </p:spTree>
    <p:extLst>
      <p:ext uri="{BB962C8B-B14F-4D97-AF65-F5344CB8AC3E}">
        <p14:creationId xmlns:p14="http://schemas.microsoft.com/office/powerpoint/2010/main" val="2493466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060"/>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50000"/>
              </a:spcBef>
              <a:spcAft>
                <a:spcPct val="0"/>
              </a:spcAft>
            </a:pPr>
            <a:endParaRPr lang="en-US" sz="1600" b="1">
              <a:solidFill>
                <a:srgbClr val="FFFFFF"/>
              </a:solidFill>
            </a:endParaRPr>
          </a:p>
        </p:txBody>
      </p:sp>
      <p:sp>
        <p:nvSpPr>
          <p:cNvPr id="117764" name="Text Box 5"/>
          <p:cNvSpPr txBox="1">
            <a:spLocks noChangeArrowheads="1"/>
          </p:cNvSpPr>
          <p:nvPr/>
        </p:nvSpPr>
        <p:spPr bwMode="auto">
          <a:xfrm>
            <a:off x="2714625" y="3962400"/>
            <a:ext cx="39624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ctr" eaLnBrk="1" fontAlgn="base" hangingPunct="1">
              <a:spcBef>
                <a:spcPct val="0"/>
              </a:spcBef>
              <a:spcAft>
                <a:spcPct val="0"/>
              </a:spcAft>
            </a:pPr>
            <a:r>
              <a:rPr lang="en-US" sz="2000" i="1" dirty="0">
                <a:solidFill>
                  <a:schemeClr val="bg1"/>
                </a:solidFill>
                <a:cs typeface="Arial" charset="0"/>
              </a:rPr>
              <a:t>1999 Harrison St., Suite 2020</a:t>
            </a:r>
            <a:br>
              <a:rPr lang="en-US" sz="2000" i="1" dirty="0">
                <a:solidFill>
                  <a:schemeClr val="bg1"/>
                </a:solidFill>
                <a:cs typeface="Arial" charset="0"/>
              </a:rPr>
            </a:br>
            <a:r>
              <a:rPr lang="en-US" sz="2000" i="1" dirty="0">
                <a:solidFill>
                  <a:schemeClr val="bg1"/>
                </a:solidFill>
                <a:cs typeface="Arial" charset="0"/>
              </a:rPr>
              <a:t>Oakland, CA 94612</a:t>
            </a:r>
            <a:br>
              <a:rPr lang="en-US" sz="2000" i="1" dirty="0">
                <a:solidFill>
                  <a:schemeClr val="bg1"/>
                </a:solidFill>
                <a:cs typeface="Arial" charset="0"/>
              </a:rPr>
            </a:br>
            <a:r>
              <a:rPr lang="en-US" sz="2000" i="1" dirty="0">
                <a:solidFill>
                  <a:schemeClr val="bg1"/>
                </a:solidFill>
                <a:cs typeface="Arial" charset="0"/>
              </a:rPr>
              <a:t>Phone (510) 451-9521</a:t>
            </a:r>
          </a:p>
          <a:p>
            <a:pPr algn="ctr" eaLnBrk="1" fontAlgn="base" hangingPunct="1">
              <a:spcBef>
                <a:spcPct val="0"/>
              </a:spcBef>
              <a:spcAft>
                <a:spcPct val="0"/>
              </a:spcAft>
            </a:pPr>
            <a:r>
              <a:rPr lang="en-US" sz="2000" i="1" dirty="0">
                <a:solidFill>
                  <a:schemeClr val="bg1"/>
                </a:solidFill>
                <a:cs typeface="Arial" charset="0"/>
              </a:rPr>
              <a:t>Fax (510) 451-0384</a:t>
            </a:r>
            <a:r>
              <a:rPr lang="en-US" sz="2200" i="1" dirty="0">
                <a:solidFill>
                  <a:schemeClr val="bg1"/>
                </a:solidFill>
                <a:cs typeface="Arial" charset="0"/>
              </a:rPr>
              <a:t> </a:t>
            </a:r>
          </a:p>
          <a:p>
            <a:pPr algn="ctr" eaLnBrk="1" fontAlgn="base" hangingPunct="1">
              <a:spcBef>
                <a:spcPct val="0"/>
              </a:spcBef>
              <a:spcAft>
                <a:spcPct val="0"/>
              </a:spcAft>
            </a:pPr>
            <a:r>
              <a:rPr lang="en-US" sz="2200" i="1" dirty="0">
                <a:solidFill>
                  <a:schemeClr val="bg1"/>
                </a:solidFill>
                <a:cs typeface="Arial" charset="0"/>
              </a:rPr>
              <a:t>Dave@FM3research.com</a:t>
            </a:r>
          </a:p>
        </p:txBody>
      </p:sp>
      <p:sp>
        <p:nvSpPr>
          <p:cNvPr id="117765" name="WordArt 6"/>
          <p:cNvSpPr>
            <a:spLocks noChangeArrowheads="1" noChangeShapeType="1" noTextEdit="1"/>
          </p:cNvSpPr>
          <p:nvPr/>
        </p:nvSpPr>
        <p:spPr bwMode="auto">
          <a:xfrm>
            <a:off x="2971800" y="905173"/>
            <a:ext cx="3448050" cy="595312"/>
          </a:xfrm>
          <a:prstGeom prst="rect">
            <a:avLst/>
          </a:prstGeom>
        </p:spPr>
        <p:txBody>
          <a:bodyPr wrap="none" fromWordArt="1">
            <a:prstTxWarp prst="textPlain">
              <a:avLst>
                <a:gd name="adj" fmla="val 50000"/>
              </a:avLst>
            </a:prstTxWarp>
          </a:bodyPr>
          <a:lstStyle/>
          <a:p>
            <a:pPr algn="ctr" fontAlgn="base">
              <a:spcBef>
                <a:spcPct val="50000"/>
              </a:spcBef>
              <a:spcAft>
                <a:spcPct val="0"/>
              </a:spcAft>
            </a:pPr>
            <a:r>
              <a:rPr lang="en-US" sz="3600" b="1" kern="10" dirty="0">
                <a:ln w="9525">
                  <a:solidFill>
                    <a:srgbClr val="000000"/>
                  </a:solidFill>
                  <a:round/>
                  <a:headEnd/>
                  <a:tailEnd/>
                </a:ln>
                <a:solidFill>
                  <a:schemeClr val="bg1"/>
                </a:solidFill>
                <a:effectLst>
                  <a:outerShdw dist="38100" dir="2700000" algn="tl" rotWithShape="0">
                    <a:srgbClr val="000000">
                      <a:alpha val="43137"/>
                    </a:srgbClr>
                  </a:outerShdw>
                </a:effectLst>
                <a:latin typeface="Arial Black"/>
              </a:rPr>
              <a:t> DAVID METZ </a:t>
            </a:r>
          </a:p>
        </p:txBody>
      </p:sp>
      <p:pic>
        <p:nvPicPr>
          <p:cNvPr id="9" name="Picture 8" descr="A close up of a sign&#10;&#10;Description generated with very high confidence">
            <a:extLst>
              <a:ext uri="{FF2B5EF4-FFF2-40B4-BE49-F238E27FC236}">
                <a16:creationId xmlns:a16="http://schemas.microsoft.com/office/drawing/2014/main" id="{A0199DE5-02DE-4726-9A0D-9056CB7656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9030" y="2244065"/>
            <a:ext cx="2693589" cy="974754"/>
          </a:xfrm>
          <a:prstGeom prst="rect">
            <a:avLst/>
          </a:prstGeom>
          <a:solidFill>
            <a:schemeClr val="bg1"/>
          </a:solidFill>
          <a:ln w="57150">
            <a:solidFill>
              <a:schemeClr val="bg1"/>
            </a:solidFill>
          </a:ln>
        </p:spPr>
      </p:pic>
    </p:spTree>
    <p:extLst>
      <p:ext uri="{BB962C8B-B14F-4D97-AF65-F5344CB8AC3E}">
        <p14:creationId xmlns:p14="http://schemas.microsoft.com/office/powerpoint/2010/main" val="331552003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4" name="Text Box 6"/>
          <p:cNvSpPr txBox="1">
            <a:spLocks noChangeArrowheads="1"/>
          </p:cNvSpPr>
          <p:nvPr/>
        </p:nvSpPr>
        <p:spPr bwMode="auto">
          <a:xfrm>
            <a:off x="4114800" y="3048000"/>
            <a:ext cx="4267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i="1" dirty="0">
                <a:solidFill>
                  <a:srgbClr val="CC0000"/>
                </a:solidFill>
              </a:rPr>
              <a:t>With limited time and/or limited dollars, a campaign needs to hit the mark on the first try.</a:t>
            </a:r>
          </a:p>
        </p:txBody>
      </p:sp>
      <p:pic>
        <p:nvPicPr>
          <p:cNvPr id="150535" name="Picture 7" descr="bzp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32100"/>
            <a:ext cx="302895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536" name="WordArt 8"/>
          <p:cNvSpPr>
            <a:spLocks noChangeArrowheads="1" noChangeShapeType="1" noTextEdit="1"/>
          </p:cNvSpPr>
          <p:nvPr/>
        </p:nvSpPr>
        <p:spPr bwMode="auto">
          <a:xfrm>
            <a:off x="1981200" y="1447800"/>
            <a:ext cx="4800600" cy="685800"/>
          </a:xfrm>
          <a:prstGeom prst="rect">
            <a:avLst/>
          </a:prstGeom>
        </p:spPr>
        <p:txBody>
          <a:bodyPr wrap="none" fromWordArt="1">
            <a:prstTxWarp prst="textPlain">
              <a:avLst>
                <a:gd name="adj" fmla="val 50000"/>
              </a:avLst>
            </a:prstTxWarp>
          </a:bodyPr>
          <a:lstStyle/>
          <a:p>
            <a:pPr algn="ctr"/>
            <a:r>
              <a:rPr lang="en-US" sz="4400" i="1" kern="10" dirty="0">
                <a:ln w="9525">
                  <a:solidFill>
                    <a:schemeClr val="tx1"/>
                  </a:solidFill>
                  <a:round/>
                  <a:headEnd/>
                  <a:tailEnd/>
                </a:ln>
                <a:solidFill>
                  <a:srgbClr val="CC0000"/>
                </a:solidFill>
                <a:effectLst>
                  <a:outerShdw dist="17961" dir="2700000" algn="ctr" rotWithShape="0">
                    <a:schemeClr val="tx1"/>
                  </a:outerShdw>
                </a:effectLst>
                <a:latin typeface="Arial"/>
                <a:cs typeface="Arial"/>
              </a:rPr>
              <a:t>MORE EFFICIENT</a:t>
            </a:r>
          </a:p>
        </p:txBody>
      </p:sp>
      <p:sp>
        <p:nvSpPr>
          <p:cNvPr id="6" name="Rectangle 4"/>
          <p:cNvSpPr>
            <a:spLocks noChangeArrowheads="1"/>
          </p:cNvSpPr>
          <p:nvPr/>
        </p:nvSpPr>
        <p:spPr bwMode="auto">
          <a:xfrm>
            <a:off x="543832" y="457200"/>
            <a:ext cx="7912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2800" dirty="0">
                <a:latin typeface="Tahoma" pitchFamily="34" charset="0"/>
                <a:cs typeface="Tahoma" pitchFamily="34" charset="0"/>
              </a:rPr>
              <a:t>And o</a:t>
            </a:r>
            <a:r>
              <a:rPr lang="en-US" sz="2800" b="1" dirty="0">
                <a:latin typeface="Tahoma" pitchFamily="34" charset="0"/>
                <a:cs typeface="Tahoma" pitchFamily="34" charset="0"/>
              </a:rPr>
              <a:t>pinion research makes you…</a:t>
            </a:r>
          </a:p>
        </p:txBody>
      </p:sp>
    </p:spTree>
    <p:extLst>
      <p:ext uri="{BB962C8B-B14F-4D97-AF65-F5344CB8AC3E}">
        <p14:creationId xmlns:p14="http://schemas.microsoft.com/office/powerpoint/2010/main" val="54133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543832" y="457200"/>
            <a:ext cx="79121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342900" indent="-342900" algn="ctr"/>
            <a:r>
              <a:rPr lang="en-US" sz="2800" b="1" dirty="0">
                <a:latin typeface="Tahoma" pitchFamily="34" charset="0"/>
                <a:cs typeface="Tahoma" pitchFamily="34" charset="0"/>
              </a:rPr>
              <a:t>Research can also provide perspective and dispel the “squeaky wheel” phenomenon. </a:t>
            </a:r>
          </a:p>
        </p:txBody>
      </p:sp>
      <p:sp>
        <p:nvSpPr>
          <p:cNvPr id="52229" name="Text Box 5"/>
          <p:cNvSpPr txBox="1">
            <a:spLocks noChangeArrowheads="1"/>
          </p:cNvSpPr>
          <p:nvPr/>
        </p:nvSpPr>
        <p:spPr bwMode="auto">
          <a:xfrm>
            <a:off x="307975" y="1752600"/>
            <a:ext cx="472122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200" b="1" dirty="0"/>
              <a:t>On most community and public policy issues, elected officials and institutions hear from a tiny – but vocal – fraction of the population: “the squeaky wheels.”</a:t>
            </a:r>
          </a:p>
          <a:p>
            <a:pPr algn="just"/>
            <a:r>
              <a:rPr lang="en-US" sz="2200" b="1" dirty="0"/>
              <a:t> </a:t>
            </a:r>
          </a:p>
          <a:p>
            <a:pPr algn="just"/>
            <a:r>
              <a:rPr lang="en-US" sz="2200" b="1" dirty="0"/>
              <a:t>Typically, there is a silent majority which can feel strikingly different than the vocal minority.  Research provides perspective on what the broader whole thinks and says. </a:t>
            </a:r>
          </a:p>
        </p:txBody>
      </p:sp>
      <p:pic>
        <p:nvPicPr>
          <p:cNvPr id="52231" name="Picture 7" descr="TR0021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745" y="2743200"/>
            <a:ext cx="3388280" cy="223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55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5" name="Text Box 3"/>
          <p:cNvSpPr txBox="1">
            <a:spLocks noChangeArrowheads="1"/>
          </p:cNvSpPr>
          <p:nvPr/>
        </p:nvSpPr>
        <p:spPr bwMode="auto">
          <a:xfrm>
            <a:off x="4854575" y="1908175"/>
            <a:ext cx="4060825" cy="4111625"/>
          </a:xfrm>
          <a:prstGeom prst="rect">
            <a:avLst/>
          </a:prstGeom>
          <a:solidFill>
            <a:srgbClr val="2E8C4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algn="l">
              <a:defRPr sz="2400">
                <a:solidFill>
                  <a:schemeClr val="tx1"/>
                </a:solidFill>
                <a:latin typeface="Century Gothic" pitchFamily="34" charset="0"/>
              </a:defRPr>
            </a:lvl1pPr>
            <a:lvl2pPr marL="579438" algn="l">
              <a:defRPr sz="2400">
                <a:solidFill>
                  <a:schemeClr val="tx1"/>
                </a:solidFill>
                <a:latin typeface="Century Gothic" pitchFamily="34" charset="0"/>
              </a:defRPr>
            </a:lvl2pPr>
            <a:lvl3pPr algn="l">
              <a:defRPr sz="2400">
                <a:solidFill>
                  <a:schemeClr val="tx1"/>
                </a:solidFill>
                <a:latin typeface="Century Gothic" pitchFamily="34" charset="0"/>
              </a:defRPr>
            </a:lvl3pPr>
            <a:lvl4pPr algn="l">
              <a:defRPr sz="2400">
                <a:solidFill>
                  <a:schemeClr val="tx1"/>
                </a:solidFill>
                <a:latin typeface="Century Gothic" pitchFamily="34" charset="0"/>
              </a:defRPr>
            </a:lvl4pPr>
            <a:lvl5pPr algn="l">
              <a:defRPr sz="2400">
                <a:solidFill>
                  <a:schemeClr val="tx1"/>
                </a:solidFill>
                <a:latin typeface="Century Gothic" pitchFamily="34" charset="0"/>
              </a:defRPr>
            </a:lvl5pPr>
            <a:lvl6pPr fontAlgn="base">
              <a:spcBef>
                <a:spcPct val="0"/>
              </a:spcBef>
              <a:spcAft>
                <a:spcPct val="0"/>
              </a:spcAft>
              <a:defRPr sz="2400">
                <a:solidFill>
                  <a:schemeClr val="tx1"/>
                </a:solidFill>
                <a:latin typeface="Century Gothic" pitchFamily="34" charset="0"/>
              </a:defRPr>
            </a:lvl6pPr>
            <a:lvl7pPr fontAlgn="base">
              <a:spcBef>
                <a:spcPct val="0"/>
              </a:spcBef>
              <a:spcAft>
                <a:spcPct val="0"/>
              </a:spcAft>
              <a:defRPr sz="2400">
                <a:solidFill>
                  <a:schemeClr val="tx1"/>
                </a:solidFill>
                <a:latin typeface="Century Gothic" pitchFamily="34" charset="0"/>
              </a:defRPr>
            </a:lvl7pPr>
            <a:lvl8pPr fontAlgn="base">
              <a:spcBef>
                <a:spcPct val="0"/>
              </a:spcBef>
              <a:spcAft>
                <a:spcPct val="0"/>
              </a:spcAft>
              <a:defRPr sz="2400">
                <a:solidFill>
                  <a:schemeClr val="tx1"/>
                </a:solidFill>
                <a:latin typeface="Century Gothic" pitchFamily="34" charset="0"/>
              </a:defRPr>
            </a:lvl8pPr>
            <a:lvl9pPr fontAlgn="base">
              <a:spcBef>
                <a:spcPct val="0"/>
              </a:spcBef>
              <a:spcAft>
                <a:spcPct val="0"/>
              </a:spcAft>
              <a:defRPr sz="2400">
                <a:solidFill>
                  <a:schemeClr val="tx1"/>
                </a:solidFill>
                <a:latin typeface="Century Gothic" pitchFamily="34" charset="0"/>
              </a:defRPr>
            </a:lvl9pPr>
          </a:lstStyle>
          <a:p>
            <a:pPr>
              <a:buFont typeface="Wingdings" pitchFamily="2" charset="2"/>
              <a:buChar char="Ø"/>
            </a:pPr>
            <a:r>
              <a:rPr lang="en-US" sz="2200" b="1">
                <a:solidFill>
                  <a:schemeClr val="bg1"/>
                </a:solidFill>
              </a:rPr>
              <a:t>Closed-end questions;</a:t>
            </a:r>
          </a:p>
          <a:p>
            <a:pPr>
              <a:buFont typeface="Wingdings" pitchFamily="2" charset="2"/>
              <a:buChar char="Ø"/>
            </a:pPr>
            <a:endParaRPr lang="en-US" sz="2200" b="1">
              <a:solidFill>
                <a:schemeClr val="bg1"/>
              </a:solidFill>
            </a:endParaRPr>
          </a:p>
          <a:p>
            <a:pPr>
              <a:buFont typeface="Wingdings" pitchFamily="2" charset="2"/>
              <a:buChar char="Ø"/>
            </a:pPr>
            <a:r>
              <a:rPr lang="en-US" sz="2200" b="1">
                <a:solidFill>
                  <a:schemeClr val="bg1"/>
                </a:solidFill>
              </a:rPr>
              <a:t>Large number of people;</a:t>
            </a:r>
          </a:p>
          <a:p>
            <a:pPr>
              <a:buFont typeface="Wingdings" pitchFamily="2" charset="2"/>
              <a:buChar char="Ø"/>
            </a:pPr>
            <a:endParaRPr lang="en-US" sz="2200" b="1">
              <a:solidFill>
                <a:schemeClr val="bg1"/>
              </a:solidFill>
            </a:endParaRPr>
          </a:p>
          <a:p>
            <a:pPr>
              <a:buFont typeface="Wingdings" pitchFamily="2" charset="2"/>
              <a:buChar char="Ø"/>
            </a:pPr>
            <a:r>
              <a:rPr lang="en-US" sz="2200" b="1">
                <a:solidFill>
                  <a:schemeClr val="bg1"/>
                </a:solidFill>
              </a:rPr>
              <a:t>Limited number of questions;</a:t>
            </a:r>
          </a:p>
          <a:p>
            <a:pPr>
              <a:buFont typeface="Wingdings" pitchFamily="2" charset="2"/>
              <a:buChar char="Ø"/>
            </a:pPr>
            <a:endParaRPr lang="en-US" sz="2200" b="1">
              <a:solidFill>
                <a:schemeClr val="bg1"/>
              </a:solidFill>
            </a:endParaRPr>
          </a:p>
          <a:p>
            <a:pPr>
              <a:buFont typeface="Wingdings" pitchFamily="2" charset="2"/>
              <a:buChar char="Ø"/>
            </a:pPr>
            <a:r>
              <a:rPr lang="en-US" sz="2200" b="1">
                <a:solidFill>
                  <a:schemeClr val="bg1"/>
                </a:solidFill>
              </a:rPr>
              <a:t>Broad data, generalized results;</a:t>
            </a:r>
          </a:p>
          <a:p>
            <a:pPr>
              <a:buFont typeface="Wingdings" pitchFamily="2" charset="2"/>
              <a:buChar char="Ø"/>
            </a:pPr>
            <a:endParaRPr lang="en-US" sz="2200" b="1">
              <a:solidFill>
                <a:schemeClr val="bg1"/>
              </a:solidFill>
            </a:endParaRPr>
          </a:p>
          <a:p>
            <a:pPr>
              <a:buFont typeface="Wingdings" pitchFamily="2" charset="2"/>
              <a:buChar char="Ø"/>
            </a:pPr>
            <a:r>
              <a:rPr lang="en-US" sz="2200" b="1">
                <a:solidFill>
                  <a:schemeClr val="bg1"/>
                </a:solidFill>
              </a:rPr>
              <a:t>Answers “what?” and “how many?”</a:t>
            </a:r>
          </a:p>
        </p:txBody>
      </p:sp>
      <p:sp>
        <p:nvSpPr>
          <p:cNvPr id="950276" name="Text Box 4"/>
          <p:cNvSpPr txBox="1">
            <a:spLocks noChangeArrowheads="1"/>
          </p:cNvSpPr>
          <p:nvPr/>
        </p:nvSpPr>
        <p:spPr bwMode="auto">
          <a:xfrm>
            <a:off x="307975" y="1903413"/>
            <a:ext cx="4013200" cy="4111625"/>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5138" indent="-465138" algn="l">
              <a:defRPr sz="2400">
                <a:solidFill>
                  <a:schemeClr val="tx1"/>
                </a:solidFill>
                <a:latin typeface="Century Gothic" pitchFamily="34" charset="0"/>
              </a:defRPr>
            </a:lvl1pPr>
            <a:lvl2pPr marL="579438" algn="l">
              <a:defRPr sz="2400">
                <a:solidFill>
                  <a:schemeClr val="tx1"/>
                </a:solidFill>
                <a:latin typeface="Century Gothic" pitchFamily="34" charset="0"/>
              </a:defRPr>
            </a:lvl2pPr>
            <a:lvl3pPr algn="l">
              <a:defRPr sz="2400">
                <a:solidFill>
                  <a:schemeClr val="tx1"/>
                </a:solidFill>
                <a:latin typeface="Century Gothic" pitchFamily="34" charset="0"/>
              </a:defRPr>
            </a:lvl3pPr>
            <a:lvl4pPr algn="l">
              <a:defRPr sz="2400">
                <a:solidFill>
                  <a:schemeClr val="tx1"/>
                </a:solidFill>
                <a:latin typeface="Century Gothic" pitchFamily="34" charset="0"/>
              </a:defRPr>
            </a:lvl4pPr>
            <a:lvl5pPr algn="l">
              <a:defRPr sz="2400">
                <a:solidFill>
                  <a:schemeClr val="tx1"/>
                </a:solidFill>
                <a:latin typeface="Century Gothic" pitchFamily="34" charset="0"/>
              </a:defRPr>
            </a:lvl5pPr>
            <a:lvl6pPr fontAlgn="base">
              <a:spcBef>
                <a:spcPct val="0"/>
              </a:spcBef>
              <a:spcAft>
                <a:spcPct val="0"/>
              </a:spcAft>
              <a:defRPr sz="2400">
                <a:solidFill>
                  <a:schemeClr val="tx1"/>
                </a:solidFill>
                <a:latin typeface="Century Gothic" pitchFamily="34" charset="0"/>
              </a:defRPr>
            </a:lvl6pPr>
            <a:lvl7pPr fontAlgn="base">
              <a:spcBef>
                <a:spcPct val="0"/>
              </a:spcBef>
              <a:spcAft>
                <a:spcPct val="0"/>
              </a:spcAft>
              <a:defRPr sz="2400">
                <a:solidFill>
                  <a:schemeClr val="tx1"/>
                </a:solidFill>
                <a:latin typeface="Century Gothic" pitchFamily="34" charset="0"/>
              </a:defRPr>
            </a:lvl7pPr>
            <a:lvl8pPr fontAlgn="base">
              <a:spcBef>
                <a:spcPct val="0"/>
              </a:spcBef>
              <a:spcAft>
                <a:spcPct val="0"/>
              </a:spcAft>
              <a:defRPr sz="2400">
                <a:solidFill>
                  <a:schemeClr val="tx1"/>
                </a:solidFill>
                <a:latin typeface="Century Gothic" pitchFamily="34" charset="0"/>
              </a:defRPr>
            </a:lvl8pPr>
            <a:lvl9pPr fontAlgn="base">
              <a:spcBef>
                <a:spcPct val="0"/>
              </a:spcBef>
              <a:spcAft>
                <a:spcPct val="0"/>
              </a:spcAft>
              <a:defRPr sz="2400">
                <a:solidFill>
                  <a:schemeClr val="tx1"/>
                </a:solidFill>
                <a:latin typeface="Century Gothic" pitchFamily="34" charset="0"/>
              </a:defRPr>
            </a:lvl9pPr>
          </a:lstStyle>
          <a:p>
            <a:pPr>
              <a:buClr>
                <a:schemeClr val="bg1"/>
              </a:buClr>
              <a:buFont typeface="Wingdings" pitchFamily="2" charset="2"/>
              <a:buChar char="Ø"/>
            </a:pPr>
            <a:r>
              <a:rPr lang="en-US" sz="2200" b="1">
                <a:solidFill>
                  <a:schemeClr val="bg1"/>
                </a:solidFill>
              </a:rPr>
              <a:t>Open-end discussion;</a:t>
            </a:r>
          </a:p>
          <a:p>
            <a:pPr>
              <a:buClr>
                <a:schemeClr val="bg1"/>
              </a:buClr>
              <a:buFont typeface="Wingdings" pitchFamily="2" charset="2"/>
              <a:buChar char="Ø"/>
            </a:pPr>
            <a:endParaRPr lang="en-US" sz="2200" b="1">
              <a:solidFill>
                <a:schemeClr val="bg1"/>
              </a:solidFill>
            </a:endParaRPr>
          </a:p>
          <a:p>
            <a:pPr>
              <a:buClr>
                <a:schemeClr val="bg1"/>
              </a:buClr>
              <a:buFont typeface="Wingdings" pitchFamily="2" charset="2"/>
              <a:buChar char="Ø"/>
            </a:pPr>
            <a:r>
              <a:rPr lang="en-US" sz="2200" b="1">
                <a:solidFill>
                  <a:schemeClr val="bg1"/>
                </a:solidFill>
              </a:rPr>
              <a:t>Small groups of people;</a:t>
            </a:r>
          </a:p>
          <a:p>
            <a:pPr>
              <a:buClr>
                <a:schemeClr val="bg1"/>
              </a:buClr>
              <a:buFont typeface="Wingdings" pitchFamily="2" charset="2"/>
              <a:buChar char="Ø"/>
            </a:pPr>
            <a:endParaRPr lang="en-US" sz="2200" b="1">
              <a:solidFill>
                <a:schemeClr val="bg1"/>
              </a:solidFill>
            </a:endParaRPr>
          </a:p>
          <a:p>
            <a:pPr>
              <a:buClr>
                <a:schemeClr val="bg1"/>
              </a:buClr>
              <a:buFont typeface="Wingdings" pitchFamily="2" charset="2"/>
              <a:buChar char="Ø"/>
            </a:pPr>
            <a:r>
              <a:rPr lang="en-US" sz="2200" b="1">
                <a:solidFill>
                  <a:schemeClr val="bg1"/>
                </a:solidFill>
              </a:rPr>
              <a:t>In-depth probing;</a:t>
            </a:r>
          </a:p>
          <a:p>
            <a:pPr>
              <a:buClr>
                <a:schemeClr val="bg1"/>
              </a:buClr>
              <a:buFont typeface="Wingdings" pitchFamily="2" charset="2"/>
              <a:buChar char="Ø"/>
            </a:pPr>
            <a:endParaRPr lang="en-US" sz="2200" b="1">
              <a:solidFill>
                <a:schemeClr val="bg1"/>
              </a:solidFill>
            </a:endParaRPr>
          </a:p>
          <a:p>
            <a:pPr>
              <a:buClr>
                <a:schemeClr val="bg1"/>
              </a:buClr>
              <a:buFont typeface="Wingdings" pitchFamily="2" charset="2"/>
              <a:buChar char="Ø"/>
            </a:pPr>
            <a:r>
              <a:rPr lang="en-US" sz="2200" b="1">
                <a:solidFill>
                  <a:schemeClr val="bg1"/>
                </a:solidFill>
              </a:rPr>
              <a:t>Understanding perceptions, opinions, beliefs, and attitudes;</a:t>
            </a:r>
          </a:p>
          <a:p>
            <a:pPr>
              <a:buClr>
                <a:schemeClr val="bg1"/>
              </a:buClr>
              <a:buFont typeface="Wingdings" pitchFamily="2" charset="2"/>
              <a:buChar char="Ø"/>
            </a:pPr>
            <a:endParaRPr lang="en-US" sz="2200" b="1">
              <a:solidFill>
                <a:schemeClr val="bg1"/>
              </a:solidFill>
            </a:endParaRPr>
          </a:p>
          <a:p>
            <a:pPr>
              <a:buClr>
                <a:schemeClr val="bg1"/>
              </a:buClr>
              <a:buFont typeface="Wingdings" pitchFamily="2" charset="2"/>
              <a:buChar char="Ø"/>
            </a:pPr>
            <a:r>
              <a:rPr lang="en-US" sz="2200" b="1">
                <a:solidFill>
                  <a:schemeClr val="bg1"/>
                </a:solidFill>
              </a:rPr>
              <a:t>Answers “why?” and “how?</a:t>
            </a:r>
          </a:p>
        </p:txBody>
      </p:sp>
      <p:sp>
        <p:nvSpPr>
          <p:cNvPr id="950277" name="WordArt 5"/>
          <p:cNvSpPr>
            <a:spLocks noChangeArrowheads="1" noChangeShapeType="1" noTextEdit="1"/>
          </p:cNvSpPr>
          <p:nvPr/>
        </p:nvSpPr>
        <p:spPr bwMode="auto">
          <a:xfrm>
            <a:off x="938213" y="1219200"/>
            <a:ext cx="2414587" cy="533400"/>
          </a:xfrm>
          <a:prstGeom prst="rect">
            <a:avLst/>
          </a:prstGeom>
        </p:spPr>
        <p:txBody>
          <a:bodyPr wrap="none" fromWordArt="1">
            <a:prstTxWarp prst="textPlain">
              <a:avLst>
                <a:gd name="adj" fmla="val 50000"/>
              </a:avLst>
            </a:prstTxWarp>
          </a:bodyPr>
          <a:lstStyle/>
          <a:p>
            <a:r>
              <a:rPr lang="en-US" sz="2800" kern="10">
                <a:ln w="9525">
                  <a:solidFill>
                    <a:srgbClr val="000000"/>
                  </a:solidFill>
                  <a:round/>
                  <a:headEnd/>
                  <a:tailEnd/>
                </a:ln>
                <a:solidFill>
                  <a:srgbClr val="2E8C44"/>
                </a:solidFill>
                <a:effectLst>
                  <a:outerShdw dist="35921" dir="2700000" algn="ctr" rotWithShape="0">
                    <a:schemeClr val="tx1">
                      <a:alpha val="80000"/>
                    </a:schemeClr>
                  </a:outerShdw>
                </a:effectLst>
                <a:latin typeface="Arial Black"/>
              </a:rPr>
              <a:t>Qualitative</a:t>
            </a:r>
          </a:p>
        </p:txBody>
      </p:sp>
      <p:sp>
        <p:nvSpPr>
          <p:cNvPr id="950278" name="WordArt 6"/>
          <p:cNvSpPr>
            <a:spLocks noChangeArrowheads="1" noChangeShapeType="1" noTextEdit="1"/>
          </p:cNvSpPr>
          <p:nvPr/>
        </p:nvSpPr>
        <p:spPr bwMode="auto">
          <a:xfrm>
            <a:off x="5562600" y="1143000"/>
            <a:ext cx="2803525" cy="552450"/>
          </a:xfrm>
          <a:prstGeom prst="rect">
            <a:avLst/>
          </a:prstGeom>
        </p:spPr>
        <p:txBody>
          <a:bodyPr wrap="none" fromWordArt="1">
            <a:prstTxWarp prst="textPlain">
              <a:avLst>
                <a:gd name="adj" fmla="val 50000"/>
              </a:avLst>
            </a:prstTxWarp>
          </a:bodyPr>
          <a:lstStyle/>
          <a:p>
            <a:r>
              <a:rPr lang="en-US" sz="3600" kern="10">
                <a:ln w="9525">
                  <a:solidFill>
                    <a:srgbClr val="000000"/>
                  </a:solidFill>
                  <a:round/>
                  <a:headEnd/>
                  <a:tailEnd/>
                </a:ln>
                <a:solidFill>
                  <a:srgbClr val="000080"/>
                </a:solidFill>
                <a:effectLst>
                  <a:outerShdw dist="35921" dir="2700000" algn="ctr" rotWithShape="0">
                    <a:schemeClr val="tx1">
                      <a:alpha val="80000"/>
                    </a:schemeClr>
                  </a:outerShdw>
                </a:effectLst>
                <a:latin typeface="Arial Black"/>
              </a:rPr>
              <a:t>Quantitative</a:t>
            </a:r>
          </a:p>
        </p:txBody>
      </p:sp>
      <p:sp>
        <p:nvSpPr>
          <p:cNvPr id="950279" name="Text Box 7"/>
          <p:cNvSpPr txBox="1">
            <a:spLocks noChangeArrowheads="1"/>
          </p:cNvSpPr>
          <p:nvPr/>
        </p:nvSpPr>
        <p:spPr bwMode="auto">
          <a:xfrm>
            <a:off x="914400" y="304800"/>
            <a:ext cx="7315200" cy="598177"/>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marL="280988" indent="-280988" algn="l">
              <a:defRPr sz="2400">
                <a:solidFill>
                  <a:schemeClr val="tx1"/>
                </a:solidFill>
                <a:latin typeface="Century Gothic" pitchFamily="34" charset="0"/>
              </a:defRPr>
            </a:lvl1pPr>
            <a:lvl2pPr algn="l">
              <a:defRPr sz="2400">
                <a:solidFill>
                  <a:schemeClr val="tx1"/>
                </a:solidFill>
                <a:latin typeface="Century Gothic" pitchFamily="34" charset="0"/>
              </a:defRPr>
            </a:lvl2pPr>
            <a:lvl3pPr algn="l">
              <a:defRPr sz="2400">
                <a:solidFill>
                  <a:schemeClr val="tx1"/>
                </a:solidFill>
                <a:latin typeface="Century Gothic" pitchFamily="34" charset="0"/>
              </a:defRPr>
            </a:lvl3pPr>
            <a:lvl4pPr algn="l">
              <a:defRPr sz="2400">
                <a:solidFill>
                  <a:schemeClr val="tx1"/>
                </a:solidFill>
                <a:latin typeface="Century Gothic" pitchFamily="34" charset="0"/>
              </a:defRPr>
            </a:lvl4pPr>
            <a:lvl5pPr algn="l">
              <a:defRPr sz="2400">
                <a:solidFill>
                  <a:schemeClr val="tx1"/>
                </a:solidFill>
                <a:latin typeface="Century Gothic" pitchFamily="34" charset="0"/>
              </a:defRPr>
            </a:lvl5pPr>
            <a:lvl6pPr fontAlgn="base">
              <a:spcBef>
                <a:spcPct val="0"/>
              </a:spcBef>
              <a:spcAft>
                <a:spcPct val="0"/>
              </a:spcAft>
              <a:defRPr sz="2400">
                <a:solidFill>
                  <a:schemeClr val="tx1"/>
                </a:solidFill>
                <a:latin typeface="Century Gothic" pitchFamily="34" charset="0"/>
              </a:defRPr>
            </a:lvl6pPr>
            <a:lvl7pPr fontAlgn="base">
              <a:spcBef>
                <a:spcPct val="0"/>
              </a:spcBef>
              <a:spcAft>
                <a:spcPct val="0"/>
              </a:spcAft>
              <a:defRPr sz="2400">
                <a:solidFill>
                  <a:schemeClr val="tx1"/>
                </a:solidFill>
                <a:latin typeface="Century Gothic" pitchFamily="34" charset="0"/>
              </a:defRPr>
            </a:lvl7pPr>
            <a:lvl8pPr fontAlgn="base">
              <a:spcBef>
                <a:spcPct val="0"/>
              </a:spcBef>
              <a:spcAft>
                <a:spcPct val="0"/>
              </a:spcAft>
              <a:defRPr sz="2400">
                <a:solidFill>
                  <a:schemeClr val="tx1"/>
                </a:solidFill>
                <a:latin typeface="Century Gothic" pitchFamily="34" charset="0"/>
              </a:defRPr>
            </a:lvl8pPr>
            <a:lvl9pPr fontAlgn="base">
              <a:spcBef>
                <a:spcPct val="0"/>
              </a:spcBef>
              <a:spcAft>
                <a:spcPct val="0"/>
              </a:spcAft>
              <a:defRPr sz="2400">
                <a:solidFill>
                  <a:schemeClr val="tx1"/>
                </a:solidFill>
                <a:latin typeface="Century Gothic" pitchFamily="34" charset="0"/>
              </a:defRPr>
            </a:lvl9pPr>
          </a:lstStyle>
          <a:p>
            <a:pPr algn="ctr">
              <a:lnSpc>
                <a:spcPct val="110000"/>
              </a:lnSpc>
              <a:buClr>
                <a:srgbClr val="388E8E"/>
              </a:buClr>
              <a:buFont typeface="Wingdings" pitchFamily="2" charset="2"/>
              <a:buNone/>
            </a:pPr>
            <a:r>
              <a:rPr lang="en-US" sz="3300" b="1" dirty="0">
                <a:latin typeface="Tahoma" pitchFamily="34" charset="0"/>
                <a:cs typeface="Tahoma" pitchFamily="34" charset="0"/>
              </a:rPr>
              <a:t>The Two Major Types of Research</a:t>
            </a:r>
          </a:p>
        </p:txBody>
      </p:sp>
    </p:spTree>
    <p:extLst>
      <p:ext uri="{BB962C8B-B14F-4D97-AF65-F5344CB8AC3E}">
        <p14:creationId xmlns:p14="http://schemas.microsoft.com/office/powerpoint/2010/main" val="3321229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216E2-C3A8-47F7-98F5-EEB756A56E1C}"/>
              </a:ext>
            </a:extLst>
          </p:cNvPr>
          <p:cNvSpPr>
            <a:spLocks noGrp="1"/>
          </p:cNvSpPr>
          <p:nvPr>
            <p:ph type="title"/>
          </p:nvPr>
        </p:nvSpPr>
        <p:spPr/>
        <p:txBody>
          <a:bodyPr/>
          <a:lstStyle/>
          <a:p>
            <a:r>
              <a:rPr lang="en-US" dirty="0">
                <a:solidFill>
                  <a:srgbClr val="002060"/>
                </a:solidFill>
              </a:rPr>
              <a:t>Mechanics of Polling</a:t>
            </a:r>
          </a:p>
        </p:txBody>
      </p:sp>
    </p:spTree>
    <p:extLst>
      <p:ext uri="{BB962C8B-B14F-4D97-AF65-F5344CB8AC3E}">
        <p14:creationId xmlns:p14="http://schemas.microsoft.com/office/powerpoint/2010/main" val="270221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ChangeArrowheads="1"/>
          </p:cNvSpPr>
          <p:nvPr/>
        </p:nvSpPr>
        <p:spPr bwMode="auto">
          <a:xfrm>
            <a:off x="2189163" y="2668588"/>
            <a:ext cx="9144000" cy="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endParaRPr lang="en-US" sz="2400">
              <a:solidFill>
                <a:srgbClr val="000000"/>
              </a:solidFill>
              <a:latin typeface="Century Gothic" pitchFamily="34" charset="0"/>
            </a:endParaRPr>
          </a:p>
        </p:txBody>
      </p:sp>
      <p:sp>
        <p:nvSpPr>
          <p:cNvPr id="7" name="Title 1"/>
          <p:cNvSpPr>
            <a:spLocks noGrp="1"/>
          </p:cNvSpPr>
          <p:nvPr>
            <p:ph type="title"/>
          </p:nvPr>
        </p:nvSpPr>
        <p:spPr>
          <a:xfrm>
            <a:off x="139390" y="174048"/>
            <a:ext cx="8776010" cy="890593"/>
          </a:xfrm>
        </p:spPr>
        <p:txBody>
          <a:bodyPr/>
          <a:lstStyle/>
          <a:p>
            <a:r>
              <a:rPr lang="en-US" sz="3200" b="1" dirty="0">
                <a:solidFill>
                  <a:srgbClr val="002060"/>
                </a:solidFill>
                <a:latin typeface="Tahoma" pitchFamily="34" charset="0"/>
                <a:cs typeface="Tahoma" pitchFamily="34" charset="0"/>
              </a:rPr>
              <a:t>Benefits of an Early Poll</a:t>
            </a:r>
          </a:p>
        </p:txBody>
      </p:sp>
      <p:sp>
        <p:nvSpPr>
          <p:cNvPr id="2" name="TextBox 1">
            <a:extLst>
              <a:ext uri="{FF2B5EF4-FFF2-40B4-BE49-F238E27FC236}">
                <a16:creationId xmlns:a16="http://schemas.microsoft.com/office/drawing/2014/main" id="{297BCA66-297F-8770-A85A-95A676AAF037}"/>
              </a:ext>
            </a:extLst>
          </p:cNvPr>
          <p:cNvSpPr txBox="1"/>
          <p:nvPr/>
        </p:nvSpPr>
        <p:spPr>
          <a:xfrm>
            <a:off x="228600" y="923915"/>
            <a:ext cx="8686800" cy="3354765"/>
          </a:xfrm>
          <a:prstGeom prst="rect">
            <a:avLst/>
          </a:prstGeom>
          <a:noFill/>
        </p:spPr>
        <p:txBody>
          <a:bodyPr wrap="square" rtlCol="0">
            <a:spAutoFit/>
          </a:bodyPr>
          <a:lstStyle/>
          <a:p>
            <a:pPr marL="342900" indent="-342900">
              <a:spcBef>
                <a:spcPts val="600"/>
              </a:spcBef>
              <a:spcAft>
                <a:spcPts val="600"/>
              </a:spcAft>
              <a:buFont typeface="Wingdings" panose="05000000000000000000" pitchFamily="2" charset="2"/>
              <a:buChar char="ü"/>
            </a:pPr>
            <a:r>
              <a:rPr lang="en-US" sz="2700" dirty="0"/>
              <a:t>Convincing yourself of viability</a:t>
            </a:r>
          </a:p>
          <a:p>
            <a:pPr marL="342900" indent="-342900">
              <a:spcBef>
                <a:spcPts val="600"/>
              </a:spcBef>
              <a:spcAft>
                <a:spcPts val="600"/>
              </a:spcAft>
              <a:buFont typeface="Wingdings" panose="05000000000000000000" pitchFamily="2" charset="2"/>
              <a:buChar char="ü"/>
            </a:pPr>
            <a:r>
              <a:rPr lang="en-US" sz="2700" dirty="0"/>
              <a:t>Getting policymaker/legislative buy-in</a:t>
            </a:r>
          </a:p>
          <a:p>
            <a:pPr marL="342900" indent="-342900">
              <a:spcBef>
                <a:spcPts val="600"/>
              </a:spcBef>
              <a:spcAft>
                <a:spcPts val="600"/>
              </a:spcAft>
              <a:buFont typeface="Wingdings" panose="05000000000000000000" pitchFamily="2" charset="2"/>
              <a:buChar char="ü"/>
            </a:pPr>
            <a:r>
              <a:rPr lang="en-US" sz="2700" dirty="0"/>
              <a:t>Shaping the design of a measure</a:t>
            </a:r>
          </a:p>
          <a:p>
            <a:pPr marL="342900" indent="-342900">
              <a:spcBef>
                <a:spcPts val="600"/>
              </a:spcBef>
              <a:spcAft>
                <a:spcPts val="600"/>
              </a:spcAft>
              <a:buFont typeface="Wingdings" panose="05000000000000000000" pitchFamily="2" charset="2"/>
              <a:buChar char="ü"/>
            </a:pPr>
            <a:r>
              <a:rPr lang="en-US" sz="2700" dirty="0"/>
              <a:t>Raising money</a:t>
            </a:r>
          </a:p>
          <a:p>
            <a:pPr marL="342900" indent="-342900">
              <a:spcBef>
                <a:spcPts val="600"/>
              </a:spcBef>
              <a:spcAft>
                <a:spcPts val="600"/>
              </a:spcAft>
              <a:buFont typeface="Wingdings" panose="05000000000000000000" pitchFamily="2" charset="2"/>
              <a:buChar char="ü"/>
            </a:pPr>
            <a:r>
              <a:rPr lang="en-US" sz="2700" dirty="0"/>
              <a:t>Attracting coalition partners</a:t>
            </a:r>
          </a:p>
          <a:p>
            <a:pPr marL="342900" indent="-342900">
              <a:spcBef>
                <a:spcPts val="600"/>
              </a:spcBef>
              <a:spcAft>
                <a:spcPts val="600"/>
              </a:spcAft>
              <a:buFont typeface="Wingdings" panose="05000000000000000000" pitchFamily="2" charset="2"/>
              <a:buChar char="ü"/>
            </a:pPr>
            <a:r>
              <a:rPr lang="en-US" sz="2700" dirty="0"/>
              <a:t>Staking out a place among competing measures</a:t>
            </a:r>
          </a:p>
        </p:txBody>
      </p:sp>
      <p:pic>
        <p:nvPicPr>
          <p:cNvPr id="1028" name="Picture 4" descr="How to Teach Young Children to Celebrate Cultural Diversity - Baby Chick">
            <a:extLst>
              <a:ext uri="{FF2B5EF4-FFF2-40B4-BE49-F238E27FC236}">
                <a16:creationId xmlns:a16="http://schemas.microsoft.com/office/drawing/2014/main" id="{65BDBB65-5638-1567-AC95-4E0CE5226F3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559" b="17184"/>
          <a:stretch/>
        </p:blipFill>
        <p:spPr bwMode="auto">
          <a:xfrm>
            <a:off x="2588111" y="4439053"/>
            <a:ext cx="4151915" cy="202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414891"/>
      </p:ext>
    </p:extLst>
  </p:cSld>
  <p:clrMapOvr>
    <a:masterClrMapping/>
  </p:clrMapOvr>
</p:sld>
</file>

<file path=ppt/theme/theme1.xml><?xml version="1.0" encoding="utf-8"?>
<a:theme xmlns:a="http://schemas.openxmlformats.org/drawingml/2006/main" name="4_Default Design">
  <a:themeElements>
    <a:clrScheme name="FM3 - Greens">
      <a:dk1>
        <a:srgbClr val="000000"/>
      </a:dk1>
      <a:lt1>
        <a:srgbClr val="FFFFFF"/>
      </a:lt1>
      <a:dk2>
        <a:srgbClr val="EFC729"/>
      </a:dk2>
      <a:lt2>
        <a:srgbClr val="808080"/>
      </a:lt2>
      <a:accent1>
        <a:srgbClr val="65796E"/>
      </a:accent1>
      <a:accent2>
        <a:srgbClr val="B9C4BE"/>
      </a:accent2>
      <a:accent3>
        <a:srgbClr val="FFFFFF"/>
      </a:accent3>
      <a:accent4>
        <a:srgbClr val="820813"/>
      </a:accent4>
      <a:accent5>
        <a:srgbClr val="FAB8BE"/>
      </a:accent5>
      <a:accent6>
        <a:srgbClr val="A5A5A5"/>
      </a:accent6>
      <a:hlink>
        <a:srgbClr val="333333"/>
      </a:hlink>
      <a:folHlink>
        <a:srgbClr val="FEACC5"/>
      </a:folHlink>
    </a:clrScheme>
    <a:fontScheme name="Custom 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Default Design 8">
        <a:dk1>
          <a:srgbClr val="000000"/>
        </a:dk1>
        <a:lt1>
          <a:srgbClr val="FFFFFF"/>
        </a:lt1>
        <a:dk2>
          <a:srgbClr val="000000"/>
        </a:dk2>
        <a:lt2>
          <a:srgbClr val="808080"/>
        </a:lt2>
        <a:accent1>
          <a:srgbClr val="948E73"/>
        </a:accent1>
        <a:accent2>
          <a:srgbClr val="B5AE9C"/>
        </a:accent2>
        <a:accent3>
          <a:srgbClr val="FFFFFF"/>
        </a:accent3>
        <a:accent4>
          <a:srgbClr val="000000"/>
        </a:accent4>
        <a:accent5>
          <a:srgbClr val="C8C6BC"/>
        </a:accent5>
        <a:accent6>
          <a:srgbClr val="A49D8D"/>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9">
        <a:dk1>
          <a:srgbClr val="000000"/>
        </a:dk1>
        <a:lt1>
          <a:srgbClr val="FFFFFF"/>
        </a:lt1>
        <a:dk2>
          <a:srgbClr val="000000"/>
        </a:dk2>
        <a:lt2>
          <a:srgbClr val="C4C1B2"/>
        </a:lt2>
        <a:accent1>
          <a:srgbClr val="948E73"/>
        </a:accent1>
        <a:accent2>
          <a:srgbClr val="B5AE9C"/>
        </a:accent2>
        <a:accent3>
          <a:srgbClr val="FFFFFF"/>
        </a:accent3>
        <a:accent4>
          <a:srgbClr val="000000"/>
        </a:accent4>
        <a:accent5>
          <a:srgbClr val="C8C6BC"/>
        </a:accent5>
        <a:accent6>
          <a:srgbClr val="A49D8D"/>
        </a:accent6>
        <a:hlink>
          <a:srgbClr val="CC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0">
        <a:dk1>
          <a:srgbClr val="000000"/>
        </a:dk1>
        <a:lt1>
          <a:srgbClr val="FFFFFF"/>
        </a:lt1>
        <a:dk2>
          <a:srgbClr val="000000"/>
        </a:dk2>
        <a:lt2>
          <a:srgbClr val="9CAA63"/>
        </a:lt2>
        <a:accent1>
          <a:srgbClr val="7B8E31"/>
        </a:accent1>
        <a:accent2>
          <a:srgbClr val="B5AE9C"/>
        </a:accent2>
        <a:accent3>
          <a:srgbClr val="FFFFFF"/>
        </a:accent3>
        <a:accent4>
          <a:srgbClr val="000000"/>
        </a:accent4>
        <a:accent5>
          <a:srgbClr val="BFC6AD"/>
        </a:accent5>
        <a:accent6>
          <a:srgbClr val="A49D8D"/>
        </a:accent6>
        <a:hlink>
          <a:srgbClr val="9C2831"/>
        </a:hlink>
        <a:folHlink>
          <a:srgbClr val="FFD1D1"/>
        </a:folHlink>
      </a:clrScheme>
      <a:clrMap bg1="lt1" tx1="dk1" bg2="lt2" tx2="dk2" accent1="accent1" accent2="accent2" accent3="accent3" accent4="accent4" accent5="accent5" accent6="accent6" hlink="hlink" folHlink="folHlink"/>
    </a:extraClrScheme>
    <a:extraClrScheme>
      <a:clrScheme name="4_Default Design 11">
        <a:dk1>
          <a:srgbClr val="000000"/>
        </a:dk1>
        <a:lt1>
          <a:srgbClr val="FFFFFF"/>
        </a:lt1>
        <a:dk2>
          <a:srgbClr val="FFFF66"/>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2">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3">
        <a:dk1>
          <a:srgbClr val="000000"/>
        </a:dk1>
        <a:lt1>
          <a:srgbClr val="FFFFFF"/>
        </a:lt1>
        <a:dk2>
          <a:srgbClr val="FFFF99"/>
        </a:dk2>
        <a:lt2>
          <a:srgbClr val="808080"/>
        </a:lt2>
        <a:accent1>
          <a:srgbClr val="1E1E7A"/>
        </a:accent1>
        <a:accent2>
          <a:srgbClr val="9292E4"/>
        </a:accent2>
        <a:accent3>
          <a:srgbClr val="FFFFFF"/>
        </a:accent3>
        <a:accent4>
          <a:srgbClr val="000000"/>
        </a:accent4>
        <a:accent5>
          <a:srgbClr val="ABABBE"/>
        </a:accent5>
        <a:accent6>
          <a:srgbClr val="8484CF"/>
        </a:accent6>
        <a:hlink>
          <a:srgbClr val="FF0000"/>
        </a:hlink>
        <a:folHlink>
          <a:srgbClr val="FFB5B5"/>
        </a:folHlink>
      </a:clrScheme>
      <a:clrMap bg1="lt1" tx1="dk1" bg2="lt2" tx2="dk2" accent1="accent1" accent2="accent2" accent3="accent3" accent4="accent4" accent5="accent5" accent6="accent6" hlink="hlink" folHlink="folHlink"/>
    </a:extraClrScheme>
    <a:extraClrScheme>
      <a:clrScheme name="4_Default Design 14">
        <a:dk1>
          <a:srgbClr val="000000"/>
        </a:dk1>
        <a:lt1>
          <a:srgbClr val="FFFFFF"/>
        </a:lt1>
        <a:dk2>
          <a:srgbClr val="FFFF99"/>
        </a:dk2>
        <a:lt2>
          <a:srgbClr val="808080"/>
        </a:lt2>
        <a:accent1>
          <a:srgbClr val="1E1E7A"/>
        </a:accent1>
        <a:accent2>
          <a:srgbClr val="CCCCFF"/>
        </a:accent2>
        <a:accent3>
          <a:srgbClr val="FFFFFF"/>
        </a:accent3>
        <a:accent4>
          <a:srgbClr val="000000"/>
        </a:accent4>
        <a:accent5>
          <a:srgbClr val="ABABBE"/>
        </a:accent5>
        <a:accent6>
          <a:srgbClr val="B9B9E7"/>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5">
        <a:dk1>
          <a:srgbClr val="000000"/>
        </a:dk1>
        <a:lt1>
          <a:srgbClr val="FFFFFF"/>
        </a:lt1>
        <a:dk2>
          <a:srgbClr val="FFFF99"/>
        </a:dk2>
        <a:lt2>
          <a:srgbClr val="808080"/>
        </a:lt2>
        <a:accent1>
          <a:srgbClr val="1E1E7A"/>
        </a:accent1>
        <a:accent2>
          <a:srgbClr val="C8EAF4"/>
        </a:accent2>
        <a:accent3>
          <a:srgbClr val="FFFFFF"/>
        </a:accent3>
        <a:accent4>
          <a:srgbClr val="000000"/>
        </a:accent4>
        <a:accent5>
          <a:srgbClr val="ABABBE"/>
        </a:accent5>
        <a:accent6>
          <a:srgbClr val="B5D4DD"/>
        </a:accent6>
        <a:hlink>
          <a:srgbClr val="FF0000"/>
        </a:hlink>
        <a:folHlink>
          <a:srgbClr val="FFD1D1"/>
        </a:folHlink>
      </a:clrScheme>
      <a:clrMap bg1="lt1" tx1="dk1" bg2="lt2" tx2="dk2" accent1="accent1" accent2="accent2" accent3="accent3" accent4="accent4" accent5="accent5" accent6="accent6" hlink="hlink" folHlink="folHlink"/>
    </a:extraClrScheme>
    <a:extraClrScheme>
      <a:clrScheme name="4_Default Design 16">
        <a:dk1>
          <a:srgbClr val="000000"/>
        </a:dk1>
        <a:lt1>
          <a:srgbClr val="FFFFFF"/>
        </a:lt1>
        <a:dk2>
          <a:srgbClr val="EFC729"/>
        </a:dk2>
        <a:lt2>
          <a:srgbClr val="808080"/>
        </a:lt2>
        <a:accent1>
          <a:srgbClr val="1E1E7A"/>
        </a:accent1>
        <a:accent2>
          <a:srgbClr val="C8EAF4"/>
        </a:accent2>
        <a:accent3>
          <a:srgbClr val="FFFFFF"/>
        </a:accent3>
        <a:accent4>
          <a:srgbClr val="000000"/>
        </a:accent4>
        <a:accent5>
          <a:srgbClr val="ABABBE"/>
        </a:accent5>
        <a:accent6>
          <a:srgbClr val="B5D4DD"/>
        </a:accent6>
        <a:hlink>
          <a:srgbClr val="CE3C42"/>
        </a:hlink>
        <a:folHlink>
          <a:srgbClr val="FFD1D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FM3 Blue &amp; Orange">
      <a:dk1>
        <a:srgbClr val="000000"/>
      </a:dk1>
      <a:lt1>
        <a:srgbClr val="FFFFFF"/>
      </a:lt1>
      <a:dk2>
        <a:srgbClr val="10203A"/>
      </a:dk2>
      <a:lt2>
        <a:srgbClr val="91CCF4"/>
      </a:lt2>
      <a:accent1>
        <a:srgbClr val="1B3660"/>
      </a:accent1>
      <a:accent2>
        <a:srgbClr val="1587D4"/>
      </a:accent2>
      <a:accent3>
        <a:srgbClr val="FFFFFF"/>
      </a:accent3>
      <a:accent4>
        <a:srgbClr val="F97103"/>
      </a:accent4>
      <a:accent5>
        <a:srgbClr val="FDA155"/>
      </a:accent5>
      <a:accent6>
        <a:srgbClr val="A9ABB8"/>
      </a:accent6>
      <a:hlink>
        <a:srgbClr val="5F0224"/>
      </a:hlink>
      <a:folHlink>
        <a:srgbClr val="FCA2C2"/>
      </a:folHlink>
    </a:clrScheme>
    <a:fontScheme name="Custom 3">
      <a:majorFont>
        <a:latin typeface="Tahoma"/>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7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22113</TotalTime>
  <Words>3635</Words>
  <Application>Microsoft Office PowerPoint</Application>
  <PresentationFormat>Letter Paper (8.5x11 in)</PresentationFormat>
  <Paragraphs>397</Paragraphs>
  <Slides>44</Slides>
  <Notes>9</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7" baseType="lpstr">
      <vt:lpstr>Arial</vt:lpstr>
      <vt:lpstr>Arial Black</vt:lpstr>
      <vt:lpstr>Calibri</vt:lpstr>
      <vt:lpstr>Century Gothic</vt:lpstr>
      <vt:lpstr>Courier New</vt:lpstr>
      <vt:lpstr>Franklin Gothic Medium Cond</vt:lpstr>
      <vt:lpstr>Open Sans</vt:lpstr>
      <vt:lpstr>Tahoma</vt:lpstr>
      <vt:lpstr>Times New Roman</vt:lpstr>
      <vt:lpstr>Wingdings</vt:lpstr>
      <vt:lpstr>4_Default Design</vt:lpstr>
      <vt:lpstr>Office Theme</vt:lpstr>
      <vt:lpstr>Microsoft PowerPoint 97-2003 Presentation</vt:lpstr>
      <vt:lpstr>PowerPoint Presentation</vt:lpstr>
      <vt:lpstr>The Basics of Ballot Measure Polling </vt:lpstr>
      <vt:lpstr>The Goals of Campaign Polling</vt:lpstr>
      <vt:lpstr>PowerPoint Presentation</vt:lpstr>
      <vt:lpstr>PowerPoint Presentation</vt:lpstr>
      <vt:lpstr>PowerPoint Presentation</vt:lpstr>
      <vt:lpstr>PowerPoint Presentation</vt:lpstr>
      <vt:lpstr>Mechanics of Polling</vt:lpstr>
      <vt:lpstr>Benefits of an Early Poll</vt:lpstr>
      <vt:lpstr>Typical Poll Sequence for a Campaign</vt:lpstr>
      <vt:lpstr>Key Questions a Poll Can Answer</vt:lpstr>
      <vt:lpstr>PowerPoint Presentation</vt:lpstr>
      <vt:lpstr>PowerPoint Presentation</vt:lpstr>
      <vt:lpstr>PowerPoint Presentation</vt:lpstr>
      <vt:lpstr>PowerPoint Presentation</vt:lpstr>
      <vt:lpstr>Online-only polls can also be a useful option.</vt:lpstr>
      <vt:lpstr>PowerPoint Presentation</vt:lpstr>
      <vt:lpstr>PowerPoint Presentation</vt:lpstr>
      <vt:lpstr>PowerPoint Presentation</vt:lpstr>
      <vt:lpstr>Sample Survey: Whatcom County (WA) 2022</vt:lpstr>
      <vt:lpstr>A majority of voters said there is a need for additional funding for early childhood education programs.</vt:lpstr>
      <vt:lpstr>A majority of voters indicated they would vote “yes” on the proposed measure.</vt:lpstr>
      <vt:lpstr>Support for the measure is greatest among women, voters under 50 and Democrats.</vt:lpstr>
      <vt:lpstr>Three in five were willing to pay as much as $100 per year in taxes for these purposes.</vt:lpstr>
      <vt:lpstr>Voters prioritized at-risk children, ensuring all have access to early learning and that facilities meet quality standards.</vt:lpstr>
      <vt:lpstr>Most said that the presence of an EMS funding measure on the ballot would not affect their vote.</vt:lpstr>
      <vt:lpstr>Messages in Favor of the Measure</vt:lpstr>
      <vt:lpstr>Several messages in favor of the measure   were highly compelling.</vt:lpstr>
      <vt:lpstr>Messages in Opposition to the Measure</vt:lpstr>
      <vt:lpstr>Criticisms on affordability and distrust of government offered the strongest reasons to vote “no.”</vt:lpstr>
      <vt:lpstr>Views on the measure were very consistent, even after voters hear an exchange of information.</vt:lpstr>
      <vt:lpstr>Challenges for Polling</vt:lpstr>
      <vt:lpstr>PowerPoint Presentation</vt:lpstr>
      <vt:lpstr>The public is paying a high amount of attention to polling…</vt:lpstr>
      <vt:lpstr>…though its trust in the results is very low.</vt:lpstr>
      <vt:lpstr>Voters have a wide variety of motivations for participating in polls – which can affect the makeup of our samples.</vt:lpstr>
      <vt:lpstr>Verbatim Responses on Reasons for Participation</vt:lpstr>
      <vt:lpstr>PowerPoint Presentation</vt:lpstr>
      <vt:lpstr>Other Technical Considerations</vt:lpstr>
      <vt:lpstr>Options for  Conducting a Poll</vt:lpstr>
      <vt:lpstr>Stand-Alone Survey Specifications and Cost Ranges</vt:lpstr>
      <vt:lpstr>An Omnibus Multi-Community Online Poll</vt:lpstr>
      <vt:lpstr>PowerPoint Presentation</vt:lpstr>
      <vt:lpstr>PowerPoint Presentation</vt:lpstr>
    </vt:vector>
  </TitlesOfParts>
  <Company>FM3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FM3</dc:creator>
  <cp:lastModifiedBy>Margaret Brodkin</cp:lastModifiedBy>
  <cp:revision>5879</cp:revision>
  <cp:lastPrinted>2013-09-26T20:18:26Z</cp:lastPrinted>
  <dcterms:created xsi:type="dcterms:W3CDTF">2001-02-27T16:08:11Z</dcterms:created>
  <dcterms:modified xsi:type="dcterms:W3CDTF">2023-05-19T14:49:24Z</dcterms:modified>
</cp:coreProperties>
</file>