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style1.xml" ContentType="application/vnd.ms-office.chartstyle+xml"/>
  <Override PartName="/ppt/charts/colors1.xml" ContentType="application/vnd.ms-office.chartcolorstyl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4"/>
  </p:notesMasterIdLst>
  <p:sldIdLst>
    <p:sldId id="256" r:id="rId2"/>
    <p:sldId id="3874" r:id="rId3"/>
    <p:sldId id="353" r:id="rId4"/>
    <p:sldId id="1322" r:id="rId5"/>
    <p:sldId id="1328" r:id="rId6"/>
    <p:sldId id="1372" r:id="rId7"/>
    <p:sldId id="1326" r:id="rId8"/>
    <p:sldId id="325" r:id="rId9"/>
    <p:sldId id="3841" r:id="rId10"/>
    <p:sldId id="3854" r:id="rId11"/>
    <p:sldId id="3855" r:id="rId12"/>
    <p:sldId id="276" r:id="rId13"/>
  </p:sldIdLst>
  <p:sldSz cx="9144000" cy="6858000" type="letter"/>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z Mares-Kim" initials="LMK" lastIdx="3" clrIdx="0">
    <p:extLst>
      <p:ext uri="{19B8F6BF-5375-455C-9EA6-DF929625EA0E}">
        <p15:presenceInfo xmlns:p15="http://schemas.microsoft.com/office/powerpoint/2012/main" userId="Liz Mares-Kim" providerId="None"/>
      </p:ext>
    </p:extLst>
  </p:cmAuthor>
  <p:cmAuthor id="2" name="Adam Sonenshein" initials="AS" lastIdx="8" clrIdx="1">
    <p:extLst>
      <p:ext uri="{19B8F6BF-5375-455C-9EA6-DF929625EA0E}">
        <p15:presenceInfo xmlns:p15="http://schemas.microsoft.com/office/powerpoint/2012/main" userId="Adam Sonenshe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5ACE"/>
    <a:srgbClr val="E2E2E6"/>
    <a:srgbClr val="F1F1F3"/>
    <a:srgbClr val="1B3660"/>
    <a:srgbClr val="CDE8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3296810-A885-4BE3-A3E7-6D5BEEA58F3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44" autoAdjust="0"/>
    <p:restoredTop sz="95226" autoAdjust="0"/>
  </p:normalViewPr>
  <p:slideViewPr>
    <p:cSldViewPr snapToGrid="0" snapToObjects="1">
      <p:cViewPr varScale="1">
        <p:scale>
          <a:sx n="86" d="100"/>
          <a:sy n="86" d="100"/>
        </p:scale>
        <p:origin x="1493" y="58"/>
      </p:cViewPr>
      <p:guideLst/>
    </p:cSldViewPr>
  </p:slideViewPr>
  <p:outlineViewPr>
    <p:cViewPr>
      <p:scale>
        <a:sx n="33" d="100"/>
        <a:sy n="33" d="100"/>
      </p:scale>
      <p:origin x="0" y="-58659"/>
    </p:cViewPr>
  </p:outlineViewPr>
  <p:notesTextViewPr>
    <p:cViewPr>
      <p:scale>
        <a:sx n="3" d="2"/>
        <a:sy n="3" d="2"/>
      </p:scale>
      <p:origin x="0" y="0"/>
    </p:cViewPr>
  </p:notesTextViewPr>
  <p:sorterViewPr>
    <p:cViewPr>
      <p:scale>
        <a:sx n="100" d="100"/>
        <a:sy n="100" d="100"/>
      </p:scale>
      <p:origin x="0" y="0"/>
    </p:cViewPr>
  </p:sorterViewPr>
  <p:notesViewPr>
    <p:cSldViewPr snapToGrid="0" snapToObjects="1">
      <p:cViewPr varScale="1">
        <p:scale>
          <a:sx n="52" d="100"/>
          <a:sy n="52" d="100"/>
        </p:scale>
        <p:origin x="2608" y="64"/>
      </p:cViewPr>
      <p:guideLst/>
    </p:cSldViewPr>
  </p:notesViewPr>
  <p:gridSpacing cx="228600" cy="2286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4.xml"/><Relationship Id="rId1" Type="http://schemas.microsoft.com/office/2011/relationships/chartStyle" Target="style4.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1.xml"/><Relationship Id="rId1" Type="http://schemas.microsoft.com/office/2011/relationships/chartStyle" Target="style1.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243422111501041E-2"/>
          <c:y val="0.10390537721246382"/>
          <c:w val="0.88205578028852938"/>
          <c:h val="0.70101375148619227"/>
        </c:manualLayout>
      </c:layout>
      <c:lineChart>
        <c:grouping val="standard"/>
        <c:varyColors val="0"/>
        <c:ser>
          <c:idx val="0"/>
          <c:order val="0"/>
          <c:tx>
            <c:strRef>
              <c:f>Sheet1!$B$1</c:f>
              <c:strCache>
                <c:ptCount val="1"/>
                <c:pt idx="0">
                  <c:v>Right Direction</c:v>
                </c:pt>
              </c:strCache>
            </c:strRef>
          </c:tx>
          <c:spPr>
            <a:ln w="28575">
              <a:solidFill>
                <a:schemeClr val="accent1"/>
              </a:solidFill>
            </a:ln>
          </c:spPr>
          <c:marker>
            <c:symbol val="none"/>
          </c:marker>
          <c:dLbls>
            <c:spPr>
              <a:noFill/>
              <a:ln>
                <a:noFill/>
              </a:ln>
              <a:effectLst/>
            </c:spPr>
            <c:txPr>
              <a:bodyPr/>
              <a:lstStyle/>
              <a:p>
                <a:pPr>
                  <a:defRPr>
                    <a:solidFill>
                      <a:schemeClr val="accent1"/>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July 
2016</c:v>
                </c:pt>
                <c:pt idx="1">
                  <c:v>April 
2017</c:v>
                </c:pt>
                <c:pt idx="2">
                  <c:v>August 
2017</c:v>
                </c:pt>
                <c:pt idx="3">
                  <c:v>April-May 2018</c:v>
                </c:pt>
                <c:pt idx="4">
                  <c:v>June 
2018</c:v>
                </c:pt>
                <c:pt idx="5">
                  <c:v>July 
2018</c:v>
                </c:pt>
                <c:pt idx="6">
                  <c:v>May 
2019</c:v>
                </c:pt>
                <c:pt idx="7">
                  <c:v>Oct./Nov. 2019</c:v>
                </c:pt>
              </c:strCache>
            </c:strRef>
          </c:cat>
          <c:val>
            <c:numRef>
              <c:f>Sheet1!$B$2:$B$9</c:f>
              <c:numCache>
                <c:formatCode>0%</c:formatCode>
                <c:ptCount val="8"/>
                <c:pt idx="0">
                  <c:v>0.6</c:v>
                </c:pt>
                <c:pt idx="1">
                  <c:v>0.6</c:v>
                </c:pt>
                <c:pt idx="2">
                  <c:v>0.56999999999999995</c:v>
                </c:pt>
                <c:pt idx="3">
                  <c:v>0.52</c:v>
                </c:pt>
                <c:pt idx="4">
                  <c:v>0.54</c:v>
                </c:pt>
                <c:pt idx="5">
                  <c:v>0.53</c:v>
                </c:pt>
                <c:pt idx="6">
                  <c:v>0.55000000000000004</c:v>
                </c:pt>
                <c:pt idx="7">
                  <c:v>0.41</c:v>
                </c:pt>
              </c:numCache>
            </c:numRef>
          </c:val>
          <c:smooth val="0"/>
          <c:extLst>
            <c:ext xmlns:c16="http://schemas.microsoft.com/office/drawing/2014/chart" uri="{C3380CC4-5D6E-409C-BE32-E72D297353CC}">
              <c16:uniqueId val="{00000000-073F-486C-87C6-4086922A771E}"/>
            </c:ext>
          </c:extLst>
        </c:ser>
        <c:dLbls>
          <c:showLegendKey val="0"/>
          <c:showVal val="0"/>
          <c:showCatName val="0"/>
          <c:showSerName val="0"/>
          <c:showPercent val="0"/>
          <c:showBubbleSize val="0"/>
        </c:dLbls>
        <c:marker val="1"/>
        <c:smooth val="0"/>
        <c:axId val="311587136"/>
        <c:axId val="311586744"/>
      </c:lineChart>
      <c:lineChart>
        <c:grouping val="standard"/>
        <c:varyColors val="0"/>
        <c:ser>
          <c:idx val="1"/>
          <c:order val="1"/>
          <c:tx>
            <c:strRef>
              <c:f>Sheet1!$C$1</c:f>
              <c:strCache>
                <c:ptCount val="1"/>
                <c:pt idx="0">
                  <c:v>Wrong Track</c:v>
                </c:pt>
              </c:strCache>
            </c:strRef>
          </c:tx>
          <c:spPr>
            <a:ln w="28575">
              <a:solidFill>
                <a:schemeClr val="accent4"/>
              </a:solidFill>
            </a:ln>
          </c:spPr>
          <c:marker>
            <c:symbol val="none"/>
          </c:marker>
          <c:dLbls>
            <c:dLbl>
              <c:idx val="7"/>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395-4000-89EF-B5E5473A04F9}"/>
                </c:ext>
              </c:extLst>
            </c:dLbl>
            <c:spPr>
              <a:noFill/>
              <a:ln>
                <a:noFill/>
              </a:ln>
              <a:effectLst/>
            </c:spPr>
            <c:txPr>
              <a:bodyPr/>
              <a:lstStyle/>
              <a:p>
                <a:pPr>
                  <a:defRPr>
                    <a:solidFill>
                      <a:schemeClr val="accent4"/>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July 
2016</c:v>
                </c:pt>
                <c:pt idx="1">
                  <c:v>April 
2017</c:v>
                </c:pt>
                <c:pt idx="2">
                  <c:v>August 
2017</c:v>
                </c:pt>
                <c:pt idx="3">
                  <c:v>April-May 2018</c:v>
                </c:pt>
                <c:pt idx="4">
                  <c:v>June 
2018</c:v>
                </c:pt>
                <c:pt idx="5">
                  <c:v>July 
2018</c:v>
                </c:pt>
                <c:pt idx="6">
                  <c:v>May 
2019</c:v>
                </c:pt>
                <c:pt idx="7">
                  <c:v>Oct./Nov. 2019</c:v>
                </c:pt>
              </c:strCache>
            </c:strRef>
          </c:cat>
          <c:val>
            <c:numRef>
              <c:f>Sheet1!$C$2:$C$9</c:f>
              <c:numCache>
                <c:formatCode>0%</c:formatCode>
                <c:ptCount val="8"/>
                <c:pt idx="0">
                  <c:v>0.25</c:v>
                </c:pt>
                <c:pt idx="1">
                  <c:v>0.25</c:v>
                </c:pt>
                <c:pt idx="2">
                  <c:v>0.27</c:v>
                </c:pt>
                <c:pt idx="3">
                  <c:v>0.33</c:v>
                </c:pt>
                <c:pt idx="4">
                  <c:v>0.31</c:v>
                </c:pt>
                <c:pt idx="5">
                  <c:v>0.28999999999999998</c:v>
                </c:pt>
                <c:pt idx="6">
                  <c:v>0.33</c:v>
                </c:pt>
                <c:pt idx="7">
                  <c:v>0.39</c:v>
                </c:pt>
              </c:numCache>
            </c:numRef>
          </c:val>
          <c:smooth val="0"/>
          <c:extLst>
            <c:ext xmlns:c16="http://schemas.microsoft.com/office/drawing/2014/chart" uri="{C3380CC4-5D6E-409C-BE32-E72D297353CC}">
              <c16:uniqueId val="{00000001-073F-486C-87C6-4086922A771E}"/>
            </c:ext>
          </c:extLst>
        </c:ser>
        <c:ser>
          <c:idx val="2"/>
          <c:order val="2"/>
          <c:tx>
            <c:strRef>
              <c:f>Sheet1!$D$1</c:f>
              <c:strCache>
                <c:ptCount val="1"/>
                <c:pt idx="0">
                  <c:v>Don't Know/NA</c:v>
                </c:pt>
              </c:strCache>
            </c:strRef>
          </c:tx>
          <c:spPr>
            <a:ln>
              <a:solidFill>
                <a:schemeClr val="accent6">
                  <a:lumMod val="75000"/>
                </a:schemeClr>
              </a:solidFill>
            </a:ln>
          </c:spPr>
          <c:marker>
            <c:symbol val="none"/>
          </c:marker>
          <c:dLbls>
            <c:spPr>
              <a:noFill/>
              <a:ln>
                <a:noFill/>
              </a:ln>
              <a:effectLst/>
            </c:spPr>
            <c:txPr>
              <a:bodyPr/>
              <a:lstStyle/>
              <a:p>
                <a:pPr>
                  <a:defRPr>
                    <a:solidFill>
                      <a:schemeClr val="accent6">
                        <a:lumMod val="75000"/>
                      </a:schemeClr>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July 
2016</c:v>
                </c:pt>
                <c:pt idx="1">
                  <c:v>April 
2017</c:v>
                </c:pt>
                <c:pt idx="2">
                  <c:v>August 
2017</c:v>
                </c:pt>
                <c:pt idx="3">
                  <c:v>April-May 2018</c:v>
                </c:pt>
                <c:pt idx="4">
                  <c:v>June 
2018</c:v>
                </c:pt>
                <c:pt idx="5">
                  <c:v>July 
2018</c:v>
                </c:pt>
                <c:pt idx="6">
                  <c:v>May 
2019</c:v>
                </c:pt>
                <c:pt idx="7">
                  <c:v>Oct./Nov. 2019</c:v>
                </c:pt>
              </c:strCache>
            </c:strRef>
          </c:cat>
          <c:val>
            <c:numRef>
              <c:f>Sheet1!$D$2:$D$9</c:f>
              <c:numCache>
                <c:formatCode>0%</c:formatCode>
                <c:ptCount val="8"/>
                <c:pt idx="0">
                  <c:v>0.15</c:v>
                </c:pt>
                <c:pt idx="1">
                  <c:v>0.15</c:v>
                </c:pt>
                <c:pt idx="2">
                  <c:v>0.16</c:v>
                </c:pt>
                <c:pt idx="3">
                  <c:v>0.15</c:v>
                </c:pt>
                <c:pt idx="4">
                  <c:v>0.15</c:v>
                </c:pt>
                <c:pt idx="5">
                  <c:v>0.18</c:v>
                </c:pt>
                <c:pt idx="6">
                  <c:v>0.12</c:v>
                </c:pt>
                <c:pt idx="7">
                  <c:v>0.21</c:v>
                </c:pt>
              </c:numCache>
            </c:numRef>
          </c:val>
          <c:smooth val="0"/>
          <c:extLst>
            <c:ext xmlns:c16="http://schemas.microsoft.com/office/drawing/2014/chart" uri="{C3380CC4-5D6E-409C-BE32-E72D297353CC}">
              <c16:uniqueId val="{00000002-073F-486C-87C6-4086922A771E}"/>
            </c:ext>
          </c:extLst>
        </c:ser>
        <c:dLbls>
          <c:showLegendKey val="0"/>
          <c:showVal val="0"/>
          <c:showCatName val="0"/>
          <c:showSerName val="0"/>
          <c:showPercent val="0"/>
          <c:showBubbleSize val="0"/>
        </c:dLbls>
        <c:marker val="1"/>
        <c:smooth val="0"/>
        <c:axId val="311589488"/>
        <c:axId val="311589096"/>
      </c:lineChart>
      <c:catAx>
        <c:axId val="311587136"/>
        <c:scaling>
          <c:orientation val="minMax"/>
        </c:scaling>
        <c:delete val="0"/>
        <c:axPos val="b"/>
        <c:numFmt formatCode="General" sourceLinked="1"/>
        <c:majorTickMark val="none"/>
        <c:minorTickMark val="none"/>
        <c:tickLblPos val="nextTo"/>
        <c:spPr>
          <a:ln w="19050">
            <a:solidFill>
              <a:schemeClr val="tx1"/>
            </a:solidFill>
          </a:ln>
        </c:spPr>
        <c:txPr>
          <a:bodyPr/>
          <a:lstStyle/>
          <a:p>
            <a:pPr>
              <a:defRPr sz="1600"/>
            </a:pPr>
            <a:endParaRPr lang="en-US"/>
          </a:p>
        </c:txPr>
        <c:crossAx val="311586744"/>
        <c:crosses val="autoZero"/>
        <c:auto val="1"/>
        <c:lblAlgn val="ctr"/>
        <c:lblOffset val="100"/>
        <c:noMultiLvlLbl val="0"/>
      </c:catAx>
      <c:valAx>
        <c:axId val="311586744"/>
        <c:scaling>
          <c:orientation val="minMax"/>
          <c:min val="0"/>
        </c:scaling>
        <c:delete val="1"/>
        <c:axPos val="l"/>
        <c:majorGridlines>
          <c:spPr>
            <a:ln>
              <a:noFill/>
            </a:ln>
          </c:spPr>
        </c:majorGridlines>
        <c:numFmt formatCode="0%" sourceLinked="1"/>
        <c:majorTickMark val="out"/>
        <c:minorTickMark val="none"/>
        <c:tickLblPos val="none"/>
        <c:crossAx val="311587136"/>
        <c:crosses val="autoZero"/>
        <c:crossBetween val="between"/>
        <c:majorUnit val="0.1"/>
      </c:valAx>
      <c:valAx>
        <c:axId val="311589096"/>
        <c:scaling>
          <c:orientation val="minMax"/>
          <c:min val="0"/>
        </c:scaling>
        <c:delete val="1"/>
        <c:axPos val="r"/>
        <c:numFmt formatCode="0%" sourceLinked="1"/>
        <c:majorTickMark val="out"/>
        <c:minorTickMark val="none"/>
        <c:tickLblPos val="nextTo"/>
        <c:crossAx val="311589488"/>
        <c:crosses val="max"/>
        <c:crossBetween val="between"/>
        <c:majorUnit val="0.25"/>
      </c:valAx>
      <c:catAx>
        <c:axId val="311589488"/>
        <c:scaling>
          <c:orientation val="minMax"/>
        </c:scaling>
        <c:delete val="1"/>
        <c:axPos val="b"/>
        <c:numFmt formatCode="General" sourceLinked="1"/>
        <c:majorTickMark val="out"/>
        <c:minorTickMark val="none"/>
        <c:tickLblPos val="none"/>
        <c:crossAx val="311589096"/>
        <c:crosses val="autoZero"/>
        <c:auto val="1"/>
        <c:lblAlgn val="ctr"/>
        <c:lblOffset val="100"/>
        <c:noMultiLvlLbl val="0"/>
      </c:catAx>
      <c:spPr>
        <a:noFill/>
        <a:ln w="25400">
          <a:noFill/>
        </a:ln>
      </c:spPr>
    </c:plotArea>
    <c:legend>
      <c:legendPos val="t"/>
      <c:overlay val="0"/>
      <c:txPr>
        <a:bodyPr/>
        <a:lstStyle/>
        <a:p>
          <a:pPr>
            <a:defRPr sz="1400"/>
          </a:pPr>
          <a:endParaRPr lang="en-US"/>
        </a:p>
      </c:txPr>
    </c:legend>
    <c:plotVisOnly val="1"/>
    <c:dispBlanksAs val="gap"/>
    <c:showDLblsOverMax val="0"/>
  </c:chart>
  <c:txPr>
    <a:bodyPr/>
    <a:lstStyle/>
    <a:p>
      <a:pPr>
        <a:defRPr sz="1800">
          <a:latin typeface="+mn-lt"/>
          <a:cs typeface="Arial"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467923861582432"/>
          <c:y val="3.4840468313753752E-2"/>
          <c:w val="0.64504726077230812"/>
          <c:h val="0.87934623619443331"/>
        </c:manualLayout>
      </c:layout>
      <c:barChart>
        <c:barDir val="bar"/>
        <c:grouping val="clustered"/>
        <c:varyColors val="0"/>
        <c:ser>
          <c:idx val="0"/>
          <c:order val="0"/>
          <c:tx>
            <c:strRef>
              <c:f>Sheet1!$B$1</c:f>
              <c:strCache>
                <c:ptCount val="1"/>
                <c:pt idx="0">
                  <c:v>Column1</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4F17-417D-8175-2E89D54E90AF}"/>
              </c:ext>
            </c:extLst>
          </c:dPt>
          <c:dPt>
            <c:idx val="2"/>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3-4F17-417D-8175-2E89D54E90AF}"/>
              </c:ext>
            </c:extLst>
          </c:dPt>
          <c:dPt>
            <c:idx val="3"/>
            <c:invertIfNegative val="0"/>
            <c:bubble3D val="0"/>
            <c:spPr>
              <a:solidFill>
                <a:schemeClr val="accent5"/>
              </a:solidFill>
              <a:ln>
                <a:noFill/>
              </a:ln>
              <a:effectLst/>
            </c:spPr>
            <c:extLst>
              <c:ext xmlns:c16="http://schemas.microsoft.com/office/drawing/2014/chart" uri="{C3380CC4-5D6E-409C-BE32-E72D297353CC}">
                <c16:uniqueId val="{00000005-4F17-417D-8175-2E89D54E90AF}"/>
              </c:ext>
            </c:extLst>
          </c:dPt>
          <c:dPt>
            <c:idx val="4"/>
            <c:invertIfNegative val="0"/>
            <c:bubble3D val="0"/>
            <c:spPr>
              <a:solidFill>
                <a:schemeClr val="accent4"/>
              </a:solidFill>
              <a:ln>
                <a:noFill/>
              </a:ln>
              <a:effectLst/>
            </c:spPr>
            <c:extLst>
              <c:ext xmlns:c16="http://schemas.microsoft.com/office/drawing/2014/chart" uri="{C3380CC4-5D6E-409C-BE32-E72D297353CC}">
                <c16:uniqueId val="{00000007-4F17-417D-8175-2E89D54E90AF}"/>
              </c:ext>
            </c:extLst>
          </c:dPt>
          <c:dPt>
            <c:idx val="5"/>
            <c:invertIfNegative val="0"/>
            <c:bubble3D val="0"/>
            <c:spPr>
              <a:solidFill>
                <a:schemeClr val="accent5"/>
              </a:solidFill>
              <a:ln>
                <a:noFill/>
              </a:ln>
              <a:effectLst/>
            </c:spPr>
            <c:extLst>
              <c:ext xmlns:c16="http://schemas.microsoft.com/office/drawing/2014/chart" uri="{C3380CC4-5D6E-409C-BE32-E72D297353CC}">
                <c16:uniqueId val="{00000009-4F17-417D-8175-2E89D54E90AF}"/>
              </c:ext>
            </c:extLst>
          </c:dPt>
          <c:dPt>
            <c:idx val="6"/>
            <c:invertIfNegative val="0"/>
            <c:bubble3D val="0"/>
            <c:spPr>
              <a:solidFill>
                <a:schemeClr val="accent6"/>
              </a:solidFill>
              <a:ln>
                <a:noFill/>
              </a:ln>
              <a:effectLst/>
            </c:spPr>
            <c:extLst>
              <c:ext xmlns:c16="http://schemas.microsoft.com/office/drawing/2014/chart" uri="{C3380CC4-5D6E-409C-BE32-E72D297353CC}">
                <c16:uniqueId val="{0000000B-4F17-417D-8175-2E89D54E90AF}"/>
              </c:ext>
            </c:extLst>
          </c:dPt>
          <c:dPt>
            <c:idx val="8"/>
            <c:invertIfNegative val="0"/>
            <c:bubble3D val="0"/>
            <c:spPr>
              <a:solidFill>
                <a:schemeClr val="accent6"/>
              </a:solidFill>
              <a:ln>
                <a:noFill/>
              </a:ln>
              <a:effectLst/>
            </c:spPr>
            <c:extLst>
              <c:ext xmlns:c16="http://schemas.microsoft.com/office/drawing/2014/chart" uri="{C3380CC4-5D6E-409C-BE32-E72D297353CC}">
                <c16:uniqueId val="{0000000D-4F17-417D-8175-2E89D54E90AF}"/>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Very confident</c:v>
                </c:pt>
                <c:pt idx="1">
                  <c:v>Somewhat confident</c:v>
                </c:pt>
                <c:pt idx="3">
                  <c:v>Not too confident</c:v>
                </c:pt>
                <c:pt idx="4">
                  <c:v>Not at all confident</c:v>
                </c:pt>
                <c:pt idx="6">
                  <c:v>Don't know</c:v>
                </c:pt>
              </c:strCache>
            </c:strRef>
          </c:cat>
          <c:val>
            <c:numRef>
              <c:f>Sheet1!$B$2:$B$8</c:f>
              <c:numCache>
                <c:formatCode>0%</c:formatCode>
                <c:ptCount val="7"/>
                <c:pt idx="0">
                  <c:v>7.0000000000000007E-2</c:v>
                </c:pt>
                <c:pt idx="1">
                  <c:v>0.34</c:v>
                </c:pt>
                <c:pt idx="3">
                  <c:v>0.26</c:v>
                </c:pt>
                <c:pt idx="4">
                  <c:v>0.3</c:v>
                </c:pt>
                <c:pt idx="6">
                  <c:v>0.03</c:v>
                </c:pt>
              </c:numCache>
            </c:numRef>
          </c:val>
          <c:extLst>
            <c:ext xmlns:c16="http://schemas.microsoft.com/office/drawing/2014/chart" uri="{C3380CC4-5D6E-409C-BE32-E72D297353CC}">
              <c16:uniqueId val="{0000000E-4F17-417D-8175-2E89D54E90AF}"/>
            </c:ext>
          </c:extLst>
        </c:ser>
        <c:dLbls>
          <c:showLegendKey val="0"/>
          <c:showVal val="0"/>
          <c:showCatName val="0"/>
          <c:showSerName val="0"/>
          <c:showPercent val="0"/>
          <c:showBubbleSize val="0"/>
        </c:dLbls>
        <c:gapWidth val="21"/>
        <c:axId val="249318424"/>
        <c:axId val="249318816"/>
      </c:barChart>
      <c:catAx>
        <c:axId val="249318424"/>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en-US"/>
          </a:p>
        </c:txPr>
        <c:crossAx val="249318816"/>
        <c:crosses val="autoZero"/>
        <c:auto val="1"/>
        <c:lblAlgn val="ctr"/>
        <c:lblOffset val="100"/>
        <c:noMultiLvlLbl val="0"/>
      </c:catAx>
      <c:valAx>
        <c:axId val="249318816"/>
        <c:scaling>
          <c:orientation val="minMax"/>
        </c:scaling>
        <c:delete val="1"/>
        <c:axPos val="b"/>
        <c:numFmt formatCode="0%" sourceLinked="0"/>
        <c:majorTickMark val="out"/>
        <c:minorTickMark val="none"/>
        <c:tickLblPos val="nextTo"/>
        <c:crossAx val="249318424"/>
        <c:crosses val="max"/>
        <c:crossBetween val="between"/>
        <c:majorUnit val="0.15000000000000002"/>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332271400282825"/>
          <c:y val="8.5576057104224126E-2"/>
          <c:w val="0.54456781844322011"/>
          <c:h val="0.85260946228286483"/>
        </c:manualLayout>
      </c:layout>
      <c:barChart>
        <c:barDir val="bar"/>
        <c:grouping val="percentStacked"/>
        <c:varyColors val="0"/>
        <c:ser>
          <c:idx val="0"/>
          <c:order val="0"/>
          <c:tx>
            <c:strRef>
              <c:f>Sheet1!$B$1</c:f>
              <c:strCache>
                <c:ptCount val="1"/>
                <c:pt idx="0">
                  <c:v>Very Fav.</c:v>
                </c:pt>
              </c:strCache>
            </c:strRef>
          </c:tx>
          <c:spPr>
            <a:solidFill>
              <a:schemeClr val="accent1"/>
            </a:solidFill>
            <a:ln>
              <a:noFill/>
            </a:ln>
          </c:spPr>
          <c:invertIfNegative val="0"/>
          <c:dLbls>
            <c:dLbl>
              <c:idx val="3"/>
              <c:spPr>
                <a:noFill/>
                <a:ln>
                  <a:noFill/>
                </a:ln>
                <a:effectLst/>
              </c:spPr>
              <c:txPr>
                <a:bodyPr wrap="square" lIns="38100" tIns="19050" rIns="38100" bIns="19050" anchor="ctr">
                  <a:spAutoFit/>
                </a:bodyPr>
                <a:lstStyle/>
                <a:p>
                  <a:pPr>
                    <a:defRPr sz="1400">
                      <a:solidFill>
                        <a:schemeClr val="accent3"/>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0-6515-413F-A6F8-F0BBAF2F7C91}"/>
                </c:ext>
              </c:extLst>
            </c:dLbl>
            <c:spPr>
              <a:noFill/>
              <a:ln>
                <a:noFill/>
              </a:ln>
              <a:effectLst/>
            </c:spPr>
            <c:txPr>
              <a:bodyPr wrap="square" lIns="38100" tIns="19050" rIns="38100" bIns="19050" anchor="ctr">
                <a:spAutoFit/>
              </a:bodyPr>
              <a:lstStyle/>
              <a:p>
                <a:pPr>
                  <a:defRPr sz="1800">
                    <a:solidFill>
                      <a:schemeClr val="accent3"/>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Early education teachers and childcare providers</c:v>
                </c:pt>
                <c:pt idx="1">
                  <c:v>The Whatcom County
Health Department</c:v>
                </c:pt>
                <c:pt idx="2">
                  <c:v>Whatcom County government</c:v>
                </c:pt>
                <c:pt idx="3">
                  <c:v>The Whatcom County Council</c:v>
                </c:pt>
              </c:strCache>
            </c:strRef>
          </c:cat>
          <c:val>
            <c:numRef>
              <c:f>Sheet1!$B$2:$B$5</c:f>
              <c:numCache>
                <c:formatCode>0%</c:formatCode>
                <c:ptCount val="4"/>
                <c:pt idx="0">
                  <c:v>0.39</c:v>
                </c:pt>
                <c:pt idx="1">
                  <c:v>0.27</c:v>
                </c:pt>
                <c:pt idx="2">
                  <c:v>0.12</c:v>
                </c:pt>
                <c:pt idx="3">
                  <c:v>0.06</c:v>
                </c:pt>
              </c:numCache>
            </c:numRef>
          </c:val>
          <c:extLst>
            <c:ext xmlns:c16="http://schemas.microsoft.com/office/drawing/2014/chart" uri="{C3380CC4-5D6E-409C-BE32-E72D297353CC}">
              <c16:uniqueId val="{00000000-657A-46DC-9FE1-3134532D1E6E}"/>
            </c:ext>
          </c:extLst>
        </c:ser>
        <c:ser>
          <c:idx val="1"/>
          <c:order val="1"/>
          <c:tx>
            <c:strRef>
              <c:f>Sheet1!$C$1</c:f>
              <c:strCache>
                <c:ptCount val="1"/>
                <c:pt idx="0">
                  <c:v>Smwt. Fav.</c:v>
                </c:pt>
              </c:strCache>
            </c:strRef>
          </c:tx>
          <c:spPr>
            <a:solidFill>
              <a:schemeClr val="accent2"/>
            </a:solidFill>
            <a:ln w="9525">
              <a:noFill/>
            </a:ln>
          </c:spPr>
          <c:invertIfNegative val="0"/>
          <c:dLbls>
            <c:spPr>
              <a:noFill/>
              <a:ln>
                <a:noFill/>
              </a:ln>
              <a:effectLst/>
            </c:spPr>
            <c:txPr>
              <a:bodyPr wrap="square" lIns="38100" tIns="19050" rIns="38100" bIns="19050" anchor="ctr">
                <a:spAutoFit/>
              </a:bodyPr>
              <a:lstStyle/>
              <a:p>
                <a:pPr>
                  <a:defRPr sz="1800">
                    <a:solidFill>
                      <a:schemeClr val="accent3"/>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Early education teachers and childcare providers</c:v>
                </c:pt>
                <c:pt idx="1">
                  <c:v>The Whatcom County
Health Department</c:v>
                </c:pt>
                <c:pt idx="2">
                  <c:v>Whatcom County government</c:v>
                </c:pt>
                <c:pt idx="3">
                  <c:v>The Whatcom County Council</c:v>
                </c:pt>
              </c:strCache>
            </c:strRef>
          </c:cat>
          <c:val>
            <c:numRef>
              <c:f>Sheet1!$C$2:$C$5</c:f>
              <c:numCache>
                <c:formatCode>0%</c:formatCode>
                <c:ptCount val="4"/>
                <c:pt idx="0">
                  <c:v>0.2</c:v>
                </c:pt>
                <c:pt idx="1">
                  <c:v>0.27</c:v>
                </c:pt>
                <c:pt idx="2">
                  <c:v>0.34</c:v>
                </c:pt>
                <c:pt idx="3">
                  <c:v>0.25</c:v>
                </c:pt>
              </c:numCache>
            </c:numRef>
          </c:val>
          <c:extLst>
            <c:ext xmlns:c16="http://schemas.microsoft.com/office/drawing/2014/chart" uri="{C3380CC4-5D6E-409C-BE32-E72D297353CC}">
              <c16:uniqueId val="{00000001-657A-46DC-9FE1-3134532D1E6E}"/>
            </c:ext>
          </c:extLst>
        </c:ser>
        <c:ser>
          <c:idx val="2"/>
          <c:order val="2"/>
          <c:tx>
            <c:strRef>
              <c:f>Sheet1!$D$1</c:f>
              <c:strCache>
                <c:ptCount val="1"/>
                <c:pt idx="0">
                  <c:v>Smwt. Unfav.</c:v>
                </c:pt>
              </c:strCache>
            </c:strRef>
          </c:tx>
          <c:spPr>
            <a:solidFill>
              <a:schemeClr val="accent5"/>
            </a:solidFill>
            <a:ln>
              <a:noFill/>
            </a:ln>
          </c:spPr>
          <c:invertIfNegative val="0"/>
          <c:dLbls>
            <c:spPr>
              <a:noFill/>
              <a:ln>
                <a:noFill/>
              </a:ln>
              <a:effectLst/>
            </c:sp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Early education teachers and childcare providers</c:v>
                </c:pt>
                <c:pt idx="1">
                  <c:v>The Whatcom County
Health Department</c:v>
                </c:pt>
                <c:pt idx="2">
                  <c:v>Whatcom County government</c:v>
                </c:pt>
                <c:pt idx="3">
                  <c:v>The Whatcom County Council</c:v>
                </c:pt>
              </c:strCache>
            </c:strRef>
          </c:cat>
          <c:val>
            <c:numRef>
              <c:f>Sheet1!$D$2:$D$5</c:f>
              <c:numCache>
                <c:formatCode>0%</c:formatCode>
                <c:ptCount val="4"/>
                <c:pt idx="0">
                  <c:v>0.09</c:v>
                </c:pt>
                <c:pt idx="1">
                  <c:v>0.14000000000000001</c:v>
                </c:pt>
                <c:pt idx="2">
                  <c:v>0.23</c:v>
                </c:pt>
                <c:pt idx="3">
                  <c:v>0.23</c:v>
                </c:pt>
              </c:numCache>
            </c:numRef>
          </c:val>
          <c:extLst>
            <c:ext xmlns:c16="http://schemas.microsoft.com/office/drawing/2014/chart" uri="{C3380CC4-5D6E-409C-BE32-E72D297353CC}">
              <c16:uniqueId val="{00000002-657A-46DC-9FE1-3134532D1E6E}"/>
            </c:ext>
          </c:extLst>
        </c:ser>
        <c:ser>
          <c:idx val="3"/>
          <c:order val="3"/>
          <c:tx>
            <c:strRef>
              <c:f>Sheet1!$E$1</c:f>
              <c:strCache>
                <c:ptCount val="1"/>
                <c:pt idx="0">
                  <c:v>Very Unfav.</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a:solidFill>
                      <a:schemeClr val="accent3"/>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Early education teachers and childcare providers</c:v>
                </c:pt>
                <c:pt idx="1">
                  <c:v>The Whatcom County
Health Department</c:v>
                </c:pt>
                <c:pt idx="2">
                  <c:v>Whatcom County government</c:v>
                </c:pt>
                <c:pt idx="3">
                  <c:v>The Whatcom County Council</c:v>
                </c:pt>
              </c:strCache>
            </c:strRef>
          </c:cat>
          <c:val>
            <c:numRef>
              <c:f>Sheet1!$E$2:$E$5</c:f>
              <c:numCache>
                <c:formatCode>0%</c:formatCode>
                <c:ptCount val="4"/>
                <c:pt idx="0">
                  <c:v>0.09</c:v>
                </c:pt>
                <c:pt idx="1">
                  <c:v>0.14000000000000001</c:v>
                </c:pt>
                <c:pt idx="2">
                  <c:v>0.17</c:v>
                </c:pt>
                <c:pt idx="3">
                  <c:v>0.18</c:v>
                </c:pt>
              </c:numCache>
            </c:numRef>
          </c:val>
          <c:extLst>
            <c:ext xmlns:c16="http://schemas.microsoft.com/office/drawing/2014/chart" uri="{C3380CC4-5D6E-409C-BE32-E72D297353CC}">
              <c16:uniqueId val="{00000003-657A-46DC-9FE1-3134532D1E6E}"/>
            </c:ext>
          </c:extLst>
        </c:ser>
        <c:ser>
          <c:idx val="4"/>
          <c:order val="4"/>
          <c:tx>
            <c:strRef>
              <c:f>Sheet1!$F$1</c:f>
              <c:strCache>
                <c:ptCount val="1"/>
                <c:pt idx="0">
                  <c:v>Never Heard of</c:v>
                </c:pt>
              </c:strCache>
            </c:strRef>
          </c:tx>
          <c:spPr>
            <a:solidFill>
              <a:schemeClr val="accent6">
                <a:lumMod val="75000"/>
              </a:schemeClr>
            </a:solidFill>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3-1FB1-4536-9E39-9A635B3814C3}"/>
                </c:ext>
              </c:extLst>
            </c:dLbl>
            <c:dLbl>
              <c:idx val="1"/>
              <c:delete val="1"/>
              <c:extLst>
                <c:ext xmlns:c15="http://schemas.microsoft.com/office/drawing/2012/chart" uri="{CE6537A1-D6FC-4f65-9D91-7224C49458BB}"/>
                <c:ext xmlns:c16="http://schemas.microsoft.com/office/drawing/2014/chart" uri="{C3380CC4-5D6E-409C-BE32-E72D297353CC}">
                  <c16:uniqueId val="{00000004-1FB1-4536-9E39-9A635B3814C3}"/>
                </c:ext>
              </c:extLst>
            </c:dLbl>
            <c:dLbl>
              <c:idx val="2"/>
              <c:delete val="1"/>
              <c:extLst>
                <c:ext xmlns:c15="http://schemas.microsoft.com/office/drawing/2012/chart" uri="{CE6537A1-D6FC-4f65-9D91-7224C49458BB}"/>
                <c:ext xmlns:c16="http://schemas.microsoft.com/office/drawing/2014/chart" uri="{C3380CC4-5D6E-409C-BE32-E72D297353CC}">
                  <c16:uniqueId val="{00000005-1FB1-4536-9E39-9A635B3814C3}"/>
                </c:ext>
              </c:extLst>
            </c:dLbl>
            <c:dLbl>
              <c:idx val="3"/>
              <c:spPr>
                <a:noFill/>
                <a:ln>
                  <a:noFill/>
                </a:ln>
                <a:effectLst/>
              </c:spPr>
              <c:txPr>
                <a:bodyPr wrap="square" lIns="38100" tIns="19050" rIns="38100" bIns="19050" anchor="ctr">
                  <a:spAutoFit/>
                </a:bodyPr>
                <a:lstStyle/>
                <a:p>
                  <a:pPr>
                    <a:defRPr sz="1200">
                      <a:solidFill>
                        <a:schemeClr val="accent3"/>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1-6515-413F-A6F8-F0BBAF2F7C91}"/>
                </c:ext>
              </c:extLst>
            </c:dLbl>
            <c:spPr>
              <a:noFill/>
              <a:ln>
                <a:noFill/>
              </a:ln>
              <a:effectLst/>
            </c:spPr>
            <c:txPr>
              <a:bodyPr wrap="square" lIns="38100" tIns="19050" rIns="38100" bIns="19050" anchor="ctr">
                <a:spAutoFit/>
              </a:bodyPr>
              <a:lstStyle/>
              <a:p>
                <a:pPr>
                  <a:defRPr>
                    <a:solidFill>
                      <a:schemeClr val="accent3"/>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Early education teachers and childcare providers</c:v>
                </c:pt>
                <c:pt idx="1">
                  <c:v>The Whatcom County
Health Department</c:v>
                </c:pt>
                <c:pt idx="2">
                  <c:v>Whatcom County government</c:v>
                </c:pt>
                <c:pt idx="3">
                  <c:v>The Whatcom County Council</c:v>
                </c:pt>
              </c:strCache>
            </c:strRef>
          </c:cat>
          <c:val>
            <c:numRef>
              <c:f>Sheet1!$F$2:$F$5</c:f>
              <c:numCache>
                <c:formatCode>0%</c:formatCode>
                <c:ptCount val="4"/>
                <c:pt idx="0">
                  <c:v>0.02</c:v>
                </c:pt>
                <c:pt idx="1">
                  <c:v>0.03</c:v>
                </c:pt>
                <c:pt idx="2">
                  <c:v>0</c:v>
                </c:pt>
                <c:pt idx="3">
                  <c:v>0.05</c:v>
                </c:pt>
              </c:numCache>
            </c:numRef>
          </c:val>
          <c:extLst>
            <c:ext xmlns:c16="http://schemas.microsoft.com/office/drawing/2014/chart" uri="{C3380CC4-5D6E-409C-BE32-E72D297353CC}">
              <c16:uniqueId val="{00000004-657A-46DC-9FE1-3134532D1E6E}"/>
            </c:ext>
          </c:extLst>
        </c:ser>
        <c:ser>
          <c:idx val="5"/>
          <c:order val="5"/>
          <c:tx>
            <c:strRef>
              <c:f>Sheet1!$G$1</c:f>
              <c:strCache>
                <c:ptCount val="1"/>
                <c:pt idx="0">
                  <c:v>Can't Rate</c:v>
                </c:pt>
              </c:strCache>
            </c:strRef>
          </c:tx>
          <c:spPr>
            <a:solidFill>
              <a:schemeClr val="accent6"/>
            </a:solidFill>
          </c:spPr>
          <c:invertIfNegative val="0"/>
          <c:dLbls>
            <c:spPr>
              <a:noFill/>
              <a:ln>
                <a:noFill/>
              </a:ln>
              <a:effectLst/>
            </c:spPr>
            <c:txPr>
              <a:bodyPr wrap="square" lIns="38100" tIns="19050" rIns="38100" bIns="19050" anchor="ctr">
                <a:spAutoFit/>
              </a:bodyPr>
              <a:lstStyle/>
              <a:p>
                <a:pPr>
                  <a:defRPr>
                    <a:solidFill>
                      <a:schemeClr val="tx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Early education teachers and childcare providers</c:v>
                </c:pt>
                <c:pt idx="1">
                  <c:v>The Whatcom County
Health Department</c:v>
                </c:pt>
                <c:pt idx="2">
                  <c:v>Whatcom County government</c:v>
                </c:pt>
                <c:pt idx="3">
                  <c:v>The Whatcom County Council</c:v>
                </c:pt>
              </c:strCache>
            </c:strRef>
          </c:cat>
          <c:val>
            <c:numRef>
              <c:f>Sheet1!$G$2:$G$5</c:f>
              <c:numCache>
                <c:formatCode>0%</c:formatCode>
                <c:ptCount val="4"/>
                <c:pt idx="0">
                  <c:v>0.22</c:v>
                </c:pt>
                <c:pt idx="1">
                  <c:v>0.15</c:v>
                </c:pt>
                <c:pt idx="2">
                  <c:v>0.13</c:v>
                </c:pt>
                <c:pt idx="3">
                  <c:v>0.24</c:v>
                </c:pt>
              </c:numCache>
            </c:numRef>
          </c:val>
          <c:extLst>
            <c:ext xmlns:c16="http://schemas.microsoft.com/office/drawing/2014/chart" uri="{C3380CC4-5D6E-409C-BE32-E72D297353CC}">
              <c16:uniqueId val="{00000005-657A-46DC-9FE1-3134532D1E6E}"/>
            </c:ext>
          </c:extLst>
        </c:ser>
        <c:dLbls>
          <c:dLblPos val="ctr"/>
          <c:showLegendKey val="0"/>
          <c:showVal val="1"/>
          <c:showCatName val="0"/>
          <c:showSerName val="0"/>
          <c:showPercent val="0"/>
          <c:showBubbleSize val="0"/>
        </c:dLbls>
        <c:gapWidth val="65"/>
        <c:overlap val="100"/>
        <c:axId val="251015968"/>
        <c:axId val="251016360"/>
      </c:barChart>
      <c:catAx>
        <c:axId val="251015968"/>
        <c:scaling>
          <c:orientation val="maxMin"/>
        </c:scaling>
        <c:delete val="0"/>
        <c:axPos val="l"/>
        <c:numFmt formatCode="General" sourceLinked="1"/>
        <c:majorTickMark val="none"/>
        <c:minorTickMark val="none"/>
        <c:tickLblPos val="nextTo"/>
        <c:spPr>
          <a:ln>
            <a:noFill/>
          </a:ln>
        </c:spPr>
        <c:txPr>
          <a:bodyPr/>
          <a:lstStyle/>
          <a:p>
            <a:pPr algn="r">
              <a:lnSpc>
                <a:spcPts val="1800"/>
              </a:lnSpc>
              <a:defRPr sz="1800"/>
            </a:pPr>
            <a:endParaRPr lang="en-US"/>
          </a:p>
        </c:txPr>
        <c:crossAx val="251016360"/>
        <c:crosses val="autoZero"/>
        <c:auto val="1"/>
        <c:lblAlgn val="ctr"/>
        <c:lblOffset val="0"/>
        <c:noMultiLvlLbl val="0"/>
      </c:catAx>
      <c:valAx>
        <c:axId val="251016360"/>
        <c:scaling>
          <c:orientation val="minMax"/>
          <c:max val="1"/>
          <c:min val="0"/>
        </c:scaling>
        <c:delete val="1"/>
        <c:axPos val="b"/>
        <c:numFmt formatCode="0%" sourceLinked="1"/>
        <c:majorTickMark val="out"/>
        <c:minorTickMark val="none"/>
        <c:tickLblPos val="nextTo"/>
        <c:crossAx val="251015968"/>
        <c:crosses val="max"/>
        <c:crossBetween val="between"/>
        <c:majorUnit val="0.2"/>
      </c:valAx>
    </c:plotArea>
    <c:legend>
      <c:legendPos val="t"/>
      <c:layout>
        <c:manualLayout>
          <c:xMode val="edge"/>
          <c:yMode val="edge"/>
          <c:x val="0.10008169540479429"/>
          <c:y val="6.1307577223489607E-4"/>
          <c:w val="0.8710661303931565"/>
          <c:h val="6.228637505734879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87737475658365"/>
          <c:y val="0.10535655645228971"/>
          <c:w val="0.58369437661004298"/>
          <c:h val="0.86370910472657658"/>
        </c:manualLayout>
      </c:layout>
      <c:barChart>
        <c:barDir val="bar"/>
        <c:grouping val="percentStacked"/>
        <c:varyColors val="0"/>
        <c:ser>
          <c:idx val="0"/>
          <c:order val="0"/>
          <c:tx>
            <c:strRef>
              <c:f>Sheet1!$B$1</c:f>
              <c:strCache>
                <c:ptCount val="1"/>
                <c:pt idx="0">
                  <c:v>Ext. Ser. Prob.</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3"/>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Homelessness</c:v>
                </c:pt>
                <c:pt idx="1">
                  <c:v>The cost of housing</c:v>
                </c:pt>
                <c:pt idx="2">
                  <c:v>The economic impacts of
the coronavirus pandemic</c:v>
                </c:pt>
                <c:pt idx="3">
                  <c:v>The health impacts of
the coronavirus pandemic</c:v>
                </c:pt>
                <c:pt idx="4">
                  <c:v>The condition of local streets and roads in general</c:v>
                </c:pt>
                <c:pt idx="5">
                  <c:v>Traffic and congestion</c:v>
                </c:pt>
                <c:pt idx="6">
                  <c:v>Parents having to balance work and child care responsibilities</c:v>
                </c:pt>
              </c:strCache>
            </c:strRef>
          </c:cat>
          <c:val>
            <c:numRef>
              <c:f>Sheet1!$B$2:$B$8</c:f>
              <c:numCache>
                <c:formatCode>0%</c:formatCode>
                <c:ptCount val="7"/>
                <c:pt idx="0">
                  <c:v>0.57999999999999996</c:v>
                </c:pt>
                <c:pt idx="1">
                  <c:v>0.51</c:v>
                </c:pt>
                <c:pt idx="2">
                  <c:v>0.35</c:v>
                </c:pt>
                <c:pt idx="3">
                  <c:v>0.42</c:v>
                </c:pt>
                <c:pt idx="4">
                  <c:v>0.28999999999999998</c:v>
                </c:pt>
                <c:pt idx="5">
                  <c:v>0.22</c:v>
                </c:pt>
                <c:pt idx="6">
                  <c:v>0.21</c:v>
                </c:pt>
              </c:numCache>
            </c:numRef>
          </c:val>
          <c:extLst>
            <c:ext xmlns:c16="http://schemas.microsoft.com/office/drawing/2014/chart" uri="{C3380CC4-5D6E-409C-BE32-E72D297353CC}">
              <c16:uniqueId val="{00000000-80CA-4D63-92DF-9577108101F0}"/>
            </c:ext>
          </c:extLst>
        </c:ser>
        <c:ser>
          <c:idx val="1"/>
          <c:order val="1"/>
          <c:tx>
            <c:strRef>
              <c:f>Sheet1!$C$1</c:f>
              <c:strCache>
                <c:ptCount val="1"/>
                <c:pt idx="0">
                  <c:v>Very Ser. Prob.</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Homelessness</c:v>
                </c:pt>
                <c:pt idx="1">
                  <c:v>The cost of housing</c:v>
                </c:pt>
                <c:pt idx="2">
                  <c:v>The economic impacts of
the coronavirus pandemic</c:v>
                </c:pt>
                <c:pt idx="3">
                  <c:v>The health impacts of
the coronavirus pandemic</c:v>
                </c:pt>
                <c:pt idx="4">
                  <c:v>The condition of local streets and roads in general</c:v>
                </c:pt>
                <c:pt idx="5">
                  <c:v>Traffic and congestion</c:v>
                </c:pt>
                <c:pt idx="6">
                  <c:v>Parents having to balance work and child care responsibilities</c:v>
                </c:pt>
              </c:strCache>
            </c:strRef>
          </c:cat>
          <c:val>
            <c:numRef>
              <c:f>Sheet1!$C$2:$C$8</c:f>
              <c:numCache>
                <c:formatCode>0%</c:formatCode>
                <c:ptCount val="7"/>
                <c:pt idx="0">
                  <c:v>0.32</c:v>
                </c:pt>
                <c:pt idx="1">
                  <c:v>0.28999999999999998</c:v>
                </c:pt>
                <c:pt idx="2">
                  <c:v>0.34</c:v>
                </c:pt>
                <c:pt idx="3">
                  <c:v>0.26</c:v>
                </c:pt>
                <c:pt idx="4">
                  <c:v>0.28000000000000003</c:v>
                </c:pt>
                <c:pt idx="5">
                  <c:v>0.3</c:v>
                </c:pt>
                <c:pt idx="6">
                  <c:v>0.31</c:v>
                </c:pt>
              </c:numCache>
            </c:numRef>
          </c:val>
          <c:extLst>
            <c:ext xmlns:c16="http://schemas.microsoft.com/office/drawing/2014/chart" uri="{C3380CC4-5D6E-409C-BE32-E72D297353CC}">
              <c16:uniqueId val="{00000001-80CA-4D63-92DF-9577108101F0}"/>
            </c:ext>
          </c:extLst>
        </c:ser>
        <c:ser>
          <c:idx val="2"/>
          <c:order val="2"/>
          <c:tx>
            <c:strRef>
              <c:f>Sheet1!$D$1</c:f>
              <c:strCache>
                <c:ptCount val="1"/>
                <c:pt idx="0">
                  <c:v>Smwt. Ser. Prob.</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Homelessness</c:v>
                </c:pt>
                <c:pt idx="1">
                  <c:v>The cost of housing</c:v>
                </c:pt>
                <c:pt idx="2">
                  <c:v>The economic impacts of
the coronavirus pandemic</c:v>
                </c:pt>
                <c:pt idx="3">
                  <c:v>The health impacts of
the coronavirus pandemic</c:v>
                </c:pt>
                <c:pt idx="4">
                  <c:v>The condition of local streets and roads in general</c:v>
                </c:pt>
                <c:pt idx="5">
                  <c:v>Traffic and congestion</c:v>
                </c:pt>
                <c:pt idx="6">
                  <c:v>Parents having to balance work and child care responsibilities</c:v>
                </c:pt>
              </c:strCache>
            </c:strRef>
          </c:cat>
          <c:val>
            <c:numRef>
              <c:f>Sheet1!$D$2:$D$8</c:f>
              <c:numCache>
                <c:formatCode>0%</c:formatCode>
                <c:ptCount val="7"/>
                <c:pt idx="0">
                  <c:v>7.0000000000000007E-2</c:v>
                </c:pt>
                <c:pt idx="1">
                  <c:v>0.16</c:v>
                </c:pt>
                <c:pt idx="2">
                  <c:v>0.23</c:v>
                </c:pt>
                <c:pt idx="3">
                  <c:v>0.22</c:v>
                </c:pt>
                <c:pt idx="4">
                  <c:v>0.32</c:v>
                </c:pt>
                <c:pt idx="5">
                  <c:v>0.38</c:v>
                </c:pt>
                <c:pt idx="6">
                  <c:v>0.31</c:v>
                </c:pt>
              </c:numCache>
            </c:numRef>
          </c:val>
          <c:extLst>
            <c:ext xmlns:c16="http://schemas.microsoft.com/office/drawing/2014/chart" uri="{C3380CC4-5D6E-409C-BE32-E72D297353CC}">
              <c16:uniqueId val="{00000002-80CA-4D63-92DF-9577108101F0}"/>
            </c:ext>
          </c:extLst>
        </c:ser>
        <c:ser>
          <c:idx val="3"/>
          <c:order val="3"/>
          <c:tx>
            <c:strRef>
              <c:f>Sheet1!$E$1</c:f>
              <c:strCache>
                <c:ptCount val="1"/>
                <c:pt idx="0">
                  <c:v>Not a Prob.</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1-37FB-4FAB-B9ED-B502149658C2}"/>
                </c:ext>
              </c:extLst>
            </c:dLbl>
            <c:dLbl>
              <c:idx val="1"/>
              <c:delete val="1"/>
              <c:extLst>
                <c:ext xmlns:c15="http://schemas.microsoft.com/office/drawing/2012/chart" uri="{CE6537A1-D6FC-4f65-9D91-7224C49458BB}"/>
                <c:ext xmlns:c16="http://schemas.microsoft.com/office/drawing/2014/chart" uri="{C3380CC4-5D6E-409C-BE32-E72D297353CC}">
                  <c16:uniqueId val="{00000002-37FB-4FAB-B9ED-B502149658C2}"/>
                </c:ext>
              </c:extLst>
            </c:dLbl>
            <c:dLbl>
              <c:idx val="2"/>
              <c:delete val="1"/>
              <c:extLst>
                <c:ext xmlns:c15="http://schemas.microsoft.com/office/drawing/2012/chart" uri="{CE6537A1-D6FC-4f65-9D91-7224C49458BB}"/>
                <c:ext xmlns:c16="http://schemas.microsoft.com/office/drawing/2014/chart" uri="{C3380CC4-5D6E-409C-BE32-E72D297353CC}">
                  <c16:uniqueId val="{00000003-37FB-4FAB-B9ED-B502149658C2}"/>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3"/>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Homelessness</c:v>
                </c:pt>
                <c:pt idx="1">
                  <c:v>The cost of housing</c:v>
                </c:pt>
                <c:pt idx="2">
                  <c:v>The economic impacts of
the coronavirus pandemic</c:v>
                </c:pt>
                <c:pt idx="3">
                  <c:v>The health impacts of
the coronavirus pandemic</c:v>
                </c:pt>
                <c:pt idx="4">
                  <c:v>The condition of local streets and roads in general</c:v>
                </c:pt>
                <c:pt idx="5">
                  <c:v>Traffic and congestion</c:v>
                </c:pt>
                <c:pt idx="6">
                  <c:v>Parents having to balance work and child care responsibilities</c:v>
                </c:pt>
              </c:strCache>
            </c:strRef>
          </c:cat>
          <c:val>
            <c:numRef>
              <c:f>Sheet1!$E$2:$E$8</c:f>
              <c:numCache>
                <c:formatCode>0%</c:formatCode>
                <c:ptCount val="7"/>
                <c:pt idx="0">
                  <c:v>0.02</c:v>
                </c:pt>
                <c:pt idx="1">
                  <c:v>0.03</c:v>
                </c:pt>
                <c:pt idx="2">
                  <c:v>0.04</c:v>
                </c:pt>
                <c:pt idx="3">
                  <c:v>7.0000000000000007E-2</c:v>
                </c:pt>
                <c:pt idx="4">
                  <c:v>0.11</c:v>
                </c:pt>
                <c:pt idx="5">
                  <c:v>0.1</c:v>
                </c:pt>
                <c:pt idx="6">
                  <c:v>0.08</c:v>
                </c:pt>
              </c:numCache>
            </c:numRef>
          </c:val>
          <c:extLst>
            <c:ext xmlns:c16="http://schemas.microsoft.com/office/drawing/2014/chart" uri="{C3380CC4-5D6E-409C-BE32-E72D297353CC}">
              <c16:uniqueId val="{00000003-80CA-4D63-92DF-9577108101F0}"/>
            </c:ext>
          </c:extLst>
        </c:ser>
        <c:ser>
          <c:idx val="4"/>
          <c:order val="4"/>
          <c:tx>
            <c:strRef>
              <c:f>Sheet1!$F$1</c:f>
              <c:strCache>
                <c:ptCount val="1"/>
                <c:pt idx="0">
                  <c:v>Don't Know</c:v>
                </c:pt>
              </c:strCache>
            </c:strRef>
          </c:tx>
          <c:spPr>
            <a:solidFill>
              <a:schemeClr val="accent6"/>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37FB-4FAB-B9ED-B502149658C2}"/>
                </c:ext>
              </c:extLst>
            </c:dLbl>
            <c:dLbl>
              <c:idx val="1"/>
              <c:delete val="1"/>
              <c:extLst>
                <c:ext xmlns:c15="http://schemas.microsoft.com/office/drawing/2012/chart" uri="{CE6537A1-D6FC-4f65-9D91-7224C49458BB}"/>
                <c:ext xmlns:c16="http://schemas.microsoft.com/office/drawing/2014/chart" uri="{C3380CC4-5D6E-409C-BE32-E72D297353CC}">
                  <c16:uniqueId val="{00000004-37FB-4FAB-B9ED-B502149658C2}"/>
                </c:ext>
              </c:extLst>
            </c:dLbl>
            <c:dLbl>
              <c:idx val="2"/>
              <c:delete val="1"/>
              <c:extLst>
                <c:ext xmlns:c15="http://schemas.microsoft.com/office/drawing/2012/chart" uri="{CE6537A1-D6FC-4f65-9D91-7224C49458BB}"/>
                <c:ext xmlns:c16="http://schemas.microsoft.com/office/drawing/2014/chart" uri="{C3380CC4-5D6E-409C-BE32-E72D297353CC}">
                  <c16:uniqueId val="{00000005-37FB-4FAB-B9ED-B502149658C2}"/>
                </c:ext>
              </c:extLst>
            </c:dLbl>
            <c:dLbl>
              <c:idx val="3"/>
              <c:delete val="1"/>
              <c:extLst>
                <c:ext xmlns:c15="http://schemas.microsoft.com/office/drawing/2012/chart" uri="{CE6537A1-D6FC-4f65-9D91-7224C49458BB}"/>
                <c:ext xmlns:c16="http://schemas.microsoft.com/office/drawing/2014/chart" uri="{C3380CC4-5D6E-409C-BE32-E72D297353CC}">
                  <c16:uniqueId val="{00000006-37FB-4FAB-B9ED-B502149658C2}"/>
                </c:ext>
              </c:extLst>
            </c:dLbl>
            <c:dLbl>
              <c:idx val="4"/>
              <c:delete val="1"/>
              <c:extLst>
                <c:ext xmlns:c15="http://schemas.microsoft.com/office/drawing/2012/chart" uri="{CE6537A1-D6FC-4f65-9D91-7224C49458BB}"/>
                <c:ext xmlns:c16="http://schemas.microsoft.com/office/drawing/2014/chart" uri="{C3380CC4-5D6E-409C-BE32-E72D297353CC}">
                  <c16:uniqueId val="{00000007-37FB-4FAB-B9ED-B502149658C2}"/>
                </c:ext>
              </c:extLst>
            </c:dLbl>
            <c:dLbl>
              <c:idx val="5"/>
              <c:delete val="1"/>
              <c:extLst>
                <c:ext xmlns:c15="http://schemas.microsoft.com/office/drawing/2012/chart" uri="{CE6537A1-D6FC-4f65-9D91-7224C49458BB}"/>
                <c:ext xmlns:c16="http://schemas.microsoft.com/office/drawing/2014/chart" uri="{C3380CC4-5D6E-409C-BE32-E72D297353CC}">
                  <c16:uniqueId val="{00000008-37FB-4FAB-B9ED-B502149658C2}"/>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Homelessness</c:v>
                </c:pt>
                <c:pt idx="1">
                  <c:v>The cost of housing</c:v>
                </c:pt>
                <c:pt idx="2">
                  <c:v>The economic impacts of
the coronavirus pandemic</c:v>
                </c:pt>
                <c:pt idx="3">
                  <c:v>The health impacts of
the coronavirus pandemic</c:v>
                </c:pt>
                <c:pt idx="4">
                  <c:v>The condition of local streets and roads in general</c:v>
                </c:pt>
                <c:pt idx="5">
                  <c:v>Traffic and congestion</c:v>
                </c:pt>
                <c:pt idx="6">
                  <c:v>Parents having to balance work and child care responsibilities</c:v>
                </c:pt>
              </c:strCache>
            </c:strRef>
          </c:cat>
          <c:val>
            <c:numRef>
              <c:f>Sheet1!$F$2:$F$8</c:f>
              <c:numCache>
                <c:formatCode>0%</c:formatCode>
                <c:ptCount val="7"/>
                <c:pt idx="0">
                  <c:v>0.01</c:v>
                </c:pt>
                <c:pt idx="1">
                  <c:v>0.02</c:v>
                </c:pt>
                <c:pt idx="2">
                  <c:v>0.04</c:v>
                </c:pt>
                <c:pt idx="3">
                  <c:v>0.03</c:v>
                </c:pt>
                <c:pt idx="4">
                  <c:v>0</c:v>
                </c:pt>
                <c:pt idx="5">
                  <c:v>0.01</c:v>
                </c:pt>
                <c:pt idx="6">
                  <c:v>0.1</c:v>
                </c:pt>
              </c:numCache>
            </c:numRef>
          </c:val>
          <c:extLst>
            <c:ext xmlns:c16="http://schemas.microsoft.com/office/drawing/2014/chart" uri="{C3380CC4-5D6E-409C-BE32-E72D297353CC}">
              <c16:uniqueId val="{00000004-80CA-4D63-92DF-9577108101F0}"/>
            </c:ext>
          </c:extLst>
        </c:ser>
        <c:dLbls>
          <c:showLegendKey val="0"/>
          <c:showVal val="0"/>
          <c:showCatName val="0"/>
          <c:showSerName val="0"/>
          <c:showPercent val="0"/>
          <c:showBubbleSize val="0"/>
        </c:dLbls>
        <c:gapWidth val="30"/>
        <c:overlap val="100"/>
        <c:axId val="620695632"/>
        <c:axId val="620694976"/>
      </c:barChart>
      <c:catAx>
        <c:axId val="620695632"/>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lgn="r">
              <a:lnSpc>
                <a:spcPts val="1800"/>
              </a:lnSpc>
              <a:defRPr sz="1800" b="0" i="0" u="none" strike="noStrike" kern="1200" baseline="0">
                <a:solidFill>
                  <a:schemeClr val="tx1"/>
                </a:solidFill>
                <a:latin typeface="+mn-lt"/>
                <a:ea typeface="+mn-ea"/>
                <a:cs typeface="+mn-cs"/>
              </a:defRPr>
            </a:pPr>
            <a:endParaRPr lang="en-US"/>
          </a:p>
        </c:txPr>
        <c:crossAx val="620694976"/>
        <c:crosses val="autoZero"/>
        <c:auto val="1"/>
        <c:lblAlgn val="ctr"/>
        <c:lblOffset val="2"/>
        <c:noMultiLvlLbl val="0"/>
      </c:catAx>
      <c:valAx>
        <c:axId val="620694976"/>
        <c:scaling>
          <c:orientation val="minMax"/>
        </c:scaling>
        <c:delete val="1"/>
        <c:axPos val="t"/>
        <c:numFmt formatCode="0%" sourceLinked="1"/>
        <c:majorTickMark val="none"/>
        <c:minorTickMark val="none"/>
        <c:tickLblPos val="nextTo"/>
        <c:crossAx val="620695632"/>
        <c:crosses val="autoZero"/>
        <c:crossBetween val="between"/>
      </c:valAx>
      <c:spPr>
        <a:noFill/>
        <a:ln>
          <a:noFill/>
        </a:ln>
        <a:effectLst/>
      </c:spPr>
    </c:plotArea>
    <c:legend>
      <c:legendPos val="t"/>
      <c:layout>
        <c:manualLayout>
          <c:xMode val="edge"/>
          <c:yMode val="edge"/>
          <c:x val="0.17405281968372421"/>
          <c:y val="3.7883807932076762E-2"/>
          <c:w val="0.80801099810897536"/>
          <c:h val="5.8750371274101924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87737475658365"/>
          <c:y val="0.10535655645228971"/>
          <c:w val="0.58369437661004298"/>
          <c:h val="0.86370910472657658"/>
        </c:manualLayout>
      </c:layout>
      <c:barChart>
        <c:barDir val="bar"/>
        <c:grouping val="percentStacked"/>
        <c:varyColors val="0"/>
        <c:ser>
          <c:idx val="0"/>
          <c:order val="0"/>
          <c:tx>
            <c:strRef>
              <c:f>Sheet1!$B$1</c:f>
              <c:strCache>
                <c:ptCount val="1"/>
                <c:pt idx="0">
                  <c:v>Ext. Ser. Prob.</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3"/>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Waste and inefficiency in
County government</c:v>
                </c:pt>
                <c:pt idx="1">
                  <c:v>Low wages</c:v>
                </c:pt>
                <c:pt idx="2">
                  <c:v>The lack of affordable
child care programs</c:v>
                </c:pt>
                <c:pt idx="3">
                  <c:v>The lack of affordable pre-school and early education programs</c:v>
                </c:pt>
                <c:pt idx="4">
                  <c:v>Jobs and the economy</c:v>
                </c:pt>
                <c:pt idx="5">
                  <c:v>The quality of public schools</c:v>
                </c:pt>
                <c:pt idx="6">
                  <c:v>The amount you have to pay in local taxes</c:v>
                </c:pt>
                <c:pt idx="7">
                  <c:v>The cost of children's
health programs</c:v>
                </c:pt>
              </c:strCache>
            </c:strRef>
          </c:cat>
          <c:val>
            <c:numRef>
              <c:f>Sheet1!$B$2:$B$9</c:f>
              <c:numCache>
                <c:formatCode>0%</c:formatCode>
                <c:ptCount val="8"/>
                <c:pt idx="0">
                  <c:v>0.27</c:v>
                </c:pt>
                <c:pt idx="1">
                  <c:v>0.25</c:v>
                </c:pt>
                <c:pt idx="2">
                  <c:v>0.23</c:v>
                </c:pt>
                <c:pt idx="3">
                  <c:v>0.21</c:v>
                </c:pt>
                <c:pt idx="4">
                  <c:v>0.16</c:v>
                </c:pt>
                <c:pt idx="5">
                  <c:v>0.21</c:v>
                </c:pt>
                <c:pt idx="6">
                  <c:v>0.21</c:v>
                </c:pt>
                <c:pt idx="7">
                  <c:v>0.18</c:v>
                </c:pt>
              </c:numCache>
            </c:numRef>
          </c:val>
          <c:extLst>
            <c:ext xmlns:c16="http://schemas.microsoft.com/office/drawing/2014/chart" uri="{C3380CC4-5D6E-409C-BE32-E72D297353CC}">
              <c16:uniqueId val="{00000000-80CA-4D63-92DF-9577108101F0}"/>
            </c:ext>
          </c:extLst>
        </c:ser>
        <c:ser>
          <c:idx val="1"/>
          <c:order val="1"/>
          <c:tx>
            <c:strRef>
              <c:f>Sheet1!$C$1</c:f>
              <c:strCache>
                <c:ptCount val="1"/>
                <c:pt idx="0">
                  <c:v>Very Ser. Prob.</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Waste and inefficiency in
County government</c:v>
                </c:pt>
                <c:pt idx="1">
                  <c:v>Low wages</c:v>
                </c:pt>
                <c:pt idx="2">
                  <c:v>The lack of affordable
child care programs</c:v>
                </c:pt>
                <c:pt idx="3">
                  <c:v>The lack of affordable pre-school and early education programs</c:v>
                </c:pt>
                <c:pt idx="4">
                  <c:v>Jobs and the economy</c:v>
                </c:pt>
                <c:pt idx="5">
                  <c:v>The quality of public schools</c:v>
                </c:pt>
                <c:pt idx="6">
                  <c:v>The amount you have to pay in local taxes</c:v>
                </c:pt>
                <c:pt idx="7">
                  <c:v>The cost of children's
health programs</c:v>
                </c:pt>
              </c:strCache>
            </c:strRef>
          </c:cat>
          <c:val>
            <c:numRef>
              <c:f>Sheet1!$C$2:$C$9</c:f>
              <c:numCache>
                <c:formatCode>0%</c:formatCode>
                <c:ptCount val="8"/>
                <c:pt idx="0">
                  <c:v>0.25</c:v>
                </c:pt>
                <c:pt idx="1">
                  <c:v>0.26</c:v>
                </c:pt>
                <c:pt idx="2">
                  <c:v>0.27</c:v>
                </c:pt>
                <c:pt idx="3">
                  <c:v>0.26</c:v>
                </c:pt>
                <c:pt idx="4">
                  <c:v>0.31</c:v>
                </c:pt>
                <c:pt idx="5">
                  <c:v>0.18</c:v>
                </c:pt>
                <c:pt idx="6">
                  <c:v>0.16</c:v>
                </c:pt>
                <c:pt idx="7">
                  <c:v>0.2</c:v>
                </c:pt>
              </c:numCache>
            </c:numRef>
          </c:val>
          <c:extLst>
            <c:ext xmlns:c16="http://schemas.microsoft.com/office/drawing/2014/chart" uri="{C3380CC4-5D6E-409C-BE32-E72D297353CC}">
              <c16:uniqueId val="{00000001-80CA-4D63-92DF-9577108101F0}"/>
            </c:ext>
          </c:extLst>
        </c:ser>
        <c:ser>
          <c:idx val="2"/>
          <c:order val="2"/>
          <c:tx>
            <c:strRef>
              <c:f>Sheet1!$D$1</c:f>
              <c:strCache>
                <c:ptCount val="1"/>
                <c:pt idx="0">
                  <c:v>Smwt. Ser. Prob.</c:v>
                </c:pt>
              </c:strCache>
            </c:strRef>
          </c:tx>
          <c:spPr>
            <a:solidFill>
              <a:schemeClr val="accent5">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Waste and inefficiency in
County government</c:v>
                </c:pt>
                <c:pt idx="1">
                  <c:v>Low wages</c:v>
                </c:pt>
                <c:pt idx="2">
                  <c:v>The lack of affordable
child care programs</c:v>
                </c:pt>
                <c:pt idx="3">
                  <c:v>The lack of affordable pre-school and early education programs</c:v>
                </c:pt>
                <c:pt idx="4">
                  <c:v>Jobs and the economy</c:v>
                </c:pt>
                <c:pt idx="5">
                  <c:v>The quality of public schools</c:v>
                </c:pt>
                <c:pt idx="6">
                  <c:v>The amount you have to pay in local taxes</c:v>
                </c:pt>
                <c:pt idx="7">
                  <c:v>The cost of children's
health programs</c:v>
                </c:pt>
              </c:strCache>
            </c:strRef>
          </c:cat>
          <c:val>
            <c:numRef>
              <c:f>Sheet1!$D$2:$D$9</c:f>
              <c:numCache>
                <c:formatCode>0%</c:formatCode>
                <c:ptCount val="8"/>
                <c:pt idx="0">
                  <c:v>0.26</c:v>
                </c:pt>
                <c:pt idx="1">
                  <c:v>0.28000000000000003</c:v>
                </c:pt>
                <c:pt idx="2">
                  <c:v>0.24</c:v>
                </c:pt>
                <c:pt idx="3">
                  <c:v>0.24</c:v>
                </c:pt>
                <c:pt idx="4">
                  <c:v>0.31</c:v>
                </c:pt>
                <c:pt idx="5">
                  <c:v>0.31</c:v>
                </c:pt>
                <c:pt idx="6">
                  <c:v>0.26</c:v>
                </c:pt>
                <c:pt idx="7">
                  <c:v>0.22</c:v>
                </c:pt>
              </c:numCache>
            </c:numRef>
          </c:val>
          <c:extLst>
            <c:ext xmlns:c16="http://schemas.microsoft.com/office/drawing/2014/chart" uri="{C3380CC4-5D6E-409C-BE32-E72D297353CC}">
              <c16:uniqueId val="{00000002-80CA-4D63-92DF-9577108101F0}"/>
            </c:ext>
          </c:extLst>
        </c:ser>
        <c:ser>
          <c:idx val="3"/>
          <c:order val="3"/>
          <c:tx>
            <c:strRef>
              <c:f>Sheet1!$E$1</c:f>
              <c:strCache>
                <c:ptCount val="1"/>
                <c:pt idx="0">
                  <c:v>Not a Prob.</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accent3"/>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Waste and inefficiency in
County government</c:v>
                </c:pt>
                <c:pt idx="1">
                  <c:v>Low wages</c:v>
                </c:pt>
                <c:pt idx="2">
                  <c:v>The lack of affordable
child care programs</c:v>
                </c:pt>
                <c:pt idx="3">
                  <c:v>The lack of affordable pre-school and early education programs</c:v>
                </c:pt>
                <c:pt idx="4">
                  <c:v>Jobs and the economy</c:v>
                </c:pt>
                <c:pt idx="5">
                  <c:v>The quality of public schools</c:v>
                </c:pt>
                <c:pt idx="6">
                  <c:v>The amount you have to pay in local taxes</c:v>
                </c:pt>
                <c:pt idx="7">
                  <c:v>The cost of children's
health programs</c:v>
                </c:pt>
              </c:strCache>
            </c:strRef>
          </c:cat>
          <c:val>
            <c:numRef>
              <c:f>Sheet1!$E$2:$E$9</c:f>
              <c:numCache>
                <c:formatCode>0%</c:formatCode>
                <c:ptCount val="8"/>
                <c:pt idx="0">
                  <c:v>0.08</c:v>
                </c:pt>
                <c:pt idx="1">
                  <c:v>0.18</c:v>
                </c:pt>
                <c:pt idx="2">
                  <c:v>0.1</c:v>
                </c:pt>
                <c:pt idx="3">
                  <c:v>0.11</c:v>
                </c:pt>
                <c:pt idx="4">
                  <c:v>0.16</c:v>
                </c:pt>
                <c:pt idx="5">
                  <c:v>0.18</c:v>
                </c:pt>
                <c:pt idx="6">
                  <c:v>0.34</c:v>
                </c:pt>
                <c:pt idx="7">
                  <c:v>0.12</c:v>
                </c:pt>
              </c:numCache>
            </c:numRef>
          </c:val>
          <c:extLst>
            <c:ext xmlns:c16="http://schemas.microsoft.com/office/drawing/2014/chart" uri="{C3380CC4-5D6E-409C-BE32-E72D297353CC}">
              <c16:uniqueId val="{00000003-80CA-4D63-92DF-9577108101F0}"/>
            </c:ext>
          </c:extLst>
        </c:ser>
        <c:ser>
          <c:idx val="4"/>
          <c:order val="4"/>
          <c:tx>
            <c:strRef>
              <c:f>Sheet1!$F$1</c:f>
              <c:strCache>
                <c:ptCount val="1"/>
                <c:pt idx="0">
                  <c:v>Don't Know</c:v>
                </c:pt>
              </c:strCache>
            </c:strRef>
          </c:tx>
          <c:spPr>
            <a:solidFill>
              <a:schemeClr val="accent6"/>
            </a:solidFill>
            <a:ln>
              <a:noFill/>
            </a:ln>
            <a:effectLst/>
          </c:spPr>
          <c:invertIfNegative val="0"/>
          <c:dLbls>
            <c:dLbl>
              <c:idx val="1"/>
              <c:delete val="1"/>
              <c:extLst>
                <c:ext xmlns:c15="http://schemas.microsoft.com/office/drawing/2012/chart" uri="{CE6537A1-D6FC-4f65-9D91-7224C49458BB}"/>
                <c:ext xmlns:c16="http://schemas.microsoft.com/office/drawing/2014/chart" uri="{C3380CC4-5D6E-409C-BE32-E72D297353CC}">
                  <c16:uniqueId val="{00000004-37FB-4FAB-B9ED-B502149658C2}"/>
                </c:ext>
              </c:extLst>
            </c:dLbl>
            <c:dLbl>
              <c:idx val="4"/>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7-37FB-4FAB-B9ED-B502149658C2}"/>
                </c:ext>
              </c:extLst>
            </c:dLbl>
            <c:dLbl>
              <c:idx val="6"/>
              <c:delete val="1"/>
              <c:extLst>
                <c:ext xmlns:c15="http://schemas.microsoft.com/office/drawing/2012/chart" uri="{CE6537A1-D6FC-4f65-9D91-7224C49458BB}"/>
                <c:ext xmlns:c16="http://schemas.microsoft.com/office/drawing/2014/chart" uri="{C3380CC4-5D6E-409C-BE32-E72D297353CC}">
                  <c16:uniqueId val="{00000000-9E5A-4ED5-9460-3F3C68F7C778}"/>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Waste and inefficiency in
County government</c:v>
                </c:pt>
                <c:pt idx="1">
                  <c:v>Low wages</c:v>
                </c:pt>
                <c:pt idx="2">
                  <c:v>The lack of affordable
child care programs</c:v>
                </c:pt>
                <c:pt idx="3">
                  <c:v>The lack of affordable pre-school and early education programs</c:v>
                </c:pt>
                <c:pt idx="4">
                  <c:v>Jobs and the economy</c:v>
                </c:pt>
                <c:pt idx="5">
                  <c:v>The quality of public schools</c:v>
                </c:pt>
                <c:pt idx="6">
                  <c:v>The amount you have to pay in local taxes</c:v>
                </c:pt>
                <c:pt idx="7">
                  <c:v>The cost of children's
health programs</c:v>
                </c:pt>
              </c:strCache>
            </c:strRef>
          </c:cat>
          <c:val>
            <c:numRef>
              <c:f>Sheet1!$F$2:$F$9</c:f>
              <c:numCache>
                <c:formatCode>0%</c:formatCode>
                <c:ptCount val="8"/>
                <c:pt idx="0">
                  <c:v>0.15</c:v>
                </c:pt>
                <c:pt idx="1">
                  <c:v>0.02</c:v>
                </c:pt>
                <c:pt idx="2">
                  <c:v>0.16</c:v>
                </c:pt>
                <c:pt idx="3">
                  <c:v>0.18</c:v>
                </c:pt>
                <c:pt idx="4">
                  <c:v>0.05</c:v>
                </c:pt>
                <c:pt idx="5">
                  <c:v>0.12</c:v>
                </c:pt>
                <c:pt idx="6">
                  <c:v>0.03</c:v>
                </c:pt>
                <c:pt idx="7">
                  <c:v>0.28999999999999998</c:v>
                </c:pt>
              </c:numCache>
            </c:numRef>
          </c:val>
          <c:extLst>
            <c:ext xmlns:c16="http://schemas.microsoft.com/office/drawing/2014/chart" uri="{C3380CC4-5D6E-409C-BE32-E72D297353CC}">
              <c16:uniqueId val="{00000004-80CA-4D63-92DF-9577108101F0}"/>
            </c:ext>
          </c:extLst>
        </c:ser>
        <c:dLbls>
          <c:showLegendKey val="0"/>
          <c:showVal val="0"/>
          <c:showCatName val="0"/>
          <c:showSerName val="0"/>
          <c:showPercent val="0"/>
          <c:showBubbleSize val="0"/>
        </c:dLbls>
        <c:gapWidth val="30"/>
        <c:overlap val="100"/>
        <c:axId val="620695632"/>
        <c:axId val="620694976"/>
      </c:barChart>
      <c:catAx>
        <c:axId val="620695632"/>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lgn="r">
              <a:lnSpc>
                <a:spcPts val="1800"/>
              </a:lnSpc>
              <a:defRPr sz="1800" b="0" i="0" u="none" strike="noStrike" kern="1200" baseline="0">
                <a:solidFill>
                  <a:schemeClr val="tx1"/>
                </a:solidFill>
                <a:latin typeface="+mn-lt"/>
                <a:ea typeface="+mn-ea"/>
                <a:cs typeface="+mn-cs"/>
              </a:defRPr>
            </a:pPr>
            <a:endParaRPr lang="en-US"/>
          </a:p>
        </c:txPr>
        <c:crossAx val="620694976"/>
        <c:crosses val="autoZero"/>
        <c:auto val="1"/>
        <c:lblAlgn val="ctr"/>
        <c:lblOffset val="2"/>
        <c:noMultiLvlLbl val="0"/>
      </c:catAx>
      <c:valAx>
        <c:axId val="620694976"/>
        <c:scaling>
          <c:orientation val="minMax"/>
        </c:scaling>
        <c:delete val="1"/>
        <c:axPos val="t"/>
        <c:numFmt formatCode="0%" sourceLinked="1"/>
        <c:majorTickMark val="none"/>
        <c:minorTickMark val="none"/>
        <c:tickLblPos val="nextTo"/>
        <c:crossAx val="620695632"/>
        <c:crosses val="autoZero"/>
        <c:crossBetween val="between"/>
      </c:valAx>
      <c:spPr>
        <a:noFill/>
        <a:ln>
          <a:noFill/>
        </a:ln>
        <a:effectLst/>
      </c:spPr>
    </c:plotArea>
    <c:legend>
      <c:legendPos val="t"/>
      <c:layout>
        <c:manualLayout>
          <c:xMode val="edge"/>
          <c:yMode val="edge"/>
          <c:x val="0.17561911536853025"/>
          <c:y val="3.040167412660583E-2"/>
          <c:w val="0.80801099810897536"/>
          <c:h val="5.8750371274101924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645739285710555"/>
          <c:y val="3.4840567297264848E-2"/>
          <c:w val="0.37539036396588471"/>
          <c:h val="0.87934623619443331"/>
        </c:manualLayout>
      </c:layout>
      <c:barChart>
        <c:barDir val="bar"/>
        <c:grouping val="clustered"/>
        <c:varyColors val="0"/>
        <c:ser>
          <c:idx val="0"/>
          <c:order val="0"/>
          <c:tx>
            <c:strRef>
              <c:f>Sheet1!$B$1</c:f>
              <c:strCache>
                <c:ptCount val="1"/>
                <c:pt idx="0">
                  <c:v>Column1</c:v>
                </c:pt>
              </c:strCache>
            </c:strRef>
          </c:tx>
          <c:spPr>
            <a:solidFill>
              <a:schemeClr val="accent1"/>
            </a:solidFill>
            <a:ln>
              <a:noFill/>
            </a:ln>
            <a:effectLst/>
          </c:spPr>
          <c:invertIfNegative val="0"/>
          <c:dPt>
            <c:idx val="1"/>
            <c:invertIfNegative val="0"/>
            <c:bubble3D val="0"/>
            <c:spPr>
              <a:solidFill>
                <a:schemeClr val="accent1">
                  <a:lumMod val="40000"/>
                  <a:lumOff val="60000"/>
                </a:schemeClr>
              </a:solidFill>
              <a:ln>
                <a:noFill/>
              </a:ln>
              <a:effectLst/>
            </c:spPr>
            <c:extLst>
              <c:ext xmlns:c16="http://schemas.microsoft.com/office/drawing/2014/chart" uri="{C3380CC4-5D6E-409C-BE32-E72D297353CC}">
                <c16:uniqueId val="{00000001-2F71-41B6-9FE6-77F3F28AB4DE}"/>
              </c:ext>
            </c:extLst>
          </c:dPt>
          <c:dPt>
            <c:idx val="2"/>
            <c:invertIfNegative val="0"/>
            <c:bubble3D val="0"/>
            <c:spPr>
              <a:solidFill>
                <a:schemeClr val="accent1">
                  <a:lumMod val="20000"/>
                  <a:lumOff val="80000"/>
                </a:schemeClr>
              </a:solidFill>
              <a:ln>
                <a:noFill/>
              </a:ln>
              <a:effectLst/>
            </c:spPr>
            <c:extLst>
              <c:ext xmlns:c16="http://schemas.microsoft.com/office/drawing/2014/chart" uri="{C3380CC4-5D6E-409C-BE32-E72D297353CC}">
                <c16:uniqueId val="{00000003-2F71-41B6-9FE6-77F3F28AB4DE}"/>
              </c:ext>
            </c:extLst>
          </c:dPt>
          <c:dPt>
            <c:idx val="3"/>
            <c:invertIfNegative val="0"/>
            <c:bubble3D val="0"/>
            <c:spPr>
              <a:solidFill>
                <a:schemeClr val="accent5"/>
              </a:solidFill>
              <a:ln>
                <a:noFill/>
              </a:ln>
              <a:effectLst/>
            </c:spPr>
            <c:extLst>
              <c:ext xmlns:c16="http://schemas.microsoft.com/office/drawing/2014/chart" uri="{C3380CC4-5D6E-409C-BE32-E72D297353CC}">
                <c16:uniqueId val="{00000005-2F71-41B6-9FE6-77F3F28AB4DE}"/>
              </c:ext>
            </c:extLst>
          </c:dPt>
          <c:dPt>
            <c:idx val="4"/>
            <c:invertIfNegative val="0"/>
            <c:bubble3D val="0"/>
            <c:spPr>
              <a:solidFill>
                <a:schemeClr val="accent4"/>
              </a:solidFill>
              <a:ln>
                <a:noFill/>
              </a:ln>
              <a:effectLst/>
            </c:spPr>
            <c:extLst>
              <c:ext xmlns:c16="http://schemas.microsoft.com/office/drawing/2014/chart" uri="{C3380CC4-5D6E-409C-BE32-E72D297353CC}">
                <c16:uniqueId val="{00000007-2F71-41B6-9FE6-77F3F28AB4DE}"/>
              </c:ext>
            </c:extLst>
          </c:dPt>
          <c:dPt>
            <c:idx val="5"/>
            <c:invertIfNegative val="0"/>
            <c:bubble3D val="0"/>
            <c:spPr>
              <a:solidFill>
                <a:schemeClr val="accent5"/>
              </a:solidFill>
              <a:ln>
                <a:noFill/>
              </a:ln>
              <a:effectLst/>
            </c:spPr>
            <c:extLst>
              <c:ext xmlns:c16="http://schemas.microsoft.com/office/drawing/2014/chart" uri="{C3380CC4-5D6E-409C-BE32-E72D297353CC}">
                <c16:uniqueId val="{00000009-2F71-41B6-9FE6-77F3F28AB4DE}"/>
              </c:ext>
            </c:extLst>
          </c:dPt>
          <c:dPt>
            <c:idx val="6"/>
            <c:invertIfNegative val="0"/>
            <c:bubble3D val="0"/>
            <c:spPr>
              <a:solidFill>
                <a:schemeClr val="accent6"/>
              </a:solidFill>
              <a:ln>
                <a:noFill/>
              </a:ln>
              <a:effectLst/>
            </c:spPr>
            <c:extLst>
              <c:ext xmlns:c16="http://schemas.microsoft.com/office/drawing/2014/chart" uri="{C3380CC4-5D6E-409C-BE32-E72D297353CC}">
                <c16:uniqueId val="{0000000B-2F71-41B6-9FE6-77F3F28AB4DE}"/>
              </c:ext>
            </c:extLst>
          </c:dPt>
          <c:dPt>
            <c:idx val="8"/>
            <c:invertIfNegative val="0"/>
            <c:bubble3D val="0"/>
            <c:spPr>
              <a:solidFill>
                <a:schemeClr val="accent6"/>
              </a:solidFill>
              <a:ln>
                <a:noFill/>
              </a:ln>
              <a:effectLst/>
            </c:spPr>
            <c:extLst>
              <c:ext xmlns:c16="http://schemas.microsoft.com/office/drawing/2014/chart" uri="{C3380CC4-5D6E-409C-BE32-E72D297353CC}">
                <c16:uniqueId val="{0000000D-2F71-41B6-9FE6-77F3F28AB4DE}"/>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7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Very confident</c:v>
                </c:pt>
                <c:pt idx="1">
                  <c:v>Somewhat confident</c:v>
                </c:pt>
                <c:pt idx="3">
                  <c:v>Somewhat uneasy</c:v>
                </c:pt>
                <c:pt idx="4">
                  <c:v>Very uneasy</c:v>
                </c:pt>
                <c:pt idx="6">
                  <c:v>Don't know</c:v>
                </c:pt>
              </c:strCache>
            </c:strRef>
          </c:cat>
          <c:val>
            <c:numRef>
              <c:f>Sheet1!$B$2:$B$8</c:f>
              <c:numCache>
                <c:formatCode>0%</c:formatCode>
                <c:ptCount val="7"/>
                <c:pt idx="0">
                  <c:v>0.42</c:v>
                </c:pt>
                <c:pt idx="1">
                  <c:v>0.28000000000000003</c:v>
                </c:pt>
                <c:pt idx="3">
                  <c:v>0.16</c:v>
                </c:pt>
                <c:pt idx="4">
                  <c:v>0.12</c:v>
                </c:pt>
                <c:pt idx="6">
                  <c:v>0.01</c:v>
                </c:pt>
              </c:numCache>
            </c:numRef>
          </c:val>
          <c:extLst>
            <c:ext xmlns:c16="http://schemas.microsoft.com/office/drawing/2014/chart" uri="{C3380CC4-5D6E-409C-BE32-E72D297353CC}">
              <c16:uniqueId val="{0000000E-2F71-41B6-9FE6-77F3F28AB4DE}"/>
            </c:ext>
          </c:extLst>
        </c:ser>
        <c:dLbls>
          <c:showLegendKey val="0"/>
          <c:showVal val="0"/>
          <c:showCatName val="0"/>
          <c:showSerName val="0"/>
          <c:showPercent val="0"/>
          <c:showBubbleSize val="0"/>
        </c:dLbls>
        <c:gapWidth val="21"/>
        <c:axId val="249318424"/>
        <c:axId val="249318816"/>
      </c:barChart>
      <c:catAx>
        <c:axId val="249318424"/>
        <c:scaling>
          <c:orientation val="maxMin"/>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700" b="0" i="0" u="none" strike="noStrike" kern="1200" baseline="0">
                <a:solidFill>
                  <a:schemeClr val="tx1"/>
                </a:solidFill>
                <a:latin typeface="+mn-lt"/>
                <a:ea typeface="+mn-ea"/>
                <a:cs typeface="+mn-cs"/>
              </a:defRPr>
            </a:pPr>
            <a:endParaRPr lang="en-US"/>
          </a:p>
        </c:txPr>
        <c:crossAx val="249318816"/>
        <c:crosses val="autoZero"/>
        <c:auto val="1"/>
        <c:lblAlgn val="ctr"/>
        <c:lblOffset val="10"/>
        <c:noMultiLvlLbl val="0"/>
      </c:catAx>
      <c:valAx>
        <c:axId val="249318816"/>
        <c:scaling>
          <c:orientation val="minMax"/>
          <c:max val="0.60000000000000009"/>
        </c:scaling>
        <c:delete val="1"/>
        <c:axPos val="b"/>
        <c:numFmt formatCode="0%" sourceLinked="0"/>
        <c:majorTickMark val="out"/>
        <c:minorTickMark val="none"/>
        <c:tickLblPos val="nextTo"/>
        <c:crossAx val="249318424"/>
        <c:crosses val="max"/>
        <c:crossBetween val="between"/>
        <c:majorUnit val="0.15000000000000002"/>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920624183692451E-2"/>
          <c:y val="1.8928884665894243E-2"/>
          <c:w val="0.92148847735327666"/>
          <c:h val="0.91053962000358313"/>
        </c:manualLayout>
      </c:layout>
      <c:barChart>
        <c:barDir val="bar"/>
        <c:grouping val="clustered"/>
        <c:varyColors val="0"/>
        <c:ser>
          <c:idx val="0"/>
          <c:order val="0"/>
          <c:tx>
            <c:strRef>
              <c:f>Sheet1!$B$1</c:f>
              <c:strCache>
                <c:ptCount val="1"/>
                <c:pt idx="0">
                  <c:v>Column2</c:v>
                </c:pt>
              </c:strCache>
            </c:strRef>
          </c:tx>
          <c:spPr>
            <a:solidFill>
              <a:schemeClr val="accent2"/>
            </a:solidFill>
            <a:ln>
              <a:noFill/>
            </a:ln>
          </c:spPr>
          <c:invertIfNegative val="0"/>
          <c:dPt>
            <c:idx val="0"/>
            <c:invertIfNegative val="0"/>
            <c:bubble3D val="0"/>
            <c:spPr>
              <a:solidFill>
                <a:schemeClr val="accent1"/>
              </a:solidFill>
              <a:ln>
                <a:noFill/>
              </a:ln>
            </c:spPr>
            <c:extLst>
              <c:ext xmlns:c16="http://schemas.microsoft.com/office/drawing/2014/chart" uri="{C3380CC4-5D6E-409C-BE32-E72D297353CC}">
                <c16:uniqueId val="{00000001-0E46-4661-AD57-A7D429DB61C5}"/>
              </c:ext>
            </c:extLst>
          </c:dPt>
          <c:dPt>
            <c:idx val="1"/>
            <c:invertIfNegative val="0"/>
            <c:bubble3D val="0"/>
            <c:extLst>
              <c:ext xmlns:c16="http://schemas.microsoft.com/office/drawing/2014/chart" uri="{C3380CC4-5D6E-409C-BE32-E72D297353CC}">
                <c16:uniqueId val="{00000002-0E46-4661-AD57-A7D429DB61C5}"/>
              </c:ext>
            </c:extLst>
          </c:dPt>
          <c:dPt>
            <c:idx val="2"/>
            <c:invertIfNegative val="0"/>
            <c:bubble3D val="0"/>
            <c:spPr>
              <a:solidFill>
                <a:schemeClr val="accent2">
                  <a:lumMod val="40000"/>
                  <a:lumOff val="60000"/>
                </a:schemeClr>
              </a:solidFill>
              <a:ln>
                <a:noFill/>
              </a:ln>
            </c:spPr>
            <c:extLst>
              <c:ext xmlns:c16="http://schemas.microsoft.com/office/drawing/2014/chart" uri="{C3380CC4-5D6E-409C-BE32-E72D297353CC}">
                <c16:uniqueId val="{00000004-0E46-4661-AD57-A7D429DB61C5}"/>
              </c:ext>
            </c:extLst>
          </c:dPt>
          <c:dPt>
            <c:idx val="3"/>
            <c:invertIfNegative val="0"/>
            <c:bubble3D val="0"/>
            <c:spPr>
              <a:solidFill>
                <a:schemeClr val="accent5"/>
              </a:solidFill>
              <a:ln>
                <a:noFill/>
              </a:ln>
            </c:spPr>
            <c:extLst>
              <c:ext xmlns:c16="http://schemas.microsoft.com/office/drawing/2014/chart" uri="{C3380CC4-5D6E-409C-BE32-E72D297353CC}">
                <c16:uniqueId val="{00000006-0E46-4661-AD57-A7D429DB61C5}"/>
              </c:ext>
            </c:extLst>
          </c:dPt>
          <c:dPt>
            <c:idx val="4"/>
            <c:invertIfNegative val="0"/>
            <c:bubble3D val="0"/>
            <c:spPr>
              <a:solidFill>
                <a:schemeClr val="accent4"/>
              </a:solidFill>
              <a:ln>
                <a:noFill/>
              </a:ln>
            </c:spPr>
            <c:extLst>
              <c:ext xmlns:c16="http://schemas.microsoft.com/office/drawing/2014/chart" uri="{C3380CC4-5D6E-409C-BE32-E72D297353CC}">
                <c16:uniqueId val="{00000008-0E46-4661-AD57-A7D429DB61C5}"/>
              </c:ext>
            </c:extLst>
          </c:dPt>
          <c:dPt>
            <c:idx val="5"/>
            <c:invertIfNegative val="0"/>
            <c:bubble3D val="0"/>
            <c:spPr>
              <a:solidFill>
                <a:schemeClr val="accent5">
                  <a:lumMod val="75000"/>
                </a:schemeClr>
              </a:solidFill>
              <a:ln>
                <a:noFill/>
              </a:ln>
            </c:spPr>
            <c:extLst>
              <c:ext xmlns:c16="http://schemas.microsoft.com/office/drawing/2014/chart" uri="{C3380CC4-5D6E-409C-BE32-E72D297353CC}">
                <c16:uniqueId val="{0000000A-0E46-4661-AD57-A7D429DB61C5}"/>
              </c:ext>
            </c:extLst>
          </c:dPt>
          <c:dPt>
            <c:idx val="6"/>
            <c:invertIfNegative val="0"/>
            <c:bubble3D val="0"/>
            <c:spPr>
              <a:solidFill>
                <a:schemeClr val="accent6"/>
              </a:solidFill>
              <a:ln>
                <a:noFill/>
              </a:ln>
            </c:spPr>
            <c:extLst>
              <c:ext xmlns:c16="http://schemas.microsoft.com/office/drawing/2014/chart" uri="{C3380CC4-5D6E-409C-BE32-E72D297353CC}">
                <c16:uniqueId val="{0000000C-0E46-4661-AD57-A7D429DB61C5}"/>
              </c:ext>
            </c:extLst>
          </c:dPt>
          <c:dPt>
            <c:idx val="8"/>
            <c:invertIfNegative val="0"/>
            <c:bubble3D val="0"/>
            <c:spPr>
              <a:solidFill>
                <a:schemeClr val="accent6"/>
              </a:solidFill>
              <a:ln>
                <a:noFill/>
              </a:ln>
            </c:spPr>
            <c:extLst>
              <c:ext xmlns:c16="http://schemas.microsoft.com/office/drawing/2014/chart" uri="{C3380CC4-5D6E-409C-BE32-E72D297353CC}">
                <c16:uniqueId val="{0000000E-0E46-4661-AD57-A7D429DB61C5}"/>
              </c:ext>
            </c:extLst>
          </c:dPt>
          <c:dPt>
            <c:idx val="9"/>
            <c:invertIfNegative val="0"/>
            <c:bubble3D val="0"/>
            <c:extLst>
              <c:ext xmlns:c16="http://schemas.microsoft.com/office/drawing/2014/chart" uri="{C3380CC4-5D6E-409C-BE32-E72D297353CC}">
                <c16:uniqueId val="{0000000F-0E46-4661-AD57-A7D429DB61C5}"/>
              </c:ext>
            </c:extLst>
          </c:dPt>
          <c:dPt>
            <c:idx val="10"/>
            <c:invertIfNegative val="0"/>
            <c:bubble3D val="0"/>
            <c:extLst>
              <c:ext xmlns:c16="http://schemas.microsoft.com/office/drawing/2014/chart" uri="{C3380CC4-5D6E-409C-BE32-E72D297353CC}">
                <c16:uniqueId val="{00000010-0E46-4661-AD57-A7D429DB61C5}"/>
              </c:ext>
            </c:extLst>
          </c:dPt>
          <c:dPt>
            <c:idx val="12"/>
            <c:invertIfNegative val="0"/>
            <c:bubble3D val="0"/>
            <c:extLst>
              <c:ext xmlns:c16="http://schemas.microsoft.com/office/drawing/2014/chart" uri="{C3380CC4-5D6E-409C-BE32-E72D297353CC}">
                <c16:uniqueId val="{00000011-0E46-4661-AD57-A7D429DB61C5}"/>
              </c:ext>
            </c:extLst>
          </c:dPt>
          <c:dPt>
            <c:idx val="15"/>
            <c:invertIfNegative val="0"/>
            <c:bubble3D val="0"/>
            <c:extLst>
              <c:ext xmlns:c16="http://schemas.microsoft.com/office/drawing/2014/chart" uri="{C3380CC4-5D6E-409C-BE32-E72D297353CC}">
                <c16:uniqueId val="{00000012-0E46-4661-AD57-A7D429DB61C5}"/>
              </c:ext>
            </c:extLst>
          </c:dPt>
          <c:dPt>
            <c:idx val="18"/>
            <c:invertIfNegative val="0"/>
            <c:bubble3D val="0"/>
            <c:extLst>
              <c:ext xmlns:c16="http://schemas.microsoft.com/office/drawing/2014/chart" uri="{C3380CC4-5D6E-409C-BE32-E72D297353CC}">
                <c16:uniqueId val="{00000013-0E46-4661-AD57-A7D429DB61C5}"/>
              </c:ext>
            </c:extLst>
          </c:dPt>
          <c:dLbls>
            <c:spPr>
              <a:noFill/>
              <a:ln>
                <a:noFill/>
              </a:ln>
              <a:effectLst/>
            </c:spPr>
            <c:txPr>
              <a:bodyPr wrap="none"/>
              <a:lstStyle/>
              <a:p>
                <a:pPr>
                  <a:defRPr sz="1800"/>
                </a:pPr>
                <a:endParaRPr lang="en-US"/>
              </a:p>
            </c:txPr>
            <c:dLblPos val="outEnd"/>
            <c:showLegendKey val="0"/>
            <c:showVal val="1"/>
            <c:showCatName val="0"/>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Sheet1!$A$2:$A$8</c:f>
              <c:strCache>
                <c:ptCount val="7"/>
                <c:pt idx="0">
                  <c:v>Great need</c:v>
                </c:pt>
                <c:pt idx="1">
                  <c:v>Some need</c:v>
                </c:pt>
                <c:pt idx="3">
                  <c:v>Little need</c:v>
                </c:pt>
                <c:pt idx="4">
                  <c:v>No real need</c:v>
                </c:pt>
                <c:pt idx="6">
                  <c:v>Don’t know</c:v>
                </c:pt>
              </c:strCache>
            </c:strRef>
          </c:cat>
          <c:val>
            <c:numRef>
              <c:f>Sheet1!$B$2:$B$8</c:f>
              <c:numCache>
                <c:formatCode>0%</c:formatCode>
                <c:ptCount val="7"/>
                <c:pt idx="0">
                  <c:v>0.32</c:v>
                </c:pt>
                <c:pt idx="1">
                  <c:v>0.22</c:v>
                </c:pt>
                <c:pt idx="3">
                  <c:v>0.1</c:v>
                </c:pt>
                <c:pt idx="4">
                  <c:v>0.24</c:v>
                </c:pt>
                <c:pt idx="6">
                  <c:v>0.13</c:v>
                </c:pt>
              </c:numCache>
            </c:numRef>
          </c:val>
          <c:extLst>
            <c:ext xmlns:c16="http://schemas.microsoft.com/office/drawing/2014/chart" uri="{C3380CC4-5D6E-409C-BE32-E72D297353CC}">
              <c16:uniqueId val="{00000014-0E46-4661-AD57-A7D429DB61C5}"/>
            </c:ext>
          </c:extLst>
        </c:ser>
        <c:dLbls>
          <c:showLegendKey val="0"/>
          <c:showVal val="0"/>
          <c:showCatName val="0"/>
          <c:showSerName val="0"/>
          <c:showPercent val="0"/>
          <c:showBubbleSize val="0"/>
        </c:dLbls>
        <c:gapWidth val="21"/>
        <c:axId val="523239816"/>
        <c:axId val="523240208"/>
      </c:barChart>
      <c:catAx>
        <c:axId val="523239816"/>
        <c:scaling>
          <c:orientation val="maxMin"/>
        </c:scaling>
        <c:delete val="0"/>
        <c:axPos val="l"/>
        <c:numFmt formatCode="General" sourceLinked="0"/>
        <c:majorTickMark val="none"/>
        <c:minorTickMark val="none"/>
        <c:tickLblPos val="none"/>
        <c:spPr>
          <a:ln>
            <a:noFill/>
          </a:ln>
        </c:spPr>
        <c:txPr>
          <a:bodyPr/>
          <a:lstStyle/>
          <a:p>
            <a:pPr>
              <a:defRPr sz="1800"/>
            </a:pPr>
            <a:endParaRPr lang="en-US"/>
          </a:p>
        </c:txPr>
        <c:crossAx val="523240208"/>
        <c:crosses val="autoZero"/>
        <c:auto val="1"/>
        <c:lblAlgn val="ctr"/>
        <c:lblOffset val="100"/>
        <c:noMultiLvlLbl val="0"/>
      </c:catAx>
      <c:valAx>
        <c:axId val="523240208"/>
        <c:scaling>
          <c:orientation val="minMax"/>
          <c:max val="0.75000000000000011"/>
        </c:scaling>
        <c:delete val="1"/>
        <c:axPos val="b"/>
        <c:numFmt formatCode="0%" sourceLinked="1"/>
        <c:majorTickMark val="out"/>
        <c:minorTickMark val="none"/>
        <c:tickLblPos val="nextTo"/>
        <c:crossAx val="523239816"/>
        <c:crosses val="max"/>
        <c:crossBetween val="between"/>
        <c:majorUnit val="0.15000000000000002"/>
      </c:valAx>
    </c:plotArea>
    <c:plotVisOnly val="1"/>
    <c:dispBlanksAs val="gap"/>
    <c:showDLblsOverMax val="0"/>
  </c:chart>
  <c:txPr>
    <a:bodyPr/>
    <a:lstStyle/>
    <a:p>
      <a:pPr>
        <a:defRPr sz="16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2351722923421337"/>
          <c:y val="8.6435549064701939E-2"/>
          <c:w val="0.55810041782461017"/>
          <c:h val="0.85175024853310921"/>
        </c:manualLayout>
      </c:layout>
      <c:barChart>
        <c:barDir val="bar"/>
        <c:grouping val="percentStacked"/>
        <c:varyColors val="0"/>
        <c:ser>
          <c:idx val="0"/>
          <c:order val="0"/>
          <c:tx>
            <c:strRef>
              <c:f>Sheet1!$B$1</c:f>
              <c:strCache>
                <c:ptCount val="1"/>
                <c:pt idx="0">
                  <c:v>Ext. Impt.</c:v>
                </c:pt>
              </c:strCache>
            </c:strRef>
          </c:tx>
          <c:spPr>
            <a:solidFill>
              <a:schemeClr val="accent1"/>
            </a:solidFill>
            <a:ln>
              <a:noFill/>
            </a:ln>
          </c:spPr>
          <c:invertIfNegative val="0"/>
          <c:dLbls>
            <c:spPr>
              <a:noFill/>
              <a:ln>
                <a:noFill/>
              </a:ln>
              <a:effectLst/>
            </c:spPr>
            <c:txPr>
              <a:bodyPr/>
              <a:lstStyle/>
              <a:p>
                <a:pPr>
                  <a:defRPr sz="1800">
                    <a:solidFill>
                      <a:schemeClr val="accent3"/>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Improving the quality of
K-12 education</c:v>
                </c:pt>
                <c:pt idx="1">
                  <c:v>Strengthening the economy</c:v>
                </c:pt>
                <c:pt idx="2">
                  <c:v>Reducing crime</c:v>
                </c:pt>
                <c:pt idx="3">
                  <c:v>^Improving opportunities for all children to get a strong start in life</c:v>
                </c:pt>
                <c:pt idx="4">
                  <c:v>Improving access to quality, affordable healthcare</c:v>
                </c:pt>
                <c:pt idx="5">
                  <c:v>Addressing homelessness and the cost of housing</c:v>
                </c:pt>
                <c:pt idx="6">
                  <c:v>^Reducing taxes and
government spending</c:v>
                </c:pt>
                <c:pt idx="7">
                  <c:v>Addressing climate change</c:v>
                </c:pt>
              </c:strCache>
            </c:strRef>
          </c:cat>
          <c:val>
            <c:numRef>
              <c:f>Sheet1!$B$2:$B$9</c:f>
              <c:numCache>
                <c:formatCode>0%</c:formatCode>
                <c:ptCount val="8"/>
                <c:pt idx="0">
                  <c:v>0.53</c:v>
                </c:pt>
                <c:pt idx="1">
                  <c:v>0.41</c:v>
                </c:pt>
                <c:pt idx="2">
                  <c:v>0.5</c:v>
                </c:pt>
                <c:pt idx="3">
                  <c:v>0.47</c:v>
                </c:pt>
                <c:pt idx="4">
                  <c:v>0.49</c:v>
                </c:pt>
                <c:pt idx="5">
                  <c:v>0.33</c:v>
                </c:pt>
                <c:pt idx="6">
                  <c:v>0.38</c:v>
                </c:pt>
                <c:pt idx="7">
                  <c:v>0.36</c:v>
                </c:pt>
              </c:numCache>
            </c:numRef>
          </c:val>
          <c:extLst>
            <c:ext xmlns:c16="http://schemas.microsoft.com/office/drawing/2014/chart" uri="{C3380CC4-5D6E-409C-BE32-E72D297353CC}">
              <c16:uniqueId val="{00000000-E573-4B9D-BE0F-1E25120ED3DE}"/>
            </c:ext>
          </c:extLst>
        </c:ser>
        <c:ser>
          <c:idx val="1"/>
          <c:order val="1"/>
          <c:tx>
            <c:strRef>
              <c:f>Sheet1!$C$1</c:f>
              <c:strCache>
                <c:ptCount val="1"/>
                <c:pt idx="0">
                  <c:v>Very Impt.</c:v>
                </c:pt>
              </c:strCache>
            </c:strRef>
          </c:tx>
          <c:spPr>
            <a:solidFill>
              <a:schemeClr val="accent2"/>
            </a:solidFill>
            <a:ln w="9525">
              <a:noFill/>
            </a:ln>
          </c:spPr>
          <c:invertIfNegative val="0"/>
          <c:dLbls>
            <c:spPr>
              <a:noFill/>
              <a:ln>
                <a:noFill/>
              </a:ln>
              <a:effectLst/>
            </c:spPr>
            <c:txPr>
              <a:bodyPr wrap="square" lIns="38100" tIns="19050" rIns="38100" bIns="19050" anchor="ctr">
                <a:spAutoFit/>
              </a:bodyPr>
              <a:lstStyle/>
              <a:p>
                <a:pPr>
                  <a:defRPr sz="1800">
                    <a:solidFill>
                      <a:schemeClr val="accent3"/>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Improving the quality of
K-12 education</c:v>
                </c:pt>
                <c:pt idx="1">
                  <c:v>Strengthening the economy</c:v>
                </c:pt>
                <c:pt idx="2">
                  <c:v>Reducing crime</c:v>
                </c:pt>
                <c:pt idx="3">
                  <c:v>^Improving opportunities for all children to get a strong start in life</c:v>
                </c:pt>
                <c:pt idx="4">
                  <c:v>Improving access to quality, affordable healthcare</c:v>
                </c:pt>
                <c:pt idx="5">
                  <c:v>Addressing homelessness and the cost of housing</c:v>
                </c:pt>
                <c:pt idx="6">
                  <c:v>^Reducing taxes and
government spending</c:v>
                </c:pt>
                <c:pt idx="7">
                  <c:v>Addressing climate change</c:v>
                </c:pt>
              </c:strCache>
            </c:strRef>
          </c:cat>
          <c:val>
            <c:numRef>
              <c:f>Sheet1!$C$2:$C$9</c:f>
              <c:numCache>
                <c:formatCode>0%</c:formatCode>
                <c:ptCount val="8"/>
                <c:pt idx="0">
                  <c:v>0.34</c:v>
                </c:pt>
                <c:pt idx="1">
                  <c:v>0.42</c:v>
                </c:pt>
                <c:pt idx="2">
                  <c:v>0.31</c:v>
                </c:pt>
                <c:pt idx="3">
                  <c:v>0.35</c:v>
                </c:pt>
                <c:pt idx="4">
                  <c:v>0.3</c:v>
                </c:pt>
                <c:pt idx="5">
                  <c:v>0.36</c:v>
                </c:pt>
                <c:pt idx="6">
                  <c:v>0.25</c:v>
                </c:pt>
                <c:pt idx="7">
                  <c:v>0.19</c:v>
                </c:pt>
              </c:numCache>
            </c:numRef>
          </c:val>
          <c:extLst>
            <c:ext xmlns:c16="http://schemas.microsoft.com/office/drawing/2014/chart" uri="{C3380CC4-5D6E-409C-BE32-E72D297353CC}">
              <c16:uniqueId val="{00000001-E573-4B9D-BE0F-1E25120ED3DE}"/>
            </c:ext>
          </c:extLst>
        </c:ser>
        <c:ser>
          <c:idx val="2"/>
          <c:order val="2"/>
          <c:tx>
            <c:strRef>
              <c:f>Sheet1!$D$1</c:f>
              <c:strCache>
                <c:ptCount val="1"/>
                <c:pt idx="0">
                  <c:v>Smwt. Impt.</c:v>
                </c:pt>
              </c:strCache>
            </c:strRef>
          </c:tx>
          <c:spPr>
            <a:solidFill>
              <a:schemeClr val="bg2"/>
            </a:solidFill>
            <a:ln>
              <a:noFill/>
            </a:ln>
          </c:spPr>
          <c:invertIfNegative val="0"/>
          <c:dLbls>
            <c:spPr>
              <a:noFill/>
              <a:ln>
                <a:noFill/>
              </a:ln>
              <a:effectLst/>
            </c:spPr>
            <c:txPr>
              <a:bodyPr wrap="square" lIns="38100" tIns="19050" rIns="38100" bIns="19050" anchor="ctr">
                <a:spAutoFit/>
              </a:bodyPr>
              <a:lstStyle/>
              <a:p>
                <a:pPr>
                  <a:defRPr sz="1800"/>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Sheet1!$A$2:$A$9</c:f>
              <c:strCache>
                <c:ptCount val="8"/>
                <c:pt idx="0">
                  <c:v>Improving the quality of
K-12 education</c:v>
                </c:pt>
                <c:pt idx="1">
                  <c:v>Strengthening the economy</c:v>
                </c:pt>
                <c:pt idx="2">
                  <c:v>Reducing crime</c:v>
                </c:pt>
                <c:pt idx="3">
                  <c:v>^Improving opportunities for all children to get a strong start in life</c:v>
                </c:pt>
                <c:pt idx="4">
                  <c:v>Improving access to quality, affordable healthcare</c:v>
                </c:pt>
                <c:pt idx="5">
                  <c:v>Addressing homelessness and the cost of housing</c:v>
                </c:pt>
                <c:pt idx="6">
                  <c:v>^Reducing taxes and
government spending</c:v>
                </c:pt>
                <c:pt idx="7">
                  <c:v>Addressing climate change</c:v>
                </c:pt>
              </c:strCache>
            </c:strRef>
          </c:cat>
          <c:val>
            <c:numRef>
              <c:f>Sheet1!$D$2:$D$9</c:f>
              <c:numCache>
                <c:formatCode>0%</c:formatCode>
                <c:ptCount val="8"/>
                <c:pt idx="0">
                  <c:v>0.08</c:v>
                </c:pt>
                <c:pt idx="1">
                  <c:v>0.13</c:v>
                </c:pt>
                <c:pt idx="2">
                  <c:v>0.15</c:v>
                </c:pt>
                <c:pt idx="3">
                  <c:v>0.11</c:v>
                </c:pt>
                <c:pt idx="4">
                  <c:v>0.15</c:v>
                </c:pt>
                <c:pt idx="5">
                  <c:v>0.23</c:v>
                </c:pt>
                <c:pt idx="6">
                  <c:v>0.21</c:v>
                </c:pt>
                <c:pt idx="7">
                  <c:v>0.18</c:v>
                </c:pt>
              </c:numCache>
            </c:numRef>
          </c:val>
          <c:extLst>
            <c:ext xmlns:c16="http://schemas.microsoft.com/office/drawing/2014/chart" uri="{C3380CC4-5D6E-409C-BE32-E72D297353CC}">
              <c16:uniqueId val="{00000002-E573-4B9D-BE0F-1E25120ED3DE}"/>
            </c:ext>
          </c:extLst>
        </c:ser>
        <c:ser>
          <c:idx val="3"/>
          <c:order val="3"/>
          <c:tx>
            <c:strRef>
              <c:f>Sheet1!$E$1</c:f>
              <c:strCache>
                <c:ptCount val="1"/>
                <c:pt idx="0">
                  <c:v>Not Too Impt./Don't Know</c:v>
                </c:pt>
              </c:strCache>
            </c:strRef>
          </c:tx>
          <c:spPr>
            <a:solidFill>
              <a:schemeClr val="accent4"/>
            </a:solidFill>
            <a:ln>
              <a:noFill/>
            </a:ln>
          </c:spPr>
          <c:invertIfNegative val="0"/>
          <c:dLbls>
            <c:dLbl>
              <c:idx val="0"/>
              <c:spPr>
                <a:noFill/>
                <a:ln>
                  <a:noFill/>
                </a:ln>
                <a:effectLst/>
              </c:spPr>
              <c:txPr>
                <a:bodyPr wrap="square" lIns="38100" tIns="19050" rIns="38100" bIns="19050" anchor="ctr">
                  <a:spAutoFit/>
                </a:bodyPr>
                <a:lstStyle/>
                <a:p>
                  <a:pPr>
                    <a:defRPr sz="1400">
                      <a:solidFill>
                        <a:schemeClr val="accent3"/>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3-E573-4B9D-BE0F-1E25120ED3DE}"/>
                </c:ext>
              </c:extLst>
            </c:dLbl>
            <c:dLbl>
              <c:idx val="1"/>
              <c:delete val="1"/>
              <c:extLst>
                <c:ext xmlns:c15="http://schemas.microsoft.com/office/drawing/2012/chart" uri="{CE6537A1-D6FC-4f65-9D91-7224C49458BB}"/>
                <c:ext xmlns:c16="http://schemas.microsoft.com/office/drawing/2014/chart" uri="{C3380CC4-5D6E-409C-BE32-E72D297353CC}">
                  <c16:uniqueId val="{00000004-E573-4B9D-BE0F-1E25120ED3DE}"/>
                </c:ext>
              </c:extLst>
            </c:dLbl>
            <c:dLbl>
              <c:idx val="2"/>
              <c:delete val="1"/>
              <c:extLst>
                <c:ext xmlns:c15="http://schemas.microsoft.com/office/drawing/2012/chart" uri="{CE6537A1-D6FC-4f65-9D91-7224C49458BB}"/>
                <c:ext xmlns:c16="http://schemas.microsoft.com/office/drawing/2014/chart" uri="{C3380CC4-5D6E-409C-BE32-E72D297353CC}">
                  <c16:uniqueId val="{00000005-E573-4B9D-BE0F-1E25120ED3DE}"/>
                </c:ext>
              </c:extLst>
            </c:dLbl>
            <c:dLbl>
              <c:idx val="3"/>
              <c:spPr>
                <a:noFill/>
                <a:ln>
                  <a:noFill/>
                </a:ln>
                <a:effectLst/>
              </c:spPr>
              <c:txPr>
                <a:bodyPr wrap="square" lIns="38100" tIns="19050" rIns="38100" bIns="19050" anchor="ctr">
                  <a:spAutoFit/>
                </a:bodyPr>
                <a:lstStyle/>
                <a:p>
                  <a:pPr>
                    <a:defRPr sz="1600">
                      <a:solidFill>
                        <a:schemeClr val="accent3"/>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6-E573-4B9D-BE0F-1E25120ED3DE}"/>
                </c:ext>
              </c:extLst>
            </c:dLbl>
            <c:dLbl>
              <c:idx val="4"/>
              <c:spPr>
                <a:noFill/>
                <a:ln>
                  <a:noFill/>
                </a:ln>
                <a:effectLst/>
              </c:spPr>
              <c:txPr>
                <a:bodyPr wrap="square" lIns="38100" tIns="19050" rIns="38100" bIns="19050" anchor="ctr">
                  <a:spAutoFit/>
                </a:bodyPr>
                <a:lstStyle/>
                <a:p>
                  <a:pPr>
                    <a:defRPr sz="1600">
                      <a:solidFill>
                        <a:schemeClr val="accent3"/>
                      </a:solidFill>
                    </a:defRPr>
                  </a:pPr>
                  <a:endParaRPr lang="en-US"/>
                </a:p>
              </c:txPr>
              <c:dLblPos val="ctr"/>
              <c:showLegendKey val="0"/>
              <c:showVal val="1"/>
              <c:showCatName val="0"/>
              <c:showSerName val="0"/>
              <c:showPercent val="0"/>
              <c:showBubbleSize val="0"/>
              <c:extLst>
                <c:ext xmlns:c16="http://schemas.microsoft.com/office/drawing/2014/chart" uri="{C3380CC4-5D6E-409C-BE32-E72D297353CC}">
                  <c16:uniqueId val="{00000007-E573-4B9D-BE0F-1E25120ED3DE}"/>
                </c:ext>
              </c:extLst>
            </c:dLbl>
            <c:spPr>
              <a:noFill/>
              <a:ln>
                <a:noFill/>
              </a:ln>
              <a:effectLst/>
            </c:spPr>
            <c:txPr>
              <a:bodyPr wrap="square" lIns="38100" tIns="19050" rIns="38100" bIns="19050" anchor="ctr">
                <a:spAutoFit/>
              </a:bodyPr>
              <a:lstStyle/>
              <a:p>
                <a:pPr>
                  <a:defRPr>
                    <a:solidFill>
                      <a:schemeClr val="accent3"/>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Sheet1!$A$2:$A$9</c:f>
              <c:strCache>
                <c:ptCount val="8"/>
                <c:pt idx="0">
                  <c:v>Improving the quality of
K-12 education</c:v>
                </c:pt>
                <c:pt idx="1">
                  <c:v>Strengthening the economy</c:v>
                </c:pt>
                <c:pt idx="2">
                  <c:v>Reducing crime</c:v>
                </c:pt>
                <c:pt idx="3">
                  <c:v>^Improving opportunities for all children to get a strong start in life</c:v>
                </c:pt>
                <c:pt idx="4">
                  <c:v>Improving access to quality, affordable healthcare</c:v>
                </c:pt>
                <c:pt idx="5">
                  <c:v>Addressing homelessness and the cost of housing</c:v>
                </c:pt>
                <c:pt idx="6">
                  <c:v>^Reducing taxes and
government spending</c:v>
                </c:pt>
                <c:pt idx="7">
                  <c:v>Addressing climate change</c:v>
                </c:pt>
              </c:strCache>
            </c:strRef>
          </c:cat>
          <c:val>
            <c:numRef>
              <c:f>Sheet1!$E$2:$E$9</c:f>
              <c:numCache>
                <c:formatCode>0%</c:formatCode>
                <c:ptCount val="8"/>
                <c:pt idx="0">
                  <c:v>0.05</c:v>
                </c:pt>
                <c:pt idx="1">
                  <c:v>0.04</c:v>
                </c:pt>
                <c:pt idx="2">
                  <c:v>0.04</c:v>
                </c:pt>
                <c:pt idx="3">
                  <c:v>7.0000000000000007E-2</c:v>
                </c:pt>
                <c:pt idx="4">
                  <c:v>0.06</c:v>
                </c:pt>
                <c:pt idx="5">
                  <c:v>0.09</c:v>
                </c:pt>
                <c:pt idx="6">
                  <c:v>0.15</c:v>
                </c:pt>
                <c:pt idx="7">
                  <c:v>0.27</c:v>
                </c:pt>
              </c:numCache>
            </c:numRef>
          </c:val>
          <c:extLst>
            <c:ext xmlns:c16="http://schemas.microsoft.com/office/drawing/2014/chart" uri="{C3380CC4-5D6E-409C-BE32-E72D297353CC}">
              <c16:uniqueId val="{00000008-E573-4B9D-BE0F-1E25120ED3DE}"/>
            </c:ext>
          </c:extLst>
        </c:ser>
        <c:dLbls>
          <c:dLblPos val="ctr"/>
          <c:showLegendKey val="0"/>
          <c:showVal val="1"/>
          <c:showCatName val="0"/>
          <c:showSerName val="0"/>
          <c:showPercent val="0"/>
          <c:showBubbleSize val="0"/>
        </c:dLbls>
        <c:gapWidth val="48"/>
        <c:overlap val="100"/>
        <c:axId val="337592784"/>
        <c:axId val="337593176"/>
      </c:barChart>
      <c:catAx>
        <c:axId val="337592784"/>
        <c:scaling>
          <c:orientation val="maxMin"/>
        </c:scaling>
        <c:delete val="0"/>
        <c:axPos val="l"/>
        <c:numFmt formatCode="General" sourceLinked="1"/>
        <c:majorTickMark val="none"/>
        <c:minorTickMark val="none"/>
        <c:tickLblPos val="nextTo"/>
        <c:spPr>
          <a:ln>
            <a:noFill/>
          </a:ln>
        </c:spPr>
        <c:txPr>
          <a:bodyPr/>
          <a:lstStyle/>
          <a:p>
            <a:pPr algn="r">
              <a:lnSpc>
                <a:spcPts val="1700"/>
              </a:lnSpc>
              <a:defRPr sz="1800"/>
            </a:pPr>
            <a:endParaRPr lang="en-US"/>
          </a:p>
        </c:txPr>
        <c:crossAx val="337593176"/>
        <c:crosses val="autoZero"/>
        <c:auto val="1"/>
        <c:lblAlgn val="ctr"/>
        <c:lblOffset val="1"/>
        <c:noMultiLvlLbl val="0"/>
      </c:catAx>
      <c:valAx>
        <c:axId val="337593176"/>
        <c:scaling>
          <c:orientation val="minMax"/>
          <c:max val="1"/>
          <c:min val="0"/>
        </c:scaling>
        <c:delete val="1"/>
        <c:axPos val="b"/>
        <c:numFmt formatCode="0%" sourceLinked="1"/>
        <c:majorTickMark val="out"/>
        <c:minorTickMark val="none"/>
        <c:tickLblPos val="nextTo"/>
        <c:crossAx val="337592784"/>
        <c:crosses val="max"/>
        <c:crossBetween val="between"/>
        <c:majorUnit val="0.2"/>
      </c:valAx>
    </c:plotArea>
    <c:legend>
      <c:legendPos val="t"/>
      <c:layout>
        <c:manualLayout>
          <c:xMode val="edge"/>
          <c:yMode val="edge"/>
          <c:x val="0.24628179519839435"/>
          <c:y val="1.2600281373212396E-2"/>
          <c:w val="0.72802464489732899"/>
          <c:h val="5.7757110229642611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920624183692451E-2"/>
          <c:y val="1.8928884665894243E-2"/>
          <c:w val="0.8397600395229019"/>
          <c:h val="0.91053962000358313"/>
        </c:manualLayout>
      </c:layout>
      <c:barChart>
        <c:barDir val="bar"/>
        <c:grouping val="clustered"/>
        <c:varyColors val="0"/>
        <c:ser>
          <c:idx val="0"/>
          <c:order val="0"/>
          <c:tx>
            <c:strRef>
              <c:f>Sheet1!$B$1</c:f>
              <c:strCache>
                <c:ptCount val="1"/>
                <c:pt idx="0">
                  <c:v>SSA</c:v>
                </c:pt>
              </c:strCache>
            </c:strRef>
          </c:tx>
          <c:spPr>
            <a:solidFill>
              <a:schemeClr val="accent2"/>
            </a:solidFill>
            <a:ln>
              <a:noFill/>
            </a:ln>
          </c:spPr>
          <c:invertIfNegative val="0"/>
          <c:dPt>
            <c:idx val="0"/>
            <c:invertIfNegative val="0"/>
            <c:bubble3D val="0"/>
            <c:spPr>
              <a:solidFill>
                <a:schemeClr val="accent1"/>
              </a:solidFill>
              <a:ln>
                <a:noFill/>
              </a:ln>
            </c:spPr>
            <c:extLst>
              <c:ext xmlns:c16="http://schemas.microsoft.com/office/drawing/2014/chart" uri="{C3380CC4-5D6E-409C-BE32-E72D297353CC}">
                <c16:uniqueId val="{00000001-B6C7-4338-B0A8-0EF486B15E93}"/>
              </c:ext>
            </c:extLst>
          </c:dPt>
          <c:dPt>
            <c:idx val="1"/>
            <c:invertIfNegative val="0"/>
            <c:bubble3D val="0"/>
            <c:extLst>
              <c:ext xmlns:c16="http://schemas.microsoft.com/office/drawing/2014/chart" uri="{C3380CC4-5D6E-409C-BE32-E72D297353CC}">
                <c16:uniqueId val="{00000002-B6C7-4338-B0A8-0EF486B15E93}"/>
              </c:ext>
            </c:extLst>
          </c:dPt>
          <c:dPt>
            <c:idx val="2"/>
            <c:invertIfNegative val="0"/>
            <c:bubble3D val="0"/>
            <c:spPr>
              <a:solidFill>
                <a:schemeClr val="accent2">
                  <a:lumMod val="40000"/>
                  <a:lumOff val="60000"/>
                </a:schemeClr>
              </a:solidFill>
              <a:ln>
                <a:noFill/>
              </a:ln>
            </c:spPr>
            <c:extLst>
              <c:ext xmlns:c16="http://schemas.microsoft.com/office/drawing/2014/chart" uri="{C3380CC4-5D6E-409C-BE32-E72D297353CC}">
                <c16:uniqueId val="{00000004-B6C7-4338-B0A8-0EF486B15E93}"/>
              </c:ext>
            </c:extLst>
          </c:dPt>
          <c:dPt>
            <c:idx val="3"/>
            <c:invertIfNegative val="0"/>
            <c:bubble3D val="0"/>
            <c:spPr>
              <a:solidFill>
                <a:schemeClr val="accent4"/>
              </a:solidFill>
              <a:ln>
                <a:noFill/>
              </a:ln>
            </c:spPr>
            <c:extLst>
              <c:ext xmlns:c16="http://schemas.microsoft.com/office/drawing/2014/chart" uri="{C3380CC4-5D6E-409C-BE32-E72D297353CC}">
                <c16:uniqueId val="{00000006-B6C7-4338-B0A8-0EF486B15E93}"/>
              </c:ext>
            </c:extLst>
          </c:dPt>
          <c:dPt>
            <c:idx val="4"/>
            <c:invertIfNegative val="0"/>
            <c:bubble3D val="0"/>
            <c:spPr>
              <a:solidFill>
                <a:schemeClr val="accent4"/>
              </a:solidFill>
              <a:ln>
                <a:noFill/>
              </a:ln>
            </c:spPr>
            <c:extLst>
              <c:ext xmlns:c16="http://schemas.microsoft.com/office/drawing/2014/chart" uri="{C3380CC4-5D6E-409C-BE32-E72D297353CC}">
                <c16:uniqueId val="{00000008-B6C7-4338-B0A8-0EF486B15E93}"/>
              </c:ext>
            </c:extLst>
          </c:dPt>
          <c:dPt>
            <c:idx val="5"/>
            <c:invertIfNegative val="0"/>
            <c:bubble3D val="0"/>
            <c:spPr>
              <a:solidFill>
                <a:schemeClr val="accent6"/>
              </a:solidFill>
              <a:ln>
                <a:noFill/>
              </a:ln>
            </c:spPr>
            <c:extLst>
              <c:ext xmlns:c16="http://schemas.microsoft.com/office/drawing/2014/chart" uri="{C3380CC4-5D6E-409C-BE32-E72D297353CC}">
                <c16:uniqueId val="{0000000A-B6C7-4338-B0A8-0EF486B15E93}"/>
              </c:ext>
            </c:extLst>
          </c:dPt>
          <c:dPt>
            <c:idx val="8"/>
            <c:invertIfNegative val="0"/>
            <c:bubble3D val="0"/>
            <c:spPr>
              <a:solidFill>
                <a:schemeClr val="accent6"/>
              </a:solidFill>
              <a:ln>
                <a:noFill/>
              </a:ln>
            </c:spPr>
            <c:extLst>
              <c:ext xmlns:c16="http://schemas.microsoft.com/office/drawing/2014/chart" uri="{C3380CC4-5D6E-409C-BE32-E72D297353CC}">
                <c16:uniqueId val="{0000000E-B6C7-4338-B0A8-0EF486B15E93}"/>
              </c:ext>
            </c:extLst>
          </c:dPt>
          <c:dPt>
            <c:idx val="9"/>
            <c:invertIfNegative val="0"/>
            <c:bubble3D val="0"/>
            <c:extLst>
              <c:ext xmlns:c16="http://schemas.microsoft.com/office/drawing/2014/chart" uri="{C3380CC4-5D6E-409C-BE32-E72D297353CC}">
                <c16:uniqueId val="{0000000F-B6C7-4338-B0A8-0EF486B15E93}"/>
              </c:ext>
            </c:extLst>
          </c:dPt>
          <c:dPt>
            <c:idx val="10"/>
            <c:invertIfNegative val="0"/>
            <c:bubble3D val="0"/>
            <c:extLst>
              <c:ext xmlns:c16="http://schemas.microsoft.com/office/drawing/2014/chart" uri="{C3380CC4-5D6E-409C-BE32-E72D297353CC}">
                <c16:uniqueId val="{00000010-B6C7-4338-B0A8-0EF486B15E93}"/>
              </c:ext>
            </c:extLst>
          </c:dPt>
          <c:dPt>
            <c:idx val="12"/>
            <c:invertIfNegative val="0"/>
            <c:bubble3D val="0"/>
            <c:extLst>
              <c:ext xmlns:c16="http://schemas.microsoft.com/office/drawing/2014/chart" uri="{C3380CC4-5D6E-409C-BE32-E72D297353CC}">
                <c16:uniqueId val="{00000011-B6C7-4338-B0A8-0EF486B15E93}"/>
              </c:ext>
            </c:extLst>
          </c:dPt>
          <c:dPt>
            <c:idx val="15"/>
            <c:invertIfNegative val="0"/>
            <c:bubble3D val="0"/>
            <c:extLst>
              <c:ext xmlns:c16="http://schemas.microsoft.com/office/drawing/2014/chart" uri="{C3380CC4-5D6E-409C-BE32-E72D297353CC}">
                <c16:uniqueId val="{00000012-B6C7-4338-B0A8-0EF486B15E93}"/>
              </c:ext>
            </c:extLst>
          </c:dPt>
          <c:dPt>
            <c:idx val="18"/>
            <c:invertIfNegative val="0"/>
            <c:bubble3D val="0"/>
            <c:extLst>
              <c:ext xmlns:c16="http://schemas.microsoft.com/office/drawing/2014/chart" uri="{C3380CC4-5D6E-409C-BE32-E72D297353CC}">
                <c16:uniqueId val="{00000013-B6C7-4338-B0A8-0EF486B15E93}"/>
              </c:ext>
            </c:extLst>
          </c:dPt>
          <c:dLbls>
            <c:spPr>
              <a:noFill/>
              <a:ln>
                <a:noFill/>
              </a:ln>
              <a:effectLst/>
            </c:spPr>
            <c:txPr>
              <a:bodyPr wrap="none"/>
              <a:lstStyle/>
              <a:p>
                <a:pPr>
                  <a:defRPr sz="1800"/>
                </a:pPr>
                <a:endParaRPr lang="en-US"/>
              </a:p>
            </c:txPr>
            <c:dLblPos val="outEnd"/>
            <c:showLegendKey val="0"/>
            <c:showVal val="1"/>
            <c:showCatName val="0"/>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Sheet1!$A$2:$A$7</c:f>
              <c:strCache>
                <c:ptCount val="6"/>
                <c:pt idx="0">
                  <c:v>Yes, a lot</c:v>
                </c:pt>
                <c:pt idx="1">
                  <c:v>Yes, a little</c:v>
                </c:pt>
                <c:pt idx="3">
                  <c:v>No</c:v>
                </c:pt>
                <c:pt idx="5">
                  <c:v>Don't know</c:v>
                </c:pt>
              </c:strCache>
            </c:strRef>
          </c:cat>
          <c:val>
            <c:numRef>
              <c:f>Sheet1!$B$2:$B$7</c:f>
              <c:numCache>
                <c:formatCode>0%</c:formatCode>
                <c:ptCount val="6"/>
                <c:pt idx="0">
                  <c:v>0.14000000000000001</c:v>
                </c:pt>
                <c:pt idx="1">
                  <c:v>0.28000000000000003</c:v>
                </c:pt>
                <c:pt idx="3">
                  <c:v>0.56999999999999995</c:v>
                </c:pt>
                <c:pt idx="5">
                  <c:v>0.01</c:v>
                </c:pt>
              </c:numCache>
            </c:numRef>
          </c:val>
          <c:extLst>
            <c:ext xmlns:c16="http://schemas.microsoft.com/office/drawing/2014/chart" uri="{C3380CC4-5D6E-409C-BE32-E72D297353CC}">
              <c16:uniqueId val="{00000014-B6C7-4338-B0A8-0EF486B15E93}"/>
            </c:ext>
          </c:extLst>
        </c:ser>
        <c:dLbls>
          <c:showLegendKey val="0"/>
          <c:showVal val="0"/>
          <c:showCatName val="0"/>
          <c:showSerName val="0"/>
          <c:showPercent val="0"/>
          <c:showBubbleSize val="0"/>
        </c:dLbls>
        <c:gapWidth val="21"/>
        <c:axId val="523239816"/>
        <c:axId val="523240208"/>
      </c:barChart>
      <c:catAx>
        <c:axId val="523239816"/>
        <c:scaling>
          <c:orientation val="maxMin"/>
        </c:scaling>
        <c:delete val="0"/>
        <c:axPos val="l"/>
        <c:numFmt formatCode="General" sourceLinked="0"/>
        <c:majorTickMark val="none"/>
        <c:minorTickMark val="none"/>
        <c:tickLblPos val="none"/>
        <c:spPr>
          <a:ln>
            <a:noFill/>
          </a:ln>
        </c:spPr>
        <c:txPr>
          <a:bodyPr/>
          <a:lstStyle/>
          <a:p>
            <a:pPr>
              <a:defRPr sz="1800"/>
            </a:pPr>
            <a:endParaRPr lang="en-US"/>
          </a:p>
        </c:txPr>
        <c:crossAx val="523240208"/>
        <c:crosses val="autoZero"/>
        <c:auto val="1"/>
        <c:lblAlgn val="ctr"/>
        <c:lblOffset val="100"/>
        <c:noMultiLvlLbl val="0"/>
      </c:catAx>
      <c:valAx>
        <c:axId val="523240208"/>
        <c:scaling>
          <c:orientation val="minMax"/>
          <c:max val="0.75000000000000011"/>
        </c:scaling>
        <c:delete val="1"/>
        <c:axPos val="b"/>
        <c:numFmt formatCode="0%" sourceLinked="1"/>
        <c:majorTickMark val="out"/>
        <c:minorTickMark val="none"/>
        <c:tickLblPos val="nextTo"/>
        <c:crossAx val="523239816"/>
        <c:crosses val="max"/>
        <c:crossBetween val="between"/>
        <c:majorUnit val="0.15000000000000002"/>
      </c:valAx>
    </c:plotArea>
    <c:plotVisOnly val="1"/>
    <c:dispBlanksAs val="gap"/>
    <c:showDLblsOverMax val="0"/>
  </c:chart>
  <c:txPr>
    <a:bodyPr/>
    <a:lstStyle/>
    <a:p>
      <a:pPr>
        <a:defRPr sz="16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6920624183692451E-2"/>
          <c:y val="1.8928884665894243E-2"/>
          <c:w val="0.8397600395229019"/>
          <c:h val="0.91053962000358313"/>
        </c:manualLayout>
      </c:layout>
      <c:barChart>
        <c:barDir val="bar"/>
        <c:grouping val="clustered"/>
        <c:varyColors val="0"/>
        <c:ser>
          <c:idx val="0"/>
          <c:order val="0"/>
          <c:tx>
            <c:strRef>
              <c:f>Sheet1!$B$1</c:f>
              <c:strCache>
                <c:ptCount val="1"/>
                <c:pt idx="0">
                  <c:v>SSB</c:v>
                </c:pt>
              </c:strCache>
            </c:strRef>
          </c:tx>
          <c:spPr>
            <a:solidFill>
              <a:schemeClr val="accent2"/>
            </a:solidFill>
            <a:ln>
              <a:noFill/>
            </a:ln>
          </c:spPr>
          <c:invertIfNegative val="0"/>
          <c:dPt>
            <c:idx val="0"/>
            <c:invertIfNegative val="0"/>
            <c:bubble3D val="0"/>
            <c:spPr>
              <a:solidFill>
                <a:schemeClr val="accent1"/>
              </a:solidFill>
              <a:ln>
                <a:noFill/>
              </a:ln>
            </c:spPr>
            <c:extLst>
              <c:ext xmlns:c16="http://schemas.microsoft.com/office/drawing/2014/chart" uri="{C3380CC4-5D6E-409C-BE32-E72D297353CC}">
                <c16:uniqueId val="{00000001-A8DD-4524-B36A-1CDE8667EEC3}"/>
              </c:ext>
            </c:extLst>
          </c:dPt>
          <c:dPt>
            <c:idx val="1"/>
            <c:invertIfNegative val="0"/>
            <c:bubble3D val="0"/>
            <c:extLst>
              <c:ext xmlns:c16="http://schemas.microsoft.com/office/drawing/2014/chart" uri="{C3380CC4-5D6E-409C-BE32-E72D297353CC}">
                <c16:uniqueId val="{00000002-A8DD-4524-B36A-1CDE8667EEC3}"/>
              </c:ext>
            </c:extLst>
          </c:dPt>
          <c:dPt>
            <c:idx val="2"/>
            <c:invertIfNegative val="0"/>
            <c:bubble3D val="0"/>
            <c:spPr>
              <a:solidFill>
                <a:schemeClr val="accent2">
                  <a:lumMod val="40000"/>
                  <a:lumOff val="60000"/>
                </a:schemeClr>
              </a:solidFill>
              <a:ln>
                <a:noFill/>
              </a:ln>
            </c:spPr>
            <c:extLst>
              <c:ext xmlns:c16="http://schemas.microsoft.com/office/drawing/2014/chart" uri="{C3380CC4-5D6E-409C-BE32-E72D297353CC}">
                <c16:uniqueId val="{00000004-A8DD-4524-B36A-1CDE8667EEC3}"/>
              </c:ext>
            </c:extLst>
          </c:dPt>
          <c:dPt>
            <c:idx val="3"/>
            <c:invertIfNegative val="0"/>
            <c:bubble3D val="0"/>
            <c:spPr>
              <a:solidFill>
                <a:schemeClr val="accent4"/>
              </a:solidFill>
              <a:ln>
                <a:noFill/>
              </a:ln>
            </c:spPr>
            <c:extLst>
              <c:ext xmlns:c16="http://schemas.microsoft.com/office/drawing/2014/chart" uri="{C3380CC4-5D6E-409C-BE32-E72D297353CC}">
                <c16:uniqueId val="{00000006-A8DD-4524-B36A-1CDE8667EEC3}"/>
              </c:ext>
            </c:extLst>
          </c:dPt>
          <c:dPt>
            <c:idx val="4"/>
            <c:invertIfNegative val="0"/>
            <c:bubble3D val="0"/>
            <c:spPr>
              <a:solidFill>
                <a:schemeClr val="accent4"/>
              </a:solidFill>
              <a:ln>
                <a:noFill/>
              </a:ln>
            </c:spPr>
            <c:extLst>
              <c:ext xmlns:c16="http://schemas.microsoft.com/office/drawing/2014/chart" uri="{C3380CC4-5D6E-409C-BE32-E72D297353CC}">
                <c16:uniqueId val="{00000008-A8DD-4524-B36A-1CDE8667EEC3}"/>
              </c:ext>
            </c:extLst>
          </c:dPt>
          <c:dPt>
            <c:idx val="5"/>
            <c:invertIfNegative val="0"/>
            <c:bubble3D val="0"/>
            <c:spPr>
              <a:solidFill>
                <a:schemeClr val="accent6"/>
              </a:solidFill>
              <a:ln>
                <a:noFill/>
              </a:ln>
            </c:spPr>
            <c:extLst>
              <c:ext xmlns:c16="http://schemas.microsoft.com/office/drawing/2014/chart" uri="{C3380CC4-5D6E-409C-BE32-E72D297353CC}">
                <c16:uniqueId val="{0000000A-A8DD-4524-B36A-1CDE8667EEC3}"/>
              </c:ext>
            </c:extLst>
          </c:dPt>
          <c:dPt>
            <c:idx val="8"/>
            <c:invertIfNegative val="0"/>
            <c:bubble3D val="0"/>
            <c:spPr>
              <a:solidFill>
                <a:schemeClr val="accent6"/>
              </a:solidFill>
              <a:ln>
                <a:noFill/>
              </a:ln>
            </c:spPr>
            <c:extLst>
              <c:ext xmlns:c16="http://schemas.microsoft.com/office/drawing/2014/chart" uri="{C3380CC4-5D6E-409C-BE32-E72D297353CC}">
                <c16:uniqueId val="{0000000C-A8DD-4524-B36A-1CDE8667EEC3}"/>
              </c:ext>
            </c:extLst>
          </c:dPt>
          <c:dPt>
            <c:idx val="9"/>
            <c:invertIfNegative val="0"/>
            <c:bubble3D val="0"/>
            <c:extLst>
              <c:ext xmlns:c16="http://schemas.microsoft.com/office/drawing/2014/chart" uri="{C3380CC4-5D6E-409C-BE32-E72D297353CC}">
                <c16:uniqueId val="{0000000D-A8DD-4524-B36A-1CDE8667EEC3}"/>
              </c:ext>
            </c:extLst>
          </c:dPt>
          <c:dPt>
            <c:idx val="10"/>
            <c:invertIfNegative val="0"/>
            <c:bubble3D val="0"/>
            <c:extLst>
              <c:ext xmlns:c16="http://schemas.microsoft.com/office/drawing/2014/chart" uri="{C3380CC4-5D6E-409C-BE32-E72D297353CC}">
                <c16:uniqueId val="{0000000E-A8DD-4524-B36A-1CDE8667EEC3}"/>
              </c:ext>
            </c:extLst>
          </c:dPt>
          <c:dPt>
            <c:idx val="12"/>
            <c:invertIfNegative val="0"/>
            <c:bubble3D val="0"/>
            <c:extLst>
              <c:ext xmlns:c16="http://schemas.microsoft.com/office/drawing/2014/chart" uri="{C3380CC4-5D6E-409C-BE32-E72D297353CC}">
                <c16:uniqueId val="{0000000F-A8DD-4524-B36A-1CDE8667EEC3}"/>
              </c:ext>
            </c:extLst>
          </c:dPt>
          <c:dPt>
            <c:idx val="15"/>
            <c:invertIfNegative val="0"/>
            <c:bubble3D val="0"/>
            <c:extLst>
              <c:ext xmlns:c16="http://schemas.microsoft.com/office/drawing/2014/chart" uri="{C3380CC4-5D6E-409C-BE32-E72D297353CC}">
                <c16:uniqueId val="{00000010-A8DD-4524-B36A-1CDE8667EEC3}"/>
              </c:ext>
            </c:extLst>
          </c:dPt>
          <c:dPt>
            <c:idx val="18"/>
            <c:invertIfNegative val="0"/>
            <c:bubble3D val="0"/>
            <c:extLst>
              <c:ext xmlns:c16="http://schemas.microsoft.com/office/drawing/2014/chart" uri="{C3380CC4-5D6E-409C-BE32-E72D297353CC}">
                <c16:uniqueId val="{00000011-A8DD-4524-B36A-1CDE8667EEC3}"/>
              </c:ext>
            </c:extLst>
          </c:dPt>
          <c:dLbls>
            <c:spPr>
              <a:noFill/>
              <a:ln>
                <a:noFill/>
              </a:ln>
              <a:effectLst/>
            </c:spPr>
            <c:txPr>
              <a:bodyPr wrap="none"/>
              <a:lstStyle/>
              <a:p>
                <a:pPr>
                  <a:defRPr sz="1800"/>
                </a:pPr>
                <a:endParaRPr lang="en-US"/>
              </a:p>
            </c:txPr>
            <c:dLblPos val="outEnd"/>
            <c:showLegendKey val="0"/>
            <c:showVal val="1"/>
            <c:showCatName val="0"/>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rect">
                    <a:avLst/>
                  </a:prstGeom>
                </c15:spPr>
                <c15:showLeaderLines val="0"/>
              </c:ext>
            </c:extLst>
          </c:dLbls>
          <c:cat>
            <c:strRef>
              <c:f>Sheet1!$A$2:$A$7</c:f>
              <c:strCache>
                <c:ptCount val="6"/>
                <c:pt idx="0">
                  <c:v>Yes, a lot</c:v>
                </c:pt>
                <c:pt idx="1">
                  <c:v>Yes, a little</c:v>
                </c:pt>
                <c:pt idx="3">
                  <c:v>No</c:v>
                </c:pt>
                <c:pt idx="5">
                  <c:v>Don't know</c:v>
                </c:pt>
              </c:strCache>
            </c:strRef>
          </c:cat>
          <c:val>
            <c:numRef>
              <c:f>Sheet1!$B$2:$B$7</c:f>
              <c:numCache>
                <c:formatCode>0%</c:formatCode>
                <c:ptCount val="6"/>
                <c:pt idx="0">
                  <c:v>0.15</c:v>
                </c:pt>
                <c:pt idx="1">
                  <c:v>0.35</c:v>
                </c:pt>
                <c:pt idx="3">
                  <c:v>0.48</c:v>
                </c:pt>
                <c:pt idx="5">
                  <c:v>0.02</c:v>
                </c:pt>
              </c:numCache>
            </c:numRef>
          </c:val>
          <c:extLst>
            <c:ext xmlns:c16="http://schemas.microsoft.com/office/drawing/2014/chart" uri="{C3380CC4-5D6E-409C-BE32-E72D297353CC}">
              <c16:uniqueId val="{00000012-A8DD-4524-B36A-1CDE8667EEC3}"/>
            </c:ext>
          </c:extLst>
        </c:ser>
        <c:dLbls>
          <c:showLegendKey val="0"/>
          <c:showVal val="0"/>
          <c:showCatName val="0"/>
          <c:showSerName val="0"/>
          <c:showPercent val="0"/>
          <c:showBubbleSize val="0"/>
        </c:dLbls>
        <c:gapWidth val="21"/>
        <c:axId val="523239816"/>
        <c:axId val="523240208"/>
      </c:barChart>
      <c:catAx>
        <c:axId val="523239816"/>
        <c:scaling>
          <c:orientation val="maxMin"/>
        </c:scaling>
        <c:delete val="0"/>
        <c:axPos val="l"/>
        <c:numFmt formatCode="General" sourceLinked="0"/>
        <c:majorTickMark val="none"/>
        <c:minorTickMark val="none"/>
        <c:tickLblPos val="none"/>
        <c:spPr>
          <a:ln>
            <a:noFill/>
          </a:ln>
        </c:spPr>
        <c:txPr>
          <a:bodyPr/>
          <a:lstStyle/>
          <a:p>
            <a:pPr>
              <a:defRPr sz="1800"/>
            </a:pPr>
            <a:endParaRPr lang="en-US"/>
          </a:p>
        </c:txPr>
        <c:crossAx val="523240208"/>
        <c:crosses val="autoZero"/>
        <c:auto val="1"/>
        <c:lblAlgn val="ctr"/>
        <c:lblOffset val="100"/>
        <c:noMultiLvlLbl val="0"/>
      </c:catAx>
      <c:valAx>
        <c:axId val="523240208"/>
        <c:scaling>
          <c:orientation val="minMax"/>
          <c:max val="0.75000000000000011"/>
        </c:scaling>
        <c:delete val="1"/>
        <c:axPos val="b"/>
        <c:numFmt formatCode="0%" sourceLinked="1"/>
        <c:majorTickMark val="out"/>
        <c:minorTickMark val="none"/>
        <c:tickLblPos val="nextTo"/>
        <c:crossAx val="523239816"/>
        <c:crosses val="max"/>
        <c:crossBetween val="between"/>
        <c:majorUnit val="0.15000000000000002"/>
      </c:valAx>
    </c:plotArea>
    <c:plotVisOnly val="1"/>
    <c:dispBlanksAs val="gap"/>
    <c:showDLblsOverMax val="0"/>
  </c:chart>
  <c:txPr>
    <a:bodyPr/>
    <a:lstStyle/>
    <a:p>
      <a:pPr>
        <a:defRPr sz="16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7739" cy="471055"/>
          </a:xfrm>
          <a:prstGeom prst="rect">
            <a:avLst/>
          </a:prstGeom>
        </p:spPr>
        <p:txBody>
          <a:bodyPr vert="horz" lIns="94222" tIns="47111" rIns="94222" bIns="47111" rtlCol="0"/>
          <a:lstStyle>
            <a:lvl1pPr algn="l">
              <a:defRPr sz="1200"/>
            </a:lvl1pPr>
          </a:lstStyle>
          <a:p>
            <a:endParaRPr lang="en-US" dirty="0"/>
          </a:p>
        </p:txBody>
      </p:sp>
      <p:sp>
        <p:nvSpPr>
          <p:cNvPr id="3" name="Date Placeholder 2"/>
          <p:cNvSpPr>
            <a:spLocks noGrp="1"/>
          </p:cNvSpPr>
          <p:nvPr>
            <p:ph type="dt" idx="1"/>
          </p:nvPr>
        </p:nvSpPr>
        <p:spPr>
          <a:xfrm>
            <a:off x="4023093" y="0"/>
            <a:ext cx="3077739" cy="471055"/>
          </a:xfrm>
          <a:prstGeom prst="rect">
            <a:avLst/>
          </a:prstGeom>
        </p:spPr>
        <p:txBody>
          <a:bodyPr vert="horz" lIns="94222" tIns="47111" rIns="94222" bIns="47111" rtlCol="0"/>
          <a:lstStyle>
            <a:lvl1pPr algn="r">
              <a:defRPr sz="1200"/>
            </a:lvl1pPr>
          </a:lstStyle>
          <a:p>
            <a:fld id="{808757FE-56C8-42F3-B479-8E644A99083D}" type="datetimeFigureOut">
              <a:rPr lang="en-US" smtClean="0"/>
              <a:t>3/21/2022</a:t>
            </a:fld>
            <a:endParaRPr lang="en-US" dirty="0"/>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2" tIns="47111" rIns="94222" bIns="47111" rtlCol="0" anchor="ctr"/>
          <a:lstStyle/>
          <a:p>
            <a:endParaRPr lang="en-US" dirty="0"/>
          </a:p>
        </p:txBody>
      </p:sp>
      <p:sp>
        <p:nvSpPr>
          <p:cNvPr id="5" name="Notes Placeholder 4"/>
          <p:cNvSpPr>
            <a:spLocks noGrp="1"/>
          </p:cNvSpPr>
          <p:nvPr>
            <p:ph type="body" sz="quarter" idx="3"/>
          </p:nvPr>
        </p:nvSpPr>
        <p:spPr>
          <a:xfrm>
            <a:off x="710248" y="4518203"/>
            <a:ext cx="5681980" cy="3696712"/>
          </a:xfrm>
          <a:prstGeom prst="rect">
            <a:avLst/>
          </a:prstGeom>
        </p:spPr>
        <p:txBody>
          <a:bodyPr vert="horz" lIns="94222" tIns="47111" rIns="94222" bIns="471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917423"/>
            <a:ext cx="3077739" cy="471054"/>
          </a:xfrm>
          <a:prstGeom prst="rect">
            <a:avLst/>
          </a:prstGeom>
        </p:spPr>
        <p:txBody>
          <a:bodyPr vert="horz" lIns="94222" tIns="47111" rIns="94222" bIns="4711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3"/>
            <a:ext cx="3077739" cy="471054"/>
          </a:xfrm>
          <a:prstGeom prst="rect">
            <a:avLst/>
          </a:prstGeom>
        </p:spPr>
        <p:txBody>
          <a:bodyPr vert="horz" lIns="94222" tIns="47111" rIns="94222" bIns="47111" rtlCol="0" anchor="b"/>
          <a:lstStyle>
            <a:lvl1pPr algn="r">
              <a:defRPr sz="1200"/>
            </a:lvl1pPr>
          </a:lstStyle>
          <a:p>
            <a:fld id="{70F4FB2B-21F0-488F-B246-CC91F58AB1B3}" type="slidenum">
              <a:rPr lang="en-US" smtClean="0"/>
              <a:t>‹#›</a:t>
            </a:fld>
            <a:endParaRPr lang="en-US" dirty="0"/>
          </a:p>
        </p:txBody>
      </p:sp>
    </p:spTree>
    <p:extLst>
      <p:ext uri="{BB962C8B-B14F-4D97-AF65-F5344CB8AC3E}">
        <p14:creationId xmlns:p14="http://schemas.microsoft.com/office/powerpoint/2010/main" val="3622703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F4FB2B-21F0-488F-B246-CC91F58AB1B3}" type="slidenum">
              <a:rPr lang="en-US" smtClean="0"/>
              <a:t>1</a:t>
            </a:fld>
            <a:endParaRPr lang="en-US" dirty="0"/>
          </a:p>
        </p:txBody>
      </p:sp>
    </p:spTree>
    <p:extLst>
      <p:ext uri="{BB962C8B-B14F-4D97-AF65-F5344CB8AC3E}">
        <p14:creationId xmlns:p14="http://schemas.microsoft.com/office/powerpoint/2010/main" val="40439658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F4FB2B-21F0-488F-B246-CC91F58AB1B3}" type="slidenum">
              <a:rPr lang="en-US" smtClean="0"/>
              <a:t>2</a:t>
            </a:fld>
            <a:endParaRPr lang="en-US" dirty="0"/>
          </a:p>
        </p:txBody>
      </p:sp>
    </p:spTree>
    <p:extLst>
      <p:ext uri="{BB962C8B-B14F-4D97-AF65-F5344CB8AC3E}">
        <p14:creationId xmlns:p14="http://schemas.microsoft.com/office/powerpoint/2010/main" val="23565028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cSld name="COVER W TAGLINE">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4A90B8B0-5A62-4859-8D8C-484B9B2D878C}"/>
              </a:ext>
            </a:extLst>
          </p:cNvPr>
          <p:cNvSpPr txBox="1"/>
          <p:nvPr/>
        </p:nvSpPr>
        <p:spPr>
          <a:xfrm>
            <a:off x="-1732" y="2595552"/>
            <a:ext cx="9145732" cy="2000548"/>
          </a:xfrm>
          <a:prstGeom prst="rect">
            <a:avLst/>
          </a:prstGeom>
          <a:noFill/>
        </p:spPr>
        <p:txBody>
          <a:bodyPr wrap="square" rtlCol="0" anchor="ctr">
            <a:spAutoFit/>
          </a:bodyPr>
          <a:lstStyle/>
          <a:p>
            <a:pPr algn="ctr"/>
            <a:r>
              <a:rPr lang="en-US" sz="3600" b="1" dirty="0">
                <a:latin typeface="+mj-lt"/>
              </a:rPr>
              <a:t>Assessing the Political Landscape</a:t>
            </a:r>
          </a:p>
          <a:p>
            <a:pPr algn="ctr"/>
            <a:endParaRPr lang="en-US" sz="2400" b="0" i="1" dirty="0">
              <a:latin typeface="+mj-lt"/>
            </a:endParaRPr>
          </a:p>
          <a:p>
            <a:pPr algn="ctr"/>
            <a:r>
              <a:rPr lang="en-US" sz="2400" b="0" i="0" dirty="0">
                <a:latin typeface="+mj-lt"/>
              </a:rPr>
              <a:t>Polling to Understand the Context</a:t>
            </a:r>
          </a:p>
          <a:p>
            <a:pPr algn="ctr"/>
            <a:endParaRPr lang="en-US" sz="2000" b="0" i="0" dirty="0">
              <a:latin typeface="+mj-lt"/>
            </a:endParaRPr>
          </a:p>
          <a:p>
            <a:pPr algn="ctr"/>
            <a:r>
              <a:rPr lang="en-US" sz="2000" b="0" i="1" dirty="0">
                <a:latin typeface="+mj-lt"/>
              </a:rPr>
              <a:t>March 24, 2022</a:t>
            </a:r>
          </a:p>
        </p:txBody>
      </p:sp>
      <p:pic>
        <p:nvPicPr>
          <p:cNvPr id="22" name="Picture 21" descr="A close up of a sign&#10;&#10;Description generated with very high confidence">
            <a:extLst>
              <a:ext uri="{FF2B5EF4-FFF2-40B4-BE49-F238E27FC236}">
                <a16:creationId xmlns:a16="http://schemas.microsoft.com/office/drawing/2014/main" id="{1EFE3BA6-3906-4745-A858-343B317D19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6247" y="5119788"/>
            <a:ext cx="2913654" cy="1054391"/>
          </a:xfrm>
          <a:prstGeom prst="rect">
            <a:avLst/>
          </a:prstGeom>
        </p:spPr>
      </p:pic>
      <p:grpSp>
        <p:nvGrpSpPr>
          <p:cNvPr id="21" name="Group 20">
            <a:extLst>
              <a:ext uri="{FF2B5EF4-FFF2-40B4-BE49-F238E27FC236}">
                <a16:creationId xmlns:a16="http://schemas.microsoft.com/office/drawing/2014/main" id="{2E3B3D6C-45A9-4D4E-A485-F6ADC046D933}"/>
              </a:ext>
            </a:extLst>
          </p:cNvPr>
          <p:cNvGrpSpPr/>
          <p:nvPr/>
        </p:nvGrpSpPr>
        <p:grpSpPr>
          <a:xfrm>
            <a:off x="0" y="1400"/>
            <a:ext cx="9144000" cy="1838130"/>
            <a:chOff x="0" y="-28511"/>
            <a:chExt cx="9144000" cy="1838130"/>
          </a:xfrm>
        </p:grpSpPr>
        <p:sp>
          <p:nvSpPr>
            <p:cNvPr id="27" name="Isosceles Triangle 26">
              <a:extLst>
                <a:ext uri="{FF2B5EF4-FFF2-40B4-BE49-F238E27FC236}">
                  <a16:creationId xmlns:a16="http://schemas.microsoft.com/office/drawing/2014/main" id="{8BA29889-47ED-488F-8C56-F999F2B68043}"/>
                </a:ext>
              </a:extLst>
            </p:cNvPr>
            <p:cNvSpPr/>
            <p:nvPr/>
          </p:nvSpPr>
          <p:spPr>
            <a:xfrm flipV="1">
              <a:off x="1258920" y="1181106"/>
              <a:ext cx="1754155" cy="625151"/>
            </a:xfrm>
            <a:prstGeom prst="triangle">
              <a:avLst/>
            </a:prstGeom>
            <a:solidFill>
              <a:srgbClr val="618C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C16E38D1-6F40-4BB7-AEEE-8BFB68CDF5E3}"/>
                </a:ext>
              </a:extLst>
            </p:cNvPr>
            <p:cNvSpPr/>
            <p:nvPr/>
          </p:nvSpPr>
          <p:spPr>
            <a:xfrm>
              <a:off x="0" y="274734"/>
              <a:ext cx="4338735" cy="12223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Freeform: Shape 28">
              <a:extLst>
                <a:ext uri="{FF2B5EF4-FFF2-40B4-BE49-F238E27FC236}">
                  <a16:creationId xmlns:a16="http://schemas.microsoft.com/office/drawing/2014/main" id="{6A80D267-0890-4128-AAEB-834730693A62}"/>
                </a:ext>
              </a:extLst>
            </p:cNvPr>
            <p:cNvSpPr/>
            <p:nvPr/>
          </p:nvSpPr>
          <p:spPr>
            <a:xfrm rot="3156271">
              <a:off x="3695635" y="-1350417"/>
              <a:ext cx="1105335" cy="4472613"/>
            </a:xfrm>
            <a:custGeom>
              <a:avLst/>
              <a:gdLst>
                <a:gd name="connsiteX0" fmla="*/ 0 w 1105335"/>
                <a:gd name="connsiteY0" fmla="*/ 1445954 h 4472613"/>
                <a:gd name="connsiteX1" fmla="*/ 1105335 w 1105335"/>
                <a:gd name="connsiteY1" fmla="*/ 0 h 4472613"/>
                <a:gd name="connsiteX2" fmla="*/ 1105335 w 1105335"/>
                <a:gd name="connsiteY2" fmla="*/ 3026659 h 4472613"/>
                <a:gd name="connsiteX3" fmla="*/ 0 w 1105335"/>
                <a:gd name="connsiteY3" fmla="*/ 4472613 h 4472613"/>
                <a:gd name="connsiteX4" fmla="*/ 0 w 1105335"/>
                <a:gd name="connsiteY4" fmla="*/ 1445954 h 44726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35" h="4472613">
                  <a:moveTo>
                    <a:pt x="0" y="1445954"/>
                  </a:moveTo>
                  <a:lnTo>
                    <a:pt x="1105335" y="0"/>
                  </a:lnTo>
                  <a:lnTo>
                    <a:pt x="1105335" y="3026659"/>
                  </a:lnTo>
                  <a:lnTo>
                    <a:pt x="0" y="4472613"/>
                  </a:lnTo>
                  <a:lnTo>
                    <a:pt x="0" y="1445954"/>
                  </a:lnTo>
                  <a:close/>
                </a:path>
              </a:pathLst>
            </a:custGeom>
            <a:solidFill>
              <a:srgbClr val="FDCA0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 name="Freeform: Shape 29">
              <a:extLst>
                <a:ext uri="{FF2B5EF4-FFF2-40B4-BE49-F238E27FC236}">
                  <a16:creationId xmlns:a16="http://schemas.microsoft.com/office/drawing/2014/main" id="{286BDA1B-E52E-4C6D-A782-01F96CEB3CA8}"/>
                </a:ext>
              </a:extLst>
            </p:cNvPr>
            <p:cNvSpPr/>
            <p:nvPr/>
          </p:nvSpPr>
          <p:spPr>
            <a:xfrm>
              <a:off x="4039986" y="-28511"/>
              <a:ext cx="5104014" cy="1838130"/>
            </a:xfrm>
            <a:custGeom>
              <a:avLst/>
              <a:gdLst>
                <a:gd name="connsiteX0" fmla="*/ 2404567 w 5104014"/>
                <a:gd name="connsiteY0" fmla="*/ 0 h 1838130"/>
                <a:gd name="connsiteX1" fmla="*/ 5104014 w 5104014"/>
                <a:gd name="connsiteY1" fmla="*/ 0 h 1838130"/>
                <a:gd name="connsiteX2" fmla="*/ 5104014 w 5104014"/>
                <a:gd name="connsiteY2" fmla="*/ 1838130 h 1838130"/>
                <a:gd name="connsiteX3" fmla="*/ 0 w 5104014"/>
                <a:gd name="connsiteY3" fmla="*/ 1838130 h 1838130"/>
                <a:gd name="connsiteX4" fmla="*/ 2404567 w 5104014"/>
                <a:gd name="connsiteY4" fmla="*/ 0 h 18381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04014" h="1838130">
                  <a:moveTo>
                    <a:pt x="2404567" y="0"/>
                  </a:moveTo>
                  <a:lnTo>
                    <a:pt x="5104014" y="0"/>
                  </a:lnTo>
                  <a:lnTo>
                    <a:pt x="5104014" y="1838130"/>
                  </a:lnTo>
                  <a:lnTo>
                    <a:pt x="0" y="1838130"/>
                  </a:lnTo>
                  <a:lnTo>
                    <a:pt x="2404567"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6" name="Group 15">
            <a:extLst>
              <a:ext uri="{FF2B5EF4-FFF2-40B4-BE49-F238E27FC236}">
                <a16:creationId xmlns:a16="http://schemas.microsoft.com/office/drawing/2014/main" id="{7D12EB22-A5C1-4824-A9EF-8CEFD1DAAD16}"/>
              </a:ext>
            </a:extLst>
          </p:cNvPr>
          <p:cNvGrpSpPr/>
          <p:nvPr/>
        </p:nvGrpSpPr>
        <p:grpSpPr>
          <a:xfrm flipV="1">
            <a:off x="0" y="6657975"/>
            <a:ext cx="9144000" cy="200025"/>
            <a:chOff x="0" y="0"/>
            <a:chExt cx="12192000" cy="266700"/>
          </a:xfrm>
        </p:grpSpPr>
        <p:sp>
          <p:nvSpPr>
            <p:cNvPr id="17" name="Rectangle 16">
              <a:extLst>
                <a:ext uri="{FF2B5EF4-FFF2-40B4-BE49-F238E27FC236}">
                  <a16:creationId xmlns:a16="http://schemas.microsoft.com/office/drawing/2014/main" id="{70EA23C7-C27C-472B-83D9-667F8DCD38D9}"/>
                </a:ext>
              </a:extLst>
            </p:cNvPr>
            <p:cNvSpPr/>
            <p:nvPr/>
          </p:nvSpPr>
          <p:spPr>
            <a:xfrm>
              <a:off x="0" y="76201"/>
              <a:ext cx="12192000" cy="190499"/>
            </a:xfrm>
            <a:prstGeom prst="rect">
              <a:avLst/>
            </a:prstGeom>
            <a:solidFill>
              <a:srgbClr val="FCCA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8" name="Rectangle 17">
              <a:extLst>
                <a:ext uri="{FF2B5EF4-FFF2-40B4-BE49-F238E27FC236}">
                  <a16:creationId xmlns:a16="http://schemas.microsoft.com/office/drawing/2014/main" id="{F6617CCD-D31A-43AC-98FA-4075448BF937}"/>
                </a:ext>
              </a:extLst>
            </p:cNvPr>
            <p:cNvSpPr/>
            <p:nvPr/>
          </p:nvSpPr>
          <p:spPr>
            <a:xfrm>
              <a:off x="0" y="0"/>
              <a:ext cx="12192000" cy="190500"/>
            </a:xfrm>
            <a:prstGeom prst="rect">
              <a:avLst/>
            </a:prstGeom>
            <a:solidFill>
              <a:srgbClr val="1B36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grpSp>
      <p:pic>
        <p:nvPicPr>
          <p:cNvPr id="19" name="Picture 18" descr="Logo&#10;&#10;Description automatically generated">
            <a:extLst>
              <a:ext uri="{FF2B5EF4-FFF2-40B4-BE49-F238E27FC236}">
                <a16:creationId xmlns:a16="http://schemas.microsoft.com/office/drawing/2014/main" id="{ECDC69AF-771D-475F-9379-FE9C446623A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80949" y="5250600"/>
            <a:ext cx="2906804" cy="792766"/>
          </a:xfrm>
          <a:prstGeom prst="rect">
            <a:avLst/>
          </a:prstGeom>
        </p:spPr>
      </p:pic>
    </p:spTree>
    <p:extLst>
      <p:ext uri="{BB962C8B-B14F-4D97-AF65-F5344CB8AC3E}">
        <p14:creationId xmlns:p14="http://schemas.microsoft.com/office/powerpoint/2010/main" val="2346939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HAR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24159-7CCA-4FCE-B757-6FB92428A138}"/>
              </a:ext>
            </a:extLst>
          </p:cNvPr>
          <p:cNvSpPr>
            <a:spLocks noGrp="1"/>
          </p:cNvSpPr>
          <p:nvPr>
            <p:ph type="title"/>
          </p:nvPr>
        </p:nvSpPr>
        <p:spPr>
          <a:xfrm>
            <a:off x="0" y="138545"/>
            <a:ext cx="9144000" cy="1199175"/>
          </a:xfrm>
          <a:prstGeom prst="rect">
            <a:avLst/>
          </a:prstGeom>
        </p:spPr>
        <p:txBody>
          <a:bodyPr vert="horz" lIns="91440" tIns="45720" rIns="91440" bIns="45720" rtlCol="0" anchor="t">
            <a:normAutofit/>
          </a:bodyPr>
          <a:lstStyle>
            <a:lvl1pPr>
              <a:defRPr lang="en-US" sz="2900" dirty="0"/>
            </a:lvl1pPr>
          </a:lstStyle>
          <a:p>
            <a:pPr lvl="0">
              <a:lnSpc>
                <a:spcPts val="3000"/>
              </a:lnSpc>
            </a:pPr>
            <a:r>
              <a:rPr lang="en-US"/>
              <a:t>Click to edit Master title style</a:t>
            </a:r>
            <a:endParaRPr lang="en-US" dirty="0"/>
          </a:p>
        </p:txBody>
      </p:sp>
      <p:sp>
        <p:nvSpPr>
          <p:cNvPr id="9" name="Text Placeholder 8">
            <a:extLst>
              <a:ext uri="{FF2B5EF4-FFF2-40B4-BE49-F238E27FC236}">
                <a16:creationId xmlns:a16="http://schemas.microsoft.com/office/drawing/2014/main" id="{83C26223-B34F-4C65-B65A-AA734C8FC68B}"/>
              </a:ext>
            </a:extLst>
          </p:cNvPr>
          <p:cNvSpPr>
            <a:spLocks noGrp="1"/>
          </p:cNvSpPr>
          <p:nvPr>
            <p:ph type="body" sz="quarter" idx="10"/>
          </p:nvPr>
        </p:nvSpPr>
        <p:spPr>
          <a:xfrm>
            <a:off x="3100251" y="6156961"/>
            <a:ext cx="6028509" cy="490883"/>
          </a:xfrm>
          <a:prstGeom prst="rect">
            <a:avLst/>
          </a:prstGeom>
        </p:spPr>
        <p:txBody>
          <a:bodyPr anchor="b">
            <a:noAutofit/>
          </a:bodyPr>
          <a:lstStyle>
            <a:lvl1pPr marL="0" indent="0">
              <a:buNone/>
              <a:defRPr sz="1000" i="1"/>
            </a:lvl1pPr>
            <a:lvl2pPr>
              <a:defRPr sz="900"/>
            </a:lvl2pPr>
            <a:lvl3pPr>
              <a:defRPr sz="900"/>
            </a:lvl3pPr>
            <a:lvl4pPr>
              <a:defRPr sz="900"/>
            </a:lvl4pPr>
            <a:lvl5pPr>
              <a:defRPr sz="900"/>
            </a:lvl5pPr>
          </a:lstStyle>
          <a:p>
            <a:pPr lvl="0"/>
            <a:r>
              <a:rPr lang="en-US"/>
              <a:t>Click to edit Master text styles</a:t>
            </a:r>
          </a:p>
        </p:txBody>
      </p:sp>
    </p:spTree>
    <p:extLst>
      <p:ext uri="{BB962C8B-B14F-4D97-AF65-F5344CB8AC3E}">
        <p14:creationId xmlns:p14="http://schemas.microsoft.com/office/powerpoint/2010/main" val="908412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HART SLIDE">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83C26223-B34F-4C65-B65A-AA734C8FC68B}"/>
              </a:ext>
            </a:extLst>
          </p:cNvPr>
          <p:cNvSpPr>
            <a:spLocks noGrp="1"/>
          </p:cNvSpPr>
          <p:nvPr>
            <p:ph type="body" sz="quarter" idx="10"/>
          </p:nvPr>
        </p:nvSpPr>
        <p:spPr>
          <a:xfrm>
            <a:off x="3100251" y="6156961"/>
            <a:ext cx="6028509" cy="490883"/>
          </a:xfrm>
          <a:prstGeom prst="rect">
            <a:avLst/>
          </a:prstGeom>
        </p:spPr>
        <p:txBody>
          <a:bodyPr anchor="b">
            <a:noAutofit/>
          </a:bodyPr>
          <a:lstStyle>
            <a:lvl1pPr marL="0" indent="0">
              <a:buNone/>
              <a:defRPr sz="1000" i="1"/>
            </a:lvl1pPr>
            <a:lvl2pPr>
              <a:defRPr sz="900"/>
            </a:lvl2pPr>
            <a:lvl3pPr>
              <a:defRPr sz="900"/>
            </a:lvl3pPr>
            <a:lvl4pPr>
              <a:defRPr sz="900"/>
            </a:lvl4pPr>
            <a:lvl5pPr>
              <a:defRPr sz="900"/>
            </a:lvl5pPr>
          </a:lstStyle>
          <a:p>
            <a:pPr lvl="0"/>
            <a:r>
              <a:rPr lang="en-US"/>
              <a:t>Click to edit Master text styles</a:t>
            </a:r>
          </a:p>
        </p:txBody>
      </p:sp>
    </p:spTree>
    <p:extLst>
      <p:ext uri="{BB962C8B-B14F-4D97-AF65-F5344CB8AC3E}">
        <p14:creationId xmlns:p14="http://schemas.microsoft.com/office/powerpoint/2010/main" val="245551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ONTACT - FM3 OK">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6463BDC7-E808-478E-9BD4-AFD01951039F}"/>
              </a:ext>
            </a:extLst>
          </p:cNvPr>
          <p:cNvGrpSpPr/>
          <p:nvPr/>
        </p:nvGrpSpPr>
        <p:grpSpPr>
          <a:xfrm>
            <a:off x="0" y="1400"/>
            <a:ext cx="9144000" cy="1838130"/>
            <a:chOff x="0" y="-28511"/>
            <a:chExt cx="9144000" cy="1838130"/>
          </a:xfrm>
        </p:grpSpPr>
        <p:sp>
          <p:nvSpPr>
            <p:cNvPr id="16" name="Isosceles Triangle 15">
              <a:extLst>
                <a:ext uri="{FF2B5EF4-FFF2-40B4-BE49-F238E27FC236}">
                  <a16:creationId xmlns:a16="http://schemas.microsoft.com/office/drawing/2014/main" id="{36871DD3-B7AA-4447-AFDD-9C4A00E9C22B}"/>
                </a:ext>
              </a:extLst>
            </p:cNvPr>
            <p:cNvSpPr/>
            <p:nvPr/>
          </p:nvSpPr>
          <p:spPr>
            <a:xfrm flipV="1">
              <a:off x="1258920" y="1181106"/>
              <a:ext cx="1754155" cy="625151"/>
            </a:xfrm>
            <a:prstGeom prst="triangle">
              <a:avLst/>
            </a:prstGeom>
            <a:solidFill>
              <a:srgbClr val="618C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33634C9E-9461-45FA-9962-40D843021F8C}"/>
                </a:ext>
              </a:extLst>
            </p:cNvPr>
            <p:cNvSpPr/>
            <p:nvPr/>
          </p:nvSpPr>
          <p:spPr>
            <a:xfrm>
              <a:off x="0" y="274734"/>
              <a:ext cx="4338735" cy="12223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3A11327F-918C-4A53-A86C-5C3957EA8BAE}"/>
                </a:ext>
              </a:extLst>
            </p:cNvPr>
            <p:cNvSpPr/>
            <p:nvPr/>
          </p:nvSpPr>
          <p:spPr>
            <a:xfrm rot="3156271">
              <a:off x="3695635" y="-1350417"/>
              <a:ext cx="1105335" cy="4472613"/>
            </a:xfrm>
            <a:custGeom>
              <a:avLst/>
              <a:gdLst>
                <a:gd name="connsiteX0" fmla="*/ 0 w 1105335"/>
                <a:gd name="connsiteY0" fmla="*/ 1445954 h 4472613"/>
                <a:gd name="connsiteX1" fmla="*/ 1105335 w 1105335"/>
                <a:gd name="connsiteY1" fmla="*/ 0 h 4472613"/>
                <a:gd name="connsiteX2" fmla="*/ 1105335 w 1105335"/>
                <a:gd name="connsiteY2" fmla="*/ 3026659 h 4472613"/>
                <a:gd name="connsiteX3" fmla="*/ 0 w 1105335"/>
                <a:gd name="connsiteY3" fmla="*/ 4472613 h 4472613"/>
                <a:gd name="connsiteX4" fmla="*/ 0 w 1105335"/>
                <a:gd name="connsiteY4" fmla="*/ 1445954 h 44726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35" h="4472613">
                  <a:moveTo>
                    <a:pt x="0" y="1445954"/>
                  </a:moveTo>
                  <a:lnTo>
                    <a:pt x="1105335" y="0"/>
                  </a:lnTo>
                  <a:lnTo>
                    <a:pt x="1105335" y="3026659"/>
                  </a:lnTo>
                  <a:lnTo>
                    <a:pt x="0" y="4472613"/>
                  </a:lnTo>
                  <a:lnTo>
                    <a:pt x="0" y="1445954"/>
                  </a:lnTo>
                  <a:close/>
                </a:path>
              </a:pathLst>
            </a:custGeom>
            <a:solidFill>
              <a:srgbClr val="FDCA0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Shape 25">
              <a:extLst>
                <a:ext uri="{FF2B5EF4-FFF2-40B4-BE49-F238E27FC236}">
                  <a16:creationId xmlns:a16="http://schemas.microsoft.com/office/drawing/2014/main" id="{2DC42A22-B8C3-464A-AA3F-3904B8F6D500}"/>
                </a:ext>
              </a:extLst>
            </p:cNvPr>
            <p:cNvSpPr/>
            <p:nvPr/>
          </p:nvSpPr>
          <p:spPr>
            <a:xfrm>
              <a:off x="4039986" y="-28511"/>
              <a:ext cx="5104014" cy="1838130"/>
            </a:xfrm>
            <a:custGeom>
              <a:avLst/>
              <a:gdLst>
                <a:gd name="connsiteX0" fmla="*/ 2404567 w 5104014"/>
                <a:gd name="connsiteY0" fmla="*/ 0 h 1838130"/>
                <a:gd name="connsiteX1" fmla="*/ 5104014 w 5104014"/>
                <a:gd name="connsiteY1" fmla="*/ 0 h 1838130"/>
                <a:gd name="connsiteX2" fmla="*/ 5104014 w 5104014"/>
                <a:gd name="connsiteY2" fmla="*/ 1838130 h 1838130"/>
                <a:gd name="connsiteX3" fmla="*/ 0 w 5104014"/>
                <a:gd name="connsiteY3" fmla="*/ 1838130 h 1838130"/>
                <a:gd name="connsiteX4" fmla="*/ 2404567 w 5104014"/>
                <a:gd name="connsiteY4" fmla="*/ 0 h 18381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04014" h="1838130">
                  <a:moveTo>
                    <a:pt x="2404567" y="0"/>
                  </a:moveTo>
                  <a:lnTo>
                    <a:pt x="5104014" y="0"/>
                  </a:lnTo>
                  <a:lnTo>
                    <a:pt x="5104014" y="1838130"/>
                  </a:lnTo>
                  <a:lnTo>
                    <a:pt x="0" y="1838130"/>
                  </a:lnTo>
                  <a:lnTo>
                    <a:pt x="2404567"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2" name="TextBox 11">
            <a:extLst>
              <a:ext uri="{FF2B5EF4-FFF2-40B4-BE49-F238E27FC236}">
                <a16:creationId xmlns:a16="http://schemas.microsoft.com/office/drawing/2014/main" id="{20B8067E-2023-4915-9CA9-897042AADBBD}"/>
              </a:ext>
            </a:extLst>
          </p:cNvPr>
          <p:cNvSpPr txBox="1"/>
          <p:nvPr/>
        </p:nvSpPr>
        <p:spPr>
          <a:xfrm>
            <a:off x="0" y="551045"/>
            <a:ext cx="3976255" cy="729430"/>
          </a:xfrm>
          <a:prstGeom prst="rect">
            <a:avLst/>
          </a:prstGeom>
          <a:noFill/>
        </p:spPr>
        <p:txBody>
          <a:bodyPr wrap="square" rtlCol="0">
            <a:spAutoFit/>
          </a:bodyPr>
          <a:lstStyle/>
          <a:p>
            <a:pPr marL="0" algn="l" defTabSz="685800" rtl="0" eaLnBrk="1" latinLnBrk="0" hangingPunct="1">
              <a:lnSpc>
                <a:spcPct val="90000"/>
              </a:lnSpc>
              <a:spcBef>
                <a:spcPct val="0"/>
              </a:spcBef>
              <a:tabLst>
                <a:tab pos="2743200" algn="l"/>
              </a:tabLst>
            </a:pPr>
            <a:r>
              <a:rPr lang="en-US" sz="2300" b="1" kern="1200" dirty="0">
                <a:ln w="10541" cmpd="sng">
                  <a:noFill/>
                  <a:prstDash val="solid"/>
                </a:ln>
                <a:solidFill>
                  <a:schemeClr val="bg1"/>
                </a:solidFill>
                <a:latin typeface="+mj-lt"/>
                <a:ea typeface="+mn-ea"/>
                <a:cs typeface="+mn-cs"/>
              </a:rPr>
              <a:t>For more information, </a:t>
            </a:r>
            <a:br>
              <a:rPr lang="en-US" sz="2300" b="1" kern="1200" dirty="0">
                <a:ln w="10541" cmpd="sng">
                  <a:noFill/>
                  <a:prstDash val="solid"/>
                </a:ln>
                <a:solidFill>
                  <a:schemeClr val="bg1"/>
                </a:solidFill>
                <a:latin typeface="+mj-lt"/>
                <a:ea typeface="+mn-ea"/>
                <a:cs typeface="+mn-cs"/>
              </a:rPr>
            </a:br>
            <a:r>
              <a:rPr lang="en-US" sz="2300" b="1" kern="1200" dirty="0">
                <a:ln w="10541" cmpd="sng">
                  <a:noFill/>
                  <a:prstDash val="solid"/>
                </a:ln>
                <a:solidFill>
                  <a:schemeClr val="bg1"/>
                </a:solidFill>
                <a:latin typeface="+mj-lt"/>
                <a:ea typeface="+mn-ea"/>
                <a:cs typeface="+mn-cs"/>
              </a:rPr>
              <a:t>contact:</a:t>
            </a:r>
          </a:p>
        </p:txBody>
      </p:sp>
      <p:grpSp>
        <p:nvGrpSpPr>
          <p:cNvPr id="27" name="Group 26">
            <a:extLst>
              <a:ext uri="{FF2B5EF4-FFF2-40B4-BE49-F238E27FC236}">
                <a16:creationId xmlns:a16="http://schemas.microsoft.com/office/drawing/2014/main" id="{2776CA02-42CF-4FE1-A65E-2FD9BF4C9354}"/>
              </a:ext>
            </a:extLst>
          </p:cNvPr>
          <p:cNvGrpSpPr/>
          <p:nvPr/>
        </p:nvGrpSpPr>
        <p:grpSpPr>
          <a:xfrm flipV="1">
            <a:off x="0" y="6675741"/>
            <a:ext cx="9144000" cy="182259"/>
            <a:chOff x="0" y="0"/>
            <a:chExt cx="12192000" cy="243012"/>
          </a:xfrm>
        </p:grpSpPr>
        <p:sp>
          <p:nvSpPr>
            <p:cNvPr id="28" name="Rectangle 27">
              <a:extLst>
                <a:ext uri="{FF2B5EF4-FFF2-40B4-BE49-F238E27FC236}">
                  <a16:creationId xmlns:a16="http://schemas.microsoft.com/office/drawing/2014/main" id="{4BC8BCCE-5BFD-46AB-BC75-E0BE3C106981}"/>
                </a:ext>
              </a:extLst>
            </p:cNvPr>
            <p:cNvSpPr/>
            <p:nvPr/>
          </p:nvSpPr>
          <p:spPr>
            <a:xfrm>
              <a:off x="0" y="99888"/>
              <a:ext cx="12192000" cy="143124"/>
            </a:xfrm>
            <a:prstGeom prst="rect">
              <a:avLst/>
            </a:prstGeom>
            <a:solidFill>
              <a:srgbClr val="FCCA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9" name="Rectangle 28">
              <a:extLst>
                <a:ext uri="{FF2B5EF4-FFF2-40B4-BE49-F238E27FC236}">
                  <a16:creationId xmlns:a16="http://schemas.microsoft.com/office/drawing/2014/main" id="{259F284E-255E-4604-8FEA-446B25E34957}"/>
                </a:ext>
              </a:extLst>
            </p:cNvPr>
            <p:cNvSpPr/>
            <p:nvPr/>
          </p:nvSpPr>
          <p:spPr>
            <a:xfrm>
              <a:off x="0" y="0"/>
              <a:ext cx="12192000" cy="190500"/>
            </a:xfrm>
            <a:prstGeom prst="rect">
              <a:avLst/>
            </a:prstGeom>
            <a:solidFill>
              <a:srgbClr val="1B36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grpSp>
      <p:pic>
        <p:nvPicPr>
          <p:cNvPr id="18" name="Picture 17" descr="A close up of a sign&#10;&#10;Description generated with very high confidence">
            <a:extLst>
              <a:ext uri="{FF2B5EF4-FFF2-40B4-BE49-F238E27FC236}">
                <a16:creationId xmlns:a16="http://schemas.microsoft.com/office/drawing/2014/main" id="{9FEE4FEF-2134-4F15-9CB0-7BDF66D43FF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1604" y="2593311"/>
            <a:ext cx="3680939" cy="1332057"/>
          </a:xfrm>
          <a:prstGeom prst="rect">
            <a:avLst/>
          </a:prstGeom>
        </p:spPr>
      </p:pic>
      <p:graphicFrame>
        <p:nvGraphicFramePr>
          <p:cNvPr id="19" name="Table 21">
            <a:extLst>
              <a:ext uri="{FF2B5EF4-FFF2-40B4-BE49-F238E27FC236}">
                <a16:creationId xmlns:a16="http://schemas.microsoft.com/office/drawing/2014/main" id="{73362726-DE30-457E-8608-5D6C84608B7E}"/>
              </a:ext>
            </a:extLst>
          </p:cNvPr>
          <p:cNvGraphicFramePr>
            <a:graphicFrameLocks noGrp="1"/>
          </p:cNvGraphicFramePr>
          <p:nvPr userDrawn="1">
            <p:extLst>
              <p:ext uri="{D42A27DB-BD31-4B8C-83A1-F6EECF244321}">
                <p14:modId xmlns:p14="http://schemas.microsoft.com/office/powerpoint/2010/main" val="566103087"/>
              </p:ext>
            </p:extLst>
          </p:nvPr>
        </p:nvGraphicFramePr>
        <p:xfrm>
          <a:off x="4855298" y="2390659"/>
          <a:ext cx="4001728" cy="1737360"/>
        </p:xfrm>
        <a:graphic>
          <a:graphicData uri="http://schemas.openxmlformats.org/drawingml/2006/table">
            <a:tbl>
              <a:tblPr>
                <a:tableStyleId>{93296810-A885-4BE3-A3E7-6D5BEEA58F35}</a:tableStyleId>
              </a:tblPr>
              <a:tblGrid>
                <a:gridCol w="4001728">
                  <a:extLst>
                    <a:ext uri="{9D8B030D-6E8A-4147-A177-3AD203B41FA5}">
                      <a16:colId xmlns:a16="http://schemas.microsoft.com/office/drawing/2014/main" val="1830107636"/>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b="1" kern="1200" dirty="0">
                          <a:ln w="10541" cmpd="sng">
                            <a:noFill/>
                            <a:prstDash val="solid"/>
                          </a:ln>
                          <a:solidFill>
                            <a:schemeClr val="tx1"/>
                          </a:solidFill>
                          <a:latin typeface="+mj-lt"/>
                          <a:ea typeface="+mn-ea"/>
                          <a:cs typeface="+mn-cs"/>
                        </a:rPr>
                        <a:t>Dave Metz</a:t>
                      </a: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87160880"/>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Dave@FM3research.com</a:t>
                      </a: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83932688"/>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solidFill>
                          <a:schemeClr val="tx1"/>
                        </a:solidFill>
                      </a:endParaRP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29497642"/>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b="1" kern="1200" dirty="0">
                          <a:ln w="10541" cmpd="sng">
                            <a:noFill/>
                            <a:prstDash val="solid"/>
                          </a:ln>
                          <a:solidFill>
                            <a:schemeClr val="tx1"/>
                          </a:solidFill>
                          <a:latin typeface="+mj-lt"/>
                          <a:ea typeface="+mn-ea"/>
                          <a:cs typeface="+mn-cs"/>
                        </a:rPr>
                        <a:t>Adam Sonenshein</a:t>
                      </a: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47961644"/>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Adam@FM3research.com</a:t>
                      </a: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23290662"/>
                  </a:ext>
                </a:extLst>
              </a:tr>
            </a:tbl>
          </a:graphicData>
        </a:graphic>
      </p:graphicFrame>
      <p:pic>
        <p:nvPicPr>
          <p:cNvPr id="20" name="Picture 19" descr="Logo&#10;&#10;Description automatically generated">
            <a:extLst>
              <a:ext uri="{FF2B5EF4-FFF2-40B4-BE49-F238E27FC236}">
                <a16:creationId xmlns:a16="http://schemas.microsoft.com/office/drawing/2014/main" id="{2C7EC667-E4D3-404F-B366-EC14CE77410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132" y="4829859"/>
            <a:ext cx="3503882" cy="955604"/>
          </a:xfrm>
          <a:prstGeom prst="rect">
            <a:avLst/>
          </a:prstGeom>
        </p:spPr>
      </p:pic>
      <p:graphicFrame>
        <p:nvGraphicFramePr>
          <p:cNvPr id="30" name="Table 21">
            <a:extLst>
              <a:ext uri="{FF2B5EF4-FFF2-40B4-BE49-F238E27FC236}">
                <a16:creationId xmlns:a16="http://schemas.microsoft.com/office/drawing/2014/main" id="{9AB8140C-EAC7-4350-94C4-0A70E0D522D6}"/>
              </a:ext>
            </a:extLst>
          </p:cNvPr>
          <p:cNvGraphicFramePr>
            <a:graphicFrameLocks noGrp="1"/>
          </p:cNvGraphicFramePr>
          <p:nvPr userDrawn="1">
            <p:extLst>
              <p:ext uri="{D42A27DB-BD31-4B8C-83A1-F6EECF244321}">
                <p14:modId xmlns:p14="http://schemas.microsoft.com/office/powerpoint/2010/main" val="439983368"/>
              </p:ext>
            </p:extLst>
          </p:nvPr>
        </p:nvGraphicFramePr>
        <p:xfrm>
          <a:off x="4774687" y="4941901"/>
          <a:ext cx="4001728" cy="731520"/>
        </p:xfrm>
        <a:graphic>
          <a:graphicData uri="http://schemas.openxmlformats.org/drawingml/2006/table">
            <a:tbl>
              <a:tblPr>
                <a:tableStyleId>{93296810-A885-4BE3-A3E7-6D5BEEA58F35}</a:tableStyleId>
              </a:tblPr>
              <a:tblGrid>
                <a:gridCol w="4001728">
                  <a:extLst>
                    <a:ext uri="{9D8B030D-6E8A-4147-A177-3AD203B41FA5}">
                      <a16:colId xmlns:a16="http://schemas.microsoft.com/office/drawing/2014/main" val="1830107636"/>
                    </a:ext>
                  </a:extLst>
                </a:gridCol>
              </a:tblGrid>
              <a:tr h="713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b="1" kern="1200" dirty="0">
                          <a:ln w="10541" cmpd="sng">
                            <a:noFill/>
                            <a:prstDash val="solid"/>
                          </a:ln>
                          <a:solidFill>
                            <a:schemeClr val="tx1"/>
                          </a:solidFill>
                          <a:latin typeface="+mj-lt"/>
                          <a:ea typeface="+mn-ea"/>
                          <a:cs typeface="+mn-cs"/>
                        </a:rPr>
                        <a:t>XXXXXXXX</a:t>
                      </a: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87160880"/>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XXXX.com</a:t>
                      </a: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83932688"/>
                  </a:ext>
                </a:extLst>
              </a:tr>
            </a:tbl>
          </a:graphicData>
        </a:graphic>
      </p:graphicFrame>
    </p:spTree>
    <p:extLst>
      <p:ext uri="{BB962C8B-B14F-4D97-AF65-F5344CB8AC3E}">
        <p14:creationId xmlns:p14="http://schemas.microsoft.com/office/powerpoint/2010/main" val="1834994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1_CONTACT - FM3 OK">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6463BDC7-E808-478E-9BD4-AFD01951039F}"/>
              </a:ext>
            </a:extLst>
          </p:cNvPr>
          <p:cNvGrpSpPr/>
          <p:nvPr/>
        </p:nvGrpSpPr>
        <p:grpSpPr>
          <a:xfrm>
            <a:off x="0" y="1400"/>
            <a:ext cx="9144000" cy="1838130"/>
            <a:chOff x="0" y="-28511"/>
            <a:chExt cx="9144000" cy="1838130"/>
          </a:xfrm>
        </p:grpSpPr>
        <p:sp>
          <p:nvSpPr>
            <p:cNvPr id="16" name="Isosceles Triangle 15">
              <a:extLst>
                <a:ext uri="{FF2B5EF4-FFF2-40B4-BE49-F238E27FC236}">
                  <a16:creationId xmlns:a16="http://schemas.microsoft.com/office/drawing/2014/main" id="{36871DD3-B7AA-4447-AFDD-9C4A00E9C22B}"/>
                </a:ext>
              </a:extLst>
            </p:cNvPr>
            <p:cNvSpPr/>
            <p:nvPr/>
          </p:nvSpPr>
          <p:spPr>
            <a:xfrm flipV="1">
              <a:off x="1258920" y="1181106"/>
              <a:ext cx="1754155" cy="625151"/>
            </a:xfrm>
            <a:prstGeom prst="triangle">
              <a:avLst/>
            </a:prstGeom>
            <a:solidFill>
              <a:srgbClr val="618C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33634C9E-9461-45FA-9962-40D843021F8C}"/>
                </a:ext>
              </a:extLst>
            </p:cNvPr>
            <p:cNvSpPr/>
            <p:nvPr/>
          </p:nvSpPr>
          <p:spPr>
            <a:xfrm>
              <a:off x="0" y="274734"/>
              <a:ext cx="4338735" cy="12223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Freeform: Shape 24">
              <a:extLst>
                <a:ext uri="{FF2B5EF4-FFF2-40B4-BE49-F238E27FC236}">
                  <a16:creationId xmlns:a16="http://schemas.microsoft.com/office/drawing/2014/main" id="{3A11327F-918C-4A53-A86C-5C3957EA8BAE}"/>
                </a:ext>
              </a:extLst>
            </p:cNvPr>
            <p:cNvSpPr/>
            <p:nvPr/>
          </p:nvSpPr>
          <p:spPr>
            <a:xfrm rot="3156271">
              <a:off x="3695635" y="-1350417"/>
              <a:ext cx="1105335" cy="4472613"/>
            </a:xfrm>
            <a:custGeom>
              <a:avLst/>
              <a:gdLst>
                <a:gd name="connsiteX0" fmla="*/ 0 w 1105335"/>
                <a:gd name="connsiteY0" fmla="*/ 1445954 h 4472613"/>
                <a:gd name="connsiteX1" fmla="*/ 1105335 w 1105335"/>
                <a:gd name="connsiteY1" fmla="*/ 0 h 4472613"/>
                <a:gd name="connsiteX2" fmla="*/ 1105335 w 1105335"/>
                <a:gd name="connsiteY2" fmla="*/ 3026659 h 4472613"/>
                <a:gd name="connsiteX3" fmla="*/ 0 w 1105335"/>
                <a:gd name="connsiteY3" fmla="*/ 4472613 h 4472613"/>
                <a:gd name="connsiteX4" fmla="*/ 0 w 1105335"/>
                <a:gd name="connsiteY4" fmla="*/ 1445954 h 44726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5335" h="4472613">
                  <a:moveTo>
                    <a:pt x="0" y="1445954"/>
                  </a:moveTo>
                  <a:lnTo>
                    <a:pt x="1105335" y="0"/>
                  </a:lnTo>
                  <a:lnTo>
                    <a:pt x="1105335" y="3026659"/>
                  </a:lnTo>
                  <a:lnTo>
                    <a:pt x="0" y="4472613"/>
                  </a:lnTo>
                  <a:lnTo>
                    <a:pt x="0" y="1445954"/>
                  </a:lnTo>
                  <a:close/>
                </a:path>
              </a:pathLst>
            </a:custGeom>
            <a:solidFill>
              <a:srgbClr val="FDCA0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Freeform: Shape 25">
              <a:extLst>
                <a:ext uri="{FF2B5EF4-FFF2-40B4-BE49-F238E27FC236}">
                  <a16:creationId xmlns:a16="http://schemas.microsoft.com/office/drawing/2014/main" id="{2DC42A22-B8C3-464A-AA3F-3904B8F6D500}"/>
                </a:ext>
              </a:extLst>
            </p:cNvPr>
            <p:cNvSpPr/>
            <p:nvPr/>
          </p:nvSpPr>
          <p:spPr>
            <a:xfrm>
              <a:off x="4039986" y="-28511"/>
              <a:ext cx="5104014" cy="1838130"/>
            </a:xfrm>
            <a:custGeom>
              <a:avLst/>
              <a:gdLst>
                <a:gd name="connsiteX0" fmla="*/ 2404567 w 5104014"/>
                <a:gd name="connsiteY0" fmla="*/ 0 h 1838130"/>
                <a:gd name="connsiteX1" fmla="*/ 5104014 w 5104014"/>
                <a:gd name="connsiteY1" fmla="*/ 0 h 1838130"/>
                <a:gd name="connsiteX2" fmla="*/ 5104014 w 5104014"/>
                <a:gd name="connsiteY2" fmla="*/ 1838130 h 1838130"/>
                <a:gd name="connsiteX3" fmla="*/ 0 w 5104014"/>
                <a:gd name="connsiteY3" fmla="*/ 1838130 h 1838130"/>
                <a:gd name="connsiteX4" fmla="*/ 2404567 w 5104014"/>
                <a:gd name="connsiteY4" fmla="*/ 0 h 18381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04014" h="1838130">
                  <a:moveTo>
                    <a:pt x="2404567" y="0"/>
                  </a:moveTo>
                  <a:lnTo>
                    <a:pt x="5104014" y="0"/>
                  </a:lnTo>
                  <a:lnTo>
                    <a:pt x="5104014" y="1838130"/>
                  </a:lnTo>
                  <a:lnTo>
                    <a:pt x="0" y="1838130"/>
                  </a:lnTo>
                  <a:lnTo>
                    <a:pt x="2404567"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2" name="TextBox 11">
            <a:extLst>
              <a:ext uri="{FF2B5EF4-FFF2-40B4-BE49-F238E27FC236}">
                <a16:creationId xmlns:a16="http://schemas.microsoft.com/office/drawing/2014/main" id="{20B8067E-2023-4915-9CA9-897042AADBBD}"/>
              </a:ext>
            </a:extLst>
          </p:cNvPr>
          <p:cNvSpPr txBox="1"/>
          <p:nvPr/>
        </p:nvSpPr>
        <p:spPr>
          <a:xfrm>
            <a:off x="0" y="551045"/>
            <a:ext cx="3976255" cy="729430"/>
          </a:xfrm>
          <a:prstGeom prst="rect">
            <a:avLst/>
          </a:prstGeom>
          <a:noFill/>
        </p:spPr>
        <p:txBody>
          <a:bodyPr wrap="square" rtlCol="0">
            <a:spAutoFit/>
          </a:bodyPr>
          <a:lstStyle/>
          <a:p>
            <a:pPr marL="0" algn="l" defTabSz="685800" rtl="0" eaLnBrk="1" latinLnBrk="0" hangingPunct="1">
              <a:lnSpc>
                <a:spcPct val="90000"/>
              </a:lnSpc>
              <a:spcBef>
                <a:spcPct val="0"/>
              </a:spcBef>
              <a:tabLst>
                <a:tab pos="2743200" algn="l"/>
              </a:tabLst>
            </a:pPr>
            <a:r>
              <a:rPr lang="en-US" sz="2300" b="1" kern="1200" dirty="0">
                <a:ln w="10541" cmpd="sng">
                  <a:noFill/>
                  <a:prstDash val="solid"/>
                </a:ln>
                <a:solidFill>
                  <a:schemeClr val="bg1"/>
                </a:solidFill>
                <a:latin typeface="+mj-lt"/>
                <a:ea typeface="+mn-ea"/>
                <a:cs typeface="+mn-cs"/>
              </a:rPr>
              <a:t>For more information, </a:t>
            </a:r>
            <a:br>
              <a:rPr lang="en-US" sz="2300" b="1" kern="1200" dirty="0">
                <a:ln w="10541" cmpd="sng">
                  <a:noFill/>
                  <a:prstDash val="solid"/>
                </a:ln>
                <a:solidFill>
                  <a:schemeClr val="bg1"/>
                </a:solidFill>
                <a:latin typeface="+mj-lt"/>
                <a:ea typeface="+mn-ea"/>
                <a:cs typeface="+mn-cs"/>
              </a:rPr>
            </a:br>
            <a:r>
              <a:rPr lang="en-US" sz="2300" b="1" kern="1200" dirty="0">
                <a:ln w="10541" cmpd="sng">
                  <a:noFill/>
                  <a:prstDash val="solid"/>
                </a:ln>
                <a:solidFill>
                  <a:schemeClr val="bg1"/>
                </a:solidFill>
                <a:latin typeface="+mj-lt"/>
                <a:ea typeface="+mn-ea"/>
                <a:cs typeface="+mn-cs"/>
              </a:rPr>
              <a:t>contact:</a:t>
            </a:r>
          </a:p>
        </p:txBody>
      </p:sp>
      <p:grpSp>
        <p:nvGrpSpPr>
          <p:cNvPr id="27" name="Group 26">
            <a:extLst>
              <a:ext uri="{FF2B5EF4-FFF2-40B4-BE49-F238E27FC236}">
                <a16:creationId xmlns:a16="http://schemas.microsoft.com/office/drawing/2014/main" id="{2776CA02-42CF-4FE1-A65E-2FD9BF4C9354}"/>
              </a:ext>
            </a:extLst>
          </p:cNvPr>
          <p:cNvGrpSpPr/>
          <p:nvPr/>
        </p:nvGrpSpPr>
        <p:grpSpPr>
          <a:xfrm flipV="1">
            <a:off x="0" y="6675741"/>
            <a:ext cx="9144000" cy="182259"/>
            <a:chOff x="0" y="0"/>
            <a:chExt cx="12192000" cy="243012"/>
          </a:xfrm>
        </p:grpSpPr>
        <p:sp>
          <p:nvSpPr>
            <p:cNvPr id="28" name="Rectangle 27">
              <a:extLst>
                <a:ext uri="{FF2B5EF4-FFF2-40B4-BE49-F238E27FC236}">
                  <a16:creationId xmlns:a16="http://schemas.microsoft.com/office/drawing/2014/main" id="{4BC8BCCE-5BFD-46AB-BC75-E0BE3C106981}"/>
                </a:ext>
              </a:extLst>
            </p:cNvPr>
            <p:cNvSpPr/>
            <p:nvPr/>
          </p:nvSpPr>
          <p:spPr>
            <a:xfrm>
              <a:off x="0" y="99888"/>
              <a:ext cx="12192000" cy="143124"/>
            </a:xfrm>
            <a:prstGeom prst="rect">
              <a:avLst/>
            </a:prstGeom>
            <a:solidFill>
              <a:srgbClr val="FCCA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29" name="Rectangle 28">
              <a:extLst>
                <a:ext uri="{FF2B5EF4-FFF2-40B4-BE49-F238E27FC236}">
                  <a16:creationId xmlns:a16="http://schemas.microsoft.com/office/drawing/2014/main" id="{259F284E-255E-4604-8FEA-446B25E34957}"/>
                </a:ext>
              </a:extLst>
            </p:cNvPr>
            <p:cNvSpPr/>
            <p:nvPr/>
          </p:nvSpPr>
          <p:spPr>
            <a:xfrm>
              <a:off x="0" y="0"/>
              <a:ext cx="12192000" cy="190500"/>
            </a:xfrm>
            <a:prstGeom prst="rect">
              <a:avLst/>
            </a:prstGeom>
            <a:solidFill>
              <a:srgbClr val="1B36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grpSp>
      <p:pic>
        <p:nvPicPr>
          <p:cNvPr id="18" name="Picture 17" descr="A close up of a sign&#10;&#10;Description generated with very high confidence">
            <a:extLst>
              <a:ext uri="{FF2B5EF4-FFF2-40B4-BE49-F238E27FC236}">
                <a16:creationId xmlns:a16="http://schemas.microsoft.com/office/drawing/2014/main" id="{9FEE4FEF-2134-4F15-9CB0-7BDF66D43FF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08594" y="5016391"/>
            <a:ext cx="3925801" cy="1420668"/>
          </a:xfrm>
          <a:prstGeom prst="rect">
            <a:avLst/>
          </a:prstGeom>
        </p:spPr>
      </p:pic>
      <p:graphicFrame>
        <p:nvGraphicFramePr>
          <p:cNvPr id="19" name="Table 21">
            <a:extLst>
              <a:ext uri="{FF2B5EF4-FFF2-40B4-BE49-F238E27FC236}">
                <a16:creationId xmlns:a16="http://schemas.microsoft.com/office/drawing/2014/main" id="{73362726-DE30-457E-8608-5D6C84608B7E}"/>
              </a:ext>
            </a:extLst>
          </p:cNvPr>
          <p:cNvGraphicFramePr>
            <a:graphicFrameLocks noGrp="1"/>
          </p:cNvGraphicFramePr>
          <p:nvPr userDrawn="1">
            <p:extLst>
              <p:ext uri="{D42A27DB-BD31-4B8C-83A1-F6EECF244321}">
                <p14:modId xmlns:p14="http://schemas.microsoft.com/office/powerpoint/2010/main" val="2321761101"/>
              </p:ext>
            </p:extLst>
          </p:nvPr>
        </p:nvGraphicFramePr>
        <p:xfrm>
          <a:off x="2571136" y="2381687"/>
          <a:ext cx="4001728" cy="2103120"/>
        </p:xfrm>
        <a:graphic>
          <a:graphicData uri="http://schemas.openxmlformats.org/drawingml/2006/table">
            <a:tbl>
              <a:tblPr>
                <a:tableStyleId>{93296810-A885-4BE3-A3E7-6D5BEEA58F35}</a:tableStyleId>
              </a:tblPr>
              <a:tblGrid>
                <a:gridCol w="4001728">
                  <a:extLst>
                    <a:ext uri="{9D8B030D-6E8A-4147-A177-3AD203B41FA5}">
                      <a16:colId xmlns:a16="http://schemas.microsoft.com/office/drawing/2014/main" val="1830107636"/>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000" b="1" kern="1200" dirty="0">
                          <a:ln w="10541" cmpd="sng">
                            <a:noFill/>
                            <a:prstDash val="solid"/>
                          </a:ln>
                          <a:solidFill>
                            <a:schemeClr val="tx1"/>
                          </a:solidFill>
                          <a:latin typeface="+mj-lt"/>
                          <a:ea typeface="+mn-ea"/>
                          <a:cs typeface="+mn-cs"/>
                        </a:rPr>
                        <a:t>Dave Metz</a:t>
                      </a: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87160880"/>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rPr>
                        <a:t>Dave@FM3research.com</a:t>
                      </a: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83932688"/>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800" dirty="0">
                        <a:solidFill>
                          <a:schemeClr val="tx1"/>
                        </a:solidFill>
                      </a:endParaRP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129497642"/>
                  </a:ext>
                </a:extLst>
              </a:tr>
              <a:tr h="0">
                <a:tc>
                  <a:txBody>
                    <a:bodyPr/>
                    <a:lstStyle/>
                    <a:p>
                      <a:pPr algn="ctr"/>
                      <a:r>
                        <a:rPr lang="en-US" b="0" dirty="0">
                          <a:solidFill>
                            <a:schemeClr val="tx1"/>
                          </a:solidFill>
                        </a:rPr>
                        <a:t>1999 Harrison St., Suite 2020</a:t>
                      </a:r>
                      <a:br>
                        <a:rPr lang="en-US" b="0" dirty="0">
                          <a:solidFill>
                            <a:schemeClr val="tx1"/>
                          </a:solidFill>
                        </a:rPr>
                      </a:br>
                      <a:r>
                        <a:rPr lang="en-US" b="0" dirty="0">
                          <a:solidFill>
                            <a:schemeClr val="tx1"/>
                          </a:solidFill>
                        </a:rPr>
                        <a:t>Oakland, CA 94612</a:t>
                      </a:r>
                      <a:br>
                        <a:rPr lang="en-US" b="0" dirty="0">
                          <a:solidFill>
                            <a:schemeClr val="tx1"/>
                          </a:solidFill>
                        </a:rPr>
                      </a:br>
                      <a:r>
                        <a:rPr lang="en-US" b="0" dirty="0">
                          <a:solidFill>
                            <a:schemeClr val="tx1"/>
                          </a:solidFill>
                        </a:rPr>
                        <a:t>Phone (510) 451-9521</a:t>
                      </a:r>
                    </a:p>
                    <a:p>
                      <a:pPr algn="ctr"/>
                      <a:r>
                        <a:rPr lang="en-US" b="0" dirty="0">
                          <a:solidFill>
                            <a:schemeClr val="tx1"/>
                          </a:solidFill>
                        </a:rPr>
                        <a:t>Fax (510) 451-0384 </a:t>
                      </a:r>
                    </a:p>
                  </a:txBody>
                  <a:tcPr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47961644"/>
                  </a:ext>
                </a:extLst>
              </a:tr>
            </a:tbl>
          </a:graphicData>
        </a:graphic>
      </p:graphicFrame>
    </p:spTree>
    <p:extLst>
      <p:ext uri="{BB962C8B-B14F-4D97-AF65-F5344CB8AC3E}">
        <p14:creationId xmlns:p14="http://schemas.microsoft.com/office/powerpoint/2010/main" val="11346874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mp; Question">
    <p:spTree>
      <p:nvGrpSpPr>
        <p:cNvPr id="1" name=""/>
        <p:cNvGrpSpPr/>
        <p:nvPr/>
      </p:nvGrpSpPr>
      <p:grpSpPr>
        <a:xfrm>
          <a:off x="0" y="0"/>
          <a:ext cx="0" cy="0"/>
          <a:chOff x="0" y="0"/>
          <a:chExt cx="0" cy="0"/>
        </a:xfrm>
      </p:grpSpPr>
      <p:sp>
        <p:nvSpPr>
          <p:cNvPr id="7" name="Title 1"/>
          <p:cNvSpPr>
            <a:spLocks noGrp="1"/>
          </p:cNvSpPr>
          <p:nvPr>
            <p:ph type="title"/>
          </p:nvPr>
        </p:nvSpPr>
        <p:spPr>
          <a:xfrm>
            <a:off x="134556" y="224160"/>
            <a:ext cx="8874889" cy="1143000"/>
          </a:xfrm>
          <a:prstGeom prst="rect">
            <a:avLst/>
          </a:prstGeom>
        </p:spPr>
        <p:txBody>
          <a:bodyPr/>
          <a:lstStyle>
            <a:lvl1pPr algn="ctr">
              <a:defRPr sz="2900" b="1"/>
            </a:lvl1pPr>
          </a:lstStyle>
          <a:p>
            <a:r>
              <a:rPr lang="en-US" dirty="0"/>
              <a:t>Click to edit Master title style</a:t>
            </a:r>
          </a:p>
        </p:txBody>
      </p:sp>
      <p:sp>
        <p:nvSpPr>
          <p:cNvPr id="3" name="Text Placeholder 9"/>
          <p:cNvSpPr>
            <a:spLocks noGrp="1"/>
          </p:cNvSpPr>
          <p:nvPr>
            <p:ph type="body" sz="quarter" idx="10"/>
          </p:nvPr>
        </p:nvSpPr>
        <p:spPr>
          <a:xfrm>
            <a:off x="862642" y="6459793"/>
            <a:ext cx="7911358" cy="398207"/>
          </a:xfrm>
          <a:prstGeom prst="rect">
            <a:avLst/>
          </a:prstGeom>
        </p:spPr>
        <p:txBody>
          <a:bodyPr anchor="b"/>
          <a:lstStyle>
            <a:lvl1pPr marL="0" indent="0">
              <a:buNone/>
              <a:defRPr sz="1000" i="1">
                <a:solidFill>
                  <a:schemeClr val="tx1"/>
                </a:solidFill>
              </a:defRPr>
            </a:lvl1pPr>
          </a:lstStyle>
          <a:p>
            <a:pPr lvl="0"/>
            <a:r>
              <a:rPr lang="en-US" dirty="0"/>
              <a:t>Click to edit Master text styles</a:t>
            </a:r>
          </a:p>
        </p:txBody>
      </p:sp>
    </p:spTree>
    <p:extLst>
      <p:ext uri="{BB962C8B-B14F-4D97-AF65-F5344CB8AC3E}">
        <p14:creationId xmlns:p14="http://schemas.microsoft.com/office/powerpoint/2010/main" val="711197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B0480DF-6247-4A57-B124-35824552023E}"/>
              </a:ext>
            </a:extLst>
          </p:cNvPr>
          <p:cNvGrpSpPr/>
          <p:nvPr userDrawn="1"/>
        </p:nvGrpSpPr>
        <p:grpSpPr>
          <a:xfrm>
            <a:off x="3185805" y="6655031"/>
            <a:ext cx="5958193" cy="202969"/>
            <a:chOff x="877454" y="6655031"/>
            <a:chExt cx="8266545" cy="202969"/>
          </a:xfrm>
        </p:grpSpPr>
        <p:sp>
          <p:nvSpPr>
            <p:cNvPr id="10" name="Rectangle 9">
              <a:extLst>
                <a:ext uri="{FF2B5EF4-FFF2-40B4-BE49-F238E27FC236}">
                  <a16:creationId xmlns:a16="http://schemas.microsoft.com/office/drawing/2014/main" id="{82E53E10-0CE5-4EE1-BF9C-9C766EE89349}"/>
                </a:ext>
              </a:extLst>
            </p:cNvPr>
            <p:cNvSpPr/>
            <p:nvPr/>
          </p:nvSpPr>
          <p:spPr>
            <a:xfrm flipV="1">
              <a:off x="877454" y="6655031"/>
              <a:ext cx="8266545" cy="142876"/>
            </a:xfrm>
            <a:prstGeom prst="rect">
              <a:avLst/>
            </a:prstGeom>
            <a:solidFill>
              <a:srgbClr val="FCCA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sp>
          <p:nvSpPr>
            <p:cNvPr id="11" name="Rectangle 10">
              <a:extLst>
                <a:ext uri="{FF2B5EF4-FFF2-40B4-BE49-F238E27FC236}">
                  <a16:creationId xmlns:a16="http://schemas.microsoft.com/office/drawing/2014/main" id="{55C138F3-F323-4FA0-A776-C9074B0A7A5D}"/>
                </a:ext>
              </a:extLst>
            </p:cNvPr>
            <p:cNvSpPr/>
            <p:nvPr/>
          </p:nvSpPr>
          <p:spPr>
            <a:xfrm flipV="1">
              <a:off x="877454" y="6685121"/>
              <a:ext cx="8266545" cy="172879"/>
            </a:xfrm>
            <a:prstGeom prst="rect">
              <a:avLst/>
            </a:prstGeom>
            <a:solidFill>
              <a:srgbClr val="1B36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dirty="0"/>
            </a:p>
          </p:txBody>
        </p:sp>
      </p:grpSp>
      <p:pic>
        <p:nvPicPr>
          <p:cNvPr id="9" name="Picture 8">
            <a:extLst>
              <a:ext uri="{FF2B5EF4-FFF2-40B4-BE49-F238E27FC236}">
                <a16:creationId xmlns:a16="http://schemas.microsoft.com/office/drawing/2014/main" id="{AEBA8295-75CD-475E-8C10-FCF800E06AB7}"/>
              </a:ext>
            </a:extLst>
          </p:cNvPr>
          <p:cNvPicPr>
            <a:picLocks noChangeAspect="1"/>
          </p:cNvPicPr>
          <p:nvPr/>
        </p:nvPicPr>
        <p:blipFill rotWithShape="1">
          <a:blip r:embed="rId8"/>
          <a:srcRect t="23469" b="63622"/>
          <a:stretch/>
        </p:blipFill>
        <p:spPr>
          <a:xfrm>
            <a:off x="0" y="0"/>
            <a:ext cx="9144000" cy="130207"/>
          </a:xfrm>
          <a:prstGeom prst="rect">
            <a:avLst/>
          </a:prstGeom>
        </p:spPr>
      </p:pic>
      <p:sp>
        <p:nvSpPr>
          <p:cNvPr id="13" name="Text Box 14">
            <a:extLst>
              <a:ext uri="{FF2B5EF4-FFF2-40B4-BE49-F238E27FC236}">
                <a16:creationId xmlns:a16="http://schemas.microsoft.com/office/drawing/2014/main" id="{FC81D046-0B41-41D6-A7EC-513B2EAFA637}"/>
              </a:ext>
            </a:extLst>
          </p:cNvPr>
          <p:cNvSpPr txBox="1">
            <a:spLocks noChangeArrowheads="1"/>
          </p:cNvSpPr>
          <p:nvPr/>
        </p:nvSpPr>
        <p:spPr bwMode="auto">
          <a:xfrm>
            <a:off x="7809922" y="6640671"/>
            <a:ext cx="1352550" cy="261610"/>
          </a:xfrm>
          <a:prstGeom prst="rect">
            <a:avLst/>
          </a:prstGeom>
          <a:noFill/>
          <a:ln>
            <a:noFill/>
          </a:ln>
          <a:effectLst/>
          <a:extLst>
            <a:ext uri="{909E8E84-426E-40DD-AFC4-6F175D3DCCD1}">
              <a14:hiddenFill xmlns:a14="http://schemas.microsoft.com/office/drawing/2010/main">
                <a:solidFill>
                  <a:srgbClr val="1E2B6D"/>
                </a:solidFill>
              </a14:hiddenFill>
            </a:ext>
            <a:ext uri="{91240B29-F687-4F45-9708-019B960494DF}">
              <a14:hiddenLine xmlns:a14="http://schemas.microsoft.com/office/drawing/2010/main" w="6350">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68686"/>
                  </a:outerShdw>
                </a:effectLst>
              </a14:hiddenEffects>
            </a:ext>
          </a:extLst>
        </p:spPr>
        <p:txBody>
          <a:bodyPr>
            <a:spAutoFit/>
          </a:bodyPr>
          <a:lstStyle>
            <a:lvl1pPr algn="l" defTabSz="820738">
              <a:defRPr sz="2400">
                <a:solidFill>
                  <a:schemeClr val="tx1"/>
                </a:solidFill>
                <a:latin typeface="Times New Roman" pitchFamily="18" charset="0"/>
              </a:defRPr>
            </a:lvl1pPr>
            <a:lvl2pPr algn="l" defTabSz="820738">
              <a:defRPr sz="2400">
                <a:solidFill>
                  <a:schemeClr val="tx1"/>
                </a:solidFill>
                <a:latin typeface="Times New Roman" pitchFamily="18" charset="0"/>
              </a:defRPr>
            </a:lvl2pPr>
            <a:lvl3pPr algn="l" defTabSz="820738">
              <a:defRPr sz="2400">
                <a:solidFill>
                  <a:schemeClr val="tx1"/>
                </a:solidFill>
                <a:latin typeface="Times New Roman" pitchFamily="18" charset="0"/>
              </a:defRPr>
            </a:lvl3pPr>
            <a:lvl4pPr algn="l" defTabSz="820738">
              <a:defRPr sz="2400">
                <a:solidFill>
                  <a:schemeClr val="tx1"/>
                </a:solidFill>
                <a:latin typeface="Times New Roman" pitchFamily="18" charset="0"/>
              </a:defRPr>
            </a:lvl4pPr>
            <a:lvl5pPr algn="l" defTabSz="820738">
              <a:defRPr sz="2400">
                <a:solidFill>
                  <a:schemeClr val="tx1"/>
                </a:solidFill>
                <a:latin typeface="Times New Roman" pitchFamily="18" charset="0"/>
              </a:defRPr>
            </a:lvl5pPr>
            <a:lvl6pPr defTabSz="820738" fontAlgn="base">
              <a:spcBef>
                <a:spcPct val="0"/>
              </a:spcBef>
              <a:spcAft>
                <a:spcPct val="0"/>
              </a:spcAft>
              <a:defRPr sz="2400">
                <a:solidFill>
                  <a:schemeClr val="tx1"/>
                </a:solidFill>
                <a:latin typeface="Times New Roman" pitchFamily="18" charset="0"/>
              </a:defRPr>
            </a:lvl6pPr>
            <a:lvl7pPr defTabSz="820738" fontAlgn="base">
              <a:spcBef>
                <a:spcPct val="0"/>
              </a:spcBef>
              <a:spcAft>
                <a:spcPct val="0"/>
              </a:spcAft>
              <a:defRPr sz="2400">
                <a:solidFill>
                  <a:schemeClr val="tx1"/>
                </a:solidFill>
                <a:latin typeface="Times New Roman" pitchFamily="18" charset="0"/>
              </a:defRPr>
            </a:lvl7pPr>
            <a:lvl8pPr defTabSz="820738" fontAlgn="base">
              <a:spcBef>
                <a:spcPct val="0"/>
              </a:spcBef>
              <a:spcAft>
                <a:spcPct val="0"/>
              </a:spcAft>
              <a:defRPr sz="2400">
                <a:solidFill>
                  <a:schemeClr val="tx1"/>
                </a:solidFill>
                <a:latin typeface="Times New Roman" pitchFamily="18" charset="0"/>
              </a:defRPr>
            </a:lvl8pPr>
            <a:lvl9pPr defTabSz="820738" fontAlgn="base">
              <a:spcBef>
                <a:spcPct val="0"/>
              </a:spcBef>
              <a:spcAft>
                <a:spcPct val="0"/>
              </a:spcAft>
              <a:defRPr sz="2400">
                <a:solidFill>
                  <a:schemeClr val="tx1"/>
                </a:solidFill>
                <a:latin typeface="Times New Roman" pitchFamily="18" charset="0"/>
              </a:defRPr>
            </a:lvl9pPr>
          </a:lstStyle>
          <a:p>
            <a:pPr algn="r">
              <a:spcBef>
                <a:spcPct val="50000"/>
              </a:spcBef>
              <a:defRPr/>
            </a:pPr>
            <a:fld id="{8F7DFF3F-7FFA-48C0-A368-6C9A302F2E91}" type="slidenum">
              <a:rPr lang="en-US" sz="1100" smtClean="0">
                <a:solidFill>
                  <a:schemeClr val="accent3"/>
                </a:solidFill>
                <a:latin typeface="+mn-lt"/>
              </a:rPr>
              <a:pPr algn="r">
                <a:spcBef>
                  <a:spcPct val="50000"/>
                </a:spcBef>
                <a:defRPr/>
              </a:pPr>
              <a:t>‹#›</a:t>
            </a:fld>
            <a:endParaRPr lang="en-US" sz="1100" dirty="0">
              <a:solidFill>
                <a:schemeClr val="accent3"/>
              </a:solidFill>
              <a:latin typeface="+mn-lt"/>
            </a:endParaRPr>
          </a:p>
        </p:txBody>
      </p:sp>
      <p:pic>
        <p:nvPicPr>
          <p:cNvPr id="3" name="Picture 2" descr="Logo&#10;&#10;Description automatically generated">
            <a:extLst>
              <a:ext uri="{FF2B5EF4-FFF2-40B4-BE49-F238E27FC236}">
                <a16:creationId xmlns:a16="http://schemas.microsoft.com/office/drawing/2014/main" id="{F8B261EB-EA76-4F5F-A810-1A8B7F592E3B}"/>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1554458" y="6408115"/>
            <a:ext cx="1590525" cy="433780"/>
          </a:xfrm>
          <a:prstGeom prst="rect">
            <a:avLst/>
          </a:prstGeom>
        </p:spPr>
      </p:pic>
      <p:pic>
        <p:nvPicPr>
          <p:cNvPr id="12" name="Picture 11" descr="A close up of a sign&#10;&#10;Description generated with very high confidence">
            <a:extLst>
              <a:ext uri="{FF2B5EF4-FFF2-40B4-BE49-F238E27FC236}">
                <a16:creationId xmlns:a16="http://schemas.microsoft.com/office/drawing/2014/main" id="{6B46F42B-1BDF-4C46-BA3D-261D5AFA504D}"/>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9236" y="6338443"/>
            <a:ext cx="1495165" cy="541069"/>
          </a:xfrm>
          <a:prstGeom prst="rect">
            <a:avLst/>
          </a:prstGeom>
        </p:spPr>
      </p:pic>
    </p:spTree>
    <p:extLst>
      <p:ext uri="{BB962C8B-B14F-4D97-AF65-F5344CB8AC3E}">
        <p14:creationId xmlns:p14="http://schemas.microsoft.com/office/powerpoint/2010/main" val="3165294198"/>
      </p:ext>
    </p:extLst>
  </p:cSld>
  <p:clrMap bg1="lt1" tx1="dk1" bg2="lt2" tx2="dk2" accent1="accent1" accent2="accent2" accent3="accent3" accent4="accent4" accent5="accent5" accent6="accent6" hlink="hlink" folHlink="folHlink"/>
  <p:sldLayoutIdLst>
    <p:sldLayoutId id="2147483675" r:id="rId1"/>
    <p:sldLayoutId id="2147483679" r:id="rId2"/>
    <p:sldLayoutId id="2147483700" r:id="rId3"/>
    <p:sldLayoutId id="2147483661" r:id="rId4"/>
    <p:sldLayoutId id="2147483680" r:id="rId5"/>
    <p:sldLayoutId id="2147483701" r:id="rId6"/>
  </p:sldLayoutIdLst>
  <p:txStyles>
    <p:titleStyle>
      <a:lvl1pPr algn="ctr"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www.sciline.org/elections/covering-polls-surveys/" TargetMode="Externa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2.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44475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8E209-7F43-4633-9B53-3451F6F3D2A2}"/>
              </a:ext>
            </a:extLst>
          </p:cNvPr>
          <p:cNvSpPr>
            <a:spLocks noGrp="1"/>
          </p:cNvSpPr>
          <p:nvPr>
            <p:ph type="title"/>
          </p:nvPr>
        </p:nvSpPr>
        <p:spPr/>
        <p:txBody>
          <a:bodyPr>
            <a:noAutofit/>
          </a:bodyPr>
          <a:lstStyle/>
          <a:p>
            <a:r>
              <a:rPr lang="en-US" dirty="0"/>
              <a:t>Given recent discussion of federal funding, it can measure voter awareness...</a:t>
            </a:r>
          </a:p>
        </p:txBody>
      </p:sp>
      <p:graphicFrame>
        <p:nvGraphicFramePr>
          <p:cNvPr id="4" name="Chart 3">
            <a:extLst>
              <a:ext uri="{FF2B5EF4-FFF2-40B4-BE49-F238E27FC236}">
                <a16:creationId xmlns:a16="http://schemas.microsoft.com/office/drawing/2014/main" id="{395C4EF1-BBB3-443F-8ACD-94359F724112}"/>
              </a:ext>
            </a:extLst>
          </p:cNvPr>
          <p:cNvGraphicFramePr/>
          <p:nvPr>
            <p:extLst>
              <p:ext uri="{D42A27DB-BD31-4B8C-83A1-F6EECF244321}">
                <p14:modId xmlns:p14="http://schemas.microsoft.com/office/powerpoint/2010/main" val="4166445330"/>
              </p:ext>
            </p:extLst>
          </p:nvPr>
        </p:nvGraphicFramePr>
        <p:xfrm>
          <a:off x="1939034" y="2439609"/>
          <a:ext cx="2833800" cy="385195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Table 6">
            <a:extLst>
              <a:ext uri="{FF2B5EF4-FFF2-40B4-BE49-F238E27FC236}">
                <a16:creationId xmlns:a16="http://schemas.microsoft.com/office/drawing/2014/main" id="{3988FF01-2D3D-4606-AEE6-2B030DF8A005}"/>
              </a:ext>
            </a:extLst>
          </p:cNvPr>
          <p:cNvGraphicFramePr>
            <a:graphicFrameLocks noGrp="1"/>
          </p:cNvGraphicFramePr>
          <p:nvPr>
            <p:extLst>
              <p:ext uri="{D42A27DB-BD31-4B8C-83A1-F6EECF244321}">
                <p14:modId xmlns:p14="http://schemas.microsoft.com/office/powerpoint/2010/main" val="3319747596"/>
              </p:ext>
            </p:extLst>
          </p:nvPr>
        </p:nvGraphicFramePr>
        <p:xfrm>
          <a:off x="-132996" y="2643409"/>
          <a:ext cx="2088325" cy="3202622"/>
        </p:xfrm>
        <a:graphic>
          <a:graphicData uri="http://schemas.openxmlformats.org/drawingml/2006/table">
            <a:tbl>
              <a:tblPr>
                <a:tableStyleId>{93296810-A885-4BE3-A3E7-6D5BEEA58F35}</a:tableStyleId>
              </a:tblPr>
              <a:tblGrid>
                <a:gridCol w="2088325">
                  <a:extLst>
                    <a:ext uri="{9D8B030D-6E8A-4147-A177-3AD203B41FA5}">
                      <a16:colId xmlns:a16="http://schemas.microsoft.com/office/drawing/2014/main" val="28181580"/>
                    </a:ext>
                  </a:extLst>
                </a:gridCol>
              </a:tblGrid>
              <a:tr h="0">
                <a:tc>
                  <a:txBody>
                    <a:bodyPr/>
                    <a:lstStyle/>
                    <a:p>
                      <a:pPr algn="r" fontAlgn="ctr"/>
                      <a:r>
                        <a:rPr lang="en-US" sz="1800" u="none" strike="noStrike">
                          <a:effectLst/>
                          <a:latin typeface="+mn-lt"/>
                        </a:rPr>
                        <a:t>Yes, a lot</a:t>
                      </a:r>
                      <a:endParaRPr lang="en-US" sz="1800" b="0" i="0" u="none" strike="noStrike">
                        <a:solidFill>
                          <a:srgbClr val="000000"/>
                        </a:solidFill>
                        <a:effectLst/>
                        <a:latin typeface="+mn-lt"/>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47052063"/>
                  </a:ext>
                </a:extLst>
              </a:tr>
              <a:tr h="606690">
                <a:tc>
                  <a:txBody>
                    <a:bodyPr/>
                    <a:lstStyle/>
                    <a:p>
                      <a:pPr algn="r" fontAlgn="b"/>
                      <a:r>
                        <a:rPr lang="en-US" sz="1800" u="none" strike="noStrike" dirty="0">
                          <a:effectLst/>
                          <a:latin typeface="+mn-lt"/>
                        </a:rPr>
                        <a:t>Yes, a little</a:t>
                      </a:r>
                      <a:endParaRPr lang="en-US" sz="18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627603525"/>
                  </a:ext>
                </a:extLst>
              </a:tr>
              <a:tr h="0">
                <a:tc>
                  <a:txBody>
                    <a:bodyPr/>
                    <a:lstStyle/>
                    <a:p>
                      <a:pPr algn="r" fontAlgn="b"/>
                      <a:endParaRPr lang="en-US" sz="1800" b="0" i="0" u="none" strike="noStrike">
                        <a:solidFill>
                          <a:srgbClr val="000000"/>
                        </a:solidFill>
                        <a:effectLst/>
                        <a:latin typeface="+mn-lt"/>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228010082"/>
                  </a:ext>
                </a:extLst>
              </a:tr>
              <a:tr h="903047">
                <a:tc>
                  <a:txBody>
                    <a:bodyPr/>
                    <a:lstStyle/>
                    <a:p>
                      <a:pPr algn="r" rtl="0" fontAlgn="ctr"/>
                      <a:r>
                        <a:rPr lang="en-US" sz="1800" u="none" strike="noStrike" dirty="0">
                          <a:effectLst/>
                          <a:latin typeface="+mn-lt"/>
                        </a:rPr>
                        <a:t>No</a:t>
                      </a:r>
                      <a:endParaRPr lang="en-US" sz="18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148311958"/>
                  </a:ext>
                </a:extLst>
              </a:tr>
              <a:tr h="0">
                <a:tc>
                  <a:txBody>
                    <a:bodyPr/>
                    <a:lstStyle/>
                    <a:p>
                      <a:pPr algn="r" rtl="0" fontAlgn="b"/>
                      <a:endParaRPr lang="en-US" sz="1800" b="0" i="0" u="none" strike="noStrike">
                        <a:solidFill>
                          <a:srgbClr val="000000"/>
                        </a:solidFill>
                        <a:effectLst/>
                        <a:latin typeface="+mn-lt"/>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5444693"/>
                  </a:ext>
                </a:extLst>
              </a:tr>
              <a:tr h="847065">
                <a:tc>
                  <a:txBody>
                    <a:bodyPr/>
                    <a:lstStyle/>
                    <a:p>
                      <a:pPr algn="r" rtl="0" fontAlgn="ctr"/>
                      <a:r>
                        <a:rPr lang="en-US" sz="1800" u="none" strike="noStrike" dirty="0">
                          <a:effectLst/>
                          <a:latin typeface="+mn-lt"/>
                        </a:rPr>
                        <a:t>Don't know</a:t>
                      </a:r>
                      <a:endParaRPr lang="en-US" sz="1800" b="0" i="0" u="none" strike="noStrike" dirty="0">
                        <a:solidFill>
                          <a:srgbClr val="000000"/>
                        </a:solidFill>
                        <a:effectLst/>
                        <a:latin typeface="+mn-lt"/>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1531952"/>
                  </a:ext>
                </a:extLst>
              </a:tr>
            </a:tbl>
          </a:graphicData>
        </a:graphic>
      </p:graphicFrame>
      <p:sp>
        <p:nvSpPr>
          <p:cNvPr id="5" name="Right Bracket 4">
            <a:extLst>
              <a:ext uri="{FF2B5EF4-FFF2-40B4-BE49-F238E27FC236}">
                <a16:creationId xmlns:a16="http://schemas.microsoft.com/office/drawing/2014/main" id="{798658A3-D5E7-4AE4-8F2E-86931B6A4339}"/>
              </a:ext>
            </a:extLst>
          </p:cNvPr>
          <p:cNvSpPr/>
          <p:nvPr/>
        </p:nvSpPr>
        <p:spPr bwMode="auto">
          <a:xfrm>
            <a:off x="3439981" y="2563625"/>
            <a:ext cx="149624" cy="1080382"/>
          </a:xfrm>
          <a:prstGeom prst="rightBracket">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820738"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Arial" charset="0"/>
            </a:endParaRPr>
          </a:p>
        </p:txBody>
      </p:sp>
      <p:sp>
        <p:nvSpPr>
          <p:cNvPr id="6" name="TextBox 5">
            <a:extLst>
              <a:ext uri="{FF2B5EF4-FFF2-40B4-BE49-F238E27FC236}">
                <a16:creationId xmlns:a16="http://schemas.microsoft.com/office/drawing/2014/main" id="{502EA95A-DCD9-4696-835F-C61FABA8335E}"/>
              </a:ext>
            </a:extLst>
          </p:cNvPr>
          <p:cNvSpPr txBox="1"/>
          <p:nvPr/>
        </p:nvSpPr>
        <p:spPr>
          <a:xfrm>
            <a:off x="3345298" y="2738314"/>
            <a:ext cx="1189964" cy="791499"/>
          </a:xfrm>
          <a:prstGeom prst="rect">
            <a:avLst/>
          </a:prstGeom>
          <a:noFill/>
        </p:spPr>
        <p:txBody>
          <a:bodyPr wrap="square" rtlCol="0">
            <a:spAutoFit/>
          </a:bodyPr>
          <a:lstStyle/>
          <a:p>
            <a:pPr algn="ctr">
              <a:lnSpc>
                <a:spcPts val="1800"/>
              </a:lnSpc>
            </a:pPr>
            <a:r>
              <a:rPr lang="en-US" b="1" dirty="0">
                <a:solidFill>
                  <a:schemeClr val="accent1"/>
                </a:solidFill>
              </a:rPr>
              <a:t>Total</a:t>
            </a:r>
          </a:p>
          <a:p>
            <a:pPr algn="ctr">
              <a:lnSpc>
                <a:spcPts val="1800"/>
              </a:lnSpc>
            </a:pPr>
            <a:r>
              <a:rPr lang="en-US" b="1" dirty="0">
                <a:solidFill>
                  <a:schemeClr val="accent1"/>
                </a:solidFill>
              </a:rPr>
              <a:t>Yes</a:t>
            </a:r>
            <a:br>
              <a:rPr lang="en-US" b="1" dirty="0">
                <a:solidFill>
                  <a:schemeClr val="accent1"/>
                </a:solidFill>
              </a:rPr>
            </a:br>
            <a:r>
              <a:rPr lang="en-US" b="1" dirty="0">
                <a:solidFill>
                  <a:schemeClr val="accent1"/>
                </a:solidFill>
              </a:rPr>
              <a:t>42%</a:t>
            </a:r>
          </a:p>
        </p:txBody>
      </p:sp>
      <p:graphicFrame>
        <p:nvGraphicFramePr>
          <p:cNvPr id="8" name="Chart 7">
            <a:extLst>
              <a:ext uri="{FF2B5EF4-FFF2-40B4-BE49-F238E27FC236}">
                <a16:creationId xmlns:a16="http://schemas.microsoft.com/office/drawing/2014/main" id="{50815135-4196-453D-9916-A4FC37670038}"/>
              </a:ext>
            </a:extLst>
          </p:cNvPr>
          <p:cNvGraphicFramePr/>
          <p:nvPr>
            <p:extLst>
              <p:ext uri="{D42A27DB-BD31-4B8C-83A1-F6EECF244321}">
                <p14:modId xmlns:p14="http://schemas.microsoft.com/office/powerpoint/2010/main" val="3398567541"/>
              </p:ext>
            </p:extLst>
          </p:nvPr>
        </p:nvGraphicFramePr>
        <p:xfrm>
          <a:off x="5289669" y="2451301"/>
          <a:ext cx="2833800" cy="3851951"/>
        </p:xfrm>
        <a:graphic>
          <a:graphicData uri="http://schemas.openxmlformats.org/drawingml/2006/chart">
            <c:chart xmlns:c="http://schemas.openxmlformats.org/drawingml/2006/chart" xmlns:r="http://schemas.openxmlformats.org/officeDocument/2006/relationships" r:id="rId3"/>
          </a:graphicData>
        </a:graphic>
      </p:graphicFrame>
      <p:sp>
        <p:nvSpPr>
          <p:cNvPr id="9" name="Right Bracket 8">
            <a:extLst>
              <a:ext uri="{FF2B5EF4-FFF2-40B4-BE49-F238E27FC236}">
                <a16:creationId xmlns:a16="http://schemas.microsoft.com/office/drawing/2014/main" id="{D07B3FFF-FB59-48E6-91D4-86DC14C11A85}"/>
              </a:ext>
            </a:extLst>
          </p:cNvPr>
          <p:cNvSpPr/>
          <p:nvPr/>
        </p:nvSpPr>
        <p:spPr bwMode="auto">
          <a:xfrm>
            <a:off x="7051874" y="2575317"/>
            <a:ext cx="149624" cy="1080382"/>
          </a:xfrm>
          <a:prstGeom prst="rightBracket">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820738"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Arial" charset="0"/>
            </a:endParaRPr>
          </a:p>
        </p:txBody>
      </p:sp>
      <p:sp>
        <p:nvSpPr>
          <p:cNvPr id="10" name="TextBox 9">
            <a:extLst>
              <a:ext uri="{FF2B5EF4-FFF2-40B4-BE49-F238E27FC236}">
                <a16:creationId xmlns:a16="http://schemas.microsoft.com/office/drawing/2014/main" id="{0C4F0E54-9265-4187-997A-CDB5B616F90B}"/>
              </a:ext>
            </a:extLst>
          </p:cNvPr>
          <p:cNvSpPr txBox="1"/>
          <p:nvPr/>
        </p:nvSpPr>
        <p:spPr>
          <a:xfrm>
            <a:off x="6975854" y="2750006"/>
            <a:ext cx="1189964" cy="791499"/>
          </a:xfrm>
          <a:prstGeom prst="rect">
            <a:avLst/>
          </a:prstGeom>
          <a:noFill/>
        </p:spPr>
        <p:txBody>
          <a:bodyPr wrap="square" rtlCol="0">
            <a:spAutoFit/>
          </a:bodyPr>
          <a:lstStyle/>
          <a:p>
            <a:pPr algn="ctr">
              <a:lnSpc>
                <a:spcPts val="1800"/>
              </a:lnSpc>
            </a:pPr>
            <a:r>
              <a:rPr lang="en-US" b="1" dirty="0">
                <a:solidFill>
                  <a:schemeClr val="accent1"/>
                </a:solidFill>
              </a:rPr>
              <a:t>Total</a:t>
            </a:r>
          </a:p>
          <a:p>
            <a:pPr algn="ctr">
              <a:lnSpc>
                <a:spcPts val="1800"/>
              </a:lnSpc>
            </a:pPr>
            <a:r>
              <a:rPr lang="en-US" b="1" dirty="0">
                <a:solidFill>
                  <a:schemeClr val="accent1"/>
                </a:solidFill>
              </a:rPr>
              <a:t>Yes</a:t>
            </a:r>
            <a:br>
              <a:rPr lang="en-US" b="1" dirty="0">
                <a:solidFill>
                  <a:schemeClr val="accent1"/>
                </a:solidFill>
              </a:rPr>
            </a:br>
            <a:r>
              <a:rPr lang="en-US" b="1" dirty="0">
                <a:solidFill>
                  <a:schemeClr val="accent1"/>
                </a:solidFill>
              </a:rPr>
              <a:t>50%</a:t>
            </a:r>
          </a:p>
        </p:txBody>
      </p:sp>
      <p:sp>
        <p:nvSpPr>
          <p:cNvPr id="11" name="TextBox 10">
            <a:extLst>
              <a:ext uri="{FF2B5EF4-FFF2-40B4-BE49-F238E27FC236}">
                <a16:creationId xmlns:a16="http://schemas.microsoft.com/office/drawing/2014/main" id="{23274A8F-EEDF-4A9A-91F4-1EBC098ADA6A}"/>
              </a:ext>
            </a:extLst>
          </p:cNvPr>
          <p:cNvSpPr txBox="1"/>
          <p:nvPr/>
        </p:nvSpPr>
        <p:spPr>
          <a:xfrm>
            <a:off x="2525511" y="1903062"/>
            <a:ext cx="1660846" cy="369332"/>
          </a:xfrm>
          <a:prstGeom prst="rect">
            <a:avLst/>
          </a:prstGeom>
          <a:solidFill>
            <a:schemeClr val="accent6">
              <a:lumMod val="40000"/>
              <a:lumOff val="60000"/>
            </a:schemeClr>
          </a:solidFill>
          <a:ln>
            <a:solidFill>
              <a:schemeClr val="accent1"/>
            </a:solidFill>
          </a:ln>
        </p:spPr>
        <p:txBody>
          <a:bodyPr wrap="square" rtlCol="0">
            <a:spAutoFit/>
          </a:bodyPr>
          <a:lstStyle>
            <a:defPPr>
              <a:defRPr lang="en-US"/>
            </a:defPPr>
            <a:lvl1pPr algn="ctr">
              <a:defRPr b="1"/>
            </a:lvl1pPr>
          </a:lstStyle>
          <a:p>
            <a:r>
              <a:rPr lang="en-US" dirty="0"/>
              <a:t>Upcoming</a:t>
            </a:r>
          </a:p>
        </p:txBody>
      </p:sp>
      <p:sp>
        <p:nvSpPr>
          <p:cNvPr id="12" name="TextBox 11">
            <a:extLst>
              <a:ext uri="{FF2B5EF4-FFF2-40B4-BE49-F238E27FC236}">
                <a16:creationId xmlns:a16="http://schemas.microsoft.com/office/drawing/2014/main" id="{A7D76DDE-C592-4F6E-AD3D-FEC685D85FC8}"/>
              </a:ext>
            </a:extLst>
          </p:cNvPr>
          <p:cNvSpPr txBox="1"/>
          <p:nvPr/>
        </p:nvSpPr>
        <p:spPr>
          <a:xfrm>
            <a:off x="5876146" y="1903062"/>
            <a:ext cx="1660846" cy="369332"/>
          </a:xfrm>
          <a:prstGeom prst="rect">
            <a:avLst/>
          </a:prstGeom>
          <a:solidFill>
            <a:schemeClr val="accent6">
              <a:lumMod val="40000"/>
              <a:lumOff val="60000"/>
            </a:schemeClr>
          </a:solidFill>
          <a:ln>
            <a:solidFill>
              <a:schemeClr val="accent1"/>
            </a:solidFill>
          </a:ln>
        </p:spPr>
        <p:txBody>
          <a:bodyPr wrap="square" rtlCol="0">
            <a:spAutoFit/>
          </a:bodyPr>
          <a:lstStyle>
            <a:defPPr>
              <a:defRPr lang="en-US"/>
            </a:defPPr>
            <a:lvl1pPr algn="ctr">
              <a:defRPr b="1"/>
            </a:lvl1pPr>
          </a:lstStyle>
          <a:p>
            <a:r>
              <a:rPr lang="en-US" dirty="0"/>
              <a:t>Approved</a:t>
            </a:r>
          </a:p>
        </p:txBody>
      </p:sp>
      <p:sp>
        <p:nvSpPr>
          <p:cNvPr id="13" name="Text Placeholder 2">
            <a:extLst>
              <a:ext uri="{FF2B5EF4-FFF2-40B4-BE49-F238E27FC236}">
                <a16:creationId xmlns:a16="http://schemas.microsoft.com/office/drawing/2014/main" id="{61F7FD2D-C66E-44FE-B18E-0BDB50889E5E}"/>
              </a:ext>
            </a:extLst>
          </p:cNvPr>
          <p:cNvSpPr txBox="1">
            <a:spLocks/>
          </p:cNvSpPr>
          <p:nvPr/>
        </p:nvSpPr>
        <p:spPr>
          <a:xfrm>
            <a:off x="608120" y="1242583"/>
            <a:ext cx="7927760" cy="490883"/>
          </a:xfrm>
          <a:prstGeom prst="rect">
            <a:avLst/>
          </a:prstGeom>
        </p:spPr>
        <p:txBody>
          <a:bodyPr anchor="b">
            <a:noAutofit/>
          </a:bodyPr>
          <a:lstStyle>
            <a:lvl1pPr marL="0" indent="0" algn="l" defTabSz="914400" rtl="0" eaLnBrk="1" latinLnBrk="0" hangingPunct="1">
              <a:lnSpc>
                <a:spcPct val="90000"/>
              </a:lnSpc>
              <a:spcBef>
                <a:spcPts val="1000"/>
              </a:spcBef>
              <a:buFont typeface="Arial" panose="020B0604020202020204" pitchFamily="34" charset="0"/>
              <a:buNone/>
              <a:defRPr sz="1000" i="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9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9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9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400" dirty="0">
                <a:ea typeface="Times New Roman" panose="02020603050405020304" pitchFamily="18" charset="0"/>
                <a:cs typeface="Times New Roman" panose="02020603050405020304" pitchFamily="18" charset="0"/>
              </a:rPr>
              <a:t>Have you heard, read or seen anything about </a:t>
            </a:r>
            <a:r>
              <a:rPr lang="en-US" sz="1400" b="1" dirty="0">
                <a:ea typeface="Times New Roman" panose="02020603050405020304" pitchFamily="18" charset="0"/>
                <a:cs typeface="Times New Roman" panose="02020603050405020304" pitchFamily="18" charset="0"/>
              </a:rPr>
              <a:t>(HALF SAMPLE: </a:t>
            </a:r>
            <a:r>
              <a:rPr lang="en-US" sz="1400" dirty="0">
                <a:ea typeface="Times New Roman" panose="02020603050405020304" pitchFamily="18" charset="0"/>
                <a:cs typeface="Times New Roman" panose="02020603050405020304" pitchFamily="18" charset="0"/>
              </a:rPr>
              <a:t>“upcoming federal legislation to increase”</a:t>
            </a:r>
            <a:r>
              <a:rPr lang="en-US" sz="1400" b="1" dirty="0">
                <a:ea typeface="Times New Roman" panose="02020603050405020304" pitchFamily="18" charset="0"/>
                <a:cs typeface="Times New Roman" panose="02020603050405020304" pitchFamily="18" charset="0"/>
              </a:rPr>
              <a:t>)</a:t>
            </a:r>
            <a:r>
              <a:rPr lang="en-US" sz="1400" dirty="0">
                <a:ea typeface="Times New Roman" panose="02020603050405020304" pitchFamily="18" charset="0"/>
                <a:cs typeface="Times New Roman" panose="02020603050405020304" pitchFamily="18" charset="0"/>
              </a:rPr>
              <a:t> </a:t>
            </a:r>
            <a:r>
              <a:rPr lang="en-US" sz="1400" b="1" dirty="0">
                <a:ea typeface="Times New Roman" panose="02020603050405020304" pitchFamily="18" charset="0"/>
                <a:cs typeface="Times New Roman" panose="02020603050405020304" pitchFamily="18" charset="0"/>
              </a:rPr>
              <a:t>(HALF SAMPLE: </a:t>
            </a:r>
            <a:r>
              <a:rPr lang="en-US" sz="1400" dirty="0">
                <a:ea typeface="Times New Roman" panose="02020603050405020304" pitchFamily="18" charset="0"/>
                <a:cs typeface="Times New Roman" panose="02020603050405020304" pitchFamily="18" charset="0"/>
              </a:rPr>
              <a:t>“federal COVID-relief funding, which increased”</a:t>
            </a:r>
            <a:r>
              <a:rPr lang="en-US" sz="1400" b="1" dirty="0">
                <a:ea typeface="Times New Roman" panose="02020603050405020304" pitchFamily="18" charset="0"/>
                <a:cs typeface="Times New Roman" panose="02020603050405020304" pitchFamily="18" charset="0"/>
              </a:rPr>
              <a:t>) </a:t>
            </a:r>
            <a:r>
              <a:rPr lang="en-US" sz="1400" dirty="0">
                <a:ea typeface="Times New Roman" panose="02020603050405020304" pitchFamily="18" charset="0"/>
                <a:cs typeface="Times New Roman" panose="02020603050405020304" pitchFamily="18" charset="0"/>
              </a:rPr>
              <a:t>funding for child care and early learning? </a:t>
            </a:r>
            <a:br>
              <a:rPr lang="en-US" sz="1400" dirty="0">
                <a:ea typeface="Times New Roman" panose="02020603050405020304" pitchFamily="18" charset="0"/>
                <a:cs typeface="Times New Roman" panose="02020603050405020304" pitchFamily="18" charset="0"/>
              </a:rPr>
            </a:br>
            <a:r>
              <a:rPr lang="en-US" sz="1400" dirty="0">
                <a:ea typeface="Times New Roman" panose="02020603050405020304" pitchFamily="18" charset="0"/>
                <a:cs typeface="Times New Roman" panose="02020603050405020304" pitchFamily="18" charset="0"/>
              </a:rPr>
              <a:t>(</a:t>
            </a:r>
            <a:r>
              <a:rPr lang="en-US" sz="1400" dirty="0"/>
              <a:t>National 2021)</a:t>
            </a:r>
          </a:p>
        </p:txBody>
      </p:sp>
      <p:sp>
        <p:nvSpPr>
          <p:cNvPr id="15" name="Text Placeholder 14">
            <a:extLst>
              <a:ext uri="{FF2B5EF4-FFF2-40B4-BE49-F238E27FC236}">
                <a16:creationId xmlns:a16="http://schemas.microsoft.com/office/drawing/2014/main" id="{968D01CD-1C6A-4A24-B9D6-1BEEAC2B1C26}"/>
              </a:ext>
            </a:extLst>
          </p:cNvPr>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429592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81DF1-09F7-462A-A8E7-0DAE21E65D97}"/>
              </a:ext>
            </a:extLst>
          </p:cNvPr>
          <p:cNvSpPr>
            <a:spLocks noGrp="1"/>
          </p:cNvSpPr>
          <p:nvPr>
            <p:ph type="title"/>
          </p:nvPr>
        </p:nvSpPr>
        <p:spPr>
          <a:xfrm>
            <a:off x="35512" y="292829"/>
            <a:ext cx="9055223" cy="1199175"/>
          </a:xfrm>
        </p:spPr>
        <p:txBody>
          <a:bodyPr>
            <a:normAutofit fontScale="90000"/>
          </a:bodyPr>
          <a:lstStyle/>
          <a:p>
            <a:r>
              <a:rPr lang="en-US" dirty="0"/>
              <a:t>…and assess whether the hope of federal funding has diminished their support for raising it locally.</a:t>
            </a:r>
            <a:br>
              <a:rPr lang="en-US" dirty="0"/>
            </a:br>
            <a:endParaRPr lang="en-US" dirty="0"/>
          </a:p>
        </p:txBody>
      </p:sp>
      <p:sp>
        <p:nvSpPr>
          <p:cNvPr id="3" name="Text Placeholder 2">
            <a:extLst>
              <a:ext uri="{FF2B5EF4-FFF2-40B4-BE49-F238E27FC236}">
                <a16:creationId xmlns:a16="http://schemas.microsoft.com/office/drawing/2014/main" id="{5451B578-E7F5-408A-B7BD-A20CE5C895FD}"/>
              </a:ext>
            </a:extLst>
          </p:cNvPr>
          <p:cNvSpPr>
            <a:spLocks noGrp="1"/>
          </p:cNvSpPr>
          <p:nvPr>
            <p:ph type="body" sz="quarter" idx="10"/>
          </p:nvPr>
        </p:nvSpPr>
        <p:spPr>
          <a:xfrm>
            <a:off x="3100251" y="6156961"/>
            <a:ext cx="6028509" cy="490883"/>
          </a:xfrm>
        </p:spPr>
        <p:txBody>
          <a:bodyPr/>
          <a:lstStyle/>
          <a:p>
            <a:pPr lvl="0"/>
            <a:r>
              <a:rPr lang="en-US" dirty="0"/>
              <a:t>Q9. How confident are you that this federal funding will meet </a:t>
            </a:r>
            <a:r>
              <a:rPr lang="en-US" u="sng" dirty="0"/>
              <a:t>all</a:t>
            </a:r>
            <a:r>
              <a:rPr lang="en-US" dirty="0"/>
              <a:t> the needs of children and youth in your local community?  National, 2021</a:t>
            </a:r>
          </a:p>
        </p:txBody>
      </p:sp>
      <p:sp>
        <p:nvSpPr>
          <p:cNvPr id="5" name="TextBox 4">
            <a:extLst>
              <a:ext uri="{FF2B5EF4-FFF2-40B4-BE49-F238E27FC236}">
                <a16:creationId xmlns:a16="http://schemas.microsoft.com/office/drawing/2014/main" id="{2A75AC1F-39C9-4297-AD79-CC89BA843457}"/>
              </a:ext>
            </a:extLst>
          </p:cNvPr>
          <p:cNvSpPr txBox="1"/>
          <p:nvPr/>
        </p:nvSpPr>
        <p:spPr>
          <a:xfrm>
            <a:off x="261257" y="1332371"/>
            <a:ext cx="8621486" cy="1754326"/>
          </a:xfrm>
          <a:prstGeom prst="rect">
            <a:avLst/>
          </a:prstGeom>
          <a:solidFill>
            <a:schemeClr val="accent6">
              <a:lumMod val="20000"/>
              <a:lumOff val="80000"/>
            </a:schemeClr>
          </a:solidFill>
        </p:spPr>
        <p:txBody>
          <a:bodyPr wrap="square" rtlCol="0">
            <a:spAutoFit/>
          </a:bodyPr>
          <a:lstStyle/>
          <a:p>
            <a:pPr marR="0" lvl="0" algn="just">
              <a:spcBef>
                <a:spcPts val="0"/>
              </a:spcBef>
              <a:spcAft>
                <a:spcPts val="0"/>
              </a:spcAft>
              <a:tabLst>
                <a:tab pos="457200" algn="l"/>
                <a:tab pos="457200" algn="l"/>
              </a:tabLst>
            </a:pPr>
            <a:r>
              <a:rPr lang="en-US" i="1" kern="0" dirty="0"/>
              <a:t>As you may have heard, the federal government is considering legislation that would allocate funding to provide free, voluntary preschool for all 3- and 4-year-olds; reduce the cost of child care for families; improve the training and preparation of early childhood educators; and improve the quality and condition of child care and early learning classrooms. The plan also includes direct tax credits for parents of young children to reduce childhood poverty.</a:t>
            </a:r>
          </a:p>
        </p:txBody>
      </p:sp>
      <p:graphicFrame>
        <p:nvGraphicFramePr>
          <p:cNvPr id="6" name="Chart 5">
            <a:extLst>
              <a:ext uri="{FF2B5EF4-FFF2-40B4-BE49-F238E27FC236}">
                <a16:creationId xmlns:a16="http://schemas.microsoft.com/office/drawing/2014/main" id="{C8076BE7-74C2-4C65-A55B-CAAC4E761223}"/>
              </a:ext>
            </a:extLst>
          </p:cNvPr>
          <p:cNvGraphicFramePr/>
          <p:nvPr/>
        </p:nvGraphicFramePr>
        <p:xfrm>
          <a:off x="385893" y="3501172"/>
          <a:ext cx="7674864" cy="2598784"/>
        </p:xfrm>
        <a:graphic>
          <a:graphicData uri="http://schemas.openxmlformats.org/drawingml/2006/chart">
            <c:chart xmlns:c="http://schemas.openxmlformats.org/drawingml/2006/chart" xmlns:r="http://schemas.openxmlformats.org/officeDocument/2006/relationships" r:id="rId2"/>
          </a:graphicData>
        </a:graphic>
      </p:graphicFrame>
      <p:sp>
        <p:nvSpPr>
          <p:cNvPr id="7" name="Right Bracket 6">
            <a:extLst>
              <a:ext uri="{FF2B5EF4-FFF2-40B4-BE49-F238E27FC236}">
                <a16:creationId xmlns:a16="http://schemas.microsoft.com/office/drawing/2014/main" id="{1D73F689-3644-40AE-8A7C-274BCD28BE80}"/>
              </a:ext>
            </a:extLst>
          </p:cNvPr>
          <p:cNvSpPr/>
          <p:nvPr/>
        </p:nvSpPr>
        <p:spPr bwMode="auto">
          <a:xfrm>
            <a:off x="7094502" y="3605318"/>
            <a:ext cx="119572" cy="618470"/>
          </a:xfrm>
          <a:prstGeom prst="rightBracket">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20738"/>
            <a:endParaRPr lang="en-US" dirty="0">
              <a:solidFill>
                <a:prstClr val="black"/>
              </a:solidFill>
            </a:endParaRPr>
          </a:p>
        </p:txBody>
      </p:sp>
      <p:sp>
        <p:nvSpPr>
          <p:cNvPr id="8" name="Right Bracket 7">
            <a:extLst>
              <a:ext uri="{FF2B5EF4-FFF2-40B4-BE49-F238E27FC236}">
                <a16:creationId xmlns:a16="http://schemas.microsoft.com/office/drawing/2014/main" id="{FAA2FF88-D7B6-4054-A51F-8070EDA71181}"/>
              </a:ext>
            </a:extLst>
          </p:cNvPr>
          <p:cNvSpPr/>
          <p:nvPr/>
        </p:nvSpPr>
        <p:spPr bwMode="auto">
          <a:xfrm>
            <a:off x="6672097" y="4576315"/>
            <a:ext cx="119572" cy="618471"/>
          </a:xfrm>
          <a:prstGeom prst="rightBracket">
            <a:avLst/>
          </a:prstGeom>
          <a:no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20738"/>
            <a:endParaRPr lang="en-US" dirty="0">
              <a:solidFill>
                <a:prstClr val="black"/>
              </a:solidFill>
            </a:endParaRPr>
          </a:p>
        </p:txBody>
      </p:sp>
      <p:sp>
        <p:nvSpPr>
          <p:cNvPr id="9" name="TextBox 8">
            <a:extLst>
              <a:ext uri="{FF2B5EF4-FFF2-40B4-BE49-F238E27FC236}">
                <a16:creationId xmlns:a16="http://schemas.microsoft.com/office/drawing/2014/main" id="{82568EEF-ED2B-401F-9C77-BDE86739582B}"/>
              </a:ext>
            </a:extLst>
          </p:cNvPr>
          <p:cNvSpPr txBox="1"/>
          <p:nvPr/>
        </p:nvSpPr>
        <p:spPr>
          <a:xfrm>
            <a:off x="7200943" y="3501171"/>
            <a:ext cx="1142936" cy="823302"/>
          </a:xfrm>
          <a:prstGeom prst="rect">
            <a:avLst/>
          </a:prstGeom>
          <a:noFill/>
        </p:spPr>
        <p:txBody>
          <a:bodyPr wrap="square" rtlCol="0">
            <a:spAutoFit/>
          </a:bodyPr>
          <a:lstStyle/>
          <a:p>
            <a:pPr algn="ctr">
              <a:lnSpc>
                <a:spcPts val="1900"/>
              </a:lnSpc>
            </a:pPr>
            <a:r>
              <a:rPr lang="en-US" b="1" dirty="0">
                <a:solidFill>
                  <a:schemeClr val="accent1"/>
                </a:solidFill>
              </a:rPr>
              <a:t>Total Confident</a:t>
            </a:r>
            <a:br>
              <a:rPr lang="en-US" b="1" dirty="0">
                <a:solidFill>
                  <a:schemeClr val="accent1"/>
                </a:solidFill>
              </a:rPr>
            </a:br>
            <a:r>
              <a:rPr lang="en-US" b="1" dirty="0">
                <a:solidFill>
                  <a:schemeClr val="accent1"/>
                </a:solidFill>
              </a:rPr>
              <a:t>41%</a:t>
            </a:r>
          </a:p>
        </p:txBody>
      </p:sp>
      <p:sp>
        <p:nvSpPr>
          <p:cNvPr id="10" name="TextBox 9">
            <a:extLst>
              <a:ext uri="{FF2B5EF4-FFF2-40B4-BE49-F238E27FC236}">
                <a16:creationId xmlns:a16="http://schemas.microsoft.com/office/drawing/2014/main" id="{5D528BCC-B274-4332-9718-9F1286ADA48C}"/>
              </a:ext>
            </a:extLst>
          </p:cNvPr>
          <p:cNvSpPr txBox="1"/>
          <p:nvPr/>
        </p:nvSpPr>
        <p:spPr>
          <a:xfrm>
            <a:off x="6791670" y="4472168"/>
            <a:ext cx="1192345" cy="823302"/>
          </a:xfrm>
          <a:prstGeom prst="rect">
            <a:avLst/>
          </a:prstGeom>
          <a:noFill/>
        </p:spPr>
        <p:txBody>
          <a:bodyPr wrap="square" rtlCol="0">
            <a:spAutoFit/>
          </a:bodyPr>
          <a:lstStyle/>
          <a:p>
            <a:pPr algn="ctr">
              <a:lnSpc>
                <a:spcPts val="1900"/>
              </a:lnSpc>
            </a:pPr>
            <a:r>
              <a:rPr lang="en-US" b="1" dirty="0">
                <a:solidFill>
                  <a:schemeClr val="accent4"/>
                </a:solidFill>
              </a:rPr>
              <a:t>Total Not Confident</a:t>
            </a:r>
            <a:br>
              <a:rPr lang="en-US" b="1" dirty="0">
                <a:solidFill>
                  <a:schemeClr val="accent4"/>
                </a:solidFill>
              </a:rPr>
            </a:br>
            <a:r>
              <a:rPr lang="en-US" b="1" dirty="0">
                <a:solidFill>
                  <a:schemeClr val="accent4"/>
                </a:solidFill>
              </a:rPr>
              <a:t>56%</a:t>
            </a:r>
          </a:p>
        </p:txBody>
      </p:sp>
    </p:spTree>
    <p:extLst>
      <p:ext uri="{BB962C8B-B14F-4D97-AF65-F5344CB8AC3E}">
        <p14:creationId xmlns:p14="http://schemas.microsoft.com/office/powerpoint/2010/main" val="867845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26572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8BC83CF8-E6F0-4F54-BB45-6107EE1E24C9}"/>
              </a:ext>
            </a:extLst>
          </p:cNvPr>
          <p:cNvSpPr>
            <a:spLocks noGrp="1"/>
          </p:cNvSpPr>
          <p:nvPr>
            <p:ph type="body" sz="quarter" idx="10"/>
          </p:nvPr>
        </p:nvSpPr>
        <p:spPr/>
        <p:txBody>
          <a:bodyPr/>
          <a:lstStyle/>
          <a:p>
            <a:endParaRPr lang="en-US" dirty="0"/>
          </a:p>
        </p:txBody>
      </p:sp>
      <p:sp>
        <p:nvSpPr>
          <p:cNvPr id="7" name="TextBox 6">
            <a:extLst>
              <a:ext uri="{FF2B5EF4-FFF2-40B4-BE49-F238E27FC236}">
                <a16:creationId xmlns:a16="http://schemas.microsoft.com/office/drawing/2014/main" id="{F6EB17E8-00E8-4AC2-86C3-C938DE6C2A35}"/>
              </a:ext>
            </a:extLst>
          </p:cNvPr>
          <p:cNvSpPr txBox="1"/>
          <p:nvPr/>
        </p:nvSpPr>
        <p:spPr>
          <a:xfrm>
            <a:off x="237572" y="384398"/>
            <a:ext cx="8668855" cy="2123658"/>
          </a:xfrm>
          <a:prstGeom prst="rect">
            <a:avLst/>
          </a:prstGeom>
          <a:solidFill>
            <a:schemeClr val="bg2">
              <a:lumMod val="40000"/>
              <a:lumOff val="60000"/>
            </a:schemeClr>
          </a:solidFill>
        </p:spPr>
        <p:txBody>
          <a:bodyPr wrap="square">
            <a:spAutoFit/>
          </a:bodyPr>
          <a:lstStyle/>
          <a:p>
            <a:r>
              <a:rPr lang="en-US" sz="2200" b="1" dirty="0"/>
              <a:t>Usually, we talk about the main goals of polling as the following:</a:t>
            </a:r>
          </a:p>
          <a:p>
            <a:endParaRPr lang="en-US" sz="2200" b="1" dirty="0"/>
          </a:p>
          <a:p>
            <a:pPr marL="342900" indent="-342900">
              <a:buFont typeface="Arial" panose="020B0604020202020204" pitchFamily="34" charset="0"/>
              <a:buChar char="•"/>
            </a:pPr>
            <a:r>
              <a:rPr lang="en-US" sz="2200" b="1" dirty="0"/>
              <a:t>Assessing measure viability</a:t>
            </a:r>
          </a:p>
          <a:p>
            <a:pPr marL="342900" indent="-342900">
              <a:buFont typeface="Arial" panose="020B0604020202020204" pitchFamily="34" charset="0"/>
              <a:buChar char="•"/>
            </a:pPr>
            <a:r>
              <a:rPr lang="en-US" sz="2200" b="1" dirty="0"/>
              <a:t>Guiding ballot measure design</a:t>
            </a:r>
          </a:p>
          <a:p>
            <a:pPr marL="342900" indent="-342900">
              <a:buFont typeface="Arial" panose="020B0604020202020204" pitchFamily="34" charset="0"/>
              <a:buChar char="•"/>
            </a:pPr>
            <a:r>
              <a:rPr lang="en-US" sz="2200" b="1" dirty="0"/>
              <a:t>Documenting a path to victory for donors and coalition members</a:t>
            </a:r>
          </a:p>
          <a:p>
            <a:pPr marL="342900" indent="-342900">
              <a:buFont typeface="Arial" panose="020B0604020202020204" pitchFamily="34" charset="0"/>
              <a:buChar char="•"/>
            </a:pPr>
            <a:r>
              <a:rPr lang="en-US" sz="2200" b="1" dirty="0"/>
              <a:t>Guiding decisions about targeting and messaging for a campaign</a:t>
            </a:r>
          </a:p>
        </p:txBody>
      </p:sp>
      <p:sp>
        <p:nvSpPr>
          <p:cNvPr id="6" name="TextBox 5">
            <a:extLst>
              <a:ext uri="{FF2B5EF4-FFF2-40B4-BE49-F238E27FC236}">
                <a16:creationId xmlns:a16="http://schemas.microsoft.com/office/drawing/2014/main" id="{A67BE08F-9A4A-44C5-9D07-8388A9FBE5A3}"/>
              </a:ext>
            </a:extLst>
          </p:cNvPr>
          <p:cNvSpPr txBox="1"/>
          <p:nvPr/>
        </p:nvSpPr>
        <p:spPr>
          <a:xfrm>
            <a:off x="213945" y="4556523"/>
            <a:ext cx="8692481" cy="1600438"/>
          </a:xfrm>
          <a:prstGeom prst="rect">
            <a:avLst/>
          </a:prstGeom>
          <a:solidFill>
            <a:schemeClr val="accent5">
              <a:lumMod val="40000"/>
              <a:lumOff val="60000"/>
            </a:schemeClr>
          </a:solidFill>
        </p:spPr>
        <p:txBody>
          <a:bodyPr wrap="square">
            <a:spAutoFit/>
          </a:bodyPr>
          <a:lstStyle/>
          <a:p>
            <a:pPr>
              <a:spcBef>
                <a:spcPts val="600"/>
              </a:spcBef>
              <a:spcAft>
                <a:spcPts val="600"/>
              </a:spcAft>
            </a:pPr>
            <a:r>
              <a:rPr lang="en-US" sz="2200" b="1" dirty="0"/>
              <a:t>However, polling is also a useful tool to assess the political context in which a ballot measure may be operating – in order to determine which external factors may help you, and which may be stumbling blocks.</a:t>
            </a:r>
          </a:p>
          <a:p>
            <a:pPr>
              <a:spcBef>
                <a:spcPts val="600"/>
              </a:spcBef>
              <a:spcAft>
                <a:spcPts val="600"/>
              </a:spcAft>
            </a:pPr>
            <a:r>
              <a:rPr lang="en-US" sz="2200" b="1" dirty="0"/>
              <a:t>The following questions provide illustrations….</a:t>
            </a:r>
          </a:p>
        </p:txBody>
      </p:sp>
      <p:pic>
        <p:nvPicPr>
          <p:cNvPr id="3" name="Picture 2" descr="Engineering drawing, calendar&#10;&#10;Description automatically generated">
            <a:extLst>
              <a:ext uri="{FF2B5EF4-FFF2-40B4-BE49-F238E27FC236}">
                <a16:creationId xmlns:a16="http://schemas.microsoft.com/office/drawing/2014/main" id="{3714E656-DB3A-473E-8A0C-43DB50516B10}"/>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2675744" y="2712367"/>
            <a:ext cx="3438761" cy="143326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777425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209446" y="1943100"/>
          <a:ext cx="8744054" cy="4457700"/>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6">
            <a:extLst>
              <a:ext uri="{FF2B5EF4-FFF2-40B4-BE49-F238E27FC236}">
                <a16:creationId xmlns:a16="http://schemas.microsoft.com/office/drawing/2014/main" id="{5404D3A8-51B7-4C41-8F38-7BF7F3C5BCA2}"/>
              </a:ext>
            </a:extLst>
          </p:cNvPr>
          <p:cNvSpPr>
            <a:spLocks noGrp="1"/>
          </p:cNvSpPr>
          <p:nvPr>
            <p:ph type="title"/>
          </p:nvPr>
        </p:nvSpPr>
        <p:spPr/>
        <p:txBody>
          <a:bodyPr/>
          <a:lstStyle/>
          <a:p>
            <a:r>
              <a:rPr lang="en-US" dirty="0"/>
              <a:t>A “right direction/wrong track” question shows you the overall mood of the community.</a:t>
            </a:r>
          </a:p>
        </p:txBody>
      </p:sp>
      <p:sp>
        <p:nvSpPr>
          <p:cNvPr id="16" name="Rectangle 15">
            <a:extLst>
              <a:ext uri="{FF2B5EF4-FFF2-40B4-BE49-F238E27FC236}">
                <a16:creationId xmlns:a16="http://schemas.microsoft.com/office/drawing/2014/main" id="{1D4FFECA-E6BC-45F6-BB11-C9E71C995A1E}"/>
              </a:ext>
            </a:extLst>
          </p:cNvPr>
          <p:cNvSpPr/>
          <p:nvPr/>
        </p:nvSpPr>
        <p:spPr>
          <a:xfrm>
            <a:off x="1533473" y="1182413"/>
            <a:ext cx="6096000" cy="646331"/>
          </a:xfrm>
          <a:prstGeom prst="rect">
            <a:avLst/>
          </a:prstGeom>
        </p:spPr>
        <p:txBody>
          <a:bodyPr wrap="square">
            <a:spAutoFit/>
          </a:bodyPr>
          <a:lstStyle/>
          <a:p>
            <a:pPr algn="ctr"/>
            <a:r>
              <a:rPr lang="en-US" i="1" dirty="0"/>
              <a:t>Would you say things in the City of San José are going in the right direction, or are they off on the wrong track? </a:t>
            </a:r>
          </a:p>
        </p:txBody>
      </p:sp>
    </p:spTree>
    <p:extLst>
      <p:ext uri="{BB962C8B-B14F-4D97-AF65-F5344CB8AC3E}">
        <p14:creationId xmlns:p14="http://schemas.microsoft.com/office/powerpoint/2010/main" val="260765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7A0B5B6-0ED0-4E00-9830-D462165CB569}"/>
              </a:ext>
            </a:extLst>
          </p:cNvPr>
          <p:cNvSpPr>
            <a:spLocks noGrp="1"/>
          </p:cNvSpPr>
          <p:nvPr>
            <p:ph type="body" sz="quarter" idx="10"/>
          </p:nvPr>
        </p:nvSpPr>
        <p:spPr/>
        <p:txBody>
          <a:bodyPr/>
          <a:lstStyle/>
          <a:p>
            <a:r>
              <a:rPr lang="en-US" dirty="0"/>
              <a:t>Q1. Split Sample</a:t>
            </a:r>
          </a:p>
        </p:txBody>
      </p:sp>
      <p:graphicFrame>
        <p:nvGraphicFramePr>
          <p:cNvPr id="4" name="Chart 3">
            <a:extLst>
              <a:ext uri="{FF2B5EF4-FFF2-40B4-BE49-F238E27FC236}">
                <a16:creationId xmlns:a16="http://schemas.microsoft.com/office/drawing/2014/main" id="{B7CB50EF-D276-4E81-B7F5-6A7027FDDB17}"/>
              </a:ext>
            </a:extLst>
          </p:cNvPr>
          <p:cNvGraphicFramePr/>
          <p:nvPr/>
        </p:nvGraphicFramePr>
        <p:xfrm>
          <a:off x="598108" y="2089247"/>
          <a:ext cx="7461864" cy="442685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4">
            <a:extLst>
              <a:ext uri="{FF2B5EF4-FFF2-40B4-BE49-F238E27FC236}">
                <a16:creationId xmlns:a16="http://schemas.microsoft.com/office/drawing/2014/main" id="{823AE8DD-8DD0-4955-BE15-58EB4DB76D8B}"/>
              </a:ext>
            </a:extLst>
          </p:cNvPr>
          <p:cNvGraphicFramePr>
            <a:graphicFrameLocks noGrp="1"/>
          </p:cNvGraphicFramePr>
          <p:nvPr/>
        </p:nvGraphicFramePr>
        <p:xfrm>
          <a:off x="7940923" y="1703779"/>
          <a:ext cx="1157968" cy="4203245"/>
        </p:xfrm>
        <a:graphic>
          <a:graphicData uri="http://schemas.openxmlformats.org/drawingml/2006/table">
            <a:tbl>
              <a:tblPr>
                <a:tableStyleId>{93296810-A885-4BE3-A3E7-6D5BEEA58F35}</a:tableStyleId>
              </a:tblPr>
              <a:tblGrid>
                <a:gridCol w="496957">
                  <a:extLst>
                    <a:ext uri="{9D8B030D-6E8A-4147-A177-3AD203B41FA5}">
                      <a16:colId xmlns:a16="http://schemas.microsoft.com/office/drawing/2014/main" val="3004303717"/>
                    </a:ext>
                  </a:extLst>
                </a:gridCol>
                <a:gridCol w="661011">
                  <a:extLst>
                    <a:ext uri="{9D8B030D-6E8A-4147-A177-3AD203B41FA5}">
                      <a16:colId xmlns:a16="http://schemas.microsoft.com/office/drawing/2014/main" val="1297363540"/>
                    </a:ext>
                  </a:extLst>
                </a:gridCol>
              </a:tblGrid>
              <a:tr h="831757">
                <a:tc>
                  <a:txBody>
                    <a:bodyPr/>
                    <a:lstStyle/>
                    <a:p>
                      <a:pPr algn="ctr" fontAlgn="b">
                        <a:lnSpc>
                          <a:spcPts val="1900"/>
                        </a:lnSpc>
                      </a:pPr>
                      <a:r>
                        <a:rPr lang="en-US" sz="1800" b="1" i="0" u="none" strike="noStrike" dirty="0">
                          <a:solidFill>
                            <a:schemeClr val="accent1"/>
                          </a:solidFill>
                          <a:effectLst/>
                          <a:latin typeface="+mn-lt"/>
                        </a:rPr>
                        <a:t>Total Fav.</a:t>
                      </a: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lnSpc>
                          <a:spcPts val="1900"/>
                        </a:lnSpc>
                      </a:pPr>
                      <a:r>
                        <a:rPr lang="en-US" sz="1800" b="1" i="0" u="none" strike="noStrike" dirty="0">
                          <a:solidFill>
                            <a:schemeClr val="accent4"/>
                          </a:solidFill>
                          <a:effectLst/>
                          <a:latin typeface="+mn-lt"/>
                        </a:rPr>
                        <a:t>Total Unfav.</a:t>
                      </a: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49730109"/>
                  </a:ext>
                </a:extLst>
              </a:tr>
              <a:tr h="532756">
                <a:tc>
                  <a:txBody>
                    <a:bodyPr/>
                    <a:lstStyle/>
                    <a:p>
                      <a:pPr algn="ctr" fontAlgn="b"/>
                      <a:r>
                        <a:rPr lang="en-US" sz="1800" b="1" i="0" u="none" strike="noStrike" dirty="0">
                          <a:solidFill>
                            <a:schemeClr val="accent1"/>
                          </a:solidFill>
                          <a:effectLst/>
                          <a:latin typeface="Calibri" panose="020F0502020204030204" pitchFamily="34" charset="0"/>
                        </a:rPr>
                        <a:t>60%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b="1" i="0" u="none" strike="noStrike" dirty="0">
                          <a:solidFill>
                            <a:schemeClr val="accent4"/>
                          </a:solidFill>
                          <a:effectLst/>
                          <a:latin typeface="Calibri" panose="020F0502020204030204" pitchFamily="34" charset="0"/>
                        </a:rPr>
                        <a:t>17%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287654801"/>
                  </a:ext>
                </a:extLst>
              </a:tr>
              <a:tr h="967999">
                <a:tc>
                  <a:txBody>
                    <a:bodyPr/>
                    <a:lstStyle/>
                    <a:p>
                      <a:pPr algn="ctr" fontAlgn="b"/>
                      <a:r>
                        <a:rPr lang="en-US" sz="1800" b="1" i="0" u="none" strike="noStrike">
                          <a:solidFill>
                            <a:schemeClr val="accent1"/>
                          </a:solidFill>
                          <a:effectLst/>
                          <a:latin typeface="Calibri" panose="020F0502020204030204" pitchFamily="34" charset="0"/>
                        </a:rPr>
                        <a:t>54%</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b="1" i="0" u="none" strike="noStrike" dirty="0">
                          <a:solidFill>
                            <a:schemeClr val="accent4"/>
                          </a:solidFill>
                          <a:effectLst/>
                          <a:latin typeface="Calibri" panose="020F0502020204030204" pitchFamily="34" charset="0"/>
                        </a:rPr>
                        <a:t>28%</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99905901"/>
                  </a:ext>
                </a:extLst>
              </a:tr>
              <a:tr h="979054">
                <a:tc>
                  <a:txBody>
                    <a:bodyPr/>
                    <a:lstStyle/>
                    <a:p>
                      <a:pPr algn="ctr" fontAlgn="b"/>
                      <a:r>
                        <a:rPr lang="en-US" sz="1800" b="1" i="0" u="none" strike="noStrike" dirty="0">
                          <a:solidFill>
                            <a:schemeClr val="accent1"/>
                          </a:solidFill>
                          <a:effectLst/>
                          <a:latin typeface="Calibri" panose="020F0502020204030204" pitchFamily="34" charset="0"/>
                        </a:rPr>
                        <a:t>47%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b="1" i="0" u="none" strike="noStrike" dirty="0">
                          <a:solidFill>
                            <a:schemeClr val="accent4"/>
                          </a:solidFill>
                          <a:effectLst/>
                          <a:latin typeface="Calibri" panose="020F0502020204030204" pitchFamily="34" charset="0"/>
                        </a:rPr>
                        <a:t>40%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41472518"/>
                  </a:ext>
                </a:extLst>
              </a:tr>
              <a:tr h="891679">
                <a:tc>
                  <a:txBody>
                    <a:bodyPr/>
                    <a:lstStyle/>
                    <a:p>
                      <a:pPr algn="ctr" fontAlgn="b"/>
                      <a:r>
                        <a:rPr lang="en-US" sz="1800" b="1" i="0" u="none" strike="noStrike" dirty="0">
                          <a:solidFill>
                            <a:schemeClr val="accent1"/>
                          </a:solidFill>
                          <a:effectLst/>
                          <a:latin typeface="Calibri" panose="020F0502020204030204" pitchFamily="34" charset="0"/>
                        </a:rPr>
                        <a:t>30%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US" sz="1800" b="1" i="0" u="none" strike="noStrike" dirty="0">
                          <a:solidFill>
                            <a:schemeClr val="accent4"/>
                          </a:solidFill>
                          <a:effectLst/>
                          <a:latin typeface="Calibri" panose="020F0502020204030204" pitchFamily="34" charset="0"/>
                        </a:rPr>
                        <a:t>40%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07255330"/>
                  </a:ext>
                </a:extLst>
              </a:tr>
            </a:tbl>
          </a:graphicData>
        </a:graphic>
      </p:graphicFrame>
      <p:sp>
        <p:nvSpPr>
          <p:cNvPr id="7" name="Title 6">
            <a:extLst>
              <a:ext uri="{FF2B5EF4-FFF2-40B4-BE49-F238E27FC236}">
                <a16:creationId xmlns:a16="http://schemas.microsoft.com/office/drawing/2014/main" id="{781CA7CD-C336-42EB-AFF2-BDB4ECB5AB39}"/>
              </a:ext>
            </a:extLst>
          </p:cNvPr>
          <p:cNvSpPr>
            <a:spLocks noGrp="1"/>
          </p:cNvSpPr>
          <p:nvPr>
            <p:ph type="title"/>
          </p:nvPr>
        </p:nvSpPr>
        <p:spPr/>
        <p:txBody>
          <a:bodyPr/>
          <a:lstStyle/>
          <a:p>
            <a:r>
              <a:rPr lang="en-US" dirty="0"/>
              <a:t>It can also show you how voters view key stakeholders inside and outside government.</a:t>
            </a:r>
          </a:p>
        </p:txBody>
      </p:sp>
      <p:sp>
        <p:nvSpPr>
          <p:cNvPr id="9" name="TextBox 8">
            <a:extLst>
              <a:ext uri="{FF2B5EF4-FFF2-40B4-BE49-F238E27FC236}">
                <a16:creationId xmlns:a16="http://schemas.microsoft.com/office/drawing/2014/main" id="{BBBFC62A-A3D3-4EDD-90B7-2DA5410BBCA6}"/>
              </a:ext>
            </a:extLst>
          </p:cNvPr>
          <p:cNvSpPr txBox="1"/>
          <p:nvPr/>
        </p:nvSpPr>
        <p:spPr>
          <a:xfrm>
            <a:off x="216147" y="1208355"/>
            <a:ext cx="8711706" cy="615553"/>
          </a:xfrm>
          <a:prstGeom prst="rect">
            <a:avLst/>
          </a:prstGeom>
          <a:noFill/>
        </p:spPr>
        <p:txBody>
          <a:bodyPr wrap="square">
            <a:spAutoFit/>
          </a:bodyPr>
          <a:lstStyle/>
          <a:p>
            <a:pPr algn="ctr"/>
            <a:r>
              <a:rPr lang="en-US" sz="1700" i="1" dirty="0"/>
              <a:t>I’m going to mention a few people and organizations that are active in public life. Please tell me whether you have an overall favorable or unfavorable opinion of that person or organization. </a:t>
            </a:r>
          </a:p>
        </p:txBody>
      </p:sp>
      <p:pic>
        <p:nvPicPr>
          <p:cNvPr id="1028" name="Picture 4" descr="WCHD">
            <a:extLst>
              <a:ext uri="{FF2B5EF4-FFF2-40B4-BE49-F238E27FC236}">
                <a16:creationId xmlns:a16="http://schemas.microsoft.com/office/drawing/2014/main" id="{7973C2CF-A89E-40CF-B304-40EC757F03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858" y="3473228"/>
            <a:ext cx="719036" cy="72711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Form Center • Whatcom County, WA • CivicEngage">
            <a:extLst>
              <a:ext uri="{FF2B5EF4-FFF2-40B4-BE49-F238E27FC236}">
                <a16:creationId xmlns:a16="http://schemas.microsoft.com/office/drawing/2014/main" id="{E29A8E4E-389F-4211-BB60-A26BFBA21C21}"/>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8556" t="8555" r="8686" b="8687"/>
          <a:stretch/>
        </p:blipFill>
        <p:spPr bwMode="auto">
          <a:xfrm>
            <a:off x="170056" y="4522307"/>
            <a:ext cx="548640" cy="548640"/>
          </a:xfrm>
          <a:prstGeom prst="flowChartConnector">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4471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B240291-FCCC-42AD-BA93-72A5D7F09A56}"/>
              </a:ext>
            </a:extLst>
          </p:cNvPr>
          <p:cNvSpPr>
            <a:spLocks noGrp="1"/>
          </p:cNvSpPr>
          <p:nvPr>
            <p:ph type="body" sz="quarter" idx="10"/>
          </p:nvPr>
        </p:nvSpPr>
        <p:spPr/>
        <p:txBody>
          <a:bodyPr/>
          <a:lstStyle/>
          <a:p>
            <a:r>
              <a:rPr lang="en-US" dirty="0"/>
              <a:t>Q6. Split Sample</a:t>
            </a:r>
          </a:p>
        </p:txBody>
      </p:sp>
      <p:graphicFrame>
        <p:nvGraphicFramePr>
          <p:cNvPr id="6" name="Chart 5">
            <a:extLst>
              <a:ext uri="{FF2B5EF4-FFF2-40B4-BE49-F238E27FC236}">
                <a16:creationId xmlns:a16="http://schemas.microsoft.com/office/drawing/2014/main" id="{16157359-A03D-4DFD-8548-0380529A57A9}"/>
              </a:ext>
            </a:extLst>
          </p:cNvPr>
          <p:cNvGraphicFramePr/>
          <p:nvPr/>
        </p:nvGraphicFramePr>
        <p:xfrm>
          <a:off x="0" y="1752102"/>
          <a:ext cx="8108303" cy="469329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Table 6">
            <a:extLst>
              <a:ext uri="{FF2B5EF4-FFF2-40B4-BE49-F238E27FC236}">
                <a16:creationId xmlns:a16="http://schemas.microsoft.com/office/drawing/2014/main" id="{4F238356-BF2A-4944-A5F7-0D9604018ACF}"/>
              </a:ext>
            </a:extLst>
          </p:cNvPr>
          <p:cNvGraphicFramePr>
            <a:graphicFrameLocks noGrp="1"/>
          </p:cNvGraphicFramePr>
          <p:nvPr/>
        </p:nvGraphicFramePr>
        <p:xfrm>
          <a:off x="8060443" y="1855565"/>
          <a:ext cx="1055566" cy="4270915"/>
        </p:xfrm>
        <a:graphic>
          <a:graphicData uri="http://schemas.openxmlformats.org/drawingml/2006/table">
            <a:tbl>
              <a:tblPr>
                <a:tableStyleId>{5C22544A-7EE6-4342-B048-85BDC9FD1C3A}</a:tableStyleId>
              </a:tblPr>
              <a:tblGrid>
                <a:gridCol w="1055566">
                  <a:extLst>
                    <a:ext uri="{9D8B030D-6E8A-4147-A177-3AD203B41FA5}">
                      <a16:colId xmlns:a16="http://schemas.microsoft.com/office/drawing/2014/main" val="20000"/>
                    </a:ext>
                  </a:extLst>
                </a:gridCol>
              </a:tblGrid>
              <a:tr h="0">
                <a:tc>
                  <a:txBody>
                    <a:bodyPr/>
                    <a:lstStyle/>
                    <a:p>
                      <a:pPr algn="ctr" fontAlgn="ctr">
                        <a:lnSpc>
                          <a:spcPts val="1700"/>
                        </a:lnSpc>
                      </a:pPr>
                      <a:r>
                        <a:rPr lang="en-US" sz="1800" b="1" i="0" u="none" strike="noStrike" dirty="0">
                          <a:solidFill>
                            <a:schemeClr val="accent4"/>
                          </a:solidFill>
                          <a:effectLst/>
                          <a:latin typeface="+mn-lt"/>
                        </a:rPr>
                        <a:t>Ext./Very Ser. Prob.</a:t>
                      </a: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45027">
                <a:tc>
                  <a:txBody>
                    <a:bodyPr/>
                    <a:lstStyle/>
                    <a:p>
                      <a:pPr algn="ctr" fontAlgn="b"/>
                      <a:r>
                        <a:rPr lang="en-US" sz="1800" b="1" i="0" u="none" strike="noStrike" dirty="0">
                          <a:solidFill>
                            <a:schemeClr val="accent4"/>
                          </a:solidFill>
                          <a:effectLst/>
                          <a:latin typeface="Calibri" panose="020F0502020204030204" pitchFamily="34" charset="0"/>
                        </a:rPr>
                        <a:t>90%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15934604"/>
                  </a:ext>
                </a:extLst>
              </a:tr>
              <a:tr h="576072">
                <a:tc>
                  <a:txBody>
                    <a:bodyPr/>
                    <a:lstStyle/>
                    <a:p>
                      <a:pPr algn="ctr" fontAlgn="b"/>
                      <a:r>
                        <a:rPr lang="en-US" sz="1800" b="1" i="0" u="none" strike="noStrike" dirty="0">
                          <a:solidFill>
                            <a:schemeClr val="accent4"/>
                          </a:solidFill>
                          <a:effectLst/>
                          <a:latin typeface="Calibri" panose="020F0502020204030204" pitchFamily="34" charset="0"/>
                        </a:rPr>
                        <a:t>80%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75417939"/>
                  </a:ext>
                </a:extLst>
              </a:tr>
              <a:tr h="594360">
                <a:tc>
                  <a:txBody>
                    <a:bodyPr/>
                    <a:lstStyle/>
                    <a:p>
                      <a:pPr algn="ctr" fontAlgn="b"/>
                      <a:r>
                        <a:rPr lang="en-US" sz="1800" b="1" i="0" u="none" strike="noStrike">
                          <a:solidFill>
                            <a:schemeClr val="accent4"/>
                          </a:solidFill>
                          <a:effectLst/>
                          <a:latin typeface="Calibri" panose="020F0502020204030204" pitchFamily="34" charset="0"/>
                        </a:rPr>
                        <a:t>69%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35773200"/>
                  </a:ext>
                </a:extLst>
              </a:tr>
              <a:tr h="576072">
                <a:tc>
                  <a:txBody>
                    <a:bodyPr/>
                    <a:lstStyle/>
                    <a:p>
                      <a:pPr algn="ctr" fontAlgn="b"/>
                      <a:r>
                        <a:rPr lang="en-US" sz="1800" b="1" i="0" u="none" strike="noStrike" dirty="0">
                          <a:solidFill>
                            <a:schemeClr val="accent4"/>
                          </a:solidFill>
                          <a:effectLst/>
                          <a:latin typeface="Calibri" panose="020F0502020204030204" pitchFamily="34" charset="0"/>
                        </a:rPr>
                        <a:t>68%</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75438016"/>
                  </a:ext>
                </a:extLst>
              </a:tr>
              <a:tr h="576072">
                <a:tc>
                  <a:txBody>
                    <a:bodyPr/>
                    <a:lstStyle/>
                    <a:p>
                      <a:pPr algn="ctr" fontAlgn="b"/>
                      <a:r>
                        <a:rPr lang="en-US" sz="1800" b="1" i="0" u="none" strike="noStrike">
                          <a:solidFill>
                            <a:schemeClr val="accent4"/>
                          </a:solidFill>
                          <a:effectLst/>
                          <a:latin typeface="Calibri" panose="020F0502020204030204" pitchFamily="34" charset="0"/>
                        </a:rPr>
                        <a:t>57%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48786757"/>
                  </a:ext>
                </a:extLst>
              </a:tr>
              <a:tr h="585216">
                <a:tc>
                  <a:txBody>
                    <a:bodyPr/>
                    <a:lstStyle/>
                    <a:p>
                      <a:pPr algn="ctr" fontAlgn="b"/>
                      <a:r>
                        <a:rPr lang="en-US" sz="1800" b="1" i="0" u="none" strike="noStrike">
                          <a:solidFill>
                            <a:schemeClr val="accent4"/>
                          </a:solidFill>
                          <a:effectLst/>
                          <a:latin typeface="Calibri" panose="020F0502020204030204" pitchFamily="34" charset="0"/>
                        </a:rPr>
                        <a:t>52%</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32531921"/>
                  </a:ext>
                </a:extLst>
              </a:tr>
              <a:tr h="566928">
                <a:tc>
                  <a:txBody>
                    <a:bodyPr/>
                    <a:lstStyle/>
                    <a:p>
                      <a:pPr algn="ctr" fontAlgn="b"/>
                      <a:r>
                        <a:rPr lang="en-US" sz="1800" b="1" i="0" u="none" strike="noStrike" dirty="0">
                          <a:solidFill>
                            <a:schemeClr val="accent4"/>
                          </a:solidFill>
                          <a:effectLst/>
                          <a:latin typeface="Calibri" panose="020F0502020204030204" pitchFamily="34" charset="0"/>
                        </a:rPr>
                        <a:t>52%</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04510891"/>
                  </a:ext>
                </a:extLst>
              </a:tr>
            </a:tbl>
          </a:graphicData>
        </a:graphic>
      </p:graphicFrame>
      <p:sp>
        <p:nvSpPr>
          <p:cNvPr id="5" name="Title 4">
            <a:extLst>
              <a:ext uri="{FF2B5EF4-FFF2-40B4-BE49-F238E27FC236}">
                <a16:creationId xmlns:a16="http://schemas.microsoft.com/office/drawing/2014/main" id="{2E944712-5973-42D5-9C3C-C23064D53BF2}"/>
              </a:ext>
            </a:extLst>
          </p:cNvPr>
          <p:cNvSpPr>
            <a:spLocks noGrp="1"/>
          </p:cNvSpPr>
          <p:nvPr>
            <p:ph type="title"/>
          </p:nvPr>
        </p:nvSpPr>
        <p:spPr/>
        <p:txBody>
          <a:bodyPr/>
          <a:lstStyle/>
          <a:p>
            <a:r>
              <a:rPr lang="en-US" dirty="0"/>
              <a:t>It can also show you whether issues that impact kids are in the top tier of community concerns…</a:t>
            </a:r>
          </a:p>
        </p:txBody>
      </p:sp>
      <p:sp>
        <p:nvSpPr>
          <p:cNvPr id="9" name="TextBox 8">
            <a:extLst>
              <a:ext uri="{FF2B5EF4-FFF2-40B4-BE49-F238E27FC236}">
                <a16:creationId xmlns:a16="http://schemas.microsoft.com/office/drawing/2014/main" id="{E3E68E26-DE53-4364-9E05-28084603BACE}"/>
              </a:ext>
            </a:extLst>
          </p:cNvPr>
          <p:cNvSpPr txBox="1"/>
          <p:nvPr/>
        </p:nvSpPr>
        <p:spPr>
          <a:xfrm>
            <a:off x="948690" y="1097398"/>
            <a:ext cx="7491222" cy="615553"/>
          </a:xfrm>
          <a:prstGeom prst="rect">
            <a:avLst/>
          </a:prstGeom>
          <a:noFill/>
        </p:spPr>
        <p:txBody>
          <a:bodyPr wrap="square">
            <a:spAutoFit/>
          </a:bodyPr>
          <a:lstStyle/>
          <a:p>
            <a:pPr algn="ctr"/>
            <a:r>
              <a:rPr lang="en-US" sz="1700" i="1" dirty="0"/>
              <a:t>I’m going to read you some issues that some people say may be problems in Sonoma County. Please tell me whether you think each is a problem or not. </a:t>
            </a:r>
          </a:p>
        </p:txBody>
      </p:sp>
    </p:spTree>
    <p:extLst>
      <p:ext uri="{BB962C8B-B14F-4D97-AF65-F5344CB8AC3E}">
        <p14:creationId xmlns:p14="http://schemas.microsoft.com/office/powerpoint/2010/main" val="629709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B240291-FCCC-42AD-BA93-72A5D7F09A56}"/>
              </a:ext>
            </a:extLst>
          </p:cNvPr>
          <p:cNvSpPr>
            <a:spLocks noGrp="1"/>
          </p:cNvSpPr>
          <p:nvPr>
            <p:ph type="body" sz="quarter" idx="10"/>
          </p:nvPr>
        </p:nvSpPr>
        <p:spPr/>
        <p:txBody>
          <a:bodyPr/>
          <a:lstStyle/>
          <a:p>
            <a:r>
              <a:rPr lang="en-US" dirty="0"/>
              <a:t>Q6. I’m going to read you some issues that some people say may be problems in Sonoma County. Please tell me whether you think each is a problem or not. Split Sample</a:t>
            </a:r>
          </a:p>
        </p:txBody>
      </p:sp>
      <p:graphicFrame>
        <p:nvGraphicFramePr>
          <p:cNvPr id="6" name="Chart 5">
            <a:extLst>
              <a:ext uri="{FF2B5EF4-FFF2-40B4-BE49-F238E27FC236}">
                <a16:creationId xmlns:a16="http://schemas.microsoft.com/office/drawing/2014/main" id="{16157359-A03D-4DFD-8548-0380529A57A9}"/>
              </a:ext>
            </a:extLst>
          </p:cNvPr>
          <p:cNvGraphicFramePr/>
          <p:nvPr>
            <p:extLst>
              <p:ext uri="{D42A27DB-BD31-4B8C-83A1-F6EECF244321}">
                <p14:modId xmlns:p14="http://schemas.microsoft.com/office/powerpoint/2010/main" val="2337339288"/>
              </p:ext>
            </p:extLst>
          </p:nvPr>
        </p:nvGraphicFramePr>
        <p:xfrm>
          <a:off x="45720" y="701336"/>
          <a:ext cx="8108303" cy="5616048"/>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a:extLst>
              <a:ext uri="{FF2B5EF4-FFF2-40B4-BE49-F238E27FC236}">
                <a16:creationId xmlns:a16="http://schemas.microsoft.com/office/drawing/2014/main" id="{2E944712-5973-42D5-9C3C-C23064D53BF2}"/>
              </a:ext>
            </a:extLst>
          </p:cNvPr>
          <p:cNvSpPr>
            <a:spLocks noGrp="1"/>
          </p:cNvSpPr>
          <p:nvPr>
            <p:ph type="title"/>
          </p:nvPr>
        </p:nvSpPr>
        <p:spPr>
          <a:xfrm>
            <a:off x="0" y="210156"/>
            <a:ext cx="9144000" cy="562791"/>
          </a:xfrm>
        </p:spPr>
        <p:txBody>
          <a:bodyPr>
            <a:normAutofit/>
          </a:bodyPr>
          <a:lstStyle/>
          <a:p>
            <a:r>
              <a:rPr lang="en-US" dirty="0"/>
              <a:t>…or rank lower on the list.</a:t>
            </a:r>
          </a:p>
        </p:txBody>
      </p:sp>
      <p:graphicFrame>
        <p:nvGraphicFramePr>
          <p:cNvPr id="7" name="Table 6">
            <a:extLst>
              <a:ext uri="{FF2B5EF4-FFF2-40B4-BE49-F238E27FC236}">
                <a16:creationId xmlns:a16="http://schemas.microsoft.com/office/drawing/2014/main" id="{4F238356-BF2A-4944-A5F7-0D9604018ACF}"/>
              </a:ext>
            </a:extLst>
          </p:cNvPr>
          <p:cNvGraphicFramePr>
            <a:graphicFrameLocks noGrp="1"/>
          </p:cNvGraphicFramePr>
          <p:nvPr>
            <p:extLst>
              <p:ext uri="{D42A27DB-BD31-4B8C-83A1-F6EECF244321}">
                <p14:modId xmlns:p14="http://schemas.microsoft.com/office/powerpoint/2010/main" val="2677859529"/>
              </p:ext>
            </p:extLst>
          </p:nvPr>
        </p:nvGraphicFramePr>
        <p:xfrm>
          <a:off x="8033011" y="843379"/>
          <a:ext cx="1055566" cy="5145941"/>
        </p:xfrm>
        <a:graphic>
          <a:graphicData uri="http://schemas.openxmlformats.org/drawingml/2006/table">
            <a:tbl>
              <a:tblPr>
                <a:tableStyleId>{5C22544A-7EE6-4342-B048-85BDC9FD1C3A}</a:tableStyleId>
              </a:tblPr>
              <a:tblGrid>
                <a:gridCol w="1055566">
                  <a:extLst>
                    <a:ext uri="{9D8B030D-6E8A-4147-A177-3AD203B41FA5}">
                      <a16:colId xmlns:a16="http://schemas.microsoft.com/office/drawing/2014/main" val="20000"/>
                    </a:ext>
                  </a:extLst>
                </a:gridCol>
              </a:tblGrid>
              <a:tr h="502704">
                <a:tc>
                  <a:txBody>
                    <a:bodyPr/>
                    <a:lstStyle/>
                    <a:p>
                      <a:pPr algn="ctr" fontAlgn="ctr">
                        <a:lnSpc>
                          <a:spcPts val="1700"/>
                        </a:lnSpc>
                      </a:pPr>
                      <a:r>
                        <a:rPr lang="en-US" sz="1800" b="1" i="0" u="none" strike="noStrike" dirty="0">
                          <a:solidFill>
                            <a:schemeClr val="accent4"/>
                          </a:solidFill>
                          <a:effectLst/>
                          <a:latin typeface="+mn-lt"/>
                        </a:rPr>
                        <a:t>Ext./Very Ser. Prob.</a:t>
                      </a:r>
                    </a:p>
                  </a:txBody>
                  <a:tcPr marL="4763" marR="4763" marT="4763"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64062">
                <a:tc>
                  <a:txBody>
                    <a:bodyPr/>
                    <a:lstStyle/>
                    <a:p>
                      <a:pPr algn="ctr" fontAlgn="b"/>
                      <a:r>
                        <a:rPr lang="en-US" sz="1800" b="1" i="0" u="none" strike="noStrike" dirty="0">
                          <a:solidFill>
                            <a:schemeClr val="accent4"/>
                          </a:solidFill>
                          <a:effectLst/>
                          <a:latin typeface="Calibri" panose="020F0502020204030204" pitchFamily="34" charset="0"/>
                        </a:rPr>
                        <a:t>51%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15934604"/>
                  </a:ext>
                </a:extLst>
              </a:tr>
              <a:tr h="621499">
                <a:tc>
                  <a:txBody>
                    <a:bodyPr/>
                    <a:lstStyle/>
                    <a:p>
                      <a:pPr algn="ctr" fontAlgn="b"/>
                      <a:r>
                        <a:rPr lang="en-US" sz="1800" b="1" i="0" u="none" strike="noStrike" dirty="0">
                          <a:solidFill>
                            <a:schemeClr val="accent4"/>
                          </a:solidFill>
                          <a:effectLst/>
                          <a:latin typeface="Calibri" panose="020F0502020204030204" pitchFamily="34" charset="0"/>
                        </a:rPr>
                        <a:t>51%</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36396436"/>
                  </a:ext>
                </a:extLst>
              </a:tr>
              <a:tr h="611311">
                <a:tc>
                  <a:txBody>
                    <a:bodyPr/>
                    <a:lstStyle/>
                    <a:p>
                      <a:pPr algn="ctr" fontAlgn="b"/>
                      <a:r>
                        <a:rPr lang="en-US" sz="1800" b="1" i="0" u="none" strike="noStrike" dirty="0">
                          <a:solidFill>
                            <a:schemeClr val="accent4"/>
                          </a:solidFill>
                          <a:effectLst/>
                          <a:latin typeface="Calibri" panose="020F0502020204030204" pitchFamily="34" charset="0"/>
                        </a:rPr>
                        <a:t>50%</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75417939"/>
                  </a:ext>
                </a:extLst>
              </a:tr>
              <a:tr h="601122">
                <a:tc>
                  <a:txBody>
                    <a:bodyPr/>
                    <a:lstStyle/>
                    <a:p>
                      <a:pPr algn="ctr" fontAlgn="b"/>
                      <a:r>
                        <a:rPr lang="en-US" sz="1800" b="1" i="0" u="none" strike="noStrike">
                          <a:solidFill>
                            <a:schemeClr val="accent4"/>
                          </a:solidFill>
                          <a:effectLst/>
                          <a:latin typeface="Calibri" panose="020F0502020204030204" pitchFamily="34" charset="0"/>
                        </a:rPr>
                        <a:t>47%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35773200"/>
                  </a:ext>
                </a:extLst>
              </a:tr>
              <a:tr h="621499">
                <a:tc>
                  <a:txBody>
                    <a:bodyPr/>
                    <a:lstStyle/>
                    <a:p>
                      <a:pPr algn="ctr" fontAlgn="b"/>
                      <a:r>
                        <a:rPr lang="en-US" sz="1800" b="1" i="0" u="none" strike="noStrike">
                          <a:solidFill>
                            <a:schemeClr val="accent4"/>
                          </a:solidFill>
                          <a:effectLst/>
                          <a:latin typeface="Calibri" panose="020F0502020204030204" pitchFamily="34" charset="0"/>
                        </a:rPr>
                        <a:t>47%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075438016"/>
                  </a:ext>
                </a:extLst>
              </a:tr>
              <a:tr h="611311">
                <a:tc>
                  <a:txBody>
                    <a:bodyPr/>
                    <a:lstStyle/>
                    <a:p>
                      <a:pPr algn="ctr" fontAlgn="b"/>
                      <a:r>
                        <a:rPr lang="en-US" sz="1800" b="1" i="0" u="none" strike="noStrike" dirty="0">
                          <a:solidFill>
                            <a:schemeClr val="accent4"/>
                          </a:solidFill>
                          <a:effectLst/>
                          <a:latin typeface="Calibri" panose="020F0502020204030204" pitchFamily="34" charset="0"/>
                        </a:rPr>
                        <a:t>39%</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048786757"/>
                  </a:ext>
                </a:extLst>
              </a:tr>
              <a:tr h="611311">
                <a:tc>
                  <a:txBody>
                    <a:bodyPr/>
                    <a:lstStyle/>
                    <a:p>
                      <a:pPr algn="ctr" fontAlgn="b"/>
                      <a:r>
                        <a:rPr lang="en-US" sz="1800" b="1" i="0" u="none" strike="noStrike">
                          <a:solidFill>
                            <a:schemeClr val="accent4"/>
                          </a:solidFill>
                          <a:effectLst/>
                          <a:latin typeface="Calibri" panose="020F0502020204030204" pitchFamily="34" charset="0"/>
                        </a:rPr>
                        <a:t>37%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132531921"/>
                  </a:ext>
                </a:extLst>
              </a:tr>
              <a:tr h="601122">
                <a:tc>
                  <a:txBody>
                    <a:bodyPr/>
                    <a:lstStyle/>
                    <a:p>
                      <a:pPr algn="ctr" fontAlgn="b"/>
                      <a:r>
                        <a:rPr lang="en-US" sz="1800" b="1" i="0" u="none" strike="noStrike" dirty="0">
                          <a:solidFill>
                            <a:schemeClr val="accent4"/>
                          </a:solidFill>
                          <a:effectLst/>
                          <a:latin typeface="Calibri" panose="020F0502020204030204" pitchFamily="34" charset="0"/>
                        </a:rPr>
                        <a:t>37%</a:t>
                      </a:r>
                    </a:p>
                  </a:txBody>
                  <a:tcPr marL="9525" marR="9525" marT="9525"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04510891"/>
                  </a:ext>
                </a:extLst>
              </a:tr>
            </a:tbl>
          </a:graphicData>
        </a:graphic>
      </p:graphicFrame>
    </p:spTree>
    <p:extLst>
      <p:ext uri="{BB962C8B-B14F-4D97-AF65-F5344CB8AC3E}">
        <p14:creationId xmlns:p14="http://schemas.microsoft.com/office/powerpoint/2010/main" val="4067224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279B3C2E-C837-46C8-84A5-4D867FAA4244}"/>
              </a:ext>
            </a:extLst>
          </p:cNvPr>
          <p:cNvSpPr>
            <a:spLocks noGrp="1"/>
          </p:cNvSpPr>
          <p:nvPr>
            <p:ph type="body" sz="quarter" idx="10"/>
          </p:nvPr>
        </p:nvSpPr>
        <p:spPr/>
        <p:txBody>
          <a:bodyPr/>
          <a:lstStyle/>
          <a:p>
            <a:r>
              <a:rPr lang="en-US" dirty="0"/>
              <a:t>Q4.</a:t>
            </a:r>
          </a:p>
        </p:txBody>
      </p:sp>
      <p:graphicFrame>
        <p:nvGraphicFramePr>
          <p:cNvPr id="4" name="Chart 3">
            <a:extLst>
              <a:ext uri="{FF2B5EF4-FFF2-40B4-BE49-F238E27FC236}">
                <a16:creationId xmlns:a16="http://schemas.microsoft.com/office/drawing/2014/main" id="{6B5BB6D6-A570-4CCA-920A-EFA661B11950}"/>
              </a:ext>
            </a:extLst>
          </p:cNvPr>
          <p:cNvGraphicFramePr/>
          <p:nvPr/>
        </p:nvGraphicFramePr>
        <p:xfrm>
          <a:off x="-12701" y="2125363"/>
          <a:ext cx="6705601" cy="4189197"/>
        </p:xfrm>
        <a:graphic>
          <a:graphicData uri="http://schemas.openxmlformats.org/drawingml/2006/chart">
            <c:chart xmlns:c="http://schemas.openxmlformats.org/drawingml/2006/chart" xmlns:r="http://schemas.openxmlformats.org/officeDocument/2006/relationships" r:id="rId2"/>
          </a:graphicData>
        </a:graphic>
      </p:graphicFrame>
      <p:sp>
        <p:nvSpPr>
          <p:cNvPr id="5" name="Right Bracket 4">
            <a:extLst>
              <a:ext uri="{FF2B5EF4-FFF2-40B4-BE49-F238E27FC236}">
                <a16:creationId xmlns:a16="http://schemas.microsoft.com/office/drawing/2014/main" id="{4D32C38D-0FAD-42A9-AB9F-5AB451296024}"/>
              </a:ext>
            </a:extLst>
          </p:cNvPr>
          <p:cNvSpPr/>
          <p:nvPr/>
        </p:nvSpPr>
        <p:spPr bwMode="auto">
          <a:xfrm>
            <a:off x="4226129" y="2284758"/>
            <a:ext cx="119572" cy="1014229"/>
          </a:xfrm>
          <a:prstGeom prst="rightBracket">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20738"/>
            <a:endParaRPr lang="en-US" dirty="0">
              <a:solidFill>
                <a:prstClr val="black"/>
              </a:solidFill>
            </a:endParaRPr>
          </a:p>
        </p:txBody>
      </p:sp>
      <p:sp>
        <p:nvSpPr>
          <p:cNvPr id="6" name="Right Bracket 5">
            <a:extLst>
              <a:ext uri="{FF2B5EF4-FFF2-40B4-BE49-F238E27FC236}">
                <a16:creationId xmlns:a16="http://schemas.microsoft.com/office/drawing/2014/main" id="{54032D65-C3D1-476C-B983-D856840EC89C}"/>
              </a:ext>
            </a:extLst>
          </p:cNvPr>
          <p:cNvSpPr/>
          <p:nvPr/>
        </p:nvSpPr>
        <p:spPr bwMode="auto">
          <a:xfrm>
            <a:off x="3136062" y="3873970"/>
            <a:ext cx="119572" cy="1014230"/>
          </a:xfrm>
          <a:prstGeom prst="rightBracket">
            <a:avLst/>
          </a:prstGeom>
          <a:no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820738"/>
            <a:endParaRPr lang="en-US" dirty="0">
              <a:solidFill>
                <a:prstClr val="black"/>
              </a:solidFill>
            </a:endParaRPr>
          </a:p>
        </p:txBody>
      </p:sp>
      <p:sp>
        <p:nvSpPr>
          <p:cNvPr id="7" name="TextBox 6">
            <a:extLst>
              <a:ext uri="{FF2B5EF4-FFF2-40B4-BE49-F238E27FC236}">
                <a16:creationId xmlns:a16="http://schemas.microsoft.com/office/drawing/2014/main" id="{25BE03FF-E80A-40F3-B78A-9C945BEE7418}"/>
              </a:ext>
            </a:extLst>
          </p:cNvPr>
          <p:cNvSpPr txBox="1"/>
          <p:nvPr/>
        </p:nvSpPr>
        <p:spPr>
          <a:xfrm>
            <a:off x="4254500" y="2378489"/>
            <a:ext cx="1295400" cy="830099"/>
          </a:xfrm>
          <a:prstGeom prst="rect">
            <a:avLst/>
          </a:prstGeom>
          <a:noFill/>
        </p:spPr>
        <p:txBody>
          <a:bodyPr wrap="square" rtlCol="0">
            <a:spAutoFit/>
          </a:bodyPr>
          <a:lstStyle/>
          <a:p>
            <a:pPr algn="ctr">
              <a:lnSpc>
                <a:spcPts val="1900"/>
              </a:lnSpc>
            </a:pPr>
            <a:r>
              <a:rPr lang="en-US" sz="1900" b="1" dirty="0">
                <a:solidFill>
                  <a:schemeClr val="accent1"/>
                </a:solidFill>
              </a:rPr>
              <a:t>Total Confident</a:t>
            </a:r>
            <a:br>
              <a:rPr lang="en-US" sz="1900" b="1" dirty="0">
                <a:solidFill>
                  <a:schemeClr val="accent1"/>
                </a:solidFill>
              </a:rPr>
            </a:br>
            <a:r>
              <a:rPr lang="en-US" sz="1900" b="1" dirty="0">
                <a:solidFill>
                  <a:schemeClr val="accent1"/>
                </a:solidFill>
              </a:rPr>
              <a:t>70%</a:t>
            </a:r>
          </a:p>
        </p:txBody>
      </p:sp>
      <p:sp>
        <p:nvSpPr>
          <p:cNvPr id="8" name="TextBox 7">
            <a:extLst>
              <a:ext uri="{FF2B5EF4-FFF2-40B4-BE49-F238E27FC236}">
                <a16:creationId xmlns:a16="http://schemas.microsoft.com/office/drawing/2014/main" id="{64B1F797-2B41-49A7-9E03-546F3143045D}"/>
              </a:ext>
            </a:extLst>
          </p:cNvPr>
          <p:cNvSpPr txBox="1"/>
          <p:nvPr/>
        </p:nvSpPr>
        <p:spPr>
          <a:xfrm>
            <a:off x="3179436" y="3968501"/>
            <a:ext cx="1024264" cy="830099"/>
          </a:xfrm>
          <a:prstGeom prst="rect">
            <a:avLst/>
          </a:prstGeom>
          <a:noFill/>
        </p:spPr>
        <p:txBody>
          <a:bodyPr wrap="square" rtlCol="0">
            <a:spAutoFit/>
          </a:bodyPr>
          <a:lstStyle/>
          <a:p>
            <a:pPr algn="ctr">
              <a:lnSpc>
                <a:spcPts val="1900"/>
              </a:lnSpc>
            </a:pPr>
            <a:r>
              <a:rPr lang="en-US" sz="1900" b="1" dirty="0">
                <a:solidFill>
                  <a:schemeClr val="accent4"/>
                </a:solidFill>
              </a:rPr>
              <a:t>Total Uneasy</a:t>
            </a:r>
            <a:br>
              <a:rPr lang="en-US" sz="1900" b="1" dirty="0">
                <a:solidFill>
                  <a:schemeClr val="accent4"/>
                </a:solidFill>
              </a:rPr>
            </a:br>
            <a:r>
              <a:rPr lang="en-US" sz="1900" b="1" dirty="0">
                <a:solidFill>
                  <a:schemeClr val="accent4"/>
                </a:solidFill>
              </a:rPr>
              <a:t>29%</a:t>
            </a:r>
          </a:p>
        </p:txBody>
      </p:sp>
      <p:sp>
        <p:nvSpPr>
          <p:cNvPr id="11" name="TextBox 10">
            <a:extLst>
              <a:ext uri="{FF2B5EF4-FFF2-40B4-BE49-F238E27FC236}">
                <a16:creationId xmlns:a16="http://schemas.microsoft.com/office/drawing/2014/main" id="{F1ACF150-167D-49B4-B9A2-CDE5AA221C35}"/>
              </a:ext>
            </a:extLst>
          </p:cNvPr>
          <p:cNvSpPr txBox="1"/>
          <p:nvPr/>
        </p:nvSpPr>
        <p:spPr>
          <a:xfrm>
            <a:off x="831850" y="1264972"/>
            <a:ext cx="7480300" cy="557204"/>
          </a:xfrm>
          <a:prstGeom prst="rect">
            <a:avLst/>
          </a:prstGeom>
          <a:noFill/>
        </p:spPr>
        <p:txBody>
          <a:bodyPr wrap="square">
            <a:spAutoFit/>
          </a:bodyPr>
          <a:lstStyle/>
          <a:p>
            <a:pPr algn="ctr">
              <a:lnSpc>
                <a:spcPts val="1800"/>
              </a:lnSpc>
            </a:pPr>
            <a:r>
              <a:rPr lang="en-US" sz="1800" i="1" dirty="0">
                <a:effectLst/>
                <a:latin typeface="Calibri" panose="020F0502020204030204" pitchFamily="34" charset="0"/>
                <a:ea typeface="Times New Roman" panose="02020603050405020304" pitchFamily="18" charset="0"/>
              </a:rPr>
              <a:t>Thinking about your personal financial situation over the next few months, do you feel confident or uneasy you will be able to meet your living expenses? </a:t>
            </a:r>
            <a:endParaRPr lang="en-US" dirty="0"/>
          </a:p>
        </p:txBody>
      </p:sp>
      <p:sp>
        <p:nvSpPr>
          <p:cNvPr id="12" name="Title 11">
            <a:extLst>
              <a:ext uri="{FF2B5EF4-FFF2-40B4-BE49-F238E27FC236}">
                <a16:creationId xmlns:a16="http://schemas.microsoft.com/office/drawing/2014/main" id="{A866A6A7-B87E-4C2D-93F5-45326A63E7E8}"/>
              </a:ext>
            </a:extLst>
          </p:cNvPr>
          <p:cNvSpPr>
            <a:spLocks noGrp="1"/>
          </p:cNvSpPr>
          <p:nvPr>
            <p:ph type="title"/>
          </p:nvPr>
        </p:nvSpPr>
        <p:spPr/>
        <p:txBody>
          <a:bodyPr/>
          <a:lstStyle/>
          <a:p>
            <a:r>
              <a:rPr lang="en-US" dirty="0"/>
              <a:t>In our current context, it can also measure voters’ own economic anxiety.</a:t>
            </a:r>
          </a:p>
        </p:txBody>
      </p:sp>
      <p:graphicFrame>
        <p:nvGraphicFramePr>
          <p:cNvPr id="13" name="Table 13">
            <a:extLst>
              <a:ext uri="{FF2B5EF4-FFF2-40B4-BE49-F238E27FC236}">
                <a16:creationId xmlns:a16="http://schemas.microsoft.com/office/drawing/2014/main" id="{065B8CF6-3247-49EE-A29E-4AC148C0A50E}"/>
              </a:ext>
            </a:extLst>
          </p:cNvPr>
          <p:cNvGraphicFramePr>
            <a:graphicFrameLocks noGrp="1"/>
          </p:cNvGraphicFramePr>
          <p:nvPr>
            <p:extLst>
              <p:ext uri="{D42A27DB-BD31-4B8C-83A1-F6EECF244321}">
                <p14:modId xmlns:p14="http://schemas.microsoft.com/office/powerpoint/2010/main" val="30012115"/>
              </p:ext>
            </p:extLst>
          </p:nvPr>
        </p:nvGraphicFramePr>
        <p:xfrm>
          <a:off x="5578271" y="1948949"/>
          <a:ext cx="3332243" cy="4130126"/>
        </p:xfrm>
        <a:graphic>
          <a:graphicData uri="http://schemas.openxmlformats.org/drawingml/2006/table">
            <a:tbl>
              <a:tblPr firstRow="1" bandRow="1">
                <a:tableStyleId>{93296810-A885-4BE3-A3E7-6D5BEEA58F35}</a:tableStyleId>
              </a:tblPr>
              <a:tblGrid>
                <a:gridCol w="2465561">
                  <a:extLst>
                    <a:ext uri="{9D8B030D-6E8A-4147-A177-3AD203B41FA5}">
                      <a16:colId xmlns:a16="http://schemas.microsoft.com/office/drawing/2014/main" val="3347074751"/>
                    </a:ext>
                  </a:extLst>
                </a:gridCol>
                <a:gridCol w="866682">
                  <a:extLst>
                    <a:ext uri="{9D8B030D-6E8A-4147-A177-3AD203B41FA5}">
                      <a16:colId xmlns:a16="http://schemas.microsoft.com/office/drawing/2014/main" val="619171917"/>
                    </a:ext>
                  </a:extLst>
                </a:gridCol>
              </a:tblGrid>
              <a:tr h="551833">
                <a:tc>
                  <a:txBody>
                    <a:bodyPr/>
                    <a:lstStyle/>
                    <a:p>
                      <a:pPr algn="ctr"/>
                      <a:r>
                        <a:rPr lang="en-US" sz="1600" dirty="0"/>
                        <a:t>Demographic Groups Most Likely to Be Uneasy</a:t>
                      </a:r>
                    </a:p>
                  </a:txBody>
                  <a:tcPr marL="0" marR="0" marT="0" marB="0" anchor="ctr">
                    <a:lnL w="38100" cap="flat" cmpd="sng" algn="ctr">
                      <a:noFill/>
                      <a:prstDash val="solid"/>
                      <a:round/>
                      <a:headEnd type="none" w="med" len="med"/>
                      <a:tailEnd type="none" w="med" len="med"/>
                    </a:lnL>
                    <a:lnT w="38100" cap="flat" cmpd="sng" algn="ctr">
                      <a:noFill/>
                      <a:prstDash val="solid"/>
                      <a:round/>
                      <a:headEnd type="none" w="med" len="med"/>
                      <a:tailEnd type="none" w="med" len="med"/>
                    </a:lnT>
                    <a:solidFill>
                      <a:schemeClr val="accent4"/>
                    </a:solidFill>
                  </a:tcPr>
                </a:tc>
                <a:tc>
                  <a:txBody>
                    <a:bodyPr/>
                    <a:lstStyle/>
                    <a:p>
                      <a:pPr algn="ctr">
                        <a:lnSpc>
                          <a:spcPts val="1500"/>
                        </a:lnSpc>
                      </a:pPr>
                      <a:r>
                        <a:rPr lang="en-US" sz="1600" dirty="0"/>
                        <a:t>Total Uneasy</a:t>
                      </a:r>
                    </a:p>
                  </a:txBody>
                  <a:tcPr marL="0" marR="0" marT="0" marB="0" anchor="ctr">
                    <a:lnT w="38100" cap="flat" cmpd="sng" algn="ctr">
                      <a:noFill/>
                      <a:prstDash val="solid"/>
                      <a:round/>
                      <a:headEnd type="none" w="med" len="med"/>
                      <a:tailEnd type="none" w="med" len="med"/>
                    </a:lnT>
                    <a:solidFill>
                      <a:schemeClr val="accent4"/>
                    </a:solidFill>
                  </a:tcPr>
                </a:tc>
                <a:extLst>
                  <a:ext uri="{0D108BD9-81ED-4DB2-BD59-A6C34878D82A}">
                    <a16:rowId xmlns:a16="http://schemas.microsoft.com/office/drawing/2014/main" val="4013204400"/>
                  </a:ext>
                </a:extLst>
              </a:tr>
              <a:tr h="244301">
                <a:tc>
                  <a:txBody>
                    <a:bodyPr/>
                    <a:lstStyle/>
                    <a:p>
                      <a:pPr algn="ctr" fontAlgn="b">
                        <a:lnSpc>
                          <a:spcPts val="1700"/>
                        </a:lnSpc>
                      </a:pPr>
                      <a:r>
                        <a:rPr lang="en-US" sz="1600" b="1" i="0" u="none" strike="noStrike" dirty="0">
                          <a:solidFill>
                            <a:srgbClr val="000000"/>
                          </a:solidFill>
                          <a:effectLst/>
                          <a:latin typeface="Calibri" panose="020F0502020204030204" pitchFamily="34" charset="0"/>
                        </a:rPr>
                        <a:t>All Voters</a:t>
                      </a:r>
                    </a:p>
                  </a:txBody>
                  <a:tcPr marL="0" marR="0" marT="0" marB="0" anchor="b">
                    <a:lnL w="38100" cap="flat" cmpd="sng" algn="ctr">
                      <a:noFill/>
                      <a:prstDash val="solid"/>
                      <a:round/>
                      <a:headEnd type="none" w="med" len="med"/>
                      <a:tailEnd type="none" w="med" len="med"/>
                    </a:lnL>
                  </a:tcPr>
                </a:tc>
                <a:tc>
                  <a:txBody>
                    <a:bodyPr/>
                    <a:lstStyle/>
                    <a:p>
                      <a:pPr algn="ctr" fontAlgn="b">
                        <a:lnSpc>
                          <a:spcPts val="1700"/>
                        </a:lnSpc>
                      </a:pPr>
                      <a:r>
                        <a:rPr lang="en-US" sz="1600" b="1" i="0" u="none" strike="noStrike" dirty="0">
                          <a:solidFill>
                            <a:srgbClr val="000000"/>
                          </a:solidFill>
                          <a:effectLst/>
                          <a:latin typeface="Calibri" panose="020F0502020204030204" pitchFamily="34" charset="0"/>
                        </a:rPr>
                        <a:t>29%</a:t>
                      </a:r>
                    </a:p>
                  </a:txBody>
                  <a:tcPr marL="0" marR="0" marT="0" marB="0" anchor="b"/>
                </a:tc>
                <a:extLst>
                  <a:ext uri="{0D108BD9-81ED-4DB2-BD59-A6C34878D82A}">
                    <a16:rowId xmlns:a16="http://schemas.microsoft.com/office/drawing/2014/main" val="904258972"/>
                  </a:ext>
                </a:extLst>
              </a:tr>
              <a:tr h="459861">
                <a:tc>
                  <a:txBody>
                    <a:bodyPr/>
                    <a:lstStyle/>
                    <a:p>
                      <a:pPr algn="ctr" fontAlgn="b">
                        <a:lnSpc>
                          <a:spcPts val="1600"/>
                        </a:lnSpc>
                      </a:pPr>
                      <a:r>
                        <a:rPr lang="en-US" sz="1600" b="0" i="0" u="none" strike="noStrike" dirty="0">
                          <a:solidFill>
                            <a:srgbClr val="000000"/>
                          </a:solidFill>
                          <a:effectLst/>
                          <a:latin typeface="Calibri" panose="020F0502020204030204" pitchFamily="34" charset="0"/>
                        </a:rPr>
                        <a:t>Supervisor District 2</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40%</a:t>
                      </a:r>
                    </a:p>
                  </a:txBody>
                  <a:tcPr marL="0" marR="0" marT="0" marB="0" anchor="ctr"/>
                </a:tc>
                <a:extLst>
                  <a:ext uri="{0D108BD9-81ED-4DB2-BD59-A6C34878D82A}">
                    <a16:rowId xmlns:a16="http://schemas.microsoft.com/office/drawing/2014/main" val="810910001"/>
                  </a:ext>
                </a:extLst>
              </a:tr>
              <a:tr h="244301">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Latinos </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39%</a:t>
                      </a:r>
                    </a:p>
                  </a:txBody>
                  <a:tcPr marL="0" marR="0" marT="0" marB="0" anchor="ctr"/>
                </a:tc>
                <a:extLst>
                  <a:ext uri="{0D108BD9-81ED-4DB2-BD59-A6C34878D82A}">
                    <a16:rowId xmlns:a16="http://schemas.microsoft.com/office/drawing/2014/main" val="402603970"/>
                  </a:ext>
                </a:extLst>
              </a:tr>
              <a:tr h="244301">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Some College or Less </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38%</a:t>
                      </a:r>
                    </a:p>
                  </a:txBody>
                  <a:tcPr marL="0" marR="0" marT="0" marB="0" anchor="ctr"/>
                </a:tc>
                <a:extLst>
                  <a:ext uri="{0D108BD9-81ED-4DB2-BD59-A6C34878D82A}">
                    <a16:rowId xmlns:a16="http://schemas.microsoft.com/office/drawing/2014/main" val="2009160220"/>
                  </a:ext>
                </a:extLst>
              </a:tr>
              <a:tr h="244301">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Under age 30</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37%</a:t>
                      </a:r>
                    </a:p>
                  </a:txBody>
                  <a:tcPr marL="0" marR="0" marT="0" marB="0" anchor="ctr"/>
                </a:tc>
                <a:extLst>
                  <a:ext uri="{0D108BD9-81ED-4DB2-BD59-A6C34878D82A}">
                    <a16:rowId xmlns:a16="http://schemas.microsoft.com/office/drawing/2014/main" val="3487389924"/>
                  </a:ext>
                </a:extLst>
              </a:tr>
              <a:tr h="488603">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HH Income</a:t>
                      </a:r>
                      <a:br>
                        <a:rPr lang="en-US" sz="1600" b="0" i="0" u="none" strike="noStrike" dirty="0">
                          <a:solidFill>
                            <a:srgbClr val="000000"/>
                          </a:solidFill>
                          <a:effectLst/>
                          <a:latin typeface="Calibri" panose="020F0502020204030204" pitchFamily="34" charset="0"/>
                        </a:rPr>
                      </a:br>
                      <a:r>
                        <a:rPr lang="en-US" sz="1600" b="0" i="0" u="none" strike="noStrike" dirty="0">
                          <a:solidFill>
                            <a:srgbClr val="000000"/>
                          </a:solidFill>
                          <a:effectLst/>
                          <a:latin typeface="Calibri" panose="020F0502020204030204" pitchFamily="34" charset="0"/>
                        </a:rPr>
                        <a:t>$60,000-$90,000 </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37%</a:t>
                      </a:r>
                    </a:p>
                  </a:txBody>
                  <a:tcPr marL="0" marR="0" marT="0" marB="0" anchor="ctr"/>
                </a:tc>
                <a:extLst>
                  <a:ext uri="{0D108BD9-81ED-4DB2-BD59-A6C34878D82A}">
                    <a16:rowId xmlns:a16="http://schemas.microsoft.com/office/drawing/2014/main" val="1627118020"/>
                  </a:ext>
                </a:extLst>
              </a:tr>
              <a:tr h="244301">
                <a:tc>
                  <a:txBody>
                    <a:bodyPr/>
                    <a:lstStyle/>
                    <a:p>
                      <a:pPr algn="ctr" fontAlgn="b">
                        <a:lnSpc>
                          <a:spcPts val="1700"/>
                        </a:lnSpc>
                      </a:pPr>
                      <a:r>
                        <a:rPr lang="en-US" sz="1600" b="0" i="0" u="none" strike="noStrike">
                          <a:solidFill>
                            <a:srgbClr val="000000"/>
                          </a:solidFill>
                          <a:effectLst/>
                          <a:latin typeface="Calibri" panose="020F0502020204030204" pitchFamily="34" charset="0"/>
                        </a:rPr>
                        <a:t>Democratic Women </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36%</a:t>
                      </a:r>
                    </a:p>
                  </a:txBody>
                  <a:tcPr marL="0" marR="0" marT="0" marB="0" anchor="ctr"/>
                </a:tc>
                <a:extLst>
                  <a:ext uri="{0D108BD9-81ED-4DB2-BD59-A6C34878D82A}">
                    <a16:rowId xmlns:a16="http://schemas.microsoft.com/office/drawing/2014/main" val="730571612"/>
                  </a:ext>
                </a:extLst>
              </a:tr>
              <a:tr h="244301">
                <a:tc>
                  <a:txBody>
                    <a:bodyPr/>
                    <a:lstStyle/>
                    <a:p>
                      <a:pPr algn="ctr" fontAlgn="b">
                        <a:lnSpc>
                          <a:spcPts val="1700"/>
                        </a:lnSpc>
                      </a:pPr>
                      <a:r>
                        <a:rPr lang="en-US" sz="1600" b="0" i="0" u="none" strike="noStrike">
                          <a:solidFill>
                            <a:srgbClr val="000000"/>
                          </a:solidFill>
                          <a:effectLst/>
                          <a:latin typeface="Calibri" panose="020F0502020204030204" pitchFamily="34" charset="0"/>
                        </a:rPr>
                        <a:t>All Voters of Color </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35%</a:t>
                      </a:r>
                    </a:p>
                  </a:txBody>
                  <a:tcPr marL="0" marR="0" marT="0" marB="0" anchor="ctr"/>
                </a:tc>
                <a:extLst>
                  <a:ext uri="{0D108BD9-81ED-4DB2-BD59-A6C34878D82A}">
                    <a16:rowId xmlns:a16="http://schemas.microsoft.com/office/drawing/2014/main" val="2911570445"/>
                  </a:ext>
                </a:extLst>
              </a:tr>
              <a:tr h="459861">
                <a:tc>
                  <a:txBody>
                    <a:bodyPr/>
                    <a:lstStyle/>
                    <a:p>
                      <a:pPr algn="ctr" fontAlgn="b">
                        <a:lnSpc>
                          <a:spcPts val="1600"/>
                        </a:lnSpc>
                      </a:pPr>
                      <a:r>
                        <a:rPr lang="en-US" sz="1600" b="0" i="0" u="none" strike="noStrike" dirty="0">
                          <a:solidFill>
                            <a:srgbClr val="000000"/>
                          </a:solidFill>
                          <a:effectLst/>
                          <a:latin typeface="Calibri" panose="020F0502020204030204" pitchFamily="34" charset="0"/>
                        </a:rPr>
                        <a:t>Have Children</a:t>
                      </a:r>
                      <a:br>
                        <a:rPr lang="en-US" sz="1600" b="0" i="0" u="none" strike="noStrike" dirty="0">
                          <a:solidFill>
                            <a:srgbClr val="000000"/>
                          </a:solidFill>
                          <a:effectLst/>
                          <a:latin typeface="Calibri" panose="020F0502020204030204" pitchFamily="34" charset="0"/>
                        </a:rPr>
                      </a:br>
                      <a:r>
                        <a:rPr lang="en-US" sz="1600" b="0" i="0" u="none" strike="noStrike" dirty="0">
                          <a:solidFill>
                            <a:srgbClr val="000000"/>
                          </a:solidFill>
                          <a:effectLst/>
                          <a:latin typeface="Calibri" panose="020F0502020204030204" pitchFamily="34" charset="0"/>
                        </a:rPr>
                        <a:t>Ages 13-17 at Home </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35%</a:t>
                      </a:r>
                    </a:p>
                  </a:txBody>
                  <a:tcPr marL="0" marR="0" marT="0" marB="0" anchor="ctr"/>
                </a:tc>
                <a:extLst>
                  <a:ext uri="{0D108BD9-81ED-4DB2-BD59-A6C34878D82A}">
                    <a16:rowId xmlns:a16="http://schemas.microsoft.com/office/drawing/2014/main" val="335915445"/>
                  </a:ext>
                </a:extLst>
              </a:tr>
              <a:tr h="244301">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Democrats Ages 50+ </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34%</a:t>
                      </a:r>
                    </a:p>
                  </a:txBody>
                  <a:tcPr marL="0" marR="0" marT="0" marB="0" anchor="ctr"/>
                </a:tc>
                <a:extLst>
                  <a:ext uri="{0D108BD9-81ED-4DB2-BD59-A6C34878D82A}">
                    <a16:rowId xmlns:a16="http://schemas.microsoft.com/office/drawing/2014/main" val="465541668"/>
                  </a:ext>
                </a:extLst>
              </a:tr>
              <a:tr h="459861">
                <a:tc>
                  <a:txBody>
                    <a:bodyPr/>
                    <a:lstStyle/>
                    <a:p>
                      <a:pPr algn="ctr" fontAlgn="b">
                        <a:lnSpc>
                          <a:spcPts val="1600"/>
                        </a:lnSpc>
                      </a:pPr>
                      <a:r>
                        <a:rPr lang="en-US" sz="1600" b="0" i="0" u="none" strike="noStrike" dirty="0">
                          <a:solidFill>
                            <a:srgbClr val="000000"/>
                          </a:solidFill>
                          <a:effectLst/>
                          <a:latin typeface="Calibri" panose="020F0502020204030204" pitchFamily="34" charset="0"/>
                        </a:rPr>
                        <a:t>Supervisor District 1</a:t>
                      </a:r>
                    </a:p>
                  </a:txBody>
                  <a:tcPr marL="0" marR="0" marT="0" marB="0" anchor="ctr">
                    <a:lnL w="38100" cap="flat" cmpd="sng" algn="ctr">
                      <a:noFill/>
                      <a:prstDash val="solid"/>
                      <a:round/>
                      <a:headEnd type="none" w="med" len="med"/>
                      <a:tailEnd type="none" w="med" len="med"/>
                    </a:lnL>
                  </a:tcPr>
                </a:tc>
                <a:tc>
                  <a:txBody>
                    <a:bodyPr/>
                    <a:lstStyle/>
                    <a:p>
                      <a:pPr algn="ctr" fontAlgn="b">
                        <a:lnSpc>
                          <a:spcPts val="1700"/>
                        </a:lnSpc>
                      </a:pPr>
                      <a:r>
                        <a:rPr lang="en-US" sz="1600" b="0" i="0" u="none" strike="noStrike" dirty="0">
                          <a:solidFill>
                            <a:srgbClr val="000000"/>
                          </a:solidFill>
                          <a:effectLst/>
                          <a:latin typeface="Calibri" panose="020F0502020204030204" pitchFamily="34" charset="0"/>
                        </a:rPr>
                        <a:t>34%</a:t>
                      </a:r>
                    </a:p>
                  </a:txBody>
                  <a:tcPr marL="0" marR="0" marT="0" marB="0" anchor="ctr"/>
                </a:tc>
                <a:extLst>
                  <a:ext uri="{0D108BD9-81ED-4DB2-BD59-A6C34878D82A}">
                    <a16:rowId xmlns:a16="http://schemas.microsoft.com/office/drawing/2014/main" val="3250485111"/>
                  </a:ext>
                </a:extLst>
              </a:tr>
            </a:tbl>
          </a:graphicData>
        </a:graphic>
      </p:graphicFrame>
    </p:spTree>
    <p:extLst>
      <p:ext uri="{BB962C8B-B14F-4D97-AF65-F5344CB8AC3E}">
        <p14:creationId xmlns:p14="http://schemas.microsoft.com/office/powerpoint/2010/main" val="1116306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D6DE78E9-1F62-4EB2-BF4C-05C22E08ED21}"/>
              </a:ext>
            </a:extLst>
          </p:cNvPr>
          <p:cNvSpPr>
            <a:spLocks noGrp="1"/>
          </p:cNvSpPr>
          <p:nvPr>
            <p:ph type="title"/>
          </p:nvPr>
        </p:nvSpPr>
        <p:spPr>
          <a:xfrm>
            <a:off x="80253" y="201710"/>
            <a:ext cx="9144000" cy="1199175"/>
          </a:xfrm>
        </p:spPr>
        <p:txBody>
          <a:bodyPr>
            <a:normAutofit/>
          </a:bodyPr>
          <a:lstStyle/>
          <a:p>
            <a:r>
              <a:rPr lang="en-US" dirty="0"/>
              <a:t>Testing the perceived need for funding for kids can be a key indicator of viability.</a:t>
            </a:r>
          </a:p>
        </p:txBody>
      </p:sp>
      <p:sp>
        <p:nvSpPr>
          <p:cNvPr id="17" name="Text Placeholder 16">
            <a:extLst>
              <a:ext uri="{FF2B5EF4-FFF2-40B4-BE49-F238E27FC236}">
                <a16:creationId xmlns:a16="http://schemas.microsoft.com/office/drawing/2014/main" id="{00A43D1F-62DC-497D-9BC7-BC35E0050F2A}"/>
              </a:ext>
            </a:extLst>
          </p:cNvPr>
          <p:cNvSpPr>
            <a:spLocks noGrp="1"/>
          </p:cNvSpPr>
          <p:nvPr>
            <p:ph type="body" sz="quarter" idx="10"/>
          </p:nvPr>
        </p:nvSpPr>
        <p:spPr/>
        <p:txBody>
          <a:bodyPr/>
          <a:lstStyle/>
          <a:p>
            <a:r>
              <a:rPr lang="en-US" dirty="0"/>
              <a:t>Q3.</a:t>
            </a:r>
          </a:p>
        </p:txBody>
      </p:sp>
      <p:graphicFrame>
        <p:nvGraphicFramePr>
          <p:cNvPr id="4" name="Chart 3">
            <a:extLst>
              <a:ext uri="{FF2B5EF4-FFF2-40B4-BE49-F238E27FC236}">
                <a16:creationId xmlns:a16="http://schemas.microsoft.com/office/drawing/2014/main" id="{58EC1A9E-8AAA-4690-A938-F14556DFF124}"/>
              </a:ext>
            </a:extLst>
          </p:cNvPr>
          <p:cNvGraphicFramePr/>
          <p:nvPr/>
        </p:nvGraphicFramePr>
        <p:xfrm>
          <a:off x="1331903" y="2635482"/>
          <a:ext cx="2833800" cy="3851951"/>
        </p:xfrm>
        <a:graphic>
          <a:graphicData uri="http://schemas.openxmlformats.org/drawingml/2006/chart">
            <c:chart xmlns:c="http://schemas.openxmlformats.org/drawingml/2006/chart" xmlns:r="http://schemas.openxmlformats.org/officeDocument/2006/relationships" r:id="rId2"/>
          </a:graphicData>
        </a:graphic>
      </p:graphicFrame>
      <p:sp>
        <p:nvSpPr>
          <p:cNvPr id="5" name="Right Bracket 4">
            <a:extLst>
              <a:ext uri="{FF2B5EF4-FFF2-40B4-BE49-F238E27FC236}">
                <a16:creationId xmlns:a16="http://schemas.microsoft.com/office/drawing/2014/main" id="{CA7B8438-E315-4F85-8C03-98FFBF532F18}"/>
              </a:ext>
            </a:extLst>
          </p:cNvPr>
          <p:cNvSpPr/>
          <p:nvPr/>
        </p:nvSpPr>
        <p:spPr bwMode="auto">
          <a:xfrm>
            <a:off x="3001925" y="2751372"/>
            <a:ext cx="146304" cy="935593"/>
          </a:xfrm>
          <a:prstGeom prst="rightBracket">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820738"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Arial" charset="0"/>
            </a:endParaRPr>
          </a:p>
        </p:txBody>
      </p:sp>
      <p:sp>
        <p:nvSpPr>
          <p:cNvPr id="6" name="Right Bracket 5">
            <a:extLst>
              <a:ext uri="{FF2B5EF4-FFF2-40B4-BE49-F238E27FC236}">
                <a16:creationId xmlns:a16="http://schemas.microsoft.com/office/drawing/2014/main" id="{35EA6D75-B27D-46D5-B167-C04CFCBAAE0C}"/>
              </a:ext>
            </a:extLst>
          </p:cNvPr>
          <p:cNvSpPr/>
          <p:nvPr/>
        </p:nvSpPr>
        <p:spPr bwMode="auto">
          <a:xfrm>
            <a:off x="2727196" y="4254573"/>
            <a:ext cx="146304" cy="924373"/>
          </a:xfrm>
          <a:prstGeom prst="rightBracket">
            <a:avLst/>
          </a:prstGeom>
          <a:noFill/>
          <a:ln w="19050" cap="flat" cmpd="sng" algn="ctr">
            <a:solidFill>
              <a:schemeClr val="accent4"/>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820738"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chemeClr val="tx1"/>
              </a:solidFill>
              <a:effectLst/>
              <a:latin typeface="Arial" charset="0"/>
            </a:endParaRPr>
          </a:p>
        </p:txBody>
      </p:sp>
      <p:graphicFrame>
        <p:nvGraphicFramePr>
          <p:cNvPr id="7" name="Table 6">
            <a:extLst>
              <a:ext uri="{FF2B5EF4-FFF2-40B4-BE49-F238E27FC236}">
                <a16:creationId xmlns:a16="http://schemas.microsoft.com/office/drawing/2014/main" id="{E527DF5F-DCA8-48F7-9E8F-896037113910}"/>
              </a:ext>
            </a:extLst>
          </p:cNvPr>
          <p:cNvGraphicFramePr>
            <a:graphicFrameLocks noGrp="1"/>
          </p:cNvGraphicFramePr>
          <p:nvPr/>
        </p:nvGraphicFramePr>
        <p:xfrm>
          <a:off x="29820" y="2811443"/>
          <a:ext cx="1338387" cy="3275258"/>
        </p:xfrm>
        <a:graphic>
          <a:graphicData uri="http://schemas.openxmlformats.org/drawingml/2006/table">
            <a:tbl>
              <a:tblPr>
                <a:tableStyleId>{5C22544A-7EE6-4342-B048-85BDC9FD1C3A}</a:tableStyleId>
              </a:tblPr>
              <a:tblGrid>
                <a:gridCol w="1338387">
                  <a:extLst>
                    <a:ext uri="{9D8B030D-6E8A-4147-A177-3AD203B41FA5}">
                      <a16:colId xmlns:a16="http://schemas.microsoft.com/office/drawing/2014/main" val="20000"/>
                    </a:ext>
                  </a:extLst>
                </a:gridCol>
              </a:tblGrid>
              <a:tr h="0">
                <a:tc>
                  <a:txBody>
                    <a:bodyPr/>
                    <a:lstStyle/>
                    <a:p>
                      <a:pPr algn="r" fontAlgn="ctr"/>
                      <a:r>
                        <a:rPr lang="en-US" sz="1800" b="0" i="0" u="none" strike="noStrike" dirty="0">
                          <a:solidFill>
                            <a:schemeClr val="tx1"/>
                          </a:solidFill>
                          <a:effectLst/>
                          <a:latin typeface="+mn-lt"/>
                        </a:rPr>
                        <a:t>Great need</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10137">
                <a:tc>
                  <a:txBody>
                    <a:bodyPr/>
                    <a:lstStyle/>
                    <a:p>
                      <a:pPr algn="r" fontAlgn="b"/>
                      <a:r>
                        <a:rPr lang="en-US" sz="1800" b="0" i="0" u="none" strike="noStrike" dirty="0">
                          <a:solidFill>
                            <a:schemeClr val="tx1"/>
                          </a:solidFill>
                          <a:effectLst/>
                          <a:latin typeface="+mn-lt"/>
                        </a:rPr>
                        <a:t>Some need</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66302">
                <a:tc>
                  <a:txBody>
                    <a:bodyPr/>
                    <a:lstStyle/>
                    <a:p>
                      <a:pPr algn="r" fontAlgn="b"/>
                      <a:endParaRPr lang="en-US" sz="1800" b="0" i="0" u="none" strike="noStrike" dirty="0">
                        <a:solidFill>
                          <a:schemeClr val="tx1"/>
                        </a:solidFill>
                        <a:effectLst/>
                        <a:latin typeface="+mn-lt"/>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9105">
                <a:tc>
                  <a:txBody>
                    <a:bodyPr/>
                    <a:lstStyle/>
                    <a:p>
                      <a:pPr algn="r" fontAlgn="ctr"/>
                      <a:r>
                        <a:rPr lang="en-US" sz="1800" b="0" i="0" u="none" strike="noStrike" dirty="0">
                          <a:solidFill>
                            <a:schemeClr val="tx1"/>
                          </a:solidFill>
                          <a:effectLst/>
                          <a:latin typeface="+mn-lt"/>
                        </a:rPr>
                        <a:t>Little need</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76701">
                <a:tc>
                  <a:txBody>
                    <a:bodyPr/>
                    <a:lstStyle/>
                    <a:p>
                      <a:pPr algn="r" fontAlgn="b"/>
                      <a:r>
                        <a:rPr lang="en-US" sz="1800" b="0" i="0" u="none" strike="noStrike" dirty="0">
                          <a:solidFill>
                            <a:schemeClr val="tx1"/>
                          </a:solidFill>
                          <a:effectLst/>
                          <a:latin typeface="+mn-lt"/>
                        </a:rPr>
                        <a:t>No real need</a:t>
                      </a: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466302">
                <a:tc>
                  <a:txBody>
                    <a:bodyPr/>
                    <a:lstStyle/>
                    <a:p>
                      <a:pPr algn="r" fontAlgn="ctr"/>
                      <a:endParaRPr lang="en-US" sz="1800" b="0" i="0" u="none" strike="noStrike" dirty="0">
                        <a:solidFill>
                          <a:schemeClr val="tx1"/>
                        </a:solidFill>
                        <a:effectLst/>
                        <a:latin typeface="+mn-lt"/>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34771">
                <a:tc>
                  <a:txBody>
                    <a:bodyPr/>
                    <a:lstStyle/>
                    <a:p>
                      <a:pPr algn="r" fontAlgn="ctr"/>
                      <a:r>
                        <a:rPr lang="en-US" sz="1800" u="none" strike="noStrike" dirty="0">
                          <a:solidFill>
                            <a:schemeClr val="tx1"/>
                          </a:solidFill>
                          <a:effectLst/>
                          <a:latin typeface="+mn-lt"/>
                        </a:rPr>
                        <a:t>Don’t know</a:t>
                      </a:r>
                      <a:endParaRPr lang="en-US" sz="1800" b="0" i="0" u="none" strike="noStrike" dirty="0">
                        <a:solidFill>
                          <a:schemeClr val="tx1"/>
                        </a:solidFill>
                        <a:effectLst/>
                        <a:latin typeface="+mn-lt"/>
                      </a:endParaRPr>
                    </a:p>
                  </a:txBody>
                  <a:tcPr marL="7620" marR="7620" marT="762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15" name="TextBox 14">
            <a:extLst>
              <a:ext uri="{FF2B5EF4-FFF2-40B4-BE49-F238E27FC236}">
                <a16:creationId xmlns:a16="http://schemas.microsoft.com/office/drawing/2014/main" id="{6125A21D-CD53-4F34-BEAE-C7E15368CFAD}"/>
              </a:ext>
            </a:extLst>
          </p:cNvPr>
          <p:cNvSpPr txBox="1"/>
          <p:nvPr/>
        </p:nvSpPr>
        <p:spPr>
          <a:xfrm>
            <a:off x="3125196" y="2805786"/>
            <a:ext cx="1370070" cy="826765"/>
          </a:xfrm>
          <a:prstGeom prst="rect">
            <a:avLst/>
          </a:prstGeom>
          <a:noFill/>
        </p:spPr>
        <p:txBody>
          <a:bodyPr wrap="square" rtlCol="0">
            <a:spAutoFit/>
          </a:bodyPr>
          <a:lstStyle/>
          <a:p>
            <a:pPr algn="ctr">
              <a:lnSpc>
                <a:spcPts val="1900"/>
              </a:lnSpc>
            </a:pPr>
            <a:r>
              <a:rPr lang="en-US" b="1" dirty="0">
                <a:solidFill>
                  <a:schemeClr val="accent1"/>
                </a:solidFill>
              </a:rPr>
              <a:t>Great/</a:t>
            </a:r>
            <a:br>
              <a:rPr lang="en-US" b="1" dirty="0">
                <a:solidFill>
                  <a:schemeClr val="accent1"/>
                </a:solidFill>
              </a:rPr>
            </a:br>
            <a:r>
              <a:rPr lang="en-US" b="1" dirty="0">
                <a:solidFill>
                  <a:schemeClr val="accent1"/>
                </a:solidFill>
              </a:rPr>
              <a:t>Some Need </a:t>
            </a:r>
            <a:br>
              <a:rPr lang="en-US" b="1" dirty="0">
                <a:solidFill>
                  <a:schemeClr val="accent1"/>
                </a:solidFill>
              </a:rPr>
            </a:br>
            <a:r>
              <a:rPr lang="en-US" b="1" dirty="0">
                <a:solidFill>
                  <a:schemeClr val="accent1"/>
                </a:solidFill>
              </a:rPr>
              <a:t>53%</a:t>
            </a:r>
          </a:p>
        </p:txBody>
      </p:sp>
      <p:sp>
        <p:nvSpPr>
          <p:cNvPr id="16" name="TextBox 15">
            <a:extLst>
              <a:ext uri="{FF2B5EF4-FFF2-40B4-BE49-F238E27FC236}">
                <a16:creationId xmlns:a16="http://schemas.microsoft.com/office/drawing/2014/main" id="{7491D57C-447B-40AA-9EC9-B5ECCE9ABF93}"/>
              </a:ext>
            </a:extLst>
          </p:cNvPr>
          <p:cNvSpPr txBox="1"/>
          <p:nvPr/>
        </p:nvSpPr>
        <p:spPr>
          <a:xfrm>
            <a:off x="2775139" y="4303377"/>
            <a:ext cx="1366570" cy="826765"/>
          </a:xfrm>
          <a:prstGeom prst="rect">
            <a:avLst/>
          </a:prstGeom>
          <a:noFill/>
        </p:spPr>
        <p:txBody>
          <a:bodyPr wrap="square" rtlCol="0">
            <a:spAutoFit/>
          </a:bodyPr>
          <a:lstStyle/>
          <a:p>
            <a:pPr algn="ctr">
              <a:lnSpc>
                <a:spcPts val="1900"/>
              </a:lnSpc>
            </a:pPr>
            <a:r>
              <a:rPr lang="en-US" b="1" dirty="0">
                <a:solidFill>
                  <a:schemeClr val="accent4"/>
                </a:solidFill>
              </a:rPr>
              <a:t>Little/No Real Need</a:t>
            </a:r>
            <a:br>
              <a:rPr lang="en-US" b="1" dirty="0">
                <a:solidFill>
                  <a:schemeClr val="accent4"/>
                </a:solidFill>
              </a:rPr>
            </a:br>
            <a:r>
              <a:rPr lang="en-US" b="1" dirty="0">
                <a:solidFill>
                  <a:schemeClr val="accent4"/>
                </a:solidFill>
              </a:rPr>
              <a:t>33%</a:t>
            </a:r>
          </a:p>
        </p:txBody>
      </p:sp>
      <p:graphicFrame>
        <p:nvGraphicFramePr>
          <p:cNvPr id="20" name="Table 20">
            <a:extLst>
              <a:ext uri="{FF2B5EF4-FFF2-40B4-BE49-F238E27FC236}">
                <a16:creationId xmlns:a16="http://schemas.microsoft.com/office/drawing/2014/main" id="{09A86119-A7D1-44AB-A102-720AD0323784}"/>
              </a:ext>
            </a:extLst>
          </p:cNvPr>
          <p:cNvGraphicFramePr>
            <a:graphicFrameLocks noGrp="1"/>
          </p:cNvGraphicFramePr>
          <p:nvPr/>
        </p:nvGraphicFramePr>
        <p:xfrm>
          <a:off x="4818251" y="1173018"/>
          <a:ext cx="4136902" cy="5034743"/>
        </p:xfrm>
        <a:graphic>
          <a:graphicData uri="http://schemas.openxmlformats.org/drawingml/2006/table">
            <a:tbl>
              <a:tblPr firstRow="1" bandRow="1">
                <a:tableStyleId>{93296810-A885-4BE3-A3E7-6D5BEEA58F35}</a:tableStyleId>
              </a:tblPr>
              <a:tblGrid>
                <a:gridCol w="3371631">
                  <a:extLst>
                    <a:ext uri="{9D8B030D-6E8A-4147-A177-3AD203B41FA5}">
                      <a16:colId xmlns:a16="http://schemas.microsoft.com/office/drawing/2014/main" val="2549046472"/>
                    </a:ext>
                  </a:extLst>
                </a:gridCol>
                <a:gridCol w="765271">
                  <a:extLst>
                    <a:ext uri="{9D8B030D-6E8A-4147-A177-3AD203B41FA5}">
                      <a16:colId xmlns:a16="http://schemas.microsoft.com/office/drawing/2014/main" val="519998593"/>
                    </a:ext>
                  </a:extLst>
                </a:gridCol>
              </a:tblGrid>
              <a:tr h="990503">
                <a:tc>
                  <a:txBody>
                    <a:bodyPr/>
                    <a:lstStyle/>
                    <a:p>
                      <a:pPr algn="ctr"/>
                      <a:r>
                        <a:rPr lang="en-US" sz="1700" dirty="0">
                          <a:latin typeface="+mn-lt"/>
                        </a:rPr>
                        <a:t>Demographic Group Most Likely to Say There is a “Great Need”</a:t>
                      </a:r>
                    </a:p>
                  </a:txBody>
                  <a:tcPr anchor="ctr">
                    <a:lnL w="12700" cap="flat" cmpd="sng" algn="ctr">
                      <a:noFill/>
                      <a:prstDash val="solid"/>
                      <a:round/>
                      <a:headEnd type="none" w="med" len="med"/>
                      <a:tailEnd type="none" w="med" len="med"/>
                    </a:lnL>
                    <a:lnT w="12700" cap="flat" cmpd="sng" algn="ctr">
                      <a:noFill/>
                      <a:prstDash val="solid"/>
                      <a:round/>
                      <a:headEnd type="none" w="med" len="med"/>
                      <a:tailEnd type="none" w="med" len="med"/>
                    </a:lnT>
                    <a:solidFill>
                      <a:schemeClr val="accent1"/>
                    </a:solidFill>
                  </a:tcPr>
                </a:tc>
                <a:tc>
                  <a:txBody>
                    <a:bodyPr/>
                    <a:lstStyle/>
                    <a:p>
                      <a:pPr algn="ctr">
                        <a:lnSpc>
                          <a:spcPts val="1700"/>
                        </a:lnSpc>
                      </a:pPr>
                      <a:r>
                        <a:rPr lang="en-US" sz="1700" dirty="0">
                          <a:latin typeface="+mn-lt"/>
                        </a:rPr>
                        <a:t>% of Voters</a:t>
                      </a:r>
                    </a:p>
                  </a:txBody>
                  <a:tcPr anchor="ctr">
                    <a:lnT w="12700" cap="flat" cmpd="sng" algn="ctr">
                      <a:noFill/>
                      <a:prstDash val="solid"/>
                      <a:round/>
                      <a:headEnd type="none" w="med" len="med"/>
                      <a:tailEnd type="none" w="med" len="med"/>
                    </a:lnT>
                    <a:solidFill>
                      <a:schemeClr val="accent1"/>
                    </a:solidFill>
                  </a:tcPr>
                </a:tc>
                <a:extLst>
                  <a:ext uri="{0D108BD9-81ED-4DB2-BD59-A6C34878D82A}">
                    <a16:rowId xmlns:a16="http://schemas.microsoft.com/office/drawing/2014/main" val="2729558855"/>
                  </a:ext>
                </a:extLst>
              </a:tr>
              <a:tr h="505530">
                <a:tc>
                  <a:txBody>
                    <a:bodyPr/>
                    <a:lstStyle/>
                    <a:p>
                      <a:pPr algn="ctr" fontAlgn="b"/>
                      <a:r>
                        <a:rPr lang="en-US" sz="1700" b="0" i="0" u="none" strike="noStrike" dirty="0">
                          <a:solidFill>
                            <a:srgbClr val="000000"/>
                          </a:solidFill>
                          <a:effectLst/>
                          <a:latin typeface="+mn-lt"/>
                        </a:rPr>
                        <a:t>Have Children Under 5 at Home </a:t>
                      </a:r>
                    </a:p>
                  </a:txBody>
                  <a:tcPr marL="9525" marR="9525" marT="9525" marB="0" anchor="ctr">
                    <a:lnL w="12700" cap="flat" cmpd="sng" algn="ctr">
                      <a:noFill/>
                      <a:prstDash val="solid"/>
                      <a:round/>
                      <a:headEnd type="none" w="med" len="med"/>
                      <a:tailEnd type="none" w="med" len="med"/>
                    </a:lnL>
                  </a:tcPr>
                </a:tc>
                <a:tc>
                  <a:txBody>
                    <a:bodyPr/>
                    <a:lstStyle/>
                    <a:p>
                      <a:pPr algn="ctr" fontAlgn="b"/>
                      <a:r>
                        <a:rPr lang="en-US" sz="1700" b="1" i="0" u="none" strike="noStrike">
                          <a:solidFill>
                            <a:srgbClr val="000000"/>
                          </a:solidFill>
                          <a:effectLst/>
                          <a:latin typeface="+mn-lt"/>
                        </a:rPr>
                        <a:t>60%</a:t>
                      </a:r>
                    </a:p>
                  </a:txBody>
                  <a:tcPr marL="9525" marR="9525" marT="9525" marB="0" anchor="ctr"/>
                </a:tc>
                <a:extLst>
                  <a:ext uri="{0D108BD9-81ED-4DB2-BD59-A6C34878D82A}">
                    <a16:rowId xmlns:a16="http://schemas.microsoft.com/office/drawing/2014/main" val="2340213459"/>
                  </a:ext>
                </a:extLst>
              </a:tr>
              <a:tr h="505530">
                <a:tc>
                  <a:txBody>
                    <a:bodyPr/>
                    <a:lstStyle/>
                    <a:p>
                      <a:pPr algn="ctr" fontAlgn="b"/>
                      <a:r>
                        <a:rPr lang="en-US" sz="1700" b="0" i="0" u="none" strike="noStrike">
                          <a:solidFill>
                            <a:srgbClr val="000000"/>
                          </a:solidFill>
                          <a:effectLst/>
                          <a:latin typeface="+mn-lt"/>
                        </a:rPr>
                        <a:t>Strong Democrats </a:t>
                      </a:r>
                    </a:p>
                  </a:txBody>
                  <a:tcPr marL="9525" marR="9525" marT="9525" marB="0" anchor="ctr">
                    <a:lnL w="12700" cap="flat" cmpd="sng" algn="ctr">
                      <a:noFill/>
                      <a:prstDash val="solid"/>
                      <a:round/>
                      <a:headEnd type="none" w="med" len="med"/>
                      <a:tailEnd type="none" w="med" len="med"/>
                    </a:lnL>
                  </a:tcPr>
                </a:tc>
                <a:tc>
                  <a:txBody>
                    <a:bodyPr/>
                    <a:lstStyle/>
                    <a:p>
                      <a:pPr algn="ctr" fontAlgn="b"/>
                      <a:r>
                        <a:rPr lang="en-US" sz="1700" b="1" i="0" u="none" strike="noStrike">
                          <a:solidFill>
                            <a:srgbClr val="000000"/>
                          </a:solidFill>
                          <a:effectLst/>
                          <a:latin typeface="+mn-lt"/>
                        </a:rPr>
                        <a:t>57%</a:t>
                      </a:r>
                    </a:p>
                  </a:txBody>
                  <a:tcPr marL="9525" marR="9525" marT="9525" marB="0" anchor="ctr"/>
                </a:tc>
                <a:extLst>
                  <a:ext uri="{0D108BD9-81ED-4DB2-BD59-A6C34878D82A}">
                    <a16:rowId xmlns:a16="http://schemas.microsoft.com/office/drawing/2014/main" val="3594407618"/>
                  </a:ext>
                </a:extLst>
              </a:tr>
              <a:tr h="505530">
                <a:tc>
                  <a:txBody>
                    <a:bodyPr/>
                    <a:lstStyle/>
                    <a:p>
                      <a:pPr algn="ctr" fontAlgn="b"/>
                      <a:r>
                        <a:rPr lang="en-US" sz="1700" b="0" i="0" u="none" strike="noStrike">
                          <a:solidFill>
                            <a:srgbClr val="000000"/>
                          </a:solidFill>
                          <a:effectLst/>
                          <a:latin typeface="+mn-lt"/>
                        </a:rPr>
                        <a:t>Liberal Independents </a:t>
                      </a:r>
                    </a:p>
                  </a:txBody>
                  <a:tcPr marL="9525" marR="9525" marT="9525" marB="0" anchor="ctr">
                    <a:lnL w="12700" cap="flat" cmpd="sng" algn="ctr">
                      <a:noFill/>
                      <a:prstDash val="solid"/>
                      <a:round/>
                      <a:headEnd type="none" w="med" len="med"/>
                      <a:tailEnd type="none" w="med" len="med"/>
                    </a:lnL>
                  </a:tcPr>
                </a:tc>
                <a:tc>
                  <a:txBody>
                    <a:bodyPr/>
                    <a:lstStyle/>
                    <a:p>
                      <a:pPr algn="ctr" fontAlgn="b"/>
                      <a:r>
                        <a:rPr lang="en-US" sz="1700" b="1" i="0" u="none" strike="noStrike">
                          <a:solidFill>
                            <a:srgbClr val="000000"/>
                          </a:solidFill>
                          <a:effectLst/>
                          <a:latin typeface="+mn-lt"/>
                        </a:rPr>
                        <a:t>57%</a:t>
                      </a:r>
                    </a:p>
                  </a:txBody>
                  <a:tcPr marL="9525" marR="9525" marT="9525" marB="0" anchor="ctr"/>
                </a:tc>
                <a:extLst>
                  <a:ext uri="{0D108BD9-81ED-4DB2-BD59-A6C34878D82A}">
                    <a16:rowId xmlns:a16="http://schemas.microsoft.com/office/drawing/2014/main" val="3746471257"/>
                  </a:ext>
                </a:extLst>
              </a:tr>
              <a:tr h="505530">
                <a:tc>
                  <a:txBody>
                    <a:bodyPr/>
                    <a:lstStyle/>
                    <a:p>
                      <a:pPr algn="ctr" fontAlgn="b"/>
                      <a:r>
                        <a:rPr lang="en-US" sz="1700" b="0" i="0" u="none" strike="noStrike">
                          <a:solidFill>
                            <a:srgbClr val="000000"/>
                          </a:solidFill>
                          <a:effectLst/>
                          <a:latin typeface="+mn-lt"/>
                        </a:rPr>
                        <a:t>Democratic Women </a:t>
                      </a:r>
                    </a:p>
                  </a:txBody>
                  <a:tcPr marL="9525" marR="9525" marT="9525" marB="0" anchor="ctr">
                    <a:lnL w="12700" cap="flat" cmpd="sng" algn="ctr">
                      <a:noFill/>
                      <a:prstDash val="solid"/>
                      <a:round/>
                      <a:headEnd type="none" w="med" len="med"/>
                      <a:tailEnd type="none" w="med" len="med"/>
                    </a:lnL>
                  </a:tcPr>
                </a:tc>
                <a:tc>
                  <a:txBody>
                    <a:bodyPr/>
                    <a:lstStyle/>
                    <a:p>
                      <a:pPr algn="ctr" fontAlgn="b"/>
                      <a:r>
                        <a:rPr lang="en-US" sz="1700" b="1" i="0" u="none" strike="noStrike" dirty="0">
                          <a:solidFill>
                            <a:srgbClr val="000000"/>
                          </a:solidFill>
                          <a:effectLst/>
                          <a:latin typeface="+mn-lt"/>
                        </a:rPr>
                        <a:t>56%</a:t>
                      </a:r>
                    </a:p>
                  </a:txBody>
                  <a:tcPr marL="9525" marR="9525" marT="9525" marB="0" anchor="ctr"/>
                </a:tc>
                <a:extLst>
                  <a:ext uri="{0D108BD9-81ED-4DB2-BD59-A6C34878D82A}">
                    <a16:rowId xmlns:a16="http://schemas.microsoft.com/office/drawing/2014/main" val="238194711"/>
                  </a:ext>
                </a:extLst>
              </a:tr>
              <a:tr h="505530">
                <a:tc>
                  <a:txBody>
                    <a:bodyPr/>
                    <a:lstStyle/>
                    <a:p>
                      <a:pPr algn="ctr" fontAlgn="b"/>
                      <a:r>
                        <a:rPr lang="en-US" sz="1700" b="0" i="0" u="none" strike="noStrike">
                          <a:solidFill>
                            <a:srgbClr val="000000"/>
                          </a:solidFill>
                          <a:effectLst/>
                          <a:latin typeface="+mn-lt"/>
                        </a:rPr>
                        <a:t>Liberal </a:t>
                      </a:r>
                    </a:p>
                  </a:txBody>
                  <a:tcPr marL="9525" marR="9525" marT="9525" marB="0" anchor="ctr">
                    <a:lnL w="12700" cap="flat" cmpd="sng" algn="ctr">
                      <a:noFill/>
                      <a:prstDash val="solid"/>
                      <a:round/>
                      <a:headEnd type="none" w="med" len="med"/>
                      <a:tailEnd type="none" w="med" len="med"/>
                    </a:lnL>
                  </a:tcPr>
                </a:tc>
                <a:tc>
                  <a:txBody>
                    <a:bodyPr/>
                    <a:lstStyle/>
                    <a:p>
                      <a:pPr algn="ctr" fontAlgn="b"/>
                      <a:r>
                        <a:rPr lang="en-US" sz="1700" b="1" i="0" u="none" strike="noStrike">
                          <a:solidFill>
                            <a:srgbClr val="000000"/>
                          </a:solidFill>
                          <a:effectLst/>
                          <a:latin typeface="+mn-lt"/>
                        </a:rPr>
                        <a:t>55%</a:t>
                      </a:r>
                    </a:p>
                  </a:txBody>
                  <a:tcPr marL="9525" marR="9525" marT="9525" marB="0" anchor="ctr"/>
                </a:tc>
                <a:extLst>
                  <a:ext uri="{0D108BD9-81ED-4DB2-BD59-A6C34878D82A}">
                    <a16:rowId xmlns:a16="http://schemas.microsoft.com/office/drawing/2014/main" val="2787518027"/>
                  </a:ext>
                </a:extLst>
              </a:tr>
              <a:tr h="505530">
                <a:tc>
                  <a:txBody>
                    <a:bodyPr/>
                    <a:lstStyle/>
                    <a:p>
                      <a:pPr algn="ctr" fontAlgn="b"/>
                      <a:r>
                        <a:rPr lang="en-US" sz="1700" b="0" i="0" u="none" strike="noStrike">
                          <a:solidFill>
                            <a:srgbClr val="000000"/>
                          </a:solidFill>
                          <a:effectLst/>
                          <a:latin typeface="+mn-lt"/>
                        </a:rPr>
                        <a:t>Liberal Democrats </a:t>
                      </a:r>
                    </a:p>
                  </a:txBody>
                  <a:tcPr marL="9525" marR="9525" marT="9525" marB="0" anchor="ctr">
                    <a:lnL w="12700" cap="flat" cmpd="sng" algn="ctr">
                      <a:noFill/>
                      <a:prstDash val="solid"/>
                      <a:round/>
                      <a:headEnd type="none" w="med" len="med"/>
                      <a:tailEnd type="none" w="med" len="med"/>
                    </a:lnL>
                  </a:tcPr>
                </a:tc>
                <a:tc>
                  <a:txBody>
                    <a:bodyPr/>
                    <a:lstStyle/>
                    <a:p>
                      <a:pPr algn="ctr" fontAlgn="b"/>
                      <a:r>
                        <a:rPr lang="en-US" sz="1700" b="1" i="0" u="none" strike="noStrike">
                          <a:solidFill>
                            <a:srgbClr val="000000"/>
                          </a:solidFill>
                          <a:effectLst/>
                          <a:latin typeface="+mn-lt"/>
                        </a:rPr>
                        <a:t>55%</a:t>
                      </a:r>
                    </a:p>
                  </a:txBody>
                  <a:tcPr marL="9525" marR="9525" marT="9525" marB="0" anchor="ctr"/>
                </a:tc>
                <a:extLst>
                  <a:ext uri="{0D108BD9-81ED-4DB2-BD59-A6C34878D82A}">
                    <a16:rowId xmlns:a16="http://schemas.microsoft.com/office/drawing/2014/main" val="3078961905"/>
                  </a:ext>
                </a:extLst>
              </a:tr>
              <a:tr h="505530">
                <a:tc>
                  <a:txBody>
                    <a:bodyPr/>
                    <a:lstStyle/>
                    <a:p>
                      <a:pPr algn="ctr" fontAlgn="b"/>
                      <a:r>
                        <a:rPr lang="en-US" sz="1700" b="0" i="0" u="none" strike="noStrike">
                          <a:solidFill>
                            <a:srgbClr val="000000"/>
                          </a:solidFill>
                          <a:effectLst/>
                          <a:latin typeface="+mn-lt"/>
                        </a:rPr>
                        <a:t>Democrats Ages 18-49 </a:t>
                      </a:r>
                    </a:p>
                  </a:txBody>
                  <a:tcPr marL="9525" marR="9525" marT="9525" marB="0" anchor="ctr">
                    <a:lnL w="12700" cap="flat" cmpd="sng" algn="ctr">
                      <a:noFill/>
                      <a:prstDash val="solid"/>
                      <a:round/>
                      <a:headEnd type="none" w="med" len="med"/>
                      <a:tailEnd type="none" w="med" len="med"/>
                    </a:lnL>
                  </a:tcPr>
                </a:tc>
                <a:tc>
                  <a:txBody>
                    <a:bodyPr/>
                    <a:lstStyle/>
                    <a:p>
                      <a:pPr algn="ctr" fontAlgn="b"/>
                      <a:r>
                        <a:rPr lang="en-US" sz="1700" b="1" i="0" u="none" strike="noStrike">
                          <a:solidFill>
                            <a:srgbClr val="000000"/>
                          </a:solidFill>
                          <a:effectLst/>
                          <a:latin typeface="+mn-lt"/>
                        </a:rPr>
                        <a:t>54%</a:t>
                      </a:r>
                    </a:p>
                  </a:txBody>
                  <a:tcPr marL="9525" marR="9525" marT="9525" marB="0" anchor="ctr"/>
                </a:tc>
                <a:extLst>
                  <a:ext uri="{0D108BD9-81ED-4DB2-BD59-A6C34878D82A}">
                    <a16:rowId xmlns:a16="http://schemas.microsoft.com/office/drawing/2014/main" val="1129447712"/>
                  </a:ext>
                </a:extLst>
              </a:tr>
              <a:tr h="505530">
                <a:tc>
                  <a:txBody>
                    <a:bodyPr/>
                    <a:lstStyle/>
                    <a:p>
                      <a:pPr algn="ctr" fontAlgn="b"/>
                      <a:r>
                        <a:rPr lang="en-US" sz="1700" b="0" i="0" u="none" strike="noStrike" dirty="0">
                          <a:solidFill>
                            <a:srgbClr val="000000"/>
                          </a:solidFill>
                          <a:effectLst/>
                          <a:latin typeface="+mn-lt"/>
                        </a:rPr>
                        <a:t>Women Ages 18-49 </a:t>
                      </a:r>
                    </a:p>
                  </a:txBody>
                  <a:tcPr marL="9525" marR="9525" marT="9525" marB="0" anchor="ctr">
                    <a:lnL w="12700" cap="flat" cmpd="sng" algn="ctr">
                      <a:noFill/>
                      <a:prstDash val="solid"/>
                      <a:round/>
                      <a:headEnd type="none" w="med" len="med"/>
                      <a:tailEnd type="none" w="med" len="med"/>
                    </a:lnL>
                  </a:tcPr>
                </a:tc>
                <a:tc>
                  <a:txBody>
                    <a:bodyPr/>
                    <a:lstStyle/>
                    <a:p>
                      <a:pPr algn="ctr" fontAlgn="b"/>
                      <a:r>
                        <a:rPr lang="en-US" sz="1700" b="1" i="0" u="none" strike="noStrike" dirty="0">
                          <a:solidFill>
                            <a:srgbClr val="000000"/>
                          </a:solidFill>
                          <a:effectLst/>
                          <a:latin typeface="+mn-lt"/>
                        </a:rPr>
                        <a:t>53%</a:t>
                      </a:r>
                    </a:p>
                  </a:txBody>
                  <a:tcPr marL="9525" marR="9525" marT="9525" marB="0" anchor="ctr"/>
                </a:tc>
                <a:extLst>
                  <a:ext uri="{0D108BD9-81ED-4DB2-BD59-A6C34878D82A}">
                    <a16:rowId xmlns:a16="http://schemas.microsoft.com/office/drawing/2014/main" val="1250220475"/>
                  </a:ext>
                </a:extLst>
              </a:tr>
            </a:tbl>
          </a:graphicData>
        </a:graphic>
      </p:graphicFrame>
      <p:sp>
        <p:nvSpPr>
          <p:cNvPr id="22" name="TextBox 21">
            <a:extLst>
              <a:ext uri="{FF2B5EF4-FFF2-40B4-BE49-F238E27FC236}">
                <a16:creationId xmlns:a16="http://schemas.microsoft.com/office/drawing/2014/main" id="{15E7410E-C9CE-4A2F-A357-F210DD45A357}"/>
              </a:ext>
            </a:extLst>
          </p:cNvPr>
          <p:cNvSpPr txBox="1"/>
          <p:nvPr/>
        </p:nvSpPr>
        <p:spPr>
          <a:xfrm>
            <a:off x="80253" y="1222208"/>
            <a:ext cx="4462667" cy="1185453"/>
          </a:xfrm>
          <a:prstGeom prst="rect">
            <a:avLst/>
          </a:prstGeom>
          <a:noFill/>
        </p:spPr>
        <p:txBody>
          <a:bodyPr wrap="square">
            <a:spAutoFit/>
          </a:bodyPr>
          <a:lstStyle/>
          <a:p>
            <a:pPr algn="ctr">
              <a:lnSpc>
                <a:spcPts val="1700"/>
              </a:lnSpc>
            </a:pPr>
            <a:r>
              <a:rPr lang="en-US" sz="1700" i="1" dirty="0">
                <a:effectLst/>
                <a:ea typeface="Times New Roman" panose="02020603050405020304" pitchFamily="18" charset="0"/>
                <a:cs typeface="Times New Roman" panose="02020603050405020304" pitchFamily="18" charset="0"/>
              </a:rPr>
              <a:t>Thinking about </a:t>
            </a:r>
            <a:r>
              <a:rPr lang="en-US" sz="1700" i="1" dirty="0">
                <a:effectLst/>
                <a:ea typeface="Times New Roman" panose="02020603050405020304" pitchFamily="18" charset="0"/>
                <a:cs typeface="Helvetica" panose="020B0604020202020204" pitchFamily="34" charset="0"/>
              </a:rPr>
              <a:t>children’s programs and early childhood education in Whatcom</a:t>
            </a:r>
            <a:r>
              <a:rPr lang="en-US" sz="1700" b="1" i="1" dirty="0">
                <a:effectLst/>
                <a:ea typeface="Times New Roman" panose="02020603050405020304" pitchFamily="18" charset="0"/>
                <a:cs typeface="Times New Roman" panose="02020603050405020304" pitchFamily="18" charset="0"/>
              </a:rPr>
              <a:t> </a:t>
            </a:r>
            <a:r>
              <a:rPr lang="en-US" sz="1700" i="1" dirty="0">
                <a:effectLst/>
                <a:ea typeface="Times New Roman" panose="02020603050405020304" pitchFamily="18" charset="0"/>
                <a:cs typeface="Helvetica" panose="020B0604020202020204" pitchFamily="34" charset="0"/>
              </a:rPr>
              <a:t>County,</a:t>
            </a:r>
            <a:r>
              <a:rPr lang="en-US" sz="1700" i="1" dirty="0">
                <a:effectLst/>
                <a:ea typeface="Times New Roman" panose="02020603050405020304" pitchFamily="18" charset="0"/>
                <a:cs typeface="Times New Roman" panose="02020603050405020304" pitchFamily="18" charset="0"/>
              </a:rPr>
              <a:t> do you think there a great need for additional funding, some need, a little need, or no real need for additional funding for these types of programs? </a:t>
            </a:r>
            <a:endParaRPr lang="en-US" sz="1700" i="1" dirty="0"/>
          </a:p>
        </p:txBody>
      </p:sp>
    </p:spTree>
    <p:extLst>
      <p:ext uri="{BB962C8B-B14F-4D97-AF65-F5344CB8AC3E}">
        <p14:creationId xmlns:p14="http://schemas.microsoft.com/office/powerpoint/2010/main" val="16085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E55D5-E8F5-442C-87C6-43129DA744E7}"/>
              </a:ext>
            </a:extLst>
          </p:cNvPr>
          <p:cNvSpPr>
            <a:spLocks noGrp="1"/>
          </p:cNvSpPr>
          <p:nvPr>
            <p:ph type="title"/>
          </p:nvPr>
        </p:nvSpPr>
        <p:spPr>
          <a:xfrm>
            <a:off x="0" y="333854"/>
            <a:ext cx="9144000" cy="1199175"/>
          </a:xfrm>
        </p:spPr>
        <p:txBody>
          <a:bodyPr>
            <a:noAutofit/>
          </a:bodyPr>
          <a:lstStyle/>
          <a:p>
            <a:r>
              <a:rPr lang="en-US" dirty="0"/>
              <a:t>Polling can also show you where kids stack up against other funding priorities.</a:t>
            </a:r>
          </a:p>
        </p:txBody>
      </p:sp>
      <p:sp>
        <p:nvSpPr>
          <p:cNvPr id="3" name="Text Placeholder 2">
            <a:extLst>
              <a:ext uri="{FF2B5EF4-FFF2-40B4-BE49-F238E27FC236}">
                <a16:creationId xmlns:a16="http://schemas.microsoft.com/office/drawing/2014/main" id="{2152D766-B3E9-4E6F-8D33-4890AB088E44}"/>
              </a:ext>
            </a:extLst>
          </p:cNvPr>
          <p:cNvSpPr>
            <a:spLocks noGrp="1"/>
          </p:cNvSpPr>
          <p:nvPr>
            <p:ph type="body" sz="quarter" idx="10"/>
          </p:nvPr>
        </p:nvSpPr>
        <p:spPr>
          <a:xfrm>
            <a:off x="3100251" y="6190439"/>
            <a:ext cx="6028509" cy="490883"/>
          </a:xfrm>
        </p:spPr>
        <p:txBody>
          <a:bodyPr/>
          <a:lstStyle/>
          <a:p>
            <a:r>
              <a:rPr lang="en-US" dirty="0"/>
              <a:t>Q1. Here are some issues that some people have said they would like their state or local government to address. Please tell me how important you think it is for state and local government to focus on each issue: extremely important, very important, somewhat important, or not too important? National 2021</a:t>
            </a:r>
          </a:p>
        </p:txBody>
      </p:sp>
      <p:sp>
        <p:nvSpPr>
          <p:cNvPr id="8" name="Rectangle: Rounded Corners 7">
            <a:extLst>
              <a:ext uri="{FF2B5EF4-FFF2-40B4-BE49-F238E27FC236}">
                <a16:creationId xmlns:a16="http://schemas.microsoft.com/office/drawing/2014/main" id="{03EED8BF-6EF2-4396-A8E3-36862B3F2A4A}"/>
              </a:ext>
            </a:extLst>
          </p:cNvPr>
          <p:cNvSpPr/>
          <p:nvPr/>
        </p:nvSpPr>
        <p:spPr>
          <a:xfrm>
            <a:off x="139958" y="3443001"/>
            <a:ext cx="8910735" cy="578498"/>
          </a:xfrm>
          <a:prstGeom prst="roundRect">
            <a:avLst/>
          </a:prstGeom>
          <a:solidFill>
            <a:schemeClr val="accent2">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9" name="Table 8">
            <a:extLst>
              <a:ext uri="{FF2B5EF4-FFF2-40B4-BE49-F238E27FC236}">
                <a16:creationId xmlns:a16="http://schemas.microsoft.com/office/drawing/2014/main" id="{5EF4BD76-E249-41DD-9D50-F9963C422CF2}"/>
              </a:ext>
            </a:extLst>
          </p:cNvPr>
          <p:cNvGraphicFramePr>
            <a:graphicFrameLocks noGrp="1"/>
          </p:cNvGraphicFramePr>
          <p:nvPr/>
        </p:nvGraphicFramePr>
        <p:xfrm>
          <a:off x="8092925" y="1438275"/>
          <a:ext cx="1066800" cy="4578460"/>
        </p:xfrm>
        <a:graphic>
          <a:graphicData uri="http://schemas.openxmlformats.org/drawingml/2006/table">
            <a:tbl>
              <a:tblPr>
                <a:tableStyleId>{5C22544A-7EE6-4342-B048-85BDC9FD1C3A}</a:tableStyleId>
              </a:tblPr>
              <a:tblGrid>
                <a:gridCol w="1066800">
                  <a:extLst>
                    <a:ext uri="{9D8B030D-6E8A-4147-A177-3AD203B41FA5}">
                      <a16:colId xmlns:a16="http://schemas.microsoft.com/office/drawing/2014/main" val="20000"/>
                    </a:ext>
                  </a:extLst>
                </a:gridCol>
              </a:tblGrid>
              <a:tr h="537146">
                <a:tc>
                  <a:txBody>
                    <a:bodyPr/>
                    <a:lstStyle/>
                    <a:p>
                      <a:pPr algn="ctr" fontAlgn="b">
                        <a:lnSpc>
                          <a:spcPts val="1900"/>
                        </a:lnSpc>
                      </a:pPr>
                      <a:r>
                        <a:rPr lang="en-US" sz="1800" b="1" i="0" u="none" strike="noStrike" dirty="0">
                          <a:solidFill>
                            <a:schemeClr val="accent1"/>
                          </a:solidFill>
                          <a:effectLst/>
                          <a:latin typeface="+mn-lt"/>
                        </a:rPr>
                        <a:t>Ext./Very</a:t>
                      </a:r>
                      <a:r>
                        <a:rPr lang="en-US" sz="1800" b="1" i="0" u="none" strike="noStrike" baseline="0" dirty="0">
                          <a:solidFill>
                            <a:schemeClr val="accent1"/>
                          </a:solidFill>
                          <a:effectLst/>
                          <a:latin typeface="+mn-lt"/>
                        </a:rPr>
                        <a:t> </a:t>
                      </a:r>
                      <a:r>
                        <a:rPr lang="en-US" sz="1800" b="1" i="0" u="none" strike="noStrike" dirty="0">
                          <a:solidFill>
                            <a:schemeClr val="accent1"/>
                          </a:solidFill>
                          <a:effectLst/>
                          <a:latin typeface="+mn-lt"/>
                        </a:rPr>
                        <a:t>Impt.</a:t>
                      </a:r>
                    </a:p>
                  </a:txBody>
                  <a:tcPr marL="7620" marR="762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08929">
                <a:tc>
                  <a:txBody>
                    <a:bodyPr/>
                    <a:lstStyle/>
                    <a:p>
                      <a:pPr algn="ctr" fontAlgn="ctr"/>
                      <a:r>
                        <a:rPr lang="en-US" sz="1800" b="1" i="0" u="none" strike="noStrike" dirty="0">
                          <a:solidFill>
                            <a:schemeClr val="accent1"/>
                          </a:solidFill>
                          <a:effectLst/>
                          <a:latin typeface="+mn-lt"/>
                        </a:rPr>
                        <a:t>87%</a:t>
                      </a:r>
                    </a:p>
                  </a:txBody>
                  <a:tcPr marL="7620" marR="762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16287">
                <a:tc>
                  <a:txBody>
                    <a:bodyPr/>
                    <a:lstStyle/>
                    <a:p>
                      <a:pPr algn="ctr" fontAlgn="ctr"/>
                      <a:r>
                        <a:rPr lang="en-US" sz="1800" b="1" i="0" u="none" strike="noStrike" dirty="0">
                          <a:solidFill>
                            <a:schemeClr val="accent1"/>
                          </a:solidFill>
                          <a:effectLst/>
                          <a:latin typeface="+mn-lt"/>
                        </a:rPr>
                        <a:t>83%</a:t>
                      </a:r>
                    </a:p>
                  </a:txBody>
                  <a:tcPr marL="7620" marR="762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58581796"/>
                  </a:ext>
                </a:extLst>
              </a:tr>
              <a:tr h="543904">
                <a:tc>
                  <a:txBody>
                    <a:bodyPr/>
                    <a:lstStyle/>
                    <a:p>
                      <a:pPr algn="ctr" fontAlgn="ctr"/>
                      <a:r>
                        <a:rPr lang="en-US" sz="1800" b="1" i="0" u="none" strike="noStrike" dirty="0">
                          <a:solidFill>
                            <a:schemeClr val="accent1"/>
                          </a:solidFill>
                          <a:effectLst/>
                          <a:latin typeface="+mn-lt"/>
                        </a:rPr>
                        <a:t>82%</a:t>
                      </a:r>
                    </a:p>
                  </a:txBody>
                  <a:tcPr marL="7620" marR="762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531023">
                <a:tc>
                  <a:txBody>
                    <a:bodyPr/>
                    <a:lstStyle/>
                    <a:p>
                      <a:pPr algn="ctr" fontAlgn="ctr"/>
                      <a:r>
                        <a:rPr lang="en-US" sz="1800" b="1" i="0" u="none" strike="noStrike" dirty="0">
                          <a:solidFill>
                            <a:schemeClr val="accent1"/>
                          </a:solidFill>
                          <a:effectLst/>
                          <a:latin typeface="+mn-lt"/>
                        </a:rPr>
                        <a:t>82%</a:t>
                      </a:r>
                    </a:p>
                  </a:txBody>
                  <a:tcPr marL="7620" marR="762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510984">
                <a:tc>
                  <a:txBody>
                    <a:bodyPr/>
                    <a:lstStyle/>
                    <a:p>
                      <a:pPr algn="ctr" fontAlgn="ctr"/>
                      <a:r>
                        <a:rPr lang="en-US" sz="1800" b="1" i="0" u="none" strike="noStrike" dirty="0">
                          <a:solidFill>
                            <a:schemeClr val="accent1"/>
                          </a:solidFill>
                          <a:effectLst/>
                          <a:latin typeface="+mn-lt"/>
                        </a:rPr>
                        <a:t>79%</a:t>
                      </a:r>
                    </a:p>
                  </a:txBody>
                  <a:tcPr marL="7620" marR="762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531023">
                <a:tc>
                  <a:txBody>
                    <a:bodyPr/>
                    <a:lstStyle/>
                    <a:p>
                      <a:pPr algn="ctr" fontAlgn="ctr"/>
                      <a:r>
                        <a:rPr lang="en-US" sz="1800" b="1" i="0" u="none" strike="noStrike" dirty="0">
                          <a:solidFill>
                            <a:schemeClr val="accent1"/>
                          </a:solidFill>
                          <a:effectLst/>
                          <a:latin typeface="+mn-lt"/>
                        </a:rPr>
                        <a:t>68%</a:t>
                      </a:r>
                    </a:p>
                  </a:txBody>
                  <a:tcPr marL="7620" marR="762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578160">
                <a:tc>
                  <a:txBody>
                    <a:bodyPr/>
                    <a:lstStyle/>
                    <a:p>
                      <a:pPr algn="ctr" fontAlgn="ctr"/>
                      <a:r>
                        <a:rPr lang="en-US" sz="1800" b="1" i="0" u="none" strike="noStrike" dirty="0">
                          <a:solidFill>
                            <a:schemeClr val="accent1"/>
                          </a:solidFill>
                          <a:effectLst/>
                          <a:latin typeface="+mn-lt"/>
                        </a:rPr>
                        <a:t>63%</a:t>
                      </a:r>
                    </a:p>
                  </a:txBody>
                  <a:tcPr marL="7620" marR="762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521004">
                <a:tc>
                  <a:txBody>
                    <a:bodyPr/>
                    <a:lstStyle/>
                    <a:p>
                      <a:pPr algn="ctr" fontAlgn="ctr"/>
                      <a:r>
                        <a:rPr lang="en-US" sz="1800" b="1" i="0" u="none" strike="noStrike" dirty="0">
                          <a:solidFill>
                            <a:schemeClr val="accent1"/>
                          </a:solidFill>
                          <a:effectLst/>
                          <a:latin typeface="+mn-lt"/>
                        </a:rPr>
                        <a:t>56%</a:t>
                      </a:r>
                    </a:p>
                  </a:txBody>
                  <a:tcPr marL="7620" marR="762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graphicFrame>
        <p:nvGraphicFramePr>
          <p:cNvPr id="10" name="Chart 9">
            <a:extLst>
              <a:ext uri="{FF2B5EF4-FFF2-40B4-BE49-F238E27FC236}">
                <a16:creationId xmlns:a16="http://schemas.microsoft.com/office/drawing/2014/main" id="{FAC93BF9-761F-4C91-8CE6-B4BB7A8A80B0}"/>
              </a:ext>
            </a:extLst>
          </p:cNvPr>
          <p:cNvGraphicFramePr/>
          <p:nvPr/>
        </p:nvGraphicFramePr>
        <p:xfrm>
          <a:off x="15240" y="1420223"/>
          <a:ext cx="8290560" cy="503957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5078685"/>
      </p:ext>
    </p:extLst>
  </p:cSld>
  <p:clrMapOvr>
    <a:masterClrMapping/>
  </p:clrMapOvr>
</p:sld>
</file>

<file path=ppt/theme/theme1.xml><?xml version="1.0" encoding="utf-8"?>
<a:theme xmlns:a="http://schemas.openxmlformats.org/drawingml/2006/main" name="FM3 MASTER TEMP- (Default-ORANGE)">
  <a:themeElements>
    <a:clrScheme name="FM3 BLUE &amp; ORANGE- (FINAL)">
      <a:dk1>
        <a:srgbClr val="000000"/>
      </a:dk1>
      <a:lt1>
        <a:srgbClr val="FFFFFF"/>
      </a:lt1>
      <a:dk2>
        <a:srgbClr val="10203A"/>
      </a:dk2>
      <a:lt2>
        <a:srgbClr val="91CCF4"/>
      </a:lt2>
      <a:accent1>
        <a:srgbClr val="1B3660"/>
      </a:accent1>
      <a:accent2>
        <a:srgbClr val="1587D4"/>
      </a:accent2>
      <a:accent3>
        <a:srgbClr val="FFFFFF"/>
      </a:accent3>
      <a:accent4>
        <a:srgbClr val="F97103"/>
      </a:accent4>
      <a:accent5>
        <a:srgbClr val="FDA155"/>
      </a:accent5>
      <a:accent6>
        <a:srgbClr val="A9ABB8"/>
      </a:accent6>
      <a:hlink>
        <a:srgbClr val="5F0224"/>
      </a:hlink>
      <a:folHlink>
        <a:srgbClr val="FCA2C2"/>
      </a:folHlink>
    </a:clrScheme>
    <a:fontScheme name="Custom 3">
      <a:majorFont>
        <a:latin typeface="Tahoma"/>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marL="0" marR="0" algn="ctr">
          <a:spcBef>
            <a:spcPts val="0"/>
          </a:spcBef>
          <a:spcAft>
            <a:spcPts val="0"/>
          </a:spcAft>
          <a:defRPr sz="1700" smtClean="0">
            <a:effectLst/>
            <a:ea typeface="Calibri" panose="020F0502020204030204" pitchFamily="34"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FM3 MASTER TEMP- (Default-ORANGE)" id="{C35DCF91-AF4B-404C-88A6-997989BB9825}" vid="{AF3C0C71-B251-409E-985F-70D0F1B01B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FM3 MASTER TEMP- (Default-ORANGE)</Template>
  <TotalTime>7762</TotalTime>
  <Words>931</Words>
  <Application>Microsoft Office PowerPoint</Application>
  <PresentationFormat>Letter Paper (8.5x11 in)</PresentationFormat>
  <Paragraphs>139</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Tahoma</vt:lpstr>
      <vt:lpstr>FM3 MASTER TEMP- (Default-ORANGE)</vt:lpstr>
      <vt:lpstr>PowerPoint Presentation</vt:lpstr>
      <vt:lpstr>PowerPoint Presentation</vt:lpstr>
      <vt:lpstr>A “right direction/wrong track” question shows you the overall mood of the community.</vt:lpstr>
      <vt:lpstr>It can also show you how voters view key stakeholders inside and outside government.</vt:lpstr>
      <vt:lpstr>It can also show you whether issues that impact kids are in the top tier of community concerns…</vt:lpstr>
      <vt:lpstr>…or rank lower on the list.</vt:lpstr>
      <vt:lpstr>In our current context, it can also measure voters’ own economic anxiety.</vt:lpstr>
      <vt:lpstr>Testing the perceived need for funding for kids can be a key indicator of viability.</vt:lpstr>
      <vt:lpstr>Polling can also show you where kids stack up against other funding priorities.</vt:lpstr>
      <vt:lpstr>Given recent discussion of federal funding, it can measure voter awareness...</vt:lpstr>
      <vt:lpstr>…and assess whether the hope of federal funding has diminished their support for raising it locally.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Liz Mares-Kim</dc:creator>
  <cp:lastModifiedBy>Margaret Brodkin</cp:lastModifiedBy>
  <cp:revision>2361</cp:revision>
  <cp:lastPrinted>2021-11-22T21:51:57Z</cp:lastPrinted>
  <dcterms:created xsi:type="dcterms:W3CDTF">2021-07-12T16:43:57Z</dcterms:created>
  <dcterms:modified xsi:type="dcterms:W3CDTF">2022-03-22T00:44:51Z</dcterms:modified>
</cp:coreProperties>
</file>