
<file path=[Content_Types].xml><?xml version="1.0" encoding="utf-8"?>
<Types xmlns="http://schemas.openxmlformats.org/package/2006/content-types">
  <Default Extension="xml" ContentType="application/vnd.openxmlformats-package.core-properties+xml"/>
  <Default Extension="png" ContentType="image/png"/>
  <Default Extension="jpeg" ContentType="image/jpeg"/>
  <Default Extension="rels" ContentType="application/vnd.openxmlformats-package.relationship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13.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Layouts/slideLayout25.xml" ContentType="application/vnd.openxmlformats-officedocument.presentationml.slideLayout+xml"/>
  <Override PartName="/ppt/slideMasters/slideMaster4.xml" ContentType="application/vnd.openxmlformats-officedocument.presentationml.slideMaster+xml"/>
  <Override PartName="/ppt/theme/theme4.xml" ContentType="application/vnd.openxmlformats-officedocument.theme+xml"/>
  <Override PartName="/ppt/slideLayouts/slideLayout38.xml" ContentType="application/vnd.openxmlformats-officedocument.presentationml.slideLayout+xml"/>
  <Override PartName="/ppt/slideMasters/slideMaster5.xml" ContentType="application/vnd.openxmlformats-officedocument.presentationml.slideMaster+xml"/>
  <Override PartName="/ppt/theme/theme5.xml" ContentType="application/vnd.openxmlformats-officedocument.theme+xml"/>
  <Override PartName="/ppt/slideLayouts/slideLayout49.xml" ContentType="application/vnd.openxmlformats-officedocument.presentationml.slideLayout+xml"/>
  <Override PartName="/ppt/slideMasters/slideMaster6.xml" ContentType="application/vnd.openxmlformats-officedocument.presentationml.slideMaster+xml"/>
  <Override PartName="/ppt/theme/theme6.xml" ContentType="application/vnd.openxmlformats-officedocument.theme+xml"/>
  <Override PartName="/ppt/slideLayouts/slideLayout61.xml" ContentType="application/vnd.openxmlformats-officedocument.presentationml.slideLayout+xml"/>
  <Override PartName="/ppt/slideMasters/slideMaster7.xml" ContentType="application/vnd.openxmlformats-officedocument.presentationml.slideMaster+xml"/>
  <Override PartName="/ppt/theme/theme7.xml" ContentType="application/vnd.openxmlformats-officedocument.theme+xml"/>
  <Override PartName="/ppt/slideLayouts/slideLayout73.xml" ContentType="application/vnd.openxmlformats-officedocument.presentationml.slideLayout+xml"/>
  <Override PartName="/ppt/slideMasters/slideMaster8.xml" ContentType="application/vnd.openxmlformats-officedocument.presentationml.slideMaster+xml"/>
  <Override PartName="/ppt/theme/theme8.xml" ContentType="application/vnd.openxmlformats-officedocument.theme+xml"/>
  <Override PartName="/ppt/slideLayouts/slideLayout85.xml" ContentType="application/vnd.openxmlformats-officedocument.presentationml.slideLayout+xml"/>
  <Override PartName="/ppt/slideMasters/slideMaster9.xml" ContentType="application/vnd.openxmlformats-officedocument.presentationml.slideMaster+xml"/>
  <Override PartName="/ppt/theme/theme9.xml" ContentType="application/vnd.openxmlformats-officedocument.theme+xml"/>
  <Override PartName="/ppt/slideLayouts/slideLayout97.xml" ContentType="application/vnd.openxmlformats-officedocument.presentationml.slideLayout+xml"/>
  <Override PartName="/ppt/slideMasters/slideMaster10.xml" ContentType="application/vnd.openxmlformats-officedocument.presentationml.slideMaster+xml"/>
  <Override PartName="/ppt/theme/theme10.xml" ContentType="application/vnd.openxmlformats-officedocument.theme+xml"/>
  <Override PartName="/ppt/slideLayouts/slideLayout112.xml" ContentType="application/vnd.openxmlformats-officedocument.presentationml.slideLayout+xml"/>
  <Override PartName="/ppt/notesMasters/notesMaster1.xml" ContentType="application/vnd.openxmlformats-officedocument.presentationml.notesMaster+xml"/>
  <Override PartName="/ppt/theme/theme11.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slides/slide28.xml" ContentType="application/vnd.openxmlformats-officedocument.presentationml.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s/slide29.xml" ContentType="application/vnd.openxmlformats-officedocument.presentationml.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s/slide34.xml" ContentType="application/vnd.openxmlformats-officedocument.presentationml.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Slides/notesSlide39.xml" ContentType="application/vnd.openxmlformats-officedocument.presentationml.notesSlide+xml"/>
  <Override PartName="/ppt/slides/slide40.xml" ContentType="application/vnd.openxmlformats-officedocument.presentationml.slide+xml"/>
  <Override PartName="/ppt/notesSlides/notesSlide40.xml" ContentType="application/vnd.openxmlformats-officedocument.presentationml.notes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harts/chart1.xml" ContentType="application/vnd.openxmlformats-officedocument.drawingml.chart+xml"/>
  <Override PartName="/ppt/notesSlides/notesSlide45.xml" ContentType="application/vnd.openxmlformats-officedocument.presentationml.notesSlide+xml"/>
  <Override PartName="/ppt/slides/slide46.xml" ContentType="application/vnd.openxmlformats-officedocument.presentationml.slide+xml"/>
  <Override PartName="/ppt/notesSlides/notesSlide46.xml" ContentType="application/vnd.openxmlformats-officedocument.presentationml.notes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Slides/notesSlide49.xml" ContentType="application/vnd.openxmlformats-officedocument.presentationml.notesSlide+xml"/>
  <Override PartName="/ppt/slides/slide50.xml" ContentType="application/vnd.openxmlformats-officedocument.presentationml.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s/slide57.xml" ContentType="application/vnd.openxmlformats-officedocument.presentationml.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s/slide58.xml" ContentType="application/vnd.openxmlformats-officedocument.presentationml.slide+xml"/>
  <Override PartName="/ppt/notesSlides/notesSlide58.xml" ContentType="application/vnd.openxmlformats-officedocument.presentationml.notes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Slides/notesSlide72.xml" ContentType="application/vnd.openxmlformats-officedocument.presentationml.notesSlide+xml"/>
  <Override PartName="/ppt/slides/slide73.xml" ContentType="application/vnd.openxmlformats-officedocument.presentationml.slide+xml"/>
  <Override PartName="/ppt/notesSlides/notesSlide73.xml" ContentType="application/vnd.openxmlformats-officedocument.presentationml.notesSlide+xml"/>
  <Override PartName="/ppt/slides/slide74.xml" ContentType="application/vnd.openxmlformats-officedocument.presentationml.slide+xml"/>
  <Override PartName="/ppt/notesSlides/notesSlide74.xml" ContentType="application/vnd.openxmlformats-officedocument.presentationml.notes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Slides/notesSlide77.xml" ContentType="application/vnd.openxmlformats-officedocument.presentationml.notes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Types>
</file>

<file path=_rels/.rels>&#65279;<?xml version="1.0" encoding="utf-8"?><Relationships xmlns="http://schemas.openxmlformats.org/package/2006/relationships"><Relationship Type="http://schemas.openxmlformats.org/package/2006/relationships/metadata/core-properties" Target="/docProps/core.xml" Id="rId1" /><Relationship Type="http://schemas.openxmlformats.org/officeDocument/2006/relationships/extended-properties" Target="/docProps/app.xml" Id="rId2" /><Relationship Type="http://schemas.openxmlformats.org/officeDocument/2006/relationships/custom-properties" Target="/docProps/custom.xml" Id="rId3" /><Relationship Type="http://schemas.openxmlformats.org/officeDocument/2006/relationships/officeDocument" Target="/ppt/presentation.xml" Id="rId4"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Lst>
  <p:sldSz cx="12192000" cy="6858000"/>
  <p:notesSz cx="6858000" cy="9144000"/>
</p:presentation>
</file>

<file path=ppt/_rels/presentation.xml.rels>&#65279;<?xml version="1.0" encoding="utf-8"?><Relationships xmlns="http://schemas.openxmlformats.org/package/2006/relationships"><Relationship Type="http://schemas.openxmlformats.org/officeDocument/2006/relationships/theme" Target="/ppt/theme/theme1.xml" Id="rId1" /><Relationship Type="http://schemas.openxmlformats.org/officeDocument/2006/relationships/slideMaster" Target="/ppt/slideMasters/slideMaster1.xml" Id="rId2" /><Relationship Type="http://schemas.openxmlformats.org/officeDocument/2006/relationships/slideMaster" Target="/ppt/slideMasters/slideMaster2.xml" Id="rId3" /><Relationship Type="http://schemas.openxmlformats.org/officeDocument/2006/relationships/slideMaster" Target="/ppt/slideMasters/slideMaster3.xml" Id="rId4" /><Relationship Type="http://schemas.openxmlformats.org/officeDocument/2006/relationships/slideMaster" Target="/ppt/slideMasters/slideMaster4.xml" Id="rId5" /><Relationship Type="http://schemas.openxmlformats.org/officeDocument/2006/relationships/slideMaster" Target="/ppt/slideMasters/slideMaster5.xml" Id="rId6" /><Relationship Type="http://schemas.openxmlformats.org/officeDocument/2006/relationships/slideMaster" Target="/ppt/slideMasters/slideMaster6.xml" Id="rId7" /><Relationship Type="http://schemas.openxmlformats.org/officeDocument/2006/relationships/slideMaster" Target="/ppt/slideMasters/slideMaster7.xml" Id="rId8" /><Relationship Type="http://schemas.openxmlformats.org/officeDocument/2006/relationships/slideMaster" Target="/ppt/slideMasters/slideMaster8.xml" Id="rId9" /><Relationship Type="http://schemas.openxmlformats.org/officeDocument/2006/relationships/slideMaster" Target="/ppt/slideMasters/slideMaster9.xml" Id="rId10" /><Relationship Type="http://schemas.openxmlformats.org/officeDocument/2006/relationships/slideMaster" Target="/ppt/slideMasters/slideMaster10.xml" Id="rId11" /><Relationship Type="http://schemas.openxmlformats.org/officeDocument/2006/relationships/notesMaster" Target="/ppt/notesMasters/notesMaster1.xml" Id="rId12" /><Relationship Type="http://schemas.openxmlformats.org/officeDocument/2006/relationships/slide" Target="/ppt/slides/slide1.xml" Id="rId13" /><Relationship Type="http://schemas.openxmlformats.org/officeDocument/2006/relationships/slide" Target="/ppt/slides/slide2.xml" Id="rId14" /><Relationship Type="http://schemas.openxmlformats.org/officeDocument/2006/relationships/slide" Target="/ppt/slides/slide3.xml" Id="rId15" /><Relationship Type="http://schemas.openxmlformats.org/officeDocument/2006/relationships/slide" Target="/ppt/slides/slide4.xml" Id="rId16" /><Relationship Type="http://schemas.openxmlformats.org/officeDocument/2006/relationships/slide" Target="/ppt/slides/slide5.xml" Id="rId17" /><Relationship Type="http://schemas.openxmlformats.org/officeDocument/2006/relationships/slide" Target="/ppt/slides/slide6.xml" Id="rId18" /><Relationship Type="http://schemas.openxmlformats.org/officeDocument/2006/relationships/slide" Target="/ppt/slides/slide7.xml" Id="rId19" /><Relationship Type="http://schemas.openxmlformats.org/officeDocument/2006/relationships/slide" Target="/ppt/slides/slide8.xml" Id="rId20" /><Relationship Type="http://schemas.openxmlformats.org/officeDocument/2006/relationships/slide" Target="/ppt/slides/slide9.xml" Id="rId21" /><Relationship Type="http://schemas.openxmlformats.org/officeDocument/2006/relationships/slide" Target="/ppt/slides/slide10.xml" Id="rId22" /><Relationship Type="http://schemas.openxmlformats.org/officeDocument/2006/relationships/slide" Target="/ppt/slides/slide11.xml" Id="rId23" /><Relationship Type="http://schemas.openxmlformats.org/officeDocument/2006/relationships/slide" Target="/ppt/slides/slide12.xml" Id="rId24" /><Relationship Type="http://schemas.openxmlformats.org/officeDocument/2006/relationships/slide" Target="/ppt/slides/slide13.xml" Id="rId25" /><Relationship Type="http://schemas.openxmlformats.org/officeDocument/2006/relationships/slide" Target="/ppt/slides/slide14.xml" Id="rId26" /><Relationship Type="http://schemas.openxmlformats.org/officeDocument/2006/relationships/slide" Target="/ppt/slides/slide15.xml" Id="rId27" /><Relationship Type="http://schemas.openxmlformats.org/officeDocument/2006/relationships/slide" Target="/ppt/slides/slide16.xml" Id="rId28" /><Relationship Type="http://schemas.openxmlformats.org/officeDocument/2006/relationships/slide" Target="/ppt/slides/slide17.xml" Id="rId29" /><Relationship Type="http://schemas.openxmlformats.org/officeDocument/2006/relationships/slide" Target="/ppt/slides/slide18.xml" Id="rId30" /><Relationship Type="http://schemas.openxmlformats.org/officeDocument/2006/relationships/slide" Target="/ppt/slides/slide19.xml" Id="rId31" /><Relationship Type="http://schemas.openxmlformats.org/officeDocument/2006/relationships/slide" Target="/ppt/slides/slide20.xml" Id="rId32" /><Relationship Type="http://schemas.openxmlformats.org/officeDocument/2006/relationships/slide" Target="/ppt/slides/slide21.xml" Id="rId33" /><Relationship Type="http://schemas.openxmlformats.org/officeDocument/2006/relationships/slide" Target="/ppt/slides/slide22.xml" Id="rId34" /><Relationship Type="http://schemas.openxmlformats.org/officeDocument/2006/relationships/slide" Target="/ppt/slides/slide23.xml" Id="rId35" /><Relationship Type="http://schemas.openxmlformats.org/officeDocument/2006/relationships/slide" Target="/ppt/slides/slide24.xml" Id="rId36" /><Relationship Type="http://schemas.openxmlformats.org/officeDocument/2006/relationships/slide" Target="/ppt/slides/slide25.xml" Id="rId37" /><Relationship Type="http://schemas.openxmlformats.org/officeDocument/2006/relationships/slide" Target="/ppt/slides/slide26.xml" Id="rId38" /><Relationship Type="http://schemas.openxmlformats.org/officeDocument/2006/relationships/slide" Target="/ppt/slides/slide27.xml" Id="rId39" /><Relationship Type="http://schemas.openxmlformats.org/officeDocument/2006/relationships/slide" Target="/ppt/slides/slide28.xml" Id="rId40" /><Relationship Type="http://schemas.openxmlformats.org/officeDocument/2006/relationships/slide" Target="/ppt/slides/slide29.xml" Id="rId41" /><Relationship Type="http://schemas.openxmlformats.org/officeDocument/2006/relationships/slide" Target="/ppt/slides/slide30.xml" Id="rId42" /><Relationship Type="http://schemas.openxmlformats.org/officeDocument/2006/relationships/slide" Target="/ppt/slides/slide31.xml" Id="rId43" /><Relationship Type="http://schemas.openxmlformats.org/officeDocument/2006/relationships/slide" Target="/ppt/slides/slide32.xml" Id="rId44" /><Relationship Type="http://schemas.openxmlformats.org/officeDocument/2006/relationships/slide" Target="/ppt/slides/slide33.xml" Id="rId45" /><Relationship Type="http://schemas.openxmlformats.org/officeDocument/2006/relationships/slide" Target="/ppt/slides/slide34.xml" Id="rId46" /><Relationship Type="http://schemas.openxmlformats.org/officeDocument/2006/relationships/slide" Target="/ppt/slides/slide35.xml" Id="rId47" /><Relationship Type="http://schemas.openxmlformats.org/officeDocument/2006/relationships/slide" Target="/ppt/slides/slide36.xml" Id="rId48" /><Relationship Type="http://schemas.openxmlformats.org/officeDocument/2006/relationships/slide" Target="/ppt/slides/slide37.xml" Id="rId49" /><Relationship Type="http://schemas.openxmlformats.org/officeDocument/2006/relationships/slide" Target="/ppt/slides/slide38.xml" Id="rId50" /><Relationship Type="http://schemas.openxmlformats.org/officeDocument/2006/relationships/slide" Target="/ppt/slides/slide39.xml" Id="rId51" /><Relationship Type="http://schemas.openxmlformats.org/officeDocument/2006/relationships/slide" Target="/ppt/slides/slide40.xml" Id="rId52" /><Relationship Type="http://schemas.openxmlformats.org/officeDocument/2006/relationships/slide" Target="/ppt/slides/slide41.xml" Id="rId53" /><Relationship Type="http://schemas.openxmlformats.org/officeDocument/2006/relationships/slide" Target="/ppt/slides/slide42.xml" Id="rId54" /><Relationship Type="http://schemas.openxmlformats.org/officeDocument/2006/relationships/slide" Target="/ppt/slides/slide43.xml" Id="rId55" /><Relationship Type="http://schemas.openxmlformats.org/officeDocument/2006/relationships/slide" Target="/ppt/slides/slide44.xml" Id="rId56" /><Relationship Type="http://schemas.openxmlformats.org/officeDocument/2006/relationships/slide" Target="/ppt/slides/slide45.xml" Id="rId57" /><Relationship Type="http://schemas.openxmlformats.org/officeDocument/2006/relationships/slide" Target="/ppt/slides/slide46.xml" Id="rId58" /><Relationship Type="http://schemas.openxmlformats.org/officeDocument/2006/relationships/slide" Target="/ppt/slides/slide47.xml" Id="rId59" /><Relationship Type="http://schemas.openxmlformats.org/officeDocument/2006/relationships/slide" Target="/ppt/slides/slide48.xml" Id="rId60" /><Relationship Type="http://schemas.openxmlformats.org/officeDocument/2006/relationships/slide" Target="/ppt/slides/slide49.xml" Id="rId61" /><Relationship Type="http://schemas.openxmlformats.org/officeDocument/2006/relationships/slide" Target="/ppt/slides/slide50.xml" Id="rId62" /><Relationship Type="http://schemas.openxmlformats.org/officeDocument/2006/relationships/slide" Target="/ppt/slides/slide51.xml" Id="rId63" /><Relationship Type="http://schemas.openxmlformats.org/officeDocument/2006/relationships/slide" Target="/ppt/slides/slide52.xml" Id="rId64" /><Relationship Type="http://schemas.openxmlformats.org/officeDocument/2006/relationships/slide" Target="/ppt/slides/slide53.xml" Id="rId65" /><Relationship Type="http://schemas.openxmlformats.org/officeDocument/2006/relationships/slide" Target="/ppt/slides/slide54.xml" Id="rId66" /><Relationship Type="http://schemas.openxmlformats.org/officeDocument/2006/relationships/slide" Target="/ppt/slides/slide55.xml" Id="rId67" /><Relationship Type="http://schemas.openxmlformats.org/officeDocument/2006/relationships/slide" Target="/ppt/slides/slide56.xml" Id="rId68" /><Relationship Type="http://schemas.openxmlformats.org/officeDocument/2006/relationships/slide" Target="/ppt/slides/slide57.xml" Id="rId69" /><Relationship Type="http://schemas.openxmlformats.org/officeDocument/2006/relationships/slide" Target="/ppt/slides/slide58.xml" Id="rId70" /><Relationship Type="http://schemas.openxmlformats.org/officeDocument/2006/relationships/slide" Target="/ppt/slides/slide59.xml" Id="rId71" /><Relationship Type="http://schemas.openxmlformats.org/officeDocument/2006/relationships/slide" Target="/ppt/slides/slide60.xml" Id="rId72" /><Relationship Type="http://schemas.openxmlformats.org/officeDocument/2006/relationships/slide" Target="/ppt/slides/slide61.xml" Id="rId73" /><Relationship Type="http://schemas.openxmlformats.org/officeDocument/2006/relationships/slide" Target="/ppt/slides/slide62.xml" Id="rId74" /><Relationship Type="http://schemas.openxmlformats.org/officeDocument/2006/relationships/slide" Target="/ppt/slides/slide63.xml" Id="rId75" /><Relationship Type="http://schemas.openxmlformats.org/officeDocument/2006/relationships/slide" Target="/ppt/slides/slide64.xml" Id="rId76" /><Relationship Type="http://schemas.openxmlformats.org/officeDocument/2006/relationships/slide" Target="/ppt/slides/slide65.xml" Id="rId77" /><Relationship Type="http://schemas.openxmlformats.org/officeDocument/2006/relationships/slide" Target="/ppt/slides/slide66.xml" Id="rId78" /><Relationship Type="http://schemas.openxmlformats.org/officeDocument/2006/relationships/slide" Target="/ppt/slides/slide67.xml" Id="rId79" /><Relationship Type="http://schemas.openxmlformats.org/officeDocument/2006/relationships/slide" Target="/ppt/slides/slide68.xml" Id="rId80" /><Relationship Type="http://schemas.openxmlformats.org/officeDocument/2006/relationships/slide" Target="/ppt/slides/slide69.xml" Id="rId81" /><Relationship Type="http://schemas.openxmlformats.org/officeDocument/2006/relationships/slide" Target="/ppt/slides/slide70.xml" Id="rId82" /><Relationship Type="http://schemas.openxmlformats.org/officeDocument/2006/relationships/slide" Target="/ppt/slides/slide71.xml" Id="rId83" /><Relationship Type="http://schemas.openxmlformats.org/officeDocument/2006/relationships/slide" Target="/ppt/slides/slide72.xml" Id="rId84" /><Relationship Type="http://schemas.openxmlformats.org/officeDocument/2006/relationships/slide" Target="/ppt/slides/slide73.xml" Id="rId85" /><Relationship Type="http://schemas.openxmlformats.org/officeDocument/2006/relationships/slide" Target="/ppt/slides/slide74.xml" Id="rId86" /><Relationship Type="http://schemas.openxmlformats.org/officeDocument/2006/relationships/slide" Target="/ppt/slides/slide75.xml" Id="rId87" /><Relationship Type="http://schemas.openxmlformats.org/officeDocument/2006/relationships/slide" Target="/ppt/slides/slide76.xml" Id="rId88" /><Relationship Type="http://schemas.openxmlformats.org/officeDocument/2006/relationships/slide" Target="/ppt/slides/slide77.xml" Id="rId89" /><Relationship Type="http://schemas.openxmlformats.org/officeDocument/2006/relationships/slide" Target="/ppt/slides/slide78.xml" Id="rId90" /><Relationship Type="http://schemas.openxmlformats.org/officeDocument/2006/relationships/slide" Target="/ppt/slides/slide79.xml" Id="rId91" /><Relationship Type="http://schemas.openxmlformats.org/officeDocument/2006/relationships/slide" Target="/ppt/slides/slide80.xml" Id="rId92"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495506339271385"/>
          <c:y val="0.0771761676561047"/>
          <c:w val="0.480219868399936"/>
          <c:h val="0.873971818897075"/>
        </c:manualLayout>
      </c:layout>
      <c:barChart>
        <c:barDir val="bar"/>
        <c:grouping val="stacked"/>
        <c:varyColors val="0"/>
        <c:ser>
          <c:idx val="0"/>
          <c:order val="0"/>
          <c:tx>
            <c:strRef>
              <c:f>label 0</c:f>
              <c:strCache>
                <c:ptCount val="1"/>
                <c:pt idx="0">
                  <c:v>Total Lkly.</c:v>
                </c:pt>
              </c:strCache>
            </c:strRef>
          </c:tx>
          <c:spPr>
            <a:solidFill>
              <a:srgbClr val="1464ac"/>
            </a:solidFill>
            <a:ln>
              <a:solidFill>
                <a:srgbClr val="000000"/>
              </a:solidFill>
            </a:ln>
          </c:spPr>
          <c:invertIfNegative val="0"/>
          <c:dLbls>
            <c:numFmt formatCode="0%" sourceLinked="1"/>
            <c:txPr>
              <a:bodyPr/>
              <a:lstStyle/>
              <a:p>
                <a:pPr>
                  <a:defRPr b="0" sz="1800" spc="-1" strike="noStrike">
                    <a:solidFill>
                      <a:srgbClr val="ffffff"/>
                    </a:solidFill>
                    <a:latin typeface="Arial"/>
                  </a:defRPr>
                </a:pPr>
              </a:p>
            </c:txPr>
            <c:dLblPos val="ctr"/>
            <c:showLegendKey val="0"/>
            <c:showVal val="1"/>
            <c:showCatName val="0"/>
            <c:showSerName val="0"/>
            <c:showPercent val="0"/>
            <c:separator>; </c:separator>
            <c:showLeaderLines val="0"/>
          </c:dLbls>
          <c:cat>
            <c:strRef>
              <c:f>categories</c:f>
              <c:strCache>
                <c:ptCount val="8"/>
                <c:pt idx="0">
                  <c:v>Children would have a smoother transition into kindergarten</c:v>
                </c:pt>
                <c:pt idx="1">
                  <c:v>Children will benefit from a disciplined, structured environment that teaches them social skills</c:v>
                </c:pt>
                <c:pt idx="2">
                  <c:v>A majority of children would enter kindergarten ready to learn</c:v>
                </c:pt>
                <c:pt idx="3">
                  <c:v>Over time, more students would graduate from high school and go on to college</c:v>
                </c:pt>
                <c:pt idx="4">
                  <c:v>Over time, our country would have a larger pool of highly skilled local workers</c:v>
                </c:pt>
                <c:pt idx="5">
                  <c:v>The cycle of poverty which denies economic opportunity will get broken for some children</c:v>
                </c:pt>
                <c:pt idx="6">
                  <c:v>Gaps in achievement for Latino and African American students would be reduced</c:v>
                </c:pt>
                <c:pt idx="7">
                  <c:v>Local crime and incarceration rates would be reduced over the long-term</c:v>
                </c:pt>
              </c:strCache>
            </c:strRef>
          </c:cat>
          <c:val>
            <c:numRef>
              <c:f>0</c:f>
              <c:numCache>
                <c:formatCode>General</c:formatCode>
                <c:ptCount val="8"/>
                <c:pt idx="0">
                  <c:v>0.91</c:v>
                </c:pt>
                <c:pt idx="1">
                  <c:v>0.91</c:v>
                </c:pt>
                <c:pt idx="2">
                  <c:v>0.89</c:v>
                </c:pt>
                <c:pt idx="3">
                  <c:v>0.86</c:v>
                </c:pt>
                <c:pt idx="4">
                  <c:v>0.82</c:v>
                </c:pt>
                <c:pt idx="5">
                  <c:v>0.79</c:v>
                </c:pt>
                <c:pt idx="6">
                  <c:v>0.77</c:v>
                </c:pt>
                <c:pt idx="7">
                  <c:v>0.76</c:v>
                </c:pt>
              </c:numCache>
            </c:numRef>
          </c:val>
        </c:ser>
        <c:gapWidth val="50"/>
        <c:overlap val="100"/>
        <c:axId val="24018653"/>
        <c:axId val="48232295"/>
      </c:barChart>
      <c:catAx>
        <c:axId val="24018653"/>
        <c:scaling>
          <c:orientation val="maxMin"/>
        </c:scaling>
        <c:delete val="0"/>
        <c:axPos val="b"/>
        <c:numFmt formatCode="[$-540A]DD/MM/YYYY" sourceLinked="1"/>
        <c:majorTickMark val="none"/>
        <c:minorTickMark val="none"/>
        <c:tickLblPos val="nextTo"/>
        <c:spPr>
          <a:ln w="9360">
            <a:solidFill>
              <a:srgbClr val="000000"/>
            </a:solidFill>
            <a:round/>
          </a:ln>
        </c:spPr>
        <c:txPr>
          <a:bodyPr/>
          <a:lstStyle/>
          <a:p>
            <a:pPr>
              <a:defRPr b="0" sz="1600" spc="-1" strike="noStrike">
                <a:solidFill>
                  <a:srgbClr val="000000"/>
                </a:solidFill>
                <a:latin typeface="Arial"/>
              </a:defRPr>
            </a:pPr>
          </a:p>
        </c:txPr>
        <c:crossAx val="48232295"/>
        <c:crosses val="autoZero"/>
        <c:auto val="1"/>
        <c:lblAlgn val="ctr"/>
        <c:lblOffset val="100"/>
      </c:catAx>
      <c:valAx>
        <c:axId val="48232295"/>
        <c:scaling>
          <c:orientation val="minMax"/>
          <c:max val="1"/>
          <c:min val="0"/>
        </c:scaling>
        <c:delete val="0"/>
        <c:axPos val="l"/>
        <c:numFmt formatCode="0%" sourceLinked="0"/>
        <c:majorTickMark val="out"/>
        <c:minorTickMark val="none"/>
        <c:tickLblPos val="nextTo"/>
        <c:spPr>
          <a:ln w="9360">
            <a:solidFill>
              <a:srgbClr val="000000"/>
            </a:solidFill>
            <a:round/>
          </a:ln>
        </c:spPr>
        <c:txPr>
          <a:bodyPr/>
          <a:lstStyle/>
          <a:p>
            <a:pPr>
              <a:defRPr b="0" sz="900" spc="-1" strike="noStrike">
                <a:solidFill>
                  <a:srgbClr val="000000"/>
                </a:solidFill>
                <a:latin typeface="Arial"/>
              </a:defRPr>
            </a:pPr>
          </a:p>
        </c:txPr>
        <c:crossAx val="24018653"/>
        <c:crosses val="max"/>
        <c:majorUnit val="0.2"/>
      </c:valAx>
      <c:spPr>
        <a:solidFill>
          <a:srgbClr val="ffffff"/>
        </a:solidFill>
        <a:ln>
          <a:noFill/>
        </a:ln>
      </c:spPr>
    </c:plotArea>
    <c:plotVisOnly val="1"/>
    <c:dispBlanksAs val="gap"/>
  </c:chart>
  <c:spPr>
    <a:noFill/>
    <a:ln>
      <a:noFill/>
    </a:ln>
  </c:spPr>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914ACD-4BE6-44F0-9FF8-E36005CCE0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3644F84-0DBB-4ED5-BD4E-82FC5C5B1FFB}">
      <dgm:prSet custT="1"/>
      <dgm:spPr/>
      <dgm:t>
        <a:bodyPr/>
        <a:lstStyle/>
        <a:p>
          <a:r>
            <a:rPr lang="en-US" sz="2200" dirty="0">
              <a:solidFill>
                <a:schemeClr val="tx1"/>
              </a:solidFill>
            </a:rPr>
            <a:t>Keep eyes open for emerging local measures.  Get a seat at the table when new money could become available.</a:t>
          </a:r>
        </a:p>
        <a:p>
          <a:endParaRPr lang="en-US" sz="3200" dirty="0">
            <a:solidFill>
              <a:schemeClr val="tx1"/>
            </a:solidFill>
          </a:endParaRPr>
        </a:p>
        <a:p>
          <a:endParaRPr lang="en-US" sz="1600" dirty="0">
            <a:solidFill>
              <a:schemeClr val="tx1"/>
            </a:solidFill>
          </a:endParaRPr>
        </a:p>
      </dgm:t>
    </dgm:pt>
    <dgm:pt modelId="{582EF8A4-E8E0-4415-836A-8C7CA7FFB0A2}" type="parTrans" cxnId="{085EFB49-4BAA-43A8-AA93-E5440A489A47}">
      <dgm:prSet/>
      <dgm:spPr/>
      <dgm:t>
        <a:bodyPr/>
        <a:lstStyle/>
        <a:p>
          <a:endParaRPr lang="en-US">
            <a:solidFill>
              <a:schemeClr val="tx1"/>
            </a:solidFill>
          </a:endParaRPr>
        </a:p>
      </dgm:t>
    </dgm:pt>
    <dgm:pt modelId="{14AFCBCF-89B0-4A25-9641-AF09FA361A1A}" type="sibTrans" cxnId="{085EFB49-4BAA-43A8-AA93-E5440A489A47}">
      <dgm:prSet/>
      <dgm:spPr/>
      <dgm:t>
        <a:bodyPr/>
        <a:lstStyle/>
        <a:p>
          <a:endParaRPr lang="en-US">
            <a:solidFill>
              <a:schemeClr val="tx1"/>
            </a:solidFill>
          </a:endParaRPr>
        </a:p>
      </dgm:t>
    </dgm:pt>
    <dgm:pt modelId="{AA07466C-2607-4243-B5F7-E6D62CD19118}">
      <dgm:prSet/>
      <dgm:spPr/>
      <dgm:t>
        <a:bodyPr/>
        <a:lstStyle/>
        <a:p>
          <a:r>
            <a:rPr lang="en-US" dirty="0">
              <a:solidFill>
                <a:schemeClr val="tx1"/>
              </a:solidFill>
            </a:rPr>
            <a:t>Form alliances with related advocacy and social justice groups – homelessness, mental health, housing.</a:t>
          </a:r>
        </a:p>
      </dgm:t>
    </dgm:pt>
    <dgm:pt modelId="{BC9F4DE2-01F5-435E-8623-E1CAD6FF765F}" type="parTrans" cxnId="{3707F9FD-BA7E-411F-91F8-8D5B5025111B}">
      <dgm:prSet/>
      <dgm:spPr/>
      <dgm:t>
        <a:bodyPr/>
        <a:lstStyle/>
        <a:p>
          <a:endParaRPr lang="en-US">
            <a:solidFill>
              <a:schemeClr val="tx1"/>
            </a:solidFill>
          </a:endParaRPr>
        </a:p>
      </dgm:t>
    </dgm:pt>
    <dgm:pt modelId="{508645E0-558B-4D8A-966C-FD1B78F36143}" type="sibTrans" cxnId="{3707F9FD-BA7E-411F-91F8-8D5B5025111B}">
      <dgm:prSet/>
      <dgm:spPr/>
      <dgm:t>
        <a:bodyPr/>
        <a:lstStyle/>
        <a:p>
          <a:endParaRPr lang="en-US">
            <a:solidFill>
              <a:schemeClr val="tx1"/>
            </a:solidFill>
          </a:endParaRPr>
        </a:p>
      </dgm:t>
    </dgm:pt>
    <dgm:pt modelId="{AC35CDCF-1EDA-4CBE-946F-578AD89692CE}">
      <dgm:prSet/>
      <dgm:spPr/>
      <dgm:t>
        <a:bodyPr/>
        <a:lstStyle/>
        <a:p>
          <a:r>
            <a:rPr lang="en-US" dirty="0">
              <a:solidFill>
                <a:schemeClr val="tx1"/>
              </a:solidFill>
            </a:rPr>
            <a:t>Consider creating civic infrastructure first – departments, offices, cabinets, councils.</a:t>
          </a:r>
        </a:p>
      </dgm:t>
    </dgm:pt>
    <dgm:pt modelId="{D8D35CE9-C40C-46DC-B1DF-84BE845DB77E}" type="parTrans" cxnId="{AEE7B54C-1EB9-49B6-9C0A-F03B6F07705C}">
      <dgm:prSet/>
      <dgm:spPr/>
      <dgm:t>
        <a:bodyPr/>
        <a:lstStyle/>
        <a:p>
          <a:endParaRPr lang="en-US">
            <a:solidFill>
              <a:schemeClr val="tx1"/>
            </a:solidFill>
          </a:endParaRPr>
        </a:p>
      </dgm:t>
    </dgm:pt>
    <dgm:pt modelId="{E297102E-621F-4A56-BFC5-0A97EA3A5D05}" type="sibTrans" cxnId="{AEE7B54C-1EB9-49B6-9C0A-F03B6F07705C}">
      <dgm:prSet/>
      <dgm:spPr/>
      <dgm:t>
        <a:bodyPr/>
        <a:lstStyle/>
        <a:p>
          <a:endParaRPr lang="en-US">
            <a:solidFill>
              <a:schemeClr val="tx1"/>
            </a:solidFill>
          </a:endParaRPr>
        </a:p>
      </dgm:t>
    </dgm:pt>
    <dgm:pt modelId="{6B197E95-B1CE-484C-B001-FA1731BAE028}">
      <dgm:prSet/>
      <dgm:spPr/>
      <dgm:t>
        <a:bodyPr/>
        <a:lstStyle/>
        <a:p>
          <a:r>
            <a:rPr lang="en-US" dirty="0">
              <a:solidFill>
                <a:schemeClr val="tx1"/>
              </a:solidFill>
            </a:rPr>
            <a:t>Keep vision of full funding alive.  Don’t let anyone think that the problem is solved – until it is.</a:t>
          </a:r>
        </a:p>
      </dgm:t>
    </dgm:pt>
    <dgm:pt modelId="{09382ADD-575A-42B2-9347-A7D4D1EF7012}" type="parTrans" cxnId="{FF2B8862-1627-46BA-995E-3BDF9CFA56C1}">
      <dgm:prSet/>
      <dgm:spPr/>
      <dgm:t>
        <a:bodyPr/>
        <a:lstStyle/>
        <a:p>
          <a:endParaRPr lang="en-US">
            <a:solidFill>
              <a:schemeClr val="tx1"/>
            </a:solidFill>
          </a:endParaRPr>
        </a:p>
      </dgm:t>
    </dgm:pt>
    <dgm:pt modelId="{C9E4A879-3F19-4942-80B0-906BB1E940D9}" type="sibTrans" cxnId="{FF2B8862-1627-46BA-995E-3BDF9CFA56C1}">
      <dgm:prSet/>
      <dgm:spPr/>
      <dgm:t>
        <a:bodyPr/>
        <a:lstStyle/>
        <a:p>
          <a:endParaRPr lang="en-US">
            <a:solidFill>
              <a:schemeClr val="tx1"/>
            </a:solidFill>
          </a:endParaRPr>
        </a:p>
      </dgm:t>
    </dgm:pt>
    <dgm:pt modelId="{388682A3-E606-4909-B160-16280A8B048F}">
      <dgm:prSet/>
      <dgm:spPr/>
      <dgm:t>
        <a:bodyPr/>
        <a:lstStyle/>
        <a:p>
          <a:r>
            <a:rPr lang="en-US" dirty="0">
              <a:solidFill>
                <a:schemeClr val="tx1"/>
              </a:solidFill>
            </a:rPr>
            <a:t>Build alliances with organizations and people with money for campaigns – public employee unions, hospitals, teachers unions.</a:t>
          </a:r>
        </a:p>
      </dgm:t>
    </dgm:pt>
    <dgm:pt modelId="{77A83BBB-60A1-4BC4-9160-53964B73E383}" type="parTrans" cxnId="{3B841130-CE2D-4E3A-8207-FB049EAFF135}">
      <dgm:prSet/>
      <dgm:spPr/>
      <dgm:t>
        <a:bodyPr/>
        <a:lstStyle/>
        <a:p>
          <a:endParaRPr lang="en-US"/>
        </a:p>
      </dgm:t>
    </dgm:pt>
    <dgm:pt modelId="{3A006F3F-6D91-4018-9CD4-D1D596F90D53}" type="sibTrans" cxnId="{3B841130-CE2D-4E3A-8207-FB049EAFF135}">
      <dgm:prSet/>
      <dgm:spPr/>
      <dgm:t>
        <a:bodyPr/>
        <a:lstStyle/>
        <a:p>
          <a:endParaRPr lang="en-US"/>
        </a:p>
      </dgm:t>
    </dgm:pt>
    <dgm:pt modelId="{B3677555-29A8-4552-AEE0-C69410CDB6D3}" type="pres">
      <dgm:prSet presAssocID="{A5914ACD-4BE6-44F0-9FF8-E36005CCE0F6}" presName="vert0" presStyleCnt="0">
        <dgm:presLayoutVars>
          <dgm:dir/>
          <dgm:animOne val="branch"/>
          <dgm:animLvl val="lvl"/>
        </dgm:presLayoutVars>
      </dgm:prSet>
      <dgm:spPr/>
    </dgm:pt>
    <dgm:pt modelId="{02C89E07-7531-478D-81EB-50C5262F3CE8}" type="pres">
      <dgm:prSet presAssocID="{03644F84-0DBB-4ED5-BD4E-82FC5C5B1FFB}" presName="thickLine" presStyleLbl="alignNode1" presStyleIdx="0" presStyleCnt="5"/>
      <dgm:spPr/>
    </dgm:pt>
    <dgm:pt modelId="{6C6E8AA5-1F4E-4467-9339-44A67C8E4ACF}" type="pres">
      <dgm:prSet presAssocID="{03644F84-0DBB-4ED5-BD4E-82FC5C5B1FFB}" presName="horz1" presStyleCnt="0"/>
      <dgm:spPr/>
    </dgm:pt>
    <dgm:pt modelId="{4CC7AE00-49F2-4B5B-8B98-4F0197754200}" type="pres">
      <dgm:prSet presAssocID="{03644F84-0DBB-4ED5-BD4E-82FC5C5B1FFB}" presName="tx1" presStyleLbl="revTx" presStyleIdx="0" presStyleCnt="5" custScaleY="99782"/>
      <dgm:spPr/>
    </dgm:pt>
    <dgm:pt modelId="{C551E62D-79F6-4C67-8212-E6CD505A70D6}" type="pres">
      <dgm:prSet presAssocID="{03644F84-0DBB-4ED5-BD4E-82FC5C5B1FFB}" presName="vert1" presStyleCnt="0"/>
      <dgm:spPr/>
    </dgm:pt>
    <dgm:pt modelId="{C330E819-4B43-4553-AA35-9013E9590209}" type="pres">
      <dgm:prSet presAssocID="{AA07466C-2607-4243-B5F7-E6D62CD19118}" presName="thickLine" presStyleLbl="alignNode1" presStyleIdx="1" presStyleCnt="5"/>
      <dgm:spPr/>
    </dgm:pt>
    <dgm:pt modelId="{9A3A07BC-2534-4685-A8EE-7094A500363B}" type="pres">
      <dgm:prSet presAssocID="{AA07466C-2607-4243-B5F7-E6D62CD19118}" presName="horz1" presStyleCnt="0"/>
      <dgm:spPr/>
    </dgm:pt>
    <dgm:pt modelId="{368CDBC0-B3C3-44C8-A320-807B474F6B11}" type="pres">
      <dgm:prSet presAssocID="{AA07466C-2607-4243-B5F7-E6D62CD19118}" presName="tx1" presStyleLbl="revTx" presStyleIdx="1" presStyleCnt="5"/>
      <dgm:spPr/>
    </dgm:pt>
    <dgm:pt modelId="{29C97A84-A761-4063-B72E-63B557A414DD}" type="pres">
      <dgm:prSet presAssocID="{AA07466C-2607-4243-B5F7-E6D62CD19118}" presName="vert1" presStyleCnt="0"/>
      <dgm:spPr/>
    </dgm:pt>
    <dgm:pt modelId="{BBC48C72-76C8-49ED-BF60-F26E3A0D2E18}" type="pres">
      <dgm:prSet presAssocID="{388682A3-E606-4909-B160-16280A8B048F}" presName="thickLine" presStyleLbl="alignNode1" presStyleIdx="2" presStyleCnt="5"/>
      <dgm:spPr/>
    </dgm:pt>
    <dgm:pt modelId="{09447819-70AF-455C-BC14-45F1A7B5C1D7}" type="pres">
      <dgm:prSet presAssocID="{388682A3-E606-4909-B160-16280A8B048F}" presName="horz1" presStyleCnt="0"/>
      <dgm:spPr/>
    </dgm:pt>
    <dgm:pt modelId="{FF4A4E53-77F7-4E94-9DEA-B637CD3E5E7D}" type="pres">
      <dgm:prSet presAssocID="{388682A3-E606-4909-B160-16280A8B048F}" presName="tx1" presStyleLbl="revTx" presStyleIdx="2" presStyleCnt="5"/>
      <dgm:spPr/>
    </dgm:pt>
    <dgm:pt modelId="{B2723331-4CDA-4A60-8AFD-D2662ED69486}" type="pres">
      <dgm:prSet presAssocID="{388682A3-E606-4909-B160-16280A8B048F}" presName="vert1" presStyleCnt="0"/>
      <dgm:spPr/>
    </dgm:pt>
    <dgm:pt modelId="{5CB4B476-E0F0-44FA-AE6E-4A888002B578}" type="pres">
      <dgm:prSet presAssocID="{AC35CDCF-1EDA-4CBE-946F-578AD89692CE}" presName="thickLine" presStyleLbl="alignNode1" presStyleIdx="3" presStyleCnt="5"/>
      <dgm:spPr/>
    </dgm:pt>
    <dgm:pt modelId="{7346DED1-9D17-4F17-8D4A-4D461C1364A4}" type="pres">
      <dgm:prSet presAssocID="{AC35CDCF-1EDA-4CBE-946F-578AD89692CE}" presName="horz1" presStyleCnt="0"/>
      <dgm:spPr/>
    </dgm:pt>
    <dgm:pt modelId="{02116B6B-1D5F-454B-AB3C-30ED8F7270D7}" type="pres">
      <dgm:prSet presAssocID="{AC35CDCF-1EDA-4CBE-946F-578AD89692CE}" presName="tx1" presStyleLbl="revTx" presStyleIdx="3" presStyleCnt="5"/>
      <dgm:spPr/>
    </dgm:pt>
    <dgm:pt modelId="{E1250477-ADF7-4573-BFBC-7DF1CFF52C55}" type="pres">
      <dgm:prSet presAssocID="{AC35CDCF-1EDA-4CBE-946F-578AD89692CE}" presName="vert1" presStyleCnt="0"/>
      <dgm:spPr/>
    </dgm:pt>
    <dgm:pt modelId="{B4AB3BFD-EEEA-4FA4-A93C-D3706D7CF7AC}" type="pres">
      <dgm:prSet presAssocID="{6B197E95-B1CE-484C-B001-FA1731BAE028}" presName="thickLine" presStyleLbl="alignNode1" presStyleIdx="4" presStyleCnt="5"/>
      <dgm:spPr/>
    </dgm:pt>
    <dgm:pt modelId="{83A32C3C-1FC0-4660-8E37-4FDD55D3D036}" type="pres">
      <dgm:prSet presAssocID="{6B197E95-B1CE-484C-B001-FA1731BAE028}" presName="horz1" presStyleCnt="0"/>
      <dgm:spPr/>
    </dgm:pt>
    <dgm:pt modelId="{F6C6A3F4-AF16-4F8B-BB03-FE9FB5D0983A}" type="pres">
      <dgm:prSet presAssocID="{6B197E95-B1CE-484C-B001-FA1731BAE028}" presName="tx1" presStyleLbl="revTx" presStyleIdx="4" presStyleCnt="5"/>
      <dgm:spPr/>
    </dgm:pt>
    <dgm:pt modelId="{7594450A-880A-452D-81A8-710F9DF6C528}" type="pres">
      <dgm:prSet presAssocID="{6B197E95-B1CE-484C-B001-FA1731BAE028}" presName="vert1" presStyleCnt="0"/>
      <dgm:spPr/>
    </dgm:pt>
  </dgm:ptLst>
  <dgm:cxnLst>
    <dgm:cxn modelId="{3B841130-CE2D-4E3A-8207-FB049EAFF135}" srcId="{A5914ACD-4BE6-44F0-9FF8-E36005CCE0F6}" destId="{388682A3-E606-4909-B160-16280A8B048F}" srcOrd="2" destOrd="0" parTransId="{77A83BBB-60A1-4BC4-9160-53964B73E383}" sibTransId="{3A006F3F-6D91-4018-9CD4-D1D596F90D53}"/>
    <dgm:cxn modelId="{A4F48B34-7FFC-4DFF-BF3C-CC5464E00600}" type="presOf" srcId="{6B197E95-B1CE-484C-B001-FA1731BAE028}" destId="{F6C6A3F4-AF16-4F8B-BB03-FE9FB5D0983A}" srcOrd="0" destOrd="0" presId="urn:microsoft.com/office/officeart/2008/layout/LinedList"/>
    <dgm:cxn modelId="{FF2B8862-1627-46BA-995E-3BDF9CFA56C1}" srcId="{A5914ACD-4BE6-44F0-9FF8-E36005CCE0F6}" destId="{6B197E95-B1CE-484C-B001-FA1731BAE028}" srcOrd="4" destOrd="0" parTransId="{09382ADD-575A-42B2-9347-A7D4D1EF7012}" sibTransId="{C9E4A879-3F19-4942-80B0-906BB1E940D9}"/>
    <dgm:cxn modelId="{085EFB49-4BAA-43A8-AA93-E5440A489A47}" srcId="{A5914ACD-4BE6-44F0-9FF8-E36005CCE0F6}" destId="{03644F84-0DBB-4ED5-BD4E-82FC5C5B1FFB}" srcOrd="0" destOrd="0" parTransId="{582EF8A4-E8E0-4415-836A-8C7CA7FFB0A2}" sibTransId="{14AFCBCF-89B0-4A25-9641-AF09FA361A1A}"/>
    <dgm:cxn modelId="{AEE7B54C-1EB9-49B6-9C0A-F03B6F07705C}" srcId="{A5914ACD-4BE6-44F0-9FF8-E36005CCE0F6}" destId="{AC35CDCF-1EDA-4CBE-946F-578AD89692CE}" srcOrd="3" destOrd="0" parTransId="{D8D35CE9-C40C-46DC-B1DF-84BE845DB77E}" sibTransId="{E297102E-621F-4A56-BFC5-0A97EA3A5D05}"/>
    <dgm:cxn modelId="{8211177C-3436-4297-86E7-86A080BBAFC2}" type="presOf" srcId="{388682A3-E606-4909-B160-16280A8B048F}" destId="{FF4A4E53-77F7-4E94-9DEA-B637CD3E5E7D}" srcOrd="0" destOrd="0" presId="urn:microsoft.com/office/officeart/2008/layout/LinedList"/>
    <dgm:cxn modelId="{64787686-F4E0-4751-B559-B03441A8BF2B}" type="presOf" srcId="{03644F84-0DBB-4ED5-BD4E-82FC5C5B1FFB}" destId="{4CC7AE00-49F2-4B5B-8B98-4F0197754200}" srcOrd="0" destOrd="0" presId="urn:microsoft.com/office/officeart/2008/layout/LinedList"/>
    <dgm:cxn modelId="{DE34B193-60EF-48C0-BF50-97F5FE1F6AB9}" type="presOf" srcId="{A5914ACD-4BE6-44F0-9FF8-E36005CCE0F6}" destId="{B3677555-29A8-4552-AEE0-C69410CDB6D3}" srcOrd="0" destOrd="0" presId="urn:microsoft.com/office/officeart/2008/layout/LinedList"/>
    <dgm:cxn modelId="{F7EBBDB2-A2BA-469B-9F3F-8B4336A4F8DD}" type="presOf" srcId="{AC35CDCF-1EDA-4CBE-946F-578AD89692CE}" destId="{02116B6B-1D5F-454B-AB3C-30ED8F7270D7}" srcOrd="0" destOrd="0" presId="urn:microsoft.com/office/officeart/2008/layout/LinedList"/>
    <dgm:cxn modelId="{BD560AB8-F42B-4420-8DC6-2F9F6932DE7A}" type="presOf" srcId="{AA07466C-2607-4243-B5F7-E6D62CD19118}" destId="{368CDBC0-B3C3-44C8-A320-807B474F6B11}" srcOrd="0" destOrd="0" presId="urn:microsoft.com/office/officeart/2008/layout/LinedList"/>
    <dgm:cxn modelId="{3707F9FD-BA7E-411F-91F8-8D5B5025111B}" srcId="{A5914ACD-4BE6-44F0-9FF8-E36005CCE0F6}" destId="{AA07466C-2607-4243-B5F7-E6D62CD19118}" srcOrd="1" destOrd="0" parTransId="{BC9F4DE2-01F5-435E-8623-E1CAD6FF765F}" sibTransId="{508645E0-558B-4D8A-966C-FD1B78F36143}"/>
    <dgm:cxn modelId="{23CBF1DA-B6E6-4C7D-B2A9-60138CB32FC6}" type="presParOf" srcId="{B3677555-29A8-4552-AEE0-C69410CDB6D3}" destId="{02C89E07-7531-478D-81EB-50C5262F3CE8}" srcOrd="0" destOrd="0" presId="urn:microsoft.com/office/officeart/2008/layout/LinedList"/>
    <dgm:cxn modelId="{FFFCC1AC-6EBE-4BEF-A6FA-C726148CB688}" type="presParOf" srcId="{B3677555-29A8-4552-AEE0-C69410CDB6D3}" destId="{6C6E8AA5-1F4E-4467-9339-44A67C8E4ACF}" srcOrd="1" destOrd="0" presId="urn:microsoft.com/office/officeart/2008/layout/LinedList"/>
    <dgm:cxn modelId="{E0A9460F-67B0-490A-9F2A-DE70934CBC27}" type="presParOf" srcId="{6C6E8AA5-1F4E-4467-9339-44A67C8E4ACF}" destId="{4CC7AE00-49F2-4B5B-8B98-4F0197754200}" srcOrd="0" destOrd="0" presId="urn:microsoft.com/office/officeart/2008/layout/LinedList"/>
    <dgm:cxn modelId="{58625A2C-D65E-41E8-8C3A-4C54D1C1F9BC}" type="presParOf" srcId="{6C6E8AA5-1F4E-4467-9339-44A67C8E4ACF}" destId="{C551E62D-79F6-4C67-8212-E6CD505A70D6}" srcOrd="1" destOrd="0" presId="urn:microsoft.com/office/officeart/2008/layout/LinedList"/>
    <dgm:cxn modelId="{5469EE89-C360-4115-A84B-AE19EDEB336F}" type="presParOf" srcId="{B3677555-29A8-4552-AEE0-C69410CDB6D3}" destId="{C330E819-4B43-4553-AA35-9013E9590209}" srcOrd="2" destOrd="0" presId="urn:microsoft.com/office/officeart/2008/layout/LinedList"/>
    <dgm:cxn modelId="{CBBFE096-5529-4A80-BDAF-A5CDBD279B3A}" type="presParOf" srcId="{B3677555-29A8-4552-AEE0-C69410CDB6D3}" destId="{9A3A07BC-2534-4685-A8EE-7094A500363B}" srcOrd="3" destOrd="0" presId="urn:microsoft.com/office/officeart/2008/layout/LinedList"/>
    <dgm:cxn modelId="{2E257384-121C-4976-9C46-B6FCF9B342BF}" type="presParOf" srcId="{9A3A07BC-2534-4685-A8EE-7094A500363B}" destId="{368CDBC0-B3C3-44C8-A320-807B474F6B11}" srcOrd="0" destOrd="0" presId="urn:microsoft.com/office/officeart/2008/layout/LinedList"/>
    <dgm:cxn modelId="{386E3B4B-B0D9-4844-894D-B18DAE3D0EFD}" type="presParOf" srcId="{9A3A07BC-2534-4685-A8EE-7094A500363B}" destId="{29C97A84-A761-4063-B72E-63B557A414DD}" srcOrd="1" destOrd="0" presId="urn:microsoft.com/office/officeart/2008/layout/LinedList"/>
    <dgm:cxn modelId="{DE03F22B-F2A0-424B-828D-7951A1270652}" type="presParOf" srcId="{B3677555-29A8-4552-AEE0-C69410CDB6D3}" destId="{BBC48C72-76C8-49ED-BF60-F26E3A0D2E18}" srcOrd="4" destOrd="0" presId="urn:microsoft.com/office/officeart/2008/layout/LinedList"/>
    <dgm:cxn modelId="{0D3C7007-7632-42AB-B742-C11A949DF253}" type="presParOf" srcId="{B3677555-29A8-4552-AEE0-C69410CDB6D3}" destId="{09447819-70AF-455C-BC14-45F1A7B5C1D7}" srcOrd="5" destOrd="0" presId="urn:microsoft.com/office/officeart/2008/layout/LinedList"/>
    <dgm:cxn modelId="{7AF9E5CB-2B44-46CD-A78C-0D4110D6983E}" type="presParOf" srcId="{09447819-70AF-455C-BC14-45F1A7B5C1D7}" destId="{FF4A4E53-77F7-4E94-9DEA-B637CD3E5E7D}" srcOrd="0" destOrd="0" presId="urn:microsoft.com/office/officeart/2008/layout/LinedList"/>
    <dgm:cxn modelId="{A66CD29F-F6C9-4F8A-B9EB-96F61DE9C977}" type="presParOf" srcId="{09447819-70AF-455C-BC14-45F1A7B5C1D7}" destId="{B2723331-4CDA-4A60-8AFD-D2662ED69486}" srcOrd="1" destOrd="0" presId="urn:microsoft.com/office/officeart/2008/layout/LinedList"/>
    <dgm:cxn modelId="{646D75FB-5AD9-451E-8E86-161FD8A8FF3D}" type="presParOf" srcId="{B3677555-29A8-4552-AEE0-C69410CDB6D3}" destId="{5CB4B476-E0F0-44FA-AE6E-4A888002B578}" srcOrd="6" destOrd="0" presId="urn:microsoft.com/office/officeart/2008/layout/LinedList"/>
    <dgm:cxn modelId="{F6430B98-A315-4F9D-87F1-9519BCB09D3F}" type="presParOf" srcId="{B3677555-29A8-4552-AEE0-C69410CDB6D3}" destId="{7346DED1-9D17-4F17-8D4A-4D461C1364A4}" srcOrd="7" destOrd="0" presId="urn:microsoft.com/office/officeart/2008/layout/LinedList"/>
    <dgm:cxn modelId="{9D83782F-3D3A-4198-A42F-6C92B3BA47FF}" type="presParOf" srcId="{7346DED1-9D17-4F17-8D4A-4D461C1364A4}" destId="{02116B6B-1D5F-454B-AB3C-30ED8F7270D7}" srcOrd="0" destOrd="0" presId="urn:microsoft.com/office/officeart/2008/layout/LinedList"/>
    <dgm:cxn modelId="{D8ABB331-31C9-491A-A0C3-F333B971E337}" type="presParOf" srcId="{7346DED1-9D17-4F17-8D4A-4D461C1364A4}" destId="{E1250477-ADF7-4573-BFBC-7DF1CFF52C55}" srcOrd="1" destOrd="0" presId="urn:microsoft.com/office/officeart/2008/layout/LinedList"/>
    <dgm:cxn modelId="{0938A56A-1094-4B48-9FE6-50167A7119AE}" type="presParOf" srcId="{B3677555-29A8-4552-AEE0-C69410CDB6D3}" destId="{B4AB3BFD-EEEA-4FA4-A93C-D3706D7CF7AC}" srcOrd="8" destOrd="0" presId="urn:microsoft.com/office/officeart/2008/layout/LinedList"/>
    <dgm:cxn modelId="{1247E910-FA19-4A8E-8625-2365110C8072}" type="presParOf" srcId="{B3677555-29A8-4552-AEE0-C69410CDB6D3}" destId="{83A32C3C-1FC0-4660-8E37-4FDD55D3D036}" srcOrd="9" destOrd="0" presId="urn:microsoft.com/office/officeart/2008/layout/LinedList"/>
    <dgm:cxn modelId="{DA8BE7CB-5AE0-42A4-AD43-D04AFD3576BE}" type="presParOf" srcId="{83A32C3C-1FC0-4660-8E37-4FDD55D3D036}" destId="{F6C6A3F4-AF16-4F8B-BB03-FE9FB5D0983A}" srcOrd="0" destOrd="0" presId="urn:microsoft.com/office/officeart/2008/layout/LinedList"/>
    <dgm:cxn modelId="{BEA5BFA0-57C6-47AB-863D-ECA000A6D584}" type="presParOf" srcId="{83A32C3C-1FC0-4660-8E37-4FDD55D3D036}" destId="{7594450A-880A-452D-81A8-710F9DF6C52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4E0883-06D2-4C1F-B46B-82DA5BDE1C2B}" type="doc">
      <dgm:prSet loTypeId="urn:microsoft.com/office/officeart/2005/8/layout/venn1" loCatId="relationship" qsTypeId="urn:microsoft.com/office/officeart/2005/8/quickstyle/simple1" qsCatId="simple" csTypeId="urn:microsoft.com/office/officeart/2005/8/colors/colorful4" csCatId="colorful" phldr="1"/>
      <dgm:spPr/>
    </dgm:pt>
    <dgm:pt modelId="{7AF04041-2724-426F-8DED-C09EB901AF8C}">
      <dgm:prSet phldrT="[Text]"/>
      <dgm:spPr/>
      <dgm:t>
        <a:bodyPr/>
        <a:lstStyle/>
        <a:p>
          <a:r>
            <a:rPr lang="en-US" b="1" dirty="0">
              <a:solidFill>
                <a:schemeClr val="tx1"/>
              </a:solidFill>
            </a:rPr>
            <a:t>Kids' needs</a:t>
          </a:r>
        </a:p>
      </dgm:t>
    </dgm:pt>
    <dgm:pt modelId="{63293C64-BC6E-4555-98FF-72A2ED137230}" type="parTrans" cxnId="{3D874DC5-8E1A-46AC-AA6B-5C33C0FB1ED0}">
      <dgm:prSet/>
      <dgm:spPr/>
      <dgm:t>
        <a:bodyPr/>
        <a:lstStyle/>
        <a:p>
          <a:endParaRPr lang="en-US"/>
        </a:p>
      </dgm:t>
    </dgm:pt>
    <dgm:pt modelId="{CA92A8C0-C66C-4A93-B4E0-2920DD03F146}" type="sibTrans" cxnId="{3D874DC5-8E1A-46AC-AA6B-5C33C0FB1ED0}">
      <dgm:prSet/>
      <dgm:spPr/>
      <dgm:t>
        <a:bodyPr/>
        <a:lstStyle/>
        <a:p>
          <a:endParaRPr lang="en-US"/>
        </a:p>
      </dgm:t>
    </dgm:pt>
    <dgm:pt modelId="{3115F2B3-B386-464A-A4B9-9F21BAF6315D}">
      <dgm:prSet phldrT="[Text]"/>
      <dgm:spPr/>
      <dgm:t>
        <a:bodyPr/>
        <a:lstStyle/>
        <a:p>
          <a:r>
            <a:rPr lang="en-US" b="1" dirty="0">
              <a:solidFill>
                <a:schemeClr val="tx1"/>
              </a:solidFill>
            </a:rPr>
            <a:t>Your capacity</a:t>
          </a:r>
        </a:p>
      </dgm:t>
    </dgm:pt>
    <dgm:pt modelId="{337E8306-FDA8-43C9-9095-A705C7409CF8}" type="parTrans" cxnId="{2D39544A-E322-4CDD-97D3-99A827BDF3EE}">
      <dgm:prSet/>
      <dgm:spPr/>
      <dgm:t>
        <a:bodyPr/>
        <a:lstStyle/>
        <a:p>
          <a:endParaRPr lang="en-US"/>
        </a:p>
      </dgm:t>
    </dgm:pt>
    <dgm:pt modelId="{135201BD-EDD9-432C-AEDC-FABEBB242FC3}" type="sibTrans" cxnId="{2D39544A-E322-4CDD-97D3-99A827BDF3EE}">
      <dgm:prSet/>
      <dgm:spPr/>
      <dgm:t>
        <a:bodyPr/>
        <a:lstStyle/>
        <a:p>
          <a:endParaRPr lang="en-US"/>
        </a:p>
      </dgm:t>
    </dgm:pt>
    <dgm:pt modelId="{A1D77221-1839-47D7-A9F0-701B33C4BBFD}">
      <dgm:prSet phldrT="[Text]"/>
      <dgm:spPr/>
      <dgm:t>
        <a:bodyPr/>
        <a:lstStyle/>
        <a:p>
          <a:r>
            <a:rPr lang="en-US" b="1" dirty="0">
              <a:solidFill>
                <a:schemeClr val="tx1"/>
              </a:solidFill>
            </a:rPr>
            <a:t>Political reality</a:t>
          </a:r>
        </a:p>
      </dgm:t>
    </dgm:pt>
    <dgm:pt modelId="{A05E0200-D801-4423-9E1B-731F427467A9}" type="parTrans" cxnId="{B2DC3660-1011-44EF-AD7B-CEFE75DCBEDF}">
      <dgm:prSet/>
      <dgm:spPr/>
      <dgm:t>
        <a:bodyPr/>
        <a:lstStyle/>
        <a:p>
          <a:endParaRPr lang="en-US"/>
        </a:p>
      </dgm:t>
    </dgm:pt>
    <dgm:pt modelId="{36D0F9F7-C5C2-44EE-A7DB-D97A6720CB17}" type="sibTrans" cxnId="{B2DC3660-1011-44EF-AD7B-CEFE75DCBEDF}">
      <dgm:prSet/>
      <dgm:spPr/>
      <dgm:t>
        <a:bodyPr/>
        <a:lstStyle/>
        <a:p>
          <a:endParaRPr lang="en-US"/>
        </a:p>
      </dgm:t>
    </dgm:pt>
    <dgm:pt modelId="{C6D3DDE8-5421-4094-81BC-100FC85AF176}" type="pres">
      <dgm:prSet presAssocID="{B24E0883-06D2-4C1F-B46B-82DA5BDE1C2B}" presName="compositeShape" presStyleCnt="0">
        <dgm:presLayoutVars>
          <dgm:chMax val="7"/>
          <dgm:dir/>
          <dgm:resizeHandles val="exact"/>
        </dgm:presLayoutVars>
      </dgm:prSet>
      <dgm:spPr/>
    </dgm:pt>
    <dgm:pt modelId="{2296DD33-751B-4EDA-BF44-C07824C5704D}" type="pres">
      <dgm:prSet presAssocID="{7AF04041-2724-426F-8DED-C09EB901AF8C}" presName="circ1" presStyleLbl="vennNode1" presStyleIdx="0" presStyleCnt="3"/>
      <dgm:spPr/>
    </dgm:pt>
    <dgm:pt modelId="{7E122065-2499-4466-8284-D60C74093BB4}" type="pres">
      <dgm:prSet presAssocID="{7AF04041-2724-426F-8DED-C09EB901AF8C}" presName="circ1Tx" presStyleLbl="revTx" presStyleIdx="0" presStyleCnt="0">
        <dgm:presLayoutVars>
          <dgm:chMax val="0"/>
          <dgm:chPref val="0"/>
          <dgm:bulletEnabled val="1"/>
        </dgm:presLayoutVars>
      </dgm:prSet>
      <dgm:spPr/>
    </dgm:pt>
    <dgm:pt modelId="{07663848-B4D0-4F51-834D-A7608C1EA219}" type="pres">
      <dgm:prSet presAssocID="{3115F2B3-B386-464A-A4B9-9F21BAF6315D}" presName="circ2" presStyleLbl="vennNode1" presStyleIdx="1" presStyleCnt="3" custLinFactNeighborX="-17499" custLinFactNeighborY="5681"/>
      <dgm:spPr/>
    </dgm:pt>
    <dgm:pt modelId="{B4C5ECFD-5F78-430D-AFC4-A43B4A6F6841}" type="pres">
      <dgm:prSet presAssocID="{3115F2B3-B386-464A-A4B9-9F21BAF6315D}" presName="circ2Tx" presStyleLbl="revTx" presStyleIdx="0" presStyleCnt="0">
        <dgm:presLayoutVars>
          <dgm:chMax val="0"/>
          <dgm:chPref val="0"/>
          <dgm:bulletEnabled val="1"/>
        </dgm:presLayoutVars>
      </dgm:prSet>
      <dgm:spPr/>
    </dgm:pt>
    <dgm:pt modelId="{004C9123-DB5E-49C7-82BA-F3920025DDBC}" type="pres">
      <dgm:prSet presAssocID="{A1D77221-1839-47D7-A9F0-701B33C4BBFD}" presName="circ3" presStyleLbl="vennNode1" presStyleIdx="2" presStyleCnt="3" custLinFactNeighborX="1251" custLinFactNeighborY="5443"/>
      <dgm:spPr/>
    </dgm:pt>
    <dgm:pt modelId="{711912A4-61E9-4DD8-B623-7561B1E626A4}" type="pres">
      <dgm:prSet presAssocID="{A1D77221-1839-47D7-A9F0-701B33C4BBFD}" presName="circ3Tx" presStyleLbl="revTx" presStyleIdx="0" presStyleCnt="0">
        <dgm:presLayoutVars>
          <dgm:chMax val="0"/>
          <dgm:chPref val="0"/>
          <dgm:bulletEnabled val="1"/>
        </dgm:presLayoutVars>
      </dgm:prSet>
      <dgm:spPr/>
    </dgm:pt>
  </dgm:ptLst>
  <dgm:cxnLst>
    <dgm:cxn modelId="{B2DC3660-1011-44EF-AD7B-CEFE75DCBEDF}" srcId="{B24E0883-06D2-4C1F-B46B-82DA5BDE1C2B}" destId="{A1D77221-1839-47D7-A9F0-701B33C4BBFD}" srcOrd="2" destOrd="0" parTransId="{A05E0200-D801-4423-9E1B-731F427467A9}" sibTransId="{36D0F9F7-C5C2-44EE-A7DB-D97A6720CB17}"/>
    <dgm:cxn modelId="{2D39544A-E322-4CDD-97D3-99A827BDF3EE}" srcId="{B24E0883-06D2-4C1F-B46B-82DA5BDE1C2B}" destId="{3115F2B3-B386-464A-A4B9-9F21BAF6315D}" srcOrd="1" destOrd="0" parTransId="{337E8306-FDA8-43C9-9095-A705C7409CF8}" sibTransId="{135201BD-EDD9-432C-AEDC-FABEBB242FC3}"/>
    <dgm:cxn modelId="{0C018A4E-150A-42AB-9400-D799BDDF688A}" type="presOf" srcId="{B24E0883-06D2-4C1F-B46B-82DA5BDE1C2B}" destId="{C6D3DDE8-5421-4094-81BC-100FC85AF176}" srcOrd="0" destOrd="0" presId="urn:microsoft.com/office/officeart/2005/8/layout/venn1"/>
    <dgm:cxn modelId="{DA2AC34F-E7A7-4785-82D0-744CCC35A9EC}" type="presOf" srcId="{3115F2B3-B386-464A-A4B9-9F21BAF6315D}" destId="{B4C5ECFD-5F78-430D-AFC4-A43B4A6F6841}" srcOrd="1" destOrd="0" presId="urn:microsoft.com/office/officeart/2005/8/layout/venn1"/>
    <dgm:cxn modelId="{52859A87-398C-4562-ADAA-AD31F268FCEC}" type="presOf" srcId="{3115F2B3-B386-464A-A4B9-9F21BAF6315D}" destId="{07663848-B4D0-4F51-834D-A7608C1EA219}" srcOrd="0" destOrd="0" presId="urn:microsoft.com/office/officeart/2005/8/layout/venn1"/>
    <dgm:cxn modelId="{7B1C7A8B-AE78-41CD-988B-809FA237662E}" type="presOf" srcId="{7AF04041-2724-426F-8DED-C09EB901AF8C}" destId="{2296DD33-751B-4EDA-BF44-C07824C5704D}" srcOrd="0" destOrd="0" presId="urn:microsoft.com/office/officeart/2005/8/layout/venn1"/>
    <dgm:cxn modelId="{3D874DC5-8E1A-46AC-AA6B-5C33C0FB1ED0}" srcId="{B24E0883-06D2-4C1F-B46B-82DA5BDE1C2B}" destId="{7AF04041-2724-426F-8DED-C09EB901AF8C}" srcOrd="0" destOrd="0" parTransId="{63293C64-BC6E-4555-98FF-72A2ED137230}" sibTransId="{CA92A8C0-C66C-4A93-B4E0-2920DD03F146}"/>
    <dgm:cxn modelId="{43FB4FC5-575B-47F5-A690-8D5DE323C540}" type="presOf" srcId="{A1D77221-1839-47D7-A9F0-701B33C4BBFD}" destId="{711912A4-61E9-4DD8-B623-7561B1E626A4}" srcOrd="1" destOrd="0" presId="urn:microsoft.com/office/officeart/2005/8/layout/venn1"/>
    <dgm:cxn modelId="{6EA9ADEE-D3CB-484B-8F5B-C70A22261813}" type="presOf" srcId="{A1D77221-1839-47D7-A9F0-701B33C4BBFD}" destId="{004C9123-DB5E-49C7-82BA-F3920025DDBC}" srcOrd="0" destOrd="0" presId="urn:microsoft.com/office/officeart/2005/8/layout/venn1"/>
    <dgm:cxn modelId="{56FE8CF6-23FB-406F-BBFD-12D39E5ACF1B}" type="presOf" srcId="{7AF04041-2724-426F-8DED-C09EB901AF8C}" destId="{7E122065-2499-4466-8284-D60C74093BB4}" srcOrd="1" destOrd="0" presId="urn:microsoft.com/office/officeart/2005/8/layout/venn1"/>
    <dgm:cxn modelId="{35BC4FCC-594A-42C6-A9DF-CFFCF051760E}" type="presParOf" srcId="{C6D3DDE8-5421-4094-81BC-100FC85AF176}" destId="{2296DD33-751B-4EDA-BF44-C07824C5704D}" srcOrd="0" destOrd="0" presId="urn:microsoft.com/office/officeart/2005/8/layout/venn1"/>
    <dgm:cxn modelId="{2459BA40-0702-4482-88D4-BE1B84E46E75}" type="presParOf" srcId="{C6D3DDE8-5421-4094-81BC-100FC85AF176}" destId="{7E122065-2499-4466-8284-D60C74093BB4}" srcOrd="1" destOrd="0" presId="urn:microsoft.com/office/officeart/2005/8/layout/venn1"/>
    <dgm:cxn modelId="{AC9A08C3-8BE7-468D-8A97-C5442766D48E}" type="presParOf" srcId="{C6D3DDE8-5421-4094-81BC-100FC85AF176}" destId="{07663848-B4D0-4F51-834D-A7608C1EA219}" srcOrd="2" destOrd="0" presId="urn:microsoft.com/office/officeart/2005/8/layout/venn1"/>
    <dgm:cxn modelId="{06C63AF5-DA1D-4572-BD3B-2A2EAF4AA09F}" type="presParOf" srcId="{C6D3DDE8-5421-4094-81BC-100FC85AF176}" destId="{B4C5ECFD-5F78-430D-AFC4-A43B4A6F6841}" srcOrd="3" destOrd="0" presId="urn:microsoft.com/office/officeart/2005/8/layout/venn1"/>
    <dgm:cxn modelId="{15D188C8-0730-46B6-B42B-B26AEEDC7CD0}" type="presParOf" srcId="{C6D3DDE8-5421-4094-81BC-100FC85AF176}" destId="{004C9123-DB5E-49C7-82BA-F3920025DDBC}" srcOrd="4" destOrd="0" presId="urn:microsoft.com/office/officeart/2005/8/layout/venn1"/>
    <dgm:cxn modelId="{2DDA4084-4321-4C5B-8781-1256C979AB8C}" type="presParOf" srcId="{C6D3DDE8-5421-4094-81BC-100FC85AF176}" destId="{711912A4-61E9-4DD8-B623-7561B1E626A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4E0883-06D2-4C1F-B46B-82DA5BDE1C2B}" type="doc">
      <dgm:prSet loTypeId="urn:microsoft.com/office/officeart/2005/8/layout/venn1" loCatId="relationship" qsTypeId="urn:microsoft.com/office/officeart/2005/8/quickstyle/simple1" qsCatId="simple" csTypeId="urn:microsoft.com/office/officeart/2005/8/colors/colorful4" csCatId="colorful" phldr="1"/>
      <dgm:spPr/>
    </dgm:pt>
    <dgm:pt modelId="{7AF04041-2724-426F-8DED-C09EB901AF8C}">
      <dgm:prSet phldrT="[Text]"/>
      <dgm:spPr/>
      <dgm:t>
        <a:bodyPr/>
        <a:lstStyle/>
        <a:p>
          <a:r>
            <a:rPr lang="en-US" dirty="0">
              <a:solidFill>
                <a:schemeClr val="bg1"/>
              </a:solidFill>
            </a:rPr>
            <a:t>Kids' needs</a:t>
          </a:r>
        </a:p>
      </dgm:t>
    </dgm:pt>
    <dgm:pt modelId="{63293C64-BC6E-4555-98FF-72A2ED137230}" type="parTrans" cxnId="{3D874DC5-8E1A-46AC-AA6B-5C33C0FB1ED0}">
      <dgm:prSet/>
      <dgm:spPr/>
      <dgm:t>
        <a:bodyPr/>
        <a:lstStyle/>
        <a:p>
          <a:endParaRPr lang="en-US"/>
        </a:p>
      </dgm:t>
    </dgm:pt>
    <dgm:pt modelId="{CA92A8C0-C66C-4A93-B4E0-2920DD03F146}" type="sibTrans" cxnId="{3D874DC5-8E1A-46AC-AA6B-5C33C0FB1ED0}">
      <dgm:prSet/>
      <dgm:spPr/>
      <dgm:t>
        <a:bodyPr/>
        <a:lstStyle/>
        <a:p>
          <a:endParaRPr lang="en-US"/>
        </a:p>
      </dgm:t>
    </dgm:pt>
    <dgm:pt modelId="{3115F2B3-B386-464A-A4B9-9F21BAF6315D}">
      <dgm:prSet phldrT="[Text]"/>
      <dgm:spPr/>
      <dgm:t>
        <a:bodyPr/>
        <a:lstStyle/>
        <a:p>
          <a:r>
            <a:rPr lang="en-US" dirty="0">
              <a:solidFill>
                <a:schemeClr val="bg1"/>
              </a:solidFill>
            </a:rPr>
            <a:t>Your capacity</a:t>
          </a:r>
        </a:p>
      </dgm:t>
    </dgm:pt>
    <dgm:pt modelId="{337E8306-FDA8-43C9-9095-A705C7409CF8}" type="parTrans" cxnId="{2D39544A-E322-4CDD-97D3-99A827BDF3EE}">
      <dgm:prSet/>
      <dgm:spPr/>
      <dgm:t>
        <a:bodyPr/>
        <a:lstStyle/>
        <a:p>
          <a:endParaRPr lang="en-US"/>
        </a:p>
      </dgm:t>
    </dgm:pt>
    <dgm:pt modelId="{135201BD-EDD9-432C-AEDC-FABEBB242FC3}" type="sibTrans" cxnId="{2D39544A-E322-4CDD-97D3-99A827BDF3EE}">
      <dgm:prSet/>
      <dgm:spPr/>
      <dgm:t>
        <a:bodyPr/>
        <a:lstStyle/>
        <a:p>
          <a:endParaRPr lang="en-US"/>
        </a:p>
      </dgm:t>
    </dgm:pt>
    <dgm:pt modelId="{A1D77221-1839-47D7-A9F0-701B33C4BBFD}">
      <dgm:prSet phldrT="[Text]"/>
      <dgm:spPr/>
      <dgm:t>
        <a:bodyPr/>
        <a:lstStyle/>
        <a:p>
          <a:r>
            <a:rPr lang="en-US" dirty="0">
              <a:solidFill>
                <a:schemeClr val="bg1"/>
              </a:solidFill>
            </a:rPr>
            <a:t>Political reality</a:t>
          </a:r>
        </a:p>
      </dgm:t>
    </dgm:pt>
    <dgm:pt modelId="{A05E0200-D801-4423-9E1B-731F427467A9}" type="parTrans" cxnId="{B2DC3660-1011-44EF-AD7B-CEFE75DCBEDF}">
      <dgm:prSet/>
      <dgm:spPr/>
      <dgm:t>
        <a:bodyPr/>
        <a:lstStyle/>
        <a:p>
          <a:endParaRPr lang="en-US"/>
        </a:p>
      </dgm:t>
    </dgm:pt>
    <dgm:pt modelId="{36D0F9F7-C5C2-44EE-A7DB-D97A6720CB17}" type="sibTrans" cxnId="{B2DC3660-1011-44EF-AD7B-CEFE75DCBEDF}">
      <dgm:prSet/>
      <dgm:spPr/>
      <dgm:t>
        <a:bodyPr/>
        <a:lstStyle/>
        <a:p>
          <a:endParaRPr lang="en-US"/>
        </a:p>
      </dgm:t>
    </dgm:pt>
    <dgm:pt modelId="{C6D3DDE8-5421-4094-81BC-100FC85AF176}" type="pres">
      <dgm:prSet presAssocID="{B24E0883-06D2-4C1F-B46B-82DA5BDE1C2B}" presName="compositeShape" presStyleCnt="0">
        <dgm:presLayoutVars>
          <dgm:chMax val="7"/>
          <dgm:dir/>
          <dgm:resizeHandles val="exact"/>
        </dgm:presLayoutVars>
      </dgm:prSet>
      <dgm:spPr/>
    </dgm:pt>
    <dgm:pt modelId="{2296DD33-751B-4EDA-BF44-C07824C5704D}" type="pres">
      <dgm:prSet presAssocID="{7AF04041-2724-426F-8DED-C09EB901AF8C}" presName="circ1" presStyleLbl="vennNode1" presStyleIdx="0" presStyleCnt="3"/>
      <dgm:spPr/>
    </dgm:pt>
    <dgm:pt modelId="{7E122065-2499-4466-8284-D60C74093BB4}" type="pres">
      <dgm:prSet presAssocID="{7AF04041-2724-426F-8DED-C09EB901AF8C}" presName="circ1Tx" presStyleLbl="revTx" presStyleIdx="0" presStyleCnt="0">
        <dgm:presLayoutVars>
          <dgm:chMax val="0"/>
          <dgm:chPref val="0"/>
          <dgm:bulletEnabled val="1"/>
        </dgm:presLayoutVars>
      </dgm:prSet>
      <dgm:spPr/>
    </dgm:pt>
    <dgm:pt modelId="{07663848-B4D0-4F51-834D-A7608C1EA219}" type="pres">
      <dgm:prSet presAssocID="{3115F2B3-B386-464A-A4B9-9F21BAF6315D}" presName="circ2" presStyleLbl="vennNode1" presStyleIdx="1" presStyleCnt="3" custLinFactNeighborX="-17499" custLinFactNeighborY="5681"/>
      <dgm:spPr/>
    </dgm:pt>
    <dgm:pt modelId="{B4C5ECFD-5F78-430D-AFC4-A43B4A6F6841}" type="pres">
      <dgm:prSet presAssocID="{3115F2B3-B386-464A-A4B9-9F21BAF6315D}" presName="circ2Tx" presStyleLbl="revTx" presStyleIdx="0" presStyleCnt="0">
        <dgm:presLayoutVars>
          <dgm:chMax val="0"/>
          <dgm:chPref val="0"/>
          <dgm:bulletEnabled val="1"/>
        </dgm:presLayoutVars>
      </dgm:prSet>
      <dgm:spPr/>
    </dgm:pt>
    <dgm:pt modelId="{004C9123-DB5E-49C7-82BA-F3920025DDBC}" type="pres">
      <dgm:prSet presAssocID="{A1D77221-1839-47D7-A9F0-701B33C4BBFD}" presName="circ3" presStyleLbl="vennNode1" presStyleIdx="2" presStyleCnt="3" custLinFactNeighborX="-1880" custLinFactNeighborY="5681"/>
      <dgm:spPr/>
    </dgm:pt>
    <dgm:pt modelId="{711912A4-61E9-4DD8-B623-7561B1E626A4}" type="pres">
      <dgm:prSet presAssocID="{A1D77221-1839-47D7-A9F0-701B33C4BBFD}" presName="circ3Tx" presStyleLbl="revTx" presStyleIdx="0" presStyleCnt="0">
        <dgm:presLayoutVars>
          <dgm:chMax val="0"/>
          <dgm:chPref val="0"/>
          <dgm:bulletEnabled val="1"/>
        </dgm:presLayoutVars>
      </dgm:prSet>
      <dgm:spPr/>
    </dgm:pt>
  </dgm:ptLst>
  <dgm:cxnLst>
    <dgm:cxn modelId="{4E604000-ADC1-46F2-9F48-3961D0D44882}" type="presOf" srcId="{A1D77221-1839-47D7-A9F0-701B33C4BBFD}" destId="{711912A4-61E9-4DD8-B623-7561B1E626A4}" srcOrd="1" destOrd="0" presId="urn:microsoft.com/office/officeart/2005/8/layout/venn1"/>
    <dgm:cxn modelId="{62C1EB26-7513-4376-8E1B-C103CEB8C731}" type="presOf" srcId="{A1D77221-1839-47D7-A9F0-701B33C4BBFD}" destId="{004C9123-DB5E-49C7-82BA-F3920025DDBC}" srcOrd="0" destOrd="0" presId="urn:microsoft.com/office/officeart/2005/8/layout/venn1"/>
    <dgm:cxn modelId="{B2DC3660-1011-44EF-AD7B-CEFE75DCBEDF}" srcId="{B24E0883-06D2-4C1F-B46B-82DA5BDE1C2B}" destId="{A1D77221-1839-47D7-A9F0-701B33C4BBFD}" srcOrd="2" destOrd="0" parTransId="{A05E0200-D801-4423-9E1B-731F427467A9}" sibTransId="{36D0F9F7-C5C2-44EE-A7DB-D97A6720CB17}"/>
    <dgm:cxn modelId="{2D39544A-E322-4CDD-97D3-99A827BDF3EE}" srcId="{B24E0883-06D2-4C1F-B46B-82DA5BDE1C2B}" destId="{3115F2B3-B386-464A-A4B9-9F21BAF6315D}" srcOrd="1" destOrd="0" parTransId="{337E8306-FDA8-43C9-9095-A705C7409CF8}" sibTransId="{135201BD-EDD9-432C-AEDC-FABEBB242FC3}"/>
    <dgm:cxn modelId="{72B7276D-45F7-4FFC-9290-E6A377B3EF0A}" type="presOf" srcId="{3115F2B3-B386-464A-A4B9-9F21BAF6315D}" destId="{07663848-B4D0-4F51-834D-A7608C1EA219}" srcOrd="0" destOrd="0" presId="urn:microsoft.com/office/officeart/2005/8/layout/venn1"/>
    <dgm:cxn modelId="{B2DF3A87-60B0-4192-9178-632147D0C631}" type="presOf" srcId="{7AF04041-2724-426F-8DED-C09EB901AF8C}" destId="{7E122065-2499-4466-8284-D60C74093BB4}" srcOrd="1" destOrd="0" presId="urn:microsoft.com/office/officeart/2005/8/layout/venn1"/>
    <dgm:cxn modelId="{B2AA019B-AB8D-480A-A2A6-AC37A98CAF9E}" type="presOf" srcId="{B24E0883-06D2-4C1F-B46B-82DA5BDE1C2B}" destId="{C6D3DDE8-5421-4094-81BC-100FC85AF176}" srcOrd="0" destOrd="0" presId="urn:microsoft.com/office/officeart/2005/8/layout/venn1"/>
    <dgm:cxn modelId="{E700CCC4-E17D-4419-99CE-E0D0E2498DAE}" type="presOf" srcId="{3115F2B3-B386-464A-A4B9-9F21BAF6315D}" destId="{B4C5ECFD-5F78-430D-AFC4-A43B4A6F6841}" srcOrd="1" destOrd="0" presId="urn:microsoft.com/office/officeart/2005/8/layout/venn1"/>
    <dgm:cxn modelId="{3D874DC5-8E1A-46AC-AA6B-5C33C0FB1ED0}" srcId="{B24E0883-06D2-4C1F-B46B-82DA5BDE1C2B}" destId="{7AF04041-2724-426F-8DED-C09EB901AF8C}" srcOrd="0" destOrd="0" parTransId="{63293C64-BC6E-4555-98FF-72A2ED137230}" sibTransId="{CA92A8C0-C66C-4A93-B4E0-2920DD03F146}"/>
    <dgm:cxn modelId="{FF8701F4-7EF7-443E-A0AA-884440F1458E}" type="presOf" srcId="{7AF04041-2724-426F-8DED-C09EB901AF8C}" destId="{2296DD33-751B-4EDA-BF44-C07824C5704D}" srcOrd="0" destOrd="0" presId="urn:microsoft.com/office/officeart/2005/8/layout/venn1"/>
    <dgm:cxn modelId="{0C9549E2-B1A5-4D35-A01C-D915D0765399}" type="presParOf" srcId="{C6D3DDE8-5421-4094-81BC-100FC85AF176}" destId="{2296DD33-751B-4EDA-BF44-C07824C5704D}" srcOrd="0" destOrd="0" presId="urn:microsoft.com/office/officeart/2005/8/layout/venn1"/>
    <dgm:cxn modelId="{B8D40EF6-5191-4247-8FEA-190313FF169C}" type="presParOf" srcId="{C6D3DDE8-5421-4094-81BC-100FC85AF176}" destId="{7E122065-2499-4466-8284-D60C74093BB4}" srcOrd="1" destOrd="0" presId="urn:microsoft.com/office/officeart/2005/8/layout/venn1"/>
    <dgm:cxn modelId="{DA53B61D-EFA9-49D5-BB5B-18A32A9A15FF}" type="presParOf" srcId="{C6D3DDE8-5421-4094-81BC-100FC85AF176}" destId="{07663848-B4D0-4F51-834D-A7608C1EA219}" srcOrd="2" destOrd="0" presId="urn:microsoft.com/office/officeart/2005/8/layout/venn1"/>
    <dgm:cxn modelId="{50103C60-1A1A-4B3F-B32A-C2FA3DE2854C}" type="presParOf" srcId="{C6D3DDE8-5421-4094-81BC-100FC85AF176}" destId="{B4C5ECFD-5F78-430D-AFC4-A43B4A6F6841}" srcOrd="3" destOrd="0" presId="urn:microsoft.com/office/officeart/2005/8/layout/venn1"/>
    <dgm:cxn modelId="{55BB0945-E8A3-4B91-BE22-5584A89FA830}" type="presParOf" srcId="{C6D3DDE8-5421-4094-81BC-100FC85AF176}" destId="{004C9123-DB5E-49C7-82BA-F3920025DDBC}" srcOrd="4" destOrd="0" presId="urn:microsoft.com/office/officeart/2005/8/layout/venn1"/>
    <dgm:cxn modelId="{90FF1B57-6CC7-47DB-81AB-A54EBB840B08}" type="presParOf" srcId="{C6D3DDE8-5421-4094-81BC-100FC85AF176}" destId="{711912A4-61E9-4DD8-B623-7561B1E626A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4E0883-06D2-4C1F-B46B-82DA5BDE1C2B}" type="doc">
      <dgm:prSet loTypeId="urn:microsoft.com/office/officeart/2005/8/layout/venn1" loCatId="relationship" qsTypeId="urn:microsoft.com/office/officeart/2005/8/quickstyle/simple1" qsCatId="simple" csTypeId="urn:microsoft.com/office/officeart/2005/8/colors/colorful4" csCatId="colorful" phldr="1"/>
      <dgm:spPr/>
    </dgm:pt>
    <dgm:pt modelId="{7AF04041-2724-426F-8DED-C09EB901AF8C}">
      <dgm:prSet phldrT="[Text]"/>
      <dgm:spPr/>
      <dgm:t>
        <a:bodyPr/>
        <a:lstStyle/>
        <a:p>
          <a:r>
            <a:rPr lang="en-US" dirty="0">
              <a:solidFill>
                <a:schemeClr val="bg1"/>
              </a:solidFill>
            </a:rPr>
            <a:t>Kids' needs</a:t>
          </a:r>
        </a:p>
      </dgm:t>
    </dgm:pt>
    <dgm:pt modelId="{63293C64-BC6E-4555-98FF-72A2ED137230}" type="parTrans" cxnId="{3D874DC5-8E1A-46AC-AA6B-5C33C0FB1ED0}">
      <dgm:prSet/>
      <dgm:spPr/>
      <dgm:t>
        <a:bodyPr/>
        <a:lstStyle/>
        <a:p>
          <a:endParaRPr lang="en-US"/>
        </a:p>
      </dgm:t>
    </dgm:pt>
    <dgm:pt modelId="{CA92A8C0-C66C-4A93-B4E0-2920DD03F146}" type="sibTrans" cxnId="{3D874DC5-8E1A-46AC-AA6B-5C33C0FB1ED0}">
      <dgm:prSet/>
      <dgm:spPr/>
      <dgm:t>
        <a:bodyPr/>
        <a:lstStyle/>
        <a:p>
          <a:endParaRPr lang="en-US"/>
        </a:p>
      </dgm:t>
    </dgm:pt>
    <dgm:pt modelId="{3115F2B3-B386-464A-A4B9-9F21BAF6315D}">
      <dgm:prSet phldrT="[Text]"/>
      <dgm:spPr/>
      <dgm:t>
        <a:bodyPr/>
        <a:lstStyle/>
        <a:p>
          <a:r>
            <a:rPr lang="en-US" dirty="0">
              <a:solidFill>
                <a:schemeClr val="bg1"/>
              </a:solidFill>
            </a:rPr>
            <a:t>Your capacity</a:t>
          </a:r>
        </a:p>
      </dgm:t>
    </dgm:pt>
    <dgm:pt modelId="{337E8306-FDA8-43C9-9095-A705C7409CF8}" type="parTrans" cxnId="{2D39544A-E322-4CDD-97D3-99A827BDF3EE}">
      <dgm:prSet/>
      <dgm:spPr/>
      <dgm:t>
        <a:bodyPr/>
        <a:lstStyle/>
        <a:p>
          <a:endParaRPr lang="en-US"/>
        </a:p>
      </dgm:t>
    </dgm:pt>
    <dgm:pt modelId="{135201BD-EDD9-432C-AEDC-FABEBB242FC3}" type="sibTrans" cxnId="{2D39544A-E322-4CDD-97D3-99A827BDF3EE}">
      <dgm:prSet/>
      <dgm:spPr/>
      <dgm:t>
        <a:bodyPr/>
        <a:lstStyle/>
        <a:p>
          <a:endParaRPr lang="en-US"/>
        </a:p>
      </dgm:t>
    </dgm:pt>
    <dgm:pt modelId="{A1D77221-1839-47D7-A9F0-701B33C4BBFD}">
      <dgm:prSet phldrT="[Text]"/>
      <dgm:spPr/>
      <dgm:t>
        <a:bodyPr/>
        <a:lstStyle/>
        <a:p>
          <a:r>
            <a:rPr lang="en-US" dirty="0">
              <a:solidFill>
                <a:schemeClr val="bg1"/>
              </a:solidFill>
            </a:rPr>
            <a:t>Political reality</a:t>
          </a:r>
        </a:p>
      </dgm:t>
    </dgm:pt>
    <dgm:pt modelId="{A05E0200-D801-4423-9E1B-731F427467A9}" type="parTrans" cxnId="{B2DC3660-1011-44EF-AD7B-CEFE75DCBEDF}">
      <dgm:prSet/>
      <dgm:spPr/>
      <dgm:t>
        <a:bodyPr/>
        <a:lstStyle/>
        <a:p>
          <a:endParaRPr lang="en-US"/>
        </a:p>
      </dgm:t>
    </dgm:pt>
    <dgm:pt modelId="{36D0F9F7-C5C2-44EE-A7DB-D97A6720CB17}" type="sibTrans" cxnId="{B2DC3660-1011-44EF-AD7B-CEFE75DCBEDF}">
      <dgm:prSet/>
      <dgm:spPr/>
      <dgm:t>
        <a:bodyPr/>
        <a:lstStyle/>
        <a:p>
          <a:endParaRPr lang="en-US"/>
        </a:p>
      </dgm:t>
    </dgm:pt>
    <dgm:pt modelId="{C6D3DDE8-5421-4094-81BC-100FC85AF176}" type="pres">
      <dgm:prSet presAssocID="{B24E0883-06D2-4C1F-B46B-82DA5BDE1C2B}" presName="compositeShape" presStyleCnt="0">
        <dgm:presLayoutVars>
          <dgm:chMax val="7"/>
          <dgm:dir/>
          <dgm:resizeHandles val="exact"/>
        </dgm:presLayoutVars>
      </dgm:prSet>
      <dgm:spPr/>
    </dgm:pt>
    <dgm:pt modelId="{2296DD33-751B-4EDA-BF44-C07824C5704D}" type="pres">
      <dgm:prSet presAssocID="{7AF04041-2724-426F-8DED-C09EB901AF8C}" presName="circ1" presStyleLbl="vennNode1" presStyleIdx="0" presStyleCnt="3"/>
      <dgm:spPr/>
    </dgm:pt>
    <dgm:pt modelId="{7E122065-2499-4466-8284-D60C74093BB4}" type="pres">
      <dgm:prSet presAssocID="{7AF04041-2724-426F-8DED-C09EB901AF8C}" presName="circ1Tx" presStyleLbl="revTx" presStyleIdx="0" presStyleCnt="0">
        <dgm:presLayoutVars>
          <dgm:chMax val="0"/>
          <dgm:chPref val="0"/>
          <dgm:bulletEnabled val="1"/>
        </dgm:presLayoutVars>
      </dgm:prSet>
      <dgm:spPr/>
    </dgm:pt>
    <dgm:pt modelId="{07663848-B4D0-4F51-834D-A7608C1EA219}" type="pres">
      <dgm:prSet presAssocID="{3115F2B3-B386-464A-A4B9-9F21BAF6315D}" presName="circ2" presStyleLbl="vennNode1" presStyleIdx="1" presStyleCnt="3" custLinFactNeighborX="-17499" custLinFactNeighborY="5681"/>
      <dgm:spPr/>
    </dgm:pt>
    <dgm:pt modelId="{B4C5ECFD-5F78-430D-AFC4-A43B4A6F6841}" type="pres">
      <dgm:prSet presAssocID="{3115F2B3-B386-464A-A4B9-9F21BAF6315D}" presName="circ2Tx" presStyleLbl="revTx" presStyleIdx="0" presStyleCnt="0">
        <dgm:presLayoutVars>
          <dgm:chMax val="0"/>
          <dgm:chPref val="0"/>
          <dgm:bulletEnabled val="1"/>
        </dgm:presLayoutVars>
      </dgm:prSet>
      <dgm:spPr/>
    </dgm:pt>
    <dgm:pt modelId="{004C9123-DB5E-49C7-82BA-F3920025DDBC}" type="pres">
      <dgm:prSet presAssocID="{A1D77221-1839-47D7-A9F0-701B33C4BBFD}" presName="circ3" presStyleLbl="vennNode1" presStyleIdx="2" presStyleCnt="3" custLinFactNeighborX="-1880" custLinFactNeighborY="5681"/>
      <dgm:spPr/>
    </dgm:pt>
    <dgm:pt modelId="{711912A4-61E9-4DD8-B623-7561B1E626A4}" type="pres">
      <dgm:prSet presAssocID="{A1D77221-1839-47D7-A9F0-701B33C4BBFD}" presName="circ3Tx" presStyleLbl="revTx" presStyleIdx="0" presStyleCnt="0">
        <dgm:presLayoutVars>
          <dgm:chMax val="0"/>
          <dgm:chPref val="0"/>
          <dgm:bulletEnabled val="1"/>
        </dgm:presLayoutVars>
      </dgm:prSet>
      <dgm:spPr/>
    </dgm:pt>
  </dgm:ptLst>
  <dgm:cxnLst>
    <dgm:cxn modelId="{B2DC3660-1011-44EF-AD7B-CEFE75DCBEDF}" srcId="{B24E0883-06D2-4C1F-B46B-82DA5BDE1C2B}" destId="{A1D77221-1839-47D7-A9F0-701B33C4BBFD}" srcOrd="2" destOrd="0" parTransId="{A05E0200-D801-4423-9E1B-731F427467A9}" sibTransId="{36D0F9F7-C5C2-44EE-A7DB-D97A6720CB17}"/>
    <dgm:cxn modelId="{2D39544A-E322-4CDD-97D3-99A827BDF3EE}" srcId="{B24E0883-06D2-4C1F-B46B-82DA5BDE1C2B}" destId="{3115F2B3-B386-464A-A4B9-9F21BAF6315D}" srcOrd="1" destOrd="0" parTransId="{337E8306-FDA8-43C9-9095-A705C7409CF8}" sibTransId="{135201BD-EDD9-432C-AEDC-FABEBB242FC3}"/>
    <dgm:cxn modelId="{0C018A4E-150A-42AB-9400-D799BDDF688A}" type="presOf" srcId="{B24E0883-06D2-4C1F-B46B-82DA5BDE1C2B}" destId="{C6D3DDE8-5421-4094-81BC-100FC85AF176}" srcOrd="0" destOrd="0" presId="urn:microsoft.com/office/officeart/2005/8/layout/venn1"/>
    <dgm:cxn modelId="{DA2AC34F-E7A7-4785-82D0-744CCC35A9EC}" type="presOf" srcId="{3115F2B3-B386-464A-A4B9-9F21BAF6315D}" destId="{B4C5ECFD-5F78-430D-AFC4-A43B4A6F6841}" srcOrd="1" destOrd="0" presId="urn:microsoft.com/office/officeart/2005/8/layout/venn1"/>
    <dgm:cxn modelId="{52859A87-398C-4562-ADAA-AD31F268FCEC}" type="presOf" srcId="{3115F2B3-B386-464A-A4B9-9F21BAF6315D}" destId="{07663848-B4D0-4F51-834D-A7608C1EA219}" srcOrd="0" destOrd="0" presId="urn:microsoft.com/office/officeart/2005/8/layout/venn1"/>
    <dgm:cxn modelId="{7B1C7A8B-AE78-41CD-988B-809FA237662E}" type="presOf" srcId="{7AF04041-2724-426F-8DED-C09EB901AF8C}" destId="{2296DD33-751B-4EDA-BF44-C07824C5704D}" srcOrd="0" destOrd="0" presId="urn:microsoft.com/office/officeart/2005/8/layout/venn1"/>
    <dgm:cxn modelId="{3D874DC5-8E1A-46AC-AA6B-5C33C0FB1ED0}" srcId="{B24E0883-06D2-4C1F-B46B-82DA5BDE1C2B}" destId="{7AF04041-2724-426F-8DED-C09EB901AF8C}" srcOrd="0" destOrd="0" parTransId="{63293C64-BC6E-4555-98FF-72A2ED137230}" sibTransId="{CA92A8C0-C66C-4A93-B4E0-2920DD03F146}"/>
    <dgm:cxn modelId="{43FB4FC5-575B-47F5-A690-8D5DE323C540}" type="presOf" srcId="{A1D77221-1839-47D7-A9F0-701B33C4BBFD}" destId="{711912A4-61E9-4DD8-B623-7561B1E626A4}" srcOrd="1" destOrd="0" presId="urn:microsoft.com/office/officeart/2005/8/layout/venn1"/>
    <dgm:cxn modelId="{6EA9ADEE-D3CB-484B-8F5B-C70A22261813}" type="presOf" srcId="{A1D77221-1839-47D7-A9F0-701B33C4BBFD}" destId="{004C9123-DB5E-49C7-82BA-F3920025DDBC}" srcOrd="0" destOrd="0" presId="urn:microsoft.com/office/officeart/2005/8/layout/venn1"/>
    <dgm:cxn modelId="{56FE8CF6-23FB-406F-BBFD-12D39E5ACF1B}" type="presOf" srcId="{7AF04041-2724-426F-8DED-C09EB901AF8C}" destId="{7E122065-2499-4466-8284-D60C74093BB4}" srcOrd="1" destOrd="0" presId="urn:microsoft.com/office/officeart/2005/8/layout/venn1"/>
    <dgm:cxn modelId="{35BC4FCC-594A-42C6-A9DF-CFFCF051760E}" type="presParOf" srcId="{C6D3DDE8-5421-4094-81BC-100FC85AF176}" destId="{2296DD33-751B-4EDA-BF44-C07824C5704D}" srcOrd="0" destOrd="0" presId="urn:microsoft.com/office/officeart/2005/8/layout/venn1"/>
    <dgm:cxn modelId="{2459BA40-0702-4482-88D4-BE1B84E46E75}" type="presParOf" srcId="{C6D3DDE8-5421-4094-81BC-100FC85AF176}" destId="{7E122065-2499-4466-8284-D60C74093BB4}" srcOrd="1" destOrd="0" presId="urn:microsoft.com/office/officeart/2005/8/layout/venn1"/>
    <dgm:cxn modelId="{AC9A08C3-8BE7-468D-8A97-C5442766D48E}" type="presParOf" srcId="{C6D3DDE8-5421-4094-81BC-100FC85AF176}" destId="{07663848-B4D0-4F51-834D-A7608C1EA219}" srcOrd="2" destOrd="0" presId="urn:microsoft.com/office/officeart/2005/8/layout/venn1"/>
    <dgm:cxn modelId="{06C63AF5-DA1D-4572-BD3B-2A2EAF4AA09F}" type="presParOf" srcId="{C6D3DDE8-5421-4094-81BC-100FC85AF176}" destId="{B4C5ECFD-5F78-430D-AFC4-A43B4A6F6841}" srcOrd="3" destOrd="0" presId="urn:microsoft.com/office/officeart/2005/8/layout/venn1"/>
    <dgm:cxn modelId="{15D188C8-0730-46B6-B42B-B26AEEDC7CD0}" type="presParOf" srcId="{C6D3DDE8-5421-4094-81BC-100FC85AF176}" destId="{004C9123-DB5E-49C7-82BA-F3920025DDBC}" srcOrd="4" destOrd="0" presId="urn:microsoft.com/office/officeart/2005/8/layout/venn1"/>
    <dgm:cxn modelId="{2DDA4084-4321-4C5B-8781-1256C979AB8C}" type="presParOf" srcId="{C6D3DDE8-5421-4094-81BC-100FC85AF176}" destId="{711912A4-61E9-4DD8-B623-7561B1E626A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4E0883-06D2-4C1F-B46B-82DA5BDE1C2B}" type="doc">
      <dgm:prSet loTypeId="urn:microsoft.com/office/officeart/2005/8/layout/venn1" loCatId="relationship" qsTypeId="urn:microsoft.com/office/officeart/2005/8/quickstyle/simple1" qsCatId="simple" csTypeId="urn:microsoft.com/office/officeart/2005/8/colors/colorful4" csCatId="colorful" phldr="1"/>
      <dgm:spPr/>
    </dgm:pt>
    <dgm:pt modelId="{7AF04041-2724-426F-8DED-C09EB901AF8C}">
      <dgm:prSet phldrT="[Text]"/>
      <dgm:spPr/>
      <dgm:t>
        <a:bodyPr/>
        <a:lstStyle/>
        <a:p>
          <a:r>
            <a:rPr lang="en-US" dirty="0">
              <a:solidFill>
                <a:schemeClr val="bg1"/>
              </a:solidFill>
            </a:rPr>
            <a:t>Kids' needs</a:t>
          </a:r>
        </a:p>
      </dgm:t>
    </dgm:pt>
    <dgm:pt modelId="{63293C64-BC6E-4555-98FF-72A2ED137230}" type="parTrans" cxnId="{3D874DC5-8E1A-46AC-AA6B-5C33C0FB1ED0}">
      <dgm:prSet/>
      <dgm:spPr/>
      <dgm:t>
        <a:bodyPr/>
        <a:lstStyle/>
        <a:p>
          <a:endParaRPr lang="en-US"/>
        </a:p>
      </dgm:t>
    </dgm:pt>
    <dgm:pt modelId="{CA92A8C0-C66C-4A93-B4E0-2920DD03F146}" type="sibTrans" cxnId="{3D874DC5-8E1A-46AC-AA6B-5C33C0FB1ED0}">
      <dgm:prSet/>
      <dgm:spPr/>
      <dgm:t>
        <a:bodyPr/>
        <a:lstStyle/>
        <a:p>
          <a:endParaRPr lang="en-US"/>
        </a:p>
      </dgm:t>
    </dgm:pt>
    <dgm:pt modelId="{3115F2B3-B386-464A-A4B9-9F21BAF6315D}">
      <dgm:prSet phldrT="[Text]"/>
      <dgm:spPr/>
      <dgm:t>
        <a:bodyPr/>
        <a:lstStyle/>
        <a:p>
          <a:r>
            <a:rPr lang="en-US" dirty="0">
              <a:solidFill>
                <a:schemeClr val="bg1"/>
              </a:solidFill>
            </a:rPr>
            <a:t>Your capacity</a:t>
          </a:r>
        </a:p>
      </dgm:t>
    </dgm:pt>
    <dgm:pt modelId="{337E8306-FDA8-43C9-9095-A705C7409CF8}" type="parTrans" cxnId="{2D39544A-E322-4CDD-97D3-99A827BDF3EE}">
      <dgm:prSet/>
      <dgm:spPr/>
      <dgm:t>
        <a:bodyPr/>
        <a:lstStyle/>
        <a:p>
          <a:endParaRPr lang="en-US"/>
        </a:p>
      </dgm:t>
    </dgm:pt>
    <dgm:pt modelId="{135201BD-EDD9-432C-AEDC-FABEBB242FC3}" type="sibTrans" cxnId="{2D39544A-E322-4CDD-97D3-99A827BDF3EE}">
      <dgm:prSet/>
      <dgm:spPr/>
      <dgm:t>
        <a:bodyPr/>
        <a:lstStyle/>
        <a:p>
          <a:endParaRPr lang="en-US"/>
        </a:p>
      </dgm:t>
    </dgm:pt>
    <dgm:pt modelId="{A1D77221-1839-47D7-A9F0-701B33C4BBFD}">
      <dgm:prSet phldrT="[Text]"/>
      <dgm:spPr/>
      <dgm:t>
        <a:bodyPr/>
        <a:lstStyle/>
        <a:p>
          <a:r>
            <a:rPr lang="en-US" dirty="0">
              <a:solidFill>
                <a:schemeClr val="bg1"/>
              </a:solidFill>
            </a:rPr>
            <a:t>Political reality</a:t>
          </a:r>
        </a:p>
      </dgm:t>
    </dgm:pt>
    <dgm:pt modelId="{A05E0200-D801-4423-9E1B-731F427467A9}" type="parTrans" cxnId="{B2DC3660-1011-44EF-AD7B-CEFE75DCBEDF}">
      <dgm:prSet/>
      <dgm:spPr/>
      <dgm:t>
        <a:bodyPr/>
        <a:lstStyle/>
        <a:p>
          <a:endParaRPr lang="en-US"/>
        </a:p>
      </dgm:t>
    </dgm:pt>
    <dgm:pt modelId="{36D0F9F7-C5C2-44EE-A7DB-D97A6720CB17}" type="sibTrans" cxnId="{B2DC3660-1011-44EF-AD7B-CEFE75DCBEDF}">
      <dgm:prSet/>
      <dgm:spPr/>
      <dgm:t>
        <a:bodyPr/>
        <a:lstStyle/>
        <a:p>
          <a:endParaRPr lang="en-US"/>
        </a:p>
      </dgm:t>
    </dgm:pt>
    <dgm:pt modelId="{C6D3DDE8-5421-4094-81BC-100FC85AF176}" type="pres">
      <dgm:prSet presAssocID="{B24E0883-06D2-4C1F-B46B-82DA5BDE1C2B}" presName="compositeShape" presStyleCnt="0">
        <dgm:presLayoutVars>
          <dgm:chMax val="7"/>
          <dgm:dir/>
          <dgm:resizeHandles val="exact"/>
        </dgm:presLayoutVars>
      </dgm:prSet>
      <dgm:spPr/>
    </dgm:pt>
    <dgm:pt modelId="{2296DD33-751B-4EDA-BF44-C07824C5704D}" type="pres">
      <dgm:prSet presAssocID="{7AF04041-2724-426F-8DED-C09EB901AF8C}" presName="circ1" presStyleLbl="vennNode1" presStyleIdx="0" presStyleCnt="3"/>
      <dgm:spPr/>
    </dgm:pt>
    <dgm:pt modelId="{7E122065-2499-4466-8284-D60C74093BB4}" type="pres">
      <dgm:prSet presAssocID="{7AF04041-2724-426F-8DED-C09EB901AF8C}" presName="circ1Tx" presStyleLbl="revTx" presStyleIdx="0" presStyleCnt="0">
        <dgm:presLayoutVars>
          <dgm:chMax val="0"/>
          <dgm:chPref val="0"/>
          <dgm:bulletEnabled val="1"/>
        </dgm:presLayoutVars>
      </dgm:prSet>
      <dgm:spPr/>
    </dgm:pt>
    <dgm:pt modelId="{07663848-B4D0-4F51-834D-A7608C1EA219}" type="pres">
      <dgm:prSet presAssocID="{3115F2B3-B386-464A-A4B9-9F21BAF6315D}" presName="circ2" presStyleLbl="vennNode1" presStyleIdx="1" presStyleCnt="3" custLinFactNeighborX="-17499" custLinFactNeighborY="5681"/>
      <dgm:spPr/>
    </dgm:pt>
    <dgm:pt modelId="{B4C5ECFD-5F78-430D-AFC4-A43B4A6F6841}" type="pres">
      <dgm:prSet presAssocID="{3115F2B3-B386-464A-A4B9-9F21BAF6315D}" presName="circ2Tx" presStyleLbl="revTx" presStyleIdx="0" presStyleCnt="0">
        <dgm:presLayoutVars>
          <dgm:chMax val="0"/>
          <dgm:chPref val="0"/>
          <dgm:bulletEnabled val="1"/>
        </dgm:presLayoutVars>
      </dgm:prSet>
      <dgm:spPr/>
    </dgm:pt>
    <dgm:pt modelId="{004C9123-DB5E-49C7-82BA-F3920025DDBC}" type="pres">
      <dgm:prSet presAssocID="{A1D77221-1839-47D7-A9F0-701B33C4BBFD}" presName="circ3" presStyleLbl="vennNode1" presStyleIdx="2" presStyleCnt="3" custLinFactNeighborX="-1880" custLinFactNeighborY="5681"/>
      <dgm:spPr/>
    </dgm:pt>
    <dgm:pt modelId="{711912A4-61E9-4DD8-B623-7561B1E626A4}" type="pres">
      <dgm:prSet presAssocID="{A1D77221-1839-47D7-A9F0-701B33C4BBFD}" presName="circ3Tx" presStyleLbl="revTx" presStyleIdx="0" presStyleCnt="0">
        <dgm:presLayoutVars>
          <dgm:chMax val="0"/>
          <dgm:chPref val="0"/>
          <dgm:bulletEnabled val="1"/>
        </dgm:presLayoutVars>
      </dgm:prSet>
      <dgm:spPr/>
    </dgm:pt>
  </dgm:ptLst>
  <dgm:cxnLst>
    <dgm:cxn modelId="{4E604000-ADC1-46F2-9F48-3961D0D44882}" type="presOf" srcId="{A1D77221-1839-47D7-A9F0-701B33C4BBFD}" destId="{711912A4-61E9-4DD8-B623-7561B1E626A4}" srcOrd="1" destOrd="0" presId="urn:microsoft.com/office/officeart/2005/8/layout/venn1"/>
    <dgm:cxn modelId="{62C1EB26-7513-4376-8E1B-C103CEB8C731}" type="presOf" srcId="{A1D77221-1839-47D7-A9F0-701B33C4BBFD}" destId="{004C9123-DB5E-49C7-82BA-F3920025DDBC}" srcOrd="0" destOrd="0" presId="urn:microsoft.com/office/officeart/2005/8/layout/venn1"/>
    <dgm:cxn modelId="{B2DC3660-1011-44EF-AD7B-CEFE75DCBEDF}" srcId="{B24E0883-06D2-4C1F-B46B-82DA5BDE1C2B}" destId="{A1D77221-1839-47D7-A9F0-701B33C4BBFD}" srcOrd="2" destOrd="0" parTransId="{A05E0200-D801-4423-9E1B-731F427467A9}" sibTransId="{36D0F9F7-C5C2-44EE-A7DB-D97A6720CB17}"/>
    <dgm:cxn modelId="{2D39544A-E322-4CDD-97D3-99A827BDF3EE}" srcId="{B24E0883-06D2-4C1F-B46B-82DA5BDE1C2B}" destId="{3115F2B3-B386-464A-A4B9-9F21BAF6315D}" srcOrd="1" destOrd="0" parTransId="{337E8306-FDA8-43C9-9095-A705C7409CF8}" sibTransId="{135201BD-EDD9-432C-AEDC-FABEBB242FC3}"/>
    <dgm:cxn modelId="{72B7276D-45F7-4FFC-9290-E6A377B3EF0A}" type="presOf" srcId="{3115F2B3-B386-464A-A4B9-9F21BAF6315D}" destId="{07663848-B4D0-4F51-834D-A7608C1EA219}" srcOrd="0" destOrd="0" presId="urn:microsoft.com/office/officeart/2005/8/layout/venn1"/>
    <dgm:cxn modelId="{B2DF3A87-60B0-4192-9178-632147D0C631}" type="presOf" srcId="{7AF04041-2724-426F-8DED-C09EB901AF8C}" destId="{7E122065-2499-4466-8284-D60C74093BB4}" srcOrd="1" destOrd="0" presId="urn:microsoft.com/office/officeart/2005/8/layout/venn1"/>
    <dgm:cxn modelId="{B2AA019B-AB8D-480A-A2A6-AC37A98CAF9E}" type="presOf" srcId="{B24E0883-06D2-4C1F-B46B-82DA5BDE1C2B}" destId="{C6D3DDE8-5421-4094-81BC-100FC85AF176}" srcOrd="0" destOrd="0" presId="urn:microsoft.com/office/officeart/2005/8/layout/venn1"/>
    <dgm:cxn modelId="{E700CCC4-E17D-4419-99CE-E0D0E2498DAE}" type="presOf" srcId="{3115F2B3-B386-464A-A4B9-9F21BAF6315D}" destId="{B4C5ECFD-5F78-430D-AFC4-A43B4A6F6841}" srcOrd="1" destOrd="0" presId="urn:microsoft.com/office/officeart/2005/8/layout/venn1"/>
    <dgm:cxn modelId="{3D874DC5-8E1A-46AC-AA6B-5C33C0FB1ED0}" srcId="{B24E0883-06D2-4C1F-B46B-82DA5BDE1C2B}" destId="{7AF04041-2724-426F-8DED-C09EB901AF8C}" srcOrd="0" destOrd="0" parTransId="{63293C64-BC6E-4555-98FF-72A2ED137230}" sibTransId="{CA92A8C0-C66C-4A93-B4E0-2920DD03F146}"/>
    <dgm:cxn modelId="{FF8701F4-7EF7-443E-A0AA-884440F1458E}" type="presOf" srcId="{7AF04041-2724-426F-8DED-C09EB901AF8C}" destId="{2296DD33-751B-4EDA-BF44-C07824C5704D}" srcOrd="0" destOrd="0" presId="urn:microsoft.com/office/officeart/2005/8/layout/venn1"/>
    <dgm:cxn modelId="{0C9549E2-B1A5-4D35-A01C-D915D0765399}" type="presParOf" srcId="{C6D3DDE8-5421-4094-81BC-100FC85AF176}" destId="{2296DD33-751B-4EDA-BF44-C07824C5704D}" srcOrd="0" destOrd="0" presId="urn:microsoft.com/office/officeart/2005/8/layout/venn1"/>
    <dgm:cxn modelId="{B8D40EF6-5191-4247-8FEA-190313FF169C}" type="presParOf" srcId="{C6D3DDE8-5421-4094-81BC-100FC85AF176}" destId="{7E122065-2499-4466-8284-D60C74093BB4}" srcOrd="1" destOrd="0" presId="urn:microsoft.com/office/officeart/2005/8/layout/venn1"/>
    <dgm:cxn modelId="{DA53B61D-EFA9-49D5-BB5B-18A32A9A15FF}" type="presParOf" srcId="{C6D3DDE8-5421-4094-81BC-100FC85AF176}" destId="{07663848-B4D0-4F51-834D-A7608C1EA219}" srcOrd="2" destOrd="0" presId="urn:microsoft.com/office/officeart/2005/8/layout/venn1"/>
    <dgm:cxn modelId="{50103C60-1A1A-4B3F-B32A-C2FA3DE2854C}" type="presParOf" srcId="{C6D3DDE8-5421-4094-81BC-100FC85AF176}" destId="{B4C5ECFD-5F78-430D-AFC4-A43B4A6F6841}" srcOrd="3" destOrd="0" presId="urn:microsoft.com/office/officeart/2005/8/layout/venn1"/>
    <dgm:cxn modelId="{55BB0945-E8A3-4B91-BE22-5584A89FA830}" type="presParOf" srcId="{C6D3DDE8-5421-4094-81BC-100FC85AF176}" destId="{004C9123-DB5E-49C7-82BA-F3920025DDBC}" srcOrd="4" destOrd="0" presId="urn:microsoft.com/office/officeart/2005/8/layout/venn1"/>
    <dgm:cxn modelId="{90FF1B57-6CC7-47DB-81AB-A54EBB840B08}" type="presParOf" srcId="{C6D3DDE8-5421-4094-81BC-100FC85AF176}" destId="{711912A4-61E9-4DD8-B623-7561B1E626A4}"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89E07-7531-478D-81EB-50C5262F3CE8}">
      <dsp:nvSpPr>
        <dsp:cNvPr id="0" name=""/>
        <dsp:cNvSpPr/>
      </dsp:nvSpPr>
      <dsp:spPr>
        <a:xfrm>
          <a:off x="0" y="1354"/>
          <a:ext cx="77588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7AE00-49F2-4B5B-8B98-4F0197754200}">
      <dsp:nvSpPr>
        <dsp:cNvPr id="0" name=""/>
        <dsp:cNvSpPr/>
      </dsp:nvSpPr>
      <dsp:spPr>
        <a:xfrm>
          <a:off x="0" y="1354"/>
          <a:ext cx="7758825" cy="794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Keep eyes open for emerging local measures.  Get a seat at the table when new money could become available.</a:t>
          </a:r>
        </a:p>
        <a:p>
          <a:pPr marL="0" lvl="0" indent="0" algn="l" defTabSz="977900">
            <a:lnSpc>
              <a:spcPct val="90000"/>
            </a:lnSpc>
            <a:spcBef>
              <a:spcPct val="0"/>
            </a:spcBef>
            <a:spcAft>
              <a:spcPct val="35000"/>
            </a:spcAft>
            <a:buNone/>
          </a:pPr>
          <a:endParaRPr lang="en-US" sz="3200" kern="1200" dirty="0">
            <a:solidFill>
              <a:schemeClr val="tx1"/>
            </a:solidFill>
          </a:endParaRPr>
        </a:p>
        <a:p>
          <a:pPr marL="0" lvl="0" indent="0" algn="l" defTabSz="977900">
            <a:lnSpc>
              <a:spcPct val="90000"/>
            </a:lnSpc>
            <a:spcBef>
              <a:spcPct val="0"/>
            </a:spcBef>
            <a:spcAft>
              <a:spcPct val="35000"/>
            </a:spcAft>
            <a:buNone/>
          </a:pPr>
          <a:endParaRPr lang="en-US" sz="1600" kern="1200" dirty="0">
            <a:solidFill>
              <a:schemeClr val="tx1"/>
            </a:solidFill>
          </a:endParaRPr>
        </a:p>
      </dsp:txBody>
      <dsp:txXfrm>
        <a:off x="0" y="1354"/>
        <a:ext cx="7758825" cy="794744"/>
      </dsp:txXfrm>
    </dsp:sp>
    <dsp:sp modelId="{C330E819-4B43-4553-AA35-9013E9590209}">
      <dsp:nvSpPr>
        <dsp:cNvPr id="0" name=""/>
        <dsp:cNvSpPr/>
      </dsp:nvSpPr>
      <dsp:spPr>
        <a:xfrm>
          <a:off x="0" y="796099"/>
          <a:ext cx="77588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8CDBC0-B3C3-44C8-A320-807B474F6B11}">
      <dsp:nvSpPr>
        <dsp:cNvPr id="0" name=""/>
        <dsp:cNvSpPr/>
      </dsp:nvSpPr>
      <dsp:spPr>
        <a:xfrm>
          <a:off x="0" y="796099"/>
          <a:ext cx="7758825" cy="796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Form alliances with related advocacy and social justice groups – homelessness, mental health, housing.</a:t>
          </a:r>
        </a:p>
      </dsp:txBody>
      <dsp:txXfrm>
        <a:off x="0" y="796099"/>
        <a:ext cx="7758825" cy="796481"/>
      </dsp:txXfrm>
    </dsp:sp>
    <dsp:sp modelId="{BBC48C72-76C8-49ED-BF60-F26E3A0D2E18}">
      <dsp:nvSpPr>
        <dsp:cNvPr id="0" name=""/>
        <dsp:cNvSpPr/>
      </dsp:nvSpPr>
      <dsp:spPr>
        <a:xfrm>
          <a:off x="0" y="1592580"/>
          <a:ext cx="77588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A4E53-77F7-4E94-9DEA-B637CD3E5E7D}">
      <dsp:nvSpPr>
        <dsp:cNvPr id="0" name=""/>
        <dsp:cNvSpPr/>
      </dsp:nvSpPr>
      <dsp:spPr>
        <a:xfrm>
          <a:off x="0" y="1592580"/>
          <a:ext cx="7758825" cy="796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Build alliances with organizations and people with money for campaigns – public employee unions, hospitals, teachers unions.</a:t>
          </a:r>
        </a:p>
      </dsp:txBody>
      <dsp:txXfrm>
        <a:off x="0" y="1592580"/>
        <a:ext cx="7758825" cy="796481"/>
      </dsp:txXfrm>
    </dsp:sp>
    <dsp:sp modelId="{5CB4B476-E0F0-44FA-AE6E-4A888002B578}">
      <dsp:nvSpPr>
        <dsp:cNvPr id="0" name=""/>
        <dsp:cNvSpPr/>
      </dsp:nvSpPr>
      <dsp:spPr>
        <a:xfrm>
          <a:off x="0" y="2389061"/>
          <a:ext cx="77588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16B6B-1D5F-454B-AB3C-30ED8F7270D7}">
      <dsp:nvSpPr>
        <dsp:cNvPr id="0" name=""/>
        <dsp:cNvSpPr/>
      </dsp:nvSpPr>
      <dsp:spPr>
        <a:xfrm>
          <a:off x="0" y="2389061"/>
          <a:ext cx="7758825" cy="796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Consider creating civic infrastructure first – departments, offices, cabinets, councils.</a:t>
          </a:r>
        </a:p>
      </dsp:txBody>
      <dsp:txXfrm>
        <a:off x="0" y="2389061"/>
        <a:ext cx="7758825" cy="796481"/>
      </dsp:txXfrm>
    </dsp:sp>
    <dsp:sp modelId="{B4AB3BFD-EEEA-4FA4-A93C-D3706D7CF7AC}">
      <dsp:nvSpPr>
        <dsp:cNvPr id="0" name=""/>
        <dsp:cNvSpPr/>
      </dsp:nvSpPr>
      <dsp:spPr>
        <a:xfrm>
          <a:off x="0" y="3185543"/>
          <a:ext cx="77588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C6A3F4-AF16-4F8B-BB03-FE9FB5D0983A}">
      <dsp:nvSpPr>
        <dsp:cNvPr id="0" name=""/>
        <dsp:cNvSpPr/>
      </dsp:nvSpPr>
      <dsp:spPr>
        <a:xfrm>
          <a:off x="0" y="3185543"/>
          <a:ext cx="7758825" cy="796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Keep vision of full funding alive.  Don’t let anyone think that the problem is solved – until it is.</a:t>
          </a:r>
        </a:p>
      </dsp:txBody>
      <dsp:txXfrm>
        <a:off x="0" y="3185543"/>
        <a:ext cx="7758825" cy="796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6DD33-751B-4EDA-BF44-C07824C5704D}">
      <dsp:nvSpPr>
        <dsp:cNvPr id="0" name=""/>
        <dsp:cNvSpPr/>
      </dsp:nvSpPr>
      <dsp:spPr>
        <a:xfrm>
          <a:off x="767969" y="205017"/>
          <a:ext cx="2128320" cy="212832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Kids' needs</a:t>
          </a:r>
        </a:p>
      </dsp:txBody>
      <dsp:txXfrm>
        <a:off x="1051745" y="577473"/>
        <a:ext cx="1560768" cy="957744"/>
      </dsp:txXfrm>
    </dsp:sp>
    <dsp:sp modelId="{07663848-B4D0-4F51-834D-A7608C1EA219}">
      <dsp:nvSpPr>
        <dsp:cNvPr id="0" name=""/>
        <dsp:cNvSpPr/>
      </dsp:nvSpPr>
      <dsp:spPr>
        <a:xfrm>
          <a:off x="1163503" y="1656127"/>
          <a:ext cx="2128320" cy="2128320"/>
        </a:xfrm>
        <a:prstGeom prst="ellipse">
          <a:avLst/>
        </a:prstGeom>
        <a:solidFill>
          <a:schemeClr val="accent4">
            <a:alpha val="50000"/>
            <a:hueOff val="4214908"/>
            <a:satOff val="0"/>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Your capacity</a:t>
          </a:r>
        </a:p>
      </dsp:txBody>
      <dsp:txXfrm>
        <a:off x="1814414" y="2205943"/>
        <a:ext cx="1276992" cy="1170576"/>
      </dsp:txXfrm>
    </dsp:sp>
    <dsp:sp modelId="{004C9123-DB5E-49C7-82BA-F3920025DDBC}">
      <dsp:nvSpPr>
        <dsp:cNvPr id="0" name=""/>
        <dsp:cNvSpPr/>
      </dsp:nvSpPr>
      <dsp:spPr>
        <a:xfrm>
          <a:off x="26625" y="1651062"/>
          <a:ext cx="2128320" cy="2128320"/>
        </a:xfrm>
        <a:prstGeom prst="ellipse">
          <a:avLst/>
        </a:prstGeom>
        <a:solidFill>
          <a:schemeClr val="accent4">
            <a:alpha val="50000"/>
            <a:hueOff val="8429816"/>
            <a:satOff val="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Political reality</a:t>
          </a:r>
        </a:p>
      </dsp:txBody>
      <dsp:txXfrm>
        <a:off x="227042" y="2200878"/>
        <a:ext cx="1276992" cy="1170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6DD33-751B-4EDA-BF44-C07824C5704D}">
      <dsp:nvSpPr>
        <dsp:cNvPr id="0" name=""/>
        <dsp:cNvSpPr/>
      </dsp:nvSpPr>
      <dsp:spPr>
        <a:xfrm>
          <a:off x="853300" y="167937"/>
          <a:ext cx="2364806" cy="2364806"/>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Kids' needs</a:t>
          </a:r>
        </a:p>
      </dsp:txBody>
      <dsp:txXfrm>
        <a:off x="1168608" y="581779"/>
        <a:ext cx="1734191" cy="1064162"/>
      </dsp:txXfrm>
    </dsp:sp>
    <dsp:sp modelId="{07663848-B4D0-4F51-834D-A7608C1EA219}">
      <dsp:nvSpPr>
        <dsp:cNvPr id="0" name=""/>
        <dsp:cNvSpPr/>
      </dsp:nvSpPr>
      <dsp:spPr>
        <a:xfrm>
          <a:off x="1292784" y="1780286"/>
          <a:ext cx="2364806" cy="2364806"/>
        </a:xfrm>
        <a:prstGeom prst="ellipse">
          <a:avLst/>
        </a:prstGeom>
        <a:solidFill>
          <a:schemeClr val="accent4">
            <a:alpha val="50000"/>
            <a:hueOff val="4214908"/>
            <a:satOff val="0"/>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Your capacity</a:t>
          </a:r>
        </a:p>
      </dsp:txBody>
      <dsp:txXfrm>
        <a:off x="2016020" y="2391194"/>
        <a:ext cx="1418883" cy="1300643"/>
      </dsp:txXfrm>
    </dsp:sp>
    <dsp:sp modelId="{004C9123-DB5E-49C7-82BA-F3920025DDBC}">
      <dsp:nvSpPr>
        <dsp:cNvPr id="0" name=""/>
        <dsp:cNvSpPr/>
      </dsp:nvSpPr>
      <dsp:spPr>
        <a:xfrm>
          <a:off x="0" y="1780286"/>
          <a:ext cx="2364806" cy="2364806"/>
        </a:xfrm>
        <a:prstGeom prst="ellipse">
          <a:avLst/>
        </a:prstGeom>
        <a:solidFill>
          <a:schemeClr val="accent4">
            <a:alpha val="50000"/>
            <a:hueOff val="8429816"/>
            <a:satOff val="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Political reality</a:t>
          </a:r>
        </a:p>
      </dsp:txBody>
      <dsp:txXfrm>
        <a:off x="222685" y="2391194"/>
        <a:ext cx="1418883" cy="1300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6DD33-751B-4EDA-BF44-C07824C5704D}">
      <dsp:nvSpPr>
        <dsp:cNvPr id="0" name=""/>
        <dsp:cNvSpPr/>
      </dsp:nvSpPr>
      <dsp:spPr>
        <a:xfrm>
          <a:off x="853300" y="167937"/>
          <a:ext cx="2364806" cy="2364806"/>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Kids' needs</a:t>
          </a:r>
        </a:p>
      </dsp:txBody>
      <dsp:txXfrm>
        <a:off x="1168608" y="581779"/>
        <a:ext cx="1734191" cy="1064162"/>
      </dsp:txXfrm>
    </dsp:sp>
    <dsp:sp modelId="{07663848-B4D0-4F51-834D-A7608C1EA219}">
      <dsp:nvSpPr>
        <dsp:cNvPr id="0" name=""/>
        <dsp:cNvSpPr/>
      </dsp:nvSpPr>
      <dsp:spPr>
        <a:xfrm>
          <a:off x="1292784" y="1780286"/>
          <a:ext cx="2364806" cy="2364806"/>
        </a:xfrm>
        <a:prstGeom prst="ellipse">
          <a:avLst/>
        </a:prstGeom>
        <a:solidFill>
          <a:schemeClr val="accent4">
            <a:alpha val="50000"/>
            <a:hueOff val="4214908"/>
            <a:satOff val="0"/>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Your capacity</a:t>
          </a:r>
        </a:p>
      </dsp:txBody>
      <dsp:txXfrm>
        <a:off x="2016020" y="2391194"/>
        <a:ext cx="1418883" cy="1300643"/>
      </dsp:txXfrm>
    </dsp:sp>
    <dsp:sp modelId="{004C9123-DB5E-49C7-82BA-F3920025DDBC}">
      <dsp:nvSpPr>
        <dsp:cNvPr id="0" name=""/>
        <dsp:cNvSpPr/>
      </dsp:nvSpPr>
      <dsp:spPr>
        <a:xfrm>
          <a:off x="0" y="1780286"/>
          <a:ext cx="2364806" cy="2364806"/>
        </a:xfrm>
        <a:prstGeom prst="ellipse">
          <a:avLst/>
        </a:prstGeom>
        <a:solidFill>
          <a:schemeClr val="accent4">
            <a:alpha val="50000"/>
            <a:hueOff val="8429816"/>
            <a:satOff val="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Political reality</a:t>
          </a:r>
        </a:p>
      </dsp:txBody>
      <dsp:txXfrm>
        <a:off x="222685" y="2391194"/>
        <a:ext cx="1418883" cy="1300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6DD33-751B-4EDA-BF44-C07824C5704D}">
      <dsp:nvSpPr>
        <dsp:cNvPr id="0" name=""/>
        <dsp:cNvSpPr/>
      </dsp:nvSpPr>
      <dsp:spPr>
        <a:xfrm>
          <a:off x="853300" y="167937"/>
          <a:ext cx="2364806" cy="2364806"/>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Kids' needs</a:t>
          </a:r>
        </a:p>
      </dsp:txBody>
      <dsp:txXfrm>
        <a:off x="1168608" y="581779"/>
        <a:ext cx="1734191" cy="1064162"/>
      </dsp:txXfrm>
    </dsp:sp>
    <dsp:sp modelId="{07663848-B4D0-4F51-834D-A7608C1EA219}">
      <dsp:nvSpPr>
        <dsp:cNvPr id="0" name=""/>
        <dsp:cNvSpPr/>
      </dsp:nvSpPr>
      <dsp:spPr>
        <a:xfrm>
          <a:off x="1292784" y="1780286"/>
          <a:ext cx="2364806" cy="2364806"/>
        </a:xfrm>
        <a:prstGeom prst="ellipse">
          <a:avLst/>
        </a:prstGeom>
        <a:solidFill>
          <a:schemeClr val="accent4">
            <a:alpha val="50000"/>
            <a:hueOff val="4214908"/>
            <a:satOff val="0"/>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Your capacity</a:t>
          </a:r>
        </a:p>
      </dsp:txBody>
      <dsp:txXfrm>
        <a:off x="2016020" y="2391194"/>
        <a:ext cx="1418883" cy="1300643"/>
      </dsp:txXfrm>
    </dsp:sp>
    <dsp:sp modelId="{004C9123-DB5E-49C7-82BA-F3920025DDBC}">
      <dsp:nvSpPr>
        <dsp:cNvPr id="0" name=""/>
        <dsp:cNvSpPr/>
      </dsp:nvSpPr>
      <dsp:spPr>
        <a:xfrm>
          <a:off x="0" y="1780286"/>
          <a:ext cx="2364806" cy="2364806"/>
        </a:xfrm>
        <a:prstGeom prst="ellipse">
          <a:avLst/>
        </a:prstGeom>
        <a:solidFill>
          <a:schemeClr val="accent4">
            <a:alpha val="50000"/>
            <a:hueOff val="8429816"/>
            <a:satOff val="0"/>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Political reality</a:t>
          </a:r>
        </a:p>
      </dsp:txBody>
      <dsp:txXfrm>
        <a:off x="222685" y="2391194"/>
        <a:ext cx="1418883" cy="130064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theme/theme11.xml" Id="rId1"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411" name="PlaceHolder 2"/>
          <p:cNvSpPr>
            <a:spLocks noGrp="1"/>
          </p:cNvSpPr>
          <p:nvPr>
            <p:ph type="body"/>
          </p:nvPr>
        </p:nvSpPr>
        <p:spPr>
          <a:xfrm>
            <a:off x="777240" y="4777560"/>
            <a:ext cx="6217560" cy="4525920"/>
          </a:xfrm>
          <a:prstGeom prst="rect">
            <a:avLst/>
          </a:prstGeom>
        </p:spPr>
        <p:txBody>
          <a:bodyPr lIns="0" rIns="0" tIns="0" bIns="0">
            <a:noAutofit/>
          </a:bodyPr>
          <a:p>
            <a:r>
              <a:rPr b="0" lang="es-US" sz="2000" spc="-1" strike="noStrike">
                <a:latin typeface="Arial"/>
              </a:rPr>
              <a:t>Click to edit the notes format</a:t>
            </a:r>
            <a:endParaRPr b="0" lang="es-US" sz="2000" spc="-1" strike="noStrike">
              <a:latin typeface="Arial"/>
            </a:endParaRPr>
          </a:p>
        </p:txBody>
      </p:sp>
      <p:sp>
        <p:nvSpPr>
          <p:cNvPr id="412" name="PlaceHolder 3"/>
          <p:cNvSpPr>
            <a:spLocks noGrp="1"/>
          </p:cNvSpPr>
          <p:nvPr>
            <p:ph type="hdr"/>
          </p:nvPr>
        </p:nvSpPr>
        <p:spPr>
          <a:xfrm>
            <a:off x="0" y="0"/>
            <a:ext cx="3372840" cy="502560"/>
          </a:xfrm>
          <a:prstGeom prst="rect">
            <a:avLst/>
          </a:prstGeom>
        </p:spPr>
        <p:txBody>
          <a:bodyPr lIns="0" rIns="0" tIns="0" bIns="0">
            <a:noAutofit/>
          </a:bodyPr>
          <a:p>
            <a:r>
              <a:rPr b="0" lang="es-US" sz="1400" spc="-1" strike="noStrike">
                <a:latin typeface="Times New Roman"/>
              </a:rPr>
              <a:t>&lt;header&gt;</a:t>
            </a:r>
            <a:endParaRPr b="0" lang="es-US" sz="1400" spc="-1" strike="noStrike">
              <a:latin typeface="Times New Roman"/>
            </a:endParaRPr>
          </a:p>
        </p:txBody>
      </p:sp>
      <p:sp>
        <p:nvSpPr>
          <p:cNvPr id="413" name="PlaceHolder 4"/>
          <p:cNvSpPr>
            <a:spLocks noGrp="1"/>
          </p:cNvSpPr>
          <p:nvPr>
            <p:ph type="dt"/>
          </p:nvPr>
        </p:nvSpPr>
        <p:spPr>
          <a:xfrm>
            <a:off x="4399200" y="0"/>
            <a:ext cx="3372840" cy="502560"/>
          </a:xfrm>
          <a:prstGeom prst="rect">
            <a:avLst/>
          </a:prstGeom>
        </p:spPr>
        <p:txBody>
          <a:bodyPr lIns="0" rIns="0" tIns="0" bIns="0">
            <a:noAutofit/>
          </a:bodyPr>
          <a:p>
            <a:pPr algn="r"/>
            <a:r>
              <a:rPr b="0" lang="es-US" sz="1400" spc="-1" strike="noStrike">
                <a:latin typeface="Times New Roman"/>
              </a:rPr>
              <a:t>&lt;date/time&gt;</a:t>
            </a:r>
            <a:endParaRPr b="0" lang="es-US" sz="1400" spc="-1" strike="noStrike">
              <a:latin typeface="Times New Roman"/>
            </a:endParaRPr>
          </a:p>
        </p:txBody>
      </p:sp>
      <p:sp>
        <p:nvSpPr>
          <p:cNvPr id="414" name="PlaceHolder 5"/>
          <p:cNvSpPr>
            <a:spLocks noGrp="1"/>
          </p:cNvSpPr>
          <p:nvPr>
            <p:ph type="ftr"/>
          </p:nvPr>
        </p:nvSpPr>
        <p:spPr>
          <a:xfrm>
            <a:off x="0" y="9555480"/>
            <a:ext cx="3372840" cy="502560"/>
          </a:xfrm>
          <a:prstGeom prst="rect">
            <a:avLst/>
          </a:prstGeom>
        </p:spPr>
        <p:txBody>
          <a:bodyPr lIns="0" rIns="0" tIns="0" bIns="0" anchor="b">
            <a:noAutofit/>
          </a:bodyPr>
          <a:p>
            <a:r>
              <a:rPr b="0" lang="es-US" sz="1400" spc="-1" strike="noStrike">
                <a:latin typeface="Times New Roman"/>
              </a:rPr>
              <a:t>&lt;footer&gt;</a:t>
            </a:r>
            <a:endParaRPr b="0" lang="es-US" sz="1400" spc="-1" strike="noStrike">
              <a:latin typeface="Times New Roman"/>
            </a:endParaRPr>
          </a:p>
        </p:txBody>
      </p:sp>
      <p:sp>
        <p:nvSpPr>
          <p:cNvPr id="415"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AC309AD4-2D9B-45F6-BE8A-8BCAA0C68BAA}" type="slidenum">
              <a:rPr b="0" lang="es-US" sz="1400" spc="-1" strike="noStrike">
                <a:latin typeface="Times New Roman"/>
              </a:rPr>
              <a:t>&lt;number&gt;</a:t>
            </a:fld>
            <a:endParaRPr b="0" lang="es-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4.xml.rels>&#65279;<?xml version="1.0" encoding="utf-8"?><Relationships xmlns="http://schemas.openxmlformats.org/package/2006/relationships"><Relationship Type="http://schemas.openxmlformats.org/officeDocument/2006/relationships/slide" Target="/ppt/slides/slide14.xml" Id="rId1" /><Relationship Type="http://schemas.openxmlformats.org/officeDocument/2006/relationships/notesMaster" Target="/ppt/notesMasters/notesMaster1.xml" Id="rId2"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1" /><Relationship Type="http://schemas.openxmlformats.org/officeDocument/2006/relationships/notesMaster" Target="/ppt/notesMasters/notesMaster1.xml" Id="rId2"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1" /><Relationship Type="http://schemas.openxmlformats.org/officeDocument/2006/relationships/notesMaster" Target="/ppt/notesMasters/notesMaster1.xml" Id="rId2"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1" /><Relationship Type="http://schemas.openxmlformats.org/officeDocument/2006/relationships/notesMaster" Target="/ppt/notesMasters/notesMaster1.xml" Id="rId2"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Id1" /><Relationship Type="http://schemas.openxmlformats.org/officeDocument/2006/relationships/notesMaster" Target="/pp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1" /><Relationship Type="http://schemas.openxmlformats.org/officeDocument/2006/relationships/notesMaster" Target="/ppt/notesMasters/notesMaster1.xml" Id="rId2" /></Relationships>
</file>

<file path=ppt/notesSlides/_rels/notesSlide22.xml.rels>&#65279;<?xml version="1.0" encoding="utf-8"?><Relationships xmlns="http://schemas.openxmlformats.org/package/2006/relationships"><Relationship Type="http://schemas.openxmlformats.org/officeDocument/2006/relationships/slide" Target="/ppt/slides/slide22.xml" Id="rId1" /><Relationship Type="http://schemas.openxmlformats.org/officeDocument/2006/relationships/notesMaster" Target="/ppt/notesMasters/notesMaster1.xml" Id="rId2" /></Relationships>
</file>

<file path=ppt/notesSlides/_rels/notesSlide23.xml.rels>&#65279;<?xml version="1.0" encoding="utf-8"?><Relationships xmlns="http://schemas.openxmlformats.org/package/2006/relationships"><Relationship Type="http://schemas.openxmlformats.org/officeDocument/2006/relationships/slide" Target="/ppt/slides/slide23.xml" Id="rId1" /><Relationship Type="http://schemas.openxmlformats.org/officeDocument/2006/relationships/notesMaster" Target="/ppt/notesMasters/notesMaster1.xml" Id="rId2" /></Relationships>
</file>

<file path=ppt/notesSlides/_rels/notesSlide25.xml.rels>&#65279;<?xml version="1.0" encoding="utf-8"?><Relationships xmlns="http://schemas.openxmlformats.org/package/2006/relationships"><Relationship Type="http://schemas.openxmlformats.org/officeDocument/2006/relationships/slide" Target="/ppt/slides/slide25.xml" Id="rId1" /><Relationship Type="http://schemas.openxmlformats.org/officeDocument/2006/relationships/notesMaster" Target="/ppt/notesMasters/notesMaster1.xml" Id="rId2" /></Relationships>
</file>

<file path=ppt/notesSlides/_rels/notesSlide26.xml.rels>&#65279;<?xml version="1.0" encoding="utf-8"?><Relationships xmlns="http://schemas.openxmlformats.org/package/2006/relationships"><Relationship Type="http://schemas.openxmlformats.org/officeDocument/2006/relationships/slide" Target="/ppt/slides/slide26.xml" Id="rId1" /><Relationship Type="http://schemas.openxmlformats.org/officeDocument/2006/relationships/notesMaster" Target="/ppt/notesMasters/notesMaster1.xml" Id="rId2" /></Relationships>
</file>

<file path=ppt/notesSlides/_rels/notesSlide30.xml.rels>&#65279;<?xml version="1.0" encoding="utf-8"?><Relationships xmlns="http://schemas.openxmlformats.org/package/2006/relationships"><Relationship Type="http://schemas.openxmlformats.org/officeDocument/2006/relationships/slide" Target="/ppt/slides/slide30.xml" Id="rId1" /><Relationship Type="http://schemas.openxmlformats.org/officeDocument/2006/relationships/notesMaster" Target="/ppt/notesMasters/notesMaster1.xml" Id="rId2" /></Relationships>
</file>

<file path=ppt/notesSlides/_rels/notesSlide31.xml.rels>&#65279;<?xml version="1.0" encoding="utf-8"?><Relationships xmlns="http://schemas.openxmlformats.org/package/2006/relationships"><Relationship Type="http://schemas.openxmlformats.org/officeDocument/2006/relationships/slide" Target="/ppt/slides/slide31.xml" Id="rId1" /><Relationship Type="http://schemas.openxmlformats.org/officeDocument/2006/relationships/notesMaster" Target="/ppt/notesMasters/notesMaster1.xml" Id="rId2" /></Relationships>
</file>

<file path=ppt/notesSlides/_rels/notesSlide32.xml.rels>&#65279;<?xml version="1.0" encoding="utf-8"?><Relationships xmlns="http://schemas.openxmlformats.org/package/2006/relationships"><Relationship Type="http://schemas.openxmlformats.org/officeDocument/2006/relationships/slide" Target="/ppt/slides/slide32.xml" Id="rId1" /><Relationship Type="http://schemas.openxmlformats.org/officeDocument/2006/relationships/notesMaster" Target="/ppt/notesMasters/notesMaster1.xml" Id="rId2" /></Relationships>
</file>

<file path=ppt/notesSlides/_rels/notesSlide39.xml.rels>&#65279;<?xml version="1.0" encoding="utf-8"?><Relationships xmlns="http://schemas.openxmlformats.org/package/2006/relationships"><Relationship Type="http://schemas.openxmlformats.org/officeDocument/2006/relationships/slide" Target="/ppt/slides/slide39.xml" Id="rId1" /><Relationship Type="http://schemas.openxmlformats.org/officeDocument/2006/relationships/notesMaster" Target="/pp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1" /><Relationship Type="http://schemas.openxmlformats.org/officeDocument/2006/relationships/notesMaster" Target="/ppt/notesMasters/notesMaster1.xml" Id="rId2" /></Relationships>
</file>

<file path=ppt/notesSlides/_rels/notesSlide40.xml.rels>&#65279;<?xml version="1.0" encoding="utf-8"?><Relationships xmlns="http://schemas.openxmlformats.org/package/2006/relationships"><Relationship Type="http://schemas.openxmlformats.org/officeDocument/2006/relationships/slide" Target="/ppt/slides/slide40.xml" Id="rId1" /><Relationship Type="http://schemas.openxmlformats.org/officeDocument/2006/relationships/notesMaster" Target="/ppt/notesMasters/notesMaster1.xml" Id="rId2" /></Relationships>
</file>

<file path=ppt/notesSlides/_rels/notesSlide45.xml.rels>&#65279;<?xml version="1.0" encoding="utf-8"?><Relationships xmlns="http://schemas.openxmlformats.org/package/2006/relationships"><Relationship Type="http://schemas.openxmlformats.org/officeDocument/2006/relationships/slide" Target="/ppt/slides/slide45.xml" Id="rId1" /><Relationship Type="http://schemas.openxmlformats.org/officeDocument/2006/relationships/notesMaster" Target="/ppt/notesMasters/notesMaster1.xml" Id="rId2" /></Relationships>
</file>

<file path=ppt/notesSlides/_rels/notesSlide46.xml.rels>&#65279;<?xml version="1.0" encoding="utf-8"?><Relationships xmlns="http://schemas.openxmlformats.org/package/2006/relationships"><Relationship Type="http://schemas.openxmlformats.org/officeDocument/2006/relationships/slide" Target="/ppt/slides/slide46.xml" Id="rId1" /><Relationship Type="http://schemas.openxmlformats.org/officeDocument/2006/relationships/notesMaster" Target="/ppt/notesMasters/notesMaster1.xml" Id="rId2" /></Relationships>
</file>

<file path=ppt/notesSlides/_rels/notesSlide49.xml.rels>&#65279;<?xml version="1.0" encoding="utf-8"?><Relationships xmlns="http://schemas.openxmlformats.org/package/2006/relationships"><Relationship Type="http://schemas.openxmlformats.org/officeDocument/2006/relationships/slide" Target="/ppt/slides/slide49.xml" Id="rId1" /><Relationship Type="http://schemas.openxmlformats.org/officeDocument/2006/relationships/notesMaster" Target="/pp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1" /><Relationship Type="http://schemas.openxmlformats.org/officeDocument/2006/relationships/notesMaster" Target="/ppt/notesMasters/notesMaster1.xml" Id="rId2" /></Relationships>
</file>

<file path=ppt/notesSlides/_rels/notesSlide50.xml.rels>&#65279;<?xml version="1.0" encoding="utf-8"?><Relationships xmlns="http://schemas.openxmlformats.org/package/2006/relationships"><Relationship Type="http://schemas.openxmlformats.org/officeDocument/2006/relationships/slide" Target="/ppt/slides/slide50.xml" Id="rId1" /><Relationship Type="http://schemas.openxmlformats.org/officeDocument/2006/relationships/notesMaster" Target="/ppt/notesMasters/notesMaster1.xml" Id="rId2" /></Relationships>
</file>

<file path=ppt/notesSlides/_rels/notesSlide58.xml.rels>&#65279;<?xml version="1.0" encoding="utf-8"?><Relationships xmlns="http://schemas.openxmlformats.org/package/2006/relationships"><Relationship Type="http://schemas.openxmlformats.org/officeDocument/2006/relationships/slide" Target="/ppt/slides/slide58.xml" Id="rId1" /><Relationship Type="http://schemas.openxmlformats.org/officeDocument/2006/relationships/notesMaster" Target="/pp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1" /><Relationship Type="http://schemas.openxmlformats.org/officeDocument/2006/relationships/notesMaster" Target="/ppt/notesMasters/notesMaster1.xml" Id="rId2" /></Relationships>
</file>

<file path=ppt/notesSlides/_rels/notesSlide72.xml.rels>&#65279;<?xml version="1.0" encoding="utf-8"?><Relationships xmlns="http://schemas.openxmlformats.org/package/2006/relationships"><Relationship Type="http://schemas.openxmlformats.org/officeDocument/2006/relationships/slide" Target="/ppt/slides/slide72.xml" Id="rId1" /><Relationship Type="http://schemas.openxmlformats.org/officeDocument/2006/relationships/notesMaster" Target="/ppt/notesMasters/notesMaster1.xml" Id="rId2" /></Relationships>
</file>

<file path=ppt/notesSlides/_rels/notesSlide73.xml.rels>&#65279;<?xml version="1.0" encoding="utf-8"?><Relationships xmlns="http://schemas.openxmlformats.org/package/2006/relationships"><Relationship Type="http://schemas.openxmlformats.org/officeDocument/2006/relationships/slide" Target="/ppt/slides/slide73.xml" Id="rId1" /><Relationship Type="http://schemas.openxmlformats.org/officeDocument/2006/relationships/notesMaster" Target="/ppt/notesMasters/notesMaster1.xml" Id="rId2" /></Relationships>
</file>

<file path=ppt/notesSlides/_rels/notesSlide74.xml.rels>&#65279;<?xml version="1.0" encoding="utf-8"?><Relationships xmlns="http://schemas.openxmlformats.org/package/2006/relationships"><Relationship Type="http://schemas.openxmlformats.org/officeDocument/2006/relationships/slide" Target="/ppt/slides/slide74.xml" Id="rId1" /><Relationship Type="http://schemas.openxmlformats.org/officeDocument/2006/relationships/notesMaster" Target="/ppt/notesMasters/notesMaster1.xml" Id="rId2" /></Relationships>
</file>

<file path=ppt/notesSlides/_rels/notesSlide77.xml.rels>&#65279;<?xml version="1.0" encoding="utf-8"?><Relationships xmlns="http://schemas.openxmlformats.org/package/2006/relationships"><Relationship Type="http://schemas.openxmlformats.org/officeDocument/2006/relationships/slide" Target="/ppt/slides/slide77.xml" Id="rId1" /><Relationship Type="http://schemas.openxmlformats.org/officeDocument/2006/relationships/notesMaster" Target="/pp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1" /><Relationship Type="http://schemas.openxmlformats.org/officeDocument/2006/relationships/notesMaster" Target="/ppt/notesMasters/notesMaster1.xml" Id="rId2" /></Relationship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9" name="PlaceHolder 1"/>
          <p:cNvSpPr>
            <a:spLocks noGrp="1"/>
          </p:cNvSpPr>
          <p:nvPr>
            <p:ph type="sldImg"/>
          </p:nvPr>
        </p:nvSpPr>
        <p:spPr>
          <a:xfrm>
            <a:off x="685800" y="1143000"/>
            <a:ext cx="5486040" cy="3085920"/>
          </a:xfrm>
          <a:prstGeom prst="rect">
            <a:avLst/>
          </a:prstGeom>
        </p:spPr>
      </p:sp>
      <p:sp>
        <p:nvSpPr>
          <p:cNvPr id="1050"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5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B32963B-483B-45D3-B84E-975D9961146E}"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2" name="PlaceHolder 1"/>
          <p:cNvSpPr>
            <a:spLocks noGrp="1"/>
          </p:cNvSpPr>
          <p:nvPr>
            <p:ph type="sldImg"/>
          </p:nvPr>
        </p:nvSpPr>
        <p:spPr>
          <a:xfrm>
            <a:off x="685800" y="1143000"/>
            <a:ext cx="5486040" cy="3085920"/>
          </a:xfrm>
          <a:prstGeom prst="rect">
            <a:avLst/>
          </a:prstGeom>
        </p:spPr>
      </p:sp>
      <p:sp>
        <p:nvSpPr>
          <p:cNvPr id="105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1.,  change LA Co0….to Greater LA Summer Matters Network</a:t>
            </a:r>
            <a:endParaRPr b="0" lang="es-US" sz="2000" spc="-1" strike="noStrike">
              <a:latin typeface="Arial"/>
            </a:endParaRPr>
          </a:p>
          <a:p>
            <a:pPr marL="216000" indent="-216000">
              <a:lnSpc>
                <a:spcPct val="100000"/>
              </a:lnSpc>
            </a:pPr>
            <a:r>
              <a:rPr b="0" lang="es-US" sz="2000" spc="-1" strike="noStrike">
                <a:latin typeface="Arial"/>
              </a:rPr>
              <a:t>2 add 2018 to the date </a:t>
            </a:r>
            <a:endParaRPr b="0" lang="es-US" sz="2000" spc="-1" strike="noStrike">
              <a:latin typeface="Arial"/>
            </a:endParaRPr>
          </a:p>
        </p:txBody>
      </p:sp>
      <p:sp>
        <p:nvSpPr>
          <p:cNvPr id="105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3468F96D-219F-42F8-BF09-B3586F9E42B2}"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5" name="PlaceHolder 1"/>
          <p:cNvSpPr>
            <a:spLocks noGrp="1"/>
          </p:cNvSpPr>
          <p:nvPr>
            <p:ph type="sldImg"/>
          </p:nvPr>
        </p:nvSpPr>
        <p:spPr>
          <a:xfrm>
            <a:off x="685800" y="1143000"/>
            <a:ext cx="5486040" cy="3085920"/>
          </a:xfrm>
          <a:prstGeom prst="rect">
            <a:avLst/>
          </a:prstGeom>
        </p:spPr>
      </p:sp>
      <p:sp>
        <p:nvSpPr>
          <p:cNvPr id="1056"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5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762E2D9-6D15-43F4-9511-71D1473FCBE7}"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8" name="PlaceHolder 1"/>
          <p:cNvSpPr>
            <a:spLocks noGrp="1"/>
          </p:cNvSpPr>
          <p:nvPr>
            <p:ph type="sldImg"/>
          </p:nvPr>
        </p:nvSpPr>
        <p:spPr>
          <a:xfrm>
            <a:off x="685800" y="1143000"/>
            <a:ext cx="5486040" cy="3085920"/>
          </a:xfrm>
          <a:prstGeom prst="rect">
            <a:avLst/>
          </a:prstGeom>
        </p:spPr>
      </p:sp>
      <p:sp>
        <p:nvSpPr>
          <p:cNvPr id="1059"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6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E89C5346-BBEB-4DC9-8D1C-11018948B6EA}"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1" name="PlaceHolder 1"/>
          <p:cNvSpPr>
            <a:spLocks noGrp="1"/>
          </p:cNvSpPr>
          <p:nvPr>
            <p:ph type="sldImg"/>
          </p:nvPr>
        </p:nvSpPr>
        <p:spPr>
          <a:xfrm>
            <a:off x="685800" y="1143000"/>
            <a:ext cx="5486040" cy="3085920"/>
          </a:xfrm>
          <a:prstGeom prst="rect">
            <a:avLst/>
          </a:prstGeom>
        </p:spPr>
      </p:sp>
      <p:sp>
        <p:nvSpPr>
          <p:cNvPr id="1062"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63" name="TextShape 3"/>
          <p:cNvSpPr txBox="1"/>
          <p:nvPr/>
        </p:nvSpPr>
        <p:spPr>
          <a:xfrm>
            <a:off x="3884760" y="8685360"/>
            <a:ext cx="2971440" cy="458280"/>
          </a:xfrm>
          <a:prstGeom prst="rect">
            <a:avLst/>
          </a:prstGeom>
          <a:noFill/>
          <a:ln>
            <a:noFill/>
          </a:ln>
        </p:spPr>
        <p:txBody>
          <a:bodyPr anchor="b">
            <a:noAutofit/>
          </a:bodyPr>
          <a:p>
            <a:pPr algn="r">
              <a:lnSpc>
                <a:spcPct val="100000"/>
              </a:lnSpc>
            </a:pPr>
            <a:fld id="{B85B5FCE-A648-47FA-9CF2-417126B26E2F}"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4" name="PlaceHolder 1"/>
          <p:cNvSpPr>
            <a:spLocks noGrp="1"/>
          </p:cNvSpPr>
          <p:nvPr>
            <p:ph type="sldImg"/>
          </p:nvPr>
        </p:nvSpPr>
        <p:spPr>
          <a:xfrm>
            <a:off x="685800" y="1143000"/>
            <a:ext cx="5486040" cy="3085920"/>
          </a:xfrm>
          <a:prstGeom prst="rect">
            <a:avLst/>
          </a:prstGeom>
        </p:spPr>
      </p:sp>
      <p:sp>
        <p:nvSpPr>
          <p:cNvPr id="1035"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3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B5201966-0766-4357-828F-DC0D1FFA6B0E}"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4" name="PlaceHolder 1"/>
          <p:cNvSpPr>
            <a:spLocks noGrp="1"/>
          </p:cNvSpPr>
          <p:nvPr>
            <p:ph type="sldImg"/>
          </p:nvPr>
        </p:nvSpPr>
        <p:spPr>
          <a:xfrm>
            <a:off x="685800" y="1143000"/>
            <a:ext cx="5486040" cy="3085920"/>
          </a:xfrm>
          <a:prstGeom prst="rect">
            <a:avLst/>
          </a:prstGeom>
        </p:spPr>
      </p:sp>
      <p:sp>
        <p:nvSpPr>
          <p:cNvPr id="1065"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6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BA75248-A26C-4963-B9D1-6A674D7390E3}"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7" name="PlaceHolder 1"/>
          <p:cNvSpPr>
            <a:spLocks noGrp="1"/>
          </p:cNvSpPr>
          <p:nvPr>
            <p:ph type="sldImg"/>
          </p:nvPr>
        </p:nvSpPr>
        <p:spPr>
          <a:xfrm>
            <a:off x="685800" y="1143000"/>
            <a:ext cx="5486040" cy="3085920"/>
          </a:xfrm>
          <a:prstGeom prst="rect">
            <a:avLst/>
          </a:prstGeom>
        </p:spPr>
      </p:sp>
      <p:sp>
        <p:nvSpPr>
          <p:cNvPr id="1068"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6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6E15AB50-7CF9-4456-BA47-50D9C93615AC}"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0" name="PlaceHolder 1"/>
          <p:cNvSpPr>
            <a:spLocks noGrp="1"/>
          </p:cNvSpPr>
          <p:nvPr>
            <p:ph type="sldImg"/>
          </p:nvPr>
        </p:nvSpPr>
        <p:spPr>
          <a:xfrm>
            <a:off x="685800" y="1143000"/>
            <a:ext cx="5486040" cy="3085920"/>
          </a:xfrm>
          <a:prstGeom prst="rect">
            <a:avLst/>
          </a:prstGeom>
        </p:spPr>
      </p:sp>
      <p:sp>
        <p:nvSpPr>
          <p:cNvPr id="1071"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Part of what we do is help advocates for kids strategize and learn the skills to become great advocates at the local level for kids whether advocating for changes in local budgets or using the ballot to garner new ways to fund kids.  This is my favorite picture – it is the women from Parent Voices in Sonoma County bringing a computer printout of the waiting list for childcare in their county to the Board of Supervisors during a discussion of a potential ballot measure for kids funding.</a:t>
            </a:r>
            <a:endParaRPr b="0" lang="es-US" sz="2000" spc="-1" strike="noStrike">
              <a:latin typeface="Arial"/>
            </a:endParaRPr>
          </a:p>
        </p:txBody>
      </p:sp>
      <p:sp>
        <p:nvSpPr>
          <p:cNvPr id="107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D10312C-061C-48A9-8B6E-5C6E3FB9EE3E}"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3" name="PlaceHolder 1"/>
          <p:cNvSpPr>
            <a:spLocks noGrp="1"/>
          </p:cNvSpPr>
          <p:nvPr>
            <p:ph type="sldImg"/>
          </p:nvPr>
        </p:nvSpPr>
        <p:spPr>
          <a:xfrm>
            <a:off x="685800" y="1143000"/>
            <a:ext cx="5486040" cy="3085920"/>
          </a:xfrm>
          <a:prstGeom prst="rect">
            <a:avLst/>
          </a:prstGeom>
        </p:spPr>
      </p:sp>
      <p:sp>
        <p:nvSpPr>
          <p:cNvPr id="1074"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7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F85659D8-F412-4373-BA0E-B066E54373BE}"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6" name="PlaceHolder 1"/>
          <p:cNvSpPr>
            <a:spLocks noGrp="1"/>
          </p:cNvSpPr>
          <p:nvPr>
            <p:ph type="sldImg"/>
          </p:nvPr>
        </p:nvSpPr>
        <p:spPr>
          <a:xfrm>
            <a:off x="685800" y="1143000"/>
            <a:ext cx="5486040" cy="3085920"/>
          </a:xfrm>
          <a:prstGeom prst="rect">
            <a:avLst/>
          </a:prstGeom>
        </p:spPr>
      </p:sp>
      <p:sp>
        <p:nvSpPr>
          <p:cNvPr id="107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2016 – present – Starting 20 YEARS AFTER OAKLAND – VERY long hiatus</a:t>
            </a:r>
            <a:endParaRPr b="0" lang="es-US" sz="2000" spc="-1" strike="noStrike">
              <a:latin typeface="Arial"/>
            </a:endParaRPr>
          </a:p>
          <a:p>
            <a:pPr marL="216000" indent="-216000">
              <a:lnSpc>
                <a:spcPct val="100000"/>
              </a:lnSpc>
            </a:pPr>
            <a:r>
              <a:rPr b="0" lang="es-US" sz="2000" spc="-1" strike="noStrike">
                <a:latin typeface="Arial"/>
              </a:rPr>
              <a:t>6 funds; 6 other campaigns; 4 revenue campaigns with money going to kids</a:t>
            </a:r>
            <a:endParaRPr b="0" lang="es-US" sz="2000" spc="-1" strike="noStrike">
              <a:latin typeface="Arial"/>
            </a:endParaRPr>
          </a:p>
          <a:p>
            <a:pPr marL="216000" indent="-216000">
              <a:lnSpc>
                <a:spcPct val="100000"/>
              </a:lnSpc>
            </a:pPr>
            <a:r>
              <a:rPr b="0" lang="es-US" sz="2000" spc="-1" strike="noStrike">
                <a:latin typeface="Arial"/>
              </a:rPr>
              <a:t>LESSONS – Expansion requires conscious effort (doesn’t happen naturally – great rationale for CFP and FNG); Won’t win every time – be ready to take chance and try again; Campaigns are also transformative (e.g. great influence on ARP funds); New field emerging - learning to use the ballot – build political capital, engage community, hear parent and youth voices, build broader coalitions, new revenue options.  TAKE THE INITIATIVE – ELECTIONS ARE FOR KIDS’ADVOCATES.</a:t>
            </a:r>
            <a:endParaRPr b="0" lang="es-US" sz="2000" spc="-1" strike="noStrike">
              <a:latin typeface="Arial"/>
            </a:endParaRPr>
          </a:p>
          <a:p>
            <a:pPr marL="216000" indent="-216000">
              <a:lnSpc>
                <a:spcPct val="100000"/>
              </a:lnSpc>
            </a:pPr>
            <a:endParaRPr b="0" lang="es-US" sz="2000" spc="-1" strike="noStrike">
              <a:latin typeface="Arial"/>
            </a:endParaRPr>
          </a:p>
        </p:txBody>
      </p:sp>
      <p:sp>
        <p:nvSpPr>
          <p:cNvPr id="107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3A0D349D-5FC9-4C77-B809-6BBD9434A615}" type="slidenum">
              <a:rPr b="0" lang="es-US" sz="1200" spc="-1" strike="noStrike">
                <a:solidFill>
                  <a:srgbClr val="000000"/>
                </a:solidFill>
                <a:latin typeface="Arial"/>
                <a:ea typeface="+mn-ea"/>
              </a:rPr>
              <a:t>&lt;number&gt;</a:t>
            </a:fld>
            <a:endParaRPr b="0" lang="es-US"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9" name="PlaceHolder 1"/>
          <p:cNvSpPr>
            <a:spLocks noGrp="1"/>
          </p:cNvSpPr>
          <p:nvPr>
            <p:ph type="sldImg"/>
          </p:nvPr>
        </p:nvSpPr>
        <p:spPr>
          <a:xfrm>
            <a:off x="685800" y="1143000"/>
            <a:ext cx="5486040" cy="3085920"/>
          </a:xfrm>
          <a:prstGeom prst="rect">
            <a:avLst/>
          </a:prstGeom>
        </p:spPr>
      </p:sp>
      <p:sp>
        <p:nvSpPr>
          <p:cNvPr id="1080"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1. Just note where King County is Ca? </a:t>
            </a:r>
            <a:endParaRPr b="0" lang="es-US" sz="2000" spc="-1" strike="noStrike">
              <a:latin typeface="Arial"/>
            </a:endParaRPr>
          </a:p>
        </p:txBody>
      </p:sp>
      <p:sp>
        <p:nvSpPr>
          <p:cNvPr id="108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24C8CF1-7A7F-4AA0-A6E4-77FC4FA84E64}"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2" name="PlaceHolder 1"/>
          <p:cNvSpPr>
            <a:spLocks noGrp="1"/>
          </p:cNvSpPr>
          <p:nvPr>
            <p:ph type="sldImg"/>
          </p:nvPr>
        </p:nvSpPr>
        <p:spPr>
          <a:xfrm>
            <a:off x="685800" y="1143000"/>
            <a:ext cx="5486040" cy="3085920"/>
          </a:xfrm>
          <a:prstGeom prst="rect">
            <a:avLst/>
          </a:prstGeom>
        </p:spPr>
      </p:sp>
      <p:sp>
        <p:nvSpPr>
          <p:cNvPr id="108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delete</a:t>
            </a:r>
            <a:endParaRPr b="0" lang="es-US" sz="2000" spc="-1" strike="noStrike">
              <a:latin typeface="Arial"/>
            </a:endParaRPr>
          </a:p>
        </p:txBody>
      </p:sp>
      <p:sp>
        <p:nvSpPr>
          <p:cNvPr id="108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EC9F869A-9926-4D34-A88E-57072DEF6849}"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5" name="PlaceHolder 1"/>
          <p:cNvSpPr>
            <a:spLocks noGrp="1"/>
          </p:cNvSpPr>
          <p:nvPr>
            <p:ph type="sldImg"/>
          </p:nvPr>
        </p:nvSpPr>
        <p:spPr>
          <a:xfrm>
            <a:off x="685800" y="1143000"/>
            <a:ext cx="5486040" cy="3085920"/>
          </a:xfrm>
          <a:prstGeom prst="rect">
            <a:avLst/>
          </a:prstGeom>
        </p:spPr>
      </p:sp>
      <p:sp>
        <p:nvSpPr>
          <p:cNvPr id="108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Background - Today we will talk primarily about federal funding for COVID 19.  We are happy to return to discuss other options for ongoing, long-term discussion.  For instance, there may be a possibility of setting aside funds from a potential cannabis tax for kids – which is what they are trying right now in San Joaquin County.</a:t>
            </a:r>
            <a:endParaRPr b="0" lang="es-US" sz="2000" spc="-1" strike="noStrike">
              <a:latin typeface="Arial"/>
            </a:endParaRPr>
          </a:p>
        </p:txBody>
      </p:sp>
      <p:sp>
        <p:nvSpPr>
          <p:cNvPr id="108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29666BC9-7ED9-4B47-97ED-5B5F727FBF84}"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7" name="PlaceHolder 1"/>
          <p:cNvSpPr>
            <a:spLocks noGrp="1"/>
          </p:cNvSpPr>
          <p:nvPr>
            <p:ph type="sldImg"/>
          </p:nvPr>
        </p:nvSpPr>
        <p:spPr>
          <a:xfrm>
            <a:off x="685800" y="1143000"/>
            <a:ext cx="5486040" cy="3085920"/>
          </a:xfrm>
          <a:prstGeom prst="rect">
            <a:avLst/>
          </a:prstGeom>
        </p:spPr>
      </p:sp>
      <p:sp>
        <p:nvSpPr>
          <p:cNvPr id="1038"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3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245E1929-ED11-4859-BAAE-E374820110D6}"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8" name="PlaceHolder 1"/>
          <p:cNvSpPr>
            <a:spLocks noGrp="1"/>
          </p:cNvSpPr>
          <p:nvPr>
            <p:ph type="sldImg"/>
          </p:nvPr>
        </p:nvSpPr>
        <p:spPr>
          <a:xfrm>
            <a:off x="685800" y="1143000"/>
            <a:ext cx="5486040" cy="3085920"/>
          </a:xfrm>
          <a:prstGeom prst="rect">
            <a:avLst/>
          </a:prstGeom>
        </p:spPr>
      </p:sp>
      <p:sp>
        <p:nvSpPr>
          <p:cNvPr id="1089"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Changing local budget priorities is always hard – whether you are doing it from the inside of government or the outside.  Don’t forget most of the people in the room are advocates – and even elected officials who may be in the minority in their communities.  </a:t>
            </a:r>
            <a:endParaRPr b="0" lang="es-US" sz="2000" spc="-1" strike="noStrike">
              <a:latin typeface="Arial"/>
            </a:endParaRPr>
          </a:p>
        </p:txBody>
      </p:sp>
      <p:sp>
        <p:nvSpPr>
          <p:cNvPr id="1090" name="TextShape 3"/>
          <p:cNvSpPr txBox="1"/>
          <p:nvPr/>
        </p:nvSpPr>
        <p:spPr>
          <a:xfrm>
            <a:off x="3884760" y="8685360"/>
            <a:ext cx="2971440" cy="458280"/>
          </a:xfrm>
          <a:prstGeom prst="rect">
            <a:avLst/>
          </a:prstGeom>
          <a:noFill/>
          <a:ln>
            <a:noFill/>
          </a:ln>
        </p:spPr>
        <p:txBody>
          <a:bodyPr anchor="b">
            <a:noAutofit/>
          </a:bodyPr>
          <a:p>
            <a:pPr algn="r">
              <a:lnSpc>
                <a:spcPct val="100000"/>
              </a:lnSpc>
            </a:pPr>
            <a:fld id="{49E733A0-4812-43D1-96B2-3FE92EFD9919}"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1" name="TextShape 1"/>
          <p:cNvSpPr txBox="1"/>
          <p:nvPr/>
        </p:nvSpPr>
        <p:spPr>
          <a:xfrm>
            <a:off x="3884760" y="8685360"/>
            <a:ext cx="2971440" cy="458280"/>
          </a:xfrm>
          <a:prstGeom prst="rect">
            <a:avLst/>
          </a:prstGeom>
          <a:noFill/>
          <a:ln>
            <a:noFill/>
          </a:ln>
        </p:spPr>
        <p:txBody>
          <a:bodyPr anchor="b">
            <a:noAutofit/>
          </a:bodyPr>
          <a:p>
            <a:pPr algn="r">
              <a:lnSpc>
                <a:spcPct val="100000"/>
              </a:lnSpc>
            </a:pPr>
            <a:fld id="{E3B29E49-F3F3-4EB1-9E46-B59608302D1E}" type="slidenum">
              <a:rPr b="0" lang="es-US" sz="1200" spc="-1" strike="noStrike">
                <a:solidFill>
                  <a:srgbClr val="000000"/>
                </a:solidFill>
                <a:latin typeface="Calibri"/>
                <a:ea typeface="+mn-ea"/>
              </a:rPr>
              <a:t>&lt;number&gt;</a:t>
            </a:fld>
            <a:endParaRPr b="0" lang="es-US" sz="1200" spc="-1" strike="noStrike">
              <a:latin typeface="Times New Roman"/>
            </a:endParaRPr>
          </a:p>
        </p:txBody>
      </p:sp>
      <p:sp>
        <p:nvSpPr>
          <p:cNvPr id="1092" name="PlaceHolder 2"/>
          <p:cNvSpPr>
            <a:spLocks noGrp="1"/>
          </p:cNvSpPr>
          <p:nvPr>
            <p:ph type="sldImg"/>
          </p:nvPr>
        </p:nvSpPr>
        <p:spPr>
          <a:xfrm>
            <a:off x="347760" y="727200"/>
            <a:ext cx="6463800" cy="3636720"/>
          </a:xfrm>
          <a:prstGeom prst="rect">
            <a:avLst/>
          </a:prstGeom>
        </p:spPr>
      </p:sp>
      <p:sp>
        <p:nvSpPr>
          <p:cNvPr id="1093" name="PlaceHolder 3"/>
          <p:cNvSpPr>
            <a:spLocks noGrp="1"/>
          </p:cNvSpPr>
          <p:nvPr>
            <p:ph type="body"/>
          </p:nvPr>
        </p:nvSpPr>
        <p:spPr>
          <a:xfrm>
            <a:off x="718200" y="4611240"/>
            <a:ext cx="5720400" cy="4362480"/>
          </a:xfrm>
          <a:prstGeom prst="rect">
            <a:avLst/>
          </a:prstGeom>
        </p:spPr>
        <p:txBody>
          <a:bodyPr>
            <a:noAutofit/>
          </a:bodyPr>
          <a:p>
            <a:pPr marL="216000" indent="-216000">
              <a:lnSpc>
                <a:spcPct val="100000"/>
              </a:lnSpc>
            </a:pPr>
            <a:r>
              <a:rPr b="0" lang="es-US" sz="2000" spc="-1" strike="noStrike">
                <a:latin typeface="Arial"/>
              </a:rPr>
              <a:t>Can you pick the FM3 slides you think are best.  This group is interested in young children.</a:t>
            </a:r>
            <a:endParaRPr b="0" lang="es-US" sz="20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4" name="PlaceHolder 1"/>
          <p:cNvSpPr>
            <a:spLocks noGrp="1"/>
          </p:cNvSpPr>
          <p:nvPr>
            <p:ph type="sldImg"/>
          </p:nvPr>
        </p:nvSpPr>
        <p:spPr>
          <a:xfrm>
            <a:off x="685800" y="1143000"/>
            <a:ext cx="5486040" cy="3085920"/>
          </a:xfrm>
          <a:prstGeom prst="rect">
            <a:avLst/>
          </a:prstGeom>
        </p:spPr>
      </p:sp>
      <p:sp>
        <p:nvSpPr>
          <p:cNvPr id="1095"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96"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A0DC3B8-D93A-41F0-BE21-AA7C6CA7EF23}"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7" name="PlaceHolder 1"/>
          <p:cNvSpPr>
            <a:spLocks noGrp="1"/>
          </p:cNvSpPr>
          <p:nvPr>
            <p:ph type="sldImg"/>
          </p:nvPr>
        </p:nvSpPr>
        <p:spPr>
          <a:xfrm>
            <a:off x="685800" y="1143000"/>
            <a:ext cx="5486040" cy="3085920"/>
          </a:xfrm>
          <a:prstGeom prst="rect">
            <a:avLst/>
          </a:prstGeom>
        </p:spPr>
      </p:sp>
      <p:sp>
        <p:nvSpPr>
          <p:cNvPr id="1098"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delete</a:t>
            </a:r>
            <a:endParaRPr b="0" lang="es-US" sz="2000" spc="-1" strike="noStrike">
              <a:latin typeface="Arial"/>
            </a:endParaRPr>
          </a:p>
        </p:txBody>
      </p:sp>
      <p:sp>
        <p:nvSpPr>
          <p:cNvPr id="1099"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F34F2B4-F742-4DF0-9A8C-59AE89AAC771}"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0" name="PlaceHolder 1"/>
          <p:cNvSpPr>
            <a:spLocks noGrp="1"/>
          </p:cNvSpPr>
          <p:nvPr>
            <p:ph type="sldImg"/>
          </p:nvPr>
        </p:nvSpPr>
        <p:spPr>
          <a:xfrm>
            <a:off x="685800" y="1143000"/>
            <a:ext cx="5486040" cy="3085920"/>
          </a:xfrm>
          <a:prstGeom prst="rect">
            <a:avLst/>
          </a:prstGeom>
        </p:spPr>
      </p:sp>
      <p:sp>
        <p:nvSpPr>
          <p:cNvPr id="1041"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4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F8FF3AA0-ABAE-4F46-9853-895F9FEC3381}"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0" name="PlaceHolder 1"/>
          <p:cNvSpPr>
            <a:spLocks noGrp="1"/>
          </p:cNvSpPr>
          <p:nvPr>
            <p:ph type="sldImg"/>
          </p:nvPr>
        </p:nvSpPr>
        <p:spPr>
          <a:xfrm>
            <a:off x="685800" y="1143000"/>
            <a:ext cx="5486040" cy="3085920"/>
          </a:xfrm>
          <a:prstGeom prst="rect">
            <a:avLst/>
          </a:prstGeom>
        </p:spPr>
      </p:sp>
      <p:sp>
        <p:nvSpPr>
          <p:cNvPr id="1101"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1. Just note where King County is Ca? </a:t>
            </a:r>
            <a:endParaRPr b="0" lang="es-US" sz="2000" spc="-1" strike="noStrike">
              <a:latin typeface="Arial"/>
            </a:endParaRPr>
          </a:p>
        </p:txBody>
      </p:sp>
      <p:sp>
        <p:nvSpPr>
          <p:cNvPr id="1102" name="TextShape 3"/>
          <p:cNvSpPr txBox="1"/>
          <p:nvPr/>
        </p:nvSpPr>
        <p:spPr>
          <a:xfrm>
            <a:off x="3884760" y="8685360"/>
            <a:ext cx="2971440" cy="458280"/>
          </a:xfrm>
          <a:prstGeom prst="rect">
            <a:avLst/>
          </a:prstGeom>
          <a:noFill/>
          <a:ln>
            <a:noFill/>
          </a:ln>
        </p:spPr>
        <p:txBody>
          <a:bodyPr anchor="b">
            <a:noAutofit/>
          </a:bodyPr>
          <a:p>
            <a:pPr algn="r">
              <a:lnSpc>
                <a:spcPct val="100000"/>
              </a:lnSpc>
            </a:pPr>
            <a:fld id="{48B9FE58-2527-4CE7-BB0C-EFBBF65F155B}"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3" name="PlaceHolder 1"/>
          <p:cNvSpPr>
            <a:spLocks noGrp="1"/>
          </p:cNvSpPr>
          <p:nvPr>
            <p:ph type="sldImg"/>
          </p:nvPr>
        </p:nvSpPr>
        <p:spPr>
          <a:xfrm>
            <a:off x="685800" y="1143000"/>
            <a:ext cx="5486040" cy="3085920"/>
          </a:xfrm>
          <a:prstGeom prst="rect">
            <a:avLst/>
          </a:prstGeom>
        </p:spPr>
      </p:sp>
      <p:sp>
        <p:nvSpPr>
          <p:cNvPr id="1104"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1.,  change LA Co0….to Greater LA Summer Matters Network</a:t>
            </a:r>
            <a:endParaRPr b="0" lang="es-US" sz="2000" spc="-1" strike="noStrike">
              <a:latin typeface="Arial"/>
            </a:endParaRPr>
          </a:p>
          <a:p>
            <a:pPr marL="216000" indent="-216000">
              <a:lnSpc>
                <a:spcPct val="100000"/>
              </a:lnSpc>
            </a:pPr>
            <a:r>
              <a:rPr b="0" lang="es-US" sz="2000" spc="-1" strike="noStrike">
                <a:latin typeface="Arial"/>
              </a:rPr>
              <a:t>2 add 2018 to the date </a:t>
            </a:r>
            <a:endParaRPr b="0" lang="es-US" sz="2000" spc="-1" strike="noStrike">
              <a:latin typeface="Arial"/>
            </a:endParaRPr>
          </a:p>
        </p:txBody>
      </p:sp>
      <p:sp>
        <p:nvSpPr>
          <p:cNvPr id="110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113BCC76-BDFA-43B2-AC5D-3A1580852B60}"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3" name="PlaceHolder 1"/>
          <p:cNvSpPr>
            <a:spLocks noGrp="1"/>
          </p:cNvSpPr>
          <p:nvPr>
            <p:ph type="sldImg"/>
          </p:nvPr>
        </p:nvSpPr>
        <p:spPr>
          <a:xfrm>
            <a:off x="685800" y="1143000"/>
            <a:ext cx="5486040" cy="3085920"/>
          </a:xfrm>
          <a:prstGeom prst="rect">
            <a:avLst/>
          </a:prstGeom>
        </p:spPr>
      </p:sp>
      <p:sp>
        <p:nvSpPr>
          <p:cNvPr id="1044"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045" name="TextShape 3"/>
          <p:cNvSpPr txBox="1"/>
          <p:nvPr/>
        </p:nvSpPr>
        <p:spPr>
          <a:xfrm>
            <a:off x="3884760" y="8685360"/>
            <a:ext cx="2971440" cy="458280"/>
          </a:xfrm>
          <a:prstGeom prst="rect">
            <a:avLst/>
          </a:prstGeom>
          <a:noFill/>
          <a:ln>
            <a:noFill/>
          </a:ln>
        </p:spPr>
        <p:txBody>
          <a:bodyPr anchor="b">
            <a:noAutofit/>
          </a:bodyPr>
          <a:p>
            <a:pPr algn="r">
              <a:lnSpc>
                <a:spcPct val="100000"/>
              </a:lnSpc>
            </a:pPr>
            <a:fld id="{4A7FFB47-1966-45B1-A76B-5535072B3CC0}"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6" name="PlaceHolder 1"/>
          <p:cNvSpPr>
            <a:spLocks noGrp="1"/>
          </p:cNvSpPr>
          <p:nvPr>
            <p:ph type="sldImg"/>
          </p:nvPr>
        </p:nvSpPr>
        <p:spPr>
          <a:xfrm>
            <a:off x="685800" y="1143000"/>
            <a:ext cx="5486040" cy="3085920"/>
          </a:xfrm>
          <a:prstGeom prst="rect">
            <a:avLst/>
          </a:prstGeom>
        </p:spPr>
      </p:sp>
      <p:sp>
        <p:nvSpPr>
          <p:cNvPr id="110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delete</a:t>
            </a:r>
            <a:endParaRPr b="0" lang="es-US" sz="2000" spc="-1" strike="noStrike">
              <a:latin typeface="Arial"/>
            </a:endParaRPr>
          </a:p>
        </p:txBody>
      </p:sp>
      <p:sp>
        <p:nvSpPr>
          <p:cNvPr id="110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45C1DC2-61C8-4EA6-832C-33545610B991}"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9" name="PlaceHolder 1"/>
          <p:cNvSpPr>
            <a:spLocks noGrp="1"/>
          </p:cNvSpPr>
          <p:nvPr>
            <p:ph type="sldImg"/>
          </p:nvPr>
        </p:nvSpPr>
        <p:spPr>
          <a:xfrm>
            <a:off x="685800" y="1143000"/>
            <a:ext cx="5486040" cy="3085920"/>
          </a:xfrm>
          <a:prstGeom prst="rect">
            <a:avLst/>
          </a:prstGeom>
        </p:spPr>
      </p:sp>
      <p:sp>
        <p:nvSpPr>
          <p:cNvPr id="1110" name="PlaceHolder 2"/>
          <p:cNvSpPr>
            <a:spLocks noGrp="1"/>
          </p:cNvSpPr>
          <p:nvPr>
            <p:ph type="body"/>
          </p:nvPr>
        </p:nvSpPr>
        <p:spPr>
          <a:xfrm>
            <a:off x="685800" y="4400640"/>
            <a:ext cx="5486040" cy="3600000"/>
          </a:xfrm>
          <a:prstGeom prst="rect">
            <a:avLst/>
          </a:prstGeom>
        </p:spPr>
        <p:txBody>
          <a:bodyPr>
            <a:noAutofit/>
          </a:bodyPr>
          <a:p>
            <a:endParaRPr b="0" lang="es-US" sz="2000" spc="-1" strike="noStrike">
              <a:latin typeface="Arial"/>
            </a:endParaRPr>
          </a:p>
        </p:txBody>
      </p:sp>
      <p:sp>
        <p:nvSpPr>
          <p:cNvPr id="1111" name="TextShape 3"/>
          <p:cNvSpPr txBox="1"/>
          <p:nvPr/>
        </p:nvSpPr>
        <p:spPr>
          <a:xfrm>
            <a:off x="3884760" y="8685360"/>
            <a:ext cx="2971440" cy="458280"/>
          </a:xfrm>
          <a:prstGeom prst="rect">
            <a:avLst/>
          </a:prstGeom>
          <a:noFill/>
          <a:ln>
            <a:noFill/>
          </a:ln>
        </p:spPr>
        <p:txBody>
          <a:bodyPr anchor="b">
            <a:noAutofit/>
          </a:bodyPr>
          <a:p>
            <a:pPr algn="r">
              <a:lnSpc>
                <a:spcPct val="100000"/>
              </a:lnSpc>
            </a:pPr>
            <a:fld id="{017A5258-CC89-4757-B736-9B18912AC28F}"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2" name="PlaceHolder 1"/>
          <p:cNvSpPr>
            <a:spLocks noGrp="1"/>
          </p:cNvSpPr>
          <p:nvPr>
            <p:ph type="sldImg"/>
          </p:nvPr>
        </p:nvSpPr>
        <p:spPr>
          <a:xfrm>
            <a:off x="685800" y="1143000"/>
            <a:ext cx="5486040" cy="3085920"/>
          </a:xfrm>
          <a:prstGeom prst="rect">
            <a:avLst/>
          </a:prstGeom>
        </p:spPr>
      </p:sp>
      <p:sp>
        <p:nvSpPr>
          <p:cNvPr id="1113"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Delete unless these are lessons learned from tax and revenue work then keep </a:t>
            </a:r>
            <a:endParaRPr b="0" lang="es-US" sz="2000" spc="-1" strike="noStrike">
              <a:latin typeface="Arial"/>
            </a:endParaRPr>
          </a:p>
        </p:txBody>
      </p:sp>
      <p:sp>
        <p:nvSpPr>
          <p:cNvPr id="1114" name="TextShape 3"/>
          <p:cNvSpPr txBox="1"/>
          <p:nvPr/>
        </p:nvSpPr>
        <p:spPr>
          <a:xfrm>
            <a:off x="3884760" y="8685360"/>
            <a:ext cx="2971440" cy="458280"/>
          </a:xfrm>
          <a:prstGeom prst="rect">
            <a:avLst/>
          </a:prstGeom>
          <a:noFill/>
          <a:ln>
            <a:noFill/>
          </a:ln>
        </p:spPr>
        <p:txBody>
          <a:bodyPr anchor="b">
            <a:noAutofit/>
          </a:bodyPr>
          <a:p>
            <a:pPr algn="r">
              <a:lnSpc>
                <a:spcPct val="100000"/>
              </a:lnSpc>
            </a:pPr>
            <a:fld id="{3FBC0D43-A279-4CBB-ABD5-4547BB86ED13}"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5" name="PlaceHolder 1"/>
          <p:cNvSpPr>
            <a:spLocks noGrp="1"/>
          </p:cNvSpPr>
          <p:nvPr>
            <p:ph type="sldImg"/>
          </p:nvPr>
        </p:nvSpPr>
        <p:spPr>
          <a:xfrm>
            <a:off x="685800" y="1143000"/>
            <a:ext cx="5486040" cy="3085920"/>
          </a:xfrm>
          <a:prstGeom prst="rect">
            <a:avLst/>
          </a:prstGeom>
        </p:spPr>
      </p:sp>
      <p:sp>
        <p:nvSpPr>
          <p:cNvPr id="1116"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Delete unless these are lessons learned from tax and revenue work then keep </a:t>
            </a:r>
            <a:endParaRPr b="0" lang="es-US" sz="2000" spc="-1" strike="noStrike">
              <a:latin typeface="Arial"/>
            </a:endParaRPr>
          </a:p>
        </p:txBody>
      </p:sp>
      <p:sp>
        <p:nvSpPr>
          <p:cNvPr id="1117" name="TextShape 3"/>
          <p:cNvSpPr txBox="1"/>
          <p:nvPr/>
        </p:nvSpPr>
        <p:spPr>
          <a:xfrm>
            <a:off x="3884760" y="8685360"/>
            <a:ext cx="2971440" cy="458280"/>
          </a:xfrm>
          <a:prstGeom prst="rect">
            <a:avLst/>
          </a:prstGeom>
          <a:noFill/>
          <a:ln>
            <a:noFill/>
          </a:ln>
        </p:spPr>
        <p:txBody>
          <a:bodyPr anchor="b">
            <a:noAutofit/>
          </a:bodyPr>
          <a:p>
            <a:pPr algn="r">
              <a:lnSpc>
                <a:spcPct val="100000"/>
              </a:lnSpc>
            </a:pPr>
            <a:fld id="{7CD25C00-0223-4F02-A425-481A13582402}"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6" name="PlaceHolder 1"/>
          <p:cNvSpPr>
            <a:spLocks noGrp="1"/>
          </p:cNvSpPr>
          <p:nvPr>
            <p:ph type="sldImg"/>
          </p:nvPr>
        </p:nvSpPr>
        <p:spPr>
          <a:xfrm>
            <a:off x="685800" y="1143000"/>
            <a:ext cx="5486040" cy="3085920"/>
          </a:xfrm>
          <a:prstGeom prst="rect">
            <a:avLst/>
          </a:prstGeom>
        </p:spPr>
      </p:sp>
      <p:sp>
        <p:nvSpPr>
          <p:cNvPr id="1047" name="PlaceHolder 2"/>
          <p:cNvSpPr>
            <a:spLocks noGrp="1"/>
          </p:cNvSpPr>
          <p:nvPr>
            <p:ph type="body"/>
          </p:nvPr>
        </p:nvSpPr>
        <p:spPr>
          <a:xfrm>
            <a:off x="685800" y="4400640"/>
            <a:ext cx="5486040" cy="3600000"/>
          </a:xfrm>
          <a:prstGeom prst="rect">
            <a:avLst/>
          </a:prstGeom>
        </p:spPr>
        <p:txBody>
          <a:bodyPr>
            <a:noAutofit/>
          </a:bodyPr>
          <a:p>
            <a:pPr marL="216000" indent="-216000">
              <a:lnSpc>
                <a:spcPct val="100000"/>
              </a:lnSpc>
            </a:pPr>
            <a:r>
              <a:rPr b="0" lang="es-US" sz="2000" spc="-1" strike="noStrike">
                <a:latin typeface="Arial"/>
              </a:rPr>
              <a:t>delete</a:t>
            </a:r>
            <a:endParaRPr b="0" lang="es-US" sz="2000" spc="-1" strike="noStrike">
              <a:latin typeface="Arial"/>
            </a:endParaRPr>
          </a:p>
        </p:txBody>
      </p:sp>
      <p:sp>
        <p:nvSpPr>
          <p:cNvPr id="1048" name="TextShape 3"/>
          <p:cNvSpPr txBox="1"/>
          <p:nvPr/>
        </p:nvSpPr>
        <p:spPr>
          <a:xfrm>
            <a:off x="3884760" y="8685360"/>
            <a:ext cx="2971440" cy="458280"/>
          </a:xfrm>
          <a:prstGeom prst="rect">
            <a:avLst/>
          </a:prstGeom>
          <a:noFill/>
          <a:ln>
            <a:noFill/>
          </a:ln>
        </p:spPr>
        <p:txBody>
          <a:bodyPr anchor="b">
            <a:noAutofit/>
          </a:bodyPr>
          <a:p>
            <a:pPr algn="r">
              <a:lnSpc>
                <a:spcPct val="100000"/>
              </a:lnSpc>
            </a:pPr>
            <a:fld id="{A52E8281-355C-4B48-851F-FE934FC1232B}" type="slidenum">
              <a:rPr b="0" lang="es-US" sz="1200" spc="-1" strike="noStrike">
                <a:solidFill>
                  <a:srgbClr val="000000"/>
                </a:solidFill>
                <a:latin typeface="Calibri"/>
                <a:ea typeface="+mn-ea"/>
              </a:rPr>
              <a:t>&lt;number&gt;</a:t>
            </a:fld>
            <a:endParaRPr b="0" lang="es-US" sz="1200" spc="-1" strike="noStrike">
              <a:latin typeface="Times New Roman"/>
            </a:endParaRPr>
          </a:p>
        </p:txBody>
      </p:sp>
    </p:spTree>
  </p:cSld>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12.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5.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8.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61.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73.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85.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97.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646200" y="452880"/>
            <a:ext cx="9406800" cy="1400040"/>
          </a:xfrm>
          <a:prstGeom prst="rect">
            <a:avLst/>
          </a:prstGeom>
        </p:spPr>
        <p:txBody>
          <a:bodyPr lIns="0" rIns="0" tIns="0" bIns="0" anchor="ctr">
            <a:spAutoFit/>
          </a:bodyPr>
          <a:p>
            <a:endParaRPr b="0" lang="en-US" sz="1800" spc="-1" strike="noStrike">
              <a:solidFill>
                <a:srgbClr val="ffffff"/>
              </a:solidFill>
              <a:latin typeface="Century Gothic"/>
            </a:endParaRPr>
          </a:p>
        </p:txBody>
      </p:sp>
      <p:sp>
        <p:nvSpPr>
          <p:cNvPr id="379" name="PlaceHolder 2"/>
          <p:cNvSpPr>
            <a:spLocks noGrp="1"/>
          </p:cNvSpPr>
          <p:nvPr>
            <p:ph type="body"/>
          </p:nvPr>
        </p:nvSpPr>
        <p:spPr>
          <a:xfrm>
            <a:off x="1103760" y="2053080"/>
            <a:ext cx="4366800" cy="4195080"/>
          </a:xfrm>
          <a:prstGeom prst="rect">
            <a:avLst/>
          </a:prstGeom>
        </p:spPr>
        <p:txBody>
          <a:bodyPr lIns="0" rIns="0" tIns="0" bIns="0">
            <a:normAutofit/>
          </a:bodyPr>
          <a:p>
            <a:endParaRPr b="0" lang="en-US" sz="2000" spc="-1" strike="noStrike">
              <a:solidFill>
                <a:srgbClr val="ffffff"/>
              </a:solidFill>
              <a:latin typeface="Century Gothic"/>
            </a:endParaRPr>
          </a:p>
        </p:txBody>
      </p:sp>
      <p:sp>
        <p:nvSpPr>
          <p:cNvPr id="380" name="PlaceHolder 3"/>
          <p:cNvSpPr>
            <a:spLocks noGrp="1"/>
          </p:cNvSpPr>
          <p:nvPr>
            <p:ph type="body"/>
          </p:nvPr>
        </p:nvSpPr>
        <p:spPr>
          <a:xfrm>
            <a:off x="5689440" y="2053080"/>
            <a:ext cx="4366800" cy="4195080"/>
          </a:xfrm>
          <a:prstGeom prst="rect">
            <a:avLst/>
          </a:prstGeom>
        </p:spPr>
        <p:txBody>
          <a:bodyPr lIns="0" rIns="0" tIns="0" bIns="0">
            <a:normAutofit/>
          </a:bodyPr>
          <a:p>
            <a:endParaRPr b="0" lang="en-US" sz="2000" spc="-1" strike="noStrike">
              <a:solidFill>
                <a:srgbClr val="ffffff"/>
              </a:solidFill>
              <a:latin typeface="Century Gothic"/>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646200" y="452880"/>
            <a:ext cx="9406800" cy="1400040"/>
          </a:xfrm>
          <a:prstGeom prst="rect">
            <a:avLst/>
          </a:prstGeom>
        </p:spPr>
        <p:txBody>
          <a:bodyPr lIns="0" rIns="0" tIns="0" bIns="0" anchor="ctr">
            <a:spAutoFit/>
          </a:bodyPr>
          <a:p>
            <a:endParaRPr b="0" lang="en-US" sz="1800" spc="-1" strike="noStrike">
              <a:solidFill>
                <a:srgbClr val="ffffff"/>
              </a:solidFill>
              <a:latin typeface="Century Gothic"/>
            </a:endParaRPr>
          </a:p>
        </p:txBody>
      </p:sp>
      <p:sp>
        <p:nvSpPr>
          <p:cNvPr id="124" name="PlaceHolder 2"/>
          <p:cNvSpPr>
            <a:spLocks noGrp="1"/>
          </p:cNvSpPr>
          <p:nvPr>
            <p:ph type="subTitle"/>
          </p:nvPr>
        </p:nvSpPr>
        <p:spPr>
          <a:xfrm>
            <a:off x="1103760" y="2053080"/>
            <a:ext cx="8948520" cy="4195080"/>
          </a:xfrm>
          <a:prstGeom prst="rect">
            <a:avLst/>
          </a:prstGeom>
        </p:spPr>
        <p:txBody>
          <a:bodyPr lIns="0" rIns="0" tIns="0" bIns="0" anchor="ctr">
            <a:spAutoFit/>
          </a:bodyPr>
          <a:p>
            <a:pPr algn="ctr"/>
            <a:endParaRPr b="0" lang="es-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Masters/_rels/slideMaster1.xml.rels>&#65279;<?xml version="1.0" encoding="utf-8"?><Relationships xmlns="http://schemas.openxmlformats.org/package/2006/relationships"><Relationship Type="http://schemas.openxmlformats.org/officeDocument/2006/relationships/theme" Target="/ppt/theme/theme1.xml" Id="rId1" /><Relationship Type="http://schemas.openxmlformats.org/officeDocument/2006/relationships/slideLayout" Target="/ppt/slideLayouts/slideLayout1.xml" Id="rId2" /></Relationships>
</file>

<file path=ppt/slideMasters/_rels/slideMaster10.xml.rels>&#65279;<?xml version="1.0" encoding="utf-8"?><Relationships xmlns="http://schemas.openxmlformats.org/package/2006/relationships"><Relationship Type="http://schemas.openxmlformats.org/officeDocument/2006/relationships/theme" Target="/ppt/theme/theme10.xml" Id="rId1" /><Relationship Type="http://schemas.openxmlformats.org/officeDocument/2006/relationships/slideLayout" Target="/ppt/slideLayouts/slideLayout112.xml" Id="rId5" /></Relationships>
</file>

<file path=ppt/slideMasters/_rels/slideMaster2.xml.rels>&#65279;<?xml version="1.0" encoding="utf-8"?><Relationships xmlns="http://schemas.openxmlformats.org/package/2006/relationships"><Relationship Type="http://schemas.openxmlformats.org/officeDocument/2006/relationships/theme" Target="/ppt/theme/theme2.xml" Id="rId1" /><Relationship Type="http://schemas.openxmlformats.org/officeDocument/2006/relationships/slideLayout" Target="/ppt/slideLayouts/slideLayout13.xml" Id="rId2" /></Relationships>
</file>

<file path=ppt/slideMasters/_rels/slideMaster3.xml.rels>&#65279;<?xml version="1.0" encoding="utf-8"?><Relationships xmlns="http://schemas.openxmlformats.org/package/2006/relationships"><Relationship Type="http://schemas.openxmlformats.org/officeDocument/2006/relationships/theme" Target="/ppt/theme/theme3.xml" Id="rId1" /><Relationship Type="http://schemas.openxmlformats.org/officeDocument/2006/relationships/slideLayout" Target="/ppt/slideLayouts/slideLayout25.xml" Id="rId2" /></Relationships>
</file>

<file path=ppt/slideMasters/_rels/slideMaster4.xml.rels>&#65279;<?xml version="1.0" encoding="utf-8"?><Relationships xmlns="http://schemas.openxmlformats.org/package/2006/relationships"><Relationship Type="http://schemas.openxmlformats.org/officeDocument/2006/relationships/theme" Target="/ppt/theme/theme4.xml" Id="rId1" /><Relationship Type="http://schemas.openxmlformats.org/officeDocument/2006/relationships/slideLayout" Target="/ppt/slideLayouts/slideLayout38.xml" Id="rId3" /></Relationships>
</file>

<file path=ppt/slideMasters/_rels/slideMaster5.xml.rels>&#65279;<?xml version="1.0" encoding="utf-8"?><Relationships xmlns="http://schemas.openxmlformats.org/package/2006/relationships"><Relationship Type="http://schemas.openxmlformats.org/officeDocument/2006/relationships/theme" Target="/ppt/theme/theme5.xml" Id="rId1" /><Relationship Type="http://schemas.openxmlformats.org/officeDocument/2006/relationships/image" Target="/ppt/media/image1.png" Id="rId2" /><Relationship Type="http://schemas.openxmlformats.org/officeDocument/2006/relationships/slideLayout" Target="/ppt/slideLayouts/slideLayout49.xml" Id="rId3" /></Relationships>
</file>

<file path=ppt/slideMasters/_rels/slideMaster6.xml.rels>&#65279;<?xml version="1.0" encoding="utf-8"?><Relationships xmlns="http://schemas.openxmlformats.org/package/2006/relationships"><Relationship Type="http://schemas.openxmlformats.org/officeDocument/2006/relationships/theme" Target="/ppt/theme/theme6.xml" Id="rId1" /><Relationship Type="http://schemas.openxmlformats.org/officeDocument/2006/relationships/slideLayout" Target="/ppt/slideLayouts/slideLayout61.xml" Id="rId2" /></Relationships>
</file>

<file path=ppt/slideMasters/_rels/slideMaster7.xml.rels>&#65279;<?xml version="1.0" encoding="utf-8"?><Relationships xmlns="http://schemas.openxmlformats.org/package/2006/relationships"><Relationship Type="http://schemas.openxmlformats.org/officeDocument/2006/relationships/theme" Target="/ppt/theme/theme7.xml" Id="rId1" /><Relationship Type="http://schemas.openxmlformats.org/officeDocument/2006/relationships/slideLayout" Target="/ppt/slideLayouts/slideLayout73.xml" Id="rId2" /></Relationships>
</file>

<file path=ppt/slideMasters/_rels/slideMaster8.xml.rels>&#65279;<?xml version="1.0" encoding="utf-8"?><Relationships xmlns="http://schemas.openxmlformats.org/package/2006/relationships"><Relationship Type="http://schemas.openxmlformats.org/officeDocument/2006/relationships/theme" Target="/ppt/theme/theme8.xml" Id="rId1" /><Relationship Type="http://schemas.openxmlformats.org/officeDocument/2006/relationships/slideLayout" Target="/ppt/slideLayouts/slideLayout85.xml" Id="rId2" /></Relationships>
</file>

<file path=ppt/slideMasters/_rels/slideMaster9.xml.rels>&#65279;<?xml version="1.0" encoding="utf-8"?><Relationships xmlns="http://schemas.openxmlformats.org/package/2006/relationships"><Relationship Type="http://schemas.openxmlformats.org/officeDocument/2006/relationships/theme" Target="/ppt/theme/theme9.xml" Id="rId1" /><Relationship Type="http://schemas.openxmlformats.org/officeDocument/2006/relationships/image" Target="/ppt/media/image2.jpeg" Id="rId2" /><Relationship Type="http://schemas.openxmlformats.org/officeDocument/2006/relationships/slideLayout" Target="/ppt/slideLayouts/slideLayout97.xml" Id="rId3"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191120" y="3709080"/>
            <a:ext cx="7086240" cy="474480"/>
          </a:xfrm>
          <a:prstGeom prst="rect">
            <a:avLst/>
          </a:prstGeom>
        </p:spPr>
        <p:txBody>
          <a:bodyPr anchor="ctr">
            <a:noAutofit/>
          </a:bodyPr>
          <a:p>
            <a:pPr>
              <a:lnSpc>
                <a:spcPct val="90000"/>
              </a:lnSpc>
            </a:pPr>
            <a:r>
              <a:rPr lang="en-US" sz="3740" b="0" strike="noStrike" spc="-1">
                <a:solidFill>
                  <a:srgbClr val="ffffff"/>
                </a:solidFill>
                <a:latin typeface="Calibri Light"/>
              </a:rPr>
              <a:t>Click to edit Master title style</a:t>
            </a:r>
            <a:endParaRPr lang="en-US" sz="3740" b="0" strike="noStrike" spc="-1">
              <a:solidFill>
                <a:srgbClr val="000000"/>
              </a:solidFill>
              <a:latin typeface="Calibri"/>
            </a:endParaRPr>
          </a:p>
        </p:txBody>
      </p:sp>
      <p:sp>
        <p:nvSpPr>
          <p:cNvPr id="1" name="PlaceHolder 2"/>
          <p:cNvSpPr>
            <a:spLocks noGrp="1"/>
          </p:cNvSpPr>
          <p:nvPr>
            <p:ph type="body"/>
          </p:nvPr>
        </p:nvSpPr>
        <p:spPr>
          <a:xfrm>
            <a:off x="4186800" y="5970240"/>
            <a:ext cx="4457880" cy="204840"/>
          </a:xfrm>
          <a:prstGeom prst="rect">
            <a:avLst/>
          </a:prstGeom>
        </p:spPr>
        <p:txBody>
          <a:bodyPr>
            <a:noAutofit/>
          </a:bodyPr>
          <a:p>
            <a:pPr>
              <a:lnSpc>
                <a:spcPct val="90000"/>
              </a:lnSpc>
              <a:spcBef>
                <a:spcPts val="1001"/>
              </a:spcBef>
            </a:pPr>
            <a:r>
              <a:rPr lang="en-US" sz="1339" b="0" strike="noStrike" cap="all" spc="-1">
                <a:solidFill>
                  <a:srgbClr val="ffffff"/>
                </a:solidFill>
                <a:latin typeface="Calibri"/>
              </a:rPr>
              <a:t>Click to edit Master text styles</a:t>
            </a:r>
            <a:endParaRPr lang="en-US" sz="1339"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8"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369" name="PlaceHolder 2"/>
          <p:cNvSpPr>
            <a:spLocks noGrp="1"/>
          </p:cNvSpPr>
          <p:nvPr>
            <p:ph type="body"/>
          </p:nvPr>
        </p:nvSpPr>
        <p:spPr>
          <a:xfrm>
            <a:off x="838080" y="1825560"/>
            <a:ext cx="5181120" cy="4350960"/>
          </a:xfrm>
          <a:prstGeom prst="rect">
            <a:avLst/>
          </a:prstGeom>
        </p:spPr>
        <p:txBody>
          <a:bodyPr>
            <a:noAutofit/>
          </a:bodyPr>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370" name="PlaceHolder 3"/>
          <p:cNvSpPr>
            <a:spLocks noGrp="1"/>
          </p:cNvSpPr>
          <p:nvPr>
            <p:ph type="body"/>
          </p:nvPr>
        </p:nvSpPr>
        <p:spPr>
          <a:xfrm>
            <a:off x="6172200" y="1825560"/>
            <a:ext cx="5181120" cy="4350960"/>
          </a:xfrm>
          <a:prstGeom prst="rect">
            <a:avLst/>
          </a:prstGeom>
        </p:spPr>
        <p:txBody>
          <a:bodyPr>
            <a:noAutofit/>
          </a:bodyPr>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371" name="PlaceHolder 4"/>
          <p:cNvSpPr>
            <a:spLocks noGrp="1"/>
          </p:cNvSpPr>
          <p:nvPr>
            <p:ph type="dt"/>
          </p:nvPr>
        </p:nvSpPr>
        <p:spPr>
          <a:xfrm>
            <a:off x="838080" y="6356520"/>
            <a:ext cx="2742840" cy="364680"/>
          </a:xfrm>
          <a:prstGeom prst="rect">
            <a:avLst/>
          </a:prstGeom>
        </p:spPr>
        <p:txBody>
          <a:bodyPr anchor="ctr">
            <a:noAutofit/>
          </a:bodyPr>
          <a:p>
            <a:pPr>
              <a:lnSpc>
                <a:spcPct val="100000"/>
              </a:lnSpc>
            </a:pPr>
            <a:fld id="{4F66138B-3C8E-4DF6-953B-D0BBB7823132}" type="datetime">
              <a:rPr lang="es-US" sz="1200" b="0" strike="noStrike" spc="-1">
                <a:solidFill>
                  <a:srgbClr val="8b8b8b"/>
                </a:solidFill>
                <a:latin typeface="Calibri"/>
              </a:rPr>
              <a:t>16/01/26</a:t>
            </a:fld>
            <a:endParaRPr lang="es-US" sz="1200" b="0" strike="noStrike" spc="-1">
              <a:latin typeface="Times New Roman"/>
            </a:endParaRPr>
          </a:p>
        </p:txBody>
      </p:sp>
      <p:sp>
        <p:nvSpPr>
          <p:cNvPr id="372" name="PlaceHolder 5"/>
          <p:cNvSpPr>
            <a:spLocks noGrp="1"/>
          </p:cNvSpPr>
          <p:nvPr>
            <p:ph type="ftr"/>
          </p:nvPr>
        </p:nvSpPr>
        <p:spPr>
          <a:xfrm>
            <a:off x="4038480" y="6356520"/>
            <a:ext cx="4114440" cy="364680"/>
          </a:xfrm>
          <a:prstGeom prst="rect">
            <a:avLst/>
          </a:prstGeom>
        </p:spPr>
        <p:txBody>
          <a:bodyPr anchor="ctr">
            <a:noAutofit/>
          </a:bodyPr>
          <a:p>
            <a:endParaRPr lang="es-US" sz="2400" b="0" strike="noStrike" spc="-1">
              <a:latin typeface="Times New Roman"/>
            </a:endParaRPr>
          </a:p>
        </p:txBody>
      </p:sp>
      <p:sp>
        <p:nvSpPr>
          <p:cNvPr id="373" name="PlaceHolder 6"/>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9A43318F-5EF2-48CF-9E8D-69A45C81EC8F}" type="slidenum">
              <a:rPr lang="es-US" sz="1200" b="0" strike="noStrike" spc="-1">
                <a:solidFill>
                  <a:srgbClr val="8b8b8b"/>
                </a:solidFill>
                <a:latin typeface="Calibri"/>
              </a:rPr>
              <a:t>&lt;number&gt;</a:t>
            </a:fld>
            <a:endParaRPr lang="es-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69" r:id="rId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CustomShape 1"/>
          <p:cNvSpPr/>
          <p:nvPr/>
        </p:nvSpPr>
        <p:spPr>
          <a:xfrm>
            <a:off x="914400" y="6487560"/>
            <a:ext cx="6633360" cy="147960"/>
          </a:xfrm>
          <a:prstGeom prst="rect">
            <a:avLst/>
          </a:prstGeom>
          <a:noFill/>
          <a:ln>
            <a:noFill/>
          </a:ln>
        </p:spPr>
        <p:style>
          <a:lnRef idx="0"/>
          <a:fillRef idx="0"/>
          <a:effectRef idx="0"/>
          <a:fontRef idx="minor"/>
        </p:style>
        <p:txBody>
          <a:bodyPr lIns="0" tIns="0" rIns="0" bIns="0" anchor="b">
            <a:noAutofit/>
          </a:bodyPr>
          <a:p>
            <a:pPr>
              <a:lnSpc>
                <a:spcPct val="100000"/>
              </a:lnSpc>
            </a:pPr>
            <a:fld id="{533B9C62-6311-4B97-9BC4-CC3DF97A2361}" type="slidenum">
              <a:rPr lang="es-US" sz="800" b="0" strike="noStrike" spc="-1">
                <a:solidFill>
                  <a:srgbClr val="a6a6a6"/>
                </a:solidFill>
                <a:latin typeface="Arial"/>
                <a:ea typeface="MS PGothic"/>
              </a:rPr>
              <a:t>1</a:t>
            </a:fld>
            <a:r>
              <a:rPr lang="es-US" sz="800" b="0" strike="noStrike" spc="-1">
                <a:solidFill>
                  <a:srgbClr val="000000"/>
                </a:solidFill>
                <a:latin typeface="Arial"/>
                <a:ea typeface="MS PGothic"/>
              </a:rPr>
              <a:t>   </a:t>
            </a:r>
            <a:r>
              <a:rPr lang="es-US" sz="800" b="0" strike="noStrike" spc="-1">
                <a:solidFill>
                  <a:srgbClr val="a6a6a6"/>
                </a:solidFill>
                <a:latin typeface="Arial"/>
                <a:ea typeface="MS PGothic"/>
              </a:rPr>
              <a:t>|   © 2016 Funding the Next Generation  |  All Rights Reserved</a:t>
            </a:r>
            <a:endParaRPr lang="es-US" sz="800" b="0" strike="noStrike" spc="-1">
              <a:latin typeface="Arial"/>
            </a:endParaRPr>
          </a:p>
        </p:txBody>
      </p:sp>
      <p:sp>
        <p:nvSpPr>
          <p:cNvPr id="39" name="PlaceHolder 2"/>
          <p:cNvSpPr>
            <a:spLocks noGrp="1"/>
          </p:cNvSpPr>
          <p:nvPr>
            <p:ph type="body"/>
          </p:nvPr>
        </p:nvSpPr>
        <p:spPr>
          <a:xfrm>
            <a:off x="918720" y="1696680"/>
            <a:ext cx="9080280" cy="2205720"/>
          </a:xfrm>
          <a:prstGeom prst="rect">
            <a:avLst/>
          </a:prstGeom>
        </p:spPr>
        <p:txBody>
          <a:bodyPr lIns="0" tIns="0" rIns="0" bIns="0">
            <a:noAutofit/>
          </a:bodyPr>
          <a:p>
            <a:pPr marL="226440" indent="-226080">
              <a:lnSpc>
                <a:spcPct val="100000"/>
              </a:lnSpc>
              <a:spcAft>
                <a:spcPts val="2401"/>
              </a:spcAft>
              <a:buClr>
                <a:srgbClr val="000000"/>
              </a:buClr>
              <a:buFont typeface="Arial"/>
              <a:buChar char="•"/>
            </a:pPr>
            <a:r>
              <a:rPr lang="en-US" sz="1870" b="0" strike="noStrike" spc="-1">
                <a:solidFill>
                  <a:srgbClr val="000000"/>
                </a:solidFill>
                <a:latin typeface="Arial"/>
                <a:ea typeface="MS PGothic"/>
              </a:rPr>
              <a:t>Click to edit Master text styles</a:t>
            </a:r>
            <a:endParaRPr lang="en-US" sz="1870" b="0" strike="noStrike" spc="-1">
              <a:solidFill>
                <a:srgbClr val="000000"/>
              </a:solidFill>
              <a:latin typeface="Arial"/>
            </a:endParaRPr>
          </a:p>
          <a:p>
            <a:pPr marL="531360" lvl="1" indent="-304560">
              <a:lnSpc>
                <a:spcPct val="100000"/>
              </a:lnSpc>
              <a:spcAft>
                <a:spcPts val="1199"/>
              </a:spcAft>
              <a:buClr>
                <a:srgbClr val="000000"/>
              </a:buClr>
              <a:buFont typeface="Arial"/>
              <a:buChar char="–"/>
            </a:pPr>
            <a:r>
              <a:rPr lang="en-US" sz="1870" b="0" strike="noStrike" spc="-1">
                <a:solidFill>
                  <a:srgbClr val="000000"/>
                </a:solidFill>
                <a:latin typeface="Arial"/>
                <a:ea typeface="MS PGothic"/>
              </a:rPr>
              <a:t>Second level</a:t>
            </a:r>
            <a:endParaRPr lang="en-US" sz="1870" b="0" strike="noStrike" spc="-1">
              <a:solidFill>
                <a:srgbClr val="000000"/>
              </a:solidFill>
              <a:latin typeface="Arial"/>
            </a:endParaRPr>
          </a:p>
          <a:p>
            <a:pPr marL="768240" lvl="2" indent="-236880">
              <a:lnSpc>
                <a:spcPct val="100000"/>
              </a:lnSpc>
              <a:spcAft>
                <a:spcPts val="1199"/>
              </a:spcAft>
              <a:buClr>
                <a:srgbClr val="000000"/>
              </a:buClr>
              <a:buFont typeface="Arial"/>
              <a:buChar char="•"/>
            </a:pPr>
            <a:r>
              <a:rPr lang="en-US" sz="1870" b="0" strike="noStrike" spc="-1">
                <a:solidFill>
                  <a:srgbClr val="000000"/>
                </a:solidFill>
                <a:latin typeface="Arial"/>
                <a:ea typeface="MS PGothic"/>
              </a:rPr>
              <a:t>Third level</a:t>
            </a:r>
            <a:endParaRPr lang="en-US" sz="1870" b="0" strike="noStrike" spc="-1">
              <a:solidFill>
                <a:srgbClr val="000000"/>
              </a:solidFill>
              <a:latin typeface="Arial"/>
            </a:endParaRPr>
          </a:p>
          <a:p>
            <a:pPr marL="1073160" lvl="3" indent="-304560">
              <a:lnSpc>
                <a:spcPct val="100000"/>
              </a:lnSpc>
              <a:spcAft>
                <a:spcPts val="1199"/>
              </a:spcAft>
              <a:buClr>
                <a:srgbClr val="000000"/>
              </a:buClr>
              <a:buFont typeface="Arial"/>
              <a:buChar char="–"/>
            </a:pPr>
            <a:r>
              <a:rPr lang="en-US" sz="1870" b="0" strike="noStrike" spc="-1">
                <a:solidFill>
                  <a:srgbClr val="000000"/>
                </a:solidFill>
                <a:latin typeface="Arial"/>
                <a:ea typeface="MS PGothic"/>
              </a:rPr>
              <a:t>Fourth level</a:t>
            </a:r>
            <a:endParaRPr lang="en-US" sz="1870" b="0" strike="noStrike" spc="-1">
              <a:solidFill>
                <a:srgbClr val="000000"/>
              </a:solidFill>
              <a:latin typeface="Arial"/>
            </a:endParaRPr>
          </a:p>
          <a:p>
            <a:pPr marL="1297440" lvl="4" indent="-223920">
              <a:lnSpc>
                <a:spcPct val="100000"/>
              </a:lnSpc>
              <a:spcAft>
                <a:spcPts val="1199"/>
              </a:spcAft>
              <a:buClr>
                <a:srgbClr val="000000"/>
              </a:buClr>
              <a:buFont typeface="Arial"/>
              <a:buChar char="•"/>
            </a:pPr>
            <a:r>
              <a:rPr lang="en-US" sz="1870" b="0" strike="noStrike" spc="-1">
                <a:solidFill>
                  <a:srgbClr val="000000"/>
                </a:solidFill>
                <a:latin typeface="Arial"/>
                <a:ea typeface="MS PGothic"/>
              </a:rPr>
              <a:t>Fifth level</a:t>
            </a:r>
            <a:endParaRPr lang="en-US" sz="1870" b="0" strike="noStrike" spc="-1">
              <a:solidFill>
                <a:srgbClr val="000000"/>
              </a:solidFill>
              <a:latin typeface="Arial"/>
            </a:endParaRPr>
          </a:p>
        </p:txBody>
      </p:sp>
      <p:sp>
        <p:nvSpPr>
          <p:cNvPr id="40" name="PlaceHolder 3"/>
          <p:cNvSpPr>
            <a:spLocks noGrp="1"/>
          </p:cNvSpPr>
          <p:nvPr>
            <p:ph type="title"/>
          </p:nvPr>
        </p:nvSpPr>
        <p:spPr>
          <a:xfrm>
            <a:off x="918720" y="871920"/>
            <a:ext cx="8948520" cy="307800"/>
          </a:xfrm>
          <a:prstGeom prst="rect">
            <a:avLst/>
          </a:prstGeom>
        </p:spPr>
        <p:txBody>
          <a:bodyPr lIns="0" tIns="0" rIns="0" bIns="0" anchor="b">
            <a:normAutofit fontScale="73000"/>
          </a:bodyPr>
          <a:p>
            <a:pPr>
              <a:lnSpc>
                <a:spcPct val="100000"/>
              </a:lnSpc>
            </a:pPr>
            <a:r>
              <a:rPr lang="en-US" sz="2670" b="1" strike="noStrike" spc="-1">
                <a:solidFill>
                  <a:srgbClr val="260c76"/>
                </a:solidFill>
                <a:latin typeface="Arial"/>
                <a:ea typeface="MS PGothic"/>
              </a:rPr>
              <a:t>Click to edit Master title style</a:t>
            </a:r>
            <a:endParaRPr lang="en-US" sz="267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62"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78"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79"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7399459F-90C6-44C6-9023-5EEEC87523FA}" type="datetime">
              <a:rPr lang="es-US" sz="1200" b="0" strike="noStrike" spc="-1">
                <a:solidFill>
                  <a:srgbClr val="8b8b8b"/>
                </a:solidFill>
                <a:latin typeface="Calibri"/>
              </a:rPr>
              <a:t>16/01/26</a:t>
            </a:fld>
            <a:endParaRPr lang="es-US" sz="1200" b="0" strike="noStrike" spc="-1">
              <a:latin typeface="Times New Roman"/>
            </a:endParaRPr>
          </a:p>
        </p:txBody>
      </p:sp>
      <p:sp>
        <p:nvSpPr>
          <p:cNvPr id="80" name="PlaceHolder 4"/>
          <p:cNvSpPr>
            <a:spLocks noGrp="1"/>
          </p:cNvSpPr>
          <p:nvPr>
            <p:ph type="ftr"/>
          </p:nvPr>
        </p:nvSpPr>
        <p:spPr>
          <a:xfrm>
            <a:off x="4038480" y="6356520"/>
            <a:ext cx="4114440" cy="364680"/>
          </a:xfrm>
          <a:prstGeom prst="rect">
            <a:avLst/>
          </a:prstGeom>
        </p:spPr>
        <p:txBody>
          <a:bodyPr anchor="ctr">
            <a:noAutofit/>
          </a:bodyPr>
          <a:p>
            <a:endParaRPr lang="es-US" sz="2400" b="0" strike="noStrike" spc="-1">
              <a:latin typeface="Times New Roman"/>
            </a:endParaRPr>
          </a:p>
        </p:txBody>
      </p:sp>
      <p:sp>
        <p:nvSpPr>
          <p:cNvPr id="81"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9C269274-8387-4A55-84A1-6E13C647BBD2}" type="slidenum">
              <a:rPr lang="es-US" sz="1200" b="0" strike="noStrike" spc="-1">
                <a:solidFill>
                  <a:srgbClr val="8b8b8b"/>
                </a:solidFill>
                <a:latin typeface="Calibri"/>
              </a:rPr>
              <a:t>1</a:t>
            </a:fld>
            <a:endParaRPr lang="es-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8"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119"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66227937-77A9-43B4-8ED2-B269234A87A1}" type="datetime">
              <a:rPr lang="es-US" sz="1200" b="0" strike="noStrike" spc="-1">
                <a:solidFill>
                  <a:srgbClr val="8b8b8b"/>
                </a:solidFill>
                <a:latin typeface="Calibri"/>
              </a:rPr>
              <a:t>16/01/26</a:t>
            </a:fld>
            <a:endParaRPr lang="es-US" sz="1200" b="0" strike="noStrike" spc="-1">
              <a:latin typeface="Times New Roman"/>
            </a:endParaRPr>
          </a:p>
        </p:txBody>
      </p:sp>
      <p:sp>
        <p:nvSpPr>
          <p:cNvPr id="120" name="PlaceHolder 3"/>
          <p:cNvSpPr>
            <a:spLocks noGrp="1"/>
          </p:cNvSpPr>
          <p:nvPr>
            <p:ph type="ftr"/>
          </p:nvPr>
        </p:nvSpPr>
        <p:spPr>
          <a:xfrm>
            <a:off x="4038480" y="6356520"/>
            <a:ext cx="4114440" cy="364680"/>
          </a:xfrm>
          <a:prstGeom prst="rect">
            <a:avLst/>
          </a:prstGeom>
        </p:spPr>
        <p:txBody>
          <a:bodyPr anchor="ctr">
            <a:noAutofit/>
          </a:bodyPr>
          <a:p>
            <a:endParaRPr lang="es-US" sz="2400" b="0" strike="noStrike" spc="-1">
              <a:latin typeface="Times New Roman"/>
            </a:endParaRPr>
          </a:p>
        </p:txBody>
      </p:sp>
      <p:sp>
        <p:nvSpPr>
          <p:cNvPr id="121"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5C2E2E7C-A2F4-4589-BF2F-1912D76CE6CF}" type="slidenum">
              <a:rPr lang="es-US" sz="1200" b="0" strike="noStrike" spc="-1">
                <a:solidFill>
                  <a:srgbClr val="8b8b8b"/>
                </a:solidFill>
                <a:latin typeface="Calibri"/>
              </a:rPr>
              <a:t>&lt;number&gt;</a:t>
            </a:fld>
            <a:endParaRPr lang="es-US" sz="1200" b="0" strike="noStrike" spc="-1">
              <a:latin typeface="Times New Roman"/>
            </a:endParaRPr>
          </a:p>
        </p:txBody>
      </p:sp>
      <p:sp>
        <p:nvSpPr>
          <p:cNvPr id="122" name="PlaceHolder 5"/>
          <p:cNvSpPr>
            <a:spLocks noGrp="1"/>
          </p:cNvSpPr>
          <p:nvPr>
            <p:ph type="body"/>
          </p:nvPr>
        </p:nvSpPr>
        <p:spPr>
          <a:xfrm>
            <a:off x="609480" y="1604520"/>
            <a:ext cx="10972440" cy="3977280"/>
          </a:xfrm>
          <a:prstGeom prst="rect">
            <a:avLst/>
          </a:prstGeom>
        </p:spPr>
        <p:txBody>
          <a:bodyPr lIns="0" tIns="0" rIns="0" bIns="0">
            <a:normAutofit/>
          </a:bodyPr>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endParaRPr lang="en-US" sz="2800" b="0" strike="noStrike" spc="-1">
              <a:solidFill>
                <a:srgbClr val="000000"/>
              </a:solidFill>
              <a:latin typeface="Calibri"/>
            </a:endParaRP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 Outline Level</a:t>
            </a:r>
            <a:endParaRPr lang="en-US" sz="2000" b="0" strike="noStrike" spc="-1">
              <a:solidFill>
                <a:srgbClr val="000000"/>
              </a:solidFill>
              <a:latin typeface="Calibri"/>
            </a:endParaRP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endParaRPr lang="en-US" sz="1800" b="0" strike="noStrike" spc="-1">
              <a:solidFill>
                <a:srgbClr val="000000"/>
              </a:solidFill>
              <a:latin typeface="Calibri"/>
            </a:endParaRP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Fourth Outline Level</a:t>
            </a:r>
            <a:endParaRPr lang="en-US" sz="1800" b="0" strike="noStrike" spc="-1">
              <a:solidFill>
                <a:srgbClr val="000000"/>
              </a:solidFill>
              <a:latin typeface="Calibri"/>
            </a:endParaRP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endParaRPr lang="en-US" sz="2000" b="0" strike="noStrike" spc="-1">
              <a:solidFill>
                <a:srgbClr val="000000"/>
              </a:solidFill>
              <a:latin typeface="Calibri"/>
            </a:endParaRP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endParaRPr lang="en-US" sz="2000" b="0" strike="noStrike" spc="-1">
              <a:solidFill>
                <a:srgbClr val="000000"/>
              </a:solidFill>
              <a:latin typeface="Calibri"/>
            </a:endParaRP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endParaRPr lang="en-US" sz="20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89" r:id="rId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159" name="CustomShape 1"/>
          <p:cNvSpPr/>
          <p:nvPr/>
        </p:nvSpPr>
        <p:spPr>
          <a:xfrm>
            <a:off x="8399160" y="1676520"/>
            <a:ext cx="3758760" cy="2819160"/>
          </a:xfrm>
          <a:prstGeom prst="ellipse">
            <a:avLst/>
          </a:prstGeom>
          <a:gradFill rotWithShape="0">
            <a:gsLst>
              <a:gs pos="0">
                <a:srgbClr val="7ac4f0"/>
              </a:gs>
              <a:gs pos="100000">
                <a:srgbClr val="7ac4f0"/>
              </a:gs>
            </a:gsLst>
            <a:path path="circle"/>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0" name="CustomShape 2"/>
          <p:cNvSpPr/>
          <p:nvPr/>
        </p:nvSpPr>
        <p:spPr>
          <a:xfrm>
            <a:off x="7586280" y="-457200"/>
            <a:ext cx="2133360" cy="1599840"/>
          </a:xfrm>
          <a:prstGeom prst="ellipse">
            <a:avLst/>
          </a:prstGeom>
          <a:gradFill rotWithShape="0">
            <a:gsLst>
              <a:gs pos="0">
                <a:srgbClr val="7ac4f0"/>
              </a:gs>
              <a:gs pos="100000">
                <a:srgbClr val="7ac4f0"/>
              </a:gs>
            </a:gsLst>
            <a:path path="circle"/>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1" name="CustomShape 3"/>
          <p:cNvSpPr/>
          <p:nvPr/>
        </p:nvSpPr>
        <p:spPr>
          <a:xfrm>
            <a:off x="8399160" y="6095880"/>
            <a:ext cx="1320480" cy="990360"/>
          </a:xfrm>
          <a:prstGeom prst="ellipse">
            <a:avLst/>
          </a:prstGeom>
          <a:gradFill rotWithShape="0">
            <a:gsLst>
              <a:gs pos="0">
                <a:srgbClr val="7ac4f0"/>
              </a:gs>
              <a:gs pos="100000">
                <a:srgbClr val="7ac4f0"/>
              </a:gs>
            </a:gsLst>
            <a:path path="circle"/>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2" name="CustomShape 4"/>
          <p:cNvSpPr/>
          <p:nvPr/>
        </p:nvSpPr>
        <p:spPr>
          <a:xfrm>
            <a:off x="-205200" y="2666880"/>
            <a:ext cx="5587560" cy="4190760"/>
          </a:xfrm>
          <a:prstGeom prst="ellipse">
            <a:avLst/>
          </a:prstGeom>
          <a:gradFill rotWithShape="0">
            <a:gsLst>
              <a:gs pos="0">
                <a:srgbClr val="7ac4f0"/>
              </a:gs>
              <a:gs pos="100000">
                <a:srgbClr val="7ac4f0"/>
              </a:gs>
            </a:gsLst>
            <a:path path="circle"/>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3" name="CustomShape 5"/>
          <p:cNvSpPr/>
          <p:nvPr/>
        </p:nvSpPr>
        <p:spPr>
          <a:xfrm>
            <a:off x="-1119600" y="2895480"/>
            <a:ext cx="3149280" cy="2361960"/>
          </a:xfrm>
          <a:prstGeom prst="ellipse">
            <a:avLst/>
          </a:prstGeom>
          <a:gradFill rotWithShape="0">
            <a:gsLst>
              <a:gs pos="0">
                <a:srgbClr val="7ac4f0"/>
              </a:gs>
              <a:gs pos="100000">
                <a:srgbClr val="7ac4f0"/>
              </a:gs>
            </a:gsLst>
            <a:path path="circle"/>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4" name="CustomShape 6"/>
          <p:cNvSpPr/>
          <p:nvPr/>
        </p:nvSpPr>
        <p:spPr>
          <a:xfrm>
            <a:off x="10327680" y="0"/>
            <a:ext cx="914040" cy="1099080"/>
          </a:xfrm>
          <a:prstGeom prst="rect">
            <a:avLst/>
          </a:prstGeom>
          <a:solidFill>
            <a:schemeClr val="accent1"/>
          </a:soli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165" name="PlaceHolder 7"/>
          <p:cNvSpPr>
            <a:spLocks noGrp="1"/>
          </p:cNvSpPr>
          <p:nvPr>
            <p:ph type="title"/>
          </p:nvPr>
        </p:nvSpPr>
        <p:spPr>
          <a:xfrm>
            <a:off x="646200" y="452880"/>
            <a:ext cx="9406800" cy="1400040"/>
          </a:xfrm>
          <a:prstGeom prst="rect">
            <a:avLst/>
          </a:prstGeom>
        </p:spPr>
        <p:txBody>
          <a:bodyPr>
            <a:noAutofit/>
          </a:bodyPr>
          <a:p>
            <a:pPr>
              <a:lnSpc>
                <a:spcPct val="100000"/>
              </a:lnSpc>
            </a:pPr>
            <a:r>
              <a:rPr lang="en-US" sz="4200" b="0" strike="noStrike" spc="-1">
                <a:solidFill>
                  <a:srgbClr val="ebebeb"/>
                </a:solidFill>
                <a:latin typeface="Century Gothic"/>
              </a:rPr>
              <a:t>Click to edit Master title style</a:t>
            </a:r>
            <a:endParaRPr lang="en-US" sz="4200" b="0" strike="noStrike" spc="-1">
              <a:solidFill>
                <a:srgbClr val="ffffff"/>
              </a:solidFill>
              <a:latin typeface="Century Gothic"/>
            </a:endParaRPr>
          </a:p>
        </p:txBody>
      </p:sp>
      <p:sp>
        <p:nvSpPr>
          <p:cNvPr id="166" name="PlaceHolder 8"/>
          <p:cNvSpPr>
            <a:spLocks noGrp="1"/>
          </p:cNvSpPr>
          <p:nvPr>
            <p:ph type="body"/>
          </p:nvPr>
        </p:nvSpPr>
        <p:spPr>
          <a:xfrm>
            <a:off x="1103760" y="2053080"/>
            <a:ext cx="8948520" cy="4195080"/>
          </a:xfrm>
          <a:prstGeom prst="rect">
            <a:avLst/>
          </a:prstGeom>
        </p:spPr>
        <p:txBody>
          <a:bodyPr>
            <a:noAutofit/>
          </a:bodyPr>
          <a:p>
            <a:pPr marL="343080" indent="-342720">
              <a:lnSpc>
                <a:spcPct val="100000"/>
              </a:lnSpc>
              <a:spcBef>
                <a:spcPts val="1001"/>
              </a:spcBef>
              <a:buClr>
                <a:srgbClr val="acd433"/>
              </a:buClr>
              <a:buSzPct val="80000"/>
              <a:buFont typeface="Wingdings 3" charset="2"/>
              <a:buChar char=""/>
            </a:pPr>
            <a:r>
              <a:rPr lang="en-US" sz="2000" b="0" strike="noStrike" spc="-1">
                <a:solidFill>
                  <a:srgbClr val="ffffff"/>
                </a:solidFill>
                <a:latin typeface="Century Gothic"/>
              </a:rPr>
              <a:t>Edit Master text styles</a:t>
            </a:r>
            <a:endParaRPr lang="en-US" sz="2000" b="0" strike="noStrike" spc="-1">
              <a:solidFill>
                <a:srgbClr val="ffffff"/>
              </a:solidFill>
              <a:latin typeface="Century Gothic"/>
            </a:endParaRPr>
          </a:p>
          <a:p>
            <a:pPr marL="743040" lvl="1" indent="-285480">
              <a:lnSpc>
                <a:spcPct val="100000"/>
              </a:lnSpc>
              <a:spcBef>
                <a:spcPts val="1001"/>
              </a:spcBef>
              <a:buClr>
                <a:srgbClr val="acd433"/>
              </a:buClr>
              <a:buSzPct val="80000"/>
              <a:buFont typeface="Wingdings 3" charset="2"/>
              <a:buChar char=""/>
            </a:pPr>
            <a:r>
              <a:rPr lang="en-US" sz="1800" b="0" strike="noStrike" spc="-1">
                <a:solidFill>
                  <a:srgbClr val="ffffff"/>
                </a:solidFill>
                <a:latin typeface="Century Gothic"/>
              </a:rPr>
              <a:t>Second level</a:t>
            </a:r>
            <a:endParaRPr lang="en-US" sz="1800" b="0" strike="noStrike" spc="-1">
              <a:solidFill>
                <a:srgbClr val="ffffff"/>
              </a:solidFill>
              <a:latin typeface="Century Gothic"/>
            </a:endParaRPr>
          </a:p>
          <a:p>
            <a:pPr marL="1143000" lvl="2" indent="-228240">
              <a:lnSpc>
                <a:spcPct val="100000"/>
              </a:lnSpc>
              <a:spcBef>
                <a:spcPts val="1001"/>
              </a:spcBef>
              <a:buClr>
                <a:srgbClr val="acd433"/>
              </a:buClr>
              <a:buSzPct val="80000"/>
              <a:buFont typeface="Wingdings 3" charset="2"/>
              <a:buChar char=""/>
            </a:pPr>
            <a:r>
              <a:rPr lang="en-US" sz="1600" b="0" strike="noStrike" spc="-1">
                <a:solidFill>
                  <a:srgbClr val="ffffff"/>
                </a:solidFill>
                <a:latin typeface="Century Gothic"/>
              </a:rPr>
              <a:t>Third level</a:t>
            </a:r>
            <a:endParaRPr lang="en-US" sz="1600" b="0" strike="noStrike" spc="-1">
              <a:solidFill>
                <a:srgbClr val="ffffff"/>
              </a:solidFill>
              <a:latin typeface="Century Gothic"/>
            </a:endParaRPr>
          </a:p>
          <a:p>
            <a:pPr marL="1600200" lvl="3" indent="-228240">
              <a:lnSpc>
                <a:spcPct val="100000"/>
              </a:lnSpc>
              <a:spcBef>
                <a:spcPts val="1001"/>
              </a:spcBef>
              <a:buClr>
                <a:srgbClr val="acd433"/>
              </a:buClr>
              <a:buSzPct val="80000"/>
              <a:buFont typeface="Wingdings 3" charset="2"/>
              <a:buChar char=""/>
            </a:pPr>
            <a:r>
              <a:rPr lang="en-US" sz="1400" b="0" strike="noStrike" spc="-1">
                <a:solidFill>
                  <a:srgbClr val="ffffff"/>
                </a:solidFill>
                <a:latin typeface="Century Gothic"/>
              </a:rPr>
              <a:t>Fourth level</a:t>
            </a:r>
            <a:endParaRPr lang="en-US" sz="1400" b="0" strike="noStrike" spc="-1">
              <a:solidFill>
                <a:srgbClr val="ffffff"/>
              </a:solidFill>
              <a:latin typeface="Century Gothic"/>
            </a:endParaRPr>
          </a:p>
          <a:p>
            <a:pPr marL="2057400" lvl="4" indent="-228240">
              <a:lnSpc>
                <a:spcPct val="100000"/>
              </a:lnSpc>
              <a:spcBef>
                <a:spcPts val="1001"/>
              </a:spcBef>
              <a:buClr>
                <a:srgbClr val="acd433"/>
              </a:buClr>
              <a:buSzPct val="80000"/>
              <a:buFont typeface="Wingdings 3" charset="2"/>
              <a:buChar char=""/>
            </a:pPr>
            <a:r>
              <a:rPr lang="en-US" sz="1400" b="0" strike="noStrike" spc="-1">
                <a:solidFill>
                  <a:srgbClr val="ffffff"/>
                </a:solidFill>
                <a:latin typeface="Century Gothic"/>
              </a:rPr>
              <a:t>Fifth level</a:t>
            </a:r>
            <a:endParaRPr lang="en-US" sz="1400" b="0" strike="noStrike" spc="-1">
              <a:solidFill>
                <a:srgbClr val="ffffff"/>
              </a:solidFill>
              <a:latin typeface="Century Gothic"/>
            </a:endParaRPr>
          </a:p>
        </p:txBody>
      </p:sp>
      <p:sp>
        <p:nvSpPr>
          <p:cNvPr id="167" name="PlaceHolder 9"/>
          <p:cNvSpPr>
            <a:spLocks noGrp="1"/>
          </p:cNvSpPr>
          <p:nvPr>
            <p:ph type="dt"/>
          </p:nvPr>
        </p:nvSpPr>
        <p:spPr>
          <a:xfrm rot="5400000">
            <a:off x="10158480" y="1790640"/>
            <a:ext cx="990360" cy="304560"/>
          </a:xfrm>
          <a:prstGeom prst="rect">
            <a:avLst/>
          </a:prstGeom>
        </p:spPr>
        <p:txBody>
          <a:bodyPr>
            <a:noAutofit/>
          </a:bodyPr>
          <a:p>
            <a:pPr>
              <a:lnSpc>
                <a:spcPct val="100000"/>
              </a:lnSpc>
            </a:pPr>
            <a:fld id="{BC884F87-A3A6-43D6-AC5F-25DDABE10844}" type="datetime1">
              <a:rPr lang="es-US" sz="1100" b="0" strike="noStrike" spc="-1">
                <a:solidFill>
                  <a:srgbClr val="ffffff"/>
                </a:solidFill>
                <a:latin typeface="Century Gothic"/>
              </a:rPr>
              <a:t>16/01/2026</a:t>
            </a:fld>
            <a:endParaRPr lang="es-US" sz="1100" b="0" strike="noStrike" spc="-1">
              <a:latin typeface="Times New Roman"/>
            </a:endParaRPr>
          </a:p>
        </p:txBody>
      </p:sp>
      <p:sp>
        <p:nvSpPr>
          <p:cNvPr id="168" name="PlaceHolder 10"/>
          <p:cNvSpPr>
            <a:spLocks noGrp="1"/>
          </p:cNvSpPr>
          <p:nvPr>
            <p:ph type="ftr"/>
          </p:nvPr>
        </p:nvSpPr>
        <p:spPr>
          <a:xfrm rot="5400000">
            <a:off x="8954640" y="3225240"/>
            <a:ext cx="3859560" cy="304560"/>
          </a:xfrm>
          <a:prstGeom prst="rect">
            <a:avLst/>
          </a:prstGeom>
        </p:spPr>
        <p:txBody>
          <a:bodyPr anchor="b">
            <a:noAutofit/>
          </a:bodyPr>
          <a:p>
            <a:endParaRPr lang="es-US" sz="2400" b="0" strike="noStrike" spc="-1">
              <a:latin typeface="Times New Roman"/>
            </a:endParaRPr>
          </a:p>
        </p:txBody>
      </p:sp>
      <p:sp>
        <p:nvSpPr>
          <p:cNvPr id="169" name="PlaceHolder 11"/>
          <p:cNvSpPr>
            <a:spLocks noGrp="1"/>
          </p:cNvSpPr>
          <p:nvPr>
            <p:ph type="sldNum"/>
          </p:nvPr>
        </p:nvSpPr>
        <p:spPr>
          <a:xfrm>
            <a:off x="10355400" y="295560"/>
            <a:ext cx="838080" cy="767160"/>
          </a:xfrm>
          <a:prstGeom prst="rect">
            <a:avLst/>
          </a:prstGeom>
        </p:spPr>
        <p:txBody>
          <a:bodyPr anchor="b">
            <a:noAutofit/>
          </a:bodyPr>
          <a:p>
            <a:pPr algn="ctr">
              <a:lnSpc>
                <a:spcPct val="100000"/>
              </a:lnSpc>
            </a:pPr>
            <a:fld id="{7423D632-DC11-42FD-9D97-39454520E33E}" type="slidenum">
              <a:rPr lang="es-US" sz="2800" b="0" strike="noStrike" spc="-1">
                <a:solidFill>
                  <a:srgbClr val="ffffff"/>
                </a:solidFill>
                <a:latin typeface="Century Gothic"/>
              </a:rPr>
              <a:t>&lt;number&gt;</a:t>
            </a:fld>
            <a:endParaRPr lang="es-US" sz="2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207"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lang="en-US" sz="2800" b="0" strike="noStrike" spc="-1">
                <a:solidFill>
                  <a:srgbClr val="000000"/>
                </a:solidFill>
                <a:latin typeface="Calibri"/>
              </a:rPr>
              <a:t>Edit Master text styles</a:t>
            </a:r>
            <a:endParaRPr lang="en-US" sz="2800" b="0" strike="noStrike" spc="-1">
              <a:solidFill>
                <a:srgbClr val="000000"/>
              </a:solidFill>
              <a:latin typeface="Calibri"/>
            </a:endParaRPr>
          </a:p>
          <a:p>
            <a:pPr marL="685800" lvl="1" indent="-228240">
              <a:lnSpc>
                <a:spcPct val="90000"/>
              </a:lnSpc>
              <a:spcBef>
                <a:spcPts val="499"/>
              </a:spcBef>
              <a:buClr>
                <a:srgbClr val="000000"/>
              </a:buClr>
              <a:buFont typeface="Arial"/>
              <a:buChar char="•"/>
            </a:pPr>
            <a:r>
              <a:rPr lang="en-US"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240">
              <a:lnSpc>
                <a:spcPct val="90000"/>
              </a:lnSpc>
              <a:spcBef>
                <a:spcPts val="499"/>
              </a:spcBef>
              <a:buClr>
                <a:srgbClr val="000000"/>
              </a:buClr>
              <a:buFont typeface="Arial"/>
              <a:buChar char="•"/>
            </a:pPr>
            <a:r>
              <a:rPr lang="en-US"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240">
              <a:lnSpc>
                <a:spcPct val="90000"/>
              </a:lnSpc>
              <a:spcBef>
                <a:spcPts val="499"/>
              </a:spcBef>
              <a:buClr>
                <a:srgbClr val="000000"/>
              </a:buClr>
              <a:buFont typeface="Arial"/>
              <a:buChar char="•"/>
            </a:pPr>
            <a:r>
              <a:rPr lang="en-US"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240">
              <a:lnSpc>
                <a:spcPct val="90000"/>
              </a:lnSpc>
              <a:spcBef>
                <a:spcPts val="499"/>
              </a:spcBef>
              <a:buClr>
                <a:srgbClr val="000000"/>
              </a:buClr>
              <a:buFont typeface="Arial"/>
              <a:buChar char="•"/>
            </a:pPr>
            <a:r>
              <a:rPr lang="en-US"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208"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2931115C-5C81-4CD5-B144-B176F453E35D}" type="datetime">
              <a:rPr lang="es-US" sz="1200" b="0" strike="noStrike" spc="-1">
                <a:solidFill>
                  <a:srgbClr val="8b8b8b"/>
                </a:solidFill>
                <a:latin typeface="Calibri"/>
              </a:rPr>
              <a:t>16/01/26</a:t>
            </a:fld>
            <a:endParaRPr lang="es-US" sz="1200" b="0" strike="noStrike" spc="-1">
              <a:latin typeface="Times New Roman"/>
            </a:endParaRPr>
          </a:p>
        </p:txBody>
      </p:sp>
      <p:sp>
        <p:nvSpPr>
          <p:cNvPr id="209" name="PlaceHolder 4"/>
          <p:cNvSpPr>
            <a:spLocks noGrp="1"/>
          </p:cNvSpPr>
          <p:nvPr>
            <p:ph type="ftr"/>
          </p:nvPr>
        </p:nvSpPr>
        <p:spPr>
          <a:xfrm>
            <a:off x="4038480" y="6356520"/>
            <a:ext cx="4114440" cy="364680"/>
          </a:xfrm>
          <a:prstGeom prst="rect">
            <a:avLst/>
          </a:prstGeom>
        </p:spPr>
        <p:txBody>
          <a:bodyPr anchor="ctr">
            <a:noAutofit/>
          </a:bodyPr>
          <a:p>
            <a:endParaRPr lang="es-US" sz="2400" b="0" strike="noStrike" spc="-1">
              <a:latin typeface="Times New Roman"/>
            </a:endParaRPr>
          </a:p>
        </p:txBody>
      </p:sp>
      <p:sp>
        <p:nvSpPr>
          <p:cNvPr id="210"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447D208A-A3CC-4AC5-BB68-C046C5761A86}" type="slidenum">
              <a:rPr lang="es-US" sz="1200" b="0" strike="noStrike" spc="-1">
                <a:solidFill>
                  <a:srgbClr val="8b8b8b"/>
                </a:solidFill>
                <a:latin typeface="Calibri"/>
              </a:rPr>
              <a:t>&lt;number&gt;</a:t>
            </a:fld>
            <a:endParaRPr lang="es-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14"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7" name="PlaceHolder 1"/>
          <p:cNvSpPr>
            <a:spLocks noGrp="1"/>
          </p:cNvSpPr>
          <p:nvPr>
            <p:ph type="title"/>
          </p:nvPr>
        </p:nvSpPr>
        <p:spPr>
          <a:xfrm>
            <a:off x="415440" y="593280"/>
            <a:ext cx="11360520" cy="763200"/>
          </a:xfrm>
          <a:prstGeom prst="rect">
            <a:avLst/>
          </a:prstGeom>
        </p:spPr>
        <p:txBody>
          <a:bodyPr lIns="122040" tIns="122040" rIns="122040" bIns="122040">
            <a:noAutofit/>
          </a:bodyPr>
          <a:p>
            <a:pPr>
              <a:lnSpc>
                <a:spcPct val="100000"/>
              </a:lnSpc>
            </a:pPr>
            <a:r>
              <a:rPr lang="en-US" sz="3700" b="0" strike="noStrike" spc="-1">
                <a:solidFill>
                  <a:srgbClr val="002f4a"/>
                </a:solidFill>
                <a:latin typeface="Arial"/>
                <a:ea typeface="Arial"/>
              </a:rPr>
              <a:t>Click to edit Master title style</a:t>
            </a:r>
            <a:endParaRPr lang="en-US" sz="3700" b="0" strike="noStrike" spc="-1">
              <a:solidFill>
                <a:srgbClr val="4e62a2"/>
              </a:solidFill>
              <a:latin typeface="Arial"/>
            </a:endParaRPr>
          </a:p>
        </p:txBody>
      </p:sp>
      <p:sp>
        <p:nvSpPr>
          <p:cNvPr id="248" name="PlaceHolder 2"/>
          <p:cNvSpPr>
            <a:spLocks noGrp="1"/>
          </p:cNvSpPr>
          <p:nvPr>
            <p:ph type="sldNum"/>
          </p:nvPr>
        </p:nvSpPr>
        <p:spPr>
          <a:xfrm>
            <a:off x="11296440" y="6217560"/>
            <a:ext cx="731520" cy="524520"/>
          </a:xfrm>
          <a:prstGeom prst="rect">
            <a:avLst/>
          </a:prstGeom>
        </p:spPr>
        <p:txBody>
          <a:bodyPr lIns="122040" tIns="122040" rIns="122040" bIns="122040" anchor="ctr">
            <a:noAutofit/>
          </a:bodyPr>
          <a:p>
            <a:pPr algn="r">
              <a:lnSpc>
                <a:spcPct val="100000"/>
              </a:lnSpc>
            </a:pPr>
            <a:fld id="{9908584E-2859-4A66-8677-E4493AA96017}" type="slidenum">
              <a:rPr lang="es-US" sz="1300" b="0" strike="noStrike" spc="-1">
                <a:solidFill>
                  <a:srgbClr val="666666"/>
                </a:solidFill>
                <a:latin typeface="Roboto"/>
                <a:ea typeface="Roboto"/>
              </a:rPr>
              <a:t>&lt;number&gt;</a:t>
            </a:fld>
            <a:endParaRPr lang="es-US" sz="1300" b="0" strike="noStrike" spc="-1">
              <a:latin typeface="Times New Roman"/>
            </a:endParaRPr>
          </a:p>
        </p:txBody>
      </p:sp>
      <p:sp>
        <p:nvSpPr>
          <p:cNvPr id="249" name="PlaceHolder 3"/>
          <p:cNvSpPr>
            <a:spLocks noGrp="1"/>
          </p:cNvSpPr>
          <p:nvPr>
            <p:ph type="body"/>
          </p:nvPr>
        </p:nvSpPr>
        <p:spPr>
          <a:xfrm>
            <a:off x="609480" y="1604520"/>
            <a:ext cx="10972440" cy="3977280"/>
          </a:xfrm>
          <a:prstGeom prst="rect">
            <a:avLst/>
          </a:prstGeom>
        </p:spPr>
        <p:txBody>
          <a:bodyPr lIns="0" tIns="0" rIns="0" bIns="0">
            <a:normAutofit/>
          </a:bodyPr>
          <a:p>
            <a:pPr marL="432000" indent="-324000">
              <a:spcBef>
                <a:spcPts val="1417"/>
              </a:spcBef>
              <a:buClr>
                <a:srgbClr val="000000"/>
              </a:buClr>
              <a:buSzPct val="45000"/>
              <a:buFont typeface="Wingdings" charset="2"/>
              <a:buChar char=""/>
            </a:pPr>
            <a:r>
              <a:rPr lang="en-US" sz="1400" b="0" strike="noStrike" spc="-1">
                <a:solidFill>
                  <a:srgbClr val="000000"/>
                </a:solidFill>
                <a:latin typeface="Arial"/>
              </a:rPr>
              <a:t>Click to edit the outline text format</a:t>
            </a:r>
            <a:endParaRPr lang="en-US" sz="1400" b="0" strike="noStrike" spc="-1">
              <a:solidFill>
                <a:srgbClr val="000000"/>
              </a:solidFill>
              <a:latin typeface="Arial"/>
            </a:endParaRPr>
          </a:p>
          <a:p>
            <a:pPr marL="864000" lvl="1" indent="-324000">
              <a:spcBef>
                <a:spcPts val="1134"/>
              </a:spcBef>
              <a:buClr>
                <a:srgbClr val="000000"/>
              </a:buClr>
              <a:buSzPct val="75000"/>
              <a:buFont typeface="Symbol" charset="2"/>
              <a:buChar char=""/>
            </a:pPr>
            <a:r>
              <a:rPr lang="en-US" sz="1400" b="0" strike="noStrike" spc="-1">
                <a:solidFill>
                  <a:srgbClr val="000000"/>
                </a:solidFill>
                <a:latin typeface="Arial"/>
              </a:rPr>
              <a:t>Second Outline Level</a:t>
            </a:r>
            <a:endParaRPr lang="en-US" sz="1400" b="0" strike="noStrike" spc="-1">
              <a:solidFill>
                <a:srgbClr val="000000"/>
              </a:solidFill>
              <a:latin typeface="Arial"/>
            </a:endParaRPr>
          </a:p>
          <a:p>
            <a:pPr marL="1296000" lvl="2" indent="-288000">
              <a:spcBef>
                <a:spcPts val="850"/>
              </a:spcBef>
              <a:buClr>
                <a:srgbClr val="000000"/>
              </a:buClr>
              <a:buSzPct val="45000"/>
              <a:buFont typeface="Wingdings" charset="2"/>
              <a:buChar char=""/>
            </a:pPr>
            <a:r>
              <a:rPr lang="en-US" sz="1400" b="0" strike="noStrike" spc="-1">
                <a:solidFill>
                  <a:srgbClr val="000000"/>
                </a:solidFill>
                <a:latin typeface="Arial"/>
              </a:rPr>
              <a:t>Third Outline Level</a:t>
            </a:r>
            <a:endParaRPr lang="en-US" sz="1400" b="0" strike="noStrike" spc="-1">
              <a:solidFill>
                <a:srgbClr val="000000"/>
              </a:solidFill>
              <a:latin typeface="Arial"/>
            </a:endParaRPr>
          </a:p>
          <a:p>
            <a:pPr marL="1728000" lvl="3" indent="-216000">
              <a:spcBef>
                <a:spcPts val="567"/>
              </a:spcBef>
              <a:buClr>
                <a:srgbClr val="000000"/>
              </a:buClr>
              <a:buSzPct val="75000"/>
              <a:buFont typeface="Symbol" charset="2"/>
              <a:buChar char=""/>
            </a:pPr>
            <a:r>
              <a:rPr lang="en-US" sz="1400" b="0" strike="noStrike" spc="-1">
                <a:solidFill>
                  <a:srgbClr val="000000"/>
                </a:solidFill>
                <a:latin typeface="Arial"/>
              </a:rPr>
              <a:t>Fourth Outline Level</a:t>
            </a:r>
            <a:endParaRPr lang="en-US" sz="1400" b="0" strike="noStrike" spc="-1">
              <a:solidFill>
                <a:srgbClr val="000000"/>
              </a:solidFill>
              <a:latin typeface="Arial"/>
            </a:endParaRP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endParaRPr lang="en-US" sz="2000" b="0" strike="noStrike" spc="-1">
              <a:solidFill>
                <a:srgbClr val="000000"/>
              </a:solidFill>
              <a:latin typeface="Arial"/>
            </a:endParaRP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endParaRPr lang="en-US" sz="2000" b="0" strike="noStrike" spc="-1">
              <a:solidFill>
                <a:srgbClr val="000000"/>
              </a:solidFill>
              <a:latin typeface="Arial"/>
            </a:endParaRP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endParaRPr lang="en-US" sz="200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727"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6" name="CustomShape 1"/>
          <p:cNvSpPr/>
          <p:nvPr/>
        </p:nvSpPr>
        <p:spPr>
          <a:xfrm>
            <a:off x="914400" y="6487560"/>
            <a:ext cx="6633360" cy="147960"/>
          </a:xfrm>
          <a:prstGeom prst="rect">
            <a:avLst/>
          </a:prstGeom>
          <a:noFill/>
          <a:ln>
            <a:noFill/>
          </a:ln>
        </p:spPr>
        <p:style>
          <a:lnRef idx="0"/>
          <a:fillRef idx="0"/>
          <a:effectRef idx="0"/>
          <a:fontRef idx="minor"/>
        </p:style>
        <p:txBody>
          <a:bodyPr lIns="0" tIns="0" rIns="0" bIns="0" anchor="b">
            <a:noAutofit/>
          </a:bodyPr>
          <a:p>
            <a:pPr>
              <a:lnSpc>
                <a:spcPct val="100000"/>
              </a:lnSpc>
            </a:pPr>
            <a:fld id="{7DE45A30-5945-4975-B686-52DA0BD0FC8F}" type="slidenum">
              <a:rPr lang="es-US" sz="800" b="0" strike="noStrike" spc="-1">
                <a:solidFill>
                  <a:srgbClr val="a6a6a6"/>
                </a:solidFill>
                <a:latin typeface="Arial"/>
                <a:ea typeface="MS PGothic"/>
              </a:rPr>
              <a:t>&lt;number&gt;</a:t>
            </a:fld>
            <a:r>
              <a:rPr lang="es-US" sz="800" b="0" strike="noStrike" spc="-1">
                <a:solidFill>
                  <a:srgbClr val="000000"/>
                </a:solidFill>
                <a:latin typeface="Arial"/>
                <a:ea typeface="MS PGothic"/>
              </a:rPr>
              <a:t>   </a:t>
            </a:r>
            <a:r>
              <a:rPr lang="es-US" sz="800" b="0" strike="noStrike" spc="-1">
                <a:solidFill>
                  <a:srgbClr val="a6a6a6"/>
                </a:solidFill>
                <a:latin typeface="Arial"/>
                <a:ea typeface="MS PGothic"/>
              </a:rPr>
              <a:t>|   © 2018 Funding the Next Generation  |  All Rights Reserved</a:t>
            </a:r>
            <a:endParaRPr lang="es-US" sz="800" b="0" strike="noStrike" spc="-1">
              <a:latin typeface="Arial"/>
            </a:endParaRPr>
          </a:p>
        </p:txBody>
      </p:sp>
      <p:sp>
        <p:nvSpPr>
          <p:cNvPr id="287" name="PlaceHolder 2"/>
          <p:cNvSpPr>
            <a:spLocks noGrp="1"/>
          </p:cNvSpPr>
          <p:nvPr>
            <p:ph type="body"/>
          </p:nvPr>
        </p:nvSpPr>
        <p:spPr>
          <a:xfrm>
            <a:off x="918720" y="1696680"/>
            <a:ext cx="9080280" cy="2205720"/>
          </a:xfrm>
          <a:prstGeom prst="rect">
            <a:avLst/>
          </a:prstGeom>
        </p:spPr>
        <p:txBody>
          <a:bodyPr lIns="0" tIns="0" rIns="0" bIns="0">
            <a:noAutofit/>
          </a:bodyPr>
          <a:p>
            <a:pPr marL="226440" indent="-226080">
              <a:lnSpc>
                <a:spcPct val="100000"/>
              </a:lnSpc>
              <a:spcAft>
                <a:spcPts val="2401"/>
              </a:spcAft>
              <a:buClr>
                <a:srgbClr val="000000"/>
              </a:buClr>
              <a:buFont typeface="Arial"/>
              <a:buChar char="•"/>
            </a:pPr>
            <a:r>
              <a:rPr lang="en-US" sz="1870" b="0" strike="noStrike" spc="-1">
                <a:solidFill>
                  <a:srgbClr val="000000"/>
                </a:solidFill>
                <a:latin typeface="Arial"/>
                <a:ea typeface="MS PGothic"/>
              </a:rPr>
              <a:t>Click to edit Master text styles</a:t>
            </a:r>
            <a:endParaRPr lang="en-US" sz="1870" b="0" strike="noStrike" spc="-1">
              <a:solidFill>
                <a:srgbClr val="000000"/>
              </a:solidFill>
              <a:latin typeface="Arial"/>
            </a:endParaRPr>
          </a:p>
          <a:p>
            <a:pPr marL="531360" lvl="1" indent="-304560">
              <a:lnSpc>
                <a:spcPct val="100000"/>
              </a:lnSpc>
              <a:spcAft>
                <a:spcPts val="1199"/>
              </a:spcAft>
              <a:buClr>
                <a:srgbClr val="000000"/>
              </a:buClr>
              <a:buFont typeface="Arial"/>
              <a:buChar char="–"/>
            </a:pPr>
            <a:r>
              <a:rPr lang="en-US" sz="1870" b="0" strike="noStrike" spc="-1">
                <a:solidFill>
                  <a:srgbClr val="000000"/>
                </a:solidFill>
                <a:latin typeface="Arial"/>
                <a:ea typeface="MS PGothic"/>
              </a:rPr>
              <a:t>Second level</a:t>
            </a:r>
            <a:endParaRPr lang="en-US" sz="1870" b="0" strike="noStrike" spc="-1">
              <a:solidFill>
                <a:srgbClr val="000000"/>
              </a:solidFill>
              <a:latin typeface="Arial"/>
            </a:endParaRPr>
          </a:p>
          <a:p>
            <a:pPr marL="768240" lvl="2" indent="-236880">
              <a:lnSpc>
                <a:spcPct val="100000"/>
              </a:lnSpc>
              <a:spcAft>
                <a:spcPts val="1199"/>
              </a:spcAft>
              <a:buClr>
                <a:srgbClr val="000000"/>
              </a:buClr>
              <a:buFont typeface="Arial"/>
              <a:buChar char="•"/>
            </a:pPr>
            <a:r>
              <a:rPr lang="en-US" sz="1870" b="0" strike="noStrike" spc="-1">
                <a:solidFill>
                  <a:srgbClr val="000000"/>
                </a:solidFill>
                <a:latin typeface="Arial"/>
                <a:ea typeface="MS PGothic"/>
              </a:rPr>
              <a:t>Third level</a:t>
            </a:r>
            <a:endParaRPr lang="en-US" sz="1870" b="0" strike="noStrike" spc="-1">
              <a:solidFill>
                <a:srgbClr val="000000"/>
              </a:solidFill>
              <a:latin typeface="Arial"/>
            </a:endParaRPr>
          </a:p>
          <a:p>
            <a:pPr marL="1073160" lvl="3" indent="-304560">
              <a:lnSpc>
                <a:spcPct val="100000"/>
              </a:lnSpc>
              <a:spcAft>
                <a:spcPts val="1199"/>
              </a:spcAft>
              <a:buClr>
                <a:srgbClr val="000000"/>
              </a:buClr>
              <a:buFont typeface="Arial"/>
              <a:buChar char="–"/>
            </a:pPr>
            <a:r>
              <a:rPr lang="en-US" sz="1870" b="0" strike="noStrike" spc="-1">
                <a:solidFill>
                  <a:srgbClr val="000000"/>
                </a:solidFill>
                <a:latin typeface="Arial"/>
                <a:ea typeface="MS PGothic"/>
              </a:rPr>
              <a:t>Fourth level</a:t>
            </a:r>
            <a:endParaRPr lang="en-US" sz="1870" b="0" strike="noStrike" spc="-1">
              <a:solidFill>
                <a:srgbClr val="000000"/>
              </a:solidFill>
              <a:latin typeface="Arial"/>
            </a:endParaRPr>
          </a:p>
          <a:p>
            <a:pPr marL="1297440" lvl="4" indent="-223920">
              <a:lnSpc>
                <a:spcPct val="100000"/>
              </a:lnSpc>
              <a:spcAft>
                <a:spcPts val="1199"/>
              </a:spcAft>
              <a:buClr>
                <a:srgbClr val="000000"/>
              </a:buClr>
              <a:buFont typeface="Arial"/>
              <a:buChar char="•"/>
            </a:pPr>
            <a:r>
              <a:rPr lang="en-US" sz="1870" b="0" strike="noStrike" spc="-1">
                <a:solidFill>
                  <a:srgbClr val="000000"/>
                </a:solidFill>
                <a:latin typeface="Arial"/>
                <a:ea typeface="MS PGothic"/>
              </a:rPr>
              <a:t>Fifth level</a:t>
            </a:r>
            <a:endParaRPr lang="en-US" sz="1870" b="0" strike="noStrike" spc="-1">
              <a:solidFill>
                <a:srgbClr val="000000"/>
              </a:solidFill>
              <a:latin typeface="Arial"/>
            </a:endParaRPr>
          </a:p>
        </p:txBody>
      </p:sp>
      <p:sp>
        <p:nvSpPr>
          <p:cNvPr id="288" name="PlaceHolder 3"/>
          <p:cNvSpPr>
            <a:spLocks noGrp="1"/>
          </p:cNvSpPr>
          <p:nvPr>
            <p:ph type="title"/>
          </p:nvPr>
        </p:nvSpPr>
        <p:spPr>
          <a:xfrm>
            <a:off x="918720" y="871920"/>
            <a:ext cx="8948520" cy="307800"/>
          </a:xfrm>
          <a:prstGeom prst="rect">
            <a:avLst/>
          </a:prstGeom>
        </p:spPr>
        <p:txBody>
          <a:bodyPr lIns="0" tIns="0" rIns="0" bIns="0" anchor="b">
            <a:normAutofit fontScale="73000"/>
          </a:bodyPr>
          <a:p>
            <a:pPr>
              <a:lnSpc>
                <a:spcPct val="100000"/>
              </a:lnSpc>
            </a:pPr>
            <a:r>
              <a:rPr lang="en-US" sz="2670" b="1" strike="noStrike" spc="-1">
                <a:solidFill>
                  <a:srgbClr val="260c76"/>
                </a:solidFill>
                <a:latin typeface="Arial"/>
                <a:ea typeface="MS PGothic"/>
              </a:rPr>
              <a:t>Click to edit Master title style</a:t>
            </a:r>
            <a:endParaRPr lang="en-US" sz="267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740"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222b"/>
        </a:solidFill>
      </p:bgPr>
    </p:bg>
    <p:spTree>
      <p:nvGrpSpPr>
        <p:cNvPr id="1" name=""/>
        <p:cNvGrpSpPr/>
        <p:nvPr/>
      </p:nvGrpSpPr>
      <p:grpSpPr>
        <a:xfrm>
          <a:off x="0" y="0"/>
          <a:ext cx="0" cy="0"/>
          <a:chOff x="0" y="0"/>
          <a:chExt cx="0" cy="0"/>
        </a:xfrm>
      </p:grpSpPr>
      <p:sp>
        <p:nvSpPr>
          <p:cNvPr id="325" name="CustomShape 1"/>
          <p:cNvSpPr/>
          <p:nvPr/>
        </p:nvSpPr>
        <p:spPr>
          <a:xfrm rot="16200000">
            <a:off x="6006600" y="-5882760"/>
            <a:ext cx="178200" cy="12191760"/>
          </a:xfrm>
          <a:prstGeom prst="rect">
            <a:avLst/>
          </a:prstGeom>
          <a:solidFill>
            <a:schemeClr val="accent1"/>
          </a:solidFill>
          <a:ln>
            <a:noFill/>
          </a:ln>
        </p:spPr>
        <p:style>
          <a:lnRef idx="0"/>
          <a:fillRef idx="0"/>
          <a:effectRef idx="0"/>
          <a:fontRef idx="minor"/>
        </p:style>
      </p:sp>
      <p:sp>
        <p:nvSpPr>
          <p:cNvPr id="326" name="CustomShape 2"/>
          <p:cNvSpPr/>
          <p:nvPr/>
        </p:nvSpPr>
        <p:spPr>
          <a:xfrm>
            <a:off x="0" y="219960"/>
            <a:ext cx="12191760" cy="6418080"/>
          </a:xfrm>
          <a:prstGeom prst="rect">
            <a:avLst/>
          </a:prstGeom>
          <a:solidFill>
            <a:schemeClr val="bg1"/>
          </a:solidFill>
          <a:ln>
            <a:noFill/>
          </a:ln>
        </p:spPr>
        <p:style>
          <a:lnRef idx="0"/>
          <a:fillRef idx="0"/>
          <a:effectRef idx="0"/>
          <a:fontRef idx="minor"/>
        </p:style>
      </p:sp>
      <p:sp>
        <p:nvSpPr>
          <p:cNvPr id="327" name="CustomShape 3"/>
          <p:cNvSpPr/>
          <p:nvPr/>
        </p:nvSpPr>
        <p:spPr>
          <a:xfrm rot="16200000">
            <a:off x="5975640" y="511560"/>
            <a:ext cx="240120" cy="12191760"/>
          </a:xfrm>
          <a:prstGeom prst="rect">
            <a:avLst/>
          </a:prstGeom>
          <a:solidFill>
            <a:schemeClr val="accent1"/>
          </a:solidFill>
          <a:ln>
            <a:noFill/>
          </a:ln>
        </p:spPr>
        <p:style>
          <a:lnRef idx="0"/>
          <a:fillRef idx="0"/>
          <a:effectRef idx="0"/>
          <a:fontRef idx="minor"/>
        </p:style>
      </p:sp>
      <p:sp>
        <p:nvSpPr>
          <p:cNvPr id="328" name="CustomShape 4"/>
          <p:cNvSpPr/>
          <p:nvPr/>
        </p:nvSpPr>
        <p:spPr>
          <a:xfrm>
            <a:off x="10642680" y="6597720"/>
            <a:ext cx="1549080" cy="257760"/>
          </a:xfrm>
          <a:prstGeom prst="rect">
            <a:avLst/>
          </a:prstGeom>
          <a:noFill/>
          <a:ln>
            <a:noFill/>
          </a:ln>
        </p:spPr>
        <p:style>
          <a:lnRef idx="0"/>
          <a:fillRef idx="0"/>
          <a:effectRef idx="0"/>
          <a:fontRef idx="minor"/>
        </p:style>
        <p:txBody>
          <a:bodyPr lIns="90000" tIns="45000" rIns="90000" bIns="45000">
            <a:spAutoFit/>
          </a:bodyPr>
          <a:p>
            <a:pPr algn="r">
              <a:lnSpc>
                <a:spcPct val="100000"/>
              </a:lnSpc>
              <a:spcBef>
                <a:spcPts val="550"/>
              </a:spcBef>
            </a:pPr>
            <a:r>
              <a:rPr lang="es-US" sz="1100" b="1" i="1" strike="noStrike" spc="-1">
                <a:solidFill>
                  <a:srgbClr val="ffffff"/>
                </a:solidFill>
                <a:latin typeface="Arial"/>
              </a:rPr>
              <a:t> </a:t>
            </a:r>
            <a:fld id="{51F62115-1970-4557-B49C-E6D195A93130}" type="slidenum">
              <a:rPr lang="es-US" sz="1100" b="1" i="1" strike="noStrike" spc="-1">
                <a:solidFill>
                  <a:srgbClr val="ffffff"/>
                </a:solidFill>
                <a:latin typeface="Arial"/>
              </a:rPr>
              <a:t>&lt;number&gt;</a:t>
            </a:fld>
            <a:endParaRPr lang="es-US" sz="1100" b="0" strike="noStrike" spc="-1">
              <a:latin typeface="Arial"/>
            </a:endParaRPr>
          </a:p>
        </p:txBody>
      </p:sp>
      <p:pic>
        <p:nvPicPr>
          <p:cNvPr id="329" name="Picture 5" descr=""/>
          <p:cNvPicPr/>
          <p:nvPr/>
        </p:nvPicPr>
        <p:blipFill>
          <a:blip r:embed="rId2"/>
          <a:stretch/>
        </p:blipFill>
        <p:spPr>
          <a:xfrm>
            <a:off x="114120" y="6149880"/>
            <a:ext cx="1501920" cy="707760"/>
          </a:xfrm>
          <a:prstGeom prst="rect">
            <a:avLst/>
          </a:prstGeom>
          <a:ln>
            <a:noFill/>
          </a:ln>
        </p:spPr>
      </p:pic>
      <p:sp>
        <p:nvSpPr>
          <p:cNvPr id="330" name="PlaceHolder 5"/>
          <p:cNvSpPr>
            <a:spLocks noGrp="1"/>
          </p:cNvSpPr>
          <p:nvPr>
            <p:ph type="title"/>
          </p:nvPr>
        </p:nvSpPr>
        <p:spPr>
          <a:xfrm>
            <a:off x="201240" y="216720"/>
            <a:ext cx="11743560" cy="1142640"/>
          </a:xfrm>
          <a:prstGeom prst="rect">
            <a:avLst/>
          </a:prstGeom>
        </p:spPr>
        <p:txBody>
          <a:bodyPr lIns="90000" tIns="45000" rIns="90000" bIns="45000" anchorCtr="1">
            <a:noAutofit/>
          </a:bodyPr>
          <a:p>
            <a:pPr algn="ctr">
              <a:lnSpc>
                <a:spcPct val="100000"/>
              </a:lnSpc>
            </a:pPr>
            <a:r>
              <a:rPr lang="en-US" sz="2900" b="1" strike="noStrike" spc="-1">
                <a:solidFill>
                  <a:srgbClr val="000000"/>
                </a:solidFill>
                <a:latin typeface="Tahoma"/>
              </a:rPr>
              <a:t>Click to edit Master title style</a:t>
            </a:r>
            <a:endParaRPr lang="en-US" sz="2900" b="0" strike="noStrike" spc="-1">
              <a:solidFill>
                <a:srgbClr val="000000"/>
              </a:solidFill>
              <a:latin typeface="Arial"/>
            </a:endParaRPr>
          </a:p>
        </p:txBody>
      </p:sp>
      <p:sp>
        <p:nvSpPr>
          <p:cNvPr id="331" name="PlaceHolder 6"/>
          <p:cNvSpPr>
            <a:spLocks noGrp="1"/>
          </p:cNvSpPr>
          <p:nvPr>
            <p:ph type="body"/>
          </p:nvPr>
        </p:nvSpPr>
        <p:spPr>
          <a:xfrm>
            <a:off x="0" y="6487560"/>
            <a:ext cx="11800080" cy="240120"/>
          </a:xfrm>
          <a:prstGeom prst="rect">
            <a:avLst/>
          </a:prstGeom>
        </p:spPr>
        <p:txBody>
          <a:bodyPr lIns="90000" tIns="45000" rIns="90000" bIns="45000">
            <a:noAutofit/>
          </a:bodyPr>
          <a:p>
            <a:pPr marL="432000" indent="-324000">
              <a:spcBef>
                <a:spcPts val="1417"/>
              </a:spcBef>
              <a:buClr>
                <a:srgbClr val="000000"/>
              </a:buClr>
              <a:buSzPct val="45000"/>
              <a:buFont typeface="Wingdings" charset="2"/>
              <a:buChar char=""/>
            </a:pPr>
            <a:r>
              <a:rPr lang="en-US" sz="1050" b="0" strike="noStrike" spc="-1">
                <a:solidFill>
                  <a:srgbClr val="000000"/>
                </a:solidFill>
                <a:latin typeface="Arial"/>
              </a:rPr>
              <a:t>Click to edit the outline text format</a:t>
            </a:r>
            <a:endParaRPr lang="en-US" sz="1050" b="0" strike="noStrike" spc="-1">
              <a:solidFill>
                <a:srgbClr val="000000"/>
              </a:solidFill>
              <a:latin typeface="Arial"/>
            </a:endParaRPr>
          </a:p>
          <a:p>
            <a:pPr marL="864000" lvl="1" indent="-324000">
              <a:spcBef>
                <a:spcPts val="1134"/>
              </a:spcBef>
              <a:buClr>
                <a:srgbClr val="000000"/>
              </a:buClr>
              <a:buSzPct val="75000"/>
              <a:buFont typeface="Symbol" charset="2"/>
              <a:buChar char=""/>
            </a:pPr>
            <a:r>
              <a:rPr lang="en-US" sz="1050" b="0" strike="noStrike" spc="-1">
                <a:solidFill>
                  <a:srgbClr val="000000"/>
                </a:solidFill>
                <a:latin typeface="Arial"/>
              </a:rPr>
              <a:t>Second Outline Level</a:t>
            </a:r>
            <a:endParaRPr lang="en-US" sz="1050" b="0" strike="noStrike" spc="-1">
              <a:solidFill>
                <a:srgbClr val="000000"/>
              </a:solidFill>
              <a:latin typeface="Arial"/>
            </a:endParaRPr>
          </a:p>
          <a:p>
            <a:pPr marL="1296000" lvl="2" indent="-288000">
              <a:spcBef>
                <a:spcPts val="850"/>
              </a:spcBef>
              <a:buClr>
                <a:srgbClr val="000000"/>
              </a:buClr>
              <a:buSzPct val="45000"/>
              <a:buFont typeface="Wingdings" charset="2"/>
              <a:buChar char=""/>
            </a:pPr>
            <a:r>
              <a:rPr lang="en-US" sz="1050" b="0" strike="noStrike" spc="-1">
                <a:solidFill>
                  <a:srgbClr val="000000"/>
                </a:solidFill>
                <a:latin typeface="Arial"/>
              </a:rPr>
              <a:t>Third Outline Level</a:t>
            </a:r>
            <a:endParaRPr lang="en-US" sz="1050" b="0" strike="noStrike" spc="-1">
              <a:solidFill>
                <a:srgbClr val="000000"/>
              </a:solidFill>
              <a:latin typeface="Arial"/>
            </a:endParaRPr>
          </a:p>
          <a:p>
            <a:pPr marL="1728000" lvl="3" indent="-216000">
              <a:spcBef>
                <a:spcPts val="567"/>
              </a:spcBef>
              <a:buClr>
                <a:srgbClr val="000000"/>
              </a:buClr>
              <a:buSzPct val="75000"/>
              <a:buFont typeface="Symbol" charset="2"/>
              <a:buChar char=""/>
            </a:pPr>
            <a:r>
              <a:rPr lang="en-US" sz="1050" b="0" strike="noStrike" spc="-1">
                <a:solidFill>
                  <a:srgbClr val="000000"/>
                </a:solidFill>
                <a:latin typeface="Arial"/>
              </a:rPr>
              <a:t>Fourth Outline Level</a:t>
            </a:r>
            <a:endParaRPr lang="en-US" sz="1050" b="0" strike="noStrike" spc="-1">
              <a:solidFill>
                <a:srgbClr val="000000"/>
              </a:solidFill>
              <a:latin typeface="Arial"/>
            </a:endParaRPr>
          </a:p>
          <a:p>
            <a:pPr marL="2160000" lvl="4" indent="-216000">
              <a:spcBef>
                <a:spcPts val="283"/>
              </a:spcBef>
              <a:buClr>
                <a:srgbClr val="000000"/>
              </a:buClr>
              <a:buSzPct val="45000"/>
              <a:buFont typeface="Wingdings" charset="2"/>
              <a:buChar char=""/>
            </a:pPr>
            <a:r>
              <a:rPr lang="en-US" sz="1050" b="0" strike="noStrike" spc="-1">
                <a:solidFill>
                  <a:srgbClr val="000000"/>
                </a:solidFill>
                <a:latin typeface="Arial"/>
              </a:rPr>
              <a:t>Fifth Outline Level</a:t>
            </a:r>
            <a:endParaRPr lang="en-US" sz="1050" b="0" strike="noStrike" spc="-1">
              <a:solidFill>
                <a:srgbClr val="000000"/>
              </a:solidFill>
              <a:latin typeface="Arial"/>
            </a:endParaRPr>
          </a:p>
          <a:p>
            <a:pPr marL="2592000" lvl="5" indent="-216000">
              <a:spcBef>
                <a:spcPts val="283"/>
              </a:spcBef>
              <a:buClr>
                <a:srgbClr val="000000"/>
              </a:buClr>
              <a:buSzPct val="45000"/>
              <a:buFont typeface="Wingdings" charset="2"/>
              <a:buChar char=""/>
            </a:pPr>
            <a:r>
              <a:rPr lang="en-US" sz="1050" b="0" strike="noStrike" spc="-1">
                <a:solidFill>
                  <a:srgbClr val="000000"/>
                </a:solidFill>
                <a:latin typeface="Arial"/>
              </a:rPr>
              <a:t>Sixth Outline Level</a:t>
            </a:r>
            <a:endParaRPr lang="en-US" sz="1050" b="0" strike="noStrike" spc="-1">
              <a:solidFill>
                <a:srgbClr val="000000"/>
              </a:solidFill>
              <a:latin typeface="Arial"/>
            </a:endParaRPr>
          </a:p>
          <a:p>
            <a:pPr marL="3024000" lvl="6" indent="-216000">
              <a:spcBef>
                <a:spcPts val="283"/>
              </a:spcBef>
              <a:buClr>
                <a:srgbClr val="000000"/>
              </a:buClr>
              <a:buSzPct val="45000"/>
              <a:buFont typeface="Wingdings" charset="2"/>
              <a:buChar char=""/>
            </a:pPr>
            <a:r>
              <a:rPr lang="en-US" sz="1050" b="0" strike="noStrike" spc="-1">
                <a:solidFill>
                  <a:srgbClr val="000000"/>
                </a:solidFill>
                <a:latin typeface="Arial"/>
              </a:rPr>
              <a:t>Seventh Outline Level</a:t>
            </a:r>
            <a:endParaRPr lang="en-US" sz="1050" b="0" strike="noStrike" spc="-1">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753" r:id="rId3"/>
  </p:sldLayoutIdLst>
</p:sldMaster>
</file>

<file path=ppt/slides/_rels/slide1.xml.rels>&#65279;<?xml version="1.0" encoding="utf-8"?><Relationships xmlns="http://schemas.openxmlformats.org/package/2006/relationships"><Relationship Type="http://schemas.openxmlformats.org/officeDocument/2006/relationships/image" Target="/ppt/media/image3.png" Id="rId1" /><Relationship Type="http://schemas.openxmlformats.org/officeDocument/2006/relationships/slideLayout" Target="/ppt/slideLayouts/slideLayout1.xml" Id="rId2" /></Relationships>
</file>

<file path=ppt/slides/_rels/slide10.xml.rels>&#65279;<?xml version="1.0" encoding="utf-8"?><Relationships xmlns="http://schemas.openxmlformats.org/package/2006/relationships"><Relationship Type="http://schemas.openxmlformats.org/officeDocument/2006/relationships/image" Target="/ppt/media/image29.png" Id="rId1" /><Relationship Type="http://schemas.openxmlformats.org/officeDocument/2006/relationships/slideLayout" Target="/ppt/slideLayouts/slideLayout25.xml" Id="rId2" /></Relationships>
</file>

<file path=ppt/slides/_rels/slide11.xml.rels>&#65279;<?xml version="1.0" encoding="utf-8"?><Relationships xmlns="http://schemas.openxmlformats.org/package/2006/relationships"><Relationship Type="http://schemas.openxmlformats.org/officeDocument/2006/relationships/image" Target="/ppt/media/image30.jpeg" Id="rId1" /><Relationship Type="http://schemas.openxmlformats.org/officeDocument/2006/relationships/slideLayout" Target="/ppt/slideLayouts/slideLayout25.xml" Id="rId2" /></Relationships>
</file>

<file path=ppt/slides/_rels/slide12.xml.rels>&#65279;<?xml version="1.0" encoding="utf-8"?><Relationships xmlns="http://schemas.openxmlformats.org/package/2006/relationships"><Relationship Type="http://schemas.openxmlformats.org/officeDocument/2006/relationships/image" Target="/ppt/media/image31.png" Id="rId1" /><Relationship Type="http://schemas.openxmlformats.org/officeDocument/2006/relationships/image" Target="/ppt/media/image32.jpeg" Id="rId2" /><Relationship Type="http://schemas.openxmlformats.org/officeDocument/2006/relationships/image" Target="/ppt/media/image33.png" Id="rId3" /><Relationship Type="http://schemas.openxmlformats.org/officeDocument/2006/relationships/slideLayout" Target="/ppt/slideLayouts/slideLayout13.xml" Id="rId4" /></Relationships>
</file>

<file path=ppt/slides/_rels/slide13.xml.rels>&#65279;<?xml version="1.0" encoding="utf-8"?><Relationships xmlns="http://schemas.openxmlformats.org/package/2006/relationships"><Relationship Type="http://schemas.openxmlformats.org/officeDocument/2006/relationships/image" Target="/ppt/media/image34.jpeg" Id="rId1" /><Relationship Type="http://schemas.openxmlformats.org/officeDocument/2006/relationships/slideLayout" Target="/ppt/slideLayouts/slideLayout49.xml" Id="rId2" /></Relationships>
</file>

<file path=ppt/slides/_rels/slide14.xml.rels>&#65279;<?xml version="1.0" encoding="utf-8"?><Relationships xmlns="http://schemas.openxmlformats.org/package/2006/relationships"><Relationship Type="http://schemas.openxmlformats.org/officeDocument/2006/relationships/image" Target="/ppt/media/image35.png" Id="rId1" /><Relationship Type="http://schemas.openxmlformats.org/officeDocument/2006/relationships/image" Target="/ppt/media/image36.png" Id="rId2" /><Relationship Type="http://schemas.openxmlformats.org/officeDocument/2006/relationships/image" Target="/ppt/media/image37.png" Id="rId3" /><Relationship Type="http://schemas.openxmlformats.org/officeDocument/2006/relationships/image" Target="/ppt/media/image38.png" Id="rId4" /><Relationship Type="http://schemas.openxmlformats.org/officeDocument/2006/relationships/image" Target="/ppt/media/image39.png" Id="rId5" /><Relationship Type="http://schemas.openxmlformats.org/officeDocument/2006/relationships/image" Target="/ppt/media/image40.png" Id="rId6" /><Relationship Type="http://schemas.openxmlformats.org/officeDocument/2006/relationships/image" Target="/ppt/media/image41.png" Id="rId7" /><Relationship Type="http://schemas.openxmlformats.org/officeDocument/2006/relationships/image" Target="/ppt/media/image42.png" Id="rId8" /><Relationship Type="http://schemas.openxmlformats.org/officeDocument/2006/relationships/image" Target="/ppt/media/image43.png" Id="rId9" /><Relationship Type="http://schemas.openxmlformats.org/officeDocument/2006/relationships/slideLayout" Target="/ppt/slideLayouts/slideLayout61.xml" Id="rId10" /><Relationship Type="http://schemas.openxmlformats.org/officeDocument/2006/relationships/notesSlide" Target="/ppt/notesSlides/notesSlide14.xml" Id="rId11" /></Relationships>
</file>

<file path=ppt/slides/_rels/slide15.xml.rels>&#65279;<?xml version="1.0" encoding="utf-8"?><Relationships xmlns="http://schemas.openxmlformats.org/package/2006/relationships"><Relationship Type="http://schemas.openxmlformats.org/officeDocument/2006/relationships/image" Target="/ppt/media/image44.png" Id="rId1" /><Relationship Type="http://schemas.openxmlformats.org/officeDocument/2006/relationships/slideLayout" Target="/ppt/slideLayouts/slideLayout1.xml" Id="rId2" /><Relationship Type="http://schemas.openxmlformats.org/officeDocument/2006/relationships/notesSlide" Target="/ppt/notesSlides/notesSlide15.xml" Id="rId3" /></Relationships>
</file>

<file path=ppt/slides/_rels/slide16.xml.rels>&#65279;<?xml version="1.0" encoding="utf-8"?><Relationships xmlns="http://schemas.openxmlformats.org/package/2006/relationships"><Relationship Type="http://schemas.openxmlformats.org/officeDocument/2006/relationships/image" Target="/ppt/media/image45.png" Id="rId1" /><Relationship Type="http://schemas.openxmlformats.org/officeDocument/2006/relationships/image" Target="/ppt/media/image46.png" Id="rId2" /><Relationship Type="http://schemas.openxmlformats.org/officeDocument/2006/relationships/image" Target="/ppt/media/image47.png" Id="rId3" /><Relationship Type="http://schemas.openxmlformats.org/officeDocument/2006/relationships/image" Target="/ppt/media/image48.png" Id="rId4" /><Relationship Type="http://schemas.openxmlformats.org/officeDocument/2006/relationships/image" Target="/ppt/media/image49.png" Id="rId5" /><Relationship Type="http://schemas.openxmlformats.org/officeDocument/2006/relationships/image" Target="/ppt/media/image50.png" Id="rId6" /><Relationship Type="http://schemas.openxmlformats.org/officeDocument/2006/relationships/image" Target="/ppt/media/image51.png" Id="rId7" /><Relationship Type="http://schemas.openxmlformats.org/officeDocument/2006/relationships/image" Target="/ppt/media/image52.png" Id="rId8" /><Relationship Type="http://schemas.openxmlformats.org/officeDocument/2006/relationships/image" Target="/ppt/media/image53.png" Id="rId9" /><Relationship Type="http://schemas.openxmlformats.org/officeDocument/2006/relationships/slideLayout" Target="/ppt/slideLayouts/slideLayout61.xml" Id="rId10" /><Relationship Type="http://schemas.openxmlformats.org/officeDocument/2006/relationships/notesSlide" Target="/ppt/notesSlides/notesSlide16.xml" Id="rId11" /></Relationships>
</file>

<file path=ppt/slides/_rels/slide17.xml.rels>&#65279;<?xml version="1.0" encoding="utf-8"?><Relationships xmlns="http://schemas.openxmlformats.org/package/2006/relationships"><Relationship Type="http://schemas.openxmlformats.org/officeDocument/2006/relationships/image" Target="/ppt/media/image54.png" Id="rId1" /><Relationship Type="http://schemas.openxmlformats.org/officeDocument/2006/relationships/image" Target="/ppt/media/image55.png" Id="rId2" /><Relationship Type="http://schemas.openxmlformats.org/officeDocument/2006/relationships/image" Target="/ppt/media/image56.jpeg" Id="rId3" /><Relationship Type="http://schemas.openxmlformats.org/officeDocument/2006/relationships/image" Target="/ppt/media/image57.jpeg" Id="rId4" /><Relationship Type="http://schemas.openxmlformats.org/officeDocument/2006/relationships/slideLayout" Target="/ppt/slideLayouts/slideLayout25.xml" Id="rId5" /></Relationships>
</file>

<file path=ppt/slides/_rels/slide18.xml.rels>&#65279;<?xml version="1.0" encoding="utf-8"?><Relationships xmlns="http://schemas.openxmlformats.org/package/2006/relationships"><Relationship Type="http://schemas.openxmlformats.org/officeDocument/2006/relationships/image" Target="/ppt/media/image58.jpeg" Id="rId1" /><Relationship Type="http://schemas.openxmlformats.org/officeDocument/2006/relationships/slideLayout" Target="/ppt/slideLayouts/slideLayout13.xml" Id="rId2" /><Relationship Type="http://schemas.openxmlformats.org/officeDocument/2006/relationships/notesSlide" Target="/ppt/notesSlides/notesSlide18.xml" Id="rId3" /></Relationships>
</file>

<file path=ppt/slides/_rels/slide19.xml.rels>&#65279;<?xml version="1.0" encoding="utf-8"?><Relationships xmlns="http://schemas.openxmlformats.org/package/2006/relationships"><Relationship Type="http://schemas.openxmlformats.org/officeDocument/2006/relationships/image" Target="/ppt/media/image59.png" Id="rId1" /><Relationship Type="http://schemas.openxmlformats.org/officeDocument/2006/relationships/slideLayout" Target="/ppt/slideLayouts/slideLayout49.xml" Id="rId2" /><Relationship Type="http://schemas.openxmlformats.org/officeDocument/2006/relationships/notesSlide" Target="/ppt/notesSlides/notesSlide19.xml" Id="rId3" /></Relationships>
</file>

<file path=ppt/slides/_rels/slide2.xml.rels>&#65279;<?xml version="1.0" encoding="utf-8"?><Relationships xmlns="http://schemas.openxmlformats.org/package/2006/relationships"><Relationship Type="http://schemas.openxmlformats.org/officeDocument/2006/relationships/image" Target="/ppt/media/image4.jpeg" Id="rId1" /><Relationship Type="http://schemas.openxmlformats.org/officeDocument/2006/relationships/slideLayout" Target="/ppt/slideLayouts/slideLayout13.xml" Id="rId2" /><Relationship Type="http://schemas.openxmlformats.org/officeDocument/2006/relationships/notesSlide" Target="/ppt/notesSlides/notesSlide2.xml" Id="rId3" /></Relationships>
</file>

<file path=ppt/slides/_rels/slide20.xml.rels>&#65279;<?xml version="1.0" encoding="utf-8"?><Relationships xmlns="http://schemas.openxmlformats.org/package/2006/relationships"><Relationship Type="http://schemas.openxmlformats.org/officeDocument/2006/relationships/image" Target="/ppt/media/image60.jpeg" Id="rId1" /><Relationship Type="http://schemas.openxmlformats.org/officeDocument/2006/relationships/slideLayout" Target="/ppt/slideLayouts/slideLayout25.xml" Id="rId2" /></Relationships>
</file>

<file path=ppt/slides/_rels/slide21.xml.rels>&#65279;<?xml version="1.0" encoding="utf-8"?><Relationships xmlns="http://schemas.openxmlformats.org/package/2006/relationships"><Relationship Type="http://schemas.openxmlformats.org/officeDocument/2006/relationships/image" Target="/ppt/media/image61.png" Id="rId1" /><Relationship Type="http://schemas.openxmlformats.org/officeDocument/2006/relationships/slideLayout" Target="/ppt/slideLayouts/slideLayout25.xml" Id="rId2" /></Relationships>
</file>

<file path=ppt/slides/_rels/slide22.xml.rels>&#65279;<?xml version="1.0" encoding="utf-8"?><Relationships xmlns="http://schemas.openxmlformats.org/package/2006/relationships"><Relationship Type="http://schemas.openxmlformats.org/officeDocument/2006/relationships/image" Target="/ppt/media/image62.png" Id="rId1" /><Relationship Type="http://schemas.openxmlformats.org/officeDocument/2006/relationships/image" Target="/ppt/media/image63.jpeg" Id="rId2" /><Relationship Type="http://schemas.openxmlformats.org/officeDocument/2006/relationships/image" Target="/ppt/media/image64.jpeg" Id="rId3" /><Relationship Type="http://schemas.openxmlformats.org/officeDocument/2006/relationships/slideLayout" Target="/ppt/slideLayouts/slideLayout13.xml" Id="rId4" /><Relationship Type="http://schemas.openxmlformats.org/officeDocument/2006/relationships/notesSlide" Target="/ppt/notesSlides/notesSlide22.xml" Id="rId5" /></Relationships>
</file>

<file path=ppt/slides/_rels/slide23.xml.rels>&#65279;<?xml version="1.0" encoding="utf-8"?><Relationships xmlns="http://schemas.openxmlformats.org/package/2006/relationships"><Relationship Type="http://schemas.openxmlformats.org/officeDocument/2006/relationships/image" Target="/ppt/media/image65.png" Id="rId1" /><Relationship Type="http://schemas.openxmlformats.org/officeDocument/2006/relationships/slideLayout" Target="/ppt/slideLayouts/slideLayout49.xml" Id="rId2" /><Relationship Type="http://schemas.openxmlformats.org/officeDocument/2006/relationships/notesSlide" Target="/ppt/notesSlides/notesSlide23.xml" Id="rId3" /></Relationships>
</file>

<file path=ppt/slides/_rels/slide24.xml.rels>&#65279;<?xml version="1.0" encoding="utf-8"?><Relationships xmlns="http://schemas.openxmlformats.org/package/2006/relationships"><Relationship Type="http://schemas.openxmlformats.org/officeDocument/2006/relationships/image" Target="/ppt/media/image66.png" Id="rId1" /><Relationship Type="http://schemas.openxmlformats.org/officeDocument/2006/relationships/image" Target="/ppt/media/image67.jpeg" Id="rId2" /><Relationship Type="http://schemas.openxmlformats.org/officeDocument/2006/relationships/slideLayout" Target="/ppt/slideLayouts/slideLayout25.xml" Id="rId3" /></Relationships>
</file>

<file path=ppt/slides/_rels/slide25.xml.rels>&#65279;<?xml version="1.0" encoding="utf-8"?><Relationships xmlns="http://schemas.openxmlformats.org/package/2006/relationships"><Relationship Type="http://schemas.openxmlformats.org/officeDocument/2006/relationships/image" Target="/ppt/media/image68.png" Id="rId1" /><Relationship Type="http://schemas.openxmlformats.org/officeDocument/2006/relationships/image" Target="/ppt/media/image69.png" Id="rId2" /><Relationship Type="http://schemas.openxmlformats.org/officeDocument/2006/relationships/slideLayout" Target="/ppt/slideLayouts/slideLayout25.xml" Id="rId3" /><Relationship Type="http://schemas.openxmlformats.org/officeDocument/2006/relationships/notesSlide" Target="/ppt/notesSlides/notesSlide25.xml" Id="rId4" /></Relationships>
</file>

<file path=ppt/slides/_rels/slide26.xml.rels>&#65279;<?xml version="1.0" encoding="utf-8"?><Relationships xmlns="http://schemas.openxmlformats.org/package/2006/relationships"><Relationship Type="http://schemas.openxmlformats.org/officeDocument/2006/relationships/image" Target="/ppt/media/image70.png" Id="rId1" /><Relationship Type="http://schemas.openxmlformats.org/officeDocument/2006/relationships/slideLayout" Target="/ppt/slideLayouts/slideLayout49.xml" Id="rId2" /><Relationship Type="http://schemas.openxmlformats.org/officeDocument/2006/relationships/notesSlide" Target="/ppt/notesSlides/notesSlide26.xml" Id="rId3" /></Relationships>
</file>

<file path=ppt/slides/_rels/slide27.xml.rels>&#65279;<?xml version="1.0" encoding="utf-8"?><Relationships xmlns="http://schemas.openxmlformats.org/package/2006/relationships"><Relationship Type="http://schemas.openxmlformats.org/officeDocument/2006/relationships/image" Target="/ppt/media/image71.png" Id="rId1" /><Relationship Type="http://schemas.openxmlformats.org/officeDocument/2006/relationships/image" Target="/ppt/media/image72.jpeg" Id="rId2" /><Relationship Type="http://schemas.openxmlformats.org/officeDocument/2006/relationships/slideLayout" Target="/ppt/slideLayouts/slideLayout25.xml" Id="rId3" /></Relationships>
</file>

<file path=ppt/slides/_rels/slide28.xml.rels>&#65279;<?xml version="1.0" encoding="utf-8"?><Relationships xmlns="http://schemas.openxmlformats.org/package/2006/relationships"><Relationship Type="http://schemas.openxmlformats.org/officeDocument/2006/relationships/image" Target="/ppt/media/image73.png" Id="rId1" /><Relationship Type="http://schemas.openxmlformats.org/officeDocument/2006/relationships/diagramData" Target="/ppt/diagrams/data1.xml" Id="rId2" /><Relationship Type="http://schemas.openxmlformats.org/officeDocument/2006/relationships/diagramLayout" Target="/ppt/diagrams/layout1.xml" Id="rId3" /><Relationship Type="http://schemas.openxmlformats.org/officeDocument/2006/relationships/diagramQuickStyle" Target="/ppt/diagrams/quickStyle1.xml" Id="rId4" /><Relationship Type="http://schemas.openxmlformats.org/officeDocument/2006/relationships/diagramColors" Target="/ppt/diagrams/colors1.xml" Id="rId5" /><Relationship Type="http://schemas.microsoft.com/office/2007/relationships/diagramDrawing" Target="/ppt/diagrams/drawing1.xml" Id="rId6" /><Relationship Type="http://schemas.openxmlformats.org/officeDocument/2006/relationships/image" Target="/ppt/media/image74.png" Id="rId7" /><Relationship Type="http://schemas.openxmlformats.org/officeDocument/2006/relationships/slideLayout" Target="/ppt/slideLayouts/slideLayout25.xml" Id="rId8" /></Relationships>
</file>

<file path=ppt/slides/_rels/slide29.xml.rels>&#65279;<?xml version="1.0" encoding="utf-8"?><Relationships xmlns="http://schemas.openxmlformats.org/package/2006/relationships"><Relationship Type="http://schemas.openxmlformats.org/officeDocument/2006/relationships/slideLayout" Target="/ppt/slideLayouts/slideLayout73.xml" Id="rId1" /></Relationships>
</file>

<file path=ppt/slides/_rels/slide3.xml.rels>&#65279;<?xml version="1.0" encoding="utf-8"?><Relationships xmlns="http://schemas.openxmlformats.org/package/2006/relationships"><Relationship Type="http://schemas.openxmlformats.org/officeDocument/2006/relationships/image" Target="/ppt/media/image5.jpeg" Id="rId1" /><Relationship Type="http://schemas.openxmlformats.org/officeDocument/2006/relationships/image" Target="/ppt/media/image6.png" Id="rId2" /><Relationship Type="http://schemas.openxmlformats.org/officeDocument/2006/relationships/slideLayout" Target="/ppt/slideLayouts/slideLayout25.xml" Id="rId3" /></Relationships>
</file>

<file path=ppt/slides/_rels/slide30.xml.rels>&#65279;<?xml version="1.0" encoding="utf-8"?><Relationships xmlns="http://schemas.openxmlformats.org/package/2006/relationships"><Relationship Type="http://schemas.openxmlformats.org/officeDocument/2006/relationships/image" Target="/ppt/media/image75.png" Id="rId1" /><Relationship Type="http://schemas.openxmlformats.org/officeDocument/2006/relationships/slideLayout" Target="/ppt/slideLayouts/slideLayout73.xml" Id="rId2" /><Relationship Type="http://schemas.openxmlformats.org/officeDocument/2006/relationships/notesSlide" Target="/ppt/notesSlides/notesSlide30.xml" Id="rId3" /></Relationships>
</file>

<file path=ppt/slides/_rels/slide31.xml.rels>&#65279;<?xml version="1.0" encoding="utf-8"?><Relationships xmlns="http://schemas.openxmlformats.org/package/2006/relationships"><Relationship Type="http://schemas.openxmlformats.org/officeDocument/2006/relationships/image" Target="/ppt/media/image76.png" Id="rId1" /><Relationship Type="http://schemas.openxmlformats.org/officeDocument/2006/relationships/image" Target="/ppt/media/image77.png" Id="rId2" /><Relationship Type="http://schemas.openxmlformats.org/officeDocument/2006/relationships/image" Target="/ppt/media/image78.jpeg" Id="rId3" /><Relationship Type="http://schemas.openxmlformats.org/officeDocument/2006/relationships/slideLayout" Target="/ppt/slideLayouts/slideLayout85.xml" Id="rId4" /><Relationship Type="http://schemas.openxmlformats.org/officeDocument/2006/relationships/notesSlide" Target="/ppt/notesSlides/notesSlide31.xml" Id="rId5" /></Relationships>
</file>

<file path=ppt/slides/_rels/slide32.xml.rels>&#65279;<?xml version="1.0" encoding="utf-8"?><Relationships xmlns="http://schemas.openxmlformats.org/package/2006/relationships"><Relationship Type="http://schemas.openxmlformats.org/officeDocument/2006/relationships/image" Target="/ppt/media/image79.jpeg" Id="rId1" /><Relationship Type="http://schemas.openxmlformats.org/officeDocument/2006/relationships/image" Target="/ppt/media/image80.jpeg" Id="rId2" /><Relationship Type="http://schemas.openxmlformats.org/officeDocument/2006/relationships/image" Target="/ppt/media/image81.jpeg" Id="rId3" /><Relationship Type="http://schemas.openxmlformats.org/officeDocument/2006/relationships/image" Target="/ppt/media/image82.png" Id="rId4" /><Relationship Type="http://schemas.openxmlformats.org/officeDocument/2006/relationships/image" Target="/ppt/media/image83.jpeg" Id="rId5" /><Relationship Type="http://schemas.openxmlformats.org/officeDocument/2006/relationships/image" Target="/ppt/media/image84.png" Id="rId6" /><Relationship Type="http://schemas.openxmlformats.org/officeDocument/2006/relationships/image" Target="/ppt/media/image85.jpeg" Id="rId7" /><Relationship Type="http://schemas.openxmlformats.org/officeDocument/2006/relationships/image" Target="/ppt/media/image86.png" Id="rId8" /><Relationship Type="http://schemas.openxmlformats.org/officeDocument/2006/relationships/image" Target="/ppt/media/image87.png" Id="rId9" /><Relationship Type="http://schemas.openxmlformats.org/officeDocument/2006/relationships/image" Target="/ppt/media/image88.jpeg" Id="rId10" /><Relationship Type="http://schemas.openxmlformats.org/officeDocument/2006/relationships/image" Target="/ppt/media/image89.png" Id="rId11" /><Relationship Type="http://schemas.openxmlformats.org/officeDocument/2006/relationships/image" Target="/ppt/media/image90.png" Id="rId12" /><Relationship Type="http://schemas.openxmlformats.org/officeDocument/2006/relationships/slideLayout" Target="/ppt/slideLayouts/slideLayout49.xml" Id="rId13" /><Relationship Type="http://schemas.openxmlformats.org/officeDocument/2006/relationships/notesSlide" Target="/ppt/notesSlides/notesSlide32.xml" Id="rId14" /></Relationships>
</file>

<file path=ppt/slides/_rels/slide33.xml.rels>&#65279;<?xml version="1.0" encoding="utf-8"?><Relationships xmlns="http://schemas.openxmlformats.org/package/2006/relationships"><Relationship Type="http://schemas.openxmlformats.org/officeDocument/2006/relationships/image" Target="/ppt/media/image91.png" Id="rId1" /><Relationship Type="http://schemas.openxmlformats.org/officeDocument/2006/relationships/diagramData" Target="/ppt/diagrams/data2.xml" Id="rId2" /><Relationship Type="http://schemas.openxmlformats.org/officeDocument/2006/relationships/diagramLayout" Target="/ppt/diagrams/layout2.xml" Id="rId3" /><Relationship Type="http://schemas.openxmlformats.org/officeDocument/2006/relationships/diagramQuickStyle" Target="/ppt/diagrams/quickStyle2.xml" Id="rId4" /><Relationship Type="http://schemas.openxmlformats.org/officeDocument/2006/relationships/diagramColors" Target="/ppt/diagrams/colors2.xml" Id="rId5" /><Relationship Type="http://schemas.microsoft.com/office/2007/relationships/diagramDrawing" Target="/ppt/diagrams/drawing2.xml" Id="rId6" /><Relationship Type="http://schemas.openxmlformats.org/officeDocument/2006/relationships/slideLayout" Target="/ppt/slideLayouts/slideLayout13.xml" Id="rId7" /></Relationships>
</file>

<file path=ppt/slides/_rels/slide34.xml.rels>&#65279;<?xml version="1.0" encoding="utf-8"?><Relationships xmlns="http://schemas.openxmlformats.org/package/2006/relationships"><Relationship Type="http://schemas.openxmlformats.org/officeDocument/2006/relationships/image" Target="/ppt/media/image92.png" Id="rId1" /><Relationship Type="http://schemas.openxmlformats.org/officeDocument/2006/relationships/diagramData" Target="/ppt/diagrams/data3.xml" Id="rId2" /><Relationship Type="http://schemas.openxmlformats.org/officeDocument/2006/relationships/diagramLayout" Target="/ppt/diagrams/layout3.xml" Id="rId3" /><Relationship Type="http://schemas.openxmlformats.org/officeDocument/2006/relationships/diagramQuickStyle" Target="/ppt/diagrams/quickStyle3.xml" Id="rId4" /><Relationship Type="http://schemas.openxmlformats.org/officeDocument/2006/relationships/diagramColors" Target="/ppt/diagrams/colors3.xml" Id="rId5" /><Relationship Type="http://schemas.microsoft.com/office/2007/relationships/diagramDrawing" Target="/ppt/diagrams/drawing3.xml" Id="rId6" /><Relationship Type="http://schemas.openxmlformats.org/officeDocument/2006/relationships/slideLayout" Target="/ppt/slideLayouts/slideLayout13.xml" Id="rId7" /></Relationships>
</file>

<file path=ppt/slides/_rels/slide35.xml.rels>&#65279;<?xml version="1.0" encoding="utf-8"?><Relationships xmlns="http://schemas.openxmlformats.org/package/2006/relationships"><Relationship Type="http://schemas.openxmlformats.org/officeDocument/2006/relationships/image" Target="/ppt/media/image93.png" Id="rId1" /><Relationship Type="http://schemas.openxmlformats.org/officeDocument/2006/relationships/image" Target="/ppt/media/image94.png" Id="rId2" /><Relationship Type="http://schemas.openxmlformats.org/officeDocument/2006/relationships/slideLayout" Target="/ppt/slideLayouts/slideLayout25.xml" Id="rId3" /></Relationships>
</file>

<file path=ppt/slides/_rels/slide36.xml.rels>&#65279;<?xml version="1.0" encoding="utf-8"?><Relationships xmlns="http://schemas.openxmlformats.org/package/2006/relationships"><Relationship Type="http://schemas.openxmlformats.org/officeDocument/2006/relationships/image" Target="/ppt/media/image95.png" Id="rId1" /><Relationship Type="http://schemas.openxmlformats.org/officeDocument/2006/relationships/image" Target="/ppt/media/image96.jpeg" Id="rId2" /><Relationship Type="http://schemas.openxmlformats.org/officeDocument/2006/relationships/slideLayout" Target="/ppt/slideLayouts/slideLayout25.xml" Id="rId3" /></Relationships>
</file>

<file path=ppt/slides/_rels/slide37.xml.rels>&#65279;<?xml version="1.0" encoding="utf-8"?><Relationships xmlns="http://schemas.openxmlformats.org/package/2006/relationships"><Relationship Type="http://schemas.openxmlformats.org/officeDocument/2006/relationships/image" Target="/ppt/media/image97.png" Id="rId1" /><Relationship Type="http://schemas.openxmlformats.org/officeDocument/2006/relationships/image" Target="/ppt/media/image98.jpeg" Id="rId2" /><Relationship Type="http://schemas.openxmlformats.org/officeDocument/2006/relationships/slideLayout" Target="/ppt/slideLayouts/slideLayout25.xml" Id="rId3" /></Relationships>
</file>

<file path=ppt/slides/_rels/slide38.xml.rels>&#65279;<?xml version="1.0" encoding="utf-8"?><Relationships xmlns="http://schemas.openxmlformats.org/package/2006/relationships"><Relationship Type="http://schemas.openxmlformats.org/officeDocument/2006/relationships/image" Target="/ppt/media/image99.png" Id="rId1" /><Relationship Type="http://schemas.openxmlformats.org/officeDocument/2006/relationships/slideLayout" Target="/ppt/slideLayouts/slideLayout25.xml" Id="rId2" /></Relationships>
</file>

<file path=ppt/slides/_rels/slide39.xml.rels>&#65279;<?xml version="1.0" encoding="utf-8"?><Relationships xmlns="http://schemas.openxmlformats.org/package/2006/relationships"><Relationship Type="http://schemas.openxmlformats.org/officeDocument/2006/relationships/image" Target="/ppt/media/image100.png" Id="rId1" /><Relationship Type="http://schemas.openxmlformats.org/officeDocument/2006/relationships/image" Target="/ppt/media/image101.png" Id="rId2" /><Relationship Type="http://schemas.openxmlformats.org/officeDocument/2006/relationships/slideLayout" Target="/ppt/slideLayouts/slideLayout13.xml" Id="rId3" /><Relationship Type="http://schemas.openxmlformats.org/officeDocument/2006/relationships/notesSlide" Target="/ppt/notesSlides/notesSlide39.xml" Id="rId4" /></Relationships>
</file>

<file path=ppt/slides/_rels/slide4.xml.rels>&#65279;<?xml version="1.0" encoding="utf-8"?><Relationships xmlns="http://schemas.openxmlformats.org/package/2006/relationships"><Relationship Type="http://schemas.openxmlformats.org/officeDocument/2006/relationships/image" Target="/ppt/media/image7.jpeg" Id="rId1" /><Relationship Type="http://schemas.openxmlformats.org/officeDocument/2006/relationships/slideLayout" Target="/ppt/slideLayouts/slideLayout13.xml" Id="rId2" /><Relationship Type="http://schemas.openxmlformats.org/officeDocument/2006/relationships/notesSlide" Target="/ppt/notesSlides/notesSlide4.xml" Id="rId3" /></Relationships>
</file>

<file path=ppt/slides/_rels/slide40.xml.rels>&#65279;<?xml version="1.0" encoding="utf-8"?><Relationships xmlns="http://schemas.openxmlformats.org/package/2006/relationships"><Relationship Type="http://schemas.openxmlformats.org/officeDocument/2006/relationships/image" Target="/ppt/media/image102.png" Id="rId1" /><Relationship Type="http://schemas.openxmlformats.org/officeDocument/2006/relationships/image" Target="/ppt/media/image103.jpeg" Id="rId2" /><Relationship Type="http://schemas.openxmlformats.org/officeDocument/2006/relationships/slideLayout" Target="/ppt/slideLayouts/slideLayout25.xml" Id="rId3" /><Relationship Type="http://schemas.openxmlformats.org/officeDocument/2006/relationships/notesSlide" Target="/ppt/notesSlides/notesSlide40.xml" Id="rId4" /></Relationships>
</file>

<file path=ppt/slides/_rels/slide41.xml.rels>&#65279;<?xml version="1.0" encoding="utf-8"?><Relationships xmlns="http://schemas.openxmlformats.org/package/2006/relationships"><Relationship Type="http://schemas.openxmlformats.org/officeDocument/2006/relationships/image" Target="/ppt/media/image104.png" Id="rId1" /><Relationship Type="http://schemas.openxmlformats.org/officeDocument/2006/relationships/image" Target="/ppt/media/image105.png" Id="rId2" /><Relationship Type="http://schemas.openxmlformats.org/officeDocument/2006/relationships/slideLayout" Target="/ppt/slideLayouts/slideLayout25.xml" Id="rId3" /></Relationships>
</file>

<file path=ppt/slides/_rels/slide42.xml.rels>&#65279;<?xml version="1.0" encoding="utf-8"?><Relationships xmlns="http://schemas.openxmlformats.org/package/2006/relationships"><Relationship Type="http://schemas.openxmlformats.org/officeDocument/2006/relationships/image" Target="/ppt/media/image106.png" Id="rId1" /><Relationship Type="http://schemas.openxmlformats.org/officeDocument/2006/relationships/image" Target="/ppt/media/image107.png" Id="rId2" /><Relationship Type="http://schemas.openxmlformats.org/officeDocument/2006/relationships/slideLayout" Target="/ppt/slideLayouts/slideLayout25.xml" Id="rId3" /></Relationships>
</file>

<file path=ppt/slides/_rels/slide43.xml.rels>&#65279;<?xml version="1.0" encoding="utf-8"?><Relationships xmlns="http://schemas.openxmlformats.org/package/2006/relationships"><Relationship Type="http://schemas.openxmlformats.org/officeDocument/2006/relationships/image" Target="/ppt/media/image108.png" Id="rId1" /><Relationship Type="http://schemas.openxmlformats.org/officeDocument/2006/relationships/image" Target="/ppt/media/image109.png" Id="rId2" /><Relationship Type="http://schemas.openxmlformats.org/officeDocument/2006/relationships/image" Target="/ppt/media/image110.png" Id="rId3" /><Relationship Type="http://schemas.openxmlformats.org/officeDocument/2006/relationships/slideLayout" Target="/ppt/slideLayouts/slideLayout13.xml" Id="rId4" /></Relationships>
</file>

<file path=ppt/slides/_rels/slide44.xml.rels>&#65279;<?xml version="1.0" encoding="utf-8"?><Relationships xmlns="http://schemas.openxmlformats.org/package/2006/relationships"><Relationship Type="http://schemas.openxmlformats.org/officeDocument/2006/relationships/image" Target="/ppt/media/image111.png" Id="rId1" /><Relationship Type="http://schemas.openxmlformats.org/officeDocument/2006/relationships/image" Target="/ppt/media/image112.jpeg" Id="rId2" /><Relationship Type="http://schemas.openxmlformats.org/officeDocument/2006/relationships/slideLayout" Target="/ppt/slideLayouts/slideLayout85.xml" Id="rId3" /></Relationships>
</file>

<file path=ppt/slides/_rels/slide45.xml.rels>&#65279;<?xml version="1.0" encoding="utf-8"?><Relationships xmlns="http://schemas.openxmlformats.org/package/2006/relationships"><Relationship Type="http://schemas.openxmlformats.org/officeDocument/2006/relationships/chart" Target="/ppt/charts/chart1.xml" Id="rId1" /><Relationship Type="http://schemas.openxmlformats.org/officeDocument/2006/relationships/slideLayout" Target="/ppt/slideLayouts/slideLayout97.xml" Id="rId2" /><Relationship Type="http://schemas.openxmlformats.org/officeDocument/2006/relationships/notesSlide" Target="/ppt/notesSlides/notesSlide45.xml" Id="rId3" /></Relationships>
</file>

<file path=ppt/slides/_rels/slide46.xml.rels>&#65279;<?xml version="1.0" encoding="utf-8"?><Relationships xmlns="http://schemas.openxmlformats.org/package/2006/relationships"><Relationship Type="http://schemas.openxmlformats.org/officeDocument/2006/relationships/image" Target="/ppt/media/image113.jpeg" Id="rId1" /><Relationship Type="http://schemas.openxmlformats.org/officeDocument/2006/relationships/slideLayout" Target="/ppt/slideLayouts/slideLayout49.xml" Id="rId2" /><Relationship Type="http://schemas.openxmlformats.org/officeDocument/2006/relationships/notesSlide" Target="/ppt/notesSlides/notesSlide46.xml" Id="rId3" /></Relationships>
</file>

<file path=ppt/slides/_rels/slide47.xml.rels>&#65279;<?xml version="1.0" encoding="utf-8"?><Relationships xmlns="http://schemas.openxmlformats.org/package/2006/relationships"><Relationship Type="http://schemas.openxmlformats.org/officeDocument/2006/relationships/image" Target="/ppt/media/image114.png" Id="rId1" /><Relationship Type="http://schemas.openxmlformats.org/officeDocument/2006/relationships/image" Target="/ppt/media/image115.jpeg" Id="rId2" /><Relationship Type="http://schemas.openxmlformats.org/officeDocument/2006/relationships/slideLayout" Target="/ppt/slideLayouts/slideLayout25.xml" Id="rId3" /></Relationships>
</file>

<file path=ppt/slides/_rels/slide48.xml.rels>&#65279;<?xml version="1.0" encoding="utf-8"?><Relationships xmlns="http://schemas.openxmlformats.org/package/2006/relationships"><Relationship Type="http://schemas.openxmlformats.org/officeDocument/2006/relationships/image" Target="/ppt/media/image116.png" Id="rId1" /><Relationship Type="http://schemas.openxmlformats.org/officeDocument/2006/relationships/image" Target="/ppt/media/image117.jpeg" Id="rId2" /><Relationship Type="http://schemas.openxmlformats.org/officeDocument/2006/relationships/slideLayout" Target="/ppt/slideLayouts/slideLayout25.xml" Id="rId3" /></Relationships>
</file>

<file path=ppt/slides/_rels/slide49.xml.rels>&#65279;<?xml version="1.0" encoding="utf-8"?><Relationships xmlns="http://schemas.openxmlformats.org/package/2006/relationships"><Relationship Type="http://schemas.openxmlformats.org/officeDocument/2006/relationships/image" Target="/ppt/media/image118.png" Id="rId1" /><Relationship Type="http://schemas.openxmlformats.org/officeDocument/2006/relationships/image" Target="/ppt/media/image119.png" Id="rId2" /><Relationship Type="http://schemas.openxmlformats.org/officeDocument/2006/relationships/slideLayout" Target="/ppt/slideLayouts/slideLayout13.xml" Id="rId3" /><Relationship Type="http://schemas.openxmlformats.org/officeDocument/2006/relationships/notesSlide" Target="/ppt/notesSlides/notesSlide49.xml" Id="rId4" /></Relationships>
</file>

<file path=ppt/slides/_rels/slide5.xml.rels>&#65279;<?xml version="1.0" encoding="utf-8"?><Relationships xmlns="http://schemas.openxmlformats.org/package/2006/relationships"><Relationship Type="http://schemas.openxmlformats.org/officeDocument/2006/relationships/image" Target="/ppt/media/image8.jpeg" Id="rId1" /><Relationship Type="http://schemas.openxmlformats.org/officeDocument/2006/relationships/slideLayout" Target="/ppt/slideLayouts/slideLayout13.xml" Id="rId2" /><Relationship Type="http://schemas.openxmlformats.org/officeDocument/2006/relationships/notesSlide" Target="/ppt/notesSlides/notesSlide5.xml" Id="rId3" /></Relationships>
</file>

<file path=ppt/slides/_rels/slide50.xml.rels>&#65279;<?xml version="1.0" encoding="utf-8"?><Relationships xmlns="http://schemas.openxmlformats.org/package/2006/relationships"><Relationship Type="http://schemas.openxmlformats.org/officeDocument/2006/relationships/image" Target="/ppt/media/image120.png" Id="rId1" /><Relationship Type="http://schemas.openxmlformats.org/officeDocument/2006/relationships/image" Target="/ppt/media/image121.jpeg" Id="rId2" /><Relationship Type="http://schemas.openxmlformats.org/officeDocument/2006/relationships/slideLayout" Target="/ppt/slideLayouts/slideLayout85.xml" Id="rId3" /><Relationship Type="http://schemas.openxmlformats.org/officeDocument/2006/relationships/notesSlide" Target="/ppt/notesSlides/notesSlide50.xml" Id="rId4" /></Relationships>
</file>

<file path=ppt/slides/_rels/slide51.xml.rels>&#65279;<?xml version="1.0" encoding="utf-8"?><Relationships xmlns="http://schemas.openxmlformats.org/package/2006/relationships"><Relationship Type="http://schemas.openxmlformats.org/officeDocument/2006/relationships/image" Target="/ppt/media/image122.png" Id="rId1" /><Relationship Type="http://schemas.openxmlformats.org/officeDocument/2006/relationships/image" Target="/ppt/media/image123.jpeg" Id="rId2" /><Relationship Type="http://schemas.openxmlformats.org/officeDocument/2006/relationships/slideLayout" Target="/ppt/slideLayouts/slideLayout25.xml" Id="rId3" /></Relationships>
</file>

<file path=ppt/slides/_rels/slide52.xml.rels>&#65279;<?xml version="1.0" encoding="utf-8"?><Relationships xmlns="http://schemas.openxmlformats.org/package/2006/relationships"><Relationship Type="http://schemas.openxmlformats.org/officeDocument/2006/relationships/image" Target="/ppt/media/image124.png" Id="rId1" /><Relationship Type="http://schemas.openxmlformats.org/officeDocument/2006/relationships/image" Target="/ppt/media/image125.jpeg" Id="rId2" /><Relationship Type="http://schemas.openxmlformats.org/officeDocument/2006/relationships/slideLayout" Target="/ppt/slideLayouts/slideLayout25.xml" Id="rId3" /></Relationships>
</file>

<file path=ppt/slides/_rels/slide53.xml.rels>&#65279;<?xml version="1.0" encoding="utf-8"?><Relationships xmlns="http://schemas.openxmlformats.org/package/2006/relationships"><Relationship Type="http://schemas.openxmlformats.org/officeDocument/2006/relationships/image" Target="/ppt/media/image126.png" Id="rId1" /><Relationship Type="http://schemas.openxmlformats.org/officeDocument/2006/relationships/image" Target="/ppt/media/image127.png" Id="rId2" /><Relationship Type="http://schemas.openxmlformats.org/officeDocument/2006/relationships/slideLayout" Target="/ppt/slideLayouts/slideLayout25.xml" Id="rId3" /></Relationships>
</file>

<file path=ppt/slides/_rels/slide54.xml.rels>&#65279;<?xml version="1.0" encoding="utf-8"?><Relationships xmlns="http://schemas.openxmlformats.org/package/2006/relationships"><Relationship Type="http://schemas.openxmlformats.org/officeDocument/2006/relationships/image" Target="/ppt/media/image128.png" Id="rId1" /><Relationship Type="http://schemas.openxmlformats.org/officeDocument/2006/relationships/image" Target="/ppt/media/image129.png" Id="rId2" /><Relationship Type="http://schemas.openxmlformats.org/officeDocument/2006/relationships/image" Target="/ppt/media/image130.jpeg" Id="rId3" /><Relationship Type="http://schemas.openxmlformats.org/officeDocument/2006/relationships/slideLayout" Target="/ppt/slideLayouts/slideLayout13.xml" Id="rId4" /></Relationships>
</file>

<file path=ppt/slides/_rels/slide55.xml.rels>&#65279;<?xml version="1.0" encoding="utf-8"?><Relationships xmlns="http://schemas.openxmlformats.org/package/2006/relationships"><Relationship Type="http://schemas.openxmlformats.org/officeDocument/2006/relationships/image" Target="/ppt/media/image131.jpeg" Id="rId1" /><Relationship Type="http://schemas.openxmlformats.org/officeDocument/2006/relationships/slideLayout" Target="/ppt/slideLayouts/slideLayout25.xml" Id="rId2" /></Relationships>
</file>

<file path=ppt/slides/_rels/slide56.xml.rels>&#65279;<?xml version="1.0" encoding="utf-8"?><Relationships xmlns="http://schemas.openxmlformats.org/package/2006/relationships"><Relationship Type="http://schemas.openxmlformats.org/officeDocument/2006/relationships/image" Target="/ppt/media/image132.png" Id="rId1" /><Relationship Type="http://schemas.openxmlformats.org/officeDocument/2006/relationships/diagramData" Target="/ppt/diagrams/data4.xml" Id="rId2" /><Relationship Type="http://schemas.openxmlformats.org/officeDocument/2006/relationships/diagramLayout" Target="/ppt/diagrams/layout4.xml" Id="rId3" /><Relationship Type="http://schemas.openxmlformats.org/officeDocument/2006/relationships/diagramQuickStyle" Target="/ppt/diagrams/quickStyle4.xml" Id="rId4" /><Relationship Type="http://schemas.openxmlformats.org/officeDocument/2006/relationships/diagramColors" Target="/ppt/diagrams/colors4.xml" Id="rId5" /><Relationship Type="http://schemas.microsoft.com/office/2007/relationships/diagramDrawing" Target="/ppt/diagrams/drawing4.xml" Id="rId6" /><Relationship Type="http://schemas.openxmlformats.org/officeDocument/2006/relationships/slideLayout" Target="/ppt/slideLayouts/slideLayout13.xml" Id="rId7" /></Relationships>
</file>

<file path=ppt/slides/_rels/slide57.xml.rels>&#65279;<?xml version="1.0" encoding="utf-8"?><Relationships xmlns="http://schemas.openxmlformats.org/package/2006/relationships"><Relationship Type="http://schemas.openxmlformats.org/officeDocument/2006/relationships/image" Target="/ppt/media/image133.png" Id="rId1" /><Relationship Type="http://schemas.openxmlformats.org/officeDocument/2006/relationships/diagramData" Target="/ppt/diagrams/data5.xml" Id="rId2" /><Relationship Type="http://schemas.openxmlformats.org/officeDocument/2006/relationships/diagramLayout" Target="/ppt/diagrams/layout5.xml" Id="rId3" /><Relationship Type="http://schemas.openxmlformats.org/officeDocument/2006/relationships/diagramQuickStyle" Target="/ppt/diagrams/quickStyle5.xml" Id="rId4" /><Relationship Type="http://schemas.openxmlformats.org/officeDocument/2006/relationships/diagramColors" Target="/ppt/diagrams/colors5.xml" Id="rId5" /><Relationship Type="http://schemas.microsoft.com/office/2007/relationships/diagramDrawing" Target="/ppt/diagrams/drawing5.xml" Id="rId6" /><Relationship Type="http://schemas.openxmlformats.org/officeDocument/2006/relationships/slideLayout" Target="/ppt/slideLayouts/slideLayout13.xml" Id="rId7" /></Relationships>
</file>

<file path=ppt/slides/_rels/slide58.xml.rels>&#65279;<?xml version="1.0" encoding="utf-8"?><Relationships xmlns="http://schemas.openxmlformats.org/package/2006/relationships"><Relationship Type="http://schemas.openxmlformats.org/officeDocument/2006/relationships/image" Target="/ppt/media/image134.png" Id="rId1" /><Relationship Type="http://schemas.openxmlformats.org/officeDocument/2006/relationships/slideLayout" Target="/ppt/slideLayouts/slideLayout1.xml" Id="rId2" /><Relationship Type="http://schemas.openxmlformats.org/officeDocument/2006/relationships/notesSlide" Target="/ppt/notesSlides/notesSlide58.xml" Id="rId3" /></Relationships>
</file>

<file path=ppt/slides/_rels/slide59.xml.rels>&#65279;<?xml version="1.0" encoding="utf-8"?><Relationships xmlns="http://schemas.openxmlformats.org/package/2006/relationships"><Relationship Type="http://schemas.openxmlformats.org/officeDocument/2006/relationships/image" Target="/ppt/media/image135.png" Id="rId1" /><Relationship Type="http://schemas.openxmlformats.org/officeDocument/2006/relationships/image" Target="/ppt/media/image136.jpeg" Id="rId2" /><Relationship Type="http://schemas.openxmlformats.org/officeDocument/2006/relationships/slideLayout" Target="/ppt/slideLayouts/slideLayout25.xml" Id="rId3" /></Relationships>
</file>

<file path=ppt/slides/_rels/slide6.xml.rels>&#65279;<?xml version="1.0" encoding="utf-8"?><Relationships xmlns="http://schemas.openxmlformats.org/package/2006/relationships"><Relationship Type="http://schemas.openxmlformats.org/officeDocument/2006/relationships/image" Target="/ppt/media/image9.png" Id="rId1" /><Relationship Type="http://schemas.openxmlformats.org/officeDocument/2006/relationships/image" Target="/ppt/media/image10.jpeg" Id="rId2" /><Relationship Type="http://schemas.openxmlformats.org/officeDocument/2006/relationships/image" Target="/ppt/media/image11.png" Id="rId3" /><Relationship Type="http://schemas.openxmlformats.org/officeDocument/2006/relationships/image" Target="/ppt/media/image12.jpeg" Id="rId4" /><Relationship Type="http://schemas.openxmlformats.org/officeDocument/2006/relationships/image" Target="/ppt/media/image13.jpeg" Id="rId5" /><Relationship Type="http://schemas.openxmlformats.org/officeDocument/2006/relationships/image" Target="/ppt/media/image14.png" Id="rId6" /><Relationship Type="http://schemas.openxmlformats.org/officeDocument/2006/relationships/image" Target="/ppt/media/image15.jpeg" Id="rId7" /><Relationship Type="http://schemas.openxmlformats.org/officeDocument/2006/relationships/image" Target="/ppt/media/image16.jpeg" Id="rId8" /><Relationship Type="http://schemas.openxmlformats.org/officeDocument/2006/relationships/slideLayout" Target="/ppt/slideLayouts/slideLayout25.xml" Id="rId9" /><Relationship Type="http://schemas.openxmlformats.org/officeDocument/2006/relationships/notesSlide" Target="/ppt/notesSlides/notesSlide6.xml" Id="rId10" /></Relationships>
</file>

<file path=ppt/slides/_rels/slide60.xml.rels>&#65279;<?xml version="1.0" encoding="utf-8"?><Relationships xmlns="http://schemas.openxmlformats.org/package/2006/relationships"><Relationship Type="http://schemas.openxmlformats.org/officeDocument/2006/relationships/image" Target="/ppt/media/image137.png" Id="rId1" /><Relationship Type="http://schemas.openxmlformats.org/officeDocument/2006/relationships/image" Target="/ppt/media/image138.jpeg" Id="rId2" /><Relationship Type="http://schemas.openxmlformats.org/officeDocument/2006/relationships/slideLayout" Target="/ppt/slideLayouts/slideLayout85.xml" Id="rId3" /></Relationships>
</file>

<file path=ppt/slides/_rels/slide61.xml.rels>&#65279;<?xml version="1.0" encoding="utf-8"?><Relationships xmlns="http://schemas.openxmlformats.org/package/2006/relationships"><Relationship Type="http://schemas.openxmlformats.org/officeDocument/2006/relationships/image" Target="/ppt/media/image139.png" Id="rId1" /><Relationship Type="http://schemas.openxmlformats.org/officeDocument/2006/relationships/image" Target="/ppt/media/image140.png" Id="rId2" /><Relationship Type="http://schemas.openxmlformats.org/officeDocument/2006/relationships/image" Target="/ppt/media/image141.png" Id="rId3" /><Relationship Type="http://schemas.openxmlformats.org/officeDocument/2006/relationships/slideLayout" Target="/ppt/slideLayouts/slideLayout13.xml" Id="rId4" /></Relationships>
</file>

<file path=ppt/slides/_rels/slide62.xml.rels>&#65279;<?xml version="1.0" encoding="utf-8"?><Relationships xmlns="http://schemas.openxmlformats.org/package/2006/relationships"><Relationship Type="http://schemas.openxmlformats.org/officeDocument/2006/relationships/image" Target="/ppt/media/image142.png" Id="rId1" /><Relationship Type="http://schemas.openxmlformats.org/officeDocument/2006/relationships/image" Target="/ppt/media/image143.jpeg" Id="rId2" /><Relationship Type="http://schemas.openxmlformats.org/officeDocument/2006/relationships/image" Target="/ppt/media/image144.jpeg" Id="rId3" /><Relationship Type="http://schemas.openxmlformats.org/officeDocument/2006/relationships/slideLayout" Target="/ppt/slideLayouts/slideLayout13.xml" Id="rId4" /></Relationships>
</file>

<file path=ppt/slides/_rels/slide63.xml.rels>&#65279;<?xml version="1.0" encoding="utf-8"?><Relationships xmlns="http://schemas.openxmlformats.org/package/2006/relationships"><Relationship Type="http://schemas.openxmlformats.org/officeDocument/2006/relationships/image" Target="/ppt/media/image145.jpeg" Id="rId1" /><Relationship Type="http://schemas.openxmlformats.org/officeDocument/2006/relationships/slideLayout" Target="/ppt/slideLayouts/slideLayout25.xml" Id="rId2" /></Relationships>
</file>

<file path=ppt/slides/_rels/slide64.xml.rels>&#65279;<?xml version="1.0" encoding="utf-8"?><Relationships xmlns="http://schemas.openxmlformats.org/package/2006/relationships"><Relationship Type="http://schemas.openxmlformats.org/officeDocument/2006/relationships/image" Target="/ppt/media/image146.png" Id="rId1" /><Relationship Type="http://schemas.openxmlformats.org/officeDocument/2006/relationships/image" Target="/ppt/media/image147.jpeg" Id="rId2" /><Relationship Type="http://schemas.openxmlformats.org/officeDocument/2006/relationships/slideLayout" Target="/ppt/slideLayouts/slideLayout25.xml" Id="rId3" /></Relationships>
</file>

<file path=ppt/slides/_rels/slide65.xml.rels>&#65279;<?xml version="1.0" encoding="utf-8"?><Relationships xmlns="http://schemas.openxmlformats.org/package/2006/relationships"><Relationship Type="http://schemas.openxmlformats.org/officeDocument/2006/relationships/image" Target="/ppt/media/image148.png" Id="rId1" /><Relationship Type="http://schemas.openxmlformats.org/officeDocument/2006/relationships/image" Target="/ppt/media/image149.jpeg" Id="rId2" /><Relationship Type="http://schemas.openxmlformats.org/officeDocument/2006/relationships/image" Target="/ppt/media/image150.jpeg" Id="rId3" /><Relationship Type="http://schemas.openxmlformats.org/officeDocument/2006/relationships/slideLayout" Target="/ppt/slideLayouts/slideLayout25.xml" Id="rId4" /></Relationships>
</file>

<file path=ppt/slides/_rels/slide66.xml.rels>&#65279;<?xml version="1.0" encoding="utf-8"?><Relationships xmlns="http://schemas.openxmlformats.org/package/2006/relationships"><Relationship Type="http://schemas.openxmlformats.org/officeDocument/2006/relationships/image" Target="/ppt/media/image151.png" Id="rId1" /><Relationship Type="http://schemas.openxmlformats.org/officeDocument/2006/relationships/image" Target="/ppt/media/image152.jpeg" Id="rId2" /><Relationship Type="http://schemas.openxmlformats.org/officeDocument/2006/relationships/image" Target="/ppt/media/image153.jpeg" Id="rId3" /><Relationship Type="http://schemas.openxmlformats.org/officeDocument/2006/relationships/slideLayout" Target="/ppt/slideLayouts/slideLayout13.xml" Id="rId4" /></Relationships>
</file>

<file path=ppt/slides/_rels/slide67.xml.rels>&#65279;<?xml version="1.0" encoding="utf-8"?><Relationships xmlns="http://schemas.openxmlformats.org/package/2006/relationships"><Relationship Type="http://schemas.openxmlformats.org/officeDocument/2006/relationships/image" Target="/ppt/media/image154.png" Id="rId1" /><Relationship Type="http://schemas.openxmlformats.org/officeDocument/2006/relationships/image" Target="/ppt/media/image155.jpeg" Id="rId2" /><Relationship Type="http://schemas.openxmlformats.org/officeDocument/2006/relationships/image" Target="/ppt/media/image156.png" Id="rId3" /><Relationship Type="http://schemas.openxmlformats.org/officeDocument/2006/relationships/slideLayout" Target="/ppt/slideLayouts/slideLayout13.xml" Id="rId4" /></Relationships>
</file>

<file path=ppt/slides/_rels/slide68.xml.rels>&#65279;<?xml version="1.0" encoding="utf-8"?><Relationships xmlns="http://schemas.openxmlformats.org/package/2006/relationships"><Relationship Type="http://schemas.openxmlformats.org/officeDocument/2006/relationships/image" Target="/ppt/media/image157.png" Id="rId1" /><Relationship Type="http://schemas.openxmlformats.org/officeDocument/2006/relationships/image" Target="/ppt/media/image158.jpeg" Id="rId2" /><Relationship Type="http://schemas.openxmlformats.org/officeDocument/2006/relationships/image" Target="/ppt/media/image159.png" Id="rId3" /><Relationship Type="http://schemas.openxmlformats.org/officeDocument/2006/relationships/slideLayout" Target="/ppt/slideLayouts/slideLayout25.xml" Id="rId4" /></Relationships>
</file>

<file path=ppt/slides/_rels/slide69.xml.rels>&#65279;<?xml version="1.0" encoding="utf-8"?><Relationships xmlns="http://schemas.openxmlformats.org/package/2006/relationships"><Relationship Type="http://schemas.openxmlformats.org/officeDocument/2006/relationships/image" Target="/ppt/media/image160.png" Id="rId1" /><Relationship Type="http://schemas.openxmlformats.org/officeDocument/2006/relationships/image" Target="/ppt/media/image161.png" Id="rId2" /><Relationship Type="http://schemas.openxmlformats.org/officeDocument/2006/relationships/image" Target="/ppt/media/image162.jpeg" Id="rId3" /><Relationship Type="http://schemas.openxmlformats.org/officeDocument/2006/relationships/slideLayout" Target="/ppt/slideLayouts/slideLayout13.xml" Id="rId4" /></Relationships>
</file>

<file path=ppt/slides/_rels/slide7.xml.rels>&#65279;<?xml version="1.0" encoding="utf-8"?><Relationships xmlns="http://schemas.openxmlformats.org/package/2006/relationships"><Relationship Type="http://schemas.openxmlformats.org/officeDocument/2006/relationships/slideLayout" Target="/ppt/slideLayouts/slideLayout38.xml" Id="rId1" /></Relationships>
</file>

<file path=ppt/slides/_rels/slide70.xml.rels>&#65279;<?xml version="1.0" encoding="utf-8"?><Relationships xmlns="http://schemas.openxmlformats.org/package/2006/relationships"><Relationship Type="http://schemas.openxmlformats.org/officeDocument/2006/relationships/image" Target="/ppt/media/image163.png" Id="rId1" /><Relationship Type="http://schemas.openxmlformats.org/officeDocument/2006/relationships/image" Target="/ppt/media/image164.jpeg" Id="rId2" /><Relationship Type="http://schemas.openxmlformats.org/officeDocument/2006/relationships/image" Target="/ppt/media/image165.jpeg" Id="rId3" /><Relationship Type="http://schemas.openxmlformats.org/officeDocument/2006/relationships/slideLayout" Target="/ppt/slideLayouts/slideLayout25.xml" Id="rId4" /></Relationships>
</file>

<file path=ppt/slides/_rels/slide71.xml.rels>&#65279;<?xml version="1.0" encoding="utf-8"?><Relationships xmlns="http://schemas.openxmlformats.org/package/2006/relationships"><Relationship Type="http://schemas.openxmlformats.org/officeDocument/2006/relationships/image" Target="/ppt/media/image166.png" Id="rId1" /><Relationship Type="http://schemas.openxmlformats.org/officeDocument/2006/relationships/image" Target="/ppt/media/image167.jpeg" Id="rId2" /><Relationship Type="http://schemas.openxmlformats.org/officeDocument/2006/relationships/slideLayout" Target="/ppt/slideLayouts/slideLayout25.xml" Id="rId3" /></Relationships>
</file>

<file path=ppt/slides/_rels/slide72.xml.rels>&#65279;<?xml version="1.0" encoding="utf-8"?><Relationships xmlns="http://schemas.openxmlformats.org/package/2006/relationships"><Relationship Type="http://schemas.openxmlformats.org/officeDocument/2006/relationships/image" Target="/ppt/media/image168.png" Id="rId1" /><Relationship Type="http://schemas.openxmlformats.org/officeDocument/2006/relationships/image" Target="/ppt/media/image169.png" Id="rId2" /><Relationship Type="http://schemas.openxmlformats.org/officeDocument/2006/relationships/slideLayout" Target="/ppt/slideLayouts/slideLayout85.xml" Id="rId3" /><Relationship Type="http://schemas.openxmlformats.org/officeDocument/2006/relationships/notesSlide" Target="/ppt/notesSlides/notesSlide72.xml" Id="rId4" /></Relationships>
</file>

<file path=ppt/slides/_rels/slide73.xml.rels>&#65279;<?xml version="1.0" encoding="utf-8"?><Relationships xmlns="http://schemas.openxmlformats.org/package/2006/relationships"><Relationship Type="http://schemas.openxmlformats.org/officeDocument/2006/relationships/image" Target="/ppt/media/image170.png" Id="rId1" /><Relationship Type="http://schemas.openxmlformats.org/officeDocument/2006/relationships/slideLayout" Target="/ppt/slideLayouts/slideLayout49.xml" Id="rId2" /><Relationship Type="http://schemas.openxmlformats.org/officeDocument/2006/relationships/notesSlide" Target="/ppt/notesSlides/notesSlide73.xml" Id="rId3" /></Relationships>
</file>

<file path=ppt/slides/_rels/slide74.xml.rels>&#65279;<?xml version="1.0" encoding="utf-8"?><Relationships xmlns="http://schemas.openxmlformats.org/package/2006/relationships"><Relationship Type="http://schemas.openxmlformats.org/officeDocument/2006/relationships/image" Target="/ppt/media/image171.png" Id="rId1" /><Relationship Type="http://schemas.openxmlformats.org/officeDocument/2006/relationships/slideLayout" Target="/ppt/slideLayouts/slideLayout49.xml" Id="rId2" /><Relationship Type="http://schemas.openxmlformats.org/officeDocument/2006/relationships/notesSlide" Target="/ppt/notesSlides/notesSlide74.xml" Id="rId3" /></Relationships>
</file>

<file path=ppt/slides/_rels/slide75.xml.rels>&#65279;<?xml version="1.0" encoding="utf-8"?><Relationships xmlns="http://schemas.openxmlformats.org/package/2006/relationships"><Relationship Type="http://schemas.openxmlformats.org/officeDocument/2006/relationships/image" Target="/ppt/media/image172.png" Id="rId1" /><Relationship Type="http://schemas.openxmlformats.org/officeDocument/2006/relationships/image" Target="/ppt/media/image173.png" Id="rId2" /><Relationship Type="http://schemas.openxmlformats.org/officeDocument/2006/relationships/image" Target="/ppt/media/image174.jpeg" Id="rId3" /><Relationship Type="http://schemas.openxmlformats.org/officeDocument/2006/relationships/slideLayout" Target="/ppt/slideLayouts/slideLayout112.xml" Id="rId4" /></Relationships>
</file>

<file path=ppt/slides/_rels/slide76.xml.rels>&#65279;<?xml version="1.0" encoding="utf-8"?><Relationships xmlns="http://schemas.openxmlformats.org/package/2006/relationships"><Relationship Type="http://schemas.openxmlformats.org/officeDocument/2006/relationships/image" Target="/ppt/media/image175.png" Id="rId1" /><Relationship Type="http://schemas.openxmlformats.org/officeDocument/2006/relationships/image" Target="/ppt/media/image176.png" Id="rId2" /><Relationship Type="http://schemas.openxmlformats.org/officeDocument/2006/relationships/slideLayout" Target="/ppt/slideLayouts/slideLayout25.xml" Id="rId3" /></Relationships>
</file>

<file path=ppt/slides/_rels/slide77.xml.rels>&#65279;<?xml version="1.0" encoding="utf-8"?><Relationships xmlns="http://schemas.openxmlformats.org/package/2006/relationships"><Relationship Type="http://schemas.openxmlformats.org/officeDocument/2006/relationships/image" Target="/ppt/media/image177.png" Id="rId1" /><Relationship Type="http://schemas.openxmlformats.org/officeDocument/2006/relationships/slideLayout" Target="/ppt/slideLayouts/slideLayout49.xml" Id="rId2" /><Relationship Type="http://schemas.openxmlformats.org/officeDocument/2006/relationships/notesSlide" Target="/ppt/notesSlides/notesSlide77.xml" Id="rId3" /></Relationships>
</file>

<file path=ppt/slides/_rels/slide78.xml.rels>&#65279;<?xml version="1.0" encoding="utf-8"?><Relationships xmlns="http://schemas.openxmlformats.org/package/2006/relationships"><Relationship Type="http://schemas.openxmlformats.org/officeDocument/2006/relationships/image" Target="/ppt/media/image178.jpeg" Id="rId1" /><Relationship Type="http://schemas.openxmlformats.org/officeDocument/2006/relationships/slideLayout" Target="/ppt/slideLayouts/slideLayout49.xml" Id="rId2" /></Relationships>
</file>

<file path=ppt/slides/_rels/slide79.xml.rels>&#65279;<?xml version="1.0" encoding="utf-8"?><Relationships xmlns="http://schemas.openxmlformats.org/package/2006/relationships"><Relationship Type="http://schemas.openxmlformats.org/officeDocument/2006/relationships/image" Target="/ppt/media/image179.jpeg" Id="rId3" /><Relationship Type="http://schemas.openxmlformats.org/officeDocument/2006/relationships/slideLayout" Target="/ppt/slideLayouts/slideLayout49.xml" Id="rId4" /><Relationship Type="http://schemas.openxmlformats.org/officeDocument/2006/relationships/hyperlink" Target="mailto:Margaret@fundingthenextgeneration.org" TargetMode="External" Id="rId1" /><Relationship Type="http://schemas.openxmlformats.org/officeDocument/2006/relationships/hyperlink" Target="http://www.fundingthenextgeneration.org/" TargetMode="External" Id="rId2" /></Relationships>
</file>

<file path=ppt/slides/_rels/slide8.xml.rels>&#65279;<?xml version="1.0" encoding="utf-8"?><Relationships xmlns="http://schemas.openxmlformats.org/package/2006/relationships"><Relationship Type="http://schemas.openxmlformats.org/officeDocument/2006/relationships/image" Target="/ppt/media/image17.jpeg" Id="rId1" /><Relationship Type="http://schemas.openxmlformats.org/officeDocument/2006/relationships/image" Target="/ppt/media/image18.jpeg" Id="rId2" /><Relationship Type="http://schemas.openxmlformats.org/officeDocument/2006/relationships/image" Target="/ppt/media/image19.jpeg" Id="rId3" /><Relationship Type="http://schemas.openxmlformats.org/officeDocument/2006/relationships/image" Target="/ppt/media/image20.png" Id="rId4" /><Relationship Type="http://schemas.openxmlformats.org/officeDocument/2006/relationships/image" Target="/ppt/media/image21.jpeg" Id="rId5" /><Relationship Type="http://schemas.openxmlformats.org/officeDocument/2006/relationships/image" Target="/ppt/media/image22.png" Id="rId6" /><Relationship Type="http://schemas.openxmlformats.org/officeDocument/2006/relationships/image" Target="/ppt/media/image23.jpeg" Id="rId7" /><Relationship Type="http://schemas.openxmlformats.org/officeDocument/2006/relationships/image" Target="/ppt/media/image24.png" Id="rId8" /><Relationship Type="http://schemas.openxmlformats.org/officeDocument/2006/relationships/image" Target="/ppt/media/image25.png" Id="rId9" /><Relationship Type="http://schemas.openxmlformats.org/officeDocument/2006/relationships/image" Target="/ppt/media/image26.jpeg" Id="rId10" /><Relationship Type="http://schemas.openxmlformats.org/officeDocument/2006/relationships/image" Target="/ppt/media/image27.png" Id="rId11" /><Relationship Type="http://schemas.openxmlformats.org/officeDocument/2006/relationships/slideLayout" Target="/ppt/slideLayouts/slideLayout49.xml" Id="rId12" /><Relationship Type="http://schemas.openxmlformats.org/officeDocument/2006/relationships/notesSlide" Target="/ppt/notesSlides/notesSlide8.xml" Id="rId13" /></Relationships>
</file>

<file path=ppt/slides/_rels/slide80.xml.rels>&#65279;<?xml version="1.0" encoding="utf-8"?><Relationships xmlns="http://schemas.openxmlformats.org/package/2006/relationships"><Relationship Type="http://schemas.openxmlformats.org/officeDocument/2006/relationships/slideLayout" Target="/ppt/slideLayouts/slideLayout49.xml" Id="rId1" /></Relationships>
</file>

<file path=ppt/slides/_rels/slide9.xml.rels>&#65279;<?xml version="1.0" encoding="utf-8"?><Relationships xmlns="http://schemas.openxmlformats.org/package/2006/relationships"><Relationship Type="http://schemas.openxmlformats.org/officeDocument/2006/relationships/image" Target="/ppt/media/image28.jpeg" Id="rId3" /><Relationship Type="http://schemas.openxmlformats.org/officeDocument/2006/relationships/slideLayout" Target="/ppt/slideLayouts/slideLayout49.xml" Id="rId4" /><Relationship Type="http://schemas.openxmlformats.org/officeDocument/2006/relationships/hyperlink" Target="mailto:Margaret@fundingthenextgeneration.org" TargetMode="External" Id="rId1" /><Relationship Type="http://schemas.openxmlformats.org/officeDocument/2006/relationships/hyperlink" Target="http://www.fundingthenextgeneration.org/" TargetMode="External" Id="rId2"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CustomShape 1"/>
          <p:cNvSpPr/>
          <p:nvPr/>
        </p:nvSpPr>
        <p:spPr>
          <a:xfrm>
            <a:off x="0" y="0"/>
            <a:ext cx="12191760" cy="6857640"/>
          </a:xfrm>
          <a:prstGeom prst="rect">
            <a:avLst/>
          </a:prstGeom>
          <a:solidFill>
            <a:srgbClr val="15074a"/>
          </a:solidFill>
          <a:ln>
            <a:noFill/>
          </a:ln>
        </p:spPr>
        <p:style>
          <a:lnRef idx="1">
            <a:schemeClr val="accent1"/>
          </a:lnRef>
          <a:fillRef idx="3">
            <a:schemeClr val="accent1"/>
          </a:fillRef>
          <a:effectRef idx="2">
            <a:schemeClr val="accent1"/>
          </a:effectRef>
          <a:fontRef idx="minor"/>
        </p:style>
      </p:sp>
      <p:pic>
        <p:nvPicPr>
          <p:cNvPr id="417" name="Picture 5" descr=""/>
          <p:cNvPicPr/>
          <p:nvPr/>
        </p:nvPicPr>
        <p:blipFill>
          <a:blip r:embed="rId1"/>
          <a:stretch/>
        </p:blipFill>
        <p:spPr>
          <a:xfrm>
            <a:off x="499680" y="1395360"/>
            <a:ext cx="2776680" cy="2956680"/>
          </a:xfrm>
          <a:prstGeom prst="rect">
            <a:avLst/>
          </a:prstGeom>
          <a:ln w="38160">
            <a:solidFill>
              <a:srgbClr val="ebab21"/>
            </a:solidFill>
            <a:miter/>
          </a:ln>
        </p:spPr>
      </p:pic>
      <p:sp>
        <p:nvSpPr>
          <p:cNvPr id="418" name="TextShape 2"/>
          <p:cNvSpPr txBox="1"/>
          <p:nvPr/>
        </p:nvSpPr>
        <p:spPr>
          <a:xfrm>
            <a:off x="4216680" y="4789440"/>
            <a:ext cx="6994440" cy="682560"/>
          </a:xfrm>
          <a:prstGeom prst="rect">
            <a:avLst/>
          </a:prstGeom>
          <a:noFill/>
          <a:ln>
            <a:noFill/>
          </a:ln>
        </p:spPr>
        <p:txBody>
          <a:bodyPr>
            <a:noAutofit/>
          </a:bodyPr>
          <a:p>
            <a:pPr>
              <a:lnSpc>
                <a:spcPct val="90000"/>
              </a:lnSpc>
              <a:spcBef>
                <a:spcPts val="1001"/>
              </a:spcBef>
            </a:pPr>
            <a:r>
              <a:rPr b="0" lang="es-US" sz="2670" spc="-1" strike="noStrike">
                <a:solidFill>
                  <a:srgbClr val="ffffff"/>
                </a:solidFill>
                <a:latin typeface="Calibri"/>
              </a:rPr>
              <a:t>Margaret Brodkin</a:t>
            </a:r>
            <a:endParaRPr b="0" lang="es-US" sz="2670" spc="-1" strike="noStrike">
              <a:latin typeface="Arial"/>
            </a:endParaRPr>
          </a:p>
        </p:txBody>
      </p:sp>
      <p:sp>
        <p:nvSpPr>
          <p:cNvPr id="419" name="TextShape 3"/>
          <p:cNvSpPr txBox="1"/>
          <p:nvPr/>
        </p:nvSpPr>
        <p:spPr>
          <a:xfrm>
            <a:off x="3776040" y="601920"/>
            <a:ext cx="8276040" cy="2244960"/>
          </a:xfrm>
          <a:prstGeom prst="rect">
            <a:avLst/>
          </a:prstGeom>
          <a:noFill/>
          <a:ln>
            <a:noFill/>
          </a:ln>
        </p:spPr>
        <p:txBody>
          <a:bodyPr anchor="ctr">
            <a:noAutofit/>
          </a:bodyPr>
          <a:p>
            <a:pPr>
              <a:lnSpc>
                <a:spcPct val="90000"/>
              </a:lnSpc>
            </a:pPr>
            <a:br/>
            <a:br/>
            <a:r>
              <a:rPr b="0" lang="en-US" sz="5400" spc="-1" strike="noStrike">
                <a:solidFill>
                  <a:srgbClr val="ffffff"/>
                </a:solidFill>
                <a:latin typeface="Calibri Light"/>
              </a:rPr>
              <a:t>Becoming a Budget Warrior:</a:t>
            </a:r>
            <a:br/>
            <a:r>
              <a:rPr b="0" lang="en-US" sz="5400" spc="-1" strike="noStrike">
                <a:solidFill>
                  <a:srgbClr val="ffffff"/>
                </a:solidFill>
                <a:latin typeface="Calibri Light"/>
              </a:rPr>
              <a:t>The essential role for non-profits in the local civic arena</a:t>
            </a:r>
            <a:br/>
            <a:br/>
            <a:r>
              <a:rPr b="0" lang="en-US" sz="4000" spc="-1" strike="noStrike">
                <a:solidFill>
                  <a:srgbClr val="ffffff"/>
                </a:solidFill>
                <a:latin typeface="Calibri Light"/>
              </a:rPr>
              <a:t>Inland Empire Community Collaborative</a:t>
            </a:r>
            <a:endParaRPr b="0" lang="en-US" sz="4000" spc="-1" strike="noStrike">
              <a:solidFill>
                <a:srgbClr val="000000"/>
              </a:solidFill>
              <a:latin typeface="Calibri"/>
            </a:endParaRPr>
          </a:p>
        </p:txBody>
      </p:sp>
      <p:sp>
        <p:nvSpPr>
          <p:cNvPr id="420" name="TextShape 4"/>
          <p:cNvSpPr txBox="1"/>
          <p:nvPr/>
        </p:nvSpPr>
        <p:spPr>
          <a:xfrm>
            <a:off x="4216680" y="5356080"/>
            <a:ext cx="4868280" cy="808560"/>
          </a:xfrm>
          <a:prstGeom prst="rect">
            <a:avLst/>
          </a:prstGeom>
          <a:noFill/>
          <a:ln>
            <a:noFill/>
          </a:ln>
        </p:spPr>
        <p:txBody>
          <a:bodyPr>
            <a:normAutofit/>
          </a:bodyPr>
          <a:p>
            <a:pPr>
              <a:lnSpc>
                <a:spcPct val="90000"/>
              </a:lnSpc>
              <a:spcBef>
                <a:spcPts val="1001"/>
              </a:spcBef>
            </a:pPr>
            <a:r>
              <a:rPr b="0" lang="en-US" sz="2800" spc="-1" strike="noStrike" cap="all">
                <a:solidFill>
                  <a:srgbClr val="ffffff"/>
                </a:solidFill>
                <a:latin typeface="Calibri"/>
                <a:ea typeface="ＭＳ Ｐゴシック"/>
              </a:rPr>
              <a:t>San Bernardino, CA</a:t>
            </a:r>
            <a:endParaRPr b="0" lang="en-US" sz="2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1"/>
          <p:cNvSpPr/>
          <p:nvPr/>
        </p:nvSpPr>
        <p:spPr>
          <a:xfrm>
            <a:off x="43200" y="1287360"/>
            <a:ext cx="8436240" cy="78984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2800" spc="-1" strike="noStrike">
                <a:solidFill>
                  <a:srgbClr val="ffffff"/>
                </a:solidFill>
                <a:latin typeface="Calibri"/>
              </a:rPr>
              <a:t>LOCAL GENERAL FUND IS FLEXIBLE </a:t>
            </a:r>
            <a:endParaRPr b="0" lang="es-US" sz="2800" spc="-1" strike="noStrike">
              <a:latin typeface="Arial"/>
            </a:endParaRPr>
          </a:p>
          <a:p>
            <a:pPr algn="ctr">
              <a:lnSpc>
                <a:spcPct val="100000"/>
              </a:lnSpc>
            </a:pPr>
            <a:r>
              <a:rPr b="1" lang="es-US" sz="2800" spc="-1" strike="noStrike">
                <a:solidFill>
                  <a:srgbClr val="ffffff"/>
                </a:solidFill>
                <a:latin typeface="Calibri"/>
              </a:rPr>
              <a:t>“</a:t>
            </a:r>
            <a:r>
              <a:rPr b="1" lang="es-US" sz="2800" spc="-1" strike="noStrike">
                <a:solidFill>
                  <a:srgbClr val="ffffff"/>
                </a:solidFill>
                <a:latin typeface="Calibri"/>
              </a:rPr>
              <a:t>MAGIC MONEY”</a:t>
            </a:r>
            <a:endParaRPr b="0" lang="es-US" sz="2800" spc="-1" strike="noStrike">
              <a:latin typeface="Arial"/>
            </a:endParaRPr>
          </a:p>
        </p:txBody>
      </p:sp>
      <p:sp>
        <p:nvSpPr>
          <p:cNvPr id="469" name="TextShape 2"/>
          <p:cNvSpPr txBox="1"/>
          <p:nvPr/>
        </p:nvSpPr>
        <p:spPr>
          <a:xfrm>
            <a:off x="230760" y="2343600"/>
            <a:ext cx="7643160" cy="4363200"/>
          </a:xfrm>
          <a:prstGeom prst="rect">
            <a:avLst/>
          </a:prstGeom>
          <a:noFill/>
          <a:ln>
            <a:noFill/>
          </a:ln>
        </p:spPr>
        <p:txBody>
          <a:bodyPr>
            <a:normAutofit fontScale="55000"/>
          </a:bodyPr>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Local level – where engagement happens, foundation of children’s movement</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Fills gaps in services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Leverages state, federal, private dollars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Promotes innovation, coordination and systems reform</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Focuses on prevention</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Facilitates local accountability, leadership and local infrastructure</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Generates public support – people see outcomes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Leads to more local funding</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sp>
        <p:nvSpPr>
          <p:cNvPr id="470" name="TextShape 3"/>
          <p:cNvSpPr txBox="1"/>
          <p:nvPr/>
        </p:nvSpPr>
        <p:spPr>
          <a:xfrm>
            <a:off x="545400" y="150480"/>
            <a:ext cx="11366640" cy="412560"/>
          </a:xfrm>
          <a:prstGeom prst="rect">
            <a:avLst/>
          </a:prstGeom>
          <a:noFill/>
          <a:ln>
            <a:noFill/>
          </a:ln>
        </p:spPr>
        <p:txBody>
          <a:bodyPr>
            <a:noAutofit/>
          </a:bodyPr>
          <a:p>
            <a:pPr>
              <a:lnSpc>
                <a:spcPct val="90000"/>
              </a:lnSpc>
            </a:pPr>
            <a:r>
              <a:rPr b="0" lang="en-US" sz="3600" spc="-1" strike="noStrike">
                <a:solidFill>
                  <a:srgbClr val="000000"/>
                </a:solidFill>
                <a:latin typeface="Arial Rounded MT Bold"/>
              </a:rPr>
              <a:t>BENEFITS OF LOCAL CAMPAIGNS</a:t>
            </a:r>
            <a:br/>
            <a:r>
              <a:rPr b="0" lang="en-US" sz="3600" spc="-1" strike="noStrike">
                <a:solidFill>
                  <a:srgbClr val="000000"/>
                </a:solidFill>
                <a:latin typeface="Arial Rounded MT Bold"/>
              </a:rPr>
              <a:t>FOR FUNDING FOR CHILDREN AND YOUTH</a:t>
            </a:r>
            <a:endParaRPr b="0" lang="en-US" sz="3600" spc="-1" strike="noStrike">
              <a:solidFill>
                <a:srgbClr val="000000"/>
              </a:solidFill>
              <a:latin typeface="Calibri"/>
            </a:endParaRPr>
          </a:p>
        </p:txBody>
      </p:sp>
      <p:pic>
        <p:nvPicPr>
          <p:cNvPr id="471" name="Picture 1" descr=""/>
          <p:cNvPicPr/>
          <p:nvPr/>
        </p:nvPicPr>
        <p:blipFill>
          <a:blip r:embed="rId1"/>
          <a:stretch/>
        </p:blipFill>
        <p:spPr>
          <a:xfrm>
            <a:off x="8112960" y="1287360"/>
            <a:ext cx="3938040" cy="5065920"/>
          </a:xfrm>
          <a:prstGeom prst="rect">
            <a:avLst/>
          </a:prstGeom>
          <a:ln>
            <a:noFill/>
          </a:ln>
        </p:spPr>
      </p:pic>
    </p:spTree>
  </p:cSld>
  <p:transition spd="med">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472" name="Table 1"/>
          <p:cNvGraphicFramePr/>
          <p:nvPr/>
        </p:nvGraphicFramePr>
        <p:xfrm>
          <a:off x="844920" y="1033920"/>
          <a:ext cx="10501920" cy="360000"/>
        </p:xfrm>
        <a:graphic>
          <a:graphicData uri="http://schemas.openxmlformats.org/drawingml/2006/table">
            <a:tbl>
              <a:tblPr/>
              <a:tblGrid>
                <a:gridCol w="5250960"/>
                <a:gridCol w="5250960"/>
              </a:tblGrid>
              <a:tr h="0">
                <a:tc>
                  <a:txBody>
                    <a:bodyPr>
                      <a:noAutofit/>
                    </a:bodyPr>
                    <a:p>
                      <a:pPr marL="228600" indent="-228240">
                        <a:lnSpc>
                          <a:spcPct val="90000"/>
                        </a:lnSpc>
                        <a:spcBef>
                          <a:spcPts val="1001"/>
                        </a:spcBef>
                        <a:buClr>
                          <a:srgbClr val="000000"/>
                        </a:buClr>
                        <a:buFont typeface="Arial"/>
                        <a:buChar char="•"/>
                      </a:pPr>
                      <a:r>
                        <a:rPr b="0" lang="es-US" sz="2400" spc="-1" strike="noStrike">
                          <a:solidFill>
                            <a:srgbClr val="000000"/>
                          </a:solidFill>
                          <a:latin typeface="Calibri"/>
                        </a:rPr>
                        <a:t>Only way to raise NEW money - in   most cases</a:t>
                      </a:r>
                      <a:endParaRPr b="0" lang="es-US" sz="2400" spc="-1" strike="noStrike">
                        <a:latin typeface="Arial"/>
                      </a:endParaRPr>
                    </a:p>
                    <a:p>
                      <a:pPr marL="228600" indent="-228240">
                        <a:lnSpc>
                          <a:spcPct val="90000"/>
                        </a:lnSpc>
                        <a:spcBef>
                          <a:spcPts val="1001"/>
                        </a:spcBef>
                        <a:buClr>
                          <a:srgbClr val="000000"/>
                        </a:buClr>
                        <a:buFont typeface="Arial"/>
                        <a:buChar char="•"/>
                      </a:pPr>
                      <a:r>
                        <a:rPr b="0" lang="es-US" sz="2400" spc="-1" strike="noStrike">
                          <a:solidFill>
                            <a:srgbClr val="000000"/>
                          </a:solidFill>
                          <a:latin typeface="Calibri"/>
                        </a:rPr>
                        <a:t>More sustainable – not dependent on annual political debate </a:t>
                      </a:r>
                      <a:endParaRPr b="0" lang="es-US" sz="2400" spc="-1" strike="noStrike">
                        <a:latin typeface="Arial"/>
                      </a:endParaRPr>
                    </a:p>
                  </a:txBody>
                  <a:tcPr marL="91440" marR="91440">
                    <a:noFill/>
                  </a:tcPr>
                </a:tc>
                <a:tc>
                  <a:txBody>
                    <a:bodyPr>
                      <a:noAutofit/>
                    </a:bodyPr>
                    <a:p>
                      <a:pPr marL="228600" indent="-228240">
                        <a:lnSpc>
                          <a:spcPct val="90000"/>
                        </a:lnSpc>
                        <a:spcBef>
                          <a:spcPts val="1001"/>
                        </a:spcBef>
                        <a:buClr>
                          <a:srgbClr val="000000"/>
                        </a:buClr>
                        <a:buFont typeface="Arial"/>
                        <a:buChar char="•"/>
                      </a:pPr>
                      <a:r>
                        <a:rPr b="0" lang="es-US" sz="2400" spc="-1" strike="noStrike">
                          <a:solidFill>
                            <a:srgbClr val="000000"/>
                          </a:solidFill>
                          <a:latin typeface="Calibri"/>
                        </a:rPr>
                        <a:t>Builds community visibility, knowledge and support – momentum for future issues</a:t>
                      </a:r>
                      <a:endParaRPr b="0" lang="es-US" sz="2400" spc="-1" strike="noStrike">
                        <a:latin typeface="Arial"/>
                      </a:endParaRPr>
                    </a:p>
                    <a:p>
                      <a:pPr marL="228600" indent="-228240">
                        <a:lnSpc>
                          <a:spcPct val="90000"/>
                        </a:lnSpc>
                        <a:spcBef>
                          <a:spcPts val="1001"/>
                        </a:spcBef>
                        <a:buClr>
                          <a:srgbClr val="000000"/>
                        </a:buClr>
                        <a:buFont typeface="Arial"/>
                        <a:buChar char="•"/>
                      </a:pPr>
                      <a:r>
                        <a:rPr b="0" lang="es-US" sz="2400" spc="-1" strike="noStrike">
                          <a:solidFill>
                            <a:srgbClr val="000000"/>
                          </a:solidFill>
                          <a:latin typeface="Calibri"/>
                        </a:rPr>
                        <a:t>Built-in accountability</a:t>
                      </a:r>
                      <a:endParaRPr b="0" lang="es-US" sz="2400" spc="-1" strike="noStrike">
                        <a:latin typeface="Arial"/>
                      </a:endParaRPr>
                    </a:p>
                  </a:txBody>
                  <a:tcPr marL="91440" marR="91440">
                    <a:noFill/>
                  </a:tcPr>
                </a:tc>
              </a:tr>
            </a:tbl>
          </a:graphicData>
        </a:graphic>
      </p:graphicFrame>
      <p:sp>
        <p:nvSpPr>
          <p:cNvPr id="473" name="TextShape 2"/>
          <p:cNvSpPr txBox="1"/>
          <p:nvPr/>
        </p:nvSpPr>
        <p:spPr>
          <a:xfrm>
            <a:off x="683640" y="275040"/>
            <a:ext cx="10590840" cy="412560"/>
          </a:xfrm>
          <a:prstGeom prst="rect">
            <a:avLst/>
          </a:prstGeom>
          <a:noFill/>
          <a:ln>
            <a:noFill/>
          </a:ln>
        </p:spPr>
        <p:txBody>
          <a:bodyPr>
            <a:noAutofit/>
          </a:bodyPr>
          <a:p>
            <a:pPr>
              <a:lnSpc>
                <a:spcPct val="90000"/>
              </a:lnSpc>
            </a:pPr>
            <a:r>
              <a:rPr b="0" lang="en-US" sz="3600" spc="-1" strike="noStrike">
                <a:solidFill>
                  <a:srgbClr val="000000"/>
                </a:solidFill>
                <a:latin typeface="Arial Rounded MT Bold"/>
              </a:rPr>
              <a:t>BENEFITS OF BALLOT VS. ANNUAL BUDGETS</a:t>
            </a:r>
            <a:endParaRPr b="0" lang="en-US" sz="3600" spc="-1" strike="noStrike">
              <a:solidFill>
                <a:srgbClr val="000000"/>
              </a:solidFill>
              <a:latin typeface="Calibri"/>
            </a:endParaRPr>
          </a:p>
        </p:txBody>
      </p:sp>
      <p:pic>
        <p:nvPicPr>
          <p:cNvPr id="474" name="Picture 5" descr=""/>
          <p:cNvPicPr/>
          <p:nvPr/>
        </p:nvPicPr>
        <p:blipFill>
          <a:blip r:embed="rId1"/>
          <a:srcRect l="0" t="30648" r="0" b="15190"/>
          <a:stretch/>
        </p:blipFill>
        <p:spPr>
          <a:xfrm>
            <a:off x="404280" y="2747520"/>
            <a:ext cx="11382840" cy="4110120"/>
          </a:xfrm>
          <a:prstGeom prst="rect">
            <a:avLst/>
          </a:prstGeom>
          <a:ln>
            <a:noFill/>
          </a:ln>
        </p:spPr>
      </p:pic>
    </p:spTree>
  </p:cSld>
  <p:transition spd="med">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CustomShape 1"/>
          <p:cNvSpPr/>
          <p:nvPr/>
        </p:nvSpPr>
        <p:spPr>
          <a:xfrm>
            <a:off x="0" y="1071000"/>
            <a:ext cx="7133040" cy="6958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476" name="Picture 8" descr=""/>
          <p:cNvPicPr/>
          <p:nvPr/>
        </p:nvPicPr>
        <p:blipFill>
          <a:blip r:embed="rId1"/>
          <a:stretch/>
        </p:blipFill>
        <p:spPr>
          <a:xfrm>
            <a:off x="224280" y="230760"/>
            <a:ext cx="1301400" cy="842040"/>
          </a:xfrm>
          <a:prstGeom prst="rect">
            <a:avLst/>
          </a:prstGeom>
          <a:ln>
            <a:noFill/>
          </a:ln>
        </p:spPr>
      </p:pic>
      <p:sp>
        <p:nvSpPr>
          <p:cNvPr id="477" name="TextShape 2"/>
          <p:cNvSpPr txBox="1"/>
          <p:nvPr/>
        </p:nvSpPr>
        <p:spPr>
          <a:xfrm>
            <a:off x="2127960" y="453960"/>
            <a:ext cx="5742000" cy="412560"/>
          </a:xfrm>
          <a:prstGeom prst="rect">
            <a:avLst/>
          </a:prstGeom>
          <a:noFill/>
          <a:ln>
            <a:noFill/>
          </a:ln>
        </p:spPr>
        <p:txBody>
          <a:bodyPr lIns="0" rIns="0" tIns="0" bIns="0">
            <a:normAutofit fontScale="46000"/>
          </a:bodyPr>
          <a:p>
            <a:pPr>
              <a:lnSpc>
                <a:spcPct val="100000"/>
              </a:lnSpc>
            </a:pPr>
            <a:r>
              <a:rPr b="1" lang="en-US" sz="2400" spc="-1" strike="noStrike">
                <a:solidFill>
                  <a:srgbClr val="260c76"/>
                </a:solidFill>
                <a:latin typeface="Arial"/>
                <a:ea typeface="MS PGothic"/>
              </a:rPr>
              <a:t>FUTURE POSSIBILITIES</a:t>
            </a:r>
            <a:br/>
            <a:r>
              <a:rPr b="1" lang="en-US" sz="2400" spc="-1" strike="noStrike">
                <a:solidFill>
                  <a:srgbClr val="260c76"/>
                </a:solidFill>
                <a:latin typeface="Arial"/>
                <a:ea typeface="MS PGothic"/>
              </a:rPr>
              <a:t> </a:t>
            </a:r>
            <a:endParaRPr b="0" lang="en-US" sz="2400" spc="-1" strike="noStrike">
              <a:solidFill>
                <a:srgbClr val="000000"/>
              </a:solidFill>
              <a:latin typeface="Arial"/>
            </a:endParaRPr>
          </a:p>
        </p:txBody>
      </p:sp>
      <p:sp>
        <p:nvSpPr>
          <p:cNvPr id="478" name="CustomShape 3"/>
          <p:cNvSpPr/>
          <p:nvPr/>
        </p:nvSpPr>
        <p:spPr>
          <a:xfrm>
            <a:off x="224280" y="1155600"/>
            <a:ext cx="6548760" cy="486360"/>
          </a:xfrm>
          <a:prstGeom prst="rect">
            <a:avLst/>
          </a:prstGeom>
          <a:noFill/>
          <a:ln>
            <a:noFill/>
          </a:ln>
        </p:spPr>
        <p:style>
          <a:lnRef idx="0"/>
          <a:fillRef idx="0"/>
          <a:effectRef idx="0"/>
          <a:fontRef idx="minor"/>
        </p:style>
        <p:txBody>
          <a:bodyPr lIns="0" rIns="0" tIns="0" bIns="0">
            <a:noAutofit/>
          </a:bodyPr>
          <a:p>
            <a:pPr>
              <a:lnSpc>
                <a:spcPct val="100000"/>
              </a:lnSpc>
            </a:pPr>
            <a:r>
              <a:rPr b="1" lang="es-US" sz="2400" spc="-1" strike="noStrike">
                <a:solidFill>
                  <a:srgbClr val="ffffff"/>
                </a:solidFill>
                <a:latin typeface="Arial"/>
                <a:ea typeface="MS PGothic"/>
              </a:rPr>
              <a:t>CALIFORNIA ELECTION LAW IS CHANGING.</a:t>
            </a:r>
            <a:endParaRPr b="0" lang="es-US" sz="2400" spc="-1" strike="noStrike">
              <a:latin typeface="Arial"/>
            </a:endParaRPr>
          </a:p>
        </p:txBody>
      </p:sp>
      <p:sp>
        <p:nvSpPr>
          <p:cNvPr id="479" name="CustomShape 4"/>
          <p:cNvSpPr/>
          <p:nvPr/>
        </p:nvSpPr>
        <p:spPr>
          <a:xfrm>
            <a:off x="3014280" y="1971360"/>
            <a:ext cx="4088160" cy="4358160"/>
          </a:xfrm>
          <a:prstGeom prst="rect">
            <a:avLst/>
          </a:prstGeom>
          <a:noFill/>
          <a:ln>
            <a:noFill/>
          </a:ln>
        </p:spPr>
        <p:style>
          <a:lnRef idx="0"/>
          <a:fillRef idx="0"/>
          <a:effectRef idx="0"/>
          <a:fontRef idx="minor"/>
        </p:style>
        <p:txBody>
          <a:bodyPr lIns="0" rIns="0" tIns="0" bIns="0">
            <a:spAutoFit/>
          </a:bodyPr>
          <a:p>
            <a:pPr marL="343080" indent="-342720">
              <a:lnSpc>
                <a:spcPct val="100000"/>
              </a:lnSpc>
              <a:spcAft>
                <a:spcPts val="1199"/>
              </a:spcAft>
              <a:buClr>
                <a:srgbClr val="000000"/>
              </a:buClr>
              <a:buFont typeface="Arial"/>
              <a:buChar char="•"/>
            </a:pPr>
            <a:r>
              <a:rPr b="0" lang="es-US" sz="2139" spc="-1" strike="noStrike">
                <a:solidFill>
                  <a:srgbClr val="000000"/>
                </a:solidFill>
                <a:latin typeface="Arial"/>
                <a:ea typeface="MS PGothic"/>
              </a:rPr>
              <a:t>Voter initiatives only require a majority vote.</a:t>
            </a:r>
            <a:endParaRPr b="0" lang="es-US" sz="2139" spc="-1" strike="noStrike">
              <a:latin typeface="Arial"/>
            </a:endParaRPr>
          </a:p>
          <a:p>
            <a:pPr marL="343080" indent="-342720">
              <a:lnSpc>
                <a:spcPct val="100000"/>
              </a:lnSpc>
              <a:spcAft>
                <a:spcPts val="1199"/>
              </a:spcAft>
              <a:buClr>
                <a:srgbClr val="000000"/>
              </a:buClr>
              <a:buFont typeface="Arial"/>
              <a:buChar char="•"/>
            </a:pPr>
            <a:r>
              <a:rPr b="0" lang="es-US" sz="2139" spc="-1" strike="noStrike">
                <a:solidFill>
                  <a:srgbClr val="000000"/>
                </a:solidFill>
                <a:latin typeface="Arial"/>
                <a:ea typeface="MS PGothic"/>
              </a:rPr>
              <a:t>Pandemic has raised new public awareness and concerns.</a:t>
            </a:r>
            <a:endParaRPr b="0" lang="es-US" sz="2139" spc="-1" strike="noStrike">
              <a:latin typeface="Arial"/>
            </a:endParaRPr>
          </a:p>
          <a:p>
            <a:pPr marL="343080" indent="-342720">
              <a:lnSpc>
                <a:spcPct val="100000"/>
              </a:lnSpc>
              <a:spcAft>
                <a:spcPts val="1199"/>
              </a:spcAft>
              <a:buClr>
                <a:srgbClr val="000000"/>
              </a:buClr>
              <a:buFont typeface="Arial"/>
              <a:buChar char="•"/>
            </a:pPr>
            <a:r>
              <a:rPr b="0" lang="es-US" sz="2139" spc="-1" strike="noStrike">
                <a:solidFill>
                  <a:srgbClr val="000000"/>
                </a:solidFill>
                <a:latin typeface="Arial"/>
                <a:ea typeface="MS PGothic"/>
              </a:rPr>
              <a:t>Youth mental health polled as highest public concern regarding children and youth.</a:t>
            </a:r>
            <a:endParaRPr b="0" lang="es-US" sz="2139" spc="-1" strike="noStrike">
              <a:latin typeface="Arial"/>
            </a:endParaRPr>
          </a:p>
          <a:p>
            <a:pPr marL="343080" indent="-342720">
              <a:lnSpc>
                <a:spcPct val="100000"/>
              </a:lnSpc>
              <a:spcAft>
                <a:spcPts val="1199"/>
              </a:spcAft>
              <a:buClr>
                <a:srgbClr val="000000"/>
              </a:buClr>
              <a:buFont typeface="Arial"/>
              <a:buChar char="•"/>
            </a:pPr>
            <a:r>
              <a:rPr b="0" lang="es-US" sz="2139" spc="-1" strike="noStrike">
                <a:solidFill>
                  <a:srgbClr val="000000"/>
                </a:solidFill>
                <a:latin typeface="Arial"/>
                <a:ea typeface="MS PGothic"/>
              </a:rPr>
              <a:t>Polling provides reason for optimism – public will support dedicated taxes and set-asides. </a:t>
            </a:r>
            <a:endParaRPr b="0" lang="es-US" sz="2139" spc="-1" strike="noStrike">
              <a:latin typeface="Arial"/>
            </a:endParaRPr>
          </a:p>
        </p:txBody>
      </p:sp>
      <p:pic>
        <p:nvPicPr>
          <p:cNvPr id="480" name="Picture 8" descr=""/>
          <p:cNvPicPr/>
          <p:nvPr/>
        </p:nvPicPr>
        <p:blipFill>
          <a:blip r:embed="rId2"/>
          <a:stretch/>
        </p:blipFill>
        <p:spPr>
          <a:xfrm>
            <a:off x="159840" y="2137680"/>
            <a:ext cx="2704680" cy="3564000"/>
          </a:xfrm>
          <a:prstGeom prst="rect">
            <a:avLst/>
          </a:prstGeom>
          <a:ln>
            <a:noFill/>
          </a:ln>
        </p:spPr>
      </p:pic>
      <p:pic>
        <p:nvPicPr>
          <p:cNvPr id="481" name="Picture 1" descr=""/>
          <p:cNvPicPr/>
          <p:nvPr/>
        </p:nvPicPr>
        <p:blipFill>
          <a:blip r:embed="rId3"/>
          <a:stretch/>
        </p:blipFill>
        <p:spPr>
          <a:xfrm>
            <a:off x="7133400" y="588240"/>
            <a:ext cx="5058000" cy="3794400"/>
          </a:xfrm>
          <a:prstGeom prst="rect">
            <a:avLst/>
          </a:prstGeom>
          <a:ln>
            <a:noFill/>
          </a:ln>
        </p:spPr>
      </p:pic>
      <p:sp>
        <p:nvSpPr>
          <p:cNvPr id="482" name="CustomShape 5"/>
          <p:cNvSpPr/>
          <p:nvPr/>
        </p:nvSpPr>
        <p:spPr>
          <a:xfrm>
            <a:off x="7268760" y="4548240"/>
            <a:ext cx="4923000" cy="1390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4270" spc="-1" strike="noStrike">
                <a:solidFill>
                  <a:srgbClr val="260c76"/>
                </a:solidFill>
                <a:latin typeface="Arial"/>
                <a:ea typeface="MS PGothic"/>
              </a:rPr>
              <a:t>Maximize Our New Opportunity</a:t>
            </a:r>
            <a:endParaRPr b="0" lang="es-US" sz="4270" spc="-1" strike="noStrike">
              <a:latin typeface="Arial"/>
            </a:endParaRPr>
          </a:p>
        </p:txBody>
      </p:sp>
    </p:spTree>
  </p:cSld>
  <p:transition spd="med">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70246"/>
        </a:solidFill>
      </p:bgPr>
    </p:bg>
    <p:spTree>
      <p:nvGrpSpPr>
        <p:cNvPr id="1" name=""/>
        <p:cNvGrpSpPr/>
        <p:nvPr/>
      </p:nvGrpSpPr>
      <p:grpSpPr>
        <a:xfrm>
          <a:off x="0" y="0"/>
          <a:ext cx="0" cy="0"/>
          <a:chOff x="0" y="0"/>
          <a:chExt cx="0" cy="0"/>
        </a:xfrm>
      </p:grpSpPr>
      <p:sp>
        <p:nvSpPr>
          <p:cNvPr id="483" name="TextShape 1"/>
          <p:cNvSpPr txBox="1"/>
          <p:nvPr/>
        </p:nvSpPr>
        <p:spPr>
          <a:xfrm>
            <a:off x="646200" y="244080"/>
            <a:ext cx="9406800" cy="1400040"/>
          </a:xfrm>
          <a:prstGeom prst="rect">
            <a:avLst/>
          </a:prstGeom>
          <a:noFill/>
          <a:ln>
            <a:noFill/>
          </a:ln>
        </p:spPr>
        <p:txBody>
          <a:bodyPr>
            <a:noAutofit/>
          </a:bodyPr>
          <a:p>
            <a:pPr>
              <a:lnSpc>
                <a:spcPct val="100000"/>
              </a:lnSpc>
            </a:pPr>
            <a:r>
              <a:rPr b="1" lang="en-US" sz="3600" spc="-1" strike="noStrike">
                <a:solidFill>
                  <a:srgbClr val="ebebeb"/>
                </a:solidFill>
                <a:latin typeface="Century Gothic"/>
              </a:rPr>
              <a:t>FUNDING THE NEXT GENERATION</a:t>
            </a:r>
            <a:br/>
            <a:r>
              <a:rPr b="1" lang="en-US" sz="2400" spc="-1" strike="noStrike">
                <a:solidFill>
                  <a:srgbClr val="ebebeb"/>
                </a:solidFill>
                <a:latin typeface="Century Gothic"/>
              </a:rPr>
              <a:t>First organization to promote local children’s funds</a:t>
            </a:r>
            <a:br/>
            <a:r>
              <a:rPr b="1" lang="en-US" sz="2400" spc="-1" strike="noStrike">
                <a:solidFill>
                  <a:srgbClr val="ebebeb"/>
                </a:solidFill>
                <a:latin typeface="Century Gothic"/>
              </a:rPr>
              <a:t>2 decades after children’s funds in SF and Oakland</a:t>
            </a:r>
            <a:endParaRPr b="0" lang="en-US" sz="2400" spc="-1" strike="noStrike">
              <a:solidFill>
                <a:srgbClr val="ffffff"/>
              </a:solidFill>
              <a:latin typeface="Century Gothic"/>
            </a:endParaRPr>
          </a:p>
        </p:txBody>
      </p:sp>
      <p:sp>
        <p:nvSpPr>
          <p:cNvPr id="484" name="TextShape 2"/>
          <p:cNvSpPr txBox="1"/>
          <p:nvPr/>
        </p:nvSpPr>
        <p:spPr>
          <a:xfrm>
            <a:off x="905040" y="1687320"/>
            <a:ext cx="9147960" cy="49042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0" lang="en-US" sz="2000" spc="-1" strike="noStrike">
                <a:solidFill>
                  <a:srgbClr val="ffffff"/>
                </a:solidFill>
                <a:latin typeface="Century Gothic"/>
              </a:rPr>
              <a:t>Provides technical assistance to coalitions working on local funding streams for children and youth</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en-US" sz="1800" spc="-1" strike="noStrike">
                <a:solidFill>
                  <a:srgbClr val="ffffff"/>
                </a:solidFill>
                <a:latin typeface="Century Gothic"/>
              </a:rPr>
              <a:t>Sponsors learning community and conferences</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0" lang="en-US" sz="1800" spc="-1" strike="noStrike">
                <a:solidFill>
                  <a:srgbClr val="ffffff"/>
                </a:solidFill>
                <a:latin typeface="Century Gothic"/>
              </a:rPr>
              <a:t>Site-level support includes speaking, convening, facilitating, trouble-shooting, coaching, and more.</a:t>
            </a:r>
            <a:endParaRPr b="0" lang="en-US" sz="1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en-US" sz="2000" spc="-1" strike="noStrike">
                <a:solidFill>
                  <a:srgbClr val="ffffff"/>
                </a:solidFill>
                <a:latin typeface="Century Gothic"/>
              </a:rPr>
              <a:t>Develops tools and materials, such as “Creating Local Dedicated Funding Streams for Kids: A Guide to Planning a Local Initiative to Fund Services for Children, Youth and Their Families”</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en-US" sz="2000" spc="-1" strike="noStrike">
                <a:solidFill>
                  <a:srgbClr val="ffffff"/>
                </a:solidFill>
                <a:latin typeface="Century Gothic"/>
              </a:rPr>
              <a:t>Promotes local dedicated funding ideas in state and national venues</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0" lang="en-US" sz="2000" spc="-1" strike="noStrike">
                <a:solidFill>
                  <a:srgbClr val="ffffff"/>
                </a:solidFill>
                <a:latin typeface="Century Gothic"/>
              </a:rPr>
              <a:t>Develops state policy recommendations to facilitate local revenue-raising</a:t>
            </a:r>
            <a:endParaRPr b="0" lang="en-US" sz="2000" spc="-1" strike="noStrike">
              <a:solidFill>
                <a:srgbClr val="ffffff"/>
              </a:solidFill>
              <a:latin typeface="Century Gothic"/>
            </a:endParaRPr>
          </a:p>
          <a:p>
            <a:pPr>
              <a:lnSpc>
                <a:spcPct val="100000"/>
              </a:lnSpc>
              <a:spcBef>
                <a:spcPts val="1001"/>
              </a:spcBef>
            </a:pPr>
            <a:r>
              <a:rPr b="0" lang="en-US" sz="2000" spc="-1" strike="noStrike">
                <a:solidFill>
                  <a:srgbClr val="ffffff"/>
                </a:solidFill>
                <a:latin typeface="Century Gothic"/>
              </a:rPr>
              <a:t>TO DATE – 40 communities involved.  15 coalitions in 2017 learning community.  4 measures on ballot.  </a:t>
            </a:r>
            <a:endParaRPr b="0" lang="en-US" sz="2000" spc="-1" strike="noStrike">
              <a:solidFill>
                <a:srgbClr val="ffffff"/>
              </a:solidFill>
              <a:latin typeface="Century Gothic"/>
            </a:endParaRPr>
          </a:p>
        </p:txBody>
      </p:sp>
      <p:pic>
        <p:nvPicPr>
          <p:cNvPr id="485" name="Picture 3" descr=""/>
          <p:cNvPicPr/>
          <p:nvPr/>
        </p:nvPicPr>
        <p:blipFill>
          <a:blip r:embed="rId1"/>
          <a:stretch/>
        </p:blipFill>
        <p:spPr>
          <a:xfrm>
            <a:off x="10053360" y="0"/>
            <a:ext cx="1452240" cy="154692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86" name="TextShape 1"/>
          <p:cNvSpPr txBox="1"/>
          <p:nvPr/>
        </p:nvSpPr>
        <p:spPr>
          <a:xfrm>
            <a:off x="1842120" y="192600"/>
            <a:ext cx="10017720" cy="1325160"/>
          </a:xfrm>
          <a:prstGeom prst="rect">
            <a:avLst/>
          </a:prstGeom>
          <a:noFill/>
          <a:ln>
            <a:noFill/>
          </a:ln>
        </p:spPr>
        <p:txBody>
          <a:bodyPr anchor="ctr">
            <a:normAutofit/>
          </a:bodyPr>
          <a:p>
            <a:pPr>
              <a:lnSpc>
                <a:spcPct val="90000"/>
              </a:lnSpc>
            </a:pPr>
            <a:r>
              <a:rPr b="1" lang="en-US" sz="4800" spc="-1" strike="noStrike">
                <a:solidFill>
                  <a:srgbClr val="2f5597"/>
                </a:solidFill>
                <a:latin typeface="Calibri"/>
              </a:rPr>
              <a:t>BASIC THESIS REMAINS THE SAME</a:t>
            </a:r>
            <a:endParaRPr b="0" lang="en-US" sz="4800" spc="-1" strike="noStrike">
              <a:solidFill>
                <a:srgbClr val="000000"/>
              </a:solidFill>
              <a:latin typeface="Calibri"/>
            </a:endParaRPr>
          </a:p>
        </p:txBody>
      </p:sp>
      <p:sp>
        <p:nvSpPr>
          <p:cNvPr id="487" name="TextShape 2"/>
          <p:cNvSpPr txBox="1"/>
          <p:nvPr/>
        </p:nvSpPr>
        <p:spPr>
          <a:xfrm>
            <a:off x="2201400" y="2153880"/>
            <a:ext cx="9299160" cy="4437000"/>
          </a:xfrm>
          <a:prstGeom prst="rect">
            <a:avLst/>
          </a:prstGeom>
          <a:solidFill>
            <a:srgbClr val="ffffff"/>
          </a:solidFill>
          <a:ln>
            <a:noFill/>
          </a:ln>
        </p:spPr>
        <p:txBody>
          <a:bodyPr>
            <a:normAutofit fontScale="81000"/>
          </a:bodyPr>
          <a:p>
            <a:pPr marL="343080" indent="-342720">
              <a:lnSpc>
                <a:spcPct val="90000"/>
              </a:lnSpc>
              <a:buClr>
                <a:srgbClr val="000000"/>
              </a:buClr>
              <a:buFont typeface="Symbol"/>
              <a:buChar char=""/>
            </a:pPr>
            <a:r>
              <a:rPr b="0" lang="en-US" sz="3600" spc="-1" strike="noStrike">
                <a:solidFill>
                  <a:srgbClr val="000000"/>
                </a:solidFill>
                <a:latin typeface="Calibri"/>
                <a:ea typeface="Calibri"/>
              </a:rPr>
              <a:t>Low funding for kids - our field is still motivated to fight for local public dollars and use the ballot.</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marL="343080" indent="-342720">
              <a:lnSpc>
                <a:spcPct val="90000"/>
              </a:lnSpc>
              <a:buClr>
                <a:srgbClr val="000000"/>
              </a:buClr>
              <a:buFont typeface="Symbol"/>
              <a:buChar char=""/>
            </a:pPr>
            <a:r>
              <a:rPr b="0" lang="en-US" sz="3600" spc="-1" strike="noStrike">
                <a:solidFill>
                  <a:srgbClr val="000000"/>
                </a:solidFill>
                <a:latin typeface="Calibri"/>
                <a:ea typeface="Calibri"/>
              </a:rPr>
              <a:t>Public opinion continues to support kids.</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marL="343080" indent="-342720">
              <a:lnSpc>
                <a:spcPct val="90000"/>
              </a:lnSpc>
              <a:buClr>
                <a:srgbClr val="000000"/>
              </a:buClr>
              <a:buFont typeface="Symbol"/>
              <a:buChar char=""/>
            </a:pPr>
            <a:r>
              <a:rPr b="0" lang="en-US" sz="3600" spc="-1" strike="noStrike">
                <a:solidFill>
                  <a:srgbClr val="000000"/>
                </a:solidFill>
                <a:latin typeface="Calibri"/>
                <a:ea typeface="Calibri"/>
              </a:rPr>
              <a:t>New local public funding streams are successful and transformative.</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marL="343080" indent="-342720">
              <a:lnSpc>
                <a:spcPct val="90000"/>
              </a:lnSpc>
              <a:buClr>
                <a:srgbClr val="000000"/>
              </a:buClr>
              <a:buFont typeface="Symbol"/>
              <a:buChar char=""/>
            </a:pPr>
            <a:r>
              <a:rPr b="0" lang="en-US" sz="3600" spc="-1" strike="noStrike">
                <a:solidFill>
                  <a:srgbClr val="000000"/>
                </a:solidFill>
                <a:latin typeface="Calibri"/>
                <a:ea typeface="Calibri"/>
              </a:rPr>
              <a:t>First 5’s have unique assets.</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a:lnSpc>
                <a:spcPct val="90000"/>
              </a:lnSpc>
            </a:pPr>
            <a:r>
              <a:rPr b="0" lang="en-US" sz="3600" spc="-1" strike="noStrike">
                <a:solidFill>
                  <a:srgbClr val="000000"/>
                </a:solidFill>
                <a:latin typeface="Calibri"/>
                <a:ea typeface="Calibri"/>
              </a:rPr>
              <a:t>                           </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pic>
        <p:nvPicPr>
          <p:cNvPr id="488" name="Picture 14" descr=""/>
          <p:cNvPicPr/>
          <p:nvPr/>
        </p:nvPicPr>
        <p:blipFill>
          <a:blip r:embed="rId1"/>
          <a:stretch/>
        </p:blipFill>
        <p:spPr>
          <a:xfrm>
            <a:off x="366480" y="90360"/>
            <a:ext cx="933120" cy="466200"/>
          </a:xfrm>
          <a:prstGeom prst="rect">
            <a:avLst/>
          </a:prstGeom>
          <a:ln>
            <a:noFill/>
          </a:ln>
        </p:spPr>
      </p:pic>
      <p:pic>
        <p:nvPicPr>
          <p:cNvPr id="489" name="Picture 6" descr=""/>
          <p:cNvPicPr/>
          <p:nvPr/>
        </p:nvPicPr>
        <p:blipFill>
          <a:blip r:embed="rId2"/>
          <a:stretch/>
        </p:blipFill>
        <p:spPr>
          <a:xfrm>
            <a:off x="477360" y="671400"/>
            <a:ext cx="542520" cy="1009440"/>
          </a:xfrm>
          <a:prstGeom prst="rect">
            <a:avLst/>
          </a:prstGeom>
          <a:ln>
            <a:noFill/>
          </a:ln>
        </p:spPr>
      </p:pic>
      <p:pic>
        <p:nvPicPr>
          <p:cNvPr id="490" name="Picture 7" descr=""/>
          <p:cNvPicPr/>
          <p:nvPr/>
        </p:nvPicPr>
        <p:blipFill>
          <a:blip r:embed="rId3"/>
          <a:stretch/>
        </p:blipFill>
        <p:spPr>
          <a:xfrm>
            <a:off x="480600" y="1704960"/>
            <a:ext cx="1104480" cy="609120"/>
          </a:xfrm>
          <a:prstGeom prst="rect">
            <a:avLst/>
          </a:prstGeom>
          <a:ln>
            <a:noFill/>
          </a:ln>
        </p:spPr>
      </p:pic>
      <p:pic>
        <p:nvPicPr>
          <p:cNvPr id="491" name="Picture 9" descr=""/>
          <p:cNvPicPr/>
          <p:nvPr/>
        </p:nvPicPr>
        <p:blipFill>
          <a:blip r:embed="rId4"/>
          <a:stretch/>
        </p:blipFill>
        <p:spPr>
          <a:xfrm>
            <a:off x="490320" y="2314440"/>
            <a:ext cx="1199880" cy="580680"/>
          </a:xfrm>
          <a:prstGeom prst="rect">
            <a:avLst/>
          </a:prstGeom>
          <a:ln>
            <a:noFill/>
          </a:ln>
        </p:spPr>
      </p:pic>
      <p:pic>
        <p:nvPicPr>
          <p:cNvPr id="492" name="Picture 10" descr=""/>
          <p:cNvPicPr/>
          <p:nvPr/>
        </p:nvPicPr>
        <p:blipFill>
          <a:blip r:embed="rId5"/>
          <a:stretch/>
        </p:blipFill>
        <p:spPr>
          <a:xfrm>
            <a:off x="490320" y="2895480"/>
            <a:ext cx="971280" cy="657000"/>
          </a:xfrm>
          <a:prstGeom prst="rect">
            <a:avLst/>
          </a:prstGeom>
          <a:ln>
            <a:noFill/>
          </a:ln>
        </p:spPr>
      </p:pic>
      <p:pic>
        <p:nvPicPr>
          <p:cNvPr id="493" name="Picture 11" descr=""/>
          <p:cNvPicPr/>
          <p:nvPr/>
        </p:nvPicPr>
        <p:blipFill>
          <a:blip r:embed="rId6"/>
          <a:stretch/>
        </p:blipFill>
        <p:spPr>
          <a:xfrm>
            <a:off x="490320" y="3552840"/>
            <a:ext cx="809280" cy="809280"/>
          </a:xfrm>
          <a:prstGeom prst="rect">
            <a:avLst/>
          </a:prstGeom>
          <a:ln>
            <a:noFill/>
          </a:ln>
        </p:spPr>
      </p:pic>
      <p:pic>
        <p:nvPicPr>
          <p:cNvPr id="494" name="Picture 12" descr=""/>
          <p:cNvPicPr/>
          <p:nvPr/>
        </p:nvPicPr>
        <p:blipFill>
          <a:blip r:embed="rId7"/>
          <a:stretch/>
        </p:blipFill>
        <p:spPr>
          <a:xfrm>
            <a:off x="490320" y="4362480"/>
            <a:ext cx="933120" cy="694800"/>
          </a:xfrm>
          <a:prstGeom prst="rect">
            <a:avLst/>
          </a:prstGeom>
          <a:ln>
            <a:noFill/>
          </a:ln>
        </p:spPr>
      </p:pic>
      <p:pic>
        <p:nvPicPr>
          <p:cNvPr id="495" name="Picture 13" descr=""/>
          <p:cNvPicPr/>
          <p:nvPr/>
        </p:nvPicPr>
        <p:blipFill>
          <a:blip r:embed="rId8"/>
          <a:stretch/>
        </p:blipFill>
        <p:spPr>
          <a:xfrm>
            <a:off x="490320" y="5057640"/>
            <a:ext cx="837720" cy="837720"/>
          </a:xfrm>
          <a:prstGeom prst="rect">
            <a:avLst/>
          </a:prstGeom>
          <a:ln>
            <a:noFill/>
          </a:ln>
        </p:spPr>
      </p:pic>
      <p:pic>
        <p:nvPicPr>
          <p:cNvPr id="496" name="Picture 1" descr=""/>
          <p:cNvPicPr/>
          <p:nvPr/>
        </p:nvPicPr>
        <p:blipFill>
          <a:blip r:embed="rId9"/>
          <a:stretch/>
        </p:blipFill>
        <p:spPr>
          <a:xfrm>
            <a:off x="490320" y="5896080"/>
            <a:ext cx="1275840" cy="694800"/>
          </a:xfrm>
          <a:prstGeom prst="rect">
            <a:avLst/>
          </a:prstGeom>
          <a:ln>
            <a:noFill/>
          </a:ln>
        </p:spPr>
      </p:pic>
      <p:sp>
        <p:nvSpPr>
          <p:cNvPr id="497" name="CustomShape 3"/>
          <p:cNvSpPr/>
          <p:nvPr/>
        </p:nvSpPr>
        <p:spPr>
          <a:xfrm>
            <a:off x="490320" y="-228600"/>
            <a:ext cx="12191760" cy="456840"/>
          </a:xfrm>
          <a:prstGeom prst="rect">
            <a:avLst/>
          </a:prstGeom>
          <a:noFill/>
          <a:ln>
            <a:noFill/>
          </a:ln>
        </p:spPr>
        <p:style>
          <a:lnRef idx="0"/>
          <a:fillRef idx="0"/>
          <a:effectRef idx="0"/>
          <a:fontRef idx="minor"/>
        </p:style>
      </p:sp>
      <p:sp>
        <p:nvSpPr>
          <p:cNvPr id="498" name="CustomShape 4"/>
          <p:cNvSpPr/>
          <p:nvPr/>
        </p:nvSpPr>
        <p:spPr>
          <a:xfrm>
            <a:off x="490320" y="695160"/>
            <a:ext cx="12191760" cy="360"/>
          </a:xfrm>
          <a:prstGeom prst="rect">
            <a:avLst/>
          </a:prstGeom>
          <a:noFill/>
          <a:ln>
            <a:noFill/>
          </a:ln>
        </p:spPr>
        <p:style>
          <a:lnRef idx="0"/>
          <a:fillRef idx="0"/>
          <a:effectRef idx="0"/>
          <a:fontRef idx="minor"/>
        </p:style>
      </p:sp>
      <p:sp>
        <p:nvSpPr>
          <p:cNvPr id="499" name="CustomShape 5"/>
          <p:cNvSpPr/>
          <p:nvPr/>
        </p:nvSpPr>
        <p:spPr>
          <a:xfrm>
            <a:off x="490320" y="1704960"/>
            <a:ext cx="12191760" cy="360"/>
          </a:xfrm>
          <a:prstGeom prst="rect">
            <a:avLst/>
          </a:prstGeom>
          <a:noFill/>
          <a:ln>
            <a:noFill/>
          </a:ln>
        </p:spPr>
        <p:style>
          <a:lnRef idx="0"/>
          <a:fillRef idx="0"/>
          <a:effectRef idx="0"/>
          <a:fontRef idx="minor"/>
        </p:style>
      </p:sp>
      <p:sp>
        <p:nvSpPr>
          <p:cNvPr id="500" name="CustomShape 6"/>
          <p:cNvSpPr/>
          <p:nvPr/>
        </p:nvSpPr>
        <p:spPr>
          <a:xfrm>
            <a:off x="1766520" y="1331280"/>
            <a:ext cx="10017720" cy="482760"/>
          </a:xfrm>
          <a:prstGeom prst="rect">
            <a:avLst/>
          </a:prstGeom>
          <a:solidFill>
            <a:srgbClr val="ebab21"/>
          </a:solidFill>
          <a:ln>
            <a:noFill/>
          </a:ln>
        </p:spPr>
        <p:style>
          <a:lnRef idx="1">
            <a:schemeClr val="accent1"/>
          </a:lnRef>
          <a:fillRef idx="3">
            <a:schemeClr val="accent1"/>
          </a:fillRef>
          <a:effectRef idx="2">
            <a:schemeClr val="accent1"/>
          </a:effectRef>
          <a:fontRef idx="minor"/>
        </p:style>
      </p:sp>
      <p:sp>
        <p:nvSpPr>
          <p:cNvPr id="501" name="CustomShape 7"/>
          <p:cNvSpPr/>
          <p:nvPr/>
        </p:nvSpPr>
        <p:spPr>
          <a:xfrm>
            <a:off x="3577680" y="5658840"/>
            <a:ext cx="7368120" cy="577800"/>
          </a:xfrm>
          <a:prstGeom prst="rect">
            <a:avLst/>
          </a:prstGeom>
          <a:solidFill>
            <a:schemeClr val="accent1">
              <a:lumMod val="20000"/>
              <a:lumOff val="80000"/>
            </a:schemeClr>
          </a:solidFill>
          <a:ln>
            <a:noFill/>
          </a:ln>
        </p:spPr>
        <p:style>
          <a:lnRef idx="0"/>
          <a:fillRef idx="0"/>
          <a:effectRef idx="0"/>
          <a:fontRef idx="minor"/>
        </p:style>
        <p:txBody>
          <a:bodyPr lIns="90000" rIns="90000" tIns="45000" bIns="45000">
            <a:spAutoFit/>
          </a:bodyPr>
          <a:p>
            <a:pPr>
              <a:lnSpc>
                <a:spcPct val="100000"/>
              </a:lnSpc>
            </a:pPr>
            <a:r>
              <a:rPr b="0" lang="es-US" sz="3200" spc="-1" strike="noStrike">
                <a:solidFill>
                  <a:srgbClr val="2f5597"/>
                </a:solidFill>
                <a:latin typeface="Calibri"/>
                <a:ea typeface="Calibri"/>
              </a:rPr>
              <a:t>“</a:t>
            </a:r>
            <a:r>
              <a:rPr b="0" lang="es-US" sz="3200" spc="-1" strike="noStrike">
                <a:solidFill>
                  <a:srgbClr val="2f5597"/>
                </a:solidFill>
                <a:latin typeface="Lucida Fax"/>
                <a:ea typeface="Calibri"/>
              </a:rPr>
              <a:t>What gets funded, gets done</a:t>
            </a:r>
            <a:r>
              <a:rPr b="0" lang="es-US" sz="3200" spc="-1" strike="noStrike">
                <a:solidFill>
                  <a:srgbClr val="2f5597"/>
                </a:solidFill>
                <a:latin typeface="Calibri"/>
                <a:ea typeface="Calibri"/>
              </a:rPr>
              <a:t>.”</a:t>
            </a:r>
            <a:endParaRPr b="0" lang="es-US" sz="3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CustomShape 1"/>
          <p:cNvSpPr/>
          <p:nvPr/>
        </p:nvSpPr>
        <p:spPr>
          <a:xfrm>
            <a:off x="0" y="0"/>
            <a:ext cx="12191760" cy="6857640"/>
          </a:xfrm>
          <a:prstGeom prst="rect">
            <a:avLst/>
          </a:prstGeom>
          <a:solidFill>
            <a:srgbClr val="15074a"/>
          </a:solidFill>
          <a:ln>
            <a:noFill/>
          </a:ln>
        </p:spPr>
        <p:style>
          <a:lnRef idx="1">
            <a:schemeClr val="accent1"/>
          </a:lnRef>
          <a:fillRef idx="3">
            <a:schemeClr val="accent1"/>
          </a:fillRef>
          <a:effectRef idx="2">
            <a:schemeClr val="accent1"/>
          </a:effectRef>
          <a:fontRef idx="minor"/>
        </p:style>
      </p:sp>
      <p:pic>
        <p:nvPicPr>
          <p:cNvPr id="503" name="Picture 5" descr=""/>
          <p:cNvPicPr/>
          <p:nvPr/>
        </p:nvPicPr>
        <p:blipFill>
          <a:blip r:embed="rId1"/>
          <a:stretch/>
        </p:blipFill>
        <p:spPr>
          <a:xfrm>
            <a:off x="867960" y="1708200"/>
            <a:ext cx="2776680" cy="2956680"/>
          </a:xfrm>
          <a:prstGeom prst="rect">
            <a:avLst/>
          </a:prstGeom>
          <a:ln w="38160">
            <a:solidFill>
              <a:srgbClr val="ebab21"/>
            </a:solidFill>
            <a:miter/>
          </a:ln>
        </p:spPr>
      </p:pic>
      <p:sp>
        <p:nvSpPr>
          <p:cNvPr id="504" name="TextShape 2"/>
          <p:cNvSpPr txBox="1"/>
          <p:nvPr/>
        </p:nvSpPr>
        <p:spPr>
          <a:xfrm>
            <a:off x="4062600" y="2593080"/>
            <a:ext cx="7261200" cy="1186560"/>
          </a:xfrm>
          <a:prstGeom prst="rect">
            <a:avLst/>
          </a:prstGeom>
          <a:noFill/>
          <a:ln>
            <a:noFill/>
          </a:ln>
        </p:spPr>
        <p:txBody>
          <a:bodyPr anchor="ctr">
            <a:noAutofit/>
          </a:bodyPr>
          <a:p>
            <a:pPr>
              <a:lnSpc>
                <a:spcPct val="90000"/>
              </a:lnSpc>
            </a:pPr>
            <a:r>
              <a:rPr b="0" lang="en-US" sz="7200" spc="-1" strike="noStrike">
                <a:solidFill>
                  <a:srgbClr val="ffffff"/>
                </a:solidFill>
                <a:latin typeface="Calibri Light"/>
              </a:rPr>
              <a:t>LESSONS LEARNED FROM BALLOT MEASURE CAMPAIGNS</a:t>
            </a:r>
            <a:endParaRPr b="0" lang="en-US" sz="72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05" name="TextShape 1"/>
          <p:cNvSpPr txBox="1"/>
          <p:nvPr/>
        </p:nvSpPr>
        <p:spPr>
          <a:xfrm>
            <a:off x="2121840" y="252360"/>
            <a:ext cx="10017720" cy="1325160"/>
          </a:xfrm>
          <a:prstGeom prst="rect">
            <a:avLst/>
          </a:prstGeom>
          <a:noFill/>
          <a:ln>
            <a:noFill/>
          </a:ln>
        </p:spPr>
        <p:txBody>
          <a:bodyPr anchor="ctr">
            <a:normAutofit/>
          </a:bodyPr>
          <a:p>
            <a:pPr>
              <a:lnSpc>
                <a:spcPct val="90000"/>
              </a:lnSpc>
            </a:pPr>
            <a:r>
              <a:rPr b="1" lang="en-US" sz="4800" spc="-1" strike="noStrike">
                <a:solidFill>
                  <a:srgbClr val="2f5597"/>
                </a:solidFill>
                <a:latin typeface="Calibri"/>
              </a:rPr>
              <a:t>CAUTIONARY LESSONS</a:t>
            </a:r>
            <a:endParaRPr b="0" lang="en-US" sz="4800" spc="-1" strike="noStrike">
              <a:solidFill>
                <a:srgbClr val="000000"/>
              </a:solidFill>
              <a:latin typeface="Calibri"/>
            </a:endParaRPr>
          </a:p>
        </p:txBody>
      </p:sp>
      <p:sp>
        <p:nvSpPr>
          <p:cNvPr id="506" name="TextShape 2"/>
          <p:cNvSpPr txBox="1"/>
          <p:nvPr/>
        </p:nvSpPr>
        <p:spPr>
          <a:xfrm>
            <a:off x="2235600" y="2066760"/>
            <a:ext cx="9795960" cy="4140720"/>
          </a:xfrm>
          <a:prstGeom prst="rect">
            <a:avLst/>
          </a:prstGeom>
          <a:solidFill>
            <a:srgbClr val="ffffff"/>
          </a:solidFill>
          <a:ln>
            <a:noFill/>
          </a:ln>
        </p:spPr>
        <p:txBody>
          <a:bodyPr>
            <a:normAutofit fontScale="65000"/>
          </a:bodyPr>
          <a:p>
            <a:pPr marL="343080" indent="-342720">
              <a:lnSpc>
                <a:spcPct val="90000"/>
              </a:lnSpc>
              <a:buClr>
                <a:srgbClr val="000000"/>
              </a:buClr>
              <a:buFont typeface="Symbol"/>
              <a:buChar char=""/>
            </a:pPr>
            <a:r>
              <a:rPr b="0" lang="en-US" sz="3600" spc="-1" strike="noStrike">
                <a:solidFill>
                  <a:srgbClr val="000000"/>
                </a:solidFill>
                <a:latin typeface="Calibri"/>
                <a:ea typeface="Calibri"/>
              </a:rPr>
              <a:t>2/3 is almost insurmountable – successful campaigns found way around.</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marL="343080" indent="-342720">
              <a:lnSpc>
                <a:spcPct val="90000"/>
              </a:lnSpc>
              <a:buClr>
                <a:srgbClr val="000000"/>
              </a:buClr>
              <a:buFont typeface="Symbol"/>
              <a:buChar char=""/>
            </a:pPr>
            <a:r>
              <a:rPr b="0" lang="en-US" sz="3600" spc="-1" strike="noStrike">
                <a:solidFill>
                  <a:srgbClr val="000000"/>
                </a:solidFill>
                <a:latin typeface="Calibri"/>
                <a:ea typeface="Calibri"/>
              </a:rPr>
              <a:t>Time for groundwork (organizing coalition, building political capital, research on options, finding allies with resources/fundraising) can be years.</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marL="343080" indent="-342720">
              <a:lnSpc>
                <a:spcPct val="90000"/>
              </a:lnSpc>
              <a:buClr>
                <a:srgbClr val="000000"/>
              </a:buClr>
              <a:buFont typeface="Symbol"/>
              <a:buChar char=""/>
            </a:pPr>
            <a:r>
              <a:rPr b="0" lang="en-US" sz="3600" spc="-1" strike="noStrike">
                <a:solidFill>
                  <a:srgbClr val="000000"/>
                </a:solidFill>
                <a:latin typeface="Calibri"/>
                <a:ea typeface="Calibri"/>
              </a:rPr>
              <a:t>City vs County-level measures – county-level has more challenges.</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marL="343080" indent="-342720">
              <a:lnSpc>
                <a:spcPct val="90000"/>
              </a:lnSpc>
              <a:buClr>
                <a:srgbClr val="000000"/>
              </a:buClr>
              <a:buFont typeface="Symbol"/>
              <a:buChar char=""/>
            </a:pPr>
            <a:r>
              <a:rPr b="0" lang="en-US" sz="3600" spc="-1" strike="noStrike">
                <a:solidFill>
                  <a:srgbClr val="000000"/>
                </a:solidFill>
                <a:latin typeface="Calibri"/>
                <a:ea typeface="Calibri"/>
              </a:rPr>
              <a:t>Can start with building local official infrastructure – department, office, coordinating council.</a:t>
            </a:r>
            <a:endParaRPr b="0" lang="en-US" sz="3600" spc="-1" strike="noStrike">
              <a:solidFill>
                <a:srgbClr val="000000"/>
              </a:solidFill>
              <a:latin typeface="Calibri"/>
            </a:endParaRPr>
          </a:p>
          <a:p>
            <a:pPr>
              <a:lnSpc>
                <a:spcPct val="90000"/>
              </a:lnSpc>
            </a:pP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pic>
        <p:nvPicPr>
          <p:cNvPr id="507" name="Picture 14" descr=""/>
          <p:cNvPicPr/>
          <p:nvPr/>
        </p:nvPicPr>
        <p:blipFill>
          <a:blip r:embed="rId1"/>
          <a:stretch/>
        </p:blipFill>
        <p:spPr>
          <a:xfrm>
            <a:off x="366480" y="90360"/>
            <a:ext cx="933120" cy="466200"/>
          </a:xfrm>
          <a:prstGeom prst="rect">
            <a:avLst/>
          </a:prstGeom>
          <a:ln>
            <a:noFill/>
          </a:ln>
        </p:spPr>
      </p:pic>
      <p:pic>
        <p:nvPicPr>
          <p:cNvPr id="508" name="Picture 6" descr=""/>
          <p:cNvPicPr/>
          <p:nvPr/>
        </p:nvPicPr>
        <p:blipFill>
          <a:blip r:embed="rId2"/>
          <a:stretch/>
        </p:blipFill>
        <p:spPr>
          <a:xfrm>
            <a:off x="477360" y="671400"/>
            <a:ext cx="542520" cy="1009440"/>
          </a:xfrm>
          <a:prstGeom prst="rect">
            <a:avLst/>
          </a:prstGeom>
          <a:ln>
            <a:noFill/>
          </a:ln>
        </p:spPr>
      </p:pic>
      <p:pic>
        <p:nvPicPr>
          <p:cNvPr id="509" name="Picture 7" descr=""/>
          <p:cNvPicPr/>
          <p:nvPr/>
        </p:nvPicPr>
        <p:blipFill>
          <a:blip r:embed="rId3"/>
          <a:stretch/>
        </p:blipFill>
        <p:spPr>
          <a:xfrm>
            <a:off x="480600" y="1704960"/>
            <a:ext cx="1104480" cy="609120"/>
          </a:xfrm>
          <a:prstGeom prst="rect">
            <a:avLst/>
          </a:prstGeom>
          <a:ln>
            <a:noFill/>
          </a:ln>
        </p:spPr>
      </p:pic>
      <p:pic>
        <p:nvPicPr>
          <p:cNvPr id="510" name="Picture 9" descr=""/>
          <p:cNvPicPr/>
          <p:nvPr/>
        </p:nvPicPr>
        <p:blipFill>
          <a:blip r:embed="rId4"/>
          <a:stretch/>
        </p:blipFill>
        <p:spPr>
          <a:xfrm>
            <a:off x="490320" y="2314440"/>
            <a:ext cx="1199880" cy="580680"/>
          </a:xfrm>
          <a:prstGeom prst="rect">
            <a:avLst/>
          </a:prstGeom>
          <a:ln>
            <a:noFill/>
          </a:ln>
        </p:spPr>
      </p:pic>
      <p:pic>
        <p:nvPicPr>
          <p:cNvPr id="511" name="Picture 10" descr=""/>
          <p:cNvPicPr/>
          <p:nvPr/>
        </p:nvPicPr>
        <p:blipFill>
          <a:blip r:embed="rId5"/>
          <a:stretch/>
        </p:blipFill>
        <p:spPr>
          <a:xfrm>
            <a:off x="490320" y="2895480"/>
            <a:ext cx="971280" cy="657000"/>
          </a:xfrm>
          <a:prstGeom prst="rect">
            <a:avLst/>
          </a:prstGeom>
          <a:ln>
            <a:noFill/>
          </a:ln>
        </p:spPr>
      </p:pic>
      <p:pic>
        <p:nvPicPr>
          <p:cNvPr id="512" name="Picture 11" descr=""/>
          <p:cNvPicPr/>
          <p:nvPr/>
        </p:nvPicPr>
        <p:blipFill>
          <a:blip r:embed="rId6"/>
          <a:stretch/>
        </p:blipFill>
        <p:spPr>
          <a:xfrm>
            <a:off x="490320" y="3552840"/>
            <a:ext cx="809280" cy="809280"/>
          </a:xfrm>
          <a:prstGeom prst="rect">
            <a:avLst/>
          </a:prstGeom>
          <a:ln>
            <a:noFill/>
          </a:ln>
        </p:spPr>
      </p:pic>
      <p:pic>
        <p:nvPicPr>
          <p:cNvPr id="513" name="Picture 12" descr=""/>
          <p:cNvPicPr/>
          <p:nvPr/>
        </p:nvPicPr>
        <p:blipFill>
          <a:blip r:embed="rId7"/>
          <a:stretch/>
        </p:blipFill>
        <p:spPr>
          <a:xfrm>
            <a:off x="490320" y="4362480"/>
            <a:ext cx="933120" cy="694800"/>
          </a:xfrm>
          <a:prstGeom prst="rect">
            <a:avLst/>
          </a:prstGeom>
          <a:ln>
            <a:noFill/>
          </a:ln>
        </p:spPr>
      </p:pic>
      <p:pic>
        <p:nvPicPr>
          <p:cNvPr id="514" name="Picture 13" descr=""/>
          <p:cNvPicPr/>
          <p:nvPr/>
        </p:nvPicPr>
        <p:blipFill>
          <a:blip r:embed="rId8"/>
          <a:stretch/>
        </p:blipFill>
        <p:spPr>
          <a:xfrm>
            <a:off x="490320" y="5057640"/>
            <a:ext cx="837720" cy="837720"/>
          </a:xfrm>
          <a:prstGeom prst="rect">
            <a:avLst/>
          </a:prstGeom>
          <a:ln>
            <a:noFill/>
          </a:ln>
        </p:spPr>
      </p:pic>
      <p:pic>
        <p:nvPicPr>
          <p:cNvPr id="515" name="Picture 1" descr=""/>
          <p:cNvPicPr/>
          <p:nvPr/>
        </p:nvPicPr>
        <p:blipFill>
          <a:blip r:embed="rId9"/>
          <a:stretch/>
        </p:blipFill>
        <p:spPr>
          <a:xfrm>
            <a:off x="490320" y="5896080"/>
            <a:ext cx="1275840" cy="694800"/>
          </a:xfrm>
          <a:prstGeom prst="rect">
            <a:avLst/>
          </a:prstGeom>
          <a:ln>
            <a:noFill/>
          </a:ln>
        </p:spPr>
      </p:pic>
      <p:sp>
        <p:nvSpPr>
          <p:cNvPr id="516" name="CustomShape 3"/>
          <p:cNvSpPr/>
          <p:nvPr/>
        </p:nvSpPr>
        <p:spPr>
          <a:xfrm>
            <a:off x="490320" y="-228600"/>
            <a:ext cx="12191760" cy="456840"/>
          </a:xfrm>
          <a:prstGeom prst="rect">
            <a:avLst/>
          </a:prstGeom>
          <a:noFill/>
          <a:ln>
            <a:noFill/>
          </a:ln>
        </p:spPr>
        <p:style>
          <a:lnRef idx="0"/>
          <a:fillRef idx="0"/>
          <a:effectRef idx="0"/>
          <a:fontRef idx="minor"/>
        </p:style>
      </p:sp>
      <p:sp>
        <p:nvSpPr>
          <p:cNvPr id="517" name="CustomShape 4"/>
          <p:cNvSpPr/>
          <p:nvPr/>
        </p:nvSpPr>
        <p:spPr>
          <a:xfrm>
            <a:off x="490320" y="695160"/>
            <a:ext cx="12191760" cy="360"/>
          </a:xfrm>
          <a:prstGeom prst="rect">
            <a:avLst/>
          </a:prstGeom>
          <a:noFill/>
          <a:ln>
            <a:noFill/>
          </a:ln>
        </p:spPr>
        <p:style>
          <a:lnRef idx="0"/>
          <a:fillRef idx="0"/>
          <a:effectRef idx="0"/>
          <a:fontRef idx="minor"/>
        </p:style>
      </p:sp>
      <p:sp>
        <p:nvSpPr>
          <p:cNvPr id="518" name="CustomShape 5"/>
          <p:cNvSpPr/>
          <p:nvPr/>
        </p:nvSpPr>
        <p:spPr>
          <a:xfrm>
            <a:off x="490320" y="1704960"/>
            <a:ext cx="12191760" cy="360"/>
          </a:xfrm>
          <a:prstGeom prst="rect">
            <a:avLst/>
          </a:prstGeom>
          <a:noFill/>
          <a:ln>
            <a:noFill/>
          </a:ln>
        </p:spPr>
        <p:style>
          <a:lnRef idx="0"/>
          <a:fillRef idx="0"/>
          <a:effectRef idx="0"/>
          <a:fontRef idx="minor"/>
        </p:style>
      </p:sp>
      <p:sp>
        <p:nvSpPr>
          <p:cNvPr id="519" name="CustomShape 6"/>
          <p:cNvSpPr/>
          <p:nvPr/>
        </p:nvSpPr>
        <p:spPr>
          <a:xfrm>
            <a:off x="1704960" y="1216080"/>
            <a:ext cx="10017720" cy="488520"/>
          </a:xfrm>
          <a:prstGeom prst="rect">
            <a:avLst/>
          </a:prstGeom>
          <a:solidFill>
            <a:srgbClr val="ebab21"/>
          </a:solidFill>
          <a:ln>
            <a:noFill/>
          </a:ln>
        </p:spPr>
        <p:style>
          <a:lnRef idx="1">
            <a:schemeClr val="accent1"/>
          </a:lnRef>
          <a:fillRef idx="3">
            <a:schemeClr val="accent1"/>
          </a:fillRef>
          <a:effectRef idx="2">
            <a:schemeClr val="accent1"/>
          </a:effectRef>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521" name="Picture 8" descr=""/>
          <p:cNvPicPr/>
          <p:nvPr/>
        </p:nvPicPr>
        <p:blipFill>
          <a:blip r:embed="rId1"/>
          <a:stretch/>
        </p:blipFill>
        <p:spPr>
          <a:xfrm>
            <a:off x="321840" y="779040"/>
            <a:ext cx="1301400" cy="842040"/>
          </a:xfrm>
          <a:prstGeom prst="rect">
            <a:avLst/>
          </a:prstGeom>
          <a:ln>
            <a:noFill/>
          </a:ln>
        </p:spPr>
      </p:pic>
      <p:sp>
        <p:nvSpPr>
          <p:cNvPr id="522" name="TextShape 2"/>
          <p:cNvSpPr txBox="1"/>
          <p:nvPr/>
        </p:nvSpPr>
        <p:spPr>
          <a:xfrm>
            <a:off x="1153440" y="2440440"/>
            <a:ext cx="6000480" cy="33843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1" lang="en-US" sz="2400" spc="-1" strike="noStrike">
                <a:solidFill>
                  <a:srgbClr val="000000"/>
                </a:solidFill>
                <a:latin typeface="Calibri"/>
              </a:rPr>
              <a:t>Public</a:t>
            </a:r>
            <a:r>
              <a:rPr b="0" lang="en-US" sz="2400" spc="-1" strike="noStrike">
                <a:solidFill>
                  <a:srgbClr val="000000"/>
                </a:solidFill>
                <a:latin typeface="Calibri"/>
              </a:rPr>
              <a:t> – allocated by government</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400" spc="-1" strike="noStrike">
                <a:solidFill>
                  <a:srgbClr val="000000"/>
                </a:solidFill>
                <a:latin typeface="Calibri"/>
              </a:rPr>
              <a:t>Local </a:t>
            </a:r>
            <a:r>
              <a:rPr b="0" lang="en-US" sz="2400" spc="-1" strike="noStrike">
                <a:solidFill>
                  <a:srgbClr val="000000"/>
                </a:solidFill>
                <a:latin typeface="Calibri"/>
              </a:rPr>
              <a:t>– allocated at the county, city or school district level</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400" spc="-1" strike="noStrike">
                <a:solidFill>
                  <a:srgbClr val="000000"/>
                </a:solidFill>
                <a:latin typeface="Calibri"/>
              </a:rPr>
              <a:t>Dedicated</a:t>
            </a:r>
            <a:r>
              <a:rPr b="0" lang="en-US" sz="2400" spc="-1" strike="noStrike">
                <a:solidFill>
                  <a:srgbClr val="000000"/>
                </a:solidFill>
                <a:latin typeface="Calibri"/>
              </a:rPr>
              <a:t> – can only be spent on services to children, youth and families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400" spc="-1" strike="noStrike">
                <a:solidFill>
                  <a:srgbClr val="000000"/>
                </a:solidFill>
                <a:latin typeface="Calibri"/>
              </a:rPr>
              <a:t>Funding</a:t>
            </a:r>
            <a:r>
              <a:rPr b="0" lang="en-US" sz="2400" spc="-1" strike="noStrike">
                <a:solidFill>
                  <a:srgbClr val="000000"/>
                </a:solidFill>
                <a:latin typeface="Calibri"/>
              </a:rPr>
              <a:t> – specific amounts of money allocated in a budget process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400" spc="-1" strike="noStrike">
                <a:solidFill>
                  <a:srgbClr val="000000"/>
                </a:solidFill>
                <a:latin typeface="Calibri"/>
              </a:rPr>
              <a:t>Stream</a:t>
            </a:r>
            <a:r>
              <a:rPr b="0" lang="en-US" sz="2400" spc="-1" strike="noStrike">
                <a:solidFill>
                  <a:srgbClr val="000000"/>
                </a:solidFill>
                <a:latin typeface="Calibri"/>
              </a:rPr>
              <a:t> – ongoing funding, as opposed to year-to-year</a:t>
            </a: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p:txBody>
      </p:sp>
      <p:sp>
        <p:nvSpPr>
          <p:cNvPr id="523" name="TextShape 3"/>
          <p:cNvSpPr txBox="1"/>
          <p:nvPr/>
        </p:nvSpPr>
        <p:spPr>
          <a:xfrm>
            <a:off x="2021400" y="156600"/>
            <a:ext cx="5742000" cy="1043280"/>
          </a:xfrm>
          <a:prstGeom prst="rect">
            <a:avLst/>
          </a:prstGeom>
          <a:noFill/>
          <a:ln>
            <a:noFill/>
          </a:ln>
        </p:spPr>
        <p:txBody>
          <a:bodyPr>
            <a:normAutofit fontScale="83000"/>
          </a:bodyPr>
          <a:p>
            <a:pPr>
              <a:lnSpc>
                <a:spcPct val="90000"/>
              </a:lnSpc>
            </a:pPr>
            <a:br/>
            <a:r>
              <a:rPr b="1" lang="en-US" sz="3100" spc="-1" strike="noStrike">
                <a:solidFill>
                  <a:srgbClr val="0d0486"/>
                </a:solidFill>
                <a:latin typeface="Arial Rounded MT Bold"/>
              </a:rPr>
              <a:t>What is a public, local dedicated funding stream?</a:t>
            </a:r>
            <a:endParaRPr b="0" lang="en-US" sz="3100" spc="-1" strike="noStrike">
              <a:solidFill>
                <a:srgbClr val="000000"/>
              </a:solidFill>
              <a:latin typeface="Calibri"/>
            </a:endParaRPr>
          </a:p>
        </p:txBody>
      </p:sp>
      <p:sp>
        <p:nvSpPr>
          <p:cNvPr id="524" name="CustomShape 4"/>
          <p:cNvSpPr/>
          <p:nvPr/>
        </p:nvSpPr>
        <p:spPr>
          <a:xfrm>
            <a:off x="8578800" y="0"/>
            <a:ext cx="3612960" cy="6857640"/>
          </a:xfrm>
          <a:prstGeom prst="rect">
            <a:avLst/>
          </a:prstGeom>
          <a:solidFill>
            <a:srgbClr val="15074a"/>
          </a:solidFill>
          <a:ln>
            <a:noFill/>
          </a:ln>
        </p:spPr>
        <p:style>
          <a:lnRef idx="1">
            <a:schemeClr val="accent1"/>
          </a:lnRef>
          <a:fillRef idx="3">
            <a:schemeClr val="accent1"/>
          </a:fillRef>
          <a:effectRef idx="2">
            <a:schemeClr val="accent1"/>
          </a:effectRef>
          <a:fontRef idx="minor"/>
        </p:style>
      </p:sp>
      <p:pic>
        <p:nvPicPr>
          <p:cNvPr id="525" name="Picture 9" descr=""/>
          <p:cNvPicPr/>
          <p:nvPr/>
        </p:nvPicPr>
        <p:blipFill>
          <a:blip r:embed="rId2"/>
          <a:stretch/>
        </p:blipFill>
        <p:spPr>
          <a:xfrm>
            <a:off x="7560720" y="5833440"/>
            <a:ext cx="721440" cy="772200"/>
          </a:xfrm>
          <a:prstGeom prst="rect">
            <a:avLst/>
          </a:prstGeom>
          <a:ln>
            <a:noFill/>
          </a:ln>
        </p:spPr>
      </p:pic>
      <p:pic>
        <p:nvPicPr>
          <p:cNvPr id="526" name="Picture 1" descr=""/>
          <p:cNvPicPr/>
          <p:nvPr/>
        </p:nvPicPr>
        <p:blipFill>
          <a:blip r:embed="rId3"/>
          <a:stretch/>
        </p:blipFill>
        <p:spPr>
          <a:xfrm>
            <a:off x="8578800" y="0"/>
            <a:ext cx="3612960" cy="3389400"/>
          </a:xfrm>
          <a:prstGeom prst="rect">
            <a:avLst/>
          </a:prstGeom>
          <a:ln>
            <a:noFill/>
          </a:ln>
        </p:spPr>
      </p:pic>
      <p:pic>
        <p:nvPicPr>
          <p:cNvPr id="527" name="Picture 1" descr=""/>
          <p:cNvPicPr/>
          <p:nvPr/>
        </p:nvPicPr>
        <p:blipFill>
          <a:blip r:embed="rId4"/>
          <a:srcRect l="18227" t="11088" r="12659" b="41280"/>
          <a:stretch/>
        </p:blipFill>
        <p:spPr>
          <a:xfrm>
            <a:off x="8578800" y="3479760"/>
            <a:ext cx="3657240" cy="3377880"/>
          </a:xfrm>
          <a:prstGeom prst="rect">
            <a:avLst/>
          </a:prstGeom>
          <a:ln>
            <a:noFill/>
          </a:ln>
        </p:spPr>
      </p:pic>
    </p:spTree>
  </p:cSld>
  <p:transition spd="med">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TextShape 1"/>
          <p:cNvSpPr txBox="1"/>
          <p:nvPr/>
        </p:nvSpPr>
        <p:spPr>
          <a:xfrm>
            <a:off x="168120" y="1100880"/>
            <a:ext cx="7235640" cy="5231880"/>
          </a:xfrm>
          <a:prstGeom prst="rect">
            <a:avLst/>
          </a:prstGeom>
          <a:noFill/>
          <a:ln>
            <a:noFill/>
          </a:ln>
        </p:spPr>
        <p:txBody>
          <a:bodyPr lIns="0" rIns="0" tIns="0" bIns="0">
            <a:noAutofit/>
          </a:bodyPr>
          <a:p>
            <a:pPr lvl="1" marL="743040" indent="-285480">
              <a:lnSpc>
                <a:spcPct val="100000"/>
              </a:lnSpc>
              <a:buClr>
                <a:srgbClr val="000000"/>
              </a:buClr>
              <a:buFont typeface="Courier New"/>
              <a:buChar char="o"/>
            </a:pPr>
            <a:r>
              <a:rPr b="0" lang="en-US" sz="4000" spc="-1" strike="noStrike">
                <a:solidFill>
                  <a:srgbClr val="000000"/>
                </a:solidFill>
                <a:latin typeface="Calibri"/>
                <a:ea typeface="Calibri"/>
              </a:rPr>
              <a:t> </a:t>
            </a:r>
            <a:r>
              <a:rPr b="0" lang="en-US" sz="4000" spc="-1" strike="noStrike">
                <a:solidFill>
                  <a:srgbClr val="000000"/>
                </a:solidFill>
                <a:latin typeface="Calibri"/>
                <a:ea typeface="Calibri"/>
              </a:rPr>
              <a:t>Parcel tax on size of parcel</a:t>
            </a:r>
            <a:endParaRPr b="0" lang="en-US" sz="4000" spc="-1" strike="noStrike">
              <a:solidFill>
                <a:srgbClr val="000000"/>
              </a:solidFill>
              <a:latin typeface="Arial"/>
            </a:endParaRPr>
          </a:p>
          <a:p>
            <a:pPr lvl="1" marL="743040" indent="-285480">
              <a:lnSpc>
                <a:spcPct val="100000"/>
              </a:lnSpc>
              <a:buClr>
                <a:srgbClr val="000000"/>
              </a:buClr>
              <a:buFont typeface="Courier New"/>
              <a:buChar char="o"/>
            </a:pPr>
            <a:r>
              <a:rPr b="0" lang="en-US" sz="4000" spc="-1" strike="noStrike">
                <a:solidFill>
                  <a:srgbClr val="000000"/>
                </a:solidFill>
                <a:latin typeface="Calibri"/>
                <a:ea typeface="Calibri"/>
              </a:rPr>
              <a:t> </a:t>
            </a:r>
            <a:r>
              <a:rPr b="0" lang="en-US" sz="4000" spc="-1" strike="noStrike">
                <a:solidFill>
                  <a:srgbClr val="000000"/>
                </a:solidFill>
                <a:latin typeface="Calibri"/>
                <a:ea typeface="Calibri"/>
              </a:rPr>
              <a:t>City/county partnership</a:t>
            </a:r>
            <a:endParaRPr b="0" lang="en-US" sz="4000" spc="-1" strike="noStrike">
              <a:solidFill>
                <a:srgbClr val="000000"/>
              </a:solidFill>
              <a:latin typeface="Arial"/>
            </a:endParaRPr>
          </a:p>
          <a:p>
            <a:pPr lvl="1" marL="743040" indent="-285480">
              <a:lnSpc>
                <a:spcPct val="100000"/>
              </a:lnSpc>
              <a:buClr>
                <a:srgbClr val="000000"/>
              </a:buClr>
              <a:buFont typeface="Courier New"/>
              <a:buChar char="o"/>
            </a:pPr>
            <a:r>
              <a:rPr b="0" lang="en-US" sz="4000" spc="-1" strike="noStrike">
                <a:solidFill>
                  <a:srgbClr val="000000"/>
                </a:solidFill>
                <a:latin typeface="Calibri"/>
                <a:ea typeface="Calibri"/>
              </a:rPr>
              <a:t> </a:t>
            </a:r>
            <a:r>
              <a:rPr b="0" lang="en-US" sz="4000" spc="-1" strike="noStrike">
                <a:solidFill>
                  <a:srgbClr val="000000"/>
                </a:solidFill>
                <a:latin typeface="Calibri"/>
                <a:ea typeface="Calibri"/>
              </a:rPr>
              <a:t>Partner with other interest groups </a:t>
            </a:r>
            <a:endParaRPr b="0" lang="en-US" sz="4000" spc="-1" strike="noStrike">
              <a:solidFill>
                <a:srgbClr val="000000"/>
              </a:solidFill>
              <a:latin typeface="Arial"/>
            </a:endParaRPr>
          </a:p>
          <a:p>
            <a:pPr lvl="1" marL="743040" indent="-285480">
              <a:lnSpc>
                <a:spcPct val="100000"/>
              </a:lnSpc>
              <a:buClr>
                <a:srgbClr val="000000"/>
              </a:buClr>
              <a:buFont typeface="Courier New"/>
              <a:buChar char="o"/>
            </a:pPr>
            <a:r>
              <a:rPr b="0" lang="en-US" sz="4000" spc="-1" strike="noStrike">
                <a:solidFill>
                  <a:srgbClr val="000000"/>
                </a:solidFill>
                <a:latin typeface="Calibri"/>
                <a:ea typeface="Calibri"/>
              </a:rPr>
              <a:t> </a:t>
            </a:r>
            <a:r>
              <a:rPr b="0" lang="en-US" sz="4000" spc="-1" strike="noStrike">
                <a:solidFill>
                  <a:srgbClr val="000000"/>
                </a:solidFill>
                <a:latin typeface="Calibri"/>
                <a:ea typeface="Calibri"/>
              </a:rPr>
              <a:t>Start with narrow issue</a:t>
            </a:r>
            <a:endParaRPr b="0" lang="en-US" sz="4000" spc="-1" strike="noStrike">
              <a:solidFill>
                <a:srgbClr val="000000"/>
              </a:solidFill>
              <a:latin typeface="Arial"/>
            </a:endParaRPr>
          </a:p>
          <a:p>
            <a:pPr lvl="1" marL="743040" indent="-285480">
              <a:lnSpc>
                <a:spcPct val="100000"/>
              </a:lnSpc>
              <a:buClr>
                <a:srgbClr val="000000"/>
              </a:buClr>
              <a:buFont typeface="Courier New"/>
              <a:buChar char="o"/>
            </a:pPr>
            <a:r>
              <a:rPr b="0" lang="en-US" sz="4000" spc="-1" strike="noStrike">
                <a:solidFill>
                  <a:srgbClr val="000000"/>
                </a:solidFill>
                <a:latin typeface="Calibri"/>
                <a:ea typeface="Calibri"/>
              </a:rPr>
              <a:t> </a:t>
            </a:r>
            <a:r>
              <a:rPr b="0" lang="en-US" sz="4000" spc="-1" strike="noStrike">
                <a:solidFill>
                  <a:srgbClr val="000000"/>
                </a:solidFill>
                <a:latin typeface="Calibri"/>
                <a:ea typeface="Calibri"/>
              </a:rPr>
              <a:t>Join a General Tax coalition</a:t>
            </a:r>
            <a:endParaRPr b="0" lang="en-US" sz="4000" spc="-1" strike="noStrike">
              <a:solidFill>
                <a:srgbClr val="000000"/>
              </a:solidFill>
              <a:latin typeface="Arial"/>
            </a:endParaRPr>
          </a:p>
          <a:p>
            <a:pPr lvl="1" marL="743040" indent="-285480">
              <a:lnSpc>
                <a:spcPct val="100000"/>
              </a:lnSpc>
              <a:buClr>
                <a:srgbClr val="000000"/>
              </a:buClr>
              <a:buFont typeface="Courier New"/>
              <a:buChar char="o"/>
            </a:pPr>
            <a:r>
              <a:rPr b="0" lang="en-US" sz="4000" spc="-1" strike="noStrike">
                <a:solidFill>
                  <a:srgbClr val="000000"/>
                </a:solidFill>
                <a:latin typeface="Calibri"/>
                <a:ea typeface="Calibri"/>
              </a:rPr>
              <a:t> </a:t>
            </a:r>
            <a:r>
              <a:rPr b="0" lang="en-US" sz="4000" spc="-1" strike="noStrike">
                <a:solidFill>
                  <a:srgbClr val="000000"/>
                </a:solidFill>
                <a:latin typeface="Calibri"/>
                <a:ea typeface="Calibri"/>
              </a:rPr>
              <a:t>Don’t forget mitigation fees and budget advocacy</a:t>
            </a:r>
            <a:endParaRPr b="0" lang="en-US" sz="4000" spc="-1" strike="noStrike">
              <a:solidFill>
                <a:srgbClr val="000000"/>
              </a:solidFill>
              <a:latin typeface="Arial"/>
            </a:endParaRPr>
          </a:p>
          <a:p>
            <a:pPr>
              <a:lnSpc>
                <a:spcPct val="100000"/>
              </a:lnSpc>
              <a:spcAft>
                <a:spcPts val="1199"/>
              </a:spcAft>
            </a:pPr>
            <a:endParaRPr b="0" lang="en-US" sz="4000" spc="-1" strike="noStrike">
              <a:solidFill>
                <a:srgbClr val="000000"/>
              </a:solidFill>
              <a:latin typeface="Arial"/>
            </a:endParaRPr>
          </a:p>
        </p:txBody>
      </p:sp>
      <p:sp>
        <p:nvSpPr>
          <p:cNvPr id="529" name="TextShape 2"/>
          <p:cNvSpPr txBox="1"/>
          <p:nvPr/>
        </p:nvSpPr>
        <p:spPr>
          <a:xfrm>
            <a:off x="381600" y="362520"/>
            <a:ext cx="11768760" cy="412560"/>
          </a:xfrm>
          <a:prstGeom prst="rect">
            <a:avLst/>
          </a:prstGeom>
          <a:noFill/>
          <a:ln>
            <a:noFill/>
          </a:ln>
        </p:spPr>
        <p:txBody>
          <a:bodyPr lIns="0" rIns="0" tIns="0" bIns="0">
            <a:normAutofit fontScale="19000"/>
          </a:bodyPr>
          <a:p>
            <a:pPr algn="ctr">
              <a:lnSpc>
                <a:spcPct val="100000"/>
              </a:lnSpc>
            </a:pPr>
            <a:r>
              <a:rPr b="1" lang="en-US" sz="4270" spc="-1" strike="noStrike">
                <a:solidFill>
                  <a:srgbClr val="260c76"/>
                </a:solidFill>
                <a:latin typeface="Arial"/>
                <a:ea typeface="MS PGothic"/>
              </a:rPr>
              <a:t>CONSIDER BROADER REVENUE STRATEGIES</a:t>
            </a:r>
            <a:endParaRPr b="0" lang="en-US" sz="4270" spc="-1" strike="noStrike">
              <a:solidFill>
                <a:srgbClr val="000000"/>
              </a:solidFill>
              <a:latin typeface="Arial"/>
            </a:endParaRPr>
          </a:p>
        </p:txBody>
      </p:sp>
      <p:sp>
        <p:nvSpPr>
          <p:cNvPr id="530" name="CustomShape 3"/>
          <p:cNvSpPr/>
          <p:nvPr/>
        </p:nvSpPr>
        <p:spPr>
          <a:xfrm>
            <a:off x="2135880" y="5217480"/>
            <a:ext cx="7621920" cy="41256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CHLDREN’S FUNDS IN U.S.</a:t>
            </a:r>
            <a:endParaRPr b="0" lang="es-US" sz="3200" spc="-1" strike="noStrike">
              <a:latin typeface="Arial"/>
            </a:endParaRPr>
          </a:p>
        </p:txBody>
      </p:sp>
      <p:pic>
        <p:nvPicPr>
          <p:cNvPr id="531" name="Picture 2" descr=""/>
          <p:cNvPicPr/>
          <p:nvPr/>
        </p:nvPicPr>
        <p:blipFill>
          <a:blip r:embed="rId1"/>
          <a:stretch/>
        </p:blipFill>
        <p:spPr>
          <a:xfrm>
            <a:off x="7324920" y="1544760"/>
            <a:ext cx="4529880" cy="2672280"/>
          </a:xfrm>
          <a:prstGeom prst="rect">
            <a:avLst/>
          </a:prstGeom>
          <a:ln>
            <a:noFill/>
          </a:ln>
        </p:spPr>
      </p:pic>
    </p:spTree>
  </p:cSld>
  <p:transition spd="med">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532" name="TextShape 1"/>
          <p:cNvSpPr txBox="1"/>
          <p:nvPr/>
        </p:nvSpPr>
        <p:spPr>
          <a:xfrm>
            <a:off x="0" y="0"/>
            <a:ext cx="12191760" cy="895680"/>
          </a:xfrm>
          <a:prstGeom prst="rect">
            <a:avLst/>
          </a:prstGeom>
          <a:solidFill>
            <a:srgbClr val="e6af00"/>
          </a:solidFill>
          <a:ln>
            <a:noFill/>
          </a:ln>
        </p:spPr>
        <p:txBody>
          <a:bodyPr>
            <a:noAutofit/>
          </a:bodyPr>
          <a:p>
            <a:pPr algn="ctr">
              <a:lnSpc>
                <a:spcPct val="100000"/>
              </a:lnSpc>
            </a:pPr>
            <a:r>
              <a:rPr b="1" lang="en-US" sz="4200" spc="-1" strike="noStrike">
                <a:solidFill>
                  <a:srgbClr val="ebebeb"/>
                </a:solidFill>
                <a:latin typeface="Century Gothic"/>
              </a:rPr>
              <a:t>      </a:t>
            </a:r>
            <a:r>
              <a:rPr b="1" lang="en-US" sz="4200" spc="-1" strike="noStrike">
                <a:solidFill>
                  <a:srgbClr val="ffffff"/>
                </a:solidFill>
                <a:latin typeface="Century Gothic"/>
              </a:rPr>
              <a:t>WHAT NEEDS TO BE IN PLACE? </a:t>
            </a:r>
            <a:endParaRPr b="0" lang="en-US" sz="4200" spc="-1" strike="noStrike">
              <a:solidFill>
                <a:srgbClr val="ffffff"/>
              </a:solidFill>
              <a:latin typeface="Century Gothic"/>
            </a:endParaRPr>
          </a:p>
        </p:txBody>
      </p:sp>
      <p:sp>
        <p:nvSpPr>
          <p:cNvPr id="533" name="TextShape 2"/>
          <p:cNvSpPr txBox="1"/>
          <p:nvPr/>
        </p:nvSpPr>
        <p:spPr>
          <a:xfrm>
            <a:off x="-62280" y="896040"/>
            <a:ext cx="7176960" cy="6072480"/>
          </a:xfrm>
          <a:prstGeom prst="rect">
            <a:avLst/>
          </a:prstGeom>
          <a:solidFill>
            <a:srgbClr val="ffffff"/>
          </a:solidFill>
          <a:ln>
            <a:noFill/>
          </a:ln>
        </p:spPr>
        <p:txBody>
          <a:bodyPr>
            <a:normAutofit/>
          </a:bodyPr>
          <a:p>
            <a:pPr marL="399960">
              <a:lnSpc>
                <a:spcPct val="100000"/>
              </a:lnSpc>
              <a:spcBef>
                <a:spcPts val="1001"/>
              </a:spcBef>
            </a:pP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Convening organization</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Dedicated staff support</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Diverse network/coalition that can work </a:t>
            </a:r>
            <a:endParaRPr b="0" lang="en-US" sz="2200" spc="-1" strike="noStrike">
              <a:solidFill>
                <a:srgbClr val="ffffff"/>
              </a:solidFill>
              <a:latin typeface="Century Gothic"/>
            </a:endParaRPr>
          </a:p>
          <a:p>
            <a:pPr marL="457200">
              <a:lnSpc>
                <a:spcPct val="100000"/>
              </a:lnSpc>
              <a:spcBef>
                <a:spcPts val="1001"/>
              </a:spcBef>
            </a:pPr>
            <a:r>
              <a:rPr b="1" lang="en-US" sz="2200" spc="-1" strike="noStrike">
                <a:solidFill>
                  <a:srgbClr val="020e16"/>
                </a:solidFill>
                <a:latin typeface="Century Gothic"/>
              </a:rPr>
              <a:t>together </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CBOs/ALLIES prepared for political engagement</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Baseline information on community needs</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Moderate agreement about priorities</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Passion and willingness to take risks</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Time and motivation to organize the base</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Political champion (if possible)</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Resources to lay groundwork, potential resources for an electoral campaign</a:t>
            </a:r>
            <a:endParaRPr b="0" lang="en-US" sz="2200" spc="-1" strike="noStrike">
              <a:solidFill>
                <a:srgbClr val="ffffff"/>
              </a:solidFill>
              <a:latin typeface="Century Gothic"/>
            </a:endParaRPr>
          </a:p>
          <a:p>
            <a:pPr>
              <a:lnSpc>
                <a:spcPct val="100000"/>
              </a:lnSpc>
              <a:spcBef>
                <a:spcPts val="1001"/>
              </a:spcBef>
            </a:pPr>
            <a:endParaRPr b="0" lang="en-US" sz="2200" spc="-1" strike="noStrike">
              <a:solidFill>
                <a:srgbClr val="ffffff"/>
              </a:solidFill>
              <a:latin typeface="Century Gothic"/>
            </a:endParaRPr>
          </a:p>
          <a:p>
            <a:pPr>
              <a:lnSpc>
                <a:spcPct val="100000"/>
              </a:lnSpc>
              <a:spcBef>
                <a:spcPts val="1001"/>
              </a:spcBef>
            </a:pPr>
            <a:endParaRPr b="0" lang="en-US" sz="2200" spc="-1" strike="noStrike">
              <a:solidFill>
                <a:srgbClr val="ffffff"/>
              </a:solidFill>
              <a:latin typeface="Century Gothic"/>
            </a:endParaRPr>
          </a:p>
        </p:txBody>
      </p:sp>
      <p:pic>
        <p:nvPicPr>
          <p:cNvPr id="534" name="Picture 4" descr=""/>
          <p:cNvPicPr/>
          <p:nvPr/>
        </p:nvPicPr>
        <p:blipFill>
          <a:blip r:embed="rId1"/>
          <a:stretch/>
        </p:blipFill>
        <p:spPr>
          <a:xfrm>
            <a:off x="6972480" y="910800"/>
            <a:ext cx="5219280" cy="605772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TextShape 1"/>
          <p:cNvSpPr txBox="1"/>
          <p:nvPr/>
        </p:nvSpPr>
        <p:spPr>
          <a:xfrm>
            <a:off x="448560" y="1159200"/>
            <a:ext cx="6683400" cy="5447160"/>
          </a:xfrm>
          <a:prstGeom prst="rect">
            <a:avLst/>
          </a:prstGeom>
          <a:noFill/>
          <a:ln>
            <a:noFill/>
          </a:ln>
        </p:spPr>
        <p:txBody>
          <a:bodyPr lIns="0" rIns="0" tIns="0" bIns="0">
            <a:noAutofit/>
          </a:bodyPr>
          <a:p>
            <a:pPr>
              <a:lnSpc>
                <a:spcPct val="100000"/>
              </a:lnSpc>
              <a:spcAft>
                <a:spcPts val="1199"/>
              </a:spcAft>
            </a:pPr>
            <a:r>
              <a:rPr b="1" lang="en-US" sz="2400" spc="-1" strike="noStrike">
                <a:solidFill>
                  <a:srgbClr val="ff0000"/>
                </a:solidFill>
                <a:latin typeface="Arial"/>
                <a:ea typeface="MS PGothic"/>
              </a:rPr>
              <a:t>Our goal: </a:t>
            </a:r>
            <a:r>
              <a:rPr b="1" lang="en-US" sz="2400" spc="-1" strike="noStrike">
                <a:solidFill>
                  <a:srgbClr val="000000"/>
                </a:solidFill>
                <a:latin typeface="Arial"/>
                <a:ea typeface="MS PGothic"/>
              </a:rPr>
              <a:t>Empower coalitions to increase local public funding for children and youth – using the ballot.</a:t>
            </a:r>
            <a:endParaRPr b="0" lang="en-US" sz="2400" spc="-1" strike="noStrike">
              <a:solidFill>
                <a:srgbClr val="000000"/>
              </a:solidFill>
              <a:latin typeface="Arial"/>
            </a:endParaRPr>
          </a:p>
          <a:p>
            <a:pPr>
              <a:lnSpc>
                <a:spcPct val="100000"/>
              </a:lnSpc>
              <a:spcAft>
                <a:spcPts val="1199"/>
              </a:spcAft>
            </a:pPr>
            <a:r>
              <a:rPr b="1" lang="en-US" sz="2400" spc="-1" strike="noStrike">
                <a:solidFill>
                  <a:srgbClr val="ff0000"/>
                </a:solidFill>
                <a:latin typeface="Arial"/>
                <a:ea typeface="MS PGothic"/>
              </a:rPr>
              <a:t>We believe:</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400" spc="-1" strike="noStrike">
                <a:solidFill>
                  <a:srgbClr val="000000"/>
                </a:solidFill>
                <a:latin typeface="Arial"/>
                <a:ea typeface="MS PGothic"/>
              </a:rPr>
              <a:t>How we spend our money reflects our values.  A budget is a moral document.</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400" spc="-1" strike="noStrike">
                <a:solidFill>
                  <a:srgbClr val="000000"/>
                </a:solidFill>
                <a:latin typeface="Arial"/>
                <a:ea typeface="MS PGothic"/>
              </a:rPr>
              <a:t>Achieving good outcomes for kids costs money.</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400" spc="-1" strike="noStrike">
                <a:solidFill>
                  <a:srgbClr val="000000"/>
                </a:solidFill>
                <a:latin typeface="Arial"/>
                <a:ea typeface="MS PGothic"/>
              </a:rPr>
              <a:t>Funding inequity is a social justice issue.</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400" spc="-1" strike="noStrike">
                <a:solidFill>
                  <a:srgbClr val="000000"/>
                </a:solidFill>
                <a:latin typeface="Arial"/>
                <a:ea typeface="MS PGothic"/>
              </a:rPr>
              <a:t>The real money is in the public sector.</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400" spc="-1" strike="noStrike">
                <a:solidFill>
                  <a:srgbClr val="000000"/>
                </a:solidFill>
                <a:latin typeface="Arial"/>
                <a:ea typeface="MS PGothic"/>
              </a:rPr>
              <a:t>Acting locally has great potential.</a:t>
            </a:r>
            <a:endParaRPr b="0" lang="en-US" sz="2400" spc="-1" strike="noStrike">
              <a:solidFill>
                <a:srgbClr val="000000"/>
              </a:solidFill>
              <a:latin typeface="Arial"/>
            </a:endParaRPr>
          </a:p>
          <a:p>
            <a:pPr>
              <a:lnSpc>
                <a:spcPct val="100000"/>
              </a:lnSpc>
              <a:spcAft>
                <a:spcPts val="1199"/>
              </a:spcAft>
            </a:pPr>
            <a:endParaRPr b="0" lang="en-US" sz="2400" spc="-1" strike="noStrike">
              <a:solidFill>
                <a:srgbClr val="000000"/>
              </a:solidFill>
              <a:latin typeface="Arial"/>
            </a:endParaRPr>
          </a:p>
        </p:txBody>
      </p:sp>
      <p:sp>
        <p:nvSpPr>
          <p:cNvPr id="422" name="TextShape 2"/>
          <p:cNvSpPr txBox="1"/>
          <p:nvPr/>
        </p:nvSpPr>
        <p:spPr>
          <a:xfrm>
            <a:off x="20520" y="0"/>
            <a:ext cx="12150360" cy="807480"/>
          </a:xfrm>
          <a:prstGeom prst="rect">
            <a:avLst/>
          </a:prstGeom>
          <a:solidFill>
            <a:srgbClr val="e1962f"/>
          </a:solidFill>
          <a:ln>
            <a:noFill/>
          </a:ln>
        </p:spPr>
        <p:txBody>
          <a:bodyPr lIns="0" rIns="0" tIns="0" bIns="0">
            <a:normAutofit fontScale="53000"/>
          </a:bodyPr>
          <a:p>
            <a:pPr algn="ctr">
              <a:lnSpc>
                <a:spcPct val="100000"/>
              </a:lnSpc>
            </a:pPr>
            <a:r>
              <a:rPr b="1" lang="en-US" sz="4270" spc="-1" strike="noStrike">
                <a:solidFill>
                  <a:srgbClr val="260c76"/>
                </a:solidFill>
                <a:latin typeface="Arial"/>
                <a:ea typeface="MS PGothic"/>
              </a:rPr>
              <a:t>Funding the Next Generation: Values and Mission</a:t>
            </a:r>
            <a:endParaRPr b="0" lang="en-US" sz="4270" spc="-1" strike="noStrike">
              <a:solidFill>
                <a:srgbClr val="000000"/>
              </a:solidFill>
              <a:latin typeface="Arial"/>
            </a:endParaRPr>
          </a:p>
        </p:txBody>
      </p:sp>
      <p:sp>
        <p:nvSpPr>
          <p:cNvPr id="423" name="CustomShape 3"/>
          <p:cNvSpPr/>
          <p:nvPr/>
        </p:nvSpPr>
        <p:spPr>
          <a:xfrm>
            <a:off x="7132320" y="1649160"/>
            <a:ext cx="5164560" cy="41256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CHLDREN’S FUNDS IN U.S.</a:t>
            </a:r>
            <a:endParaRPr b="0" lang="es-US" sz="3200" spc="-1" strike="noStrike">
              <a:latin typeface="Arial"/>
            </a:endParaRPr>
          </a:p>
        </p:txBody>
      </p:sp>
      <p:pic>
        <p:nvPicPr>
          <p:cNvPr id="424" name="Picture 2" descr=""/>
          <p:cNvPicPr/>
          <p:nvPr/>
        </p:nvPicPr>
        <p:blipFill>
          <a:blip r:embed="rId1"/>
          <a:stretch/>
        </p:blipFill>
        <p:spPr>
          <a:xfrm>
            <a:off x="7269120" y="801000"/>
            <a:ext cx="4890960" cy="2885400"/>
          </a:xfrm>
          <a:prstGeom prst="rect">
            <a:avLst/>
          </a:prstGeom>
          <a:ln>
            <a:noFill/>
          </a:ln>
        </p:spPr>
      </p:pic>
      <p:sp>
        <p:nvSpPr>
          <p:cNvPr id="425" name="CustomShape 4"/>
          <p:cNvSpPr/>
          <p:nvPr/>
        </p:nvSpPr>
        <p:spPr>
          <a:xfrm>
            <a:off x="7132320" y="3718800"/>
            <a:ext cx="5164560" cy="310788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Wingdings" charset="2"/>
              <a:buChar char=""/>
            </a:pPr>
            <a:r>
              <a:rPr b="0" lang="es-US" sz="1800" spc="-1" strike="noStrike">
                <a:solidFill>
                  <a:srgbClr val="000000"/>
                </a:solidFill>
                <a:latin typeface="Arial"/>
              </a:rPr>
              <a:t>Provide technical assistance to coalitions working on local funding streams for children</a:t>
            </a:r>
            <a:endParaRPr b="0" lang="es-US" sz="1800" spc="-1" strike="noStrike">
              <a:latin typeface="Arial"/>
            </a:endParaRPr>
          </a:p>
          <a:p>
            <a:pPr marL="285840" indent="-285480">
              <a:lnSpc>
                <a:spcPct val="100000"/>
              </a:lnSpc>
              <a:buClr>
                <a:srgbClr val="000000"/>
              </a:buClr>
              <a:buFont typeface="Wingdings" charset="2"/>
              <a:buChar char=""/>
            </a:pPr>
            <a:r>
              <a:rPr b="0" lang="es-US" sz="1800" spc="-1" strike="noStrike">
                <a:solidFill>
                  <a:srgbClr val="000000"/>
                </a:solidFill>
                <a:latin typeface="Arial"/>
              </a:rPr>
              <a:t>Sponsor learning communities and conferences</a:t>
            </a:r>
            <a:endParaRPr b="0" lang="es-US" sz="1800" spc="-1" strike="noStrike">
              <a:latin typeface="Arial"/>
            </a:endParaRPr>
          </a:p>
          <a:p>
            <a:pPr marL="285840" indent="-285480">
              <a:lnSpc>
                <a:spcPct val="100000"/>
              </a:lnSpc>
              <a:buClr>
                <a:srgbClr val="000000"/>
              </a:buClr>
              <a:buFont typeface="Wingdings" charset="2"/>
              <a:buChar char=""/>
            </a:pPr>
            <a:r>
              <a:rPr b="0" lang="es-US" sz="1800" spc="-1" strike="noStrike">
                <a:solidFill>
                  <a:srgbClr val="000000"/>
                </a:solidFill>
                <a:latin typeface="Arial"/>
              </a:rPr>
              <a:t>Support includes speaking, convening, facilitating, trouble-shooting, coaching, providing resources and tools, and more.</a:t>
            </a:r>
            <a:endParaRPr b="0" lang="es-US" sz="1800" spc="-1" strike="noStrike">
              <a:latin typeface="Arial"/>
            </a:endParaRPr>
          </a:p>
          <a:p>
            <a:pPr marL="285840" indent="-285480">
              <a:lnSpc>
                <a:spcPct val="100000"/>
              </a:lnSpc>
              <a:buClr>
                <a:srgbClr val="000000"/>
              </a:buClr>
              <a:buFont typeface="Wingdings" charset="2"/>
              <a:buChar char=""/>
            </a:pPr>
            <a:r>
              <a:rPr b="0" lang="es-US" sz="1800" spc="-1" strike="noStrike">
                <a:solidFill>
                  <a:srgbClr val="000000"/>
                </a:solidFill>
                <a:latin typeface="Arial"/>
              </a:rPr>
              <a:t>FNG team includes – pollster, political consultant, fiscal expert, lawyer</a:t>
            </a:r>
            <a:endParaRPr b="0" lang="es-US" sz="1800" spc="-1" strike="noStrike">
              <a:latin typeface="Arial"/>
            </a:endParaRPr>
          </a:p>
          <a:p>
            <a:pPr marL="285840" indent="-285480">
              <a:lnSpc>
                <a:spcPct val="100000"/>
              </a:lnSpc>
              <a:buClr>
                <a:srgbClr val="000000"/>
              </a:buClr>
              <a:buFont typeface="Wingdings" charset="2"/>
              <a:buChar char=""/>
            </a:pPr>
            <a:r>
              <a:rPr b="0" lang="es-US" sz="1800" spc="-1" strike="noStrike">
                <a:solidFill>
                  <a:srgbClr val="000000"/>
                </a:solidFill>
                <a:latin typeface="Arial"/>
              </a:rPr>
              <a:t>New formalized partnership with Children’s Funding Project.</a:t>
            </a:r>
            <a:endParaRPr b="0" lang="es-US" sz="1800" spc="-1" strike="noStrike">
              <a:latin typeface="Arial"/>
            </a:endParaRPr>
          </a:p>
        </p:txBody>
      </p:sp>
    </p:spTree>
  </p:cSld>
  <p:transition spd="med">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5" name="CustomShape 1"/>
          <p:cNvSpPr/>
          <p:nvPr/>
        </p:nvSpPr>
        <p:spPr>
          <a:xfrm>
            <a:off x="43200" y="1287360"/>
            <a:ext cx="9180360" cy="78984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2800" spc="-1" strike="noStrike">
                <a:solidFill>
                  <a:srgbClr val="ffffff"/>
                </a:solidFill>
                <a:latin typeface="Calibri"/>
              </a:rPr>
              <a:t>LOCAL FUNDING IS FLEXIBLE. </a:t>
            </a:r>
            <a:endParaRPr b="0" lang="es-US" sz="2800" spc="-1" strike="noStrike">
              <a:latin typeface="Arial"/>
            </a:endParaRPr>
          </a:p>
          <a:p>
            <a:pPr algn="ctr">
              <a:lnSpc>
                <a:spcPct val="100000"/>
              </a:lnSpc>
            </a:pPr>
            <a:r>
              <a:rPr b="1" lang="es-US" sz="2800" spc="-1" strike="noStrike">
                <a:solidFill>
                  <a:srgbClr val="ffffff"/>
                </a:solidFill>
                <a:latin typeface="Calibri"/>
              </a:rPr>
              <a:t>“</a:t>
            </a:r>
            <a:r>
              <a:rPr b="1" lang="es-US" sz="2800" spc="-1" strike="noStrike">
                <a:solidFill>
                  <a:srgbClr val="ffffff"/>
                </a:solidFill>
                <a:latin typeface="Calibri"/>
              </a:rPr>
              <a:t>MAGIC MONEY”</a:t>
            </a:r>
            <a:endParaRPr b="0" lang="es-US" sz="2800" spc="-1" strike="noStrike">
              <a:latin typeface="Arial"/>
            </a:endParaRPr>
          </a:p>
        </p:txBody>
      </p:sp>
      <p:sp>
        <p:nvSpPr>
          <p:cNvPr id="536" name="TextShape 2"/>
          <p:cNvSpPr txBox="1"/>
          <p:nvPr/>
        </p:nvSpPr>
        <p:spPr>
          <a:xfrm>
            <a:off x="790200" y="2184840"/>
            <a:ext cx="7643160" cy="4363200"/>
          </a:xfrm>
          <a:prstGeom prst="rect">
            <a:avLst/>
          </a:prstGeom>
          <a:noFill/>
          <a:ln>
            <a:noFill/>
          </a:ln>
        </p:spPr>
        <p:txBody>
          <a:bodyPr>
            <a:normAutofit fontScale="55000"/>
          </a:bodyPr>
          <a:p>
            <a:pPr>
              <a:lnSpc>
                <a:spcPct val="90000"/>
              </a:lnSpc>
              <a:spcBef>
                <a:spcPts val="1001"/>
              </a:spcBef>
            </a:pP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Fills gaps in services not addressed by other funding streams.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Focuses on prevention.</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Promotes innovation, coordination and systems reform.</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Facilitates local accountability, leadership and local infrastructure.</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Generates public support – people see outcomes.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Leverages state, federal, private dollars.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Leads to more local funding.</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sp>
        <p:nvSpPr>
          <p:cNvPr id="537" name="TextShape 3"/>
          <p:cNvSpPr txBox="1"/>
          <p:nvPr/>
        </p:nvSpPr>
        <p:spPr>
          <a:xfrm>
            <a:off x="545400" y="150480"/>
            <a:ext cx="11366640" cy="412560"/>
          </a:xfrm>
          <a:prstGeom prst="rect">
            <a:avLst/>
          </a:prstGeom>
          <a:noFill/>
          <a:ln>
            <a:noFill/>
          </a:ln>
        </p:spPr>
        <p:txBody>
          <a:bodyPr>
            <a:noAutofit/>
          </a:bodyPr>
          <a:p>
            <a:pPr>
              <a:lnSpc>
                <a:spcPct val="90000"/>
              </a:lnSpc>
            </a:pPr>
            <a:r>
              <a:rPr b="0" lang="en-US" sz="3600" spc="-1" strike="noStrike">
                <a:solidFill>
                  <a:srgbClr val="000000"/>
                </a:solidFill>
                <a:latin typeface="Arial Rounded MT Bold"/>
              </a:rPr>
              <a:t>BENEFITS OF LOCAL DEDICATED</a:t>
            </a:r>
            <a:br/>
            <a:r>
              <a:rPr b="0" lang="en-US" sz="3600" spc="-1" strike="noStrike">
                <a:solidFill>
                  <a:srgbClr val="000000"/>
                </a:solidFill>
                <a:latin typeface="Arial Rounded MT Bold"/>
              </a:rPr>
              <a:t>FUNDING FOR CHILDREN AND YOUTH</a:t>
            </a:r>
            <a:endParaRPr b="0" lang="en-US" sz="3600" spc="-1" strike="noStrike">
              <a:solidFill>
                <a:srgbClr val="000000"/>
              </a:solidFill>
              <a:latin typeface="Calibri"/>
            </a:endParaRPr>
          </a:p>
        </p:txBody>
      </p:sp>
      <p:pic>
        <p:nvPicPr>
          <p:cNvPr id="538" name="Picture 2" descr=""/>
          <p:cNvPicPr/>
          <p:nvPr/>
        </p:nvPicPr>
        <p:blipFill>
          <a:blip r:embed="rId1"/>
          <a:stretch/>
        </p:blipFill>
        <p:spPr>
          <a:xfrm>
            <a:off x="9180720" y="1287360"/>
            <a:ext cx="2967840" cy="5682600"/>
          </a:xfrm>
          <a:prstGeom prst="rect">
            <a:avLst/>
          </a:prstGeom>
          <a:ln>
            <a:noFill/>
          </a:ln>
        </p:spPr>
      </p:pic>
    </p:spTree>
  </p:cSld>
  <p:transition spd="med">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9" name="CustomShape 1"/>
          <p:cNvSpPr/>
          <p:nvPr/>
        </p:nvSpPr>
        <p:spPr>
          <a:xfrm>
            <a:off x="34560" y="1395720"/>
            <a:ext cx="7182720" cy="29952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540" name="Picture 8" descr=""/>
          <p:cNvPicPr/>
          <p:nvPr/>
        </p:nvPicPr>
        <p:blipFill>
          <a:blip r:embed="rId1"/>
          <a:stretch/>
        </p:blipFill>
        <p:spPr>
          <a:xfrm>
            <a:off x="426240" y="553320"/>
            <a:ext cx="1301400" cy="842040"/>
          </a:xfrm>
          <a:prstGeom prst="rect">
            <a:avLst/>
          </a:prstGeom>
          <a:ln>
            <a:noFill/>
          </a:ln>
        </p:spPr>
      </p:pic>
      <p:sp>
        <p:nvSpPr>
          <p:cNvPr id="541" name="TextShape 2"/>
          <p:cNvSpPr txBox="1"/>
          <p:nvPr/>
        </p:nvSpPr>
        <p:spPr>
          <a:xfrm>
            <a:off x="355320" y="1882080"/>
            <a:ext cx="6710760" cy="462888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Rationale for measure - findings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Title of ordinance – GIVE IT A NAME</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Purpose and goals – e.g. prevention</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Fund – amount, revenue source, name</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Services eligible for funding – ages, types, not eligible </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Prevent supplantation – baseline budget</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Oversight – power, appointment</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Administration – department, contracting, costs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Univers LT Std 47 Cn Lt"/>
              </a:rPr>
              <a:t>Planning and accountability – public process, evaluation, transparency</a:t>
            </a:r>
            <a:endParaRPr b="0" lang="en-US" sz="2400" spc="-1" strike="noStrike">
              <a:solidFill>
                <a:srgbClr val="000000"/>
              </a:solidFill>
              <a:latin typeface="Calibri"/>
            </a:endParaRPr>
          </a:p>
        </p:txBody>
      </p:sp>
      <p:sp>
        <p:nvSpPr>
          <p:cNvPr id="542" name="TextShape 3"/>
          <p:cNvSpPr txBox="1"/>
          <p:nvPr/>
        </p:nvSpPr>
        <p:spPr>
          <a:xfrm>
            <a:off x="1971720" y="346680"/>
            <a:ext cx="5094360" cy="412560"/>
          </a:xfrm>
          <a:prstGeom prst="rect">
            <a:avLst/>
          </a:prstGeom>
          <a:noFill/>
          <a:ln>
            <a:noFill/>
          </a:ln>
        </p:spPr>
        <p:txBody>
          <a:bodyPr>
            <a:normAutofit fontScale="20000"/>
          </a:bodyPr>
          <a:p>
            <a:pPr>
              <a:lnSpc>
                <a:spcPct val="90000"/>
              </a:lnSpc>
            </a:pPr>
            <a:r>
              <a:rPr b="1" lang="en-US" sz="3600" spc="-1" strike="noStrike">
                <a:solidFill>
                  <a:srgbClr val="0d0486"/>
                </a:solidFill>
                <a:latin typeface="Arial Rounded MT Bold"/>
              </a:rPr>
              <a:t>ELEMENTS OF A REVENUE MEASURE</a:t>
            </a:r>
            <a:endParaRPr b="0" lang="en-US" sz="3600" spc="-1" strike="noStrike">
              <a:solidFill>
                <a:srgbClr val="000000"/>
              </a:solidFill>
              <a:latin typeface="Calibri"/>
            </a:endParaRPr>
          </a:p>
        </p:txBody>
      </p:sp>
      <p:sp>
        <p:nvSpPr>
          <p:cNvPr id="543" name="CustomShape 4"/>
          <p:cNvSpPr/>
          <p:nvPr/>
        </p:nvSpPr>
        <p:spPr>
          <a:xfrm>
            <a:off x="7217640" y="129240"/>
            <a:ext cx="4618440" cy="6399720"/>
          </a:xfrm>
          <a:prstGeom prst="rect">
            <a:avLst/>
          </a:prstGeom>
          <a:solidFill>
            <a:schemeClr val="bg2"/>
          </a:solidFill>
          <a:ln>
            <a:noFill/>
          </a:ln>
        </p:spPr>
        <p:style>
          <a:lnRef idx="0"/>
          <a:fillRef idx="0"/>
          <a:effectRef idx="0"/>
          <a:fontRef idx="minor"/>
        </p:style>
        <p:txBody>
          <a:bodyPr lIns="90000" rIns="90000" tIns="45000" bIns="45000">
            <a:spAutoFit/>
          </a:bodyPr>
          <a:p>
            <a:pPr algn="ctr">
              <a:lnSpc>
                <a:spcPct val="100000"/>
              </a:lnSpc>
            </a:pPr>
            <a:r>
              <a:rPr b="1" lang="es-US" sz="1800" spc="-1" strike="noStrike">
                <a:solidFill>
                  <a:srgbClr val="000000"/>
                </a:solidFill>
                <a:latin typeface="Bahnschrift"/>
              </a:rPr>
              <a:t>RATIONALE FOR MEASURE</a:t>
            </a:r>
            <a:endParaRPr b="0" lang="es-US" sz="1800" spc="-1" strike="noStrike">
              <a:latin typeface="Arial"/>
            </a:endParaRPr>
          </a:p>
          <a:p>
            <a:pPr>
              <a:lnSpc>
                <a:spcPct val="100000"/>
              </a:lnSpc>
            </a:pPr>
            <a:r>
              <a:rPr b="0" lang="es-US" sz="1800" spc="-1" strike="noStrike">
                <a:solidFill>
                  <a:srgbClr val="000000"/>
                </a:solidFill>
                <a:latin typeface="Bahnschrift"/>
              </a:rPr>
              <a:t>What are you committing to? </a:t>
            </a:r>
            <a:r>
              <a:rPr b="0" i="1" lang="es-US" sz="1800" spc="-1" strike="noStrike">
                <a:solidFill>
                  <a:srgbClr val="8360f2"/>
                </a:solidFill>
                <a:latin typeface="Bahnschrift"/>
              </a:rPr>
              <a:t>(ex. racial equity, prevention, civic participation, best practices, the need for collaboration, leveraging resources, maximizing partnerships, accountability, affordability)</a:t>
            </a:r>
            <a:endParaRPr b="0" lang="es-US" sz="1800" spc="-1" strike="noStrike">
              <a:latin typeface="Arial"/>
            </a:endParaRPr>
          </a:p>
          <a:p>
            <a:pPr>
              <a:lnSpc>
                <a:spcPct val="100000"/>
              </a:lnSpc>
            </a:pPr>
            <a:r>
              <a:rPr b="0" lang="es-US" sz="1800" spc="-1" strike="noStrike">
                <a:solidFill>
                  <a:srgbClr val="000000"/>
                </a:solidFill>
                <a:latin typeface="Bahnschrift"/>
              </a:rPr>
              <a:t>What specific populations will this measure target? </a:t>
            </a:r>
            <a:r>
              <a:rPr b="0" i="1" lang="es-US" sz="1800" spc="-1" strike="noStrike">
                <a:solidFill>
                  <a:srgbClr val="8360f2"/>
                </a:solidFill>
                <a:latin typeface="Bahnschrift"/>
              </a:rPr>
              <a:t>(ex. children in poverty, children in all neighborhoods, homeless children, youth impacted by systems)</a:t>
            </a:r>
            <a:endParaRPr b="0" lang="es-US" sz="1800" spc="-1" strike="noStrike">
              <a:latin typeface="Arial"/>
            </a:endParaRPr>
          </a:p>
          <a:p>
            <a:pPr>
              <a:lnSpc>
                <a:spcPct val="100000"/>
              </a:lnSpc>
            </a:pPr>
            <a:r>
              <a:rPr b="0" lang="es-US" sz="1800" spc="-1" strike="noStrike">
                <a:solidFill>
                  <a:srgbClr val="000000"/>
                </a:solidFill>
                <a:latin typeface="Bahnschrift"/>
              </a:rPr>
              <a:t>What models of care will be prioritized? </a:t>
            </a:r>
            <a:r>
              <a:rPr b="0" i="1" lang="es-US" sz="1800" spc="-1" strike="noStrike">
                <a:solidFill>
                  <a:srgbClr val="8360f2"/>
                </a:solidFill>
                <a:latin typeface="Bahnschrift"/>
              </a:rPr>
              <a:t>(ex. high quality early care and education, workforce development, evidence-based services, etc.)</a:t>
            </a:r>
            <a:endParaRPr b="0" lang="es-US" sz="1800" spc="-1" strike="noStrike">
              <a:latin typeface="Arial"/>
            </a:endParaRPr>
          </a:p>
          <a:p>
            <a:pPr>
              <a:lnSpc>
                <a:spcPct val="100000"/>
              </a:lnSpc>
            </a:pPr>
            <a:r>
              <a:rPr b="0" lang="es-US" sz="1800" spc="-1" strike="noStrike">
                <a:solidFill>
                  <a:srgbClr val="000000"/>
                </a:solidFill>
                <a:latin typeface="Bahnschrift"/>
              </a:rPr>
              <a:t>What outcomes are anticipated? </a:t>
            </a:r>
            <a:r>
              <a:rPr b="0" i="1" lang="es-US" sz="1800" spc="-1" strike="noStrike">
                <a:solidFill>
                  <a:srgbClr val="8360f2"/>
                </a:solidFill>
                <a:latin typeface="Bahnschrift"/>
              </a:rPr>
              <a:t>(ex. all children ready for kindergarten, all youth have opportunities for positive development, all providers make a living wage)</a:t>
            </a:r>
            <a:endParaRPr b="0" lang="es-US" sz="1800" spc="-1" strike="noStrike">
              <a:latin typeface="Arial"/>
            </a:endParaRPr>
          </a:p>
          <a:p>
            <a:pPr>
              <a:lnSpc>
                <a:spcPct val="100000"/>
              </a:lnSpc>
            </a:pPr>
            <a:r>
              <a:rPr b="0" lang="es-US" sz="1800" spc="-1" strike="noStrike">
                <a:solidFill>
                  <a:srgbClr val="000000"/>
                </a:solidFill>
                <a:latin typeface="Bahnschrift"/>
              </a:rPr>
              <a:t>What goals will this measure help the community meet? </a:t>
            </a:r>
            <a:r>
              <a:rPr b="0" i="1" lang="es-US" sz="1800" spc="-1" strike="noStrike">
                <a:solidFill>
                  <a:srgbClr val="8360f2"/>
                </a:solidFill>
                <a:latin typeface="Bahnschrift"/>
              </a:rPr>
              <a:t>(Ex. the health, safety, and school success for individual children; gather data on welfare of children; )</a:t>
            </a:r>
            <a:endParaRPr b="0" lang="es-US" sz="1800" spc="-1" strike="noStrike">
              <a:latin typeface="Arial"/>
            </a:endParaRPr>
          </a:p>
        </p:txBody>
      </p:sp>
    </p:spTree>
  </p:cSld>
  <p:transition spd="med">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CustomShape 1"/>
          <p:cNvSpPr/>
          <p:nvPr/>
        </p:nvSpPr>
        <p:spPr>
          <a:xfrm>
            <a:off x="0" y="1593720"/>
            <a:ext cx="9059760" cy="6346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545" name="Picture 8" descr=""/>
          <p:cNvPicPr/>
          <p:nvPr/>
        </p:nvPicPr>
        <p:blipFill>
          <a:blip r:embed="rId1"/>
          <a:stretch/>
        </p:blipFill>
        <p:spPr>
          <a:xfrm>
            <a:off x="321840" y="779040"/>
            <a:ext cx="1301400" cy="842040"/>
          </a:xfrm>
          <a:prstGeom prst="rect">
            <a:avLst/>
          </a:prstGeom>
          <a:ln>
            <a:noFill/>
          </a:ln>
        </p:spPr>
      </p:pic>
      <p:graphicFrame>
        <p:nvGraphicFramePr>
          <p:cNvPr id="546" name="Table 2"/>
          <p:cNvGraphicFramePr/>
          <p:nvPr/>
        </p:nvGraphicFramePr>
        <p:xfrm>
          <a:off x="239040" y="2436120"/>
          <a:ext cx="7614000" cy="360000"/>
        </p:xfrm>
        <a:graphic>
          <a:graphicData uri="http://schemas.openxmlformats.org/drawingml/2006/table">
            <a:tbl>
              <a:tblPr/>
              <a:tblGrid>
                <a:gridCol w="3807000"/>
                <a:gridCol w="3807000"/>
              </a:tblGrid>
              <a:tr h="0">
                <a:tc>
                  <a:txBody>
                    <a:bodyPr>
                      <a:noAutofit/>
                    </a:bodyPr>
                    <a:p>
                      <a:pPr marL="226440">
                        <a:lnSpc>
                          <a:spcPct val="100000"/>
                        </a:lnSpc>
                        <a:spcAft>
                          <a:spcPts val="1199"/>
                        </a:spcAft>
                      </a:pPr>
                      <a:r>
                        <a:rPr b="1" lang="es-US" sz="1600" spc="-1" strike="noStrike">
                          <a:solidFill>
                            <a:srgbClr val="000000"/>
                          </a:solidFill>
                          <a:latin typeface="Arial"/>
                          <a:ea typeface="MS PGothic"/>
                        </a:rPr>
                        <a:t>WHAT DO YOU WANT FUNDED?</a:t>
                      </a:r>
                      <a:endParaRPr b="0" lang="es-US" sz="1600" spc="-1" strike="noStrike">
                        <a:latin typeface="Arial"/>
                      </a:endParaRPr>
                    </a:p>
                    <a:p>
                      <a:pPr lvl="1" marL="531360" indent="-304560">
                        <a:lnSpc>
                          <a:spcPct val="100000"/>
                        </a:lnSpc>
                        <a:spcAft>
                          <a:spcPts val="1199"/>
                        </a:spcAft>
                        <a:buClr>
                          <a:srgbClr val="000000"/>
                        </a:buClr>
                        <a:buFont typeface="Arial"/>
                        <a:buChar char="•"/>
                      </a:pPr>
                      <a:r>
                        <a:rPr b="1" lang="es-US" sz="1600" spc="-1" strike="noStrike">
                          <a:solidFill>
                            <a:srgbClr val="000000"/>
                          </a:solidFill>
                          <a:latin typeface="Arial"/>
                          <a:ea typeface="MS PGothic"/>
                        </a:rPr>
                        <a:t>Gaps in services – priority needs</a:t>
                      </a:r>
                      <a:endParaRPr b="0" lang="es-US" sz="1600" spc="-1" strike="noStrike">
                        <a:latin typeface="Arial"/>
                      </a:endParaRPr>
                    </a:p>
                    <a:p>
                      <a:pPr marL="226440">
                        <a:lnSpc>
                          <a:spcPct val="100000"/>
                        </a:lnSpc>
                        <a:spcAft>
                          <a:spcPts val="1199"/>
                        </a:spcAft>
                      </a:pPr>
                      <a:r>
                        <a:rPr b="1" lang="es-US" sz="1600" spc="-1" strike="noStrike">
                          <a:solidFill>
                            <a:srgbClr val="000000"/>
                          </a:solidFill>
                          <a:latin typeface="Arial"/>
                          <a:ea typeface="MS PGothic"/>
                        </a:rPr>
                        <a:t>LEGAL CONSIDERATIONS</a:t>
                      </a:r>
                      <a:endParaRPr b="0" lang="es-US" sz="1600" spc="-1" strike="noStrike">
                        <a:latin typeface="Arial"/>
                      </a:endParaRPr>
                    </a:p>
                    <a:p>
                      <a:pPr lvl="1" marL="531360" indent="-304560">
                        <a:lnSpc>
                          <a:spcPct val="100000"/>
                        </a:lnSpc>
                        <a:spcAft>
                          <a:spcPts val="1199"/>
                        </a:spcAft>
                        <a:buClr>
                          <a:srgbClr val="000000"/>
                        </a:buClr>
                        <a:buFont typeface="Arial"/>
                        <a:buChar char="•"/>
                      </a:pPr>
                      <a:r>
                        <a:rPr b="1" lang="es-US" sz="1600" spc="-1" strike="noStrike">
                          <a:solidFill>
                            <a:srgbClr val="000000"/>
                          </a:solidFill>
                          <a:latin typeface="Arial"/>
                          <a:ea typeface="MS PGothic"/>
                        </a:rPr>
                        <a:t>Options and constraints</a:t>
                      </a:r>
                      <a:endParaRPr b="0" lang="es-US" sz="1600" spc="-1" strike="noStrike">
                        <a:latin typeface="Arial"/>
                      </a:endParaRPr>
                    </a:p>
                    <a:p>
                      <a:pPr marL="226440">
                        <a:lnSpc>
                          <a:spcPct val="100000"/>
                        </a:lnSpc>
                        <a:spcAft>
                          <a:spcPts val="1199"/>
                        </a:spcAft>
                      </a:pPr>
                      <a:r>
                        <a:rPr b="1" lang="es-US" sz="1600" spc="-1" strike="noStrike">
                          <a:solidFill>
                            <a:srgbClr val="000000"/>
                          </a:solidFill>
                          <a:latin typeface="Arial"/>
                          <a:ea typeface="MS PGothic"/>
                        </a:rPr>
                        <a:t>POLITICAL CONSIDERATIONS</a:t>
                      </a:r>
                      <a:endParaRPr b="0" lang="es-US" sz="1600" spc="-1" strike="noStrike">
                        <a:latin typeface="Arial"/>
                      </a:endParaRPr>
                    </a:p>
                    <a:p>
                      <a:pPr lvl="2" marL="749160" indent="-285480">
                        <a:lnSpc>
                          <a:spcPct val="100000"/>
                        </a:lnSpc>
                        <a:spcAft>
                          <a:spcPts val="1199"/>
                        </a:spcAft>
                        <a:buClr>
                          <a:srgbClr val="000000"/>
                        </a:buClr>
                        <a:buFont typeface="Arial"/>
                        <a:buChar char="•"/>
                      </a:pPr>
                      <a:r>
                        <a:rPr b="1" lang="es-US" sz="1600" spc="-1" strike="noStrike">
                          <a:solidFill>
                            <a:srgbClr val="000000"/>
                          </a:solidFill>
                          <a:latin typeface="Arial"/>
                          <a:ea typeface="MS PGothic"/>
                        </a:rPr>
                        <a:t>Political feasibility and public opinion </a:t>
                      </a:r>
                      <a:endParaRPr b="0" lang="es-US" sz="1600" spc="-1" strike="noStrike">
                        <a:latin typeface="Arial"/>
                      </a:endParaRPr>
                    </a:p>
                    <a:p>
                      <a:pPr lvl="2" marL="768240" indent="-236880">
                        <a:lnSpc>
                          <a:spcPct val="100000"/>
                        </a:lnSpc>
                        <a:spcAft>
                          <a:spcPts val="1199"/>
                        </a:spcAft>
                        <a:buClr>
                          <a:srgbClr val="000000"/>
                        </a:buClr>
                        <a:buFont typeface="Arial"/>
                        <a:buChar char="•"/>
                      </a:pPr>
                      <a:r>
                        <a:rPr b="1" lang="es-US" sz="1600" spc="-1" strike="noStrike">
                          <a:solidFill>
                            <a:srgbClr val="000000"/>
                          </a:solidFill>
                          <a:latin typeface="Arial"/>
                          <a:ea typeface="MS PGothic"/>
                        </a:rPr>
                        <a:t>Political champions and allies</a:t>
                      </a:r>
                      <a:endParaRPr b="0" lang="es-US" sz="1600" spc="-1" strike="noStrike">
                        <a:latin typeface="Arial"/>
                      </a:endParaRPr>
                    </a:p>
                    <a:p>
                      <a:pPr lvl="2" marL="768240" indent="-236880">
                        <a:lnSpc>
                          <a:spcPct val="100000"/>
                        </a:lnSpc>
                        <a:spcAft>
                          <a:spcPts val="1199"/>
                        </a:spcAft>
                        <a:buClr>
                          <a:srgbClr val="000000"/>
                        </a:buClr>
                        <a:buFont typeface="Arial"/>
                        <a:buChar char="•"/>
                      </a:pPr>
                      <a:r>
                        <a:rPr b="1" lang="es-US" sz="1600" spc="-1" strike="noStrike">
                          <a:solidFill>
                            <a:srgbClr val="000000"/>
                          </a:solidFill>
                          <a:latin typeface="Arial"/>
                          <a:ea typeface="MS PGothic"/>
                        </a:rPr>
                        <a:t>Strength of opposition</a:t>
                      </a:r>
                      <a:endParaRPr b="0" lang="es-US" sz="1600" spc="-1" strike="noStrike">
                        <a:latin typeface="Arial"/>
                      </a:endParaRPr>
                    </a:p>
                    <a:p>
                      <a:pPr lvl="2" marL="768240" indent="-236880">
                        <a:lnSpc>
                          <a:spcPct val="100000"/>
                        </a:lnSpc>
                        <a:spcAft>
                          <a:spcPts val="1199"/>
                        </a:spcAft>
                        <a:buClr>
                          <a:srgbClr val="000000"/>
                        </a:buClr>
                        <a:buFont typeface="Arial"/>
                        <a:buChar char="•"/>
                      </a:pPr>
                      <a:r>
                        <a:rPr b="1" lang="es-US" sz="1600" spc="-1" strike="noStrike">
                          <a:solidFill>
                            <a:srgbClr val="000000"/>
                          </a:solidFill>
                          <a:latin typeface="Arial"/>
                          <a:ea typeface="MS PGothic"/>
                        </a:rPr>
                        <a:t>Visible outcome</a:t>
                      </a:r>
                      <a:endParaRPr b="0" lang="es-US" sz="1600" spc="-1" strike="noStrike">
                        <a:latin typeface="Arial"/>
                      </a:endParaRPr>
                    </a:p>
                    <a:p>
                      <a:pPr lvl="2" marL="768240" indent="-236880">
                        <a:lnSpc>
                          <a:spcPct val="100000"/>
                        </a:lnSpc>
                        <a:spcAft>
                          <a:spcPts val="1199"/>
                        </a:spcAft>
                        <a:buClr>
                          <a:srgbClr val="000000"/>
                        </a:buClr>
                        <a:buFont typeface="Arial"/>
                        <a:buChar char="•"/>
                      </a:pPr>
                      <a:r>
                        <a:rPr b="1" lang="es-US" sz="1600" spc="-1" strike="noStrike">
                          <a:solidFill>
                            <a:srgbClr val="000000"/>
                          </a:solidFill>
                          <a:latin typeface="Arial"/>
                          <a:ea typeface="MS PGothic"/>
                        </a:rPr>
                        <a:t>Builds political capital </a:t>
                      </a:r>
                      <a:endParaRPr b="0" lang="es-US" sz="1600" spc="-1" strike="noStrike">
                        <a:latin typeface="Arial"/>
                      </a:endParaRPr>
                    </a:p>
                  </a:txBody>
                  <a:tcPr marL="91440" marR="91440">
                    <a:noFill/>
                  </a:tcPr>
                </a:tc>
                <a:tc>
                  <a:txBody>
                    <a:bodyPr>
                      <a:noAutofit/>
                    </a:bodyPr>
                    <a:p>
                      <a:pPr marL="226440">
                        <a:lnSpc>
                          <a:spcPct val="100000"/>
                        </a:lnSpc>
                        <a:spcAft>
                          <a:spcPts val="1199"/>
                        </a:spcAft>
                      </a:pPr>
                      <a:r>
                        <a:rPr b="1" lang="es-US" sz="1600" spc="-1" strike="noStrike">
                          <a:solidFill>
                            <a:srgbClr val="000000"/>
                          </a:solidFill>
                          <a:latin typeface="Arial"/>
                          <a:ea typeface="MS PGothic"/>
                        </a:rPr>
                        <a:t>ORGANIZATIONAL CONSIDERATIONS</a:t>
                      </a:r>
                      <a:endParaRPr b="0" lang="es-US" sz="1600" spc="-1" strike="noStrike">
                        <a:latin typeface="Arial"/>
                      </a:endParaRPr>
                    </a:p>
                    <a:p>
                      <a:pPr lvl="1" marL="531360" indent="-304560">
                        <a:lnSpc>
                          <a:spcPct val="100000"/>
                        </a:lnSpc>
                        <a:spcAft>
                          <a:spcPts val="1199"/>
                        </a:spcAft>
                        <a:buClr>
                          <a:srgbClr val="000000"/>
                        </a:buClr>
                        <a:buFont typeface="Arial"/>
                        <a:buChar char="•"/>
                      </a:pPr>
                      <a:r>
                        <a:rPr b="1" lang="es-US" sz="1600" spc="-1" strike="noStrike">
                          <a:solidFill>
                            <a:srgbClr val="000000"/>
                          </a:solidFill>
                          <a:latin typeface="Arial"/>
                          <a:ea typeface="MS PGothic"/>
                        </a:rPr>
                        <a:t>Consensus of sponsoring coalition</a:t>
                      </a:r>
                      <a:endParaRPr b="0" lang="es-US" sz="1600" spc="-1" strike="noStrike">
                        <a:latin typeface="Arial"/>
                      </a:endParaRPr>
                    </a:p>
                    <a:p>
                      <a:pPr lvl="1" marL="531360" indent="-304560">
                        <a:lnSpc>
                          <a:spcPct val="100000"/>
                        </a:lnSpc>
                        <a:spcAft>
                          <a:spcPts val="1199"/>
                        </a:spcAft>
                        <a:buClr>
                          <a:srgbClr val="000000"/>
                        </a:buClr>
                        <a:buFont typeface="Arial"/>
                        <a:buChar char="•"/>
                      </a:pPr>
                      <a:r>
                        <a:rPr b="1" lang="es-US" sz="1600" spc="-1" strike="noStrike">
                          <a:solidFill>
                            <a:srgbClr val="000000"/>
                          </a:solidFill>
                          <a:latin typeface="Arial"/>
                          <a:ea typeface="MS PGothic"/>
                        </a:rPr>
                        <a:t>Potential volunteers</a:t>
                      </a:r>
                      <a:endParaRPr b="0" lang="es-US" sz="1600" spc="-1" strike="noStrike">
                        <a:latin typeface="Arial"/>
                      </a:endParaRPr>
                    </a:p>
                    <a:p>
                      <a:pPr lvl="1" marL="531360" indent="-304560">
                        <a:lnSpc>
                          <a:spcPct val="100000"/>
                        </a:lnSpc>
                        <a:spcAft>
                          <a:spcPts val="1199"/>
                        </a:spcAft>
                        <a:buClr>
                          <a:srgbClr val="000000"/>
                        </a:buClr>
                        <a:buFont typeface="Arial"/>
                        <a:buChar char="•"/>
                      </a:pPr>
                      <a:r>
                        <a:rPr b="1" lang="es-US" sz="1600" spc="-1" strike="noStrike">
                          <a:solidFill>
                            <a:srgbClr val="000000"/>
                          </a:solidFill>
                          <a:latin typeface="Arial"/>
                          <a:ea typeface="MS PGothic"/>
                        </a:rPr>
                        <a:t>Potential to rally parents and constituents</a:t>
                      </a:r>
                      <a:endParaRPr b="0" lang="es-US" sz="1600" spc="-1" strike="noStrike">
                        <a:latin typeface="Arial"/>
                      </a:endParaRPr>
                    </a:p>
                    <a:p>
                      <a:pPr lvl="1" marL="531360" indent="-304560">
                        <a:lnSpc>
                          <a:spcPct val="100000"/>
                        </a:lnSpc>
                        <a:spcAft>
                          <a:spcPts val="1199"/>
                        </a:spcAft>
                        <a:buClr>
                          <a:srgbClr val="000000"/>
                        </a:buClr>
                        <a:buFont typeface="Arial"/>
                        <a:buChar char="•"/>
                      </a:pPr>
                      <a:r>
                        <a:rPr b="1" lang="es-US" sz="1600" spc="-1" strike="noStrike">
                          <a:solidFill>
                            <a:srgbClr val="000000"/>
                          </a:solidFill>
                          <a:latin typeface="Arial"/>
                          <a:ea typeface="MS PGothic"/>
                        </a:rPr>
                        <a:t>Resources of advocates</a:t>
                      </a:r>
                      <a:endParaRPr b="0" lang="es-US" sz="1600" spc="-1" strike="noStrike">
                        <a:latin typeface="Arial"/>
                      </a:endParaRPr>
                    </a:p>
                    <a:p>
                      <a:pPr>
                        <a:lnSpc>
                          <a:spcPct val="100000"/>
                        </a:lnSpc>
                        <a:spcAft>
                          <a:spcPts val="1199"/>
                        </a:spcAft>
                      </a:pPr>
                      <a:endParaRPr b="0" lang="es-US" sz="1600" spc="-1" strike="noStrike">
                        <a:latin typeface="Arial"/>
                      </a:endParaRPr>
                    </a:p>
                    <a:p>
                      <a:pPr marL="226440">
                        <a:lnSpc>
                          <a:spcPct val="100000"/>
                        </a:lnSpc>
                        <a:spcAft>
                          <a:spcPts val="1199"/>
                        </a:spcAft>
                      </a:pPr>
                      <a:r>
                        <a:rPr b="1" lang="es-US" sz="1600" spc="-1" strike="noStrike">
                          <a:solidFill>
                            <a:srgbClr val="000000"/>
                          </a:solidFill>
                          <a:latin typeface="Arial"/>
                          <a:ea typeface="MS PGothic"/>
                        </a:rPr>
                        <a:t>BIG ENOUGH TO MATTER</a:t>
                      </a:r>
                      <a:endParaRPr b="0" lang="es-US" sz="1600" spc="-1" strike="noStrike">
                        <a:latin typeface="Arial"/>
                      </a:endParaRPr>
                    </a:p>
                    <a:p>
                      <a:pPr marL="226440">
                        <a:lnSpc>
                          <a:spcPct val="100000"/>
                        </a:lnSpc>
                        <a:spcAft>
                          <a:spcPts val="1199"/>
                        </a:spcAft>
                      </a:pPr>
                      <a:r>
                        <a:rPr b="1" lang="es-US" sz="1600" spc="-1" strike="noStrike">
                          <a:solidFill>
                            <a:srgbClr val="000000"/>
                          </a:solidFill>
                          <a:latin typeface="Arial"/>
                          <a:ea typeface="MS PGothic"/>
                        </a:rPr>
                        <a:t>SMALL ENOUGH TO WIN</a:t>
                      </a:r>
                      <a:endParaRPr b="0" lang="es-US" sz="1600" spc="-1" strike="noStrike">
                        <a:latin typeface="Arial"/>
                      </a:endParaRPr>
                    </a:p>
                    <a:p>
                      <a:pPr>
                        <a:lnSpc>
                          <a:spcPct val="100000"/>
                        </a:lnSpc>
                        <a:spcAft>
                          <a:spcPts val="1199"/>
                        </a:spcAft>
                      </a:pPr>
                      <a:endParaRPr b="0" lang="es-US" sz="1600" spc="-1" strike="noStrike">
                        <a:latin typeface="Arial"/>
                      </a:endParaRPr>
                    </a:p>
                  </a:txBody>
                  <a:tcPr marL="91440" marR="91440">
                    <a:noFill/>
                  </a:tcPr>
                </a:tc>
              </a:tr>
            </a:tbl>
          </a:graphicData>
        </a:graphic>
      </p:graphicFrame>
      <p:sp>
        <p:nvSpPr>
          <p:cNvPr id="547" name="TextShape 3"/>
          <p:cNvSpPr txBox="1"/>
          <p:nvPr/>
        </p:nvSpPr>
        <p:spPr>
          <a:xfrm>
            <a:off x="2455560" y="489240"/>
            <a:ext cx="9237240" cy="575280"/>
          </a:xfrm>
          <a:prstGeom prst="rect">
            <a:avLst/>
          </a:prstGeom>
          <a:noFill/>
          <a:ln>
            <a:noFill/>
          </a:ln>
        </p:spPr>
        <p:txBody>
          <a:bodyPr lIns="0" rIns="0" tIns="0" bIns="0">
            <a:normAutofit fontScale="65000"/>
          </a:bodyPr>
          <a:p>
            <a:pPr>
              <a:lnSpc>
                <a:spcPct val="100000"/>
              </a:lnSpc>
            </a:pPr>
            <a:r>
              <a:rPr b="1" lang="en-US" sz="2670" spc="-1" strike="noStrike">
                <a:solidFill>
                  <a:srgbClr val="260c76"/>
                </a:solidFill>
                <a:latin typeface="Arial Rounded MT Bold"/>
                <a:ea typeface="MS PGothic"/>
              </a:rPr>
              <a:t>WHAT TO CONSIDER IN MAKING DECISIONS </a:t>
            </a:r>
            <a:br/>
            <a:r>
              <a:rPr b="1" lang="en-US" sz="2670" spc="-1" strike="noStrike">
                <a:solidFill>
                  <a:srgbClr val="260c76"/>
                </a:solidFill>
                <a:latin typeface="Arial Rounded MT Bold"/>
                <a:ea typeface="MS PGothic"/>
              </a:rPr>
              <a:t>ABOUT FUNDING STRATEGY?</a:t>
            </a:r>
            <a:endParaRPr b="0" lang="en-US" sz="2670" spc="-1" strike="noStrike">
              <a:solidFill>
                <a:srgbClr val="000000"/>
              </a:solidFill>
              <a:latin typeface="Arial"/>
            </a:endParaRPr>
          </a:p>
        </p:txBody>
      </p:sp>
      <p:sp>
        <p:nvSpPr>
          <p:cNvPr id="548" name="CustomShape 4"/>
          <p:cNvSpPr/>
          <p:nvPr/>
        </p:nvSpPr>
        <p:spPr>
          <a:xfrm>
            <a:off x="365760" y="1726200"/>
            <a:ext cx="7180560" cy="397440"/>
          </a:xfrm>
          <a:prstGeom prst="rect">
            <a:avLst/>
          </a:prstGeom>
          <a:noFill/>
          <a:ln>
            <a:noFill/>
          </a:ln>
        </p:spPr>
        <p:style>
          <a:lnRef idx="0"/>
          <a:fillRef idx="0"/>
          <a:effectRef idx="0"/>
          <a:fontRef idx="minor"/>
        </p:style>
        <p:txBody>
          <a:bodyPr lIns="0" rIns="0" tIns="0" bIns="0">
            <a:noAutofit/>
          </a:bodyPr>
          <a:p>
            <a:pPr>
              <a:lnSpc>
                <a:spcPct val="100000"/>
              </a:lnSpc>
              <a:spcAft>
                <a:spcPts val="1199"/>
              </a:spcAft>
            </a:pPr>
            <a:r>
              <a:rPr b="1" lang="es-US" sz="2000" spc="-1" strike="noStrike">
                <a:solidFill>
                  <a:srgbClr val="000000"/>
                </a:solidFill>
                <a:latin typeface="Arial"/>
                <a:ea typeface="MS PGothic"/>
              </a:rPr>
              <a:t>Be open to unexpected opportunities – and compromises  </a:t>
            </a:r>
            <a:endParaRPr b="0" lang="es-US" sz="2000" spc="-1" strike="noStrike">
              <a:latin typeface="Arial"/>
            </a:endParaRPr>
          </a:p>
        </p:txBody>
      </p:sp>
      <p:sp>
        <p:nvSpPr>
          <p:cNvPr id="549" name="CustomShape 5"/>
          <p:cNvSpPr/>
          <p:nvPr/>
        </p:nvSpPr>
        <p:spPr>
          <a:xfrm>
            <a:off x="7546680" y="1532520"/>
            <a:ext cx="4468680" cy="3792600"/>
          </a:xfrm>
          <a:prstGeom prst="ellipse">
            <a:avLst/>
          </a:prstGeom>
          <a:blipFill rotWithShape="0">
            <a:blip r:embed="rId2"/>
            <a:stretch>
              <a:fillRect l="0" t="12388" r="0" b="14487"/>
            </a:stretch>
          </a:blipFill>
          <a:ln w="63360">
            <a:solidFill>
              <a:srgbClr val="333333"/>
            </a:solidFill>
            <a:round/>
          </a:ln>
          <a:effectLst>
            <a:outerShdw blurRad="38100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sp>
        <p:nvSpPr>
          <p:cNvPr id="550" name="CustomShape 6"/>
          <p:cNvSpPr/>
          <p:nvPr/>
        </p:nvSpPr>
        <p:spPr>
          <a:xfrm>
            <a:off x="7546680" y="1532520"/>
            <a:ext cx="4468680" cy="3792600"/>
          </a:xfrm>
          <a:prstGeom prst="ellipse">
            <a:avLst/>
          </a:prstGeom>
          <a:blipFill rotWithShape="0">
            <a:blip r:embed="rId3"/>
            <a:stretch>
              <a:fillRect l="0" t="12388" r="0" b="14487"/>
            </a:stretch>
          </a:blipFill>
          <a:ln w="63360">
            <a:solidFill>
              <a:srgbClr val="333333"/>
            </a:solidFill>
            <a:round/>
          </a:ln>
          <a:effectLst>
            <a:outerShdw blurRad="381000" dir="5400000" dist="291960" rotWithShape="0" sx="-80000" sy="-18000">
              <a:srgbClr val="000000">
                <a:alpha val="22000"/>
              </a:srgbClr>
            </a:outerShdw>
          </a:effectLst>
          <a:scene3d>
            <a:camera prst="orthographicFront"/>
            <a:lightRig dir="t" rig="contrasting">
              <a:rot lat="0" lon="0" rev="3000000"/>
            </a:lightRig>
          </a:scene3d>
          <a:sp3d contourW="7620">
            <a:bevelT w="95250" h="31750"/>
            <a:contourClr>
              <a:srgbClr val="333333"/>
            </a:contourClr>
          </a:sp3d>
        </p:spPr>
        <p:style>
          <a:lnRef idx="0"/>
          <a:fillRef idx="0"/>
          <a:effectRef idx="0"/>
          <a:fontRef idx="minor"/>
        </p:style>
      </p:sp>
    </p:spTree>
  </p:cSld>
  <p:transition spd="med">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551" name="TextShape 1"/>
          <p:cNvSpPr txBox="1"/>
          <p:nvPr/>
        </p:nvSpPr>
        <p:spPr>
          <a:xfrm>
            <a:off x="0" y="0"/>
            <a:ext cx="12191760" cy="895680"/>
          </a:xfrm>
          <a:prstGeom prst="rect">
            <a:avLst/>
          </a:prstGeom>
          <a:solidFill>
            <a:srgbClr val="e6af00"/>
          </a:solidFill>
          <a:ln>
            <a:noFill/>
          </a:ln>
        </p:spPr>
        <p:txBody>
          <a:bodyPr>
            <a:noAutofit/>
          </a:bodyPr>
          <a:p>
            <a:pPr algn="ctr">
              <a:lnSpc>
                <a:spcPct val="100000"/>
              </a:lnSpc>
            </a:pPr>
            <a:r>
              <a:rPr b="1" lang="en-US" sz="4200" spc="-1" strike="noStrike">
                <a:solidFill>
                  <a:srgbClr val="ebebeb"/>
                </a:solidFill>
                <a:latin typeface="Century Gothic"/>
              </a:rPr>
              <a:t>      </a:t>
            </a:r>
            <a:r>
              <a:rPr b="1" lang="en-US" sz="4200" spc="-1" strike="noStrike">
                <a:solidFill>
                  <a:srgbClr val="ffffff"/>
                </a:solidFill>
                <a:latin typeface="Century Gothic"/>
              </a:rPr>
              <a:t>GETTING READY </a:t>
            </a:r>
            <a:endParaRPr b="0" lang="en-US" sz="4200" spc="-1" strike="noStrike">
              <a:solidFill>
                <a:srgbClr val="ffffff"/>
              </a:solidFill>
              <a:latin typeface="Century Gothic"/>
            </a:endParaRPr>
          </a:p>
        </p:txBody>
      </p:sp>
      <p:sp>
        <p:nvSpPr>
          <p:cNvPr id="552" name="TextShape 2"/>
          <p:cNvSpPr txBox="1"/>
          <p:nvPr/>
        </p:nvSpPr>
        <p:spPr>
          <a:xfrm>
            <a:off x="0" y="896040"/>
            <a:ext cx="12191760" cy="6072480"/>
          </a:xfrm>
          <a:prstGeom prst="rect">
            <a:avLst/>
          </a:prstGeom>
          <a:solidFill>
            <a:srgbClr val="ffffff"/>
          </a:solidFill>
          <a:ln>
            <a:noFill/>
          </a:ln>
        </p:spPr>
        <p:txBody>
          <a:bodyPr>
            <a:normAutofit/>
          </a:bodyPr>
          <a:p>
            <a:pPr marL="399960">
              <a:lnSpc>
                <a:spcPct val="100000"/>
              </a:lnSpc>
              <a:spcBef>
                <a:spcPts val="1001"/>
              </a:spcBef>
            </a:pP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Convening organization</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Dedicated staff support</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Diverse network/coalition that can work </a:t>
            </a:r>
            <a:endParaRPr b="0" lang="en-US" sz="2000" spc="-1" strike="noStrike">
              <a:solidFill>
                <a:srgbClr val="ffffff"/>
              </a:solidFill>
              <a:latin typeface="Century Gothic"/>
            </a:endParaRPr>
          </a:p>
          <a:p>
            <a:pPr marL="457200">
              <a:lnSpc>
                <a:spcPct val="100000"/>
              </a:lnSpc>
              <a:spcBef>
                <a:spcPts val="1001"/>
              </a:spcBef>
            </a:pPr>
            <a:r>
              <a:rPr b="1" lang="en-US" sz="2000" spc="-1" strike="noStrike">
                <a:solidFill>
                  <a:srgbClr val="020e16"/>
                </a:solidFill>
                <a:latin typeface="Century Gothic"/>
              </a:rPr>
              <a:t>together </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CBO’s prepared for political engagement</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Baseline information on community needs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Agreement about priorities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Passion and willingness to take risks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Time and motivation to organize the base</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Political champion (if possible)</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Resources for an advocacy or electoral</a:t>
            </a:r>
            <a:endParaRPr b="0" lang="en-US" sz="2000" spc="-1" strike="noStrike">
              <a:solidFill>
                <a:srgbClr val="ffffff"/>
              </a:solidFill>
              <a:latin typeface="Century Gothic"/>
            </a:endParaRPr>
          </a:p>
          <a:p>
            <a:pPr marL="457200">
              <a:lnSpc>
                <a:spcPct val="100000"/>
              </a:lnSpc>
              <a:spcBef>
                <a:spcPts val="1001"/>
              </a:spcBef>
            </a:pPr>
            <a:r>
              <a:rPr b="1" lang="en-US" sz="2000" spc="-1" strike="noStrike">
                <a:solidFill>
                  <a:srgbClr val="020e16"/>
                </a:solidFill>
                <a:latin typeface="Century Gothic"/>
              </a:rPr>
              <a:t>campaign</a:t>
            </a:r>
            <a:endParaRPr b="0" lang="en-US" sz="2000" spc="-1" strike="noStrike">
              <a:solidFill>
                <a:srgbClr val="ffffff"/>
              </a:solidFill>
              <a:latin typeface="Century Gothic"/>
            </a:endParaRPr>
          </a:p>
          <a:p>
            <a:pPr>
              <a:lnSpc>
                <a:spcPct val="100000"/>
              </a:lnSpc>
              <a:spcBef>
                <a:spcPts val="1001"/>
              </a:spcBef>
            </a:pPr>
            <a:endParaRPr b="0" lang="en-US" sz="2000" spc="-1" strike="noStrike">
              <a:solidFill>
                <a:srgbClr val="ffffff"/>
              </a:solidFill>
              <a:latin typeface="Century Gothic"/>
            </a:endParaRPr>
          </a:p>
          <a:p>
            <a:pPr>
              <a:lnSpc>
                <a:spcPct val="100000"/>
              </a:lnSpc>
              <a:spcBef>
                <a:spcPts val="1001"/>
              </a:spcBef>
            </a:pPr>
            <a:endParaRPr b="0" lang="en-US" sz="2000" spc="-1" strike="noStrike">
              <a:solidFill>
                <a:srgbClr val="ffffff"/>
              </a:solidFill>
              <a:latin typeface="Century Gothic"/>
            </a:endParaRPr>
          </a:p>
        </p:txBody>
      </p:sp>
      <p:pic>
        <p:nvPicPr>
          <p:cNvPr id="553" name="Picture 3" descr=""/>
          <p:cNvPicPr/>
          <p:nvPr/>
        </p:nvPicPr>
        <p:blipFill>
          <a:blip r:embed="rId1"/>
          <a:stretch/>
        </p:blipFill>
        <p:spPr>
          <a:xfrm>
            <a:off x="6172200" y="776160"/>
            <a:ext cx="5847840" cy="599076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CustomShape 1"/>
          <p:cNvSpPr/>
          <p:nvPr/>
        </p:nvSpPr>
        <p:spPr>
          <a:xfrm>
            <a:off x="13680" y="1173600"/>
            <a:ext cx="12178080" cy="86004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r>
              <a:rPr b="1" lang="es-US" sz="2400" spc="-1" strike="noStrike">
                <a:solidFill>
                  <a:srgbClr val="000000"/>
                </a:solidFill>
                <a:latin typeface="Calibri"/>
              </a:rPr>
              <a:t>    </a:t>
            </a:r>
            <a:r>
              <a:rPr b="1" lang="es-US" sz="2400" spc="-1" strike="noStrike">
                <a:solidFill>
                  <a:srgbClr val="000000"/>
                </a:solidFill>
                <a:latin typeface="Calibri"/>
              </a:rPr>
              <a:t>PROVIDE SUFFICIENT FLEXIBILITY FOR POTENTIAL CHANGES IN FUNDING ENVIRONMENT </a:t>
            </a:r>
            <a:endParaRPr b="0" lang="es-US" sz="2400" spc="-1" strike="noStrike">
              <a:latin typeface="Arial"/>
            </a:endParaRPr>
          </a:p>
          <a:p>
            <a:pPr>
              <a:lnSpc>
                <a:spcPct val="100000"/>
              </a:lnSpc>
            </a:pPr>
            <a:r>
              <a:rPr b="1" lang="es-US" sz="2400" spc="-1" strike="noStrike">
                <a:solidFill>
                  <a:srgbClr val="000000"/>
                </a:solidFill>
                <a:latin typeface="Calibri"/>
              </a:rPr>
              <a:t>    </a:t>
            </a:r>
            <a:r>
              <a:rPr b="1" lang="es-US" sz="2400" spc="-1" strike="noStrike">
                <a:solidFill>
                  <a:srgbClr val="000000"/>
                </a:solidFill>
                <a:latin typeface="Calibri"/>
              </a:rPr>
              <a:t>e.g., State and/or federal dollars</a:t>
            </a:r>
            <a:endParaRPr b="0" lang="es-US" sz="2400" spc="-1" strike="noStrike">
              <a:latin typeface="Arial"/>
            </a:endParaRPr>
          </a:p>
        </p:txBody>
      </p:sp>
      <p:pic>
        <p:nvPicPr>
          <p:cNvPr id="555" name="Picture 8" descr=""/>
          <p:cNvPicPr/>
          <p:nvPr/>
        </p:nvPicPr>
        <p:blipFill>
          <a:blip r:embed="rId1"/>
          <a:stretch/>
        </p:blipFill>
        <p:spPr>
          <a:xfrm>
            <a:off x="91800" y="331200"/>
            <a:ext cx="1301400" cy="842040"/>
          </a:xfrm>
          <a:prstGeom prst="rect">
            <a:avLst/>
          </a:prstGeom>
          <a:ln>
            <a:noFill/>
          </a:ln>
        </p:spPr>
      </p:pic>
      <p:sp>
        <p:nvSpPr>
          <p:cNvPr id="556" name="TextShape 2"/>
          <p:cNvSpPr txBox="1"/>
          <p:nvPr/>
        </p:nvSpPr>
        <p:spPr>
          <a:xfrm>
            <a:off x="285480" y="2449800"/>
            <a:ext cx="5816880" cy="3983040"/>
          </a:xfrm>
          <a:prstGeom prst="rect">
            <a:avLst/>
          </a:prstGeom>
          <a:noFill/>
          <a:ln>
            <a:noFill/>
          </a:ln>
        </p:spPr>
        <p:txBody>
          <a:bodyPr>
            <a:noAutofit/>
          </a:bodyPr>
          <a:p>
            <a:pPr marL="343080" indent="-342720">
              <a:lnSpc>
                <a:spcPct val="90000"/>
              </a:lnSpc>
              <a:buClr>
                <a:srgbClr val="000000"/>
              </a:buClr>
              <a:buFont typeface="Symbol"/>
              <a:buChar char=""/>
            </a:pPr>
            <a:r>
              <a:rPr b="0" lang="en-US" sz="2400" spc="-1" strike="noStrike">
                <a:solidFill>
                  <a:srgbClr val="000000"/>
                </a:solidFill>
                <a:latin typeface="Calibri"/>
                <a:ea typeface="Calibri"/>
              </a:rPr>
              <a:t>Scholarships/vouchers for families </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2400" spc="-1" strike="noStrike">
                <a:solidFill>
                  <a:srgbClr val="000000"/>
                </a:solidFill>
                <a:latin typeface="Calibri"/>
                <a:ea typeface="Calibri"/>
              </a:rPr>
              <a:t>Wages for preschool and childcare workers </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2400" spc="-1" strike="noStrike">
                <a:solidFill>
                  <a:srgbClr val="000000"/>
                </a:solidFill>
                <a:latin typeface="Calibri"/>
                <a:ea typeface="Calibri"/>
              </a:rPr>
              <a:t>Facilities and supplies </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2400" spc="-1" strike="noStrike">
                <a:solidFill>
                  <a:srgbClr val="000000"/>
                </a:solidFill>
                <a:latin typeface="Calibri"/>
                <a:ea typeface="Calibri"/>
              </a:rPr>
              <a:t>Support services for families – mental health, developmental screenings, basic needs </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2400" spc="-1" strike="noStrike">
                <a:solidFill>
                  <a:srgbClr val="000000"/>
                </a:solidFill>
                <a:latin typeface="Calibri"/>
                <a:ea typeface="Calibri"/>
              </a:rPr>
              <a:t>Quality enhancement, support for workers – Training </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2400" spc="-1" strike="noStrike">
                <a:solidFill>
                  <a:srgbClr val="000000"/>
                </a:solidFill>
                <a:latin typeface="Calibri"/>
                <a:ea typeface="Calibri"/>
              </a:rPr>
              <a:t>Other as needed to ensure access, equity and quality</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2400" spc="-1" strike="noStrike">
                <a:solidFill>
                  <a:srgbClr val="000000"/>
                </a:solidFill>
                <a:latin typeface="Calibri"/>
                <a:ea typeface="Calibri"/>
              </a:rPr>
              <a:t>Administration and evaluation – Limit %</a:t>
            </a:r>
            <a:endParaRPr b="0" lang="en-US" sz="2400" spc="-1" strike="noStrike">
              <a:solidFill>
                <a:srgbClr val="000000"/>
              </a:solidFill>
              <a:latin typeface="Calibri"/>
            </a:endParaRPr>
          </a:p>
          <a:p>
            <a:pPr>
              <a:lnSpc>
                <a:spcPct val="90000"/>
              </a:lnSpc>
            </a:pPr>
            <a:endParaRPr b="0" lang="en-US" sz="2400" spc="-1" strike="noStrike">
              <a:solidFill>
                <a:srgbClr val="000000"/>
              </a:solidFill>
              <a:latin typeface="Calibri"/>
            </a:endParaRPr>
          </a:p>
          <a:p>
            <a:pPr>
              <a:lnSpc>
                <a:spcPct val="90000"/>
              </a:lnSpc>
            </a:pPr>
            <a:endParaRPr b="0" lang="en-US" sz="2400" spc="-1" strike="noStrike">
              <a:solidFill>
                <a:srgbClr val="000000"/>
              </a:solidFill>
              <a:latin typeface="Calibri"/>
            </a:endParaRPr>
          </a:p>
        </p:txBody>
      </p:sp>
      <p:sp>
        <p:nvSpPr>
          <p:cNvPr id="557" name="TextShape 3"/>
          <p:cNvSpPr txBox="1"/>
          <p:nvPr/>
        </p:nvSpPr>
        <p:spPr>
          <a:xfrm>
            <a:off x="1225080" y="336240"/>
            <a:ext cx="11123280" cy="837000"/>
          </a:xfrm>
          <a:prstGeom prst="rect">
            <a:avLst/>
          </a:prstGeom>
          <a:noFill/>
          <a:ln>
            <a:noFill/>
          </a:ln>
        </p:spPr>
        <p:txBody>
          <a:bodyPr>
            <a:normAutofit fontScale="72000"/>
          </a:bodyPr>
          <a:p>
            <a:pPr>
              <a:lnSpc>
                <a:spcPct val="90000"/>
              </a:lnSpc>
            </a:pPr>
            <a:r>
              <a:rPr b="1" lang="en-US" sz="3600" spc="-1" strike="noStrike">
                <a:solidFill>
                  <a:srgbClr val="0d0486"/>
                </a:solidFill>
                <a:latin typeface="Arial Rounded MT Bold"/>
              </a:rPr>
              <a:t>WHAT CAN BE FUNDED IN AN EARLY CARE MEASURE</a:t>
            </a:r>
            <a:endParaRPr b="0" lang="en-US" sz="3600" spc="-1" strike="noStrike">
              <a:solidFill>
                <a:srgbClr val="000000"/>
              </a:solidFill>
              <a:latin typeface="Calibri"/>
            </a:endParaRPr>
          </a:p>
        </p:txBody>
      </p:sp>
      <p:pic>
        <p:nvPicPr>
          <p:cNvPr id="558" name="Picture 2" descr=""/>
          <p:cNvPicPr/>
          <p:nvPr/>
        </p:nvPicPr>
        <p:blipFill>
          <a:blip r:embed="rId2"/>
          <a:stretch/>
        </p:blipFill>
        <p:spPr>
          <a:xfrm>
            <a:off x="6195960" y="2033640"/>
            <a:ext cx="5982120" cy="3986640"/>
          </a:xfrm>
          <a:prstGeom prst="rect">
            <a:avLst/>
          </a:prstGeom>
          <a:ln>
            <a:noFill/>
          </a:ln>
        </p:spPr>
      </p:pic>
    </p:spTree>
  </p:cSld>
  <p:transition spd="med">
    <p:fad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CustomShape 1"/>
          <p:cNvSpPr/>
          <p:nvPr/>
        </p:nvSpPr>
        <p:spPr>
          <a:xfrm>
            <a:off x="0" y="1593720"/>
            <a:ext cx="1216224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3600" spc="-1" strike="noStrike">
                <a:solidFill>
                  <a:srgbClr val="ffffff"/>
                </a:solidFill>
                <a:latin typeface="Calibri"/>
              </a:rPr>
              <a:t>PERSUASION AND PRESSURE</a:t>
            </a:r>
            <a:endParaRPr b="0" lang="es-US" sz="3600" spc="-1" strike="noStrike">
              <a:latin typeface="Arial"/>
            </a:endParaRPr>
          </a:p>
        </p:txBody>
      </p:sp>
      <p:pic>
        <p:nvPicPr>
          <p:cNvPr id="560" name="Picture 8" descr=""/>
          <p:cNvPicPr/>
          <p:nvPr/>
        </p:nvPicPr>
        <p:blipFill>
          <a:blip r:embed="rId1"/>
          <a:stretch/>
        </p:blipFill>
        <p:spPr>
          <a:xfrm>
            <a:off x="321840" y="751320"/>
            <a:ext cx="1301400" cy="842040"/>
          </a:xfrm>
          <a:prstGeom prst="rect">
            <a:avLst/>
          </a:prstGeom>
          <a:ln>
            <a:noFill/>
          </a:ln>
        </p:spPr>
      </p:pic>
      <p:sp>
        <p:nvSpPr>
          <p:cNvPr id="561" name="TextShape 2"/>
          <p:cNvSpPr txBox="1"/>
          <p:nvPr/>
        </p:nvSpPr>
        <p:spPr>
          <a:xfrm>
            <a:off x="222120" y="2228760"/>
            <a:ext cx="6274080" cy="434772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Form a coalition – build a network of diverse allies.  Organize.</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Find elected officials who will be champions.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Cultivate the voices of parents and youth.</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Take the initiative – don’t wait for permission or an invitation.</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Use the media – social, print, TV, radio.</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Never miss a chance to make your case – hearings, community meetings, elections.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Drama helps.</a:t>
            </a:r>
            <a:endParaRPr b="0" lang="en-US" sz="2670" spc="-1" strike="noStrike">
              <a:solidFill>
                <a:srgbClr val="000000"/>
              </a:solidFill>
              <a:latin typeface="Calibri"/>
            </a:endParaRPr>
          </a:p>
        </p:txBody>
      </p:sp>
      <p:sp>
        <p:nvSpPr>
          <p:cNvPr id="562" name="TextShape 3"/>
          <p:cNvSpPr txBox="1"/>
          <p:nvPr/>
        </p:nvSpPr>
        <p:spPr>
          <a:xfrm>
            <a:off x="1623600" y="504360"/>
            <a:ext cx="9668520" cy="412560"/>
          </a:xfrm>
          <a:prstGeom prst="rect">
            <a:avLst/>
          </a:prstGeom>
          <a:noFill/>
          <a:ln>
            <a:noFill/>
          </a:ln>
        </p:spPr>
        <p:txBody>
          <a:bodyPr>
            <a:normAutofit fontScale="11000"/>
          </a:bodyPr>
          <a:p>
            <a:pPr>
              <a:lnSpc>
                <a:spcPct val="90000"/>
              </a:lnSpc>
            </a:pPr>
            <a:r>
              <a:rPr b="1" lang="en-US" sz="3600" spc="-1" strike="noStrike">
                <a:solidFill>
                  <a:srgbClr val="c00000"/>
                </a:solidFill>
                <a:latin typeface="Arial Rounded MT Bold"/>
              </a:rPr>
              <a:t>STRATEGIES FOR ADVOCATES IN MOUNTING A CAMPAIGN FOR FUNDING FOR KIDS</a:t>
            </a:r>
            <a:endParaRPr b="0" lang="en-US" sz="3600" spc="-1" strike="noStrike">
              <a:solidFill>
                <a:srgbClr val="000000"/>
              </a:solidFill>
              <a:latin typeface="Calibri"/>
            </a:endParaRPr>
          </a:p>
        </p:txBody>
      </p:sp>
      <p:pic>
        <p:nvPicPr>
          <p:cNvPr id="563" name="Picture 1" descr=""/>
          <p:cNvPicPr/>
          <p:nvPr/>
        </p:nvPicPr>
        <p:blipFill>
          <a:blip r:embed="rId2"/>
          <a:stretch/>
        </p:blipFill>
        <p:spPr>
          <a:xfrm>
            <a:off x="6496200" y="2404800"/>
            <a:ext cx="5406480" cy="4054680"/>
          </a:xfrm>
          <a:prstGeom prst="rect">
            <a:avLst/>
          </a:prstGeom>
          <a:ln>
            <a:noFill/>
          </a:ln>
        </p:spPr>
      </p:pic>
    </p:spTree>
  </p:cSld>
  <p:transition spd="med">
    <p:fade/>
  </p:transition>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564" name="TextShape 1"/>
          <p:cNvSpPr txBox="1"/>
          <p:nvPr/>
        </p:nvSpPr>
        <p:spPr>
          <a:xfrm>
            <a:off x="0" y="0"/>
            <a:ext cx="12191760" cy="895680"/>
          </a:xfrm>
          <a:prstGeom prst="rect">
            <a:avLst/>
          </a:prstGeom>
          <a:solidFill>
            <a:srgbClr val="e6af00"/>
          </a:solidFill>
          <a:ln>
            <a:noFill/>
          </a:ln>
        </p:spPr>
        <p:txBody>
          <a:bodyPr>
            <a:noAutofit/>
          </a:bodyPr>
          <a:p>
            <a:pPr algn="ctr">
              <a:lnSpc>
                <a:spcPct val="100000"/>
              </a:lnSpc>
            </a:pPr>
            <a:r>
              <a:rPr b="1" lang="en-US" sz="4200" spc="-1" strike="noStrike">
                <a:solidFill>
                  <a:srgbClr val="ebebeb"/>
                </a:solidFill>
                <a:latin typeface="Century Gothic"/>
              </a:rPr>
              <a:t>      </a:t>
            </a:r>
            <a:r>
              <a:rPr b="1" lang="en-US" sz="4200" spc="-1" strike="noStrike">
                <a:solidFill>
                  <a:srgbClr val="ffffff"/>
                </a:solidFill>
                <a:latin typeface="Century Gothic"/>
              </a:rPr>
              <a:t>WHAT NEEDS TO BE IN PLACE? </a:t>
            </a:r>
            <a:endParaRPr b="0" lang="en-US" sz="4200" spc="-1" strike="noStrike">
              <a:solidFill>
                <a:srgbClr val="ffffff"/>
              </a:solidFill>
              <a:latin typeface="Century Gothic"/>
            </a:endParaRPr>
          </a:p>
        </p:txBody>
      </p:sp>
      <p:sp>
        <p:nvSpPr>
          <p:cNvPr id="565" name="TextShape 2"/>
          <p:cNvSpPr txBox="1"/>
          <p:nvPr/>
        </p:nvSpPr>
        <p:spPr>
          <a:xfrm>
            <a:off x="-62280" y="896040"/>
            <a:ext cx="12253680" cy="6072480"/>
          </a:xfrm>
          <a:prstGeom prst="rect">
            <a:avLst/>
          </a:prstGeom>
          <a:solidFill>
            <a:srgbClr val="ffffff"/>
          </a:solidFill>
          <a:ln>
            <a:noFill/>
          </a:ln>
        </p:spPr>
        <p:txBody>
          <a:bodyPr>
            <a:normAutofit/>
          </a:bodyPr>
          <a:p>
            <a:pPr marL="399960">
              <a:lnSpc>
                <a:spcPct val="100000"/>
              </a:lnSpc>
              <a:spcBef>
                <a:spcPts val="1001"/>
              </a:spcBef>
            </a:pP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Convening organization</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Dedicated staff support</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Diverse network/coalition that can work </a:t>
            </a:r>
            <a:endParaRPr b="0" lang="en-US" sz="2000" spc="-1" strike="noStrike">
              <a:solidFill>
                <a:srgbClr val="ffffff"/>
              </a:solidFill>
              <a:latin typeface="Century Gothic"/>
            </a:endParaRPr>
          </a:p>
          <a:p>
            <a:pPr marL="857160">
              <a:lnSpc>
                <a:spcPct val="100000"/>
              </a:lnSpc>
              <a:spcBef>
                <a:spcPts val="1001"/>
              </a:spcBef>
            </a:pPr>
            <a:r>
              <a:rPr b="1" lang="en-US" sz="2000" spc="-1" strike="noStrike">
                <a:solidFill>
                  <a:srgbClr val="020e16"/>
                </a:solidFill>
                <a:latin typeface="Century Gothic"/>
              </a:rPr>
              <a:t>together </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CBO’s prepared for political engagement</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Baseline information on community needs</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Agreement about priorities</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Passion and willingness to take risks</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Time and motivation to organize the base</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Political champion (if possible)</a:t>
            </a: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Resources for an advocacy or electoral</a:t>
            </a:r>
            <a:endParaRPr b="0" lang="en-US" sz="2000" spc="-1" strike="noStrike">
              <a:solidFill>
                <a:srgbClr val="ffffff"/>
              </a:solidFill>
              <a:latin typeface="Century Gothic"/>
            </a:endParaRPr>
          </a:p>
          <a:p>
            <a:pPr marL="857160">
              <a:lnSpc>
                <a:spcPct val="100000"/>
              </a:lnSpc>
              <a:spcBef>
                <a:spcPts val="1001"/>
              </a:spcBef>
            </a:pPr>
            <a:r>
              <a:rPr b="1" lang="en-US" sz="2000" spc="-1" strike="noStrike">
                <a:solidFill>
                  <a:srgbClr val="020e16"/>
                </a:solidFill>
                <a:latin typeface="Century Gothic"/>
              </a:rPr>
              <a:t>campaign</a:t>
            </a:r>
            <a:endParaRPr b="0" lang="en-US" sz="2000" spc="-1" strike="noStrike">
              <a:solidFill>
                <a:srgbClr val="ffffff"/>
              </a:solidFill>
              <a:latin typeface="Century Gothic"/>
            </a:endParaRPr>
          </a:p>
          <a:p>
            <a:pPr>
              <a:lnSpc>
                <a:spcPct val="100000"/>
              </a:lnSpc>
              <a:spcBef>
                <a:spcPts val="1001"/>
              </a:spcBef>
            </a:pPr>
            <a:endParaRPr b="0" lang="en-US" sz="2000" spc="-1" strike="noStrike">
              <a:solidFill>
                <a:srgbClr val="ffffff"/>
              </a:solidFill>
              <a:latin typeface="Century Gothic"/>
            </a:endParaRPr>
          </a:p>
          <a:p>
            <a:pPr>
              <a:lnSpc>
                <a:spcPct val="100000"/>
              </a:lnSpc>
              <a:spcBef>
                <a:spcPts val="1001"/>
              </a:spcBef>
            </a:pPr>
            <a:endParaRPr b="0" lang="en-US" sz="2000" spc="-1" strike="noStrike">
              <a:solidFill>
                <a:srgbClr val="ffffff"/>
              </a:solidFill>
              <a:latin typeface="Century Gothic"/>
            </a:endParaRPr>
          </a:p>
        </p:txBody>
      </p:sp>
      <p:pic>
        <p:nvPicPr>
          <p:cNvPr id="566" name="Picture 4" descr=""/>
          <p:cNvPicPr/>
          <p:nvPr/>
        </p:nvPicPr>
        <p:blipFill>
          <a:blip r:embed="rId1"/>
          <a:stretch/>
        </p:blipFill>
        <p:spPr>
          <a:xfrm>
            <a:off x="6972480" y="910800"/>
            <a:ext cx="5219280" cy="605772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CustomShape 1"/>
          <p:cNvSpPr/>
          <p:nvPr/>
        </p:nvSpPr>
        <p:spPr>
          <a:xfrm>
            <a:off x="0" y="1593720"/>
            <a:ext cx="848628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2400" spc="-1" strike="noStrike">
                <a:solidFill>
                  <a:srgbClr val="ffffff"/>
                </a:solidFill>
                <a:latin typeface="Calibri"/>
              </a:rPr>
              <a:t>BALANCE POLITICAL REALITIES AND NEEDS OF KIDS</a:t>
            </a:r>
            <a:endParaRPr b="0" lang="es-US" sz="2400" spc="-1" strike="noStrike">
              <a:latin typeface="Arial"/>
            </a:endParaRPr>
          </a:p>
        </p:txBody>
      </p:sp>
      <p:pic>
        <p:nvPicPr>
          <p:cNvPr id="568" name="Picture 8" descr=""/>
          <p:cNvPicPr/>
          <p:nvPr/>
        </p:nvPicPr>
        <p:blipFill>
          <a:blip r:embed="rId1"/>
          <a:stretch/>
        </p:blipFill>
        <p:spPr>
          <a:xfrm>
            <a:off x="321840" y="779040"/>
            <a:ext cx="1301400" cy="842040"/>
          </a:xfrm>
          <a:prstGeom prst="rect">
            <a:avLst/>
          </a:prstGeom>
          <a:ln>
            <a:noFill/>
          </a:ln>
        </p:spPr>
      </p:pic>
      <p:sp>
        <p:nvSpPr>
          <p:cNvPr id="569" name="TextShape 2"/>
          <p:cNvSpPr txBox="1"/>
          <p:nvPr/>
        </p:nvSpPr>
        <p:spPr>
          <a:xfrm>
            <a:off x="321840" y="2253600"/>
            <a:ext cx="8486280" cy="4628880"/>
          </a:xfrm>
          <a:prstGeom prst="rect">
            <a:avLst/>
          </a:prstGeom>
          <a:noFill/>
          <a:ln>
            <a:noFill/>
          </a:ln>
        </p:spPr>
        <p:txBody>
          <a:bodyPr>
            <a:noAutofit/>
          </a:bodyPr>
          <a:p>
            <a:pPr>
              <a:lnSpc>
                <a:spcPct val="90000"/>
              </a:lnSpc>
              <a:spcBef>
                <a:spcPts val="1001"/>
              </a:spcBef>
            </a:pPr>
            <a:r>
              <a:rPr b="0" lang="en-US" sz="2800" spc="-1" strike="noStrike">
                <a:solidFill>
                  <a:srgbClr val="000000"/>
                </a:solidFill>
                <a:latin typeface="Univers LT Std 47 Cn Lt"/>
              </a:rPr>
              <a:t>1. What do you want to fund?</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2. How much money do you need/want?</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3. What level of government do you want to target?</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4. New Resources vs. Reallocation of Existing Resources</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IF NEW REVENUE:</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5. Dedicated tax vs. General tax</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6. Type of tax – sales, property, business, cannabis, wealth, property transfer, utility, alcohol, soda, etc.</a:t>
            </a:r>
            <a:endParaRPr b="0" lang="en-US" sz="2800" spc="-1" strike="noStrike">
              <a:solidFill>
                <a:srgbClr val="000000"/>
              </a:solidFill>
              <a:latin typeface="Calibri"/>
            </a:endParaRPr>
          </a:p>
          <a:p>
            <a:pPr>
              <a:lnSpc>
                <a:spcPct val="90000"/>
              </a:lnSpc>
              <a:spcBef>
                <a:spcPts val="1001"/>
              </a:spcBef>
            </a:pPr>
            <a:r>
              <a:rPr b="0" lang="en-US" sz="2800" spc="-1" strike="noStrike">
                <a:solidFill>
                  <a:srgbClr val="000000"/>
                </a:solidFill>
                <a:latin typeface="Univers LT Std 47 Cn Lt"/>
              </a:rPr>
              <a:t>7. Tax rate</a:t>
            </a:r>
            <a:endParaRPr b="0" lang="en-US" sz="2800" spc="-1" strike="noStrike">
              <a:solidFill>
                <a:srgbClr val="000000"/>
              </a:solidFill>
              <a:latin typeface="Calibri"/>
            </a:endParaRPr>
          </a:p>
        </p:txBody>
      </p:sp>
      <p:sp>
        <p:nvSpPr>
          <p:cNvPr id="570" name="TextShape 3"/>
          <p:cNvSpPr txBox="1"/>
          <p:nvPr/>
        </p:nvSpPr>
        <p:spPr>
          <a:xfrm>
            <a:off x="1945080" y="549000"/>
            <a:ext cx="5742000" cy="412560"/>
          </a:xfrm>
          <a:prstGeom prst="rect">
            <a:avLst/>
          </a:prstGeom>
          <a:noFill/>
          <a:ln>
            <a:noFill/>
          </a:ln>
        </p:spPr>
        <p:txBody>
          <a:bodyPr>
            <a:normAutofit fontScale="11000"/>
          </a:bodyPr>
          <a:p>
            <a:pPr>
              <a:lnSpc>
                <a:spcPct val="90000"/>
              </a:lnSpc>
            </a:pPr>
            <a:r>
              <a:rPr b="1" lang="en-US" sz="3600" spc="-1" strike="noStrike">
                <a:solidFill>
                  <a:srgbClr val="0d0486"/>
                </a:solidFill>
                <a:latin typeface="Arial Rounded MT Bold"/>
              </a:rPr>
              <a:t>KEY DECISIONS IN DEVELOPING A MEASURE</a:t>
            </a:r>
            <a:endParaRPr b="0" lang="en-US" sz="3600" spc="-1" strike="noStrike">
              <a:solidFill>
                <a:srgbClr val="000000"/>
              </a:solidFill>
              <a:latin typeface="Calibri"/>
            </a:endParaRPr>
          </a:p>
        </p:txBody>
      </p:sp>
      <p:sp>
        <p:nvSpPr>
          <p:cNvPr id="571" name="CustomShape 4"/>
          <p:cNvSpPr/>
          <p:nvPr/>
        </p:nvSpPr>
        <p:spPr>
          <a:xfrm>
            <a:off x="8578800" y="0"/>
            <a:ext cx="3612960" cy="6857640"/>
          </a:xfrm>
          <a:prstGeom prst="rect">
            <a:avLst/>
          </a:prstGeom>
          <a:solidFill>
            <a:srgbClr val="15074a"/>
          </a:solidFill>
          <a:ln>
            <a:noFill/>
          </a:ln>
        </p:spPr>
        <p:style>
          <a:lnRef idx="1">
            <a:schemeClr val="accent1"/>
          </a:lnRef>
          <a:fillRef idx="3">
            <a:schemeClr val="accent1"/>
          </a:fillRef>
          <a:effectRef idx="2">
            <a:schemeClr val="accent1"/>
          </a:effectRef>
          <a:fontRef idx="minor"/>
        </p:style>
      </p:sp>
      <p:pic>
        <p:nvPicPr>
          <p:cNvPr id="572" name="Picture 7" descr=""/>
          <p:cNvPicPr/>
          <p:nvPr/>
        </p:nvPicPr>
        <p:blipFill>
          <a:blip r:embed="rId2"/>
          <a:stretch/>
        </p:blipFill>
        <p:spPr>
          <a:xfrm>
            <a:off x="8486640" y="0"/>
            <a:ext cx="3704760" cy="6857640"/>
          </a:xfrm>
          <a:prstGeom prst="rect">
            <a:avLst/>
          </a:prstGeom>
          <a:ln>
            <a:noFill/>
          </a:ln>
        </p:spPr>
      </p:pic>
    </p:spTree>
  </p:cSld>
  <p:transition spd="med">
    <p:fade/>
  </p:transition>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CustomShape 1"/>
          <p:cNvSpPr/>
          <p:nvPr/>
        </p:nvSpPr>
        <p:spPr>
          <a:xfrm>
            <a:off x="0" y="1372680"/>
            <a:ext cx="8708400" cy="86004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r>
              <a:rPr b="1" lang="es-US" sz="2800" spc="-1" strike="noStrike">
                <a:solidFill>
                  <a:srgbClr val="000000"/>
                </a:solidFill>
                <a:latin typeface="Calibri"/>
              </a:rPr>
              <a:t>                </a:t>
            </a:r>
            <a:r>
              <a:rPr b="1" lang="es-US" sz="2800" spc="-1" strike="noStrike">
                <a:solidFill>
                  <a:srgbClr val="000000"/>
                </a:solidFill>
                <a:latin typeface="Calibri"/>
              </a:rPr>
              <a:t>CONTINUE TO BUILD THE MOVEMENT.  </a:t>
            </a:r>
            <a:endParaRPr b="0" lang="es-US" sz="2800" spc="-1" strike="noStrike">
              <a:latin typeface="Arial"/>
            </a:endParaRPr>
          </a:p>
          <a:p>
            <a:pPr>
              <a:lnSpc>
                <a:spcPct val="100000"/>
              </a:lnSpc>
            </a:pPr>
            <a:r>
              <a:rPr b="1" lang="es-US" sz="2800" spc="-1" strike="noStrike">
                <a:solidFill>
                  <a:srgbClr val="000000"/>
                </a:solidFill>
                <a:latin typeface="Calibri"/>
              </a:rPr>
              <a:t>                              </a:t>
            </a:r>
            <a:r>
              <a:rPr b="1" lang="es-US" sz="2800" spc="-1" strike="noStrike">
                <a:solidFill>
                  <a:srgbClr val="000000"/>
                </a:solidFill>
                <a:latin typeface="Calibri"/>
              </a:rPr>
              <a:t>NO MONEY NO JUSTICE.</a:t>
            </a:r>
            <a:endParaRPr b="0" lang="es-US" sz="2800" spc="-1" strike="noStrike">
              <a:latin typeface="Arial"/>
            </a:endParaRPr>
          </a:p>
        </p:txBody>
      </p:sp>
      <p:pic>
        <p:nvPicPr>
          <p:cNvPr id="574" name="Picture 8" descr=""/>
          <p:cNvPicPr/>
          <p:nvPr/>
        </p:nvPicPr>
        <p:blipFill>
          <a:blip r:embed="rId1"/>
          <a:stretch/>
        </p:blipFill>
        <p:spPr>
          <a:xfrm>
            <a:off x="444960" y="530280"/>
            <a:ext cx="1301400" cy="842040"/>
          </a:xfrm>
          <a:prstGeom prst="rect">
            <a:avLst/>
          </a:prstGeom>
          <a:ln>
            <a:noFill/>
          </a:ln>
        </p:spPr>
      </p:pic>
      <p:graphicFrame>
        <p:nvGraphicFramePr>
          <p:cNvPr id="1" name="Diagram1"/>
          <p:cNvGraphicFramePr/>
          <p:nvPr>
            <p:extLst>
              <p:ext uri="{D42A27DB-BD31-4B8C-83A1-F6EECF244321}">
                <p14:modId xmlns:p14="http://schemas.microsoft.com/office/powerpoint/2010/main" val="2720923682"/>
              </p:ext>
            </p:extLst>
          </p:nvPr>
        </p:nvGraphicFramePr>
        <p:xfrm>
          <a:off x="656640" y="2582640"/>
          <a:ext cx="7758720" cy="3983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75" name="TextShape 2"/>
          <p:cNvSpPr txBox="1"/>
          <p:nvPr/>
        </p:nvSpPr>
        <p:spPr>
          <a:xfrm>
            <a:off x="2324160" y="185400"/>
            <a:ext cx="6246720" cy="837000"/>
          </a:xfrm>
          <a:prstGeom prst="rect">
            <a:avLst/>
          </a:prstGeom>
          <a:noFill/>
          <a:ln>
            <a:noFill/>
          </a:ln>
        </p:spPr>
        <p:txBody>
          <a:bodyPr>
            <a:normAutofit fontScale="72000"/>
          </a:bodyPr>
          <a:p>
            <a:pPr>
              <a:lnSpc>
                <a:spcPct val="90000"/>
              </a:lnSpc>
            </a:pPr>
            <a:r>
              <a:rPr b="1" lang="en-US" sz="3600" spc="-1" strike="noStrike">
                <a:solidFill>
                  <a:srgbClr val="0d0486"/>
                </a:solidFill>
                <a:latin typeface="Arial Rounded MT Bold"/>
              </a:rPr>
              <a:t>Not yet ready for a single dedicated measure?</a:t>
            </a:r>
            <a:endParaRPr b="0" lang="en-US" sz="3600" spc="-1" strike="noStrike">
              <a:solidFill>
                <a:srgbClr val="000000"/>
              </a:solidFill>
              <a:latin typeface="Calibri"/>
            </a:endParaRPr>
          </a:p>
        </p:txBody>
      </p:sp>
      <p:pic>
        <p:nvPicPr>
          <p:cNvPr id="576" name="Picture 8" descr=""/>
          <p:cNvPicPr/>
          <p:nvPr/>
        </p:nvPicPr>
        <p:blipFill>
          <a:blip r:embed="rId7"/>
          <a:stretch/>
        </p:blipFill>
        <p:spPr>
          <a:xfrm>
            <a:off x="8708760" y="142200"/>
            <a:ext cx="3482640" cy="6839640"/>
          </a:xfrm>
          <a:prstGeom prst="rect">
            <a:avLst/>
          </a:prstGeom>
          <a:ln>
            <a:noFill/>
          </a:ln>
        </p:spPr>
      </p:pic>
    </p:spTree>
  </p:cSld>
  <p:transition spd="med">
    <p:fade/>
  </p:transition>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TextShape 1"/>
          <p:cNvSpPr txBox="1"/>
          <p:nvPr/>
        </p:nvSpPr>
        <p:spPr>
          <a:xfrm>
            <a:off x="338400" y="94320"/>
            <a:ext cx="11514600" cy="763200"/>
          </a:xfrm>
          <a:prstGeom prst="rect">
            <a:avLst/>
          </a:prstGeom>
          <a:noFill/>
          <a:ln>
            <a:noFill/>
          </a:ln>
        </p:spPr>
        <p:txBody>
          <a:bodyPr lIns="122040" rIns="122040" tIns="122040" bIns="122040">
            <a:noAutofit/>
          </a:bodyPr>
          <a:p>
            <a:pPr algn="ctr">
              <a:lnSpc>
                <a:spcPct val="100000"/>
              </a:lnSpc>
            </a:pPr>
            <a:r>
              <a:rPr b="1" lang="en-US" sz="2800" spc="-1" strike="noStrike">
                <a:solidFill>
                  <a:srgbClr val="002f4a"/>
                </a:solidFill>
                <a:latin typeface="Arial"/>
                <a:ea typeface="Arial"/>
              </a:rPr>
              <a:t>Timeline of the Voter-Approved Children’s Fund Movement</a:t>
            </a:r>
            <a:endParaRPr b="0" lang="en-US" sz="2800" spc="-1" strike="noStrike">
              <a:solidFill>
                <a:srgbClr val="4e62a2"/>
              </a:solidFill>
              <a:latin typeface="Arial"/>
            </a:endParaRPr>
          </a:p>
        </p:txBody>
      </p:sp>
      <p:grpSp>
        <p:nvGrpSpPr>
          <p:cNvPr id="578" name="Group 2"/>
          <p:cNvGrpSpPr/>
          <p:nvPr/>
        </p:nvGrpSpPr>
        <p:grpSpPr>
          <a:xfrm>
            <a:off x="2121120" y="914760"/>
            <a:ext cx="7949160" cy="5028120"/>
            <a:chOff x="2121120" y="914760"/>
            <a:chExt cx="7949160" cy="5028120"/>
          </a:xfrm>
        </p:grpSpPr>
        <p:sp>
          <p:nvSpPr>
            <p:cNvPr id="579" name="CustomShape 3"/>
            <p:cNvSpPr/>
            <p:nvPr/>
          </p:nvSpPr>
          <p:spPr>
            <a:xfrm>
              <a:off x="3624840" y="1342440"/>
              <a:ext cx="1551240" cy="930960"/>
            </a:xfrm>
            <a:custGeom>
              <a:avLst/>
              <a:gdLst/>
              <a:ahLst/>
              <a:rect l="l" t="t"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0" name="CustomShape 4"/>
            <p:cNvSpPr/>
            <p:nvPr/>
          </p:nvSpPr>
          <p:spPr>
            <a:xfrm>
              <a:off x="5150160" y="1506960"/>
              <a:ext cx="996480" cy="591840"/>
            </a:xfrm>
            <a:custGeom>
              <a:avLst/>
              <a:gdLst/>
              <a:ahLst/>
              <a:rect l="l" t="t"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1" name="CustomShape 5"/>
            <p:cNvSpPr/>
            <p:nvPr/>
          </p:nvSpPr>
          <p:spPr>
            <a:xfrm>
              <a:off x="3548520" y="2679120"/>
              <a:ext cx="857880" cy="1069560"/>
            </a:xfrm>
            <a:custGeom>
              <a:avLst/>
              <a:gdLst/>
              <a:ahLst/>
              <a:rect l="l" t="t"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2" name="CustomShape 6"/>
            <p:cNvSpPr/>
            <p:nvPr/>
          </p:nvSpPr>
          <p:spPr>
            <a:xfrm>
              <a:off x="4091040" y="2181600"/>
              <a:ext cx="1048680" cy="850680"/>
            </a:xfrm>
            <a:custGeom>
              <a:avLst/>
              <a:gdLst/>
              <a:ahLst/>
              <a:rect l="l" t="t"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3" name="CustomShape 7"/>
            <p:cNvSpPr/>
            <p:nvPr/>
          </p:nvSpPr>
          <p:spPr>
            <a:xfrm>
              <a:off x="3315240" y="3634920"/>
              <a:ext cx="1004760" cy="1213920"/>
            </a:xfrm>
            <a:custGeom>
              <a:avLst/>
              <a:gdLst/>
              <a:ahLst/>
              <a:rect l="l" t="t"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4" name="CustomShape 8"/>
            <p:cNvSpPr/>
            <p:nvPr/>
          </p:nvSpPr>
          <p:spPr>
            <a:xfrm>
              <a:off x="4320360" y="2970360"/>
              <a:ext cx="1096920" cy="830520"/>
            </a:xfrm>
            <a:custGeom>
              <a:avLst/>
              <a:gdLst/>
              <a:ahLst/>
              <a:rect l="l" t="t"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5" name="CustomShape 9"/>
            <p:cNvSpPr/>
            <p:nvPr/>
          </p:nvSpPr>
          <p:spPr>
            <a:xfrm>
              <a:off x="5130360" y="2079000"/>
              <a:ext cx="1074960" cy="633960"/>
            </a:xfrm>
            <a:custGeom>
              <a:avLst/>
              <a:gdLst/>
              <a:ahLst/>
              <a:rect l="l" t="t"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6" name="CustomShape 10"/>
            <p:cNvSpPr/>
            <p:nvPr/>
          </p:nvSpPr>
          <p:spPr>
            <a:xfrm>
              <a:off x="5118120" y="2635200"/>
              <a:ext cx="1263960" cy="563760"/>
            </a:xfrm>
            <a:custGeom>
              <a:avLst/>
              <a:gdLst/>
              <a:ahLst/>
              <a:rect l="l" t="t"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7" name="CustomShape 11"/>
            <p:cNvSpPr/>
            <p:nvPr/>
          </p:nvSpPr>
          <p:spPr>
            <a:xfrm>
              <a:off x="5395680" y="3177000"/>
              <a:ext cx="1155240" cy="626040"/>
            </a:xfrm>
            <a:custGeom>
              <a:avLst/>
              <a:gdLst/>
              <a:ahLst/>
              <a:rect l="l" t="t"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8" name="CustomShape 12"/>
            <p:cNvSpPr/>
            <p:nvPr/>
          </p:nvSpPr>
          <p:spPr>
            <a:xfrm>
              <a:off x="4235760" y="3749040"/>
              <a:ext cx="1010520" cy="1105560"/>
            </a:xfrm>
            <a:custGeom>
              <a:avLst/>
              <a:gdLst/>
              <a:ahLst/>
              <a:rect l="l" t="t"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89" name="CustomShape 13"/>
            <p:cNvSpPr/>
            <p:nvPr/>
          </p:nvSpPr>
          <p:spPr>
            <a:xfrm>
              <a:off x="5240880" y="3751200"/>
              <a:ext cx="1378440" cy="655920"/>
            </a:xfrm>
            <a:custGeom>
              <a:avLst/>
              <a:gdLst/>
              <a:ahLst/>
              <a:rect l="l" t="t"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0" name="CustomShape 14"/>
            <p:cNvSpPr/>
            <p:nvPr/>
          </p:nvSpPr>
          <p:spPr>
            <a:xfrm>
              <a:off x="4627800" y="3893760"/>
              <a:ext cx="2192400" cy="2049120"/>
            </a:xfrm>
            <a:custGeom>
              <a:avLst/>
              <a:gdLst/>
              <a:ahLst/>
              <a:rect l="l" t="t"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1" name="CustomShape 15"/>
            <p:cNvSpPr/>
            <p:nvPr/>
          </p:nvSpPr>
          <p:spPr>
            <a:xfrm>
              <a:off x="6038640" y="1414440"/>
              <a:ext cx="992520" cy="1133640"/>
            </a:xfrm>
            <a:custGeom>
              <a:avLst/>
              <a:gdLst/>
              <a:ahLst/>
              <a:rect l="l" t="t"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2" name="CustomShape 16"/>
            <p:cNvSpPr/>
            <p:nvPr/>
          </p:nvSpPr>
          <p:spPr>
            <a:xfrm>
              <a:off x="6641640" y="1824120"/>
              <a:ext cx="837720" cy="824760"/>
            </a:xfrm>
            <a:custGeom>
              <a:avLst/>
              <a:gdLst/>
              <a:ahLst/>
              <a:rect l="l" t="t"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3" name="CustomShape 17"/>
            <p:cNvSpPr/>
            <p:nvPr/>
          </p:nvSpPr>
          <p:spPr>
            <a:xfrm>
              <a:off x="6191640" y="2478600"/>
              <a:ext cx="946440" cy="608040"/>
            </a:xfrm>
            <a:custGeom>
              <a:avLst/>
              <a:gdLst/>
              <a:ahLst/>
              <a:rect l="l" t="t"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4" name="CustomShape 18"/>
            <p:cNvSpPr/>
            <p:nvPr/>
          </p:nvSpPr>
          <p:spPr>
            <a:xfrm>
              <a:off x="6338160" y="3030480"/>
              <a:ext cx="1067040" cy="838800"/>
            </a:xfrm>
            <a:custGeom>
              <a:avLst/>
              <a:gdLst/>
              <a:ahLst/>
              <a:rect l="l" t="t"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5" name="CustomShape 19"/>
            <p:cNvSpPr/>
            <p:nvPr/>
          </p:nvSpPr>
          <p:spPr>
            <a:xfrm>
              <a:off x="6583320" y="3761280"/>
              <a:ext cx="759240" cy="766440"/>
            </a:xfrm>
            <a:custGeom>
              <a:avLst/>
              <a:gdLst/>
              <a:ahLst/>
              <a:rect l="l" t="t"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6" name="CustomShape 20"/>
            <p:cNvSpPr/>
            <p:nvPr/>
          </p:nvSpPr>
          <p:spPr>
            <a:xfrm>
              <a:off x="6707880" y="4479840"/>
              <a:ext cx="885960" cy="746280"/>
            </a:xfrm>
            <a:custGeom>
              <a:avLst/>
              <a:gdLst/>
              <a:ahLst/>
              <a:rect l="l" t="t"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7" name="CustomShape 21"/>
            <p:cNvSpPr/>
            <p:nvPr/>
          </p:nvSpPr>
          <p:spPr>
            <a:xfrm>
              <a:off x="6971400" y="2588760"/>
              <a:ext cx="624600" cy="1033560"/>
            </a:xfrm>
            <a:custGeom>
              <a:avLst/>
              <a:gdLst/>
              <a:ahLst/>
              <a:rect l="l" t="t"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8" name="CustomShape 22"/>
            <p:cNvSpPr/>
            <p:nvPr/>
          </p:nvSpPr>
          <p:spPr>
            <a:xfrm>
              <a:off x="7516080" y="2622960"/>
              <a:ext cx="478080" cy="852840"/>
            </a:xfrm>
            <a:custGeom>
              <a:avLst/>
              <a:gdLst/>
              <a:ahLst/>
              <a:rect l="l" t="t"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599" name="CustomShape 23"/>
            <p:cNvSpPr/>
            <p:nvPr/>
          </p:nvSpPr>
          <p:spPr>
            <a:xfrm>
              <a:off x="7885800" y="2426400"/>
              <a:ext cx="650880" cy="736200"/>
            </a:xfrm>
            <a:custGeom>
              <a:avLst/>
              <a:gdLst/>
              <a:ahLst/>
              <a:rect l="l" t="t"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0" name="CustomShape 24"/>
            <p:cNvSpPr/>
            <p:nvPr/>
          </p:nvSpPr>
          <p:spPr>
            <a:xfrm>
              <a:off x="7361280" y="3092760"/>
              <a:ext cx="1044720" cy="623880"/>
            </a:xfrm>
            <a:custGeom>
              <a:avLst/>
              <a:gdLst/>
              <a:ahLst/>
              <a:rect l="l" t="t"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1" name="CustomShape 25"/>
            <p:cNvSpPr/>
            <p:nvPr/>
          </p:nvSpPr>
          <p:spPr>
            <a:xfrm>
              <a:off x="7284960" y="3470040"/>
              <a:ext cx="1256040" cy="575640"/>
            </a:xfrm>
            <a:custGeom>
              <a:avLst/>
              <a:gdLst/>
              <a:ahLst/>
              <a:rect l="l" t="t"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2" name="CustomShape 26"/>
            <p:cNvSpPr/>
            <p:nvPr/>
          </p:nvSpPr>
          <p:spPr>
            <a:xfrm>
              <a:off x="7136280" y="4016160"/>
              <a:ext cx="534240" cy="927000"/>
            </a:xfrm>
            <a:custGeom>
              <a:avLst/>
              <a:gdLst/>
              <a:ahLst/>
              <a:rect l="l" t="t"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3" name="CustomShape 27"/>
            <p:cNvSpPr/>
            <p:nvPr/>
          </p:nvSpPr>
          <p:spPr>
            <a:xfrm>
              <a:off x="7572240" y="3925800"/>
              <a:ext cx="628920" cy="977400"/>
            </a:xfrm>
            <a:custGeom>
              <a:avLst/>
              <a:gdLst/>
              <a:ahLst/>
              <a:rect l="l" t="t"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4" name="CustomShape 28"/>
            <p:cNvSpPr/>
            <p:nvPr/>
          </p:nvSpPr>
          <p:spPr>
            <a:xfrm>
              <a:off x="8024400" y="3841560"/>
              <a:ext cx="805680" cy="862920"/>
            </a:xfrm>
            <a:custGeom>
              <a:avLst/>
              <a:gdLst/>
              <a:ahLst/>
              <a:rect l="l" t="t"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5" name="CustomShape 29"/>
            <p:cNvSpPr/>
            <p:nvPr/>
          </p:nvSpPr>
          <p:spPr>
            <a:xfrm>
              <a:off x="7809480" y="4578120"/>
              <a:ext cx="1360440" cy="1061640"/>
            </a:xfrm>
            <a:custGeom>
              <a:avLst/>
              <a:gdLst/>
              <a:ahLst/>
              <a:rect l="l" t="t"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6" name="CustomShape 30"/>
            <p:cNvSpPr/>
            <p:nvPr/>
          </p:nvSpPr>
          <p:spPr>
            <a:xfrm>
              <a:off x="8368200" y="3702960"/>
              <a:ext cx="753480" cy="601920"/>
            </a:xfrm>
            <a:custGeom>
              <a:avLst/>
              <a:gdLst/>
              <a:ahLst/>
              <a:rect l="l" t="t"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7" name="CustomShape 31"/>
            <p:cNvSpPr/>
            <p:nvPr/>
          </p:nvSpPr>
          <p:spPr>
            <a:xfrm>
              <a:off x="8183520" y="3211200"/>
              <a:ext cx="1302120" cy="668160"/>
            </a:xfrm>
            <a:custGeom>
              <a:avLst/>
              <a:gdLst/>
              <a:ahLst/>
              <a:rect l="l" t="t"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8" name="CustomShape 32"/>
            <p:cNvSpPr/>
            <p:nvPr/>
          </p:nvSpPr>
          <p:spPr>
            <a:xfrm>
              <a:off x="8478720" y="2197440"/>
              <a:ext cx="882000" cy="641880"/>
            </a:xfrm>
            <a:custGeom>
              <a:avLst/>
              <a:gdLst/>
              <a:ahLst/>
              <a:rect l="l" t="t"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09" name="CustomShape 33"/>
            <p:cNvSpPr/>
            <p:nvPr/>
          </p:nvSpPr>
          <p:spPr>
            <a:xfrm>
              <a:off x="8519040" y="1545120"/>
              <a:ext cx="990720" cy="846720"/>
            </a:xfrm>
            <a:custGeom>
              <a:avLst/>
              <a:gdLst/>
              <a:ahLst/>
              <a:rect l="l" t="t"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0" name="CustomShape 34"/>
            <p:cNvSpPr/>
            <p:nvPr/>
          </p:nvSpPr>
          <p:spPr>
            <a:xfrm>
              <a:off x="9246600" y="1448640"/>
              <a:ext cx="281160" cy="499320"/>
            </a:xfrm>
            <a:custGeom>
              <a:avLst/>
              <a:gdLst/>
              <a:ahLst/>
              <a:rect l="l" t="t"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1" name="CustomShape 35"/>
            <p:cNvSpPr/>
            <p:nvPr/>
          </p:nvSpPr>
          <p:spPr>
            <a:xfrm>
              <a:off x="9266760" y="2277720"/>
              <a:ext cx="228600" cy="453240"/>
            </a:xfrm>
            <a:custGeom>
              <a:avLst/>
              <a:gdLst/>
              <a:ahLst/>
              <a:rect l="l" t="t"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2" name="CustomShape 36"/>
            <p:cNvSpPr/>
            <p:nvPr/>
          </p:nvSpPr>
          <p:spPr>
            <a:xfrm>
              <a:off x="9441720" y="2000880"/>
              <a:ext cx="267120" cy="238680"/>
            </a:xfrm>
            <a:custGeom>
              <a:avLst/>
              <a:gdLst/>
              <a:ahLst/>
              <a:rect l="l" t="t"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3" name="CustomShape 37"/>
            <p:cNvSpPr/>
            <p:nvPr/>
          </p:nvSpPr>
          <p:spPr>
            <a:xfrm>
              <a:off x="9421560" y="1783800"/>
              <a:ext cx="524160" cy="322920"/>
            </a:xfrm>
            <a:custGeom>
              <a:avLst/>
              <a:gdLst/>
              <a:ahLst/>
              <a:rect l="l" t="t"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4" name="CustomShape 38"/>
            <p:cNvSpPr/>
            <p:nvPr/>
          </p:nvSpPr>
          <p:spPr>
            <a:xfrm>
              <a:off x="9491760" y="1412640"/>
              <a:ext cx="232920" cy="497520"/>
            </a:xfrm>
            <a:custGeom>
              <a:avLst/>
              <a:gdLst/>
              <a:ahLst/>
              <a:rect l="l" t="t"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5" name="CustomShape 39"/>
            <p:cNvSpPr/>
            <p:nvPr/>
          </p:nvSpPr>
          <p:spPr>
            <a:xfrm>
              <a:off x="9542160" y="914760"/>
              <a:ext cx="528120" cy="840600"/>
            </a:xfrm>
            <a:custGeom>
              <a:avLst/>
              <a:gdLst/>
              <a:ahLst/>
              <a:rect l="l" t="t"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6" name="CustomShape 40"/>
            <p:cNvSpPr/>
            <p:nvPr/>
          </p:nvSpPr>
          <p:spPr>
            <a:xfrm>
              <a:off x="9469800" y="2181600"/>
              <a:ext cx="236880" cy="198360"/>
            </a:xfrm>
            <a:custGeom>
              <a:avLst/>
              <a:gdLst/>
              <a:ahLst/>
              <a:rect l="l" t="t"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7" name="CustomShape 41"/>
            <p:cNvSpPr/>
            <p:nvPr/>
          </p:nvSpPr>
          <p:spPr>
            <a:xfrm>
              <a:off x="9648720" y="1976760"/>
              <a:ext cx="118080" cy="136080"/>
            </a:xfrm>
            <a:custGeom>
              <a:avLst/>
              <a:gdLst/>
              <a:ahLst/>
              <a:rect l="l" t="t"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8" name="CustomShape 42"/>
            <p:cNvSpPr/>
            <p:nvPr/>
          </p:nvSpPr>
          <p:spPr>
            <a:xfrm>
              <a:off x="6989400" y="1655640"/>
              <a:ext cx="831600" cy="385200"/>
            </a:xfrm>
            <a:custGeom>
              <a:avLst/>
              <a:gdLst/>
              <a:ahLst/>
              <a:rect l="l" t="t"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19" name="CustomShape 43"/>
            <p:cNvSpPr/>
            <p:nvPr/>
          </p:nvSpPr>
          <p:spPr>
            <a:xfrm>
              <a:off x="7562160" y="1890360"/>
              <a:ext cx="602640" cy="776520"/>
            </a:xfrm>
            <a:custGeom>
              <a:avLst/>
              <a:gdLst/>
              <a:ahLst/>
              <a:rect l="l" t="t"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0" name="CustomShape 44"/>
            <p:cNvSpPr/>
            <p:nvPr/>
          </p:nvSpPr>
          <p:spPr>
            <a:xfrm>
              <a:off x="2496960" y="1117440"/>
              <a:ext cx="1024560" cy="746280"/>
            </a:xfrm>
            <a:custGeom>
              <a:avLst/>
              <a:gdLst/>
              <a:ahLst/>
              <a:rect l="l" t="t"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1" name="CustomShape 45"/>
            <p:cNvSpPr/>
            <p:nvPr/>
          </p:nvSpPr>
          <p:spPr>
            <a:xfrm>
              <a:off x="2209680" y="1579320"/>
              <a:ext cx="1239840" cy="1015200"/>
            </a:xfrm>
            <a:custGeom>
              <a:avLst/>
              <a:gdLst/>
              <a:ahLst/>
              <a:rect l="l" t="t"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2" name="CustomShape 46"/>
            <p:cNvSpPr/>
            <p:nvPr/>
          </p:nvSpPr>
          <p:spPr>
            <a:xfrm>
              <a:off x="2121120" y="2322000"/>
              <a:ext cx="1330200" cy="2125440"/>
            </a:xfrm>
            <a:custGeom>
              <a:avLst/>
              <a:gdLst/>
              <a:ahLst/>
              <a:rect l="l" t="t"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3" name="CustomShape 47"/>
            <p:cNvSpPr/>
            <p:nvPr/>
          </p:nvSpPr>
          <p:spPr>
            <a:xfrm>
              <a:off x="2716200" y="2502720"/>
              <a:ext cx="976320" cy="1473120"/>
            </a:xfrm>
            <a:custGeom>
              <a:avLst/>
              <a:gdLst/>
              <a:ahLst/>
              <a:rect l="l" t="t"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4" name="CustomShape 48"/>
            <p:cNvSpPr/>
            <p:nvPr/>
          </p:nvSpPr>
          <p:spPr>
            <a:xfrm>
              <a:off x="3263040" y="1318320"/>
              <a:ext cx="900000" cy="1445040"/>
            </a:xfrm>
            <a:custGeom>
              <a:avLst/>
              <a:gdLst/>
              <a:ahLst/>
              <a:rect l="l" t="t"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5" name="CustomShape 49"/>
            <p:cNvSpPr/>
            <p:nvPr/>
          </p:nvSpPr>
          <p:spPr>
            <a:xfrm>
              <a:off x="8378280" y="2775600"/>
              <a:ext cx="1002600" cy="736200"/>
            </a:xfrm>
            <a:custGeom>
              <a:avLst/>
              <a:gdLst/>
              <a:ahLst/>
              <a:rect l="l" t="t"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6" name="CustomShape 50"/>
            <p:cNvSpPr/>
            <p:nvPr/>
          </p:nvSpPr>
          <p:spPr>
            <a:xfrm>
              <a:off x="8330040" y="2695320"/>
              <a:ext cx="681120" cy="666000"/>
            </a:xfrm>
            <a:custGeom>
              <a:avLst/>
              <a:gdLst/>
              <a:ahLst/>
              <a:rect l="l" t="t"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7" name="CustomShape 51"/>
            <p:cNvSpPr/>
            <p:nvPr/>
          </p:nvSpPr>
          <p:spPr>
            <a:xfrm>
              <a:off x="8738280" y="2625120"/>
              <a:ext cx="672840" cy="333000"/>
            </a:xfrm>
            <a:custGeom>
              <a:avLst/>
              <a:gdLst/>
              <a:ahLst/>
              <a:rect l="l" t="t"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8" name="CustomShape 52"/>
            <p:cNvSpPr/>
            <p:nvPr/>
          </p:nvSpPr>
          <p:spPr>
            <a:xfrm>
              <a:off x="9254520" y="2621160"/>
              <a:ext cx="166320" cy="230400"/>
            </a:xfrm>
            <a:custGeom>
              <a:avLst/>
              <a:gdLst/>
              <a:ahLst/>
              <a:rect l="l" t="t"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29" name="CustomShape 53"/>
            <p:cNvSpPr/>
            <p:nvPr/>
          </p:nvSpPr>
          <p:spPr>
            <a:xfrm>
              <a:off x="9341280" y="2900160"/>
              <a:ext cx="75960" cy="144000"/>
            </a:xfrm>
            <a:custGeom>
              <a:avLst/>
              <a:gdLst/>
              <a:ahLst/>
              <a:rect l="l" t="t"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630" name="CustomShape 54"/>
            <p:cNvSpPr/>
            <p:nvPr/>
          </p:nvSpPr>
          <p:spPr>
            <a:xfrm>
              <a:off x="9039600" y="2773440"/>
              <a:ext cx="47880" cy="43920"/>
            </a:xfrm>
            <a:custGeom>
              <a:avLst/>
              <a:gdLst/>
              <a:ahLst/>
              <a:rect l="l" t="t" r="r" b="b"/>
              <a:pathLst>
                <a:path w="51" h="51">
                  <a:moveTo>
                    <a:pt x="0" y="18"/>
                  </a:moveTo>
                  <a:lnTo>
                    <a:pt x="21" y="0"/>
                  </a:lnTo>
                  <a:lnTo>
                    <a:pt x="51" y="24"/>
                  </a:lnTo>
                  <a:lnTo>
                    <a:pt x="22" y="51"/>
                  </a:lnTo>
                  <a:lnTo>
                    <a:pt x="22" y="38"/>
                  </a:lnTo>
                  <a:lnTo>
                    <a:pt x="20" y="29"/>
                  </a:lnTo>
                  <a:lnTo>
                    <a:pt x="12" y="23"/>
                  </a:lnTo>
                  <a:lnTo>
                    <a:pt x="0" y="18"/>
                  </a:lnTo>
                  <a:close/>
                </a:path>
              </a:pathLst>
            </a:custGeom>
            <a:solidFill>
              <a:schemeClr val="accent5"/>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grpSp>
      <p:sp>
        <p:nvSpPr>
          <p:cNvPr id="631" name="CustomShape 55"/>
          <p:cNvSpPr/>
          <p:nvPr/>
        </p:nvSpPr>
        <p:spPr>
          <a:xfrm>
            <a:off x="259920" y="6300000"/>
            <a:ext cx="11593080" cy="370080"/>
          </a:xfrm>
          <a:prstGeom prst="roundRect">
            <a:avLst>
              <a:gd name="adj"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p:style>
      </p:sp>
      <p:sp>
        <p:nvSpPr>
          <p:cNvPr id="632" name="CustomShape 56"/>
          <p:cNvSpPr/>
          <p:nvPr/>
        </p:nvSpPr>
        <p:spPr>
          <a:xfrm>
            <a:off x="2883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1940</a:t>
            </a:r>
            <a:endParaRPr b="0" lang="es-US" sz="1400" spc="-1" strike="noStrike">
              <a:latin typeface="Arial"/>
            </a:endParaRPr>
          </a:p>
        </p:txBody>
      </p:sp>
      <p:sp>
        <p:nvSpPr>
          <p:cNvPr id="633" name="CustomShape 57"/>
          <p:cNvSpPr/>
          <p:nvPr/>
        </p:nvSpPr>
        <p:spPr>
          <a:xfrm>
            <a:off x="1126908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2022</a:t>
            </a:r>
            <a:endParaRPr b="0" lang="es-US" sz="1400" spc="-1" strike="noStrike">
              <a:latin typeface="Arial"/>
            </a:endParaRPr>
          </a:p>
        </p:txBody>
      </p:sp>
      <p:sp>
        <p:nvSpPr>
          <p:cNvPr id="634" name="CustomShape 58"/>
          <p:cNvSpPr/>
          <p:nvPr/>
        </p:nvSpPr>
        <p:spPr>
          <a:xfrm>
            <a:off x="98931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2010</a:t>
            </a:r>
            <a:endParaRPr b="0" lang="es-US" sz="1400" spc="-1" strike="noStrike">
              <a:latin typeface="Arial"/>
            </a:endParaRPr>
          </a:p>
        </p:txBody>
      </p:sp>
      <p:sp>
        <p:nvSpPr>
          <p:cNvPr id="635" name="CustomShape 59"/>
          <p:cNvSpPr/>
          <p:nvPr/>
        </p:nvSpPr>
        <p:spPr>
          <a:xfrm>
            <a:off x="851688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2000</a:t>
            </a:r>
            <a:endParaRPr b="0" lang="es-US" sz="1400" spc="-1" strike="noStrike">
              <a:latin typeface="Arial"/>
            </a:endParaRPr>
          </a:p>
        </p:txBody>
      </p:sp>
      <p:sp>
        <p:nvSpPr>
          <p:cNvPr id="636" name="CustomShape 60"/>
          <p:cNvSpPr/>
          <p:nvPr/>
        </p:nvSpPr>
        <p:spPr>
          <a:xfrm>
            <a:off x="714060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1990</a:t>
            </a:r>
            <a:endParaRPr b="0" lang="es-US" sz="1400" spc="-1" strike="noStrike">
              <a:latin typeface="Arial"/>
            </a:endParaRPr>
          </a:p>
        </p:txBody>
      </p:sp>
      <p:sp>
        <p:nvSpPr>
          <p:cNvPr id="637" name="CustomShape 61"/>
          <p:cNvSpPr/>
          <p:nvPr/>
        </p:nvSpPr>
        <p:spPr>
          <a:xfrm>
            <a:off x="57927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1980</a:t>
            </a:r>
            <a:endParaRPr b="0" lang="es-US" sz="1400" spc="-1" strike="noStrike">
              <a:latin typeface="Arial"/>
            </a:endParaRPr>
          </a:p>
        </p:txBody>
      </p:sp>
      <p:sp>
        <p:nvSpPr>
          <p:cNvPr id="638" name="CustomShape 62"/>
          <p:cNvSpPr/>
          <p:nvPr/>
        </p:nvSpPr>
        <p:spPr>
          <a:xfrm>
            <a:off x="441684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1970</a:t>
            </a:r>
            <a:endParaRPr b="0" lang="es-US" sz="1400" spc="-1" strike="noStrike">
              <a:latin typeface="Arial"/>
            </a:endParaRPr>
          </a:p>
        </p:txBody>
      </p:sp>
      <p:sp>
        <p:nvSpPr>
          <p:cNvPr id="639" name="CustomShape 63"/>
          <p:cNvSpPr/>
          <p:nvPr/>
        </p:nvSpPr>
        <p:spPr>
          <a:xfrm>
            <a:off x="30405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1960</a:t>
            </a:r>
            <a:endParaRPr b="0" lang="es-US" sz="1400" spc="-1" strike="noStrike">
              <a:latin typeface="Arial"/>
            </a:endParaRPr>
          </a:p>
        </p:txBody>
      </p:sp>
      <p:sp>
        <p:nvSpPr>
          <p:cNvPr id="640" name="CustomShape 64"/>
          <p:cNvSpPr/>
          <p:nvPr/>
        </p:nvSpPr>
        <p:spPr>
          <a:xfrm>
            <a:off x="166428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1950</a:t>
            </a:r>
            <a:endParaRPr b="0" lang="es-US" sz="1400" spc="-1" strike="noStrike">
              <a:latin typeface="Arial"/>
            </a:endParaRPr>
          </a:p>
        </p:txBody>
      </p:sp>
      <p:sp>
        <p:nvSpPr>
          <p:cNvPr id="641" name="CustomShape 65"/>
          <p:cNvSpPr/>
          <p:nvPr/>
        </p:nvSpPr>
        <p:spPr>
          <a:xfrm>
            <a:off x="7782840" y="47142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2" name="CustomShape 66"/>
          <p:cNvSpPr/>
          <p:nvPr/>
        </p:nvSpPr>
        <p:spPr>
          <a:xfrm>
            <a:off x="8175600" y="47048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3" name="CustomShape 67"/>
          <p:cNvSpPr/>
          <p:nvPr/>
        </p:nvSpPr>
        <p:spPr>
          <a:xfrm>
            <a:off x="8589960" y="5028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4" name="CustomShape 68"/>
          <p:cNvSpPr/>
          <p:nvPr/>
        </p:nvSpPr>
        <p:spPr>
          <a:xfrm>
            <a:off x="8664120" y="50104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5" name="CustomShape 69"/>
          <p:cNvSpPr/>
          <p:nvPr/>
        </p:nvSpPr>
        <p:spPr>
          <a:xfrm>
            <a:off x="8657280" y="51332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6" name="CustomShape 70"/>
          <p:cNvSpPr/>
          <p:nvPr/>
        </p:nvSpPr>
        <p:spPr>
          <a:xfrm>
            <a:off x="8556480" y="47358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7" name="CustomShape 71"/>
          <p:cNvSpPr/>
          <p:nvPr/>
        </p:nvSpPr>
        <p:spPr>
          <a:xfrm>
            <a:off x="8853840" y="5028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8" name="CustomShape 72"/>
          <p:cNvSpPr/>
          <p:nvPr/>
        </p:nvSpPr>
        <p:spPr>
          <a:xfrm>
            <a:off x="8969760" y="5028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49" name="CustomShape 73"/>
          <p:cNvSpPr/>
          <p:nvPr/>
        </p:nvSpPr>
        <p:spPr>
          <a:xfrm>
            <a:off x="9050760" y="5190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0" name="CustomShape 74"/>
          <p:cNvSpPr/>
          <p:nvPr/>
        </p:nvSpPr>
        <p:spPr>
          <a:xfrm>
            <a:off x="9074880" y="530136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1" name="CustomShape 75"/>
          <p:cNvSpPr/>
          <p:nvPr/>
        </p:nvSpPr>
        <p:spPr>
          <a:xfrm>
            <a:off x="9079200" y="537876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2" name="CustomShape 76"/>
          <p:cNvSpPr/>
          <p:nvPr/>
        </p:nvSpPr>
        <p:spPr>
          <a:xfrm>
            <a:off x="9068400" y="547416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3" name="CustomShape 77"/>
          <p:cNvSpPr/>
          <p:nvPr/>
        </p:nvSpPr>
        <p:spPr>
          <a:xfrm>
            <a:off x="9053640" y="27172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4" name="CustomShape 78"/>
          <p:cNvSpPr/>
          <p:nvPr/>
        </p:nvSpPr>
        <p:spPr>
          <a:xfrm>
            <a:off x="8021520" y="27982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5" name="CustomShape 79"/>
          <p:cNvSpPr/>
          <p:nvPr/>
        </p:nvSpPr>
        <p:spPr>
          <a:xfrm>
            <a:off x="7988760" y="3021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6" name="CustomShape 80"/>
          <p:cNvSpPr/>
          <p:nvPr/>
        </p:nvSpPr>
        <p:spPr>
          <a:xfrm>
            <a:off x="7696440" y="22867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7" name="CustomShape 81"/>
          <p:cNvSpPr/>
          <p:nvPr/>
        </p:nvSpPr>
        <p:spPr>
          <a:xfrm>
            <a:off x="5930280" y="49910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8" name="CustomShape 82"/>
          <p:cNvSpPr/>
          <p:nvPr/>
        </p:nvSpPr>
        <p:spPr>
          <a:xfrm>
            <a:off x="4343760" y="35384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59" name="CustomShape 83"/>
          <p:cNvSpPr/>
          <p:nvPr/>
        </p:nvSpPr>
        <p:spPr>
          <a:xfrm>
            <a:off x="4681440" y="32230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0" name="CustomShape 84"/>
          <p:cNvSpPr/>
          <p:nvPr/>
        </p:nvSpPr>
        <p:spPr>
          <a:xfrm>
            <a:off x="4842720" y="32022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1" name="CustomShape 85"/>
          <p:cNvSpPr/>
          <p:nvPr/>
        </p:nvSpPr>
        <p:spPr>
          <a:xfrm>
            <a:off x="4953960" y="323496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2" name="CustomShape 86"/>
          <p:cNvSpPr/>
          <p:nvPr/>
        </p:nvSpPr>
        <p:spPr>
          <a:xfrm>
            <a:off x="4963320" y="3156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3" name="CustomShape 87"/>
          <p:cNvSpPr/>
          <p:nvPr/>
        </p:nvSpPr>
        <p:spPr>
          <a:xfrm>
            <a:off x="4644360" y="33318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4" name="CustomShape 88"/>
          <p:cNvSpPr/>
          <p:nvPr/>
        </p:nvSpPr>
        <p:spPr>
          <a:xfrm>
            <a:off x="2484360" y="16333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5" name="CustomShape 89"/>
          <p:cNvSpPr/>
          <p:nvPr/>
        </p:nvSpPr>
        <p:spPr>
          <a:xfrm>
            <a:off x="2575440" y="17182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6" name="CustomShape 90"/>
          <p:cNvSpPr/>
          <p:nvPr/>
        </p:nvSpPr>
        <p:spPr>
          <a:xfrm>
            <a:off x="2737800" y="12600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7" name="CustomShape 91"/>
          <p:cNvSpPr/>
          <p:nvPr/>
        </p:nvSpPr>
        <p:spPr>
          <a:xfrm>
            <a:off x="2825280" y="11804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8" name="CustomShape 92"/>
          <p:cNvSpPr/>
          <p:nvPr/>
        </p:nvSpPr>
        <p:spPr>
          <a:xfrm>
            <a:off x="7585560" y="19969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69" name="CustomShape 93"/>
          <p:cNvSpPr/>
          <p:nvPr/>
        </p:nvSpPr>
        <p:spPr>
          <a:xfrm>
            <a:off x="2180880" y="30286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0" name="CustomShape 94"/>
          <p:cNvSpPr/>
          <p:nvPr/>
        </p:nvSpPr>
        <p:spPr>
          <a:xfrm>
            <a:off x="2194920" y="25290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1" name="CustomShape 95"/>
          <p:cNvSpPr/>
          <p:nvPr/>
        </p:nvSpPr>
        <p:spPr>
          <a:xfrm>
            <a:off x="2452320" y="29329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2" name="CustomShape 96"/>
          <p:cNvSpPr/>
          <p:nvPr/>
        </p:nvSpPr>
        <p:spPr>
          <a:xfrm>
            <a:off x="2305440" y="30751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3" name="CustomShape 97"/>
          <p:cNvSpPr/>
          <p:nvPr/>
        </p:nvSpPr>
        <p:spPr>
          <a:xfrm>
            <a:off x="2117520" y="30866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4" name="CustomShape 98"/>
          <p:cNvSpPr/>
          <p:nvPr/>
        </p:nvSpPr>
        <p:spPr>
          <a:xfrm>
            <a:off x="2218680" y="32990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5" name="CustomShape 99"/>
          <p:cNvSpPr/>
          <p:nvPr/>
        </p:nvSpPr>
        <p:spPr>
          <a:xfrm>
            <a:off x="2361600" y="33433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6" name="CustomShape 100"/>
          <p:cNvSpPr/>
          <p:nvPr/>
        </p:nvSpPr>
        <p:spPr>
          <a:xfrm>
            <a:off x="2071440" y="298656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7" name="CustomShape 101"/>
          <p:cNvSpPr/>
          <p:nvPr/>
        </p:nvSpPr>
        <p:spPr>
          <a:xfrm>
            <a:off x="2271600" y="29516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8" name="CustomShape 102"/>
          <p:cNvSpPr/>
          <p:nvPr/>
        </p:nvSpPr>
        <p:spPr>
          <a:xfrm>
            <a:off x="2250720" y="31514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79" name="CustomShape 103"/>
          <p:cNvSpPr/>
          <p:nvPr/>
        </p:nvSpPr>
        <p:spPr>
          <a:xfrm>
            <a:off x="6555600" y="32976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0" name="CustomShape 104"/>
          <p:cNvSpPr/>
          <p:nvPr/>
        </p:nvSpPr>
        <p:spPr>
          <a:xfrm>
            <a:off x="6478200" y="32518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1" name="CustomShape 105"/>
          <p:cNvSpPr/>
          <p:nvPr/>
        </p:nvSpPr>
        <p:spPr>
          <a:xfrm>
            <a:off x="6576840" y="32299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2" name="CustomShape 106"/>
          <p:cNvSpPr/>
          <p:nvPr/>
        </p:nvSpPr>
        <p:spPr>
          <a:xfrm>
            <a:off x="6823800" y="32425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3" name="CustomShape 107"/>
          <p:cNvSpPr/>
          <p:nvPr/>
        </p:nvSpPr>
        <p:spPr>
          <a:xfrm>
            <a:off x="7025040" y="32302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4" name="CustomShape 108"/>
          <p:cNvSpPr/>
          <p:nvPr/>
        </p:nvSpPr>
        <p:spPr>
          <a:xfrm>
            <a:off x="7113960" y="32864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5" name="CustomShape 109"/>
          <p:cNvSpPr/>
          <p:nvPr/>
        </p:nvSpPr>
        <p:spPr>
          <a:xfrm>
            <a:off x="6957000" y="32644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6" name="CustomShape 110"/>
          <p:cNvSpPr/>
          <p:nvPr/>
        </p:nvSpPr>
        <p:spPr>
          <a:xfrm>
            <a:off x="6952320" y="334980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7" name="CustomShape 111"/>
          <p:cNvSpPr/>
          <p:nvPr/>
        </p:nvSpPr>
        <p:spPr>
          <a:xfrm>
            <a:off x="7037640" y="338148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8" name="CustomShape 112"/>
          <p:cNvSpPr/>
          <p:nvPr/>
        </p:nvSpPr>
        <p:spPr>
          <a:xfrm>
            <a:off x="7112160" y="336492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89" name="CustomShape 113"/>
          <p:cNvSpPr/>
          <p:nvPr/>
        </p:nvSpPr>
        <p:spPr>
          <a:xfrm>
            <a:off x="4714200" y="3374640"/>
            <a:ext cx="161640" cy="161640"/>
          </a:xfrm>
          <a:prstGeom prst="ellipse">
            <a:avLst/>
          </a:prstGeom>
          <a:solidFill>
            <a:srgbClr val="fb51a6"/>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690" name="CustomShape 114"/>
          <p:cNvSpPr/>
          <p:nvPr/>
        </p:nvSpPr>
        <p:spPr>
          <a:xfrm>
            <a:off x="1198440" y="62190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1" name="CustomShape 115"/>
          <p:cNvSpPr/>
          <p:nvPr/>
        </p:nvSpPr>
        <p:spPr>
          <a:xfrm>
            <a:off x="7007040" y="62190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2" name="CustomShape 116"/>
          <p:cNvSpPr/>
          <p:nvPr/>
        </p:nvSpPr>
        <p:spPr>
          <a:xfrm>
            <a:off x="7342200" y="62100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3" name="CustomShape 117"/>
          <p:cNvSpPr/>
          <p:nvPr/>
        </p:nvSpPr>
        <p:spPr>
          <a:xfrm>
            <a:off x="7336800" y="60462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4" name="CustomShape 118"/>
          <p:cNvSpPr/>
          <p:nvPr/>
        </p:nvSpPr>
        <p:spPr>
          <a:xfrm>
            <a:off x="8755200" y="62190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5" name="CustomShape 119"/>
          <p:cNvSpPr/>
          <p:nvPr/>
        </p:nvSpPr>
        <p:spPr>
          <a:xfrm>
            <a:off x="8999640" y="62222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6" name="CustomShape 120"/>
          <p:cNvSpPr/>
          <p:nvPr/>
        </p:nvSpPr>
        <p:spPr>
          <a:xfrm>
            <a:off x="10868760" y="62226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7" name="CustomShape 121"/>
          <p:cNvSpPr/>
          <p:nvPr/>
        </p:nvSpPr>
        <p:spPr>
          <a:xfrm>
            <a:off x="7504920" y="62082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8" name="CustomShape 122"/>
          <p:cNvSpPr/>
          <p:nvPr/>
        </p:nvSpPr>
        <p:spPr>
          <a:xfrm>
            <a:off x="8143920" y="62082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699" name="CustomShape 123"/>
          <p:cNvSpPr/>
          <p:nvPr/>
        </p:nvSpPr>
        <p:spPr>
          <a:xfrm>
            <a:off x="10497600" y="62132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0" name="CustomShape 124"/>
          <p:cNvSpPr/>
          <p:nvPr/>
        </p:nvSpPr>
        <p:spPr>
          <a:xfrm>
            <a:off x="10693800" y="62132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1" name="CustomShape 125"/>
          <p:cNvSpPr/>
          <p:nvPr/>
        </p:nvSpPr>
        <p:spPr>
          <a:xfrm>
            <a:off x="10693800" y="60318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2" name="CustomShape 126"/>
          <p:cNvSpPr/>
          <p:nvPr/>
        </p:nvSpPr>
        <p:spPr>
          <a:xfrm>
            <a:off x="10693800" y="585036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3" name="CustomShape 127"/>
          <p:cNvSpPr/>
          <p:nvPr/>
        </p:nvSpPr>
        <p:spPr>
          <a:xfrm>
            <a:off x="10693800" y="56689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4" name="CustomShape 128"/>
          <p:cNvSpPr/>
          <p:nvPr/>
        </p:nvSpPr>
        <p:spPr>
          <a:xfrm>
            <a:off x="8999640" y="60508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5" name="CustomShape 129"/>
          <p:cNvSpPr/>
          <p:nvPr/>
        </p:nvSpPr>
        <p:spPr>
          <a:xfrm>
            <a:off x="6802920" y="62240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6" name="CustomShape 130"/>
          <p:cNvSpPr/>
          <p:nvPr/>
        </p:nvSpPr>
        <p:spPr>
          <a:xfrm>
            <a:off x="7004160" y="60480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7" name="CustomShape 131"/>
          <p:cNvSpPr/>
          <p:nvPr/>
        </p:nvSpPr>
        <p:spPr>
          <a:xfrm>
            <a:off x="7336800" y="58813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8" name="CustomShape 132"/>
          <p:cNvSpPr/>
          <p:nvPr/>
        </p:nvSpPr>
        <p:spPr>
          <a:xfrm>
            <a:off x="7336800" y="57178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09" name="CustomShape 133"/>
          <p:cNvSpPr/>
          <p:nvPr/>
        </p:nvSpPr>
        <p:spPr>
          <a:xfrm>
            <a:off x="7336800" y="55555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0" name="CustomShape 134"/>
          <p:cNvSpPr/>
          <p:nvPr/>
        </p:nvSpPr>
        <p:spPr>
          <a:xfrm>
            <a:off x="9304560" y="62128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1" name="CustomShape 135"/>
          <p:cNvSpPr/>
          <p:nvPr/>
        </p:nvSpPr>
        <p:spPr>
          <a:xfrm>
            <a:off x="9308880" y="60508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2" name="CustomShape 136"/>
          <p:cNvSpPr/>
          <p:nvPr/>
        </p:nvSpPr>
        <p:spPr>
          <a:xfrm>
            <a:off x="9308880" y="58874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3" name="CustomShape 137"/>
          <p:cNvSpPr/>
          <p:nvPr/>
        </p:nvSpPr>
        <p:spPr>
          <a:xfrm>
            <a:off x="9308880" y="57142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4" name="CustomShape 138"/>
          <p:cNvSpPr/>
          <p:nvPr/>
        </p:nvSpPr>
        <p:spPr>
          <a:xfrm>
            <a:off x="9473040" y="62190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5" name="CustomShape 139"/>
          <p:cNvSpPr/>
          <p:nvPr/>
        </p:nvSpPr>
        <p:spPr>
          <a:xfrm>
            <a:off x="9473040" y="60530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6" name="CustomShape 140"/>
          <p:cNvSpPr/>
          <p:nvPr/>
        </p:nvSpPr>
        <p:spPr>
          <a:xfrm>
            <a:off x="9635760" y="62244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7" name="CustomShape 141"/>
          <p:cNvSpPr/>
          <p:nvPr/>
        </p:nvSpPr>
        <p:spPr>
          <a:xfrm>
            <a:off x="9882000" y="62164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8" name="CustomShape 142"/>
          <p:cNvSpPr/>
          <p:nvPr/>
        </p:nvSpPr>
        <p:spPr>
          <a:xfrm>
            <a:off x="9877320" y="604836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19" name="CustomShape 143"/>
          <p:cNvSpPr/>
          <p:nvPr/>
        </p:nvSpPr>
        <p:spPr>
          <a:xfrm>
            <a:off x="10105560" y="62082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0" name="CustomShape 144"/>
          <p:cNvSpPr/>
          <p:nvPr/>
        </p:nvSpPr>
        <p:spPr>
          <a:xfrm>
            <a:off x="10301040" y="62146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1" name="CustomShape 145"/>
          <p:cNvSpPr/>
          <p:nvPr/>
        </p:nvSpPr>
        <p:spPr>
          <a:xfrm>
            <a:off x="10297800" y="604836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2" name="CustomShape 146"/>
          <p:cNvSpPr/>
          <p:nvPr/>
        </p:nvSpPr>
        <p:spPr>
          <a:xfrm>
            <a:off x="10496160" y="605016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3" name="CustomShape 147"/>
          <p:cNvSpPr/>
          <p:nvPr/>
        </p:nvSpPr>
        <p:spPr>
          <a:xfrm>
            <a:off x="10863360" y="60418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4" name="CustomShape 148"/>
          <p:cNvSpPr/>
          <p:nvPr/>
        </p:nvSpPr>
        <p:spPr>
          <a:xfrm>
            <a:off x="11043360" y="62197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5" name="CustomShape 149"/>
          <p:cNvSpPr/>
          <p:nvPr/>
        </p:nvSpPr>
        <p:spPr>
          <a:xfrm>
            <a:off x="11038320" y="60562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6" name="CustomShape 150"/>
          <p:cNvSpPr/>
          <p:nvPr/>
        </p:nvSpPr>
        <p:spPr>
          <a:xfrm>
            <a:off x="11038320" y="58914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7" name="CustomShape 151"/>
          <p:cNvSpPr/>
          <p:nvPr/>
        </p:nvSpPr>
        <p:spPr>
          <a:xfrm>
            <a:off x="11038320" y="572796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8" name="CustomShape 152"/>
          <p:cNvSpPr/>
          <p:nvPr/>
        </p:nvSpPr>
        <p:spPr>
          <a:xfrm>
            <a:off x="11038320" y="55656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29" name="CustomShape 153"/>
          <p:cNvSpPr/>
          <p:nvPr/>
        </p:nvSpPr>
        <p:spPr>
          <a:xfrm>
            <a:off x="11038320" y="54007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0" name="CustomShape 154"/>
          <p:cNvSpPr/>
          <p:nvPr/>
        </p:nvSpPr>
        <p:spPr>
          <a:xfrm>
            <a:off x="11038320" y="52372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1" name="CustomShape 155"/>
          <p:cNvSpPr/>
          <p:nvPr/>
        </p:nvSpPr>
        <p:spPr>
          <a:xfrm>
            <a:off x="11038320" y="50749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2" name="CustomShape 156"/>
          <p:cNvSpPr/>
          <p:nvPr/>
        </p:nvSpPr>
        <p:spPr>
          <a:xfrm>
            <a:off x="11207520" y="621036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3" name="CustomShape 157"/>
          <p:cNvSpPr/>
          <p:nvPr/>
        </p:nvSpPr>
        <p:spPr>
          <a:xfrm>
            <a:off x="11361960" y="62082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4" name="CustomShape 158"/>
          <p:cNvSpPr/>
          <p:nvPr/>
        </p:nvSpPr>
        <p:spPr>
          <a:xfrm>
            <a:off x="11361960" y="604620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5" name="CustomShape 159"/>
          <p:cNvSpPr/>
          <p:nvPr/>
        </p:nvSpPr>
        <p:spPr>
          <a:xfrm>
            <a:off x="11361960" y="58813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6" name="CustomShape 160"/>
          <p:cNvSpPr/>
          <p:nvPr/>
        </p:nvSpPr>
        <p:spPr>
          <a:xfrm>
            <a:off x="11361960" y="571788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7" name="CustomShape 161"/>
          <p:cNvSpPr/>
          <p:nvPr/>
        </p:nvSpPr>
        <p:spPr>
          <a:xfrm>
            <a:off x="11361960" y="555552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
        <p:nvSpPr>
          <p:cNvPr id="738" name="CustomShape 162"/>
          <p:cNvSpPr/>
          <p:nvPr/>
        </p:nvSpPr>
        <p:spPr>
          <a:xfrm>
            <a:off x="9627120" y="6047640"/>
            <a:ext cx="161640" cy="161640"/>
          </a:xfrm>
          <a:prstGeom prst="ellipse">
            <a:avLst/>
          </a:prstGeom>
          <a:solidFill>
            <a:srgbClr val="fb51a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42">
                                  <p:stCondLst>
                                    <p:cond delay="0"/>
                                  </p:stCondLst>
                                  <p:childTnLst>
                                    <p:set>
                                      <p:cBhvr>
                                        <p:cTn id="6" dur="1" fill="hold">
                                          <p:stCondLst>
                                            <p:cond delay="0"/>
                                          </p:stCondLst>
                                        </p:cTn>
                                        <p:tgtEl>
                                          <p:spTgt spid="643"/>
                                        </p:tgtEl>
                                        <p:attrNameLst>
                                          <p:attrName>style.visibility</p:attrName>
                                        </p:attrNameLst>
                                      </p:cBhvr>
                                      <p:to>
                                        <p:strVal val="visible"/>
                                      </p:to>
                                    </p:set>
                                    <p:animEffect filter="fade" transition="in">
                                      <p:cBhvr additive="repl">
                                        <p:cTn id="7" dur="1000"/>
                                        <p:tgtEl>
                                          <p:spTgt spid="643"/>
                                        </p:tgtEl>
                                      </p:cBhvr>
                                    </p:animEffect>
                                    <p:anim calcmode="lin" valueType="num">
                                      <p:cBhvr additive="repl">
                                        <p:cTn id="8" dur="1000" fill="hold"/>
                                        <p:tgtEl>
                                          <p:spTgt spid="643"/>
                                        </p:tgtEl>
                                        <p:attrNameLst>
                                          <p:attrName>ppt_x</p:attrName>
                                        </p:attrNameLst>
                                      </p:cBhvr>
                                      <p:tavLst>
                                        <p:tav tm="0">
                                          <p:val>
                                            <p:strVal val="#ppt_x"/>
                                          </p:val>
                                        </p:tav>
                                        <p:tav tm="100000">
                                          <p:val>
                                            <p:strVal val="#ppt_x"/>
                                          </p:val>
                                        </p:tav>
                                      </p:tavLst>
                                    </p:anim>
                                    <p:anim calcmode="lin" valueType="num">
                                      <p:cBhvr additive="repl">
                                        <p:cTn id="9" dur="1000" fill="hold"/>
                                        <p:tgtEl>
                                          <p:spTgt spid="643"/>
                                        </p:tgtEl>
                                        <p:attrNameLst>
                                          <p:attrName>ppt_y</p:attrName>
                                        </p:attrNameLst>
                                      </p:cBhvr>
                                      <p:tavLst>
                                        <p:tav tm="0">
                                          <p:val>
                                            <p:strVal val="#ppt_y+.1"/>
                                          </p:val>
                                        </p:tav>
                                        <p:tav tm="100000">
                                          <p:val>
                                            <p:strVal val="#ppt_y"/>
                                          </p:val>
                                        </p:tav>
                                      </p:tavLst>
                                    </p:anim>
                                  </p:childTnLst>
                                </p:cTn>
                              </p:par>
                              <p:par>
                                <p:cTn id="10" nodeType="withEffect" fill="hold" presetClass="entr" presetID="42">
                                  <p:stCondLst>
                                    <p:cond delay="0"/>
                                  </p:stCondLst>
                                  <p:childTnLst>
                                    <p:set>
                                      <p:cBhvr>
                                        <p:cTn id="11" dur="1" fill="hold">
                                          <p:stCondLst>
                                            <p:cond delay="0"/>
                                          </p:stCondLst>
                                        </p:cTn>
                                        <p:tgtEl>
                                          <p:spTgt spid="690"/>
                                        </p:tgtEl>
                                        <p:attrNameLst>
                                          <p:attrName>style.visibility</p:attrName>
                                        </p:attrNameLst>
                                      </p:cBhvr>
                                      <p:to>
                                        <p:strVal val="visible"/>
                                      </p:to>
                                    </p:set>
                                    <p:animEffect filter="fade" transition="in">
                                      <p:cBhvr additive="repl">
                                        <p:cTn id="12" dur="1000"/>
                                        <p:tgtEl>
                                          <p:spTgt spid="690"/>
                                        </p:tgtEl>
                                      </p:cBhvr>
                                    </p:animEffect>
                                    <p:anim calcmode="lin" valueType="num">
                                      <p:cBhvr additive="repl">
                                        <p:cTn id="13" dur="1000" fill="hold"/>
                                        <p:tgtEl>
                                          <p:spTgt spid="690"/>
                                        </p:tgtEl>
                                        <p:attrNameLst>
                                          <p:attrName>ppt_x</p:attrName>
                                        </p:attrNameLst>
                                      </p:cBhvr>
                                      <p:tavLst>
                                        <p:tav tm="0">
                                          <p:val>
                                            <p:strVal val="#ppt_x"/>
                                          </p:val>
                                        </p:tav>
                                        <p:tav tm="100000">
                                          <p:val>
                                            <p:strVal val="#ppt_x"/>
                                          </p:val>
                                        </p:tav>
                                      </p:tavLst>
                                    </p:anim>
                                    <p:anim calcmode="lin" valueType="num">
                                      <p:cBhvr additive="repl">
                                        <p:cTn id="14" dur="1000" fill="hold"/>
                                        <p:tgtEl>
                                          <p:spTgt spid="69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nodeType="afterEffect" fill="hold" presetClass="entr" presetID="42">
                                  <p:stCondLst>
                                    <p:cond delay="0"/>
                                  </p:stCondLst>
                                  <p:childTnLst>
                                    <p:set>
                                      <p:cBhvr>
                                        <p:cTn id="17" dur="1" fill="hold">
                                          <p:stCondLst>
                                            <p:cond delay="0"/>
                                          </p:stCondLst>
                                        </p:cTn>
                                        <p:tgtEl>
                                          <p:spTgt spid="650"/>
                                        </p:tgtEl>
                                        <p:attrNameLst>
                                          <p:attrName>style.visibility</p:attrName>
                                        </p:attrNameLst>
                                      </p:cBhvr>
                                      <p:to>
                                        <p:strVal val="visible"/>
                                      </p:to>
                                    </p:set>
                                    <p:animEffect filter="fade" transition="in">
                                      <p:cBhvr additive="repl">
                                        <p:cTn id="18" dur="1000"/>
                                        <p:tgtEl>
                                          <p:spTgt spid="650"/>
                                        </p:tgtEl>
                                      </p:cBhvr>
                                    </p:animEffect>
                                    <p:anim calcmode="lin" valueType="num">
                                      <p:cBhvr additive="repl">
                                        <p:cTn id="19" dur="1000" fill="hold"/>
                                        <p:tgtEl>
                                          <p:spTgt spid="650"/>
                                        </p:tgtEl>
                                        <p:attrNameLst>
                                          <p:attrName>ppt_x</p:attrName>
                                        </p:attrNameLst>
                                      </p:cBhvr>
                                      <p:tavLst>
                                        <p:tav tm="0">
                                          <p:val>
                                            <p:strVal val="#ppt_x"/>
                                          </p:val>
                                        </p:tav>
                                        <p:tav tm="100000">
                                          <p:val>
                                            <p:strVal val="#ppt_x"/>
                                          </p:val>
                                        </p:tav>
                                      </p:tavLst>
                                    </p:anim>
                                    <p:anim calcmode="lin" valueType="num">
                                      <p:cBhvr additive="repl">
                                        <p:cTn id="20" dur="1000" fill="hold"/>
                                        <p:tgtEl>
                                          <p:spTgt spid="650"/>
                                        </p:tgtEl>
                                        <p:attrNameLst>
                                          <p:attrName>ppt_y</p:attrName>
                                        </p:attrNameLst>
                                      </p:cBhvr>
                                      <p:tavLst>
                                        <p:tav tm="0">
                                          <p:val>
                                            <p:strVal val="#ppt_y+.1"/>
                                          </p:val>
                                        </p:tav>
                                        <p:tav tm="100000">
                                          <p:val>
                                            <p:strVal val="#ppt_y"/>
                                          </p:val>
                                        </p:tav>
                                      </p:tavLst>
                                    </p:anim>
                                  </p:childTnLst>
                                </p:cTn>
                              </p:par>
                              <p:par>
                                <p:cTn id="21" nodeType="withEffect" fill="hold" presetClass="entr" presetID="42">
                                  <p:stCondLst>
                                    <p:cond delay="0"/>
                                  </p:stCondLst>
                                  <p:childTnLst>
                                    <p:set>
                                      <p:cBhvr>
                                        <p:cTn id="22" dur="1" fill="hold">
                                          <p:stCondLst>
                                            <p:cond delay="0"/>
                                          </p:stCondLst>
                                        </p:cTn>
                                        <p:tgtEl>
                                          <p:spTgt spid="705"/>
                                        </p:tgtEl>
                                        <p:attrNameLst>
                                          <p:attrName>style.visibility</p:attrName>
                                        </p:attrNameLst>
                                      </p:cBhvr>
                                      <p:to>
                                        <p:strVal val="visible"/>
                                      </p:to>
                                    </p:set>
                                    <p:animEffect filter="fade" transition="in">
                                      <p:cBhvr additive="repl">
                                        <p:cTn id="23" dur="1000"/>
                                        <p:tgtEl>
                                          <p:spTgt spid="705"/>
                                        </p:tgtEl>
                                      </p:cBhvr>
                                    </p:animEffect>
                                    <p:anim calcmode="lin" valueType="num">
                                      <p:cBhvr additive="repl">
                                        <p:cTn id="24" dur="1000" fill="hold"/>
                                        <p:tgtEl>
                                          <p:spTgt spid="705"/>
                                        </p:tgtEl>
                                        <p:attrNameLst>
                                          <p:attrName>ppt_x</p:attrName>
                                        </p:attrNameLst>
                                      </p:cBhvr>
                                      <p:tavLst>
                                        <p:tav tm="0">
                                          <p:val>
                                            <p:strVal val="#ppt_x"/>
                                          </p:val>
                                        </p:tav>
                                        <p:tav tm="100000">
                                          <p:val>
                                            <p:strVal val="#ppt_x"/>
                                          </p:val>
                                        </p:tav>
                                      </p:tavLst>
                                    </p:anim>
                                    <p:anim calcmode="lin" valueType="num">
                                      <p:cBhvr additive="repl">
                                        <p:cTn id="25" dur="1000" fill="hold"/>
                                        <p:tgtEl>
                                          <p:spTgt spid="70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nodeType="afterEffect" fill="hold" presetClass="entr" presetID="42">
                                  <p:stCondLst>
                                    <p:cond delay="0"/>
                                  </p:stCondLst>
                                  <p:childTnLst>
                                    <p:set>
                                      <p:cBhvr>
                                        <p:cTn id="28" dur="1" fill="hold">
                                          <p:stCondLst>
                                            <p:cond delay="0"/>
                                          </p:stCondLst>
                                        </p:cTn>
                                        <p:tgtEl>
                                          <p:spTgt spid="644"/>
                                        </p:tgtEl>
                                        <p:attrNameLst>
                                          <p:attrName>style.visibility</p:attrName>
                                        </p:attrNameLst>
                                      </p:cBhvr>
                                      <p:to>
                                        <p:strVal val="visible"/>
                                      </p:to>
                                    </p:set>
                                    <p:animEffect filter="fade" transition="in">
                                      <p:cBhvr additive="repl">
                                        <p:cTn id="29" dur="1000"/>
                                        <p:tgtEl>
                                          <p:spTgt spid="644"/>
                                        </p:tgtEl>
                                      </p:cBhvr>
                                    </p:animEffect>
                                    <p:anim calcmode="lin" valueType="num">
                                      <p:cBhvr additive="repl">
                                        <p:cTn id="30" dur="1000" fill="hold"/>
                                        <p:tgtEl>
                                          <p:spTgt spid="644"/>
                                        </p:tgtEl>
                                        <p:attrNameLst>
                                          <p:attrName>ppt_x</p:attrName>
                                        </p:attrNameLst>
                                      </p:cBhvr>
                                      <p:tavLst>
                                        <p:tav tm="0">
                                          <p:val>
                                            <p:strVal val="#ppt_x"/>
                                          </p:val>
                                        </p:tav>
                                        <p:tav tm="100000">
                                          <p:val>
                                            <p:strVal val="#ppt_x"/>
                                          </p:val>
                                        </p:tav>
                                      </p:tavLst>
                                    </p:anim>
                                    <p:anim calcmode="lin" valueType="num">
                                      <p:cBhvr additive="repl">
                                        <p:cTn id="31" dur="1000" fill="hold"/>
                                        <p:tgtEl>
                                          <p:spTgt spid="644"/>
                                        </p:tgtEl>
                                        <p:attrNameLst>
                                          <p:attrName>ppt_y</p:attrName>
                                        </p:attrNameLst>
                                      </p:cBhvr>
                                      <p:tavLst>
                                        <p:tav tm="0">
                                          <p:val>
                                            <p:strVal val="#ppt_y+.1"/>
                                          </p:val>
                                        </p:tav>
                                        <p:tav tm="100000">
                                          <p:val>
                                            <p:strVal val="#ppt_y"/>
                                          </p:val>
                                        </p:tav>
                                      </p:tavLst>
                                    </p:anim>
                                  </p:childTnLst>
                                </p:cTn>
                              </p:par>
                              <p:par>
                                <p:cTn id="32" nodeType="withEffect" fill="hold" presetClass="entr" presetID="42">
                                  <p:stCondLst>
                                    <p:cond delay="0"/>
                                  </p:stCondLst>
                                  <p:childTnLst>
                                    <p:set>
                                      <p:cBhvr>
                                        <p:cTn id="33" dur="1" fill="hold">
                                          <p:stCondLst>
                                            <p:cond delay="0"/>
                                          </p:stCondLst>
                                        </p:cTn>
                                        <p:tgtEl>
                                          <p:spTgt spid="706"/>
                                        </p:tgtEl>
                                        <p:attrNameLst>
                                          <p:attrName>style.visibility</p:attrName>
                                        </p:attrNameLst>
                                      </p:cBhvr>
                                      <p:to>
                                        <p:strVal val="visible"/>
                                      </p:to>
                                    </p:set>
                                    <p:animEffect filter="fade" transition="in">
                                      <p:cBhvr additive="repl">
                                        <p:cTn id="34" dur="1000"/>
                                        <p:tgtEl>
                                          <p:spTgt spid="706"/>
                                        </p:tgtEl>
                                      </p:cBhvr>
                                    </p:animEffect>
                                    <p:anim calcmode="lin" valueType="num">
                                      <p:cBhvr additive="repl">
                                        <p:cTn id="35" dur="1000" fill="hold"/>
                                        <p:tgtEl>
                                          <p:spTgt spid="706"/>
                                        </p:tgtEl>
                                        <p:attrNameLst>
                                          <p:attrName>ppt_x</p:attrName>
                                        </p:attrNameLst>
                                      </p:cBhvr>
                                      <p:tavLst>
                                        <p:tav tm="0">
                                          <p:val>
                                            <p:strVal val="#ppt_x"/>
                                          </p:val>
                                        </p:tav>
                                        <p:tav tm="100000">
                                          <p:val>
                                            <p:strVal val="#ppt_x"/>
                                          </p:val>
                                        </p:tav>
                                      </p:tavLst>
                                    </p:anim>
                                    <p:anim calcmode="lin" valueType="num">
                                      <p:cBhvr additive="repl">
                                        <p:cTn id="36" dur="1000" fill="hold"/>
                                        <p:tgtEl>
                                          <p:spTgt spid="706"/>
                                        </p:tgtEl>
                                        <p:attrNameLst>
                                          <p:attrName>ppt_y</p:attrName>
                                        </p:attrNameLst>
                                      </p:cBhvr>
                                      <p:tavLst>
                                        <p:tav tm="0">
                                          <p:val>
                                            <p:strVal val="#ppt_y+.1"/>
                                          </p:val>
                                        </p:tav>
                                        <p:tav tm="100000">
                                          <p:val>
                                            <p:strVal val="#ppt_y"/>
                                          </p:val>
                                        </p:tav>
                                      </p:tavLst>
                                    </p:anim>
                                  </p:childTnLst>
                                </p:cTn>
                              </p:par>
                              <p:par>
                                <p:cTn id="37" nodeType="withEffect" fill="hold" presetClass="entr" presetID="42">
                                  <p:stCondLst>
                                    <p:cond delay="0"/>
                                  </p:stCondLst>
                                  <p:childTnLst>
                                    <p:set>
                                      <p:cBhvr>
                                        <p:cTn id="38" dur="1" fill="hold">
                                          <p:stCondLst>
                                            <p:cond delay="0"/>
                                          </p:stCondLst>
                                        </p:cTn>
                                        <p:tgtEl>
                                          <p:spTgt spid="649"/>
                                        </p:tgtEl>
                                        <p:attrNameLst>
                                          <p:attrName>style.visibility</p:attrName>
                                        </p:attrNameLst>
                                      </p:cBhvr>
                                      <p:to>
                                        <p:strVal val="visible"/>
                                      </p:to>
                                    </p:set>
                                    <p:animEffect filter="fade" transition="in">
                                      <p:cBhvr additive="repl">
                                        <p:cTn id="39" dur="1000"/>
                                        <p:tgtEl>
                                          <p:spTgt spid="649"/>
                                        </p:tgtEl>
                                      </p:cBhvr>
                                    </p:animEffect>
                                    <p:anim calcmode="lin" valueType="num">
                                      <p:cBhvr additive="repl">
                                        <p:cTn id="40" dur="1000" fill="hold"/>
                                        <p:tgtEl>
                                          <p:spTgt spid="649"/>
                                        </p:tgtEl>
                                        <p:attrNameLst>
                                          <p:attrName>ppt_x</p:attrName>
                                        </p:attrNameLst>
                                      </p:cBhvr>
                                      <p:tavLst>
                                        <p:tav tm="0">
                                          <p:val>
                                            <p:strVal val="#ppt_x"/>
                                          </p:val>
                                        </p:tav>
                                        <p:tav tm="100000">
                                          <p:val>
                                            <p:strVal val="#ppt_x"/>
                                          </p:val>
                                        </p:tav>
                                      </p:tavLst>
                                    </p:anim>
                                    <p:anim calcmode="lin" valueType="num">
                                      <p:cBhvr additive="repl">
                                        <p:cTn id="41" dur="1000" fill="hold"/>
                                        <p:tgtEl>
                                          <p:spTgt spid="649"/>
                                        </p:tgtEl>
                                        <p:attrNameLst>
                                          <p:attrName>ppt_y</p:attrName>
                                        </p:attrNameLst>
                                      </p:cBhvr>
                                      <p:tavLst>
                                        <p:tav tm="0">
                                          <p:val>
                                            <p:strVal val="#ppt_y+.1"/>
                                          </p:val>
                                        </p:tav>
                                        <p:tav tm="100000">
                                          <p:val>
                                            <p:strVal val="#ppt_y"/>
                                          </p:val>
                                        </p:tav>
                                      </p:tavLst>
                                    </p:anim>
                                  </p:childTnLst>
                                </p:cTn>
                              </p:par>
                              <p:par>
                                <p:cTn id="42" nodeType="withEffect" fill="hold" presetClass="entr" presetID="42">
                                  <p:stCondLst>
                                    <p:cond delay="0"/>
                                  </p:stCondLst>
                                  <p:childTnLst>
                                    <p:set>
                                      <p:cBhvr>
                                        <p:cTn id="43" dur="1" fill="hold">
                                          <p:stCondLst>
                                            <p:cond delay="0"/>
                                          </p:stCondLst>
                                        </p:cTn>
                                        <p:tgtEl>
                                          <p:spTgt spid="691"/>
                                        </p:tgtEl>
                                        <p:attrNameLst>
                                          <p:attrName>style.visibility</p:attrName>
                                        </p:attrNameLst>
                                      </p:cBhvr>
                                      <p:to>
                                        <p:strVal val="visible"/>
                                      </p:to>
                                    </p:set>
                                    <p:animEffect filter="fade" transition="in">
                                      <p:cBhvr additive="repl">
                                        <p:cTn id="44" dur="1000"/>
                                        <p:tgtEl>
                                          <p:spTgt spid="691"/>
                                        </p:tgtEl>
                                      </p:cBhvr>
                                    </p:animEffect>
                                    <p:anim calcmode="lin" valueType="num">
                                      <p:cBhvr additive="repl">
                                        <p:cTn id="45" dur="1000" fill="hold"/>
                                        <p:tgtEl>
                                          <p:spTgt spid="691"/>
                                        </p:tgtEl>
                                        <p:attrNameLst>
                                          <p:attrName>ppt_x</p:attrName>
                                        </p:attrNameLst>
                                      </p:cBhvr>
                                      <p:tavLst>
                                        <p:tav tm="0">
                                          <p:val>
                                            <p:strVal val="#ppt_x"/>
                                          </p:val>
                                        </p:tav>
                                        <p:tav tm="100000">
                                          <p:val>
                                            <p:strVal val="#ppt_x"/>
                                          </p:val>
                                        </p:tav>
                                      </p:tavLst>
                                    </p:anim>
                                    <p:anim calcmode="lin" valueType="num">
                                      <p:cBhvr additive="repl">
                                        <p:cTn id="46" dur="1000" fill="hold"/>
                                        <p:tgtEl>
                                          <p:spTgt spid="691"/>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nodeType="afterEffect" fill="hold" presetClass="entr" presetID="42">
                                  <p:stCondLst>
                                    <p:cond delay="0"/>
                                  </p:stCondLst>
                                  <p:childTnLst>
                                    <p:set>
                                      <p:cBhvr>
                                        <p:cTn id="49" dur="1" fill="hold">
                                          <p:stCondLst>
                                            <p:cond delay="0"/>
                                          </p:stCondLst>
                                        </p:cTn>
                                        <p:tgtEl>
                                          <p:spTgt spid="663"/>
                                        </p:tgtEl>
                                        <p:attrNameLst>
                                          <p:attrName>style.visibility</p:attrName>
                                        </p:attrNameLst>
                                      </p:cBhvr>
                                      <p:to>
                                        <p:strVal val="visible"/>
                                      </p:to>
                                    </p:set>
                                    <p:animEffect filter="fade" transition="in">
                                      <p:cBhvr additive="repl">
                                        <p:cTn id="50" dur="1000"/>
                                        <p:tgtEl>
                                          <p:spTgt spid="663"/>
                                        </p:tgtEl>
                                      </p:cBhvr>
                                    </p:animEffect>
                                    <p:anim calcmode="lin" valueType="num">
                                      <p:cBhvr additive="repl">
                                        <p:cTn id="51" dur="1000" fill="hold"/>
                                        <p:tgtEl>
                                          <p:spTgt spid="663"/>
                                        </p:tgtEl>
                                        <p:attrNameLst>
                                          <p:attrName>ppt_x</p:attrName>
                                        </p:attrNameLst>
                                      </p:cBhvr>
                                      <p:tavLst>
                                        <p:tav tm="0">
                                          <p:val>
                                            <p:strVal val="#ppt_x"/>
                                          </p:val>
                                        </p:tav>
                                        <p:tav tm="100000">
                                          <p:val>
                                            <p:strVal val="#ppt_x"/>
                                          </p:val>
                                        </p:tav>
                                      </p:tavLst>
                                    </p:anim>
                                    <p:anim calcmode="lin" valueType="num">
                                      <p:cBhvr additive="repl">
                                        <p:cTn id="52" dur="1000" fill="hold"/>
                                        <p:tgtEl>
                                          <p:spTgt spid="663"/>
                                        </p:tgtEl>
                                        <p:attrNameLst>
                                          <p:attrName>ppt_y</p:attrName>
                                        </p:attrNameLst>
                                      </p:cBhvr>
                                      <p:tavLst>
                                        <p:tav tm="0">
                                          <p:val>
                                            <p:strVal val="#ppt_y+.1"/>
                                          </p:val>
                                        </p:tav>
                                        <p:tav tm="100000">
                                          <p:val>
                                            <p:strVal val="#ppt_y"/>
                                          </p:val>
                                        </p:tav>
                                      </p:tavLst>
                                    </p:anim>
                                  </p:childTnLst>
                                </p:cTn>
                              </p:par>
                              <p:par>
                                <p:cTn id="53" nodeType="withEffect" fill="hold" presetClass="entr" presetID="42">
                                  <p:stCondLst>
                                    <p:cond delay="0"/>
                                  </p:stCondLst>
                                  <p:childTnLst>
                                    <p:set>
                                      <p:cBhvr>
                                        <p:cTn id="54" dur="1" fill="hold">
                                          <p:stCondLst>
                                            <p:cond delay="0"/>
                                          </p:stCondLst>
                                        </p:cTn>
                                        <p:tgtEl>
                                          <p:spTgt spid="692"/>
                                        </p:tgtEl>
                                        <p:attrNameLst>
                                          <p:attrName>style.visibility</p:attrName>
                                        </p:attrNameLst>
                                      </p:cBhvr>
                                      <p:to>
                                        <p:strVal val="visible"/>
                                      </p:to>
                                    </p:set>
                                    <p:animEffect filter="fade" transition="in">
                                      <p:cBhvr additive="repl">
                                        <p:cTn id="55" dur="1000"/>
                                        <p:tgtEl>
                                          <p:spTgt spid="692"/>
                                        </p:tgtEl>
                                      </p:cBhvr>
                                    </p:animEffect>
                                    <p:anim calcmode="lin" valueType="num">
                                      <p:cBhvr additive="repl">
                                        <p:cTn id="56" dur="1000" fill="hold"/>
                                        <p:tgtEl>
                                          <p:spTgt spid="692"/>
                                        </p:tgtEl>
                                        <p:attrNameLst>
                                          <p:attrName>ppt_x</p:attrName>
                                        </p:attrNameLst>
                                      </p:cBhvr>
                                      <p:tavLst>
                                        <p:tav tm="0">
                                          <p:val>
                                            <p:strVal val="#ppt_x"/>
                                          </p:val>
                                        </p:tav>
                                        <p:tav tm="100000">
                                          <p:val>
                                            <p:strVal val="#ppt_x"/>
                                          </p:val>
                                        </p:tav>
                                      </p:tavLst>
                                    </p:anim>
                                    <p:anim calcmode="lin" valueType="num">
                                      <p:cBhvr additive="repl">
                                        <p:cTn id="57" dur="1000" fill="hold"/>
                                        <p:tgtEl>
                                          <p:spTgt spid="692"/>
                                        </p:tgtEl>
                                        <p:attrNameLst>
                                          <p:attrName>ppt_y</p:attrName>
                                        </p:attrNameLst>
                                      </p:cBhvr>
                                      <p:tavLst>
                                        <p:tav tm="0">
                                          <p:val>
                                            <p:strVal val="#ppt_y+.1"/>
                                          </p:val>
                                        </p:tav>
                                        <p:tav tm="100000">
                                          <p:val>
                                            <p:strVal val="#ppt_y"/>
                                          </p:val>
                                        </p:tav>
                                      </p:tavLst>
                                    </p:anim>
                                  </p:childTnLst>
                                </p:cTn>
                              </p:par>
                              <p:par>
                                <p:cTn id="58" nodeType="withEffect" fill="hold" presetClass="entr" presetID="42">
                                  <p:stCondLst>
                                    <p:cond delay="0"/>
                                  </p:stCondLst>
                                  <p:childTnLst>
                                    <p:set>
                                      <p:cBhvr>
                                        <p:cTn id="59" dur="1" fill="hold">
                                          <p:stCondLst>
                                            <p:cond delay="0"/>
                                          </p:stCondLst>
                                        </p:cTn>
                                        <p:tgtEl>
                                          <p:spTgt spid="666"/>
                                        </p:tgtEl>
                                        <p:attrNameLst>
                                          <p:attrName>style.visibility</p:attrName>
                                        </p:attrNameLst>
                                      </p:cBhvr>
                                      <p:to>
                                        <p:strVal val="visible"/>
                                      </p:to>
                                    </p:set>
                                    <p:animEffect filter="fade" transition="in">
                                      <p:cBhvr additive="repl">
                                        <p:cTn id="60" dur="1000"/>
                                        <p:tgtEl>
                                          <p:spTgt spid="666"/>
                                        </p:tgtEl>
                                      </p:cBhvr>
                                    </p:animEffect>
                                    <p:anim calcmode="lin" valueType="num">
                                      <p:cBhvr additive="repl">
                                        <p:cTn id="61" dur="1000" fill="hold"/>
                                        <p:tgtEl>
                                          <p:spTgt spid="666"/>
                                        </p:tgtEl>
                                        <p:attrNameLst>
                                          <p:attrName>ppt_x</p:attrName>
                                        </p:attrNameLst>
                                      </p:cBhvr>
                                      <p:tavLst>
                                        <p:tav tm="0">
                                          <p:val>
                                            <p:strVal val="#ppt_x"/>
                                          </p:val>
                                        </p:tav>
                                        <p:tav tm="100000">
                                          <p:val>
                                            <p:strVal val="#ppt_x"/>
                                          </p:val>
                                        </p:tav>
                                      </p:tavLst>
                                    </p:anim>
                                    <p:anim calcmode="lin" valueType="num">
                                      <p:cBhvr additive="repl">
                                        <p:cTn id="62" dur="1000" fill="hold"/>
                                        <p:tgtEl>
                                          <p:spTgt spid="666"/>
                                        </p:tgtEl>
                                        <p:attrNameLst>
                                          <p:attrName>ppt_y</p:attrName>
                                        </p:attrNameLst>
                                      </p:cBhvr>
                                      <p:tavLst>
                                        <p:tav tm="0">
                                          <p:val>
                                            <p:strVal val="#ppt_y+.1"/>
                                          </p:val>
                                        </p:tav>
                                        <p:tav tm="100000">
                                          <p:val>
                                            <p:strVal val="#ppt_y"/>
                                          </p:val>
                                        </p:tav>
                                      </p:tavLst>
                                    </p:anim>
                                  </p:childTnLst>
                                </p:cTn>
                              </p:par>
                              <p:par>
                                <p:cTn id="63" nodeType="withEffect" fill="hold" presetClass="entr" presetID="42">
                                  <p:stCondLst>
                                    <p:cond delay="0"/>
                                  </p:stCondLst>
                                  <p:childTnLst>
                                    <p:set>
                                      <p:cBhvr>
                                        <p:cTn id="64" dur="1" fill="hold">
                                          <p:stCondLst>
                                            <p:cond delay="0"/>
                                          </p:stCondLst>
                                        </p:cTn>
                                        <p:tgtEl>
                                          <p:spTgt spid="693"/>
                                        </p:tgtEl>
                                        <p:attrNameLst>
                                          <p:attrName>style.visibility</p:attrName>
                                        </p:attrNameLst>
                                      </p:cBhvr>
                                      <p:to>
                                        <p:strVal val="visible"/>
                                      </p:to>
                                    </p:set>
                                    <p:animEffect filter="fade" transition="in">
                                      <p:cBhvr additive="repl">
                                        <p:cTn id="65" dur="1000"/>
                                        <p:tgtEl>
                                          <p:spTgt spid="693"/>
                                        </p:tgtEl>
                                      </p:cBhvr>
                                    </p:animEffect>
                                    <p:anim calcmode="lin" valueType="num">
                                      <p:cBhvr additive="repl">
                                        <p:cTn id="66" dur="1000" fill="hold"/>
                                        <p:tgtEl>
                                          <p:spTgt spid="693"/>
                                        </p:tgtEl>
                                        <p:attrNameLst>
                                          <p:attrName>ppt_x</p:attrName>
                                        </p:attrNameLst>
                                      </p:cBhvr>
                                      <p:tavLst>
                                        <p:tav tm="0">
                                          <p:val>
                                            <p:strVal val="#ppt_x"/>
                                          </p:val>
                                        </p:tav>
                                        <p:tav tm="100000">
                                          <p:val>
                                            <p:strVal val="#ppt_x"/>
                                          </p:val>
                                        </p:tav>
                                      </p:tavLst>
                                    </p:anim>
                                    <p:anim calcmode="lin" valueType="num">
                                      <p:cBhvr additive="repl">
                                        <p:cTn id="67" dur="1000" fill="hold"/>
                                        <p:tgtEl>
                                          <p:spTgt spid="693"/>
                                        </p:tgtEl>
                                        <p:attrNameLst>
                                          <p:attrName>ppt_y</p:attrName>
                                        </p:attrNameLst>
                                      </p:cBhvr>
                                      <p:tavLst>
                                        <p:tav tm="0">
                                          <p:val>
                                            <p:strVal val="#ppt_y+.1"/>
                                          </p:val>
                                        </p:tav>
                                        <p:tav tm="100000">
                                          <p:val>
                                            <p:strVal val="#ppt_y"/>
                                          </p:val>
                                        </p:tav>
                                      </p:tavLst>
                                    </p:anim>
                                  </p:childTnLst>
                                </p:cTn>
                              </p:par>
                              <p:par>
                                <p:cTn id="68" nodeType="withEffect" fill="hold" presetClass="entr" presetID="42">
                                  <p:stCondLst>
                                    <p:cond delay="0"/>
                                  </p:stCondLst>
                                  <p:childTnLst>
                                    <p:set>
                                      <p:cBhvr>
                                        <p:cTn id="69" dur="1" fill="hold">
                                          <p:stCondLst>
                                            <p:cond delay="0"/>
                                          </p:stCondLst>
                                        </p:cTn>
                                        <p:tgtEl>
                                          <p:spTgt spid="707"/>
                                        </p:tgtEl>
                                        <p:attrNameLst>
                                          <p:attrName>style.visibility</p:attrName>
                                        </p:attrNameLst>
                                      </p:cBhvr>
                                      <p:to>
                                        <p:strVal val="visible"/>
                                      </p:to>
                                    </p:set>
                                    <p:animEffect filter="fade" transition="in">
                                      <p:cBhvr additive="repl">
                                        <p:cTn id="70" dur="1000"/>
                                        <p:tgtEl>
                                          <p:spTgt spid="707"/>
                                        </p:tgtEl>
                                      </p:cBhvr>
                                    </p:animEffect>
                                    <p:anim calcmode="lin" valueType="num">
                                      <p:cBhvr additive="repl">
                                        <p:cTn id="71" dur="1000" fill="hold"/>
                                        <p:tgtEl>
                                          <p:spTgt spid="707"/>
                                        </p:tgtEl>
                                        <p:attrNameLst>
                                          <p:attrName>ppt_x</p:attrName>
                                        </p:attrNameLst>
                                      </p:cBhvr>
                                      <p:tavLst>
                                        <p:tav tm="0">
                                          <p:val>
                                            <p:strVal val="#ppt_x"/>
                                          </p:val>
                                        </p:tav>
                                        <p:tav tm="100000">
                                          <p:val>
                                            <p:strVal val="#ppt_x"/>
                                          </p:val>
                                        </p:tav>
                                      </p:tavLst>
                                    </p:anim>
                                    <p:anim calcmode="lin" valueType="num">
                                      <p:cBhvr additive="repl">
                                        <p:cTn id="72" dur="1000" fill="hold"/>
                                        <p:tgtEl>
                                          <p:spTgt spid="707"/>
                                        </p:tgtEl>
                                        <p:attrNameLst>
                                          <p:attrName>ppt_y</p:attrName>
                                        </p:attrNameLst>
                                      </p:cBhvr>
                                      <p:tavLst>
                                        <p:tav tm="0">
                                          <p:val>
                                            <p:strVal val="#ppt_y+.1"/>
                                          </p:val>
                                        </p:tav>
                                        <p:tav tm="100000">
                                          <p:val>
                                            <p:strVal val="#ppt_y"/>
                                          </p:val>
                                        </p:tav>
                                      </p:tavLst>
                                    </p:anim>
                                  </p:childTnLst>
                                </p:cTn>
                              </p:par>
                              <p:par>
                                <p:cTn id="73" nodeType="withEffect" fill="hold" presetClass="entr" presetID="42">
                                  <p:stCondLst>
                                    <p:cond delay="0"/>
                                  </p:stCondLst>
                                  <p:childTnLst>
                                    <p:set>
                                      <p:cBhvr>
                                        <p:cTn id="74" dur="1" fill="hold">
                                          <p:stCondLst>
                                            <p:cond delay="0"/>
                                          </p:stCondLst>
                                        </p:cTn>
                                        <p:tgtEl>
                                          <p:spTgt spid="708"/>
                                        </p:tgtEl>
                                        <p:attrNameLst>
                                          <p:attrName>style.visibility</p:attrName>
                                        </p:attrNameLst>
                                      </p:cBhvr>
                                      <p:to>
                                        <p:strVal val="visible"/>
                                      </p:to>
                                    </p:set>
                                    <p:animEffect filter="fade" transition="in">
                                      <p:cBhvr additive="repl">
                                        <p:cTn id="75" dur="1000"/>
                                        <p:tgtEl>
                                          <p:spTgt spid="708"/>
                                        </p:tgtEl>
                                      </p:cBhvr>
                                    </p:animEffect>
                                    <p:anim calcmode="lin" valueType="num">
                                      <p:cBhvr additive="repl">
                                        <p:cTn id="76" dur="1000" fill="hold"/>
                                        <p:tgtEl>
                                          <p:spTgt spid="708"/>
                                        </p:tgtEl>
                                        <p:attrNameLst>
                                          <p:attrName>ppt_x</p:attrName>
                                        </p:attrNameLst>
                                      </p:cBhvr>
                                      <p:tavLst>
                                        <p:tav tm="0">
                                          <p:val>
                                            <p:strVal val="#ppt_x"/>
                                          </p:val>
                                        </p:tav>
                                        <p:tav tm="100000">
                                          <p:val>
                                            <p:strVal val="#ppt_x"/>
                                          </p:val>
                                        </p:tav>
                                      </p:tavLst>
                                    </p:anim>
                                    <p:anim calcmode="lin" valueType="num">
                                      <p:cBhvr additive="repl">
                                        <p:cTn id="77" dur="1000" fill="hold"/>
                                        <p:tgtEl>
                                          <p:spTgt spid="708"/>
                                        </p:tgtEl>
                                        <p:attrNameLst>
                                          <p:attrName>ppt_y</p:attrName>
                                        </p:attrNameLst>
                                      </p:cBhvr>
                                      <p:tavLst>
                                        <p:tav tm="0">
                                          <p:val>
                                            <p:strVal val="#ppt_y+.1"/>
                                          </p:val>
                                        </p:tav>
                                        <p:tav tm="100000">
                                          <p:val>
                                            <p:strVal val="#ppt_y"/>
                                          </p:val>
                                        </p:tav>
                                      </p:tavLst>
                                    </p:anim>
                                  </p:childTnLst>
                                </p:cTn>
                              </p:par>
                              <p:par>
                                <p:cTn id="78" nodeType="withEffect" fill="hold" presetClass="entr" presetID="42">
                                  <p:stCondLst>
                                    <p:cond delay="0"/>
                                  </p:stCondLst>
                                  <p:childTnLst>
                                    <p:set>
                                      <p:cBhvr>
                                        <p:cTn id="79" dur="1" fill="hold">
                                          <p:stCondLst>
                                            <p:cond delay="0"/>
                                          </p:stCondLst>
                                        </p:cTn>
                                        <p:tgtEl>
                                          <p:spTgt spid="709"/>
                                        </p:tgtEl>
                                        <p:attrNameLst>
                                          <p:attrName>style.visibility</p:attrName>
                                        </p:attrNameLst>
                                      </p:cBhvr>
                                      <p:to>
                                        <p:strVal val="visible"/>
                                      </p:to>
                                    </p:set>
                                    <p:animEffect filter="fade" transition="in">
                                      <p:cBhvr additive="repl">
                                        <p:cTn id="80" dur="1000"/>
                                        <p:tgtEl>
                                          <p:spTgt spid="709"/>
                                        </p:tgtEl>
                                      </p:cBhvr>
                                    </p:animEffect>
                                    <p:anim calcmode="lin" valueType="num">
                                      <p:cBhvr additive="repl">
                                        <p:cTn id="81" dur="1000" fill="hold"/>
                                        <p:tgtEl>
                                          <p:spTgt spid="709"/>
                                        </p:tgtEl>
                                        <p:attrNameLst>
                                          <p:attrName>ppt_x</p:attrName>
                                        </p:attrNameLst>
                                      </p:cBhvr>
                                      <p:tavLst>
                                        <p:tav tm="0">
                                          <p:val>
                                            <p:strVal val="#ppt_x"/>
                                          </p:val>
                                        </p:tav>
                                        <p:tav tm="100000">
                                          <p:val>
                                            <p:strVal val="#ppt_x"/>
                                          </p:val>
                                        </p:tav>
                                      </p:tavLst>
                                    </p:anim>
                                    <p:anim calcmode="lin" valueType="num">
                                      <p:cBhvr additive="repl">
                                        <p:cTn id="82" dur="1000" fill="hold"/>
                                        <p:tgtEl>
                                          <p:spTgt spid="709"/>
                                        </p:tgtEl>
                                        <p:attrNameLst>
                                          <p:attrName>ppt_y</p:attrName>
                                        </p:attrNameLst>
                                      </p:cBhvr>
                                      <p:tavLst>
                                        <p:tav tm="0">
                                          <p:val>
                                            <p:strVal val="#ppt_y+.1"/>
                                          </p:val>
                                        </p:tav>
                                        <p:tav tm="100000">
                                          <p:val>
                                            <p:strVal val="#ppt_y"/>
                                          </p:val>
                                        </p:tav>
                                      </p:tavLst>
                                    </p:anim>
                                  </p:childTnLst>
                                </p:cTn>
                              </p:par>
                              <p:par>
                                <p:cTn id="83" nodeType="withEffect" fill="hold" presetClass="entr" presetID="42">
                                  <p:stCondLst>
                                    <p:cond delay="0"/>
                                  </p:stCondLst>
                                  <p:childTnLst>
                                    <p:set>
                                      <p:cBhvr>
                                        <p:cTn id="84" dur="1" fill="hold">
                                          <p:stCondLst>
                                            <p:cond delay="0"/>
                                          </p:stCondLst>
                                        </p:cTn>
                                        <p:tgtEl>
                                          <p:spTgt spid="647"/>
                                        </p:tgtEl>
                                        <p:attrNameLst>
                                          <p:attrName>style.visibility</p:attrName>
                                        </p:attrNameLst>
                                      </p:cBhvr>
                                      <p:to>
                                        <p:strVal val="visible"/>
                                      </p:to>
                                    </p:set>
                                    <p:animEffect filter="fade" transition="in">
                                      <p:cBhvr additive="repl">
                                        <p:cTn id="85" dur="1000"/>
                                        <p:tgtEl>
                                          <p:spTgt spid="647"/>
                                        </p:tgtEl>
                                      </p:cBhvr>
                                    </p:animEffect>
                                    <p:anim calcmode="lin" valueType="num">
                                      <p:cBhvr additive="repl">
                                        <p:cTn id="86" dur="1000" fill="hold"/>
                                        <p:tgtEl>
                                          <p:spTgt spid="647"/>
                                        </p:tgtEl>
                                        <p:attrNameLst>
                                          <p:attrName>ppt_x</p:attrName>
                                        </p:attrNameLst>
                                      </p:cBhvr>
                                      <p:tavLst>
                                        <p:tav tm="0">
                                          <p:val>
                                            <p:strVal val="#ppt_x"/>
                                          </p:val>
                                        </p:tav>
                                        <p:tav tm="100000">
                                          <p:val>
                                            <p:strVal val="#ppt_x"/>
                                          </p:val>
                                        </p:tav>
                                      </p:tavLst>
                                    </p:anim>
                                    <p:anim calcmode="lin" valueType="num">
                                      <p:cBhvr additive="repl">
                                        <p:cTn id="87" dur="1000" fill="hold"/>
                                        <p:tgtEl>
                                          <p:spTgt spid="647"/>
                                        </p:tgtEl>
                                        <p:attrNameLst>
                                          <p:attrName>ppt_y</p:attrName>
                                        </p:attrNameLst>
                                      </p:cBhvr>
                                      <p:tavLst>
                                        <p:tav tm="0">
                                          <p:val>
                                            <p:strVal val="#ppt_y+.1"/>
                                          </p:val>
                                        </p:tav>
                                        <p:tav tm="100000">
                                          <p:val>
                                            <p:strVal val="#ppt_y"/>
                                          </p:val>
                                        </p:tav>
                                      </p:tavLst>
                                    </p:anim>
                                  </p:childTnLst>
                                </p:cTn>
                              </p:par>
                              <p:par>
                                <p:cTn id="88" nodeType="withEffect" fill="hold" presetClass="entr" presetID="42">
                                  <p:stCondLst>
                                    <p:cond delay="0"/>
                                  </p:stCondLst>
                                  <p:childTnLst>
                                    <p:set>
                                      <p:cBhvr>
                                        <p:cTn id="89" dur="1" fill="hold">
                                          <p:stCondLst>
                                            <p:cond delay="0"/>
                                          </p:stCondLst>
                                        </p:cTn>
                                        <p:tgtEl>
                                          <p:spTgt spid="645"/>
                                        </p:tgtEl>
                                        <p:attrNameLst>
                                          <p:attrName>style.visibility</p:attrName>
                                        </p:attrNameLst>
                                      </p:cBhvr>
                                      <p:to>
                                        <p:strVal val="visible"/>
                                      </p:to>
                                    </p:set>
                                    <p:animEffect filter="fade" transition="in">
                                      <p:cBhvr additive="repl">
                                        <p:cTn id="90" dur="1000"/>
                                        <p:tgtEl>
                                          <p:spTgt spid="645"/>
                                        </p:tgtEl>
                                      </p:cBhvr>
                                    </p:animEffect>
                                    <p:anim calcmode="lin" valueType="num">
                                      <p:cBhvr additive="repl">
                                        <p:cTn id="91" dur="1000" fill="hold"/>
                                        <p:tgtEl>
                                          <p:spTgt spid="645"/>
                                        </p:tgtEl>
                                        <p:attrNameLst>
                                          <p:attrName>ppt_x</p:attrName>
                                        </p:attrNameLst>
                                      </p:cBhvr>
                                      <p:tavLst>
                                        <p:tav tm="0">
                                          <p:val>
                                            <p:strVal val="#ppt_x"/>
                                          </p:val>
                                        </p:tav>
                                        <p:tav tm="100000">
                                          <p:val>
                                            <p:strVal val="#ppt_x"/>
                                          </p:val>
                                        </p:tav>
                                      </p:tavLst>
                                    </p:anim>
                                    <p:anim calcmode="lin" valueType="num">
                                      <p:cBhvr additive="repl">
                                        <p:cTn id="92" dur="1000" fill="hold"/>
                                        <p:tgtEl>
                                          <p:spTgt spid="645"/>
                                        </p:tgtEl>
                                        <p:attrNameLst>
                                          <p:attrName>ppt_y</p:attrName>
                                        </p:attrNameLst>
                                      </p:cBhvr>
                                      <p:tavLst>
                                        <p:tav tm="0">
                                          <p:val>
                                            <p:strVal val="#ppt_y+.1"/>
                                          </p:val>
                                        </p:tav>
                                        <p:tav tm="100000">
                                          <p:val>
                                            <p:strVal val="#ppt_y"/>
                                          </p:val>
                                        </p:tav>
                                      </p:tavLst>
                                    </p:anim>
                                  </p:childTnLst>
                                </p:cTn>
                              </p:par>
                              <p:par>
                                <p:cTn id="93" nodeType="withEffect" fill="hold" presetClass="entr" presetID="42">
                                  <p:stCondLst>
                                    <p:cond delay="0"/>
                                  </p:stCondLst>
                                  <p:childTnLst>
                                    <p:set>
                                      <p:cBhvr>
                                        <p:cTn id="94" dur="1" fill="hold">
                                          <p:stCondLst>
                                            <p:cond delay="0"/>
                                          </p:stCondLst>
                                        </p:cTn>
                                        <p:tgtEl>
                                          <p:spTgt spid="648"/>
                                        </p:tgtEl>
                                        <p:attrNameLst>
                                          <p:attrName>style.visibility</p:attrName>
                                        </p:attrNameLst>
                                      </p:cBhvr>
                                      <p:to>
                                        <p:strVal val="visible"/>
                                      </p:to>
                                    </p:set>
                                    <p:animEffect filter="fade" transition="in">
                                      <p:cBhvr additive="repl">
                                        <p:cTn id="95" dur="1000"/>
                                        <p:tgtEl>
                                          <p:spTgt spid="648"/>
                                        </p:tgtEl>
                                      </p:cBhvr>
                                    </p:animEffect>
                                    <p:anim calcmode="lin" valueType="num">
                                      <p:cBhvr additive="repl">
                                        <p:cTn id="96" dur="1000" fill="hold"/>
                                        <p:tgtEl>
                                          <p:spTgt spid="648"/>
                                        </p:tgtEl>
                                        <p:attrNameLst>
                                          <p:attrName>ppt_x</p:attrName>
                                        </p:attrNameLst>
                                      </p:cBhvr>
                                      <p:tavLst>
                                        <p:tav tm="0">
                                          <p:val>
                                            <p:strVal val="#ppt_x"/>
                                          </p:val>
                                        </p:tav>
                                        <p:tav tm="100000">
                                          <p:val>
                                            <p:strVal val="#ppt_x"/>
                                          </p:val>
                                        </p:tav>
                                      </p:tavLst>
                                    </p:anim>
                                    <p:anim calcmode="lin" valueType="num">
                                      <p:cBhvr additive="repl">
                                        <p:cTn id="97" dur="1000" fill="hold"/>
                                        <p:tgtEl>
                                          <p:spTgt spid="648"/>
                                        </p:tgtEl>
                                        <p:attrNameLst>
                                          <p:attrName>ppt_y</p:attrName>
                                        </p:attrNameLst>
                                      </p:cBhvr>
                                      <p:tavLst>
                                        <p:tav tm="0">
                                          <p:val>
                                            <p:strVal val="#ppt_y+.1"/>
                                          </p:val>
                                        </p:tav>
                                        <p:tav tm="100000">
                                          <p:val>
                                            <p:strVal val="#ppt_y"/>
                                          </p:val>
                                        </p:tav>
                                      </p:tavLst>
                                    </p:anim>
                                  </p:childTnLst>
                                </p:cTn>
                              </p:par>
                            </p:childTnLst>
                          </p:cTn>
                        </p:par>
                        <p:par>
                          <p:cTn id="98" fill="hold">
                            <p:stCondLst>
                              <p:cond delay="4000"/>
                            </p:stCondLst>
                            <p:childTnLst>
                              <p:par>
                                <p:cTn id="99" nodeType="afterEffect" fill="hold" presetClass="entr" presetID="42">
                                  <p:stCondLst>
                                    <p:cond delay="0"/>
                                  </p:stCondLst>
                                  <p:childTnLst>
                                    <p:set>
                                      <p:cBhvr>
                                        <p:cTn id="100" dur="1" fill="hold">
                                          <p:stCondLst>
                                            <p:cond delay="0"/>
                                          </p:stCondLst>
                                        </p:cTn>
                                        <p:tgtEl>
                                          <p:spTgt spid="697"/>
                                        </p:tgtEl>
                                        <p:attrNameLst>
                                          <p:attrName>style.visibility</p:attrName>
                                        </p:attrNameLst>
                                      </p:cBhvr>
                                      <p:to>
                                        <p:strVal val="visible"/>
                                      </p:to>
                                    </p:set>
                                    <p:animEffect filter="fade" transition="in">
                                      <p:cBhvr additive="repl">
                                        <p:cTn id="101" dur="1000"/>
                                        <p:tgtEl>
                                          <p:spTgt spid="697"/>
                                        </p:tgtEl>
                                      </p:cBhvr>
                                    </p:animEffect>
                                    <p:anim calcmode="lin" valueType="num">
                                      <p:cBhvr additive="repl">
                                        <p:cTn id="102" dur="1000" fill="hold"/>
                                        <p:tgtEl>
                                          <p:spTgt spid="697"/>
                                        </p:tgtEl>
                                        <p:attrNameLst>
                                          <p:attrName>ppt_x</p:attrName>
                                        </p:attrNameLst>
                                      </p:cBhvr>
                                      <p:tavLst>
                                        <p:tav tm="0">
                                          <p:val>
                                            <p:strVal val="#ppt_x"/>
                                          </p:val>
                                        </p:tav>
                                        <p:tav tm="100000">
                                          <p:val>
                                            <p:strVal val="#ppt_x"/>
                                          </p:val>
                                        </p:tav>
                                      </p:tavLst>
                                    </p:anim>
                                    <p:anim calcmode="lin" valueType="num">
                                      <p:cBhvr additive="repl">
                                        <p:cTn id="103" dur="1000" fill="hold"/>
                                        <p:tgtEl>
                                          <p:spTgt spid="697"/>
                                        </p:tgtEl>
                                        <p:attrNameLst>
                                          <p:attrName>ppt_y</p:attrName>
                                        </p:attrNameLst>
                                      </p:cBhvr>
                                      <p:tavLst>
                                        <p:tav tm="0">
                                          <p:val>
                                            <p:strVal val="#ppt_y+.1"/>
                                          </p:val>
                                        </p:tav>
                                        <p:tav tm="100000">
                                          <p:val>
                                            <p:strVal val="#ppt_y"/>
                                          </p:val>
                                        </p:tav>
                                      </p:tavLst>
                                    </p:anim>
                                  </p:childTnLst>
                                </p:cTn>
                              </p:par>
                              <p:par>
                                <p:cTn id="104" nodeType="withEffect" fill="hold" presetClass="entr" presetID="42">
                                  <p:stCondLst>
                                    <p:cond delay="0"/>
                                  </p:stCondLst>
                                  <p:childTnLst>
                                    <p:set>
                                      <p:cBhvr>
                                        <p:cTn id="105" dur="1" fill="hold">
                                          <p:stCondLst>
                                            <p:cond delay="0"/>
                                          </p:stCondLst>
                                        </p:cTn>
                                        <p:tgtEl>
                                          <p:spTgt spid="673"/>
                                        </p:tgtEl>
                                        <p:attrNameLst>
                                          <p:attrName>style.visibility</p:attrName>
                                        </p:attrNameLst>
                                      </p:cBhvr>
                                      <p:to>
                                        <p:strVal val="visible"/>
                                      </p:to>
                                    </p:set>
                                    <p:animEffect filter="fade" transition="in">
                                      <p:cBhvr additive="repl">
                                        <p:cTn id="106" dur="1000"/>
                                        <p:tgtEl>
                                          <p:spTgt spid="673"/>
                                        </p:tgtEl>
                                      </p:cBhvr>
                                    </p:animEffect>
                                    <p:anim calcmode="lin" valueType="num">
                                      <p:cBhvr additive="repl">
                                        <p:cTn id="107" dur="1000" fill="hold"/>
                                        <p:tgtEl>
                                          <p:spTgt spid="673"/>
                                        </p:tgtEl>
                                        <p:attrNameLst>
                                          <p:attrName>ppt_x</p:attrName>
                                        </p:attrNameLst>
                                      </p:cBhvr>
                                      <p:tavLst>
                                        <p:tav tm="0">
                                          <p:val>
                                            <p:strVal val="#ppt_x"/>
                                          </p:val>
                                        </p:tav>
                                        <p:tav tm="100000">
                                          <p:val>
                                            <p:strVal val="#ppt_x"/>
                                          </p:val>
                                        </p:tav>
                                      </p:tavLst>
                                    </p:anim>
                                    <p:anim calcmode="lin" valueType="num">
                                      <p:cBhvr additive="repl">
                                        <p:cTn id="108" dur="1000" fill="hold"/>
                                        <p:tgtEl>
                                          <p:spTgt spid="673"/>
                                        </p:tgtEl>
                                        <p:attrNameLst>
                                          <p:attrName>ppt_y</p:attrName>
                                        </p:attrNameLst>
                                      </p:cBhvr>
                                      <p:tavLst>
                                        <p:tav tm="0">
                                          <p:val>
                                            <p:strVal val="#ppt_y+.1"/>
                                          </p:val>
                                        </p:tav>
                                        <p:tav tm="100000">
                                          <p:val>
                                            <p:strVal val="#ppt_y"/>
                                          </p:val>
                                        </p:tav>
                                      </p:tavLst>
                                    </p:anim>
                                  </p:childTnLst>
                                </p:cTn>
                              </p:par>
                            </p:childTnLst>
                          </p:cTn>
                        </p:par>
                        <p:par>
                          <p:cTn id="109" fill="hold">
                            <p:stCondLst>
                              <p:cond delay="5000"/>
                            </p:stCondLst>
                            <p:childTnLst>
                              <p:par>
                                <p:cTn id="110" nodeType="afterEffect" fill="hold" presetClass="entr" presetID="42">
                                  <p:stCondLst>
                                    <p:cond delay="0"/>
                                  </p:stCondLst>
                                  <p:childTnLst>
                                    <p:set>
                                      <p:cBhvr>
                                        <p:cTn id="111" dur="1" fill="hold">
                                          <p:stCondLst>
                                            <p:cond delay="0"/>
                                          </p:stCondLst>
                                        </p:cTn>
                                        <p:tgtEl>
                                          <p:spTgt spid="698"/>
                                        </p:tgtEl>
                                        <p:attrNameLst>
                                          <p:attrName>style.visibility</p:attrName>
                                        </p:attrNameLst>
                                      </p:cBhvr>
                                      <p:to>
                                        <p:strVal val="visible"/>
                                      </p:to>
                                    </p:set>
                                    <p:animEffect filter="fade" transition="in">
                                      <p:cBhvr additive="repl">
                                        <p:cTn id="112" dur="1000"/>
                                        <p:tgtEl>
                                          <p:spTgt spid="698"/>
                                        </p:tgtEl>
                                      </p:cBhvr>
                                    </p:animEffect>
                                    <p:anim calcmode="lin" valueType="num">
                                      <p:cBhvr additive="repl">
                                        <p:cTn id="113" dur="1000" fill="hold"/>
                                        <p:tgtEl>
                                          <p:spTgt spid="698"/>
                                        </p:tgtEl>
                                        <p:attrNameLst>
                                          <p:attrName>ppt_x</p:attrName>
                                        </p:attrNameLst>
                                      </p:cBhvr>
                                      <p:tavLst>
                                        <p:tav tm="0">
                                          <p:val>
                                            <p:strVal val="#ppt_x"/>
                                          </p:val>
                                        </p:tav>
                                        <p:tav tm="100000">
                                          <p:val>
                                            <p:strVal val="#ppt_x"/>
                                          </p:val>
                                        </p:tav>
                                      </p:tavLst>
                                    </p:anim>
                                    <p:anim calcmode="lin" valueType="num">
                                      <p:cBhvr additive="repl">
                                        <p:cTn id="114" dur="1000" fill="hold"/>
                                        <p:tgtEl>
                                          <p:spTgt spid="698"/>
                                        </p:tgtEl>
                                        <p:attrNameLst>
                                          <p:attrName>ppt_y</p:attrName>
                                        </p:attrNameLst>
                                      </p:cBhvr>
                                      <p:tavLst>
                                        <p:tav tm="0">
                                          <p:val>
                                            <p:strVal val="#ppt_y+.1"/>
                                          </p:val>
                                        </p:tav>
                                        <p:tav tm="100000">
                                          <p:val>
                                            <p:strVal val="#ppt_y"/>
                                          </p:val>
                                        </p:tav>
                                      </p:tavLst>
                                    </p:anim>
                                  </p:childTnLst>
                                </p:cTn>
                              </p:par>
                              <p:par>
                                <p:cTn id="115" nodeType="withEffect" fill="hold" presetClass="entr" presetID="42">
                                  <p:stCondLst>
                                    <p:cond delay="0"/>
                                  </p:stCondLst>
                                  <p:childTnLst>
                                    <p:set>
                                      <p:cBhvr>
                                        <p:cTn id="116" dur="1" fill="hold">
                                          <p:stCondLst>
                                            <p:cond delay="0"/>
                                          </p:stCondLst>
                                        </p:cTn>
                                        <p:tgtEl>
                                          <p:spTgt spid="672"/>
                                        </p:tgtEl>
                                        <p:attrNameLst>
                                          <p:attrName>style.visibility</p:attrName>
                                        </p:attrNameLst>
                                      </p:cBhvr>
                                      <p:to>
                                        <p:strVal val="visible"/>
                                      </p:to>
                                    </p:set>
                                    <p:animEffect filter="fade" transition="in">
                                      <p:cBhvr additive="repl">
                                        <p:cTn id="117" dur="1000"/>
                                        <p:tgtEl>
                                          <p:spTgt spid="672"/>
                                        </p:tgtEl>
                                      </p:cBhvr>
                                    </p:animEffect>
                                    <p:anim calcmode="lin" valueType="num">
                                      <p:cBhvr additive="repl">
                                        <p:cTn id="118" dur="1000" fill="hold"/>
                                        <p:tgtEl>
                                          <p:spTgt spid="672"/>
                                        </p:tgtEl>
                                        <p:attrNameLst>
                                          <p:attrName>ppt_x</p:attrName>
                                        </p:attrNameLst>
                                      </p:cBhvr>
                                      <p:tavLst>
                                        <p:tav tm="0">
                                          <p:val>
                                            <p:strVal val="#ppt_x"/>
                                          </p:val>
                                        </p:tav>
                                        <p:tav tm="100000">
                                          <p:val>
                                            <p:strVal val="#ppt_x"/>
                                          </p:val>
                                        </p:tav>
                                      </p:tavLst>
                                    </p:anim>
                                    <p:anim calcmode="lin" valueType="num">
                                      <p:cBhvr additive="repl">
                                        <p:cTn id="119" dur="1000" fill="hold"/>
                                        <p:tgtEl>
                                          <p:spTgt spid="672"/>
                                        </p:tgtEl>
                                        <p:attrNameLst>
                                          <p:attrName>ppt_y</p:attrName>
                                        </p:attrNameLst>
                                      </p:cBhvr>
                                      <p:tavLst>
                                        <p:tav tm="0">
                                          <p:val>
                                            <p:strVal val="#ppt_y+.1"/>
                                          </p:val>
                                        </p:tav>
                                        <p:tav tm="100000">
                                          <p:val>
                                            <p:strVal val="#ppt_y"/>
                                          </p:val>
                                        </p:tav>
                                      </p:tavLst>
                                    </p:anim>
                                  </p:childTnLst>
                                </p:cTn>
                              </p:par>
                            </p:childTnLst>
                          </p:cTn>
                        </p:par>
                        <p:par>
                          <p:cTn id="120" fill="hold">
                            <p:stCondLst>
                              <p:cond delay="6000"/>
                            </p:stCondLst>
                            <p:childTnLst>
                              <p:par>
                                <p:cTn id="121" nodeType="afterEffect" fill="hold" presetClass="entr" presetID="42">
                                  <p:stCondLst>
                                    <p:cond delay="0"/>
                                  </p:stCondLst>
                                  <p:childTnLst>
                                    <p:set>
                                      <p:cBhvr>
                                        <p:cTn id="122" dur="1" fill="hold">
                                          <p:stCondLst>
                                            <p:cond delay="0"/>
                                          </p:stCondLst>
                                        </p:cTn>
                                        <p:tgtEl>
                                          <p:spTgt spid="651"/>
                                        </p:tgtEl>
                                        <p:attrNameLst>
                                          <p:attrName>style.visibility</p:attrName>
                                        </p:attrNameLst>
                                      </p:cBhvr>
                                      <p:to>
                                        <p:strVal val="visible"/>
                                      </p:to>
                                    </p:set>
                                    <p:animEffect filter="fade" transition="in">
                                      <p:cBhvr additive="repl">
                                        <p:cTn id="123" dur="1000"/>
                                        <p:tgtEl>
                                          <p:spTgt spid="651"/>
                                        </p:tgtEl>
                                      </p:cBhvr>
                                    </p:animEffect>
                                    <p:anim calcmode="lin" valueType="num">
                                      <p:cBhvr additive="repl">
                                        <p:cTn id="124" dur="1000" fill="hold"/>
                                        <p:tgtEl>
                                          <p:spTgt spid="651"/>
                                        </p:tgtEl>
                                        <p:attrNameLst>
                                          <p:attrName>ppt_x</p:attrName>
                                        </p:attrNameLst>
                                      </p:cBhvr>
                                      <p:tavLst>
                                        <p:tav tm="0">
                                          <p:val>
                                            <p:strVal val="#ppt_x"/>
                                          </p:val>
                                        </p:tav>
                                        <p:tav tm="100000">
                                          <p:val>
                                            <p:strVal val="#ppt_x"/>
                                          </p:val>
                                        </p:tav>
                                      </p:tavLst>
                                    </p:anim>
                                    <p:anim calcmode="lin" valueType="num">
                                      <p:cBhvr additive="repl">
                                        <p:cTn id="125" dur="1000" fill="hold"/>
                                        <p:tgtEl>
                                          <p:spTgt spid="651"/>
                                        </p:tgtEl>
                                        <p:attrNameLst>
                                          <p:attrName>ppt_y</p:attrName>
                                        </p:attrNameLst>
                                      </p:cBhvr>
                                      <p:tavLst>
                                        <p:tav tm="0">
                                          <p:val>
                                            <p:strVal val="#ppt_y+.1"/>
                                          </p:val>
                                        </p:tav>
                                        <p:tav tm="100000">
                                          <p:val>
                                            <p:strVal val="#ppt_y"/>
                                          </p:val>
                                        </p:tav>
                                      </p:tavLst>
                                    </p:anim>
                                  </p:childTnLst>
                                </p:cTn>
                              </p:par>
                              <p:par>
                                <p:cTn id="126" nodeType="withEffect" fill="hold" presetClass="entr" presetID="42">
                                  <p:stCondLst>
                                    <p:cond delay="0"/>
                                  </p:stCondLst>
                                  <p:childTnLst>
                                    <p:set>
                                      <p:cBhvr>
                                        <p:cTn id="127" dur="1" fill="hold">
                                          <p:stCondLst>
                                            <p:cond delay="0"/>
                                          </p:stCondLst>
                                        </p:cTn>
                                        <p:tgtEl>
                                          <p:spTgt spid="694"/>
                                        </p:tgtEl>
                                        <p:attrNameLst>
                                          <p:attrName>style.visibility</p:attrName>
                                        </p:attrNameLst>
                                      </p:cBhvr>
                                      <p:to>
                                        <p:strVal val="visible"/>
                                      </p:to>
                                    </p:set>
                                    <p:animEffect filter="fade" transition="in">
                                      <p:cBhvr additive="repl">
                                        <p:cTn id="128" dur="1000"/>
                                        <p:tgtEl>
                                          <p:spTgt spid="694"/>
                                        </p:tgtEl>
                                      </p:cBhvr>
                                    </p:animEffect>
                                    <p:anim calcmode="lin" valueType="num">
                                      <p:cBhvr additive="repl">
                                        <p:cTn id="129" dur="1000" fill="hold"/>
                                        <p:tgtEl>
                                          <p:spTgt spid="694"/>
                                        </p:tgtEl>
                                        <p:attrNameLst>
                                          <p:attrName>ppt_x</p:attrName>
                                        </p:attrNameLst>
                                      </p:cBhvr>
                                      <p:tavLst>
                                        <p:tav tm="0">
                                          <p:val>
                                            <p:strVal val="#ppt_x"/>
                                          </p:val>
                                        </p:tav>
                                        <p:tav tm="100000">
                                          <p:val>
                                            <p:strVal val="#ppt_x"/>
                                          </p:val>
                                        </p:tav>
                                      </p:tavLst>
                                    </p:anim>
                                    <p:anim calcmode="lin" valueType="num">
                                      <p:cBhvr additive="repl">
                                        <p:cTn id="130" dur="1000" fill="hold"/>
                                        <p:tgtEl>
                                          <p:spTgt spid="694"/>
                                        </p:tgtEl>
                                        <p:attrNameLst>
                                          <p:attrName>ppt_y</p:attrName>
                                        </p:attrNameLst>
                                      </p:cBhvr>
                                      <p:tavLst>
                                        <p:tav tm="0">
                                          <p:val>
                                            <p:strVal val="#ppt_y+.1"/>
                                          </p:val>
                                        </p:tav>
                                        <p:tav tm="100000">
                                          <p:val>
                                            <p:strVal val="#ppt_y"/>
                                          </p:val>
                                        </p:tav>
                                      </p:tavLst>
                                    </p:anim>
                                  </p:childTnLst>
                                </p:cTn>
                              </p:par>
                            </p:childTnLst>
                          </p:cTn>
                        </p:par>
                        <p:par>
                          <p:cTn id="131" fill="hold">
                            <p:stCondLst>
                              <p:cond delay="7000"/>
                            </p:stCondLst>
                            <p:childTnLst>
                              <p:par>
                                <p:cTn id="132" nodeType="afterEffect" fill="hold" presetClass="entr" presetID="42">
                                  <p:stCondLst>
                                    <p:cond delay="0"/>
                                  </p:stCondLst>
                                  <p:childTnLst>
                                    <p:set>
                                      <p:cBhvr>
                                        <p:cTn id="133" dur="1" fill="hold">
                                          <p:stCondLst>
                                            <p:cond delay="0"/>
                                          </p:stCondLst>
                                        </p:cTn>
                                        <p:tgtEl>
                                          <p:spTgt spid="704"/>
                                        </p:tgtEl>
                                        <p:attrNameLst>
                                          <p:attrName>style.visibility</p:attrName>
                                        </p:attrNameLst>
                                      </p:cBhvr>
                                      <p:to>
                                        <p:strVal val="visible"/>
                                      </p:to>
                                    </p:set>
                                    <p:animEffect filter="fade" transition="in">
                                      <p:cBhvr additive="repl">
                                        <p:cTn id="134" dur="1000"/>
                                        <p:tgtEl>
                                          <p:spTgt spid="704"/>
                                        </p:tgtEl>
                                      </p:cBhvr>
                                    </p:animEffect>
                                    <p:anim calcmode="lin" valueType="num">
                                      <p:cBhvr additive="repl">
                                        <p:cTn id="135" dur="1000" fill="hold"/>
                                        <p:tgtEl>
                                          <p:spTgt spid="704"/>
                                        </p:tgtEl>
                                        <p:attrNameLst>
                                          <p:attrName>ppt_x</p:attrName>
                                        </p:attrNameLst>
                                      </p:cBhvr>
                                      <p:tavLst>
                                        <p:tav tm="0">
                                          <p:val>
                                            <p:strVal val="#ppt_x"/>
                                          </p:val>
                                        </p:tav>
                                        <p:tav tm="100000">
                                          <p:val>
                                            <p:strVal val="#ppt_x"/>
                                          </p:val>
                                        </p:tav>
                                      </p:tavLst>
                                    </p:anim>
                                    <p:anim calcmode="lin" valueType="num">
                                      <p:cBhvr additive="repl">
                                        <p:cTn id="136" dur="1000" fill="hold"/>
                                        <p:tgtEl>
                                          <p:spTgt spid="704"/>
                                        </p:tgtEl>
                                        <p:attrNameLst>
                                          <p:attrName>ppt_y</p:attrName>
                                        </p:attrNameLst>
                                      </p:cBhvr>
                                      <p:tavLst>
                                        <p:tav tm="0">
                                          <p:val>
                                            <p:strVal val="#ppt_y+.1"/>
                                          </p:val>
                                        </p:tav>
                                        <p:tav tm="100000">
                                          <p:val>
                                            <p:strVal val="#ppt_y"/>
                                          </p:val>
                                        </p:tav>
                                      </p:tavLst>
                                    </p:anim>
                                  </p:childTnLst>
                                </p:cTn>
                              </p:par>
                              <p:par>
                                <p:cTn id="137" nodeType="withEffect" fill="hold" presetClass="entr" presetID="42">
                                  <p:stCondLst>
                                    <p:cond delay="0"/>
                                  </p:stCondLst>
                                  <p:childTnLst>
                                    <p:set>
                                      <p:cBhvr>
                                        <p:cTn id="138" dur="1" fill="hold">
                                          <p:stCondLst>
                                            <p:cond delay="0"/>
                                          </p:stCondLst>
                                        </p:cTn>
                                        <p:tgtEl>
                                          <p:spTgt spid="664"/>
                                        </p:tgtEl>
                                        <p:attrNameLst>
                                          <p:attrName>style.visibility</p:attrName>
                                        </p:attrNameLst>
                                      </p:cBhvr>
                                      <p:to>
                                        <p:strVal val="visible"/>
                                      </p:to>
                                    </p:set>
                                    <p:animEffect filter="fade" transition="in">
                                      <p:cBhvr additive="repl">
                                        <p:cTn id="139" dur="1000"/>
                                        <p:tgtEl>
                                          <p:spTgt spid="664"/>
                                        </p:tgtEl>
                                      </p:cBhvr>
                                    </p:animEffect>
                                    <p:anim calcmode="lin" valueType="num">
                                      <p:cBhvr additive="repl">
                                        <p:cTn id="140" dur="1000" fill="hold"/>
                                        <p:tgtEl>
                                          <p:spTgt spid="664"/>
                                        </p:tgtEl>
                                        <p:attrNameLst>
                                          <p:attrName>ppt_x</p:attrName>
                                        </p:attrNameLst>
                                      </p:cBhvr>
                                      <p:tavLst>
                                        <p:tav tm="0">
                                          <p:val>
                                            <p:strVal val="#ppt_x"/>
                                          </p:val>
                                        </p:tav>
                                        <p:tav tm="100000">
                                          <p:val>
                                            <p:strVal val="#ppt_x"/>
                                          </p:val>
                                        </p:tav>
                                      </p:tavLst>
                                    </p:anim>
                                    <p:anim calcmode="lin" valueType="num">
                                      <p:cBhvr additive="repl">
                                        <p:cTn id="141" dur="1000" fill="hold"/>
                                        <p:tgtEl>
                                          <p:spTgt spid="664"/>
                                        </p:tgtEl>
                                        <p:attrNameLst>
                                          <p:attrName>ppt_y</p:attrName>
                                        </p:attrNameLst>
                                      </p:cBhvr>
                                      <p:tavLst>
                                        <p:tav tm="0">
                                          <p:val>
                                            <p:strVal val="#ppt_y+.1"/>
                                          </p:val>
                                        </p:tav>
                                        <p:tav tm="100000">
                                          <p:val>
                                            <p:strVal val="#ppt_y"/>
                                          </p:val>
                                        </p:tav>
                                      </p:tavLst>
                                    </p:anim>
                                  </p:childTnLst>
                                </p:cTn>
                              </p:par>
                              <p:par>
                                <p:cTn id="142" nodeType="withEffect" fill="hold" presetClass="entr" presetID="42">
                                  <p:stCondLst>
                                    <p:cond delay="0"/>
                                  </p:stCondLst>
                                  <p:childTnLst>
                                    <p:set>
                                      <p:cBhvr>
                                        <p:cTn id="143" dur="1" fill="hold">
                                          <p:stCondLst>
                                            <p:cond delay="0"/>
                                          </p:stCondLst>
                                        </p:cTn>
                                        <p:tgtEl>
                                          <p:spTgt spid="695"/>
                                        </p:tgtEl>
                                        <p:attrNameLst>
                                          <p:attrName>style.visibility</p:attrName>
                                        </p:attrNameLst>
                                      </p:cBhvr>
                                      <p:to>
                                        <p:strVal val="visible"/>
                                      </p:to>
                                    </p:set>
                                    <p:animEffect filter="fade" transition="in">
                                      <p:cBhvr additive="repl">
                                        <p:cTn id="144" dur="1000"/>
                                        <p:tgtEl>
                                          <p:spTgt spid="695"/>
                                        </p:tgtEl>
                                      </p:cBhvr>
                                    </p:animEffect>
                                    <p:anim calcmode="lin" valueType="num">
                                      <p:cBhvr additive="repl">
                                        <p:cTn id="145" dur="1000" fill="hold"/>
                                        <p:tgtEl>
                                          <p:spTgt spid="695"/>
                                        </p:tgtEl>
                                        <p:attrNameLst>
                                          <p:attrName>ppt_x</p:attrName>
                                        </p:attrNameLst>
                                      </p:cBhvr>
                                      <p:tavLst>
                                        <p:tav tm="0">
                                          <p:val>
                                            <p:strVal val="#ppt_x"/>
                                          </p:val>
                                        </p:tav>
                                        <p:tav tm="100000">
                                          <p:val>
                                            <p:strVal val="#ppt_x"/>
                                          </p:val>
                                        </p:tav>
                                      </p:tavLst>
                                    </p:anim>
                                    <p:anim calcmode="lin" valueType="num">
                                      <p:cBhvr additive="repl">
                                        <p:cTn id="146" dur="1000" fill="hold"/>
                                        <p:tgtEl>
                                          <p:spTgt spid="695"/>
                                        </p:tgtEl>
                                        <p:attrNameLst>
                                          <p:attrName>ppt_y</p:attrName>
                                        </p:attrNameLst>
                                      </p:cBhvr>
                                      <p:tavLst>
                                        <p:tav tm="0">
                                          <p:val>
                                            <p:strVal val="#ppt_y+.1"/>
                                          </p:val>
                                        </p:tav>
                                        <p:tav tm="100000">
                                          <p:val>
                                            <p:strVal val="#ppt_y"/>
                                          </p:val>
                                        </p:tav>
                                      </p:tavLst>
                                    </p:anim>
                                  </p:childTnLst>
                                </p:cTn>
                              </p:par>
                              <p:par>
                                <p:cTn id="147" nodeType="withEffect" fill="hold" presetClass="entr" presetID="42">
                                  <p:stCondLst>
                                    <p:cond delay="0"/>
                                  </p:stCondLst>
                                  <p:childTnLst>
                                    <p:set>
                                      <p:cBhvr>
                                        <p:cTn id="148" dur="1" fill="hold">
                                          <p:stCondLst>
                                            <p:cond delay="0"/>
                                          </p:stCondLst>
                                        </p:cTn>
                                        <p:tgtEl>
                                          <p:spTgt spid="652"/>
                                        </p:tgtEl>
                                        <p:attrNameLst>
                                          <p:attrName>style.visibility</p:attrName>
                                        </p:attrNameLst>
                                      </p:cBhvr>
                                      <p:to>
                                        <p:strVal val="visible"/>
                                      </p:to>
                                    </p:set>
                                    <p:animEffect filter="fade" transition="in">
                                      <p:cBhvr additive="repl">
                                        <p:cTn id="149" dur="1000"/>
                                        <p:tgtEl>
                                          <p:spTgt spid="652"/>
                                        </p:tgtEl>
                                      </p:cBhvr>
                                    </p:animEffect>
                                    <p:anim calcmode="lin" valueType="num">
                                      <p:cBhvr additive="repl">
                                        <p:cTn id="150" dur="1000" fill="hold"/>
                                        <p:tgtEl>
                                          <p:spTgt spid="652"/>
                                        </p:tgtEl>
                                        <p:attrNameLst>
                                          <p:attrName>ppt_x</p:attrName>
                                        </p:attrNameLst>
                                      </p:cBhvr>
                                      <p:tavLst>
                                        <p:tav tm="0">
                                          <p:val>
                                            <p:strVal val="#ppt_x"/>
                                          </p:val>
                                        </p:tav>
                                        <p:tav tm="100000">
                                          <p:val>
                                            <p:strVal val="#ppt_x"/>
                                          </p:val>
                                        </p:tav>
                                      </p:tavLst>
                                    </p:anim>
                                    <p:anim calcmode="lin" valueType="num">
                                      <p:cBhvr additive="repl">
                                        <p:cTn id="151" dur="1000" fill="hold"/>
                                        <p:tgtEl>
                                          <p:spTgt spid="652"/>
                                        </p:tgtEl>
                                        <p:attrNameLst>
                                          <p:attrName>ppt_y</p:attrName>
                                        </p:attrNameLst>
                                      </p:cBhvr>
                                      <p:tavLst>
                                        <p:tav tm="0">
                                          <p:val>
                                            <p:strVal val="#ppt_y+.1"/>
                                          </p:val>
                                        </p:tav>
                                        <p:tav tm="100000">
                                          <p:val>
                                            <p:strVal val="#ppt_y"/>
                                          </p:val>
                                        </p:tav>
                                      </p:tavLst>
                                    </p:anim>
                                  </p:childTnLst>
                                </p:cTn>
                              </p:par>
                            </p:childTnLst>
                          </p:cTn>
                        </p:par>
                        <p:par>
                          <p:cTn id="152" fill="hold">
                            <p:stCondLst>
                              <p:cond delay="8000"/>
                            </p:stCondLst>
                            <p:childTnLst>
                              <p:par>
                                <p:cTn id="153" nodeType="afterEffect" fill="hold" presetClass="entr" presetID="42">
                                  <p:stCondLst>
                                    <p:cond delay="0"/>
                                  </p:stCondLst>
                                  <p:childTnLst>
                                    <p:set>
                                      <p:cBhvr>
                                        <p:cTn id="154" dur="1" fill="hold">
                                          <p:stCondLst>
                                            <p:cond delay="0"/>
                                          </p:stCondLst>
                                        </p:cTn>
                                        <p:tgtEl>
                                          <p:spTgt spid="710"/>
                                        </p:tgtEl>
                                        <p:attrNameLst>
                                          <p:attrName>style.visibility</p:attrName>
                                        </p:attrNameLst>
                                      </p:cBhvr>
                                      <p:to>
                                        <p:strVal val="visible"/>
                                      </p:to>
                                    </p:set>
                                    <p:animEffect filter="fade" transition="in">
                                      <p:cBhvr additive="repl">
                                        <p:cTn id="155" dur="1000"/>
                                        <p:tgtEl>
                                          <p:spTgt spid="710"/>
                                        </p:tgtEl>
                                      </p:cBhvr>
                                    </p:animEffect>
                                    <p:anim calcmode="lin" valueType="num">
                                      <p:cBhvr additive="repl">
                                        <p:cTn id="156" dur="1000" fill="hold"/>
                                        <p:tgtEl>
                                          <p:spTgt spid="710"/>
                                        </p:tgtEl>
                                        <p:attrNameLst>
                                          <p:attrName>ppt_x</p:attrName>
                                        </p:attrNameLst>
                                      </p:cBhvr>
                                      <p:tavLst>
                                        <p:tav tm="0">
                                          <p:val>
                                            <p:strVal val="#ppt_x"/>
                                          </p:val>
                                        </p:tav>
                                        <p:tav tm="100000">
                                          <p:val>
                                            <p:strVal val="#ppt_x"/>
                                          </p:val>
                                        </p:tav>
                                      </p:tavLst>
                                    </p:anim>
                                    <p:anim calcmode="lin" valueType="num">
                                      <p:cBhvr additive="repl">
                                        <p:cTn id="157" dur="1000" fill="hold"/>
                                        <p:tgtEl>
                                          <p:spTgt spid="710"/>
                                        </p:tgtEl>
                                        <p:attrNameLst>
                                          <p:attrName>ppt_y</p:attrName>
                                        </p:attrNameLst>
                                      </p:cBhvr>
                                      <p:tavLst>
                                        <p:tav tm="0">
                                          <p:val>
                                            <p:strVal val="#ppt_y+.1"/>
                                          </p:val>
                                        </p:tav>
                                        <p:tav tm="100000">
                                          <p:val>
                                            <p:strVal val="#ppt_y"/>
                                          </p:val>
                                        </p:tav>
                                      </p:tavLst>
                                    </p:anim>
                                  </p:childTnLst>
                                </p:cTn>
                              </p:par>
                              <p:par>
                                <p:cTn id="158" nodeType="withEffect" fill="hold" presetClass="entr" presetID="42">
                                  <p:stCondLst>
                                    <p:cond delay="0"/>
                                  </p:stCondLst>
                                  <p:childTnLst>
                                    <p:set>
                                      <p:cBhvr>
                                        <p:cTn id="159" dur="1" fill="hold">
                                          <p:stCondLst>
                                            <p:cond delay="0"/>
                                          </p:stCondLst>
                                        </p:cTn>
                                        <p:tgtEl>
                                          <p:spTgt spid="711"/>
                                        </p:tgtEl>
                                        <p:attrNameLst>
                                          <p:attrName>style.visibility</p:attrName>
                                        </p:attrNameLst>
                                      </p:cBhvr>
                                      <p:to>
                                        <p:strVal val="visible"/>
                                      </p:to>
                                    </p:set>
                                    <p:animEffect filter="fade" transition="in">
                                      <p:cBhvr additive="repl">
                                        <p:cTn id="160" dur="1000"/>
                                        <p:tgtEl>
                                          <p:spTgt spid="711"/>
                                        </p:tgtEl>
                                      </p:cBhvr>
                                    </p:animEffect>
                                    <p:anim calcmode="lin" valueType="num">
                                      <p:cBhvr additive="repl">
                                        <p:cTn id="161" dur="1000" fill="hold"/>
                                        <p:tgtEl>
                                          <p:spTgt spid="711"/>
                                        </p:tgtEl>
                                        <p:attrNameLst>
                                          <p:attrName>ppt_x</p:attrName>
                                        </p:attrNameLst>
                                      </p:cBhvr>
                                      <p:tavLst>
                                        <p:tav tm="0">
                                          <p:val>
                                            <p:strVal val="#ppt_x"/>
                                          </p:val>
                                        </p:tav>
                                        <p:tav tm="100000">
                                          <p:val>
                                            <p:strVal val="#ppt_x"/>
                                          </p:val>
                                        </p:tav>
                                      </p:tavLst>
                                    </p:anim>
                                    <p:anim calcmode="lin" valueType="num">
                                      <p:cBhvr additive="repl">
                                        <p:cTn id="162" dur="1000" fill="hold"/>
                                        <p:tgtEl>
                                          <p:spTgt spid="711"/>
                                        </p:tgtEl>
                                        <p:attrNameLst>
                                          <p:attrName>ppt_y</p:attrName>
                                        </p:attrNameLst>
                                      </p:cBhvr>
                                      <p:tavLst>
                                        <p:tav tm="0">
                                          <p:val>
                                            <p:strVal val="#ppt_y+.1"/>
                                          </p:val>
                                        </p:tav>
                                        <p:tav tm="100000">
                                          <p:val>
                                            <p:strVal val="#ppt_y"/>
                                          </p:val>
                                        </p:tav>
                                      </p:tavLst>
                                    </p:anim>
                                  </p:childTnLst>
                                </p:cTn>
                              </p:par>
                              <p:par>
                                <p:cTn id="163" nodeType="withEffect" fill="hold" presetClass="entr" presetID="42">
                                  <p:stCondLst>
                                    <p:cond delay="0"/>
                                  </p:stCondLst>
                                  <p:childTnLst>
                                    <p:set>
                                      <p:cBhvr>
                                        <p:cTn id="164" dur="1" fill="hold">
                                          <p:stCondLst>
                                            <p:cond delay="0"/>
                                          </p:stCondLst>
                                        </p:cTn>
                                        <p:tgtEl>
                                          <p:spTgt spid="712"/>
                                        </p:tgtEl>
                                        <p:attrNameLst>
                                          <p:attrName>style.visibility</p:attrName>
                                        </p:attrNameLst>
                                      </p:cBhvr>
                                      <p:to>
                                        <p:strVal val="visible"/>
                                      </p:to>
                                    </p:set>
                                    <p:animEffect filter="fade" transition="in">
                                      <p:cBhvr additive="repl">
                                        <p:cTn id="165" dur="1000"/>
                                        <p:tgtEl>
                                          <p:spTgt spid="712"/>
                                        </p:tgtEl>
                                      </p:cBhvr>
                                    </p:animEffect>
                                    <p:anim calcmode="lin" valueType="num">
                                      <p:cBhvr additive="repl">
                                        <p:cTn id="166" dur="1000" fill="hold"/>
                                        <p:tgtEl>
                                          <p:spTgt spid="712"/>
                                        </p:tgtEl>
                                        <p:attrNameLst>
                                          <p:attrName>ppt_x</p:attrName>
                                        </p:attrNameLst>
                                      </p:cBhvr>
                                      <p:tavLst>
                                        <p:tav tm="0">
                                          <p:val>
                                            <p:strVal val="#ppt_x"/>
                                          </p:val>
                                        </p:tav>
                                        <p:tav tm="100000">
                                          <p:val>
                                            <p:strVal val="#ppt_x"/>
                                          </p:val>
                                        </p:tav>
                                      </p:tavLst>
                                    </p:anim>
                                    <p:anim calcmode="lin" valueType="num">
                                      <p:cBhvr additive="repl">
                                        <p:cTn id="167" dur="1000" fill="hold"/>
                                        <p:tgtEl>
                                          <p:spTgt spid="712"/>
                                        </p:tgtEl>
                                        <p:attrNameLst>
                                          <p:attrName>ppt_y</p:attrName>
                                        </p:attrNameLst>
                                      </p:cBhvr>
                                      <p:tavLst>
                                        <p:tav tm="0">
                                          <p:val>
                                            <p:strVal val="#ppt_y+.1"/>
                                          </p:val>
                                        </p:tav>
                                        <p:tav tm="100000">
                                          <p:val>
                                            <p:strVal val="#ppt_y"/>
                                          </p:val>
                                        </p:tav>
                                      </p:tavLst>
                                    </p:anim>
                                  </p:childTnLst>
                                </p:cTn>
                              </p:par>
                              <p:par>
                                <p:cTn id="168" nodeType="withEffect" fill="hold" presetClass="entr" presetID="42">
                                  <p:stCondLst>
                                    <p:cond delay="0"/>
                                  </p:stCondLst>
                                  <p:childTnLst>
                                    <p:set>
                                      <p:cBhvr>
                                        <p:cTn id="169" dur="1" fill="hold">
                                          <p:stCondLst>
                                            <p:cond delay="0"/>
                                          </p:stCondLst>
                                        </p:cTn>
                                        <p:tgtEl>
                                          <p:spTgt spid="713"/>
                                        </p:tgtEl>
                                        <p:attrNameLst>
                                          <p:attrName>style.visibility</p:attrName>
                                        </p:attrNameLst>
                                      </p:cBhvr>
                                      <p:to>
                                        <p:strVal val="visible"/>
                                      </p:to>
                                    </p:set>
                                    <p:animEffect filter="fade" transition="in">
                                      <p:cBhvr additive="repl">
                                        <p:cTn id="170" dur="1000"/>
                                        <p:tgtEl>
                                          <p:spTgt spid="713"/>
                                        </p:tgtEl>
                                      </p:cBhvr>
                                    </p:animEffect>
                                    <p:anim calcmode="lin" valueType="num">
                                      <p:cBhvr additive="repl">
                                        <p:cTn id="171" dur="1000" fill="hold"/>
                                        <p:tgtEl>
                                          <p:spTgt spid="713"/>
                                        </p:tgtEl>
                                        <p:attrNameLst>
                                          <p:attrName>ppt_x</p:attrName>
                                        </p:attrNameLst>
                                      </p:cBhvr>
                                      <p:tavLst>
                                        <p:tav tm="0">
                                          <p:val>
                                            <p:strVal val="#ppt_x"/>
                                          </p:val>
                                        </p:tav>
                                        <p:tav tm="100000">
                                          <p:val>
                                            <p:strVal val="#ppt_x"/>
                                          </p:val>
                                        </p:tav>
                                      </p:tavLst>
                                    </p:anim>
                                    <p:anim calcmode="lin" valueType="num">
                                      <p:cBhvr additive="repl">
                                        <p:cTn id="172" dur="1000" fill="hold"/>
                                        <p:tgtEl>
                                          <p:spTgt spid="713"/>
                                        </p:tgtEl>
                                        <p:attrNameLst>
                                          <p:attrName>ppt_y</p:attrName>
                                        </p:attrNameLst>
                                      </p:cBhvr>
                                      <p:tavLst>
                                        <p:tav tm="0">
                                          <p:val>
                                            <p:strVal val="#ppt_y+.1"/>
                                          </p:val>
                                        </p:tav>
                                        <p:tav tm="100000">
                                          <p:val>
                                            <p:strVal val="#ppt_y"/>
                                          </p:val>
                                        </p:tav>
                                      </p:tavLst>
                                    </p:anim>
                                  </p:childTnLst>
                                </p:cTn>
                              </p:par>
                              <p:par>
                                <p:cTn id="173" nodeType="withEffect" fill="hold" presetClass="entr" presetID="42">
                                  <p:stCondLst>
                                    <p:cond delay="0"/>
                                  </p:stCondLst>
                                  <p:childTnLst>
                                    <p:set>
                                      <p:cBhvr>
                                        <p:cTn id="174" dur="1" fill="hold">
                                          <p:stCondLst>
                                            <p:cond delay="0"/>
                                          </p:stCondLst>
                                        </p:cTn>
                                        <p:tgtEl>
                                          <p:spTgt spid="676"/>
                                        </p:tgtEl>
                                        <p:attrNameLst>
                                          <p:attrName>style.visibility</p:attrName>
                                        </p:attrNameLst>
                                      </p:cBhvr>
                                      <p:to>
                                        <p:strVal val="visible"/>
                                      </p:to>
                                    </p:set>
                                    <p:animEffect filter="fade" transition="in">
                                      <p:cBhvr additive="repl">
                                        <p:cTn id="175" dur="1000"/>
                                        <p:tgtEl>
                                          <p:spTgt spid="676"/>
                                        </p:tgtEl>
                                      </p:cBhvr>
                                    </p:animEffect>
                                    <p:anim calcmode="lin" valueType="num">
                                      <p:cBhvr additive="repl">
                                        <p:cTn id="176" dur="1000" fill="hold"/>
                                        <p:tgtEl>
                                          <p:spTgt spid="676"/>
                                        </p:tgtEl>
                                        <p:attrNameLst>
                                          <p:attrName>ppt_x</p:attrName>
                                        </p:attrNameLst>
                                      </p:cBhvr>
                                      <p:tavLst>
                                        <p:tav tm="0">
                                          <p:val>
                                            <p:strVal val="#ppt_x"/>
                                          </p:val>
                                        </p:tav>
                                        <p:tav tm="100000">
                                          <p:val>
                                            <p:strVal val="#ppt_x"/>
                                          </p:val>
                                        </p:tav>
                                      </p:tavLst>
                                    </p:anim>
                                    <p:anim calcmode="lin" valueType="num">
                                      <p:cBhvr additive="repl">
                                        <p:cTn id="177" dur="1000" fill="hold"/>
                                        <p:tgtEl>
                                          <p:spTgt spid="676"/>
                                        </p:tgtEl>
                                        <p:attrNameLst>
                                          <p:attrName>ppt_y</p:attrName>
                                        </p:attrNameLst>
                                      </p:cBhvr>
                                      <p:tavLst>
                                        <p:tav tm="0">
                                          <p:val>
                                            <p:strVal val="#ppt_y+.1"/>
                                          </p:val>
                                        </p:tav>
                                        <p:tav tm="100000">
                                          <p:val>
                                            <p:strVal val="#ppt_y"/>
                                          </p:val>
                                        </p:tav>
                                      </p:tavLst>
                                    </p:anim>
                                  </p:childTnLst>
                                </p:cTn>
                              </p:par>
                              <p:par>
                                <p:cTn id="178" nodeType="withEffect" fill="hold" presetClass="entr" presetID="42">
                                  <p:stCondLst>
                                    <p:cond delay="0"/>
                                  </p:stCondLst>
                                  <p:childTnLst>
                                    <p:set>
                                      <p:cBhvr>
                                        <p:cTn id="179" dur="1" fill="hold">
                                          <p:stCondLst>
                                            <p:cond delay="0"/>
                                          </p:stCondLst>
                                        </p:cTn>
                                        <p:tgtEl>
                                          <p:spTgt spid="684"/>
                                        </p:tgtEl>
                                        <p:attrNameLst>
                                          <p:attrName>style.visibility</p:attrName>
                                        </p:attrNameLst>
                                      </p:cBhvr>
                                      <p:to>
                                        <p:strVal val="visible"/>
                                      </p:to>
                                    </p:set>
                                    <p:animEffect filter="fade" transition="in">
                                      <p:cBhvr additive="repl">
                                        <p:cTn id="180" dur="1000"/>
                                        <p:tgtEl>
                                          <p:spTgt spid="684"/>
                                        </p:tgtEl>
                                      </p:cBhvr>
                                    </p:animEffect>
                                    <p:anim calcmode="lin" valueType="num">
                                      <p:cBhvr additive="repl">
                                        <p:cTn id="181" dur="1000" fill="hold"/>
                                        <p:tgtEl>
                                          <p:spTgt spid="684"/>
                                        </p:tgtEl>
                                        <p:attrNameLst>
                                          <p:attrName>ppt_x</p:attrName>
                                        </p:attrNameLst>
                                      </p:cBhvr>
                                      <p:tavLst>
                                        <p:tav tm="0">
                                          <p:val>
                                            <p:strVal val="#ppt_x"/>
                                          </p:val>
                                        </p:tav>
                                        <p:tav tm="100000">
                                          <p:val>
                                            <p:strVal val="#ppt_x"/>
                                          </p:val>
                                        </p:tav>
                                      </p:tavLst>
                                    </p:anim>
                                    <p:anim calcmode="lin" valueType="num">
                                      <p:cBhvr additive="repl">
                                        <p:cTn id="182" dur="1000" fill="hold"/>
                                        <p:tgtEl>
                                          <p:spTgt spid="684"/>
                                        </p:tgtEl>
                                        <p:attrNameLst>
                                          <p:attrName>ppt_y</p:attrName>
                                        </p:attrNameLst>
                                      </p:cBhvr>
                                      <p:tavLst>
                                        <p:tav tm="0">
                                          <p:val>
                                            <p:strVal val="#ppt_y+.1"/>
                                          </p:val>
                                        </p:tav>
                                        <p:tav tm="100000">
                                          <p:val>
                                            <p:strVal val="#ppt_y"/>
                                          </p:val>
                                        </p:tav>
                                      </p:tavLst>
                                    </p:anim>
                                  </p:childTnLst>
                                </p:cTn>
                              </p:par>
                              <p:par>
                                <p:cTn id="183" nodeType="withEffect" fill="hold" presetClass="entr" presetID="42">
                                  <p:stCondLst>
                                    <p:cond delay="0"/>
                                  </p:stCondLst>
                                  <p:childTnLst>
                                    <p:set>
                                      <p:cBhvr>
                                        <p:cTn id="184" dur="1" fill="hold">
                                          <p:stCondLst>
                                            <p:cond delay="0"/>
                                          </p:stCondLst>
                                        </p:cTn>
                                        <p:tgtEl>
                                          <p:spTgt spid="680"/>
                                        </p:tgtEl>
                                        <p:attrNameLst>
                                          <p:attrName>style.visibility</p:attrName>
                                        </p:attrNameLst>
                                      </p:cBhvr>
                                      <p:to>
                                        <p:strVal val="visible"/>
                                      </p:to>
                                    </p:set>
                                    <p:animEffect filter="fade" transition="in">
                                      <p:cBhvr additive="repl">
                                        <p:cTn id="185" dur="1000"/>
                                        <p:tgtEl>
                                          <p:spTgt spid="680"/>
                                        </p:tgtEl>
                                      </p:cBhvr>
                                    </p:animEffect>
                                    <p:anim calcmode="lin" valueType="num">
                                      <p:cBhvr additive="repl">
                                        <p:cTn id="186" dur="1000" fill="hold"/>
                                        <p:tgtEl>
                                          <p:spTgt spid="680"/>
                                        </p:tgtEl>
                                        <p:attrNameLst>
                                          <p:attrName>ppt_x</p:attrName>
                                        </p:attrNameLst>
                                      </p:cBhvr>
                                      <p:tavLst>
                                        <p:tav tm="0">
                                          <p:val>
                                            <p:strVal val="#ppt_x"/>
                                          </p:val>
                                        </p:tav>
                                        <p:tav tm="100000">
                                          <p:val>
                                            <p:strVal val="#ppt_x"/>
                                          </p:val>
                                        </p:tav>
                                      </p:tavLst>
                                    </p:anim>
                                    <p:anim calcmode="lin" valueType="num">
                                      <p:cBhvr additive="repl">
                                        <p:cTn id="187" dur="1000" fill="hold"/>
                                        <p:tgtEl>
                                          <p:spTgt spid="680"/>
                                        </p:tgtEl>
                                        <p:attrNameLst>
                                          <p:attrName>ppt_y</p:attrName>
                                        </p:attrNameLst>
                                      </p:cBhvr>
                                      <p:tavLst>
                                        <p:tav tm="0">
                                          <p:val>
                                            <p:strVal val="#ppt_y+.1"/>
                                          </p:val>
                                        </p:tav>
                                        <p:tav tm="100000">
                                          <p:val>
                                            <p:strVal val="#ppt_y"/>
                                          </p:val>
                                        </p:tav>
                                      </p:tavLst>
                                    </p:anim>
                                  </p:childTnLst>
                                </p:cTn>
                              </p:par>
                              <p:par>
                                <p:cTn id="188" nodeType="withEffect" fill="hold" presetClass="entr" presetID="42">
                                  <p:stCondLst>
                                    <p:cond delay="0"/>
                                  </p:stCondLst>
                                  <p:childTnLst>
                                    <p:set>
                                      <p:cBhvr>
                                        <p:cTn id="189" dur="1" fill="hold">
                                          <p:stCondLst>
                                            <p:cond delay="0"/>
                                          </p:stCondLst>
                                        </p:cTn>
                                        <p:tgtEl>
                                          <p:spTgt spid="688"/>
                                        </p:tgtEl>
                                        <p:attrNameLst>
                                          <p:attrName>style.visibility</p:attrName>
                                        </p:attrNameLst>
                                      </p:cBhvr>
                                      <p:to>
                                        <p:strVal val="visible"/>
                                      </p:to>
                                    </p:set>
                                    <p:animEffect filter="fade" transition="in">
                                      <p:cBhvr additive="repl">
                                        <p:cTn id="190" dur="1000"/>
                                        <p:tgtEl>
                                          <p:spTgt spid="688"/>
                                        </p:tgtEl>
                                      </p:cBhvr>
                                    </p:animEffect>
                                    <p:anim calcmode="lin" valueType="num">
                                      <p:cBhvr additive="repl">
                                        <p:cTn id="191" dur="1000" fill="hold"/>
                                        <p:tgtEl>
                                          <p:spTgt spid="688"/>
                                        </p:tgtEl>
                                        <p:attrNameLst>
                                          <p:attrName>ppt_x</p:attrName>
                                        </p:attrNameLst>
                                      </p:cBhvr>
                                      <p:tavLst>
                                        <p:tav tm="0">
                                          <p:val>
                                            <p:strVal val="#ppt_x"/>
                                          </p:val>
                                        </p:tav>
                                        <p:tav tm="100000">
                                          <p:val>
                                            <p:strVal val="#ppt_x"/>
                                          </p:val>
                                        </p:tav>
                                      </p:tavLst>
                                    </p:anim>
                                    <p:anim calcmode="lin" valueType="num">
                                      <p:cBhvr additive="repl">
                                        <p:cTn id="192" dur="1000" fill="hold"/>
                                        <p:tgtEl>
                                          <p:spTgt spid="688"/>
                                        </p:tgtEl>
                                        <p:attrNameLst>
                                          <p:attrName>ppt_y</p:attrName>
                                        </p:attrNameLst>
                                      </p:cBhvr>
                                      <p:tavLst>
                                        <p:tav tm="0">
                                          <p:val>
                                            <p:strVal val="#ppt_y+.1"/>
                                          </p:val>
                                        </p:tav>
                                        <p:tav tm="100000">
                                          <p:val>
                                            <p:strVal val="#ppt_y"/>
                                          </p:val>
                                        </p:tav>
                                      </p:tavLst>
                                    </p:anim>
                                  </p:childTnLst>
                                </p:cTn>
                              </p:par>
                            </p:childTnLst>
                          </p:cTn>
                        </p:par>
                        <p:par>
                          <p:cTn id="193" fill="hold">
                            <p:stCondLst>
                              <p:cond delay="9000"/>
                            </p:stCondLst>
                            <p:childTnLst>
                              <p:par>
                                <p:cTn id="194" nodeType="afterEffect" fill="hold" presetClass="entr" presetID="42">
                                  <p:stCondLst>
                                    <p:cond delay="0"/>
                                  </p:stCondLst>
                                  <p:childTnLst>
                                    <p:set>
                                      <p:cBhvr>
                                        <p:cTn id="195" dur="1" fill="hold">
                                          <p:stCondLst>
                                            <p:cond delay="0"/>
                                          </p:stCondLst>
                                        </p:cTn>
                                        <p:tgtEl>
                                          <p:spTgt spid="715"/>
                                        </p:tgtEl>
                                        <p:attrNameLst>
                                          <p:attrName>style.visibility</p:attrName>
                                        </p:attrNameLst>
                                      </p:cBhvr>
                                      <p:to>
                                        <p:strVal val="visible"/>
                                      </p:to>
                                    </p:set>
                                    <p:animEffect filter="fade" transition="in">
                                      <p:cBhvr additive="repl">
                                        <p:cTn id="196" dur="1000"/>
                                        <p:tgtEl>
                                          <p:spTgt spid="715"/>
                                        </p:tgtEl>
                                      </p:cBhvr>
                                    </p:animEffect>
                                    <p:anim calcmode="lin" valueType="num">
                                      <p:cBhvr additive="repl">
                                        <p:cTn id="197" dur="1000" fill="hold"/>
                                        <p:tgtEl>
                                          <p:spTgt spid="715"/>
                                        </p:tgtEl>
                                        <p:attrNameLst>
                                          <p:attrName>ppt_x</p:attrName>
                                        </p:attrNameLst>
                                      </p:cBhvr>
                                      <p:tavLst>
                                        <p:tav tm="0">
                                          <p:val>
                                            <p:strVal val="#ppt_x"/>
                                          </p:val>
                                        </p:tav>
                                        <p:tav tm="100000">
                                          <p:val>
                                            <p:strVal val="#ppt_x"/>
                                          </p:val>
                                        </p:tav>
                                      </p:tavLst>
                                    </p:anim>
                                    <p:anim calcmode="lin" valueType="num">
                                      <p:cBhvr additive="repl">
                                        <p:cTn id="198" dur="1000" fill="hold"/>
                                        <p:tgtEl>
                                          <p:spTgt spid="715"/>
                                        </p:tgtEl>
                                        <p:attrNameLst>
                                          <p:attrName>ppt_y</p:attrName>
                                        </p:attrNameLst>
                                      </p:cBhvr>
                                      <p:tavLst>
                                        <p:tav tm="0">
                                          <p:val>
                                            <p:strVal val="#ppt_y+.1"/>
                                          </p:val>
                                        </p:tav>
                                        <p:tav tm="100000">
                                          <p:val>
                                            <p:strVal val="#ppt_y"/>
                                          </p:val>
                                        </p:tav>
                                      </p:tavLst>
                                    </p:anim>
                                  </p:childTnLst>
                                </p:cTn>
                              </p:par>
                              <p:par>
                                <p:cTn id="199" nodeType="withEffect" fill="hold" presetClass="entr" presetID="42">
                                  <p:stCondLst>
                                    <p:cond delay="0"/>
                                  </p:stCondLst>
                                  <p:childTnLst>
                                    <p:set>
                                      <p:cBhvr>
                                        <p:cTn id="200" dur="1" fill="hold">
                                          <p:stCondLst>
                                            <p:cond delay="0"/>
                                          </p:stCondLst>
                                        </p:cTn>
                                        <p:tgtEl>
                                          <p:spTgt spid="714"/>
                                        </p:tgtEl>
                                        <p:attrNameLst>
                                          <p:attrName>style.visibility</p:attrName>
                                        </p:attrNameLst>
                                      </p:cBhvr>
                                      <p:to>
                                        <p:strVal val="visible"/>
                                      </p:to>
                                    </p:set>
                                    <p:animEffect filter="fade" transition="in">
                                      <p:cBhvr additive="repl">
                                        <p:cTn id="201" dur="1000"/>
                                        <p:tgtEl>
                                          <p:spTgt spid="714"/>
                                        </p:tgtEl>
                                      </p:cBhvr>
                                    </p:animEffect>
                                    <p:anim calcmode="lin" valueType="num">
                                      <p:cBhvr additive="repl">
                                        <p:cTn id="202" dur="1000" fill="hold"/>
                                        <p:tgtEl>
                                          <p:spTgt spid="714"/>
                                        </p:tgtEl>
                                        <p:attrNameLst>
                                          <p:attrName>ppt_x</p:attrName>
                                        </p:attrNameLst>
                                      </p:cBhvr>
                                      <p:tavLst>
                                        <p:tav tm="0">
                                          <p:val>
                                            <p:strVal val="#ppt_x"/>
                                          </p:val>
                                        </p:tav>
                                        <p:tav tm="100000">
                                          <p:val>
                                            <p:strVal val="#ppt_x"/>
                                          </p:val>
                                        </p:tav>
                                      </p:tavLst>
                                    </p:anim>
                                    <p:anim calcmode="lin" valueType="num">
                                      <p:cBhvr additive="repl">
                                        <p:cTn id="203" dur="1000" fill="hold"/>
                                        <p:tgtEl>
                                          <p:spTgt spid="714"/>
                                        </p:tgtEl>
                                        <p:attrNameLst>
                                          <p:attrName>ppt_y</p:attrName>
                                        </p:attrNameLst>
                                      </p:cBhvr>
                                      <p:tavLst>
                                        <p:tav tm="0">
                                          <p:val>
                                            <p:strVal val="#ppt_y+.1"/>
                                          </p:val>
                                        </p:tav>
                                        <p:tav tm="100000">
                                          <p:val>
                                            <p:strVal val="#ppt_y"/>
                                          </p:val>
                                        </p:tav>
                                      </p:tavLst>
                                    </p:anim>
                                  </p:childTnLst>
                                </p:cTn>
                              </p:par>
                              <p:par>
                                <p:cTn id="204" nodeType="withEffect" fill="hold" presetClass="entr" presetID="42">
                                  <p:stCondLst>
                                    <p:cond delay="0"/>
                                  </p:stCondLst>
                                  <p:childTnLst>
                                    <p:set>
                                      <p:cBhvr>
                                        <p:cTn id="205" dur="1" fill="hold">
                                          <p:stCondLst>
                                            <p:cond delay="0"/>
                                          </p:stCondLst>
                                        </p:cTn>
                                        <p:tgtEl>
                                          <p:spTgt spid="687"/>
                                        </p:tgtEl>
                                        <p:attrNameLst>
                                          <p:attrName>style.visibility</p:attrName>
                                        </p:attrNameLst>
                                      </p:cBhvr>
                                      <p:to>
                                        <p:strVal val="visible"/>
                                      </p:to>
                                    </p:set>
                                    <p:animEffect filter="fade" transition="in">
                                      <p:cBhvr additive="repl">
                                        <p:cTn id="206" dur="1000"/>
                                        <p:tgtEl>
                                          <p:spTgt spid="687"/>
                                        </p:tgtEl>
                                      </p:cBhvr>
                                    </p:animEffect>
                                    <p:anim calcmode="lin" valueType="num">
                                      <p:cBhvr additive="repl">
                                        <p:cTn id="207" dur="1000" fill="hold"/>
                                        <p:tgtEl>
                                          <p:spTgt spid="687"/>
                                        </p:tgtEl>
                                        <p:attrNameLst>
                                          <p:attrName>ppt_x</p:attrName>
                                        </p:attrNameLst>
                                      </p:cBhvr>
                                      <p:tavLst>
                                        <p:tav tm="0">
                                          <p:val>
                                            <p:strVal val="#ppt_x"/>
                                          </p:val>
                                        </p:tav>
                                        <p:tav tm="100000">
                                          <p:val>
                                            <p:strVal val="#ppt_x"/>
                                          </p:val>
                                        </p:tav>
                                      </p:tavLst>
                                    </p:anim>
                                    <p:anim calcmode="lin" valueType="num">
                                      <p:cBhvr additive="repl">
                                        <p:cTn id="208" dur="1000" fill="hold"/>
                                        <p:tgtEl>
                                          <p:spTgt spid="687"/>
                                        </p:tgtEl>
                                        <p:attrNameLst>
                                          <p:attrName>ppt_y</p:attrName>
                                        </p:attrNameLst>
                                      </p:cBhvr>
                                      <p:tavLst>
                                        <p:tav tm="0">
                                          <p:val>
                                            <p:strVal val="#ppt_y+.1"/>
                                          </p:val>
                                        </p:tav>
                                        <p:tav tm="100000">
                                          <p:val>
                                            <p:strVal val="#ppt_y"/>
                                          </p:val>
                                        </p:tav>
                                      </p:tavLst>
                                    </p:anim>
                                  </p:childTnLst>
                                </p:cTn>
                              </p:par>
                              <p:par>
                                <p:cTn id="209" nodeType="withEffect" fill="hold" presetClass="entr" presetID="42">
                                  <p:stCondLst>
                                    <p:cond delay="0"/>
                                  </p:stCondLst>
                                  <p:childTnLst>
                                    <p:set>
                                      <p:cBhvr>
                                        <p:cTn id="210" dur="1" fill="hold">
                                          <p:stCondLst>
                                            <p:cond delay="0"/>
                                          </p:stCondLst>
                                        </p:cTn>
                                        <p:tgtEl>
                                          <p:spTgt spid="659"/>
                                        </p:tgtEl>
                                        <p:attrNameLst>
                                          <p:attrName>style.visibility</p:attrName>
                                        </p:attrNameLst>
                                      </p:cBhvr>
                                      <p:to>
                                        <p:strVal val="visible"/>
                                      </p:to>
                                    </p:set>
                                    <p:animEffect filter="fade" transition="in">
                                      <p:cBhvr additive="repl">
                                        <p:cTn id="211" dur="1000"/>
                                        <p:tgtEl>
                                          <p:spTgt spid="659"/>
                                        </p:tgtEl>
                                      </p:cBhvr>
                                    </p:animEffect>
                                    <p:anim calcmode="lin" valueType="num">
                                      <p:cBhvr additive="repl">
                                        <p:cTn id="212" dur="1000" fill="hold"/>
                                        <p:tgtEl>
                                          <p:spTgt spid="659"/>
                                        </p:tgtEl>
                                        <p:attrNameLst>
                                          <p:attrName>ppt_x</p:attrName>
                                        </p:attrNameLst>
                                      </p:cBhvr>
                                      <p:tavLst>
                                        <p:tav tm="0">
                                          <p:val>
                                            <p:strVal val="#ppt_x"/>
                                          </p:val>
                                        </p:tav>
                                        <p:tav tm="100000">
                                          <p:val>
                                            <p:strVal val="#ppt_x"/>
                                          </p:val>
                                        </p:tav>
                                      </p:tavLst>
                                    </p:anim>
                                    <p:anim calcmode="lin" valueType="num">
                                      <p:cBhvr additive="repl">
                                        <p:cTn id="213" dur="1000" fill="hold"/>
                                        <p:tgtEl>
                                          <p:spTgt spid="659"/>
                                        </p:tgtEl>
                                        <p:attrNameLst>
                                          <p:attrName>ppt_y</p:attrName>
                                        </p:attrNameLst>
                                      </p:cBhvr>
                                      <p:tavLst>
                                        <p:tav tm="0">
                                          <p:val>
                                            <p:strVal val="#ppt_y+.1"/>
                                          </p:val>
                                        </p:tav>
                                        <p:tav tm="100000">
                                          <p:val>
                                            <p:strVal val="#ppt_y"/>
                                          </p:val>
                                        </p:tav>
                                      </p:tavLst>
                                    </p:anim>
                                  </p:childTnLst>
                                </p:cTn>
                              </p:par>
                            </p:childTnLst>
                          </p:cTn>
                        </p:par>
                        <p:par>
                          <p:cTn id="214" fill="hold">
                            <p:stCondLst>
                              <p:cond delay="10000"/>
                            </p:stCondLst>
                            <p:childTnLst>
                              <p:par>
                                <p:cTn id="215" nodeType="afterEffect" fill="hold" presetClass="entr" presetID="42">
                                  <p:stCondLst>
                                    <p:cond delay="0"/>
                                  </p:stCondLst>
                                  <p:childTnLst>
                                    <p:set>
                                      <p:cBhvr>
                                        <p:cTn id="216" dur="1" fill="hold">
                                          <p:stCondLst>
                                            <p:cond delay="0"/>
                                          </p:stCondLst>
                                        </p:cTn>
                                        <p:tgtEl>
                                          <p:spTgt spid="716"/>
                                        </p:tgtEl>
                                        <p:attrNameLst>
                                          <p:attrName>style.visibility</p:attrName>
                                        </p:attrNameLst>
                                      </p:cBhvr>
                                      <p:to>
                                        <p:strVal val="visible"/>
                                      </p:to>
                                    </p:set>
                                    <p:animEffect filter="fade" transition="in">
                                      <p:cBhvr additive="repl">
                                        <p:cTn id="217" dur="1000"/>
                                        <p:tgtEl>
                                          <p:spTgt spid="716"/>
                                        </p:tgtEl>
                                      </p:cBhvr>
                                    </p:animEffect>
                                    <p:anim calcmode="lin" valueType="num">
                                      <p:cBhvr additive="repl">
                                        <p:cTn id="218" dur="1000" fill="hold"/>
                                        <p:tgtEl>
                                          <p:spTgt spid="716"/>
                                        </p:tgtEl>
                                        <p:attrNameLst>
                                          <p:attrName>ppt_x</p:attrName>
                                        </p:attrNameLst>
                                      </p:cBhvr>
                                      <p:tavLst>
                                        <p:tav tm="0">
                                          <p:val>
                                            <p:strVal val="#ppt_x"/>
                                          </p:val>
                                        </p:tav>
                                        <p:tav tm="100000">
                                          <p:val>
                                            <p:strVal val="#ppt_x"/>
                                          </p:val>
                                        </p:tav>
                                      </p:tavLst>
                                    </p:anim>
                                    <p:anim calcmode="lin" valueType="num">
                                      <p:cBhvr additive="repl">
                                        <p:cTn id="219" dur="1000" fill="hold"/>
                                        <p:tgtEl>
                                          <p:spTgt spid="716"/>
                                        </p:tgtEl>
                                        <p:attrNameLst>
                                          <p:attrName>ppt_y</p:attrName>
                                        </p:attrNameLst>
                                      </p:cBhvr>
                                      <p:tavLst>
                                        <p:tav tm="0">
                                          <p:val>
                                            <p:strVal val="#ppt_y+.1"/>
                                          </p:val>
                                        </p:tav>
                                        <p:tav tm="100000">
                                          <p:val>
                                            <p:strVal val="#ppt_y"/>
                                          </p:val>
                                        </p:tav>
                                      </p:tavLst>
                                    </p:anim>
                                  </p:childTnLst>
                                </p:cTn>
                              </p:par>
                              <p:par>
                                <p:cTn id="220" nodeType="withEffect" fill="hold" presetClass="entr" presetID="42">
                                  <p:stCondLst>
                                    <p:cond delay="0"/>
                                  </p:stCondLst>
                                  <p:childTnLst>
                                    <p:set>
                                      <p:cBhvr>
                                        <p:cTn id="221" dur="1" fill="hold">
                                          <p:stCondLst>
                                            <p:cond delay="0"/>
                                          </p:stCondLst>
                                        </p:cTn>
                                        <p:tgtEl>
                                          <p:spTgt spid="661"/>
                                        </p:tgtEl>
                                        <p:attrNameLst>
                                          <p:attrName>style.visibility</p:attrName>
                                        </p:attrNameLst>
                                      </p:cBhvr>
                                      <p:to>
                                        <p:strVal val="visible"/>
                                      </p:to>
                                    </p:set>
                                    <p:animEffect filter="fade" transition="in">
                                      <p:cBhvr additive="repl">
                                        <p:cTn id="222" dur="1000"/>
                                        <p:tgtEl>
                                          <p:spTgt spid="661"/>
                                        </p:tgtEl>
                                      </p:cBhvr>
                                    </p:animEffect>
                                    <p:anim calcmode="lin" valueType="num">
                                      <p:cBhvr additive="repl">
                                        <p:cTn id="223" dur="1000" fill="hold"/>
                                        <p:tgtEl>
                                          <p:spTgt spid="661"/>
                                        </p:tgtEl>
                                        <p:attrNameLst>
                                          <p:attrName>ppt_x</p:attrName>
                                        </p:attrNameLst>
                                      </p:cBhvr>
                                      <p:tavLst>
                                        <p:tav tm="0">
                                          <p:val>
                                            <p:strVal val="#ppt_x"/>
                                          </p:val>
                                        </p:tav>
                                        <p:tav tm="100000">
                                          <p:val>
                                            <p:strVal val="#ppt_x"/>
                                          </p:val>
                                        </p:tav>
                                      </p:tavLst>
                                    </p:anim>
                                    <p:anim calcmode="lin" valueType="num">
                                      <p:cBhvr additive="repl">
                                        <p:cTn id="224" dur="1000" fill="hold"/>
                                        <p:tgtEl>
                                          <p:spTgt spid="661"/>
                                        </p:tgtEl>
                                        <p:attrNameLst>
                                          <p:attrName>ppt_y</p:attrName>
                                        </p:attrNameLst>
                                      </p:cBhvr>
                                      <p:tavLst>
                                        <p:tav tm="0">
                                          <p:val>
                                            <p:strVal val="#ppt_y+.1"/>
                                          </p:val>
                                        </p:tav>
                                        <p:tav tm="100000">
                                          <p:val>
                                            <p:strVal val="#ppt_y"/>
                                          </p:val>
                                        </p:tav>
                                      </p:tavLst>
                                    </p:anim>
                                  </p:childTnLst>
                                </p:cTn>
                              </p:par>
                              <p:par>
                                <p:cTn id="225" nodeType="withEffect" fill="hold" presetClass="entr" presetID="42">
                                  <p:stCondLst>
                                    <p:cond delay="0"/>
                                  </p:stCondLst>
                                  <p:childTnLst>
                                    <p:set>
                                      <p:cBhvr>
                                        <p:cTn id="226" dur="1" fill="hold">
                                          <p:stCondLst>
                                            <p:cond delay="0"/>
                                          </p:stCondLst>
                                        </p:cTn>
                                        <p:tgtEl>
                                          <p:spTgt spid="685"/>
                                        </p:tgtEl>
                                        <p:attrNameLst>
                                          <p:attrName>style.visibility</p:attrName>
                                        </p:attrNameLst>
                                      </p:cBhvr>
                                      <p:to>
                                        <p:strVal val="visible"/>
                                      </p:to>
                                    </p:set>
                                    <p:animEffect filter="fade" transition="in">
                                      <p:cBhvr additive="repl">
                                        <p:cTn id="227" dur="1000"/>
                                        <p:tgtEl>
                                          <p:spTgt spid="685"/>
                                        </p:tgtEl>
                                      </p:cBhvr>
                                    </p:animEffect>
                                    <p:anim calcmode="lin" valueType="num">
                                      <p:cBhvr additive="repl">
                                        <p:cTn id="228" dur="1000" fill="hold"/>
                                        <p:tgtEl>
                                          <p:spTgt spid="685"/>
                                        </p:tgtEl>
                                        <p:attrNameLst>
                                          <p:attrName>ppt_x</p:attrName>
                                        </p:attrNameLst>
                                      </p:cBhvr>
                                      <p:tavLst>
                                        <p:tav tm="0">
                                          <p:val>
                                            <p:strVal val="#ppt_x"/>
                                          </p:val>
                                        </p:tav>
                                        <p:tav tm="100000">
                                          <p:val>
                                            <p:strVal val="#ppt_x"/>
                                          </p:val>
                                        </p:tav>
                                      </p:tavLst>
                                    </p:anim>
                                    <p:anim calcmode="lin" valueType="num">
                                      <p:cBhvr additive="repl">
                                        <p:cTn id="229" dur="1000" fill="hold"/>
                                        <p:tgtEl>
                                          <p:spTgt spid="685"/>
                                        </p:tgtEl>
                                        <p:attrNameLst>
                                          <p:attrName>ppt_y</p:attrName>
                                        </p:attrNameLst>
                                      </p:cBhvr>
                                      <p:tavLst>
                                        <p:tav tm="0">
                                          <p:val>
                                            <p:strVal val="#ppt_y+.1"/>
                                          </p:val>
                                        </p:tav>
                                        <p:tav tm="100000">
                                          <p:val>
                                            <p:strVal val="#ppt_y"/>
                                          </p:val>
                                        </p:tav>
                                      </p:tavLst>
                                    </p:anim>
                                  </p:childTnLst>
                                </p:cTn>
                              </p:par>
                              <p:par>
                                <p:cTn id="230" nodeType="withEffect" fill="hold" presetClass="entr" presetID="42">
                                  <p:stCondLst>
                                    <p:cond delay="0"/>
                                  </p:stCondLst>
                                  <p:childTnLst>
                                    <p:set>
                                      <p:cBhvr>
                                        <p:cTn id="231" dur="1" fill="hold">
                                          <p:stCondLst>
                                            <p:cond delay="0"/>
                                          </p:stCondLst>
                                        </p:cTn>
                                        <p:tgtEl>
                                          <p:spTgt spid="738"/>
                                        </p:tgtEl>
                                        <p:attrNameLst>
                                          <p:attrName>style.visibility</p:attrName>
                                        </p:attrNameLst>
                                      </p:cBhvr>
                                      <p:to>
                                        <p:strVal val="visible"/>
                                      </p:to>
                                    </p:set>
                                    <p:animEffect filter="fade" transition="in">
                                      <p:cBhvr additive="repl">
                                        <p:cTn id="232" dur="1000"/>
                                        <p:tgtEl>
                                          <p:spTgt spid="738"/>
                                        </p:tgtEl>
                                      </p:cBhvr>
                                    </p:animEffect>
                                    <p:anim calcmode="lin" valueType="num">
                                      <p:cBhvr additive="repl">
                                        <p:cTn id="233" dur="1000" fill="hold"/>
                                        <p:tgtEl>
                                          <p:spTgt spid="738"/>
                                        </p:tgtEl>
                                        <p:attrNameLst>
                                          <p:attrName>ppt_x</p:attrName>
                                        </p:attrNameLst>
                                      </p:cBhvr>
                                      <p:tavLst>
                                        <p:tav tm="0">
                                          <p:val>
                                            <p:strVal val="#ppt_x"/>
                                          </p:val>
                                        </p:tav>
                                        <p:tav tm="100000">
                                          <p:val>
                                            <p:strVal val="#ppt_x"/>
                                          </p:val>
                                        </p:tav>
                                      </p:tavLst>
                                    </p:anim>
                                    <p:anim calcmode="lin" valueType="num">
                                      <p:cBhvr additive="repl">
                                        <p:cTn id="234" dur="1000" fill="hold"/>
                                        <p:tgtEl>
                                          <p:spTgt spid="738"/>
                                        </p:tgtEl>
                                        <p:attrNameLst>
                                          <p:attrName>ppt_y</p:attrName>
                                        </p:attrNameLst>
                                      </p:cBhvr>
                                      <p:tavLst>
                                        <p:tav tm="0">
                                          <p:val>
                                            <p:strVal val="#ppt_y+.1"/>
                                          </p:val>
                                        </p:tav>
                                        <p:tav tm="100000">
                                          <p:val>
                                            <p:strVal val="#ppt_y"/>
                                          </p:val>
                                        </p:tav>
                                      </p:tavLst>
                                    </p:anim>
                                  </p:childTnLst>
                                </p:cTn>
                              </p:par>
                            </p:childTnLst>
                          </p:cTn>
                        </p:par>
                        <p:par>
                          <p:cTn id="235" fill="hold">
                            <p:stCondLst>
                              <p:cond delay="11000"/>
                            </p:stCondLst>
                            <p:childTnLst>
                              <p:par>
                                <p:cTn id="236" nodeType="afterEffect" fill="hold" presetClass="entr" presetID="42">
                                  <p:stCondLst>
                                    <p:cond delay="0"/>
                                  </p:stCondLst>
                                  <p:childTnLst>
                                    <p:set>
                                      <p:cBhvr>
                                        <p:cTn id="237" dur="1" fill="hold">
                                          <p:stCondLst>
                                            <p:cond delay="0"/>
                                          </p:stCondLst>
                                        </p:cTn>
                                        <p:tgtEl>
                                          <p:spTgt spid="717"/>
                                        </p:tgtEl>
                                        <p:attrNameLst>
                                          <p:attrName>style.visibility</p:attrName>
                                        </p:attrNameLst>
                                      </p:cBhvr>
                                      <p:to>
                                        <p:strVal val="visible"/>
                                      </p:to>
                                    </p:set>
                                    <p:animEffect filter="fade" transition="in">
                                      <p:cBhvr additive="repl">
                                        <p:cTn id="238" dur="1000"/>
                                        <p:tgtEl>
                                          <p:spTgt spid="717"/>
                                        </p:tgtEl>
                                      </p:cBhvr>
                                    </p:animEffect>
                                    <p:anim calcmode="lin" valueType="num">
                                      <p:cBhvr additive="repl">
                                        <p:cTn id="239" dur="1000" fill="hold"/>
                                        <p:tgtEl>
                                          <p:spTgt spid="717"/>
                                        </p:tgtEl>
                                        <p:attrNameLst>
                                          <p:attrName>ppt_x</p:attrName>
                                        </p:attrNameLst>
                                      </p:cBhvr>
                                      <p:tavLst>
                                        <p:tav tm="0">
                                          <p:val>
                                            <p:strVal val="#ppt_x"/>
                                          </p:val>
                                        </p:tav>
                                        <p:tav tm="100000">
                                          <p:val>
                                            <p:strVal val="#ppt_x"/>
                                          </p:val>
                                        </p:tav>
                                      </p:tavLst>
                                    </p:anim>
                                    <p:anim calcmode="lin" valueType="num">
                                      <p:cBhvr additive="repl">
                                        <p:cTn id="240" dur="1000" fill="hold"/>
                                        <p:tgtEl>
                                          <p:spTgt spid="717"/>
                                        </p:tgtEl>
                                        <p:attrNameLst>
                                          <p:attrName>ppt_y</p:attrName>
                                        </p:attrNameLst>
                                      </p:cBhvr>
                                      <p:tavLst>
                                        <p:tav tm="0">
                                          <p:val>
                                            <p:strVal val="#ppt_y+.1"/>
                                          </p:val>
                                        </p:tav>
                                        <p:tav tm="100000">
                                          <p:val>
                                            <p:strVal val="#ppt_y"/>
                                          </p:val>
                                        </p:tav>
                                      </p:tavLst>
                                    </p:anim>
                                  </p:childTnLst>
                                </p:cTn>
                              </p:par>
                              <p:par>
                                <p:cTn id="241" nodeType="withEffect" fill="hold" presetClass="entr" presetID="42">
                                  <p:stCondLst>
                                    <p:cond delay="0"/>
                                  </p:stCondLst>
                                  <p:childTnLst>
                                    <p:set>
                                      <p:cBhvr>
                                        <p:cTn id="242" dur="1" fill="hold">
                                          <p:stCondLst>
                                            <p:cond delay="0"/>
                                          </p:stCondLst>
                                        </p:cTn>
                                        <p:tgtEl>
                                          <p:spTgt spid="718"/>
                                        </p:tgtEl>
                                        <p:attrNameLst>
                                          <p:attrName>style.visibility</p:attrName>
                                        </p:attrNameLst>
                                      </p:cBhvr>
                                      <p:to>
                                        <p:strVal val="visible"/>
                                      </p:to>
                                    </p:set>
                                    <p:animEffect filter="fade" transition="in">
                                      <p:cBhvr additive="repl">
                                        <p:cTn id="243" dur="1000"/>
                                        <p:tgtEl>
                                          <p:spTgt spid="718"/>
                                        </p:tgtEl>
                                      </p:cBhvr>
                                    </p:animEffect>
                                    <p:anim calcmode="lin" valueType="num">
                                      <p:cBhvr additive="repl">
                                        <p:cTn id="244" dur="1000" fill="hold"/>
                                        <p:tgtEl>
                                          <p:spTgt spid="718"/>
                                        </p:tgtEl>
                                        <p:attrNameLst>
                                          <p:attrName>ppt_x</p:attrName>
                                        </p:attrNameLst>
                                      </p:cBhvr>
                                      <p:tavLst>
                                        <p:tav tm="0">
                                          <p:val>
                                            <p:strVal val="#ppt_x"/>
                                          </p:val>
                                        </p:tav>
                                        <p:tav tm="100000">
                                          <p:val>
                                            <p:strVal val="#ppt_x"/>
                                          </p:val>
                                        </p:tav>
                                      </p:tavLst>
                                    </p:anim>
                                    <p:anim calcmode="lin" valueType="num">
                                      <p:cBhvr additive="repl">
                                        <p:cTn id="245" dur="1000" fill="hold"/>
                                        <p:tgtEl>
                                          <p:spTgt spid="718"/>
                                        </p:tgtEl>
                                        <p:attrNameLst>
                                          <p:attrName>ppt_y</p:attrName>
                                        </p:attrNameLst>
                                      </p:cBhvr>
                                      <p:tavLst>
                                        <p:tav tm="0">
                                          <p:val>
                                            <p:strVal val="#ppt_y+.1"/>
                                          </p:val>
                                        </p:tav>
                                        <p:tav tm="100000">
                                          <p:val>
                                            <p:strVal val="#ppt_y"/>
                                          </p:val>
                                        </p:tav>
                                      </p:tavLst>
                                    </p:anim>
                                  </p:childTnLst>
                                </p:cTn>
                              </p:par>
                              <p:par>
                                <p:cTn id="246" nodeType="withEffect" fill="hold" presetClass="entr" presetID="42">
                                  <p:stCondLst>
                                    <p:cond delay="0"/>
                                  </p:stCondLst>
                                  <p:childTnLst>
                                    <p:set>
                                      <p:cBhvr>
                                        <p:cTn id="247" dur="1" fill="hold">
                                          <p:stCondLst>
                                            <p:cond delay="0"/>
                                          </p:stCondLst>
                                        </p:cTn>
                                        <p:tgtEl>
                                          <p:spTgt spid="686"/>
                                        </p:tgtEl>
                                        <p:attrNameLst>
                                          <p:attrName>style.visibility</p:attrName>
                                        </p:attrNameLst>
                                      </p:cBhvr>
                                      <p:to>
                                        <p:strVal val="visible"/>
                                      </p:to>
                                    </p:set>
                                    <p:animEffect filter="fade" transition="in">
                                      <p:cBhvr additive="repl">
                                        <p:cTn id="248" dur="1000"/>
                                        <p:tgtEl>
                                          <p:spTgt spid="686"/>
                                        </p:tgtEl>
                                      </p:cBhvr>
                                    </p:animEffect>
                                    <p:anim calcmode="lin" valueType="num">
                                      <p:cBhvr additive="repl">
                                        <p:cTn id="249" dur="1000" fill="hold"/>
                                        <p:tgtEl>
                                          <p:spTgt spid="686"/>
                                        </p:tgtEl>
                                        <p:attrNameLst>
                                          <p:attrName>ppt_x</p:attrName>
                                        </p:attrNameLst>
                                      </p:cBhvr>
                                      <p:tavLst>
                                        <p:tav tm="0">
                                          <p:val>
                                            <p:strVal val="#ppt_x"/>
                                          </p:val>
                                        </p:tav>
                                        <p:tav tm="100000">
                                          <p:val>
                                            <p:strVal val="#ppt_x"/>
                                          </p:val>
                                        </p:tav>
                                      </p:tavLst>
                                    </p:anim>
                                    <p:anim calcmode="lin" valueType="num">
                                      <p:cBhvr additive="repl">
                                        <p:cTn id="250" dur="1000" fill="hold"/>
                                        <p:tgtEl>
                                          <p:spTgt spid="686"/>
                                        </p:tgtEl>
                                        <p:attrNameLst>
                                          <p:attrName>ppt_y</p:attrName>
                                        </p:attrNameLst>
                                      </p:cBhvr>
                                      <p:tavLst>
                                        <p:tav tm="0">
                                          <p:val>
                                            <p:strVal val="#ppt_y+.1"/>
                                          </p:val>
                                        </p:tav>
                                        <p:tav tm="100000">
                                          <p:val>
                                            <p:strVal val="#ppt_y"/>
                                          </p:val>
                                        </p:tav>
                                      </p:tavLst>
                                    </p:anim>
                                  </p:childTnLst>
                                </p:cTn>
                              </p:par>
                              <p:par>
                                <p:cTn id="251" nodeType="withEffect" fill="hold" presetClass="entr" presetID="42">
                                  <p:stCondLst>
                                    <p:cond delay="0"/>
                                  </p:stCondLst>
                                  <p:childTnLst>
                                    <p:set>
                                      <p:cBhvr>
                                        <p:cTn id="252" dur="1" fill="hold">
                                          <p:stCondLst>
                                            <p:cond delay="0"/>
                                          </p:stCondLst>
                                        </p:cTn>
                                        <p:tgtEl>
                                          <p:spTgt spid="682"/>
                                        </p:tgtEl>
                                        <p:attrNameLst>
                                          <p:attrName>style.visibility</p:attrName>
                                        </p:attrNameLst>
                                      </p:cBhvr>
                                      <p:to>
                                        <p:strVal val="visible"/>
                                      </p:to>
                                    </p:set>
                                    <p:animEffect filter="fade" transition="in">
                                      <p:cBhvr additive="repl">
                                        <p:cTn id="253" dur="1000"/>
                                        <p:tgtEl>
                                          <p:spTgt spid="682"/>
                                        </p:tgtEl>
                                      </p:cBhvr>
                                    </p:animEffect>
                                    <p:anim calcmode="lin" valueType="num">
                                      <p:cBhvr additive="repl">
                                        <p:cTn id="254" dur="1000" fill="hold"/>
                                        <p:tgtEl>
                                          <p:spTgt spid="682"/>
                                        </p:tgtEl>
                                        <p:attrNameLst>
                                          <p:attrName>ppt_x</p:attrName>
                                        </p:attrNameLst>
                                      </p:cBhvr>
                                      <p:tavLst>
                                        <p:tav tm="0">
                                          <p:val>
                                            <p:strVal val="#ppt_x"/>
                                          </p:val>
                                        </p:tav>
                                        <p:tav tm="100000">
                                          <p:val>
                                            <p:strVal val="#ppt_x"/>
                                          </p:val>
                                        </p:tav>
                                      </p:tavLst>
                                    </p:anim>
                                    <p:anim calcmode="lin" valueType="num">
                                      <p:cBhvr additive="repl">
                                        <p:cTn id="255" dur="1000" fill="hold"/>
                                        <p:tgtEl>
                                          <p:spTgt spid="682"/>
                                        </p:tgtEl>
                                        <p:attrNameLst>
                                          <p:attrName>ppt_y</p:attrName>
                                        </p:attrNameLst>
                                      </p:cBhvr>
                                      <p:tavLst>
                                        <p:tav tm="0">
                                          <p:val>
                                            <p:strVal val="#ppt_y+.1"/>
                                          </p:val>
                                        </p:tav>
                                        <p:tav tm="100000">
                                          <p:val>
                                            <p:strVal val="#ppt_y"/>
                                          </p:val>
                                        </p:tav>
                                      </p:tavLst>
                                    </p:anim>
                                  </p:childTnLst>
                                </p:cTn>
                              </p:par>
                            </p:childTnLst>
                          </p:cTn>
                        </p:par>
                        <p:par>
                          <p:cTn id="256" fill="hold">
                            <p:stCondLst>
                              <p:cond delay="12000"/>
                            </p:stCondLst>
                            <p:childTnLst>
                              <p:par>
                                <p:cTn id="257" nodeType="afterEffect" fill="hold" presetClass="entr" presetID="42">
                                  <p:stCondLst>
                                    <p:cond delay="0"/>
                                  </p:stCondLst>
                                  <p:childTnLst>
                                    <p:set>
                                      <p:cBhvr>
                                        <p:cTn id="258" dur="1" fill="hold">
                                          <p:stCondLst>
                                            <p:cond delay="0"/>
                                          </p:stCondLst>
                                        </p:cTn>
                                        <p:tgtEl>
                                          <p:spTgt spid="660"/>
                                        </p:tgtEl>
                                        <p:attrNameLst>
                                          <p:attrName>style.visibility</p:attrName>
                                        </p:attrNameLst>
                                      </p:cBhvr>
                                      <p:to>
                                        <p:strVal val="visible"/>
                                      </p:to>
                                    </p:set>
                                    <p:animEffect filter="fade" transition="in">
                                      <p:cBhvr additive="repl">
                                        <p:cTn id="259" dur="1000"/>
                                        <p:tgtEl>
                                          <p:spTgt spid="660"/>
                                        </p:tgtEl>
                                      </p:cBhvr>
                                    </p:animEffect>
                                    <p:anim calcmode="lin" valueType="num">
                                      <p:cBhvr additive="repl">
                                        <p:cTn id="260" dur="1000" fill="hold"/>
                                        <p:tgtEl>
                                          <p:spTgt spid="660"/>
                                        </p:tgtEl>
                                        <p:attrNameLst>
                                          <p:attrName>ppt_x</p:attrName>
                                        </p:attrNameLst>
                                      </p:cBhvr>
                                      <p:tavLst>
                                        <p:tav tm="0">
                                          <p:val>
                                            <p:strVal val="#ppt_x"/>
                                          </p:val>
                                        </p:tav>
                                        <p:tav tm="100000">
                                          <p:val>
                                            <p:strVal val="#ppt_x"/>
                                          </p:val>
                                        </p:tav>
                                      </p:tavLst>
                                    </p:anim>
                                    <p:anim calcmode="lin" valueType="num">
                                      <p:cBhvr additive="repl">
                                        <p:cTn id="261" dur="1000" fill="hold"/>
                                        <p:tgtEl>
                                          <p:spTgt spid="660"/>
                                        </p:tgtEl>
                                        <p:attrNameLst>
                                          <p:attrName>ppt_y</p:attrName>
                                        </p:attrNameLst>
                                      </p:cBhvr>
                                      <p:tavLst>
                                        <p:tav tm="0">
                                          <p:val>
                                            <p:strVal val="#ppt_y+.1"/>
                                          </p:val>
                                        </p:tav>
                                        <p:tav tm="100000">
                                          <p:val>
                                            <p:strVal val="#ppt_y"/>
                                          </p:val>
                                        </p:tav>
                                      </p:tavLst>
                                    </p:anim>
                                  </p:childTnLst>
                                </p:cTn>
                              </p:par>
                              <p:par>
                                <p:cTn id="262" nodeType="withEffect" fill="hold" presetClass="entr" presetID="42">
                                  <p:stCondLst>
                                    <p:cond delay="0"/>
                                  </p:stCondLst>
                                  <p:childTnLst>
                                    <p:set>
                                      <p:cBhvr>
                                        <p:cTn id="263" dur="1" fill="hold">
                                          <p:stCondLst>
                                            <p:cond delay="0"/>
                                          </p:stCondLst>
                                        </p:cTn>
                                        <p:tgtEl>
                                          <p:spTgt spid="719"/>
                                        </p:tgtEl>
                                        <p:attrNameLst>
                                          <p:attrName>style.visibility</p:attrName>
                                        </p:attrNameLst>
                                      </p:cBhvr>
                                      <p:to>
                                        <p:strVal val="visible"/>
                                      </p:to>
                                    </p:set>
                                    <p:animEffect filter="fade" transition="in">
                                      <p:cBhvr additive="repl">
                                        <p:cTn id="264" dur="1000"/>
                                        <p:tgtEl>
                                          <p:spTgt spid="719"/>
                                        </p:tgtEl>
                                      </p:cBhvr>
                                    </p:animEffect>
                                    <p:anim calcmode="lin" valueType="num">
                                      <p:cBhvr additive="repl">
                                        <p:cTn id="265" dur="1000" fill="hold"/>
                                        <p:tgtEl>
                                          <p:spTgt spid="719"/>
                                        </p:tgtEl>
                                        <p:attrNameLst>
                                          <p:attrName>ppt_x</p:attrName>
                                        </p:attrNameLst>
                                      </p:cBhvr>
                                      <p:tavLst>
                                        <p:tav tm="0">
                                          <p:val>
                                            <p:strVal val="#ppt_x"/>
                                          </p:val>
                                        </p:tav>
                                        <p:tav tm="100000">
                                          <p:val>
                                            <p:strVal val="#ppt_x"/>
                                          </p:val>
                                        </p:tav>
                                      </p:tavLst>
                                    </p:anim>
                                    <p:anim calcmode="lin" valueType="num">
                                      <p:cBhvr additive="repl">
                                        <p:cTn id="266" dur="1000" fill="hold"/>
                                        <p:tgtEl>
                                          <p:spTgt spid="719"/>
                                        </p:tgtEl>
                                        <p:attrNameLst>
                                          <p:attrName>ppt_y</p:attrName>
                                        </p:attrNameLst>
                                      </p:cBhvr>
                                      <p:tavLst>
                                        <p:tav tm="0">
                                          <p:val>
                                            <p:strVal val="#ppt_y+.1"/>
                                          </p:val>
                                        </p:tav>
                                        <p:tav tm="100000">
                                          <p:val>
                                            <p:strVal val="#ppt_y"/>
                                          </p:val>
                                        </p:tav>
                                      </p:tavLst>
                                    </p:anim>
                                  </p:childTnLst>
                                </p:cTn>
                              </p:par>
                            </p:childTnLst>
                          </p:cTn>
                        </p:par>
                        <p:par>
                          <p:cTn id="267" fill="hold">
                            <p:stCondLst>
                              <p:cond delay="13000"/>
                            </p:stCondLst>
                            <p:childTnLst>
                              <p:par>
                                <p:cTn id="268" nodeType="afterEffect" fill="hold" presetClass="entr" presetID="42">
                                  <p:stCondLst>
                                    <p:cond delay="0"/>
                                  </p:stCondLst>
                                  <p:childTnLst>
                                    <p:set>
                                      <p:cBhvr>
                                        <p:cTn id="269" dur="1" fill="hold">
                                          <p:stCondLst>
                                            <p:cond delay="0"/>
                                          </p:stCondLst>
                                        </p:cTn>
                                        <p:tgtEl>
                                          <p:spTgt spid="683"/>
                                        </p:tgtEl>
                                        <p:attrNameLst>
                                          <p:attrName>style.visibility</p:attrName>
                                        </p:attrNameLst>
                                      </p:cBhvr>
                                      <p:to>
                                        <p:strVal val="visible"/>
                                      </p:to>
                                    </p:set>
                                    <p:animEffect filter="fade" transition="in">
                                      <p:cBhvr additive="repl">
                                        <p:cTn id="270" dur="1000"/>
                                        <p:tgtEl>
                                          <p:spTgt spid="683"/>
                                        </p:tgtEl>
                                      </p:cBhvr>
                                    </p:animEffect>
                                    <p:anim calcmode="lin" valueType="num">
                                      <p:cBhvr additive="repl">
                                        <p:cTn id="271" dur="1000" fill="hold"/>
                                        <p:tgtEl>
                                          <p:spTgt spid="683"/>
                                        </p:tgtEl>
                                        <p:attrNameLst>
                                          <p:attrName>ppt_x</p:attrName>
                                        </p:attrNameLst>
                                      </p:cBhvr>
                                      <p:tavLst>
                                        <p:tav tm="0">
                                          <p:val>
                                            <p:strVal val="#ppt_x"/>
                                          </p:val>
                                        </p:tav>
                                        <p:tav tm="100000">
                                          <p:val>
                                            <p:strVal val="#ppt_x"/>
                                          </p:val>
                                        </p:tav>
                                      </p:tavLst>
                                    </p:anim>
                                    <p:anim calcmode="lin" valueType="num">
                                      <p:cBhvr additive="repl">
                                        <p:cTn id="272" dur="1000" fill="hold"/>
                                        <p:tgtEl>
                                          <p:spTgt spid="683"/>
                                        </p:tgtEl>
                                        <p:attrNameLst>
                                          <p:attrName>ppt_y</p:attrName>
                                        </p:attrNameLst>
                                      </p:cBhvr>
                                      <p:tavLst>
                                        <p:tav tm="0">
                                          <p:val>
                                            <p:strVal val="#ppt_y+.1"/>
                                          </p:val>
                                        </p:tav>
                                        <p:tav tm="100000">
                                          <p:val>
                                            <p:strVal val="#ppt_y"/>
                                          </p:val>
                                        </p:tav>
                                      </p:tavLst>
                                    </p:anim>
                                  </p:childTnLst>
                                </p:cTn>
                              </p:par>
                              <p:par>
                                <p:cTn id="273" nodeType="withEffect" fill="hold" presetClass="entr" presetID="42">
                                  <p:stCondLst>
                                    <p:cond delay="0"/>
                                  </p:stCondLst>
                                  <p:childTnLst>
                                    <p:set>
                                      <p:cBhvr>
                                        <p:cTn id="274" dur="1" fill="hold">
                                          <p:stCondLst>
                                            <p:cond delay="0"/>
                                          </p:stCondLst>
                                        </p:cTn>
                                        <p:tgtEl>
                                          <p:spTgt spid="721"/>
                                        </p:tgtEl>
                                        <p:attrNameLst>
                                          <p:attrName>style.visibility</p:attrName>
                                        </p:attrNameLst>
                                      </p:cBhvr>
                                      <p:to>
                                        <p:strVal val="visible"/>
                                      </p:to>
                                    </p:set>
                                    <p:animEffect filter="fade" transition="in">
                                      <p:cBhvr additive="repl">
                                        <p:cTn id="275" dur="1000"/>
                                        <p:tgtEl>
                                          <p:spTgt spid="721"/>
                                        </p:tgtEl>
                                      </p:cBhvr>
                                    </p:animEffect>
                                    <p:anim calcmode="lin" valueType="num">
                                      <p:cBhvr additive="repl">
                                        <p:cTn id="276" dur="1000" fill="hold"/>
                                        <p:tgtEl>
                                          <p:spTgt spid="721"/>
                                        </p:tgtEl>
                                        <p:attrNameLst>
                                          <p:attrName>ppt_x</p:attrName>
                                        </p:attrNameLst>
                                      </p:cBhvr>
                                      <p:tavLst>
                                        <p:tav tm="0">
                                          <p:val>
                                            <p:strVal val="#ppt_x"/>
                                          </p:val>
                                        </p:tav>
                                        <p:tav tm="100000">
                                          <p:val>
                                            <p:strVal val="#ppt_x"/>
                                          </p:val>
                                        </p:tav>
                                      </p:tavLst>
                                    </p:anim>
                                    <p:anim calcmode="lin" valueType="num">
                                      <p:cBhvr additive="repl">
                                        <p:cTn id="277" dur="1000" fill="hold"/>
                                        <p:tgtEl>
                                          <p:spTgt spid="721"/>
                                        </p:tgtEl>
                                        <p:attrNameLst>
                                          <p:attrName>ppt_y</p:attrName>
                                        </p:attrNameLst>
                                      </p:cBhvr>
                                      <p:tavLst>
                                        <p:tav tm="0">
                                          <p:val>
                                            <p:strVal val="#ppt_y+.1"/>
                                          </p:val>
                                        </p:tav>
                                        <p:tav tm="100000">
                                          <p:val>
                                            <p:strVal val="#ppt_y"/>
                                          </p:val>
                                        </p:tav>
                                      </p:tavLst>
                                    </p:anim>
                                  </p:childTnLst>
                                </p:cTn>
                              </p:par>
                              <p:par>
                                <p:cTn id="278" nodeType="withEffect" fill="hold" presetClass="entr" presetID="42">
                                  <p:stCondLst>
                                    <p:cond delay="0"/>
                                  </p:stCondLst>
                                  <p:childTnLst>
                                    <p:set>
                                      <p:cBhvr>
                                        <p:cTn id="279" dur="1" fill="hold">
                                          <p:stCondLst>
                                            <p:cond delay="0"/>
                                          </p:stCondLst>
                                        </p:cTn>
                                        <p:tgtEl>
                                          <p:spTgt spid="720"/>
                                        </p:tgtEl>
                                        <p:attrNameLst>
                                          <p:attrName>style.visibility</p:attrName>
                                        </p:attrNameLst>
                                      </p:cBhvr>
                                      <p:to>
                                        <p:strVal val="visible"/>
                                      </p:to>
                                    </p:set>
                                    <p:animEffect filter="fade" transition="in">
                                      <p:cBhvr additive="repl">
                                        <p:cTn id="280" dur="1000"/>
                                        <p:tgtEl>
                                          <p:spTgt spid="720"/>
                                        </p:tgtEl>
                                      </p:cBhvr>
                                    </p:animEffect>
                                    <p:anim calcmode="lin" valueType="num">
                                      <p:cBhvr additive="repl">
                                        <p:cTn id="281" dur="1000" fill="hold"/>
                                        <p:tgtEl>
                                          <p:spTgt spid="720"/>
                                        </p:tgtEl>
                                        <p:attrNameLst>
                                          <p:attrName>ppt_x</p:attrName>
                                        </p:attrNameLst>
                                      </p:cBhvr>
                                      <p:tavLst>
                                        <p:tav tm="0">
                                          <p:val>
                                            <p:strVal val="#ppt_x"/>
                                          </p:val>
                                        </p:tav>
                                        <p:tav tm="100000">
                                          <p:val>
                                            <p:strVal val="#ppt_x"/>
                                          </p:val>
                                        </p:tav>
                                      </p:tavLst>
                                    </p:anim>
                                    <p:anim calcmode="lin" valueType="num">
                                      <p:cBhvr additive="repl">
                                        <p:cTn id="282" dur="1000" fill="hold"/>
                                        <p:tgtEl>
                                          <p:spTgt spid="720"/>
                                        </p:tgtEl>
                                        <p:attrNameLst>
                                          <p:attrName>ppt_y</p:attrName>
                                        </p:attrNameLst>
                                      </p:cBhvr>
                                      <p:tavLst>
                                        <p:tav tm="0">
                                          <p:val>
                                            <p:strVal val="#ppt_y+.1"/>
                                          </p:val>
                                        </p:tav>
                                        <p:tav tm="100000">
                                          <p:val>
                                            <p:strVal val="#ppt_y"/>
                                          </p:val>
                                        </p:tav>
                                      </p:tavLst>
                                    </p:anim>
                                  </p:childTnLst>
                                </p:cTn>
                              </p:par>
                              <p:par>
                                <p:cTn id="283" nodeType="withEffect" fill="hold" presetClass="entr" presetID="42">
                                  <p:stCondLst>
                                    <p:cond delay="0"/>
                                  </p:stCondLst>
                                  <p:childTnLst>
                                    <p:set>
                                      <p:cBhvr>
                                        <p:cTn id="284" dur="1" fill="hold">
                                          <p:stCondLst>
                                            <p:cond delay="0"/>
                                          </p:stCondLst>
                                        </p:cTn>
                                        <p:tgtEl>
                                          <p:spTgt spid="657"/>
                                        </p:tgtEl>
                                        <p:attrNameLst>
                                          <p:attrName>style.visibility</p:attrName>
                                        </p:attrNameLst>
                                      </p:cBhvr>
                                      <p:to>
                                        <p:strVal val="visible"/>
                                      </p:to>
                                    </p:set>
                                    <p:animEffect filter="fade" transition="in">
                                      <p:cBhvr additive="repl">
                                        <p:cTn id="285" dur="1000"/>
                                        <p:tgtEl>
                                          <p:spTgt spid="657"/>
                                        </p:tgtEl>
                                      </p:cBhvr>
                                    </p:animEffect>
                                    <p:anim calcmode="lin" valueType="num">
                                      <p:cBhvr additive="repl">
                                        <p:cTn id="286" dur="1000" fill="hold"/>
                                        <p:tgtEl>
                                          <p:spTgt spid="657"/>
                                        </p:tgtEl>
                                        <p:attrNameLst>
                                          <p:attrName>ppt_x</p:attrName>
                                        </p:attrNameLst>
                                      </p:cBhvr>
                                      <p:tavLst>
                                        <p:tav tm="0">
                                          <p:val>
                                            <p:strVal val="#ppt_x"/>
                                          </p:val>
                                        </p:tav>
                                        <p:tav tm="100000">
                                          <p:val>
                                            <p:strVal val="#ppt_x"/>
                                          </p:val>
                                        </p:tav>
                                      </p:tavLst>
                                    </p:anim>
                                    <p:anim calcmode="lin" valueType="num">
                                      <p:cBhvr additive="repl">
                                        <p:cTn id="287" dur="1000" fill="hold"/>
                                        <p:tgtEl>
                                          <p:spTgt spid="657"/>
                                        </p:tgtEl>
                                        <p:attrNameLst>
                                          <p:attrName>ppt_y</p:attrName>
                                        </p:attrNameLst>
                                      </p:cBhvr>
                                      <p:tavLst>
                                        <p:tav tm="0">
                                          <p:val>
                                            <p:strVal val="#ppt_y+.1"/>
                                          </p:val>
                                        </p:tav>
                                        <p:tav tm="100000">
                                          <p:val>
                                            <p:strVal val="#ppt_y"/>
                                          </p:val>
                                        </p:tav>
                                      </p:tavLst>
                                    </p:anim>
                                  </p:childTnLst>
                                </p:cTn>
                              </p:par>
                            </p:childTnLst>
                          </p:cTn>
                        </p:par>
                        <p:par>
                          <p:cTn id="288" fill="hold">
                            <p:stCondLst>
                              <p:cond delay="14000"/>
                            </p:stCondLst>
                            <p:childTnLst>
                              <p:par>
                                <p:cTn id="289" nodeType="afterEffect" fill="hold" presetClass="entr" presetID="42">
                                  <p:stCondLst>
                                    <p:cond delay="0"/>
                                  </p:stCondLst>
                                  <p:childTnLst>
                                    <p:set>
                                      <p:cBhvr>
                                        <p:cTn id="290" dur="1" fill="hold">
                                          <p:stCondLst>
                                            <p:cond delay="0"/>
                                          </p:stCondLst>
                                        </p:cTn>
                                        <p:tgtEl>
                                          <p:spTgt spid="667"/>
                                        </p:tgtEl>
                                        <p:attrNameLst>
                                          <p:attrName>style.visibility</p:attrName>
                                        </p:attrNameLst>
                                      </p:cBhvr>
                                      <p:to>
                                        <p:strVal val="visible"/>
                                      </p:to>
                                    </p:set>
                                    <p:animEffect filter="fade" transition="in">
                                      <p:cBhvr additive="repl">
                                        <p:cTn id="291" dur="1000"/>
                                        <p:tgtEl>
                                          <p:spTgt spid="667"/>
                                        </p:tgtEl>
                                      </p:cBhvr>
                                    </p:animEffect>
                                    <p:anim calcmode="lin" valueType="num">
                                      <p:cBhvr additive="repl">
                                        <p:cTn id="292" dur="1000" fill="hold"/>
                                        <p:tgtEl>
                                          <p:spTgt spid="667"/>
                                        </p:tgtEl>
                                        <p:attrNameLst>
                                          <p:attrName>ppt_x</p:attrName>
                                        </p:attrNameLst>
                                      </p:cBhvr>
                                      <p:tavLst>
                                        <p:tav tm="0">
                                          <p:val>
                                            <p:strVal val="#ppt_x"/>
                                          </p:val>
                                        </p:tav>
                                        <p:tav tm="100000">
                                          <p:val>
                                            <p:strVal val="#ppt_x"/>
                                          </p:val>
                                        </p:tav>
                                      </p:tavLst>
                                    </p:anim>
                                    <p:anim calcmode="lin" valueType="num">
                                      <p:cBhvr additive="repl">
                                        <p:cTn id="293" dur="1000" fill="hold"/>
                                        <p:tgtEl>
                                          <p:spTgt spid="667"/>
                                        </p:tgtEl>
                                        <p:attrNameLst>
                                          <p:attrName>ppt_y</p:attrName>
                                        </p:attrNameLst>
                                      </p:cBhvr>
                                      <p:tavLst>
                                        <p:tav tm="0">
                                          <p:val>
                                            <p:strVal val="#ppt_y+.1"/>
                                          </p:val>
                                        </p:tav>
                                        <p:tav tm="100000">
                                          <p:val>
                                            <p:strVal val="#ppt_y"/>
                                          </p:val>
                                        </p:tav>
                                      </p:tavLst>
                                    </p:anim>
                                  </p:childTnLst>
                                </p:cTn>
                              </p:par>
                              <p:par>
                                <p:cTn id="294" nodeType="withEffect" fill="hold" presetClass="entr" presetID="42">
                                  <p:stCondLst>
                                    <p:cond delay="0"/>
                                  </p:stCondLst>
                                  <p:childTnLst>
                                    <p:set>
                                      <p:cBhvr>
                                        <p:cTn id="295" dur="1" fill="hold">
                                          <p:stCondLst>
                                            <p:cond delay="0"/>
                                          </p:stCondLst>
                                        </p:cTn>
                                        <p:tgtEl>
                                          <p:spTgt spid="699"/>
                                        </p:tgtEl>
                                        <p:attrNameLst>
                                          <p:attrName>style.visibility</p:attrName>
                                        </p:attrNameLst>
                                      </p:cBhvr>
                                      <p:to>
                                        <p:strVal val="visible"/>
                                      </p:to>
                                    </p:set>
                                    <p:animEffect filter="fade" transition="in">
                                      <p:cBhvr additive="repl">
                                        <p:cTn id="296" dur="1000"/>
                                        <p:tgtEl>
                                          <p:spTgt spid="699"/>
                                        </p:tgtEl>
                                      </p:cBhvr>
                                    </p:animEffect>
                                    <p:anim calcmode="lin" valueType="num">
                                      <p:cBhvr additive="repl">
                                        <p:cTn id="297" dur="1000" fill="hold"/>
                                        <p:tgtEl>
                                          <p:spTgt spid="699"/>
                                        </p:tgtEl>
                                        <p:attrNameLst>
                                          <p:attrName>ppt_x</p:attrName>
                                        </p:attrNameLst>
                                      </p:cBhvr>
                                      <p:tavLst>
                                        <p:tav tm="0">
                                          <p:val>
                                            <p:strVal val="#ppt_x"/>
                                          </p:val>
                                        </p:tav>
                                        <p:tav tm="100000">
                                          <p:val>
                                            <p:strVal val="#ppt_x"/>
                                          </p:val>
                                        </p:tav>
                                      </p:tavLst>
                                    </p:anim>
                                    <p:anim calcmode="lin" valueType="num">
                                      <p:cBhvr additive="repl">
                                        <p:cTn id="298" dur="1000" fill="hold"/>
                                        <p:tgtEl>
                                          <p:spTgt spid="699"/>
                                        </p:tgtEl>
                                        <p:attrNameLst>
                                          <p:attrName>ppt_y</p:attrName>
                                        </p:attrNameLst>
                                      </p:cBhvr>
                                      <p:tavLst>
                                        <p:tav tm="0">
                                          <p:val>
                                            <p:strVal val="#ppt_y+.1"/>
                                          </p:val>
                                        </p:tav>
                                        <p:tav tm="100000">
                                          <p:val>
                                            <p:strVal val="#ppt_y"/>
                                          </p:val>
                                        </p:tav>
                                      </p:tavLst>
                                    </p:anim>
                                  </p:childTnLst>
                                </p:cTn>
                              </p:par>
                              <p:par>
                                <p:cTn id="299" nodeType="withEffect" fill="hold" presetClass="entr" presetID="42">
                                  <p:stCondLst>
                                    <p:cond delay="0"/>
                                  </p:stCondLst>
                                  <p:childTnLst>
                                    <p:set>
                                      <p:cBhvr>
                                        <p:cTn id="300" dur="1" fill="hold">
                                          <p:stCondLst>
                                            <p:cond delay="0"/>
                                          </p:stCondLst>
                                        </p:cTn>
                                        <p:tgtEl>
                                          <p:spTgt spid="722"/>
                                        </p:tgtEl>
                                        <p:attrNameLst>
                                          <p:attrName>style.visibility</p:attrName>
                                        </p:attrNameLst>
                                      </p:cBhvr>
                                      <p:to>
                                        <p:strVal val="visible"/>
                                      </p:to>
                                    </p:set>
                                    <p:animEffect filter="fade" transition="in">
                                      <p:cBhvr additive="repl">
                                        <p:cTn id="301" dur="1000"/>
                                        <p:tgtEl>
                                          <p:spTgt spid="722"/>
                                        </p:tgtEl>
                                      </p:cBhvr>
                                    </p:animEffect>
                                    <p:anim calcmode="lin" valueType="num">
                                      <p:cBhvr additive="repl">
                                        <p:cTn id="302" dur="1000" fill="hold"/>
                                        <p:tgtEl>
                                          <p:spTgt spid="722"/>
                                        </p:tgtEl>
                                        <p:attrNameLst>
                                          <p:attrName>ppt_x</p:attrName>
                                        </p:attrNameLst>
                                      </p:cBhvr>
                                      <p:tavLst>
                                        <p:tav tm="0">
                                          <p:val>
                                            <p:strVal val="#ppt_x"/>
                                          </p:val>
                                        </p:tav>
                                        <p:tav tm="100000">
                                          <p:val>
                                            <p:strVal val="#ppt_x"/>
                                          </p:val>
                                        </p:tav>
                                      </p:tavLst>
                                    </p:anim>
                                    <p:anim calcmode="lin" valueType="num">
                                      <p:cBhvr additive="repl">
                                        <p:cTn id="303" dur="1000" fill="hold"/>
                                        <p:tgtEl>
                                          <p:spTgt spid="722"/>
                                        </p:tgtEl>
                                        <p:attrNameLst>
                                          <p:attrName>ppt_y</p:attrName>
                                        </p:attrNameLst>
                                      </p:cBhvr>
                                      <p:tavLst>
                                        <p:tav tm="0">
                                          <p:val>
                                            <p:strVal val="#ppt_y+.1"/>
                                          </p:val>
                                        </p:tav>
                                        <p:tav tm="100000">
                                          <p:val>
                                            <p:strVal val="#ppt_y"/>
                                          </p:val>
                                        </p:tav>
                                      </p:tavLst>
                                    </p:anim>
                                  </p:childTnLst>
                                </p:cTn>
                              </p:par>
                              <p:par>
                                <p:cTn id="304" nodeType="withEffect" fill="hold" presetClass="entr" presetID="42">
                                  <p:stCondLst>
                                    <p:cond delay="0"/>
                                  </p:stCondLst>
                                  <p:childTnLst>
                                    <p:set>
                                      <p:cBhvr>
                                        <p:cTn id="305" dur="1" fill="hold">
                                          <p:stCondLst>
                                            <p:cond delay="0"/>
                                          </p:stCondLst>
                                        </p:cTn>
                                        <p:tgtEl>
                                          <p:spTgt spid="653"/>
                                        </p:tgtEl>
                                        <p:attrNameLst>
                                          <p:attrName>style.visibility</p:attrName>
                                        </p:attrNameLst>
                                      </p:cBhvr>
                                      <p:to>
                                        <p:strVal val="visible"/>
                                      </p:to>
                                    </p:set>
                                    <p:animEffect filter="fade" transition="in">
                                      <p:cBhvr additive="repl">
                                        <p:cTn id="306" dur="1000"/>
                                        <p:tgtEl>
                                          <p:spTgt spid="653"/>
                                        </p:tgtEl>
                                      </p:cBhvr>
                                    </p:animEffect>
                                    <p:anim calcmode="lin" valueType="num">
                                      <p:cBhvr additive="repl">
                                        <p:cTn id="307" dur="1000" fill="hold"/>
                                        <p:tgtEl>
                                          <p:spTgt spid="653"/>
                                        </p:tgtEl>
                                        <p:attrNameLst>
                                          <p:attrName>ppt_x</p:attrName>
                                        </p:attrNameLst>
                                      </p:cBhvr>
                                      <p:tavLst>
                                        <p:tav tm="0">
                                          <p:val>
                                            <p:strVal val="#ppt_x"/>
                                          </p:val>
                                        </p:tav>
                                        <p:tav tm="100000">
                                          <p:val>
                                            <p:strVal val="#ppt_x"/>
                                          </p:val>
                                        </p:tav>
                                      </p:tavLst>
                                    </p:anim>
                                    <p:anim calcmode="lin" valueType="num">
                                      <p:cBhvr additive="repl">
                                        <p:cTn id="308" dur="1000" fill="hold"/>
                                        <p:tgtEl>
                                          <p:spTgt spid="653"/>
                                        </p:tgtEl>
                                        <p:attrNameLst>
                                          <p:attrName>ppt_y</p:attrName>
                                        </p:attrNameLst>
                                      </p:cBhvr>
                                      <p:tavLst>
                                        <p:tav tm="0">
                                          <p:val>
                                            <p:strVal val="#ppt_y+.1"/>
                                          </p:val>
                                        </p:tav>
                                        <p:tav tm="100000">
                                          <p:val>
                                            <p:strVal val="#ppt_y"/>
                                          </p:val>
                                        </p:tav>
                                      </p:tavLst>
                                    </p:anim>
                                  </p:childTnLst>
                                </p:cTn>
                              </p:par>
                            </p:childTnLst>
                          </p:cTn>
                        </p:par>
                        <p:par>
                          <p:cTn id="309" fill="hold">
                            <p:stCondLst>
                              <p:cond delay="15000"/>
                            </p:stCondLst>
                            <p:childTnLst>
                              <p:par>
                                <p:cTn id="310" nodeType="afterEffect" fill="hold" presetClass="entr" presetID="42">
                                  <p:stCondLst>
                                    <p:cond delay="0"/>
                                  </p:stCondLst>
                                  <p:childTnLst>
                                    <p:set>
                                      <p:cBhvr>
                                        <p:cTn id="311" dur="1" fill="hold">
                                          <p:stCondLst>
                                            <p:cond delay="0"/>
                                          </p:stCondLst>
                                        </p:cTn>
                                        <p:tgtEl>
                                          <p:spTgt spid="655"/>
                                        </p:tgtEl>
                                        <p:attrNameLst>
                                          <p:attrName>style.visibility</p:attrName>
                                        </p:attrNameLst>
                                      </p:cBhvr>
                                      <p:to>
                                        <p:strVal val="visible"/>
                                      </p:to>
                                    </p:set>
                                    <p:animEffect filter="fade" transition="in">
                                      <p:cBhvr additive="repl">
                                        <p:cTn id="312" dur="1000"/>
                                        <p:tgtEl>
                                          <p:spTgt spid="655"/>
                                        </p:tgtEl>
                                      </p:cBhvr>
                                    </p:animEffect>
                                    <p:anim calcmode="lin" valueType="num">
                                      <p:cBhvr additive="repl">
                                        <p:cTn id="313" dur="1000" fill="hold"/>
                                        <p:tgtEl>
                                          <p:spTgt spid="655"/>
                                        </p:tgtEl>
                                        <p:attrNameLst>
                                          <p:attrName>ppt_x</p:attrName>
                                        </p:attrNameLst>
                                      </p:cBhvr>
                                      <p:tavLst>
                                        <p:tav tm="0">
                                          <p:val>
                                            <p:strVal val="#ppt_x"/>
                                          </p:val>
                                        </p:tav>
                                        <p:tav tm="100000">
                                          <p:val>
                                            <p:strVal val="#ppt_x"/>
                                          </p:val>
                                        </p:tav>
                                      </p:tavLst>
                                    </p:anim>
                                    <p:anim calcmode="lin" valueType="num">
                                      <p:cBhvr additive="repl">
                                        <p:cTn id="314" dur="1000" fill="hold"/>
                                        <p:tgtEl>
                                          <p:spTgt spid="655"/>
                                        </p:tgtEl>
                                        <p:attrNameLst>
                                          <p:attrName>ppt_y</p:attrName>
                                        </p:attrNameLst>
                                      </p:cBhvr>
                                      <p:tavLst>
                                        <p:tav tm="0">
                                          <p:val>
                                            <p:strVal val="#ppt_y+.1"/>
                                          </p:val>
                                        </p:tav>
                                        <p:tav tm="100000">
                                          <p:val>
                                            <p:strVal val="#ppt_y"/>
                                          </p:val>
                                        </p:tav>
                                      </p:tavLst>
                                    </p:anim>
                                  </p:childTnLst>
                                </p:cTn>
                              </p:par>
                              <p:par>
                                <p:cTn id="315" nodeType="withEffect" fill="hold" presetClass="entr" presetID="42">
                                  <p:stCondLst>
                                    <p:cond delay="0"/>
                                  </p:stCondLst>
                                  <p:childTnLst>
                                    <p:set>
                                      <p:cBhvr>
                                        <p:cTn id="316" dur="1" fill="hold">
                                          <p:stCondLst>
                                            <p:cond delay="0"/>
                                          </p:stCondLst>
                                        </p:cTn>
                                        <p:tgtEl>
                                          <p:spTgt spid="654"/>
                                        </p:tgtEl>
                                        <p:attrNameLst>
                                          <p:attrName>style.visibility</p:attrName>
                                        </p:attrNameLst>
                                      </p:cBhvr>
                                      <p:to>
                                        <p:strVal val="visible"/>
                                      </p:to>
                                    </p:set>
                                    <p:animEffect filter="fade" transition="in">
                                      <p:cBhvr additive="repl">
                                        <p:cTn id="317" dur="1000"/>
                                        <p:tgtEl>
                                          <p:spTgt spid="654"/>
                                        </p:tgtEl>
                                      </p:cBhvr>
                                    </p:animEffect>
                                    <p:anim calcmode="lin" valueType="num">
                                      <p:cBhvr additive="repl">
                                        <p:cTn id="318" dur="1000" fill="hold"/>
                                        <p:tgtEl>
                                          <p:spTgt spid="654"/>
                                        </p:tgtEl>
                                        <p:attrNameLst>
                                          <p:attrName>ppt_x</p:attrName>
                                        </p:attrNameLst>
                                      </p:cBhvr>
                                      <p:tavLst>
                                        <p:tav tm="0">
                                          <p:val>
                                            <p:strVal val="#ppt_x"/>
                                          </p:val>
                                        </p:tav>
                                        <p:tav tm="100000">
                                          <p:val>
                                            <p:strVal val="#ppt_x"/>
                                          </p:val>
                                        </p:tav>
                                      </p:tavLst>
                                    </p:anim>
                                    <p:anim calcmode="lin" valueType="num">
                                      <p:cBhvr additive="repl">
                                        <p:cTn id="319" dur="1000" fill="hold"/>
                                        <p:tgtEl>
                                          <p:spTgt spid="654"/>
                                        </p:tgtEl>
                                        <p:attrNameLst>
                                          <p:attrName>ppt_y</p:attrName>
                                        </p:attrNameLst>
                                      </p:cBhvr>
                                      <p:tavLst>
                                        <p:tav tm="0">
                                          <p:val>
                                            <p:strVal val="#ppt_y+.1"/>
                                          </p:val>
                                        </p:tav>
                                        <p:tav tm="100000">
                                          <p:val>
                                            <p:strVal val="#ppt_y"/>
                                          </p:val>
                                        </p:tav>
                                      </p:tavLst>
                                    </p:anim>
                                  </p:childTnLst>
                                </p:cTn>
                              </p:par>
                              <p:par>
                                <p:cTn id="320" nodeType="withEffect" fill="hold" presetClass="entr" presetID="42">
                                  <p:stCondLst>
                                    <p:cond delay="0"/>
                                  </p:stCondLst>
                                  <p:childTnLst>
                                    <p:set>
                                      <p:cBhvr>
                                        <p:cTn id="321" dur="1" fill="hold">
                                          <p:stCondLst>
                                            <p:cond delay="0"/>
                                          </p:stCondLst>
                                        </p:cTn>
                                        <p:tgtEl>
                                          <p:spTgt spid="702"/>
                                        </p:tgtEl>
                                        <p:attrNameLst>
                                          <p:attrName>style.visibility</p:attrName>
                                        </p:attrNameLst>
                                      </p:cBhvr>
                                      <p:to>
                                        <p:strVal val="visible"/>
                                      </p:to>
                                    </p:set>
                                    <p:animEffect filter="fade" transition="in">
                                      <p:cBhvr additive="repl">
                                        <p:cTn id="322" dur="1000"/>
                                        <p:tgtEl>
                                          <p:spTgt spid="702"/>
                                        </p:tgtEl>
                                      </p:cBhvr>
                                    </p:animEffect>
                                    <p:anim calcmode="lin" valueType="num">
                                      <p:cBhvr additive="repl">
                                        <p:cTn id="323" dur="1000" fill="hold"/>
                                        <p:tgtEl>
                                          <p:spTgt spid="702"/>
                                        </p:tgtEl>
                                        <p:attrNameLst>
                                          <p:attrName>ppt_x</p:attrName>
                                        </p:attrNameLst>
                                      </p:cBhvr>
                                      <p:tavLst>
                                        <p:tav tm="0">
                                          <p:val>
                                            <p:strVal val="#ppt_x"/>
                                          </p:val>
                                        </p:tav>
                                        <p:tav tm="100000">
                                          <p:val>
                                            <p:strVal val="#ppt_x"/>
                                          </p:val>
                                        </p:tav>
                                      </p:tavLst>
                                    </p:anim>
                                    <p:anim calcmode="lin" valueType="num">
                                      <p:cBhvr additive="repl">
                                        <p:cTn id="324" dur="1000" fill="hold"/>
                                        <p:tgtEl>
                                          <p:spTgt spid="702"/>
                                        </p:tgtEl>
                                        <p:attrNameLst>
                                          <p:attrName>ppt_y</p:attrName>
                                        </p:attrNameLst>
                                      </p:cBhvr>
                                      <p:tavLst>
                                        <p:tav tm="0">
                                          <p:val>
                                            <p:strVal val="#ppt_y+.1"/>
                                          </p:val>
                                        </p:tav>
                                        <p:tav tm="100000">
                                          <p:val>
                                            <p:strVal val="#ppt_y"/>
                                          </p:val>
                                        </p:tav>
                                      </p:tavLst>
                                    </p:anim>
                                  </p:childTnLst>
                                </p:cTn>
                              </p:par>
                              <p:par>
                                <p:cTn id="325" nodeType="withEffect" fill="hold" presetClass="entr" presetID="42">
                                  <p:stCondLst>
                                    <p:cond delay="0"/>
                                  </p:stCondLst>
                                  <p:childTnLst>
                                    <p:set>
                                      <p:cBhvr>
                                        <p:cTn id="326" dur="1" fill="hold">
                                          <p:stCondLst>
                                            <p:cond delay="0"/>
                                          </p:stCondLst>
                                        </p:cTn>
                                        <p:tgtEl>
                                          <p:spTgt spid="703"/>
                                        </p:tgtEl>
                                        <p:attrNameLst>
                                          <p:attrName>style.visibility</p:attrName>
                                        </p:attrNameLst>
                                      </p:cBhvr>
                                      <p:to>
                                        <p:strVal val="visible"/>
                                      </p:to>
                                    </p:set>
                                    <p:animEffect filter="fade" transition="in">
                                      <p:cBhvr additive="repl">
                                        <p:cTn id="327" dur="1000"/>
                                        <p:tgtEl>
                                          <p:spTgt spid="703"/>
                                        </p:tgtEl>
                                      </p:cBhvr>
                                    </p:animEffect>
                                    <p:anim calcmode="lin" valueType="num">
                                      <p:cBhvr additive="repl">
                                        <p:cTn id="328" dur="1000" fill="hold"/>
                                        <p:tgtEl>
                                          <p:spTgt spid="703"/>
                                        </p:tgtEl>
                                        <p:attrNameLst>
                                          <p:attrName>ppt_x</p:attrName>
                                        </p:attrNameLst>
                                      </p:cBhvr>
                                      <p:tavLst>
                                        <p:tav tm="0">
                                          <p:val>
                                            <p:strVal val="#ppt_x"/>
                                          </p:val>
                                        </p:tav>
                                        <p:tav tm="100000">
                                          <p:val>
                                            <p:strVal val="#ppt_x"/>
                                          </p:val>
                                        </p:tav>
                                      </p:tavLst>
                                    </p:anim>
                                    <p:anim calcmode="lin" valueType="num">
                                      <p:cBhvr additive="repl">
                                        <p:cTn id="329" dur="1000" fill="hold"/>
                                        <p:tgtEl>
                                          <p:spTgt spid="703"/>
                                        </p:tgtEl>
                                        <p:attrNameLst>
                                          <p:attrName>ppt_y</p:attrName>
                                        </p:attrNameLst>
                                      </p:cBhvr>
                                      <p:tavLst>
                                        <p:tav tm="0">
                                          <p:val>
                                            <p:strVal val="#ppt_y+.1"/>
                                          </p:val>
                                        </p:tav>
                                        <p:tav tm="100000">
                                          <p:val>
                                            <p:strVal val="#ppt_y"/>
                                          </p:val>
                                        </p:tav>
                                      </p:tavLst>
                                    </p:anim>
                                  </p:childTnLst>
                                </p:cTn>
                              </p:par>
                              <p:par>
                                <p:cTn id="330" nodeType="withEffect" fill="hold" presetClass="entr" presetID="42">
                                  <p:stCondLst>
                                    <p:cond delay="0"/>
                                  </p:stCondLst>
                                  <p:childTnLst>
                                    <p:set>
                                      <p:cBhvr>
                                        <p:cTn id="331" dur="1" fill="hold">
                                          <p:stCondLst>
                                            <p:cond delay="0"/>
                                          </p:stCondLst>
                                        </p:cTn>
                                        <p:tgtEl>
                                          <p:spTgt spid="701"/>
                                        </p:tgtEl>
                                        <p:attrNameLst>
                                          <p:attrName>style.visibility</p:attrName>
                                        </p:attrNameLst>
                                      </p:cBhvr>
                                      <p:to>
                                        <p:strVal val="visible"/>
                                      </p:to>
                                    </p:set>
                                    <p:animEffect filter="fade" transition="in">
                                      <p:cBhvr additive="repl">
                                        <p:cTn id="332" dur="1000"/>
                                        <p:tgtEl>
                                          <p:spTgt spid="701"/>
                                        </p:tgtEl>
                                      </p:cBhvr>
                                    </p:animEffect>
                                    <p:anim calcmode="lin" valueType="num">
                                      <p:cBhvr additive="repl">
                                        <p:cTn id="333" dur="1000" fill="hold"/>
                                        <p:tgtEl>
                                          <p:spTgt spid="701"/>
                                        </p:tgtEl>
                                        <p:attrNameLst>
                                          <p:attrName>ppt_x</p:attrName>
                                        </p:attrNameLst>
                                      </p:cBhvr>
                                      <p:tavLst>
                                        <p:tav tm="0">
                                          <p:val>
                                            <p:strVal val="#ppt_x"/>
                                          </p:val>
                                        </p:tav>
                                        <p:tav tm="100000">
                                          <p:val>
                                            <p:strVal val="#ppt_x"/>
                                          </p:val>
                                        </p:tav>
                                      </p:tavLst>
                                    </p:anim>
                                    <p:anim calcmode="lin" valueType="num">
                                      <p:cBhvr additive="repl">
                                        <p:cTn id="334" dur="1000" fill="hold"/>
                                        <p:tgtEl>
                                          <p:spTgt spid="701"/>
                                        </p:tgtEl>
                                        <p:attrNameLst>
                                          <p:attrName>ppt_y</p:attrName>
                                        </p:attrNameLst>
                                      </p:cBhvr>
                                      <p:tavLst>
                                        <p:tav tm="0">
                                          <p:val>
                                            <p:strVal val="#ppt_y+.1"/>
                                          </p:val>
                                        </p:tav>
                                        <p:tav tm="100000">
                                          <p:val>
                                            <p:strVal val="#ppt_y"/>
                                          </p:val>
                                        </p:tav>
                                      </p:tavLst>
                                    </p:anim>
                                  </p:childTnLst>
                                </p:cTn>
                              </p:par>
                              <p:par>
                                <p:cTn id="335" nodeType="withEffect" fill="hold" presetClass="entr" presetID="42">
                                  <p:stCondLst>
                                    <p:cond delay="0"/>
                                  </p:stCondLst>
                                  <p:childTnLst>
                                    <p:set>
                                      <p:cBhvr>
                                        <p:cTn id="336" dur="1" fill="hold">
                                          <p:stCondLst>
                                            <p:cond delay="0"/>
                                          </p:stCondLst>
                                        </p:cTn>
                                        <p:tgtEl>
                                          <p:spTgt spid="700"/>
                                        </p:tgtEl>
                                        <p:attrNameLst>
                                          <p:attrName>style.visibility</p:attrName>
                                        </p:attrNameLst>
                                      </p:cBhvr>
                                      <p:to>
                                        <p:strVal val="visible"/>
                                      </p:to>
                                    </p:set>
                                    <p:animEffect filter="fade" transition="in">
                                      <p:cBhvr additive="repl">
                                        <p:cTn id="337" dur="1000"/>
                                        <p:tgtEl>
                                          <p:spTgt spid="700"/>
                                        </p:tgtEl>
                                      </p:cBhvr>
                                    </p:animEffect>
                                    <p:anim calcmode="lin" valueType="num">
                                      <p:cBhvr additive="repl">
                                        <p:cTn id="338" dur="1000" fill="hold"/>
                                        <p:tgtEl>
                                          <p:spTgt spid="700"/>
                                        </p:tgtEl>
                                        <p:attrNameLst>
                                          <p:attrName>ppt_x</p:attrName>
                                        </p:attrNameLst>
                                      </p:cBhvr>
                                      <p:tavLst>
                                        <p:tav tm="0">
                                          <p:val>
                                            <p:strVal val="#ppt_x"/>
                                          </p:val>
                                        </p:tav>
                                        <p:tav tm="100000">
                                          <p:val>
                                            <p:strVal val="#ppt_x"/>
                                          </p:val>
                                        </p:tav>
                                      </p:tavLst>
                                    </p:anim>
                                    <p:anim calcmode="lin" valueType="num">
                                      <p:cBhvr additive="repl">
                                        <p:cTn id="339" dur="1000" fill="hold"/>
                                        <p:tgtEl>
                                          <p:spTgt spid="700"/>
                                        </p:tgtEl>
                                        <p:attrNameLst>
                                          <p:attrName>ppt_y</p:attrName>
                                        </p:attrNameLst>
                                      </p:cBhvr>
                                      <p:tavLst>
                                        <p:tav tm="0">
                                          <p:val>
                                            <p:strVal val="#ppt_y+.1"/>
                                          </p:val>
                                        </p:tav>
                                        <p:tav tm="100000">
                                          <p:val>
                                            <p:strVal val="#ppt_y"/>
                                          </p:val>
                                        </p:tav>
                                      </p:tavLst>
                                    </p:anim>
                                  </p:childTnLst>
                                </p:cTn>
                              </p:par>
                              <p:par>
                                <p:cTn id="340" nodeType="withEffect" fill="hold" presetClass="entr" presetID="42">
                                  <p:stCondLst>
                                    <p:cond delay="0"/>
                                  </p:stCondLst>
                                  <p:childTnLst>
                                    <p:set>
                                      <p:cBhvr>
                                        <p:cTn id="341" dur="1" fill="hold">
                                          <p:stCondLst>
                                            <p:cond delay="0"/>
                                          </p:stCondLst>
                                        </p:cTn>
                                        <p:tgtEl>
                                          <p:spTgt spid="679"/>
                                        </p:tgtEl>
                                        <p:attrNameLst>
                                          <p:attrName>style.visibility</p:attrName>
                                        </p:attrNameLst>
                                      </p:cBhvr>
                                      <p:to>
                                        <p:strVal val="visible"/>
                                      </p:to>
                                    </p:set>
                                    <p:animEffect filter="fade" transition="in">
                                      <p:cBhvr additive="repl">
                                        <p:cTn id="342" dur="1000"/>
                                        <p:tgtEl>
                                          <p:spTgt spid="679"/>
                                        </p:tgtEl>
                                      </p:cBhvr>
                                    </p:animEffect>
                                    <p:anim calcmode="lin" valueType="num">
                                      <p:cBhvr additive="repl">
                                        <p:cTn id="343" dur="1000" fill="hold"/>
                                        <p:tgtEl>
                                          <p:spTgt spid="679"/>
                                        </p:tgtEl>
                                        <p:attrNameLst>
                                          <p:attrName>ppt_x</p:attrName>
                                        </p:attrNameLst>
                                      </p:cBhvr>
                                      <p:tavLst>
                                        <p:tav tm="0">
                                          <p:val>
                                            <p:strVal val="#ppt_x"/>
                                          </p:val>
                                        </p:tav>
                                        <p:tav tm="100000">
                                          <p:val>
                                            <p:strVal val="#ppt_x"/>
                                          </p:val>
                                        </p:tav>
                                      </p:tavLst>
                                    </p:anim>
                                    <p:anim calcmode="lin" valueType="num">
                                      <p:cBhvr additive="repl">
                                        <p:cTn id="344" dur="1000" fill="hold"/>
                                        <p:tgtEl>
                                          <p:spTgt spid="679"/>
                                        </p:tgtEl>
                                        <p:attrNameLst>
                                          <p:attrName>ppt_y</p:attrName>
                                        </p:attrNameLst>
                                      </p:cBhvr>
                                      <p:tavLst>
                                        <p:tav tm="0">
                                          <p:val>
                                            <p:strVal val="#ppt_y+.1"/>
                                          </p:val>
                                        </p:tav>
                                        <p:tav tm="100000">
                                          <p:val>
                                            <p:strVal val="#ppt_y"/>
                                          </p:val>
                                        </p:tav>
                                      </p:tavLst>
                                    </p:anim>
                                  </p:childTnLst>
                                </p:cTn>
                              </p:par>
                              <p:par>
                                <p:cTn id="345" nodeType="withEffect" fill="hold" presetClass="entr" presetID="42">
                                  <p:stCondLst>
                                    <p:cond delay="0"/>
                                  </p:stCondLst>
                                  <p:childTnLst>
                                    <p:set>
                                      <p:cBhvr>
                                        <p:cTn id="346" dur="1" fill="hold">
                                          <p:stCondLst>
                                            <p:cond delay="0"/>
                                          </p:stCondLst>
                                        </p:cTn>
                                        <p:tgtEl>
                                          <p:spTgt spid="670"/>
                                        </p:tgtEl>
                                        <p:attrNameLst>
                                          <p:attrName>style.visibility</p:attrName>
                                        </p:attrNameLst>
                                      </p:cBhvr>
                                      <p:to>
                                        <p:strVal val="visible"/>
                                      </p:to>
                                    </p:set>
                                    <p:animEffect filter="fade" transition="in">
                                      <p:cBhvr additive="repl">
                                        <p:cTn id="347" dur="1000"/>
                                        <p:tgtEl>
                                          <p:spTgt spid="670"/>
                                        </p:tgtEl>
                                      </p:cBhvr>
                                    </p:animEffect>
                                    <p:anim calcmode="lin" valueType="num">
                                      <p:cBhvr additive="repl">
                                        <p:cTn id="348" dur="1000" fill="hold"/>
                                        <p:tgtEl>
                                          <p:spTgt spid="670"/>
                                        </p:tgtEl>
                                        <p:attrNameLst>
                                          <p:attrName>ppt_x</p:attrName>
                                        </p:attrNameLst>
                                      </p:cBhvr>
                                      <p:tavLst>
                                        <p:tav tm="0">
                                          <p:val>
                                            <p:strVal val="#ppt_x"/>
                                          </p:val>
                                        </p:tav>
                                        <p:tav tm="100000">
                                          <p:val>
                                            <p:strVal val="#ppt_x"/>
                                          </p:val>
                                        </p:tav>
                                      </p:tavLst>
                                    </p:anim>
                                    <p:anim calcmode="lin" valueType="num">
                                      <p:cBhvr additive="repl">
                                        <p:cTn id="349" dur="1000" fill="hold"/>
                                        <p:tgtEl>
                                          <p:spTgt spid="670"/>
                                        </p:tgtEl>
                                        <p:attrNameLst>
                                          <p:attrName>ppt_y</p:attrName>
                                        </p:attrNameLst>
                                      </p:cBhvr>
                                      <p:tavLst>
                                        <p:tav tm="0">
                                          <p:val>
                                            <p:strVal val="#ppt_y+.1"/>
                                          </p:val>
                                        </p:tav>
                                        <p:tav tm="100000">
                                          <p:val>
                                            <p:strVal val="#ppt_y"/>
                                          </p:val>
                                        </p:tav>
                                      </p:tavLst>
                                    </p:anim>
                                  </p:childTnLst>
                                </p:cTn>
                              </p:par>
                            </p:childTnLst>
                          </p:cTn>
                        </p:par>
                        <p:par>
                          <p:cTn id="350" fill="hold">
                            <p:stCondLst>
                              <p:cond delay="16000"/>
                            </p:stCondLst>
                            <p:childTnLst>
                              <p:par>
                                <p:cTn id="351" nodeType="afterEffect" fill="hold" presetClass="entr" presetID="42">
                                  <p:stCondLst>
                                    <p:cond delay="0"/>
                                  </p:stCondLst>
                                  <p:childTnLst>
                                    <p:set>
                                      <p:cBhvr>
                                        <p:cTn id="352" dur="1" fill="hold">
                                          <p:stCondLst>
                                            <p:cond delay="0"/>
                                          </p:stCondLst>
                                        </p:cTn>
                                        <p:tgtEl>
                                          <p:spTgt spid="696"/>
                                        </p:tgtEl>
                                        <p:attrNameLst>
                                          <p:attrName>style.visibility</p:attrName>
                                        </p:attrNameLst>
                                      </p:cBhvr>
                                      <p:to>
                                        <p:strVal val="visible"/>
                                      </p:to>
                                    </p:set>
                                    <p:animEffect filter="fade" transition="in">
                                      <p:cBhvr additive="repl">
                                        <p:cTn id="353" dur="1000"/>
                                        <p:tgtEl>
                                          <p:spTgt spid="696"/>
                                        </p:tgtEl>
                                      </p:cBhvr>
                                    </p:animEffect>
                                    <p:anim calcmode="lin" valueType="num">
                                      <p:cBhvr additive="repl">
                                        <p:cTn id="354" dur="1000" fill="hold"/>
                                        <p:tgtEl>
                                          <p:spTgt spid="696"/>
                                        </p:tgtEl>
                                        <p:attrNameLst>
                                          <p:attrName>ppt_x</p:attrName>
                                        </p:attrNameLst>
                                      </p:cBhvr>
                                      <p:tavLst>
                                        <p:tav tm="0">
                                          <p:val>
                                            <p:strVal val="#ppt_x"/>
                                          </p:val>
                                        </p:tav>
                                        <p:tav tm="100000">
                                          <p:val>
                                            <p:strVal val="#ppt_x"/>
                                          </p:val>
                                        </p:tav>
                                      </p:tavLst>
                                    </p:anim>
                                    <p:anim calcmode="lin" valueType="num">
                                      <p:cBhvr additive="repl">
                                        <p:cTn id="355" dur="1000" fill="hold"/>
                                        <p:tgtEl>
                                          <p:spTgt spid="696"/>
                                        </p:tgtEl>
                                        <p:attrNameLst>
                                          <p:attrName>ppt_y</p:attrName>
                                        </p:attrNameLst>
                                      </p:cBhvr>
                                      <p:tavLst>
                                        <p:tav tm="0">
                                          <p:val>
                                            <p:strVal val="#ppt_y+.1"/>
                                          </p:val>
                                        </p:tav>
                                        <p:tav tm="100000">
                                          <p:val>
                                            <p:strVal val="#ppt_y"/>
                                          </p:val>
                                        </p:tav>
                                      </p:tavLst>
                                    </p:anim>
                                  </p:childTnLst>
                                </p:cTn>
                              </p:par>
                              <p:par>
                                <p:cTn id="356" nodeType="withEffect" fill="hold" presetClass="entr" presetID="42">
                                  <p:stCondLst>
                                    <p:cond delay="0"/>
                                  </p:stCondLst>
                                  <p:childTnLst>
                                    <p:set>
                                      <p:cBhvr>
                                        <p:cTn id="357" dur="1" fill="hold">
                                          <p:stCondLst>
                                            <p:cond delay="0"/>
                                          </p:stCondLst>
                                        </p:cTn>
                                        <p:tgtEl>
                                          <p:spTgt spid="723"/>
                                        </p:tgtEl>
                                        <p:attrNameLst>
                                          <p:attrName>style.visibility</p:attrName>
                                        </p:attrNameLst>
                                      </p:cBhvr>
                                      <p:to>
                                        <p:strVal val="visible"/>
                                      </p:to>
                                    </p:set>
                                    <p:animEffect filter="fade" transition="in">
                                      <p:cBhvr additive="repl">
                                        <p:cTn id="358" dur="1000"/>
                                        <p:tgtEl>
                                          <p:spTgt spid="723"/>
                                        </p:tgtEl>
                                      </p:cBhvr>
                                    </p:animEffect>
                                    <p:anim calcmode="lin" valueType="num">
                                      <p:cBhvr additive="repl">
                                        <p:cTn id="359" dur="1000" fill="hold"/>
                                        <p:tgtEl>
                                          <p:spTgt spid="723"/>
                                        </p:tgtEl>
                                        <p:attrNameLst>
                                          <p:attrName>ppt_x</p:attrName>
                                        </p:attrNameLst>
                                      </p:cBhvr>
                                      <p:tavLst>
                                        <p:tav tm="0">
                                          <p:val>
                                            <p:strVal val="#ppt_x"/>
                                          </p:val>
                                        </p:tav>
                                        <p:tav tm="100000">
                                          <p:val>
                                            <p:strVal val="#ppt_x"/>
                                          </p:val>
                                        </p:tav>
                                      </p:tavLst>
                                    </p:anim>
                                    <p:anim calcmode="lin" valueType="num">
                                      <p:cBhvr additive="repl">
                                        <p:cTn id="360" dur="1000" fill="hold"/>
                                        <p:tgtEl>
                                          <p:spTgt spid="723"/>
                                        </p:tgtEl>
                                        <p:attrNameLst>
                                          <p:attrName>ppt_y</p:attrName>
                                        </p:attrNameLst>
                                      </p:cBhvr>
                                      <p:tavLst>
                                        <p:tav tm="0">
                                          <p:val>
                                            <p:strVal val="#ppt_y+.1"/>
                                          </p:val>
                                        </p:tav>
                                        <p:tav tm="100000">
                                          <p:val>
                                            <p:strVal val="#ppt_y"/>
                                          </p:val>
                                        </p:tav>
                                      </p:tavLst>
                                    </p:anim>
                                  </p:childTnLst>
                                </p:cTn>
                              </p:par>
                              <p:par>
                                <p:cTn id="361" nodeType="withEffect" fill="hold" presetClass="entr" presetID="42">
                                  <p:stCondLst>
                                    <p:cond delay="0"/>
                                  </p:stCondLst>
                                  <p:childTnLst>
                                    <p:set>
                                      <p:cBhvr>
                                        <p:cTn id="362" dur="1" fill="hold">
                                          <p:stCondLst>
                                            <p:cond delay="0"/>
                                          </p:stCondLst>
                                        </p:cTn>
                                        <p:tgtEl>
                                          <p:spTgt spid="681"/>
                                        </p:tgtEl>
                                        <p:attrNameLst>
                                          <p:attrName>style.visibility</p:attrName>
                                        </p:attrNameLst>
                                      </p:cBhvr>
                                      <p:to>
                                        <p:strVal val="visible"/>
                                      </p:to>
                                    </p:set>
                                    <p:animEffect filter="fade" transition="in">
                                      <p:cBhvr additive="repl">
                                        <p:cTn id="363" dur="1000"/>
                                        <p:tgtEl>
                                          <p:spTgt spid="681"/>
                                        </p:tgtEl>
                                      </p:cBhvr>
                                    </p:animEffect>
                                    <p:anim calcmode="lin" valueType="num">
                                      <p:cBhvr additive="repl">
                                        <p:cTn id="364" dur="1000" fill="hold"/>
                                        <p:tgtEl>
                                          <p:spTgt spid="681"/>
                                        </p:tgtEl>
                                        <p:attrNameLst>
                                          <p:attrName>ppt_x</p:attrName>
                                        </p:attrNameLst>
                                      </p:cBhvr>
                                      <p:tavLst>
                                        <p:tav tm="0">
                                          <p:val>
                                            <p:strVal val="#ppt_x"/>
                                          </p:val>
                                        </p:tav>
                                        <p:tav tm="100000">
                                          <p:val>
                                            <p:strVal val="#ppt_x"/>
                                          </p:val>
                                        </p:tav>
                                      </p:tavLst>
                                    </p:anim>
                                    <p:anim calcmode="lin" valueType="num">
                                      <p:cBhvr additive="repl">
                                        <p:cTn id="365" dur="1000" fill="hold"/>
                                        <p:tgtEl>
                                          <p:spTgt spid="681"/>
                                        </p:tgtEl>
                                        <p:attrNameLst>
                                          <p:attrName>ppt_y</p:attrName>
                                        </p:attrNameLst>
                                      </p:cBhvr>
                                      <p:tavLst>
                                        <p:tav tm="0">
                                          <p:val>
                                            <p:strVal val="#ppt_y+.1"/>
                                          </p:val>
                                        </p:tav>
                                        <p:tav tm="100000">
                                          <p:val>
                                            <p:strVal val="#ppt_y"/>
                                          </p:val>
                                        </p:tav>
                                      </p:tavLst>
                                    </p:anim>
                                  </p:childTnLst>
                                </p:cTn>
                              </p:par>
                              <p:par>
                                <p:cTn id="366" nodeType="withEffect" fill="hold" presetClass="entr" presetID="42">
                                  <p:stCondLst>
                                    <p:cond delay="0"/>
                                  </p:stCondLst>
                                  <p:childTnLst>
                                    <p:set>
                                      <p:cBhvr>
                                        <p:cTn id="367" dur="1" fill="hold">
                                          <p:stCondLst>
                                            <p:cond delay="0"/>
                                          </p:stCondLst>
                                        </p:cTn>
                                        <p:tgtEl>
                                          <p:spTgt spid="658"/>
                                        </p:tgtEl>
                                        <p:attrNameLst>
                                          <p:attrName>style.visibility</p:attrName>
                                        </p:attrNameLst>
                                      </p:cBhvr>
                                      <p:to>
                                        <p:strVal val="visible"/>
                                      </p:to>
                                    </p:set>
                                    <p:animEffect filter="fade" transition="in">
                                      <p:cBhvr additive="repl">
                                        <p:cTn id="368" dur="1000"/>
                                        <p:tgtEl>
                                          <p:spTgt spid="658"/>
                                        </p:tgtEl>
                                      </p:cBhvr>
                                    </p:animEffect>
                                    <p:anim calcmode="lin" valueType="num">
                                      <p:cBhvr additive="repl">
                                        <p:cTn id="369" dur="1000" fill="hold"/>
                                        <p:tgtEl>
                                          <p:spTgt spid="658"/>
                                        </p:tgtEl>
                                        <p:attrNameLst>
                                          <p:attrName>ppt_x</p:attrName>
                                        </p:attrNameLst>
                                      </p:cBhvr>
                                      <p:tavLst>
                                        <p:tav tm="0">
                                          <p:val>
                                            <p:strVal val="#ppt_x"/>
                                          </p:val>
                                        </p:tav>
                                        <p:tav tm="100000">
                                          <p:val>
                                            <p:strVal val="#ppt_x"/>
                                          </p:val>
                                        </p:tav>
                                      </p:tavLst>
                                    </p:anim>
                                    <p:anim calcmode="lin" valueType="num">
                                      <p:cBhvr additive="repl">
                                        <p:cTn id="370" dur="1000" fill="hold"/>
                                        <p:tgtEl>
                                          <p:spTgt spid="658"/>
                                        </p:tgtEl>
                                        <p:attrNameLst>
                                          <p:attrName>ppt_y</p:attrName>
                                        </p:attrNameLst>
                                      </p:cBhvr>
                                      <p:tavLst>
                                        <p:tav tm="0">
                                          <p:val>
                                            <p:strVal val="#ppt_y+.1"/>
                                          </p:val>
                                        </p:tav>
                                        <p:tav tm="100000">
                                          <p:val>
                                            <p:strVal val="#ppt_y"/>
                                          </p:val>
                                        </p:tav>
                                      </p:tavLst>
                                    </p:anim>
                                  </p:childTnLst>
                                </p:cTn>
                              </p:par>
                            </p:childTnLst>
                          </p:cTn>
                        </p:par>
                        <p:par>
                          <p:cTn id="371" fill="hold">
                            <p:stCondLst>
                              <p:cond delay="17000"/>
                            </p:stCondLst>
                            <p:childTnLst>
                              <p:par>
                                <p:cTn id="372" nodeType="afterEffect" fill="hold" presetClass="entr" presetID="42">
                                  <p:stCondLst>
                                    <p:cond delay="0"/>
                                  </p:stCondLst>
                                  <p:childTnLst>
                                    <p:set>
                                      <p:cBhvr>
                                        <p:cTn id="373" dur="1" fill="hold">
                                          <p:stCondLst>
                                            <p:cond delay="0"/>
                                          </p:stCondLst>
                                        </p:cTn>
                                        <p:tgtEl>
                                          <p:spTgt spid="724"/>
                                        </p:tgtEl>
                                        <p:attrNameLst>
                                          <p:attrName>style.visibility</p:attrName>
                                        </p:attrNameLst>
                                      </p:cBhvr>
                                      <p:to>
                                        <p:strVal val="visible"/>
                                      </p:to>
                                    </p:set>
                                    <p:animEffect filter="fade" transition="in">
                                      <p:cBhvr additive="repl">
                                        <p:cTn id="374" dur="1000"/>
                                        <p:tgtEl>
                                          <p:spTgt spid="724"/>
                                        </p:tgtEl>
                                      </p:cBhvr>
                                    </p:animEffect>
                                    <p:anim calcmode="lin" valueType="num">
                                      <p:cBhvr additive="repl">
                                        <p:cTn id="375" dur="1000" fill="hold"/>
                                        <p:tgtEl>
                                          <p:spTgt spid="724"/>
                                        </p:tgtEl>
                                        <p:attrNameLst>
                                          <p:attrName>ppt_x</p:attrName>
                                        </p:attrNameLst>
                                      </p:cBhvr>
                                      <p:tavLst>
                                        <p:tav tm="0">
                                          <p:val>
                                            <p:strVal val="#ppt_x"/>
                                          </p:val>
                                        </p:tav>
                                        <p:tav tm="100000">
                                          <p:val>
                                            <p:strVal val="#ppt_x"/>
                                          </p:val>
                                        </p:tav>
                                      </p:tavLst>
                                    </p:anim>
                                    <p:anim calcmode="lin" valueType="num">
                                      <p:cBhvr additive="repl">
                                        <p:cTn id="376" dur="1000" fill="hold"/>
                                        <p:tgtEl>
                                          <p:spTgt spid="724"/>
                                        </p:tgtEl>
                                        <p:attrNameLst>
                                          <p:attrName>ppt_y</p:attrName>
                                        </p:attrNameLst>
                                      </p:cBhvr>
                                      <p:tavLst>
                                        <p:tav tm="0">
                                          <p:val>
                                            <p:strVal val="#ppt_y+.1"/>
                                          </p:val>
                                        </p:tav>
                                        <p:tav tm="100000">
                                          <p:val>
                                            <p:strVal val="#ppt_y"/>
                                          </p:val>
                                        </p:tav>
                                      </p:tavLst>
                                    </p:anim>
                                  </p:childTnLst>
                                </p:cTn>
                              </p:par>
                              <p:par>
                                <p:cTn id="377" nodeType="withEffect" fill="hold" presetClass="entr" presetID="42">
                                  <p:stCondLst>
                                    <p:cond delay="0"/>
                                  </p:stCondLst>
                                  <p:childTnLst>
                                    <p:set>
                                      <p:cBhvr>
                                        <p:cTn id="378" dur="1" fill="hold">
                                          <p:stCondLst>
                                            <p:cond delay="0"/>
                                          </p:stCondLst>
                                        </p:cTn>
                                        <p:tgtEl>
                                          <p:spTgt spid="725"/>
                                        </p:tgtEl>
                                        <p:attrNameLst>
                                          <p:attrName>style.visibility</p:attrName>
                                        </p:attrNameLst>
                                      </p:cBhvr>
                                      <p:to>
                                        <p:strVal val="visible"/>
                                      </p:to>
                                    </p:set>
                                    <p:animEffect filter="fade" transition="in">
                                      <p:cBhvr additive="repl">
                                        <p:cTn id="379" dur="1000"/>
                                        <p:tgtEl>
                                          <p:spTgt spid="725"/>
                                        </p:tgtEl>
                                      </p:cBhvr>
                                    </p:animEffect>
                                    <p:anim calcmode="lin" valueType="num">
                                      <p:cBhvr additive="repl">
                                        <p:cTn id="380" dur="1000" fill="hold"/>
                                        <p:tgtEl>
                                          <p:spTgt spid="725"/>
                                        </p:tgtEl>
                                        <p:attrNameLst>
                                          <p:attrName>ppt_x</p:attrName>
                                        </p:attrNameLst>
                                      </p:cBhvr>
                                      <p:tavLst>
                                        <p:tav tm="0">
                                          <p:val>
                                            <p:strVal val="#ppt_x"/>
                                          </p:val>
                                        </p:tav>
                                        <p:tav tm="100000">
                                          <p:val>
                                            <p:strVal val="#ppt_x"/>
                                          </p:val>
                                        </p:tav>
                                      </p:tavLst>
                                    </p:anim>
                                    <p:anim calcmode="lin" valueType="num">
                                      <p:cBhvr additive="repl">
                                        <p:cTn id="381" dur="1000" fill="hold"/>
                                        <p:tgtEl>
                                          <p:spTgt spid="725"/>
                                        </p:tgtEl>
                                        <p:attrNameLst>
                                          <p:attrName>ppt_y</p:attrName>
                                        </p:attrNameLst>
                                      </p:cBhvr>
                                      <p:tavLst>
                                        <p:tav tm="0">
                                          <p:val>
                                            <p:strVal val="#ppt_y+.1"/>
                                          </p:val>
                                        </p:tav>
                                        <p:tav tm="100000">
                                          <p:val>
                                            <p:strVal val="#ppt_y"/>
                                          </p:val>
                                        </p:tav>
                                      </p:tavLst>
                                    </p:anim>
                                  </p:childTnLst>
                                </p:cTn>
                              </p:par>
                              <p:par>
                                <p:cTn id="382" nodeType="withEffect" fill="hold" presetClass="entr" presetID="42">
                                  <p:stCondLst>
                                    <p:cond delay="0"/>
                                  </p:stCondLst>
                                  <p:childTnLst>
                                    <p:set>
                                      <p:cBhvr>
                                        <p:cTn id="383" dur="1" fill="hold">
                                          <p:stCondLst>
                                            <p:cond delay="0"/>
                                          </p:stCondLst>
                                        </p:cTn>
                                        <p:tgtEl>
                                          <p:spTgt spid="726"/>
                                        </p:tgtEl>
                                        <p:attrNameLst>
                                          <p:attrName>style.visibility</p:attrName>
                                        </p:attrNameLst>
                                      </p:cBhvr>
                                      <p:to>
                                        <p:strVal val="visible"/>
                                      </p:to>
                                    </p:set>
                                    <p:animEffect filter="fade" transition="in">
                                      <p:cBhvr additive="repl">
                                        <p:cTn id="384" dur="1000"/>
                                        <p:tgtEl>
                                          <p:spTgt spid="726"/>
                                        </p:tgtEl>
                                      </p:cBhvr>
                                    </p:animEffect>
                                    <p:anim calcmode="lin" valueType="num">
                                      <p:cBhvr additive="repl">
                                        <p:cTn id="385" dur="1000" fill="hold"/>
                                        <p:tgtEl>
                                          <p:spTgt spid="726"/>
                                        </p:tgtEl>
                                        <p:attrNameLst>
                                          <p:attrName>ppt_x</p:attrName>
                                        </p:attrNameLst>
                                      </p:cBhvr>
                                      <p:tavLst>
                                        <p:tav tm="0">
                                          <p:val>
                                            <p:strVal val="#ppt_x"/>
                                          </p:val>
                                        </p:tav>
                                        <p:tav tm="100000">
                                          <p:val>
                                            <p:strVal val="#ppt_x"/>
                                          </p:val>
                                        </p:tav>
                                      </p:tavLst>
                                    </p:anim>
                                    <p:anim calcmode="lin" valueType="num">
                                      <p:cBhvr additive="repl">
                                        <p:cTn id="386" dur="1000" fill="hold"/>
                                        <p:tgtEl>
                                          <p:spTgt spid="726"/>
                                        </p:tgtEl>
                                        <p:attrNameLst>
                                          <p:attrName>ppt_y</p:attrName>
                                        </p:attrNameLst>
                                      </p:cBhvr>
                                      <p:tavLst>
                                        <p:tav tm="0">
                                          <p:val>
                                            <p:strVal val="#ppt_y+.1"/>
                                          </p:val>
                                        </p:tav>
                                        <p:tav tm="100000">
                                          <p:val>
                                            <p:strVal val="#ppt_y"/>
                                          </p:val>
                                        </p:tav>
                                      </p:tavLst>
                                    </p:anim>
                                  </p:childTnLst>
                                </p:cTn>
                              </p:par>
                              <p:par>
                                <p:cTn id="387" nodeType="withEffect" fill="hold" presetClass="entr" presetID="42">
                                  <p:stCondLst>
                                    <p:cond delay="0"/>
                                  </p:stCondLst>
                                  <p:childTnLst>
                                    <p:set>
                                      <p:cBhvr>
                                        <p:cTn id="388" dur="1" fill="hold">
                                          <p:stCondLst>
                                            <p:cond delay="0"/>
                                          </p:stCondLst>
                                        </p:cTn>
                                        <p:tgtEl>
                                          <p:spTgt spid="727"/>
                                        </p:tgtEl>
                                        <p:attrNameLst>
                                          <p:attrName>style.visibility</p:attrName>
                                        </p:attrNameLst>
                                      </p:cBhvr>
                                      <p:to>
                                        <p:strVal val="visible"/>
                                      </p:to>
                                    </p:set>
                                    <p:animEffect filter="fade" transition="in">
                                      <p:cBhvr additive="repl">
                                        <p:cTn id="389" dur="1000"/>
                                        <p:tgtEl>
                                          <p:spTgt spid="727"/>
                                        </p:tgtEl>
                                      </p:cBhvr>
                                    </p:animEffect>
                                    <p:anim calcmode="lin" valueType="num">
                                      <p:cBhvr additive="repl">
                                        <p:cTn id="390" dur="1000" fill="hold"/>
                                        <p:tgtEl>
                                          <p:spTgt spid="727"/>
                                        </p:tgtEl>
                                        <p:attrNameLst>
                                          <p:attrName>ppt_x</p:attrName>
                                        </p:attrNameLst>
                                      </p:cBhvr>
                                      <p:tavLst>
                                        <p:tav tm="0">
                                          <p:val>
                                            <p:strVal val="#ppt_x"/>
                                          </p:val>
                                        </p:tav>
                                        <p:tav tm="100000">
                                          <p:val>
                                            <p:strVal val="#ppt_x"/>
                                          </p:val>
                                        </p:tav>
                                      </p:tavLst>
                                    </p:anim>
                                    <p:anim calcmode="lin" valueType="num">
                                      <p:cBhvr additive="repl">
                                        <p:cTn id="391" dur="1000" fill="hold"/>
                                        <p:tgtEl>
                                          <p:spTgt spid="727"/>
                                        </p:tgtEl>
                                        <p:attrNameLst>
                                          <p:attrName>ppt_y</p:attrName>
                                        </p:attrNameLst>
                                      </p:cBhvr>
                                      <p:tavLst>
                                        <p:tav tm="0">
                                          <p:val>
                                            <p:strVal val="#ppt_y+.1"/>
                                          </p:val>
                                        </p:tav>
                                        <p:tav tm="100000">
                                          <p:val>
                                            <p:strVal val="#ppt_y"/>
                                          </p:val>
                                        </p:tav>
                                      </p:tavLst>
                                    </p:anim>
                                  </p:childTnLst>
                                </p:cTn>
                              </p:par>
                              <p:par>
                                <p:cTn id="392" nodeType="withEffect" fill="hold" presetClass="entr" presetID="42">
                                  <p:stCondLst>
                                    <p:cond delay="0"/>
                                  </p:stCondLst>
                                  <p:childTnLst>
                                    <p:set>
                                      <p:cBhvr>
                                        <p:cTn id="393" dur="1" fill="hold">
                                          <p:stCondLst>
                                            <p:cond delay="0"/>
                                          </p:stCondLst>
                                        </p:cTn>
                                        <p:tgtEl>
                                          <p:spTgt spid="728"/>
                                        </p:tgtEl>
                                        <p:attrNameLst>
                                          <p:attrName>style.visibility</p:attrName>
                                        </p:attrNameLst>
                                      </p:cBhvr>
                                      <p:to>
                                        <p:strVal val="visible"/>
                                      </p:to>
                                    </p:set>
                                    <p:animEffect filter="fade" transition="in">
                                      <p:cBhvr additive="repl">
                                        <p:cTn id="394" dur="1000"/>
                                        <p:tgtEl>
                                          <p:spTgt spid="728"/>
                                        </p:tgtEl>
                                      </p:cBhvr>
                                    </p:animEffect>
                                    <p:anim calcmode="lin" valueType="num">
                                      <p:cBhvr additive="repl">
                                        <p:cTn id="395" dur="1000" fill="hold"/>
                                        <p:tgtEl>
                                          <p:spTgt spid="728"/>
                                        </p:tgtEl>
                                        <p:attrNameLst>
                                          <p:attrName>ppt_x</p:attrName>
                                        </p:attrNameLst>
                                      </p:cBhvr>
                                      <p:tavLst>
                                        <p:tav tm="0">
                                          <p:val>
                                            <p:strVal val="#ppt_x"/>
                                          </p:val>
                                        </p:tav>
                                        <p:tav tm="100000">
                                          <p:val>
                                            <p:strVal val="#ppt_x"/>
                                          </p:val>
                                        </p:tav>
                                      </p:tavLst>
                                    </p:anim>
                                    <p:anim calcmode="lin" valueType="num">
                                      <p:cBhvr additive="repl">
                                        <p:cTn id="396" dur="1000" fill="hold"/>
                                        <p:tgtEl>
                                          <p:spTgt spid="728"/>
                                        </p:tgtEl>
                                        <p:attrNameLst>
                                          <p:attrName>ppt_y</p:attrName>
                                        </p:attrNameLst>
                                      </p:cBhvr>
                                      <p:tavLst>
                                        <p:tav tm="0">
                                          <p:val>
                                            <p:strVal val="#ppt_y+.1"/>
                                          </p:val>
                                        </p:tav>
                                        <p:tav tm="100000">
                                          <p:val>
                                            <p:strVal val="#ppt_y"/>
                                          </p:val>
                                        </p:tav>
                                      </p:tavLst>
                                    </p:anim>
                                  </p:childTnLst>
                                </p:cTn>
                              </p:par>
                              <p:par>
                                <p:cTn id="397" nodeType="withEffect" fill="hold" presetClass="entr" presetID="42">
                                  <p:stCondLst>
                                    <p:cond delay="0"/>
                                  </p:stCondLst>
                                  <p:childTnLst>
                                    <p:set>
                                      <p:cBhvr>
                                        <p:cTn id="398" dur="1" fill="hold">
                                          <p:stCondLst>
                                            <p:cond delay="0"/>
                                          </p:stCondLst>
                                        </p:cTn>
                                        <p:tgtEl>
                                          <p:spTgt spid="729"/>
                                        </p:tgtEl>
                                        <p:attrNameLst>
                                          <p:attrName>style.visibility</p:attrName>
                                        </p:attrNameLst>
                                      </p:cBhvr>
                                      <p:to>
                                        <p:strVal val="visible"/>
                                      </p:to>
                                    </p:set>
                                    <p:animEffect filter="fade" transition="in">
                                      <p:cBhvr additive="repl">
                                        <p:cTn id="399" dur="1000"/>
                                        <p:tgtEl>
                                          <p:spTgt spid="729"/>
                                        </p:tgtEl>
                                      </p:cBhvr>
                                    </p:animEffect>
                                    <p:anim calcmode="lin" valueType="num">
                                      <p:cBhvr additive="repl">
                                        <p:cTn id="400" dur="1000" fill="hold"/>
                                        <p:tgtEl>
                                          <p:spTgt spid="729"/>
                                        </p:tgtEl>
                                        <p:attrNameLst>
                                          <p:attrName>ppt_x</p:attrName>
                                        </p:attrNameLst>
                                      </p:cBhvr>
                                      <p:tavLst>
                                        <p:tav tm="0">
                                          <p:val>
                                            <p:strVal val="#ppt_x"/>
                                          </p:val>
                                        </p:tav>
                                        <p:tav tm="100000">
                                          <p:val>
                                            <p:strVal val="#ppt_x"/>
                                          </p:val>
                                        </p:tav>
                                      </p:tavLst>
                                    </p:anim>
                                    <p:anim calcmode="lin" valueType="num">
                                      <p:cBhvr additive="repl">
                                        <p:cTn id="401" dur="1000" fill="hold"/>
                                        <p:tgtEl>
                                          <p:spTgt spid="729"/>
                                        </p:tgtEl>
                                        <p:attrNameLst>
                                          <p:attrName>ppt_y</p:attrName>
                                        </p:attrNameLst>
                                      </p:cBhvr>
                                      <p:tavLst>
                                        <p:tav tm="0">
                                          <p:val>
                                            <p:strVal val="#ppt_y+.1"/>
                                          </p:val>
                                        </p:tav>
                                        <p:tav tm="100000">
                                          <p:val>
                                            <p:strVal val="#ppt_y"/>
                                          </p:val>
                                        </p:tav>
                                      </p:tavLst>
                                    </p:anim>
                                  </p:childTnLst>
                                </p:cTn>
                              </p:par>
                              <p:par>
                                <p:cTn id="402" nodeType="withEffect" fill="hold" presetClass="entr" presetID="42">
                                  <p:stCondLst>
                                    <p:cond delay="0"/>
                                  </p:stCondLst>
                                  <p:childTnLst>
                                    <p:set>
                                      <p:cBhvr>
                                        <p:cTn id="403" dur="1" fill="hold">
                                          <p:stCondLst>
                                            <p:cond delay="0"/>
                                          </p:stCondLst>
                                        </p:cTn>
                                        <p:tgtEl>
                                          <p:spTgt spid="730"/>
                                        </p:tgtEl>
                                        <p:attrNameLst>
                                          <p:attrName>style.visibility</p:attrName>
                                        </p:attrNameLst>
                                      </p:cBhvr>
                                      <p:to>
                                        <p:strVal val="visible"/>
                                      </p:to>
                                    </p:set>
                                    <p:animEffect filter="fade" transition="in">
                                      <p:cBhvr additive="repl">
                                        <p:cTn id="404" dur="1000"/>
                                        <p:tgtEl>
                                          <p:spTgt spid="730"/>
                                        </p:tgtEl>
                                      </p:cBhvr>
                                    </p:animEffect>
                                    <p:anim calcmode="lin" valueType="num">
                                      <p:cBhvr additive="repl">
                                        <p:cTn id="405" dur="1000" fill="hold"/>
                                        <p:tgtEl>
                                          <p:spTgt spid="730"/>
                                        </p:tgtEl>
                                        <p:attrNameLst>
                                          <p:attrName>ppt_x</p:attrName>
                                        </p:attrNameLst>
                                      </p:cBhvr>
                                      <p:tavLst>
                                        <p:tav tm="0">
                                          <p:val>
                                            <p:strVal val="#ppt_x"/>
                                          </p:val>
                                        </p:tav>
                                        <p:tav tm="100000">
                                          <p:val>
                                            <p:strVal val="#ppt_x"/>
                                          </p:val>
                                        </p:tav>
                                      </p:tavLst>
                                    </p:anim>
                                    <p:anim calcmode="lin" valueType="num">
                                      <p:cBhvr additive="repl">
                                        <p:cTn id="406" dur="1000" fill="hold"/>
                                        <p:tgtEl>
                                          <p:spTgt spid="730"/>
                                        </p:tgtEl>
                                        <p:attrNameLst>
                                          <p:attrName>ppt_y</p:attrName>
                                        </p:attrNameLst>
                                      </p:cBhvr>
                                      <p:tavLst>
                                        <p:tav tm="0">
                                          <p:val>
                                            <p:strVal val="#ppt_y+.1"/>
                                          </p:val>
                                        </p:tav>
                                        <p:tav tm="100000">
                                          <p:val>
                                            <p:strVal val="#ppt_y"/>
                                          </p:val>
                                        </p:tav>
                                      </p:tavLst>
                                    </p:anim>
                                  </p:childTnLst>
                                </p:cTn>
                              </p:par>
                              <p:par>
                                <p:cTn id="407" nodeType="withEffect" fill="hold" presetClass="entr" presetID="42">
                                  <p:stCondLst>
                                    <p:cond delay="0"/>
                                  </p:stCondLst>
                                  <p:childTnLst>
                                    <p:set>
                                      <p:cBhvr>
                                        <p:cTn id="408" dur="1" fill="hold">
                                          <p:stCondLst>
                                            <p:cond delay="0"/>
                                          </p:stCondLst>
                                        </p:cTn>
                                        <p:tgtEl>
                                          <p:spTgt spid="731"/>
                                        </p:tgtEl>
                                        <p:attrNameLst>
                                          <p:attrName>style.visibility</p:attrName>
                                        </p:attrNameLst>
                                      </p:cBhvr>
                                      <p:to>
                                        <p:strVal val="visible"/>
                                      </p:to>
                                    </p:set>
                                    <p:animEffect filter="fade" transition="in">
                                      <p:cBhvr additive="repl">
                                        <p:cTn id="409" dur="1000"/>
                                        <p:tgtEl>
                                          <p:spTgt spid="731"/>
                                        </p:tgtEl>
                                      </p:cBhvr>
                                    </p:animEffect>
                                    <p:anim calcmode="lin" valueType="num">
                                      <p:cBhvr additive="repl">
                                        <p:cTn id="410" dur="1000" fill="hold"/>
                                        <p:tgtEl>
                                          <p:spTgt spid="731"/>
                                        </p:tgtEl>
                                        <p:attrNameLst>
                                          <p:attrName>ppt_x</p:attrName>
                                        </p:attrNameLst>
                                      </p:cBhvr>
                                      <p:tavLst>
                                        <p:tav tm="0">
                                          <p:val>
                                            <p:strVal val="#ppt_x"/>
                                          </p:val>
                                        </p:tav>
                                        <p:tav tm="100000">
                                          <p:val>
                                            <p:strVal val="#ppt_x"/>
                                          </p:val>
                                        </p:tav>
                                      </p:tavLst>
                                    </p:anim>
                                    <p:anim calcmode="lin" valueType="num">
                                      <p:cBhvr additive="repl">
                                        <p:cTn id="411" dur="1000" fill="hold"/>
                                        <p:tgtEl>
                                          <p:spTgt spid="731"/>
                                        </p:tgtEl>
                                        <p:attrNameLst>
                                          <p:attrName>ppt_y</p:attrName>
                                        </p:attrNameLst>
                                      </p:cBhvr>
                                      <p:tavLst>
                                        <p:tav tm="0">
                                          <p:val>
                                            <p:strVal val="#ppt_y+.1"/>
                                          </p:val>
                                        </p:tav>
                                        <p:tav tm="100000">
                                          <p:val>
                                            <p:strVal val="#ppt_y"/>
                                          </p:val>
                                        </p:tav>
                                      </p:tavLst>
                                    </p:anim>
                                  </p:childTnLst>
                                </p:cTn>
                              </p:par>
                              <p:par>
                                <p:cTn id="412" nodeType="withEffect" fill="hold" presetClass="entr" presetID="42">
                                  <p:stCondLst>
                                    <p:cond delay="0"/>
                                  </p:stCondLst>
                                  <p:childTnLst>
                                    <p:set>
                                      <p:cBhvr>
                                        <p:cTn id="413" dur="1" fill="hold">
                                          <p:stCondLst>
                                            <p:cond delay="0"/>
                                          </p:stCondLst>
                                        </p:cTn>
                                        <p:tgtEl>
                                          <p:spTgt spid="669"/>
                                        </p:tgtEl>
                                        <p:attrNameLst>
                                          <p:attrName>style.visibility</p:attrName>
                                        </p:attrNameLst>
                                      </p:cBhvr>
                                      <p:to>
                                        <p:strVal val="visible"/>
                                      </p:to>
                                    </p:set>
                                    <p:animEffect filter="fade" transition="in">
                                      <p:cBhvr additive="repl">
                                        <p:cTn id="414" dur="1000"/>
                                        <p:tgtEl>
                                          <p:spTgt spid="669"/>
                                        </p:tgtEl>
                                      </p:cBhvr>
                                    </p:animEffect>
                                    <p:anim calcmode="lin" valueType="num">
                                      <p:cBhvr additive="repl">
                                        <p:cTn id="415" dur="1000" fill="hold"/>
                                        <p:tgtEl>
                                          <p:spTgt spid="669"/>
                                        </p:tgtEl>
                                        <p:attrNameLst>
                                          <p:attrName>ppt_x</p:attrName>
                                        </p:attrNameLst>
                                      </p:cBhvr>
                                      <p:tavLst>
                                        <p:tav tm="0">
                                          <p:val>
                                            <p:strVal val="#ppt_x"/>
                                          </p:val>
                                        </p:tav>
                                        <p:tav tm="100000">
                                          <p:val>
                                            <p:strVal val="#ppt_x"/>
                                          </p:val>
                                        </p:tav>
                                      </p:tavLst>
                                    </p:anim>
                                    <p:anim calcmode="lin" valueType="num">
                                      <p:cBhvr additive="repl">
                                        <p:cTn id="416" dur="1000" fill="hold"/>
                                        <p:tgtEl>
                                          <p:spTgt spid="669"/>
                                        </p:tgtEl>
                                        <p:attrNameLst>
                                          <p:attrName>ppt_y</p:attrName>
                                        </p:attrNameLst>
                                      </p:cBhvr>
                                      <p:tavLst>
                                        <p:tav tm="0">
                                          <p:val>
                                            <p:strVal val="#ppt_y+.1"/>
                                          </p:val>
                                        </p:tav>
                                        <p:tav tm="100000">
                                          <p:val>
                                            <p:strVal val="#ppt_y"/>
                                          </p:val>
                                        </p:tav>
                                      </p:tavLst>
                                    </p:anim>
                                  </p:childTnLst>
                                </p:cTn>
                              </p:par>
                              <p:par>
                                <p:cTn id="417" nodeType="withEffect" fill="hold" presetClass="entr" presetID="42">
                                  <p:stCondLst>
                                    <p:cond delay="0"/>
                                  </p:stCondLst>
                                  <p:childTnLst>
                                    <p:set>
                                      <p:cBhvr>
                                        <p:cTn id="418" dur="1" fill="hold">
                                          <p:stCondLst>
                                            <p:cond delay="0"/>
                                          </p:stCondLst>
                                        </p:cTn>
                                        <p:tgtEl>
                                          <p:spTgt spid="677"/>
                                        </p:tgtEl>
                                        <p:attrNameLst>
                                          <p:attrName>style.visibility</p:attrName>
                                        </p:attrNameLst>
                                      </p:cBhvr>
                                      <p:to>
                                        <p:strVal val="visible"/>
                                      </p:to>
                                    </p:set>
                                    <p:animEffect filter="fade" transition="in">
                                      <p:cBhvr additive="repl">
                                        <p:cTn id="419" dur="1000"/>
                                        <p:tgtEl>
                                          <p:spTgt spid="677"/>
                                        </p:tgtEl>
                                      </p:cBhvr>
                                    </p:animEffect>
                                    <p:anim calcmode="lin" valueType="num">
                                      <p:cBhvr additive="repl">
                                        <p:cTn id="420" dur="1000" fill="hold"/>
                                        <p:tgtEl>
                                          <p:spTgt spid="677"/>
                                        </p:tgtEl>
                                        <p:attrNameLst>
                                          <p:attrName>ppt_x</p:attrName>
                                        </p:attrNameLst>
                                      </p:cBhvr>
                                      <p:tavLst>
                                        <p:tav tm="0">
                                          <p:val>
                                            <p:strVal val="#ppt_x"/>
                                          </p:val>
                                        </p:tav>
                                        <p:tav tm="100000">
                                          <p:val>
                                            <p:strVal val="#ppt_x"/>
                                          </p:val>
                                        </p:tav>
                                      </p:tavLst>
                                    </p:anim>
                                    <p:anim calcmode="lin" valueType="num">
                                      <p:cBhvr additive="repl">
                                        <p:cTn id="421" dur="1000" fill="hold"/>
                                        <p:tgtEl>
                                          <p:spTgt spid="677"/>
                                        </p:tgtEl>
                                        <p:attrNameLst>
                                          <p:attrName>ppt_y</p:attrName>
                                        </p:attrNameLst>
                                      </p:cBhvr>
                                      <p:tavLst>
                                        <p:tav tm="0">
                                          <p:val>
                                            <p:strVal val="#ppt_y+.1"/>
                                          </p:val>
                                        </p:tav>
                                        <p:tav tm="100000">
                                          <p:val>
                                            <p:strVal val="#ppt_y"/>
                                          </p:val>
                                        </p:tav>
                                      </p:tavLst>
                                    </p:anim>
                                  </p:childTnLst>
                                </p:cTn>
                              </p:par>
                              <p:par>
                                <p:cTn id="422" nodeType="withEffect" fill="hold" presetClass="entr" presetID="42">
                                  <p:stCondLst>
                                    <p:cond delay="0"/>
                                  </p:stCondLst>
                                  <p:childTnLst>
                                    <p:set>
                                      <p:cBhvr>
                                        <p:cTn id="423" dur="1" fill="hold">
                                          <p:stCondLst>
                                            <p:cond delay="0"/>
                                          </p:stCondLst>
                                        </p:cTn>
                                        <p:tgtEl>
                                          <p:spTgt spid="671"/>
                                        </p:tgtEl>
                                        <p:attrNameLst>
                                          <p:attrName>style.visibility</p:attrName>
                                        </p:attrNameLst>
                                      </p:cBhvr>
                                      <p:to>
                                        <p:strVal val="visible"/>
                                      </p:to>
                                    </p:set>
                                    <p:animEffect filter="fade" transition="in">
                                      <p:cBhvr additive="repl">
                                        <p:cTn id="424" dur="1000"/>
                                        <p:tgtEl>
                                          <p:spTgt spid="671"/>
                                        </p:tgtEl>
                                      </p:cBhvr>
                                    </p:animEffect>
                                    <p:anim calcmode="lin" valueType="num">
                                      <p:cBhvr additive="repl">
                                        <p:cTn id="425" dur="1000" fill="hold"/>
                                        <p:tgtEl>
                                          <p:spTgt spid="671"/>
                                        </p:tgtEl>
                                        <p:attrNameLst>
                                          <p:attrName>ppt_x</p:attrName>
                                        </p:attrNameLst>
                                      </p:cBhvr>
                                      <p:tavLst>
                                        <p:tav tm="0">
                                          <p:val>
                                            <p:strVal val="#ppt_x"/>
                                          </p:val>
                                        </p:tav>
                                        <p:tav tm="100000">
                                          <p:val>
                                            <p:strVal val="#ppt_x"/>
                                          </p:val>
                                        </p:tav>
                                      </p:tavLst>
                                    </p:anim>
                                    <p:anim calcmode="lin" valueType="num">
                                      <p:cBhvr additive="repl">
                                        <p:cTn id="426" dur="1000" fill="hold"/>
                                        <p:tgtEl>
                                          <p:spTgt spid="671"/>
                                        </p:tgtEl>
                                        <p:attrNameLst>
                                          <p:attrName>ppt_y</p:attrName>
                                        </p:attrNameLst>
                                      </p:cBhvr>
                                      <p:tavLst>
                                        <p:tav tm="0">
                                          <p:val>
                                            <p:strVal val="#ppt_y+.1"/>
                                          </p:val>
                                        </p:tav>
                                        <p:tav tm="100000">
                                          <p:val>
                                            <p:strVal val="#ppt_y"/>
                                          </p:val>
                                        </p:tav>
                                      </p:tavLst>
                                    </p:anim>
                                  </p:childTnLst>
                                </p:cTn>
                              </p:par>
                              <p:par>
                                <p:cTn id="427" nodeType="withEffect" fill="hold" presetClass="entr" presetID="42">
                                  <p:stCondLst>
                                    <p:cond delay="0"/>
                                  </p:stCondLst>
                                  <p:childTnLst>
                                    <p:set>
                                      <p:cBhvr>
                                        <p:cTn id="428" dur="1" fill="hold">
                                          <p:stCondLst>
                                            <p:cond delay="0"/>
                                          </p:stCondLst>
                                        </p:cTn>
                                        <p:tgtEl>
                                          <p:spTgt spid="674"/>
                                        </p:tgtEl>
                                        <p:attrNameLst>
                                          <p:attrName>style.visibility</p:attrName>
                                        </p:attrNameLst>
                                      </p:cBhvr>
                                      <p:to>
                                        <p:strVal val="visible"/>
                                      </p:to>
                                    </p:set>
                                    <p:animEffect filter="fade" transition="in">
                                      <p:cBhvr additive="repl">
                                        <p:cTn id="429" dur="1000"/>
                                        <p:tgtEl>
                                          <p:spTgt spid="674"/>
                                        </p:tgtEl>
                                      </p:cBhvr>
                                    </p:animEffect>
                                    <p:anim calcmode="lin" valueType="num">
                                      <p:cBhvr additive="repl">
                                        <p:cTn id="430" dur="1000" fill="hold"/>
                                        <p:tgtEl>
                                          <p:spTgt spid="674"/>
                                        </p:tgtEl>
                                        <p:attrNameLst>
                                          <p:attrName>ppt_x</p:attrName>
                                        </p:attrNameLst>
                                      </p:cBhvr>
                                      <p:tavLst>
                                        <p:tav tm="0">
                                          <p:val>
                                            <p:strVal val="#ppt_x"/>
                                          </p:val>
                                        </p:tav>
                                        <p:tav tm="100000">
                                          <p:val>
                                            <p:strVal val="#ppt_x"/>
                                          </p:val>
                                        </p:tav>
                                      </p:tavLst>
                                    </p:anim>
                                    <p:anim calcmode="lin" valueType="num">
                                      <p:cBhvr additive="repl">
                                        <p:cTn id="431" dur="1000" fill="hold"/>
                                        <p:tgtEl>
                                          <p:spTgt spid="674"/>
                                        </p:tgtEl>
                                        <p:attrNameLst>
                                          <p:attrName>ppt_y</p:attrName>
                                        </p:attrNameLst>
                                      </p:cBhvr>
                                      <p:tavLst>
                                        <p:tav tm="0">
                                          <p:val>
                                            <p:strVal val="#ppt_y+.1"/>
                                          </p:val>
                                        </p:tav>
                                        <p:tav tm="100000">
                                          <p:val>
                                            <p:strVal val="#ppt_y"/>
                                          </p:val>
                                        </p:tav>
                                      </p:tavLst>
                                    </p:anim>
                                  </p:childTnLst>
                                </p:cTn>
                              </p:par>
                              <p:par>
                                <p:cTn id="432" nodeType="withEffect" fill="hold" presetClass="entr" presetID="42">
                                  <p:stCondLst>
                                    <p:cond delay="0"/>
                                  </p:stCondLst>
                                  <p:childTnLst>
                                    <p:set>
                                      <p:cBhvr>
                                        <p:cTn id="433" dur="1" fill="hold">
                                          <p:stCondLst>
                                            <p:cond delay="0"/>
                                          </p:stCondLst>
                                        </p:cTn>
                                        <p:tgtEl>
                                          <p:spTgt spid="689"/>
                                        </p:tgtEl>
                                        <p:attrNameLst>
                                          <p:attrName>style.visibility</p:attrName>
                                        </p:attrNameLst>
                                      </p:cBhvr>
                                      <p:to>
                                        <p:strVal val="visible"/>
                                      </p:to>
                                    </p:set>
                                    <p:animEffect filter="fade" transition="in">
                                      <p:cBhvr additive="repl">
                                        <p:cTn id="434" dur="1000"/>
                                        <p:tgtEl>
                                          <p:spTgt spid="689"/>
                                        </p:tgtEl>
                                      </p:cBhvr>
                                    </p:animEffect>
                                    <p:anim calcmode="lin" valueType="num">
                                      <p:cBhvr additive="repl">
                                        <p:cTn id="435" dur="1000" fill="hold"/>
                                        <p:tgtEl>
                                          <p:spTgt spid="689"/>
                                        </p:tgtEl>
                                        <p:attrNameLst>
                                          <p:attrName>ppt_x</p:attrName>
                                        </p:attrNameLst>
                                      </p:cBhvr>
                                      <p:tavLst>
                                        <p:tav tm="0">
                                          <p:val>
                                            <p:strVal val="#ppt_x"/>
                                          </p:val>
                                        </p:tav>
                                        <p:tav tm="100000">
                                          <p:val>
                                            <p:strVal val="#ppt_x"/>
                                          </p:val>
                                        </p:tav>
                                      </p:tavLst>
                                    </p:anim>
                                    <p:anim calcmode="lin" valueType="num">
                                      <p:cBhvr additive="repl">
                                        <p:cTn id="436" dur="1000" fill="hold"/>
                                        <p:tgtEl>
                                          <p:spTgt spid="689"/>
                                        </p:tgtEl>
                                        <p:attrNameLst>
                                          <p:attrName>ppt_y</p:attrName>
                                        </p:attrNameLst>
                                      </p:cBhvr>
                                      <p:tavLst>
                                        <p:tav tm="0">
                                          <p:val>
                                            <p:strVal val="#ppt_y+.1"/>
                                          </p:val>
                                        </p:tav>
                                        <p:tav tm="100000">
                                          <p:val>
                                            <p:strVal val="#ppt_y"/>
                                          </p:val>
                                        </p:tav>
                                      </p:tavLst>
                                    </p:anim>
                                  </p:childTnLst>
                                </p:cTn>
                              </p:par>
                              <p:par>
                                <p:cTn id="437" nodeType="withEffect" fill="hold" presetClass="entr" presetID="42">
                                  <p:stCondLst>
                                    <p:cond delay="0"/>
                                  </p:stCondLst>
                                  <p:childTnLst>
                                    <p:set>
                                      <p:cBhvr>
                                        <p:cTn id="438" dur="1" fill="hold">
                                          <p:stCondLst>
                                            <p:cond delay="0"/>
                                          </p:stCondLst>
                                        </p:cTn>
                                        <p:tgtEl>
                                          <p:spTgt spid="662"/>
                                        </p:tgtEl>
                                        <p:attrNameLst>
                                          <p:attrName>style.visibility</p:attrName>
                                        </p:attrNameLst>
                                      </p:cBhvr>
                                      <p:to>
                                        <p:strVal val="visible"/>
                                      </p:to>
                                    </p:set>
                                    <p:animEffect filter="fade" transition="in">
                                      <p:cBhvr additive="repl">
                                        <p:cTn id="439" dur="1000"/>
                                        <p:tgtEl>
                                          <p:spTgt spid="662"/>
                                        </p:tgtEl>
                                      </p:cBhvr>
                                    </p:animEffect>
                                    <p:anim calcmode="lin" valueType="num">
                                      <p:cBhvr additive="repl">
                                        <p:cTn id="440" dur="1000" fill="hold"/>
                                        <p:tgtEl>
                                          <p:spTgt spid="662"/>
                                        </p:tgtEl>
                                        <p:attrNameLst>
                                          <p:attrName>ppt_x</p:attrName>
                                        </p:attrNameLst>
                                      </p:cBhvr>
                                      <p:tavLst>
                                        <p:tav tm="0">
                                          <p:val>
                                            <p:strVal val="#ppt_x"/>
                                          </p:val>
                                        </p:tav>
                                        <p:tav tm="100000">
                                          <p:val>
                                            <p:strVal val="#ppt_x"/>
                                          </p:val>
                                        </p:tav>
                                      </p:tavLst>
                                    </p:anim>
                                    <p:anim calcmode="lin" valueType="num">
                                      <p:cBhvr additive="repl">
                                        <p:cTn id="441" dur="1000" fill="hold"/>
                                        <p:tgtEl>
                                          <p:spTgt spid="662"/>
                                        </p:tgtEl>
                                        <p:attrNameLst>
                                          <p:attrName>ppt_y</p:attrName>
                                        </p:attrNameLst>
                                      </p:cBhvr>
                                      <p:tavLst>
                                        <p:tav tm="0">
                                          <p:val>
                                            <p:strVal val="#ppt_y+.1"/>
                                          </p:val>
                                        </p:tav>
                                        <p:tav tm="100000">
                                          <p:val>
                                            <p:strVal val="#ppt_y"/>
                                          </p:val>
                                        </p:tav>
                                      </p:tavLst>
                                    </p:anim>
                                  </p:childTnLst>
                                </p:cTn>
                              </p:par>
                              <p:par>
                                <p:cTn id="442" nodeType="withEffect" fill="hold" presetClass="entr" presetID="42">
                                  <p:stCondLst>
                                    <p:cond delay="0"/>
                                  </p:stCondLst>
                                  <p:childTnLst>
                                    <p:set>
                                      <p:cBhvr>
                                        <p:cTn id="443" dur="1" fill="hold">
                                          <p:stCondLst>
                                            <p:cond delay="0"/>
                                          </p:stCondLst>
                                        </p:cTn>
                                        <p:tgtEl>
                                          <p:spTgt spid="646"/>
                                        </p:tgtEl>
                                        <p:attrNameLst>
                                          <p:attrName>style.visibility</p:attrName>
                                        </p:attrNameLst>
                                      </p:cBhvr>
                                      <p:to>
                                        <p:strVal val="visible"/>
                                      </p:to>
                                    </p:set>
                                    <p:animEffect filter="fade" transition="in">
                                      <p:cBhvr additive="repl">
                                        <p:cTn id="444" dur="1000"/>
                                        <p:tgtEl>
                                          <p:spTgt spid="646"/>
                                        </p:tgtEl>
                                      </p:cBhvr>
                                    </p:animEffect>
                                    <p:anim calcmode="lin" valueType="num">
                                      <p:cBhvr additive="repl">
                                        <p:cTn id="445" dur="1000" fill="hold"/>
                                        <p:tgtEl>
                                          <p:spTgt spid="646"/>
                                        </p:tgtEl>
                                        <p:attrNameLst>
                                          <p:attrName>ppt_x</p:attrName>
                                        </p:attrNameLst>
                                      </p:cBhvr>
                                      <p:tavLst>
                                        <p:tav tm="0">
                                          <p:val>
                                            <p:strVal val="#ppt_x"/>
                                          </p:val>
                                        </p:tav>
                                        <p:tav tm="100000">
                                          <p:val>
                                            <p:strVal val="#ppt_x"/>
                                          </p:val>
                                        </p:tav>
                                      </p:tavLst>
                                    </p:anim>
                                    <p:anim calcmode="lin" valueType="num">
                                      <p:cBhvr additive="repl">
                                        <p:cTn id="446" dur="1000" fill="hold"/>
                                        <p:tgtEl>
                                          <p:spTgt spid="646"/>
                                        </p:tgtEl>
                                        <p:attrNameLst>
                                          <p:attrName>ppt_y</p:attrName>
                                        </p:attrNameLst>
                                      </p:cBhvr>
                                      <p:tavLst>
                                        <p:tav tm="0">
                                          <p:val>
                                            <p:strVal val="#ppt_y+.1"/>
                                          </p:val>
                                        </p:tav>
                                        <p:tav tm="100000">
                                          <p:val>
                                            <p:strVal val="#ppt_y"/>
                                          </p:val>
                                        </p:tav>
                                      </p:tavLst>
                                    </p:anim>
                                  </p:childTnLst>
                                </p:cTn>
                              </p:par>
                              <p:par>
                                <p:cTn id="447" nodeType="withEffect" fill="hold" presetClass="entr" presetID="42">
                                  <p:stCondLst>
                                    <p:cond delay="0"/>
                                  </p:stCondLst>
                                  <p:childTnLst>
                                    <p:set>
                                      <p:cBhvr>
                                        <p:cTn id="448" dur="1" fill="hold">
                                          <p:stCondLst>
                                            <p:cond delay="0"/>
                                          </p:stCondLst>
                                        </p:cTn>
                                        <p:tgtEl>
                                          <p:spTgt spid="656"/>
                                        </p:tgtEl>
                                        <p:attrNameLst>
                                          <p:attrName>style.visibility</p:attrName>
                                        </p:attrNameLst>
                                      </p:cBhvr>
                                      <p:to>
                                        <p:strVal val="visible"/>
                                      </p:to>
                                    </p:set>
                                    <p:animEffect filter="fade" transition="in">
                                      <p:cBhvr additive="repl">
                                        <p:cTn id="449" dur="1000"/>
                                        <p:tgtEl>
                                          <p:spTgt spid="656"/>
                                        </p:tgtEl>
                                      </p:cBhvr>
                                    </p:animEffect>
                                    <p:anim calcmode="lin" valueType="num">
                                      <p:cBhvr additive="repl">
                                        <p:cTn id="450" dur="1000" fill="hold"/>
                                        <p:tgtEl>
                                          <p:spTgt spid="656"/>
                                        </p:tgtEl>
                                        <p:attrNameLst>
                                          <p:attrName>ppt_x</p:attrName>
                                        </p:attrNameLst>
                                      </p:cBhvr>
                                      <p:tavLst>
                                        <p:tav tm="0">
                                          <p:val>
                                            <p:strVal val="#ppt_x"/>
                                          </p:val>
                                        </p:tav>
                                        <p:tav tm="100000">
                                          <p:val>
                                            <p:strVal val="#ppt_x"/>
                                          </p:val>
                                        </p:tav>
                                      </p:tavLst>
                                    </p:anim>
                                    <p:anim calcmode="lin" valueType="num">
                                      <p:cBhvr additive="repl">
                                        <p:cTn id="451" dur="1000" fill="hold"/>
                                        <p:tgtEl>
                                          <p:spTgt spid="656"/>
                                        </p:tgtEl>
                                        <p:attrNameLst>
                                          <p:attrName>ppt_y</p:attrName>
                                        </p:attrNameLst>
                                      </p:cBhvr>
                                      <p:tavLst>
                                        <p:tav tm="0">
                                          <p:val>
                                            <p:strVal val="#ppt_y+.1"/>
                                          </p:val>
                                        </p:tav>
                                        <p:tav tm="100000">
                                          <p:val>
                                            <p:strVal val="#ppt_y"/>
                                          </p:val>
                                        </p:tav>
                                      </p:tavLst>
                                    </p:anim>
                                  </p:childTnLst>
                                </p:cTn>
                              </p:par>
                            </p:childTnLst>
                          </p:cTn>
                        </p:par>
                        <p:par>
                          <p:cTn id="452" fill="hold">
                            <p:stCondLst>
                              <p:cond delay="18000"/>
                            </p:stCondLst>
                            <p:childTnLst>
                              <p:par>
                                <p:cTn id="453" nodeType="afterEffect" fill="hold" presetClass="entr" presetID="42">
                                  <p:stCondLst>
                                    <p:cond delay="0"/>
                                  </p:stCondLst>
                                  <p:childTnLst>
                                    <p:set>
                                      <p:cBhvr>
                                        <p:cTn id="454" dur="1" fill="hold">
                                          <p:stCondLst>
                                            <p:cond delay="0"/>
                                          </p:stCondLst>
                                        </p:cTn>
                                        <p:tgtEl>
                                          <p:spTgt spid="668"/>
                                        </p:tgtEl>
                                        <p:attrNameLst>
                                          <p:attrName>style.visibility</p:attrName>
                                        </p:attrNameLst>
                                      </p:cBhvr>
                                      <p:to>
                                        <p:strVal val="visible"/>
                                      </p:to>
                                    </p:set>
                                    <p:animEffect filter="fade" transition="in">
                                      <p:cBhvr additive="repl">
                                        <p:cTn id="455" dur="1000"/>
                                        <p:tgtEl>
                                          <p:spTgt spid="668"/>
                                        </p:tgtEl>
                                      </p:cBhvr>
                                    </p:animEffect>
                                    <p:anim calcmode="lin" valueType="num">
                                      <p:cBhvr additive="repl">
                                        <p:cTn id="456" dur="1000" fill="hold"/>
                                        <p:tgtEl>
                                          <p:spTgt spid="668"/>
                                        </p:tgtEl>
                                        <p:attrNameLst>
                                          <p:attrName>ppt_x</p:attrName>
                                        </p:attrNameLst>
                                      </p:cBhvr>
                                      <p:tavLst>
                                        <p:tav tm="0">
                                          <p:val>
                                            <p:strVal val="#ppt_x"/>
                                          </p:val>
                                        </p:tav>
                                        <p:tav tm="100000">
                                          <p:val>
                                            <p:strVal val="#ppt_x"/>
                                          </p:val>
                                        </p:tav>
                                      </p:tavLst>
                                    </p:anim>
                                    <p:anim calcmode="lin" valueType="num">
                                      <p:cBhvr additive="repl">
                                        <p:cTn id="457" dur="1000" fill="hold"/>
                                        <p:tgtEl>
                                          <p:spTgt spid="668"/>
                                        </p:tgtEl>
                                        <p:attrNameLst>
                                          <p:attrName>ppt_y</p:attrName>
                                        </p:attrNameLst>
                                      </p:cBhvr>
                                      <p:tavLst>
                                        <p:tav tm="0">
                                          <p:val>
                                            <p:strVal val="#ppt_y+.1"/>
                                          </p:val>
                                        </p:tav>
                                        <p:tav tm="100000">
                                          <p:val>
                                            <p:strVal val="#ppt_y"/>
                                          </p:val>
                                        </p:tav>
                                      </p:tavLst>
                                    </p:anim>
                                  </p:childTnLst>
                                </p:cTn>
                              </p:par>
                              <p:par>
                                <p:cTn id="458" nodeType="withEffect" fill="hold" presetClass="entr" presetID="42">
                                  <p:stCondLst>
                                    <p:cond delay="0"/>
                                  </p:stCondLst>
                                  <p:childTnLst>
                                    <p:set>
                                      <p:cBhvr>
                                        <p:cTn id="459" dur="1" fill="hold">
                                          <p:stCondLst>
                                            <p:cond delay="0"/>
                                          </p:stCondLst>
                                        </p:cTn>
                                        <p:tgtEl>
                                          <p:spTgt spid="732"/>
                                        </p:tgtEl>
                                        <p:attrNameLst>
                                          <p:attrName>style.visibility</p:attrName>
                                        </p:attrNameLst>
                                      </p:cBhvr>
                                      <p:to>
                                        <p:strVal val="visible"/>
                                      </p:to>
                                    </p:set>
                                    <p:animEffect filter="fade" transition="in">
                                      <p:cBhvr additive="repl">
                                        <p:cTn id="460" dur="1000"/>
                                        <p:tgtEl>
                                          <p:spTgt spid="732"/>
                                        </p:tgtEl>
                                      </p:cBhvr>
                                    </p:animEffect>
                                    <p:anim calcmode="lin" valueType="num">
                                      <p:cBhvr additive="repl">
                                        <p:cTn id="461" dur="1000" fill="hold"/>
                                        <p:tgtEl>
                                          <p:spTgt spid="732"/>
                                        </p:tgtEl>
                                        <p:attrNameLst>
                                          <p:attrName>ppt_x</p:attrName>
                                        </p:attrNameLst>
                                      </p:cBhvr>
                                      <p:tavLst>
                                        <p:tav tm="0">
                                          <p:val>
                                            <p:strVal val="#ppt_x"/>
                                          </p:val>
                                        </p:tav>
                                        <p:tav tm="100000">
                                          <p:val>
                                            <p:strVal val="#ppt_x"/>
                                          </p:val>
                                        </p:tav>
                                      </p:tavLst>
                                    </p:anim>
                                    <p:anim calcmode="lin" valueType="num">
                                      <p:cBhvr additive="repl">
                                        <p:cTn id="462" dur="1000" fill="hold"/>
                                        <p:tgtEl>
                                          <p:spTgt spid="732"/>
                                        </p:tgtEl>
                                        <p:attrNameLst>
                                          <p:attrName>ppt_y</p:attrName>
                                        </p:attrNameLst>
                                      </p:cBhvr>
                                      <p:tavLst>
                                        <p:tav tm="0">
                                          <p:val>
                                            <p:strVal val="#ppt_y+.1"/>
                                          </p:val>
                                        </p:tav>
                                        <p:tav tm="100000">
                                          <p:val>
                                            <p:strVal val="#ppt_y"/>
                                          </p:val>
                                        </p:tav>
                                      </p:tavLst>
                                    </p:anim>
                                  </p:childTnLst>
                                </p:cTn>
                              </p:par>
                            </p:childTnLst>
                          </p:cTn>
                        </p:par>
                        <p:par>
                          <p:cTn id="463" fill="hold">
                            <p:stCondLst>
                              <p:cond delay="19000"/>
                            </p:stCondLst>
                            <p:childTnLst>
                              <p:par>
                                <p:cTn id="464" nodeType="afterEffect" fill="hold" presetClass="entr" presetID="42">
                                  <p:stCondLst>
                                    <p:cond delay="0"/>
                                  </p:stCondLst>
                                  <p:childTnLst>
                                    <p:set>
                                      <p:cBhvr>
                                        <p:cTn id="465" dur="1" fill="hold">
                                          <p:stCondLst>
                                            <p:cond delay="0"/>
                                          </p:stCondLst>
                                        </p:cTn>
                                        <p:tgtEl>
                                          <p:spTgt spid="734"/>
                                        </p:tgtEl>
                                        <p:attrNameLst>
                                          <p:attrName>style.visibility</p:attrName>
                                        </p:attrNameLst>
                                      </p:cBhvr>
                                      <p:to>
                                        <p:strVal val="visible"/>
                                      </p:to>
                                    </p:set>
                                    <p:animEffect filter="fade" transition="in">
                                      <p:cBhvr additive="repl">
                                        <p:cTn id="466" dur="1000"/>
                                        <p:tgtEl>
                                          <p:spTgt spid="734"/>
                                        </p:tgtEl>
                                      </p:cBhvr>
                                    </p:animEffect>
                                    <p:anim calcmode="lin" valueType="num">
                                      <p:cBhvr additive="repl">
                                        <p:cTn id="467" dur="1000" fill="hold"/>
                                        <p:tgtEl>
                                          <p:spTgt spid="734"/>
                                        </p:tgtEl>
                                        <p:attrNameLst>
                                          <p:attrName>ppt_x</p:attrName>
                                        </p:attrNameLst>
                                      </p:cBhvr>
                                      <p:tavLst>
                                        <p:tav tm="0">
                                          <p:val>
                                            <p:strVal val="#ppt_x"/>
                                          </p:val>
                                        </p:tav>
                                        <p:tav tm="100000">
                                          <p:val>
                                            <p:strVal val="#ppt_x"/>
                                          </p:val>
                                        </p:tav>
                                      </p:tavLst>
                                    </p:anim>
                                    <p:anim calcmode="lin" valueType="num">
                                      <p:cBhvr additive="repl">
                                        <p:cTn id="468" dur="1000" fill="hold"/>
                                        <p:tgtEl>
                                          <p:spTgt spid="734"/>
                                        </p:tgtEl>
                                        <p:attrNameLst>
                                          <p:attrName>ppt_y</p:attrName>
                                        </p:attrNameLst>
                                      </p:cBhvr>
                                      <p:tavLst>
                                        <p:tav tm="0">
                                          <p:val>
                                            <p:strVal val="#ppt_y+.1"/>
                                          </p:val>
                                        </p:tav>
                                        <p:tav tm="100000">
                                          <p:val>
                                            <p:strVal val="#ppt_y"/>
                                          </p:val>
                                        </p:tav>
                                      </p:tavLst>
                                    </p:anim>
                                  </p:childTnLst>
                                </p:cTn>
                              </p:par>
                              <p:par>
                                <p:cTn id="469" nodeType="withEffect" fill="hold" presetClass="entr" presetID="42">
                                  <p:stCondLst>
                                    <p:cond delay="0"/>
                                  </p:stCondLst>
                                  <p:childTnLst>
                                    <p:set>
                                      <p:cBhvr>
                                        <p:cTn id="470" dur="1" fill="hold">
                                          <p:stCondLst>
                                            <p:cond delay="0"/>
                                          </p:stCondLst>
                                        </p:cTn>
                                        <p:tgtEl>
                                          <p:spTgt spid="735"/>
                                        </p:tgtEl>
                                        <p:attrNameLst>
                                          <p:attrName>style.visibility</p:attrName>
                                        </p:attrNameLst>
                                      </p:cBhvr>
                                      <p:to>
                                        <p:strVal val="visible"/>
                                      </p:to>
                                    </p:set>
                                    <p:animEffect filter="fade" transition="in">
                                      <p:cBhvr additive="repl">
                                        <p:cTn id="471" dur="1000"/>
                                        <p:tgtEl>
                                          <p:spTgt spid="735"/>
                                        </p:tgtEl>
                                      </p:cBhvr>
                                    </p:animEffect>
                                    <p:anim calcmode="lin" valueType="num">
                                      <p:cBhvr additive="repl">
                                        <p:cTn id="472" dur="1000" fill="hold"/>
                                        <p:tgtEl>
                                          <p:spTgt spid="735"/>
                                        </p:tgtEl>
                                        <p:attrNameLst>
                                          <p:attrName>ppt_x</p:attrName>
                                        </p:attrNameLst>
                                      </p:cBhvr>
                                      <p:tavLst>
                                        <p:tav tm="0">
                                          <p:val>
                                            <p:strVal val="#ppt_x"/>
                                          </p:val>
                                        </p:tav>
                                        <p:tav tm="100000">
                                          <p:val>
                                            <p:strVal val="#ppt_x"/>
                                          </p:val>
                                        </p:tav>
                                      </p:tavLst>
                                    </p:anim>
                                    <p:anim calcmode="lin" valueType="num">
                                      <p:cBhvr additive="repl">
                                        <p:cTn id="473" dur="1000" fill="hold"/>
                                        <p:tgtEl>
                                          <p:spTgt spid="735"/>
                                        </p:tgtEl>
                                        <p:attrNameLst>
                                          <p:attrName>ppt_y</p:attrName>
                                        </p:attrNameLst>
                                      </p:cBhvr>
                                      <p:tavLst>
                                        <p:tav tm="0">
                                          <p:val>
                                            <p:strVal val="#ppt_y+.1"/>
                                          </p:val>
                                        </p:tav>
                                        <p:tav tm="100000">
                                          <p:val>
                                            <p:strVal val="#ppt_y"/>
                                          </p:val>
                                        </p:tav>
                                      </p:tavLst>
                                    </p:anim>
                                  </p:childTnLst>
                                </p:cTn>
                              </p:par>
                              <p:par>
                                <p:cTn id="474" nodeType="withEffect" fill="hold" presetClass="entr" presetID="42">
                                  <p:stCondLst>
                                    <p:cond delay="0"/>
                                  </p:stCondLst>
                                  <p:childTnLst>
                                    <p:set>
                                      <p:cBhvr>
                                        <p:cTn id="475" dur="1" fill="hold">
                                          <p:stCondLst>
                                            <p:cond delay="0"/>
                                          </p:stCondLst>
                                        </p:cTn>
                                        <p:tgtEl>
                                          <p:spTgt spid="736"/>
                                        </p:tgtEl>
                                        <p:attrNameLst>
                                          <p:attrName>style.visibility</p:attrName>
                                        </p:attrNameLst>
                                      </p:cBhvr>
                                      <p:to>
                                        <p:strVal val="visible"/>
                                      </p:to>
                                    </p:set>
                                    <p:animEffect filter="fade" transition="in">
                                      <p:cBhvr additive="repl">
                                        <p:cTn id="476" dur="1000"/>
                                        <p:tgtEl>
                                          <p:spTgt spid="736"/>
                                        </p:tgtEl>
                                      </p:cBhvr>
                                    </p:animEffect>
                                    <p:anim calcmode="lin" valueType="num">
                                      <p:cBhvr additive="repl">
                                        <p:cTn id="477" dur="1000" fill="hold"/>
                                        <p:tgtEl>
                                          <p:spTgt spid="736"/>
                                        </p:tgtEl>
                                        <p:attrNameLst>
                                          <p:attrName>ppt_x</p:attrName>
                                        </p:attrNameLst>
                                      </p:cBhvr>
                                      <p:tavLst>
                                        <p:tav tm="0">
                                          <p:val>
                                            <p:strVal val="#ppt_x"/>
                                          </p:val>
                                        </p:tav>
                                        <p:tav tm="100000">
                                          <p:val>
                                            <p:strVal val="#ppt_x"/>
                                          </p:val>
                                        </p:tav>
                                      </p:tavLst>
                                    </p:anim>
                                    <p:anim calcmode="lin" valueType="num">
                                      <p:cBhvr additive="repl">
                                        <p:cTn id="478" dur="1000" fill="hold"/>
                                        <p:tgtEl>
                                          <p:spTgt spid="736"/>
                                        </p:tgtEl>
                                        <p:attrNameLst>
                                          <p:attrName>ppt_y</p:attrName>
                                        </p:attrNameLst>
                                      </p:cBhvr>
                                      <p:tavLst>
                                        <p:tav tm="0">
                                          <p:val>
                                            <p:strVal val="#ppt_y+.1"/>
                                          </p:val>
                                        </p:tav>
                                        <p:tav tm="100000">
                                          <p:val>
                                            <p:strVal val="#ppt_y"/>
                                          </p:val>
                                        </p:tav>
                                      </p:tavLst>
                                    </p:anim>
                                  </p:childTnLst>
                                </p:cTn>
                              </p:par>
                              <p:par>
                                <p:cTn id="479" nodeType="withEffect" fill="hold" presetClass="entr" presetID="42">
                                  <p:stCondLst>
                                    <p:cond delay="0"/>
                                  </p:stCondLst>
                                  <p:childTnLst>
                                    <p:set>
                                      <p:cBhvr>
                                        <p:cTn id="480" dur="1" fill="hold">
                                          <p:stCondLst>
                                            <p:cond delay="0"/>
                                          </p:stCondLst>
                                        </p:cTn>
                                        <p:tgtEl>
                                          <p:spTgt spid="737"/>
                                        </p:tgtEl>
                                        <p:attrNameLst>
                                          <p:attrName>style.visibility</p:attrName>
                                        </p:attrNameLst>
                                      </p:cBhvr>
                                      <p:to>
                                        <p:strVal val="visible"/>
                                      </p:to>
                                    </p:set>
                                    <p:animEffect filter="fade" transition="in">
                                      <p:cBhvr additive="repl">
                                        <p:cTn id="481" dur="1000"/>
                                        <p:tgtEl>
                                          <p:spTgt spid="737"/>
                                        </p:tgtEl>
                                      </p:cBhvr>
                                    </p:animEffect>
                                    <p:anim calcmode="lin" valueType="num">
                                      <p:cBhvr additive="repl">
                                        <p:cTn id="482" dur="1000" fill="hold"/>
                                        <p:tgtEl>
                                          <p:spTgt spid="737"/>
                                        </p:tgtEl>
                                        <p:attrNameLst>
                                          <p:attrName>ppt_x</p:attrName>
                                        </p:attrNameLst>
                                      </p:cBhvr>
                                      <p:tavLst>
                                        <p:tav tm="0">
                                          <p:val>
                                            <p:strVal val="#ppt_x"/>
                                          </p:val>
                                        </p:tav>
                                        <p:tav tm="100000">
                                          <p:val>
                                            <p:strVal val="#ppt_x"/>
                                          </p:val>
                                        </p:tav>
                                      </p:tavLst>
                                    </p:anim>
                                    <p:anim calcmode="lin" valueType="num">
                                      <p:cBhvr additive="repl">
                                        <p:cTn id="483" dur="1000" fill="hold"/>
                                        <p:tgtEl>
                                          <p:spTgt spid="737"/>
                                        </p:tgtEl>
                                        <p:attrNameLst>
                                          <p:attrName>ppt_y</p:attrName>
                                        </p:attrNameLst>
                                      </p:cBhvr>
                                      <p:tavLst>
                                        <p:tav tm="0">
                                          <p:val>
                                            <p:strVal val="#ppt_y+.1"/>
                                          </p:val>
                                        </p:tav>
                                        <p:tav tm="100000">
                                          <p:val>
                                            <p:strVal val="#ppt_y"/>
                                          </p:val>
                                        </p:tav>
                                      </p:tavLst>
                                    </p:anim>
                                  </p:childTnLst>
                                </p:cTn>
                              </p:par>
                              <p:par>
                                <p:cTn id="484" nodeType="withEffect" fill="hold" presetClass="entr" presetID="42">
                                  <p:stCondLst>
                                    <p:cond delay="0"/>
                                  </p:stCondLst>
                                  <p:childTnLst>
                                    <p:set>
                                      <p:cBhvr>
                                        <p:cTn id="485" dur="1" fill="hold">
                                          <p:stCondLst>
                                            <p:cond delay="0"/>
                                          </p:stCondLst>
                                        </p:cTn>
                                        <p:tgtEl>
                                          <p:spTgt spid="733"/>
                                        </p:tgtEl>
                                        <p:attrNameLst>
                                          <p:attrName>style.visibility</p:attrName>
                                        </p:attrNameLst>
                                      </p:cBhvr>
                                      <p:to>
                                        <p:strVal val="visible"/>
                                      </p:to>
                                    </p:set>
                                    <p:animEffect filter="fade" transition="in">
                                      <p:cBhvr additive="repl">
                                        <p:cTn id="486" dur="1000"/>
                                        <p:tgtEl>
                                          <p:spTgt spid="733"/>
                                        </p:tgtEl>
                                      </p:cBhvr>
                                    </p:animEffect>
                                    <p:anim calcmode="lin" valueType="num">
                                      <p:cBhvr additive="repl">
                                        <p:cTn id="487" dur="1000" fill="hold"/>
                                        <p:tgtEl>
                                          <p:spTgt spid="733"/>
                                        </p:tgtEl>
                                        <p:attrNameLst>
                                          <p:attrName>ppt_x</p:attrName>
                                        </p:attrNameLst>
                                      </p:cBhvr>
                                      <p:tavLst>
                                        <p:tav tm="0">
                                          <p:val>
                                            <p:strVal val="#ppt_x"/>
                                          </p:val>
                                        </p:tav>
                                        <p:tav tm="100000">
                                          <p:val>
                                            <p:strVal val="#ppt_x"/>
                                          </p:val>
                                        </p:tav>
                                      </p:tavLst>
                                    </p:anim>
                                    <p:anim calcmode="lin" valueType="num">
                                      <p:cBhvr additive="repl">
                                        <p:cTn id="488" dur="1000" fill="hold"/>
                                        <p:tgtEl>
                                          <p:spTgt spid="733"/>
                                        </p:tgtEl>
                                        <p:attrNameLst>
                                          <p:attrName>ppt_y</p:attrName>
                                        </p:attrNameLst>
                                      </p:cBhvr>
                                      <p:tavLst>
                                        <p:tav tm="0">
                                          <p:val>
                                            <p:strVal val="#ppt_y+.1"/>
                                          </p:val>
                                        </p:tav>
                                        <p:tav tm="100000">
                                          <p:val>
                                            <p:strVal val="#ppt_y"/>
                                          </p:val>
                                        </p:tav>
                                      </p:tavLst>
                                    </p:anim>
                                  </p:childTnLst>
                                </p:cTn>
                              </p:par>
                            </p:childTnLst>
                          </p:cTn>
                        </p:par>
                        <p:par>
                          <p:cTn id="489" fill="hold">
                            <p:stCondLst>
                              <p:cond delay="20000"/>
                            </p:stCondLst>
                            <p:childTnLst>
                              <p:par>
                                <p:cTn id="490" nodeType="afterEffect" fill="hold" presetClass="entr" presetID="42">
                                  <p:stCondLst>
                                    <p:cond delay="0"/>
                                  </p:stCondLst>
                                  <p:childTnLst>
                                    <p:set>
                                      <p:cBhvr>
                                        <p:cTn id="491" dur="1" fill="hold">
                                          <p:stCondLst>
                                            <p:cond delay="0"/>
                                          </p:stCondLst>
                                        </p:cTn>
                                        <p:tgtEl>
                                          <p:spTgt spid="678"/>
                                        </p:tgtEl>
                                        <p:attrNameLst>
                                          <p:attrName>style.visibility</p:attrName>
                                        </p:attrNameLst>
                                      </p:cBhvr>
                                      <p:to>
                                        <p:strVal val="visible"/>
                                      </p:to>
                                    </p:set>
                                    <p:animEffect filter="fade" transition="in">
                                      <p:cBhvr additive="repl">
                                        <p:cTn id="492" dur="1000"/>
                                        <p:tgtEl>
                                          <p:spTgt spid="678"/>
                                        </p:tgtEl>
                                      </p:cBhvr>
                                    </p:animEffect>
                                    <p:anim calcmode="lin" valueType="num">
                                      <p:cBhvr additive="repl">
                                        <p:cTn id="493" dur="1000" fill="hold"/>
                                        <p:tgtEl>
                                          <p:spTgt spid="678"/>
                                        </p:tgtEl>
                                        <p:attrNameLst>
                                          <p:attrName>ppt_x</p:attrName>
                                        </p:attrNameLst>
                                      </p:cBhvr>
                                      <p:tavLst>
                                        <p:tav tm="0">
                                          <p:val>
                                            <p:strVal val="#ppt_x"/>
                                          </p:val>
                                        </p:tav>
                                        <p:tav tm="100000">
                                          <p:val>
                                            <p:strVal val="#ppt_x"/>
                                          </p:val>
                                        </p:tav>
                                      </p:tavLst>
                                    </p:anim>
                                    <p:anim calcmode="lin" valueType="num">
                                      <p:cBhvr additive="repl">
                                        <p:cTn id="494" dur="1000" fill="hold"/>
                                        <p:tgtEl>
                                          <p:spTgt spid="678"/>
                                        </p:tgtEl>
                                        <p:attrNameLst>
                                          <p:attrName>ppt_y</p:attrName>
                                        </p:attrNameLst>
                                      </p:cBhvr>
                                      <p:tavLst>
                                        <p:tav tm="0">
                                          <p:val>
                                            <p:strVal val="#ppt_y+.1"/>
                                          </p:val>
                                        </p:tav>
                                        <p:tav tm="100000">
                                          <p:val>
                                            <p:strVal val="#ppt_y"/>
                                          </p:val>
                                        </p:tav>
                                      </p:tavLst>
                                    </p:anim>
                                  </p:childTnLst>
                                </p:cTn>
                              </p:par>
                              <p:par>
                                <p:cTn id="495" nodeType="withEffect" fill="hold" presetClass="entr" presetID="42">
                                  <p:stCondLst>
                                    <p:cond delay="0"/>
                                  </p:stCondLst>
                                  <p:childTnLst>
                                    <p:set>
                                      <p:cBhvr>
                                        <p:cTn id="496" dur="1" fill="hold">
                                          <p:stCondLst>
                                            <p:cond delay="0"/>
                                          </p:stCondLst>
                                        </p:cTn>
                                        <p:tgtEl>
                                          <p:spTgt spid="675"/>
                                        </p:tgtEl>
                                        <p:attrNameLst>
                                          <p:attrName>style.visibility</p:attrName>
                                        </p:attrNameLst>
                                      </p:cBhvr>
                                      <p:to>
                                        <p:strVal val="visible"/>
                                      </p:to>
                                    </p:set>
                                    <p:animEffect filter="fade" transition="in">
                                      <p:cBhvr additive="repl">
                                        <p:cTn id="497" dur="1000"/>
                                        <p:tgtEl>
                                          <p:spTgt spid="675"/>
                                        </p:tgtEl>
                                      </p:cBhvr>
                                    </p:animEffect>
                                    <p:anim calcmode="lin" valueType="num">
                                      <p:cBhvr additive="repl">
                                        <p:cTn id="498" dur="1000" fill="hold"/>
                                        <p:tgtEl>
                                          <p:spTgt spid="675"/>
                                        </p:tgtEl>
                                        <p:attrNameLst>
                                          <p:attrName>ppt_x</p:attrName>
                                        </p:attrNameLst>
                                      </p:cBhvr>
                                      <p:tavLst>
                                        <p:tav tm="0">
                                          <p:val>
                                            <p:strVal val="#ppt_x"/>
                                          </p:val>
                                        </p:tav>
                                        <p:tav tm="100000">
                                          <p:val>
                                            <p:strVal val="#ppt_x"/>
                                          </p:val>
                                        </p:tav>
                                      </p:tavLst>
                                    </p:anim>
                                    <p:anim calcmode="lin" valueType="num">
                                      <p:cBhvr additive="repl">
                                        <p:cTn id="499" dur="1000" fill="hold"/>
                                        <p:tgtEl>
                                          <p:spTgt spid="675"/>
                                        </p:tgtEl>
                                        <p:attrNameLst>
                                          <p:attrName>ppt_y</p:attrName>
                                        </p:attrNameLst>
                                      </p:cBhvr>
                                      <p:tavLst>
                                        <p:tav tm="0">
                                          <p:val>
                                            <p:strVal val="#ppt_y+.1"/>
                                          </p:val>
                                        </p:tav>
                                        <p:tav tm="100000">
                                          <p:val>
                                            <p:strVal val="#ppt_y"/>
                                          </p:val>
                                        </p:tav>
                                      </p:tavLst>
                                    </p:anim>
                                  </p:childTnLst>
                                </p:cTn>
                              </p:par>
                              <p:par>
                                <p:cTn id="500" nodeType="withEffect" fill="hold" presetClass="entr" presetID="42">
                                  <p:stCondLst>
                                    <p:cond delay="0"/>
                                  </p:stCondLst>
                                  <p:childTnLst>
                                    <p:set>
                                      <p:cBhvr>
                                        <p:cTn id="501" dur="1" fill="hold">
                                          <p:stCondLst>
                                            <p:cond delay="0"/>
                                          </p:stCondLst>
                                        </p:cTn>
                                        <p:tgtEl>
                                          <p:spTgt spid="665"/>
                                        </p:tgtEl>
                                        <p:attrNameLst>
                                          <p:attrName>style.visibility</p:attrName>
                                        </p:attrNameLst>
                                      </p:cBhvr>
                                      <p:to>
                                        <p:strVal val="visible"/>
                                      </p:to>
                                    </p:set>
                                    <p:animEffect filter="fade" transition="in">
                                      <p:cBhvr additive="repl">
                                        <p:cTn id="502" dur="1000"/>
                                        <p:tgtEl>
                                          <p:spTgt spid="665"/>
                                        </p:tgtEl>
                                      </p:cBhvr>
                                    </p:animEffect>
                                    <p:anim calcmode="lin" valueType="num">
                                      <p:cBhvr additive="repl">
                                        <p:cTn id="503" dur="1000" fill="hold"/>
                                        <p:tgtEl>
                                          <p:spTgt spid="665"/>
                                        </p:tgtEl>
                                        <p:attrNameLst>
                                          <p:attrName>ppt_x</p:attrName>
                                        </p:attrNameLst>
                                      </p:cBhvr>
                                      <p:tavLst>
                                        <p:tav tm="0">
                                          <p:val>
                                            <p:strVal val="#ppt_x"/>
                                          </p:val>
                                        </p:tav>
                                        <p:tav tm="100000">
                                          <p:val>
                                            <p:strVal val="#ppt_x"/>
                                          </p:val>
                                        </p:tav>
                                      </p:tavLst>
                                    </p:anim>
                                    <p:anim calcmode="lin" valueType="num">
                                      <p:cBhvr additive="repl">
                                        <p:cTn id="504" dur="1000" fill="hold"/>
                                        <p:tgtEl>
                                          <p:spTgt spid="665"/>
                                        </p:tgtEl>
                                        <p:attrNameLst>
                                          <p:attrName>ppt_y</p:attrName>
                                        </p:attrNameLst>
                                      </p:cBhvr>
                                      <p:tavLst>
                                        <p:tav tm="0">
                                          <p:val>
                                            <p:strVal val="#ppt_y+.1"/>
                                          </p:val>
                                        </p:tav>
                                        <p:tav tm="100000">
                                          <p:val>
                                            <p:strVal val="#ppt_y"/>
                                          </p:val>
                                        </p:tav>
                                      </p:tavLst>
                                    </p:anim>
                                  </p:childTnLst>
                                </p:cTn>
                              </p:par>
                              <p:par>
                                <p:cTn id="505" nodeType="withEffect" fill="hold" presetClass="entr" presetID="42">
                                  <p:stCondLst>
                                    <p:cond delay="0"/>
                                  </p:stCondLst>
                                  <p:childTnLst>
                                    <p:set>
                                      <p:cBhvr>
                                        <p:cTn id="506" dur="1" fill="hold">
                                          <p:stCondLst>
                                            <p:cond delay="0"/>
                                          </p:stCondLst>
                                        </p:cTn>
                                        <p:tgtEl>
                                          <p:spTgt spid="642"/>
                                        </p:tgtEl>
                                        <p:attrNameLst>
                                          <p:attrName>style.visibility</p:attrName>
                                        </p:attrNameLst>
                                      </p:cBhvr>
                                      <p:to>
                                        <p:strVal val="visible"/>
                                      </p:to>
                                    </p:set>
                                    <p:animEffect filter="fade" transition="in">
                                      <p:cBhvr additive="repl">
                                        <p:cTn id="507" dur="1000"/>
                                        <p:tgtEl>
                                          <p:spTgt spid="642"/>
                                        </p:tgtEl>
                                      </p:cBhvr>
                                    </p:animEffect>
                                    <p:anim calcmode="lin" valueType="num">
                                      <p:cBhvr additive="repl">
                                        <p:cTn id="508" dur="1000" fill="hold"/>
                                        <p:tgtEl>
                                          <p:spTgt spid="642"/>
                                        </p:tgtEl>
                                        <p:attrNameLst>
                                          <p:attrName>ppt_x</p:attrName>
                                        </p:attrNameLst>
                                      </p:cBhvr>
                                      <p:tavLst>
                                        <p:tav tm="0">
                                          <p:val>
                                            <p:strVal val="#ppt_x"/>
                                          </p:val>
                                        </p:tav>
                                        <p:tav tm="100000">
                                          <p:val>
                                            <p:strVal val="#ppt_x"/>
                                          </p:val>
                                        </p:tav>
                                      </p:tavLst>
                                    </p:anim>
                                    <p:anim calcmode="lin" valueType="num">
                                      <p:cBhvr additive="repl">
                                        <p:cTn id="509" dur="1000" fill="hold"/>
                                        <p:tgtEl>
                                          <p:spTgt spid="642"/>
                                        </p:tgtEl>
                                        <p:attrNameLst>
                                          <p:attrName>ppt_y</p:attrName>
                                        </p:attrNameLst>
                                      </p:cBhvr>
                                      <p:tavLst>
                                        <p:tav tm="0">
                                          <p:val>
                                            <p:strVal val="#ppt_y+.1"/>
                                          </p:val>
                                        </p:tav>
                                        <p:tav tm="100000">
                                          <p:val>
                                            <p:strVal val="#ppt_y"/>
                                          </p:val>
                                        </p:tav>
                                      </p:tavLst>
                                    </p:anim>
                                  </p:childTnLst>
                                </p:cTn>
                              </p:par>
                              <p:par>
                                <p:cTn id="510" nodeType="withEffect" fill="hold" presetClass="entr" presetID="42">
                                  <p:stCondLst>
                                    <p:cond delay="0"/>
                                  </p:stCondLst>
                                  <p:childTnLst>
                                    <p:set>
                                      <p:cBhvr>
                                        <p:cTn id="511" dur="1" fill="hold">
                                          <p:stCondLst>
                                            <p:cond delay="0"/>
                                          </p:stCondLst>
                                        </p:cTn>
                                        <p:tgtEl>
                                          <p:spTgt spid="641"/>
                                        </p:tgtEl>
                                        <p:attrNameLst>
                                          <p:attrName>style.visibility</p:attrName>
                                        </p:attrNameLst>
                                      </p:cBhvr>
                                      <p:to>
                                        <p:strVal val="visible"/>
                                      </p:to>
                                    </p:set>
                                    <p:animEffect filter="fade" transition="in">
                                      <p:cBhvr additive="repl">
                                        <p:cTn id="512" dur="1000"/>
                                        <p:tgtEl>
                                          <p:spTgt spid="641"/>
                                        </p:tgtEl>
                                      </p:cBhvr>
                                    </p:animEffect>
                                    <p:anim calcmode="lin" valueType="num">
                                      <p:cBhvr additive="repl">
                                        <p:cTn id="513" dur="1000" fill="hold"/>
                                        <p:tgtEl>
                                          <p:spTgt spid="641"/>
                                        </p:tgtEl>
                                        <p:attrNameLst>
                                          <p:attrName>ppt_x</p:attrName>
                                        </p:attrNameLst>
                                      </p:cBhvr>
                                      <p:tavLst>
                                        <p:tav tm="0">
                                          <p:val>
                                            <p:strVal val="#ppt_x"/>
                                          </p:val>
                                        </p:tav>
                                        <p:tav tm="100000">
                                          <p:val>
                                            <p:strVal val="#ppt_x"/>
                                          </p:val>
                                        </p:tav>
                                      </p:tavLst>
                                    </p:anim>
                                    <p:anim calcmode="lin" valueType="num">
                                      <p:cBhvr additive="repl">
                                        <p:cTn id="514" dur="1000" fill="hold"/>
                                        <p:tgtEl>
                                          <p:spTgt spid="641"/>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0" y="1096560"/>
            <a:ext cx="12191760" cy="80316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endParaRPr b="0" lang="es-US" sz="1800" spc="-1" strike="noStrike">
              <a:latin typeface="Arial"/>
            </a:endParaRPr>
          </a:p>
          <a:p>
            <a:pPr>
              <a:lnSpc>
                <a:spcPct val="100000"/>
              </a:lnSpc>
            </a:pPr>
            <a:r>
              <a:rPr b="1" lang="es-US" sz="2800" spc="-1" strike="noStrike">
                <a:solidFill>
                  <a:srgbClr val="ffffff"/>
                </a:solidFill>
                <a:latin typeface="Calibri"/>
              </a:rPr>
              <a:t>   </a:t>
            </a:r>
            <a:r>
              <a:rPr b="1" lang="es-US" sz="2800" spc="-1" strike="noStrike">
                <a:solidFill>
                  <a:srgbClr val="ffffff"/>
                </a:solidFill>
                <a:latin typeface="Calibri"/>
              </a:rPr>
              <a:t>Public dollars created and allocated at local level dedicated to specific services</a:t>
            </a:r>
            <a:endParaRPr b="0" lang="es-US" sz="2800" spc="-1" strike="noStrike">
              <a:latin typeface="Arial"/>
            </a:endParaRPr>
          </a:p>
          <a:p>
            <a:pPr algn="ctr">
              <a:lnSpc>
                <a:spcPct val="100000"/>
              </a:lnSpc>
            </a:pPr>
            <a:endParaRPr b="0" lang="es-US" sz="2800" spc="-1" strike="noStrike">
              <a:latin typeface="Arial"/>
            </a:endParaRPr>
          </a:p>
        </p:txBody>
      </p:sp>
      <p:sp>
        <p:nvSpPr>
          <p:cNvPr id="427" name="TextShape 2"/>
          <p:cNvSpPr txBox="1"/>
          <p:nvPr/>
        </p:nvSpPr>
        <p:spPr>
          <a:xfrm>
            <a:off x="230760" y="2095200"/>
            <a:ext cx="5864760" cy="4611960"/>
          </a:xfrm>
          <a:prstGeom prst="rect">
            <a:avLst/>
          </a:prstGeom>
          <a:noFill/>
          <a:ln>
            <a:noFill/>
          </a:ln>
        </p:spPr>
        <p:txBody>
          <a:bodyPr>
            <a:normAutofit/>
          </a:bodyPr>
          <a:p>
            <a:pPr marL="228600" indent="-228240">
              <a:lnSpc>
                <a:spcPct val="100000"/>
              </a:lnSpc>
              <a:spcAft>
                <a:spcPts val="2401"/>
              </a:spcAft>
              <a:buClr>
                <a:srgbClr val="000000"/>
              </a:buClr>
              <a:buFont typeface="Arial"/>
              <a:buChar char="•"/>
            </a:pPr>
            <a:r>
              <a:rPr b="1" lang="en-US" sz="2200" spc="-1" strike="noStrike">
                <a:solidFill>
                  <a:srgbClr val="000000"/>
                </a:solidFill>
                <a:latin typeface="Arial"/>
                <a:ea typeface="MS PGothic"/>
              </a:rPr>
              <a:t>How we spend our money reflects our values – budgets are moral documents</a:t>
            </a:r>
            <a:endParaRPr b="0" lang="en-US" sz="2200" spc="-1" strike="noStrike">
              <a:solidFill>
                <a:srgbClr val="000000"/>
              </a:solidFill>
              <a:latin typeface="Calibri"/>
            </a:endParaRPr>
          </a:p>
          <a:p>
            <a:pPr marL="228600" indent="-228240">
              <a:lnSpc>
                <a:spcPct val="100000"/>
              </a:lnSpc>
              <a:spcAft>
                <a:spcPts val="2401"/>
              </a:spcAft>
              <a:buClr>
                <a:srgbClr val="000000"/>
              </a:buClr>
              <a:buFont typeface="Arial"/>
              <a:buChar char="•"/>
            </a:pPr>
            <a:r>
              <a:rPr b="1" lang="en-US" sz="2200" spc="-1" strike="noStrike">
                <a:solidFill>
                  <a:srgbClr val="000000"/>
                </a:solidFill>
                <a:latin typeface="Arial"/>
                <a:ea typeface="MS PGothic"/>
              </a:rPr>
              <a:t>Children and youth are in crisis.  Achieving good outcomes costs money.</a:t>
            </a:r>
            <a:endParaRPr b="0" lang="en-US" sz="2200" spc="-1" strike="noStrike">
              <a:solidFill>
                <a:srgbClr val="000000"/>
              </a:solidFill>
              <a:latin typeface="Calibri"/>
            </a:endParaRPr>
          </a:p>
          <a:p>
            <a:pPr marL="228600" indent="-228240">
              <a:lnSpc>
                <a:spcPct val="100000"/>
              </a:lnSpc>
              <a:spcAft>
                <a:spcPts val="2401"/>
              </a:spcAft>
              <a:buClr>
                <a:srgbClr val="000000"/>
              </a:buClr>
              <a:buFont typeface="Arial"/>
              <a:buChar char="•"/>
            </a:pPr>
            <a:r>
              <a:rPr b="1" lang="en-US" sz="2200" spc="-1" strike="noStrike">
                <a:solidFill>
                  <a:srgbClr val="000000"/>
                </a:solidFill>
                <a:latin typeface="Arial"/>
                <a:ea typeface="MS PGothic"/>
              </a:rPr>
              <a:t>Funding inequity is a major social justice issue.</a:t>
            </a:r>
            <a:endParaRPr b="0" lang="en-US" sz="2200" spc="-1" strike="noStrike">
              <a:solidFill>
                <a:srgbClr val="000000"/>
              </a:solidFill>
              <a:latin typeface="Calibri"/>
            </a:endParaRPr>
          </a:p>
          <a:p>
            <a:pPr marL="226440" indent="-226080">
              <a:lnSpc>
                <a:spcPct val="100000"/>
              </a:lnSpc>
              <a:spcAft>
                <a:spcPts val="1199"/>
              </a:spcAft>
              <a:buClr>
                <a:srgbClr val="000000"/>
              </a:buClr>
              <a:buFont typeface="Arial"/>
              <a:buChar char="•"/>
            </a:pPr>
            <a:r>
              <a:rPr b="1" lang="en-US" sz="2200" spc="-1" strike="noStrike">
                <a:solidFill>
                  <a:srgbClr val="000000"/>
                </a:solidFill>
                <a:latin typeface="Arial"/>
                <a:ea typeface="MS PGothic"/>
              </a:rPr>
              <a:t>The real money is in the public sector.</a:t>
            </a:r>
            <a:endParaRPr b="0" lang="en-US" sz="2200" spc="-1" strike="noStrike">
              <a:solidFill>
                <a:srgbClr val="000000"/>
              </a:solidFill>
              <a:latin typeface="Calibri"/>
            </a:endParaRPr>
          </a:p>
          <a:p>
            <a:pPr marL="226440" indent="-226080">
              <a:lnSpc>
                <a:spcPct val="100000"/>
              </a:lnSpc>
              <a:spcAft>
                <a:spcPts val="1199"/>
              </a:spcAft>
              <a:buClr>
                <a:srgbClr val="000000"/>
              </a:buClr>
              <a:buFont typeface="Arial"/>
              <a:buChar char="•"/>
            </a:pPr>
            <a:r>
              <a:rPr b="1" lang="en-US" sz="2200" spc="-1" strike="noStrike">
                <a:solidFill>
                  <a:srgbClr val="000000"/>
                </a:solidFill>
                <a:latin typeface="Arial"/>
                <a:ea typeface="MS PGothic"/>
              </a:rPr>
              <a:t>Local action is where engagement happens – often untapped for children and youth revenue.</a:t>
            </a:r>
            <a:endParaRPr b="0" lang="en-US" sz="2200" spc="-1" strike="noStrike">
              <a:solidFill>
                <a:srgbClr val="000000"/>
              </a:solidFill>
              <a:latin typeface="Calibri"/>
            </a:endParaRPr>
          </a:p>
          <a:p>
            <a:pPr>
              <a:lnSpc>
                <a:spcPct val="100000"/>
              </a:lnSpc>
            </a:pPr>
            <a:endParaRPr b="0" lang="en-US" sz="2200" spc="-1" strike="noStrike">
              <a:solidFill>
                <a:srgbClr val="000000"/>
              </a:solidFill>
              <a:latin typeface="Calibri"/>
            </a:endParaRPr>
          </a:p>
          <a:p>
            <a:pPr>
              <a:lnSpc>
                <a:spcPct val="90000"/>
              </a:lnSpc>
              <a:spcBef>
                <a:spcPts val="1001"/>
              </a:spcBef>
            </a:pPr>
            <a:endParaRPr b="0" lang="en-US" sz="2200" spc="-1" strike="noStrike">
              <a:solidFill>
                <a:srgbClr val="000000"/>
              </a:solidFill>
              <a:latin typeface="Calibri"/>
            </a:endParaRPr>
          </a:p>
        </p:txBody>
      </p:sp>
      <p:sp>
        <p:nvSpPr>
          <p:cNvPr id="428" name="TextShape 3"/>
          <p:cNvSpPr txBox="1"/>
          <p:nvPr/>
        </p:nvSpPr>
        <p:spPr>
          <a:xfrm>
            <a:off x="419040" y="372240"/>
            <a:ext cx="11681280" cy="412560"/>
          </a:xfrm>
          <a:prstGeom prst="rect">
            <a:avLst/>
          </a:prstGeom>
          <a:noFill/>
          <a:ln>
            <a:noFill/>
          </a:ln>
        </p:spPr>
        <p:txBody>
          <a:bodyPr>
            <a:noAutofit/>
          </a:bodyPr>
          <a:p>
            <a:pPr>
              <a:lnSpc>
                <a:spcPct val="90000"/>
              </a:lnSpc>
            </a:pPr>
            <a:r>
              <a:rPr b="0" lang="en-US" sz="3200" spc="-1" strike="noStrike">
                <a:solidFill>
                  <a:srgbClr val="000000"/>
                </a:solidFill>
                <a:latin typeface="Arial Rounded MT Bold"/>
              </a:rPr>
              <a:t>LOCAL DEDICATED FUNDS FOR CHILDREN AND YOUTH</a:t>
            </a:r>
            <a:endParaRPr b="0" lang="en-US" sz="3200" spc="-1" strike="noStrike">
              <a:solidFill>
                <a:srgbClr val="000000"/>
              </a:solidFill>
              <a:latin typeface="Calibri"/>
            </a:endParaRPr>
          </a:p>
        </p:txBody>
      </p:sp>
      <p:pic>
        <p:nvPicPr>
          <p:cNvPr id="429" name="Picture 2" descr=""/>
          <p:cNvPicPr/>
          <p:nvPr/>
        </p:nvPicPr>
        <p:blipFill>
          <a:blip r:embed="rId1"/>
          <a:stretch/>
        </p:blipFill>
        <p:spPr>
          <a:xfrm>
            <a:off x="6259680" y="2398320"/>
            <a:ext cx="5700960" cy="3363120"/>
          </a:xfrm>
          <a:prstGeom prst="rect">
            <a:avLst/>
          </a:prstGeom>
          <a:ln>
            <a:noFill/>
          </a:ln>
        </p:spPr>
      </p:pic>
      <p:pic>
        <p:nvPicPr>
          <p:cNvPr id="430" name="Picture 3" descr=""/>
          <p:cNvPicPr/>
          <p:nvPr/>
        </p:nvPicPr>
        <p:blipFill>
          <a:blip r:embed="rId2"/>
          <a:stretch/>
        </p:blipFill>
        <p:spPr>
          <a:xfrm>
            <a:off x="6483600" y="5940000"/>
            <a:ext cx="4870800" cy="639720"/>
          </a:xfrm>
          <a:prstGeom prst="rect">
            <a:avLst/>
          </a:prstGeom>
          <a:ln>
            <a:noFill/>
          </a:ln>
        </p:spPr>
      </p:pic>
    </p:spTree>
  </p:cSld>
  <p:transition spd="med">
    <p:fade/>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CustomShape 1"/>
          <p:cNvSpPr/>
          <p:nvPr/>
        </p:nvSpPr>
        <p:spPr>
          <a:xfrm>
            <a:off x="6273720" y="1972800"/>
            <a:ext cx="2574000" cy="4112640"/>
          </a:xfrm>
          <a:custGeom>
            <a:avLst/>
            <a:gdLst/>
            <a:ahLst/>
            <a:rect l="l" t="t"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002060"/>
          </a:solidFill>
          <a:ln w="19080">
            <a:solidFill>
              <a:srgbClr val="ffffff"/>
            </a:solidFill>
            <a:round/>
          </a:ln>
          <a:effectLst>
            <a:outerShdw algn="ctr" dir="6993903" dist="28174" rotWithShape="0">
              <a:srgbClr val="b2b2b2">
                <a:alpha val="50000"/>
              </a:srgbClr>
            </a:outerShdw>
          </a:effectLst>
        </p:spPr>
        <p:style>
          <a:lnRef idx="0"/>
          <a:fillRef idx="0"/>
          <a:effectRef idx="0"/>
          <a:fontRef idx="minor"/>
        </p:style>
      </p:sp>
      <p:sp>
        <p:nvSpPr>
          <p:cNvPr id="740" name="TextShape 2"/>
          <p:cNvSpPr txBox="1"/>
          <p:nvPr/>
        </p:nvSpPr>
        <p:spPr>
          <a:xfrm>
            <a:off x="28080" y="844920"/>
            <a:ext cx="12191760" cy="739080"/>
          </a:xfrm>
          <a:prstGeom prst="rect">
            <a:avLst/>
          </a:prstGeom>
          <a:solidFill>
            <a:srgbClr val="ffc000"/>
          </a:solidFill>
          <a:ln>
            <a:noFill/>
          </a:ln>
        </p:spPr>
        <p:txBody>
          <a:bodyPr lIns="122040" rIns="122040" tIns="122040" bIns="122040">
            <a:noAutofit/>
          </a:bodyPr>
          <a:p>
            <a:pPr algn="ctr">
              <a:lnSpc>
                <a:spcPct val="100000"/>
              </a:lnSpc>
            </a:pPr>
            <a:r>
              <a:rPr b="1" lang="en-US" sz="2800" spc="-1" strike="noStrike">
                <a:solidFill>
                  <a:srgbClr val="002f4a"/>
                </a:solidFill>
                <a:latin typeface="Arial"/>
                <a:ea typeface="Arial"/>
              </a:rPr>
              <a:t>Voter-Approved Children’s Funds in California</a:t>
            </a:r>
            <a:br/>
            <a:endParaRPr b="0" lang="en-US" sz="2800" spc="-1" strike="noStrike">
              <a:solidFill>
                <a:srgbClr val="4e62a2"/>
              </a:solidFill>
              <a:latin typeface="Arial"/>
            </a:endParaRPr>
          </a:p>
        </p:txBody>
      </p:sp>
      <p:sp>
        <p:nvSpPr>
          <p:cNvPr id="741" name="CustomShape 3"/>
          <p:cNvSpPr/>
          <p:nvPr/>
        </p:nvSpPr>
        <p:spPr>
          <a:xfrm>
            <a:off x="2883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1940</a:t>
            </a:r>
            <a:endParaRPr b="0" lang="es-US" sz="1400" spc="-1" strike="noStrike">
              <a:latin typeface="Arial"/>
            </a:endParaRPr>
          </a:p>
        </p:txBody>
      </p:sp>
      <p:sp>
        <p:nvSpPr>
          <p:cNvPr id="742" name="CustomShape 4"/>
          <p:cNvSpPr/>
          <p:nvPr/>
        </p:nvSpPr>
        <p:spPr>
          <a:xfrm>
            <a:off x="1126908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2022</a:t>
            </a:r>
            <a:endParaRPr b="0" lang="es-US" sz="1400" spc="-1" strike="noStrike">
              <a:latin typeface="Arial"/>
            </a:endParaRPr>
          </a:p>
        </p:txBody>
      </p:sp>
      <p:sp>
        <p:nvSpPr>
          <p:cNvPr id="743" name="CustomShape 5"/>
          <p:cNvSpPr/>
          <p:nvPr/>
        </p:nvSpPr>
        <p:spPr>
          <a:xfrm>
            <a:off x="98931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2010</a:t>
            </a:r>
            <a:endParaRPr b="0" lang="es-US" sz="1400" spc="-1" strike="noStrike">
              <a:latin typeface="Arial"/>
            </a:endParaRPr>
          </a:p>
        </p:txBody>
      </p:sp>
      <p:sp>
        <p:nvSpPr>
          <p:cNvPr id="744" name="CustomShape 6"/>
          <p:cNvSpPr/>
          <p:nvPr/>
        </p:nvSpPr>
        <p:spPr>
          <a:xfrm>
            <a:off x="851688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2000</a:t>
            </a:r>
            <a:endParaRPr b="0" lang="es-US" sz="1400" spc="-1" strike="noStrike">
              <a:latin typeface="Arial"/>
            </a:endParaRPr>
          </a:p>
        </p:txBody>
      </p:sp>
      <p:sp>
        <p:nvSpPr>
          <p:cNvPr id="745" name="CustomShape 7"/>
          <p:cNvSpPr/>
          <p:nvPr/>
        </p:nvSpPr>
        <p:spPr>
          <a:xfrm>
            <a:off x="714060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1990</a:t>
            </a:r>
            <a:endParaRPr b="0" lang="es-US" sz="1400" spc="-1" strike="noStrike">
              <a:latin typeface="Arial"/>
            </a:endParaRPr>
          </a:p>
        </p:txBody>
      </p:sp>
      <p:sp>
        <p:nvSpPr>
          <p:cNvPr id="746" name="CustomShape 8"/>
          <p:cNvSpPr/>
          <p:nvPr/>
        </p:nvSpPr>
        <p:spPr>
          <a:xfrm>
            <a:off x="57927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1980</a:t>
            </a:r>
            <a:endParaRPr b="0" lang="es-US" sz="1400" spc="-1" strike="noStrike">
              <a:latin typeface="Arial"/>
            </a:endParaRPr>
          </a:p>
        </p:txBody>
      </p:sp>
      <p:sp>
        <p:nvSpPr>
          <p:cNvPr id="747" name="CustomShape 9"/>
          <p:cNvSpPr/>
          <p:nvPr/>
        </p:nvSpPr>
        <p:spPr>
          <a:xfrm>
            <a:off x="441684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1970</a:t>
            </a:r>
            <a:endParaRPr b="0" lang="es-US" sz="1400" spc="-1" strike="noStrike">
              <a:latin typeface="Arial"/>
            </a:endParaRPr>
          </a:p>
        </p:txBody>
      </p:sp>
      <p:sp>
        <p:nvSpPr>
          <p:cNvPr id="748" name="CustomShape 10"/>
          <p:cNvSpPr/>
          <p:nvPr/>
        </p:nvSpPr>
        <p:spPr>
          <a:xfrm>
            <a:off x="304056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1960</a:t>
            </a:r>
            <a:endParaRPr b="0" lang="es-US" sz="1400" spc="-1" strike="noStrike">
              <a:latin typeface="Arial"/>
            </a:endParaRPr>
          </a:p>
        </p:txBody>
      </p:sp>
      <p:sp>
        <p:nvSpPr>
          <p:cNvPr id="749" name="CustomShape 11"/>
          <p:cNvSpPr/>
          <p:nvPr/>
        </p:nvSpPr>
        <p:spPr>
          <a:xfrm>
            <a:off x="1664280" y="6331320"/>
            <a:ext cx="662400" cy="3034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400" spc="-1" strike="noStrike">
                <a:solidFill>
                  <a:srgbClr val="ffffff"/>
                </a:solidFill>
                <a:latin typeface="Arial"/>
              </a:rPr>
              <a:t>1950</a:t>
            </a:r>
            <a:endParaRPr b="0" lang="es-US" sz="1400" spc="-1" strike="noStrike">
              <a:latin typeface="Arial"/>
            </a:endParaRPr>
          </a:p>
        </p:txBody>
      </p:sp>
      <p:sp>
        <p:nvSpPr>
          <p:cNvPr id="750" name="CustomShape 12"/>
          <p:cNvSpPr/>
          <p:nvPr/>
        </p:nvSpPr>
        <p:spPr>
          <a:xfrm>
            <a:off x="941400" y="1746000"/>
            <a:ext cx="5078160" cy="4296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3200" spc="-1" strike="noStrike">
                <a:solidFill>
                  <a:srgbClr val="000000"/>
                </a:solidFill>
                <a:latin typeface="Arial"/>
              </a:rPr>
              <a:t>1991 and 1996</a:t>
            </a:r>
            <a:endParaRPr b="0" lang="es-US" sz="3200" spc="-1" strike="noStrike">
              <a:latin typeface="Arial"/>
            </a:endParaRPr>
          </a:p>
          <a:p>
            <a:pPr>
              <a:lnSpc>
                <a:spcPct val="100000"/>
              </a:lnSpc>
            </a:pPr>
            <a:r>
              <a:rPr b="0" lang="es-US" sz="2000" spc="-1" strike="noStrike">
                <a:solidFill>
                  <a:srgbClr val="000000"/>
                </a:solidFill>
                <a:latin typeface="Arial"/>
              </a:rPr>
              <a:t>San Francisco pioneered Children’s Fund; Oakland followed</a:t>
            </a:r>
            <a:endParaRPr b="0" lang="es-US" sz="2000" spc="-1" strike="noStrike">
              <a:latin typeface="Arial"/>
            </a:endParaRPr>
          </a:p>
          <a:p>
            <a:pPr>
              <a:lnSpc>
                <a:spcPct val="100000"/>
              </a:lnSpc>
            </a:pPr>
            <a:r>
              <a:rPr b="1" lang="es-US" sz="3200" spc="-1" strike="noStrike">
                <a:solidFill>
                  <a:srgbClr val="000000"/>
                </a:solidFill>
                <a:latin typeface="Arial"/>
              </a:rPr>
              <a:t>2016 </a:t>
            </a:r>
            <a:endParaRPr b="0" lang="es-US" sz="3200" spc="-1" strike="noStrike">
              <a:latin typeface="Arial"/>
            </a:endParaRPr>
          </a:p>
          <a:p>
            <a:pPr>
              <a:lnSpc>
                <a:spcPct val="100000"/>
              </a:lnSpc>
            </a:pPr>
            <a:r>
              <a:rPr b="0" lang="es-US" sz="2000" spc="-1" strike="noStrike">
                <a:solidFill>
                  <a:srgbClr val="000000"/>
                </a:solidFill>
                <a:latin typeface="Arial"/>
              </a:rPr>
              <a:t>Funding campaigns began in Napa, Marin, Sacramento and Solano.  Humboldt successfully prioritized children for marijuana funding.</a:t>
            </a:r>
            <a:endParaRPr b="0" lang="es-US" sz="2000" spc="-1" strike="noStrike">
              <a:latin typeface="Arial"/>
            </a:endParaRPr>
          </a:p>
          <a:p>
            <a:pPr>
              <a:lnSpc>
                <a:spcPct val="100000"/>
              </a:lnSpc>
            </a:pPr>
            <a:r>
              <a:rPr b="1" lang="es-US" sz="3200" spc="-1" strike="noStrike">
                <a:solidFill>
                  <a:srgbClr val="000000"/>
                </a:solidFill>
                <a:latin typeface="Arial"/>
              </a:rPr>
              <a:t>2018 – 2022</a:t>
            </a:r>
            <a:endParaRPr b="0" lang="es-US" sz="3200" spc="-1" strike="noStrike">
              <a:latin typeface="Arial"/>
            </a:endParaRPr>
          </a:p>
          <a:p>
            <a:pPr>
              <a:lnSpc>
                <a:spcPct val="100000"/>
              </a:lnSpc>
            </a:pPr>
            <a:r>
              <a:rPr b="0" lang="es-US" sz="2000" spc="-1" strike="noStrike">
                <a:solidFill>
                  <a:srgbClr val="000000"/>
                </a:solidFill>
                <a:latin typeface="Arial"/>
              </a:rPr>
              <a:t>Seven new dedicated funds passed.  Five communities put children’s services into larger measures. </a:t>
            </a:r>
            <a:endParaRPr b="0" lang="es-US" sz="2000" spc="-1" strike="noStrike">
              <a:latin typeface="Arial"/>
            </a:endParaRPr>
          </a:p>
        </p:txBody>
      </p:sp>
      <p:sp>
        <p:nvSpPr>
          <p:cNvPr id="751" name="CustomShape 13"/>
          <p:cNvSpPr/>
          <p:nvPr/>
        </p:nvSpPr>
        <p:spPr>
          <a:xfrm>
            <a:off x="6569280" y="334800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2" name="CustomShape 14"/>
          <p:cNvSpPr/>
          <p:nvPr/>
        </p:nvSpPr>
        <p:spPr>
          <a:xfrm>
            <a:off x="6633720" y="331992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3" name="CustomShape 15"/>
          <p:cNvSpPr/>
          <p:nvPr/>
        </p:nvSpPr>
        <p:spPr>
          <a:xfrm>
            <a:off x="6449400" y="237312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4" name="CustomShape 16"/>
          <p:cNvSpPr/>
          <p:nvPr/>
        </p:nvSpPr>
        <p:spPr>
          <a:xfrm>
            <a:off x="6595560" y="347076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5" name="CustomShape 17"/>
          <p:cNvSpPr/>
          <p:nvPr/>
        </p:nvSpPr>
        <p:spPr>
          <a:xfrm>
            <a:off x="6474600" y="366084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6" name="CustomShape 18"/>
          <p:cNvSpPr/>
          <p:nvPr/>
        </p:nvSpPr>
        <p:spPr>
          <a:xfrm>
            <a:off x="6650280" y="371988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7" name="CustomShape 19"/>
          <p:cNvSpPr/>
          <p:nvPr/>
        </p:nvSpPr>
        <p:spPr>
          <a:xfrm>
            <a:off x="7082280" y="318600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8" name="CustomShape 20"/>
          <p:cNvSpPr/>
          <p:nvPr/>
        </p:nvSpPr>
        <p:spPr>
          <a:xfrm>
            <a:off x="6391800" y="342360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59" name="CustomShape 21"/>
          <p:cNvSpPr/>
          <p:nvPr/>
        </p:nvSpPr>
        <p:spPr>
          <a:xfrm>
            <a:off x="6387120" y="352260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60" name="CustomShape 22"/>
          <p:cNvSpPr/>
          <p:nvPr/>
        </p:nvSpPr>
        <p:spPr>
          <a:xfrm>
            <a:off x="6460200" y="3241800"/>
            <a:ext cx="161640" cy="161640"/>
          </a:xfrm>
          <a:prstGeom prst="ellipse">
            <a:avLst/>
          </a:prstGeom>
          <a:solidFill>
            <a:srgbClr val="92d050"/>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761" name="CustomShape 23"/>
          <p:cNvSpPr/>
          <p:nvPr/>
        </p:nvSpPr>
        <p:spPr>
          <a:xfrm>
            <a:off x="9023760" y="2064960"/>
            <a:ext cx="2812320" cy="37494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2000" spc="-1" strike="noStrike">
                <a:solidFill>
                  <a:srgbClr val="000000"/>
                </a:solidFill>
                <a:latin typeface="Arial"/>
              </a:rPr>
              <a:t>DEDICATED FUNDS FOR CHILDREN AND YOUTH</a:t>
            </a:r>
            <a:endParaRPr b="0" lang="es-US" sz="2000" spc="-1" strike="noStrike">
              <a:latin typeface="Arial"/>
            </a:endParaRPr>
          </a:p>
          <a:p>
            <a:pPr>
              <a:lnSpc>
                <a:spcPct val="100000"/>
              </a:lnSpc>
            </a:pP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San Francisco (3 funds)</a:t>
            </a: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Oakland (2 funds)</a:t>
            </a: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Richmond</a:t>
            </a: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Santa Cruz</a:t>
            </a: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Capitola</a:t>
            </a: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Alameda</a:t>
            </a:r>
            <a:endParaRPr b="0" lang="es-US" sz="2000" spc="-1" strike="noStrike">
              <a:latin typeface="Arial"/>
            </a:endParaRPr>
          </a:p>
          <a:p>
            <a:pPr marL="343080" indent="-342720">
              <a:lnSpc>
                <a:spcPct val="100000"/>
              </a:lnSpc>
              <a:buClr>
                <a:srgbClr val="000000"/>
              </a:buClr>
              <a:buFont typeface="Arial"/>
              <a:buChar char="•"/>
            </a:pPr>
            <a:r>
              <a:rPr b="0" lang="es-US" sz="2000" spc="-1" strike="noStrike">
                <a:solidFill>
                  <a:srgbClr val="000000"/>
                </a:solidFill>
                <a:latin typeface="Arial"/>
              </a:rPr>
              <a:t>Sacramento</a:t>
            </a:r>
            <a:endParaRPr b="0" lang="es-US" sz="2000" spc="-1" strike="noStrike">
              <a:latin typeface="Arial"/>
            </a:endParaRPr>
          </a:p>
        </p:txBody>
      </p:sp>
      <p:pic>
        <p:nvPicPr>
          <p:cNvPr id="762" name="Picture 8" descr=""/>
          <p:cNvPicPr/>
          <p:nvPr/>
        </p:nvPicPr>
        <p:blipFill>
          <a:blip r:embed="rId1"/>
          <a:stretch/>
        </p:blipFill>
        <p:spPr>
          <a:xfrm>
            <a:off x="362520" y="34920"/>
            <a:ext cx="1301400" cy="84204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3" name="CustomShape 1"/>
          <p:cNvSpPr/>
          <p:nvPr/>
        </p:nvSpPr>
        <p:spPr>
          <a:xfrm>
            <a:off x="33480" y="1352160"/>
            <a:ext cx="7304400" cy="77652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764" name="Picture 8" descr=""/>
          <p:cNvPicPr/>
          <p:nvPr/>
        </p:nvPicPr>
        <p:blipFill>
          <a:blip r:embed="rId1"/>
          <a:stretch/>
        </p:blipFill>
        <p:spPr>
          <a:xfrm>
            <a:off x="338400" y="509760"/>
            <a:ext cx="1301400" cy="842040"/>
          </a:xfrm>
          <a:prstGeom prst="rect">
            <a:avLst/>
          </a:prstGeom>
          <a:ln>
            <a:noFill/>
          </a:ln>
        </p:spPr>
      </p:pic>
      <p:sp>
        <p:nvSpPr>
          <p:cNvPr id="765" name="TextShape 2"/>
          <p:cNvSpPr txBox="1"/>
          <p:nvPr/>
        </p:nvSpPr>
        <p:spPr>
          <a:xfrm>
            <a:off x="230760" y="2583360"/>
            <a:ext cx="6281280" cy="307728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2000" spc="-1" strike="noStrike">
                <a:solidFill>
                  <a:srgbClr val="000000"/>
                </a:solidFill>
                <a:latin typeface="Arial"/>
                <a:ea typeface="MS PGothic"/>
              </a:rPr>
              <a:t>All ages – San Francisco, 8 counties in Florida, Seattle, Portland, Oakland, Baltimore, King County</a:t>
            </a:r>
            <a:endParaRPr b="0" lang="en-US" sz="20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000" spc="-1" strike="noStrike">
                <a:solidFill>
                  <a:srgbClr val="000000"/>
                </a:solidFill>
                <a:latin typeface="Arial"/>
                <a:ea typeface="MS PGothic"/>
              </a:rPr>
              <a:t>Preschool – Denver, San Antonio, San Francisco, Cincinnati</a:t>
            </a:r>
            <a:endParaRPr b="0" lang="en-US" sz="20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000" spc="-1" strike="noStrike">
                <a:solidFill>
                  <a:srgbClr val="000000"/>
                </a:solidFill>
                <a:latin typeface="Arial"/>
                <a:ea typeface="MS PGothic"/>
              </a:rPr>
              <a:t>Violence Prevention – Little Rock, San Bernardino, Oakland, Santa Rosa</a:t>
            </a:r>
            <a:endParaRPr b="0" lang="en-US" sz="20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000" spc="-1" strike="noStrike">
                <a:solidFill>
                  <a:srgbClr val="000000"/>
                </a:solidFill>
                <a:latin typeface="Arial"/>
                <a:ea typeface="MS PGothic"/>
              </a:rPr>
              <a:t>Mental health – 8 counties in Missouri, 3 counties in Ohio</a:t>
            </a:r>
            <a:endParaRPr b="0" lang="en-US" sz="20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000" spc="-1" strike="noStrike">
                <a:solidFill>
                  <a:srgbClr val="000000"/>
                </a:solidFill>
                <a:latin typeface="Arial"/>
                <a:ea typeface="MS PGothic"/>
              </a:rPr>
              <a:t>Soda – Philadelphia, San Francisco, Oakland, Albany, Berkeley, Boulder</a:t>
            </a:r>
            <a:endParaRPr b="0" lang="en-US" sz="2000" spc="-1" strike="noStrike">
              <a:solidFill>
                <a:srgbClr val="000000"/>
              </a:solidFill>
              <a:latin typeface="Arial"/>
            </a:endParaRPr>
          </a:p>
        </p:txBody>
      </p:sp>
      <p:sp>
        <p:nvSpPr>
          <p:cNvPr id="766" name="TextShape 3"/>
          <p:cNvSpPr txBox="1"/>
          <p:nvPr/>
        </p:nvSpPr>
        <p:spPr>
          <a:xfrm>
            <a:off x="1480320" y="459720"/>
            <a:ext cx="9855000" cy="564120"/>
          </a:xfrm>
          <a:prstGeom prst="rect">
            <a:avLst/>
          </a:prstGeom>
          <a:noFill/>
          <a:ln>
            <a:noFill/>
          </a:ln>
        </p:spPr>
        <p:txBody>
          <a:bodyPr lIns="0" rIns="0" tIns="0" bIns="0">
            <a:normAutofit fontScale="88000"/>
          </a:bodyPr>
          <a:p>
            <a:pPr algn="ctr">
              <a:lnSpc>
                <a:spcPct val="100000"/>
              </a:lnSpc>
            </a:pPr>
            <a:r>
              <a:rPr b="1" lang="en-US" sz="4270" spc="-1" strike="noStrike">
                <a:solidFill>
                  <a:srgbClr val="260c76"/>
                </a:solidFill>
                <a:latin typeface="Arial"/>
                <a:ea typeface="MS PGothic"/>
              </a:rPr>
              <a:t>An Emerging Movement</a:t>
            </a:r>
            <a:endParaRPr b="0" lang="en-US" sz="4270" spc="-1" strike="noStrike">
              <a:solidFill>
                <a:srgbClr val="000000"/>
              </a:solidFill>
              <a:latin typeface="Arial"/>
            </a:endParaRPr>
          </a:p>
        </p:txBody>
      </p:sp>
      <p:sp>
        <p:nvSpPr>
          <p:cNvPr id="767" name="CustomShape 4"/>
          <p:cNvSpPr/>
          <p:nvPr/>
        </p:nvSpPr>
        <p:spPr>
          <a:xfrm>
            <a:off x="775080" y="1487160"/>
            <a:ext cx="6562800" cy="41256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CHILDREN’S FUNDS IN U.S.</a:t>
            </a:r>
            <a:endParaRPr b="0" lang="es-US" sz="3200" spc="-1" strike="noStrike">
              <a:latin typeface="Arial"/>
            </a:endParaRPr>
          </a:p>
        </p:txBody>
      </p:sp>
      <p:pic>
        <p:nvPicPr>
          <p:cNvPr id="768" name="Picture 8" descr=""/>
          <p:cNvPicPr/>
          <p:nvPr/>
        </p:nvPicPr>
        <p:blipFill>
          <a:blip r:embed="rId2"/>
          <a:stretch/>
        </p:blipFill>
        <p:spPr>
          <a:xfrm>
            <a:off x="321840" y="477360"/>
            <a:ext cx="1301400" cy="842040"/>
          </a:xfrm>
          <a:prstGeom prst="rect">
            <a:avLst/>
          </a:prstGeom>
          <a:ln>
            <a:noFill/>
          </a:ln>
        </p:spPr>
      </p:pic>
      <p:pic>
        <p:nvPicPr>
          <p:cNvPr id="769" name="Picture 2" descr=""/>
          <p:cNvPicPr/>
          <p:nvPr/>
        </p:nvPicPr>
        <p:blipFill>
          <a:blip r:embed="rId3"/>
          <a:srcRect l="11511" t="4744" r="12079" b="0"/>
          <a:stretch/>
        </p:blipFill>
        <p:spPr>
          <a:xfrm>
            <a:off x="6897960" y="1352160"/>
            <a:ext cx="4926240" cy="4160520"/>
          </a:xfrm>
          <a:prstGeom prst="rect">
            <a:avLst/>
          </a:prstGeom>
          <a:ln>
            <a:noFill/>
          </a:ln>
        </p:spPr>
      </p:pic>
    </p:spTree>
  </p:cSld>
  <p:transition spd="med">
    <p:fade/>
  </p:transition>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770" name="TextShape 1"/>
          <p:cNvSpPr txBox="1"/>
          <p:nvPr/>
        </p:nvSpPr>
        <p:spPr>
          <a:xfrm>
            <a:off x="0" y="0"/>
            <a:ext cx="12191760" cy="895680"/>
          </a:xfrm>
          <a:prstGeom prst="rect">
            <a:avLst/>
          </a:prstGeom>
          <a:solidFill>
            <a:srgbClr val="e6af00"/>
          </a:solidFill>
          <a:ln>
            <a:noFill/>
          </a:ln>
        </p:spPr>
        <p:txBody>
          <a:bodyPr>
            <a:noAutofit/>
          </a:bodyPr>
          <a:p>
            <a:pPr>
              <a:lnSpc>
                <a:spcPct val="110000"/>
              </a:lnSpc>
            </a:pPr>
            <a:r>
              <a:rPr b="1" lang="en-US" sz="4200" spc="-1" strike="noStrike">
                <a:solidFill>
                  <a:srgbClr val="ebebeb"/>
                </a:solidFill>
                <a:latin typeface="Century Gothic"/>
              </a:rPr>
              <a:t>             </a:t>
            </a:r>
            <a:r>
              <a:rPr b="1" lang="en-US" sz="4200" spc="-1" strike="noStrike">
                <a:solidFill>
                  <a:srgbClr val="ffffff"/>
                </a:solidFill>
                <a:latin typeface="Century Gothic"/>
              </a:rPr>
              <a:t>ELECTIONS 2016 &amp; 2018 &amp; 2020</a:t>
            </a:r>
            <a:endParaRPr b="0" lang="en-US" sz="4200" spc="-1" strike="noStrike">
              <a:solidFill>
                <a:srgbClr val="ffffff"/>
              </a:solidFill>
              <a:latin typeface="Century Gothic"/>
            </a:endParaRPr>
          </a:p>
        </p:txBody>
      </p:sp>
      <p:sp>
        <p:nvSpPr>
          <p:cNvPr id="771" name="TextShape 2"/>
          <p:cNvSpPr txBox="1"/>
          <p:nvPr/>
        </p:nvSpPr>
        <p:spPr>
          <a:xfrm>
            <a:off x="0" y="896040"/>
            <a:ext cx="12191760" cy="5961600"/>
          </a:xfrm>
          <a:prstGeom prst="rect">
            <a:avLst/>
          </a:prstGeom>
          <a:solidFill>
            <a:srgbClr val="ffffff"/>
          </a:solidFill>
          <a:ln>
            <a:noFill/>
          </a:ln>
        </p:spPr>
        <p:txBody>
          <a:bodyPr>
            <a:normAutofit/>
          </a:bodyPr>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NAPA – 45%</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MARIN – 63%</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SOLANO – 59%/ 45%</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SACRAMENTO – 66%, </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RICHMOND – </a:t>
            </a:r>
            <a:r>
              <a:rPr b="1" lang="en-US" sz="2800" spc="-1" strike="noStrike">
                <a:solidFill>
                  <a:srgbClr val="c00000"/>
                </a:solidFill>
                <a:latin typeface="Century Gothic"/>
              </a:rPr>
              <a:t>76%, 65%, 63%</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ALAMEDA – 66%, </a:t>
            </a:r>
            <a:r>
              <a:rPr b="1" lang="en-US" sz="2800" spc="-1" strike="noStrike">
                <a:solidFill>
                  <a:srgbClr val="c00000"/>
                </a:solidFill>
                <a:latin typeface="Century Gothic"/>
              </a:rPr>
              <a:t>64%</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SAN FRANCISCO – </a:t>
            </a:r>
            <a:r>
              <a:rPr b="1" lang="en-US" sz="2800" spc="-1" strike="noStrike">
                <a:solidFill>
                  <a:srgbClr val="c00000"/>
                </a:solidFill>
                <a:latin typeface="Century Gothic"/>
              </a:rPr>
              <a:t>51%</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OAKLAND – 62%</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SAN JOAQUIN – 63%, 65%</a:t>
            </a:r>
            <a:endParaRPr b="0" lang="en-US" sz="28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800" spc="-1" strike="noStrike">
                <a:solidFill>
                  <a:srgbClr val="000000"/>
                </a:solidFill>
                <a:latin typeface="Century Gothic"/>
              </a:rPr>
              <a:t>CAPITOLA – </a:t>
            </a:r>
            <a:r>
              <a:rPr b="1" lang="en-US" sz="2800" spc="-1" strike="noStrike">
                <a:solidFill>
                  <a:srgbClr val="c00000"/>
                </a:solidFill>
                <a:latin typeface="Century Gothic"/>
              </a:rPr>
              <a:t>75%</a:t>
            </a:r>
            <a:endParaRPr b="0" lang="en-US" sz="2800" spc="-1" strike="noStrike">
              <a:solidFill>
                <a:srgbClr val="ffffff"/>
              </a:solidFill>
              <a:latin typeface="Century Gothic"/>
            </a:endParaRPr>
          </a:p>
        </p:txBody>
      </p:sp>
      <p:pic>
        <p:nvPicPr>
          <p:cNvPr id="772" name="Picture 5" descr=""/>
          <p:cNvPicPr/>
          <p:nvPr/>
        </p:nvPicPr>
        <p:blipFill>
          <a:blip r:embed="rId1"/>
          <a:stretch/>
        </p:blipFill>
        <p:spPr>
          <a:xfrm>
            <a:off x="10047960" y="5394240"/>
            <a:ext cx="1783800" cy="1215720"/>
          </a:xfrm>
          <a:prstGeom prst="rect">
            <a:avLst/>
          </a:prstGeom>
          <a:ln>
            <a:noFill/>
          </a:ln>
        </p:spPr>
      </p:pic>
      <p:pic>
        <p:nvPicPr>
          <p:cNvPr id="773" name="Picture 6" descr=""/>
          <p:cNvPicPr/>
          <p:nvPr/>
        </p:nvPicPr>
        <p:blipFill>
          <a:blip r:embed="rId2"/>
          <a:stretch/>
        </p:blipFill>
        <p:spPr>
          <a:xfrm>
            <a:off x="5058360" y="3675960"/>
            <a:ext cx="1851480" cy="1851480"/>
          </a:xfrm>
          <a:prstGeom prst="rect">
            <a:avLst/>
          </a:prstGeom>
          <a:ln>
            <a:noFill/>
          </a:ln>
        </p:spPr>
      </p:pic>
      <p:pic>
        <p:nvPicPr>
          <p:cNvPr id="774" name="Picture 7" descr=""/>
          <p:cNvPicPr/>
          <p:nvPr/>
        </p:nvPicPr>
        <p:blipFill>
          <a:blip r:embed="rId3"/>
          <a:stretch/>
        </p:blipFill>
        <p:spPr>
          <a:xfrm>
            <a:off x="7307640" y="3805920"/>
            <a:ext cx="1851480" cy="1390320"/>
          </a:xfrm>
          <a:prstGeom prst="rect">
            <a:avLst/>
          </a:prstGeom>
          <a:ln>
            <a:noFill/>
          </a:ln>
        </p:spPr>
      </p:pic>
      <p:pic>
        <p:nvPicPr>
          <p:cNvPr id="775" name="Picture 8" descr=""/>
          <p:cNvPicPr/>
          <p:nvPr/>
        </p:nvPicPr>
        <p:blipFill>
          <a:blip r:embed="rId4"/>
          <a:stretch/>
        </p:blipFill>
        <p:spPr>
          <a:xfrm>
            <a:off x="6959520" y="2467440"/>
            <a:ext cx="2178000" cy="1067760"/>
          </a:xfrm>
          <a:prstGeom prst="rect">
            <a:avLst/>
          </a:prstGeom>
          <a:ln>
            <a:noFill/>
          </a:ln>
        </p:spPr>
      </p:pic>
      <p:pic>
        <p:nvPicPr>
          <p:cNvPr id="776" name="Picture 3" descr=""/>
          <p:cNvPicPr/>
          <p:nvPr/>
        </p:nvPicPr>
        <p:blipFill>
          <a:blip r:embed="rId5"/>
          <a:stretch/>
        </p:blipFill>
        <p:spPr>
          <a:xfrm>
            <a:off x="3862440" y="933480"/>
            <a:ext cx="2780280" cy="1028880"/>
          </a:xfrm>
          <a:prstGeom prst="rect">
            <a:avLst/>
          </a:prstGeom>
          <a:ln>
            <a:noFill/>
          </a:ln>
        </p:spPr>
      </p:pic>
      <p:pic>
        <p:nvPicPr>
          <p:cNvPr id="777" name="Picture 4" descr=""/>
          <p:cNvPicPr/>
          <p:nvPr/>
        </p:nvPicPr>
        <p:blipFill>
          <a:blip r:embed="rId6"/>
          <a:stretch/>
        </p:blipFill>
        <p:spPr>
          <a:xfrm>
            <a:off x="6643080" y="987120"/>
            <a:ext cx="2516400" cy="1374480"/>
          </a:xfrm>
          <a:prstGeom prst="rect">
            <a:avLst/>
          </a:prstGeom>
          <a:ln>
            <a:noFill/>
          </a:ln>
        </p:spPr>
      </p:pic>
      <p:pic>
        <p:nvPicPr>
          <p:cNvPr id="778" name="Picture 10" descr=""/>
          <p:cNvPicPr/>
          <p:nvPr/>
        </p:nvPicPr>
        <p:blipFill>
          <a:blip r:embed="rId7"/>
          <a:stretch/>
        </p:blipFill>
        <p:spPr>
          <a:xfrm>
            <a:off x="5189760" y="5744520"/>
            <a:ext cx="1977120" cy="1085760"/>
          </a:xfrm>
          <a:prstGeom prst="rect">
            <a:avLst/>
          </a:prstGeom>
          <a:ln>
            <a:noFill/>
          </a:ln>
        </p:spPr>
      </p:pic>
      <p:pic>
        <p:nvPicPr>
          <p:cNvPr id="779" name="Picture 11" descr=""/>
          <p:cNvPicPr/>
          <p:nvPr/>
        </p:nvPicPr>
        <p:blipFill>
          <a:blip r:embed="rId8"/>
          <a:srcRect l="21027" t="5905" r="23146" b="0"/>
          <a:stretch/>
        </p:blipFill>
        <p:spPr>
          <a:xfrm>
            <a:off x="9624960" y="896760"/>
            <a:ext cx="2184120" cy="1686960"/>
          </a:xfrm>
          <a:prstGeom prst="rect">
            <a:avLst/>
          </a:prstGeom>
          <a:ln>
            <a:noFill/>
          </a:ln>
        </p:spPr>
      </p:pic>
      <p:pic>
        <p:nvPicPr>
          <p:cNvPr id="780" name="Picture 12" descr=""/>
          <p:cNvPicPr/>
          <p:nvPr/>
        </p:nvPicPr>
        <p:blipFill>
          <a:blip r:embed="rId9"/>
          <a:stretch/>
        </p:blipFill>
        <p:spPr>
          <a:xfrm>
            <a:off x="7351200" y="5281560"/>
            <a:ext cx="1977120" cy="1573560"/>
          </a:xfrm>
          <a:prstGeom prst="rect">
            <a:avLst/>
          </a:prstGeom>
          <a:ln>
            <a:noFill/>
          </a:ln>
        </p:spPr>
      </p:pic>
      <p:pic>
        <p:nvPicPr>
          <p:cNvPr id="781" name="Picture 2" descr=""/>
          <p:cNvPicPr/>
          <p:nvPr/>
        </p:nvPicPr>
        <p:blipFill>
          <a:blip r:embed="rId10"/>
          <a:stretch/>
        </p:blipFill>
        <p:spPr>
          <a:xfrm>
            <a:off x="9963000" y="2593440"/>
            <a:ext cx="2079720" cy="1405440"/>
          </a:xfrm>
          <a:prstGeom prst="rect">
            <a:avLst/>
          </a:prstGeom>
          <a:ln>
            <a:noFill/>
          </a:ln>
        </p:spPr>
      </p:pic>
      <p:pic>
        <p:nvPicPr>
          <p:cNvPr id="782" name="Picture 2" descr=""/>
          <p:cNvPicPr/>
          <p:nvPr/>
        </p:nvPicPr>
        <p:blipFill>
          <a:blip r:embed="rId11"/>
          <a:stretch/>
        </p:blipFill>
        <p:spPr>
          <a:xfrm>
            <a:off x="9497880" y="3988440"/>
            <a:ext cx="2649600" cy="1380960"/>
          </a:xfrm>
          <a:prstGeom prst="rect">
            <a:avLst/>
          </a:prstGeom>
          <a:ln>
            <a:noFill/>
          </a:ln>
        </p:spPr>
      </p:pic>
      <p:pic>
        <p:nvPicPr>
          <p:cNvPr id="783" name="Picture 15" descr=""/>
          <p:cNvPicPr/>
          <p:nvPr/>
        </p:nvPicPr>
        <p:blipFill>
          <a:blip r:embed="rId12"/>
          <a:stretch/>
        </p:blipFill>
        <p:spPr>
          <a:xfrm>
            <a:off x="4642200" y="2119320"/>
            <a:ext cx="1851480" cy="102888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TextShape 1"/>
          <p:cNvSpPr txBox="1"/>
          <p:nvPr/>
        </p:nvSpPr>
        <p:spPr>
          <a:xfrm>
            <a:off x="0" y="0"/>
            <a:ext cx="12191760" cy="585720"/>
          </a:xfrm>
          <a:prstGeom prst="rect">
            <a:avLst/>
          </a:prstGeom>
          <a:solidFill>
            <a:srgbClr val="ffc000"/>
          </a:solidFill>
          <a:ln>
            <a:noFill/>
          </a:ln>
        </p:spPr>
        <p:txBody>
          <a:bodyPr lIns="0" rIns="0" tIns="0" bIns="0" anchor="b">
            <a:normAutofit/>
          </a:bodyPr>
          <a:p>
            <a:pPr algn="ctr">
              <a:lnSpc>
                <a:spcPct val="100000"/>
              </a:lnSpc>
            </a:pPr>
            <a:r>
              <a:rPr b="1" lang="en-US" sz="3600" spc="-1" strike="noStrike">
                <a:solidFill>
                  <a:srgbClr val="260c76"/>
                </a:solidFill>
                <a:latin typeface="Times New Roman"/>
                <a:ea typeface="MS PGothic"/>
              </a:rPr>
              <a:t>     </a:t>
            </a:r>
            <a:r>
              <a:rPr b="1" lang="en-US" sz="3600" spc="-1" strike="noStrike">
                <a:solidFill>
                  <a:srgbClr val="260c76"/>
                </a:solidFill>
                <a:latin typeface="Times New Roman"/>
                <a:ea typeface="MS PGothic"/>
              </a:rPr>
              <a:t>TAXES OR SET-ASIDES – THAT IS THE QUESTION?</a:t>
            </a:r>
            <a:endParaRPr b="0" lang="en-US" sz="3600" spc="-1" strike="noStrike">
              <a:solidFill>
                <a:srgbClr val="000000"/>
              </a:solidFill>
              <a:latin typeface="Arial"/>
            </a:endParaRPr>
          </a:p>
        </p:txBody>
      </p:sp>
      <p:pic>
        <p:nvPicPr>
          <p:cNvPr id="785" name="Content Placeholder 5" descr=""/>
          <p:cNvPicPr/>
          <p:nvPr/>
        </p:nvPicPr>
        <p:blipFill>
          <a:blip r:embed="rId1"/>
          <a:srcRect l="22894" t="35184" r="39429" b="18591"/>
          <a:stretch/>
        </p:blipFill>
        <p:spPr>
          <a:xfrm>
            <a:off x="363960" y="950040"/>
            <a:ext cx="7368120" cy="5415120"/>
          </a:xfrm>
          <a:prstGeom prst="rect">
            <a:avLst/>
          </a:prstGeom>
          <a:ln>
            <a:noFill/>
          </a:ln>
        </p:spPr>
      </p:pic>
      <p:sp>
        <p:nvSpPr>
          <p:cNvPr id="786" name="CustomShape 2"/>
          <p:cNvSpPr/>
          <p:nvPr/>
        </p:nvSpPr>
        <p:spPr>
          <a:xfrm>
            <a:off x="7904520" y="586080"/>
            <a:ext cx="3833640" cy="228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s-US" sz="1800" spc="-1" strike="noStrike">
                <a:solidFill>
                  <a:srgbClr val="000000"/>
                </a:solidFill>
                <a:latin typeface="Calibri"/>
                <a:ea typeface="Calibri"/>
              </a:rPr>
              <a:t>                    </a:t>
            </a:r>
            <a:r>
              <a:rPr b="1" lang="es-US" sz="1800" spc="-1" strike="noStrike">
                <a:solidFill>
                  <a:srgbClr val="000000"/>
                </a:solidFill>
                <a:latin typeface="Calibri"/>
                <a:ea typeface="Calibri"/>
              </a:rPr>
              <a:t>SET-ASIDES</a:t>
            </a:r>
            <a:endParaRPr b="0" lang="es-US" sz="1800" spc="-1" strike="noStrike">
              <a:latin typeface="Arial"/>
            </a:endParaRPr>
          </a:p>
          <a:p>
            <a:pPr>
              <a:lnSpc>
                <a:spcPct val="100000"/>
              </a:lnSpc>
            </a:pPr>
            <a:r>
              <a:rPr b="0" lang="es-US" sz="1800" spc="-1" strike="noStrike">
                <a:solidFill>
                  <a:srgbClr val="000000"/>
                </a:solidFill>
                <a:latin typeface="Calibri"/>
                <a:ea typeface="Calibri"/>
              </a:rPr>
              <a:t>Dedicated portion of existing revenue to children and youth.</a:t>
            </a:r>
            <a:endParaRPr b="0" lang="es-US" sz="1800" spc="-1" strike="noStrike">
              <a:latin typeface="Arial"/>
            </a:endParaRPr>
          </a:p>
          <a:p>
            <a:pPr marL="285840" indent="-285480">
              <a:lnSpc>
                <a:spcPct val="100000"/>
              </a:lnSpc>
              <a:buClr>
                <a:srgbClr val="000000"/>
              </a:buClr>
              <a:buFont typeface="Arial"/>
              <a:buChar char="•"/>
            </a:pPr>
            <a:r>
              <a:rPr b="0" lang="es-US" sz="1800" spc="-1" strike="noStrike">
                <a:solidFill>
                  <a:srgbClr val="000000"/>
                </a:solidFill>
                <a:latin typeface="Calibri"/>
                <a:ea typeface="Calibri"/>
              </a:rPr>
              <a:t>Can be done in charter cities and counties.</a:t>
            </a:r>
            <a:endParaRPr b="0" lang="es-US" sz="1800" spc="-1" strike="noStrike">
              <a:latin typeface="Arial"/>
            </a:endParaRPr>
          </a:p>
          <a:p>
            <a:pPr marL="285840" indent="-285480">
              <a:lnSpc>
                <a:spcPct val="100000"/>
              </a:lnSpc>
              <a:buClr>
                <a:srgbClr val="000000"/>
              </a:buClr>
              <a:buFont typeface="Arial"/>
              <a:buChar char="•"/>
            </a:pPr>
            <a:r>
              <a:rPr b="0" lang="es-US" sz="1800" spc="-1" strike="noStrike">
                <a:solidFill>
                  <a:srgbClr val="000000"/>
                </a:solidFill>
                <a:latin typeface="Calibri"/>
                <a:ea typeface="Calibri"/>
              </a:rPr>
              <a:t>No limit on amount – only what is politically feasible.</a:t>
            </a:r>
            <a:endParaRPr b="0" lang="es-US" sz="1800" spc="-1" strike="noStrike">
              <a:latin typeface="Arial"/>
            </a:endParaRPr>
          </a:p>
          <a:p>
            <a:pPr marL="285840" indent="-285480">
              <a:lnSpc>
                <a:spcPct val="100000"/>
              </a:lnSpc>
              <a:buClr>
                <a:srgbClr val="000000"/>
              </a:buClr>
              <a:buFont typeface="Arial"/>
              <a:buChar char="•"/>
            </a:pPr>
            <a:r>
              <a:rPr b="0" lang="es-US" sz="1800" spc="-1" strike="noStrike">
                <a:solidFill>
                  <a:srgbClr val="000000"/>
                </a:solidFill>
                <a:latin typeface="Calibri"/>
                <a:ea typeface="Calibri"/>
              </a:rPr>
              <a:t>Generally, require voter initiative</a:t>
            </a:r>
            <a:r>
              <a:rPr b="0" lang="es-US" sz="1800" spc="-1" strike="noStrike">
                <a:solidFill>
                  <a:srgbClr val="ffffff"/>
                </a:solidFill>
                <a:latin typeface="Calibri"/>
                <a:ea typeface="Calibri"/>
              </a:rPr>
              <a:t>.</a:t>
            </a:r>
            <a:endParaRPr b="0" lang="es-US" sz="1800" spc="-1" strike="noStrike">
              <a:latin typeface="Arial"/>
            </a:endParaRPr>
          </a:p>
        </p:txBody>
      </p:sp>
      <p:graphicFrame>
        <p:nvGraphicFramePr>
          <p:cNvPr id="2" name="Diagram2"/>
          <p:cNvGraphicFramePr/>
          <p:nvPr>
            <p:extLst>
              <p:ext uri="{D42A27DB-BD31-4B8C-83A1-F6EECF244321}">
                <p14:modId xmlns:p14="http://schemas.microsoft.com/office/powerpoint/2010/main" val="2572555993"/>
              </p:ext>
            </p:extLst>
          </p:nvPr>
        </p:nvGraphicFramePr>
        <p:xfrm>
          <a:off x="8074080" y="2853000"/>
          <a:ext cx="3663720" cy="386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87" name="CustomShape 3"/>
          <p:cNvSpPr/>
          <p:nvPr/>
        </p:nvSpPr>
        <p:spPr>
          <a:xfrm>
            <a:off x="3114000" y="583200"/>
            <a:ext cx="1298160" cy="364680"/>
          </a:xfrm>
          <a:prstGeom prst="rect">
            <a:avLst/>
          </a:prstGeom>
          <a:noFill/>
          <a:ln>
            <a:noFill/>
          </a:ln>
        </p:spPr>
        <p:style>
          <a:lnRef idx="2"/>
          <a:fillRef idx="0"/>
          <a:effectRef idx="0"/>
          <a:fontRef idx="minor"/>
        </p:style>
        <p:txBody>
          <a:bodyPr lIns="90000" rIns="90000" tIns="45000" bIns="45000">
            <a:spAutoFit/>
          </a:bodyPr>
          <a:p>
            <a:pPr>
              <a:lnSpc>
                <a:spcPct val="100000"/>
              </a:lnSpc>
            </a:pPr>
            <a:r>
              <a:rPr b="1" lang="es-US" sz="1800" spc="-1" strike="noStrike">
                <a:solidFill>
                  <a:srgbClr val="000000"/>
                </a:solidFill>
                <a:latin typeface="Calibri"/>
                <a:ea typeface="Calibri"/>
              </a:rPr>
              <a:t>TAXES</a:t>
            </a:r>
            <a:endParaRPr b="0" lang="es-US"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CustomShape 1"/>
          <p:cNvSpPr/>
          <p:nvPr/>
        </p:nvSpPr>
        <p:spPr>
          <a:xfrm>
            <a:off x="0" y="1257480"/>
            <a:ext cx="12191760" cy="13816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789" name="Picture 8" descr=""/>
          <p:cNvPicPr/>
          <p:nvPr/>
        </p:nvPicPr>
        <p:blipFill>
          <a:blip r:embed="rId1"/>
          <a:stretch/>
        </p:blipFill>
        <p:spPr>
          <a:xfrm>
            <a:off x="318600" y="415080"/>
            <a:ext cx="1301400" cy="842040"/>
          </a:xfrm>
          <a:prstGeom prst="rect">
            <a:avLst/>
          </a:prstGeom>
          <a:ln>
            <a:noFill/>
          </a:ln>
        </p:spPr>
      </p:pic>
      <p:sp>
        <p:nvSpPr>
          <p:cNvPr id="790" name="TextShape 2"/>
          <p:cNvSpPr txBox="1"/>
          <p:nvPr/>
        </p:nvSpPr>
        <p:spPr>
          <a:xfrm>
            <a:off x="1919880" y="645480"/>
            <a:ext cx="5742000" cy="412560"/>
          </a:xfrm>
          <a:prstGeom prst="rect">
            <a:avLst/>
          </a:prstGeom>
          <a:noFill/>
          <a:ln>
            <a:noFill/>
          </a:ln>
        </p:spPr>
        <p:txBody>
          <a:bodyPr lIns="0" rIns="0" tIns="0" bIns="0">
            <a:noAutofit/>
          </a:bodyPr>
          <a:p>
            <a:pPr>
              <a:lnSpc>
                <a:spcPct val="100000"/>
              </a:lnSpc>
            </a:pPr>
            <a:r>
              <a:rPr b="1" lang="en-US" sz="2400" spc="-1" strike="noStrike">
                <a:solidFill>
                  <a:srgbClr val="260c76"/>
                </a:solidFill>
                <a:latin typeface="Arial"/>
                <a:ea typeface="MS PGothic"/>
              </a:rPr>
              <a:t>WHAT REVENUE STREAM IS BEST?</a:t>
            </a:r>
            <a:endParaRPr b="0" lang="en-US" sz="2400" spc="-1" strike="noStrike">
              <a:solidFill>
                <a:srgbClr val="000000"/>
              </a:solidFill>
              <a:latin typeface="Arial"/>
            </a:endParaRPr>
          </a:p>
        </p:txBody>
      </p:sp>
      <p:sp>
        <p:nvSpPr>
          <p:cNvPr id="791" name="CustomShape 3"/>
          <p:cNvSpPr/>
          <p:nvPr/>
        </p:nvSpPr>
        <p:spPr>
          <a:xfrm>
            <a:off x="8578800" y="0"/>
            <a:ext cx="3612960" cy="694872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92" name="CustomShape 4"/>
          <p:cNvSpPr/>
          <p:nvPr/>
        </p:nvSpPr>
        <p:spPr>
          <a:xfrm>
            <a:off x="0" y="1343520"/>
            <a:ext cx="8534160" cy="1295640"/>
          </a:xfrm>
          <a:prstGeom prst="rect">
            <a:avLst/>
          </a:prstGeom>
          <a:noFill/>
          <a:ln>
            <a:noFill/>
          </a:ln>
        </p:spPr>
        <p:style>
          <a:lnRef idx="0"/>
          <a:fillRef idx="0"/>
          <a:effectRef idx="0"/>
          <a:fontRef idx="minor"/>
        </p:style>
        <p:txBody>
          <a:bodyPr lIns="0" rIns="0" tIns="0" bIns="0">
            <a:noAutofit/>
          </a:bodyPr>
          <a:p>
            <a:pPr>
              <a:lnSpc>
                <a:spcPct val="100000"/>
              </a:lnSpc>
            </a:pPr>
            <a:r>
              <a:rPr b="1" lang="es-US" sz="2400" spc="-1" strike="noStrike">
                <a:solidFill>
                  <a:srgbClr val="ffffff"/>
                </a:solidFill>
                <a:latin typeface="Arial"/>
                <a:ea typeface="MS PGothic"/>
              </a:rPr>
              <a:t> </a:t>
            </a:r>
            <a:r>
              <a:rPr b="1" lang="es-US" sz="2400" spc="-1" strike="noStrike">
                <a:solidFill>
                  <a:srgbClr val="ffffff"/>
                </a:solidFill>
                <a:latin typeface="Arial"/>
                <a:ea typeface="MS PGothic"/>
              </a:rPr>
              <a:t>MANY STRATEGIES CAN WORK: FIND THE SWEET SPOT.</a:t>
            </a:r>
            <a:endParaRPr b="0" lang="es-US" sz="2400" spc="-1" strike="noStrike">
              <a:latin typeface="Arial"/>
            </a:endParaRPr>
          </a:p>
          <a:p>
            <a:pPr>
              <a:lnSpc>
                <a:spcPct val="100000"/>
              </a:lnSpc>
            </a:pPr>
            <a:r>
              <a:rPr b="1" lang="es-US" sz="2670" spc="-1" strike="noStrike">
                <a:solidFill>
                  <a:srgbClr val="ffffff"/>
                </a:solidFill>
                <a:latin typeface="Arial"/>
                <a:ea typeface="MS PGothic"/>
              </a:rPr>
              <a:t> </a:t>
            </a:r>
            <a:r>
              <a:rPr b="1" lang="es-US" sz="2670" spc="-1" strike="noStrike">
                <a:solidFill>
                  <a:srgbClr val="ffffff"/>
                </a:solidFill>
                <a:latin typeface="Arial"/>
                <a:ea typeface="MS PGothic"/>
              </a:rPr>
              <a:t>Be open to unexpected opportunities. </a:t>
            </a:r>
            <a:endParaRPr b="0" lang="es-US" sz="2670" spc="-1" strike="noStrike">
              <a:latin typeface="Arial"/>
            </a:endParaRPr>
          </a:p>
          <a:p>
            <a:pPr>
              <a:lnSpc>
                <a:spcPct val="100000"/>
              </a:lnSpc>
            </a:pPr>
            <a:r>
              <a:rPr b="1" lang="es-US" sz="2670" spc="-1" strike="noStrike">
                <a:solidFill>
                  <a:srgbClr val="ffffff"/>
                </a:solidFill>
                <a:latin typeface="Arial"/>
                <a:ea typeface="MS PGothic"/>
              </a:rPr>
              <a:t> </a:t>
            </a:r>
            <a:r>
              <a:rPr b="1" lang="es-US" sz="2670" spc="-1" strike="noStrike">
                <a:solidFill>
                  <a:srgbClr val="ffffff"/>
                </a:solidFill>
                <a:latin typeface="Arial"/>
                <a:ea typeface="MS PGothic"/>
              </a:rPr>
              <a:t>Know when to compromise.</a:t>
            </a:r>
            <a:endParaRPr b="0" lang="es-US" sz="2670" spc="-1" strike="noStrike">
              <a:latin typeface="Arial"/>
            </a:endParaRPr>
          </a:p>
        </p:txBody>
      </p:sp>
      <p:sp>
        <p:nvSpPr>
          <p:cNvPr id="793" name="CustomShape 5"/>
          <p:cNvSpPr/>
          <p:nvPr/>
        </p:nvSpPr>
        <p:spPr>
          <a:xfrm>
            <a:off x="236520" y="2639520"/>
            <a:ext cx="8183160" cy="4591440"/>
          </a:xfrm>
          <a:prstGeom prst="rect">
            <a:avLst/>
          </a:prstGeom>
          <a:noFill/>
          <a:ln>
            <a:noFill/>
          </a:ln>
        </p:spPr>
        <p:style>
          <a:lnRef idx="0"/>
          <a:fillRef idx="0"/>
          <a:effectRef idx="0"/>
          <a:fontRef idx="minor"/>
        </p:style>
        <p:txBody>
          <a:bodyPr lIns="0" rIns="0" tIns="0" bIns="0">
            <a:spAutoFit/>
          </a:bodyPr>
          <a:p>
            <a:pPr>
              <a:lnSpc>
                <a:spcPct val="100000"/>
              </a:lnSpc>
              <a:spcAft>
                <a:spcPts val="1199"/>
              </a:spcAft>
            </a:pPr>
            <a:r>
              <a:rPr b="0" lang="es-US" sz="2139" spc="-1" strike="noStrike">
                <a:solidFill>
                  <a:srgbClr val="000000"/>
                </a:solidFill>
                <a:latin typeface="Arial"/>
                <a:ea typeface="MS PGothic"/>
              </a:rPr>
              <a:t>OPTIONS: </a:t>
            </a:r>
            <a:endParaRPr b="0" lang="es-US" sz="2139" spc="-1" strike="noStrike">
              <a:latin typeface="Arial"/>
            </a:endParaRPr>
          </a:p>
          <a:p>
            <a:pPr>
              <a:lnSpc>
                <a:spcPct val="100000"/>
              </a:lnSpc>
              <a:spcAft>
                <a:spcPts val="1199"/>
              </a:spcAft>
            </a:pPr>
            <a:r>
              <a:rPr b="0" lang="es-US" sz="1800" spc="-1" strike="noStrike">
                <a:solidFill>
                  <a:srgbClr val="000000"/>
                </a:solidFill>
                <a:latin typeface="Arial"/>
                <a:ea typeface="MS PGothic"/>
              </a:rPr>
              <a:t>Taxes (sales, soda, property, business, utility, hotel, marijuana)</a:t>
            </a:r>
            <a:endParaRPr b="0" lang="es-US" sz="1800" spc="-1" strike="noStrike">
              <a:latin typeface="Arial"/>
            </a:endParaRPr>
          </a:p>
          <a:p>
            <a:pPr>
              <a:lnSpc>
                <a:spcPct val="100000"/>
              </a:lnSpc>
              <a:spcAft>
                <a:spcPts val="1199"/>
              </a:spcAft>
            </a:pPr>
            <a:r>
              <a:rPr b="0" lang="es-US" sz="1800" spc="-1" strike="noStrike">
                <a:solidFill>
                  <a:srgbClr val="000000"/>
                </a:solidFill>
                <a:latin typeface="Arial"/>
                <a:ea typeface="MS PGothic"/>
              </a:rPr>
              <a:t>Fees (admissions, amenities, mitigations, abatement)</a:t>
            </a:r>
            <a:endParaRPr b="0" lang="es-US" sz="1800" spc="-1" strike="noStrike">
              <a:latin typeface="Arial"/>
            </a:endParaRPr>
          </a:p>
          <a:p>
            <a:pPr>
              <a:lnSpc>
                <a:spcPct val="100000"/>
              </a:lnSpc>
              <a:spcAft>
                <a:spcPts val="1199"/>
              </a:spcAft>
            </a:pPr>
            <a:r>
              <a:rPr b="0" lang="es-US" sz="1800" spc="-1" strike="noStrike">
                <a:solidFill>
                  <a:srgbClr val="000000"/>
                </a:solidFill>
                <a:latin typeface="Arial"/>
                <a:ea typeface="MS PGothic"/>
              </a:rPr>
              <a:t>Carve-out - reallocation</a:t>
            </a:r>
            <a:endParaRPr b="0" lang="es-US" sz="1800" spc="-1" strike="noStrike">
              <a:latin typeface="Arial"/>
            </a:endParaRPr>
          </a:p>
          <a:p>
            <a:pPr>
              <a:lnSpc>
                <a:spcPct val="100000"/>
              </a:lnSpc>
              <a:spcAft>
                <a:spcPts val="1199"/>
              </a:spcAft>
            </a:pPr>
            <a:r>
              <a:rPr b="0" lang="es-US" sz="2139" spc="-1" strike="noStrike">
                <a:solidFill>
                  <a:srgbClr val="000000"/>
                </a:solidFill>
                <a:latin typeface="Arial"/>
                <a:ea typeface="MS PGothic"/>
              </a:rPr>
              <a:t>CONSIDERATIONS: </a:t>
            </a:r>
            <a:endParaRPr b="0" lang="es-US" sz="2139" spc="-1" strike="noStrike">
              <a:latin typeface="Arial"/>
            </a:endParaRPr>
          </a:p>
          <a:p>
            <a:pPr>
              <a:lnSpc>
                <a:spcPct val="100000"/>
              </a:lnSpc>
              <a:spcAft>
                <a:spcPts val="1199"/>
              </a:spcAft>
            </a:pPr>
            <a:r>
              <a:rPr b="0" lang="es-US" sz="1800" spc="-1" strike="noStrike">
                <a:solidFill>
                  <a:srgbClr val="000000"/>
                </a:solidFill>
                <a:latin typeface="Arial"/>
                <a:ea typeface="MS PGothic"/>
              </a:rPr>
              <a:t>Polling, Legalities, Support base, Political landscape, Campaign costs</a:t>
            </a:r>
            <a:endParaRPr b="0" lang="es-US" sz="1800" spc="-1" strike="noStrike">
              <a:latin typeface="Arial"/>
            </a:endParaRPr>
          </a:p>
          <a:p>
            <a:pPr>
              <a:lnSpc>
                <a:spcPct val="100000"/>
              </a:lnSpc>
              <a:spcAft>
                <a:spcPts val="1199"/>
              </a:spcAft>
            </a:pPr>
            <a:r>
              <a:rPr b="0" lang="es-US" sz="2139" spc="-1" strike="noStrike">
                <a:solidFill>
                  <a:srgbClr val="000000"/>
                </a:solidFill>
                <a:latin typeface="Arial"/>
                <a:ea typeface="MS PGothic"/>
              </a:rPr>
              <a:t>DECISIONS:</a:t>
            </a:r>
            <a:endParaRPr b="0" lang="es-US" sz="2139" spc="-1" strike="noStrike">
              <a:latin typeface="Arial"/>
            </a:endParaRPr>
          </a:p>
          <a:p>
            <a:pPr>
              <a:lnSpc>
                <a:spcPct val="100000"/>
              </a:lnSpc>
              <a:spcAft>
                <a:spcPts val="1199"/>
              </a:spcAft>
            </a:pPr>
            <a:r>
              <a:rPr b="0" lang="es-US" sz="1800" spc="-1" strike="noStrike">
                <a:solidFill>
                  <a:srgbClr val="000000"/>
                </a:solidFill>
                <a:latin typeface="Arial"/>
                <a:ea typeface="MS PGothic"/>
              </a:rPr>
              <a:t>New resources vs. reallocation, Which revenue, Legislative vs ballot, Voter initiative vs.  Legislators, General vs special,  Which election </a:t>
            </a:r>
            <a:endParaRPr b="0" lang="es-US" sz="1800" spc="-1" strike="noStrike">
              <a:latin typeface="Arial"/>
            </a:endParaRPr>
          </a:p>
          <a:p>
            <a:pPr>
              <a:lnSpc>
                <a:spcPct val="100000"/>
              </a:lnSpc>
              <a:spcAft>
                <a:spcPts val="1199"/>
              </a:spcAft>
            </a:pPr>
            <a:endParaRPr b="0" lang="es-US" sz="1800" spc="-1" strike="noStrike">
              <a:latin typeface="Arial"/>
            </a:endParaRPr>
          </a:p>
          <a:p>
            <a:pPr>
              <a:lnSpc>
                <a:spcPct val="100000"/>
              </a:lnSpc>
              <a:spcAft>
                <a:spcPts val="1199"/>
              </a:spcAft>
            </a:pPr>
            <a:endParaRPr b="0" lang="es-US" sz="1800" spc="-1" strike="noStrike">
              <a:latin typeface="Arial"/>
            </a:endParaRPr>
          </a:p>
        </p:txBody>
      </p:sp>
      <p:graphicFrame>
        <p:nvGraphicFramePr>
          <p:cNvPr id="3" name="Diagram3"/>
          <p:cNvGraphicFramePr/>
          <p:nvPr>
            <p:extLst>
              <p:ext uri="{D42A27DB-BD31-4B8C-83A1-F6EECF244321}">
                <p14:modId xmlns:p14="http://schemas.microsoft.com/office/powerpoint/2010/main" val="331875415"/>
              </p:ext>
            </p:extLst>
          </p:nvPr>
        </p:nvGraphicFramePr>
        <p:xfrm>
          <a:off x="8578800" y="1058400"/>
          <a:ext cx="4070880" cy="4178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transition spd="med">
    <p:fade/>
  </p:transition>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CustomShape 1"/>
          <p:cNvSpPr/>
          <p:nvPr/>
        </p:nvSpPr>
        <p:spPr>
          <a:xfrm>
            <a:off x="0" y="1428120"/>
            <a:ext cx="12191760" cy="634680"/>
          </a:xfrm>
          <a:prstGeom prst="rect">
            <a:avLst/>
          </a:prstGeom>
          <a:solidFill>
            <a:schemeClr val="accent4">
              <a:alpha val="50000"/>
              <a:hueOff val="8429816"/>
              <a:satOff val="0"/>
              <a:lumOff val="-588"/>
              <a:alphaOff val="0"/>
            </a:schemeClr>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spcAft>
                <a:spcPts val="1199"/>
              </a:spcAft>
            </a:pPr>
            <a:r>
              <a:rPr b="1" lang="es-US" sz="3200" spc="-1" strike="noStrike">
                <a:solidFill>
                  <a:srgbClr val="000000"/>
                </a:solidFill>
                <a:latin typeface="Arial"/>
              </a:rPr>
              <a:t>                 </a:t>
            </a:r>
            <a:endParaRPr b="0" lang="es-US" sz="3200" spc="-1" strike="noStrike">
              <a:latin typeface="Arial"/>
            </a:endParaRPr>
          </a:p>
          <a:p>
            <a:pPr>
              <a:lnSpc>
                <a:spcPct val="100000"/>
              </a:lnSpc>
              <a:spcAft>
                <a:spcPts val="1199"/>
              </a:spcAft>
            </a:pPr>
            <a:r>
              <a:rPr b="1" lang="es-US" sz="3200" spc="-1" strike="noStrike">
                <a:solidFill>
                  <a:srgbClr val="000000"/>
                </a:solidFill>
                <a:latin typeface="Arial"/>
              </a:rPr>
              <a:t>                   </a:t>
            </a:r>
            <a:r>
              <a:rPr b="1" lang="es-US" sz="3200" spc="-1" strike="noStrike">
                <a:solidFill>
                  <a:srgbClr val="ffffff"/>
                </a:solidFill>
                <a:latin typeface="Arial"/>
              </a:rPr>
              <a:t>Each strategy has built-in resistance.</a:t>
            </a:r>
            <a:endParaRPr b="0" lang="es-US" sz="3200" spc="-1" strike="noStrike">
              <a:latin typeface="Arial"/>
            </a:endParaRPr>
          </a:p>
          <a:p>
            <a:pPr>
              <a:lnSpc>
                <a:spcPct val="100000"/>
              </a:lnSpc>
              <a:spcAft>
                <a:spcPts val="1199"/>
              </a:spcAft>
            </a:pPr>
            <a:endParaRPr b="0" lang="es-US" sz="3200" spc="-1" strike="noStrike">
              <a:latin typeface="Arial"/>
            </a:endParaRPr>
          </a:p>
        </p:txBody>
      </p:sp>
      <p:pic>
        <p:nvPicPr>
          <p:cNvPr id="795" name="Picture 8" descr=""/>
          <p:cNvPicPr/>
          <p:nvPr/>
        </p:nvPicPr>
        <p:blipFill>
          <a:blip r:embed="rId1"/>
          <a:stretch/>
        </p:blipFill>
        <p:spPr>
          <a:xfrm>
            <a:off x="147960" y="576720"/>
            <a:ext cx="1301400" cy="842040"/>
          </a:xfrm>
          <a:prstGeom prst="rect">
            <a:avLst/>
          </a:prstGeom>
          <a:ln>
            <a:noFill/>
          </a:ln>
        </p:spPr>
      </p:pic>
      <p:sp>
        <p:nvSpPr>
          <p:cNvPr id="796" name="TextShape 2"/>
          <p:cNvSpPr txBox="1"/>
          <p:nvPr/>
        </p:nvSpPr>
        <p:spPr>
          <a:xfrm>
            <a:off x="-130320" y="2424600"/>
            <a:ext cx="8229240" cy="4264560"/>
          </a:xfrm>
          <a:prstGeom prst="rect">
            <a:avLst/>
          </a:prstGeom>
          <a:noFill/>
          <a:ln>
            <a:noFill/>
          </a:ln>
        </p:spPr>
        <p:txBody>
          <a:bodyPr>
            <a:normAutofit fontScale="3000"/>
          </a:bodyPr>
          <a:p>
            <a:pPr marL="914400">
              <a:lnSpc>
                <a:spcPct val="100000"/>
              </a:lnSpc>
              <a:spcAft>
                <a:spcPts val="1199"/>
              </a:spcAft>
            </a:pPr>
            <a:r>
              <a:rPr b="1" lang="en-US" sz="13000" spc="-1" strike="noStrike">
                <a:solidFill>
                  <a:srgbClr val="000000"/>
                </a:solidFill>
                <a:latin typeface="Arial"/>
              </a:rPr>
              <a:t>1. Reallocate existing dollars</a:t>
            </a:r>
            <a:endParaRPr b="0" lang="en-US" sz="13000" spc="-1" strike="noStrike">
              <a:solidFill>
                <a:srgbClr val="000000"/>
              </a:solidFill>
              <a:latin typeface="Calibri"/>
            </a:endParaRPr>
          </a:p>
          <a:p>
            <a:pPr marL="914400">
              <a:lnSpc>
                <a:spcPct val="100000"/>
              </a:lnSpc>
              <a:spcAft>
                <a:spcPts val="1199"/>
              </a:spcAft>
            </a:pPr>
            <a:r>
              <a:rPr b="1" lang="en-US" sz="13000" spc="-1" strike="noStrike">
                <a:solidFill>
                  <a:srgbClr val="000000"/>
                </a:solidFill>
                <a:latin typeface="Arial"/>
              </a:rPr>
              <a:t>2. Generate new dollars</a:t>
            </a:r>
            <a:endParaRPr b="0" lang="en-US" sz="13000" spc="-1" strike="noStrike">
              <a:solidFill>
                <a:srgbClr val="000000"/>
              </a:solidFill>
              <a:latin typeface="Calibri"/>
            </a:endParaRPr>
          </a:p>
          <a:p>
            <a:pPr marL="914400">
              <a:lnSpc>
                <a:spcPct val="100000"/>
              </a:lnSpc>
              <a:spcAft>
                <a:spcPts val="1199"/>
              </a:spcAft>
            </a:pPr>
            <a:endParaRPr b="0" lang="en-US" sz="13000" spc="-1" strike="noStrike">
              <a:solidFill>
                <a:srgbClr val="000000"/>
              </a:solidFill>
              <a:latin typeface="Calibri"/>
            </a:endParaRPr>
          </a:p>
          <a:p>
            <a:pPr marL="914400">
              <a:lnSpc>
                <a:spcPct val="100000"/>
              </a:lnSpc>
              <a:spcAft>
                <a:spcPts val="1199"/>
              </a:spcAft>
            </a:pPr>
            <a:r>
              <a:rPr b="1" lang="en-US" sz="13000" spc="-1" strike="noStrike">
                <a:solidFill>
                  <a:srgbClr val="000000"/>
                </a:solidFill>
                <a:latin typeface="Arial"/>
              </a:rPr>
              <a:t>Three arenas</a:t>
            </a:r>
            <a:endParaRPr b="0" lang="en-US" sz="13000" spc="-1" strike="noStrike">
              <a:solidFill>
                <a:srgbClr val="000000"/>
              </a:solidFill>
              <a:latin typeface="Calibri"/>
            </a:endParaRPr>
          </a:p>
          <a:p>
            <a:pPr marL="1371600">
              <a:lnSpc>
                <a:spcPct val="100000"/>
              </a:lnSpc>
              <a:spcAft>
                <a:spcPts val="1199"/>
              </a:spcAft>
            </a:pPr>
            <a:r>
              <a:rPr b="1" lang="en-US" sz="12800" spc="-1" strike="noStrike">
                <a:solidFill>
                  <a:srgbClr val="000000"/>
                </a:solidFill>
                <a:latin typeface="Arial"/>
              </a:rPr>
              <a:t>Budget process</a:t>
            </a:r>
            <a:endParaRPr b="0" lang="en-US" sz="12800" spc="-1" strike="noStrike">
              <a:solidFill>
                <a:srgbClr val="000000"/>
              </a:solidFill>
              <a:latin typeface="Calibri"/>
            </a:endParaRPr>
          </a:p>
          <a:p>
            <a:pPr marL="1371600">
              <a:lnSpc>
                <a:spcPct val="100000"/>
              </a:lnSpc>
              <a:spcAft>
                <a:spcPts val="1199"/>
              </a:spcAft>
            </a:pPr>
            <a:r>
              <a:rPr b="1" lang="en-US" sz="12800" spc="-1" strike="noStrike">
                <a:solidFill>
                  <a:srgbClr val="000000"/>
                </a:solidFill>
                <a:latin typeface="Arial"/>
              </a:rPr>
              <a:t>Legislative policies</a:t>
            </a:r>
            <a:endParaRPr b="0" lang="en-US" sz="12800" spc="-1" strike="noStrike">
              <a:solidFill>
                <a:srgbClr val="000000"/>
              </a:solidFill>
              <a:latin typeface="Calibri"/>
            </a:endParaRPr>
          </a:p>
          <a:p>
            <a:pPr marL="1371600">
              <a:lnSpc>
                <a:spcPct val="100000"/>
              </a:lnSpc>
              <a:spcAft>
                <a:spcPts val="1199"/>
              </a:spcAft>
            </a:pPr>
            <a:r>
              <a:rPr b="1" lang="en-US" sz="12800" spc="-1" strike="noStrike">
                <a:solidFill>
                  <a:srgbClr val="000000"/>
                </a:solidFill>
                <a:latin typeface="Arial"/>
              </a:rPr>
              <a:t>Ballot  </a:t>
            </a:r>
            <a:endParaRPr b="0" lang="en-US" sz="12800" spc="-1" strike="noStrike">
              <a:solidFill>
                <a:srgbClr val="000000"/>
              </a:solidFill>
              <a:latin typeface="Calibri"/>
            </a:endParaRPr>
          </a:p>
          <a:p>
            <a:pPr>
              <a:lnSpc>
                <a:spcPct val="100000"/>
              </a:lnSpc>
              <a:spcAft>
                <a:spcPts val="1199"/>
              </a:spcAft>
            </a:pPr>
            <a:endParaRPr b="0" lang="en-US" sz="12800" spc="-1" strike="noStrike">
              <a:solidFill>
                <a:srgbClr val="000000"/>
              </a:solidFill>
              <a:latin typeface="Calibri"/>
            </a:endParaRPr>
          </a:p>
          <a:p>
            <a:pPr algn="ctr">
              <a:lnSpc>
                <a:spcPct val="100000"/>
              </a:lnSpc>
              <a:spcAft>
                <a:spcPts val="1199"/>
              </a:spcAft>
            </a:pPr>
            <a:endParaRPr b="0" lang="en-US" sz="12800" spc="-1" strike="noStrike">
              <a:solidFill>
                <a:srgbClr val="000000"/>
              </a:solidFill>
              <a:latin typeface="Calibri"/>
            </a:endParaRPr>
          </a:p>
          <a:p>
            <a:pPr algn="ctr">
              <a:lnSpc>
                <a:spcPct val="100000"/>
              </a:lnSpc>
              <a:spcAft>
                <a:spcPts val="1199"/>
              </a:spcAft>
            </a:pPr>
            <a:r>
              <a:rPr b="1" lang="en-US" sz="4000" spc="-1" strike="noStrike">
                <a:solidFill>
                  <a:srgbClr val="000000"/>
                </a:solidFill>
                <a:latin typeface="Arial"/>
              </a:rPr>
              <a:t>.</a:t>
            </a:r>
            <a:endParaRPr b="0" lang="en-US" sz="4000" spc="-1" strike="noStrike">
              <a:solidFill>
                <a:srgbClr val="000000"/>
              </a:solidFill>
              <a:latin typeface="Calibri"/>
            </a:endParaRPr>
          </a:p>
          <a:p>
            <a:pPr>
              <a:lnSpc>
                <a:spcPct val="90000"/>
              </a:lnSpc>
              <a:spcBef>
                <a:spcPts val="1001"/>
              </a:spcBef>
            </a:pPr>
            <a:endParaRPr b="0" lang="en-US" sz="4000" spc="-1" strike="noStrike">
              <a:solidFill>
                <a:srgbClr val="000000"/>
              </a:solidFill>
              <a:latin typeface="Calibri"/>
            </a:endParaRPr>
          </a:p>
        </p:txBody>
      </p:sp>
      <p:sp>
        <p:nvSpPr>
          <p:cNvPr id="797" name="TextShape 3"/>
          <p:cNvSpPr txBox="1"/>
          <p:nvPr/>
        </p:nvSpPr>
        <p:spPr>
          <a:xfrm>
            <a:off x="1847880" y="138600"/>
            <a:ext cx="9807480" cy="1280520"/>
          </a:xfrm>
          <a:prstGeom prst="rect">
            <a:avLst/>
          </a:prstGeom>
          <a:noFill/>
          <a:ln>
            <a:noFill/>
          </a:ln>
        </p:spPr>
        <p:txBody>
          <a:bodyPr>
            <a:normAutofit fontScale="87000"/>
          </a:bodyPr>
          <a:p>
            <a:pPr>
              <a:lnSpc>
                <a:spcPct val="90000"/>
              </a:lnSpc>
            </a:pPr>
            <a:br/>
            <a:r>
              <a:rPr b="1" lang="en-US" sz="4000" spc="-1" strike="noStrike">
                <a:solidFill>
                  <a:srgbClr val="0d0486"/>
                </a:solidFill>
                <a:latin typeface="Arial Rounded MT Bold"/>
              </a:rPr>
              <a:t>ONLY 2 WAYS TO GET PUBLIC DOLLARS </a:t>
            </a:r>
            <a:endParaRPr b="0" lang="en-US" sz="4000" spc="-1" strike="noStrike">
              <a:solidFill>
                <a:srgbClr val="000000"/>
              </a:solidFill>
              <a:latin typeface="Calibri"/>
            </a:endParaRPr>
          </a:p>
        </p:txBody>
      </p:sp>
      <p:pic>
        <p:nvPicPr>
          <p:cNvPr id="798" name="Picture 1" descr=""/>
          <p:cNvPicPr/>
          <p:nvPr/>
        </p:nvPicPr>
        <p:blipFill>
          <a:blip r:embed="rId2"/>
          <a:stretch/>
        </p:blipFill>
        <p:spPr>
          <a:xfrm>
            <a:off x="6193800" y="2239920"/>
            <a:ext cx="5608080" cy="5742000"/>
          </a:xfrm>
          <a:prstGeom prst="rect">
            <a:avLst/>
          </a:prstGeom>
          <a:ln>
            <a:noFill/>
          </a:ln>
        </p:spPr>
      </p:pic>
    </p:spTree>
  </p:cSld>
  <p:transition spd="med">
    <p:fade/>
  </p:transition>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9"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2400" spc="-1" strike="noStrike">
                <a:solidFill>
                  <a:srgbClr val="ffffff"/>
                </a:solidFill>
                <a:latin typeface="Calibri"/>
              </a:rPr>
              <a:t>REALLOCATING EXISTING DOLLARS – WHERE TO GET THE MONEY</a:t>
            </a:r>
            <a:endParaRPr b="0" lang="es-US" sz="2400" spc="-1" strike="noStrike">
              <a:latin typeface="Arial"/>
            </a:endParaRPr>
          </a:p>
        </p:txBody>
      </p:sp>
      <p:pic>
        <p:nvPicPr>
          <p:cNvPr id="800" name="Picture 8" descr=""/>
          <p:cNvPicPr/>
          <p:nvPr/>
        </p:nvPicPr>
        <p:blipFill>
          <a:blip r:embed="rId1"/>
          <a:stretch/>
        </p:blipFill>
        <p:spPr>
          <a:xfrm>
            <a:off x="321840" y="779040"/>
            <a:ext cx="1301400" cy="842040"/>
          </a:xfrm>
          <a:prstGeom prst="rect">
            <a:avLst/>
          </a:prstGeom>
          <a:ln>
            <a:noFill/>
          </a:ln>
        </p:spPr>
      </p:pic>
      <p:sp>
        <p:nvSpPr>
          <p:cNvPr id="801" name="TextShape 2"/>
          <p:cNvSpPr txBox="1"/>
          <p:nvPr/>
        </p:nvSpPr>
        <p:spPr>
          <a:xfrm>
            <a:off x="212400" y="2340360"/>
            <a:ext cx="6606720" cy="4517280"/>
          </a:xfrm>
          <a:prstGeom prst="rect">
            <a:avLst/>
          </a:prstGeom>
          <a:noFill/>
          <a:ln>
            <a:noFill/>
          </a:ln>
        </p:spPr>
        <p:txBody>
          <a:bodyPr>
            <a:normAutofit fontScale="84000"/>
          </a:bodyPr>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General budget request – no specific revenue source identified</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Carve-out of new funds – e.g. increases in general fund, cannabis or realignment</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Realignment of realignment $ – exploit flexibility in child welfare and behavioral health  </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Unexpended dollars – e.g. mental health services act</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Target low priority items for reallocation</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Moving funds from punishment to prevention – e.g. juvenile halls</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2800" spc="-1" strike="noStrike">
                <a:solidFill>
                  <a:srgbClr val="000000"/>
                </a:solidFill>
                <a:latin typeface="Calibri"/>
              </a:rPr>
              <a:t>Pilot projects</a:t>
            </a: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a:p>
            <a:pPr>
              <a:lnSpc>
                <a:spcPct val="90000"/>
              </a:lnSpc>
              <a:spcBef>
                <a:spcPts val="1001"/>
              </a:spcBef>
            </a:pPr>
            <a:endParaRPr b="0" lang="en-US" sz="2800" spc="-1" strike="noStrike">
              <a:solidFill>
                <a:srgbClr val="000000"/>
              </a:solidFill>
              <a:latin typeface="Calibri"/>
            </a:endParaRPr>
          </a:p>
        </p:txBody>
      </p:sp>
      <p:sp>
        <p:nvSpPr>
          <p:cNvPr id="802" name="TextShape 3"/>
          <p:cNvSpPr txBox="1"/>
          <p:nvPr/>
        </p:nvSpPr>
        <p:spPr>
          <a:xfrm>
            <a:off x="2343960" y="567360"/>
            <a:ext cx="8804880" cy="412560"/>
          </a:xfrm>
          <a:prstGeom prst="rect">
            <a:avLst/>
          </a:prstGeom>
          <a:noFill/>
          <a:ln>
            <a:noFill/>
          </a:ln>
        </p:spPr>
        <p:txBody>
          <a:bodyPr>
            <a:noAutofit/>
          </a:bodyPr>
          <a:p>
            <a:pPr>
              <a:lnSpc>
                <a:spcPct val="90000"/>
              </a:lnSpc>
            </a:pPr>
            <a:r>
              <a:rPr b="1" lang="en-US" sz="3600" spc="-1" strike="noStrike">
                <a:solidFill>
                  <a:srgbClr val="0d0486"/>
                </a:solidFill>
                <a:latin typeface="Arial Rounded MT Bold"/>
              </a:rPr>
              <a:t>LOCAL BUDGET PROCESS </a:t>
            </a:r>
            <a:endParaRPr b="0" lang="en-US" sz="3600" spc="-1" strike="noStrike">
              <a:solidFill>
                <a:srgbClr val="000000"/>
              </a:solidFill>
              <a:latin typeface="Calibri"/>
            </a:endParaRPr>
          </a:p>
        </p:txBody>
      </p:sp>
      <p:pic>
        <p:nvPicPr>
          <p:cNvPr id="803" name="Content Placeholder 8" descr=""/>
          <p:cNvPicPr/>
          <p:nvPr/>
        </p:nvPicPr>
        <p:blipFill>
          <a:blip r:embed="rId2"/>
          <a:srcRect l="0" t="21378" r="0" b="0"/>
          <a:stretch/>
        </p:blipFill>
        <p:spPr>
          <a:xfrm>
            <a:off x="6746400" y="3043800"/>
            <a:ext cx="5009040" cy="2953440"/>
          </a:xfrm>
          <a:prstGeom prst="rect">
            <a:avLst/>
          </a:prstGeom>
          <a:ln w="38160">
            <a:solidFill>
              <a:srgbClr val="000000"/>
            </a:solidFill>
            <a:miter/>
          </a:ln>
          <a:effectLst>
            <a:outerShdw algn="tl" blurRad="50800" dir="2700000" dist="37674" rotWithShape="0">
              <a:srgbClr val="000000">
                <a:alpha val="43000"/>
              </a:srgbClr>
            </a:outerShdw>
          </a:effectLst>
        </p:spPr>
      </p:pic>
    </p:spTree>
  </p:cSld>
  <p:transition spd="med">
    <p:fade/>
  </p:transition>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CustomShape 1"/>
          <p:cNvSpPr/>
          <p:nvPr/>
        </p:nvSpPr>
        <p:spPr>
          <a:xfrm>
            <a:off x="0" y="1366560"/>
            <a:ext cx="12191760" cy="86184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3200" spc="-1" strike="noStrike">
                <a:solidFill>
                  <a:srgbClr val="ffffff"/>
                </a:solidFill>
                <a:latin typeface="Calibri"/>
              </a:rPr>
              <a:t>CAN BE ON THE BALLOT – OR PASSED LEGISLATIVELY  </a:t>
            </a:r>
            <a:endParaRPr b="0" lang="es-US" sz="3200" spc="-1" strike="noStrike">
              <a:latin typeface="Arial"/>
            </a:endParaRPr>
          </a:p>
          <a:p>
            <a:pPr algn="ctr">
              <a:lnSpc>
                <a:spcPct val="100000"/>
              </a:lnSpc>
            </a:pPr>
            <a:r>
              <a:rPr b="1" lang="es-US" sz="3200" spc="-1" strike="noStrike">
                <a:solidFill>
                  <a:srgbClr val="ffffff"/>
                </a:solidFill>
                <a:latin typeface="Calibri"/>
              </a:rPr>
              <a:t>EXISITING OR NEW DOLLARS</a:t>
            </a:r>
            <a:endParaRPr b="0" lang="es-US" sz="3200" spc="-1" strike="noStrike">
              <a:latin typeface="Arial"/>
            </a:endParaRPr>
          </a:p>
        </p:txBody>
      </p:sp>
      <p:pic>
        <p:nvPicPr>
          <p:cNvPr id="805" name="Picture 8" descr=""/>
          <p:cNvPicPr/>
          <p:nvPr/>
        </p:nvPicPr>
        <p:blipFill>
          <a:blip r:embed="rId1"/>
          <a:stretch/>
        </p:blipFill>
        <p:spPr>
          <a:xfrm>
            <a:off x="332640" y="524160"/>
            <a:ext cx="1301400" cy="842040"/>
          </a:xfrm>
          <a:prstGeom prst="rect">
            <a:avLst/>
          </a:prstGeom>
          <a:ln>
            <a:noFill/>
          </a:ln>
        </p:spPr>
      </p:pic>
      <p:sp>
        <p:nvSpPr>
          <p:cNvPr id="806" name="TextShape 2"/>
          <p:cNvSpPr txBox="1"/>
          <p:nvPr/>
        </p:nvSpPr>
        <p:spPr>
          <a:xfrm>
            <a:off x="212400" y="2509560"/>
            <a:ext cx="7607880" cy="4348080"/>
          </a:xfrm>
          <a:prstGeom prst="rect">
            <a:avLst/>
          </a:prstGeom>
          <a:noFill/>
          <a:ln>
            <a:noFill/>
          </a:ln>
        </p:spPr>
        <p:txBody>
          <a:bodyPr>
            <a:normAutofit fontScale="66000"/>
          </a:bodyPr>
          <a:p>
            <a:pPr marL="228600" indent="-228240">
              <a:lnSpc>
                <a:spcPct val="90000"/>
              </a:lnSpc>
              <a:spcBef>
                <a:spcPts val="1001"/>
              </a:spcBef>
              <a:buClr>
                <a:srgbClr val="c00000"/>
              </a:buClr>
              <a:buFont typeface="Arial"/>
              <a:buChar char="•"/>
            </a:pPr>
            <a:r>
              <a:rPr b="1" lang="en-US" sz="3200" spc="-1" strike="noStrike">
                <a:solidFill>
                  <a:srgbClr val="c00000"/>
                </a:solidFill>
                <a:latin typeface="Calibri"/>
              </a:rPr>
              <a:t>Set-asides of existing dollars – e.g. SF PFA, Oakland Fund for Children, Sacramento Fund</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3200" spc="-1" strike="noStrike">
                <a:solidFill>
                  <a:srgbClr val="000000"/>
                </a:solidFill>
                <a:latin typeface="Calibri"/>
              </a:rPr>
              <a:t>Mitigations for making money, saving money or impacting a community – development impact fees, development agreements, community benefit agreements, PILOT (payment in lieu of taxes) i.e. hospitals – </a:t>
            </a:r>
            <a:r>
              <a:rPr b="1" lang="en-US" sz="2800" spc="-1" strike="noStrike">
                <a:solidFill>
                  <a:srgbClr val="000000"/>
                </a:solidFill>
                <a:latin typeface="Calibri"/>
              </a:rPr>
              <a:t>Most are city strategies.</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1" lang="en-US" sz="3200" spc="-1" strike="noStrike">
                <a:solidFill>
                  <a:srgbClr val="000000"/>
                </a:solidFill>
                <a:latin typeface="Calibri"/>
              </a:rPr>
              <a:t>In-kind resources – facilities funds, loan funds, free admissions to city/county programs/facilities</a:t>
            </a:r>
            <a:endParaRPr b="0" lang="en-US" sz="3200" spc="-1" strike="noStrike">
              <a:solidFill>
                <a:srgbClr val="000000"/>
              </a:solidFill>
              <a:latin typeface="Calibri"/>
            </a:endParaRPr>
          </a:p>
          <a:p>
            <a:pPr marL="228600" indent="-228240">
              <a:lnSpc>
                <a:spcPct val="90000"/>
              </a:lnSpc>
              <a:spcBef>
                <a:spcPts val="1001"/>
              </a:spcBef>
              <a:buClr>
                <a:srgbClr val="000000"/>
              </a:buClr>
              <a:buFont typeface="Wingdings" charset="2"/>
              <a:buChar char=""/>
            </a:pPr>
            <a:r>
              <a:rPr b="1" lang="en-US" sz="3200" spc="-1" strike="noStrike">
                <a:solidFill>
                  <a:srgbClr val="000000"/>
                </a:solidFill>
                <a:latin typeface="Calibri"/>
              </a:rPr>
              <a:t>Work with community development agencies and housing developers. </a:t>
            </a:r>
            <a:endParaRPr b="0" lang="en-US" sz="3200" spc="-1" strike="noStrike">
              <a:solidFill>
                <a:srgbClr val="000000"/>
              </a:solidFill>
              <a:latin typeface="Calibri"/>
            </a:endParaRPr>
          </a:p>
          <a:p>
            <a:pPr>
              <a:lnSpc>
                <a:spcPct val="90000"/>
              </a:lnSpc>
              <a:spcBef>
                <a:spcPts val="1001"/>
              </a:spcBef>
            </a:pPr>
            <a:endParaRPr b="0" lang="en-US" sz="3200" spc="-1" strike="noStrike">
              <a:solidFill>
                <a:srgbClr val="000000"/>
              </a:solidFill>
              <a:latin typeface="Calibri"/>
            </a:endParaRPr>
          </a:p>
          <a:p>
            <a:pPr>
              <a:lnSpc>
                <a:spcPct val="90000"/>
              </a:lnSpc>
              <a:spcBef>
                <a:spcPts val="1001"/>
              </a:spcBef>
            </a:pPr>
            <a:endParaRPr b="0" lang="en-US" sz="3200" spc="-1" strike="noStrike">
              <a:solidFill>
                <a:srgbClr val="000000"/>
              </a:solidFill>
              <a:latin typeface="Calibri"/>
            </a:endParaRPr>
          </a:p>
          <a:p>
            <a:pPr>
              <a:lnSpc>
                <a:spcPct val="90000"/>
              </a:lnSpc>
              <a:spcBef>
                <a:spcPts val="1001"/>
              </a:spcBef>
            </a:pPr>
            <a:endParaRPr b="0" lang="en-US" sz="3200" spc="-1" strike="noStrike">
              <a:solidFill>
                <a:srgbClr val="000000"/>
              </a:solidFill>
              <a:latin typeface="Calibri"/>
            </a:endParaRPr>
          </a:p>
        </p:txBody>
      </p:sp>
      <p:sp>
        <p:nvSpPr>
          <p:cNvPr id="807" name="TextShape 3"/>
          <p:cNvSpPr txBox="1"/>
          <p:nvPr/>
        </p:nvSpPr>
        <p:spPr>
          <a:xfrm>
            <a:off x="3652200" y="685800"/>
            <a:ext cx="4887000" cy="1000800"/>
          </a:xfrm>
          <a:prstGeom prst="rect">
            <a:avLst/>
          </a:prstGeom>
          <a:noFill/>
          <a:ln>
            <a:noFill/>
          </a:ln>
        </p:spPr>
        <p:txBody>
          <a:bodyPr>
            <a:normAutofit/>
          </a:bodyPr>
          <a:p>
            <a:pPr>
              <a:lnSpc>
                <a:spcPct val="90000"/>
              </a:lnSpc>
            </a:pPr>
            <a:r>
              <a:rPr b="1" lang="en-US" sz="3600" spc="-1" strike="noStrike">
                <a:solidFill>
                  <a:srgbClr val="0d0486"/>
                </a:solidFill>
                <a:latin typeface="Arial Rounded MT Bold"/>
              </a:rPr>
              <a:t>LOCAL POLICIES </a:t>
            </a:r>
            <a:endParaRPr b="0" lang="en-US" sz="3600" spc="-1" strike="noStrike">
              <a:solidFill>
                <a:srgbClr val="000000"/>
              </a:solidFill>
              <a:latin typeface="Calibri"/>
            </a:endParaRPr>
          </a:p>
        </p:txBody>
      </p:sp>
      <p:pic>
        <p:nvPicPr>
          <p:cNvPr id="808" name="Picture 2" descr=""/>
          <p:cNvPicPr/>
          <p:nvPr/>
        </p:nvPicPr>
        <p:blipFill>
          <a:blip r:embed="rId2"/>
          <a:stretch/>
        </p:blipFill>
        <p:spPr>
          <a:xfrm>
            <a:off x="7820640" y="2881080"/>
            <a:ext cx="4039560" cy="2833560"/>
          </a:xfrm>
          <a:prstGeom prst="rect">
            <a:avLst/>
          </a:prstGeom>
          <a:ln>
            <a:noFill/>
          </a:ln>
        </p:spPr>
      </p:pic>
    </p:spTree>
  </p:cSld>
  <p:transition spd="med">
    <p:fade/>
  </p:transition>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CustomShape 1"/>
          <p:cNvSpPr/>
          <p:nvPr/>
        </p:nvSpPr>
        <p:spPr>
          <a:xfrm>
            <a:off x="0" y="1564560"/>
            <a:ext cx="12191760" cy="88344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810" name="Picture 8" descr=""/>
          <p:cNvPicPr/>
          <p:nvPr/>
        </p:nvPicPr>
        <p:blipFill>
          <a:blip r:embed="rId1"/>
          <a:stretch/>
        </p:blipFill>
        <p:spPr>
          <a:xfrm>
            <a:off x="291240" y="320400"/>
            <a:ext cx="1301400" cy="842040"/>
          </a:xfrm>
          <a:prstGeom prst="rect">
            <a:avLst/>
          </a:prstGeom>
          <a:ln>
            <a:noFill/>
          </a:ln>
        </p:spPr>
      </p:pic>
      <p:sp>
        <p:nvSpPr>
          <p:cNvPr id="811" name="TextShape 2"/>
          <p:cNvSpPr txBox="1"/>
          <p:nvPr/>
        </p:nvSpPr>
        <p:spPr>
          <a:xfrm>
            <a:off x="972720" y="2933640"/>
            <a:ext cx="6698880" cy="369000"/>
          </a:xfrm>
          <a:prstGeom prst="rect">
            <a:avLst/>
          </a:prstGeom>
          <a:noFill/>
          <a:ln>
            <a:noFill/>
          </a:ln>
        </p:spPr>
        <p:txBody>
          <a:bodyPr>
            <a:normAutofit/>
          </a:bodyPr>
          <a:p>
            <a:pPr>
              <a:lnSpc>
                <a:spcPct val="90000"/>
              </a:lnSpc>
              <a:spcBef>
                <a:spcPts val="1001"/>
              </a:spcBef>
              <a:spcAft>
                <a:spcPts val="1199"/>
              </a:spcAft>
            </a:pPr>
            <a:r>
              <a:rPr b="1" lang="en-US" sz="2400" spc="-1" strike="noStrike">
                <a:solidFill>
                  <a:srgbClr val="000000"/>
                </a:solidFill>
                <a:latin typeface="Calibri"/>
              </a:rPr>
              <a:t> </a:t>
            </a:r>
            <a:endParaRPr b="0" lang="en-US" sz="2400" spc="-1" strike="noStrike">
              <a:solidFill>
                <a:srgbClr val="000000"/>
              </a:solidFill>
              <a:latin typeface="Calibri"/>
            </a:endParaRPr>
          </a:p>
        </p:txBody>
      </p:sp>
      <p:sp>
        <p:nvSpPr>
          <p:cNvPr id="812" name="CustomShape 3"/>
          <p:cNvSpPr/>
          <p:nvPr/>
        </p:nvSpPr>
        <p:spPr>
          <a:xfrm>
            <a:off x="837360" y="1778760"/>
            <a:ext cx="10740960" cy="45468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                    </a:t>
            </a:r>
            <a:r>
              <a:rPr b="1" lang="es-US" sz="3200" spc="-1" strike="noStrike">
                <a:solidFill>
                  <a:srgbClr val="ffffff"/>
                </a:solidFill>
                <a:latin typeface="Arial"/>
                <a:ea typeface="MS PGothic"/>
              </a:rPr>
              <a:t>MUST BE ON THE BALLOT </a:t>
            </a:r>
            <a:endParaRPr b="0" lang="es-US" sz="3200" spc="-1" strike="noStrike">
              <a:latin typeface="Arial"/>
            </a:endParaRPr>
          </a:p>
        </p:txBody>
      </p:sp>
      <p:sp>
        <p:nvSpPr>
          <p:cNvPr id="813" name="TextShape 4"/>
          <p:cNvSpPr txBox="1"/>
          <p:nvPr/>
        </p:nvSpPr>
        <p:spPr>
          <a:xfrm>
            <a:off x="2568240" y="871920"/>
            <a:ext cx="7299000" cy="307800"/>
          </a:xfrm>
          <a:prstGeom prst="rect">
            <a:avLst/>
          </a:prstGeom>
          <a:noFill/>
          <a:ln>
            <a:noFill/>
          </a:ln>
        </p:spPr>
        <p:txBody>
          <a:bodyPr anchor="ctr">
            <a:noAutofit/>
          </a:bodyPr>
          <a:p>
            <a:pPr>
              <a:lnSpc>
                <a:spcPct val="90000"/>
              </a:lnSpc>
            </a:pPr>
            <a:r>
              <a:rPr b="1" lang="en-US" sz="3600" spc="-1" strike="noStrike">
                <a:solidFill>
                  <a:srgbClr val="1f4e79"/>
                </a:solidFill>
                <a:latin typeface="Arial Rounded MT Bold"/>
              </a:rPr>
              <a:t>CITY AND COUNTY TAXES</a:t>
            </a:r>
            <a:endParaRPr b="0" lang="en-US" sz="3600" spc="-1" strike="noStrike">
              <a:solidFill>
                <a:srgbClr val="000000"/>
              </a:solidFill>
              <a:latin typeface="Calibri"/>
            </a:endParaRPr>
          </a:p>
        </p:txBody>
      </p:sp>
      <p:sp>
        <p:nvSpPr>
          <p:cNvPr id="814" name="CustomShape 5"/>
          <p:cNvSpPr/>
          <p:nvPr/>
        </p:nvSpPr>
        <p:spPr>
          <a:xfrm>
            <a:off x="639000" y="2448360"/>
            <a:ext cx="11137320" cy="44474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2200" spc="-1" strike="noStrike">
                <a:solidFill>
                  <a:srgbClr val="000000"/>
                </a:solidFill>
                <a:latin typeface="Calibri"/>
                <a:ea typeface="MS PGothic"/>
              </a:rPr>
              <a:t>Can be General or Special taxes</a:t>
            </a:r>
            <a:endParaRPr b="0" lang="es-US" sz="2200" spc="-1" strike="noStrike">
              <a:latin typeface="Arial"/>
            </a:endParaRPr>
          </a:p>
          <a:p>
            <a:pPr>
              <a:lnSpc>
                <a:spcPct val="100000"/>
              </a:lnSpc>
            </a:pP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Sales - combined limit 2% add-on to base of 7.5% - done in 1/8 cent increments </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Real estate transfer – can be made progressive by increasing with value of property</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Parcel – can be based on size of parcel, and can have many exceptions – always a special tax </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Business -  gross receipts, car rental, parking </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Utility (UUT) – gas, water, sewer, cable, phones </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Hotel – Transient Occupancy Tax (TOT) – ranges from 8 – 14%</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Marijuana – Cultivation, Manufacturing, Sales – can be passed by a percentage range </a:t>
            </a:r>
            <a:endParaRPr b="0" lang="es-US" sz="2200" spc="-1" strike="noStrike">
              <a:latin typeface="Arial"/>
            </a:endParaRPr>
          </a:p>
          <a:p>
            <a:pPr marL="343080" indent="-342720">
              <a:lnSpc>
                <a:spcPct val="100000"/>
              </a:lnSpc>
              <a:buClr>
                <a:srgbClr val="000000"/>
              </a:buClr>
              <a:buFont typeface="Arial"/>
              <a:buChar char="•"/>
            </a:pPr>
            <a:r>
              <a:rPr b="1" lang="es-US" sz="2200" spc="-1" strike="noStrike">
                <a:solidFill>
                  <a:srgbClr val="000000"/>
                </a:solidFill>
                <a:latin typeface="Calibri"/>
                <a:ea typeface="MS PGothic"/>
              </a:rPr>
              <a:t>Admission – Parks, Sporting events, Concerts, etc.</a:t>
            </a:r>
            <a:endParaRPr b="0" lang="es-US" sz="2200" spc="-1" strike="noStrike">
              <a:latin typeface="Arial"/>
            </a:endParaRPr>
          </a:p>
          <a:p>
            <a:pPr>
              <a:lnSpc>
                <a:spcPct val="100000"/>
              </a:lnSpc>
            </a:pPr>
            <a:endParaRPr b="0" lang="es-US" sz="2200" spc="-1" strike="noStrike">
              <a:latin typeface="Arial"/>
            </a:endParaRPr>
          </a:p>
          <a:p>
            <a:pPr>
              <a:lnSpc>
                <a:spcPct val="100000"/>
              </a:lnSpc>
            </a:pPr>
            <a:r>
              <a:rPr b="1" lang="es-US" sz="2200" spc="-1" strike="noStrike">
                <a:solidFill>
                  <a:srgbClr val="000000"/>
                </a:solidFill>
                <a:latin typeface="Calibri"/>
                <a:ea typeface="MS PGothic"/>
              </a:rPr>
              <a:t>Some taxes are cities/county unincorporated areas only, i.e. business, UUT, marijuana, admission</a:t>
            </a:r>
            <a:endParaRPr b="0" lang="es-US" sz="2200" spc="-1" strike="noStrike">
              <a:latin typeface="Arial"/>
            </a:endParaRPr>
          </a:p>
        </p:txBody>
      </p:sp>
    </p:spTree>
  </p:cSld>
  <p:transition spd="med">
    <p:fade/>
  </p:transition>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CustomShape 1"/>
          <p:cNvSpPr/>
          <p:nvPr/>
        </p:nvSpPr>
        <p:spPr>
          <a:xfrm>
            <a:off x="0" y="1257480"/>
            <a:ext cx="12191760" cy="8182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16" name="Picture 8" descr=""/>
          <p:cNvPicPr/>
          <p:nvPr/>
        </p:nvPicPr>
        <p:blipFill>
          <a:blip r:embed="rId1"/>
          <a:stretch/>
        </p:blipFill>
        <p:spPr>
          <a:xfrm>
            <a:off x="318600" y="415080"/>
            <a:ext cx="1301400" cy="842040"/>
          </a:xfrm>
          <a:prstGeom prst="rect">
            <a:avLst/>
          </a:prstGeom>
          <a:ln>
            <a:noFill/>
          </a:ln>
        </p:spPr>
      </p:pic>
      <p:sp>
        <p:nvSpPr>
          <p:cNvPr id="817" name="TextShape 2"/>
          <p:cNvSpPr txBox="1"/>
          <p:nvPr/>
        </p:nvSpPr>
        <p:spPr>
          <a:xfrm>
            <a:off x="1938960" y="216000"/>
            <a:ext cx="6410160" cy="412560"/>
          </a:xfrm>
          <a:prstGeom prst="rect">
            <a:avLst/>
          </a:prstGeom>
          <a:noFill/>
          <a:ln>
            <a:noFill/>
          </a:ln>
        </p:spPr>
        <p:txBody>
          <a:bodyPr lIns="0" rIns="0" tIns="0" bIns="0">
            <a:noAutofit/>
          </a:bodyPr>
          <a:p>
            <a:pPr>
              <a:lnSpc>
                <a:spcPct val="100000"/>
              </a:lnSpc>
            </a:pPr>
            <a:r>
              <a:rPr b="1" lang="en-US" sz="2800" spc="-1" strike="noStrike">
                <a:solidFill>
                  <a:srgbClr val="260c76"/>
                </a:solidFill>
                <a:latin typeface="Arial"/>
                <a:ea typeface="MS PGothic"/>
              </a:rPr>
              <a:t>LOCAL FUNDING STRATEGIES FOR CHILDREN AND YOUTH SERVICES</a:t>
            </a:r>
            <a:endParaRPr b="0" lang="en-US" sz="2800" spc="-1" strike="noStrike">
              <a:solidFill>
                <a:srgbClr val="000000"/>
              </a:solidFill>
              <a:latin typeface="Arial"/>
            </a:endParaRPr>
          </a:p>
        </p:txBody>
      </p:sp>
      <p:sp>
        <p:nvSpPr>
          <p:cNvPr id="818" name="CustomShape 3"/>
          <p:cNvSpPr/>
          <p:nvPr/>
        </p:nvSpPr>
        <p:spPr>
          <a:xfrm>
            <a:off x="318600" y="1258920"/>
            <a:ext cx="8365320" cy="626760"/>
          </a:xfrm>
          <a:prstGeom prst="rect">
            <a:avLst/>
          </a:prstGeom>
          <a:noFill/>
          <a:ln>
            <a:noFill/>
          </a:ln>
        </p:spPr>
        <p:style>
          <a:lnRef idx="0"/>
          <a:fillRef idx="0"/>
          <a:effectRef idx="0"/>
          <a:fontRef idx="minor"/>
        </p:style>
        <p:txBody>
          <a:bodyPr lIns="0" rIns="0" tIns="0" bIns="0">
            <a:noAutofit/>
          </a:bodyPr>
          <a:p>
            <a:pPr>
              <a:lnSpc>
                <a:spcPct val="100000"/>
              </a:lnSpc>
            </a:pPr>
            <a:r>
              <a:rPr b="1" lang="es-US" sz="2400" spc="-1" strike="noStrike">
                <a:solidFill>
                  <a:srgbClr val="ffffff"/>
                </a:solidFill>
                <a:latin typeface="Arial"/>
                <a:ea typeface="MS PGothic"/>
              </a:rPr>
              <a:t> </a:t>
            </a:r>
            <a:r>
              <a:rPr b="1" lang="es-US" sz="2400" spc="-1" strike="noStrike">
                <a:solidFill>
                  <a:srgbClr val="ffffff"/>
                </a:solidFill>
                <a:latin typeface="Arial"/>
                <a:ea typeface="MS PGothic"/>
              </a:rPr>
              <a:t>Consider community priorities, political opportunities, legal options, new revenue, power of advocates</a:t>
            </a:r>
            <a:endParaRPr b="0" lang="es-US" sz="2400" spc="-1" strike="noStrike">
              <a:latin typeface="Arial"/>
            </a:endParaRPr>
          </a:p>
          <a:p>
            <a:pPr>
              <a:lnSpc>
                <a:spcPct val="100000"/>
              </a:lnSpc>
            </a:pPr>
            <a:r>
              <a:rPr b="1" lang="es-US" sz="2400" spc="-1" strike="noStrike">
                <a:solidFill>
                  <a:srgbClr val="ffffff"/>
                </a:solidFill>
                <a:latin typeface="Arial"/>
                <a:ea typeface="MS PGothic"/>
              </a:rPr>
              <a:t>                      </a:t>
            </a:r>
            <a:endParaRPr b="0" lang="es-US" sz="2400" spc="-1" strike="noStrike">
              <a:latin typeface="Arial"/>
            </a:endParaRPr>
          </a:p>
          <a:p>
            <a:pPr>
              <a:lnSpc>
                <a:spcPct val="100000"/>
              </a:lnSpc>
            </a:pPr>
            <a:r>
              <a:rPr b="1" lang="es-US" sz="2400" spc="-1" strike="noStrike">
                <a:solidFill>
                  <a:srgbClr val="ffffff"/>
                </a:solidFill>
                <a:latin typeface="Arial"/>
                <a:ea typeface="MS PGothic"/>
              </a:rPr>
              <a:t>                       </a:t>
            </a:r>
            <a:r>
              <a:rPr b="1" lang="es-US" sz="2400" spc="-1" strike="noStrike">
                <a:solidFill>
                  <a:srgbClr val="ffffff"/>
                </a:solidFill>
                <a:latin typeface="Arial"/>
                <a:ea typeface="MS PGothic"/>
              </a:rPr>
              <a:t>FIND THE SWEET SPOT.</a:t>
            </a:r>
            <a:endParaRPr b="0" lang="es-US" sz="2400" spc="-1" strike="noStrike">
              <a:latin typeface="Arial"/>
            </a:endParaRPr>
          </a:p>
          <a:p>
            <a:pPr>
              <a:lnSpc>
                <a:spcPct val="100000"/>
              </a:lnSpc>
            </a:pPr>
            <a:r>
              <a:rPr b="1" lang="es-US" sz="2670" spc="-1" strike="noStrike">
                <a:solidFill>
                  <a:srgbClr val="ffffff"/>
                </a:solidFill>
                <a:latin typeface="Arial"/>
                <a:ea typeface="MS PGothic"/>
              </a:rPr>
              <a:t>       </a:t>
            </a:r>
            <a:endParaRPr b="0" lang="es-US" sz="2670" spc="-1" strike="noStrike">
              <a:latin typeface="Arial"/>
            </a:endParaRPr>
          </a:p>
        </p:txBody>
      </p:sp>
      <p:sp>
        <p:nvSpPr>
          <p:cNvPr id="819" name="CustomShape 4"/>
          <p:cNvSpPr/>
          <p:nvPr/>
        </p:nvSpPr>
        <p:spPr>
          <a:xfrm>
            <a:off x="437040" y="1666800"/>
            <a:ext cx="7859880" cy="6715080"/>
          </a:xfrm>
          <a:prstGeom prst="rect">
            <a:avLst/>
          </a:prstGeom>
          <a:noFill/>
          <a:ln>
            <a:noFill/>
          </a:ln>
        </p:spPr>
        <p:style>
          <a:lnRef idx="0"/>
          <a:fillRef idx="0"/>
          <a:effectRef idx="0"/>
          <a:fontRef idx="minor"/>
        </p:style>
        <p:txBody>
          <a:bodyPr lIns="0" rIns="0" tIns="0" bIns="0">
            <a:spAutoFit/>
          </a:bodyPr>
          <a:p>
            <a:pPr>
              <a:lnSpc>
                <a:spcPct val="100000"/>
              </a:lnSpc>
              <a:spcAft>
                <a:spcPts val="1199"/>
              </a:spcAft>
            </a:pPr>
            <a:endParaRPr b="0" lang="es-US" sz="1800" spc="-1" strike="noStrike">
              <a:latin typeface="Arial"/>
            </a:endParaRPr>
          </a:p>
          <a:p>
            <a:pPr marL="457200" indent="-456840">
              <a:lnSpc>
                <a:spcPct val="100000"/>
              </a:lnSpc>
              <a:spcAft>
                <a:spcPts val="1199"/>
              </a:spcAft>
              <a:buClr>
                <a:srgbClr val="000000"/>
              </a:buClr>
              <a:buFont typeface="Arial"/>
              <a:buChar char="•"/>
            </a:pPr>
            <a:r>
              <a:rPr b="1" lang="es-US" sz="2400" spc="-1" strike="noStrike" u="sng">
                <a:solidFill>
                  <a:srgbClr val="000000"/>
                </a:solidFill>
                <a:uFillTx/>
                <a:latin typeface="Arial"/>
                <a:ea typeface="MS PGothic"/>
              </a:rPr>
              <a:t>Annual budget allocation </a:t>
            </a:r>
            <a:r>
              <a:rPr b="1" lang="es-US" sz="2400" spc="-1" strike="noStrike">
                <a:solidFill>
                  <a:srgbClr val="000000"/>
                </a:solidFill>
                <a:latin typeface="Arial"/>
                <a:ea typeface="MS PGothic"/>
              </a:rPr>
              <a:t>– </a:t>
            </a:r>
            <a:r>
              <a:rPr b="0" lang="es-US" sz="2400" spc="-1" strike="noStrike">
                <a:solidFill>
                  <a:srgbClr val="000000"/>
                </a:solidFill>
                <a:latin typeface="Arial"/>
                <a:ea typeface="MS PGothic"/>
              </a:rPr>
              <a:t>Reallocation of existing dollars; New federal or state dollars – e.g. CARES for San Bernardino Co. = $380M; Riverside Co. = $431M</a:t>
            </a:r>
            <a:endParaRPr b="0" lang="es-US" sz="2400" spc="-1" strike="noStrike">
              <a:latin typeface="Arial"/>
            </a:endParaRPr>
          </a:p>
          <a:p>
            <a:pPr marL="457200" indent="-456840">
              <a:lnSpc>
                <a:spcPct val="100000"/>
              </a:lnSpc>
              <a:spcAft>
                <a:spcPts val="1199"/>
              </a:spcAft>
              <a:buClr>
                <a:srgbClr val="000000"/>
              </a:buClr>
              <a:buFont typeface="Arial"/>
              <a:buChar char="•"/>
            </a:pPr>
            <a:r>
              <a:rPr b="1" lang="es-US" sz="2400" spc="-1" strike="noStrike" u="sng">
                <a:solidFill>
                  <a:srgbClr val="000000"/>
                </a:solidFill>
                <a:uFillTx/>
                <a:latin typeface="Arial"/>
                <a:ea typeface="MS PGothic"/>
              </a:rPr>
              <a:t>Taxes</a:t>
            </a:r>
            <a:r>
              <a:rPr b="0" lang="es-US" sz="2400" spc="-1" strike="noStrike">
                <a:solidFill>
                  <a:srgbClr val="000000"/>
                </a:solidFill>
                <a:latin typeface="Arial"/>
                <a:ea typeface="MS PGothic"/>
              </a:rPr>
              <a:t> - sales, real estate transfer, parcel, business, utility, hotel, marijuana</a:t>
            </a:r>
            <a:endParaRPr b="0" lang="es-US" sz="2400" spc="-1" strike="noStrike">
              <a:latin typeface="Arial"/>
            </a:endParaRPr>
          </a:p>
          <a:p>
            <a:pPr marL="457200" indent="-456840">
              <a:lnSpc>
                <a:spcPct val="100000"/>
              </a:lnSpc>
              <a:spcAft>
                <a:spcPts val="1199"/>
              </a:spcAft>
              <a:buClr>
                <a:srgbClr val="000000"/>
              </a:buClr>
              <a:buFont typeface="Arial"/>
              <a:buChar char="•"/>
            </a:pPr>
            <a:r>
              <a:rPr b="1" lang="es-US" sz="2400" spc="-1" strike="noStrike" u="sng">
                <a:solidFill>
                  <a:srgbClr val="000000"/>
                </a:solidFill>
                <a:uFillTx/>
                <a:latin typeface="Arial"/>
                <a:ea typeface="MS PGothic"/>
              </a:rPr>
              <a:t>Fees</a:t>
            </a:r>
            <a:r>
              <a:rPr b="0" lang="es-US" sz="2400" spc="-1" strike="noStrike">
                <a:solidFill>
                  <a:srgbClr val="000000"/>
                </a:solidFill>
                <a:latin typeface="Arial"/>
                <a:ea typeface="MS PGothic"/>
              </a:rPr>
              <a:t> - admissions, amenities, mitigations, abatement</a:t>
            </a:r>
            <a:endParaRPr b="0" lang="es-US" sz="2400" spc="-1" strike="noStrike">
              <a:latin typeface="Arial"/>
            </a:endParaRPr>
          </a:p>
          <a:p>
            <a:pPr marL="457200" indent="-456840">
              <a:lnSpc>
                <a:spcPct val="100000"/>
              </a:lnSpc>
              <a:spcAft>
                <a:spcPts val="1199"/>
              </a:spcAft>
              <a:buClr>
                <a:srgbClr val="000000"/>
              </a:buClr>
              <a:buFont typeface="Arial"/>
              <a:buChar char="•"/>
            </a:pPr>
            <a:r>
              <a:rPr b="1" lang="es-US" sz="2400" spc="-1" strike="noStrike" u="sng">
                <a:solidFill>
                  <a:srgbClr val="000000"/>
                </a:solidFill>
                <a:uFillTx/>
                <a:latin typeface="Arial"/>
                <a:ea typeface="MS PGothic"/>
              </a:rPr>
              <a:t>Dedicated portion of budget</a:t>
            </a:r>
            <a:r>
              <a:rPr b="0" lang="es-US" sz="2400" spc="-1" strike="noStrike">
                <a:solidFill>
                  <a:srgbClr val="000000"/>
                </a:solidFill>
                <a:latin typeface="Arial"/>
                <a:ea typeface="MS PGothic"/>
              </a:rPr>
              <a:t> – SF Children’s Fund</a:t>
            </a:r>
            <a:endParaRPr b="0" lang="es-US" sz="2400" spc="-1" strike="noStrike">
              <a:latin typeface="Arial"/>
            </a:endParaRPr>
          </a:p>
          <a:p>
            <a:pPr>
              <a:lnSpc>
                <a:spcPct val="100000"/>
              </a:lnSpc>
              <a:spcAft>
                <a:spcPts val="1199"/>
              </a:spcAft>
            </a:pPr>
            <a:r>
              <a:rPr b="0" lang="es-US" sz="1800" spc="-1" strike="noStrike">
                <a:solidFill>
                  <a:srgbClr val="000000"/>
                </a:solidFill>
                <a:latin typeface="Arial"/>
                <a:ea typeface="MS PGothic"/>
              </a:rPr>
              <a:t>NOTE: If it passes, Schools and Communities First (Prop 13 revision on November ballot) would bring approximately $486 M annually to San Bernardino Co. and $362 M to Riverside Co. (40% will go to schools), the rest to county General Fund.  </a:t>
            </a:r>
            <a:endParaRPr b="0" lang="es-US" sz="1800" spc="-1" strike="noStrike">
              <a:latin typeface="Arial"/>
            </a:endParaRPr>
          </a:p>
          <a:p>
            <a:pPr>
              <a:lnSpc>
                <a:spcPct val="100000"/>
              </a:lnSpc>
              <a:spcAft>
                <a:spcPts val="1199"/>
              </a:spcAft>
            </a:pPr>
            <a:endParaRPr b="0" lang="es-US" sz="1800" spc="-1" strike="noStrike">
              <a:latin typeface="Arial"/>
            </a:endParaRPr>
          </a:p>
          <a:p>
            <a:pPr>
              <a:lnSpc>
                <a:spcPct val="100000"/>
              </a:lnSpc>
              <a:spcAft>
                <a:spcPts val="1199"/>
              </a:spcAft>
            </a:pPr>
            <a:endParaRPr b="0" lang="es-US" sz="1800" spc="-1" strike="noStrike">
              <a:latin typeface="Arial"/>
            </a:endParaRPr>
          </a:p>
          <a:p>
            <a:pPr>
              <a:lnSpc>
                <a:spcPct val="100000"/>
              </a:lnSpc>
              <a:spcAft>
                <a:spcPts val="1199"/>
              </a:spcAft>
            </a:pPr>
            <a:endParaRPr b="0" lang="es-US" sz="1800" spc="-1" strike="noStrike">
              <a:latin typeface="Arial"/>
            </a:endParaRPr>
          </a:p>
          <a:p>
            <a:pPr>
              <a:lnSpc>
                <a:spcPct val="100000"/>
              </a:lnSpc>
              <a:spcAft>
                <a:spcPts val="1199"/>
              </a:spcAft>
            </a:pPr>
            <a:endParaRPr b="0" lang="es-US" sz="1800" spc="-1" strike="noStrike">
              <a:latin typeface="Arial"/>
            </a:endParaRPr>
          </a:p>
        </p:txBody>
      </p:sp>
      <p:pic>
        <p:nvPicPr>
          <p:cNvPr id="820" name="Picture 1" descr=""/>
          <p:cNvPicPr/>
          <p:nvPr/>
        </p:nvPicPr>
        <p:blipFill>
          <a:blip r:embed="rId2"/>
          <a:stretch/>
        </p:blipFill>
        <p:spPr>
          <a:xfrm>
            <a:off x="8649000" y="0"/>
            <a:ext cx="3542400" cy="6948720"/>
          </a:xfrm>
          <a:prstGeom prst="rect">
            <a:avLst/>
          </a:prstGeom>
          <a:ln>
            <a:noFill/>
          </a:ln>
        </p:spPr>
      </p:pic>
    </p:spTree>
  </p:cSld>
  <p:transition spd="med">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TextShape 1"/>
          <p:cNvSpPr txBox="1"/>
          <p:nvPr/>
        </p:nvSpPr>
        <p:spPr>
          <a:xfrm>
            <a:off x="168120" y="1221840"/>
            <a:ext cx="3872160" cy="566280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How we spend our money reflects our values.</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Achieving good outcomes for kids costs money.</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The real money is in the public sector – NOT in grants.</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Acting locally has great potential.</a:t>
            </a:r>
            <a:endParaRPr b="0" lang="en-US" sz="2800" spc="-1" strike="noStrike">
              <a:solidFill>
                <a:srgbClr val="000000"/>
              </a:solidFill>
              <a:latin typeface="Arial"/>
            </a:endParaRPr>
          </a:p>
          <a:p>
            <a:pPr>
              <a:lnSpc>
                <a:spcPct val="100000"/>
              </a:lnSpc>
              <a:spcAft>
                <a:spcPts val="1199"/>
              </a:spcAft>
            </a:pPr>
            <a:endParaRPr b="0" lang="en-US" sz="2800" spc="-1" strike="noStrike">
              <a:solidFill>
                <a:srgbClr val="000000"/>
              </a:solidFill>
              <a:latin typeface="Arial"/>
            </a:endParaRPr>
          </a:p>
        </p:txBody>
      </p:sp>
      <p:sp>
        <p:nvSpPr>
          <p:cNvPr id="432" name="TextShape 2"/>
          <p:cNvSpPr txBox="1"/>
          <p:nvPr/>
        </p:nvSpPr>
        <p:spPr>
          <a:xfrm>
            <a:off x="254520" y="531360"/>
            <a:ext cx="11768760" cy="412560"/>
          </a:xfrm>
          <a:prstGeom prst="rect">
            <a:avLst/>
          </a:prstGeom>
          <a:noFill/>
          <a:ln>
            <a:noFill/>
          </a:ln>
        </p:spPr>
        <p:txBody>
          <a:bodyPr lIns="0" rIns="0" tIns="0" bIns="0">
            <a:normAutofit fontScale="55000"/>
          </a:bodyPr>
          <a:p>
            <a:pPr algn="ctr">
              <a:lnSpc>
                <a:spcPct val="100000"/>
              </a:lnSpc>
            </a:pPr>
            <a:r>
              <a:rPr b="1" lang="en-US" sz="4270" spc="-1" strike="noStrike">
                <a:solidFill>
                  <a:srgbClr val="260c76"/>
                </a:solidFill>
                <a:latin typeface="Arial"/>
                <a:ea typeface="MS PGothic"/>
              </a:rPr>
              <a:t>THE TRUTH ABOUT SUSTAINABLE FUNDING</a:t>
            </a:r>
            <a:endParaRPr b="0" lang="en-US" sz="4270" spc="-1" strike="noStrike">
              <a:solidFill>
                <a:srgbClr val="000000"/>
              </a:solidFill>
              <a:latin typeface="Arial"/>
            </a:endParaRPr>
          </a:p>
        </p:txBody>
      </p:sp>
      <p:sp>
        <p:nvSpPr>
          <p:cNvPr id="433" name="CustomShape 3"/>
          <p:cNvSpPr/>
          <p:nvPr/>
        </p:nvSpPr>
        <p:spPr>
          <a:xfrm>
            <a:off x="4674960" y="1649160"/>
            <a:ext cx="7621920" cy="41256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CHLDREN’S FUNDS IN U.S.</a:t>
            </a:r>
            <a:endParaRPr b="0" lang="es-US" sz="3200" spc="-1" strike="noStrike">
              <a:latin typeface="Arial"/>
            </a:endParaRPr>
          </a:p>
        </p:txBody>
      </p:sp>
      <p:pic>
        <p:nvPicPr>
          <p:cNvPr id="434" name="Picture 2" descr=""/>
          <p:cNvPicPr/>
          <p:nvPr/>
        </p:nvPicPr>
        <p:blipFill>
          <a:blip r:embed="rId1"/>
          <a:stretch/>
        </p:blipFill>
        <p:spPr>
          <a:xfrm>
            <a:off x="4040640" y="1531800"/>
            <a:ext cx="7983000" cy="4709160"/>
          </a:xfrm>
          <a:prstGeom prst="rect">
            <a:avLst/>
          </a:prstGeom>
          <a:ln>
            <a:noFill/>
          </a:ln>
        </p:spPr>
      </p:pic>
    </p:spTree>
  </p:cSld>
  <p:transition spd="med">
    <p:fade/>
  </p:transition>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1" name="CustomShape 1"/>
          <p:cNvSpPr/>
          <p:nvPr/>
        </p:nvSpPr>
        <p:spPr>
          <a:xfrm>
            <a:off x="0" y="1593720"/>
            <a:ext cx="12191760" cy="41256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822" name="Picture 8" descr=""/>
          <p:cNvPicPr/>
          <p:nvPr/>
        </p:nvPicPr>
        <p:blipFill>
          <a:blip r:embed="rId1"/>
          <a:stretch/>
        </p:blipFill>
        <p:spPr>
          <a:xfrm>
            <a:off x="321840" y="779040"/>
            <a:ext cx="1301400" cy="842040"/>
          </a:xfrm>
          <a:prstGeom prst="rect">
            <a:avLst/>
          </a:prstGeom>
          <a:ln>
            <a:noFill/>
          </a:ln>
        </p:spPr>
      </p:pic>
      <p:sp>
        <p:nvSpPr>
          <p:cNvPr id="823" name="TextShape 2"/>
          <p:cNvSpPr txBox="1"/>
          <p:nvPr/>
        </p:nvSpPr>
        <p:spPr>
          <a:xfrm>
            <a:off x="972720" y="2228760"/>
            <a:ext cx="6965280" cy="431028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NO NEW MONEY</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COMPETING PRIORITIES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SACRED COWS </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TURF</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NOT THE RIGHT TIME</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NOT THE RIGHT APPROACH</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PURPOSEFUL MYSTIFICATION</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sp>
        <p:nvSpPr>
          <p:cNvPr id="824" name="TextShape 3"/>
          <p:cNvSpPr txBox="1"/>
          <p:nvPr/>
        </p:nvSpPr>
        <p:spPr>
          <a:xfrm>
            <a:off x="1623600" y="787320"/>
            <a:ext cx="10568160" cy="412560"/>
          </a:xfrm>
          <a:prstGeom prst="rect">
            <a:avLst/>
          </a:prstGeom>
          <a:noFill/>
          <a:ln>
            <a:noFill/>
          </a:ln>
        </p:spPr>
        <p:txBody>
          <a:bodyPr>
            <a:normAutofit fontScale="20000"/>
          </a:bodyPr>
          <a:p>
            <a:pPr>
              <a:lnSpc>
                <a:spcPct val="90000"/>
              </a:lnSpc>
            </a:pPr>
            <a:r>
              <a:rPr b="1" lang="en-US" sz="3600" spc="-1" strike="noStrike">
                <a:solidFill>
                  <a:srgbClr val="0d0486"/>
                </a:solidFill>
                <a:latin typeface="Arial Rounded MT Bold"/>
              </a:rPr>
              <a:t>CHALLENGES TO CHANGING BUDGET PRIORITIES</a:t>
            </a:r>
            <a:endParaRPr b="0" lang="en-US" sz="3600" spc="-1" strike="noStrike">
              <a:solidFill>
                <a:srgbClr val="000000"/>
              </a:solidFill>
              <a:latin typeface="Calibri"/>
            </a:endParaRPr>
          </a:p>
        </p:txBody>
      </p:sp>
      <p:pic>
        <p:nvPicPr>
          <p:cNvPr id="825" name="Picture 2" descr=""/>
          <p:cNvPicPr/>
          <p:nvPr/>
        </p:nvPicPr>
        <p:blipFill>
          <a:blip r:embed="rId2"/>
          <a:stretch/>
        </p:blipFill>
        <p:spPr>
          <a:xfrm>
            <a:off x="7687800" y="2228760"/>
            <a:ext cx="4670280" cy="4462200"/>
          </a:xfrm>
          <a:prstGeom prst="rect">
            <a:avLst/>
          </a:prstGeom>
          <a:ln>
            <a:noFill/>
          </a:ln>
        </p:spPr>
      </p:pic>
    </p:spTree>
  </p:cSld>
  <p:transition spd="med">
    <p:fade/>
  </p:transition>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CustomShape 1"/>
          <p:cNvSpPr/>
          <p:nvPr/>
        </p:nvSpPr>
        <p:spPr>
          <a:xfrm>
            <a:off x="0" y="1593720"/>
            <a:ext cx="636840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3600" spc="-1" strike="noStrike">
                <a:solidFill>
                  <a:srgbClr val="ffffff"/>
                </a:solidFill>
                <a:latin typeface="Calibri"/>
              </a:rPr>
              <a:t>PERSUASION AND PRESSURE</a:t>
            </a:r>
            <a:endParaRPr b="0" lang="es-US" sz="3600" spc="-1" strike="noStrike">
              <a:latin typeface="Arial"/>
            </a:endParaRPr>
          </a:p>
        </p:txBody>
      </p:sp>
      <p:pic>
        <p:nvPicPr>
          <p:cNvPr id="827" name="Picture 8" descr=""/>
          <p:cNvPicPr/>
          <p:nvPr/>
        </p:nvPicPr>
        <p:blipFill>
          <a:blip r:embed="rId1"/>
          <a:stretch/>
        </p:blipFill>
        <p:spPr>
          <a:xfrm>
            <a:off x="321840" y="751320"/>
            <a:ext cx="1301400" cy="842040"/>
          </a:xfrm>
          <a:prstGeom prst="rect">
            <a:avLst/>
          </a:prstGeom>
          <a:ln>
            <a:noFill/>
          </a:ln>
        </p:spPr>
      </p:pic>
      <p:sp>
        <p:nvSpPr>
          <p:cNvPr id="828" name="TextShape 2"/>
          <p:cNvSpPr txBox="1"/>
          <p:nvPr/>
        </p:nvSpPr>
        <p:spPr>
          <a:xfrm>
            <a:off x="321840" y="2641680"/>
            <a:ext cx="5826600" cy="4215960"/>
          </a:xfrm>
          <a:prstGeom prst="rect">
            <a:avLst/>
          </a:prstGeom>
          <a:noFill/>
          <a:ln>
            <a:noFill/>
          </a:ln>
        </p:spPr>
        <p:txBody>
          <a:bodyPr>
            <a:noAutofit/>
          </a:bodyPr>
          <a:p>
            <a:pPr>
              <a:lnSpc>
                <a:spcPct val="90000"/>
              </a:lnSpc>
              <a:spcBef>
                <a:spcPts val="1001"/>
              </a:spcBef>
            </a:pPr>
            <a:r>
              <a:rPr b="1" lang="en-US" sz="2670" spc="-1" strike="noStrike">
                <a:solidFill>
                  <a:srgbClr val="000000"/>
                </a:solidFill>
                <a:latin typeface="Calibri"/>
              </a:rPr>
              <a:t>TRADITIONAL TACTICS </a:t>
            </a:r>
            <a:r>
              <a:rPr b="0" lang="en-US" sz="2670" spc="-1" strike="noStrike">
                <a:solidFill>
                  <a:srgbClr val="000000"/>
                </a:solidFill>
                <a:latin typeface="Calibri"/>
              </a:rPr>
              <a:t>– reports, meetings, letters, testimony, op-eds, site visits, calls</a:t>
            </a:r>
            <a:endParaRPr b="0" lang="en-US" sz="2670" spc="-1" strike="noStrike">
              <a:solidFill>
                <a:srgbClr val="000000"/>
              </a:solidFill>
              <a:latin typeface="Calibri"/>
            </a:endParaRPr>
          </a:p>
          <a:p>
            <a:pPr>
              <a:lnSpc>
                <a:spcPct val="90000"/>
              </a:lnSpc>
              <a:spcBef>
                <a:spcPts val="1001"/>
              </a:spcBef>
            </a:pPr>
            <a:r>
              <a:rPr b="1" lang="en-US" sz="2670" spc="-1" strike="noStrike">
                <a:solidFill>
                  <a:srgbClr val="000000"/>
                </a:solidFill>
                <a:latin typeface="Calibri"/>
              </a:rPr>
              <a:t>POLITICAL HARDBALL </a:t>
            </a:r>
            <a:r>
              <a:rPr b="0" lang="en-US" sz="2670" spc="-1" strike="noStrike">
                <a:solidFill>
                  <a:srgbClr val="000000"/>
                </a:solidFill>
                <a:latin typeface="Calibri"/>
              </a:rPr>
              <a:t>– demonstrations, sit-ins, petitions, public challenges and direct criticism, guerilla theatre, press events, withdrawal of political support, circumventing the traditional process</a:t>
            </a:r>
            <a:endParaRPr b="0" lang="en-US" sz="2670" spc="-1" strike="noStrike">
              <a:solidFill>
                <a:srgbClr val="000000"/>
              </a:solidFill>
              <a:latin typeface="Calibri"/>
            </a:endParaRPr>
          </a:p>
        </p:txBody>
      </p:sp>
      <p:sp>
        <p:nvSpPr>
          <p:cNvPr id="829" name="TextShape 3"/>
          <p:cNvSpPr txBox="1"/>
          <p:nvPr/>
        </p:nvSpPr>
        <p:spPr>
          <a:xfrm>
            <a:off x="1623600" y="504360"/>
            <a:ext cx="4744800" cy="412560"/>
          </a:xfrm>
          <a:prstGeom prst="rect">
            <a:avLst/>
          </a:prstGeom>
          <a:noFill/>
          <a:ln>
            <a:noFill/>
          </a:ln>
        </p:spPr>
        <p:txBody>
          <a:bodyPr>
            <a:normAutofit fontScale="20000"/>
          </a:bodyPr>
          <a:p>
            <a:pPr>
              <a:lnSpc>
                <a:spcPct val="90000"/>
              </a:lnSpc>
            </a:pPr>
            <a:r>
              <a:rPr b="1" lang="en-US" sz="3600" spc="-1" strike="noStrike">
                <a:solidFill>
                  <a:srgbClr val="c00000"/>
                </a:solidFill>
                <a:latin typeface="Arial Rounded MT Bold"/>
              </a:rPr>
              <a:t>4. MOUNTING A CAMPAIGN</a:t>
            </a:r>
            <a:endParaRPr b="0" lang="en-US" sz="3600" spc="-1" strike="noStrike">
              <a:solidFill>
                <a:srgbClr val="000000"/>
              </a:solidFill>
              <a:latin typeface="Calibri"/>
            </a:endParaRPr>
          </a:p>
        </p:txBody>
      </p:sp>
      <p:pic>
        <p:nvPicPr>
          <p:cNvPr id="830" name="Picture 1" descr=""/>
          <p:cNvPicPr/>
          <p:nvPr/>
        </p:nvPicPr>
        <p:blipFill>
          <a:blip r:embed="rId2"/>
          <a:stretch/>
        </p:blipFill>
        <p:spPr>
          <a:xfrm>
            <a:off x="6018120" y="917280"/>
            <a:ext cx="6066360" cy="4549680"/>
          </a:xfrm>
          <a:prstGeom prst="rect">
            <a:avLst/>
          </a:prstGeom>
          <a:ln>
            <a:noFill/>
          </a:ln>
        </p:spPr>
      </p:pic>
    </p:spTree>
  </p:cSld>
  <p:transition spd="med">
    <p:fade/>
  </p:transition>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CustomShape 1"/>
          <p:cNvSpPr/>
          <p:nvPr/>
        </p:nvSpPr>
        <p:spPr>
          <a:xfrm>
            <a:off x="0" y="1593720"/>
            <a:ext cx="712224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3200" spc="-1" strike="noStrike">
                <a:solidFill>
                  <a:srgbClr val="ffffff"/>
                </a:solidFill>
                <a:latin typeface="Calibri"/>
              </a:rPr>
              <a:t>PRESERVING THE STATUS QUO</a:t>
            </a:r>
            <a:endParaRPr b="0" lang="es-US" sz="3200" spc="-1" strike="noStrike">
              <a:latin typeface="Arial"/>
            </a:endParaRPr>
          </a:p>
        </p:txBody>
      </p:sp>
      <p:pic>
        <p:nvPicPr>
          <p:cNvPr id="832" name="Picture 8" descr=""/>
          <p:cNvPicPr/>
          <p:nvPr/>
        </p:nvPicPr>
        <p:blipFill>
          <a:blip r:embed="rId1"/>
          <a:stretch/>
        </p:blipFill>
        <p:spPr>
          <a:xfrm>
            <a:off x="117360" y="928800"/>
            <a:ext cx="1027440" cy="664920"/>
          </a:xfrm>
          <a:prstGeom prst="rect">
            <a:avLst/>
          </a:prstGeom>
          <a:ln>
            <a:noFill/>
          </a:ln>
        </p:spPr>
      </p:pic>
      <p:sp>
        <p:nvSpPr>
          <p:cNvPr id="833" name="TextShape 2"/>
          <p:cNvSpPr txBox="1"/>
          <p:nvPr/>
        </p:nvSpPr>
        <p:spPr>
          <a:xfrm>
            <a:off x="557640" y="2424240"/>
            <a:ext cx="7407360" cy="372888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SACRED COWS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TURF</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NEVER THE RIGHT TIME</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NEVER THE RIGHT APPROACH</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NO NEW MONEY</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PENSION COSTS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PURPOSEFUL MYSTIFICATION</a:t>
            </a:r>
            <a:endParaRPr b="0" lang="en-US" sz="3600" spc="-1" strike="noStrike">
              <a:solidFill>
                <a:srgbClr val="000000"/>
              </a:solidFill>
              <a:latin typeface="Calibri"/>
            </a:endParaRPr>
          </a:p>
          <a:p>
            <a:pPr>
              <a:lnSpc>
                <a:spcPct val="90000"/>
              </a:lnSpc>
              <a:spcBef>
                <a:spcPts val="1001"/>
              </a:spcBef>
            </a:pPr>
            <a:endParaRPr b="0" lang="en-US" sz="3600" spc="-1" strike="noStrike">
              <a:solidFill>
                <a:srgbClr val="000000"/>
              </a:solidFill>
              <a:latin typeface="Calibri"/>
            </a:endParaRPr>
          </a:p>
        </p:txBody>
      </p:sp>
      <p:sp>
        <p:nvSpPr>
          <p:cNvPr id="834" name="TextShape 3"/>
          <p:cNvSpPr txBox="1"/>
          <p:nvPr/>
        </p:nvSpPr>
        <p:spPr>
          <a:xfrm>
            <a:off x="1485360" y="177840"/>
            <a:ext cx="5070600" cy="412560"/>
          </a:xfrm>
          <a:prstGeom prst="rect">
            <a:avLst/>
          </a:prstGeom>
          <a:noFill/>
          <a:ln>
            <a:noFill/>
          </a:ln>
        </p:spPr>
        <p:txBody>
          <a:bodyPr>
            <a:normAutofit fontScale="11000"/>
          </a:bodyPr>
          <a:p>
            <a:pPr>
              <a:lnSpc>
                <a:spcPct val="90000"/>
              </a:lnSpc>
            </a:pPr>
            <a:r>
              <a:rPr b="1" lang="en-US" sz="3600" spc="-1" strike="noStrike">
                <a:solidFill>
                  <a:srgbClr val="0d0486"/>
                </a:solidFill>
                <a:latin typeface="Arial Rounded MT Bold"/>
              </a:rPr>
              <a:t>CHALLENGES IN CHANGING BUDGET PRIORITIES</a:t>
            </a:r>
            <a:endParaRPr b="0" lang="en-US" sz="3600" spc="-1" strike="noStrike">
              <a:solidFill>
                <a:srgbClr val="000000"/>
              </a:solidFill>
              <a:latin typeface="Calibri"/>
            </a:endParaRPr>
          </a:p>
        </p:txBody>
      </p:sp>
      <p:pic>
        <p:nvPicPr>
          <p:cNvPr id="835" name="Picture 1" descr=""/>
          <p:cNvPicPr/>
          <p:nvPr/>
        </p:nvPicPr>
        <p:blipFill>
          <a:blip r:embed="rId2"/>
          <a:stretch/>
        </p:blipFill>
        <p:spPr>
          <a:xfrm>
            <a:off x="6375960" y="0"/>
            <a:ext cx="5815440" cy="6857640"/>
          </a:xfrm>
          <a:prstGeom prst="rect">
            <a:avLst/>
          </a:prstGeom>
          <a:ln>
            <a:noFill/>
          </a:ln>
        </p:spPr>
      </p:pic>
    </p:spTree>
  </p:cSld>
  <p:transition spd="med">
    <p:fade/>
  </p:transition>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CustomShape 1"/>
          <p:cNvSpPr/>
          <p:nvPr/>
        </p:nvSpPr>
        <p:spPr>
          <a:xfrm>
            <a:off x="0" y="1617120"/>
            <a:ext cx="12191760" cy="108324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37" name="Picture 8" descr=""/>
          <p:cNvPicPr/>
          <p:nvPr/>
        </p:nvPicPr>
        <p:blipFill>
          <a:blip r:embed="rId1"/>
          <a:stretch/>
        </p:blipFill>
        <p:spPr>
          <a:xfrm>
            <a:off x="321840" y="779040"/>
            <a:ext cx="1301400" cy="842040"/>
          </a:xfrm>
          <a:prstGeom prst="rect">
            <a:avLst/>
          </a:prstGeom>
          <a:ln>
            <a:noFill/>
          </a:ln>
        </p:spPr>
      </p:pic>
      <p:graphicFrame>
        <p:nvGraphicFramePr>
          <p:cNvPr id="838" name="Table 2"/>
          <p:cNvGraphicFramePr/>
          <p:nvPr/>
        </p:nvGraphicFramePr>
        <p:xfrm>
          <a:off x="972720" y="3081240"/>
          <a:ext cx="6698880" cy="360000"/>
        </p:xfrm>
        <a:graphic>
          <a:graphicData uri="http://schemas.openxmlformats.org/drawingml/2006/table">
            <a:tbl>
              <a:tblPr/>
              <a:tblGrid>
                <a:gridCol w="3349440"/>
                <a:gridCol w="3349440"/>
              </a:tblGrid>
              <a:tr h="0">
                <a:tc>
                  <a:txBody>
                    <a:bodyPr>
                      <a:noAutofit/>
                    </a:bodyPr>
                    <a:p>
                      <a:pPr>
                        <a:lnSpc>
                          <a:spcPct val="100000"/>
                        </a:lnSpc>
                        <a:spcAft>
                          <a:spcPts val="1199"/>
                        </a:spcAft>
                      </a:pPr>
                      <a:r>
                        <a:rPr b="1" lang="es-US" sz="2400" spc="-1" strike="noStrike">
                          <a:solidFill>
                            <a:srgbClr val="000000"/>
                          </a:solidFill>
                          <a:latin typeface="Arial"/>
                          <a:ea typeface="MS PGothic"/>
                        </a:rPr>
                        <a:t>FOUNDATIONAL ELEMENTS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Convener,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Coalition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Community assessment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Commitment</a:t>
                      </a:r>
                      <a:endParaRPr b="0" lang="es-US" sz="2400" spc="-1" strike="noStrike">
                        <a:latin typeface="Arial"/>
                      </a:endParaRPr>
                    </a:p>
                    <a:p>
                      <a:pPr>
                        <a:lnSpc>
                          <a:spcPct val="100000"/>
                        </a:lnSpc>
                        <a:spcAft>
                          <a:spcPts val="1199"/>
                        </a:spcAft>
                      </a:pPr>
                      <a:endParaRPr b="0" lang="es-US" sz="2400" spc="-1" strike="noStrike">
                        <a:latin typeface="Arial"/>
                      </a:endParaRPr>
                    </a:p>
                  </a:txBody>
                  <a:tcPr marL="91440" marR="91440">
                    <a:noFill/>
                  </a:tcPr>
                </a:tc>
                <a:tc>
                  <a:txBody>
                    <a:bodyPr>
                      <a:noAutofit/>
                    </a:bodyPr>
                    <a:p>
                      <a:pPr>
                        <a:lnSpc>
                          <a:spcPct val="100000"/>
                        </a:lnSpc>
                        <a:spcAft>
                          <a:spcPts val="1199"/>
                        </a:spcAft>
                      </a:pPr>
                      <a:r>
                        <a:rPr b="1" lang="es-US" sz="2400" spc="-1" strike="noStrike">
                          <a:solidFill>
                            <a:srgbClr val="000000"/>
                          </a:solidFill>
                          <a:latin typeface="Arial"/>
                          <a:ea typeface="MS PGothic"/>
                        </a:rPr>
                        <a:t>KEY STEPS</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Making the case</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Building the base</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Crafting the plan</a:t>
                      </a:r>
                      <a:endParaRPr b="0" lang="es-US" sz="2400" spc="-1" strike="noStrike">
                        <a:latin typeface="Arial"/>
                      </a:endParaRPr>
                    </a:p>
                    <a:p>
                      <a:pPr>
                        <a:lnSpc>
                          <a:spcPct val="100000"/>
                        </a:lnSpc>
                        <a:spcAft>
                          <a:spcPts val="1199"/>
                        </a:spcAft>
                      </a:pPr>
                      <a:r>
                        <a:rPr b="1" lang="es-US" sz="2400" spc="-1" strike="noStrike">
                          <a:solidFill>
                            <a:srgbClr val="000000"/>
                          </a:solidFill>
                          <a:latin typeface="Arial"/>
                          <a:ea typeface="MS PGothic"/>
                        </a:rPr>
                        <a:t> </a:t>
                      </a:r>
                      <a:endParaRPr b="0" lang="es-US" sz="2400" spc="-1" strike="noStrike">
                        <a:latin typeface="Arial"/>
                      </a:endParaRPr>
                    </a:p>
                  </a:txBody>
                  <a:tcPr marL="91440" marR="91440">
                    <a:noFill/>
                  </a:tcPr>
                </a:tc>
              </a:tr>
            </a:tbl>
          </a:graphicData>
        </a:graphic>
      </p:graphicFrame>
      <p:sp>
        <p:nvSpPr>
          <p:cNvPr id="839" name="TextShape 3"/>
          <p:cNvSpPr txBox="1"/>
          <p:nvPr/>
        </p:nvSpPr>
        <p:spPr>
          <a:xfrm>
            <a:off x="1919880" y="645480"/>
            <a:ext cx="5742000" cy="412560"/>
          </a:xfrm>
          <a:prstGeom prst="rect">
            <a:avLst/>
          </a:prstGeom>
          <a:noFill/>
          <a:ln>
            <a:noFill/>
          </a:ln>
        </p:spPr>
        <p:txBody>
          <a:bodyPr lIns="0" rIns="0" tIns="0" bIns="0">
            <a:noAutofit/>
          </a:bodyPr>
          <a:p>
            <a:pPr>
              <a:lnSpc>
                <a:spcPct val="100000"/>
              </a:lnSpc>
            </a:pPr>
            <a:r>
              <a:rPr b="1" lang="en-US" sz="2800" spc="-1" strike="noStrike">
                <a:solidFill>
                  <a:srgbClr val="260c76"/>
                </a:solidFill>
                <a:latin typeface="Arial"/>
                <a:ea typeface="MS PGothic"/>
              </a:rPr>
              <a:t>ROADMAP FOR CREATING A DEDICATED FUND</a:t>
            </a:r>
            <a:endParaRPr b="0" lang="en-US" sz="2800" spc="-1" strike="noStrike">
              <a:solidFill>
                <a:srgbClr val="000000"/>
              </a:solidFill>
              <a:latin typeface="Arial"/>
            </a:endParaRPr>
          </a:p>
        </p:txBody>
      </p:sp>
      <p:sp>
        <p:nvSpPr>
          <p:cNvPr id="840" name="CustomShape 4"/>
          <p:cNvSpPr/>
          <p:nvPr/>
        </p:nvSpPr>
        <p:spPr>
          <a:xfrm>
            <a:off x="8578800" y="0"/>
            <a:ext cx="3612960" cy="685764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41" name="CustomShape 5"/>
          <p:cNvSpPr/>
          <p:nvPr/>
        </p:nvSpPr>
        <p:spPr>
          <a:xfrm>
            <a:off x="1422360" y="1718640"/>
            <a:ext cx="7113600" cy="454680"/>
          </a:xfrm>
          <a:prstGeom prst="rect">
            <a:avLst/>
          </a:prstGeom>
          <a:noFill/>
          <a:ln>
            <a:noFill/>
          </a:ln>
        </p:spPr>
        <p:style>
          <a:lnRef idx="0"/>
          <a:fillRef idx="0"/>
          <a:effectRef idx="0"/>
          <a:fontRef idx="minor"/>
        </p:style>
        <p:txBody>
          <a:bodyPr lIns="0" rIns="0" tIns="0" bIns="0">
            <a:noAutofit/>
          </a:bodyPr>
          <a:p>
            <a:pPr>
              <a:lnSpc>
                <a:spcPct val="100000"/>
              </a:lnSpc>
            </a:pPr>
            <a:r>
              <a:rPr b="1" lang="es-US" sz="2670" spc="-1" strike="noStrike">
                <a:solidFill>
                  <a:srgbClr val="ffffff"/>
                </a:solidFill>
                <a:latin typeface="Arial"/>
                <a:ea typeface="MS PGothic"/>
              </a:rPr>
              <a:t>THERE ARE KEY ELEMENTS OF WORK, </a:t>
            </a:r>
            <a:endParaRPr b="0" lang="es-US" sz="2670" spc="-1" strike="noStrike">
              <a:latin typeface="Arial"/>
            </a:endParaRPr>
          </a:p>
          <a:p>
            <a:pPr>
              <a:lnSpc>
                <a:spcPct val="100000"/>
              </a:lnSpc>
            </a:pPr>
            <a:r>
              <a:rPr b="1" lang="es-US" sz="2670" spc="-1" strike="noStrike">
                <a:solidFill>
                  <a:srgbClr val="ffffff"/>
                </a:solidFill>
                <a:latin typeface="Arial"/>
                <a:ea typeface="MS PGothic"/>
              </a:rPr>
              <a:t>BUT NO LINEAR PATH</a:t>
            </a:r>
            <a:endParaRPr b="0" lang="es-US" sz="2670" spc="-1" strike="noStrike">
              <a:latin typeface="Arial"/>
            </a:endParaRPr>
          </a:p>
        </p:txBody>
      </p:sp>
      <p:pic>
        <p:nvPicPr>
          <p:cNvPr id="842" name="Picture 11" descr=""/>
          <p:cNvPicPr/>
          <p:nvPr/>
        </p:nvPicPr>
        <p:blipFill>
          <a:blip r:embed="rId2"/>
          <a:stretch/>
        </p:blipFill>
        <p:spPr>
          <a:xfrm>
            <a:off x="7560720" y="5833440"/>
            <a:ext cx="721440" cy="772200"/>
          </a:xfrm>
          <a:prstGeom prst="rect">
            <a:avLst/>
          </a:prstGeom>
          <a:ln>
            <a:noFill/>
          </a:ln>
        </p:spPr>
      </p:pic>
      <p:pic>
        <p:nvPicPr>
          <p:cNvPr id="843" name="Picture 1" descr=""/>
          <p:cNvPicPr/>
          <p:nvPr/>
        </p:nvPicPr>
        <p:blipFill>
          <a:blip r:embed="rId3"/>
          <a:stretch/>
        </p:blipFill>
        <p:spPr>
          <a:xfrm>
            <a:off x="8748360" y="946080"/>
            <a:ext cx="3259440" cy="3259440"/>
          </a:xfrm>
          <a:prstGeom prst="rect">
            <a:avLst/>
          </a:prstGeom>
          <a:ln>
            <a:noFill/>
          </a:ln>
        </p:spPr>
      </p:pic>
    </p:spTree>
  </p:cSld>
  <p:transition spd="med">
    <p:fade/>
  </p:transition>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4" name="CustomShape 1"/>
          <p:cNvSpPr/>
          <p:nvPr/>
        </p:nvSpPr>
        <p:spPr>
          <a:xfrm>
            <a:off x="0" y="1645200"/>
            <a:ext cx="12191760" cy="88344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45" name="Picture 8" descr=""/>
          <p:cNvPicPr/>
          <p:nvPr/>
        </p:nvPicPr>
        <p:blipFill>
          <a:blip r:embed="rId1"/>
          <a:stretch/>
        </p:blipFill>
        <p:spPr>
          <a:xfrm>
            <a:off x="321840" y="802800"/>
            <a:ext cx="1301400" cy="842040"/>
          </a:xfrm>
          <a:prstGeom prst="rect">
            <a:avLst/>
          </a:prstGeom>
          <a:ln>
            <a:noFill/>
          </a:ln>
        </p:spPr>
      </p:pic>
      <p:sp>
        <p:nvSpPr>
          <p:cNvPr id="846" name="TextShape 2"/>
          <p:cNvSpPr txBox="1"/>
          <p:nvPr/>
        </p:nvSpPr>
        <p:spPr>
          <a:xfrm>
            <a:off x="321840" y="2603160"/>
            <a:ext cx="4214520" cy="4308480"/>
          </a:xfrm>
          <a:prstGeom prst="rect">
            <a:avLst/>
          </a:prstGeom>
          <a:noFill/>
          <a:ln>
            <a:noFill/>
          </a:ln>
        </p:spPr>
        <p:txBody>
          <a:bodyPr lIns="0" rIns="0" tIns="0" bIns="0">
            <a:noAutofit/>
          </a:bodyPr>
          <a:p>
            <a:pPr>
              <a:lnSpc>
                <a:spcPct val="100000"/>
              </a:lnSpc>
              <a:spcAft>
                <a:spcPts val="1199"/>
              </a:spcAft>
            </a:pPr>
            <a:r>
              <a:rPr b="0" lang="en-US" sz="3600" spc="-1" strike="noStrike">
                <a:solidFill>
                  <a:srgbClr val="000000"/>
                </a:solidFill>
                <a:latin typeface="Arial"/>
                <a:ea typeface="MS PGothic"/>
              </a:rPr>
              <a:t>1. Making the case</a:t>
            </a:r>
            <a:endParaRPr b="0" lang="en-US" sz="3600" spc="-1" strike="noStrike">
              <a:solidFill>
                <a:srgbClr val="000000"/>
              </a:solidFill>
              <a:latin typeface="Arial"/>
            </a:endParaRPr>
          </a:p>
          <a:p>
            <a:pPr>
              <a:lnSpc>
                <a:spcPct val="100000"/>
              </a:lnSpc>
              <a:spcAft>
                <a:spcPts val="1199"/>
              </a:spcAft>
            </a:pPr>
            <a:r>
              <a:rPr b="0" lang="en-US" sz="3600" spc="-1" strike="noStrike">
                <a:solidFill>
                  <a:srgbClr val="000000"/>
                </a:solidFill>
                <a:latin typeface="Arial"/>
                <a:ea typeface="MS PGothic"/>
              </a:rPr>
              <a:t>2. Crafting the “ask”/proposal</a:t>
            </a:r>
            <a:endParaRPr b="0" lang="en-US" sz="3600" spc="-1" strike="noStrike">
              <a:solidFill>
                <a:srgbClr val="000000"/>
              </a:solidFill>
              <a:latin typeface="Arial"/>
            </a:endParaRPr>
          </a:p>
          <a:p>
            <a:pPr>
              <a:lnSpc>
                <a:spcPct val="100000"/>
              </a:lnSpc>
              <a:spcAft>
                <a:spcPts val="1199"/>
              </a:spcAft>
            </a:pPr>
            <a:r>
              <a:rPr b="0" lang="en-US" sz="3600" spc="-1" strike="noStrike">
                <a:solidFill>
                  <a:srgbClr val="000000"/>
                </a:solidFill>
                <a:latin typeface="Arial"/>
                <a:ea typeface="MS PGothic"/>
              </a:rPr>
              <a:t>3. Building the base</a:t>
            </a:r>
            <a:endParaRPr b="0" lang="en-US" sz="3600" spc="-1" strike="noStrike">
              <a:solidFill>
                <a:srgbClr val="000000"/>
              </a:solidFill>
              <a:latin typeface="Arial"/>
            </a:endParaRPr>
          </a:p>
          <a:p>
            <a:pPr>
              <a:lnSpc>
                <a:spcPct val="100000"/>
              </a:lnSpc>
              <a:spcAft>
                <a:spcPts val="1199"/>
              </a:spcAft>
            </a:pPr>
            <a:r>
              <a:rPr b="0" lang="en-US" sz="3600" spc="-1" strike="noStrike">
                <a:solidFill>
                  <a:srgbClr val="000000"/>
                </a:solidFill>
                <a:latin typeface="Arial"/>
                <a:ea typeface="MS PGothic"/>
              </a:rPr>
              <a:t>4. Mounting the</a:t>
            </a:r>
            <a:br/>
            <a:r>
              <a:rPr b="0" lang="en-US" sz="3600" spc="-1" strike="noStrike">
                <a:solidFill>
                  <a:srgbClr val="000000"/>
                </a:solidFill>
                <a:latin typeface="Arial"/>
                <a:ea typeface="MS PGothic"/>
              </a:rPr>
              <a:t>campaign</a:t>
            </a:r>
            <a:endParaRPr b="0" lang="en-US" sz="3600" spc="-1" strike="noStrike">
              <a:solidFill>
                <a:srgbClr val="000000"/>
              </a:solidFill>
              <a:latin typeface="Arial"/>
            </a:endParaRPr>
          </a:p>
          <a:p>
            <a:pPr>
              <a:lnSpc>
                <a:spcPct val="100000"/>
              </a:lnSpc>
              <a:spcAft>
                <a:spcPts val="1199"/>
              </a:spcAft>
            </a:pPr>
            <a:r>
              <a:rPr b="1" lang="en-US" sz="2400" spc="-1" strike="noStrike">
                <a:solidFill>
                  <a:srgbClr val="000000"/>
                </a:solidFill>
                <a:latin typeface="Arial"/>
                <a:ea typeface="MS PGothic"/>
              </a:rPr>
              <a:t> </a:t>
            </a:r>
            <a:endParaRPr b="0" lang="en-US" sz="2400" spc="-1" strike="noStrike">
              <a:solidFill>
                <a:srgbClr val="000000"/>
              </a:solidFill>
              <a:latin typeface="Arial"/>
            </a:endParaRPr>
          </a:p>
        </p:txBody>
      </p:sp>
      <p:sp>
        <p:nvSpPr>
          <p:cNvPr id="847" name="TextShape 3"/>
          <p:cNvSpPr txBox="1"/>
          <p:nvPr/>
        </p:nvSpPr>
        <p:spPr>
          <a:xfrm>
            <a:off x="1711440" y="613440"/>
            <a:ext cx="10764360" cy="771120"/>
          </a:xfrm>
          <a:prstGeom prst="rect">
            <a:avLst/>
          </a:prstGeom>
          <a:noFill/>
          <a:ln>
            <a:noFill/>
          </a:ln>
        </p:spPr>
        <p:txBody>
          <a:bodyPr lIns="0" rIns="0" tIns="0" bIns="0">
            <a:noAutofit/>
          </a:bodyPr>
          <a:p>
            <a:pPr>
              <a:lnSpc>
                <a:spcPct val="100000"/>
              </a:lnSpc>
            </a:pPr>
            <a:r>
              <a:rPr b="1" lang="en-US" sz="4000" spc="-1" strike="noStrike">
                <a:solidFill>
                  <a:srgbClr val="260c76"/>
                </a:solidFill>
                <a:latin typeface="Arial"/>
                <a:ea typeface="MS PGothic"/>
              </a:rPr>
              <a:t>Roadmap to Influence Local Fiscal Policy</a:t>
            </a:r>
            <a:endParaRPr b="0" lang="en-US" sz="4000" spc="-1" strike="noStrike">
              <a:solidFill>
                <a:srgbClr val="000000"/>
              </a:solidFill>
              <a:latin typeface="Arial"/>
            </a:endParaRPr>
          </a:p>
        </p:txBody>
      </p:sp>
      <p:sp>
        <p:nvSpPr>
          <p:cNvPr id="848" name="CustomShape 4"/>
          <p:cNvSpPr/>
          <p:nvPr/>
        </p:nvSpPr>
        <p:spPr>
          <a:xfrm>
            <a:off x="3833640" y="1896480"/>
            <a:ext cx="8443800" cy="454680"/>
          </a:xfrm>
          <a:prstGeom prst="rect">
            <a:avLst/>
          </a:prstGeom>
          <a:noFill/>
          <a:ln>
            <a:noFill/>
          </a:ln>
        </p:spPr>
        <p:style>
          <a:lnRef idx="0"/>
          <a:fillRef idx="0"/>
          <a:effectRef idx="0"/>
          <a:fontRef idx="minor"/>
        </p:style>
        <p:txBody>
          <a:bodyPr lIns="0" rIns="0" tIns="0" bIns="0">
            <a:noAutofit/>
          </a:bodyPr>
          <a:p>
            <a:pPr>
              <a:lnSpc>
                <a:spcPct val="100000"/>
              </a:lnSpc>
            </a:pPr>
            <a:r>
              <a:rPr b="1" lang="es-US" sz="3600" spc="-1" strike="noStrike">
                <a:solidFill>
                  <a:srgbClr val="ffffff"/>
                </a:solidFill>
                <a:latin typeface="Arial"/>
                <a:ea typeface="MS PGothic"/>
              </a:rPr>
              <a:t>NO LINEAR PATH</a:t>
            </a:r>
            <a:endParaRPr b="0" lang="es-US" sz="3600" spc="-1" strike="noStrike">
              <a:latin typeface="Arial"/>
            </a:endParaRPr>
          </a:p>
        </p:txBody>
      </p:sp>
      <p:pic>
        <p:nvPicPr>
          <p:cNvPr id="849" name="Picture 2" descr=""/>
          <p:cNvPicPr/>
          <p:nvPr/>
        </p:nvPicPr>
        <p:blipFill>
          <a:blip r:embed="rId2"/>
          <a:stretch/>
        </p:blipFill>
        <p:spPr>
          <a:xfrm>
            <a:off x="4914720" y="3359520"/>
            <a:ext cx="7090200" cy="3175560"/>
          </a:xfrm>
          <a:prstGeom prst="rect">
            <a:avLst/>
          </a:prstGeom>
          <a:ln>
            <a:noFill/>
          </a:ln>
          <a:effectLst>
            <a:outerShdw algn="tl" blurRad="190500" rotWithShape="0">
              <a:srgbClr val="000000">
                <a:alpha val="70000"/>
              </a:srgbClr>
            </a:outerShdw>
          </a:effectLst>
        </p:spPr>
      </p:pic>
    </p:spTree>
  </p:cSld>
  <p:transition spd="med">
    <p:fade/>
  </p:transition>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850" name="Chart 18"/>
          <p:cNvGraphicFramePr/>
          <p:nvPr/>
        </p:nvGraphicFramePr>
        <p:xfrm>
          <a:off x="1609560" y="1279800"/>
          <a:ext cx="8972280" cy="5032800"/>
        </p:xfrm>
        <a:graphic>
          <a:graphicData uri="http://schemas.openxmlformats.org/drawingml/2006/chart">
            <c:chart xmlns:c="http://schemas.openxmlformats.org/drawingml/2006/chart" xmlns:r="http://schemas.openxmlformats.org/officeDocument/2006/relationships" r:id="rId1"/>
          </a:graphicData>
        </a:graphic>
      </p:graphicFrame>
      <p:sp>
        <p:nvSpPr>
          <p:cNvPr id="851" name="TextShape 1"/>
          <p:cNvSpPr txBox="1"/>
          <p:nvPr/>
        </p:nvSpPr>
        <p:spPr>
          <a:xfrm>
            <a:off x="201240" y="216720"/>
            <a:ext cx="11743560" cy="1142640"/>
          </a:xfrm>
          <a:prstGeom prst="rect">
            <a:avLst/>
          </a:prstGeom>
          <a:noFill/>
          <a:ln>
            <a:noFill/>
          </a:ln>
        </p:spPr>
        <p:txBody>
          <a:bodyPr lIns="90000" rIns="90000" tIns="45000" bIns="45000" anchorCtr="1">
            <a:normAutofit/>
          </a:bodyPr>
          <a:p>
            <a:pPr algn="ctr">
              <a:lnSpc>
                <a:spcPct val="100000"/>
              </a:lnSpc>
            </a:pPr>
            <a:r>
              <a:rPr b="1" lang="en-US" sz="2900" spc="-1" strike="noStrike">
                <a:solidFill>
                  <a:srgbClr val="000000"/>
                </a:solidFill>
                <a:latin typeface="Tahoma"/>
              </a:rPr>
              <a:t>Voters believe increased access to early education will have broad benefits for society.</a:t>
            </a:r>
            <a:endParaRPr b="0" lang="en-US" sz="2900" spc="-1" strike="noStrike">
              <a:solidFill>
                <a:srgbClr val="000000"/>
              </a:solidFill>
              <a:latin typeface="Arial"/>
            </a:endParaRPr>
          </a:p>
        </p:txBody>
      </p:sp>
      <p:sp>
        <p:nvSpPr>
          <p:cNvPr id="852" name="TextShape 2"/>
          <p:cNvSpPr txBox="1"/>
          <p:nvPr/>
        </p:nvSpPr>
        <p:spPr>
          <a:xfrm>
            <a:off x="2743200" y="6476760"/>
            <a:ext cx="8849880" cy="240120"/>
          </a:xfrm>
          <a:prstGeom prst="rect">
            <a:avLst/>
          </a:prstGeom>
          <a:noFill/>
          <a:ln>
            <a:noFill/>
          </a:ln>
        </p:spPr>
        <p:txBody>
          <a:bodyPr lIns="90000" rIns="90000" tIns="45000" bIns="45000">
            <a:noAutofit/>
          </a:bodyPr>
          <a:p>
            <a:pPr>
              <a:lnSpc>
                <a:spcPct val="100000"/>
              </a:lnSpc>
              <a:spcBef>
                <a:spcPts val="210"/>
              </a:spcBef>
            </a:pPr>
            <a:r>
              <a:rPr b="1" i="1" lang="en-US" sz="1050" spc="-1" strike="noStrike">
                <a:solidFill>
                  <a:srgbClr val="ffffff"/>
                </a:solidFill>
                <a:latin typeface="Arial"/>
              </a:rPr>
              <a:t>FM3/POS National Voter Survey for NAEYC</a:t>
            </a:r>
            <a:endParaRPr b="0" lang="en-US" sz="1050" spc="-1" strike="noStrike">
              <a:solidFill>
                <a:srgbClr val="000000"/>
              </a:solidFill>
              <a:latin typeface="Arial"/>
            </a:endParaRPr>
          </a:p>
        </p:txBody>
      </p:sp>
      <p:sp>
        <p:nvSpPr>
          <p:cNvPr id="853" name="CustomShape 3"/>
          <p:cNvSpPr/>
          <p:nvPr/>
        </p:nvSpPr>
        <p:spPr>
          <a:xfrm>
            <a:off x="1706760" y="1208520"/>
            <a:ext cx="8777880" cy="333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es-US" sz="1600" spc="-1" strike="noStrike">
                <a:solidFill>
                  <a:srgbClr val="000000"/>
                </a:solidFill>
                <a:latin typeface="Arial"/>
              </a:rPr>
              <a:t>(% Believing Expanded Access to Early Education is Likely to Produce Each Benefit)</a:t>
            </a:r>
            <a:endParaRPr b="0" lang="es-US" sz="1600" spc="-1" strike="noStrike">
              <a:latin typeface="Arial"/>
            </a:endParaRPr>
          </a:p>
        </p:txBody>
      </p:sp>
    </p:spTree>
  </p:cSld>
  <mc:AlternateContent>
    <mc:Choice Requires="p14">
      <p:transition p14:dur="10"/>
    </mc:Choice>
    <mc:Fallback>
      <p:transition/>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854" name="TextShape 1"/>
          <p:cNvSpPr txBox="1"/>
          <p:nvPr/>
        </p:nvSpPr>
        <p:spPr>
          <a:xfrm>
            <a:off x="0" y="0"/>
            <a:ext cx="12191760" cy="895680"/>
          </a:xfrm>
          <a:prstGeom prst="rect">
            <a:avLst/>
          </a:prstGeom>
          <a:solidFill>
            <a:srgbClr val="e6af00"/>
          </a:solidFill>
          <a:ln>
            <a:noFill/>
          </a:ln>
        </p:spPr>
        <p:txBody>
          <a:bodyPr>
            <a:noAutofit/>
          </a:bodyPr>
          <a:p>
            <a:pPr algn="ctr">
              <a:lnSpc>
                <a:spcPct val="100000"/>
              </a:lnSpc>
            </a:pPr>
            <a:r>
              <a:rPr b="1" lang="en-US" sz="4200" spc="-1" strike="noStrike">
                <a:solidFill>
                  <a:srgbClr val="ebebeb"/>
                </a:solidFill>
                <a:latin typeface="Century Gothic"/>
              </a:rPr>
              <a:t>      </a:t>
            </a:r>
            <a:r>
              <a:rPr b="1" lang="en-US" sz="4200" spc="-1" strike="noStrike">
                <a:solidFill>
                  <a:srgbClr val="ffffff"/>
                </a:solidFill>
                <a:latin typeface="Century Gothic"/>
              </a:rPr>
              <a:t>WHAT NEEDS TO BE IN PLACE? </a:t>
            </a:r>
            <a:endParaRPr b="0" lang="en-US" sz="4200" spc="-1" strike="noStrike">
              <a:solidFill>
                <a:srgbClr val="ffffff"/>
              </a:solidFill>
              <a:latin typeface="Century Gothic"/>
            </a:endParaRPr>
          </a:p>
        </p:txBody>
      </p:sp>
      <p:sp>
        <p:nvSpPr>
          <p:cNvPr id="855" name="TextShape 2"/>
          <p:cNvSpPr txBox="1"/>
          <p:nvPr/>
        </p:nvSpPr>
        <p:spPr>
          <a:xfrm>
            <a:off x="-62280" y="896040"/>
            <a:ext cx="6462720" cy="6072480"/>
          </a:xfrm>
          <a:prstGeom prst="rect">
            <a:avLst/>
          </a:prstGeom>
          <a:solidFill>
            <a:srgbClr val="ffffff"/>
          </a:solidFill>
          <a:ln>
            <a:noFill/>
          </a:ln>
        </p:spPr>
        <p:txBody>
          <a:bodyPr>
            <a:normAutofit/>
          </a:bodyPr>
          <a:p>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Convening organization</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Diverse network/coalition prepared for political engagement</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Baseline information on community needs</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Agreement about what to fund</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Time and motivation to organize the base</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Resources to lay groundwork, e.g., dedicated staff support</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Political champion(s) - desirable, not necessary</a:t>
            </a:r>
            <a:endParaRPr b="0" lang="en-US" sz="22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200" spc="-1" strike="noStrike">
                <a:solidFill>
                  <a:srgbClr val="020e16"/>
                </a:solidFill>
                <a:latin typeface="Century Gothic"/>
              </a:rPr>
              <a:t>Passion and willingness to take risks</a:t>
            </a:r>
            <a:endParaRPr b="0" lang="en-US" sz="2200" spc="-1" strike="noStrike">
              <a:solidFill>
                <a:srgbClr val="ffffff"/>
              </a:solidFill>
              <a:latin typeface="Century Gothic"/>
            </a:endParaRPr>
          </a:p>
          <a:p>
            <a:endParaRPr b="0" lang="en-US" sz="2200" spc="-1" strike="noStrike">
              <a:solidFill>
                <a:srgbClr val="ffffff"/>
              </a:solidFill>
              <a:latin typeface="Century Gothic"/>
            </a:endParaRPr>
          </a:p>
          <a:p>
            <a:pPr>
              <a:lnSpc>
                <a:spcPct val="100000"/>
              </a:lnSpc>
              <a:spcBef>
                <a:spcPts val="1001"/>
              </a:spcBef>
            </a:pPr>
            <a:endParaRPr b="0" lang="en-US" sz="2200" spc="-1" strike="noStrike">
              <a:solidFill>
                <a:srgbClr val="ffffff"/>
              </a:solidFill>
              <a:latin typeface="Century Gothic"/>
            </a:endParaRPr>
          </a:p>
          <a:p>
            <a:pPr>
              <a:lnSpc>
                <a:spcPct val="100000"/>
              </a:lnSpc>
              <a:spcBef>
                <a:spcPts val="1001"/>
              </a:spcBef>
            </a:pPr>
            <a:endParaRPr b="0" lang="en-US" sz="2200" spc="-1" strike="noStrike">
              <a:solidFill>
                <a:srgbClr val="ffffff"/>
              </a:solidFill>
              <a:latin typeface="Century Gothic"/>
            </a:endParaRPr>
          </a:p>
        </p:txBody>
      </p:sp>
      <p:pic>
        <p:nvPicPr>
          <p:cNvPr id="856" name="Picture 3" descr=""/>
          <p:cNvPicPr/>
          <p:nvPr/>
        </p:nvPicPr>
        <p:blipFill>
          <a:blip r:embed="rId1"/>
          <a:srcRect l="15923" t="0" r="18751" b="0"/>
          <a:stretch/>
        </p:blipFill>
        <p:spPr>
          <a:xfrm>
            <a:off x="6400800" y="896040"/>
            <a:ext cx="5824440" cy="607248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7" name="CustomShape 1"/>
          <p:cNvSpPr/>
          <p:nvPr/>
        </p:nvSpPr>
        <p:spPr>
          <a:xfrm>
            <a:off x="23760" y="1067400"/>
            <a:ext cx="12178080" cy="75492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r>
              <a:rPr b="1" lang="es-US" sz="2400" spc="-1" strike="noStrike">
                <a:solidFill>
                  <a:srgbClr val="000000"/>
                </a:solidFill>
                <a:latin typeface="Calibri"/>
              </a:rPr>
              <a:t>FUNDING CAN BE TRANSFORMATIVE – Direct services; Systemic reform; Capacity building; Reallocation of resources; Targeting special needs and underserved populations    </a:t>
            </a:r>
            <a:endParaRPr b="0" lang="es-US" sz="2400" spc="-1" strike="noStrike">
              <a:latin typeface="Arial"/>
            </a:endParaRPr>
          </a:p>
        </p:txBody>
      </p:sp>
      <p:pic>
        <p:nvPicPr>
          <p:cNvPr id="858" name="Picture 8" descr=""/>
          <p:cNvPicPr/>
          <p:nvPr/>
        </p:nvPicPr>
        <p:blipFill>
          <a:blip r:embed="rId1"/>
          <a:stretch/>
        </p:blipFill>
        <p:spPr>
          <a:xfrm>
            <a:off x="23760" y="201960"/>
            <a:ext cx="1301400" cy="842040"/>
          </a:xfrm>
          <a:prstGeom prst="rect">
            <a:avLst/>
          </a:prstGeom>
          <a:ln>
            <a:noFill/>
          </a:ln>
        </p:spPr>
      </p:pic>
      <p:sp>
        <p:nvSpPr>
          <p:cNvPr id="859" name="TextShape 2"/>
          <p:cNvSpPr txBox="1"/>
          <p:nvPr/>
        </p:nvSpPr>
        <p:spPr>
          <a:xfrm>
            <a:off x="603720" y="1909440"/>
            <a:ext cx="5752440" cy="4622040"/>
          </a:xfrm>
          <a:prstGeom prst="rect">
            <a:avLst/>
          </a:prstGeom>
          <a:noFill/>
          <a:ln>
            <a:noFill/>
          </a:ln>
        </p:spPr>
        <p:txBody>
          <a:bodyPr>
            <a:noAutofit/>
          </a:bodyPr>
          <a:p>
            <a:pPr>
              <a:lnSpc>
                <a:spcPct val="90000"/>
              </a:lnSpc>
            </a:pPr>
            <a:r>
              <a:rPr b="1" lang="en-US" sz="2400" spc="-1" strike="noStrike">
                <a:solidFill>
                  <a:srgbClr val="000000"/>
                </a:solidFill>
                <a:latin typeface="Calibri"/>
                <a:ea typeface="Calibri"/>
              </a:rPr>
              <a:t>EARLY CARE</a:t>
            </a:r>
            <a:endParaRPr b="0" lang="en-US" sz="2400" spc="-1" strike="noStrike">
              <a:solidFill>
                <a:srgbClr val="000000"/>
              </a:solidFill>
              <a:latin typeface="Calibri"/>
            </a:endParaRPr>
          </a:p>
          <a:p>
            <a:pPr marL="343080" indent="-342720">
              <a:lnSpc>
                <a:spcPct val="90000"/>
              </a:lnSpc>
              <a:buClr>
                <a:srgbClr val="000000"/>
              </a:buClr>
              <a:buFont typeface="Symbol"/>
              <a:buChar char=""/>
            </a:pPr>
            <a:r>
              <a:rPr b="0" lang="en-US" sz="1600" spc="-1" strike="noStrike">
                <a:solidFill>
                  <a:srgbClr val="000000"/>
                </a:solidFill>
                <a:latin typeface="Calibri"/>
                <a:ea typeface="Calibri"/>
              </a:rPr>
              <a:t>Scholarships/vouchers for families </a:t>
            </a:r>
            <a:endParaRPr b="0" lang="en-US" sz="1600" spc="-1" strike="noStrike">
              <a:solidFill>
                <a:srgbClr val="000000"/>
              </a:solidFill>
              <a:latin typeface="Calibri"/>
            </a:endParaRPr>
          </a:p>
          <a:p>
            <a:pPr marL="343080" indent="-342720">
              <a:lnSpc>
                <a:spcPct val="90000"/>
              </a:lnSpc>
              <a:buClr>
                <a:srgbClr val="000000"/>
              </a:buClr>
              <a:buFont typeface="Symbol"/>
              <a:buChar char=""/>
            </a:pPr>
            <a:r>
              <a:rPr b="0" lang="en-US" sz="1600" spc="-1" strike="noStrike">
                <a:solidFill>
                  <a:srgbClr val="000000"/>
                </a:solidFill>
                <a:latin typeface="Calibri"/>
                <a:ea typeface="Calibri"/>
              </a:rPr>
              <a:t>Wages for preschool and childcare workers </a:t>
            </a:r>
            <a:endParaRPr b="0" lang="en-US" sz="1600" spc="-1" strike="noStrike">
              <a:solidFill>
                <a:srgbClr val="000000"/>
              </a:solidFill>
              <a:latin typeface="Calibri"/>
            </a:endParaRPr>
          </a:p>
          <a:p>
            <a:pPr marL="343080" indent="-342720">
              <a:lnSpc>
                <a:spcPct val="90000"/>
              </a:lnSpc>
              <a:buClr>
                <a:srgbClr val="000000"/>
              </a:buClr>
              <a:buFont typeface="Symbol"/>
              <a:buChar char=""/>
            </a:pPr>
            <a:r>
              <a:rPr b="0" lang="en-US" sz="1600" spc="-1" strike="noStrike">
                <a:solidFill>
                  <a:srgbClr val="000000"/>
                </a:solidFill>
                <a:latin typeface="Calibri"/>
                <a:ea typeface="Calibri"/>
              </a:rPr>
              <a:t>Facilities and supplies </a:t>
            </a:r>
            <a:endParaRPr b="0" lang="en-US" sz="1600" spc="-1" strike="noStrike">
              <a:solidFill>
                <a:srgbClr val="000000"/>
              </a:solidFill>
              <a:latin typeface="Calibri"/>
            </a:endParaRPr>
          </a:p>
          <a:p>
            <a:pPr marL="343080" indent="-342720">
              <a:lnSpc>
                <a:spcPct val="90000"/>
              </a:lnSpc>
              <a:buClr>
                <a:srgbClr val="000000"/>
              </a:buClr>
              <a:buFont typeface="Symbol"/>
              <a:buChar char=""/>
            </a:pPr>
            <a:r>
              <a:rPr b="0" lang="en-US" sz="1600" spc="-1" strike="noStrike">
                <a:solidFill>
                  <a:srgbClr val="000000"/>
                </a:solidFill>
                <a:latin typeface="Calibri"/>
                <a:ea typeface="Calibri"/>
              </a:rPr>
              <a:t>Support services for families – mental health, developmental screenings, basic needs </a:t>
            </a:r>
            <a:endParaRPr b="0" lang="en-US" sz="1600" spc="-1" strike="noStrike">
              <a:solidFill>
                <a:srgbClr val="000000"/>
              </a:solidFill>
              <a:latin typeface="Calibri"/>
            </a:endParaRPr>
          </a:p>
          <a:p>
            <a:pPr marL="343080" indent="-342720">
              <a:lnSpc>
                <a:spcPct val="90000"/>
              </a:lnSpc>
              <a:buClr>
                <a:srgbClr val="000000"/>
              </a:buClr>
              <a:buFont typeface="Symbol"/>
              <a:buChar char=""/>
            </a:pPr>
            <a:r>
              <a:rPr b="0" lang="en-US" sz="1600" spc="-1" strike="noStrike">
                <a:solidFill>
                  <a:srgbClr val="000000"/>
                </a:solidFill>
                <a:latin typeface="Calibri"/>
                <a:ea typeface="Calibri"/>
              </a:rPr>
              <a:t>Quality enhancement, support for workers – Training </a:t>
            </a:r>
            <a:endParaRPr b="0" lang="en-US" sz="1600" spc="-1" strike="noStrike">
              <a:solidFill>
                <a:srgbClr val="000000"/>
              </a:solidFill>
              <a:latin typeface="Calibri"/>
            </a:endParaRPr>
          </a:p>
          <a:p>
            <a:pPr>
              <a:lnSpc>
                <a:spcPct val="90000"/>
              </a:lnSpc>
            </a:pPr>
            <a:r>
              <a:rPr b="1" lang="en-US" sz="2400" spc="-1" strike="noStrike">
                <a:solidFill>
                  <a:srgbClr val="000000"/>
                </a:solidFill>
                <a:latin typeface="Calibri"/>
                <a:ea typeface="Calibri"/>
              </a:rPr>
              <a:t>YOUTH DEVELOPMENT</a:t>
            </a:r>
            <a:endParaRPr b="0" lang="en-US" sz="24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Alternatives to incarceration </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Afterschool programs, outdoor education, recreation</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Youth leadership and organizing</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Violence prevention and response</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Media, arts, culture, technology</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Educational enrichment</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Workforce and career development</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Youth Centers</a:t>
            </a:r>
            <a:endParaRPr b="0" lang="en-US" sz="1600" spc="-1" strike="noStrike">
              <a:solidFill>
                <a:srgbClr val="000000"/>
              </a:solidFill>
              <a:latin typeface="Calibri"/>
            </a:endParaRPr>
          </a:p>
          <a:p>
            <a:pPr>
              <a:lnSpc>
                <a:spcPct val="90000"/>
              </a:lnSpc>
            </a:pPr>
            <a:r>
              <a:rPr b="1" lang="en-US" sz="2400" spc="-1" strike="noStrike">
                <a:solidFill>
                  <a:srgbClr val="000000"/>
                </a:solidFill>
                <a:latin typeface="Calibri"/>
                <a:ea typeface="Calibri"/>
              </a:rPr>
              <a:t>HEALTH AND WELL-BEING</a:t>
            </a:r>
            <a:endParaRPr b="0" lang="en-US" sz="24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Youth wellness centers</a:t>
            </a:r>
            <a:endParaRPr b="0" lang="en-US" sz="1600" spc="-1" strike="noStrike">
              <a:solidFill>
                <a:srgbClr val="000000"/>
              </a:solidFill>
              <a:latin typeface="Calibri"/>
            </a:endParaRPr>
          </a:p>
          <a:p>
            <a:pPr marL="228600" indent="-228240">
              <a:lnSpc>
                <a:spcPct val="90000"/>
              </a:lnSpc>
              <a:buClr>
                <a:srgbClr val="000000"/>
              </a:buClr>
              <a:buFont typeface="Arial"/>
              <a:buChar char="•"/>
            </a:pPr>
            <a:r>
              <a:rPr b="0" lang="en-US" sz="1600" spc="-1" strike="noStrike">
                <a:solidFill>
                  <a:srgbClr val="000000"/>
                </a:solidFill>
                <a:latin typeface="Calibri"/>
                <a:ea typeface="Calibri"/>
              </a:rPr>
              <a:t>Family support</a:t>
            </a:r>
            <a:endParaRPr b="0" lang="en-US" sz="1600" spc="-1" strike="noStrike">
              <a:solidFill>
                <a:srgbClr val="000000"/>
              </a:solidFill>
              <a:latin typeface="Calibri"/>
            </a:endParaRPr>
          </a:p>
          <a:p>
            <a:pPr>
              <a:lnSpc>
                <a:spcPct val="90000"/>
              </a:lnSpc>
            </a:pPr>
            <a:endParaRPr b="0" lang="en-US" sz="1600" spc="-1" strike="noStrike">
              <a:solidFill>
                <a:srgbClr val="000000"/>
              </a:solidFill>
              <a:latin typeface="Calibri"/>
            </a:endParaRPr>
          </a:p>
          <a:p>
            <a:pPr>
              <a:lnSpc>
                <a:spcPct val="90000"/>
              </a:lnSpc>
            </a:pPr>
            <a:endParaRPr b="0" lang="en-US" sz="1600" spc="-1" strike="noStrike">
              <a:solidFill>
                <a:srgbClr val="000000"/>
              </a:solidFill>
              <a:latin typeface="Calibri"/>
            </a:endParaRPr>
          </a:p>
          <a:p>
            <a:pPr>
              <a:lnSpc>
                <a:spcPct val="90000"/>
              </a:lnSpc>
            </a:pPr>
            <a:endParaRPr b="0" lang="en-US" sz="1600" spc="-1" strike="noStrike">
              <a:solidFill>
                <a:srgbClr val="000000"/>
              </a:solidFill>
              <a:latin typeface="Calibri"/>
            </a:endParaRPr>
          </a:p>
          <a:p>
            <a:pPr>
              <a:lnSpc>
                <a:spcPct val="90000"/>
              </a:lnSpc>
            </a:pPr>
            <a:endParaRPr b="0" lang="en-US" sz="1600" spc="-1" strike="noStrike">
              <a:solidFill>
                <a:srgbClr val="000000"/>
              </a:solidFill>
              <a:latin typeface="Calibri"/>
            </a:endParaRPr>
          </a:p>
        </p:txBody>
      </p:sp>
      <p:sp>
        <p:nvSpPr>
          <p:cNvPr id="860" name="TextShape 3"/>
          <p:cNvSpPr txBox="1"/>
          <p:nvPr/>
        </p:nvSpPr>
        <p:spPr>
          <a:xfrm>
            <a:off x="1325520" y="225360"/>
            <a:ext cx="11123280" cy="614160"/>
          </a:xfrm>
          <a:prstGeom prst="rect">
            <a:avLst/>
          </a:prstGeom>
          <a:noFill/>
          <a:ln>
            <a:noFill/>
          </a:ln>
        </p:spPr>
        <p:txBody>
          <a:bodyPr>
            <a:noAutofit/>
          </a:bodyPr>
          <a:p>
            <a:pPr>
              <a:lnSpc>
                <a:spcPct val="90000"/>
              </a:lnSpc>
            </a:pPr>
            <a:r>
              <a:rPr b="1" lang="en-US" sz="2800" spc="-1" strike="noStrike">
                <a:solidFill>
                  <a:srgbClr val="0d0486"/>
                </a:solidFill>
                <a:latin typeface="Arial Rounded MT Bold"/>
              </a:rPr>
              <a:t>WHAT CAL. DEDICATED LOCAL FUNDS FOR KIDS SUPPORT</a:t>
            </a:r>
            <a:endParaRPr b="0" lang="en-US" sz="2800" spc="-1" strike="noStrike">
              <a:solidFill>
                <a:srgbClr val="000000"/>
              </a:solidFill>
              <a:latin typeface="Calibri"/>
            </a:endParaRPr>
          </a:p>
        </p:txBody>
      </p:sp>
      <p:pic>
        <p:nvPicPr>
          <p:cNvPr id="861" name="Picture 2" descr=""/>
          <p:cNvPicPr/>
          <p:nvPr/>
        </p:nvPicPr>
        <p:blipFill>
          <a:blip r:embed="rId2"/>
          <a:stretch/>
        </p:blipFill>
        <p:spPr>
          <a:xfrm>
            <a:off x="6239160" y="1822680"/>
            <a:ext cx="5966640" cy="5243400"/>
          </a:xfrm>
          <a:prstGeom prst="rect">
            <a:avLst/>
          </a:prstGeom>
          <a:ln>
            <a:noFill/>
          </a:ln>
        </p:spPr>
      </p:pic>
    </p:spTree>
  </p:cSld>
  <p:transition spd="med">
    <p:fade/>
  </p:transition>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863" name="Picture 8" descr=""/>
          <p:cNvPicPr/>
          <p:nvPr/>
        </p:nvPicPr>
        <p:blipFill>
          <a:blip r:embed="rId1"/>
          <a:stretch/>
        </p:blipFill>
        <p:spPr>
          <a:xfrm>
            <a:off x="321840" y="751320"/>
            <a:ext cx="1301400" cy="842040"/>
          </a:xfrm>
          <a:prstGeom prst="rect">
            <a:avLst/>
          </a:prstGeom>
          <a:ln>
            <a:noFill/>
          </a:ln>
        </p:spPr>
      </p:pic>
      <p:sp>
        <p:nvSpPr>
          <p:cNvPr id="864" name="TextShape 2"/>
          <p:cNvSpPr txBox="1"/>
          <p:nvPr/>
        </p:nvSpPr>
        <p:spPr>
          <a:xfrm>
            <a:off x="321840" y="2905560"/>
            <a:ext cx="5826600" cy="4215960"/>
          </a:xfrm>
          <a:prstGeom prst="rect">
            <a:avLst/>
          </a:prstGeom>
          <a:noFill/>
          <a:ln>
            <a:noFill/>
          </a:ln>
        </p:spPr>
        <p:txBody>
          <a:bodyPr>
            <a:noAutofit/>
          </a:bodyPr>
          <a:p>
            <a:pPr>
              <a:lnSpc>
                <a:spcPct val="90000"/>
              </a:lnSpc>
              <a:spcBef>
                <a:spcPts val="1001"/>
              </a:spcBef>
            </a:pPr>
            <a:r>
              <a:rPr b="0" lang="en-US" sz="2670" spc="-1" strike="noStrike">
                <a:solidFill>
                  <a:srgbClr val="000000"/>
                </a:solidFill>
                <a:latin typeface="Calibri"/>
              </a:rPr>
              <a:t>Soft traditional tactics – reports, meetings, letters, testimony, op-eds, site visits, calls</a:t>
            </a:r>
            <a:endParaRPr b="0" lang="en-US" sz="2670" spc="-1" strike="noStrike">
              <a:solidFill>
                <a:srgbClr val="000000"/>
              </a:solidFill>
              <a:latin typeface="Calibri"/>
            </a:endParaRPr>
          </a:p>
          <a:p>
            <a:pPr>
              <a:lnSpc>
                <a:spcPct val="90000"/>
              </a:lnSpc>
              <a:spcBef>
                <a:spcPts val="1001"/>
              </a:spcBef>
            </a:pPr>
            <a:r>
              <a:rPr b="0" lang="en-US" sz="2670" spc="-1" strike="noStrike">
                <a:solidFill>
                  <a:srgbClr val="000000"/>
                </a:solidFill>
                <a:latin typeface="Calibri"/>
              </a:rPr>
              <a:t>POLITICAL HARDBALL – demonstrations, sit-ins, petitions, public challenges and direct criticism, guerilla theatre, press events, withdrawl of political support, circumventing the traditional process</a:t>
            </a:r>
            <a:endParaRPr b="0" lang="en-US" sz="2670" spc="-1" strike="noStrike">
              <a:solidFill>
                <a:srgbClr val="000000"/>
              </a:solidFill>
              <a:latin typeface="Calibri"/>
            </a:endParaRPr>
          </a:p>
        </p:txBody>
      </p:sp>
      <p:sp>
        <p:nvSpPr>
          <p:cNvPr id="865" name="TextShape 3"/>
          <p:cNvSpPr txBox="1"/>
          <p:nvPr/>
        </p:nvSpPr>
        <p:spPr>
          <a:xfrm>
            <a:off x="1623600" y="504360"/>
            <a:ext cx="5402520" cy="412560"/>
          </a:xfrm>
          <a:prstGeom prst="rect">
            <a:avLst/>
          </a:prstGeom>
          <a:noFill/>
          <a:ln>
            <a:noFill/>
          </a:ln>
        </p:spPr>
        <p:txBody>
          <a:bodyPr>
            <a:normAutofit fontScale="20000"/>
          </a:bodyPr>
          <a:p>
            <a:pPr>
              <a:lnSpc>
                <a:spcPct val="90000"/>
              </a:lnSpc>
            </a:pPr>
            <a:r>
              <a:rPr b="1" lang="en-US" sz="3600" spc="-1" strike="noStrike">
                <a:solidFill>
                  <a:srgbClr val="0d0486"/>
                </a:solidFill>
                <a:latin typeface="Arial Rounded MT Bold"/>
              </a:rPr>
              <a:t>PERSUASION AND PRESSURE</a:t>
            </a:r>
            <a:endParaRPr b="0" lang="en-US" sz="3600" spc="-1" strike="noStrike">
              <a:solidFill>
                <a:srgbClr val="000000"/>
              </a:solidFill>
              <a:latin typeface="Calibri"/>
            </a:endParaRPr>
          </a:p>
        </p:txBody>
      </p:sp>
      <p:pic>
        <p:nvPicPr>
          <p:cNvPr id="866" name="Picture 7" descr=""/>
          <p:cNvPicPr/>
          <p:nvPr/>
        </p:nvPicPr>
        <p:blipFill>
          <a:blip r:embed="rId2"/>
          <a:stretch/>
        </p:blipFill>
        <p:spPr>
          <a:xfrm>
            <a:off x="6368760" y="213120"/>
            <a:ext cx="5823000" cy="6072480"/>
          </a:xfrm>
          <a:prstGeom prst="rect">
            <a:avLst/>
          </a:prstGeom>
          <a:ln>
            <a:noFill/>
          </a:ln>
        </p:spPr>
      </p:pic>
    </p:spTree>
  </p:cSld>
  <p:transition spd="med">
    <p:fade/>
  </p:transition>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7" name="CustomShape 1"/>
          <p:cNvSpPr/>
          <p:nvPr/>
        </p:nvSpPr>
        <p:spPr>
          <a:xfrm>
            <a:off x="0" y="1593720"/>
            <a:ext cx="7828200" cy="9118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68" name="Picture 8" descr=""/>
          <p:cNvPicPr/>
          <p:nvPr/>
        </p:nvPicPr>
        <p:blipFill>
          <a:blip r:embed="rId1"/>
          <a:stretch/>
        </p:blipFill>
        <p:spPr>
          <a:xfrm>
            <a:off x="321840" y="779040"/>
            <a:ext cx="1301400" cy="842040"/>
          </a:xfrm>
          <a:prstGeom prst="rect">
            <a:avLst/>
          </a:prstGeom>
          <a:ln>
            <a:noFill/>
          </a:ln>
        </p:spPr>
      </p:pic>
      <p:graphicFrame>
        <p:nvGraphicFramePr>
          <p:cNvPr id="869" name="Table 2"/>
          <p:cNvGraphicFramePr/>
          <p:nvPr/>
        </p:nvGraphicFramePr>
        <p:xfrm>
          <a:off x="545040" y="2630880"/>
          <a:ext cx="7427520" cy="360000"/>
        </p:xfrm>
        <a:graphic>
          <a:graphicData uri="http://schemas.openxmlformats.org/drawingml/2006/table">
            <a:tbl>
              <a:tblPr/>
              <a:tblGrid>
                <a:gridCol w="3713760"/>
                <a:gridCol w="3713760"/>
              </a:tblGrid>
              <a:tr h="0">
                <a:tc>
                  <a:txBody>
                    <a:bodyPr>
                      <a:noAutofit/>
                    </a:bodyPr>
                    <a:p>
                      <a:pPr>
                        <a:lnSpc>
                          <a:spcPct val="100000"/>
                        </a:lnSpc>
                        <a:spcAft>
                          <a:spcPts val="1199"/>
                        </a:spcAft>
                      </a:pPr>
                      <a:r>
                        <a:rPr b="0" lang="es-US" sz="2400" spc="-1" strike="noStrike">
                          <a:solidFill>
                            <a:srgbClr val="000000"/>
                          </a:solidFill>
                          <a:latin typeface="Arial"/>
                          <a:ea typeface="MS PGothic"/>
                        </a:rPr>
                        <a:t>FIRST CAMPAIGN</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Public policy experts</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Strong “provider” involvement</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Parent Voices</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Labor</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Community foundation</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Political champion</a:t>
                      </a:r>
                      <a:endParaRPr b="0" lang="es-US" sz="2400" spc="-1" strike="noStrike">
                        <a:latin typeface="Arial"/>
                      </a:endParaRPr>
                    </a:p>
                  </a:txBody>
                  <a:tcPr marL="91440" marR="91440">
                    <a:noFill/>
                  </a:tcPr>
                </a:tc>
                <a:tc>
                  <a:txBody>
                    <a:bodyPr>
                      <a:noAutofit/>
                    </a:bodyPr>
                    <a:p>
                      <a:pPr>
                        <a:lnSpc>
                          <a:spcPct val="100000"/>
                        </a:lnSpc>
                        <a:spcAft>
                          <a:spcPts val="1199"/>
                        </a:spcAft>
                      </a:pPr>
                      <a:endParaRPr b="0" lang="es-US" sz="1800" spc="-1" strike="noStrike">
                        <a:latin typeface="Arial"/>
                      </a:endParaRPr>
                    </a:p>
                    <a:p>
                      <a:pPr>
                        <a:lnSpc>
                          <a:spcPct val="100000"/>
                        </a:lnSpc>
                        <a:spcAft>
                          <a:spcPts val="1199"/>
                        </a:spcAft>
                      </a:pPr>
                      <a:r>
                        <a:rPr b="0" lang="es-US" sz="2400" spc="-1" strike="noStrike">
                          <a:solidFill>
                            <a:srgbClr val="000000"/>
                          </a:solidFill>
                          <a:latin typeface="Arial"/>
                          <a:ea typeface="MS PGothic"/>
                        </a:rPr>
                        <a:t>SECOND CAMPAIGN</a:t>
                      </a:r>
                      <a:endParaRPr b="0" lang="es-US" sz="2400" spc="-1" strike="noStrike">
                        <a:latin typeface="Arial"/>
                      </a:endParaRPr>
                    </a:p>
                    <a:p>
                      <a:pPr>
                        <a:lnSpc>
                          <a:spcPct val="100000"/>
                        </a:lnSpc>
                        <a:spcAft>
                          <a:spcPts val="1199"/>
                        </a:spcAft>
                      </a:pPr>
                      <a:r>
                        <a:rPr b="0" lang="es-US" sz="2400" spc="-1" strike="noStrike">
                          <a:solidFill>
                            <a:srgbClr val="000000"/>
                          </a:solidFill>
                          <a:latin typeface="Arial"/>
                          <a:ea typeface="MS PGothic"/>
                        </a:rPr>
                        <a:t>Added:</a:t>
                      </a:r>
                      <a:endParaRPr b="0" lang="es-US" sz="2400" spc="-1" strike="noStrike">
                        <a:latin typeface="Arial"/>
                      </a:endParaRPr>
                    </a:p>
                    <a:p>
                      <a:pPr lvl="1" marL="647640" indent="-342720">
                        <a:lnSpc>
                          <a:spcPct val="100000"/>
                        </a:lnSpc>
                        <a:spcAft>
                          <a:spcPts val="1199"/>
                        </a:spcAft>
                        <a:buClr>
                          <a:srgbClr val="000000"/>
                        </a:buClr>
                        <a:buFont typeface="Arial"/>
                        <a:buChar char="•"/>
                      </a:pPr>
                      <a:r>
                        <a:rPr b="0" lang="es-US" sz="2400" spc="-1" strike="noStrike">
                          <a:solidFill>
                            <a:srgbClr val="000000"/>
                          </a:solidFill>
                          <a:latin typeface="Arial"/>
                          <a:ea typeface="MS PGothic"/>
                        </a:rPr>
                        <a:t>Signature drive – potential for majority voter threshold</a:t>
                      </a:r>
                      <a:endParaRPr b="0" lang="es-US" sz="2400" spc="-1" strike="noStrike">
                        <a:latin typeface="Arial"/>
                      </a:endParaRPr>
                    </a:p>
                    <a:p>
                      <a:pPr lvl="1" marL="647640" indent="-34272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Coalition with Children’s hospital</a:t>
                      </a:r>
                      <a:endParaRPr b="0" lang="es-US" sz="2400" spc="-1" strike="noStrike">
                        <a:latin typeface="Arial"/>
                      </a:endParaRPr>
                    </a:p>
                    <a:p>
                      <a:pPr lvl="1" marL="647640" indent="-342720">
                        <a:lnSpc>
                          <a:spcPct val="100000"/>
                        </a:lnSpc>
                        <a:spcAft>
                          <a:spcPts val="1199"/>
                        </a:spcAft>
                        <a:buClr>
                          <a:srgbClr val="000000"/>
                        </a:buClr>
                        <a:buFont typeface="Arial"/>
                        <a:buChar char="•"/>
                      </a:pPr>
                      <a:r>
                        <a:rPr b="0" lang="es-US" sz="2400" spc="-1" strike="noStrike">
                          <a:solidFill>
                            <a:srgbClr val="000000"/>
                          </a:solidFill>
                          <a:latin typeface="Arial"/>
                          <a:ea typeface="MS PGothic"/>
                        </a:rPr>
                        <a:t>Greater grassroots leadership</a:t>
                      </a:r>
                      <a:endParaRPr b="0" lang="es-US" sz="2400" spc="-1" strike="noStrike">
                        <a:latin typeface="Arial"/>
                      </a:endParaRPr>
                    </a:p>
                  </a:txBody>
                  <a:tcPr marL="91440" marR="91440">
                    <a:noFill/>
                  </a:tcPr>
                </a:tc>
              </a:tr>
            </a:tbl>
          </a:graphicData>
        </a:graphic>
      </p:graphicFrame>
      <p:sp>
        <p:nvSpPr>
          <p:cNvPr id="870" name="TextShape 3"/>
          <p:cNvSpPr txBox="1"/>
          <p:nvPr/>
        </p:nvSpPr>
        <p:spPr>
          <a:xfrm>
            <a:off x="1919880" y="645480"/>
            <a:ext cx="6284880" cy="683280"/>
          </a:xfrm>
          <a:prstGeom prst="rect">
            <a:avLst/>
          </a:prstGeom>
          <a:noFill/>
          <a:ln>
            <a:noFill/>
          </a:ln>
        </p:spPr>
        <p:txBody>
          <a:bodyPr lIns="0" rIns="0" tIns="0" bIns="0">
            <a:normAutofit/>
          </a:bodyPr>
          <a:p>
            <a:pPr>
              <a:lnSpc>
                <a:spcPct val="100000"/>
              </a:lnSpc>
            </a:pPr>
            <a:r>
              <a:rPr b="1" lang="en-US" sz="2670" spc="-1" strike="noStrike">
                <a:solidFill>
                  <a:srgbClr val="260c76"/>
                </a:solidFill>
                <a:latin typeface="Arial"/>
                <a:ea typeface="MS PGothic"/>
              </a:rPr>
              <a:t>THE ALAMEDA WINNING FORMULA</a:t>
            </a:r>
            <a:endParaRPr b="0" lang="en-US" sz="2670" spc="-1" strike="noStrike">
              <a:solidFill>
                <a:srgbClr val="000000"/>
              </a:solidFill>
              <a:latin typeface="Arial"/>
            </a:endParaRPr>
          </a:p>
        </p:txBody>
      </p:sp>
      <p:sp>
        <p:nvSpPr>
          <p:cNvPr id="871" name="CustomShape 4"/>
          <p:cNvSpPr/>
          <p:nvPr/>
        </p:nvSpPr>
        <p:spPr>
          <a:xfrm>
            <a:off x="1919880" y="1718640"/>
            <a:ext cx="6419520" cy="397440"/>
          </a:xfrm>
          <a:prstGeom prst="rect">
            <a:avLst/>
          </a:prstGeom>
          <a:noFill/>
          <a:ln>
            <a:noFill/>
          </a:ln>
        </p:spPr>
        <p:style>
          <a:lnRef idx="0"/>
          <a:fillRef idx="0"/>
          <a:effectRef idx="0"/>
          <a:fontRef idx="minor"/>
        </p:style>
        <p:txBody>
          <a:bodyPr lIns="0" rIns="0" tIns="0" bIns="0">
            <a:noAutofit/>
          </a:bodyPr>
          <a:p>
            <a:pPr>
              <a:lnSpc>
                <a:spcPct val="100000"/>
              </a:lnSpc>
            </a:pPr>
            <a:r>
              <a:rPr b="1" lang="es-US" sz="4400" spc="-1" strike="noStrike">
                <a:solidFill>
                  <a:srgbClr val="ffffff"/>
                </a:solidFill>
                <a:latin typeface="Arial"/>
                <a:ea typeface="MS PGothic"/>
              </a:rPr>
              <a:t>PARTNERSHIPS</a:t>
            </a:r>
            <a:endParaRPr b="0" lang="es-US" sz="4400" spc="-1" strike="noStrike">
              <a:latin typeface="Arial"/>
            </a:endParaRPr>
          </a:p>
        </p:txBody>
      </p:sp>
      <p:pic>
        <p:nvPicPr>
          <p:cNvPr id="872" name="Picture 2" descr=""/>
          <p:cNvPicPr/>
          <p:nvPr/>
        </p:nvPicPr>
        <p:blipFill>
          <a:blip r:embed="rId2"/>
          <a:stretch/>
        </p:blipFill>
        <p:spPr>
          <a:xfrm>
            <a:off x="7036920" y="795600"/>
            <a:ext cx="5422680" cy="2826720"/>
          </a:xfrm>
          <a:prstGeom prst="rect">
            <a:avLst/>
          </a:prstGeom>
          <a:ln>
            <a:noFill/>
          </a:ln>
        </p:spPr>
      </p:pic>
      <p:sp>
        <p:nvSpPr>
          <p:cNvPr id="873" name="CustomShape 5"/>
          <p:cNvSpPr/>
          <p:nvPr/>
        </p:nvSpPr>
        <p:spPr>
          <a:xfrm>
            <a:off x="7972920" y="4030920"/>
            <a:ext cx="4202640" cy="2558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s-US" sz="1800" spc="-1" strike="noStrike">
                <a:solidFill>
                  <a:srgbClr val="212529"/>
                </a:solidFill>
                <a:latin typeface="Montserrat"/>
              </a:rPr>
              <a:t>Join pediatric health care experts, nurses, kindergarten and preschool teachers, childcare providers, parents, and community leaders across the county in voting YES on Measure C!</a:t>
            </a:r>
            <a:endParaRPr b="0" lang="es-US" sz="1800" spc="-1" strike="noStrike">
              <a:latin typeface="Arial"/>
            </a:endParaRPr>
          </a:p>
          <a:p>
            <a:pPr>
              <a:lnSpc>
                <a:spcPct val="100000"/>
              </a:lnSpc>
            </a:pPr>
            <a:br/>
            <a:endParaRPr b="0" lang="es-US" sz="1800" spc="-1" strike="noStrike">
              <a:latin typeface="Arial"/>
            </a:endParaRPr>
          </a:p>
        </p:txBody>
      </p:sp>
    </p:spTree>
  </p:cSld>
  <p:transition spd="med">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TextShape 1"/>
          <p:cNvSpPr txBox="1"/>
          <p:nvPr/>
        </p:nvSpPr>
        <p:spPr>
          <a:xfrm>
            <a:off x="639360" y="1855440"/>
            <a:ext cx="11039400" cy="560124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How we spend our money reflects                                              our values – a budget is a moral                                              document.</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Children and youth are in crisis.  Achieving good outcomes for kids costs money.</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Funding inequity is a major social justice issue.</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The real money is in the public sector.</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1" lang="en-US" sz="2800" spc="-1" strike="noStrike">
                <a:solidFill>
                  <a:srgbClr val="000000"/>
                </a:solidFill>
                <a:latin typeface="Arial"/>
                <a:ea typeface="MS PGothic"/>
              </a:rPr>
              <a:t>Acting locally has great potential – often untapped.</a:t>
            </a:r>
            <a:endParaRPr b="0" lang="en-US" sz="2800" spc="-1" strike="noStrike">
              <a:solidFill>
                <a:srgbClr val="000000"/>
              </a:solidFill>
              <a:latin typeface="Arial"/>
            </a:endParaRPr>
          </a:p>
          <a:p>
            <a:pPr>
              <a:lnSpc>
                <a:spcPct val="100000"/>
              </a:lnSpc>
            </a:pPr>
            <a:r>
              <a:rPr b="0" lang="en-US" sz="3200" spc="-1" strike="noStrike">
                <a:solidFill>
                  <a:srgbClr val="002060"/>
                </a:solidFill>
                <a:latin typeface="Calibri"/>
                <a:ea typeface="Calibri"/>
              </a:rPr>
              <a:t>                           </a:t>
            </a:r>
            <a:r>
              <a:rPr b="0" lang="en-US" sz="3200" spc="-1" strike="noStrike">
                <a:solidFill>
                  <a:srgbClr val="002060"/>
                </a:solidFill>
                <a:latin typeface="Arial"/>
                <a:ea typeface="Calibri"/>
              </a:rPr>
              <a:t>“</a:t>
            </a:r>
            <a:r>
              <a:rPr b="1" lang="en-US" sz="3200" spc="-1" strike="noStrike">
                <a:solidFill>
                  <a:srgbClr val="002060"/>
                </a:solidFill>
                <a:latin typeface="Arial"/>
                <a:ea typeface="Calibri"/>
              </a:rPr>
              <a:t>What gets funded, gets done.”</a:t>
            </a:r>
            <a:endParaRPr b="0" lang="en-US" sz="3200" spc="-1" strike="noStrike">
              <a:solidFill>
                <a:srgbClr val="000000"/>
              </a:solidFill>
              <a:latin typeface="Arial"/>
            </a:endParaRPr>
          </a:p>
          <a:p>
            <a:pPr>
              <a:lnSpc>
                <a:spcPct val="100000"/>
              </a:lnSpc>
              <a:spcAft>
                <a:spcPts val="1199"/>
              </a:spcAft>
            </a:pPr>
            <a:endParaRPr b="0" lang="en-US" sz="3200" spc="-1" strike="noStrike">
              <a:solidFill>
                <a:srgbClr val="000000"/>
              </a:solidFill>
              <a:latin typeface="Arial"/>
            </a:endParaRPr>
          </a:p>
          <a:p>
            <a:pPr>
              <a:lnSpc>
                <a:spcPct val="100000"/>
              </a:lnSpc>
              <a:spcAft>
                <a:spcPts val="1199"/>
              </a:spcAft>
            </a:pPr>
            <a:endParaRPr b="0" lang="en-US" sz="3200" spc="-1" strike="noStrike">
              <a:solidFill>
                <a:srgbClr val="000000"/>
              </a:solidFill>
              <a:latin typeface="Arial"/>
            </a:endParaRPr>
          </a:p>
        </p:txBody>
      </p:sp>
      <p:sp>
        <p:nvSpPr>
          <p:cNvPr id="436" name="TextShape 2"/>
          <p:cNvSpPr txBox="1"/>
          <p:nvPr/>
        </p:nvSpPr>
        <p:spPr>
          <a:xfrm>
            <a:off x="254520" y="142200"/>
            <a:ext cx="6643080" cy="801720"/>
          </a:xfrm>
          <a:prstGeom prst="rect">
            <a:avLst/>
          </a:prstGeom>
          <a:noFill/>
          <a:ln>
            <a:noFill/>
          </a:ln>
        </p:spPr>
        <p:txBody>
          <a:bodyPr lIns="0" rIns="0" tIns="0" bIns="0">
            <a:normAutofit fontScale="28000"/>
          </a:bodyPr>
          <a:p>
            <a:pPr algn="ctr">
              <a:lnSpc>
                <a:spcPct val="100000"/>
              </a:lnSpc>
            </a:pPr>
            <a:r>
              <a:rPr b="1" lang="en-US" sz="4270" spc="-1" strike="noStrike">
                <a:solidFill>
                  <a:srgbClr val="260c76"/>
                </a:solidFill>
                <a:latin typeface="Arial"/>
                <a:ea typeface="MS PGothic"/>
              </a:rPr>
              <a:t>Why We Need Local Dedicated Children and Youth Funds</a:t>
            </a:r>
            <a:endParaRPr b="0" lang="en-US" sz="4270" spc="-1" strike="noStrike">
              <a:solidFill>
                <a:srgbClr val="000000"/>
              </a:solidFill>
              <a:latin typeface="Arial"/>
            </a:endParaRPr>
          </a:p>
        </p:txBody>
      </p:sp>
      <p:sp>
        <p:nvSpPr>
          <p:cNvPr id="437" name="CustomShape 3"/>
          <p:cNvSpPr/>
          <p:nvPr/>
        </p:nvSpPr>
        <p:spPr>
          <a:xfrm>
            <a:off x="7821360" y="1649160"/>
            <a:ext cx="4475880" cy="41256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CHLDREN’S FUNDS IN U.S.</a:t>
            </a:r>
            <a:endParaRPr b="0" lang="es-US" sz="3200" spc="-1" strike="noStrike">
              <a:latin typeface="Arial"/>
            </a:endParaRPr>
          </a:p>
        </p:txBody>
      </p:sp>
      <p:pic>
        <p:nvPicPr>
          <p:cNvPr id="438" name="Picture 2" descr=""/>
          <p:cNvPicPr/>
          <p:nvPr/>
        </p:nvPicPr>
        <p:blipFill>
          <a:blip r:embed="rId1"/>
          <a:stretch/>
        </p:blipFill>
        <p:spPr>
          <a:xfrm>
            <a:off x="6844680" y="188640"/>
            <a:ext cx="4951440" cy="2920680"/>
          </a:xfrm>
          <a:prstGeom prst="rect">
            <a:avLst/>
          </a:prstGeom>
          <a:ln>
            <a:noFill/>
          </a:ln>
        </p:spPr>
      </p:pic>
    </p:spTree>
  </p:cSld>
  <p:transition spd="med">
    <p:fade/>
  </p:transition>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TextShape 1"/>
          <p:cNvSpPr txBox="1"/>
          <p:nvPr/>
        </p:nvSpPr>
        <p:spPr>
          <a:xfrm>
            <a:off x="2565360" y="3015720"/>
            <a:ext cx="6281280" cy="307440"/>
          </a:xfrm>
          <a:prstGeom prst="rect">
            <a:avLst/>
          </a:prstGeom>
          <a:noFill/>
          <a:ln>
            <a:noFill/>
          </a:ln>
        </p:spPr>
        <p:txBody>
          <a:bodyPr lIns="0" rIns="0" tIns="0" bIns="0">
            <a:noAutofit/>
          </a:bodyPr>
          <a:p>
            <a:endParaRPr b="0" lang="en-US" sz="1870" spc="-1" strike="noStrike">
              <a:solidFill>
                <a:srgbClr val="000000"/>
              </a:solidFill>
              <a:latin typeface="Arial"/>
            </a:endParaRPr>
          </a:p>
        </p:txBody>
      </p:sp>
      <p:sp>
        <p:nvSpPr>
          <p:cNvPr id="875" name="TextShape 2"/>
          <p:cNvSpPr txBox="1"/>
          <p:nvPr/>
        </p:nvSpPr>
        <p:spPr>
          <a:xfrm>
            <a:off x="1569240" y="232200"/>
            <a:ext cx="8169120" cy="564120"/>
          </a:xfrm>
          <a:prstGeom prst="rect">
            <a:avLst/>
          </a:prstGeom>
          <a:noFill/>
          <a:ln>
            <a:noFill/>
          </a:ln>
        </p:spPr>
        <p:txBody>
          <a:bodyPr lIns="0" rIns="0" tIns="0" bIns="0">
            <a:normAutofit fontScale="88000"/>
          </a:bodyPr>
          <a:p>
            <a:pPr algn="ctr">
              <a:lnSpc>
                <a:spcPct val="100000"/>
              </a:lnSpc>
            </a:pPr>
            <a:r>
              <a:rPr b="1" lang="en-US" sz="4270" spc="-1" strike="noStrike">
                <a:solidFill>
                  <a:srgbClr val="260c76"/>
                </a:solidFill>
                <a:latin typeface="Arial"/>
                <a:ea typeface="MS PGothic"/>
              </a:rPr>
              <a:t>Maximize Our New Opportunity</a:t>
            </a:r>
            <a:endParaRPr b="0" lang="en-US" sz="4270" spc="-1" strike="noStrike">
              <a:solidFill>
                <a:srgbClr val="000000"/>
              </a:solidFill>
              <a:latin typeface="Arial"/>
            </a:endParaRPr>
          </a:p>
        </p:txBody>
      </p:sp>
      <p:sp>
        <p:nvSpPr>
          <p:cNvPr id="876" name="CustomShape 3"/>
          <p:cNvSpPr/>
          <p:nvPr/>
        </p:nvSpPr>
        <p:spPr>
          <a:xfrm>
            <a:off x="775080" y="1487160"/>
            <a:ext cx="6562800" cy="41256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CHILDREN’S FUNDS IN U.S.</a:t>
            </a:r>
            <a:endParaRPr b="0" lang="es-US" sz="3200" spc="-1" strike="noStrike">
              <a:latin typeface="Arial"/>
            </a:endParaRPr>
          </a:p>
        </p:txBody>
      </p:sp>
      <p:pic>
        <p:nvPicPr>
          <p:cNvPr id="877" name="Picture 8" descr=""/>
          <p:cNvPicPr/>
          <p:nvPr/>
        </p:nvPicPr>
        <p:blipFill>
          <a:blip r:embed="rId1"/>
          <a:stretch/>
        </p:blipFill>
        <p:spPr>
          <a:xfrm>
            <a:off x="267480" y="155880"/>
            <a:ext cx="1301400" cy="842040"/>
          </a:xfrm>
          <a:prstGeom prst="rect">
            <a:avLst/>
          </a:prstGeom>
          <a:ln>
            <a:noFill/>
          </a:ln>
        </p:spPr>
      </p:pic>
      <p:pic>
        <p:nvPicPr>
          <p:cNvPr id="878" name="Picture 8" descr=""/>
          <p:cNvPicPr/>
          <p:nvPr/>
        </p:nvPicPr>
        <p:blipFill>
          <a:blip r:embed="rId2"/>
          <a:stretch/>
        </p:blipFill>
        <p:spPr>
          <a:xfrm>
            <a:off x="2131200" y="998280"/>
            <a:ext cx="7203240" cy="5402520"/>
          </a:xfrm>
          <a:prstGeom prst="rect">
            <a:avLst/>
          </a:prstGeom>
          <a:ln>
            <a:noFill/>
          </a:ln>
        </p:spPr>
      </p:pic>
    </p:spTree>
  </p:cSld>
  <p:transition spd="med">
    <p:fade/>
  </p:transition>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9"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880" name="Picture 8" descr=""/>
          <p:cNvPicPr/>
          <p:nvPr/>
        </p:nvPicPr>
        <p:blipFill>
          <a:blip r:embed="rId1"/>
          <a:stretch/>
        </p:blipFill>
        <p:spPr>
          <a:xfrm>
            <a:off x="321840" y="779040"/>
            <a:ext cx="1301400" cy="842040"/>
          </a:xfrm>
          <a:prstGeom prst="rect">
            <a:avLst/>
          </a:prstGeom>
          <a:ln>
            <a:noFill/>
          </a:ln>
        </p:spPr>
      </p:pic>
      <p:sp>
        <p:nvSpPr>
          <p:cNvPr id="881" name="TextShape 2"/>
          <p:cNvSpPr txBox="1"/>
          <p:nvPr/>
        </p:nvSpPr>
        <p:spPr>
          <a:xfrm>
            <a:off x="784440" y="2555640"/>
            <a:ext cx="7407360" cy="386352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State of our children is a crisis.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A budget is a moral document that reflects community priorities.</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Funding inequity is a social justice issue.</a:t>
            </a:r>
            <a:endParaRPr b="0" lang="en-US" sz="3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3600" spc="-1" strike="noStrike">
                <a:solidFill>
                  <a:srgbClr val="000000"/>
                </a:solidFill>
                <a:latin typeface="Calibri"/>
              </a:rPr>
              <a:t>Lack of resources is greatest resistance to change</a:t>
            </a:r>
            <a:endParaRPr b="0" lang="en-US" sz="3600" spc="-1" strike="noStrike">
              <a:solidFill>
                <a:srgbClr val="000000"/>
              </a:solidFill>
              <a:latin typeface="Calibri"/>
            </a:endParaRPr>
          </a:p>
        </p:txBody>
      </p:sp>
      <p:sp>
        <p:nvSpPr>
          <p:cNvPr id="882" name="TextShape 3"/>
          <p:cNvSpPr txBox="1"/>
          <p:nvPr/>
        </p:nvSpPr>
        <p:spPr>
          <a:xfrm>
            <a:off x="1945080" y="549000"/>
            <a:ext cx="5742000" cy="412560"/>
          </a:xfrm>
          <a:prstGeom prst="rect">
            <a:avLst/>
          </a:prstGeom>
          <a:noFill/>
          <a:ln>
            <a:noFill/>
          </a:ln>
        </p:spPr>
        <p:txBody>
          <a:bodyPr>
            <a:normAutofit fontScale="20000"/>
          </a:bodyPr>
          <a:p>
            <a:pPr>
              <a:lnSpc>
                <a:spcPct val="90000"/>
              </a:lnSpc>
            </a:pPr>
            <a:r>
              <a:rPr b="1" lang="en-US" sz="3600" spc="-1" strike="noStrike">
                <a:solidFill>
                  <a:srgbClr val="0d0486"/>
                </a:solidFill>
                <a:latin typeface="Arial Rounded MT Bold"/>
              </a:rPr>
              <a:t>WHY PUBLIC BUDGETS MATTER?</a:t>
            </a:r>
            <a:endParaRPr b="0" lang="en-US" sz="3600" spc="-1" strike="noStrike">
              <a:solidFill>
                <a:srgbClr val="000000"/>
              </a:solidFill>
              <a:latin typeface="Calibri"/>
            </a:endParaRPr>
          </a:p>
        </p:txBody>
      </p:sp>
      <p:sp>
        <p:nvSpPr>
          <p:cNvPr id="883" name="CustomShape 4"/>
          <p:cNvSpPr/>
          <p:nvPr/>
        </p:nvSpPr>
        <p:spPr>
          <a:xfrm>
            <a:off x="8578800" y="0"/>
            <a:ext cx="3612960" cy="6857640"/>
          </a:xfrm>
          <a:prstGeom prst="rect">
            <a:avLst/>
          </a:prstGeom>
          <a:solidFill>
            <a:srgbClr val="15074a"/>
          </a:solidFill>
          <a:ln>
            <a:noFill/>
          </a:ln>
        </p:spPr>
        <p:style>
          <a:lnRef idx="1">
            <a:schemeClr val="accent1"/>
          </a:lnRef>
          <a:fillRef idx="3">
            <a:schemeClr val="accent1"/>
          </a:fillRef>
          <a:effectRef idx="2">
            <a:schemeClr val="accent1"/>
          </a:effectRef>
          <a:fontRef idx="minor"/>
        </p:style>
      </p:sp>
      <p:pic>
        <p:nvPicPr>
          <p:cNvPr id="884" name="Picture 7" descr=""/>
          <p:cNvPicPr/>
          <p:nvPr/>
        </p:nvPicPr>
        <p:blipFill>
          <a:blip r:embed="rId2"/>
          <a:stretch/>
        </p:blipFill>
        <p:spPr>
          <a:xfrm>
            <a:off x="8486640" y="0"/>
            <a:ext cx="3704760" cy="6857640"/>
          </a:xfrm>
          <a:prstGeom prst="rect">
            <a:avLst/>
          </a:prstGeom>
          <a:ln>
            <a:noFill/>
          </a:ln>
        </p:spPr>
      </p:pic>
    </p:spTree>
  </p:cSld>
  <p:transition spd="med">
    <p:fade/>
  </p:transition>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5" name="CustomShape 1"/>
          <p:cNvSpPr/>
          <p:nvPr/>
        </p:nvSpPr>
        <p:spPr>
          <a:xfrm>
            <a:off x="0" y="1372680"/>
            <a:ext cx="8708400" cy="86004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pPr>
            <a:r>
              <a:rPr b="1" lang="es-US" sz="2400" spc="-1" strike="noStrike">
                <a:solidFill>
                  <a:srgbClr val="000000"/>
                </a:solidFill>
                <a:latin typeface="Calibri"/>
              </a:rPr>
              <a:t>Learning community, Presentations to individual communities, Consultation with campaign leaders, National conference</a:t>
            </a:r>
            <a:endParaRPr b="0" lang="es-US" sz="2400" spc="-1" strike="noStrike">
              <a:latin typeface="Arial"/>
            </a:endParaRPr>
          </a:p>
        </p:txBody>
      </p:sp>
      <p:pic>
        <p:nvPicPr>
          <p:cNvPr id="886" name="Picture 8" descr=""/>
          <p:cNvPicPr/>
          <p:nvPr/>
        </p:nvPicPr>
        <p:blipFill>
          <a:blip r:embed="rId1"/>
          <a:stretch/>
        </p:blipFill>
        <p:spPr>
          <a:xfrm>
            <a:off x="444960" y="530280"/>
            <a:ext cx="1301400" cy="842040"/>
          </a:xfrm>
          <a:prstGeom prst="rect">
            <a:avLst/>
          </a:prstGeom>
          <a:ln>
            <a:noFill/>
          </a:ln>
        </p:spPr>
      </p:pic>
      <p:sp>
        <p:nvSpPr>
          <p:cNvPr id="887" name="TextShape 2"/>
          <p:cNvSpPr txBox="1"/>
          <p:nvPr/>
        </p:nvSpPr>
        <p:spPr>
          <a:xfrm>
            <a:off x="1928520" y="291960"/>
            <a:ext cx="6928560" cy="837000"/>
          </a:xfrm>
          <a:prstGeom prst="rect">
            <a:avLst/>
          </a:prstGeom>
          <a:noFill/>
          <a:ln>
            <a:noFill/>
          </a:ln>
        </p:spPr>
        <p:txBody>
          <a:bodyPr>
            <a:normAutofit fontScale="72000"/>
          </a:bodyPr>
          <a:p>
            <a:pPr>
              <a:lnSpc>
                <a:spcPct val="90000"/>
              </a:lnSpc>
            </a:pPr>
            <a:r>
              <a:rPr b="1" lang="en-US" sz="3600" spc="-1" strike="noStrike">
                <a:solidFill>
                  <a:srgbClr val="0d0486"/>
                </a:solidFill>
                <a:latin typeface="Arial Rounded MT Bold"/>
              </a:rPr>
              <a:t>TRAINING, COACHING, CONSULTATION BY FNG</a:t>
            </a:r>
            <a:endParaRPr b="0" lang="en-US" sz="3600" spc="-1" strike="noStrike">
              <a:solidFill>
                <a:srgbClr val="000000"/>
              </a:solidFill>
              <a:latin typeface="Calibri"/>
            </a:endParaRPr>
          </a:p>
        </p:txBody>
      </p:sp>
      <p:pic>
        <p:nvPicPr>
          <p:cNvPr id="888" name="Picture 1" descr=""/>
          <p:cNvPicPr/>
          <p:nvPr/>
        </p:nvPicPr>
        <p:blipFill>
          <a:blip r:embed="rId2"/>
          <a:srcRect l="11731" t="0" r="9256" b="0"/>
          <a:stretch/>
        </p:blipFill>
        <p:spPr>
          <a:xfrm>
            <a:off x="8597520" y="132120"/>
            <a:ext cx="3543120" cy="6725520"/>
          </a:xfrm>
          <a:prstGeom prst="rect">
            <a:avLst/>
          </a:prstGeom>
          <a:ln>
            <a:noFill/>
          </a:ln>
        </p:spPr>
      </p:pic>
      <p:graphicFrame>
        <p:nvGraphicFramePr>
          <p:cNvPr id="889" name="Table 3"/>
          <p:cNvGraphicFramePr/>
          <p:nvPr/>
        </p:nvGraphicFramePr>
        <p:xfrm>
          <a:off x="642960" y="2449440"/>
          <a:ext cx="7888320" cy="360000"/>
        </p:xfrm>
        <a:graphic>
          <a:graphicData uri="http://schemas.openxmlformats.org/drawingml/2006/table">
            <a:tbl>
              <a:tblPr/>
              <a:tblGrid>
                <a:gridCol w="3944160"/>
                <a:gridCol w="3944160"/>
              </a:tblGrid>
              <a:tr h="0">
                <a:tc>
                  <a:txBody>
                    <a:bodyPr>
                      <a:noAutofit/>
                    </a:bodyPr>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Assessing political feasibility</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Revenue options</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Legal issues</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Prioritizing needs</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Assessing your local budget</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Drafting a measure</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Timelines</a:t>
                      </a:r>
                      <a:endParaRPr b="0" lang="es-US" sz="2800" spc="-1" strike="noStrike">
                        <a:latin typeface="Arial"/>
                      </a:endParaRPr>
                    </a:p>
                  </a:txBody>
                  <a:tcPr marL="91440" marR="91440">
                    <a:noFill/>
                  </a:tcPr>
                </a:tc>
                <a:tc>
                  <a:txBody>
                    <a:bodyPr>
                      <a:noAutofit/>
                    </a:bodyPr>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Political strategy</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Campaign budgets</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Coalition partners</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Fundraising</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Communication strategies, including digital</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Messaging</a:t>
                      </a:r>
                      <a:endParaRPr b="0" lang="es-US" sz="2800" spc="-1" strike="noStrike">
                        <a:latin typeface="Arial"/>
                      </a:endParaRPr>
                    </a:p>
                    <a:p>
                      <a:pPr marL="228600" indent="-228240">
                        <a:lnSpc>
                          <a:spcPct val="90000"/>
                        </a:lnSpc>
                        <a:spcBef>
                          <a:spcPts val="1001"/>
                        </a:spcBef>
                        <a:buClr>
                          <a:srgbClr val="000000"/>
                        </a:buClr>
                        <a:buFont typeface="Arial"/>
                        <a:buChar char="•"/>
                      </a:pPr>
                      <a:r>
                        <a:rPr b="0" lang="es-US" sz="2800" spc="-1" strike="noStrike">
                          <a:solidFill>
                            <a:srgbClr val="000000"/>
                          </a:solidFill>
                          <a:latin typeface="Calibri"/>
                        </a:rPr>
                        <a:t>Determining public opinion</a:t>
                      </a:r>
                      <a:endParaRPr b="0" lang="es-US" sz="2800" spc="-1" strike="noStrike">
                        <a:latin typeface="Arial"/>
                      </a:endParaRPr>
                    </a:p>
                  </a:txBody>
                  <a:tcPr marL="91440" marR="91440">
                    <a:noFill/>
                  </a:tcPr>
                </a:tc>
              </a:tr>
            </a:tbl>
          </a:graphicData>
        </a:graphic>
      </p:graphicFrame>
    </p:spTree>
  </p:cSld>
  <p:transition spd="med">
    <p:fade/>
  </p:transition>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0" name="CustomShape 1"/>
          <p:cNvSpPr/>
          <p:nvPr/>
        </p:nvSpPr>
        <p:spPr>
          <a:xfrm>
            <a:off x="38160" y="835200"/>
            <a:ext cx="12191760" cy="15300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endParaRPr b="0" lang="es-US" sz="1800" spc="-1" strike="noStrike">
              <a:latin typeface="Arial"/>
            </a:endParaRPr>
          </a:p>
          <a:p>
            <a:pPr algn="ctr">
              <a:lnSpc>
                <a:spcPct val="100000"/>
              </a:lnSpc>
            </a:pPr>
            <a:r>
              <a:rPr b="1" lang="es-US" sz="2000" spc="-1" strike="noStrike">
                <a:solidFill>
                  <a:srgbClr val="000000"/>
                </a:solidFill>
                <a:latin typeface="Calibri"/>
              </a:rPr>
              <a:t>.</a:t>
            </a:r>
            <a:endParaRPr b="0" lang="es-US" sz="2000" spc="-1" strike="noStrike">
              <a:latin typeface="Arial"/>
            </a:endParaRPr>
          </a:p>
          <a:p>
            <a:pPr algn="ctr">
              <a:lnSpc>
                <a:spcPct val="100000"/>
              </a:lnSpc>
            </a:pPr>
            <a:endParaRPr b="0" lang="es-US" sz="2000" spc="-1" strike="noStrike">
              <a:latin typeface="Arial"/>
            </a:endParaRPr>
          </a:p>
          <a:p>
            <a:pPr algn="ctr">
              <a:lnSpc>
                <a:spcPct val="100000"/>
              </a:lnSpc>
            </a:pPr>
            <a:endParaRPr b="0" lang="es-US" sz="2000" spc="-1" strike="noStrike">
              <a:latin typeface="Arial"/>
            </a:endParaRPr>
          </a:p>
        </p:txBody>
      </p:sp>
      <p:pic>
        <p:nvPicPr>
          <p:cNvPr id="891" name="Picture 8" descr=""/>
          <p:cNvPicPr/>
          <p:nvPr/>
        </p:nvPicPr>
        <p:blipFill>
          <a:blip r:embed="rId1"/>
          <a:stretch/>
        </p:blipFill>
        <p:spPr>
          <a:xfrm>
            <a:off x="321840" y="67320"/>
            <a:ext cx="1301400" cy="842040"/>
          </a:xfrm>
          <a:prstGeom prst="rect">
            <a:avLst/>
          </a:prstGeom>
          <a:ln>
            <a:noFill/>
          </a:ln>
        </p:spPr>
      </p:pic>
      <p:graphicFrame>
        <p:nvGraphicFramePr>
          <p:cNvPr id="892" name="Table 2"/>
          <p:cNvGraphicFramePr/>
          <p:nvPr/>
        </p:nvGraphicFramePr>
        <p:xfrm>
          <a:off x="321840" y="1156320"/>
          <a:ext cx="7283880" cy="360000"/>
        </p:xfrm>
        <a:graphic>
          <a:graphicData uri="http://schemas.openxmlformats.org/drawingml/2006/table">
            <a:tbl>
              <a:tblPr/>
              <a:tblGrid>
                <a:gridCol w="3642120"/>
                <a:gridCol w="3642120"/>
              </a:tblGrid>
              <a:tr h="0">
                <a:tc>
                  <a:txBody>
                    <a:bodyPr>
                      <a:noAutofit/>
                    </a:bodyPr>
                    <a:p>
                      <a:pPr>
                        <a:lnSpc>
                          <a:spcPct val="90000"/>
                        </a:lnSpc>
                      </a:pPr>
                      <a:r>
                        <a:rPr b="1" lang="es-US" sz="2800" spc="-1" strike="noStrike">
                          <a:solidFill>
                            <a:srgbClr val="000000"/>
                          </a:solidFill>
                          <a:latin typeface="Calibri"/>
                          <a:ea typeface="Calibri"/>
                        </a:rPr>
                        <a:t>WHAT TO ASSESS</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Revenue options</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Legal constraints</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History of ballot revenue measures</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Political leaders</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Opinions of major influencers – civic groups, labor, grassroots, business, groups representing segments of population</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Public opinion </a:t>
                      </a:r>
                      <a:endParaRPr b="0" lang="es-US" sz="2800" spc="-1" strike="noStrike">
                        <a:latin typeface="Arial"/>
                      </a:endParaRPr>
                    </a:p>
                    <a:p>
                      <a:pPr>
                        <a:lnSpc>
                          <a:spcPct val="90000"/>
                        </a:lnSpc>
                      </a:pPr>
                      <a:endParaRPr b="0" lang="es-US" sz="2800" spc="-1" strike="noStrike">
                        <a:latin typeface="Arial"/>
                      </a:endParaRPr>
                    </a:p>
                    <a:p>
                      <a:pPr>
                        <a:lnSpc>
                          <a:spcPct val="90000"/>
                        </a:lnSpc>
                      </a:pPr>
                      <a:r>
                        <a:rPr b="1" lang="es-US" sz="2800" spc="-1" strike="noStrike">
                          <a:solidFill>
                            <a:srgbClr val="000000"/>
                          </a:solidFill>
                          <a:latin typeface="Calibri"/>
                          <a:ea typeface="Calibri"/>
                        </a:rPr>
                        <a:t>CONSIDER:</a:t>
                      </a:r>
                      <a:endParaRPr b="0" lang="es-US" sz="2800" spc="-1" strike="noStrike">
                        <a:latin typeface="Arial"/>
                      </a:endParaRPr>
                    </a:p>
                  </a:txBody>
                  <a:tcPr marL="91440" marR="91440">
                    <a:noFill/>
                  </a:tcPr>
                </a:tc>
                <a:tc>
                  <a:txBody>
                    <a:bodyPr>
                      <a:noAutofit/>
                    </a:bodyPr>
                    <a:p>
                      <a:pPr marL="228600" indent="-228240">
                        <a:lnSpc>
                          <a:spcPct val="90000"/>
                        </a:lnSpc>
                        <a:buClr>
                          <a:srgbClr val="000000"/>
                        </a:buClr>
                        <a:buFont typeface="Arial"/>
                        <a:buChar char="•"/>
                      </a:pPr>
                      <a:r>
                        <a:rPr b="1" lang="es-US" sz="2800" spc="-1" strike="noStrike">
                          <a:solidFill>
                            <a:srgbClr val="000000"/>
                          </a:solidFill>
                          <a:latin typeface="Calibri"/>
                          <a:ea typeface="Calibri"/>
                        </a:rPr>
                        <a:t>Potential partners and coalition members</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Opposition – potential for neutralizing</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Demographic changes that can help your cause</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Barriers to overcome</a:t>
                      </a:r>
                      <a:endParaRPr b="0" lang="es-US" sz="2800" spc="-1" strike="noStrike">
                        <a:latin typeface="Arial"/>
                      </a:endParaRPr>
                    </a:p>
                    <a:p>
                      <a:pPr marL="228600" indent="-228240">
                        <a:lnSpc>
                          <a:spcPct val="90000"/>
                        </a:lnSpc>
                        <a:buClr>
                          <a:srgbClr val="000000"/>
                        </a:buClr>
                        <a:buFont typeface="Arial"/>
                        <a:buChar char="•"/>
                      </a:pPr>
                      <a:r>
                        <a:rPr b="1" lang="es-US" sz="2800" spc="-1" strike="noStrike">
                          <a:solidFill>
                            <a:srgbClr val="000000"/>
                          </a:solidFill>
                          <a:latin typeface="Calibri"/>
                          <a:ea typeface="Calibri"/>
                        </a:rPr>
                        <a:t>Greatest assets</a:t>
                      </a:r>
                      <a:endParaRPr b="0" lang="es-US" sz="2800" spc="-1" strike="noStrike">
                        <a:latin typeface="Arial"/>
                      </a:endParaRPr>
                    </a:p>
                    <a:p>
                      <a:pPr>
                        <a:lnSpc>
                          <a:spcPct val="90000"/>
                        </a:lnSpc>
                      </a:pPr>
                      <a:endParaRPr b="0" lang="es-US" sz="2800" spc="-1" strike="noStrike">
                        <a:latin typeface="Arial"/>
                      </a:endParaRPr>
                    </a:p>
                    <a:p>
                      <a:pPr>
                        <a:lnSpc>
                          <a:spcPct val="90000"/>
                        </a:lnSpc>
                      </a:pPr>
                      <a:endParaRPr b="0" lang="es-US" sz="2800" spc="-1" strike="noStrike">
                        <a:latin typeface="Arial"/>
                      </a:endParaRPr>
                    </a:p>
                    <a:p>
                      <a:pPr>
                        <a:lnSpc>
                          <a:spcPct val="90000"/>
                        </a:lnSpc>
                      </a:pPr>
                      <a:r>
                        <a:rPr b="0" lang="es-US" sz="2800" spc="-1" strike="noStrike">
                          <a:solidFill>
                            <a:srgbClr val="000000"/>
                          </a:solidFill>
                          <a:latin typeface="Calibri"/>
                          <a:ea typeface="Calibri"/>
                        </a:rPr>
                        <a:t> </a:t>
                      </a:r>
                      <a:endParaRPr b="0" lang="es-US" sz="2800" spc="-1" strike="noStrike">
                        <a:latin typeface="Arial"/>
                      </a:endParaRPr>
                    </a:p>
                    <a:p>
                      <a:pPr>
                        <a:lnSpc>
                          <a:spcPct val="90000"/>
                        </a:lnSpc>
                        <a:spcBef>
                          <a:spcPts val="1001"/>
                        </a:spcBef>
                      </a:pPr>
                      <a:endParaRPr b="0" lang="es-US" sz="2800" spc="-1" strike="noStrike">
                        <a:latin typeface="Arial"/>
                      </a:endParaRPr>
                    </a:p>
                  </a:txBody>
                  <a:tcPr marL="91440" marR="91440">
                    <a:noFill/>
                  </a:tcPr>
                </a:tc>
              </a:tr>
            </a:tbl>
          </a:graphicData>
        </a:graphic>
      </p:graphicFrame>
      <p:sp>
        <p:nvSpPr>
          <p:cNvPr id="893" name="TextShape 3"/>
          <p:cNvSpPr txBox="1"/>
          <p:nvPr/>
        </p:nvSpPr>
        <p:spPr>
          <a:xfrm>
            <a:off x="1623600" y="225720"/>
            <a:ext cx="10776600" cy="837000"/>
          </a:xfrm>
          <a:prstGeom prst="rect">
            <a:avLst/>
          </a:prstGeom>
          <a:noFill/>
          <a:ln>
            <a:noFill/>
          </a:ln>
        </p:spPr>
        <p:txBody>
          <a:bodyPr>
            <a:normAutofit/>
          </a:bodyPr>
          <a:p>
            <a:pPr>
              <a:lnSpc>
                <a:spcPct val="90000"/>
              </a:lnSpc>
            </a:pPr>
            <a:r>
              <a:rPr b="1" lang="en-US" sz="3600" spc="-1" strike="noStrike">
                <a:solidFill>
                  <a:srgbClr val="0d0486"/>
                </a:solidFill>
                <a:latin typeface="Arial Rounded MT Bold"/>
              </a:rPr>
              <a:t>ASSESSING FEASIBILITY – ART NOT SCIENCE</a:t>
            </a:r>
            <a:endParaRPr b="0" lang="en-US" sz="3600" spc="-1" strike="noStrike">
              <a:solidFill>
                <a:srgbClr val="000000"/>
              </a:solidFill>
              <a:latin typeface="Calibri"/>
            </a:endParaRPr>
          </a:p>
        </p:txBody>
      </p:sp>
      <p:pic>
        <p:nvPicPr>
          <p:cNvPr id="894" name="Picture 3" descr=""/>
          <p:cNvPicPr/>
          <p:nvPr/>
        </p:nvPicPr>
        <p:blipFill>
          <a:blip r:embed="rId2"/>
          <a:srcRect l="22201" t="0" r="22263" b="0"/>
          <a:stretch/>
        </p:blipFill>
        <p:spPr>
          <a:xfrm>
            <a:off x="7644960" y="1011960"/>
            <a:ext cx="4546800" cy="5845680"/>
          </a:xfrm>
          <a:prstGeom prst="rect">
            <a:avLst/>
          </a:prstGeom>
          <a:ln>
            <a:noFill/>
          </a:ln>
        </p:spPr>
      </p:pic>
    </p:spTree>
  </p:cSld>
  <p:transition spd="med">
    <p:fade/>
  </p:transition>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5" name="CustomShape 1"/>
          <p:cNvSpPr/>
          <p:nvPr/>
        </p:nvSpPr>
        <p:spPr>
          <a:xfrm>
            <a:off x="0" y="1593720"/>
            <a:ext cx="12191760" cy="125064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96" name="Picture 8" descr=""/>
          <p:cNvPicPr/>
          <p:nvPr/>
        </p:nvPicPr>
        <p:blipFill>
          <a:blip r:embed="rId1"/>
          <a:stretch/>
        </p:blipFill>
        <p:spPr>
          <a:xfrm>
            <a:off x="321840" y="779040"/>
            <a:ext cx="1301400" cy="842040"/>
          </a:xfrm>
          <a:prstGeom prst="rect">
            <a:avLst/>
          </a:prstGeom>
          <a:ln>
            <a:noFill/>
          </a:ln>
        </p:spPr>
      </p:pic>
      <p:sp>
        <p:nvSpPr>
          <p:cNvPr id="897" name="TextShape 2"/>
          <p:cNvSpPr txBox="1"/>
          <p:nvPr/>
        </p:nvSpPr>
        <p:spPr>
          <a:xfrm>
            <a:off x="930600" y="3287160"/>
            <a:ext cx="6295320" cy="333432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2670" spc="-1" strike="noStrike">
                <a:solidFill>
                  <a:srgbClr val="000000"/>
                </a:solidFill>
                <a:latin typeface="Arial"/>
                <a:ea typeface="MS PGothic"/>
              </a:rPr>
              <a:t>Institutionalizes the funding</a:t>
            </a:r>
            <a:endParaRPr b="0" lang="en-US" sz="267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670" spc="-1" strike="noStrike">
                <a:solidFill>
                  <a:srgbClr val="000000"/>
                </a:solidFill>
                <a:latin typeface="Arial"/>
                <a:ea typeface="MS PGothic"/>
              </a:rPr>
              <a:t>Platform for telling the story and broadening the base</a:t>
            </a:r>
            <a:endParaRPr b="0" lang="en-US" sz="267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670" spc="-1" strike="noStrike">
                <a:solidFill>
                  <a:srgbClr val="000000"/>
                </a:solidFill>
                <a:latin typeface="Arial"/>
                <a:ea typeface="MS PGothic"/>
              </a:rPr>
              <a:t>Pre-election budget advocacy can be important</a:t>
            </a:r>
            <a:endParaRPr b="0" lang="en-US" sz="2670" spc="-1" strike="noStrike">
              <a:solidFill>
                <a:srgbClr val="000000"/>
              </a:solidFill>
              <a:latin typeface="Arial"/>
            </a:endParaRPr>
          </a:p>
          <a:p>
            <a:pPr>
              <a:lnSpc>
                <a:spcPct val="100000"/>
              </a:lnSpc>
              <a:spcAft>
                <a:spcPts val="1199"/>
              </a:spcAft>
            </a:pPr>
            <a:r>
              <a:rPr b="1" lang="en-US" sz="2670" spc="-1" strike="noStrike">
                <a:solidFill>
                  <a:srgbClr val="000000"/>
                </a:solidFill>
                <a:latin typeface="Arial"/>
                <a:ea typeface="MS PGothic"/>
              </a:rPr>
              <a:t>NOTE: Timelines are a challenge</a:t>
            </a:r>
            <a:r>
              <a:rPr b="0" lang="en-US" sz="2670" spc="-1" strike="noStrike">
                <a:solidFill>
                  <a:srgbClr val="000000"/>
                </a:solidFill>
                <a:latin typeface="Arial"/>
                <a:ea typeface="MS PGothic"/>
              </a:rPr>
              <a:t>.</a:t>
            </a:r>
            <a:endParaRPr b="0" lang="en-US" sz="2670" spc="-1" strike="noStrike">
              <a:solidFill>
                <a:srgbClr val="000000"/>
              </a:solidFill>
              <a:latin typeface="Arial"/>
            </a:endParaRPr>
          </a:p>
        </p:txBody>
      </p:sp>
      <p:sp>
        <p:nvSpPr>
          <p:cNvPr id="898" name="TextShape 3"/>
          <p:cNvSpPr txBox="1"/>
          <p:nvPr/>
        </p:nvSpPr>
        <p:spPr>
          <a:xfrm>
            <a:off x="1919880" y="645480"/>
            <a:ext cx="5742000" cy="412560"/>
          </a:xfrm>
          <a:prstGeom prst="rect">
            <a:avLst/>
          </a:prstGeom>
          <a:noFill/>
          <a:ln>
            <a:noFill/>
          </a:ln>
        </p:spPr>
        <p:txBody>
          <a:bodyPr lIns="0" rIns="0" tIns="0" bIns="0">
            <a:normAutofit fontScale="39000"/>
          </a:bodyPr>
          <a:p>
            <a:pPr>
              <a:lnSpc>
                <a:spcPct val="100000"/>
              </a:lnSpc>
            </a:pPr>
            <a:r>
              <a:rPr b="1" lang="en-US" sz="2670" spc="-1" strike="noStrike">
                <a:solidFill>
                  <a:srgbClr val="260c76"/>
                </a:solidFill>
                <a:latin typeface="Arial"/>
                <a:ea typeface="ＭＳ Ｐゴシック"/>
              </a:rPr>
              <a:t>DO WE NEED TO </a:t>
            </a:r>
            <a:br/>
            <a:r>
              <a:rPr b="1" lang="en-US" sz="2670" spc="-1" strike="noStrike">
                <a:solidFill>
                  <a:srgbClr val="260c76"/>
                </a:solidFill>
                <a:latin typeface="Arial"/>
                <a:ea typeface="ＭＳ Ｐゴシック"/>
              </a:rPr>
              <a:t>GO TO THE BALLOT?</a:t>
            </a:r>
            <a:endParaRPr b="0" lang="en-US" sz="2670" spc="-1" strike="noStrike">
              <a:solidFill>
                <a:srgbClr val="000000"/>
              </a:solidFill>
              <a:latin typeface="Arial"/>
            </a:endParaRPr>
          </a:p>
        </p:txBody>
      </p:sp>
      <p:sp>
        <p:nvSpPr>
          <p:cNvPr id="899" name="CustomShape 4"/>
          <p:cNvSpPr/>
          <p:nvPr/>
        </p:nvSpPr>
        <p:spPr>
          <a:xfrm>
            <a:off x="1274760" y="1958040"/>
            <a:ext cx="7049880" cy="581400"/>
          </a:xfrm>
          <a:prstGeom prst="rect">
            <a:avLst/>
          </a:prstGeom>
          <a:noFill/>
          <a:ln>
            <a:noFill/>
          </a:ln>
        </p:spPr>
        <p:style>
          <a:lnRef idx="0"/>
          <a:fillRef idx="0"/>
          <a:effectRef idx="0"/>
          <a:fontRef idx="minor"/>
        </p:style>
        <p:txBody>
          <a:bodyPr lIns="0" rIns="0" tIns="0" bIns="0">
            <a:noAutofit/>
          </a:bodyPr>
          <a:p>
            <a:pPr>
              <a:lnSpc>
                <a:spcPct val="100000"/>
              </a:lnSpc>
            </a:pPr>
            <a:r>
              <a:rPr b="1" lang="es-US" sz="3200" spc="-1" strike="noStrike">
                <a:solidFill>
                  <a:srgbClr val="ffffff"/>
                </a:solidFill>
                <a:latin typeface="Arial"/>
                <a:ea typeface="MS PGothic"/>
              </a:rPr>
              <a:t>ELECTIONS ARE POWERFUL</a:t>
            </a:r>
            <a:endParaRPr b="0" lang="es-US" sz="3200" spc="-1" strike="noStrike">
              <a:latin typeface="Arial"/>
            </a:endParaRPr>
          </a:p>
        </p:txBody>
      </p:sp>
      <p:pic>
        <p:nvPicPr>
          <p:cNvPr id="900" name="Picture 11" descr=""/>
          <p:cNvPicPr/>
          <p:nvPr/>
        </p:nvPicPr>
        <p:blipFill>
          <a:blip r:embed="rId2"/>
          <a:stretch/>
        </p:blipFill>
        <p:spPr>
          <a:xfrm>
            <a:off x="7560720" y="5833440"/>
            <a:ext cx="721440" cy="772200"/>
          </a:xfrm>
          <a:prstGeom prst="rect">
            <a:avLst/>
          </a:prstGeom>
          <a:ln>
            <a:noFill/>
          </a:ln>
        </p:spPr>
      </p:pic>
      <p:pic>
        <p:nvPicPr>
          <p:cNvPr id="901" name="Picture 1" descr=""/>
          <p:cNvPicPr/>
          <p:nvPr/>
        </p:nvPicPr>
        <p:blipFill>
          <a:blip r:embed="rId3"/>
          <a:srcRect l="9837" t="0" r="12298" b="0"/>
          <a:stretch/>
        </p:blipFill>
        <p:spPr>
          <a:xfrm>
            <a:off x="8616960" y="0"/>
            <a:ext cx="3574800" cy="6857640"/>
          </a:xfrm>
          <a:prstGeom prst="rect">
            <a:avLst/>
          </a:prstGeom>
          <a:ln>
            <a:noFill/>
          </a:ln>
        </p:spPr>
      </p:pic>
    </p:spTree>
  </p:cSld>
  <p:transition spd="med">
    <p:fade/>
  </p:transition>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TextShape 1"/>
          <p:cNvSpPr txBox="1"/>
          <p:nvPr/>
        </p:nvSpPr>
        <p:spPr>
          <a:xfrm>
            <a:off x="408240" y="2436120"/>
            <a:ext cx="5455800" cy="4169520"/>
          </a:xfrm>
          <a:prstGeom prst="rect">
            <a:avLst/>
          </a:prstGeom>
          <a:noFill/>
          <a:ln>
            <a:noFill/>
          </a:ln>
        </p:spPr>
        <p:txBody>
          <a:bodyPr>
            <a:normAutofit fontScale="69000"/>
          </a:bodyPr>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Reliance on short-term solutions to single agency budget needs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Lack of knowledge about public budgets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Lack of participation in local budget processes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Lack of collective action to address public budget issues</a:t>
            </a:r>
            <a:endParaRPr b="0" lang="en-US" sz="2670" spc="-1" strike="noStrike">
              <a:solidFill>
                <a:srgbClr val="000000"/>
              </a:solidFill>
              <a:latin typeface="Calibri"/>
            </a:endParaRPr>
          </a:p>
          <a:p>
            <a:pPr>
              <a:lnSpc>
                <a:spcPct val="90000"/>
              </a:lnSpc>
              <a:spcBef>
                <a:spcPts val="1001"/>
              </a:spcBef>
            </a:pPr>
            <a:r>
              <a:rPr b="0" lang="en-US" sz="2670" spc="-1" strike="noStrike">
                <a:solidFill>
                  <a:srgbClr val="000000"/>
                </a:solidFill>
                <a:latin typeface="Calibri"/>
              </a:rPr>
              <a:t>Missed opportunities to build social and political capital and change how resources are allocated.  </a:t>
            </a:r>
            <a:endParaRPr b="0" lang="en-US" sz="2670" spc="-1" strike="noStrike">
              <a:solidFill>
                <a:srgbClr val="000000"/>
              </a:solidFill>
              <a:latin typeface="Calibri"/>
            </a:endParaRPr>
          </a:p>
          <a:p>
            <a:pPr>
              <a:lnSpc>
                <a:spcPct val="90000"/>
              </a:lnSpc>
              <a:spcBef>
                <a:spcPts val="1001"/>
              </a:spcBef>
            </a:pPr>
            <a:endParaRPr b="0" lang="en-US" sz="2670" spc="-1" strike="noStrike">
              <a:solidFill>
                <a:srgbClr val="000000"/>
              </a:solidFill>
              <a:latin typeface="Calibri"/>
            </a:endParaRPr>
          </a:p>
          <a:p>
            <a:pPr>
              <a:lnSpc>
                <a:spcPct val="90000"/>
              </a:lnSpc>
              <a:spcBef>
                <a:spcPts val="1001"/>
              </a:spcBef>
            </a:pPr>
            <a:r>
              <a:rPr b="1" lang="en-US" sz="3300" spc="-1" strike="noStrike">
                <a:solidFill>
                  <a:srgbClr val="000000"/>
                </a:solidFill>
                <a:latin typeface="Calibri"/>
              </a:rPr>
              <a:t>WE MUST RE-INVENT OUR ROLE IN CIVIC LIFE.</a:t>
            </a:r>
            <a:endParaRPr b="0" lang="en-US" sz="3300" spc="-1" strike="noStrike">
              <a:solidFill>
                <a:srgbClr val="000000"/>
              </a:solidFill>
              <a:latin typeface="Calibri"/>
            </a:endParaRPr>
          </a:p>
          <a:p>
            <a:pPr>
              <a:lnSpc>
                <a:spcPct val="90000"/>
              </a:lnSpc>
              <a:spcBef>
                <a:spcPts val="1001"/>
              </a:spcBef>
            </a:pPr>
            <a:endParaRPr b="0" lang="en-US" sz="3300" spc="-1" strike="noStrike">
              <a:solidFill>
                <a:srgbClr val="000000"/>
              </a:solidFill>
              <a:latin typeface="Calibri"/>
            </a:endParaRPr>
          </a:p>
          <a:p>
            <a:pPr>
              <a:lnSpc>
                <a:spcPct val="90000"/>
              </a:lnSpc>
              <a:spcBef>
                <a:spcPts val="1001"/>
              </a:spcBef>
            </a:pPr>
            <a:endParaRPr b="0" lang="en-US" sz="3300" spc="-1" strike="noStrike">
              <a:solidFill>
                <a:srgbClr val="000000"/>
              </a:solidFill>
              <a:latin typeface="Calibri"/>
            </a:endParaRPr>
          </a:p>
        </p:txBody>
      </p:sp>
      <p:sp>
        <p:nvSpPr>
          <p:cNvPr id="903" name="TextShape 2"/>
          <p:cNvSpPr txBox="1"/>
          <p:nvPr/>
        </p:nvSpPr>
        <p:spPr>
          <a:xfrm>
            <a:off x="1411920" y="-101160"/>
            <a:ext cx="3938040" cy="412560"/>
          </a:xfrm>
          <a:prstGeom prst="rect">
            <a:avLst/>
          </a:prstGeom>
          <a:noFill/>
          <a:ln>
            <a:noFill/>
          </a:ln>
        </p:spPr>
        <p:txBody>
          <a:bodyPr>
            <a:normAutofit fontScale="4000"/>
          </a:bodyPr>
          <a:p>
            <a:pPr>
              <a:lnSpc>
                <a:spcPct val="90000"/>
              </a:lnSpc>
            </a:pPr>
            <a:br/>
            <a:r>
              <a:rPr b="1" lang="en-US" sz="3100" spc="-1" strike="noStrike">
                <a:solidFill>
                  <a:srgbClr val="0d0486"/>
                </a:solidFill>
                <a:latin typeface="Arial Rounded MT Bold"/>
              </a:rPr>
              <a:t>CBO’S AND ADVOCATES FOR CHILDREN NOT PREPARED FOR BUDGET BATTLES</a:t>
            </a:r>
            <a:endParaRPr b="0" lang="en-US" sz="3100" spc="-1" strike="noStrike">
              <a:solidFill>
                <a:srgbClr val="000000"/>
              </a:solidFill>
              <a:latin typeface="Calibri"/>
            </a:endParaRPr>
          </a:p>
        </p:txBody>
      </p:sp>
      <p:pic>
        <p:nvPicPr>
          <p:cNvPr id="904" name="Picture 8" descr=""/>
          <p:cNvPicPr/>
          <p:nvPr/>
        </p:nvPicPr>
        <p:blipFill>
          <a:blip r:embed="rId1"/>
          <a:srcRect l="7299" t="0" r="2509" b="0"/>
          <a:stretch/>
        </p:blipFill>
        <p:spPr>
          <a:xfrm>
            <a:off x="6095880" y="828360"/>
            <a:ext cx="6077160" cy="5200560"/>
          </a:xfrm>
          <a:prstGeom prst="rect">
            <a:avLst/>
          </a:prstGeom>
          <a:ln>
            <a:noFill/>
          </a:ln>
        </p:spPr>
      </p:pic>
    </p:spTree>
  </p:cSld>
  <p:transition spd="med">
    <p:fade/>
  </p:transition>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5" name="CustomShape 1"/>
          <p:cNvSpPr/>
          <p:nvPr/>
        </p:nvSpPr>
        <p:spPr>
          <a:xfrm>
            <a:off x="0" y="1257480"/>
            <a:ext cx="12191760" cy="13816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06" name="Picture 8" descr=""/>
          <p:cNvPicPr/>
          <p:nvPr/>
        </p:nvPicPr>
        <p:blipFill>
          <a:blip r:embed="rId1"/>
          <a:stretch/>
        </p:blipFill>
        <p:spPr>
          <a:xfrm>
            <a:off x="318600" y="415080"/>
            <a:ext cx="1301400" cy="842040"/>
          </a:xfrm>
          <a:prstGeom prst="rect">
            <a:avLst/>
          </a:prstGeom>
          <a:ln>
            <a:noFill/>
          </a:ln>
        </p:spPr>
      </p:pic>
      <p:sp>
        <p:nvSpPr>
          <p:cNvPr id="907" name="TextShape 2"/>
          <p:cNvSpPr txBox="1"/>
          <p:nvPr/>
        </p:nvSpPr>
        <p:spPr>
          <a:xfrm>
            <a:off x="1919880" y="645480"/>
            <a:ext cx="5742000" cy="412560"/>
          </a:xfrm>
          <a:prstGeom prst="rect">
            <a:avLst/>
          </a:prstGeom>
          <a:noFill/>
          <a:ln>
            <a:noFill/>
          </a:ln>
        </p:spPr>
        <p:txBody>
          <a:bodyPr lIns="0" rIns="0" tIns="0" bIns="0">
            <a:noAutofit/>
          </a:bodyPr>
          <a:p>
            <a:pPr>
              <a:lnSpc>
                <a:spcPct val="100000"/>
              </a:lnSpc>
            </a:pPr>
            <a:r>
              <a:rPr b="1" lang="en-US" sz="2400" spc="-1" strike="noStrike">
                <a:solidFill>
                  <a:srgbClr val="260c76"/>
                </a:solidFill>
                <a:latin typeface="Arial"/>
                <a:ea typeface="MS PGothic"/>
              </a:rPr>
              <a:t>WHAT ARE THE REVENUE OPTIONS?</a:t>
            </a:r>
            <a:endParaRPr b="0" lang="en-US" sz="2400" spc="-1" strike="noStrike">
              <a:solidFill>
                <a:srgbClr val="000000"/>
              </a:solidFill>
              <a:latin typeface="Arial"/>
            </a:endParaRPr>
          </a:p>
        </p:txBody>
      </p:sp>
      <p:sp>
        <p:nvSpPr>
          <p:cNvPr id="908" name="CustomShape 3"/>
          <p:cNvSpPr/>
          <p:nvPr/>
        </p:nvSpPr>
        <p:spPr>
          <a:xfrm>
            <a:off x="8578800" y="0"/>
            <a:ext cx="3612960" cy="694872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09" name="CustomShape 4"/>
          <p:cNvSpPr/>
          <p:nvPr/>
        </p:nvSpPr>
        <p:spPr>
          <a:xfrm>
            <a:off x="0" y="1343520"/>
            <a:ext cx="8534160" cy="1295640"/>
          </a:xfrm>
          <a:prstGeom prst="rect">
            <a:avLst/>
          </a:prstGeom>
          <a:noFill/>
          <a:ln>
            <a:noFill/>
          </a:ln>
        </p:spPr>
        <p:style>
          <a:lnRef idx="0"/>
          <a:fillRef idx="0"/>
          <a:effectRef idx="0"/>
          <a:fontRef idx="minor"/>
        </p:style>
        <p:txBody>
          <a:bodyPr lIns="0" rIns="0" tIns="0" bIns="0">
            <a:noAutofit/>
          </a:bodyPr>
          <a:p>
            <a:pPr>
              <a:lnSpc>
                <a:spcPct val="100000"/>
              </a:lnSpc>
            </a:pPr>
            <a:r>
              <a:rPr b="1" lang="es-US" sz="2400" spc="-1" strike="noStrike">
                <a:solidFill>
                  <a:srgbClr val="ffffff"/>
                </a:solidFill>
                <a:latin typeface="Arial"/>
                <a:ea typeface="MS PGothic"/>
              </a:rPr>
              <a:t> </a:t>
            </a:r>
            <a:endParaRPr b="0" lang="es-US" sz="2400" spc="-1" strike="noStrike">
              <a:latin typeface="Arial"/>
            </a:endParaRPr>
          </a:p>
          <a:p>
            <a:pPr>
              <a:lnSpc>
                <a:spcPct val="100000"/>
              </a:lnSpc>
            </a:pPr>
            <a:r>
              <a:rPr b="1" lang="es-US" sz="2400" spc="-1" strike="noStrike">
                <a:solidFill>
                  <a:srgbClr val="ffffff"/>
                </a:solidFill>
                <a:latin typeface="Arial"/>
                <a:ea typeface="MS PGothic"/>
              </a:rPr>
              <a:t>                       </a:t>
            </a:r>
            <a:r>
              <a:rPr b="1" lang="es-US" sz="2400" spc="-1" strike="noStrike">
                <a:solidFill>
                  <a:srgbClr val="ffffff"/>
                </a:solidFill>
                <a:latin typeface="Arial"/>
                <a:ea typeface="MS PGothic"/>
              </a:rPr>
              <a:t>MANY STRATEGIES CAN WORK. </a:t>
            </a:r>
            <a:endParaRPr b="0" lang="es-US" sz="2400" spc="-1" strike="noStrike">
              <a:latin typeface="Arial"/>
            </a:endParaRPr>
          </a:p>
          <a:p>
            <a:pPr>
              <a:lnSpc>
                <a:spcPct val="100000"/>
              </a:lnSpc>
            </a:pPr>
            <a:r>
              <a:rPr b="1" lang="es-US" sz="2400" spc="-1" strike="noStrike">
                <a:solidFill>
                  <a:srgbClr val="ffffff"/>
                </a:solidFill>
                <a:latin typeface="Arial"/>
                <a:ea typeface="MS PGothic"/>
              </a:rPr>
              <a:t>                       </a:t>
            </a:r>
            <a:r>
              <a:rPr b="1" lang="es-US" sz="2400" spc="-1" strike="noStrike">
                <a:solidFill>
                  <a:srgbClr val="ffffff"/>
                </a:solidFill>
                <a:latin typeface="Arial"/>
                <a:ea typeface="MS PGothic"/>
              </a:rPr>
              <a:t>FIND THE SWEET SPOT.</a:t>
            </a:r>
            <a:endParaRPr b="0" lang="es-US" sz="2400" spc="-1" strike="noStrike">
              <a:latin typeface="Arial"/>
            </a:endParaRPr>
          </a:p>
          <a:p>
            <a:pPr>
              <a:lnSpc>
                <a:spcPct val="100000"/>
              </a:lnSpc>
            </a:pPr>
            <a:r>
              <a:rPr b="1" lang="es-US" sz="2670" spc="-1" strike="noStrike">
                <a:solidFill>
                  <a:srgbClr val="ffffff"/>
                </a:solidFill>
                <a:latin typeface="Arial"/>
                <a:ea typeface="MS PGothic"/>
              </a:rPr>
              <a:t>       </a:t>
            </a:r>
            <a:endParaRPr b="0" lang="es-US" sz="2670" spc="-1" strike="noStrike">
              <a:latin typeface="Arial"/>
            </a:endParaRPr>
          </a:p>
        </p:txBody>
      </p:sp>
      <p:sp>
        <p:nvSpPr>
          <p:cNvPr id="910" name="CustomShape 5"/>
          <p:cNvSpPr/>
          <p:nvPr/>
        </p:nvSpPr>
        <p:spPr>
          <a:xfrm>
            <a:off x="699480" y="2211120"/>
            <a:ext cx="7669800" cy="4763160"/>
          </a:xfrm>
          <a:prstGeom prst="rect">
            <a:avLst/>
          </a:prstGeom>
          <a:noFill/>
          <a:ln>
            <a:noFill/>
          </a:ln>
        </p:spPr>
        <p:style>
          <a:lnRef idx="0"/>
          <a:fillRef idx="0"/>
          <a:effectRef idx="0"/>
          <a:fontRef idx="minor"/>
        </p:style>
        <p:txBody>
          <a:bodyPr lIns="0" rIns="0" tIns="0" bIns="0">
            <a:spAutoFit/>
          </a:bodyPr>
          <a:p>
            <a:pPr>
              <a:lnSpc>
                <a:spcPct val="100000"/>
              </a:lnSpc>
              <a:spcAft>
                <a:spcPts val="1199"/>
              </a:spcAft>
            </a:pPr>
            <a:endParaRPr b="0" lang="es-US" sz="1800" spc="-1" strike="noStrike">
              <a:latin typeface="Arial"/>
            </a:endParaRPr>
          </a:p>
          <a:p>
            <a:pPr marL="457200" indent="-456840">
              <a:lnSpc>
                <a:spcPct val="100000"/>
              </a:lnSpc>
              <a:spcAft>
                <a:spcPts val="1199"/>
              </a:spcAft>
              <a:buClr>
                <a:srgbClr val="000000"/>
              </a:buClr>
              <a:buFont typeface="Arial"/>
              <a:buChar char="•"/>
            </a:pPr>
            <a:r>
              <a:rPr b="0" lang="es-US" sz="3200" spc="-1" strike="noStrike" u="sng">
                <a:solidFill>
                  <a:srgbClr val="000000"/>
                </a:solidFill>
                <a:uFillTx/>
                <a:latin typeface="Arial"/>
                <a:ea typeface="MS PGothic"/>
              </a:rPr>
              <a:t>Taxes</a:t>
            </a:r>
            <a:r>
              <a:rPr b="0" lang="es-US" sz="3200" spc="-1" strike="noStrike">
                <a:solidFill>
                  <a:srgbClr val="000000"/>
                </a:solidFill>
                <a:latin typeface="Arial"/>
                <a:ea typeface="MS PGothic"/>
              </a:rPr>
              <a:t> - sales, soda, parcel, business, utility, hotel, marijuana</a:t>
            </a:r>
            <a:endParaRPr b="0" lang="es-US" sz="3200" spc="-1" strike="noStrike">
              <a:latin typeface="Arial"/>
            </a:endParaRPr>
          </a:p>
          <a:p>
            <a:pPr marL="457200" indent="-456840">
              <a:lnSpc>
                <a:spcPct val="100000"/>
              </a:lnSpc>
              <a:spcAft>
                <a:spcPts val="1199"/>
              </a:spcAft>
              <a:buClr>
                <a:srgbClr val="000000"/>
              </a:buClr>
              <a:buFont typeface="Arial"/>
              <a:buChar char="•"/>
            </a:pPr>
            <a:r>
              <a:rPr b="0" lang="es-US" sz="3200" spc="-1" strike="noStrike" u="sng">
                <a:solidFill>
                  <a:srgbClr val="000000"/>
                </a:solidFill>
                <a:uFillTx/>
                <a:latin typeface="Arial"/>
                <a:ea typeface="MS PGothic"/>
              </a:rPr>
              <a:t>Fees</a:t>
            </a:r>
            <a:r>
              <a:rPr b="0" lang="es-US" sz="3200" spc="-1" strike="noStrike">
                <a:solidFill>
                  <a:srgbClr val="000000"/>
                </a:solidFill>
                <a:latin typeface="Arial"/>
                <a:ea typeface="MS PGothic"/>
              </a:rPr>
              <a:t> - admissions, amenities, mitigations, abatement</a:t>
            </a:r>
            <a:endParaRPr b="0" lang="es-US" sz="3200" spc="-1" strike="noStrike">
              <a:latin typeface="Arial"/>
            </a:endParaRPr>
          </a:p>
          <a:p>
            <a:pPr marL="457200" indent="-456840">
              <a:lnSpc>
                <a:spcPct val="100000"/>
              </a:lnSpc>
              <a:spcAft>
                <a:spcPts val="1199"/>
              </a:spcAft>
              <a:buClr>
                <a:srgbClr val="000000"/>
              </a:buClr>
              <a:buFont typeface="Arial"/>
              <a:buChar char="•"/>
            </a:pPr>
            <a:r>
              <a:rPr b="0" lang="es-US" sz="3200" spc="-1" strike="noStrike" u="sng">
                <a:solidFill>
                  <a:srgbClr val="000000"/>
                </a:solidFill>
                <a:uFillTx/>
                <a:latin typeface="Arial"/>
                <a:ea typeface="MS PGothic"/>
              </a:rPr>
              <a:t>Carve-out</a:t>
            </a:r>
            <a:r>
              <a:rPr b="0" lang="es-US" sz="3200" spc="-1" strike="noStrike">
                <a:solidFill>
                  <a:srgbClr val="000000"/>
                </a:solidFill>
                <a:latin typeface="Arial"/>
                <a:ea typeface="MS PGothic"/>
              </a:rPr>
              <a:t> – reallocation</a:t>
            </a:r>
            <a:endParaRPr b="0" lang="es-US" sz="3200" spc="-1" strike="noStrike">
              <a:latin typeface="Arial"/>
            </a:endParaRPr>
          </a:p>
          <a:p>
            <a:pPr marL="457200" indent="-456840">
              <a:lnSpc>
                <a:spcPct val="100000"/>
              </a:lnSpc>
              <a:spcAft>
                <a:spcPts val="1199"/>
              </a:spcAft>
              <a:buClr>
                <a:srgbClr val="000000"/>
              </a:buClr>
              <a:buFont typeface="Arial"/>
              <a:buChar char="•"/>
            </a:pPr>
            <a:r>
              <a:rPr b="0" lang="es-US" sz="3200" spc="-1" strike="noStrike" u="sng">
                <a:solidFill>
                  <a:srgbClr val="000000"/>
                </a:solidFill>
                <a:uFillTx/>
                <a:latin typeface="Arial"/>
                <a:ea typeface="MS PGothic"/>
              </a:rPr>
              <a:t>Annual budget allocation</a:t>
            </a:r>
            <a:endParaRPr b="0" lang="es-US" sz="3200" spc="-1" strike="noStrike">
              <a:latin typeface="Arial"/>
            </a:endParaRPr>
          </a:p>
          <a:p>
            <a:pPr>
              <a:lnSpc>
                <a:spcPct val="100000"/>
              </a:lnSpc>
              <a:spcAft>
                <a:spcPts val="1199"/>
              </a:spcAft>
            </a:pPr>
            <a:endParaRPr b="0" lang="es-US" sz="3200" spc="-1" strike="noStrike">
              <a:latin typeface="Arial"/>
            </a:endParaRPr>
          </a:p>
          <a:p>
            <a:pPr>
              <a:lnSpc>
                <a:spcPct val="100000"/>
              </a:lnSpc>
              <a:spcAft>
                <a:spcPts val="1199"/>
              </a:spcAft>
            </a:pPr>
            <a:endParaRPr b="0" lang="es-US" sz="3200" spc="-1" strike="noStrike">
              <a:latin typeface="Arial"/>
            </a:endParaRPr>
          </a:p>
        </p:txBody>
      </p:sp>
      <p:graphicFrame>
        <p:nvGraphicFramePr>
          <p:cNvPr id="4" name="Diagram4"/>
          <p:cNvGraphicFramePr/>
          <p:nvPr>
            <p:extLst>
              <p:ext uri="{D42A27DB-BD31-4B8C-83A1-F6EECF244321}">
                <p14:modId xmlns:p14="http://schemas.microsoft.com/office/powerpoint/2010/main" val="2424847429"/>
              </p:ext>
            </p:extLst>
          </p:nvPr>
        </p:nvGraphicFramePr>
        <p:xfrm>
          <a:off x="8578800" y="1058400"/>
          <a:ext cx="4070880" cy="4178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transition spd="med">
    <p:fade/>
  </p:transition>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1" name="CustomShape 1"/>
          <p:cNvSpPr/>
          <p:nvPr/>
        </p:nvSpPr>
        <p:spPr>
          <a:xfrm>
            <a:off x="0" y="1257480"/>
            <a:ext cx="12191760" cy="1381680"/>
          </a:xfrm>
          <a:prstGeom prst="rect">
            <a:avLst/>
          </a:prstGeom>
          <a:solidFill>
            <a:schemeClr val="accent4">
              <a:alpha val="50000"/>
              <a:hueOff val="8429816"/>
              <a:satOff val="0"/>
              <a:lumOff val="-588"/>
              <a:alphaOff val="0"/>
            </a:schemeClr>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12" name="Picture 8" descr=""/>
          <p:cNvPicPr/>
          <p:nvPr/>
        </p:nvPicPr>
        <p:blipFill>
          <a:blip r:embed="rId1"/>
          <a:stretch/>
        </p:blipFill>
        <p:spPr>
          <a:xfrm>
            <a:off x="318600" y="415080"/>
            <a:ext cx="1301400" cy="842040"/>
          </a:xfrm>
          <a:prstGeom prst="rect">
            <a:avLst/>
          </a:prstGeom>
          <a:ln>
            <a:noFill/>
          </a:ln>
        </p:spPr>
      </p:pic>
      <p:sp>
        <p:nvSpPr>
          <p:cNvPr id="913" name="TextShape 2"/>
          <p:cNvSpPr txBox="1"/>
          <p:nvPr/>
        </p:nvSpPr>
        <p:spPr>
          <a:xfrm>
            <a:off x="1919880" y="645480"/>
            <a:ext cx="5742000" cy="412560"/>
          </a:xfrm>
          <a:prstGeom prst="rect">
            <a:avLst/>
          </a:prstGeom>
          <a:noFill/>
          <a:ln>
            <a:noFill/>
          </a:ln>
        </p:spPr>
        <p:txBody>
          <a:bodyPr lIns="0" rIns="0" tIns="0" bIns="0">
            <a:noAutofit/>
          </a:bodyPr>
          <a:p>
            <a:pPr>
              <a:lnSpc>
                <a:spcPct val="100000"/>
              </a:lnSpc>
            </a:pPr>
            <a:r>
              <a:rPr b="1" lang="en-US" sz="2400" spc="-1" strike="noStrike">
                <a:solidFill>
                  <a:srgbClr val="260c76"/>
                </a:solidFill>
                <a:latin typeface="Arial"/>
                <a:ea typeface="MS PGothic"/>
              </a:rPr>
              <a:t>WHAT REVENUE STREAM IS BEST?</a:t>
            </a:r>
            <a:endParaRPr b="0" lang="en-US" sz="2400" spc="-1" strike="noStrike">
              <a:solidFill>
                <a:srgbClr val="000000"/>
              </a:solidFill>
              <a:latin typeface="Arial"/>
            </a:endParaRPr>
          </a:p>
        </p:txBody>
      </p:sp>
      <p:sp>
        <p:nvSpPr>
          <p:cNvPr id="914" name="CustomShape 3"/>
          <p:cNvSpPr/>
          <p:nvPr/>
        </p:nvSpPr>
        <p:spPr>
          <a:xfrm>
            <a:off x="8578800" y="0"/>
            <a:ext cx="3612960" cy="694872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15" name="CustomShape 4"/>
          <p:cNvSpPr/>
          <p:nvPr/>
        </p:nvSpPr>
        <p:spPr>
          <a:xfrm>
            <a:off x="0" y="1343520"/>
            <a:ext cx="8534160" cy="1295640"/>
          </a:xfrm>
          <a:prstGeom prst="rect">
            <a:avLst/>
          </a:prstGeom>
          <a:noFill/>
          <a:ln>
            <a:noFill/>
          </a:ln>
        </p:spPr>
        <p:style>
          <a:lnRef idx="0"/>
          <a:fillRef idx="0"/>
          <a:effectRef idx="0"/>
          <a:fontRef idx="minor"/>
        </p:style>
        <p:txBody>
          <a:bodyPr lIns="0" rIns="0" tIns="0" bIns="0">
            <a:noAutofit/>
          </a:bodyPr>
          <a:p>
            <a:pPr>
              <a:lnSpc>
                <a:spcPct val="100000"/>
              </a:lnSpc>
            </a:pPr>
            <a:r>
              <a:rPr b="1" lang="es-US" sz="2400" spc="-1" strike="noStrike">
                <a:solidFill>
                  <a:srgbClr val="ffffff"/>
                </a:solidFill>
                <a:latin typeface="Arial"/>
                <a:ea typeface="MS PGothic"/>
              </a:rPr>
              <a:t> </a:t>
            </a:r>
            <a:r>
              <a:rPr b="1" lang="es-US" sz="2400" spc="-1" strike="noStrike">
                <a:solidFill>
                  <a:srgbClr val="ffffff"/>
                </a:solidFill>
                <a:latin typeface="Arial"/>
                <a:ea typeface="MS PGothic"/>
              </a:rPr>
              <a:t>MANY STRATEGIES CAN WORK: FIND THE SWEET SPOT.</a:t>
            </a:r>
            <a:endParaRPr b="0" lang="es-US" sz="2400" spc="-1" strike="noStrike">
              <a:latin typeface="Arial"/>
            </a:endParaRPr>
          </a:p>
          <a:p>
            <a:pPr>
              <a:lnSpc>
                <a:spcPct val="100000"/>
              </a:lnSpc>
            </a:pPr>
            <a:r>
              <a:rPr b="1" lang="es-US" sz="2670" spc="-1" strike="noStrike">
                <a:solidFill>
                  <a:srgbClr val="ffffff"/>
                </a:solidFill>
                <a:latin typeface="Arial"/>
                <a:ea typeface="MS PGothic"/>
              </a:rPr>
              <a:t> </a:t>
            </a:r>
            <a:r>
              <a:rPr b="1" lang="es-US" sz="2670" spc="-1" strike="noStrike">
                <a:solidFill>
                  <a:srgbClr val="ffffff"/>
                </a:solidFill>
                <a:latin typeface="Arial"/>
                <a:ea typeface="MS PGothic"/>
              </a:rPr>
              <a:t>Be open to unexpected opportunities. </a:t>
            </a:r>
            <a:endParaRPr b="0" lang="es-US" sz="2670" spc="-1" strike="noStrike">
              <a:latin typeface="Arial"/>
            </a:endParaRPr>
          </a:p>
          <a:p>
            <a:pPr>
              <a:lnSpc>
                <a:spcPct val="100000"/>
              </a:lnSpc>
            </a:pPr>
            <a:r>
              <a:rPr b="1" lang="es-US" sz="2670" spc="-1" strike="noStrike">
                <a:solidFill>
                  <a:srgbClr val="ffffff"/>
                </a:solidFill>
                <a:latin typeface="Arial"/>
                <a:ea typeface="MS PGothic"/>
              </a:rPr>
              <a:t> </a:t>
            </a:r>
            <a:r>
              <a:rPr b="1" lang="es-US" sz="2670" spc="-1" strike="noStrike">
                <a:solidFill>
                  <a:srgbClr val="ffffff"/>
                </a:solidFill>
                <a:latin typeface="Arial"/>
                <a:ea typeface="MS PGothic"/>
              </a:rPr>
              <a:t>Know when to compromise.</a:t>
            </a:r>
            <a:endParaRPr b="0" lang="es-US" sz="2670" spc="-1" strike="noStrike">
              <a:latin typeface="Arial"/>
            </a:endParaRPr>
          </a:p>
        </p:txBody>
      </p:sp>
      <p:sp>
        <p:nvSpPr>
          <p:cNvPr id="916" name="CustomShape 5"/>
          <p:cNvSpPr/>
          <p:nvPr/>
        </p:nvSpPr>
        <p:spPr>
          <a:xfrm>
            <a:off x="236520" y="2639520"/>
            <a:ext cx="8183160" cy="4591440"/>
          </a:xfrm>
          <a:prstGeom prst="rect">
            <a:avLst/>
          </a:prstGeom>
          <a:noFill/>
          <a:ln>
            <a:noFill/>
          </a:ln>
        </p:spPr>
        <p:style>
          <a:lnRef idx="0"/>
          <a:fillRef idx="0"/>
          <a:effectRef idx="0"/>
          <a:fontRef idx="minor"/>
        </p:style>
        <p:txBody>
          <a:bodyPr lIns="0" rIns="0" tIns="0" bIns="0">
            <a:spAutoFit/>
          </a:bodyPr>
          <a:p>
            <a:pPr>
              <a:lnSpc>
                <a:spcPct val="100000"/>
              </a:lnSpc>
              <a:spcAft>
                <a:spcPts val="1199"/>
              </a:spcAft>
            </a:pPr>
            <a:r>
              <a:rPr b="0" lang="es-US" sz="2139" spc="-1" strike="noStrike">
                <a:solidFill>
                  <a:srgbClr val="000000"/>
                </a:solidFill>
                <a:latin typeface="Arial"/>
                <a:ea typeface="MS PGothic"/>
              </a:rPr>
              <a:t>OPTIONS: </a:t>
            </a:r>
            <a:endParaRPr b="0" lang="es-US" sz="2139" spc="-1" strike="noStrike">
              <a:latin typeface="Arial"/>
            </a:endParaRPr>
          </a:p>
          <a:p>
            <a:pPr>
              <a:lnSpc>
                <a:spcPct val="100000"/>
              </a:lnSpc>
              <a:spcAft>
                <a:spcPts val="1199"/>
              </a:spcAft>
            </a:pPr>
            <a:r>
              <a:rPr b="0" lang="es-US" sz="1800" spc="-1" strike="noStrike">
                <a:solidFill>
                  <a:srgbClr val="000000"/>
                </a:solidFill>
                <a:latin typeface="Arial"/>
                <a:ea typeface="MS PGothic"/>
              </a:rPr>
              <a:t>Taxes (sales, soda, property, business, utility, hotel, marijuana)</a:t>
            </a:r>
            <a:endParaRPr b="0" lang="es-US" sz="1800" spc="-1" strike="noStrike">
              <a:latin typeface="Arial"/>
            </a:endParaRPr>
          </a:p>
          <a:p>
            <a:pPr>
              <a:lnSpc>
                <a:spcPct val="100000"/>
              </a:lnSpc>
              <a:spcAft>
                <a:spcPts val="1199"/>
              </a:spcAft>
            </a:pPr>
            <a:r>
              <a:rPr b="0" lang="es-US" sz="1800" spc="-1" strike="noStrike">
                <a:solidFill>
                  <a:srgbClr val="000000"/>
                </a:solidFill>
                <a:latin typeface="Arial"/>
                <a:ea typeface="MS PGothic"/>
              </a:rPr>
              <a:t>Fees (admissions, amenities, mitigations, abatement)</a:t>
            </a:r>
            <a:endParaRPr b="0" lang="es-US" sz="1800" spc="-1" strike="noStrike">
              <a:latin typeface="Arial"/>
            </a:endParaRPr>
          </a:p>
          <a:p>
            <a:pPr>
              <a:lnSpc>
                <a:spcPct val="100000"/>
              </a:lnSpc>
              <a:spcAft>
                <a:spcPts val="1199"/>
              </a:spcAft>
            </a:pPr>
            <a:r>
              <a:rPr b="0" lang="es-US" sz="1800" spc="-1" strike="noStrike">
                <a:solidFill>
                  <a:srgbClr val="000000"/>
                </a:solidFill>
                <a:latin typeface="Arial"/>
                <a:ea typeface="MS PGothic"/>
              </a:rPr>
              <a:t>Carve-out - reallocation</a:t>
            </a:r>
            <a:endParaRPr b="0" lang="es-US" sz="1800" spc="-1" strike="noStrike">
              <a:latin typeface="Arial"/>
            </a:endParaRPr>
          </a:p>
          <a:p>
            <a:pPr>
              <a:lnSpc>
                <a:spcPct val="100000"/>
              </a:lnSpc>
              <a:spcAft>
                <a:spcPts val="1199"/>
              </a:spcAft>
            </a:pPr>
            <a:r>
              <a:rPr b="0" lang="es-US" sz="2139" spc="-1" strike="noStrike">
                <a:solidFill>
                  <a:srgbClr val="000000"/>
                </a:solidFill>
                <a:latin typeface="Arial"/>
                <a:ea typeface="MS PGothic"/>
              </a:rPr>
              <a:t>CONSIDERATIONS: </a:t>
            </a:r>
            <a:endParaRPr b="0" lang="es-US" sz="2139" spc="-1" strike="noStrike">
              <a:latin typeface="Arial"/>
            </a:endParaRPr>
          </a:p>
          <a:p>
            <a:pPr>
              <a:lnSpc>
                <a:spcPct val="100000"/>
              </a:lnSpc>
              <a:spcAft>
                <a:spcPts val="1199"/>
              </a:spcAft>
            </a:pPr>
            <a:r>
              <a:rPr b="0" lang="es-US" sz="1800" spc="-1" strike="noStrike">
                <a:solidFill>
                  <a:srgbClr val="000000"/>
                </a:solidFill>
                <a:latin typeface="Arial"/>
                <a:ea typeface="MS PGothic"/>
              </a:rPr>
              <a:t>Polling, Legalities, Support base, Political landscape, Campaign costs</a:t>
            </a:r>
            <a:endParaRPr b="0" lang="es-US" sz="1800" spc="-1" strike="noStrike">
              <a:latin typeface="Arial"/>
            </a:endParaRPr>
          </a:p>
          <a:p>
            <a:pPr>
              <a:lnSpc>
                <a:spcPct val="100000"/>
              </a:lnSpc>
              <a:spcAft>
                <a:spcPts val="1199"/>
              </a:spcAft>
            </a:pPr>
            <a:r>
              <a:rPr b="0" lang="es-US" sz="2139" spc="-1" strike="noStrike">
                <a:solidFill>
                  <a:srgbClr val="000000"/>
                </a:solidFill>
                <a:latin typeface="Arial"/>
                <a:ea typeface="MS PGothic"/>
              </a:rPr>
              <a:t>DECISIONS:</a:t>
            </a:r>
            <a:endParaRPr b="0" lang="es-US" sz="2139" spc="-1" strike="noStrike">
              <a:latin typeface="Arial"/>
            </a:endParaRPr>
          </a:p>
          <a:p>
            <a:pPr>
              <a:lnSpc>
                <a:spcPct val="100000"/>
              </a:lnSpc>
              <a:spcAft>
                <a:spcPts val="1199"/>
              </a:spcAft>
            </a:pPr>
            <a:r>
              <a:rPr b="0" lang="es-US" sz="1800" spc="-1" strike="noStrike">
                <a:solidFill>
                  <a:srgbClr val="000000"/>
                </a:solidFill>
                <a:latin typeface="Arial"/>
                <a:ea typeface="MS PGothic"/>
              </a:rPr>
              <a:t>New resources vs. reallocation, Which revenue, Legislative vs ballot, Voter initiative vs.  Legislators, General vs special,  Which election </a:t>
            </a:r>
            <a:endParaRPr b="0" lang="es-US" sz="1800" spc="-1" strike="noStrike">
              <a:latin typeface="Arial"/>
            </a:endParaRPr>
          </a:p>
          <a:p>
            <a:pPr>
              <a:lnSpc>
                <a:spcPct val="100000"/>
              </a:lnSpc>
              <a:spcAft>
                <a:spcPts val="1199"/>
              </a:spcAft>
            </a:pPr>
            <a:endParaRPr b="0" lang="es-US" sz="1800" spc="-1" strike="noStrike">
              <a:latin typeface="Arial"/>
            </a:endParaRPr>
          </a:p>
          <a:p>
            <a:pPr>
              <a:lnSpc>
                <a:spcPct val="100000"/>
              </a:lnSpc>
              <a:spcAft>
                <a:spcPts val="1199"/>
              </a:spcAft>
            </a:pPr>
            <a:endParaRPr b="0" lang="es-US" sz="1800" spc="-1" strike="noStrike">
              <a:latin typeface="Arial"/>
            </a:endParaRPr>
          </a:p>
        </p:txBody>
      </p:sp>
      <p:graphicFrame>
        <p:nvGraphicFramePr>
          <p:cNvPr id="5" name="Diagram5"/>
          <p:cNvGraphicFramePr/>
          <p:nvPr>
            <p:extLst>
              <p:ext uri="{D42A27DB-BD31-4B8C-83A1-F6EECF244321}">
                <p14:modId xmlns:p14="http://schemas.microsoft.com/office/powerpoint/2010/main" val="668756285"/>
              </p:ext>
            </p:extLst>
          </p:nvPr>
        </p:nvGraphicFramePr>
        <p:xfrm>
          <a:off x="8578800" y="1058400"/>
          <a:ext cx="4070880" cy="4178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transition spd="med">
    <p:fade/>
  </p:transition>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7" name="CustomShape 1"/>
          <p:cNvSpPr/>
          <p:nvPr/>
        </p:nvSpPr>
        <p:spPr>
          <a:xfrm>
            <a:off x="0" y="0"/>
            <a:ext cx="12191760" cy="6857640"/>
          </a:xfrm>
          <a:prstGeom prst="rect">
            <a:avLst/>
          </a:prstGeom>
          <a:solidFill>
            <a:schemeClr val="accent4">
              <a:alpha val="50000"/>
              <a:hueOff val="8429816"/>
              <a:satOff val="0"/>
              <a:lumOff val="-588"/>
              <a:alphaOff val="0"/>
            </a:schemeClr>
          </a:solidFill>
          <a:ln>
            <a:noFill/>
          </a:ln>
        </p:spPr>
        <p:style>
          <a:lnRef idx="1">
            <a:schemeClr val="accent1"/>
          </a:lnRef>
          <a:fillRef idx="3">
            <a:schemeClr val="accent1"/>
          </a:fillRef>
          <a:effectRef idx="2">
            <a:schemeClr val="accent1"/>
          </a:effectRef>
          <a:fontRef idx="minor"/>
        </p:style>
      </p:sp>
      <p:pic>
        <p:nvPicPr>
          <p:cNvPr id="918" name="Picture 5" descr=""/>
          <p:cNvPicPr/>
          <p:nvPr/>
        </p:nvPicPr>
        <p:blipFill>
          <a:blip r:embed="rId1"/>
          <a:stretch/>
        </p:blipFill>
        <p:spPr>
          <a:xfrm>
            <a:off x="867960" y="1708200"/>
            <a:ext cx="2776680" cy="2956680"/>
          </a:xfrm>
          <a:prstGeom prst="rect">
            <a:avLst/>
          </a:prstGeom>
          <a:ln w="38160">
            <a:solidFill>
              <a:srgbClr val="ebab21"/>
            </a:solidFill>
            <a:miter/>
          </a:ln>
        </p:spPr>
      </p:pic>
      <p:sp>
        <p:nvSpPr>
          <p:cNvPr id="919" name="TextShape 2"/>
          <p:cNvSpPr txBox="1"/>
          <p:nvPr/>
        </p:nvSpPr>
        <p:spPr>
          <a:xfrm>
            <a:off x="4137120" y="1811880"/>
            <a:ext cx="7086240" cy="1186560"/>
          </a:xfrm>
          <a:prstGeom prst="rect">
            <a:avLst/>
          </a:prstGeom>
          <a:noFill/>
          <a:ln>
            <a:noFill/>
          </a:ln>
        </p:spPr>
        <p:txBody>
          <a:bodyPr anchor="ctr">
            <a:noAutofit/>
          </a:bodyPr>
          <a:p>
            <a:pPr>
              <a:lnSpc>
                <a:spcPct val="90000"/>
              </a:lnSpc>
            </a:pPr>
            <a:r>
              <a:rPr b="0" lang="en-US" sz="5340" spc="-1" strike="noStrike">
                <a:solidFill>
                  <a:srgbClr val="ffffff"/>
                </a:solidFill>
                <a:latin typeface="Calibri Light"/>
              </a:rPr>
              <a:t>The San Francisco Story</a:t>
            </a:r>
            <a:endParaRPr b="0" lang="en-US" sz="534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0" name="CustomShape 1"/>
          <p:cNvSpPr/>
          <p:nvPr/>
        </p:nvSpPr>
        <p:spPr>
          <a:xfrm>
            <a:off x="0" y="162144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nSpc>
                <a:spcPct val="100000"/>
              </a:lnSpc>
              <a:spcAft>
                <a:spcPts val="1199"/>
              </a:spcAft>
            </a:pPr>
            <a:endParaRPr b="0" lang="es-US" sz="1800" spc="-1" strike="noStrike">
              <a:latin typeface="Arial"/>
            </a:endParaRPr>
          </a:p>
          <a:p>
            <a:pPr>
              <a:lnSpc>
                <a:spcPct val="100000"/>
              </a:lnSpc>
              <a:spcAft>
                <a:spcPts val="1199"/>
              </a:spcAft>
            </a:pPr>
            <a:endParaRPr b="0" lang="es-US" sz="1800" spc="-1" strike="noStrike">
              <a:latin typeface="Arial"/>
            </a:endParaRPr>
          </a:p>
          <a:p>
            <a:pPr>
              <a:lnSpc>
                <a:spcPct val="90000"/>
              </a:lnSpc>
              <a:spcBef>
                <a:spcPts val="1001"/>
              </a:spcBef>
            </a:pPr>
            <a:endParaRPr b="0" lang="es-US" sz="1800" spc="-1" strike="noStrike">
              <a:latin typeface="Arial"/>
            </a:endParaRPr>
          </a:p>
        </p:txBody>
      </p:sp>
      <p:pic>
        <p:nvPicPr>
          <p:cNvPr id="921" name="Picture 8" descr=""/>
          <p:cNvPicPr/>
          <p:nvPr/>
        </p:nvPicPr>
        <p:blipFill>
          <a:blip r:embed="rId1"/>
          <a:stretch/>
        </p:blipFill>
        <p:spPr>
          <a:xfrm>
            <a:off x="214200" y="779040"/>
            <a:ext cx="1301400" cy="842040"/>
          </a:xfrm>
          <a:prstGeom prst="rect">
            <a:avLst/>
          </a:prstGeom>
          <a:ln>
            <a:noFill/>
          </a:ln>
        </p:spPr>
      </p:pic>
      <p:sp>
        <p:nvSpPr>
          <p:cNvPr id="922" name="TextShape 2"/>
          <p:cNvSpPr txBox="1"/>
          <p:nvPr/>
        </p:nvSpPr>
        <p:spPr>
          <a:xfrm>
            <a:off x="-130320" y="2593080"/>
            <a:ext cx="8229240" cy="4264560"/>
          </a:xfrm>
          <a:prstGeom prst="rect">
            <a:avLst/>
          </a:prstGeom>
          <a:noFill/>
          <a:ln>
            <a:noFill/>
          </a:ln>
        </p:spPr>
        <p:txBody>
          <a:bodyPr>
            <a:normAutofit fontScale="1000"/>
          </a:bodyPr>
          <a:p>
            <a:pPr marL="914400">
              <a:lnSpc>
                <a:spcPct val="100000"/>
              </a:lnSpc>
              <a:spcAft>
                <a:spcPts val="1199"/>
              </a:spcAft>
            </a:pPr>
            <a:r>
              <a:rPr b="1" lang="en-US" sz="13000" spc="-1" strike="noStrike">
                <a:solidFill>
                  <a:srgbClr val="000000"/>
                </a:solidFill>
                <a:latin typeface="Arial"/>
              </a:rPr>
              <a:t>REALLOCATE EXISTING DOLLARS</a:t>
            </a:r>
            <a:endParaRPr b="0" lang="en-US" sz="13000" spc="-1" strike="noStrike">
              <a:solidFill>
                <a:srgbClr val="000000"/>
              </a:solidFill>
              <a:latin typeface="Calibri"/>
            </a:endParaRPr>
          </a:p>
          <a:p>
            <a:pPr lvl="3" marL="1600200" indent="-228240">
              <a:lnSpc>
                <a:spcPct val="100000"/>
              </a:lnSpc>
              <a:spcAft>
                <a:spcPts val="1199"/>
              </a:spcAft>
              <a:buClr>
                <a:srgbClr val="000000"/>
              </a:buClr>
              <a:buFont typeface="Arial"/>
              <a:buChar char="•"/>
            </a:pPr>
            <a:r>
              <a:rPr b="0" lang="en-US" sz="12800" spc="-1" strike="noStrike">
                <a:solidFill>
                  <a:srgbClr val="000000"/>
                </a:solidFill>
                <a:latin typeface="Calibri"/>
              </a:rPr>
              <a:t>Budget process – childcare funding </a:t>
            </a:r>
            <a:endParaRPr b="0" lang="en-US" sz="12800" spc="-1" strike="noStrike">
              <a:solidFill>
                <a:srgbClr val="000000"/>
              </a:solidFill>
              <a:latin typeface="Calibri"/>
            </a:endParaRPr>
          </a:p>
          <a:p>
            <a:pPr lvl="3" marL="1600200" indent="-228240">
              <a:lnSpc>
                <a:spcPct val="100000"/>
              </a:lnSpc>
              <a:spcAft>
                <a:spcPts val="1199"/>
              </a:spcAft>
              <a:buClr>
                <a:srgbClr val="000000"/>
              </a:buClr>
              <a:buFont typeface="Arial"/>
              <a:buChar char="•"/>
            </a:pPr>
            <a:r>
              <a:rPr b="0" lang="en-US" sz="12800" spc="-1" strike="noStrike">
                <a:solidFill>
                  <a:srgbClr val="000000"/>
                </a:solidFill>
                <a:latin typeface="Calibri"/>
              </a:rPr>
              <a:t>Ballot – San Francisco, Oakland</a:t>
            </a:r>
            <a:endParaRPr b="0" lang="en-US" sz="12800" spc="-1" strike="noStrike">
              <a:solidFill>
                <a:srgbClr val="000000"/>
              </a:solidFill>
              <a:latin typeface="Calibri"/>
            </a:endParaRPr>
          </a:p>
          <a:p>
            <a:pPr marL="914400">
              <a:lnSpc>
                <a:spcPct val="100000"/>
              </a:lnSpc>
              <a:spcAft>
                <a:spcPts val="1199"/>
              </a:spcAft>
            </a:pPr>
            <a:endParaRPr b="0" lang="en-US" sz="12800" spc="-1" strike="noStrike">
              <a:solidFill>
                <a:srgbClr val="000000"/>
              </a:solidFill>
              <a:latin typeface="Calibri"/>
            </a:endParaRPr>
          </a:p>
          <a:p>
            <a:pPr marL="914400">
              <a:lnSpc>
                <a:spcPct val="100000"/>
              </a:lnSpc>
              <a:spcAft>
                <a:spcPts val="1199"/>
              </a:spcAft>
            </a:pPr>
            <a:r>
              <a:rPr b="1" lang="en-US" sz="13000" spc="-1" strike="noStrike">
                <a:solidFill>
                  <a:srgbClr val="000000"/>
                </a:solidFill>
                <a:latin typeface="Arial"/>
              </a:rPr>
              <a:t>GENERATE NEW DOLLARS </a:t>
            </a:r>
            <a:endParaRPr b="0" lang="en-US" sz="13000" spc="-1" strike="noStrike">
              <a:solidFill>
                <a:srgbClr val="000000"/>
              </a:solidFill>
              <a:latin typeface="Calibri"/>
            </a:endParaRPr>
          </a:p>
          <a:p>
            <a:pPr lvl="3" marL="1600200" indent="-228240">
              <a:lnSpc>
                <a:spcPct val="100000"/>
              </a:lnSpc>
              <a:spcAft>
                <a:spcPts val="1199"/>
              </a:spcAft>
              <a:buClr>
                <a:srgbClr val="000000"/>
              </a:buClr>
              <a:buFont typeface="Arial"/>
              <a:buChar char="•"/>
            </a:pPr>
            <a:r>
              <a:rPr b="0" lang="en-US" sz="12800" spc="-1" strike="noStrike">
                <a:solidFill>
                  <a:srgbClr val="000000"/>
                </a:solidFill>
                <a:latin typeface="Calibri"/>
              </a:rPr>
              <a:t>Budget process – Santa Cruz</a:t>
            </a:r>
            <a:endParaRPr b="0" lang="en-US" sz="12800" spc="-1" strike="noStrike">
              <a:solidFill>
                <a:srgbClr val="000000"/>
              </a:solidFill>
              <a:latin typeface="Calibri"/>
            </a:endParaRPr>
          </a:p>
          <a:p>
            <a:pPr lvl="3" marL="1600200" indent="-228240">
              <a:lnSpc>
                <a:spcPct val="100000"/>
              </a:lnSpc>
              <a:spcAft>
                <a:spcPts val="1199"/>
              </a:spcAft>
              <a:buClr>
                <a:srgbClr val="000000"/>
              </a:buClr>
              <a:buFont typeface="Arial"/>
              <a:buChar char="•"/>
            </a:pPr>
            <a:r>
              <a:rPr b="0" lang="en-US" sz="12800" spc="-1" strike="noStrike">
                <a:solidFill>
                  <a:srgbClr val="000000"/>
                </a:solidFill>
                <a:latin typeface="Calibri"/>
              </a:rPr>
              <a:t>Ballot – Alameda, San Joaquin, San Francisco</a:t>
            </a:r>
            <a:endParaRPr b="0" lang="en-US" sz="12800" spc="-1" strike="noStrike">
              <a:solidFill>
                <a:srgbClr val="000000"/>
              </a:solidFill>
              <a:latin typeface="Calibri"/>
            </a:endParaRPr>
          </a:p>
          <a:p>
            <a:pPr>
              <a:lnSpc>
                <a:spcPct val="100000"/>
              </a:lnSpc>
              <a:spcAft>
                <a:spcPts val="1199"/>
              </a:spcAft>
            </a:pPr>
            <a:endParaRPr b="0" lang="en-US" sz="12800" spc="-1" strike="noStrike">
              <a:solidFill>
                <a:srgbClr val="000000"/>
              </a:solidFill>
              <a:latin typeface="Calibri"/>
            </a:endParaRPr>
          </a:p>
          <a:p>
            <a:pPr algn="ctr">
              <a:lnSpc>
                <a:spcPct val="100000"/>
              </a:lnSpc>
              <a:spcAft>
                <a:spcPts val="1199"/>
              </a:spcAft>
            </a:pPr>
            <a:endParaRPr b="0" lang="en-US" sz="12800" spc="-1" strike="noStrike">
              <a:solidFill>
                <a:srgbClr val="000000"/>
              </a:solidFill>
              <a:latin typeface="Calibri"/>
            </a:endParaRPr>
          </a:p>
          <a:p>
            <a:pPr algn="ctr">
              <a:lnSpc>
                <a:spcPct val="100000"/>
              </a:lnSpc>
              <a:spcAft>
                <a:spcPts val="1199"/>
              </a:spcAft>
            </a:pPr>
            <a:r>
              <a:rPr b="1" lang="en-US" sz="4000" spc="-1" strike="noStrike">
                <a:solidFill>
                  <a:srgbClr val="000000"/>
                </a:solidFill>
                <a:latin typeface="Arial"/>
              </a:rPr>
              <a:t>.</a:t>
            </a:r>
            <a:endParaRPr b="0" lang="en-US" sz="4000" spc="-1" strike="noStrike">
              <a:solidFill>
                <a:srgbClr val="000000"/>
              </a:solidFill>
              <a:latin typeface="Calibri"/>
            </a:endParaRPr>
          </a:p>
          <a:p>
            <a:pPr>
              <a:lnSpc>
                <a:spcPct val="90000"/>
              </a:lnSpc>
              <a:spcBef>
                <a:spcPts val="1001"/>
              </a:spcBef>
            </a:pPr>
            <a:endParaRPr b="0" lang="en-US" sz="4000" spc="-1" strike="noStrike">
              <a:solidFill>
                <a:srgbClr val="000000"/>
              </a:solidFill>
              <a:latin typeface="Calibri"/>
            </a:endParaRPr>
          </a:p>
        </p:txBody>
      </p:sp>
      <p:sp>
        <p:nvSpPr>
          <p:cNvPr id="923" name="TextShape 3"/>
          <p:cNvSpPr txBox="1"/>
          <p:nvPr/>
        </p:nvSpPr>
        <p:spPr>
          <a:xfrm>
            <a:off x="1847880" y="138600"/>
            <a:ext cx="6954840" cy="1280520"/>
          </a:xfrm>
          <a:prstGeom prst="rect">
            <a:avLst/>
          </a:prstGeom>
          <a:noFill/>
          <a:ln>
            <a:noFill/>
          </a:ln>
        </p:spPr>
        <p:txBody>
          <a:bodyPr>
            <a:normAutofit fontScale="87000"/>
          </a:bodyPr>
          <a:p>
            <a:pPr>
              <a:lnSpc>
                <a:spcPct val="90000"/>
              </a:lnSpc>
            </a:pPr>
            <a:br/>
            <a:r>
              <a:rPr b="1" lang="en-US" sz="4000" spc="-1" strike="noStrike">
                <a:solidFill>
                  <a:srgbClr val="0d0486"/>
                </a:solidFill>
                <a:latin typeface="Arial Rounded MT Bold"/>
              </a:rPr>
              <a:t>TWO WAYS TO GET PUBLIC DOLLARS </a:t>
            </a:r>
            <a:endParaRPr b="0" lang="en-US" sz="4000" spc="-1" strike="noStrike">
              <a:solidFill>
                <a:srgbClr val="000000"/>
              </a:solidFill>
              <a:latin typeface="Calibri"/>
            </a:endParaRPr>
          </a:p>
        </p:txBody>
      </p:sp>
      <p:sp>
        <p:nvSpPr>
          <p:cNvPr id="924" name="CustomShape 4"/>
          <p:cNvSpPr/>
          <p:nvPr/>
        </p:nvSpPr>
        <p:spPr>
          <a:xfrm>
            <a:off x="8578800" y="0"/>
            <a:ext cx="3612960" cy="6857640"/>
          </a:xfrm>
          <a:prstGeom prst="rect">
            <a:avLst/>
          </a:prstGeom>
          <a:solidFill>
            <a:srgbClr val="15074a"/>
          </a:solidFill>
          <a:ln>
            <a:noFill/>
          </a:ln>
        </p:spPr>
        <p:style>
          <a:lnRef idx="1">
            <a:schemeClr val="accent1"/>
          </a:lnRef>
          <a:fillRef idx="3">
            <a:schemeClr val="accent1"/>
          </a:fillRef>
          <a:effectRef idx="2">
            <a:schemeClr val="accent1"/>
          </a:effectRef>
          <a:fontRef idx="minor"/>
        </p:style>
      </p:sp>
      <p:pic>
        <p:nvPicPr>
          <p:cNvPr id="925" name="Picture 1" descr=""/>
          <p:cNvPicPr/>
          <p:nvPr/>
        </p:nvPicPr>
        <p:blipFill>
          <a:blip r:embed="rId2"/>
          <a:srcRect l="18227" t="11088" r="12659" b="41280"/>
          <a:stretch/>
        </p:blipFill>
        <p:spPr>
          <a:xfrm>
            <a:off x="8578800" y="1621440"/>
            <a:ext cx="3657240" cy="3803760"/>
          </a:xfrm>
          <a:prstGeom prst="rect">
            <a:avLst/>
          </a:prstGeom>
          <a:ln>
            <a:noFill/>
          </a:ln>
        </p:spPr>
      </p:pic>
    </p:spTree>
  </p:cSld>
  <p:transition spd="med">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CustomShape 1"/>
          <p:cNvSpPr/>
          <p:nvPr/>
        </p:nvSpPr>
        <p:spPr>
          <a:xfrm>
            <a:off x="0" y="128736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txBody>
          <a:bodyPr lIns="90000" rIns="90000" tIns="45000" bIns="45000" anchor="ctr">
            <a:noAutofit/>
          </a:bodyPr>
          <a:p>
            <a:pPr algn="ctr">
              <a:lnSpc>
                <a:spcPct val="100000"/>
              </a:lnSpc>
            </a:pPr>
            <a:r>
              <a:rPr b="1" lang="es-US" sz="2800" spc="-1" strike="noStrike">
                <a:solidFill>
                  <a:srgbClr val="ffffff"/>
                </a:solidFill>
                <a:latin typeface="Calibri"/>
              </a:rPr>
              <a:t>POLLING CONTINUES TO SUPPORT CHILDREN AND YOUTH FUNDING </a:t>
            </a:r>
            <a:endParaRPr b="0" lang="es-US" sz="2800" spc="-1" strike="noStrike">
              <a:latin typeface="Arial"/>
            </a:endParaRPr>
          </a:p>
        </p:txBody>
      </p:sp>
      <p:pic>
        <p:nvPicPr>
          <p:cNvPr id="440" name="Picture 8" descr=""/>
          <p:cNvPicPr/>
          <p:nvPr/>
        </p:nvPicPr>
        <p:blipFill>
          <a:blip r:embed="rId1"/>
          <a:stretch/>
        </p:blipFill>
        <p:spPr>
          <a:xfrm>
            <a:off x="479160" y="421200"/>
            <a:ext cx="1301400" cy="842040"/>
          </a:xfrm>
          <a:prstGeom prst="rect">
            <a:avLst/>
          </a:prstGeom>
          <a:ln>
            <a:noFill/>
          </a:ln>
        </p:spPr>
      </p:pic>
      <p:sp>
        <p:nvSpPr>
          <p:cNvPr id="441" name="TextShape 2"/>
          <p:cNvSpPr txBox="1"/>
          <p:nvPr/>
        </p:nvSpPr>
        <p:spPr>
          <a:xfrm>
            <a:off x="2270520" y="525240"/>
            <a:ext cx="9442080" cy="412560"/>
          </a:xfrm>
          <a:prstGeom prst="rect">
            <a:avLst/>
          </a:prstGeom>
          <a:noFill/>
          <a:ln>
            <a:noFill/>
          </a:ln>
        </p:spPr>
        <p:txBody>
          <a:bodyPr>
            <a:normAutofit fontScale="56000"/>
          </a:bodyPr>
          <a:p>
            <a:pPr>
              <a:lnSpc>
                <a:spcPct val="90000"/>
              </a:lnSpc>
            </a:pPr>
            <a:r>
              <a:rPr b="1" lang="en-US" sz="3600" spc="-1" strike="noStrike">
                <a:solidFill>
                  <a:srgbClr val="0d0486"/>
                </a:solidFill>
                <a:latin typeface="Arial Rounded MT Bold"/>
              </a:rPr>
              <a:t>STATUS OF FUNDING MOVEMENT IN CA </a:t>
            </a:r>
            <a:endParaRPr b="0" lang="en-US" sz="3600" spc="-1" strike="noStrike">
              <a:solidFill>
                <a:srgbClr val="000000"/>
              </a:solidFill>
              <a:latin typeface="Calibri"/>
            </a:endParaRPr>
          </a:p>
        </p:txBody>
      </p:sp>
      <p:sp>
        <p:nvSpPr>
          <p:cNvPr id="442" name="TextShape 3"/>
          <p:cNvSpPr txBox="1"/>
          <p:nvPr/>
        </p:nvSpPr>
        <p:spPr>
          <a:xfrm>
            <a:off x="375480" y="2017440"/>
            <a:ext cx="5090400" cy="4637520"/>
          </a:xfrm>
          <a:prstGeom prst="rect">
            <a:avLst/>
          </a:prstGeom>
          <a:noFill/>
          <a:ln>
            <a:noFill/>
          </a:ln>
        </p:spPr>
        <p:txBody>
          <a:bodyPr>
            <a:normAutofit fontScale="75000"/>
          </a:bodyPr>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Widespread interest in budget advocacy and ballot measures - dozens of city and county coalitions in every part of state are engaged in learning and starting the journey.</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Advocates for children and youth are experimenting using the ballot – since 2016 ballot measures in 16 places.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Dedicated funding faced obstacle of 2/3 – legal challenges are winning, and advocates becoming more creative.</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Building capacity takes time.  Challenges have not deterred interest or optimism.</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Pandemic has increased activism and public focus on children and youth.</a:t>
            </a:r>
            <a:endParaRPr b="0" lang="en-US" sz="2400" spc="-1" strike="noStrike">
              <a:solidFill>
                <a:srgbClr val="000000"/>
              </a:solidFill>
              <a:latin typeface="Calibri"/>
            </a:endParaRPr>
          </a:p>
        </p:txBody>
      </p:sp>
      <p:pic>
        <p:nvPicPr>
          <p:cNvPr id="443" name="Picture 7" descr=""/>
          <p:cNvPicPr/>
          <p:nvPr/>
        </p:nvPicPr>
        <p:blipFill>
          <a:blip r:embed="rId2"/>
          <a:stretch/>
        </p:blipFill>
        <p:spPr>
          <a:xfrm>
            <a:off x="6969240" y="2114640"/>
            <a:ext cx="2516400" cy="931320"/>
          </a:xfrm>
          <a:prstGeom prst="rect">
            <a:avLst/>
          </a:prstGeom>
          <a:ln>
            <a:noFill/>
          </a:ln>
        </p:spPr>
      </p:pic>
      <p:pic>
        <p:nvPicPr>
          <p:cNvPr id="444" name="Picture 9" descr=""/>
          <p:cNvPicPr/>
          <p:nvPr/>
        </p:nvPicPr>
        <p:blipFill>
          <a:blip r:embed="rId3"/>
          <a:srcRect l="21027" t="5905" r="23146" b="0"/>
          <a:stretch/>
        </p:blipFill>
        <p:spPr>
          <a:xfrm>
            <a:off x="9746640" y="1922400"/>
            <a:ext cx="2184120" cy="1686960"/>
          </a:xfrm>
          <a:prstGeom prst="rect">
            <a:avLst/>
          </a:prstGeom>
          <a:ln>
            <a:noFill/>
          </a:ln>
        </p:spPr>
      </p:pic>
      <p:pic>
        <p:nvPicPr>
          <p:cNvPr id="445" name="Picture 10" descr=""/>
          <p:cNvPicPr/>
          <p:nvPr/>
        </p:nvPicPr>
        <p:blipFill>
          <a:blip r:embed="rId4"/>
          <a:stretch/>
        </p:blipFill>
        <p:spPr>
          <a:xfrm>
            <a:off x="10195200" y="3870000"/>
            <a:ext cx="1851480" cy="1851480"/>
          </a:xfrm>
          <a:prstGeom prst="rect">
            <a:avLst/>
          </a:prstGeom>
          <a:ln>
            <a:noFill/>
          </a:ln>
        </p:spPr>
      </p:pic>
      <p:pic>
        <p:nvPicPr>
          <p:cNvPr id="446" name="Picture 12" descr=""/>
          <p:cNvPicPr/>
          <p:nvPr/>
        </p:nvPicPr>
        <p:blipFill>
          <a:blip r:embed="rId5"/>
          <a:stretch/>
        </p:blipFill>
        <p:spPr>
          <a:xfrm>
            <a:off x="8039520" y="3579840"/>
            <a:ext cx="1783800" cy="1215720"/>
          </a:xfrm>
          <a:prstGeom prst="rect">
            <a:avLst/>
          </a:prstGeom>
          <a:ln>
            <a:noFill/>
          </a:ln>
        </p:spPr>
      </p:pic>
      <p:pic>
        <p:nvPicPr>
          <p:cNvPr id="447" name="Picture 13" descr=""/>
          <p:cNvPicPr/>
          <p:nvPr/>
        </p:nvPicPr>
        <p:blipFill>
          <a:blip r:embed="rId6"/>
          <a:stretch/>
        </p:blipFill>
        <p:spPr>
          <a:xfrm>
            <a:off x="5779440" y="4820760"/>
            <a:ext cx="1977120" cy="1573560"/>
          </a:xfrm>
          <a:prstGeom prst="rect">
            <a:avLst/>
          </a:prstGeom>
          <a:ln>
            <a:noFill/>
          </a:ln>
        </p:spPr>
      </p:pic>
      <p:pic>
        <p:nvPicPr>
          <p:cNvPr id="448" name="Picture 15" descr=""/>
          <p:cNvPicPr/>
          <p:nvPr/>
        </p:nvPicPr>
        <p:blipFill>
          <a:blip r:embed="rId7"/>
          <a:stretch/>
        </p:blipFill>
        <p:spPr>
          <a:xfrm>
            <a:off x="7987320" y="5178600"/>
            <a:ext cx="1977120" cy="1085760"/>
          </a:xfrm>
          <a:prstGeom prst="rect">
            <a:avLst/>
          </a:prstGeom>
          <a:ln>
            <a:noFill/>
          </a:ln>
        </p:spPr>
      </p:pic>
      <p:pic>
        <p:nvPicPr>
          <p:cNvPr id="449" name="Picture 16" descr=""/>
          <p:cNvPicPr/>
          <p:nvPr/>
        </p:nvPicPr>
        <p:blipFill>
          <a:blip r:embed="rId8"/>
          <a:stretch/>
        </p:blipFill>
        <p:spPr>
          <a:xfrm>
            <a:off x="5826960" y="3238200"/>
            <a:ext cx="1851480" cy="1390320"/>
          </a:xfrm>
          <a:prstGeom prst="rect">
            <a:avLst/>
          </a:prstGeom>
          <a:ln>
            <a:noFill/>
          </a:ln>
        </p:spPr>
      </p:pic>
    </p:spTree>
  </p:cSld>
  <p:transition spd="med">
    <p:fade/>
  </p:transition>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6" name="CustomShape 1"/>
          <p:cNvSpPr/>
          <p:nvPr/>
        </p:nvSpPr>
        <p:spPr>
          <a:xfrm>
            <a:off x="0" y="1645200"/>
            <a:ext cx="12191760" cy="88344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27" name="Picture 8" descr=""/>
          <p:cNvPicPr/>
          <p:nvPr/>
        </p:nvPicPr>
        <p:blipFill>
          <a:blip r:embed="rId1"/>
          <a:stretch/>
        </p:blipFill>
        <p:spPr>
          <a:xfrm>
            <a:off x="321840" y="802800"/>
            <a:ext cx="1301400" cy="842040"/>
          </a:xfrm>
          <a:prstGeom prst="rect">
            <a:avLst/>
          </a:prstGeom>
          <a:ln>
            <a:noFill/>
          </a:ln>
        </p:spPr>
      </p:pic>
      <p:sp>
        <p:nvSpPr>
          <p:cNvPr id="928" name="TextShape 2"/>
          <p:cNvSpPr txBox="1"/>
          <p:nvPr/>
        </p:nvSpPr>
        <p:spPr>
          <a:xfrm>
            <a:off x="972720" y="2933640"/>
            <a:ext cx="6698880" cy="375444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3600" spc="-1" strike="noStrike">
                <a:solidFill>
                  <a:srgbClr val="000000"/>
                </a:solidFill>
                <a:latin typeface="Arial"/>
                <a:ea typeface="MS PGothic"/>
              </a:rPr>
              <a:t>Making the case</a:t>
            </a:r>
            <a:endParaRPr b="0" lang="en-US" sz="36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3600" spc="-1" strike="noStrike">
                <a:solidFill>
                  <a:srgbClr val="000000"/>
                </a:solidFill>
                <a:latin typeface="Arial"/>
                <a:ea typeface="MS PGothic"/>
              </a:rPr>
              <a:t>Building the base</a:t>
            </a:r>
            <a:endParaRPr b="0" lang="en-US" sz="36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3600" spc="-1" strike="noStrike">
                <a:solidFill>
                  <a:srgbClr val="000000"/>
                </a:solidFill>
                <a:latin typeface="Arial"/>
                <a:ea typeface="MS PGothic"/>
              </a:rPr>
              <a:t>Crafting the plan</a:t>
            </a:r>
            <a:endParaRPr b="0" lang="en-US" sz="36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3600" spc="-1" strike="noStrike">
                <a:solidFill>
                  <a:srgbClr val="000000"/>
                </a:solidFill>
                <a:latin typeface="Arial"/>
                <a:ea typeface="MS PGothic"/>
              </a:rPr>
              <a:t>Mounting the</a:t>
            </a:r>
            <a:br/>
            <a:r>
              <a:rPr b="0" lang="en-US" sz="3600" spc="-1" strike="noStrike">
                <a:solidFill>
                  <a:srgbClr val="000000"/>
                </a:solidFill>
                <a:latin typeface="Arial"/>
                <a:ea typeface="MS PGothic"/>
              </a:rPr>
              <a:t>campaign</a:t>
            </a:r>
            <a:endParaRPr b="0" lang="en-US" sz="3600" spc="-1" strike="noStrike">
              <a:solidFill>
                <a:srgbClr val="000000"/>
              </a:solidFill>
              <a:latin typeface="Arial"/>
            </a:endParaRPr>
          </a:p>
          <a:p>
            <a:pPr>
              <a:lnSpc>
                <a:spcPct val="100000"/>
              </a:lnSpc>
              <a:spcAft>
                <a:spcPts val="1199"/>
              </a:spcAft>
            </a:pPr>
            <a:r>
              <a:rPr b="1" lang="en-US" sz="2400" spc="-1" strike="noStrike">
                <a:solidFill>
                  <a:srgbClr val="000000"/>
                </a:solidFill>
                <a:latin typeface="Arial"/>
                <a:ea typeface="MS PGothic"/>
              </a:rPr>
              <a:t> </a:t>
            </a:r>
            <a:endParaRPr b="0" lang="en-US" sz="2400" spc="-1" strike="noStrike">
              <a:solidFill>
                <a:srgbClr val="000000"/>
              </a:solidFill>
              <a:latin typeface="Arial"/>
            </a:endParaRPr>
          </a:p>
        </p:txBody>
      </p:sp>
      <p:sp>
        <p:nvSpPr>
          <p:cNvPr id="929" name="TextShape 3"/>
          <p:cNvSpPr txBox="1"/>
          <p:nvPr/>
        </p:nvSpPr>
        <p:spPr>
          <a:xfrm>
            <a:off x="1707840" y="613440"/>
            <a:ext cx="10254600" cy="771120"/>
          </a:xfrm>
          <a:prstGeom prst="rect">
            <a:avLst/>
          </a:prstGeom>
          <a:noFill/>
          <a:ln>
            <a:noFill/>
          </a:ln>
        </p:spPr>
        <p:txBody>
          <a:bodyPr lIns="0" rIns="0" tIns="0" bIns="0">
            <a:noAutofit/>
          </a:bodyPr>
          <a:p>
            <a:pPr>
              <a:lnSpc>
                <a:spcPct val="100000"/>
              </a:lnSpc>
            </a:pPr>
            <a:r>
              <a:rPr b="1" lang="en-US" sz="4000" spc="-1" strike="noStrike">
                <a:solidFill>
                  <a:srgbClr val="260c76"/>
                </a:solidFill>
                <a:latin typeface="Arial"/>
                <a:ea typeface="MS PGothic"/>
              </a:rPr>
              <a:t>Roadmap For Creating Dedicated Funding</a:t>
            </a:r>
            <a:endParaRPr b="0" lang="en-US" sz="4000" spc="-1" strike="noStrike">
              <a:solidFill>
                <a:srgbClr val="000000"/>
              </a:solidFill>
              <a:latin typeface="Arial"/>
            </a:endParaRPr>
          </a:p>
        </p:txBody>
      </p:sp>
      <p:sp>
        <p:nvSpPr>
          <p:cNvPr id="930" name="CustomShape 4"/>
          <p:cNvSpPr/>
          <p:nvPr/>
        </p:nvSpPr>
        <p:spPr>
          <a:xfrm>
            <a:off x="972720" y="1896480"/>
            <a:ext cx="11305080" cy="454680"/>
          </a:xfrm>
          <a:prstGeom prst="rect">
            <a:avLst/>
          </a:prstGeom>
          <a:noFill/>
          <a:ln>
            <a:noFill/>
          </a:ln>
        </p:spPr>
        <p:style>
          <a:lnRef idx="0"/>
          <a:fillRef idx="0"/>
          <a:effectRef idx="0"/>
          <a:fontRef idx="minor"/>
        </p:style>
        <p:txBody>
          <a:bodyPr lIns="0" rIns="0" tIns="0" bIns="0">
            <a:noAutofit/>
          </a:bodyPr>
          <a:p>
            <a:pPr>
              <a:lnSpc>
                <a:spcPct val="100000"/>
              </a:lnSpc>
            </a:pPr>
            <a:r>
              <a:rPr b="1" lang="es-US" sz="2670" spc="-1" strike="noStrike">
                <a:solidFill>
                  <a:srgbClr val="ffffff"/>
                </a:solidFill>
                <a:latin typeface="Arial"/>
                <a:ea typeface="MS PGothic"/>
              </a:rPr>
              <a:t>THERE ARE KEY ELEMENTS OF WORK, BUT NO LINEAR PATH</a:t>
            </a:r>
            <a:endParaRPr b="0" lang="es-US" sz="2670" spc="-1" strike="noStrike">
              <a:latin typeface="Arial"/>
            </a:endParaRPr>
          </a:p>
        </p:txBody>
      </p:sp>
      <p:pic>
        <p:nvPicPr>
          <p:cNvPr id="931" name="Picture 2" descr=""/>
          <p:cNvPicPr/>
          <p:nvPr/>
        </p:nvPicPr>
        <p:blipFill>
          <a:blip r:embed="rId2"/>
          <a:stretch/>
        </p:blipFill>
        <p:spPr>
          <a:xfrm>
            <a:off x="5101560" y="3682080"/>
            <a:ext cx="7090200" cy="3175560"/>
          </a:xfrm>
          <a:prstGeom prst="rect">
            <a:avLst/>
          </a:prstGeom>
          <a:ln>
            <a:noFill/>
          </a:ln>
        </p:spPr>
      </p:pic>
    </p:spTree>
  </p:cSld>
  <p:transition spd="med">
    <p:fade/>
  </p:transition>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2" name="CustomShape 1"/>
          <p:cNvSpPr/>
          <p:nvPr/>
        </p:nvSpPr>
        <p:spPr>
          <a:xfrm>
            <a:off x="0" y="1617120"/>
            <a:ext cx="12191760" cy="108324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33" name="Picture 8" descr=""/>
          <p:cNvPicPr/>
          <p:nvPr/>
        </p:nvPicPr>
        <p:blipFill>
          <a:blip r:embed="rId1"/>
          <a:stretch/>
        </p:blipFill>
        <p:spPr>
          <a:xfrm>
            <a:off x="321840" y="779040"/>
            <a:ext cx="1301400" cy="842040"/>
          </a:xfrm>
          <a:prstGeom prst="rect">
            <a:avLst/>
          </a:prstGeom>
          <a:ln>
            <a:noFill/>
          </a:ln>
        </p:spPr>
      </p:pic>
      <p:graphicFrame>
        <p:nvGraphicFramePr>
          <p:cNvPr id="934" name="Table 2"/>
          <p:cNvGraphicFramePr/>
          <p:nvPr/>
        </p:nvGraphicFramePr>
        <p:xfrm>
          <a:off x="972720" y="3081240"/>
          <a:ext cx="6698880" cy="360000"/>
        </p:xfrm>
        <a:graphic>
          <a:graphicData uri="http://schemas.openxmlformats.org/drawingml/2006/table">
            <a:tbl>
              <a:tblPr/>
              <a:tblGrid>
                <a:gridCol w="3349440"/>
                <a:gridCol w="3349440"/>
              </a:tblGrid>
              <a:tr h="0">
                <a:tc>
                  <a:txBody>
                    <a:bodyPr>
                      <a:noAutofit/>
                    </a:bodyPr>
                    <a:p>
                      <a:pPr>
                        <a:lnSpc>
                          <a:spcPct val="100000"/>
                        </a:lnSpc>
                        <a:spcAft>
                          <a:spcPts val="1199"/>
                        </a:spcAft>
                      </a:pPr>
                      <a:r>
                        <a:rPr b="1" lang="es-US" sz="2400" spc="-1" strike="noStrike">
                          <a:solidFill>
                            <a:srgbClr val="000000"/>
                          </a:solidFill>
                          <a:latin typeface="Arial"/>
                          <a:ea typeface="MS PGothic"/>
                        </a:rPr>
                        <a:t>FOUNDATIONAL ELEMENTS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Convener,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Coalition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Community assessment </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Commitment</a:t>
                      </a:r>
                      <a:endParaRPr b="0" lang="es-US" sz="2400" spc="-1" strike="noStrike">
                        <a:latin typeface="Arial"/>
                      </a:endParaRPr>
                    </a:p>
                    <a:p>
                      <a:pPr>
                        <a:lnSpc>
                          <a:spcPct val="100000"/>
                        </a:lnSpc>
                        <a:spcAft>
                          <a:spcPts val="1199"/>
                        </a:spcAft>
                      </a:pPr>
                      <a:endParaRPr b="0" lang="es-US" sz="2400" spc="-1" strike="noStrike">
                        <a:latin typeface="Arial"/>
                      </a:endParaRPr>
                    </a:p>
                  </a:txBody>
                  <a:tcPr marL="91440" marR="91440">
                    <a:noFill/>
                  </a:tcPr>
                </a:tc>
                <a:tc>
                  <a:txBody>
                    <a:bodyPr>
                      <a:noAutofit/>
                    </a:bodyPr>
                    <a:p>
                      <a:pPr>
                        <a:lnSpc>
                          <a:spcPct val="100000"/>
                        </a:lnSpc>
                        <a:spcAft>
                          <a:spcPts val="1199"/>
                        </a:spcAft>
                      </a:pPr>
                      <a:r>
                        <a:rPr b="1" lang="es-US" sz="2400" spc="-1" strike="noStrike">
                          <a:solidFill>
                            <a:srgbClr val="000000"/>
                          </a:solidFill>
                          <a:latin typeface="Arial"/>
                          <a:ea typeface="MS PGothic"/>
                        </a:rPr>
                        <a:t>KEY STEPS</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Making the case</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Building the base</a:t>
                      </a:r>
                      <a:endParaRPr b="0" lang="es-US" sz="2400" spc="-1" strike="noStrike">
                        <a:latin typeface="Arial"/>
                      </a:endParaRPr>
                    </a:p>
                    <a:p>
                      <a:pPr marL="226440" indent="-226080">
                        <a:lnSpc>
                          <a:spcPct val="100000"/>
                        </a:lnSpc>
                        <a:spcAft>
                          <a:spcPts val="1199"/>
                        </a:spcAft>
                        <a:buClr>
                          <a:srgbClr val="000000"/>
                        </a:buClr>
                        <a:buFont typeface="Arial"/>
                        <a:buChar char="•"/>
                      </a:pPr>
                      <a:r>
                        <a:rPr b="0" lang="es-US" sz="2400" spc="-1" strike="noStrike">
                          <a:solidFill>
                            <a:srgbClr val="000000"/>
                          </a:solidFill>
                          <a:latin typeface="Arial"/>
                          <a:ea typeface="MS PGothic"/>
                        </a:rPr>
                        <a:t>Crafting the plan</a:t>
                      </a:r>
                      <a:endParaRPr b="0" lang="es-US" sz="2400" spc="-1" strike="noStrike">
                        <a:latin typeface="Arial"/>
                      </a:endParaRPr>
                    </a:p>
                    <a:p>
                      <a:pPr>
                        <a:lnSpc>
                          <a:spcPct val="100000"/>
                        </a:lnSpc>
                        <a:spcAft>
                          <a:spcPts val="1199"/>
                        </a:spcAft>
                      </a:pPr>
                      <a:r>
                        <a:rPr b="1" lang="es-US" sz="2400" spc="-1" strike="noStrike">
                          <a:solidFill>
                            <a:srgbClr val="000000"/>
                          </a:solidFill>
                          <a:latin typeface="Arial"/>
                          <a:ea typeface="MS PGothic"/>
                        </a:rPr>
                        <a:t> </a:t>
                      </a:r>
                      <a:endParaRPr b="0" lang="es-US" sz="2400" spc="-1" strike="noStrike">
                        <a:latin typeface="Arial"/>
                      </a:endParaRPr>
                    </a:p>
                  </a:txBody>
                  <a:tcPr marL="91440" marR="91440">
                    <a:noFill/>
                  </a:tcPr>
                </a:tc>
              </a:tr>
            </a:tbl>
          </a:graphicData>
        </a:graphic>
      </p:graphicFrame>
      <p:sp>
        <p:nvSpPr>
          <p:cNvPr id="935" name="TextShape 3"/>
          <p:cNvSpPr txBox="1"/>
          <p:nvPr/>
        </p:nvSpPr>
        <p:spPr>
          <a:xfrm>
            <a:off x="1919880" y="645480"/>
            <a:ext cx="5742000" cy="412560"/>
          </a:xfrm>
          <a:prstGeom prst="rect">
            <a:avLst/>
          </a:prstGeom>
          <a:noFill/>
          <a:ln>
            <a:noFill/>
          </a:ln>
        </p:spPr>
        <p:txBody>
          <a:bodyPr lIns="0" rIns="0" tIns="0" bIns="0">
            <a:noAutofit/>
          </a:bodyPr>
          <a:p>
            <a:pPr>
              <a:lnSpc>
                <a:spcPct val="100000"/>
              </a:lnSpc>
            </a:pPr>
            <a:r>
              <a:rPr b="1" lang="en-US" sz="2800" spc="-1" strike="noStrike">
                <a:solidFill>
                  <a:srgbClr val="260c76"/>
                </a:solidFill>
                <a:latin typeface="Arial"/>
                <a:ea typeface="MS PGothic"/>
              </a:rPr>
              <a:t>ROADMAP FOR CREATING A DEDICATED FUND</a:t>
            </a:r>
            <a:endParaRPr b="0" lang="en-US" sz="2800" spc="-1" strike="noStrike">
              <a:solidFill>
                <a:srgbClr val="000000"/>
              </a:solidFill>
              <a:latin typeface="Arial"/>
            </a:endParaRPr>
          </a:p>
        </p:txBody>
      </p:sp>
      <p:sp>
        <p:nvSpPr>
          <p:cNvPr id="936" name="CustomShape 4"/>
          <p:cNvSpPr/>
          <p:nvPr/>
        </p:nvSpPr>
        <p:spPr>
          <a:xfrm>
            <a:off x="8578800" y="0"/>
            <a:ext cx="3612960" cy="685764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37" name="CustomShape 5"/>
          <p:cNvSpPr/>
          <p:nvPr/>
        </p:nvSpPr>
        <p:spPr>
          <a:xfrm>
            <a:off x="1422360" y="1718640"/>
            <a:ext cx="7113600" cy="454680"/>
          </a:xfrm>
          <a:prstGeom prst="rect">
            <a:avLst/>
          </a:prstGeom>
          <a:noFill/>
          <a:ln>
            <a:noFill/>
          </a:ln>
        </p:spPr>
        <p:style>
          <a:lnRef idx="0"/>
          <a:fillRef idx="0"/>
          <a:effectRef idx="0"/>
          <a:fontRef idx="minor"/>
        </p:style>
        <p:txBody>
          <a:bodyPr lIns="0" rIns="0" tIns="0" bIns="0">
            <a:noAutofit/>
          </a:bodyPr>
          <a:p>
            <a:pPr>
              <a:lnSpc>
                <a:spcPct val="100000"/>
              </a:lnSpc>
            </a:pPr>
            <a:r>
              <a:rPr b="1" lang="es-US" sz="2670" spc="-1" strike="noStrike">
                <a:solidFill>
                  <a:srgbClr val="ffffff"/>
                </a:solidFill>
                <a:latin typeface="Arial"/>
                <a:ea typeface="MS PGothic"/>
              </a:rPr>
              <a:t>THERE ARE KEY ELEMENTS OF WORK, </a:t>
            </a:r>
            <a:endParaRPr b="0" lang="es-US" sz="2670" spc="-1" strike="noStrike">
              <a:latin typeface="Arial"/>
            </a:endParaRPr>
          </a:p>
          <a:p>
            <a:pPr>
              <a:lnSpc>
                <a:spcPct val="100000"/>
              </a:lnSpc>
            </a:pPr>
            <a:r>
              <a:rPr b="1" lang="es-US" sz="2670" spc="-1" strike="noStrike">
                <a:solidFill>
                  <a:srgbClr val="ffffff"/>
                </a:solidFill>
                <a:latin typeface="Arial"/>
                <a:ea typeface="MS PGothic"/>
              </a:rPr>
              <a:t>BUT NO LINEAR PATH</a:t>
            </a:r>
            <a:endParaRPr b="0" lang="es-US" sz="2670" spc="-1" strike="noStrike">
              <a:latin typeface="Arial"/>
            </a:endParaRPr>
          </a:p>
        </p:txBody>
      </p:sp>
      <p:pic>
        <p:nvPicPr>
          <p:cNvPr id="938" name="Picture 11" descr=""/>
          <p:cNvPicPr/>
          <p:nvPr/>
        </p:nvPicPr>
        <p:blipFill>
          <a:blip r:embed="rId2"/>
          <a:stretch/>
        </p:blipFill>
        <p:spPr>
          <a:xfrm>
            <a:off x="7560720" y="5833440"/>
            <a:ext cx="721440" cy="772200"/>
          </a:xfrm>
          <a:prstGeom prst="rect">
            <a:avLst/>
          </a:prstGeom>
          <a:ln>
            <a:noFill/>
          </a:ln>
        </p:spPr>
      </p:pic>
      <p:pic>
        <p:nvPicPr>
          <p:cNvPr id="939" name="Picture 1" descr=""/>
          <p:cNvPicPr/>
          <p:nvPr/>
        </p:nvPicPr>
        <p:blipFill>
          <a:blip r:embed="rId3"/>
          <a:stretch/>
        </p:blipFill>
        <p:spPr>
          <a:xfrm>
            <a:off x="8748360" y="946080"/>
            <a:ext cx="3259440" cy="3259440"/>
          </a:xfrm>
          <a:prstGeom prst="rect">
            <a:avLst/>
          </a:prstGeom>
          <a:ln>
            <a:noFill/>
          </a:ln>
        </p:spPr>
      </p:pic>
    </p:spTree>
  </p:cSld>
  <p:transition spd="med">
    <p:fade/>
  </p:transition>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0" name="CustomShape 1"/>
          <p:cNvSpPr/>
          <p:nvPr/>
        </p:nvSpPr>
        <p:spPr>
          <a:xfrm>
            <a:off x="0" y="1593720"/>
            <a:ext cx="12191760" cy="6346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41" name="Picture 8" descr=""/>
          <p:cNvPicPr/>
          <p:nvPr/>
        </p:nvPicPr>
        <p:blipFill>
          <a:blip r:embed="rId1"/>
          <a:stretch/>
        </p:blipFill>
        <p:spPr>
          <a:xfrm>
            <a:off x="321840" y="779040"/>
            <a:ext cx="1301400" cy="842040"/>
          </a:xfrm>
          <a:prstGeom prst="rect">
            <a:avLst/>
          </a:prstGeom>
          <a:ln>
            <a:noFill/>
          </a:ln>
        </p:spPr>
      </p:pic>
      <p:sp>
        <p:nvSpPr>
          <p:cNvPr id="942" name="TextShape 2"/>
          <p:cNvSpPr txBox="1"/>
          <p:nvPr/>
        </p:nvSpPr>
        <p:spPr>
          <a:xfrm>
            <a:off x="1136880" y="2241720"/>
            <a:ext cx="6721560" cy="4759920"/>
          </a:xfrm>
          <a:prstGeom prst="rect">
            <a:avLst/>
          </a:prstGeom>
          <a:noFill/>
          <a:ln>
            <a:noFill/>
          </a:ln>
        </p:spPr>
        <p:txBody>
          <a:bodyPr lIns="0" rIns="0" tIns="0" bIns="0">
            <a:noAutofit/>
          </a:bodyPr>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Gaps in services – priority needs</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Legal realities – e.g. voter threshold</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Public opinion </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Consensus of sponsoring coalition</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Political champions</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Strength of opposition</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Potential volunteers</a:t>
            </a:r>
            <a:endParaRPr b="0" lang="en-US" sz="2600" spc="-1" strike="noStrike">
              <a:solidFill>
                <a:srgbClr val="000000"/>
              </a:solidFill>
              <a:latin typeface="Arial"/>
            </a:endParaRPr>
          </a:p>
          <a:p>
            <a:pPr lvl="1" marL="531360" indent="-304560">
              <a:lnSpc>
                <a:spcPct val="100000"/>
              </a:lnSpc>
              <a:spcAft>
                <a:spcPts val="1199"/>
              </a:spcAft>
              <a:buClr>
                <a:srgbClr val="000000"/>
              </a:buClr>
              <a:buFont typeface="Arial"/>
              <a:buChar char="•"/>
            </a:pPr>
            <a:r>
              <a:rPr b="0" lang="en-US" sz="2600" spc="-1" strike="noStrike">
                <a:solidFill>
                  <a:srgbClr val="000000"/>
                </a:solidFill>
                <a:latin typeface="Arial"/>
                <a:ea typeface="MS PGothic"/>
              </a:rPr>
              <a:t>Resources of advocates</a:t>
            </a:r>
            <a:endParaRPr b="0" lang="en-US" sz="2600" spc="-1" strike="noStrike">
              <a:solidFill>
                <a:srgbClr val="000000"/>
              </a:solidFill>
              <a:latin typeface="Arial"/>
            </a:endParaRPr>
          </a:p>
          <a:p>
            <a:pPr>
              <a:lnSpc>
                <a:spcPct val="100000"/>
              </a:lnSpc>
              <a:spcAft>
                <a:spcPts val="1199"/>
              </a:spcAft>
            </a:pPr>
            <a:endParaRPr b="0" lang="en-US" sz="2600" spc="-1" strike="noStrike">
              <a:solidFill>
                <a:srgbClr val="000000"/>
              </a:solidFill>
              <a:latin typeface="Arial"/>
            </a:endParaRPr>
          </a:p>
        </p:txBody>
      </p:sp>
      <p:sp>
        <p:nvSpPr>
          <p:cNvPr id="943" name="TextShape 3"/>
          <p:cNvSpPr txBox="1"/>
          <p:nvPr/>
        </p:nvSpPr>
        <p:spPr>
          <a:xfrm>
            <a:off x="1919880" y="645480"/>
            <a:ext cx="6419520" cy="575280"/>
          </a:xfrm>
          <a:prstGeom prst="rect">
            <a:avLst/>
          </a:prstGeom>
          <a:noFill/>
          <a:ln>
            <a:noFill/>
          </a:ln>
        </p:spPr>
        <p:txBody>
          <a:bodyPr lIns="0" rIns="0" tIns="0" bIns="0">
            <a:normAutofit fontScale="35000"/>
          </a:bodyPr>
          <a:p>
            <a:pPr>
              <a:lnSpc>
                <a:spcPct val="100000"/>
              </a:lnSpc>
            </a:pPr>
            <a:r>
              <a:rPr b="1" lang="en-US" sz="2670" spc="-1" strike="noStrike">
                <a:solidFill>
                  <a:srgbClr val="260c76"/>
                </a:solidFill>
                <a:latin typeface="Arial"/>
                <a:ea typeface="MS PGothic"/>
              </a:rPr>
              <a:t>WHAT TO CONSIDER IN MAKING DECISIONS ABOUT FUNDING STRATEGY?</a:t>
            </a:r>
            <a:endParaRPr b="0" lang="en-US" sz="2670" spc="-1" strike="noStrike">
              <a:solidFill>
                <a:srgbClr val="000000"/>
              </a:solidFill>
              <a:latin typeface="Arial"/>
            </a:endParaRPr>
          </a:p>
        </p:txBody>
      </p:sp>
      <p:sp>
        <p:nvSpPr>
          <p:cNvPr id="944" name="CustomShape 4"/>
          <p:cNvSpPr/>
          <p:nvPr/>
        </p:nvSpPr>
        <p:spPr>
          <a:xfrm>
            <a:off x="8578800" y="0"/>
            <a:ext cx="3612960" cy="685764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45" name="CustomShape 5"/>
          <p:cNvSpPr/>
          <p:nvPr/>
        </p:nvSpPr>
        <p:spPr>
          <a:xfrm>
            <a:off x="246960" y="1718640"/>
            <a:ext cx="8092080" cy="397440"/>
          </a:xfrm>
          <a:prstGeom prst="rect">
            <a:avLst/>
          </a:prstGeom>
          <a:noFill/>
          <a:ln>
            <a:noFill/>
          </a:ln>
        </p:spPr>
        <p:style>
          <a:lnRef idx="0"/>
          <a:fillRef idx="0"/>
          <a:effectRef idx="0"/>
          <a:fontRef idx="minor"/>
        </p:style>
        <p:txBody>
          <a:bodyPr lIns="0" rIns="0" tIns="0" bIns="0">
            <a:noAutofit/>
          </a:bodyPr>
          <a:p>
            <a:pPr>
              <a:lnSpc>
                <a:spcPct val="100000"/>
              </a:lnSpc>
              <a:spcAft>
                <a:spcPts val="1199"/>
              </a:spcAft>
            </a:pPr>
            <a:r>
              <a:rPr b="1" lang="es-US" sz="2000" spc="-1" strike="noStrike">
                <a:solidFill>
                  <a:srgbClr val="000000"/>
                </a:solidFill>
                <a:latin typeface="Arial"/>
                <a:ea typeface="MS PGothic"/>
              </a:rPr>
              <a:t>Be open to unexpected opportunities.  Know when to compromise.</a:t>
            </a:r>
            <a:endParaRPr b="0" lang="es-US" sz="2000" spc="-1" strike="noStrike">
              <a:latin typeface="Arial"/>
            </a:endParaRPr>
          </a:p>
        </p:txBody>
      </p:sp>
      <p:pic>
        <p:nvPicPr>
          <p:cNvPr id="946" name="Picture 2" descr=""/>
          <p:cNvPicPr/>
          <p:nvPr/>
        </p:nvPicPr>
        <p:blipFill>
          <a:blip r:embed="rId2"/>
          <a:srcRect l="0" t="-4991" r="0" b="9340"/>
          <a:stretch/>
        </p:blipFill>
        <p:spPr>
          <a:xfrm>
            <a:off x="8568000" y="-194040"/>
            <a:ext cx="3623760" cy="4023000"/>
          </a:xfrm>
          <a:prstGeom prst="rect">
            <a:avLst/>
          </a:prstGeom>
          <a:ln>
            <a:noFill/>
          </a:ln>
        </p:spPr>
      </p:pic>
      <p:pic>
        <p:nvPicPr>
          <p:cNvPr id="947" name="Picture 3" descr=""/>
          <p:cNvPicPr/>
          <p:nvPr/>
        </p:nvPicPr>
        <p:blipFill>
          <a:blip r:embed="rId3"/>
          <a:srcRect l="0" t="4" r="0" b="22285"/>
          <a:stretch/>
        </p:blipFill>
        <p:spPr>
          <a:xfrm>
            <a:off x="8562600" y="3200400"/>
            <a:ext cx="3634560" cy="3657240"/>
          </a:xfrm>
          <a:prstGeom prst="rect">
            <a:avLst/>
          </a:prstGeom>
          <a:ln>
            <a:noFill/>
          </a:ln>
        </p:spPr>
      </p:pic>
    </p:spTree>
  </p:cSld>
  <p:transition spd="med">
    <p:fade/>
  </p:transition>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8" name="TextShape 1"/>
          <p:cNvSpPr txBox="1"/>
          <p:nvPr/>
        </p:nvSpPr>
        <p:spPr>
          <a:xfrm>
            <a:off x="408240" y="2436120"/>
            <a:ext cx="5455800" cy="4169520"/>
          </a:xfrm>
          <a:prstGeom prst="rect">
            <a:avLst/>
          </a:prstGeom>
          <a:noFill/>
          <a:ln>
            <a:noFill/>
          </a:ln>
        </p:spPr>
        <p:txBody>
          <a:bodyPr>
            <a:normAutofit fontScale="69000"/>
          </a:bodyPr>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Reliance on short-term solutions to single agency budget needs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Lack of knowledge about public budgets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Lack of participation in local budget processes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Lack of collective action to address public budget issues</a:t>
            </a:r>
            <a:endParaRPr b="0" lang="en-US" sz="2670" spc="-1" strike="noStrike">
              <a:solidFill>
                <a:srgbClr val="000000"/>
              </a:solidFill>
              <a:latin typeface="Calibri"/>
            </a:endParaRPr>
          </a:p>
          <a:p>
            <a:pPr>
              <a:lnSpc>
                <a:spcPct val="90000"/>
              </a:lnSpc>
              <a:spcBef>
                <a:spcPts val="1001"/>
              </a:spcBef>
            </a:pPr>
            <a:r>
              <a:rPr b="0" lang="en-US" sz="2670" spc="-1" strike="noStrike">
                <a:solidFill>
                  <a:srgbClr val="000000"/>
                </a:solidFill>
                <a:latin typeface="Calibri"/>
              </a:rPr>
              <a:t>Missed opportunities to build social and political capital and change how resources are allocated.  </a:t>
            </a:r>
            <a:endParaRPr b="0" lang="en-US" sz="2670" spc="-1" strike="noStrike">
              <a:solidFill>
                <a:srgbClr val="000000"/>
              </a:solidFill>
              <a:latin typeface="Calibri"/>
            </a:endParaRPr>
          </a:p>
          <a:p>
            <a:pPr>
              <a:lnSpc>
                <a:spcPct val="90000"/>
              </a:lnSpc>
              <a:spcBef>
                <a:spcPts val="1001"/>
              </a:spcBef>
            </a:pPr>
            <a:endParaRPr b="0" lang="en-US" sz="2670" spc="-1" strike="noStrike">
              <a:solidFill>
                <a:srgbClr val="000000"/>
              </a:solidFill>
              <a:latin typeface="Calibri"/>
            </a:endParaRPr>
          </a:p>
          <a:p>
            <a:pPr>
              <a:lnSpc>
                <a:spcPct val="90000"/>
              </a:lnSpc>
              <a:spcBef>
                <a:spcPts val="1001"/>
              </a:spcBef>
            </a:pPr>
            <a:r>
              <a:rPr b="1" lang="en-US" sz="3300" spc="-1" strike="noStrike">
                <a:solidFill>
                  <a:srgbClr val="000000"/>
                </a:solidFill>
                <a:latin typeface="Calibri"/>
              </a:rPr>
              <a:t>WE MUST RE-INVENT OUR ROLE IN CIVIC LIFE.</a:t>
            </a:r>
            <a:endParaRPr b="0" lang="en-US" sz="3300" spc="-1" strike="noStrike">
              <a:solidFill>
                <a:srgbClr val="000000"/>
              </a:solidFill>
              <a:latin typeface="Calibri"/>
            </a:endParaRPr>
          </a:p>
          <a:p>
            <a:pPr>
              <a:lnSpc>
                <a:spcPct val="90000"/>
              </a:lnSpc>
              <a:spcBef>
                <a:spcPts val="1001"/>
              </a:spcBef>
            </a:pPr>
            <a:endParaRPr b="0" lang="en-US" sz="3300" spc="-1" strike="noStrike">
              <a:solidFill>
                <a:srgbClr val="000000"/>
              </a:solidFill>
              <a:latin typeface="Calibri"/>
            </a:endParaRPr>
          </a:p>
          <a:p>
            <a:pPr>
              <a:lnSpc>
                <a:spcPct val="90000"/>
              </a:lnSpc>
              <a:spcBef>
                <a:spcPts val="1001"/>
              </a:spcBef>
            </a:pPr>
            <a:endParaRPr b="0" lang="en-US" sz="3300" spc="-1" strike="noStrike">
              <a:solidFill>
                <a:srgbClr val="000000"/>
              </a:solidFill>
              <a:latin typeface="Calibri"/>
            </a:endParaRPr>
          </a:p>
        </p:txBody>
      </p:sp>
      <p:sp>
        <p:nvSpPr>
          <p:cNvPr id="949" name="TextShape 2"/>
          <p:cNvSpPr txBox="1"/>
          <p:nvPr/>
        </p:nvSpPr>
        <p:spPr>
          <a:xfrm>
            <a:off x="1411920" y="-101160"/>
            <a:ext cx="3938040" cy="412560"/>
          </a:xfrm>
          <a:prstGeom prst="rect">
            <a:avLst/>
          </a:prstGeom>
          <a:noFill/>
          <a:ln>
            <a:noFill/>
          </a:ln>
        </p:spPr>
        <p:txBody>
          <a:bodyPr>
            <a:normAutofit fontScale="4000"/>
          </a:bodyPr>
          <a:p>
            <a:pPr>
              <a:lnSpc>
                <a:spcPct val="90000"/>
              </a:lnSpc>
            </a:pPr>
            <a:br/>
            <a:r>
              <a:rPr b="1" lang="en-US" sz="3100" spc="-1" strike="noStrike">
                <a:solidFill>
                  <a:srgbClr val="0d0486"/>
                </a:solidFill>
                <a:latin typeface="Arial Rounded MT Bold"/>
              </a:rPr>
              <a:t>CBO’S AND ADVOCATES FOR CHILDREN NOT PREPARED FOR BUDGET BATTLES</a:t>
            </a:r>
            <a:endParaRPr b="0" lang="en-US" sz="3100" spc="-1" strike="noStrike">
              <a:solidFill>
                <a:srgbClr val="000000"/>
              </a:solidFill>
              <a:latin typeface="Calibri"/>
            </a:endParaRPr>
          </a:p>
        </p:txBody>
      </p:sp>
      <p:pic>
        <p:nvPicPr>
          <p:cNvPr id="950" name="Picture 8" descr=""/>
          <p:cNvPicPr/>
          <p:nvPr/>
        </p:nvPicPr>
        <p:blipFill>
          <a:blip r:embed="rId1"/>
          <a:srcRect l="7299" t="0" r="2509" b="0"/>
          <a:stretch/>
        </p:blipFill>
        <p:spPr>
          <a:xfrm>
            <a:off x="6095880" y="828360"/>
            <a:ext cx="6077160" cy="5200560"/>
          </a:xfrm>
          <a:prstGeom prst="rect">
            <a:avLst/>
          </a:prstGeom>
          <a:ln>
            <a:noFill/>
          </a:ln>
        </p:spPr>
      </p:pic>
    </p:spTree>
  </p:cSld>
  <p:transition spd="med">
    <p:fade/>
  </p:transition>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1" name="Picture 8" descr=""/>
          <p:cNvPicPr/>
          <p:nvPr/>
        </p:nvPicPr>
        <p:blipFill>
          <a:blip r:embed="rId1"/>
          <a:stretch/>
        </p:blipFill>
        <p:spPr>
          <a:xfrm>
            <a:off x="321840" y="125280"/>
            <a:ext cx="1301400" cy="842040"/>
          </a:xfrm>
          <a:prstGeom prst="rect">
            <a:avLst/>
          </a:prstGeom>
          <a:ln>
            <a:noFill/>
          </a:ln>
        </p:spPr>
      </p:pic>
      <p:sp>
        <p:nvSpPr>
          <p:cNvPr id="952" name="TextShape 1"/>
          <p:cNvSpPr txBox="1"/>
          <p:nvPr/>
        </p:nvSpPr>
        <p:spPr>
          <a:xfrm>
            <a:off x="2010960" y="133560"/>
            <a:ext cx="5742000" cy="412560"/>
          </a:xfrm>
          <a:prstGeom prst="rect">
            <a:avLst/>
          </a:prstGeom>
          <a:noFill/>
          <a:ln>
            <a:noFill/>
          </a:ln>
        </p:spPr>
        <p:txBody>
          <a:bodyPr>
            <a:normAutofit fontScale="56000"/>
          </a:bodyPr>
          <a:p>
            <a:pPr>
              <a:lnSpc>
                <a:spcPct val="90000"/>
              </a:lnSpc>
            </a:pPr>
            <a:r>
              <a:rPr b="1" lang="en-US" sz="3600" spc="-1" strike="noStrike">
                <a:solidFill>
                  <a:srgbClr val="0d0486"/>
                </a:solidFill>
                <a:latin typeface="Arial Rounded MT Bold"/>
              </a:rPr>
              <a:t>DRAMA HELPS</a:t>
            </a:r>
            <a:endParaRPr b="0" lang="en-US" sz="3600" spc="-1" strike="noStrike">
              <a:solidFill>
                <a:srgbClr val="000000"/>
              </a:solidFill>
              <a:latin typeface="Calibri"/>
            </a:endParaRPr>
          </a:p>
        </p:txBody>
      </p:sp>
      <p:pic>
        <p:nvPicPr>
          <p:cNvPr id="953" name="Picture 2" descr=""/>
          <p:cNvPicPr/>
          <p:nvPr/>
        </p:nvPicPr>
        <p:blipFill>
          <a:blip r:embed="rId2"/>
          <a:stretch/>
        </p:blipFill>
        <p:spPr>
          <a:xfrm>
            <a:off x="1680120" y="803880"/>
            <a:ext cx="8071920" cy="6053760"/>
          </a:xfrm>
          <a:prstGeom prst="rect">
            <a:avLst/>
          </a:prstGeom>
          <a:ln>
            <a:noFill/>
          </a:ln>
        </p:spPr>
      </p:pic>
    </p:spTree>
  </p:cSld>
  <p:transition spd="med">
    <p:fade/>
  </p:transition>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4" name="CustomShape 1"/>
          <p:cNvSpPr/>
          <p:nvPr/>
        </p:nvSpPr>
        <p:spPr>
          <a:xfrm>
            <a:off x="0" y="162144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955" name="Picture 8" descr=""/>
          <p:cNvPicPr/>
          <p:nvPr/>
        </p:nvPicPr>
        <p:blipFill>
          <a:blip r:embed="rId1"/>
          <a:stretch/>
        </p:blipFill>
        <p:spPr>
          <a:xfrm>
            <a:off x="321840" y="779040"/>
            <a:ext cx="1301400" cy="842040"/>
          </a:xfrm>
          <a:prstGeom prst="rect">
            <a:avLst/>
          </a:prstGeom>
          <a:ln>
            <a:noFill/>
          </a:ln>
        </p:spPr>
      </p:pic>
      <p:sp>
        <p:nvSpPr>
          <p:cNvPr id="956" name="TextShape 2"/>
          <p:cNvSpPr txBox="1"/>
          <p:nvPr/>
        </p:nvSpPr>
        <p:spPr>
          <a:xfrm>
            <a:off x="1623600" y="742320"/>
            <a:ext cx="8390880" cy="412560"/>
          </a:xfrm>
          <a:prstGeom prst="rect">
            <a:avLst/>
          </a:prstGeom>
          <a:noFill/>
          <a:ln>
            <a:noFill/>
          </a:ln>
        </p:spPr>
        <p:txBody>
          <a:bodyPr>
            <a:normAutofit fontScale="56000"/>
          </a:bodyPr>
          <a:p>
            <a:pPr>
              <a:lnSpc>
                <a:spcPct val="90000"/>
              </a:lnSpc>
            </a:pPr>
            <a:r>
              <a:rPr b="1" lang="en-US" sz="3600" spc="-1" strike="noStrike">
                <a:solidFill>
                  <a:srgbClr val="0d0486"/>
                </a:solidFill>
                <a:latin typeface="Arial Rounded MT Bold"/>
              </a:rPr>
              <a:t>                       </a:t>
            </a:r>
            <a:r>
              <a:rPr b="1" lang="en-US" sz="3600" spc="-1" strike="noStrike">
                <a:solidFill>
                  <a:srgbClr val="0d0486"/>
                </a:solidFill>
                <a:latin typeface="Arial Rounded MT Bold"/>
              </a:rPr>
              <a:t>NUMBERS COUNT</a:t>
            </a:r>
            <a:endParaRPr b="0" lang="en-US" sz="3600" spc="-1" strike="noStrike">
              <a:solidFill>
                <a:srgbClr val="000000"/>
              </a:solidFill>
              <a:latin typeface="Calibri"/>
            </a:endParaRPr>
          </a:p>
        </p:txBody>
      </p:sp>
      <p:pic>
        <p:nvPicPr>
          <p:cNvPr id="957" name="Content Placeholder 8" descr=""/>
          <p:cNvPicPr/>
          <p:nvPr/>
        </p:nvPicPr>
        <p:blipFill>
          <a:blip r:embed="rId2"/>
          <a:srcRect l="0" t="21378" r="0" b="0"/>
          <a:stretch/>
        </p:blipFill>
        <p:spPr>
          <a:xfrm>
            <a:off x="174240" y="2256480"/>
            <a:ext cx="6476760" cy="3818880"/>
          </a:xfrm>
          <a:prstGeom prst="rect">
            <a:avLst/>
          </a:prstGeom>
          <a:ln>
            <a:noFill/>
          </a:ln>
        </p:spPr>
      </p:pic>
      <p:pic>
        <p:nvPicPr>
          <p:cNvPr id="958" name="Picture 9" descr=""/>
          <p:cNvPicPr/>
          <p:nvPr/>
        </p:nvPicPr>
        <p:blipFill>
          <a:blip r:embed="rId3"/>
          <a:srcRect l="-133" t="9075" r="133" b="364"/>
          <a:stretch/>
        </p:blipFill>
        <p:spPr>
          <a:xfrm>
            <a:off x="5422320" y="1621440"/>
            <a:ext cx="6769440" cy="4597920"/>
          </a:xfrm>
          <a:prstGeom prst="rect">
            <a:avLst/>
          </a:prstGeom>
          <a:ln>
            <a:solidFill>
              <a:schemeClr val="tx1"/>
            </a:solidFill>
          </a:ln>
        </p:spPr>
      </p:pic>
    </p:spTree>
  </p:cSld>
  <p:transition spd="med">
    <p:fade/>
  </p:transition>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9" name="CustomShape 1"/>
          <p:cNvSpPr/>
          <p:nvPr/>
        </p:nvSpPr>
        <p:spPr>
          <a:xfrm>
            <a:off x="0" y="1593720"/>
            <a:ext cx="12191760" cy="6346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60" name="Picture 8" descr=""/>
          <p:cNvPicPr/>
          <p:nvPr/>
        </p:nvPicPr>
        <p:blipFill>
          <a:blip r:embed="rId1"/>
          <a:stretch/>
        </p:blipFill>
        <p:spPr>
          <a:xfrm>
            <a:off x="321840" y="779040"/>
            <a:ext cx="1301400" cy="842040"/>
          </a:xfrm>
          <a:prstGeom prst="rect">
            <a:avLst/>
          </a:prstGeom>
          <a:ln>
            <a:noFill/>
          </a:ln>
        </p:spPr>
      </p:pic>
      <p:sp>
        <p:nvSpPr>
          <p:cNvPr id="961" name="TextShape 2"/>
          <p:cNvSpPr txBox="1"/>
          <p:nvPr/>
        </p:nvSpPr>
        <p:spPr>
          <a:xfrm>
            <a:off x="920880" y="2520360"/>
            <a:ext cx="7199640" cy="390852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2800" spc="-1" strike="noStrike">
                <a:solidFill>
                  <a:srgbClr val="000000"/>
                </a:solidFill>
                <a:latin typeface="Arial"/>
                <a:ea typeface="MS PGothic"/>
              </a:rPr>
              <a:t>Assets – Tradition of social justice, Understand problems close-up, Connected to program participants.</a:t>
            </a:r>
            <a:endParaRPr b="0" lang="en-US" sz="28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800" spc="-1" strike="noStrike">
                <a:solidFill>
                  <a:srgbClr val="000000"/>
                </a:solidFill>
                <a:latin typeface="Arial"/>
                <a:ea typeface="MS PGothic"/>
              </a:rPr>
              <a:t>Challenges – Financial conflicts, Political inexperience, Not knowing regulations</a:t>
            </a:r>
            <a:endParaRPr b="0" lang="en-US" sz="2800" spc="-1" strike="noStrike">
              <a:solidFill>
                <a:srgbClr val="000000"/>
              </a:solidFill>
              <a:latin typeface="Arial"/>
            </a:endParaRPr>
          </a:p>
          <a:p>
            <a:pPr>
              <a:lnSpc>
                <a:spcPct val="100000"/>
              </a:lnSpc>
              <a:spcAft>
                <a:spcPts val="1199"/>
              </a:spcAft>
            </a:pPr>
            <a:endParaRPr b="0" lang="en-US" sz="2800" spc="-1" strike="noStrike">
              <a:solidFill>
                <a:srgbClr val="000000"/>
              </a:solidFill>
              <a:latin typeface="Arial"/>
            </a:endParaRPr>
          </a:p>
          <a:p>
            <a:pPr>
              <a:lnSpc>
                <a:spcPct val="100000"/>
              </a:lnSpc>
              <a:spcAft>
                <a:spcPts val="1199"/>
              </a:spcAft>
            </a:pPr>
            <a:r>
              <a:rPr b="1" lang="en-US" sz="2800" spc="-1" strike="noStrike">
                <a:solidFill>
                  <a:srgbClr val="000000"/>
                </a:solidFill>
                <a:latin typeface="Arial"/>
                <a:ea typeface="MS PGothic"/>
              </a:rPr>
              <a:t>Youth and Parents </a:t>
            </a:r>
            <a:r>
              <a:rPr b="0" lang="en-US" sz="2800" spc="-1" strike="noStrike">
                <a:solidFill>
                  <a:srgbClr val="000000"/>
                </a:solidFill>
                <a:latin typeface="Arial"/>
                <a:ea typeface="MS PGothic"/>
              </a:rPr>
              <a:t>– The most Powerful voices</a:t>
            </a:r>
            <a:endParaRPr b="0" lang="en-US" sz="2800" spc="-1" strike="noStrike">
              <a:solidFill>
                <a:srgbClr val="000000"/>
              </a:solidFill>
              <a:latin typeface="Arial"/>
            </a:endParaRPr>
          </a:p>
        </p:txBody>
      </p:sp>
      <p:sp>
        <p:nvSpPr>
          <p:cNvPr id="962" name="TextShape 3"/>
          <p:cNvSpPr txBox="1"/>
          <p:nvPr/>
        </p:nvSpPr>
        <p:spPr>
          <a:xfrm>
            <a:off x="1953720" y="393840"/>
            <a:ext cx="5742000" cy="412560"/>
          </a:xfrm>
          <a:prstGeom prst="rect">
            <a:avLst/>
          </a:prstGeom>
          <a:noFill/>
          <a:ln>
            <a:noFill/>
          </a:ln>
        </p:spPr>
        <p:txBody>
          <a:bodyPr lIns="0" rIns="0" tIns="0" bIns="0">
            <a:normAutofit fontScale="22000"/>
          </a:bodyPr>
          <a:p>
            <a:pPr>
              <a:lnSpc>
                <a:spcPct val="100000"/>
              </a:lnSpc>
            </a:pPr>
            <a:r>
              <a:rPr b="1" lang="en-US" sz="3600" spc="-1" strike="noStrike">
                <a:solidFill>
                  <a:srgbClr val="000000"/>
                </a:solidFill>
                <a:latin typeface="Tahoma"/>
              </a:rPr>
              <a:t>NON-PROFIT PROVIDERS ARE CORE</a:t>
            </a:r>
            <a:endParaRPr b="0" lang="en-US" sz="3600" spc="-1" strike="noStrike">
              <a:solidFill>
                <a:srgbClr val="000000"/>
              </a:solidFill>
              <a:latin typeface="Arial"/>
            </a:endParaRPr>
          </a:p>
        </p:txBody>
      </p:sp>
      <p:sp>
        <p:nvSpPr>
          <p:cNvPr id="963" name="CustomShape 4"/>
          <p:cNvSpPr/>
          <p:nvPr/>
        </p:nvSpPr>
        <p:spPr>
          <a:xfrm>
            <a:off x="8578800" y="0"/>
            <a:ext cx="3612960" cy="685764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64" name="Picture 2" descr=""/>
          <p:cNvPicPr/>
          <p:nvPr/>
        </p:nvPicPr>
        <p:blipFill>
          <a:blip r:embed="rId2"/>
          <a:srcRect l="6793" t="0" r="5710" b="0"/>
          <a:stretch/>
        </p:blipFill>
        <p:spPr>
          <a:xfrm>
            <a:off x="8574480" y="3429000"/>
            <a:ext cx="3604320" cy="3089880"/>
          </a:xfrm>
          <a:prstGeom prst="rect">
            <a:avLst/>
          </a:prstGeom>
          <a:ln>
            <a:noFill/>
          </a:ln>
        </p:spPr>
      </p:pic>
      <p:pic>
        <p:nvPicPr>
          <p:cNvPr id="965" name="Picture 3" descr=""/>
          <p:cNvPicPr/>
          <p:nvPr/>
        </p:nvPicPr>
        <p:blipFill>
          <a:blip r:embed="rId3"/>
          <a:srcRect l="0" t="9365" r="0" b="20414"/>
          <a:stretch/>
        </p:blipFill>
        <p:spPr>
          <a:xfrm>
            <a:off x="8578800" y="766080"/>
            <a:ext cx="3616920" cy="1904760"/>
          </a:xfrm>
          <a:prstGeom prst="rect">
            <a:avLst/>
          </a:prstGeom>
          <a:ln>
            <a:noFill/>
          </a:ln>
        </p:spPr>
      </p:pic>
    </p:spTree>
  </p:cSld>
  <p:transition spd="med">
    <p:fade/>
  </p:transition>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6" name="CustomShape 1"/>
          <p:cNvSpPr/>
          <p:nvPr/>
        </p:nvSpPr>
        <p:spPr>
          <a:xfrm>
            <a:off x="0" y="1593720"/>
            <a:ext cx="12191760" cy="9118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67" name="Picture 8" descr=""/>
          <p:cNvPicPr/>
          <p:nvPr/>
        </p:nvPicPr>
        <p:blipFill>
          <a:blip r:embed="rId1"/>
          <a:stretch/>
        </p:blipFill>
        <p:spPr>
          <a:xfrm>
            <a:off x="321840" y="779040"/>
            <a:ext cx="1301400" cy="842040"/>
          </a:xfrm>
          <a:prstGeom prst="rect">
            <a:avLst/>
          </a:prstGeom>
          <a:ln>
            <a:noFill/>
          </a:ln>
        </p:spPr>
      </p:pic>
      <p:sp>
        <p:nvSpPr>
          <p:cNvPr id="968" name="TextShape 2"/>
          <p:cNvSpPr txBox="1"/>
          <p:nvPr/>
        </p:nvSpPr>
        <p:spPr>
          <a:xfrm>
            <a:off x="1693440" y="2732760"/>
            <a:ext cx="5191920" cy="389736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2139" spc="-1" strike="noStrike">
                <a:solidFill>
                  <a:srgbClr val="000000"/>
                </a:solidFill>
                <a:latin typeface="Arial"/>
                <a:ea typeface="MS PGothic"/>
              </a:rPr>
              <a:t>Lack of staff is biggest barrier to moving forward.</a:t>
            </a:r>
            <a:endParaRPr b="0" lang="en-US" sz="2139"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139" spc="-1" strike="noStrike">
                <a:solidFill>
                  <a:srgbClr val="000000"/>
                </a:solidFill>
                <a:latin typeface="Arial"/>
                <a:ea typeface="MS PGothic"/>
              </a:rPr>
              <a:t>Staff work can be foundation funded – most work happens before a measure reaches the ballot.</a:t>
            </a:r>
            <a:endParaRPr b="0" lang="en-US" sz="2139" spc="-1" strike="noStrike">
              <a:solidFill>
                <a:srgbClr val="000000"/>
              </a:solidFill>
              <a:latin typeface="Arial"/>
            </a:endParaRPr>
          </a:p>
          <a:p>
            <a:pPr>
              <a:lnSpc>
                <a:spcPct val="100000"/>
              </a:lnSpc>
              <a:spcAft>
                <a:spcPts val="1199"/>
              </a:spcAft>
            </a:pPr>
            <a:endParaRPr b="0" lang="en-US" sz="2139" spc="-1" strike="noStrike">
              <a:solidFill>
                <a:srgbClr val="000000"/>
              </a:solidFill>
              <a:latin typeface="Arial"/>
            </a:endParaRPr>
          </a:p>
          <a:p>
            <a:pPr>
              <a:lnSpc>
                <a:spcPct val="100000"/>
              </a:lnSpc>
              <a:spcAft>
                <a:spcPts val="1199"/>
              </a:spcAft>
            </a:pPr>
            <a:r>
              <a:rPr b="1" lang="en-US" sz="2139" spc="-1" strike="noStrike">
                <a:solidFill>
                  <a:srgbClr val="000000"/>
                </a:solidFill>
                <a:latin typeface="Arial"/>
                <a:ea typeface="MS PGothic"/>
              </a:rPr>
              <a:t>CAVEAT</a:t>
            </a:r>
            <a:r>
              <a:rPr b="0" lang="en-US" sz="2139" spc="-1" strike="noStrike">
                <a:solidFill>
                  <a:srgbClr val="000000"/>
                </a:solidFill>
                <a:latin typeface="Arial"/>
                <a:ea typeface="MS PGothic"/>
              </a:rPr>
              <a:t>: IF YOU WANT DEDICATED FUNDING, YOU NEED DEDICATED STAFF.</a:t>
            </a:r>
            <a:endParaRPr b="0" lang="en-US" sz="2139" spc="-1" strike="noStrike">
              <a:solidFill>
                <a:srgbClr val="000000"/>
              </a:solidFill>
              <a:latin typeface="Arial"/>
            </a:endParaRPr>
          </a:p>
          <a:p>
            <a:pPr>
              <a:lnSpc>
                <a:spcPct val="100000"/>
              </a:lnSpc>
              <a:spcAft>
                <a:spcPts val="1199"/>
              </a:spcAft>
            </a:pPr>
            <a:endParaRPr b="0" lang="en-US" sz="2139" spc="-1" strike="noStrike">
              <a:solidFill>
                <a:srgbClr val="000000"/>
              </a:solidFill>
              <a:latin typeface="Arial"/>
            </a:endParaRPr>
          </a:p>
        </p:txBody>
      </p:sp>
      <p:sp>
        <p:nvSpPr>
          <p:cNvPr id="969" name="TextShape 3"/>
          <p:cNvSpPr txBox="1"/>
          <p:nvPr/>
        </p:nvSpPr>
        <p:spPr>
          <a:xfrm>
            <a:off x="1919880" y="645480"/>
            <a:ext cx="5742000" cy="412560"/>
          </a:xfrm>
          <a:prstGeom prst="rect">
            <a:avLst/>
          </a:prstGeom>
          <a:noFill/>
          <a:ln>
            <a:noFill/>
          </a:ln>
        </p:spPr>
        <p:txBody>
          <a:bodyPr lIns="0" rIns="0" tIns="0" bIns="0">
            <a:noAutofit/>
          </a:bodyPr>
          <a:p>
            <a:pPr>
              <a:lnSpc>
                <a:spcPct val="100000"/>
              </a:lnSpc>
            </a:pPr>
            <a:r>
              <a:rPr b="1" lang="en-US" sz="2670" spc="-1" strike="noStrike">
                <a:solidFill>
                  <a:srgbClr val="260c76"/>
                </a:solidFill>
                <a:latin typeface="Arial"/>
                <a:ea typeface="MS PGothic"/>
              </a:rPr>
              <a:t>WHO COORDINATES THE WORK? </a:t>
            </a:r>
            <a:endParaRPr b="0" lang="en-US" sz="2670" spc="-1" strike="noStrike">
              <a:solidFill>
                <a:srgbClr val="000000"/>
              </a:solidFill>
              <a:latin typeface="Arial"/>
            </a:endParaRPr>
          </a:p>
        </p:txBody>
      </p:sp>
      <p:sp>
        <p:nvSpPr>
          <p:cNvPr id="970" name="CustomShape 4"/>
          <p:cNvSpPr/>
          <p:nvPr/>
        </p:nvSpPr>
        <p:spPr>
          <a:xfrm>
            <a:off x="8578800" y="357840"/>
            <a:ext cx="3612960" cy="649980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71" name="CustomShape 5"/>
          <p:cNvSpPr/>
          <p:nvPr/>
        </p:nvSpPr>
        <p:spPr>
          <a:xfrm>
            <a:off x="1919880" y="1718640"/>
            <a:ext cx="6419520" cy="397440"/>
          </a:xfrm>
          <a:prstGeom prst="rect">
            <a:avLst/>
          </a:prstGeom>
          <a:noFill/>
          <a:ln>
            <a:noFill/>
          </a:ln>
        </p:spPr>
        <p:style>
          <a:lnRef idx="0"/>
          <a:fillRef idx="0"/>
          <a:effectRef idx="0"/>
          <a:fontRef idx="minor"/>
        </p:style>
        <p:txBody>
          <a:bodyPr lIns="0" rIns="0" tIns="0" bIns="0">
            <a:noAutofit/>
          </a:bodyPr>
          <a:p>
            <a:pPr>
              <a:lnSpc>
                <a:spcPct val="100000"/>
              </a:lnSpc>
            </a:pPr>
            <a:r>
              <a:rPr b="1" lang="es-US" sz="2939" spc="-1" strike="noStrike">
                <a:solidFill>
                  <a:srgbClr val="ffffff"/>
                </a:solidFill>
                <a:latin typeface="Arial"/>
                <a:ea typeface="MS PGothic"/>
              </a:rPr>
              <a:t>STAFF IS ESSENTIAL.</a:t>
            </a:r>
            <a:endParaRPr b="0" lang="es-US" sz="2939" spc="-1" strike="noStrike">
              <a:latin typeface="Arial"/>
            </a:endParaRPr>
          </a:p>
        </p:txBody>
      </p:sp>
      <p:pic>
        <p:nvPicPr>
          <p:cNvPr id="972" name="Picture 7" descr=""/>
          <p:cNvPicPr/>
          <p:nvPr/>
        </p:nvPicPr>
        <p:blipFill>
          <a:blip r:embed="rId2"/>
          <a:stretch/>
        </p:blipFill>
        <p:spPr>
          <a:xfrm>
            <a:off x="8578800" y="429840"/>
            <a:ext cx="3623400" cy="3240360"/>
          </a:xfrm>
          <a:prstGeom prst="rect">
            <a:avLst/>
          </a:prstGeom>
          <a:ln>
            <a:noFill/>
          </a:ln>
        </p:spPr>
      </p:pic>
      <p:pic>
        <p:nvPicPr>
          <p:cNvPr id="973" name="Picture 1" descr=""/>
          <p:cNvPicPr/>
          <p:nvPr/>
        </p:nvPicPr>
        <p:blipFill>
          <a:blip r:embed="rId3"/>
          <a:stretch/>
        </p:blipFill>
        <p:spPr>
          <a:xfrm>
            <a:off x="8578800" y="4197240"/>
            <a:ext cx="3638160" cy="2133360"/>
          </a:xfrm>
          <a:prstGeom prst="rect">
            <a:avLst/>
          </a:prstGeom>
          <a:ln>
            <a:noFill/>
          </a:ln>
        </p:spPr>
      </p:pic>
    </p:spTree>
  </p:cSld>
  <p:transition spd="med">
    <p:fade/>
  </p:transition>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4"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975" name="Picture 8" descr=""/>
          <p:cNvPicPr/>
          <p:nvPr/>
        </p:nvPicPr>
        <p:blipFill>
          <a:blip r:embed="rId1"/>
          <a:stretch/>
        </p:blipFill>
        <p:spPr>
          <a:xfrm>
            <a:off x="321840" y="779040"/>
            <a:ext cx="1301400" cy="842040"/>
          </a:xfrm>
          <a:prstGeom prst="rect">
            <a:avLst/>
          </a:prstGeom>
          <a:ln>
            <a:noFill/>
          </a:ln>
        </p:spPr>
      </p:pic>
      <p:sp>
        <p:nvSpPr>
          <p:cNvPr id="976" name="TextShape 2"/>
          <p:cNvSpPr txBox="1"/>
          <p:nvPr/>
        </p:nvSpPr>
        <p:spPr>
          <a:xfrm>
            <a:off x="444600" y="2357280"/>
            <a:ext cx="7496640" cy="43941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n-US" sz="4400" spc="-1" strike="noStrike">
                <a:solidFill>
                  <a:srgbClr val="000000"/>
                </a:solidFill>
                <a:latin typeface="Calibri"/>
              </a:rPr>
              <a:t>Anti-tax, Anti-government</a:t>
            </a:r>
            <a:endParaRPr b="0" lang="en-US" sz="4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4400" spc="-1" strike="noStrike">
                <a:solidFill>
                  <a:srgbClr val="000000"/>
                </a:solidFill>
                <a:latin typeface="Calibri"/>
              </a:rPr>
              <a:t>Protecting turf and status quo</a:t>
            </a:r>
            <a:endParaRPr b="0" lang="en-US" sz="4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4400" spc="-1" strike="noStrike">
                <a:solidFill>
                  <a:srgbClr val="000000"/>
                </a:solidFill>
                <a:latin typeface="Calibri"/>
              </a:rPr>
              <a:t>Competing priorities – roads and cops</a:t>
            </a:r>
            <a:endParaRPr b="0" lang="en-US" sz="4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4400" spc="-1" strike="noStrike">
                <a:solidFill>
                  <a:srgbClr val="000000"/>
                </a:solidFill>
                <a:latin typeface="Calibri"/>
              </a:rPr>
              <a:t>Not the right time</a:t>
            </a:r>
            <a:endParaRPr b="0" lang="en-US" sz="4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4400" spc="-1" strike="noStrike">
                <a:solidFill>
                  <a:srgbClr val="000000"/>
                </a:solidFill>
                <a:latin typeface="Calibri"/>
              </a:rPr>
              <a:t>Not the right approach</a:t>
            </a:r>
            <a:endParaRPr b="0" lang="en-US" sz="4400" spc="-1" strike="noStrike">
              <a:solidFill>
                <a:srgbClr val="000000"/>
              </a:solidFill>
              <a:latin typeface="Calibri"/>
            </a:endParaRPr>
          </a:p>
          <a:p>
            <a:pPr>
              <a:lnSpc>
                <a:spcPct val="90000"/>
              </a:lnSpc>
              <a:spcBef>
                <a:spcPts val="1001"/>
              </a:spcBef>
            </a:pPr>
            <a:endParaRPr b="0" lang="en-US" sz="4400" spc="-1" strike="noStrike">
              <a:solidFill>
                <a:srgbClr val="000000"/>
              </a:solidFill>
              <a:latin typeface="Calibri"/>
            </a:endParaRPr>
          </a:p>
        </p:txBody>
      </p:sp>
      <p:sp>
        <p:nvSpPr>
          <p:cNvPr id="977" name="TextShape 3"/>
          <p:cNvSpPr txBox="1"/>
          <p:nvPr/>
        </p:nvSpPr>
        <p:spPr>
          <a:xfrm>
            <a:off x="1945080" y="759600"/>
            <a:ext cx="6284160" cy="412560"/>
          </a:xfrm>
          <a:prstGeom prst="rect">
            <a:avLst/>
          </a:prstGeom>
          <a:noFill/>
          <a:ln>
            <a:noFill/>
          </a:ln>
        </p:spPr>
        <p:txBody>
          <a:bodyPr>
            <a:normAutofit fontScale="20000"/>
          </a:bodyPr>
          <a:p>
            <a:pPr>
              <a:lnSpc>
                <a:spcPct val="90000"/>
              </a:lnSpc>
            </a:pPr>
            <a:r>
              <a:rPr b="1" lang="en-US" sz="3600" spc="-1" strike="noStrike">
                <a:solidFill>
                  <a:srgbClr val="0d0486"/>
                </a:solidFill>
                <a:latin typeface="Arial Rounded MT Bold"/>
              </a:rPr>
              <a:t>PREPARE FOR OPPOSITION</a:t>
            </a:r>
            <a:endParaRPr b="0" lang="en-US" sz="3600" spc="-1" strike="noStrike">
              <a:solidFill>
                <a:srgbClr val="000000"/>
              </a:solidFill>
              <a:latin typeface="Calibri"/>
            </a:endParaRPr>
          </a:p>
        </p:txBody>
      </p:sp>
      <p:pic>
        <p:nvPicPr>
          <p:cNvPr id="978" name="Picture 8" descr=""/>
          <p:cNvPicPr/>
          <p:nvPr/>
        </p:nvPicPr>
        <p:blipFill>
          <a:blip r:embed="rId2"/>
          <a:stretch/>
        </p:blipFill>
        <p:spPr>
          <a:xfrm>
            <a:off x="8229600" y="2412360"/>
            <a:ext cx="3373200" cy="4445280"/>
          </a:xfrm>
          <a:prstGeom prst="rect">
            <a:avLst/>
          </a:prstGeom>
          <a:ln>
            <a:noFill/>
          </a:ln>
        </p:spPr>
      </p:pic>
      <p:pic>
        <p:nvPicPr>
          <p:cNvPr id="979" name="Picture 1" descr=""/>
          <p:cNvPicPr/>
          <p:nvPr/>
        </p:nvPicPr>
        <p:blipFill>
          <a:blip r:embed="rId3"/>
          <a:stretch/>
        </p:blipFill>
        <p:spPr>
          <a:xfrm>
            <a:off x="9871200" y="63000"/>
            <a:ext cx="2320560" cy="2218320"/>
          </a:xfrm>
          <a:prstGeom prst="rect">
            <a:avLst/>
          </a:prstGeom>
          <a:ln>
            <a:noFill/>
          </a:ln>
        </p:spPr>
      </p:pic>
    </p:spTree>
  </p:cSld>
  <p:transition spd="med">
    <p:fade/>
  </p:transition>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0" name="CustomShape 1"/>
          <p:cNvSpPr/>
          <p:nvPr/>
        </p:nvSpPr>
        <p:spPr>
          <a:xfrm>
            <a:off x="0" y="1593720"/>
            <a:ext cx="12191760" cy="6346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981" name="Picture 8" descr=""/>
          <p:cNvPicPr/>
          <p:nvPr/>
        </p:nvPicPr>
        <p:blipFill>
          <a:blip r:embed="rId1"/>
          <a:stretch/>
        </p:blipFill>
        <p:spPr>
          <a:xfrm>
            <a:off x="321840" y="779040"/>
            <a:ext cx="1301400" cy="842040"/>
          </a:xfrm>
          <a:prstGeom prst="rect">
            <a:avLst/>
          </a:prstGeom>
          <a:ln>
            <a:noFill/>
          </a:ln>
        </p:spPr>
      </p:pic>
      <p:sp>
        <p:nvSpPr>
          <p:cNvPr id="982" name="TextShape 2"/>
          <p:cNvSpPr txBox="1"/>
          <p:nvPr/>
        </p:nvSpPr>
        <p:spPr>
          <a:xfrm>
            <a:off x="1325160" y="2419200"/>
            <a:ext cx="6135840" cy="426672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2139" spc="-1" strike="noStrike">
                <a:solidFill>
                  <a:srgbClr val="000000"/>
                </a:solidFill>
                <a:latin typeface="Arial"/>
                <a:ea typeface="MS PGothic"/>
              </a:rPr>
              <a:t>Increasing the political and social capital of children, youth and families.</a:t>
            </a:r>
            <a:endParaRPr b="0" lang="en-US" sz="2139"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139" spc="-1" strike="noStrike">
                <a:solidFill>
                  <a:srgbClr val="000000"/>
                </a:solidFill>
                <a:latin typeface="Arial"/>
                <a:ea typeface="MS PGothic"/>
              </a:rPr>
              <a:t>Activities can include coalition building, public education, door-to-door outreach, community meetings, house parties, rallies. </a:t>
            </a:r>
            <a:endParaRPr b="0" lang="en-US" sz="2139"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139" spc="-1" strike="noStrike">
                <a:solidFill>
                  <a:srgbClr val="000000"/>
                </a:solidFill>
                <a:latin typeface="Arial"/>
                <a:ea typeface="MS PGothic"/>
              </a:rPr>
              <a:t>Build a powerful organization driven by community.</a:t>
            </a:r>
            <a:endParaRPr b="0" lang="en-US" sz="2139" spc="-1" strike="noStrike">
              <a:solidFill>
                <a:srgbClr val="000000"/>
              </a:solidFill>
              <a:latin typeface="Arial"/>
            </a:endParaRPr>
          </a:p>
          <a:p>
            <a:pPr>
              <a:lnSpc>
                <a:spcPct val="100000"/>
              </a:lnSpc>
              <a:spcAft>
                <a:spcPts val="1199"/>
              </a:spcAft>
            </a:pPr>
            <a:r>
              <a:rPr b="1" lang="en-US" sz="2400" spc="-1" strike="noStrike">
                <a:solidFill>
                  <a:srgbClr val="000000"/>
                </a:solidFill>
                <a:latin typeface="Arial"/>
                <a:ea typeface="MS PGothic"/>
              </a:rPr>
              <a:t>BEWARE: Always expect opposition</a:t>
            </a:r>
            <a:r>
              <a:rPr b="0" lang="en-US" sz="2139" spc="-1" strike="noStrike">
                <a:solidFill>
                  <a:srgbClr val="000000"/>
                </a:solidFill>
                <a:latin typeface="Arial"/>
                <a:ea typeface="MS PGothic"/>
              </a:rPr>
              <a:t> – Competition for $, Protecting turf and control, Anti-government, Anti-taxes</a:t>
            </a:r>
            <a:endParaRPr b="0" lang="en-US" sz="2139" spc="-1" strike="noStrike">
              <a:solidFill>
                <a:srgbClr val="000000"/>
              </a:solidFill>
              <a:latin typeface="Arial"/>
            </a:endParaRPr>
          </a:p>
          <a:p>
            <a:pPr>
              <a:lnSpc>
                <a:spcPct val="100000"/>
              </a:lnSpc>
              <a:spcAft>
                <a:spcPts val="1199"/>
              </a:spcAft>
            </a:pPr>
            <a:endParaRPr b="0" lang="en-US" sz="2139" spc="-1" strike="noStrike">
              <a:solidFill>
                <a:srgbClr val="000000"/>
              </a:solidFill>
              <a:latin typeface="Arial"/>
            </a:endParaRPr>
          </a:p>
        </p:txBody>
      </p:sp>
      <p:sp>
        <p:nvSpPr>
          <p:cNvPr id="983" name="TextShape 3"/>
          <p:cNvSpPr txBox="1"/>
          <p:nvPr/>
        </p:nvSpPr>
        <p:spPr>
          <a:xfrm>
            <a:off x="1919880" y="645480"/>
            <a:ext cx="5742000" cy="412560"/>
          </a:xfrm>
          <a:prstGeom prst="rect">
            <a:avLst/>
          </a:prstGeom>
          <a:noFill/>
          <a:ln>
            <a:noFill/>
          </a:ln>
        </p:spPr>
        <p:txBody>
          <a:bodyPr lIns="0" rIns="0" tIns="0" bIns="0">
            <a:normAutofit fontScale="39000"/>
          </a:bodyPr>
          <a:p>
            <a:pPr>
              <a:lnSpc>
                <a:spcPct val="100000"/>
              </a:lnSpc>
            </a:pPr>
            <a:r>
              <a:rPr b="1" lang="en-US" sz="2670" spc="-1" strike="noStrike">
                <a:solidFill>
                  <a:srgbClr val="260c76"/>
                </a:solidFill>
                <a:latin typeface="Arial"/>
                <a:ea typeface="ＭＳ Ｐゴシック"/>
              </a:rPr>
              <a:t>WHAT IS THE MOST </a:t>
            </a:r>
            <a:br/>
            <a:r>
              <a:rPr b="1" lang="en-US" sz="2670" spc="-1" strike="noStrike">
                <a:solidFill>
                  <a:srgbClr val="260c76"/>
                </a:solidFill>
                <a:latin typeface="Arial"/>
                <a:ea typeface="ＭＳ Ｐゴシック"/>
              </a:rPr>
              <a:t>IMPORTANT STRATEGY?</a:t>
            </a:r>
            <a:endParaRPr b="0" lang="en-US" sz="2670" spc="-1" strike="noStrike">
              <a:solidFill>
                <a:srgbClr val="000000"/>
              </a:solidFill>
              <a:latin typeface="Arial"/>
            </a:endParaRPr>
          </a:p>
        </p:txBody>
      </p:sp>
      <p:sp>
        <p:nvSpPr>
          <p:cNvPr id="984" name="CustomShape 4"/>
          <p:cNvSpPr/>
          <p:nvPr/>
        </p:nvSpPr>
        <p:spPr>
          <a:xfrm>
            <a:off x="8578800" y="0"/>
            <a:ext cx="3612960" cy="6857640"/>
          </a:xfrm>
          <a:prstGeom prst="rect">
            <a:avLst/>
          </a:prstGeom>
          <a:solidFill>
            <a:srgbClr val="15074a"/>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85" name="CustomShape 5"/>
          <p:cNvSpPr/>
          <p:nvPr/>
        </p:nvSpPr>
        <p:spPr>
          <a:xfrm>
            <a:off x="1919880" y="1718640"/>
            <a:ext cx="6419520" cy="397440"/>
          </a:xfrm>
          <a:prstGeom prst="rect">
            <a:avLst/>
          </a:prstGeom>
          <a:noFill/>
          <a:ln>
            <a:noFill/>
          </a:ln>
        </p:spPr>
        <p:style>
          <a:lnRef idx="0"/>
          <a:fillRef idx="0"/>
          <a:effectRef idx="0"/>
          <a:fontRef idx="minor"/>
        </p:style>
        <p:txBody>
          <a:bodyPr lIns="0" rIns="0" tIns="0" bIns="0">
            <a:noAutofit/>
          </a:bodyPr>
          <a:p>
            <a:pPr>
              <a:lnSpc>
                <a:spcPct val="100000"/>
              </a:lnSpc>
            </a:pPr>
            <a:r>
              <a:rPr b="1" lang="es-US" sz="2670" spc="-1" strike="noStrike">
                <a:solidFill>
                  <a:srgbClr val="ffffff"/>
                </a:solidFill>
                <a:latin typeface="Arial"/>
                <a:ea typeface="MS PGothic"/>
              </a:rPr>
              <a:t>IT’S ABOUT ORGANIZING.</a:t>
            </a:r>
            <a:endParaRPr b="0" lang="es-US" sz="2670" spc="-1" strike="noStrike">
              <a:latin typeface="Arial"/>
            </a:endParaRPr>
          </a:p>
        </p:txBody>
      </p:sp>
      <p:pic>
        <p:nvPicPr>
          <p:cNvPr id="986" name="Picture 11" descr=""/>
          <p:cNvPicPr/>
          <p:nvPr/>
        </p:nvPicPr>
        <p:blipFill>
          <a:blip r:embed="rId2"/>
          <a:stretch/>
        </p:blipFill>
        <p:spPr>
          <a:xfrm>
            <a:off x="7560720" y="5833440"/>
            <a:ext cx="721440" cy="772200"/>
          </a:xfrm>
          <a:prstGeom prst="rect">
            <a:avLst/>
          </a:prstGeom>
          <a:ln>
            <a:noFill/>
          </a:ln>
        </p:spPr>
      </p:pic>
      <p:pic>
        <p:nvPicPr>
          <p:cNvPr id="987" name="Picture 1" descr=""/>
          <p:cNvPicPr/>
          <p:nvPr/>
        </p:nvPicPr>
        <p:blipFill>
          <a:blip r:embed="rId3"/>
          <a:srcRect l="9054" t="0" r="38276" b="0"/>
          <a:stretch/>
        </p:blipFill>
        <p:spPr>
          <a:xfrm>
            <a:off x="8578800" y="36000"/>
            <a:ext cx="3612960" cy="685764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450" name="TextShape 1"/>
          <p:cNvSpPr txBox="1"/>
          <p:nvPr/>
        </p:nvSpPr>
        <p:spPr>
          <a:xfrm>
            <a:off x="266400" y="97560"/>
            <a:ext cx="11558520" cy="864000"/>
          </a:xfrm>
          <a:prstGeom prst="rect">
            <a:avLst/>
          </a:prstGeom>
          <a:solidFill>
            <a:srgbClr val="002060"/>
          </a:solidFill>
          <a:ln>
            <a:noFill/>
          </a:ln>
        </p:spPr>
        <p:txBody>
          <a:bodyPr anchor="b">
            <a:normAutofit/>
          </a:bodyPr>
          <a:p>
            <a:pPr algn="ctr">
              <a:lnSpc>
                <a:spcPct val="90000"/>
              </a:lnSpc>
            </a:pPr>
            <a:r>
              <a:rPr b="1" lang="en-US" sz="6000" spc="-1" strike="noStrike">
                <a:solidFill>
                  <a:srgbClr val="ff0000"/>
                </a:solidFill>
                <a:latin typeface="Calibri"/>
              </a:rPr>
              <a:t>2020 CA Revenue Strategies for Kids </a:t>
            </a:r>
            <a:endParaRPr b="0" lang="en-US" sz="6000" spc="-1" strike="noStrike">
              <a:solidFill>
                <a:srgbClr val="000000"/>
              </a:solidFill>
              <a:latin typeface="Calibri"/>
            </a:endParaRPr>
          </a:p>
        </p:txBody>
      </p:sp>
      <p:sp>
        <p:nvSpPr>
          <p:cNvPr id="451" name="TextShape 2"/>
          <p:cNvSpPr txBox="1"/>
          <p:nvPr/>
        </p:nvSpPr>
        <p:spPr>
          <a:xfrm>
            <a:off x="133200" y="1047600"/>
            <a:ext cx="12058560" cy="5543280"/>
          </a:xfrm>
          <a:prstGeom prst="rect">
            <a:avLst/>
          </a:prstGeom>
          <a:noFill/>
          <a:ln>
            <a:noFill/>
          </a:ln>
        </p:spPr>
        <p:txBody>
          <a:bodyPr>
            <a:normAutofit/>
          </a:bodyPr>
          <a:p>
            <a:pPr>
              <a:lnSpc>
                <a:spcPct val="90000"/>
              </a:lnSpc>
              <a:spcBef>
                <a:spcPts val="1001"/>
              </a:spcBef>
            </a:pPr>
            <a:r>
              <a:rPr b="1" lang="es-US" sz="2800" spc="-1" strike="noStrike">
                <a:solidFill>
                  <a:srgbClr val="ffffff"/>
                </a:solidFill>
                <a:latin typeface="Calibri"/>
              </a:rPr>
              <a:t>Location</a:t>
            </a:r>
            <a:r>
              <a:rPr b="1" lang="es-US" sz="2800" spc="-1" strike="noStrike">
                <a:solidFill>
                  <a:srgbClr val="ffffff"/>
                </a:solidFill>
                <a:latin typeface="Calibri"/>
              </a:rPr>
              <a:t>	</a:t>
            </a:r>
            <a:r>
              <a:rPr b="1" lang="es-US" sz="2800" spc="-1" strike="noStrike">
                <a:solidFill>
                  <a:srgbClr val="ffffff"/>
                </a:solidFill>
                <a:latin typeface="Calibri"/>
              </a:rPr>
              <a:t>	</a:t>
            </a:r>
            <a:r>
              <a:rPr b="1" lang="es-US" sz="2800" spc="-1" strike="noStrike">
                <a:solidFill>
                  <a:srgbClr val="ffffff"/>
                </a:solidFill>
                <a:latin typeface="Calibri"/>
              </a:rPr>
              <a:t>	</a:t>
            </a:r>
            <a:r>
              <a:rPr b="1" lang="es-US" sz="2800" spc="-1" strike="noStrike">
                <a:solidFill>
                  <a:srgbClr val="ffffff"/>
                </a:solidFill>
                <a:latin typeface="Calibri"/>
              </a:rPr>
              <a:t>Type of tax</a:t>
            </a:r>
            <a:r>
              <a:rPr b="1" lang="es-US" sz="2800" spc="-1" strike="noStrike">
                <a:solidFill>
                  <a:srgbClr val="ffffff"/>
                </a:solidFill>
                <a:latin typeface="Calibri"/>
              </a:rPr>
              <a:t>	</a:t>
            </a:r>
            <a:r>
              <a:rPr b="1" lang="es-US" sz="2800" spc="-1" strike="noStrike">
                <a:solidFill>
                  <a:srgbClr val="ffffff"/>
                </a:solidFill>
                <a:latin typeface="Calibri"/>
              </a:rPr>
              <a:t>	</a:t>
            </a:r>
            <a:r>
              <a:rPr b="1" lang="es-US" sz="2800" spc="-1" strike="noStrike">
                <a:solidFill>
                  <a:srgbClr val="ffffff"/>
                </a:solidFill>
                <a:latin typeface="Calibri"/>
              </a:rPr>
              <a:t>To be funded by tax</a:t>
            </a:r>
            <a:r>
              <a:rPr b="1" lang="es-US" sz="2800" spc="-1" strike="noStrike">
                <a:solidFill>
                  <a:srgbClr val="ffffff"/>
                </a:solidFill>
                <a:latin typeface="Calibri"/>
              </a:rPr>
              <a:t>	</a:t>
            </a:r>
            <a:r>
              <a:rPr b="1" lang="es-US" sz="2800" spc="-1" strike="noStrike">
                <a:solidFill>
                  <a:srgbClr val="ffffff"/>
                </a:solidFill>
                <a:latin typeface="Calibri"/>
              </a:rPr>
              <a:t>     %Vote</a:t>
            </a:r>
            <a:endParaRPr b="0" lang="es-US" sz="2800" spc="-1" strike="noStrike">
              <a:latin typeface="Arial"/>
            </a:endParaRPr>
          </a:p>
          <a:p>
            <a:pPr marL="343080" indent="-342720">
              <a:lnSpc>
                <a:spcPct val="90000"/>
              </a:lnSpc>
              <a:spcBef>
                <a:spcPts val="1001"/>
              </a:spcBef>
              <a:buClr>
                <a:srgbClr val="ffc000"/>
              </a:buClr>
              <a:buFont typeface="Wingdings" charset="2"/>
              <a:buChar char=""/>
            </a:pPr>
            <a:r>
              <a:rPr b="1" lang="es-US" sz="2800" spc="-1" strike="noStrike">
                <a:solidFill>
                  <a:srgbClr val="ffc000"/>
                </a:solidFill>
                <a:latin typeface="Calibri"/>
              </a:rPr>
              <a:t>Dedicated tax</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 </a:t>
            </a:r>
            <a:endParaRPr b="0" lang="es-US" sz="1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San Joaquin County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Cannabis tax (Nov)</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50% Children and youth</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65% </a:t>
            </a:r>
            <a:endParaRPr b="0" lang="es-US" sz="1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Alameda County**</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Sales tax</a:t>
            </a:r>
            <a:r>
              <a:rPr b="0" lang="es-US" sz="1800" spc="-1" strike="noStrike">
                <a:solidFill>
                  <a:srgbClr val="ffffff"/>
                </a:solidFill>
                <a:latin typeface="Calibri"/>
              </a:rPr>
              <a:t>	</a:t>
            </a:r>
            <a:r>
              <a:rPr b="0" lang="es-US" sz="1800" spc="-1" strike="noStrike">
                <a:solidFill>
                  <a:srgbClr val="ffffff"/>
                </a:solidFill>
                <a:latin typeface="Calibri"/>
              </a:rPr>
              <a:t>(March)</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Early care/pediatric hospital</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64%</a:t>
            </a:r>
            <a:endParaRPr b="0" lang="es-US" sz="1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Sonoma County*</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Sales tax (Nov)</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Mental health &amp; homelessness</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68%  </a:t>
            </a:r>
            <a:endParaRPr b="0" lang="es-US" sz="1800" spc="-1" strike="noStrike">
              <a:latin typeface="Arial"/>
            </a:endParaRPr>
          </a:p>
          <a:p>
            <a:pPr marL="343080" indent="-342720">
              <a:lnSpc>
                <a:spcPct val="90000"/>
              </a:lnSpc>
              <a:spcBef>
                <a:spcPts val="1001"/>
              </a:spcBef>
              <a:buClr>
                <a:srgbClr val="ffc000"/>
              </a:buClr>
              <a:buFont typeface="Wingdings" charset="2"/>
              <a:buChar char=""/>
            </a:pPr>
            <a:r>
              <a:rPr b="1" lang="es-US" sz="2800" spc="-1" strike="noStrike">
                <a:solidFill>
                  <a:srgbClr val="ffc000"/>
                </a:solidFill>
                <a:latin typeface="Calibri"/>
              </a:rPr>
              <a:t>General tax</a:t>
            </a:r>
            <a:endParaRPr b="0" lang="es-US" sz="2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City of Long Beach*</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Oil tax (Nov)</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General services – health, youth, climate</a:t>
            </a:r>
            <a:r>
              <a:rPr b="0" lang="es-US" sz="1800" spc="-1" strike="noStrike">
                <a:solidFill>
                  <a:srgbClr val="ffffff"/>
                </a:solidFill>
                <a:latin typeface="Calibri"/>
              </a:rPr>
              <a:t>	</a:t>
            </a:r>
            <a:r>
              <a:rPr b="0" lang="es-US" sz="1800" spc="-1" strike="noStrike">
                <a:solidFill>
                  <a:srgbClr val="ffffff"/>
                </a:solidFill>
                <a:latin typeface="Calibri"/>
              </a:rPr>
              <a:t>57%</a:t>
            </a:r>
            <a:endParaRPr b="0" lang="es-US" sz="1800" spc="-1" strike="noStrike">
              <a:latin typeface="Arial"/>
            </a:endParaRPr>
          </a:p>
          <a:p>
            <a:pPr marL="343080" indent="-342720">
              <a:lnSpc>
                <a:spcPct val="90000"/>
              </a:lnSpc>
              <a:spcBef>
                <a:spcPts val="1001"/>
              </a:spcBef>
              <a:buClr>
                <a:srgbClr val="ffc000"/>
              </a:buClr>
              <a:buFont typeface="Wingdings" charset="2"/>
              <a:buChar char=""/>
            </a:pPr>
            <a:r>
              <a:rPr b="1" lang="es-US" sz="2800" spc="-1" strike="noStrike">
                <a:solidFill>
                  <a:srgbClr val="ffc000"/>
                </a:solidFill>
                <a:latin typeface="Calibri"/>
              </a:rPr>
              <a:t>Budget set-aside</a:t>
            </a:r>
            <a:endParaRPr b="0" lang="es-US" sz="2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Los Angeles County* </a:t>
            </a:r>
            <a:r>
              <a:rPr b="0" lang="es-US" sz="1800" spc="-1" strike="noStrike">
                <a:solidFill>
                  <a:srgbClr val="ffffff"/>
                </a:solidFill>
                <a:latin typeface="Calibri"/>
              </a:rPr>
              <a:t>	</a:t>
            </a:r>
            <a:r>
              <a:rPr b="0" lang="es-US" sz="1800" spc="-1" strike="noStrike">
                <a:solidFill>
                  <a:srgbClr val="ffffff"/>
                </a:solidFill>
                <a:latin typeface="Calibri"/>
              </a:rPr>
              <a:t>10% General Fund (Nov)</a:t>
            </a:r>
            <a:r>
              <a:rPr b="0" lang="es-US" sz="1800" spc="-1" strike="noStrike">
                <a:solidFill>
                  <a:srgbClr val="ffffff"/>
                </a:solidFill>
                <a:latin typeface="Calibri"/>
              </a:rPr>
              <a:t>	</a:t>
            </a:r>
            <a:r>
              <a:rPr b="0" lang="es-US" sz="1800" spc="-1" strike="noStrike">
                <a:solidFill>
                  <a:srgbClr val="ffffff"/>
                </a:solidFill>
                <a:latin typeface="Calibri"/>
              </a:rPr>
              <a:t>Community reinvestment – alternatives</a:t>
            </a:r>
            <a:r>
              <a:rPr b="0" lang="es-US" sz="1800" spc="-1" strike="noStrike">
                <a:solidFill>
                  <a:srgbClr val="ffffff"/>
                </a:solidFill>
                <a:latin typeface="Calibri"/>
              </a:rPr>
              <a:t>	</a:t>
            </a:r>
            <a:r>
              <a:rPr b="0" lang="es-US" sz="1800" spc="-1" strike="noStrike">
                <a:solidFill>
                  <a:srgbClr val="ffffff"/>
                </a:solidFill>
                <a:latin typeface="Calibri"/>
              </a:rPr>
              <a:t>57%</a:t>
            </a:r>
            <a:r>
              <a:rPr b="0" lang="es-US" sz="1400" spc="-1" strike="noStrike">
                <a:solidFill>
                  <a:srgbClr val="ffffff"/>
                </a:solidFill>
                <a:latin typeface="Calibri"/>
              </a:rPr>
              <a:t>	</a:t>
            </a:r>
            <a:r>
              <a:rPr b="0" lang="es-US" sz="1400" spc="-1" strike="noStrike">
                <a:solidFill>
                  <a:srgbClr val="ffffff"/>
                </a:solidFill>
                <a:latin typeface="Calibri"/>
              </a:rPr>
              <a:t>	</a:t>
            </a:r>
            <a:r>
              <a:rPr b="0" lang="es-US" sz="1400" spc="-1" strike="noStrike">
                <a:solidFill>
                  <a:srgbClr val="ffffff"/>
                </a:solidFill>
                <a:latin typeface="Calibri"/>
              </a:rPr>
              <a:t>	</a:t>
            </a:r>
            <a:r>
              <a:rPr b="0" lang="es-US" sz="1400" spc="-1" strike="noStrike">
                <a:solidFill>
                  <a:srgbClr val="ffffff"/>
                </a:solidFill>
                <a:latin typeface="Calibri"/>
              </a:rPr>
              <a:t>	</a:t>
            </a:r>
            <a:r>
              <a:rPr b="0" lang="es-US" sz="1400" spc="-1" strike="noStrike">
                <a:solidFill>
                  <a:srgbClr val="ffffff"/>
                </a:solidFill>
                <a:latin typeface="Calibri"/>
              </a:rPr>
              <a:t>	</a:t>
            </a:r>
            <a:r>
              <a:rPr b="0" lang="es-US" sz="1400" spc="-1" strike="noStrike">
                <a:solidFill>
                  <a:srgbClr val="ffffff"/>
                </a:solidFill>
                <a:latin typeface="Calibri"/>
              </a:rPr>
              <a:t>	</a:t>
            </a:r>
            <a:r>
              <a:rPr b="0" lang="es-US" sz="1400" spc="-1" strike="noStrike">
                <a:solidFill>
                  <a:srgbClr val="ffffff"/>
                </a:solidFill>
                <a:latin typeface="Calibri"/>
              </a:rPr>
              <a:t>	</a:t>
            </a:r>
            <a:r>
              <a:rPr b="0" lang="es-US" sz="1800" spc="-1" strike="noStrike">
                <a:solidFill>
                  <a:srgbClr val="ffffff"/>
                </a:solidFill>
                <a:latin typeface="Calibri"/>
              </a:rPr>
              <a:t>to incarceration</a:t>
            </a:r>
            <a:endParaRPr b="0" lang="es-US" sz="1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City of Sacramento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2.5% General Fund</a:t>
            </a:r>
            <a:r>
              <a:rPr b="0" lang="es-US" sz="1800" spc="-1" strike="noStrike">
                <a:solidFill>
                  <a:srgbClr val="ffffff"/>
                </a:solidFill>
                <a:latin typeface="Calibri"/>
              </a:rPr>
              <a:t>	</a:t>
            </a:r>
            <a:r>
              <a:rPr b="0" lang="es-US" sz="1800" spc="-1" strike="noStrike">
                <a:solidFill>
                  <a:srgbClr val="ffffff"/>
                </a:solidFill>
                <a:latin typeface="Calibri"/>
              </a:rPr>
              <a:t>(March)</a:t>
            </a:r>
            <a:r>
              <a:rPr b="0" lang="es-US" sz="1800" spc="-1" strike="noStrike">
                <a:solidFill>
                  <a:srgbClr val="ffffff"/>
                </a:solidFill>
                <a:latin typeface="Calibri"/>
              </a:rPr>
              <a:t>	</a:t>
            </a:r>
            <a:r>
              <a:rPr b="0" lang="es-US" sz="1800" spc="-1" strike="noStrike">
                <a:solidFill>
                  <a:srgbClr val="ffffff"/>
                </a:solidFill>
                <a:latin typeface="Calibri"/>
              </a:rPr>
              <a:t>Youth Fund</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45%</a:t>
            </a:r>
            <a:endParaRPr b="0" lang="es-US" sz="1800" spc="-1" strike="noStrike">
              <a:latin typeface="Arial"/>
            </a:endParaRPr>
          </a:p>
          <a:p>
            <a:pPr marL="343080" indent="-342720">
              <a:lnSpc>
                <a:spcPct val="90000"/>
              </a:lnSpc>
              <a:spcBef>
                <a:spcPts val="1001"/>
              </a:spcBef>
              <a:buClr>
                <a:srgbClr val="ffc000"/>
              </a:buClr>
              <a:buFont typeface="Wingdings" charset="2"/>
              <a:buChar char=""/>
            </a:pPr>
            <a:r>
              <a:rPr b="1" lang="es-US" sz="2800" spc="-1" strike="noStrike">
                <a:solidFill>
                  <a:srgbClr val="ffc000"/>
                </a:solidFill>
                <a:latin typeface="Calibri"/>
              </a:rPr>
              <a:t>Budget augmentations….on path to ballot measure</a:t>
            </a:r>
            <a:endParaRPr b="0" lang="es-US" sz="2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City of Pomona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CDBG, 50% Developer’s fee </a:t>
            </a:r>
            <a:r>
              <a:rPr b="0" lang="es-US" sz="1800" spc="-1" strike="noStrike">
                <a:solidFill>
                  <a:srgbClr val="ffffff"/>
                </a:solidFill>
                <a:latin typeface="Calibri"/>
              </a:rPr>
              <a:t>	</a:t>
            </a:r>
            <a:r>
              <a:rPr b="0" lang="es-US" sz="1800" spc="-1" strike="noStrike">
                <a:solidFill>
                  <a:srgbClr val="ffffff"/>
                </a:solidFill>
                <a:latin typeface="Calibri"/>
              </a:rPr>
              <a:t>Youth programs and youth artists</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$2M</a:t>
            </a:r>
            <a:endParaRPr b="0" lang="es-US" sz="1800" spc="-1" strike="noStrike">
              <a:latin typeface="Arial"/>
            </a:endParaRPr>
          </a:p>
          <a:p>
            <a:pPr lvl="1" marL="800280" indent="-342720">
              <a:lnSpc>
                <a:spcPct val="90000"/>
              </a:lnSpc>
              <a:spcBef>
                <a:spcPts val="499"/>
              </a:spcBef>
              <a:buClr>
                <a:srgbClr val="ffffff"/>
              </a:buClr>
              <a:buFont typeface="Arial"/>
              <a:buChar char="•"/>
            </a:pPr>
            <a:r>
              <a:rPr b="0" lang="es-US" sz="1800" spc="-1" strike="noStrike">
                <a:solidFill>
                  <a:srgbClr val="ffffff"/>
                </a:solidFill>
                <a:latin typeface="Calibri"/>
              </a:rPr>
              <a:t>San Diego City/County </a:t>
            </a:r>
            <a:r>
              <a:rPr b="0" lang="es-US" sz="1800" spc="-1" strike="noStrike">
                <a:solidFill>
                  <a:srgbClr val="ffffff"/>
                </a:solidFill>
                <a:latin typeface="Calibri"/>
              </a:rPr>
              <a:t>	</a:t>
            </a:r>
            <a:r>
              <a:rPr b="0" lang="es-US" sz="1800" spc="-1" strike="noStrike">
                <a:solidFill>
                  <a:srgbClr val="ffffff"/>
                </a:solidFill>
                <a:latin typeface="Calibri"/>
              </a:rPr>
              <a:t>CARES Act/COVID $</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Childcare vouchers/Provider grants</a:t>
            </a:r>
            <a:r>
              <a:rPr b="0" lang="es-US" sz="1800" spc="-1" strike="noStrike">
                <a:solidFill>
                  <a:srgbClr val="ffffff"/>
                </a:solidFill>
                <a:latin typeface="Calibri"/>
              </a:rPr>
              <a:t>	</a:t>
            </a:r>
            <a:r>
              <a:rPr b="0" lang="es-US" sz="1800" spc="-1" strike="noStrike">
                <a:solidFill>
                  <a:srgbClr val="ffffff"/>
                </a:solidFill>
                <a:latin typeface="Calibri"/>
              </a:rPr>
              <a:t>	</a:t>
            </a:r>
            <a:r>
              <a:rPr b="0" lang="es-US" sz="1800" spc="-1" strike="noStrike">
                <a:solidFill>
                  <a:srgbClr val="ffffff"/>
                </a:solidFill>
                <a:latin typeface="Calibri"/>
              </a:rPr>
              <a:t>$35M</a:t>
            </a:r>
            <a:endParaRPr b="0" lang="es-US" sz="1800" spc="-1" strike="noStrike">
              <a:latin typeface="Arial"/>
            </a:endParaRPr>
          </a:p>
          <a:p>
            <a:pPr>
              <a:lnSpc>
                <a:spcPct val="90000"/>
              </a:lnSpc>
              <a:spcBef>
                <a:spcPts val="499"/>
              </a:spcBef>
            </a:pPr>
            <a:endParaRPr b="0" lang="es-US" sz="1800" spc="-1" strike="noStrike">
              <a:latin typeface="Arial"/>
            </a:endParaRPr>
          </a:p>
          <a:p>
            <a:pPr>
              <a:lnSpc>
                <a:spcPct val="90000"/>
              </a:lnSpc>
              <a:spcBef>
                <a:spcPts val="1001"/>
              </a:spcBef>
            </a:pPr>
            <a:endParaRPr b="0" lang="es-US" sz="1800" spc="-1" strike="noStrike">
              <a:latin typeface="Arial"/>
            </a:endParaRPr>
          </a:p>
          <a:p>
            <a:pPr>
              <a:lnSpc>
                <a:spcPct val="90000"/>
              </a:lnSpc>
              <a:spcBef>
                <a:spcPts val="1001"/>
              </a:spcBef>
            </a:pPr>
            <a:endParaRPr b="0" lang="es-US" sz="1800" spc="-1" strike="noStrike">
              <a:latin typeface="Arial"/>
            </a:endParaRPr>
          </a:p>
          <a:p>
            <a:pPr>
              <a:lnSpc>
                <a:spcPct val="90000"/>
              </a:lnSpc>
              <a:spcBef>
                <a:spcPts val="499"/>
              </a:spcBef>
            </a:pPr>
            <a:endParaRPr b="0" lang="es-US" sz="180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8" name="CustomShape 1"/>
          <p:cNvSpPr/>
          <p:nvPr/>
        </p:nvSpPr>
        <p:spPr>
          <a:xfrm>
            <a:off x="0" y="1593720"/>
            <a:ext cx="659088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989" name="Picture 8" descr=""/>
          <p:cNvPicPr/>
          <p:nvPr/>
        </p:nvPicPr>
        <p:blipFill>
          <a:blip r:embed="rId1"/>
          <a:stretch/>
        </p:blipFill>
        <p:spPr>
          <a:xfrm>
            <a:off x="321840" y="779040"/>
            <a:ext cx="1301400" cy="842040"/>
          </a:xfrm>
          <a:prstGeom prst="rect">
            <a:avLst/>
          </a:prstGeom>
          <a:ln>
            <a:noFill/>
          </a:ln>
        </p:spPr>
      </p:pic>
      <p:sp>
        <p:nvSpPr>
          <p:cNvPr id="990" name="TextShape 2"/>
          <p:cNvSpPr txBox="1"/>
          <p:nvPr/>
        </p:nvSpPr>
        <p:spPr>
          <a:xfrm>
            <a:off x="321840" y="2549160"/>
            <a:ext cx="7496640" cy="4078800"/>
          </a:xfrm>
          <a:prstGeom prst="rect">
            <a:avLst/>
          </a:prstGeom>
          <a:noFill/>
          <a:ln>
            <a:noFill/>
          </a:ln>
        </p:spPr>
        <p:txBody>
          <a:bodyPr>
            <a:normAutofit/>
          </a:bodyPr>
          <a:p>
            <a:pPr>
              <a:lnSpc>
                <a:spcPct val="90000"/>
              </a:lnSpc>
              <a:spcBef>
                <a:spcPts val="1001"/>
              </a:spcBef>
            </a:pPr>
            <a:r>
              <a:rPr b="0" lang="en-US" sz="4000" spc="-1" strike="noStrike">
                <a:solidFill>
                  <a:srgbClr val="000000"/>
                </a:solidFill>
                <a:latin typeface="Calibri"/>
              </a:rPr>
              <a:t>Candidate forums</a:t>
            </a:r>
            <a:endParaRPr b="0" lang="en-US" sz="4000" spc="-1" strike="noStrike">
              <a:solidFill>
                <a:srgbClr val="000000"/>
              </a:solidFill>
              <a:latin typeface="Calibri"/>
            </a:endParaRPr>
          </a:p>
          <a:p>
            <a:pPr>
              <a:lnSpc>
                <a:spcPct val="90000"/>
              </a:lnSpc>
              <a:spcBef>
                <a:spcPts val="1001"/>
              </a:spcBef>
            </a:pPr>
            <a:r>
              <a:rPr b="0" lang="en-US" sz="4000" spc="-1" strike="noStrike">
                <a:solidFill>
                  <a:srgbClr val="000000"/>
                </a:solidFill>
                <a:latin typeface="Calibri"/>
              </a:rPr>
              <a:t>Candidate questionnaires</a:t>
            </a:r>
            <a:endParaRPr b="0" lang="en-US" sz="4000" spc="-1" strike="noStrike">
              <a:solidFill>
                <a:srgbClr val="000000"/>
              </a:solidFill>
              <a:latin typeface="Calibri"/>
            </a:endParaRPr>
          </a:p>
          <a:p>
            <a:pPr>
              <a:lnSpc>
                <a:spcPct val="90000"/>
              </a:lnSpc>
              <a:spcBef>
                <a:spcPts val="1001"/>
              </a:spcBef>
            </a:pPr>
            <a:r>
              <a:rPr b="0" lang="en-US" sz="4000" spc="-1" strike="noStrike">
                <a:solidFill>
                  <a:srgbClr val="000000"/>
                </a:solidFill>
                <a:latin typeface="Calibri"/>
              </a:rPr>
              <a:t>Educating candidates</a:t>
            </a:r>
            <a:endParaRPr b="0" lang="en-US" sz="4000" spc="-1" strike="noStrike">
              <a:solidFill>
                <a:srgbClr val="000000"/>
              </a:solidFill>
              <a:latin typeface="Calibri"/>
            </a:endParaRPr>
          </a:p>
          <a:p>
            <a:pPr>
              <a:lnSpc>
                <a:spcPct val="90000"/>
              </a:lnSpc>
              <a:spcBef>
                <a:spcPts val="1001"/>
              </a:spcBef>
            </a:pPr>
            <a:r>
              <a:rPr b="0" lang="en-US" sz="4000" spc="-1" strike="noStrike">
                <a:solidFill>
                  <a:srgbClr val="000000"/>
                </a:solidFill>
                <a:latin typeface="Calibri"/>
              </a:rPr>
              <a:t>Placing measures on ballot</a:t>
            </a:r>
            <a:endParaRPr b="0" lang="en-US" sz="4000" spc="-1" strike="noStrike">
              <a:solidFill>
                <a:srgbClr val="000000"/>
              </a:solidFill>
              <a:latin typeface="Calibri"/>
            </a:endParaRPr>
          </a:p>
        </p:txBody>
      </p:sp>
      <p:sp>
        <p:nvSpPr>
          <p:cNvPr id="991" name="TextShape 3"/>
          <p:cNvSpPr txBox="1"/>
          <p:nvPr/>
        </p:nvSpPr>
        <p:spPr>
          <a:xfrm>
            <a:off x="1701360" y="366120"/>
            <a:ext cx="4559400" cy="1010880"/>
          </a:xfrm>
          <a:prstGeom prst="rect">
            <a:avLst/>
          </a:prstGeom>
          <a:noFill/>
          <a:ln>
            <a:noFill/>
          </a:ln>
        </p:spPr>
        <p:txBody>
          <a:bodyPr>
            <a:normAutofit fontScale="97000"/>
          </a:bodyPr>
          <a:p>
            <a:pPr>
              <a:lnSpc>
                <a:spcPct val="90000"/>
              </a:lnSpc>
            </a:pPr>
            <a:r>
              <a:rPr b="1" lang="en-US" sz="3600" spc="-1" strike="noStrike">
                <a:solidFill>
                  <a:srgbClr val="0d0486"/>
                </a:solidFill>
                <a:latin typeface="Arial Rounded MT Bold"/>
              </a:rPr>
              <a:t>Elections are</a:t>
            </a:r>
            <a:br/>
            <a:r>
              <a:rPr b="1" lang="en-US" sz="3600" spc="-1" strike="noStrike">
                <a:solidFill>
                  <a:srgbClr val="0d0486"/>
                </a:solidFill>
                <a:latin typeface="Arial Rounded MT Bold"/>
              </a:rPr>
              <a:t>Great Opportunities </a:t>
            </a:r>
            <a:endParaRPr b="0" lang="en-US" sz="3600" spc="-1" strike="noStrike">
              <a:solidFill>
                <a:srgbClr val="000000"/>
              </a:solidFill>
              <a:latin typeface="Calibri"/>
            </a:endParaRPr>
          </a:p>
        </p:txBody>
      </p:sp>
      <p:pic>
        <p:nvPicPr>
          <p:cNvPr id="992" name="Picture 2" descr=""/>
          <p:cNvPicPr/>
          <p:nvPr/>
        </p:nvPicPr>
        <p:blipFill>
          <a:blip r:embed="rId2"/>
          <a:stretch/>
        </p:blipFill>
        <p:spPr>
          <a:xfrm>
            <a:off x="6261480" y="4119480"/>
            <a:ext cx="5479560" cy="2508480"/>
          </a:xfrm>
          <a:prstGeom prst="rect">
            <a:avLst/>
          </a:prstGeom>
          <a:ln>
            <a:noFill/>
          </a:ln>
        </p:spPr>
      </p:pic>
      <p:pic>
        <p:nvPicPr>
          <p:cNvPr id="993" name="Picture 3" descr=""/>
          <p:cNvPicPr/>
          <p:nvPr/>
        </p:nvPicPr>
        <p:blipFill>
          <a:blip r:embed="rId3"/>
          <a:stretch/>
        </p:blipFill>
        <p:spPr>
          <a:xfrm>
            <a:off x="6591240" y="225720"/>
            <a:ext cx="5600520" cy="3733560"/>
          </a:xfrm>
          <a:prstGeom prst="rect">
            <a:avLst/>
          </a:prstGeom>
          <a:ln>
            <a:noFill/>
          </a:ln>
        </p:spPr>
      </p:pic>
    </p:spTree>
  </p:cSld>
  <p:transition spd="med">
    <p:fade/>
  </p:transition>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4"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995" name="Picture 8" descr=""/>
          <p:cNvPicPr/>
          <p:nvPr/>
        </p:nvPicPr>
        <p:blipFill>
          <a:blip r:embed="rId1"/>
          <a:stretch/>
        </p:blipFill>
        <p:spPr>
          <a:xfrm>
            <a:off x="321840" y="779040"/>
            <a:ext cx="1301400" cy="842040"/>
          </a:xfrm>
          <a:prstGeom prst="rect">
            <a:avLst/>
          </a:prstGeom>
          <a:ln>
            <a:noFill/>
          </a:ln>
        </p:spPr>
      </p:pic>
      <p:sp>
        <p:nvSpPr>
          <p:cNvPr id="996" name="TextShape 2"/>
          <p:cNvSpPr txBox="1"/>
          <p:nvPr/>
        </p:nvSpPr>
        <p:spPr>
          <a:xfrm>
            <a:off x="444600" y="2357280"/>
            <a:ext cx="7496640" cy="43941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Anti-tax, Anti-government</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Protecting turf and status quo</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Competing priorities – roads and cops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a:t>
            </a:r>
            <a:r>
              <a:rPr b="0" lang="en-US" sz="2670" spc="-1" strike="noStrike">
                <a:solidFill>
                  <a:srgbClr val="000000"/>
                </a:solidFill>
                <a:latin typeface="Calibri"/>
              </a:rPr>
              <a:t>Sacred cows” – political heavyweights</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No more money</a:t>
            </a:r>
            <a:endParaRPr b="0" lang="en-US" sz="2670" spc="-1" strike="noStrike">
              <a:solidFill>
                <a:srgbClr val="000000"/>
              </a:solidFill>
              <a:latin typeface="Calibri"/>
            </a:endParaRPr>
          </a:p>
          <a:p>
            <a:pPr>
              <a:lnSpc>
                <a:spcPct val="90000"/>
              </a:lnSpc>
              <a:spcBef>
                <a:spcPts val="1001"/>
              </a:spcBef>
            </a:pPr>
            <a:r>
              <a:rPr b="0" lang="en-US" sz="2670" spc="-1" strike="noStrike">
                <a:solidFill>
                  <a:srgbClr val="000000"/>
                </a:solidFill>
                <a:latin typeface="Calibri"/>
              </a:rPr>
              <a:t>BEWARE QUIET OPPOSITION</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Not the right time</a:t>
            </a:r>
            <a:endParaRPr b="0" lang="en-US" sz="267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670" spc="-1" strike="noStrike">
                <a:solidFill>
                  <a:srgbClr val="000000"/>
                </a:solidFill>
                <a:latin typeface="Calibri"/>
              </a:rPr>
              <a:t>Not the right approach</a:t>
            </a:r>
            <a:endParaRPr b="0" lang="en-US" sz="2670" spc="-1" strike="noStrike">
              <a:solidFill>
                <a:srgbClr val="000000"/>
              </a:solidFill>
              <a:latin typeface="Calibri"/>
            </a:endParaRPr>
          </a:p>
          <a:p>
            <a:pPr>
              <a:lnSpc>
                <a:spcPct val="90000"/>
              </a:lnSpc>
              <a:spcBef>
                <a:spcPts val="1001"/>
              </a:spcBef>
            </a:pPr>
            <a:r>
              <a:rPr b="0" lang="en-US" sz="2670" spc="-1" strike="noStrike">
                <a:solidFill>
                  <a:srgbClr val="c00000"/>
                </a:solidFill>
                <a:latin typeface="Calibri"/>
              </a:rPr>
              <a:t>BUDGET ADVOCACY IS ONE BATTLE AFTER ANOTHER.</a:t>
            </a:r>
            <a:endParaRPr b="0" lang="en-US" sz="2670" spc="-1" strike="noStrike">
              <a:solidFill>
                <a:srgbClr val="000000"/>
              </a:solidFill>
              <a:latin typeface="Calibri"/>
            </a:endParaRPr>
          </a:p>
          <a:p>
            <a:pPr>
              <a:lnSpc>
                <a:spcPct val="90000"/>
              </a:lnSpc>
              <a:spcBef>
                <a:spcPts val="1001"/>
              </a:spcBef>
            </a:pPr>
            <a:r>
              <a:rPr b="0" lang="en-US" sz="2670" spc="-1" strike="noStrike">
                <a:solidFill>
                  <a:srgbClr val="c00000"/>
                </a:solidFill>
                <a:latin typeface="Calibri"/>
              </a:rPr>
              <a:t>Must be the folks who never go away.</a:t>
            </a:r>
            <a:endParaRPr b="0" lang="en-US" sz="2670" spc="-1" strike="noStrike">
              <a:solidFill>
                <a:srgbClr val="000000"/>
              </a:solidFill>
              <a:latin typeface="Calibri"/>
            </a:endParaRPr>
          </a:p>
          <a:p>
            <a:pPr>
              <a:lnSpc>
                <a:spcPct val="90000"/>
              </a:lnSpc>
              <a:spcBef>
                <a:spcPts val="1001"/>
              </a:spcBef>
            </a:pPr>
            <a:endParaRPr b="0" lang="en-US" sz="2670" spc="-1" strike="noStrike">
              <a:solidFill>
                <a:srgbClr val="000000"/>
              </a:solidFill>
              <a:latin typeface="Calibri"/>
            </a:endParaRPr>
          </a:p>
        </p:txBody>
      </p:sp>
      <p:sp>
        <p:nvSpPr>
          <p:cNvPr id="997" name="TextShape 3"/>
          <p:cNvSpPr txBox="1"/>
          <p:nvPr/>
        </p:nvSpPr>
        <p:spPr>
          <a:xfrm>
            <a:off x="1945080" y="759600"/>
            <a:ext cx="6284160" cy="412560"/>
          </a:xfrm>
          <a:prstGeom prst="rect">
            <a:avLst/>
          </a:prstGeom>
          <a:noFill/>
          <a:ln>
            <a:noFill/>
          </a:ln>
        </p:spPr>
        <p:txBody>
          <a:bodyPr>
            <a:normAutofit fontScale="20000"/>
          </a:bodyPr>
          <a:p>
            <a:pPr>
              <a:lnSpc>
                <a:spcPct val="90000"/>
              </a:lnSpc>
            </a:pPr>
            <a:r>
              <a:rPr b="1" lang="en-US" sz="3600" spc="-1" strike="noStrike">
                <a:solidFill>
                  <a:srgbClr val="0d0486"/>
                </a:solidFill>
                <a:latin typeface="Arial Rounded MT Bold"/>
              </a:rPr>
              <a:t>PREPARE FOR OPPOSITION</a:t>
            </a:r>
            <a:endParaRPr b="0" lang="en-US" sz="3600" spc="-1" strike="noStrike">
              <a:solidFill>
                <a:srgbClr val="000000"/>
              </a:solidFill>
              <a:latin typeface="Calibri"/>
            </a:endParaRPr>
          </a:p>
        </p:txBody>
      </p:sp>
      <p:pic>
        <p:nvPicPr>
          <p:cNvPr id="998" name="Picture 8" descr=""/>
          <p:cNvPicPr/>
          <p:nvPr/>
        </p:nvPicPr>
        <p:blipFill>
          <a:blip r:embed="rId2"/>
          <a:stretch/>
        </p:blipFill>
        <p:spPr>
          <a:xfrm>
            <a:off x="8229600" y="2412360"/>
            <a:ext cx="3373200" cy="4445280"/>
          </a:xfrm>
          <a:prstGeom prst="rect">
            <a:avLst/>
          </a:prstGeom>
          <a:ln>
            <a:noFill/>
          </a:ln>
        </p:spPr>
      </p:pic>
    </p:spTree>
  </p:cSld>
  <p:transition spd="med">
    <p:fade/>
  </p:transition>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9" name="CustomShape 1"/>
          <p:cNvSpPr/>
          <p:nvPr/>
        </p:nvSpPr>
        <p:spPr>
          <a:xfrm>
            <a:off x="0" y="1593720"/>
            <a:ext cx="12191760" cy="911880"/>
          </a:xfrm>
          <a:prstGeom prst="rect">
            <a:avLst/>
          </a:prstGeom>
          <a:solidFill>
            <a:srgbClr val="ebab2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1000" name="Picture 8" descr=""/>
          <p:cNvPicPr/>
          <p:nvPr/>
        </p:nvPicPr>
        <p:blipFill>
          <a:blip r:embed="rId1"/>
          <a:stretch/>
        </p:blipFill>
        <p:spPr>
          <a:xfrm>
            <a:off x="321840" y="779040"/>
            <a:ext cx="1301400" cy="842040"/>
          </a:xfrm>
          <a:prstGeom prst="rect">
            <a:avLst/>
          </a:prstGeom>
          <a:ln>
            <a:noFill/>
          </a:ln>
        </p:spPr>
      </p:pic>
      <p:sp>
        <p:nvSpPr>
          <p:cNvPr id="1001" name="TextShape 2"/>
          <p:cNvSpPr txBox="1"/>
          <p:nvPr/>
        </p:nvSpPr>
        <p:spPr>
          <a:xfrm>
            <a:off x="1423800" y="2630880"/>
            <a:ext cx="6915600" cy="3877560"/>
          </a:xfrm>
          <a:prstGeom prst="rect">
            <a:avLst/>
          </a:prstGeom>
          <a:noFill/>
          <a:ln>
            <a:noFill/>
          </a:ln>
        </p:spPr>
        <p:txBody>
          <a:bodyPr lIns="0" rIns="0" tIns="0" bIns="0">
            <a:noAutofit/>
          </a:bodyPr>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We can make the case.</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We have energy.</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There are a lot of us – 69 organizations</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We have allies.</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Now is the time for local politics.</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We can build on the lessons of our pioneering colleagues</a:t>
            </a:r>
            <a:endParaRPr b="0" lang="en-US" sz="2400" spc="-1" strike="noStrike">
              <a:solidFill>
                <a:srgbClr val="000000"/>
              </a:solidFill>
              <a:latin typeface="Arial"/>
            </a:endParaRPr>
          </a:p>
          <a:p>
            <a:pPr marL="226440" indent="-226080">
              <a:lnSpc>
                <a:spcPct val="100000"/>
              </a:lnSpc>
              <a:spcAft>
                <a:spcPts val="1199"/>
              </a:spcAft>
              <a:buClr>
                <a:srgbClr val="000000"/>
              </a:buClr>
              <a:buFont typeface="Arial"/>
              <a:buChar char="•"/>
            </a:pPr>
            <a:r>
              <a:rPr b="0" lang="en-US" sz="2400" spc="-1" strike="noStrike">
                <a:solidFill>
                  <a:srgbClr val="000000"/>
                </a:solidFill>
                <a:latin typeface="Arial"/>
                <a:ea typeface="MS PGothic"/>
              </a:rPr>
              <a:t>We have great leadership.</a:t>
            </a:r>
            <a:endParaRPr b="0" lang="en-US" sz="2400" spc="-1" strike="noStrike">
              <a:solidFill>
                <a:srgbClr val="000000"/>
              </a:solidFill>
              <a:latin typeface="Arial"/>
            </a:endParaRPr>
          </a:p>
        </p:txBody>
      </p:sp>
      <p:sp>
        <p:nvSpPr>
          <p:cNvPr id="1002" name="TextShape 3"/>
          <p:cNvSpPr txBox="1"/>
          <p:nvPr/>
        </p:nvSpPr>
        <p:spPr>
          <a:xfrm>
            <a:off x="1707480" y="740520"/>
            <a:ext cx="6792480" cy="683280"/>
          </a:xfrm>
          <a:prstGeom prst="rect">
            <a:avLst/>
          </a:prstGeom>
          <a:noFill/>
          <a:ln>
            <a:noFill/>
          </a:ln>
        </p:spPr>
        <p:txBody>
          <a:bodyPr lIns="0" rIns="0" tIns="0" bIns="0">
            <a:normAutofit/>
          </a:bodyPr>
          <a:p>
            <a:pPr algn="ctr">
              <a:lnSpc>
                <a:spcPct val="100000"/>
              </a:lnSpc>
            </a:pPr>
            <a:r>
              <a:rPr b="1" lang="en-US" sz="4000" spc="-1" strike="noStrike">
                <a:solidFill>
                  <a:srgbClr val="260c76"/>
                </a:solidFill>
                <a:latin typeface="Arial"/>
                <a:ea typeface="MS PGothic"/>
              </a:rPr>
              <a:t>WE HAVE WHAT IT TAKES</a:t>
            </a:r>
            <a:endParaRPr b="0" lang="en-US" sz="4000" spc="-1" strike="noStrike">
              <a:solidFill>
                <a:srgbClr val="000000"/>
              </a:solidFill>
              <a:latin typeface="Arial"/>
            </a:endParaRPr>
          </a:p>
        </p:txBody>
      </p:sp>
      <p:sp>
        <p:nvSpPr>
          <p:cNvPr id="1003" name="CustomShape 4"/>
          <p:cNvSpPr/>
          <p:nvPr/>
        </p:nvSpPr>
        <p:spPr>
          <a:xfrm>
            <a:off x="798480" y="1718640"/>
            <a:ext cx="7540560" cy="397440"/>
          </a:xfrm>
          <a:prstGeom prst="rect">
            <a:avLst/>
          </a:prstGeom>
          <a:noFill/>
          <a:ln>
            <a:noFill/>
          </a:ln>
        </p:spPr>
        <p:style>
          <a:lnRef idx="0"/>
          <a:fillRef idx="0"/>
          <a:effectRef idx="0"/>
          <a:fontRef idx="minor"/>
        </p:style>
        <p:txBody>
          <a:bodyPr lIns="0" rIns="0" tIns="0" bIns="0">
            <a:noAutofit/>
          </a:bodyPr>
          <a:p>
            <a:pPr>
              <a:lnSpc>
                <a:spcPct val="100000"/>
              </a:lnSpc>
            </a:pPr>
            <a:r>
              <a:rPr b="1" lang="es-US" sz="4400" spc="-1" strike="noStrike">
                <a:solidFill>
                  <a:srgbClr val="ffffff"/>
                </a:solidFill>
                <a:latin typeface="Arial"/>
                <a:ea typeface="MS PGothic"/>
              </a:rPr>
              <a:t>The Potential Power of IECC</a:t>
            </a:r>
            <a:endParaRPr b="0" lang="es-US" sz="4400" spc="-1" strike="noStrike">
              <a:latin typeface="Arial"/>
            </a:endParaRPr>
          </a:p>
        </p:txBody>
      </p:sp>
      <p:pic>
        <p:nvPicPr>
          <p:cNvPr id="1004" name="Picture 10" descr=""/>
          <p:cNvPicPr/>
          <p:nvPr/>
        </p:nvPicPr>
        <p:blipFill>
          <a:blip r:embed="rId2"/>
          <a:stretch/>
        </p:blipFill>
        <p:spPr>
          <a:xfrm>
            <a:off x="8708760" y="0"/>
            <a:ext cx="3482640" cy="6839640"/>
          </a:xfrm>
          <a:prstGeom prst="rect">
            <a:avLst/>
          </a:prstGeom>
          <a:ln>
            <a:noFill/>
          </a:ln>
        </p:spPr>
      </p:pic>
    </p:spTree>
  </p:cSld>
  <p:transition spd="med">
    <p:fade/>
  </p:transition>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1005" name="TextShape 1"/>
          <p:cNvSpPr txBox="1"/>
          <p:nvPr/>
        </p:nvSpPr>
        <p:spPr>
          <a:xfrm>
            <a:off x="0" y="0"/>
            <a:ext cx="12191760" cy="895680"/>
          </a:xfrm>
          <a:prstGeom prst="rect">
            <a:avLst/>
          </a:prstGeom>
          <a:solidFill>
            <a:srgbClr val="e6af00"/>
          </a:solidFill>
          <a:ln>
            <a:noFill/>
          </a:ln>
        </p:spPr>
        <p:txBody>
          <a:bodyPr>
            <a:noAutofit/>
          </a:bodyPr>
          <a:p>
            <a:pPr algn="ctr">
              <a:lnSpc>
                <a:spcPct val="100000"/>
              </a:lnSpc>
            </a:pPr>
            <a:r>
              <a:rPr b="1" lang="en-US" sz="4200" spc="-1" strike="noStrike">
                <a:solidFill>
                  <a:srgbClr val="ebebeb"/>
                </a:solidFill>
                <a:latin typeface="Century Gothic"/>
              </a:rPr>
              <a:t>      </a:t>
            </a:r>
            <a:r>
              <a:rPr b="1" lang="en-US" sz="4200" spc="-1" strike="noStrike">
                <a:solidFill>
                  <a:srgbClr val="ffffff"/>
                </a:solidFill>
                <a:latin typeface="Century Gothic"/>
              </a:rPr>
              <a:t>STRATEGIES TO CONSIDER</a:t>
            </a:r>
            <a:endParaRPr b="0" lang="en-US" sz="4200" spc="-1" strike="noStrike">
              <a:solidFill>
                <a:srgbClr val="ffffff"/>
              </a:solidFill>
              <a:latin typeface="Century Gothic"/>
            </a:endParaRPr>
          </a:p>
        </p:txBody>
      </p:sp>
      <p:sp>
        <p:nvSpPr>
          <p:cNvPr id="1006" name="TextShape 2"/>
          <p:cNvSpPr txBox="1"/>
          <p:nvPr/>
        </p:nvSpPr>
        <p:spPr>
          <a:xfrm>
            <a:off x="0" y="896040"/>
            <a:ext cx="12191760" cy="6711840"/>
          </a:xfrm>
          <a:prstGeom prst="rect">
            <a:avLst/>
          </a:prstGeom>
          <a:solidFill>
            <a:srgbClr val="ffffff"/>
          </a:solidFill>
          <a:ln>
            <a:noFill/>
          </a:ln>
        </p:spPr>
        <p:txBody>
          <a:bodyPr>
            <a:normAutofit fontScale="45000"/>
          </a:bodyPr>
          <a:p>
            <a:pPr marL="399960">
              <a:lnSpc>
                <a:spcPct val="100000"/>
              </a:lnSpc>
              <a:spcBef>
                <a:spcPts val="1001"/>
              </a:spcBef>
            </a:pPr>
            <a:endParaRPr b="0" lang="en-US" sz="20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Parcel tax on size of parcel</a:t>
            </a:r>
            <a:endParaRPr b="0" lang="en-US" sz="4400" spc="-1" strike="noStrike">
              <a:solidFill>
                <a:srgbClr val="ffffff"/>
              </a:solidFill>
              <a:latin typeface="Century Gothic"/>
            </a:endParaRPr>
          </a:p>
          <a:p>
            <a:endParaRPr b="0" lang="en-US" sz="44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City/County partnership</a:t>
            </a:r>
            <a:endParaRPr b="0" lang="en-US" sz="4400" spc="-1" strike="noStrike">
              <a:solidFill>
                <a:srgbClr val="ffffff"/>
              </a:solidFill>
              <a:latin typeface="Century Gothic"/>
            </a:endParaRPr>
          </a:p>
          <a:p>
            <a:endParaRPr b="0" lang="en-US" sz="44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Partner with other interest groups</a:t>
            </a:r>
            <a:endParaRPr b="0" lang="en-US" sz="4400" spc="-1" strike="noStrike">
              <a:solidFill>
                <a:srgbClr val="ffffff"/>
              </a:solidFill>
              <a:latin typeface="Century Gothic"/>
            </a:endParaRPr>
          </a:p>
          <a:p>
            <a:endParaRPr b="0" lang="en-US" sz="44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Start with narrow issue</a:t>
            </a:r>
            <a:endParaRPr b="0" lang="en-US" sz="4400" spc="-1" strike="noStrike">
              <a:solidFill>
                <a:srgbClr val="ffffff"/>
              </a:solidFill>
              <a:latin typeface="Century Gothic"/>
            </a:endParaRPr>
          </a:p>
          <a:p>
            <a:endParaRPr b="0" lang="en-US" sz="44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Join a General Tax coalition</a:t>
            </a:r>
            <a:endParaRPr b="0" lang="en-US" sz="4400" spc="-1" strike="noStrike">
              <a:solidFill>
                <a:srgbClr val="ffffff"/>
              </a:solidFill>
              <a:latin typeface="Century Gothic"/>
            </a:endParaRPr>
          </a:p>
          <a:p>
            <a:endParaRPr b="0" lang="en-US" sz="4400" spc="-1" strike="noStrike">
              <a:solidFill>
                <a:srgbClr val="ffffff"/>
              </a:solidFill>
              <a:latin typeface="Century Gothic"/>
            </a:endParaRPr>
          </a:p>
          <a:p>
            <a:pPr lvl="2" marL="1143000" indent="-22824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Don’t forget mitigation fees </a:t>
            </a:r>
            <a:endParaRPr b="0" lang="en-US" sz="4400" spc="-1" strike="noStrike">
              <a:solidFill>
                <a:srgbClr val="ffffff"/>
              </a:solidFill>
              <a:latin typeface="Century Gothic"/>
            </a:endParaRPr>
          </a:p>
          <a:p>
            <a:pPr marL="800280">
              <a:lnSpc>
                <a:spcPct val="100000"/>
              </a:lnSpc>
              <a:spcBef>
                <a:spcPts val="1001"/>
              </a:spcBef>
            </a:pPr>
            <a:r>
              <a:rPr b="1" lang="en-US" sz="4400" spc="-1" strike="noStrike">
                <a:solidFill>
                  <a:srgbClr val="000000"/>
                </a:solidFill>
                <a:latin typeface="Century Gothic"/>
              </a:rPr>
              <a:t>and budget advocacy</a:t>
            </a:r>
            <a:endParaRPr b="0" lang="en-US" sz="4400" spc="-1" strike="noStrike">
              <a:solidFill>
                <a:srgbClr val="ffffff"/>
              </a:solidFill>
              <a:latin typeface="Century Gothic"/>
            </a:endParaRPr>
          </a:p>
          <a:p>
            <a:pPr>
              <a:lnSpc>
                <a:spcPct val="100000"/>
              </a:lnSpc>
              <a:spcBef>
                <a:spcPts val="1001"/>
              </a:spcBef>
            </a:pPr>
            <a:endParaRPr b="0" lang="en-US" sz="4400" spc="-1" strike="noStrike">
              <a:solidFill>
                <a:srgbClr val="ffffff"/>
              </a:solidFill>
              <a:latin typeface="Century Gothic"/>
            </a:endParaRPr>
          </a:p>
          <a:p>
            <a:pPr>
              <a:lnSpc>
                <a:spcPct val="100000"/>
              </a:lnSpc>
              <a:spcBef>
                <a:spcPts val="1001"/>
              </a:spcBef>
            </a:pPr>
            <a:endParaRPr b="0" lang="en-US" sz="4400" spc="-1" strike="noStrike">
              <a:solidFill>
                <a:srgbClr val="ffffff"/>
              </a:solidFill>
              <a:latin typeface="Century Gothic"/>
            </a:endParaRPr>
          </a:p>
          <a:p>
            <a:pPr>
              <a:lnSpc>
                <a:spcPct val="100000"/>
              </a:lnSpc>
              <a:spcBef>
                <a:spcPts val="1001"/>
              </a:spcBef>
            </a:pPr>
            <a:endParaRPr b="0" lang="en-US" sz="4400" spc="-1" strike="noStrike">
              <a:solidFill>
                <a:srgbClr val="ffffff"/>
              </a:solidFill>
              <a:latin typeface="Century Gothic"/>
            </a:endParaRPr>
          </a:p>
          <a:p>
            <a:pPr>
              <a:lnSpc>
                <a:spcPct val="100000"/>
              </a:lnSpc>
            </a:pPr>
            <a:r>
              <a:rPr b="0" lang="en-US" sz="1100" spc="-1" strike="noStrike">
                <a:solidFill>
                  <a:srgbClr val="ffffff"/>
                </a:solidFill>
                <a:latin typeface="Calibri"/>
                <a:ea typeface="Calibri"/>
              </a:rPr>
              <a:t>Must consider </a:t>
            </a:r>
            <a:r>
              <a:rPr b="0" lang="en-US" sz="1800" spc="-1" strike="noStrike">
                <a:solidFill>
                  <a:srgbClr val="ffffff"/>
                </a:solidFill>
                <a:latin typeface="Calibri"/>
                <a:ea typeface="Calibri"/>
              </a:rPr>
              <a:t>broader</a:t>
            </a:r>
            <a:r>
              <a:rPr b="0" lang="en-US" sz="1100" spc="-1" strike="noStrike">
                <a:solidFill>
                  <a:srgbClr val="ffffff"/>
                </a:solidFill>
                <a:latin typeface="Calibri"/>
                <a:ea typeface="Calibri"/>
              </a:rPr>
              <a:t> strategies</a:t>
            </a:r>
            <a:endParaRPr b="0" lang="en-US" sz="1100" spc="-1" strike="noStrike">
              <a:solidFill>
                <a:srgbClr val="ffffff"/>
              </a:solidFill>
              <a:latin typeface="Century Gothic"/>
            </a:endParaRPr>
          </a:p>
          <a:p>
            <a:pPr>
              <a:lnSpc>
                <a:spcPct val="100000"/>
              </a:lnSpc>
              <a:spcBef>
                <a:spcPts val="1001"/>
              </a:spcBef>
            </a:pPr>
            <a:endParaRPr b="0" lang="en-US" sz="1100" spc="-1" strike="noStrike">
              <a:solidFill>
                <a:srgbClr val="ffffff"/>
              </a:solidFill>
              <a:latin typeface="Century Gothic"/>
            </a:endParaRPr>
          </a:p>
        </p:txBody>
      </p:sp>
      <p:pic>
        <p:nvPicPr>
          <p:cNvPr id="1007" name="Picture 5" descr=""/>
          <p:cNvPicPr/>
          <p:nvPr/>
        </p:nvPicPr>
        <p:blipFill>
          <a:blip r:embed="rId1"/>
          <a:srcRect l="9464" t="0" r="8965" b="0"/>
          <a:stretch/>
        </p:blipFill>
        <p:spPr>
          <a:xfrm>
            <a:off x="6167160" y="1633680"/>
            <a:ext cx="5775840" cy="4327920"/>
          </a:xfrm>
          <a:prstGeom prst="rect">
            <a:avLst/>
          </a:prstGeom>
          <a:ln>
            <a:noFill/>
          </a:ln>
        </p:spPr>
      </p:pic>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1008" name="TextShape 1"/>
          <p:cNvSpPr txBox="1"/>
          <p:nvPr/>
        </p:nvSpPr>
        <p:spPr>
          <a:xfrm>
            <a:off x="0" y="0"/>
            <a:ext cx="12191760" cy="895680"/>
          </a:xfrm>
          <a:prstGeom prst="rect">
            <a:avLst/>
          </a:prstGeom>
          <a:solidFill>
            <a:srgbClr val="e6af00"/>
          </a:solidFill>
          <a:ln>
            <a:noFill/>
          </a:ln>
        </p:spPr>
        <p:txBody>
          <a:bodyPr>
            <a:noAutofit/>
          </a:bodyPr>
          <a:p>
            <a:pPr algn="ctr">
              <a:lnSpc>
                <a:spcPct val="110000"/>
              </a:lnSpc>
            </a:pPr>
            <a:r>
              <a:rPr b="1" lang="en-US" sz="4200" spc="-1" strike="noStrike">
                <a:solidFill>
                  <a:srgbClr val="ebebeb"/>
                </a:solidFill>
                <a:latin typeface="Century Gothic"/>
              </a:rPr>
              <a:t>  </a:t>
            </a:r>
            <a:r>
              <a:rPr b="1" lang="en-US" sz="3600" spc="-1" strike="noStrike">
                <a:solidFill>
                  <a:srgbClr val="ffffff"/>
                </a:solidFill>
                <a:latin typeface="Century Gothic"/>
              </a:rPr>
              <a:t>LESSONS – WHAT GETS BUDGETED GETS DONE</a:t>
            </a:r>
            <a:endParaRPr b="0" lang="en-US" sz="3600" spc="-1" strike="noStrike">
              <a:solidFill>
                <a:srgbClr val="ffffff"/>
              </a:solidFill>
              <a:latin typeface="Century Gothic"/>
            </a:endParaRPr>
          </a:p>
        </p:txBody>
      </p:sp>
      <p:sp>
        <p:nvSpPr>
          <p:cNvPr id="1009" name="TextShape 2"/>
          <p:cNvSpPr txBox="1"/>
          <p:nvPr/>
        </p:nvSpPr>
        <p:spPr>
          <a:xfrm>
            <a:off x="0" y="896040"/>
            <a:ext cx="12191760" cy="6072480"/>
          </a:xfrm>
          <a:prstGeom prst="rect">
            <a:avLst/>
          </a:prstGeom>
          <a:solidFill>
            <a:srgbClr val="ffffff"/>
          </a:solidFill>
          <a:ln>
            <a:noFill/>
          </a:ln>
        </p:spPr>
        <p:txBody>
          <a:bodyPr>
            <a:normAutofit/>
          </a:bodyPr>
          <a:p>
            <a:pPr marL="457200">
              <a:lnSpc>
                <a:spcPct val="100000"/>
              </a:lnSpc>
              <a:spcBef>
                <a:spcPts val="1001"/>
              </a:spcBef>
            </a:pP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Budgets and elections are unique </a:t>
            </a:r>
            <a:br/>
            <a:r>
              <a:rPr b="1" lang="en-US" sz="2000" spc="-1" strike="noStrike">
                <a:solidFill>
                  <a:srgbClr val="020e16"/>
                </a:solidFill>
                <a:latin typeface="Century Gothic"/>
              </a:rPr>
              <a:t>organizing and communication                                                                                              opportunities to create sustainable funding.</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Non-profit providers have untapped power.</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It takes a village – collective action. </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It entails persuasion and hardball                                                                                                       politics.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Youth and parents have influential voices.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Take the initiative – don’t wait for politicians.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Drama helps make the case.  Media                                                                                     amplifies the case.</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Expect opposition.</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20e16"/>
                </a:solidFill>
                <a:latin typeface="Century Gothic"/>
              </a:rPr>
              <a:t>Power builds power. </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u="sng">
                <a:solidFill>
                  <a:srgbClr val="020e16"/>
                </a:solidFill>
                <a:uFillTx/>
                <a:latin typeface="Century Gothic"/>
              </a:rPr>
              <a:t>It is complex, frustrating, unpredictable, but ultimately exhilarating and empowering.</a:t>
            </a:r>
            <a:endParaRPr b="0" lang="en-US" sz="2000" spc="-1" strike="noStrike">
              <a:solidFill>
                <a:srgbClr val="ffffff"/>
              </a:solidFill>
              <a:latin typeface="Century Gothic"/>
            </a:endParaRPr>
          </a:p>
        </p:txBody>
      </p:sp>
      <p:pic>
        <p:nvPicPr>
          <p:cNvPr id="1010" name="Picture 7" descr=""/>
          <p:cNvPicPr/>
          <p:nvPr/>
        </p:nvPicPr>
        <p:blipFill>
          <a:blip r:embed="rId1"/>
          <a:srcRect l="0" t="0" r="11150" b="8442"/>
          <a:stretch/>
        </p:blipFill>
        <p:spPr>
          <a:xfrm>
            <a:off x="6226560" y="1672200"/>
            <a:ext cx="5964840" cy="452016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1" name="TextShape 1"/>
          <p:cNvSpPr txBox="1"/>
          <p:nvPr/>
        </p:nvSpPr>
        <p:spPr>
          <a:xfrm>
            <a:off x="1676520" y="120240"/>
            <a:ext cx="10515240" cy="1325160"/>
          </a:xfrm>
          <a:prstGeom prst="rect">
            <a:avLst/>
          </a:prstGeom>
          <a:noFill/>
          <a:ln>
            <a:noFill/>
          </a:ln>
        </p:spPr>
        <p:txBody>
          <a:bodyPr anchor="ctr">
            <a:normAutofit/>
          </a:bodyPr>
          <a:p>
            <a:pPr>
              <a:lnSpc>
                <a:spcPct val="90000"/>
              </a:lnSpc>
            </a:pPr>
            <a:r>
              <a:rPr b="0" lang="en-US" sz="3200" spc="-1" strike="noStrike">
                <a:solidFill>
                  <a:srgbClr val="000000"/>
                </a:solidFill>
                <a:latin typeface="Arial Rounded MT Bold"/>
              </a:rPr>
              <a:t>CHALLENGES TO YOUTH FUNDING MOVEMENT</a:t>
            </a:r>
            <a:endParaRPr b="0" lang="en-US" sz="3200" spc="-1" strike="noStrike">
              <a:solidFill>
                <a:srgbClr val="000000"/>
              </a:solidFill>
              <a:latin typeface="Calibri"/>
            </a:endParaRPr>
          </a:p>
        </p:txBody>
      </p:sp>
      <p:sp>
        <p:nvSpPr>
          <p:cNvPr id="1012" name="TextShape 2"/>
          <p:cNvSpPr txBox="1"/>
          <p:nvPr/>
        </p:nvSpPr>
        <p:spPr>
          <a:xfrm>
            <a:off x="3071520" y="1805760"/>
            <a:ext cx="5424120" cy="4612320"/>
          </a:xfrm>
          <a:prstGeom prst="rect">
            <a:avLst/>
          </a:prstGeom>
          <a:noFill/>
          <a:ln>
            <a:noFill/>
          </a:ln>
        </p:spPr>
        <p:txBody>
          <a:bodyPr>
            <a:noAutofit/>
          </a:bodyPr>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Advocates lack money and time – no paid lobbyists or funds for political donations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Competition with more politically influential interests – e.g., law enforcement</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Mindset of policymakers – not as important as roads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Lack of knowledge and involvement in local budget process</a:t>
            </a:r>
            <a:endParaRPr b="0" lang="en-US" sz="24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400" spc="-1" strike="noStrike">
                <a:solidFill>
                  <a:srgbClr val="000000"/>
                </a:solidFill>
                <a:latin typeface="Calibri"/>
              </a:rPr>
              <a:t>Missed opportunities to build social and political capital and change how resources are allocated.  </a:t>
            </a: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a:p>
            <a:pPr>
              <a:lnSpc>
                <a:spcPct val="90000"/>
              </a:lnSpc>
              <a:spcBef>
                <a:spcPts val="1001"/>
              </a:spcBef>
            </a:pPr>
            <a:endParaRPr b="0" lang="en-US" sz="2400" spc="-1" strike="noStrike">
              <a:solidFill>
                <a:srgbClr val="000000"/>
              </a:solidFill>
              <a:latin typeface="Calibri"/>
            </a:endParaRPr>
          </a:p>
        </p:txBody>
      </p:sp>
      <p:sp>
        <p:nvSpPr>
          <p:cNvPr id="1013" name="CustomShape 3"/>
          <p:cNvSpPr/>
          <p:nvPr/>
        </p:nvSpPr>
        <p:spPr>
          <a:xfrm>
            <a:off x="0" y="1184760"/>
            <a:ext cx="12191760" cy="481320"/>
          </a:xfrm>
          <a:prstGeom prst="rect">
            <a:avLst/>
          </a:prstGeom>
          <a:solidFill>
            <a:srgbClr val="ffc000"/>
          </a:solidFill>
          <a:ln>
            <a:noFill/>
          </a:ln>
        </p:spPr>
        <p:style>
          <a:lnRef idx="0"/>
          <a:fillRef idx="0"/>
          <a:effectRef idx="0"/>
          <a:fontRef idx="minor"/>
        </p:style>
        <p:txBody>
          <a:bodyPr lIns="0" rIns="0" tIns="0" bIns="0">
            <a:noAutofit/>
          </a:bodyPr>
          <a:p>
            <a:pPr>
              <a:lnSpc>
                <a:spcPct val="100000"/>
              </a:lnSpc>
            </a:pPr>
            <a:r>
              <a:rPr b="1" lang="es-US" sz="2670" spc="-1" strike="noStrike">
                <a:solidFill>
                  <a:srgbClr val="ffffff"/>
                </a:solidFill>
                <a:latin typeface="Arial"/>
                <a:ea typeface="MS PGothic"/>
              </a:rPr>
              <a:t>   </a:t>
            </a:r>
            <a:r>
              <a:rPr b="1" lang="es-US" sz="2670" spc="-1" strike="noStrike">
                <a:solidFill>
                  <a:srgbClr val="ffffff"/>
                </a:solidFill>
                <a:latin typeface="Arial"/>
                <a:ea typeface="MS PGothic"/>
              </a:rPr>
              <a:t>WE MUST RE-INVENT ROLE IN POLITICAL LIFE</a:t>
            </a:r>
            <a:endParaRPr b="0" lang="es-US" sz="2670" spc="-1" strike="noStrike">
              <a:latin typeface="Arial"/>
            </a:endParaRPr>
          </a:p>
        </p:txBody>
      </p:sp>
      <p:pic>
        <p:nvPicPr>
          <p:cNvPr id="1014" name="Picture 8" descr=""/>
          <p:cNvPicPr/>
          <p:nvPr/>
        </p:nvPicPr>
        <p:blipFill>
          <a:blip r:embed="rId1"/>
          <a:stretch/>
        </p:blipFill>
        <p:spPr>
          <a:xfrm>
            <a:off x="304560" y="342360"/>
            <a:ext cx="1301400" cy="842040"/>
          </a:xfrm>
          <a:prstGeom prst="rect">
            <a:avLst/>
          </a:prstGeom>
          <a:ln>
            <a:noFill/>
          </a:ln>
        </p:spPr>
      </p:pic>
      <p:pic>
        <p:nvPicPr>
          <p:cNvPr id="1015" name="Content Placeholder 8" descr=""/>
          <p:cNvPicPr/>
          <p:nvPr/>
        </p:nvPicPr>
        <p:blipFill>
          <a:blip r:embed="rId2"/>
          <a:stretch/>
        </p:blipFill>
        <p:spPr>
          <a:xfrm>
            <a:off x="0" y="1621440"/>
            <a:ext cx="2655000" cy="5236200"/>
          </a:xfrm>
          <a:prstGeom prst="rect">
            <a:avLst/>
          </a:prstGeom>
          <a:ln>
            <a:noFill/>
          </a:ln>
        </p:spPr>
      </p:pic>
      <p:pic>
        <p:nvPicPr>
          <p:cNvPr id="1016" name="Picture 10" descr=""/>
          <p:cNvPicPr/>
          <p:nvPr/>
        </p:nvPicPr>
        <p:blipFill>
          <a:blip r:embed="rId3"/>
          <a:stretch/>
        </p:blipFill>
        <p:spPr>
          <a:xfrm>
            <a:off x="8595360" y="1287360"/>
            <a:ext cx="3388320" cy="3388320"/>
          </a:xfrm>
          <a:prstGeom prst="rect">
            <a:avLst/>
          </a:prstGeom>
          <a:ln>
            <a:noFill/>
          </a:ln>
        </p:spPr>
      </p:pic>
      <p:sp>
        <p:nvSpPr>
          <p:cNvPr id="1017" name="CustomShape 4"/>
          <p:cNvSpPr/>
          <p:nvPr/>
        </p:nvSpPr>
        <p:spPr>
          <a:xfrm>
            <a:off x="8803440" y="4867200"/>
            <a:ext cx="3388320" cy="1735560"/>
          </a:xfrm>
          <a:prstGeom prst="rect">
            <a:avLst/>
          </a:prstGeom>
          <a:noFill/>
          <a:ln>
            <a:noFill/>
          </a:ln>
        </p:spPr>
        <p:style>
          <a:lnRef idx="0"/>
          <a:fillRef idx="0"/>
          <a:effectRef idx="0"/>
          <a:fontRef idx="minor"/>
        </p:style>
        <p:txBody>
          <a:bodyPr lIns="90000" rIns="90000" tIns="45000" bIns="45000">
            <a:spAutoFit/>
          </a:bodyPr>
          <a:p>
            <a:pPr>
              <a:lnSpc>
                <a:spcPct val="90000"/>
              </a:lnSpc>
              <a:spcBef>
                <a:spcPts val="1001"/>
              </a:spcBef>
            </a:pPr>
            <a:r>
              <a:rPr b="0" lang="es-US" sz="2400" spc="-1" strike="noStrike">
                <a:solidFill>
                  <a:srgbClr val="000000"/>
                </a:solidFill>
                <a:latin typeface="Calibri"/>
              </a:rPr>
              <a:t>NEEDED:  Collective action - broad intersectional, intergenerational, cross-cultural coalitions</a:t>
            </a:r>
            <a:endParaRPr b="0" lang="es-US" sz="24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8" name="CustomShape 1"/>
          <p:cNvSpPr/>
          <p:nvPr/>
        </p:nvSpPr>
        <p:spPr>
          <a:xfrm>
            <a:off x="0" y="1593720"/>
            <a:ext cx="12191760" cy="634680"/>
          </a:xfrm>
          <a:prstGeom prst="rect">
            <a:avLst/>
          </a:prstGeom>
          <a:solidFill>
            <a:srgbClr val="ebab21"/>
          </a:solidFill>
          <a:ln>
            <a:noFill/>
          </a:ln>
        </p:spPr>
        <p:style>
          <a:lnRef idx="1">
            <a:schemeClr val="accent1"/>
          </a:lnRef>
          <a:fillRef idx="3">
            <a:schemeClr val="accent1"/>
          </a:fillRef>
          <a:effectRef idx="2">
            <a:schemeClr val="accent1"/>
          </a:effectRef>
          <a:fontRef idx="minor"/>
        </p:style>
      </p:sp>
      <p:pic>
        <p:nvPicPr>
          <p:cNvPr id="1019" name="Picture 8" descr=""/>
          <p:cNvPicPr/>
          <p:nvPr/>
        </p:nvPicPr>
        <p:blipFill>
          <a:blip r:embed="rId1"/>
          <a:stretch/>
        </p:blipFill>
        <p:spPr>
          <a:xfrm>
            <a:off x="321840" y="779040"/>
            <a:ext cx="1301400" cy="842040"/>
          </a:xfrm>
          <a:prstGeom prst="rect">
            <a:avLst/>
          </a:prstGeom>
          <a:ln>
            <a:noFill/>
          </a:ln>
        </p:spPr>
      </p:pic>
      <p:sp>
        <p:nvSpPr>
          <p:cNvPr id="1020" name="TextShape 2"/>
          <p:cNvSpPr txBox="1"/>
          <p:nvPr/>
        </p:nvSpPr>
        <p:spPr>
          <a:xfrm>
            <a:off x="1945080" y="759600"/>
            <a:ext cx="5742000" cy="412560"/>
          </a:xfrm>
          <a:prstGeom prst="rect">
            <a:avLst/>
          </a:prstGeom>
          <a:noFill/>
          <a:ln>
            <a:noFill/>
          </a:ln>
        </p:spPr>
        <p:txBody>
          <a:bodyPr>
            <a:normAutofit fontScale="56000"/>
          </a:bodyPr>
          <a:p>
            <a:pPr>
              <a:lnSpc>
                <a:spcPct val="90000"/>
              </a:lnSpc>
            </a:pPr>
            <a:r>
              <a:rPr b="1" lang="en-US" sz="3600" spc="-1" strike="noStrike">
                <a:solidFill>
                  <a:srgbClr val="0d0486"/>
                </a:solidFill>
                <a:latin typeface="Arial Rounded MT Bold"/>
              </a:rPr>
              <a:t>REFORM THE PROCESS</a:t>
            </a:r>
            <a:endParaRPr b="0" lang="en-US" sz="3600" spc="-1" strike="noStrike">
              <a:solidFill>
                <a:srgbClr val="000000"/>
              </a:solidFill>
              <a:latin typeface="Calibri"/>
            </a:endParaRPr>
          </a:p>
        </p:txBody>
      </p:sp>
      <p:sp>
        <p:nvSpPr>
          <p:cNvPr id="1021" name="TextShape 3"/>
          <p:cNvSpPr txBox="1"/>
          <p:nvPr/>
        </p:nvSpPr>
        <p:spPr>
          <a:xfrm>
            <a:off x="541080" y="2228760"/>
            <a:ext cx="6653880" cy="4350960"/>
          </a:xfrm>
          <a:prstGeom prst="rect">
            <a:avLst/>
          </a:prstGeom>
          <a:noFill/>
          <a:ln>
            <a:noFill/>
          </a:ln>
        </p:spPr>
        <p:txBody>
          <a:bodyPr>
            <a:noAutofit/>
          </a:bodyPr>
          <a:p>
            <a:pPr>
              <a:lnSpc>
                <a:spcPct val="90000"/>
              </a:lnSpc>
              <a:spcBef>
                <a:spcPts val="1001"/>
              </a:spcBef>
            </a:pP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Creating accessible forums for public input at all levels and at all points in the process</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Creating access to decision-makers</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Empowering the legislative body</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Strengthen budget policy support</a:t>
            </a:r>
            <a:endParaRPr b="0" lang="en-US" sz="28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en-US" sz="2800" spc="-1" strike="noStrike">
                <a:solidFill>
                  <a:srgbClr val="000000"/>
                </a:solidFill>
                <a:latin typeface="Calibri"/>
              </a:rPr>
              <a:t>TRANSPARENCY, TRANSPARENCY, TRANSPARENCY</a:t>
            </a:r>
            <a:endParaRPr b="0" lang="en-US" sz="2800" spc="-1" strike="noStrike">
              <a:solidFill>
                <a:srgbClr val="000000"/>
              </a:solidFill>
              <a:latin typeface="Calibri"/>
            </a:endParaRPr>
          </a:p>
        </p:txBody>
      </p:sp>
      <p:pic>
        <p:nvPicPr>
          <p:cNvPr id="1022" name="Picture 3" descr=""/>
          <p:cNvPicPr/>
          <p:nvPr/>
        </p:nvPicPr>
        <p:blipFill>
          <a:blip r:embed="rId2"/>
          <a:stretch/>
        </p:blipFill>
        <p:spPr>
          <a:xfrm>
            <a:off x="8440200" y="874440"/>
            <a:ext cx="3751200" cy="4188240"/>
          </a:xfrm>
          <a:prstGeom prst="rect">
            <a:avLst/>
          </a:prstGeom>
          <a:ln>
            <a:noFill/>
          </a:ln>
        </p:spPr>
      </p:pic>
    </p:spTree>
  </p:cSld>
  <p:transition spd="med">
    <p:fade/>
  </p:transition>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1023" name="TextShape 1"/>
          <p:cNvSpPr txBox="1"/>
          <p:nvPr/>
        </p:nvSpPr>
        <p:spPr>
          <a:xfrm>
            <a:off x="0" y="0"/>
            <a:ext cx="12191760" cy="895680"/>
          </a:xfrm>
          <a:prstGeom prst="rect">
            <a:avLst/>
          </a:prstGeom>
          <a:solidFill>
            <a:srgbClr val="e6af00"/>
          </a:solidFill>
          <a:ln>
            <a:noFill/>
          </a:ln>
        </p:spPr>
        <p:txBody>
          <a:bodyPr>
            <a:noAutofit/>
          </a:bodyPr>
          <a:p>
            <a:pPr algn="ctr">
              <a:lnSpc>
                <a:spcPct val="110000"/>
              </a:lnSpc>
            </a:pPr>
            <a:r>
              <a:rPr b="1" lang="en-US" sz="4200" spc="-1" strike="noStrike">
                <a:solidFill>
                  <a:srgbClr val="ebebeb"/>
                </a:solidFill>
                <a:latin typeface="Century Gothic"/>
              </a:rPr>
              <a:t>  </a:t>
            </a:r>
            <a:r>
              <a:rPr b="1" lang="en-US" sz="3600" spc="-1" strike="noStrike">
                <a:solidFill>
                  <a:srgbClr val="0a4060"/>
                </a:solidFill>
                <a:latin typeface="Century Gothic"/>
              </a:rPr>
              <a:t>Lessons Learned from Organizing for Kids </a:t>
            </a:r>
            <a:endParaRPr b="0" lang="en-US" sz="3600" spc="-1" strike="noStrike">
              <a:solidFill>
                <a:srgbClr val="ffffff"/>
              </a:solidFill>
              <a:latin typeface="Century Gothic"/>
            </a:endParaRPr>
          </a:p>
        </p:txBody>
      </p:sp>
      <p:sp>
        <p:nvSpPr>
          <p:cNvPr id="1024" name="TextShape 2"/>
          <p:cNvSpPr txBox="1"/>
          <p:nvPr/>
        </p:nvSpPr>
        <p:spPr>
          <a:xfrm>
            <a:off x="0" y="896040"/>
            <a:ext cx="9181080" cy="6072480"/>
          </a:xfrm>
          <a:prstGeom prst="rect">
            <a:avLst/>
          </a:prstGeom>
          <a:solidFill>
            <a:srgbClr val="ffffff"/>
          </a:solidFill>
          <a:ln>
            <a:noFill/>
          </a:ln>
        </p:spPr>
        <p:txBody>
          <a:bodyPr>
            <a:normAutofit/>
          </a:bodyPr>
          <a:p>
            <a:pPr marL="457200">
              <a:lnSpc>
                <a:spcPct val="100000"/>
              </a:lnSpc>
              <a:spcBef>
                <a:spcPts val="1001"/>
              </a:spcBef>
            </a:pPr>
            <a:endParaRPr b="0" lang="en-US" sz="2000" spc="-1" strike="noStrike">
              <a:solidFill>
                <a:srgbClr val="ffffff"/>
              </a:solidFill>
              <a:latin typeface="Century Gothic"/>
            </a:endParaRPr>
          </a:p>
          <a:p>
            <a:pPr marL="457200">
              <a:lnSpc>
                <a:spcPct val="100000"/>
              </a:lnSpc>
              <a:spcBef>
                <a:spcPts val="1001"/>
              </a:spcBef>
            </a:pP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Budgets and elections are unique organizing and communication                                                                                              opportunities to create sustainable local funding.</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The early care community has untapped power.  Must develop new skills and role in civic life.  (Staff support is needed.)</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It takes a village – collective action.  Work in coalition with others.  Organize!</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Success requires persuasion and hardball politics.                                                                                                </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Parents have influential voices.  Children are irresistible. </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Advocates must take the initiative and take risks.</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Drama helps make the case.  Media amplifies the case.  </a:t>
            </a: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2000" spc="-1" strike="noStrike">
                <a:solidFill>
                  <a:srgbClr val="0e5580"/>
                </a:solidFill>
                <a:latin typeface="Century Gothic"/>
              </a:rPr>
              <a:t>PROPOSING SOLUTIONS IS EFFECTIVE AND POWERFUL                                                                               </a:t>
            </a:r>
            <a:endParaRPr b="0" lang="en-US" sz="2000" spc="-1" strike="noStrike">
              <a:solidFill>
                <a:srgbClr val="ffffff"/>
              </a:solidFill>
              <a:latin typeface="Century Gothic"/>
            </a:endParaRPr>
          </a:p>
          <a:p>
            <a:pPr marL="457200">
              <a:lnSpc>
                <a:spcPct val="100000"/>
              </a:lnSpc>
              <a:spcBef>
                <a:spcPts val="1001"/>
              </a:spcBef>
            </a:pPr>
            <a:r>
              <a:rPr b="1" lang="en-US" sz="2400" spc="-1" strike="noStrike" u="sng">
                <a:solidFill>
                  <a:srgbClr val="c00000"/>
                </a:solidFill>
                <a:uFillTx/>
                <a:latin typeface="Century Gothic"/>
              </a:rPr>
              <a:t>Local organizing is exhilarating and empowering</a:t>
            </a:r>
            <a:r>
              <a:rPr b="1" lang="en-US" sz="2400" spc="-1" strike="noStrike" u="sng">
                <a:solidFill>
                  <a:srgbClr val="0e5580"/>
                </a:solidFill>
                <a:uFillTx/>
                <a:latin typeface="Century Gothic"/>
              </a:rPr>
              <a:t>.</a:t>
            </a:r>
            <a:endParaRPr b="0" lang="en-US" sz="2400" spc="-1" strike="noStrike">
              <a:solidFill>
                <a:srgbClr val="ffffff"/>
              </a:solidFill>
              <a:latin typeface="Century Gothic"/>
            </a:endParaRPr>
          </a:p>
        </p:txBody>
      </p:sp>
      <p:pic>
        <p:nvPicPr>
          <p:cNvPr id="1025" name="Picture 6" descr=""/>
          <p:cNvPicPr/>
          <p:nvPr/>
        </p:nvPicPr>
        <p:blipFill>
          <a:blip r:embed="rId1"/>
          <a:stretch/>
        </p:blipFill>
        <p:spPr>
          <a:xfrm>
            <a:off x="9020160" y="881640"/>
            <a:ext cx="3171600" cy="607248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1026" name="TextShape 1"/>
          <p:cNvSpPr txBox="1"/>
          <p:nvPr/>
        </p:nvSpPr>
        <p:spPr>
          <a:xfrm>
            <a:off x="0" y="0"/>
            <a:ext cx="12191760" cy="895680"/>
          </a:xfrm>
          <a:prstGeom prst="rect">
            <a:avLst/>
          </a:prstGeom>
          <a:solidFill>
            <a:srgbClr val="e6af00"/>
          </a:solidFill>
          <a:ln>
            <a:noFill/>
          </a:ln>
        </p:spPr>
        <p:txBody>
          <a:bodyPr>
            <a:noAutofit/>
          </a:bodyPr>
          <a:p>
            <a:pPr>
              <a:lnSpc>
                <a:spcPct val="100000"/>
              </a:lnSpc>
            </a:pPr>
            <a:r>
              <a:rPr b="1" lang="en-US" sz="4200" spc="-1" strike="noStrike">
                <a:solidFill>
                  <a:srgbClr val="ebebeb"/>
                </a:solidFill>
                <a:latin typeface="Century Gothic"/>
              </a:rPr>
              <a:t>                      </a:t>
            </a:r>
            <a:r>
              <a:rPr b="1" lang="en-US" sz="4200" spc="-1" strike="noStrike">
                <a:solidFill>
                  <a:srgbClr val="ffffff"/>
                </a:solidFill>
                <a:latin typeface="Century Gothic"/>
              </a:rPr>
              <a:t>LESSONS LEARNED </a:t>
            </a:r>
            <a:endParaRPr b="0" lang="en-US" sz="4200" spc="-1" strike="noStrike">
              <a:solidFill>
                <a:srgbClr val="ffffff"/>
              </a:solidFill>
              <a:latin typeface="Century Gothic"/>
            </a:endParaRPr>
          </a:p>
        </p:txBody>
      </p:sp>
      <p:sp>
        <p:nvSpPr>
          <p:cNvPr id="1027" name="TextShape 2"/>
          <p:cNvSpPr txBox="1"/>
          <p:nvPr/>
        </p:nvSpPr>
        <p:spPr>
          <a:xfrm>
            <a:off x="0" y="896040"/>
            <a:ext cx="12191760" cy="6072480"/>
          </a:xfrm>
          <a:prstGeom prst="rect">
            <a:avLst/>
          </a:prstGeom>
          <a:solidFill>
            <a:srgbClr val="ffffff"/>
          </a:solidFill>
          <a:ln>
            <a:noFill/>
          </a:ln>
        </p:spPr>
        <p:txBody>
          <a:bodyPr>
            <a:normAutofit/>
          </a:bodyPr>
          <a:p>
            <a:pPr>
              <a:lnSpc>
                <a:spcPct val="100000"/>
              </a:lnSpc>
              <a:spcBef>
                <a:spcPts val="1001"/>
              </a:spcBef>
            </a:pPr>
            <a:endParaRPr b="0" lang="en-US" sz="20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Take the initiative – There is always a place to start.</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Have a realistic timeline.</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Propose concrete solutions.</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Being political is essential – people power </a:t>
            </a:r>
            <a:endParaRPr b="0" lang="en-US" sz="1800" spc="-1" strike="noStrike">
              <a:solidFill>
                <a:srgbClr val="ffffff"/>
              </a:solidFill>
              <a:latin typeface="Century Gothic"/>
            </a:endParaRPr>
          </a:p>
          <a:p>
            <a:pPr marL="457200">
              <a:lnSpc>
                <a:spcPct val="100000"/>
              </a:lnSpc>
              <a:spcBef>
                <a:spcPts val="1001"/>
              </a:spcBef>
            </a:pPr>
            <a:r>
              <a:rPr b="1" lang="en-US" sz="1800" spc="-1" strike="noStrike">
                <a:solidFill>
                  <a:srgbClr val="020e16"/>
                </a:solidFill>
                <a:latin typeface="Century Gothic"/>
              </a:rPr>
              <a:t>makes it happen.</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Elections are powerful – campaigns are magic.</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Requires persuasion AND pressure.</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No one panacea – all communities differ.</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Marathon, not a sprint.</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Expect opposition.</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Youth and parents can change the process.</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Harder than anticipated, but……</a:t>
            </a:r>
            <a:endParaRPr b="0" lang="en-US" sz="1800" spc="-1" strike="noStrike">
              <a:solidFill>
                <a:srgbClr val="ffffff"/>
              </a:solidFill>
              <a:latin typeface="Century Gothic"/>
            </a:endParaRPr>
          </a:p>
          <a:p>
            <a:pPr lvl="1" marL="743040" indent="-285480">
              <a:lnSpc>
                <a:spcPct val="100000"/>
              </a:lnSpc>
              <a:spcBef>
                <a:spcPts val="1001"/>
              </a:spcBef>
              <a:buClr>
                <a:srgbClr val="acd433"/>
              </a:buClr>
              <a:buSzPct val="80000"/>
              <a:buFont typeface="Wingdings 3" charset="2"/>
              <a:buChar char=""/>
            </a:pPr>
            <a:r>
              <a:rPr b="1" lang="en-US" sz="1800" spc="-1" strike="noStrike">
                <a:solidFill>
                  <a:srgbClr val="020e16"/>
                </a:solidFill>
                <a:latin typeface="Century Gothic"/>
              </a:rPr>
              <a:t>Exhilarating - success leads to success.</a:t>
            </a:r>
            <a:endParaRPr b="0" lang="en-US" sz="1800" spc="-1" strike="noStrike">
              <a:solidFill>
                <a:srgbClr val="ffffff"/>
              </a:solidFill>
              <a:latin typeface="Century Gothic"/>
            </a:endParaRPr>
          </a:p>
          <a:p>
            <a:pPr>
              <a:lnSpc>
                <a:spcPct val="100000"/>
              </a:lnSpc>
              <a:spcBef>
                <a:spcPts val="1001"/>
              </a:spcBef>
            </a:pPr>
            <a:endParaRPr b="0" lang="en-US" sz="1800" spc="-1" strike="noStrike">
              <a:solidFill>
                <a:srgbClr val="ffffff"/>
              </a:solidFill>
              <a:latin typeface="Century Gothic"/>
            </a:endParaRPr>
          </a:p>
        </p:txBody>
      </p:sp>
      <p:pic>
        <p:nvPicPr>
          <p:cNvPr id="1028" name="Picture 4" descr=""/>
          <p:cNvPicPr/>
          <p:nvPr/>
        </p:nvPicPr>
        <p:blipFill>
          <a:blip r:embed="rId1"/>
          <a:stretch/>
        </p:blipFill>
        <p:spPr>
          <a:xfrm>
            <a:off x="6690240" y="1869120"/>
            <a:ext cx="5501160" cy="4125960"/>
          </a:xfrm>
          <a:prstGeom prst="rect">
            <a:avLst/>
          </a:prstGeom>
          <a:ln>
            <a:noFill/>
          </a:ln>
        </p:spPr>
      </p:pic>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29" name="TextShape 1"/>
          <p:cNvSpPr txBox="1"/>
          <p:nvPr/>
        </p:nvSpPr>
        <p:spPr>
          <a:xfrm>
            <a:off x="0" y="0"/>
            <a:ext cx="12191760" cy="1161720"/>
          </a:xfrm>
          <a:prstGeom prst="rect">
            <a:avLst/>
          </a:prstGeom>
          <a:solidFill>
            <a:srgbClr val="002060"/>
          </a:solidFill>
          <a:ln>
            <a:noFill/>
          </a:ln>
        </p:spPr>
        <p:txBody>
          <a:bodyPr>
            <a:noAutofit/>
          </a:bodyPr>
          <a:p>
            <a:pPr>
              <a:lnSpc>
                <a:spcPct val="100000"/>
              </a:lnSpc>
            </a:pPr>
            <a:r>
              <a:rPr b="1" lang="en-US" sz="4200" spc="-1" strike="noStrike">
                <a:solidFill>
                  <a:srgbClr val="ffffff"/>
                </a:solidFill>
                <a:latin typeface="Century Gothic"/>
              </a:rPr>
              <a:t>  </a:t>
            </a:r>
            <a:r>
              <a:rPr b="1" lang="en-US" sz="4200" spc="-1" strike="noStrike">
                <a:solidFill>
                  <a:srgbClr val="ffffff"/>
                </a:solidFill>
                <a:latin typeface="Century Gothic"/>
              </a:rPr>
              <a:t>FUNDING THE NEXT GENERATION</a:t>
            </a:r>
            <a:endParaRPr b="0" lang="en-US" sz="4200" spc="-1" strike="noStrike">
              <a:solidFill>
                <a:srgbClr val="ffffff"/>
              </a:solidFill>
              <a:latin typeface="Century Gothic"/>
            </a:endParaRPr>
          </a:p>
        </p:txBody>
      </p:sp>
      <p:sp>
        <p:nvSpPr>
          <p:cNvPr id="1030" name="TextShape 2"/>
          <p:cNvSpPr txBox="1"/>
          <p:nvPr/>
        </p:nvSpPr>
        <p:spPr>
          <a:xfrm>
            <a:off x="4381560" y="1790640"/>
            <a:ext cx="7714440" cy="49042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Provides technical assistance to coalitions working on local funding streams for children and youth</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Sponsors learning communities and conferences</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Support includes speaking, convening, facilitating, trouble-shooting, coaching, and more.</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Numerous tools and resources are available.</a:t>
            </a:r>
            <a:endParaRPr b="0" lang="en-US" sz="2000" spc="-1" strike="noStrike">
              <a:solidFill>
                <a:srgbClr val="ffffff"/>
              </a:solidFill>
              <a:latin typeface="Century Gothic"/>
            </a:endParaRPr>
          </a:p>
          <a:p>
            <a:pPr>
              <a:lnSpc>
                <a:spcPct val="100000"/>
              </a:lnSpc>
              <a:spcBef>
                <a:spcPts val="1001"/>
              </a:spcBef>
            </a:pPr>
            <a:r>
              <a:rPr b="1" lang="en-US" sz="2000" spc="-1" strike="noStrike">
                <a:solidFill>
                  <a:srgbClr val="000000"/>
                </a:solidFill>
                <a:latin typeface="Century Gothic"/>
              </a:rPr>
              <a:t>CONTACT:</a:t>
            </a:r>
            <a:endParaRPr b="0" lang="en-US" sz="2000" spc="-1" strike="noStrike">
              <a:solidFill>
                <a:srgbClr val="ffffff"/>
              </a:solidFill>
              <a:latin typeface="Century Gothic"/>
            </a:endParaRPr>
          </a:p>
          <a:p>
            <a:pPr>
              <a:lnSpc>
                <a:spcPct val="100000"/>
              </a:lnSpc>
              <a:spcBef>
                <a:spcPts val="1001"/>
              </a:spcBef>
            </a:pPr>
            <a:r>
              <a:rPr b="1" lang="en-US" sz="2000" spc="-1" strike="noStrike">
                <a:solidFill>
                  <a:srgbClr val="000000"/>
                </a:solidFill>
                <a:latin typeface="Century Gothic"/>
              </a:rPr>
              <a:t>Margaret Brodkin, </a:t>
            </a:r>
            <a:r>
              <a:rPr b="1" lang="en-US" sz="2000" spc="-1" strike="noStrike" u="sng">
                <a:solidFill>
                  <a:srgbClr val="c4e46e"/>
                </a:solidFill>
                <a:uFillTx/>
                <a:latin typeface="Century Gothic"/>
                <a:hlinkClick r:id="rId1"/>
              </a:rPr>
              <a:t>Margaret@fundingthenextgeneration.org</a:t>
            </a:r>
            <a:endParaRPr b="0" lang="en-US" sz="2000" spc="-1" strike="noStrike">
              <a:solidFill>
                <a:srgbClr val="ffffff"/>
              </a:solidFill>
              <a:latin typeface="Century Gothic"/>
            </a:endParaRPr>
          </a:p>
          <a:p>
            <a:pPr>
              <a:lnSpc>
                <a:spcPct val="100000"/>
              </a:lnSpc>
              <a:spcBef>
                <a:spcPts val="1001"/>
              </a:spcBef>
            </a:pPr>
            <a:r>
              <a:rPr b="1" lang="en-US" sz="2000" spc="-1" strike="noStrike">
                <a:solidFill>
                  <a:srgbClr val="000000"/>
                </a:solidFill>
                <a:latin typeface="Century Gothic"/>
              </a:rPr>
              <a:t>415-794-4963</a:t>
            </a:r>
            <a:endParaRPr b="0" lang="en-US" sz="2000" spc="-1" strike="noStrike">
              <a:solidFill>
                <a:srgbClr val="ffffff"/>
              </a:solidFill>
              <a:latin typeface="Century Gothic"/>
            </a:endParaRPr>
          </a:p>
          <a:p>
            <a:pPr>
              <a:lnSpc>
                <a:spcPct val="100000"/>
              </a:lnSpc>
              <a:spcBef>
                <a:spcPts val="1001"/>
              </a:spcBef>
            </a:pPr>
            <a:r>
              <a:rPr b="1" lang="en-US" sz="2000" spc="-1" strike="noStrike" u="sng">
                <a:solidFill>
                  <a:srgbClr val="c4e46e"/>
                </a:solidFill>
                <a:uFillTx/>
                <a:latin typeface="Century Gothic"/>
                <a:hlinkClick r:id="rId2"/>
              </a:rPr>
              <a:t>www.fundingthenextgeneration.org</a:t>
            </a:r>
            <a:endParaRPr b="0" lang="en-US" sz="2000" spc="-1" strike="noStrike">
              <a:solidFill>
                <a:srgbClr val="ffffff"/>
              </a:solidFill>
              <a:latin typeface="Century Gothic"/>
            </a:endParaRPr>
          </a:p>
        </p:txBody>
      </p:sp>
      <p:pic>
        <p:nvPicPr>
          <p:cNvPr id="1031" name="Picture 3" descr=""/>
          <p:cNvPicPr/>
          <p:nvPr/>
        </p:nvPicPr>
        <p:blipFill>
          <a:blip r:embed="rId3"/>
          <a:stretch/>
        </p:blipFill>
        <p:spPr>
          <a:xfrm>
            <a:off x="10643760" y="0"/>
            <a:ext cx="1452240" cy="154692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c133"/>
        </a:solidFill>
      </p:bgPr>
    </p:bg>
    <p:spTree>
      <p:nvGrpSpPr>
        <p:cNvPr id="1" name=""/>
        <p:cNvGrpSpPr/>
        <p:nvPr/>
      </p:nvGrpSpPr>
      <p:grpSpPr>
        <a:xfrm>
          <a:off x="0" y="0"/>
          <a:ext cx="0" cy="0"/>
          <a:chOff x="0" y="0"/>
          <a:chExt cx="0" cy="0"/>
        </a:xfrm>
      </p:grpSpPr>
      <p:sp>
        <p:nvSpPr>
          <p:cNvPr id="452" name="TextShape 1"/>
          <p:cNvSpPr txBox="1"/>
          <p:nvPr/>
        </p:nvSpPr>
        <p:spPr>
          <a:xfrm>
            <a:off x="0" y="0"/>
            <a:ext cx="12191760" cy="895680"/>
          </a:xfrm>
          <a:prstGeom prst="rect">
            <a:avLst/>
          </a:prstGeom>
          <a:solidFill>
            <a:srgbClr val="e6af00"/>
          </a:solidFill>
          <a:ln>
            <a:noFill/>
          </a:ln>
        </p:spPr>
        <p:txBody>
          <a:bodyPr>
            <a:noAutofit/>
          </a:bodyPr>
          <a:p>
            <a:pPr>
              <a:lnSpc>
                <a:spcPct val="110000"/>
              </a:lnSpc>
            </a:pPr>
            <a:r>
              <a:rPr b="1" lang="en-US" sz="4200" spc="-1" strike="noStrike">
                <a:solidFill>
                  <a:srgbClr val="ebebeb"/>
                </a:solidFill>
                <a:latin typeface="Century Gothic"/>
              </a:rPr>
              <a:t>             </a:t>
            </a:r>
            <a:r>
              <a:rPr b="1" lang="en-US" sz="4200" spc="-1" strike="noStrike">
                <a:solidFill>
                  <a:srgbClr val="ffffff"/>
                </a:solidFill>
                <a:latin typeface="Century Gothic"/>
              </a:rPr>
              <a:t>ELECTIONS 2016 &amp; 2018 &amp; 2020</a:t>
            </a:r>
            <a:endParaRPr b="0" lang="en-US" sz="4200" spc="-1" strike="noStrike">
              <a:solidFill>
                <a:srgbClr val="ffffff"/>
              </a:solidFill>
              <a:latin typeface="Century Gothic"/>
            </a:endParaRPr>
          </a:p>
        </p:txBody>
      </p:sp>
      <p:sp>
        <p:nvSpPr>
          <p:cNvPr id="453" name="TextShape 2"/>
          <p:cNvSpPr txBox="1"/>
          <p:nvPr/>
        </p:nvSpPr>
        <p:spPr>
          <a:xfrm>
            <a:off x="0" y="896040"/>
            <a:ext cx="12191760" cy="5961600"/>
          </a:xfrm>
          <a:prstGeom prst="rect">
            <a:avLst/>
          </a:prstGeom>
          <a:solidFill>
            <a:srgbClr val="ffffff"/>
          </a:solidFill>
          <a:ln>
            <a:noFill/>
          </a:ln>
        </p:spPr>
        <p:txBody>
          <a:bodyPr>
            <a:normAutofit fontScale="70000"/>
          </a:bodyPr>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NAPA </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MARIN</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SOLANO</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SACRAMENTO (2)</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RICHMOND</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ALAMEDA (2)</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SAN FRANCISCO</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OAKLAND</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SAN JOAQUIN</a:t>
            </a:r>
            <a:endParaRPr b="0" lang="en-US" sz="44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4400" spc="-1" strike="noStrike">
                <a:solidFill>
                  <a:srgbClr val="000000"/>
                </a:solidFill>
                <a:latin typeface="Century Gothic"/>
              </a:rPr>
              <a:t>CAPITOLA</a:t>
            </a:r>
            <a:endParaRPr b="0" lang="en-US" sz="4400" spc="-1" strike="noStrike">
              <a:solidFill>
                <a:srgbClr val="ffffff"/>
              </a:solidFill>
              <a:latin typeface="Century Gothic"/>
            </a:endParaRPr>
          </a:p>
        </p:txBody>
      </p:sp>
      <p:pic>
        <p:nvPicPr>
          <p:cNvPr id="454" name="Picture 5" descr=""/>
          <p:cNvPicPr/>
          <p:nvPr/>
        </p:nvPicPr>
        <p:blipFill>
          <a:blip r:embed="rId1"/>
          <a:stretch/>
        </p:blipFill>
        <p:spPr>
          <a:xfrm>
            <a:off x="9038520" y="5496120"/>
            <a:ext cx="1783800" cy="1215720"/>
          </a:xfrm>
          <a:prstGeom prst="rect">
            <a:avLst/>
          </a:prstGeom>
          <a:ln>
            <a:noFill/>
          </a:ln>
        </p:spPr>
      </p:pic>
      <p:pic>
        <p:nvPicPr>
          <p:cNvPr id="455" name="Picture 6" descr=""/>
          <p:cNvPicPr/>
          <p:nvPr/>
        </p:nvPicPr>
        <p:blipFill>
          <a:blip r:embed="rId2"/>
          <a:stretch/>
        </p:blipFill>
        <p:spPr>
          <a:xfrm>
            <a:off x="4321800" y="3043080"/>
            <a:ext cx="1851480" cy="1851480"/>
          </a:xfrm>
          <a:prstGeom prst="rect">
            <a:avLst/>
          </a:prstGeom>
          <a:ln>
            <a:noFill/>
          </a:ln>
        </p:spPr>
      </p:pic>
      <p:pic>
        <p:nvPicPr>
          <p:cNvPr id="456" name="Picture 7" descr=""/>
          <p:cNvPicPr/>
          <p:nvPr/>
        </p:nvPicPr>
        <p:blipFill>
          <a:blip r:embed="rId3"/>
          <a:stretch/>
        </p:blipFill>
        <p:spPr>
          <a:xfrm>
            <a:off x="6173640" y="2608560"/>
            <a:ext cx="1851480" cy="1390320"/>
          </a:xfrm>
          <a:prstGeom prst="rect">
            <a:avLst/>
          </a:prstGeom>
          <a:ln>
            <a:noFill/>
          </a:ln>
        </p:spPr>
      </p:pic>
      <p:pic>
        <p:nvPicPr>
          <p:cNvPr id="457" name="Picture 8" descr=""/>
          <p:cNvPicPr/>
          <p:nvPr/>
        </p:nvPicPr>
        <p:blipFill>
          <a:blip r:embed="rId4"/>
          <a:stretch/>
        </p:blipFill>
        <p:spPr>
          <a:xfrm>
            <a:off x="3995280" y="5317920"/>
            <a:ext cx="2178000" cy="1067760"/>
          </a:xfrm>
          <a:prstGeom prst="rect">
            <a:avLst/>
          </a:prstGeom>
          <a:ln>
            <a:noFill/>
          </a:ln>
        </p:spPr>
      </p:pic>
      <p:pic>
        <p:nvPicPr>
          <p:cNvPr id="458" name="Picture 3" descr=""/>
          <p:cNvPicPr/>
          <p:nvPr/>
        </p:nvPicPr>
        <p:blipFill>
          <a:blip r:embed="rId5"/>
          <a:stretch/>
        </p:blipFill>
        <p:spPr>
          <a:xfrm>
            <a:off x="2768400" y="1178640"/>
            <a:ext cx="2780280" cy="1028880"/>
          </a:xfrm>
          <a:prstGeom prst="rect">
            <a:avLst/>
          </a:prstGeom>
          <a:ln>
            <a:noFill/>
          </a:ln>
        </p:spPr>
      </p:pic>
      <p:pic>
        <p:nvPicPr>
          <p:cNvPr id="459" name="Picture 4" descr=""/>
          <p:cNvPicPr/>
          <p:nvPr/>
        </p:nvPicPr>
        <p:blipFill>
          <a:blip r:embed="rId6"/>
          <a:stretch/>
        </p:blipFill>
        <p:spPr>
          <a:xfrm>
            <a:off x="5841360" y="1005840"/>
            <a:ext cx="2516400" cy="1374480"/>
          </a:xfrm>
          <a:prstGeom prst="rect">
            <a:avLst/>
          </a:prstGeom>
          <a:ln>
            <a:noFill/>
          </a:ln>
        </p:spPr>
      </p:pic>
      <p:pic>
        <p:nvPicPr>
          <p:cNvPr id="460" name="Picture 10" descr=""/>
          <p:cNvPicPr/>
          <p:nvPr/>
        </p:nvPicPr>
        <p:blipFill>
          <a:blip r:embed="rId7"/>
          <a:stretch/>
        </p:blipFill>
        <p:spPr>
          <a:xfrm>
            <a:off x="6723000" y="5619240"/>
            <a:ext cx="1977120" cy="1085760"/>
          </a:xfrm>
          <a:prstGeom prst="rect">
            <a:avLst/>
          </a:prstGeom>
          <a:ln>
            <a:noFill/>
          </a:ln>
        </p:spPr>
      </p:pic>
      <p:pic>
        <p:nvPicPr>
          <p:cNvPr id="461" name="Picture 11" descr=""/>
          <p:cNvPicPr/>
          <p:nvPr/>
        </p:nvPicPr>
        <p:blipFill>
          <a:blip r:embed="rId8"/>
          <a:srcRect l="21027" t="5905" r="23146" b="0"/>
          <a:stretch/>
        </p:blipFill>
        <p:spPr>
          <a:xfrm>
            <a:off x="8955000" y="941760"/>
            <a:ext cx="2184120" cy="1686960"/>
          </a:xfrm>
          <a:prstGeom prst="rect">
            <a:avLst/>
          </a:prstGeom>
          <a:ln>
            <a:noFill/>
          </a:ln>
        </p:spPr>
      </p:pic>
      <p:pic>
        <p:nvPicPr>
          <p:cNvPr id="462" name="Picture 12" descr=""/>
          <p:cNvPicPr/>
          <p:nvPr/>
        </p:nvPicPr>
        <p:blipFill>
          <a:blip r:embed="rId9"/>
          <a:stretch/>
        </p:blipFill>
        <p:spPr>
          <a:xfrm>
            <a:off x="6400080" y="4037040"/>
            <a:ext cx="1977120" cy="1573560"/>
          </a:xfrm>
          <a:prstGeom prst="rect">
            <a:avLst/>
          </a:prstGeom>
          <a:ln>
            <a:noFill/>
          </a:ln>
        </p:spPr>
      </p:pic>
      <p:pic>
        <p:nvPicPr>
          <p:cNvPr id="463" name="Picture 2" descr=""/>
          <p:cNvPicPr/>
          <p:nvPr/>
        </p:nvPicPr>
        <p:blipFill>
          <a:blip r:embed="rId10"/>
          <a:stretch/>
        </p:blipFill>
        <p:spPr>
          <a:xfrm>
            <a:off x="8700840" y="2656800"/>
            <a:ext cx="2079720" cy="1405440"/>
          </a:xfrm>
          <a:prstGeom prst="rect">
            <a:avLst/>
          </a:prstGeom>
          <a:ln>
            <a:noFill/>
          </a:ln>
        </p:spPr>
      </p:pic>
      <p:pic>
        <p:nvPicPr>
          <p:cNvPr id="464" name="Picture 2" descr=""/>
          <p:cNvPicPr/>
          <p:nvPr/>
        </p:nvPicPr>
        <p:blipFill>
          <a:blip r:embed="rId11"/>
          <a:stretch/>
        </p:blipFill>
        <p:spPr>
          <a:xfrm>
            <a:off x="8722440" y="4062600"/>
            <a:ext cx="2649600" cy="138096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2" name="TextShape 1"/>
          <p:cNvSpPr txBox="1"/>
          <p:nvPr/>
        </p:nvSpPr>
        <p:spPr>
          <a:xfrm>
            <a:off x="646200" y="452880"/>
            <a:ext cx="9406800" cy="1400040"/>
          </a:xfrm>
          <a:prstGeom prst="rect">
            <a:avLst/>
          </a:prstGeom>
          <a:noFill/>
          <a:ln>
            <a:noFill/>
          </a:ln>
        </p:spPr>
        <p:txBody>
          <a:bodyPr>
            <a:noAutofit/>
          </a:bodyPr>
          <a:p>
            <a:endParaRPr b="0" lang="en-US" sz="1800" spc="-1" strike="noStrike">
              <a:solidFill>
                <a:srgbClr val="ffffff"/>
              </a:solidFill>
              <a:latin typeface="Century Gothic"/>
            </a:endParaRPr>
          </a:p>
        </p:txBody>
      </p:sp>
      <p:sp>
        <p:nvSpPr>
          <p:cNvPr id="1033" name="TextShape 2"/>
          <p:cNvSpPr txBox="1"/>
          <p:nvPr/>
        </p:nvSpPr>
        <p:spPr>
          <a:xfrm>
            <a:off x="1103760" y="2053080"/>
            <a:ext cx="8948520" cy="4195080"/>
          </a:xfrm>
          <a:prstGeom prst="rect">
            <a:avLst/>
          </a:prstGeom>
          <a:noFill/>
          <a:ln>
            <a:noFill/>
          </a:ln>
        </p:spPr>
        <p:txBody>
          <a:bodyPr>
            <a:noAutofit/>
          </a:bodyPr>
          <a:p>
            <a:endParaRPr b="0" lang="en-US" sz="2000" spc="-1" strike="noStrike">
              <a:solidFill>
                <a:srgbClr val="ffffff"/>
              </a:solidFill>
              <a:latin typeface="Century Gothic"/>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5" name="TextShape 1"/>
          <p:cNvSpPr txBox="1"/>
          <p:nvPr/>
        </p:nvSpPr>
        <p:spPr>
          <a:xfrm>
            <a:off x="0" y="0"/>
            <a:ext cx="12191760" cy="1161720"/>
          </a:xfrm>
          <a:prstGeom prst="rect">
            <a:avLst/>
          </a:prstGeom>
          <a:solidFill>
            <a:srgbClr val="002060"/>
          </a:solidFill>
          <a:ln>
            <a:noFill/>
          </a:ln>
        </p:spPr>
        <p:txBody>
          <a:bodyPr>
            <a:noAutofit/>
          </a:bodyPr>
          <a:p>
            <a:pPr>
              <a:lnSpc>
                <a:spcPct val="100000"/>
              </a:lnSpc>
            </a:pPr>
            <a:r>
              <a:rPr b="1" lang="en-US" sz="4200" spc="-1" strike="noStrike">
                <a:solidFill>
                  <a:srgbClr val="ffffff"/>
                </a:solidFill>
                <a:latin typeface="Century Gothic"/>
              </a:rPr>
              <a:t>  </a:t>
            </a:r>
            <a:r>
              <a:rPr b="1" lang="en-US" sz="4200" spc="-1" strike="noStrike">
                <a:solidFill>
                  <a:srgbClr val="ffffff"/>
                </a:solidFill>
                <a:latin typeface="Century Gothic"/>
              </a:rPr>
              <a:t>FUNDING THE NEXT GENERATION</a:t>
            </a:r>
            <a:endParaRPr b="0" lang="en-US" sz="4200" spc="-1" strike="noStrike">
              <a:solidFill>
                <a:srgbClr val="ffffff"/>
              </a:solidFill>
              <a:latin typeface="Century Gothic"/>
            </a:endParaRPr>
          </a:p>
        </p:txBody>
      </p:sp>
      <p:sp>
        <p:nvSpPr>
          <p:cNvPr id="466" name="TextShape 2"/>
          <p:cNvSpPr txBox="1"/>
          <p:nvPr/>
        </p:nvSpPr>
        <p:spPr>
          <a:xfrm>
            <a:off x="4381560" y="1790640"/>
            <a:ext cx="7714440" cy="4904280"/>
          </a:xfrm>
          <a:prstGeom prst="rect">
            <a:avLst/>
          </a:prstGeom>
          <a:noFill/>
          <a:ln>
            <a:noFill/>
          </a:ln>
        </p:spPr>
        <p:txBody>
          <a:bodyPr>
            <a:normAutofit/>
          </a:bodyPr>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Provides technical assistance to coalitions working on local funding streams for children and youth</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Sponsors learning communities and conferences</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Support includes speaking, convening, facilitating, trouble-shooting, coaching, and more.</a:t>
            </a:r>
            <a:endParaRPr b="0" lang="en-US" sz="2000" spc="-1" strike="noStrike">
              <a:solidFill>
                <a:srgbClr val="ffffff"/>
              </a:solidFill>
              <a:latin typeface="Century Gothic"/>
            </a:endParaRPr>
          </a:p>
          <a:p>
            <a:pPr marL="343080" indent="-342720">
              <a:lnSpc>
                <a:spcPct val="100000"/>
              </a:lnSpc>
              <a:spcBef>
                <a:spcPts val="1001"/>
              </a:spcBef>
              <a:buClr>
                <a:srgbClr val="acd433"/>
              </a:buClr>
              <a:buSzPct val="80000"/>
              <a:buFont typeface="Wingdings 3" charset="2"/>
              <a:buChar char=""/>
            </a:pPr>
            <a:r>
              <a:rPr b="1" lang="en-US" sz="2000" spc="-1" strike="noStrike">
                <a:solidFill>
                  <a:srgbClr val="000000"/>
                </a:solidFill>
                <a:latin typeface="Century Gothic"/>
              </a:rPr>
              <a:t>Numerous tools and resources are available.</a:t>
            </a:r>
            <a:endParaRPr b="0" lang="en-US" sz="2000" spc="-1" strike="noStrike">
              <a:solidFill>
                <a:srgbClr val="ffffff"/>
              </a:solidFill>
              <a:latin typeface="Century Gothic"/>
            </a:endParaRPr>
          </a:p>
          <a:p>
            <a:pPr>
              <a:lnSpc>
                <a:spcPct val="100000"/>
              </a:lnSpc>
              <a:spcBef>
                <a:spcPts val="1001"/>
              </a:spcBef>
            </a:pPr>
            <a:r>
              <a:rPr b="1" lang="en-US" sz="2000" spc="-1" strike="noStrike">
                <a:solidFill>
                  <a:srgbClr val="000000"/>
                </a:solidFill>
                <a:latin typeface="Century Gothic"/>
              </a:rPr>
              <a:t>CONTACT:</a:t>
            </a:r>
            <a:endParaRPr b="0" lang="en-US" sz="2000" spc="-1" strike="noStrike">
              <a:solidFill>
                <a:srgbClr val="ffffff"/>
              </a:solidFill>
              <a:latin typeface="Century Gothic"/>
            </a:endParaRPr>
          </a:p>
          <a:p>
            <a:pPr>
              <a:lnSpc>
                <a:spcPct val="100000"/>
              </a:lnSpc>
              <a:spcBef>
                <a:spcPts val="1001"/>
              </a:spcBef>
            </a:pPr>
            <a:r>
              <a:rPr b="1" lang="en-US" sz="2000" spc="-1" strike="noStrike">
                <a:solidFill>
                  <a:srgbClr val="000000"/>
                </a:solidFill>
                <a:latin typeface="Century Gothic"/>
              </a:rPr>
              <a:t>Margaret Brodkin, </a:t>
            </a:r>
            <a:r>
              <a:rPr b="1" lang="en-US" sz="2000" spc="-1" strike="noStrike" u="sng">
                <a:solidFill>
                  <a:srgbClr val="c4e46e"/>
                </a:solidFill>
                <a:uFillTx/>
                <a:latin typeface="Century Gothic"/>
                <a:hlinkClick r:id="rId1"/>
              </a:rPr>
              <a:t>Margaret@fundingthenextgeneration.org</a:t>
            </a:r>
            <a:endParaRPr b="0" lang="en-US" sz="2000" spc="-1" strike="noStrike">
              <a:solidFill>
                <a:srgbClr val="ffffff"/>
              </a:solidFill>
              <a:latin typeface="Century Gothic"/>
            </a:endParaRPr>
          </a:p>
          <a:p>
            <a:pPr>
              <a:lnSpc>
                <a:spcPct val="100000"/>
              </a:lnSpc>
              <a:spcBef>
                <a:spcPts val="1001"/>
              </a:spcBef>
            </a:pPr>
            <a:r>
              <a:rPr b="1" lang="en-US" sz="2000" spc="-1" strike="noStrike">
                <a:solidFill>
                  <a:srgbClr val="000000"/>
                </a:solidFill>
                <a:latin typeface="Century Gothic"/>
              </a:rPr>
              <a:t>415-794-4963</a:t>
            </a:r>
            <a:endParaRPr b="0" lang="en-US" sz="2000" spc="-1" strike="noStrike">
              <a:solidFill>
                <a:srgbClr val="ffffff"/>
              </a:solidFill>
              <a:latin typeface="Century Gothic"/>
            </a:endParaRPr>
          </a:p>
          <a:p>
            <a:pPr>
              <a:lnSpc>
                <a:spcPct val="100000"/>
              </a:lnSpc>
              <a:spcBef>
                <a:spcPts val="1001"/>
              </a:spcBef>
            </a:pPr>
            <a:r>
              <a:rPr b="1" lang="en-US" sz="2000" spc="-1" strike="noStrike" u="sng">
                <a:solidFill>
                  <a:srgbClr val="c4e46e"/>
                </a:solidFill>
                <a:uFillTx/>
                <a:latin typeface="Century Gothic"/>
                <a:hlinkClick r:id="rId2"/>
              </a:rPr>
              <a:t>www.fundingthenextgeneration.org</a:t>
            </a:r>
            <a:endParaRPr b="0" lang="en-US" sz="2000" spc="-1" strike="noStrike">
              <a:solidFill>
                <a:srgbClr val="ffffff"/>
              </a:solidFill>
              <a:latin typeface="Century Gothic"/>
            </a:endParaRPr>
          </a:p>
        </p:txBody>
      </p:sp>
      <p:pic>
        <p:nvPicPr>
          <p:cNvPr id="467" name="Picture 3" descr=""/>
          <p:cNvPicPr/>
          <p:nvPr/>
        </p:nvPicPr>
        <p:blipFill>
          <a:blip r:embed="rId3"/>
          <a:stretch/>
        </p:blipFill>
        <p:spPr>
          <a:xfrm>
            <a:off x="10643760" y="0"/>
            <a:ext cx="1452240" cy="1546920"/>
          </a:xfrm>
          <a:prstGeom prst="rect">
            <a:avLst/>
          </a:prstGeom>
          <a:ln>
            <a:noFill/>
          </a:ln>
        </p:spPr>
      </p:pic>
    </p:spTree>
  </p:cSld>
  <mc:AlternateContent>
    <mc:Choice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9fba"/>
      </a:dk2>
      <a:lt2>
        <a:srgbClr val="93d4e2"/>
      </a:lt2>
      <a:accent1>
        <a:srgbClr val="1f9fba"/>
      </a:accent1>
      <a:accent2>
        <a:srgbClr val="e8e470"/>
      </a:accent2>
      <a:accent3>
        <a:srgbClr val="e1962f"/>
      </a:accent3>
      <a:accent4>
        <a:srgbClr val="c1bb00"/>
      </a:accent4>
      <a:accent5>
        <a:srgbClr val="0083be"/>
      </a:accent5>
      <a:accent6>
        <a:srgbClr val="d4487e"/>
      </a:accent6>
      <a:hlink>
        <a:srgbClr val="0083be"/>
      </a:hlink>
      <a:folHlink>
        <a:srgbClr val="0083be"/>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00000"/>
      </a:dk2>
      <a:lt2>
        <a:srgbClr val="a0a1a3"/>
      </a:lt2>
      <a:accent1>
        <a:srgbClr val="1464ac"/>
      </a:accent1>
      <a:accent2>
        <a:srgbClr val="bccdde"/>
      </a:accent2>
      <a:accent3>
        <a:srgbClr val="ffffff"/>
      </a:accent3>
      <a:accent4>
        <a:srgbClr val="cc222b"/>
      </a:accent4>
      <a:accent5>
        <a:srgbClr val="e77379"/>
      </a:accent5>
      <a:accent6>
        <a:srgbClr val="a5a5a5"/>
      </a:accent6>
      <a:hlink>
        <a:srgbClr val="5f0224"/>
      </a:hlink>
      <a:folHlink>
        <a:srgbClr val="fca2c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4017</TotalTime>
  <Application>Neat_Office/6.2.8.2$Windows_x86 LibreOffice_project/</Application>
  <Words>5671</Words>
  <Paragraphs>822</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2023-01-19T01:04:40Z</dcterms:created>
  <dc:creator>Margaret Brodkin</dc:creator>
  <dc:description/>
  <dc:language>es-US</dc:language>
  <cp:lastModifiedBy/>
  <dcterms:modified xsi:type="dcterms:W3CDTF">2026-01-16T11:49:29Z</dcterms:modified>
  <cp:revision>3</cp:revision>
  <dc:subject/>
  <dc:title>  Becoming a Budget Warrior: The essential role for non-profits in the local civic arena  Inland Empire Community Collaborative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28</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80</vt:i4>
  </property>
</Properties>
</file>