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sldIdLst>
    <p:sldId id="1372" r:id="rId2"/>
    <p:sldId id="260" r:id="rId3"/>
    <p:sldId id="1383" r:id="rId4"/>
    <p:sldId id="1390" r:id="rId5"/>
    <p:sldId id="1392" r:id="rId6"/>
    <p:sldId id="1387" r:id="rId7"/>
    <p:sldId id="1381" r:id="rId8"/>
    <p:sldId id="1397" r:id="rId9"/>
    <p:sldId id="1394" r:id="rId10"/>
    <p:sldId id="1393" r:id="rId11"/>
    <p:sldId id="1328" r:id="rId12"/>
    <p:sldId id="1538" r:id="rId13"/>
    <p:sldId id="1740" r:id="rId14"/>
    <p:sldId id="280" r:id="rId15"/>
    <p:sldId id="1377" r:id="rId16"/>
  </p:sldIdLst>
  <p:sldSz cx="9144000" cy="6858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3557" autoAdjust="0"/>
  </p:normalViewPr>
  <p:slideViewPr>
    <p:cSldViewPr snapToGrid="0" snapToObjects="1">
      <p:cViewPr varScale="1">
        <p:scale>
          <a:sx n="78" d="100"/>
          <a:sy n="78" d="100"/>
        </p:scale>
        <p:origin x="144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70094104925795E-2"/>
          <c:y val="1.8356664694456622E-2"/>
          <c:w val="0.84516685427850047"/>
          <c:h val="0.94872176378348161"/>
        </c:manualLayout>
      </c:layout>
      <c:pieChart>
        <c:varyColors val="1"/>
        <c:ser>
          <c:idx val="0"/>
          <c:order val="0"/>
          <c:tx>
            <c:strRef>
              <c:f>Sheet1!$B$1</c:f>
              <c:strCache>
                <c:ptCount val="1"/>
                <c:pt idx="0">
                  <c:v>Column2</c:v>
                </c:pt>
              </c:strCache>
            </c:strRef>
          </c:tx>
          <c:spPr>
            <a:ln w="19050">
              <a:solidFill>
                <a:schemeClr val="accent3"/>
              </a:solidFill>
            </a:ln>
            <a:effectLst/>
            <a:scene3d>
              <a:camera prst="orthographicFront"/>
              <a:lightRig rig="soft" dir="t"/>
            </a:scene3d>
            <a:sp3d/>
          </c:spPr>
          <c:dPt>
            <c:idx val="0"/>
            <c:bubble3D val="0"/>
            <c:spPr>
              <a:solidFill>
                <a:schemeClr val="accent1"/>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1-49D1-4D8F-A053-7EDDABBDEF45}"/>
              </c:ext>
            </c:extLst>
          </c:dPt>
          <c:dPt>
            <c:idx val="1"/>
            <c:bubble3D val="0"/>
            <c:spPr>
              <a:solidFill>
                <a:schemeClr val="accent4"/>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3-49D1-4D8F-A053-7EDDABBDEF45}"/>
              </c:ext>
            </c:extLst>
          </c:dPt>
          <c:dPt>
            <c:idx val="2"/>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5-49D1-4D8F-A053-7EDDABBDEF45}"/>
              </c:ext>
            </c:extLst>
          </c:dPt>
          <c:dLbls>
            <c:dLbl>
              <c:idx val="0"/>
              <c:layout>
                <c:manualLayout>
                  <c:x val="0.18826801618278086"/>
                  <c:y val="0.1527691258646295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9D1-4D8F-A053-7EDDABBDEF45}"/>
                </c:ext>
              </c:extLst>
            </c:dLbl>
            <c:dLbl>
              <c:idx val="1"/>
              <c:layout>
                <c:manualLayout>
                  <c:x val="-0.22744574422715011"/>
                  <c:y val="-0.2381480026119467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9D1-4D8F-A053-7EDDABBDEF45}"/>
                </c:ext>
              </c:extLst>
            </c:dLbl>
            <c:dLbl>
              <c:idx val="2"/>
              <c:layout>
                <c:manualLayout>
                  <c:x val="0.15663468677427506"/>
                  <c:y val="-0.11703139536899521"/>
                </c:manualLayout>
              </c:layout>
              <c:spPr>
                <a:noFill/>
                <a:ln>
                  <a:noFill/>
                </a:ln>
                <a:effectLst/>
              </c:spPr>
              <c:txPr>
                <a:bodyPr wrap="square" lIns="38100" tIns="19050" rIns="38100" bIns="19050" anchor="ctr">
                  <a:spAutoFit/>
                </a:bodyPr>
                <a:lstStyle/>
                <a:p>
                  <a:pPr>
                    <a:lnSpc>
                      <a:spcPts val="1900"/>
                    </a:lnSpc>
                    <a:defRPr sz="1800">
                      <a:solidFill>
                        <a:schemeClr val="tx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9D1-4D8F-A053-7EDDABBDEF45}"/>
                </c:ext>
              </c:extLst>
            </c:dLbl>
            <c:spPr>
              <a:noFill/>
              <a:ln>
                <a:noFill/>
              </a:ln>
              <a:effectLst/>
            </c:spPr>
            <c:txPr>
              <a:bodyPr wrap="square" lIns="38100" tIns="19050" rIns="38100" bIns="19050" anchor="ctr">
                <a:spAutoFit/>
              </a:bodyPr>
              <a:lstStyle/>
              <a:p>
                <a:pPr>
                  <a:lnSpc>
                    <a:spcPts val="1900"/>
                  </a:lnSpc>
                  <a:defRPr sz="1800">
                    <a:solidFill>
                      <a:schemeClr val="accent3"/>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Right Direction</c:v>
                </c:pt>
                <c:pt idx="1">
                  <c:v>Wrong Track</c:v>
                </c:pt>
                <c:pt idx="2">
                  <c:v>Don't Know</c:v>
                </c:pt>
              </c:strCache>
            </c:strRef>
          </c:cat>
          <c:val>
            <c:numRef>
              <c:f>Sheet1!$B$2:$B$4</c:f>
              <c:numCache>
                <c:formatCode>0%</c:formatCode>
                <c:ptCount val="3"/>
                <c:pt idx="0">
                  <c:v>0.32</c:v>
                </c:pt>
                <c:pt idx="1">
                  <c:v>0.55000000000000004</c:v>
                </c:pt>
                <c:pt idx="2">
                  <c:v>0.13</c:v>
                </c:pt>
              </c:numCache>
            </c:numRef>
          </c:val>
          <c:extLst>
            <c:ext xmlns:c16="http://schemas.microsoft.com/office/drawing/2014/chart" uri="{C3380CC4-5D6E-409C-BE32-E72D297353CC}">
              <c16:uniqueId val="{00000006-49D1-4D8F-A053-7EDDABBDEF45}"/>
            </c:ext>
          </c:extLst>
        </c:ser>
        <c:dLbls>
          <c:showLegendKey val="0"/>
          <c:showVal val="0"/>
          <c:showCatName val="0"/>
          <c:showSerName val="0"/>
          <c:showPercent val="0"/>
          <c:showBubbleSize val="0"/>
          <c:showLeaderLines val="1"/>
        </c:dLbls>
        <c:firstSliceAng val="270"/>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71875252492921"/>
          <c:y val="9.1781660965509895E-2"/>
          <c:w val="0.53081439243315442"/>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dLbl>
              <c:idx val="2"/>
              <c:spPr>
                <a:noFill/>
                <a:ln>
                  <a:noFill/>
                </a:ln>
                <a:effectLst/>
              </c:spPr>
              <c:txPr>
                <a:bodyPr/>
                <a:lstStyle/>
                <a:p>
                  <a:pPr>
                    <a:defRPr sz="12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81A5-4871-87A7-AAF84F2E261F}"/>
                </c:ext>
              </c:extLst>
            </c:dLbl>
            <c:spPr>
              <a:noFill/>
              <a:ln>
                <a:noFill/>
              </a:ln>
              <a:effectLst/>
            </c:spPr>
            <c:txPr>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Governor Gavin Newsom</c:v>
                </c:pt>
                <c:pt idx="1">
                  <c:v>The California State Legislature</c:v>
                </c:pt>
                <c:pt idx="2">
                  <c:v>Your County Board of Supervisors</c:v>
                </c:pt>
              </c:strCache>
            </c:strRef>
          </c:cat>
          <c:val>
            <c:numRef>
              <c:f>Sheet1!$B$2:$B$4</c:f>
              <c:numCache>
                <c:formatCode>0%</c:formatCode>
                <c:ptCount val="3"/>
                <c:pt idx="0">
                  <c:v>0.21</c:v>
                </c:pt>
                <c:pt idx="1">
                  <c:v>0.09</c:v>
                </c:pt>
                <c:pt idx="2">
                  <c:v>0.06</c:v>
                </c:pt>
              </c:numCache>
            </c:numRef>
          </c:val>
          <c:extLst>
            <c:ext xmlns:c16="http://schemas.microsoft.com/office/drawing/2014/chart" uri="{C3380CC4-5D6E-409C-BE32-E72D297353CC}">
              <c16:uniqueId val="{00000000-81A5-4871-87A7-AAF84F2E261F}"/>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Governor Gavin Newsom</c:v>
                </c:pt>
                <c:pt idx="1">
                  <c:v>The California State Legislature</c:v>
                </c:pt>
                <c:pt idx="2">
                  <c:v>Your County Board of Supervisors</c:v>
                </c:pt>
              </c:strCache>
            </c:strRef>
          </c:cat>
          <c:val>
            <c:numRef>
              <c:f>Sheet1!$C$2:$C$4</c:f>
              <c:numCache>
                <c:formatCode>0%</c:formatCode>
                <c:ptCount val="3"/>
                <c:pt idx="0">
                  <c:v>0.26</c:v>
                </c:pt>
                <c:pt idx="1">
                  <c:v>0.3</c:v>
                </c:pt>
                <c:pt idx="2">
                  <c:v>0.27</c:v>
                </c:pt>
              </c:numCache>
            </c:numRef>
          </c:val>
          <c:extLst>
            <c:ext xmlns:c16="http://schemas.microsoft.com/office/drawing/2014/chart" uri="{C3380CC4-5D6E-409C-BE32-E72D297353CC}">
              <c16:uniqueId val="{00000001-81A5-4871-87A7-AAF84F2E261F}"/>
            </c:ext>
          </c:extLst>
        </c:ser>
        <c:ser>
          <c:idx val="2"/>
          <c:order val="2"/>
          <c:tx>
            <c:strRef>
              <c:f>Sheet1!$D$1</c:f>
              <c:strCache>
                <c:ptCount val="1"/>
                <c:pt idx="0">
                  <c:v>Smwt. Unfav.</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Governor Gavin Newsom</c:v>
                </c:pt>
                <c:pt idx="1">
                  <c:v>The California State Legislature</c:v>
                </c:pt>
                <c:pt idx="2">
                  <c:v>Your County Board of Supervisors</c:v>
                </c:pt>
              </c:strCache>
            </c:strRef>
          </c:cat>
          <c:val>
            <c:numRef>
              <c:f>Sheet1!$D$2:$D$4</c:f>
              <c:numCache>
                <c:formatCode>0%</c:formatCode>
                <c:ptCount val="3"/>
                <c:pt idx="0">
                  <c:v>0.11</c:v>
                </c:pt>
                <c:pt idx="1">
                  <c:v>0.16</c:v>
                </c:pt>
                <c:pt idx="2">
                  <c:v>0.2</c:v>
                </c:pt>
              </c:numCache>
            </c:numRef>
          </c:val>
          <c:extLst>
            <c:ext xmlns:c16="http://schemas.microsoft.com/office/drawing/2014/chart" uri="{C3380CC4-5D6E-409C-BE32-E72D297353CC}">
              <c16:uniqueId val="{00000002-81A5-4871-87A7-AAF84F2E261F}"/>
            </c:ext>
          </c:extLst>
        </c:ser>
        <c:ser>
          <c:idx val="3"/>
          <c:order val="3"/>
          <c:tx>
            <c:strRef>
              <c:f>Sheet1!$E$1</c:f>
              <c:strCache>
                <c:ptCount val="1"/>
                <c:pt idx="0">
                  <c:v>Very Unfav.</c:v>
                </c:pt>
              </c:strCache>
            </c:strRef>
          </c:tx>
          <c:spPr>
            <a:solidFill>
              <a:schemeClr val="accent4"/>
            </a:solidFill>
          </c:spPr>
          <c:invertIfNegative val="0"/>
          <c:dLbls>
            <c:spPr>
              <a:noFill/>
              <a:ln>
                <a:noFill/>
              </a:ln>
              <a:effectLst/>
            </c:spPr>
            <c:txPr>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Governor Gavin Newsom</c:v>
                </c:pt>
                <c:pt idx="1">
                  <c:v>The California State Legislature</c:v>
                </c:pt>
                <c:pt idx="2">
                  <c:v>Your County Board of Supervisors</c:v>
                </c:pt>
              </c:strCache>
            </c:strRef>
          </c:cat>
          <c:val>
            <c:numRef>
              <c:f>Sheet1!$E$2:$E$4</c:f>
              <c:numCache>
                <c:formatCode>0%</c:formatCode>
                <c:ptCount val="3"/>
                <c:pt idx="0">
                  <c:v>0.38</c:v>
                </c:pt>
                <c:pt idx="1">
                  <c:v>0.27</c:v>
                </c:pt>
                <c:pt idx="2">
                  <c:v>0.15</c:v>
                </c:pt>
              </c:numCache>
            </c:numRef>
          </c:val>
          <c:extLst>
            <c:ext xmlns:c16="http://schemas.microsoft.com/office/drawing/2014/chart" uri="{C3380CC4-5D6E-409C-BE32-E72D297353CC}">
              <c16:uniqueId val="{00000003-81A5-4871-87A7-AAF84F2E261F}"/>
            </c:ext>
          </c:extLst>
        </c:ser>
        <c:ser>
          <c:idx val="4"/>
          <c:order val="4"/>
          <c:tx>
            <c:strRef>
              <c:f>Sheet1!$F$1</c:f>
              <c:strCache>
                <c:ptCount val="1"/>
                <c:pt idx="0">
                  <c:v>Never Heard of</c:v>
                </c:pt>
              </c:strCache>
            </c:strRef>
          </c:tx>
          <c:spPr>
            <a:solidFill>
              <a:schemeClr val="accent6">
                <a:lumMod val="75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81A5-4871-87A7-AAF84F2E261F}"/>
                </c:ext>
              </c:extLst>
            </c:dLbl>
            <c:dLbl>
              <c:idx val="1"/>
              <c:spPr>
                <a:noFill/>
                <a:ln>
                  <a:noFill/>
                </a:ln>
                <a:effectLst/>
              </c:spPr>
              <c:txPr>
                <a:bodyPr/>
                <a:lstStyle/>
                <a:p>
                  <a:pPr>
                    <a:defRPr sz="12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81A5-4871-87A7-AAF84F2E261F}"/>
                </c:ext>
              </c:extLst>
            </c:dLbl>
            <c:spPr>
              <a:noFill/>
              <a:ln>
                <a:noFill/>
              </a:ln>
              <a:effectLst/>
            </c:spPr>
            <c:txPr>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Governor Gavin Newsom</c:v>
                </c:pt>
                <c:pt idx="1">
                  <c:v>The California State Legislature</c:v>
                </c:pt>
                <c:pt idx="2">
                  <c:v>Your County Board of Supervisors</c:v>
                </c:pt>
              </c:strCache>
            </c:strRef>
          </c:cat>
          <c:val>
            <c:numRef>
              <c:f>Sheet1!$F$2:$F$4</c:f>
              <c:numCache>
                <c:formatCode>0%</c:formatCode>
                <c:ptCount val="3"/>
                <c:pt idx="0">
                  <c:v>0.01</c:v>
                </c:pt>
                <c:pt idx="1">
                  <c:v>0.05</c:v>
                </c:pt>
                <c:pt idx="2">
                  <c:v>0.12</c:v>
                </c:pt>
              </c:numCache>
            </c:numRef>
          </c:val>
          <c:extLst>
            <c:ext xmlns:c16="http://schemas.microsoft.com/office/drawing/2014/chart" uri="{C3380CC4-5D6E-409C-BE32-E72D297353CC}">
              <c16:uniqueId val="{00000004-81A5-4871-87A7-AAF84F2E261F}"/>
            </c:ext>
          </c:extLst>
        </c:ser>
        <c:ser>
          <c:idx val="5"/>
          <c:order val="5"/>
          <c:tx>
            <c:strRef>
              <c:f>Sheet1!$G$1</c:f>
              <c:strCache>
                <c:ptCount val="1"/>
                <c:pt idx="0">
                  <c:v>Heard of No Opin.</c:v>
                </c:pt>
              </c:strCache>
            </c:strRef>
          </c:tx>
          <c:spPr>
            <a:solidFill>
              <a:schemeClr val="accent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1A5-4871-87A7-AAF84F2E261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Governor Gavin Newsom</c:v>
                </c:pt>
                <c:pt idx="1">
                  <c:v>The California State Legislature</c:v>
                </c:pt>
                <c:pt idx="2">
                  <c:v>Your County Board of Supervisors</c:v>
                </c:pt>
              </c:strCache>
            </c:strRef>
          </c:cat>
          <c:val>
            <c:numRef>
              <c:f>Sheet1!$G$2:$G$4</c:f>
              <c:numCache>
                <c:formatCode>0%</c:formatCode>
                <c:ptCount val="3"/>
                <c:pt idx="0">
                  <c:v>0.02</c:v>
                </c:pt>
                <c:pt idx="1">
                  <c:v>0.13</c:v>
                </c:pt>
                <c:pt idx="2">
                  <c:v>0.2</c:v>
                </c:pt>
              </c:numCache>
            </c:numRef>
          </c:val>
          <c:extLst>
            <c:ext xmlns:c16="http://schemas.microsoft.com/office/drawing/2014/chart" uri="{C3380CC4-5D6E-409C-BE32-E72D297353CC}">
              <c16:uniqueId val="{00000005-81A5-4871-87A7-AAF84F2E261F}"/>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8.6319409869713329E-2"/>
          <c:y val="2.1719855881793166E-2"/>
          <c:w val="0.89999989105555189"/>
          <c:h val="6.7366490684527283E-2"/>
        </c:manualLayout>
      </c:layout>
      <c:overlay val="0"/>
      <c:txPr>
        <a:bodyPr/>
        <a:lstStyle/>
        <a:p>
          <a:pPr>
            <a:defRPr sz="12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06142754559937"/>
          <c:y val="0.11541298394307055"/>
          <c:w val="0.41061248406412182"/>
          <c:h val="0.84126373568275714"/>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F58C-455D-9378-D96993A601F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F58C-455D-9378-D96993A601F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F58C-455D-9378-D96993A601F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F58C-455D-9378-D96993A601F9}"/>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8-F58C-455D-9378-D96993A601F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A-F58C-455D-9378-D96993A601F9}"/>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C-F58C-455D-9378-D96993A601F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E-F58C-455D-9378-D96993A601F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California’s initiative system is not working well.  Too many ballot measures are confusing,
have unintended consequences, and benefit special interests rather than all Californians.</c:v>
                </c:pt>
                <c:pt idx="1">
                  <c:v>California’s initiative system generally works. 
It gives the public a chance to have a greater say and address issues that our broken state government cannot or will not.</c:v>
                </c:pt>
                <c:pt idx="2">
                  <c:v>*Both/Neither/Don't know</c:v>
                </c:pt>
              </c:strCache>
            </c:strRef>
          </c:cat>
          <c:val>
            <c:numRef>
              <c:f>Sheet1!$B$2:$B$4</c:f>
              <c:numCache>
                <c:formatCode>0%</c:formatCode>
                <c:ptCount val="3"/>
                <c:pt idx="0">
                  <c:v>0.62</c:v>
                </c:pt>
                <c:pt idx="1">
                  <c:v>0.28999999999999998</c:v>
                </c:pt>
                <c:pt idx="2">
                  <c:v>0.09</c:v>
                </c:pt>
              </c:numCache>
            </c:numRef>
          </c:val>
          <c:extLst>
            <c:ext xmlns:c16="http://schemas.microsoft.com/office/drawing/2014/chart" uri="{C3380CC4-5D6E-409C-BE32-E72D297353CC}">
              <c16:uniqueId val="{0000000F-F58C-455D-9378-D96993A601F9}"/>
            </c:ext>
          </c:extLst>
        </c:ser>
        <c:ser>
          <c:idx val="1"/>
          <c:order val="1"/>
          <c:tx>
            <c:strRef>
              <c:f>Sheet1!$C$1</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California’s initiative system is not working well.  Too many ballot measures are confusing,
have unintended consequences, and benefit special interests rather than all Californians.</c:v>
                </c:pt>
                <c:pt idx="1">
                  <c:v>California’s initiative system generally works. 
It gives the public a chance to have a greater say and address issues that our broken state government cannot or will not.</c:v>
                </c:pt>
                <c:pt idx="2">
                  <c:v>*Both/Neither/Don't know</c:v>
                </c:pt>
              </c:strCache>
            </c:strRef>
          </c:cat>
          <c:val>
            <c:numRef>
              <c:f>Sheet1!$C$2:$C$4</c:f>
              <c:numCache>
                <c:formatCode>0%</c:formatCode>
                <c:ptCount val="3"/>
                <c:pt idx="0">
                  <c:v>0.56000000000000005</c:v>
                </c:pt>
                <c:pt idx="1">
                  <c:v>0.35</c:v>
                </c:pt>
                <c:pt idx="2">
                  <c:v>0.09</c:v>
                </c:pt>
              </c:numCache>
            </c:numRef>
          </c:val>
          <c:extLst>
            <c:ext xmlns:c16="http://schemas.microsoft.com/office/drawing/2014/chart" uri="{C3380CC4-5D6E-409C-BE32-E72D297353CC}">
              <c16:uniqueId val="{00000010-F58C-455D-9378-D96993A601F9}"/>
            </c:ext>
          </c:extLst>
        </c:ser>
        <c:dLbls>
          <c:showLegendKey val="0"/>
          <c:showVal val="0"/>
          <c:showCatName val="0"/>
          <c:showSerName val="0"/>
          <c:showPercent val="0"/>
          <c:showBubbleSize val="0"/>
        </c:dLbls>
        <c:gapWidth val="3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900"/>
              </a:lnSpc>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legend>
      <c:legendPos val="t"/>
      <c:layout>
        <c:manualLayout>
          <c:xMode val="edge"/>
          <c:yMode val="edge"/>
          <c:x val="0.65223707406284415"/>
          <c:y val="3.6799158031115622E-2"/>
          <c:w val="0.14516564715500632"/>
          <c:h val="6.18620570343805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86619669358983"/>
          <c:y val="9.0873337398176324E-2"/>
          <c:w val="0.60669339141974721"/>
          <c:h val="0.84860926861655794"/>
        </c:manualLayout>
      </c:layout>
      <c:barChart>
        <c:barDir val="bar"/>
        <c:grouping val="stacked"/>
        <c:varyColors val="0"/>
        <c:ser>
          <c:idx val="0"/>
          <c:order val="0"/>
          <c:tx>
            <c:strRef>
              <c:f>Sheet1!$B$1</c:f>
              <c:strCache>
                <c:ptCount val="1"/>
                <c:pt idx="0">
                  <c:v>Not Working Well</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5-788B-4AE8-B903-6E8B8145E066}"/>
              </c:ext>
            </c:extLst>
          </c:dPt>
          <c:dPt>
            <c:idx val="12"/>
            <c:invertIfNegative val="0"/>
            <c:bubble3D val="0"/>
            <c:extLst>
              <c:ext xmlns:c16="http://schemas.microsoft.com/office/drawing/2014/chart" uri="{C3380CC4-5D6E-409C-BE32-E72D297353CC}">
                <c16:uniqueId val="{0000000B-788B-4AE8-B903-6E8B8145E066}"/>
              </c:ext>
            </c:extLst>
          </c:dPt>
          <c:dPt>
            <c:idx val="18"/>
            <c:invertIfNegative val="0"/>
            <c:bubble3D val="0"/>
            <c:extLst>
              <c:ext xmlns:c16="http://schemas.microsoft.com/office/drawing/2014/chart" uri="{C3380CC4-5D6E-409C-BE32-E72D297353CC}">
                <c16:uniqueId val="{0000000D-788B-4AE8-B903-6E8B8145E066}"/>
              </c:ext>
            </c:extLst>
          </c:dPt>
          <c:dLbls>
            <c:spPr>
              <a:noFill/>
              <a:ln>
                <a:noFill/>
              </a:ln>
              <a:effectLst/>
            </c:spPr>
            <c:txPr>
              <a:bodyPr/>
              <a:lstStyle/>
              <a:p>
                <a:pPr>
                  <a:defRPr sz="1500">
                    <a:solidFill>
                      <a:schemeClr val="accent3"/>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All Voters</c:v>
                </c:pt>
                <c:pt idx="2">
                  <c:v>Liberals</c:v>
                </c:pt>
                <c:pt idx="3">
                  <c:v>Moderates</c:v>
                </c:pt>
                <c:pt idx="4">
                  <c:v>Conservatives</c:v>
                </c:pt>
                <c:pt idx="6">
                  <c:v>Democratic Men</c:v>
                </c:pt>
                <c:pt idx="7">
                  <c:v>Democratic Women</c:v>
                </c:pt>
                <c:pt idx="8">
                  <c:v>Independent Men</c:v>
                </c:pt>
                <c:pt idx="9">
                  <c:v>Independent Women</c:v>
                </c:pt>
                <c:pt idx="10">
                  <c:v>Republican Men</c:v>
                </c:pt>
                <c:pt idx="11">
                  <c:v>Republican Women</c:v>
                </c:pt>
                <c:pt idx="13">
                  <c:v>Democrats Ages 18-49</c:v>
                </c:pt>
                <c:pt idx="14">
                  <c:v>Democrats Ages 50+</c:v>
                </c:pt>
                <c:pt idx="15">
                  <c:v>Independents Ages 18-49</c:v>
                </c:pt>
                <c:pt idx="16">
                  <c:v>Independents Ages 50+</c:v>
                </c:pt>
                <c:pt idx="17">
                  <c:v>Republicans Ages 18-49</c:v>
                </c:pt>
                <c:pt idx="18">
                  <c:v>Republicans Ages 50+</c:v>
                </c:pt>
              </c:strCache>
            </c:strRef>
          </c:cat>
          <c:val>
            <c:numRef>
              <c:f>Sheet1!$B$2:$B$20</c:f>
              <c:numCache>
                <c:formatCode>General</c:formatCode>
                <c:ptCount val="19"/>
                <c:pt idx="0" formatCode="0%">
                  <c:v>0.62</c:v>
                </c:pt>
                <c:pt idx="2" formatCode="0%">
                  <c:v>0.51</c:v>
                </c:pt>
                <c:pt idx="3" formatCode="0%">
                  <c:v>0.67</c:v>
                </c:pt>
                <c:pt idx="4" formatCode="0%">
                  <c:v>0.77</c:v>
                </c:pt>
                <c:pt idx="6" formatCode="0%">
                  <c:v>0.52</c:v>
                </c:pt>
                <c:pt idx="7" formatCode="0%">
                  <c:v>0.54</c:v>
                </c:pt>
                <c:pt idx="8" formatCode="0%">
                  <c:v>0.63</c:v>
                </c:pt>
                <c:pt idx="9" formatCode="0%">
                  <c:v>0.67</c:v>
                </c:pt>
                <c:pt idx="10" formatCode="0%">
                  <c:v>0.73</c:v>
                </c:pt>
                <c:pt idx="11" formatCode="0%">
                  <c:v>0.8</c:v>
                </c:pt>
                <c:pt idx="13" formatCode="0%">
                  <c:v>0.56000000000000005</c:v>
                </c:pt>
                <c:pt idx="14" formatCode="0%">
                  <c:v>0.51</c:v>
                </c:pt>
                <c:pt idx="15" formatCode="0%">
                  <c:v>0.6</c:v>
                </c:pt>
                <c:pt idx="16" formatCode="0%">
                  <c:v>0.7</c:v>
                </c:pt>
                <c:pt idx="17" formatCode="0%">
                  <c:v>0.81</c:v>
                </c:pt>
                <c:pt idx="18" formatCode="0%">
                  <c:v>0.74</c:v>
                </c:pt>
              </c:numCache>
            </c:numRef>
          </c:val>
          <c:extLst>
            <c:ext xmlns:c16="http://schemas.microsoft.com/office/drawing/2014/chart" uri="{C3380CC4-5D6E-409C-BE32-E72D297353CC}">
              <c16:uniqueId val="{0000000E-788B-4AE8-B903-6E8B8145E066}"/>
            </c:ext>
          </c:extLst>
        </c:ser>
        <c:ser>
          <c:idx val="1"/>
          <c:order val="1"/>
          <c:tx>
            <c:strRef>
              <c:f>Sheet1!$C$1</c:f>
              <c:strCache>
                <c:ptCount val="1"/>
                <c:pt idx="0">
                  <c:v>Works</c:v>
                </c:pt>
              </c:strCache>
            </c:strRef>
          </c:tx>
          <c:spPr>
            <a:solidFill>
              <a:schemeClr val="accent1"/>
            </a:solidFill>
            <a:ln>
              <a:noFill/>
            </a:ln>
          </c:spPr>
          <c:invertIfNegative val="0"/>
          <c:dLbls>
            <c:dLbl>
              <c:idx val="2"/>
              <c:numFmt formatCode="0%;0%" sourceLinked="0"/>
              <c:spPr/>
              <c:txPr>
                <a:bodyPr/>
                <a:lstStyle/>
                <a:p>
                  <a:pPr>
                    <a:defRPr sz="1500">
                      <a:solidFill>
                        <a:schemeClr val="accent3"/>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88B-4AE8-B903-6E8B8145E066}"/>
                </c:ext>
              </c:extLst>
            </c:dLbl>
            <c:dLbl>
              <c:idx val="3"/>
              <c:numFmt formatCode="0%;0%" sourceLinked="0"/>
              <c:spPr/>
              <c:txPr>
                <a:bodyPr/>
                <a:lstStyle/>
                <a:p>
                  <a:pPr>
                    <a:defRPr sz="1500">
                      <a:solidFill>
                        <a:schemeClr val="accent3"/>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88B-4AE8-B903-6E8B8145E066}"/>
                </c:ext>
              </c:extLst>
            </c:dLbl>
            <c:dLbl>
              <c:idx val="4"/>
              <c:numFmt formatCode="0%;0%" sourceLinked="0"/>
              <c:spPr/>
              <c:txPr>
                <a:bodyPr/>
                <a:lstStyle/>
                <a:p>
                  <a:pPr>
                    <a:defRPr sz="1500">
                      <a:solidFill>
                        <a:schemeClr val="accent3"/>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88B-4AE8-B903-6E8B8145E066}"/>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FF-4718-89FA-34944CCC9A21}"/>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FF-4718-89FA-34944CCC9A21}"/>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88B-4AE8-B903-6E8B8145E066}"/>
                </c:ext>
              </c:extLst>
            </c:dLbl>
            <c:dLbl>
              <c:idx val="11"/>
              <c:tx>
                <c:rich>
                  <a:bodyPr/>
                  <a:lstStyle/>
                  <a:p>
                    <a:fld id="{271CBE8C-FB92-40DD-A9FF-F494B1530E5F}" type="VALUE">
                      <a:rPr lang="en-US" sz="1500">
                        <a:solidFill>
                          <a:schemeClr val="accent3"/>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788B-4AE8-B903-6E8B8145E066}"/>
                </c:ext>
              </c:extLst>
            </c:dLbl>
            <c:dLbl>
              <c:idx val="17"/>
              <c:numFmt formatCode="0%;0%" sourceLinked="0"/>
              <c:spPr>
                <a:noFill/>
                <a:ln>
                  <a:noFill/>
                </a:ln>
                <a:effectLst/>
              </c:spPr>
              <c:txPr>
                <a:bodyPr anchorCtr="0"/>
                <a:lstStyle/>
                <a:p>
                  <a:pPr algn="l">
                    <a:defRPr sz="14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88B-4AE8-B903-6E8B8145E066}"/>
                </c:ext>
              </c:extLst>
            </c:dLbl>
            <c:numFmt formatCode="0%;0%" sourceLinked="0"/>
            <c:spPr>
              <a:noFill/>
              <a:ln>
                <a:noFill/>
              </a:ln>
              <a:effectLst/>
            </c:spPr>
            <c:txPr>
              <a:bodyPr/>
              <a:lstStyle/>
              <a:p>
                <a:pPr>
                  <a:defRPr sz="1500">
                    <a:solidFill>
                      <a:schemeClr val="accent3"/>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Sheet1!$A$2:$A$20</c:f>
              <c:strCache>
                <c:ptCount val="19"/>
                <c:pt idx="0">
                  <c:v>All Voters</c:v>
                </c:pt>
                <c:pt idx="2">
                  <c:v>Liberals</c:v>
                </c:pt>
                <c:pt idx="3">
                  <c:v>Moderates</c:v>
                </c:pt>
                <c:pt idx="4">
                  <c:v>Conservatives</c:v>
                </c:pt>
                <c:pt idx="6">
                  <c:v>Democratic Men</c:v>
                </c:pt>
                <c:pt idx="7">
                  <c:v>Democratic Women</c:v>
                </c:pt>
                <c:pt idx="8">
                  <c:v>Independent Men</c:v>
                </c:pt>
                <c:pt idx="9">
                  <c:v>Independent Women</c:v>
                </c:pt>
                <c:pt idx="10">
                  <c:v>Republican Men</c:v>
                </c:pt>
                <c:pt idx="11">
                  <c:v>Republican Women</c:v>
                </c:pt>
                <c:pt idx="13">
                  <c:v>Democrats Ages 18-49</c:v>
                </c:pt>
                <c:pt idx="14">
                  <c:v>Democrats Ages 50+</c:v>
                </c:pt>
                <c:pt idx="15">
                  <c:v>Independents Ages 18-49</c:v>
                </c:pt>
                <c:pt idx="16">
                  <c:v>Independents Ages 50+</c:v>
                </c:pt>
                <c:pt idx="17">
                  <c:v>Republicans Ages 18-49</c:v>
                </c:pt>
                <c:pt idx="18">
                  <c:v>Republicans Ages 50+</c:v>
                </c:pt>
              </c:strCache>
            </c:strRef>
          </c:cat>
          <c:val>
            <c:numRef>
              <c:f>Sheet1!$C$2:$C$20</c:f>
              <c:numCache>
                <c:formatCode>General</c:formatCode>
                <c:ptCount val="19"/>
                <c:pt idx="0" formatCode="0%">
                  <c:v>-0.28999999999999998</c:v>
                </c:pt>
                <c:pt idx="2" formatCode="0%">
                  <c:v>-0.4</c:v>
                </c:pt>
                <c:pt idx="3" formatCode="0%">
                  <c:v>-0.24</c:v>
                </c:pt>
                <c:pt idx="4" formatCode="0%">
                  <c:v>-0.15</c:v>
                </c:pt>
                <c:pt idx="6" formatCode="0%">
                  <c:v>-0.39</c:v>
                </c:pt>
                <c:pt idx="7" formatCode="0%">
                  <c:v>-0.34</c:v>
                </c:pt>
                <c:pt idx="8" formatCode="0%">
                  <c:v>-0.28999999999999998</c:v>
                </c:pt>
                <c:pt idx="9" formatCode="0%">
                  <c:v>-0.27</c:v>
                </c:pt>
                <c:pt idx="10" formatCode="0%">
                  <c:v>-0.18</c:v>
                </c:pt>
                <c:pt idx="11" formatCode="0%">
                  <c:v>-0.12</c:v>
                </c:pt>
                <c:pt idx="13" formatCode="0%">
                  <c:v>-0.33</c:v>
                </c:pt>
                <c:pt idx="14" formatCode="0%">
                  <c:v>-0.4</c:v>
                </c:pt>
                <c:pt idx="15" formatCode="0%">
                  <c:v>-0.32</c:v>
                </c:pt>
                <c:pt idx="16" formatCode="0%">
                  <c:v>-0.24</c:v>
                </c:pt>
                <c:pt idx="17" formatCode="0%">
                  <c:v>-0.11</c:v>
                </c:pt>
                <c:pt idx="18" formatCode="0%">
                  <c:v>-0.17</c:v>
                </c:pt>
              </c:numCache>
            </c:numRef>
          </c:val>
          <c:extLst>
            <c:ext xmlns:c16="http://schemas.microsoft.com/office/drawing/2014/chart" uri="{C3380CC4-5D6E-409C-BE32-E72D297353CC}">
              <c16:uniqueId val="{00000018-788B-4AE8-B903-6E8B8145E066}"/>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600"/>
              </a:lnSpc>
              <a:defRPr sz="1500"/>
            </a:pPr>
            <a:endParaRPr lang="en-US"/>
          </a:p>
        </c:txPr>
        <c:crossAx val="523230800"/>
        <c:crossesAt val="0"/>
        <c:auto val="1"/>
        <c:lblAlgn val="ctr"/>
        <c:lblOffset val="0"/>
        <c:noMultiLvlLbl val="0"/>
      </c:catAx>
      <c:valAx>
        <c:axId val="523230800"/>
        <c:scaling>
          <c:orientation val="maxMin"/>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260578517380603"/>
          <c:y val="2.2276314945871177E-3"/>
          <c:w val="0.23503336715117598"/>
          <c:h val="5.602318939859113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7737475658365"/>
          <c:y val="0.10535655645228971"/>
          <c:w val="0.58369437661004298"/>
          <c:h val="0.8637091047265765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cost of housing</c:v>
                </c:pt>
                <c:pt idx="1">
                  <c:v>Homelessness</c:v>
                </c:pt>
                <c:pt idx="2">
                  <c:v>The cost of living</c:v>
                </c:pt>
                <c:pt idx="3">
                  <c:v>Parents having to balance work and childcare responsibilities</c:v>
                </c:pt>
                <c:pt idx="4">
                  <c:v>The condition of local streets and roads in general</c:v>
                </c:pt>
                <c:pt idx="5">
                  <c:v>Low wages</c:v>
                </c:pt>
                <c:pt idx="6">
                  <c:v>Waste and inefficiency in County government</c:v>
                </c:pt>
              </c:strCache>
            </c:strRef>
          </c:cat>
          <c:val>
            <c:numRef>
              <c:f>Sheet1!$B$2:$B$8</c:f>
              <c:numCache>
                <c:formatCode>0%</c:formatCode>
                <c:ptCount val="7"/>
                <c:pt idx="0">
                  <c:v>0.6</c:v>
                </c:pt>
                <c:pt idx="1">
                  <c:v>0.5</c:v>
                </c:pt>
                <c:pt idx="2">
                  <c:v>0.51</c:v>
                </c:pt>
                <c:pt idx="3">
                  <c:v>0.27</c:v>
                </c:pt>
                <c:pt idx="4">
                  <c:v>0.3</c:v>
                </c:pt>
                <c:pt idx="5">
                  <c:v>0.24</c:v>
                </c:pt>
                <c:pt idx="6">
                  <c:v>0.23</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cost of housing</c:v>
                </c:pt>
                <c:pt idx="1">
                  <c:v>Homelessness</c:v>
                </c:pt>
                <c:pt idx="2">
                  <c:v>The cost of living</c:v>
                </c:pt>
                <c:pt idx="3">
                  <c:v>Parents having to balance work and childcare responsibilities</c:v>
                </c:pt>
                <c:pt idx="4">
                  <c:v>The condition of local streets and roads in general</c:v>
                </c:pt>
                <c:pt idx="5">
                  <c:v>Low wages</c:v>
                </c:pt>
                <c:pt idx="6">
                  <c:v>Waste and inefficiency in County government</c:v>
                </c:pt>
              </c:strCache>
            </c:strRef>
          </c:cat>
          <c:val>
            <c:numRef>
              <c:f>Sheet1!$C$2:$C$8</c:f>
              <c:numCache>
                <c:formatCode>0%</c:formatCode>
                <c:ptCount val="7"/>
                <c:pt idx="0">
                  <c:v>0.28000000000000003</c:v>
                </c:pt>
                <c:pt idx="1">
                  <c:v>0.31</c:v>
                </c:pt>
                <c:pt idx="2">
                  <c:v>0.3</c:v>
                </c:pt>
                <c:pt idx="3">
                  <c:v>0.32</c:v>
                </c:pt>
                <c:pt idx="4">
                  <c:v>0.24</c:v>
                </c:pt>
                <c:pt idx="5">
                  <c:v>0.28999999999999998</c:v>
                </c:pt>
                <c:pt idx="6">
                  <c:v>0.3</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cost of housing</c:v>
                </c:pt>
                <c:pt idx="1">
                  <c:v>Homelessness</c:v>
                </c:pt>
                <c:pt idx="2">
                  <c:v>The cost of living</c:v>
                </c:pt>
                <c:pt idx="3">
                  <c:v>Parents having to balance work and childcare responsibilities</c:v>
                </c:pt>
                <c:pt idx="4">
                  <c:v>The condition of local streets and roads in general</c:v>
                </c:pt>
                <c:pt idx="5">
                  <c:v>Low wages</c:v>
                </c:pt>
                <c:pt idx="6">
                  <c:v>Waste and inefficiency in County government</c:v>
                </c:pt>
              </c:strCache>
            </c:strRef>
          </c:cat>
          <c:val>
            <c:numRef>
              <c:f>Sheet1!$D$2:$D$8</c:f>
              <c:numCache>
                <c:formatCode>0%</c:formatCode>
                <c:ptCount val="7"/>
                <c:pt idx="0">
                  <c:v>0.09</c:v>
                </c:pt>
                <c:pt idx="1">
                  <c:v>0.16</c:v>
                </c:pt>
                <c:pt idx="2">
                  <c:v>0.16</c:v>
                </c:pt>
                <c:pt idx="3">
                  <c:v>0.19</c:v>
                </c:pt>
                <c:pt idx="4">
                  <c:v>0.31</c:v>
                </c:pt>
                <c:pt idx="5">
                  <c:v>0.27</c:v>
                </c:pt>
                <c:pt idx="6">
                  <c:v>0.24</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a Prob.</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B58-4FC3-8C4E-04F28FF70450}"/>
                </c:ext>
              </c:extLst>
            </c:dLbl>
            <c:dLbl>
              <c:idx val="1"/>
              <c:delete val="1"/>
              <c:extLst>
                <c:ext xmlns:c15="http://schemas.microsoft.com/office/drawing/2012/chart" uri="{CE6537A1-D6FC-4f65-9D91-7224C49458BB}"/>
                <c:ext xmlns:c16="http://schemas.microsoft.com/office/drawing/2014/chart" uri="{C3380CC4-5D6E-409C-BE32-E72D297353CC}">
                  <c16:uniqueId val="{00000004-DB58-4FC3-8C4E-04F28FF70450}"/>
                </c:ext>
              </c:extLst>
            </c:dLbl>
            <c:dLbl>
              <c:idx val="2"/>
              <c:delete val="1"/>
              <c:extLst>
                <c:ext xmlns:c15="http://schemas.microsoft.com/office/drawing/2012/chart" uri="{CE6537A1-D6FC-4f65-9D91-7224C49458BB}"/>
                <c:ext xmlns:c16="http://schemas.microsoft.com/office/drawing/2014/chart" uri="{C3380CC4-5D6E-409C-BE32-E72D297353CC}">
                  <c16:uniqueId val="{00000000-DB58-4FC3-8C4E-04F28FF7045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cost of housing</c:v>
                </c:pt>
                <c:pt idx="1">
                  <c:v>Homelessness</c:v>
                </c:pt>
                <c:pt idx="2">
                  <c:v>The cost of living</c:v>
                </c:pt>
                <c:pt idx="3">
                  <c:v>Parents having to balance work and childcare responsibilities</c:v>
                </c:pt>
                <c:pt idx="4">
                  <c:v>The condition of local streets and roads in general</c:v>
                </c:pt>
                <c:pt idx="5">
                  <c:v>Low wages</c:v>
                </c:pt>
                <c:pt idx="6">
                  <c:v>Waste and inefficiency in County government</c:v>
                </c:pt>
              </c:strCache>
            </c:strRef>
          </c:cat>
          <c:val>
            <c:numRef>
              <c:f>Sheet1!$E$2:$E$8</c:f>
              <c:numCache>
                <c:formatCode>0%</c:formatCode>
                <c:ptCount val="7"/>
                <c:pt idx="0">
                  <c:v>0.02</c:v>
                </c:pt>
                <c:pt idx="1">
                  <c:v>0.02</c:v>
                </c:pt>
                <c:pt idx="2">
                  <c:v>0.03</c:v>
                </c:pt>
                <c:pt idx="3">
                  <c:v>0.1</c:v>
                </c:pt>
                <c:pt idx="4">
                  <c:v>0.14000000000000001</c:v>
                </c:pt>
                <c:pt idx="5">
                  <c:v>0.13</c:v>
                </c:pt>
                <c:pt idx="6">
                  <c:v>0.08</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B58-4FC3-8C4E-04F28FF70450}"/>
                </c:ext>
              </c:extLst>
            </c:dLbl>
            <c:dLbl>
              <c:idx val="1"/>
              <c:delete val="1"/>
              <c:extLst>
                <c:ext xmlns:c15="http://schemas.microsoft.com/office/drawing/2012/chart" uri="{CE6537A1-D6FC-4f65-9D91-7224C49458BB}"/>
                <c:ext xmlns:c16="http://schemas.microsoft.com/office/drawing/2014/chart" uri="{C3380CC4-5D6E-409C-BE32-E72D297353CC}">
                  <c16:uniqueId val="{00000003-DB58-4FC3-8C4E-04F28FF70450}"/>
                </c:ext>
              </c:extLst>
            </c:dLbl>
            <c:dLbl>
              <c:idx val="2"/>
              <c:delete val="1"/>
              <c:extLst>
                <c:ext xmlns:c15="http://schemas.microsoft.com/office/drawing/2012/chart" uri="{CE6537A1-D6FC-4f65-9D91-7224C49458BB}"/>
                <c:ext xmlns:c16="http://schemas.microsoft.com/office/drawing/2014/chart" uri="{C3380CC4-5D6E-409C-BE32-E72D297353CC}">
                  <c16:uniqueId val="{00000002-DB58-4FC3-8C4E-04F28FF70450}"/>
                </c:ext>
              </c:extLst>
            </c:dLbl>
            <c:dLbl>
              <c:idx val="4"/>
              <c:delete val="1"/>
              <c:extLst>
                <c:ext xmlns:c15="http://schemas.microsoft.com/office/drawing/2012/chart" uri="{CE6537A1-D6FC-4f65-9D91-7224C49458BB}"/>
                <c:ext xmlns:c16="http://schemas.microsoft.com/office/drawing/2014/chart" uri="{C3380CC4-5D6E-409C-BE32-E72D297353CC}">
                  <c16:uniqueId val="{00000001-DB58-4FC3-8C4E-04F28FF7045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cost of housing</c:v>
                </c:pt>
                <c:pt idx="1">
                  <c:v>Homelessness</c:v>
                </c:pt>
                <c:pt idx="2">
                  <c:v>The cost of living</c:v>
                </c:pt>
                <c:pt idx="3">
                  <c:v>Parents having to balance work and childcare responsibilities</c:v>
                </c:pt>
                <c:pt idx="4">
                  <c:v>The condition of local streets and roads in general</c:v>
                </c:pt>
                <c:pt idx="5">
                  <c:v>Low wages</c:v>
                </c:pt>
                <c:pt idx="6">
                  <c:v>Waste and inefficiency in County government</c:v>
                </c:pt>
              </c:strCache>
            </c:strRef>
          </c:cat>
          <c:val>
            <c:numRef>
              <c:f>Sheet1!$F$2:$F$8</c:f>
              <c:numCache>
                <c:formatCode>0%</c:formatCode>
                <c:ptCount val="7"/>
                <c:pt idx="0">
                  <c:v>0.01</c:v>
                </c:pt>
                <c:pt idx="1">
                  <c:v>0.01</c:v>
                </c:pt>
                <c:pt idx="2">
                  <c:v>0.01</c:v>
                </c:pt>
                <c:pt idx="3">
                  <c:v>0.13</c:v>
                </c:pt>
                <c:pt idx="4">
                  <c:v>0.01</c:v>
                </c:pt>
                <c:pt idx="5">
                  <c:v>7.0000000000000007E-2</c:v>
                </c:pt>
                <c:pt idx="6">
                  <c:v>0.16</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800"/>
              </a:lnSpc>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0"/>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17665220426449407"/>
          <c:y val="3.7883807932076762E-2"/>
          <c:w val="0.80060201800373398"/>
          <c:h val="5.8750371274101924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0405465022669"/>
          <c:y val="8.6435549064701939E-2"/>
          <c:w val="0.70928533094405355"/>
          <c:h val="0.85175024853310921"/>
        </c:manualLayout>
      </c:layout>
      <c:barChart>
        <c:barDir val="bar"/>
        <c:grouping val="stacked"/>
        <c:varyColors val="0"/>
        <c:ser>
          <c:idx val="0"/>
          <c:order val="0"/>
          <c:tx>
            <c:strRef>
              <c:f>Sheet1!$B$1</c:f>
              <c:strCache>
                <c:ptCount val="1"/>
                <c:pt idx="0">
                  <c:v>Very Convincing</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*School Readiness</c:v>
                </c:pt>
                <c:pt idx="1">
                  <c:v>Brain Development</c:v>
                </c:pt>
                <c:pt idx="2">
                  <c:v>Pandemic</c:v>
                </c:pt>
                <c:pt idx="3">
                  <c:v>*Essential Workers</c:v>
                </c:pt>
                <c:pt idx="4">
                  <c:v>Equity</c:v>
                </c:pt>
                <c:pt idx="5">
                  <c:v>Long Term Costs</c:v>
                </c:pt>
                <c:pt idx="6">
                  <c:v>Wages</c:v>
                </c:pt>
                <c:pt idx="7">
                  <c:v>Quality/Safety</c:v>
                </c:pt>
                <c:pt idx="8">
                  <c:v>*Smart Investment</c:v>
                </c:pt>
                <c:pt idx="9">
                  <c:v>Vulnerable Groups</c:v>
                </c:pt>
                <c:pt idx="10">
                  <c:v>Accountability</c:v>
                </c:pt>
                <c:pt idx="11">
                  <c:v>*Parents</c:v>
                </c:pt>
                <c:pt idx="12">
                  <c:v>Coalition</c:v>
                </c:pt>
              </c:strCache>
            </c:strRef>
          </c:cat>
          <c:val>
            <c:numRef>
              <c:f>Sheet1!$B$2:$B$14</c:f>
              <c:numCache>
                <c:formatCode>0%</c:formatCode>
                <c:ptCount val="13"/>
                <c:pt idx="0">
                  <c:v>0.41</c:v>
                </c:pt>
                <c:pt idx="1">
                  <c:v>0.4</c:v>
                </c:pt>
                <c:pt idx="2">
                  <c:v>0.38</c:v>
                </c:pt>
                <c:pt idx="3">
                  <c:v>0.37</c:v>
                </c:pt>
                <c:pt idx="4">
                  <c:v>0.37</c:v>
                </c:pt>
                <c:pt idx="5">
                  <c:v>0.37</c:v>
                </c:pt>
                <c:pt idx="6">
                  <c:v>0.36</c:v>
                </c:pt>
                <c:pt idx="7">
                  <c:v>0.36</c:v>
                </c:pt>
                <c:pt idx="8">
                  <c:v>0.36</c:v>
                </c:pt>
                <c:pt idx="9">
                  <c:v>0.33</c:v>
                </c:pt>
                <c:pt idx="10">
                  <c:v>0.33</c:v>
                </c:pt>
                <c:pt idx="11">
                  <c:v>0.2</c:v>
                </c:pt>
                <c:pt idx="12">
                  <c:v>0.18</c:v>
                </c:pt>
              </c:numCache>
            </c:numRef>
          </c:val>
          <c:extLst>
            <c:ext xmlns:c16="http://schemas.microsoft.com/office/drawing/2014/chart" uri="{C3380CC4-5D6E-409C-BE32-E72D297353CC}">
              <c16:uniqueId val="{00000000-970F-4D39-B478-31DF7EDFD808}"/>
            </c:ext>
          </c:extLst>
        </c:ser>
        <c:ser>
          <c:idx val="1"/>
          <c:order val="1"/>
          <c:tx>
            <c:strRef>
              <c:f>Sheet1!$C$1</c:f>
              <c:strCache>
                <c:ptCount val="1"/>
                <c:pt idx="0">
                  <c:v>Somewhat Convincing</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*School Readiness</c:v>
                </c:pt>
                <c:pt idx="1">
                  <c:v>Brain Development</c:v>
                </c:pt>
                <c:pt idx="2">
                  <c:v>Pandemic</c:v>
                </c:pt>
                <c:pt idx="3">
                  <c:v>*Essential Workers</c:v>
                </c:pt>
                <c:pt idx="4">
                  <c:v>Equity</c:v>
                </c:pt>
                <c:pt idx="5">
                  <c:v>Long Term Costs</c:v>
                </c:pt>
                <c:pt idx="6">
                  <c:v>Wages</c:v>
                </c:pt>
                <c:pt idx="7">
                  <c:v>Quality/Safety</c:v>
                </c:pt>
                <c:pt idx="8">
                  <c:v>*Smart Investment</c:v>
                </c:pt>
                <c:pt idx="9">
                  <c:v>Vulnerable Groups</c:v>
                </c:pt>
                <c:pt idx="10">
                  <c:v>Accountability</c:v>
                </c:pt>
                <c:pt idx="11">
                  <c:v>*Parents</c:v>
                </c:pt>
                <c:pt idx="12">
                  <c:v>Coalition</c:v>
                </c:pt>
              </c:strCache>
            </c:strRef>
          </c:cat>
          <c:val>
            <c:numRef>
              <c:f>Sheet1!$C$2:$C$14</c:f>
              <c:numCache>
                <c:formatCode>0%</c:formatCode>
                <c:ptCount val="13"/>
                <c:pt idx="0">
                  <c:v>0.28000000000000003</c:v>
                </c:pt>
                <c:pt idx="1">
                  <c:v>0.28999999999999998</c:v>
                </c:pt>
                <c:pt idx="2">
                  <c:v>0.26</c:v>
                </c:pt>
                <c:pt idx="3">
                  <c:v>0.28000000000000003</c:v>
                </c:pt>
                <c:pt idx="4">
                  <c:v>0.27</c:v>
                </c:pt>
                <c:pt idx="5">
                  <c:v>0.27</c:v>
                </c:pt>
                <c:pt idx="6">
                  <c:v>0.3</c:v>
                </c:pt>
                <c:pt idx="7">
                  <c:v>0.27</c:v>
                </c:pt>
                <c:pt idx="8">
                  <c:v>0.21</c:v>
                </c:pt>
                <c:pt idx="9">
                  <c:v>0.3</c:v>
                </c:pt>
                <c:pt idx="10">
                  <c:v>0.3</c:v>
                </c:pt>
                <c:pt idx="11">
                  <c:v>0.33</c:v>
                </c:pt>
                <c:pt idx="12">
                  <c:v>0.31</c:v>
                </c:pt>
              </c:numCache>
            </c:numRef>
          </c:val>
          <c:extLst>
            <c:ext xmlns:c16="http://schemas.microsoft.com/office/drawing/2014/chart" uri="{C3380CC4-5D6E-409C-BE32-E72D297353CC}">
              <c16:uniqueId val="{00000001-970F-4D39-B478-31DF7EDFD808}"/>
            </c:ext>
          </c:extLst>
        </c:ser>
        <c:ser>
          <c:idx val="2"/>
          <c:order val="2"/>
          <c:tx>
            <c:strRef>
              <c:f>Sheet1!$D$1</c:f>
              <c:strCache>
                <c:ptCount val="1"/>
                <c:pt idx="0">
                  <c:v>Total</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*School Readiness</c:v>
                </c:pt>
                <c:pt idx="1">
                  <c:v>Brain Development</c:v>
                </c:pt>
                <c:pt idx="2">
                  <c:v>Pandemic</c:v>
                </c:pt>
                <c:pt idx="3">
                  <c:v>*Essential Workers</c:v>
                </c:pt>
                <c:pt idx="4">
                  <c:v>Equity</c:v>
                </c:pt>
                <c:pt idx="5">
                  <c:v>Long Term Costs</c:v>
                </c:pt>
                <c:pt idx="6">
                  <c:v>Wages</c:v>
                </c:pt>
                <c:pt idx="7">
                  <c:v>Quality/Safety</c:v>
                </c:pt>
                <c:pt idx="8">
                  <c:v>*Smart Investment</c:v>
                </c:pt>
                <c:pt idx="9">
                  <c:v>Vulnerable Groups</c:v>
                </c:pt>
                <c:pt idx="10">
                  <c:v>Accountability</c:v>
                </c:pt>
                <c:pt idx="11">
                  <c:v>*Parents</c:v>
                </c:pt>
                <c:pt idx="12">
                  <c:v>Coalition</c:v>
                </c:pt>
              </c:strCache>
            </c:strRef>
          </c:cat>
          <c:val>
            <c:numRef>
              <c:f>Sheet1!$D$2:$D$14</c:f>
              <c:numCache>
                <c:formatCode>0%</c:formatCode>
                <c:ptCount val="13"/>
                <c:pt idx="0">
                  <c:v>0.69</c:v>
                </c:pt>
                <c:pt idx="1">
                  <c:v>0.7</c:v>
                </c:pt>
                <c:pt idx="2">
                  <c:v>0.64</c:v>
                </c:pt>
                <c:pt idx="3">
                  <c:v>0.65</c:v>
                </c:pt>
                <c:pt idx="4">
                  <c:v>0.64</c:v>
                </c:pt>
                <c:pt idx="5">
                  <c:v>0.64</c:v>
                </c:pt>
                <c:pt idx="6">
                  <c:v>0.66</c:v>
                </c:pt>
                <c:pt idx="7">
                  <c:v>0.62</c:v>
                </c:pt>
                <c:pt idx="8">
                  <c:v>0.57999999999999996</c:v>
                </c:pt>
                <c:pt idx="9">
                  <c:v>0.63</c:v>
                </c:pt>
                <c:pt idx="10">
                  <c:v>0.63</c:v>
                </c:pt>
                <c:pt idx="11">
                  <c:v>0.53</c:v>
                </c:pt>
                <c:pt idx="12">
                  <c:v>0.49</c:v>
                </c:pt>
              </c:numCache>
            </c:numRef>
          </c:val>
          <c:extLst>
            <c:ext xmlns:c16="http://schemas.microsoft.com/office/drawing/2014/chart" uri="{C3380CC4-5D6E-409C-BE32-E72D297353CC}">
              <c16:uniqueId val="{00000002-970F-4D39-B478-31DF7EDFD80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0"/>
        <c:noMultiLvlLbl val="0"/>
      </c:catAx>
      <c:valAx>
        <c:axId val="337593176"/>
        <c:scaling>
          <c:orientation val="minMax"/>
          <c:max val="0.8"/>
          <c:min val="0"/>
        </c:scaling>
        <c:delete val="1"/>
        <c:axPos val="b"/>
        <c:numFmt formatCode="0%" sourceLinked="1"/>
        <c:majorTickMark val="out"/>
        <c:minorTickMark val="none"/>
        <c:tickLblPos val="nextTo"/>
        <c:crossAx val="337592784"/>
        <c:crosses val="max"/>
        <c:crossBetween val="between"/>
        <c:majorUnit val="0.2"/>
      </c:valAx>
    </c:plotArea>
    <c:legend>
      <c:legendPos val="t"/>
      <c:legendEntry>
        <c:idx val="2"/>
        <c:delete val="1"/>
      </c:legendEntry>
      <c:layout>
        <c:manualLayout>
          <c:xMode val="edge"/>
          <c:yMode val="edge"/>
          <c:x val="0.3999728249746442"/>
          <c:y val="1.6963729104702462E-2"/>
          <c:w val="0.43027650304041914"/>
          <c:h val="5.725714679138205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13865069981687"/>
          <c:y val="0.11028991447345279"/>
          <c:w val="0.5106555228646199"/>
          <c:h val="0.83924887719250063"/>
        </c:manualLayout>
      </c:layout>
      <c:barChart>
        <c:barDir val="bar"/>
        <c:grouping val="percentStacked"/>
        <c:varyColors val="0"/>
        <c:ser>
          <c:idx val="0"/>
          <c:order val="0"/>
          <c:tx>
            <c:strRef>
              <c:f>Sheet1!$B$1</c:f>
              <c:strCache>
                <c:ptCount val="1"/>
                <c:pt idx="0">
                  <c:v>Right Direction</c:v>
                </c:pt>
              </c:strCache>
            </c:strRef>
          </c:tx>
          <c:spPr>
            <a:solidFill>
              <a:schemeClr val="accent1"/>
            </a:solidFill>
            <a:ln>
              <a:noFill/>
            </a:ln>
          </c:spPr>
          <c:invertIfNegative val="0"/>
          <c:dLbls>
            <c:dLbl>
              <c:idx val="2"/>
              <c:spPr>
                <a:noFill/>
                <a:ln>
                  <a:noFill/>
                </a:ln>
                <a:effectLst/>
              </c:spPr>
              <c:txPr>
                <a:bodyPr wrap="square" lIns="38100" tIns="19050" rIns="38100" bIns="19050" anchor="ctr">
                  <a:spAutoFit/>
                </a:bodyPr>
                <a:lstStyle/>
                <a:p>
                  <a:pPr>
                    <a:defRPr sz="11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BAE-4778-8D35-AC1FD7C7246F}"/>
                </c:ext>
              </c:extLst>
            </c:dLbl>
            <c:dLbl>
              <c:idx val="6"/>
              <c:delete val="1"/>
              <c:extLst>
                <c:ext xmlns:c15="http://schemas.microsoft.com/office/drawing/2012/chart" uri="{CE6537A1-D6FC-4f65-9D91-7224C49458BB}"/>
                <c:ext xmlns:c16="http://schemas.microsoft.com/office/drawing/2014/chart" uri="{C3380CC4-5D6E-409C-BE32-E72D297353CC}">
                  <c16:uniqueId val="{00000000-F5E3-4502-93D9-5922078D2689}"/>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Democrats</c:v>
                </c:pt>
                <c:pt idx="1">
                  <c:v>Independents</c:v>
                </c:pt>
                <c:pt idx="2">
                  <c:v>Republicans</c:v>
                </c:pt>
                <c:pt idx="4">
                  <c:v>Coastal Latinos</c:v>
                </c:pt>
                <c:pt idx="5">
                  <c:v>Inland Latinos</c:v>
                </c:pt>
                <c:pt idx="7">
                  <c:v>Los Angeles County</c:v>
                </c:pt>
                <c:pt idx="8">
                  <c:v>Counties Surrounding LA</c:v>
                </c:pt>
                <c:pt idx="9">
                  <c:v>Bay Area</c:v>
                </c:pt>
                <c:pt idx="10">
                  <c:v>San Diego</c:v>
                </c:pt>
                <c:pt idx="11">
                  <c:v>Sacramento/Rural North</c:v>
                </c:pt>
                <c:pt idx="12">
                  <c:v>Central Valley/Central Coast</c:v>
                </c:pt>
              </c:strCache>
            </c:strRef>
          </c:cat>
          <c:val>
            <c:numRef>
              <c:f>Sheet1!$B$2:$B$14</c:f>
              <c:numCache>
                <c:formatCode>0%</c:formatCode>
                <c:ptCount val="13"/>
                <c:pt idx="0">
                  <c:v>0.5</c:v>
                </c:pt>
                <c:pt idx="1">
                  <c:v>0.26</c:v>
                </c:pt>
                <c:pt idx="2">
                  <c:v>0.08</c:v>
                </c:pt>
                <c:pt idx="4">
                  <c:v>0.28999999999999998</c:v>
                </c:pt>
                <c:pt idx="5">
                  <c:v>0.3</c:v>
                </c:pt>
                <c:pt idx="7">
                  <c:v>0.36</c:v>
                </c:pt>
                <c:pt idx="8">
                  <c:v>0.28000000000000003</c:v>
                </c:pt>
                <c:pt idx="9">
                  <c:v>0.37</c:v>
                </c:pt>
                <c:pt idx="10">
                  <c:v>0.25</c:v>
                </c:pt>
                <c:pt idx="11">
                  <c:v>0.34</c:v>
                </c:pt>
                <c:pt idx="12">
                  <c:v>0.28999999999999998</c:v>
                </c:pt>
              </c:numCache>
            </c:numRef>
          </c:val>
          <c:extLst>
            <c:ext xmlns:c16="http://schemas.microsoft.com/office/drawing/2014/chart" uri="{C3380CC4-5D6E-409C-BE32-E72D297353CC}">
              <c16:uniqueId val="{00000001-7BAE-4778-8D35-AC1FD7C7246F}"/>
            </c:ext>
          </c:extLst>
        </c:ser>
        <c:ser>
          <c:idx val="1"/>
          <c:order val="1"/>
          <c:tx>
            <c:strRef>
              <c:f>Sheet1!$C$1</c:f>
              <c:strCache>
                <c:ptCount val="1"/>
                <c:pt idx="0">
                  <c:v>Wrong Track</c:v>
                </c:pt>
              </c:strCache>
            </c:strRef>
          </c:tx>
          <c:spPr>
            <a:solidFill>
              <a:schemeClr val="accent4"/>
            </a:solidFill>
            <a:ln w="9525">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Democrats</c:v>
                </c:pt>
                <c:pt idx="1">
                  <c:v>Independents</c:v>
                </c:pt>
                <c:pt idx="2">
                  <c:v>Republicans</c:v>
                </c:pt>
                <c:pt idx="4">
                  <c:v>Coastal Latinos</c:v>
                </c:pt>
                <c:pt idx="5">
                  <c:v>Inland Latinos</c:v>
                </c:pt>
                <c:pt idx="7">
                  <c:v>Los Angeles County</c:v>
                </c:pt>
                <c:pt idx="8">
                  <c:v>Counties Surrounding LA</c:v>
                </c:pt>
                <c:pt idx="9">
                  <c:v>Bay Area</c:v>
                </c:pt>
                <c:pt idx="10">
                  <c:v>San Diego</c:v>
                </c:pt>
                <c:pt idx="11">
                  <c:v>Sacramento/Rural North</c:v>
                </c:pt>
                <c:pt idx="12">
                  <c:v>Central Valley/Central Coast</c:v>
                </c:pt>
              </c:strCache>
            </c:strRef>
          </c:cat>
          <c:val>
            <c:numRef>
              <c:f>Sheet1!$C$2:$C$14</c:f>
              <c:numCache>
                <c:formatCode>0%</c:formatCode>
                <c:ptCount val="13"/>
                <c:pt idx="0">
                  <c:v>0.33</c:v>
                </c:pt>
                <c:pt idx="1">
                  <c:v>0.62</c:v>
                </c:pt>
                <c:pt idx="2">
                  <c:v>0.87</c:v>
                </c:pt>
                <c:pt idx="4">
                  <c:v>0.57999999999999996</c:v>
                </c:pt>
                <c:pt idx="5">
                  <c:v>0.57999999999999996</c:v>
                </c:pt>
                <c:pt idx="7">
                  <c:v>0.5</c:v>
                </c:pt>
                <c:pt idx="8">
                  <c:v>0.65</c:v>
                </c:pt>
                <c:pt idx="9">
                  <c:v>0.52</c:v>
                </c:pt>
                <c:pt idx="10">
                  <c:v>0.53</c:v>
                </c:pt>
                <c:pt idx="11">
                  <c:v>0.49</c:v>
                </c:pt>
                <c:pt idx="12">
                  <c:v>0.59</c:v>
                </c:pt>
              </c:numCache>
            </c:numRef>
          </c:val>
          <c:extLst>
            <c:ext xmlns:c16="http://schemas.microsoft.com/office/drawing/2014/chart" uri="{C3380CC4-5D6E-409C-BE32-E72D297353CC}">
              <c16:uniqueId val="{00000002-7BAE-4778-8D35-AC1FD7C7246F}"/>
            </c:ext>
          </c:extLst>
        </c:ser>
        <c:ser>
          <c:idx val="2"/>
          <c:order val="2"/>
          <c:tx>
            <c:strRef>
              <c:f>Sheet1!$D$1</c:f>
              <c:strCache>
                <c:ptCount val="1"/>
                <c:pt idx="0">
                  <c:v>Don't Know</c:v>
                </c:pt>
              </c:strCache>
            </c:strRef>
          </c:tx>
          <c:spPr>
            <a:solidFill>
              <a:schemeClr val="accent6"/>
            </a:solidFill>
            <a:ln>
              <a:noFill/>
            </a:ln>
          </c:spPr>
          <c:invertIfNegative val="0"/>
          <c:dLbls>
            <c:dLbl>
              <c:idx val="1"/>
              <c:spPr>
                <a:no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BAE-4778-8D35-AC1FD7C7246F}"/>
                </c:ext>
              </c:extLst>
            </c:dLbl>
            <c:dLbl>
              <c:idx val="2"/>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AE-4778-8D35-AC1FD7C7246F}"/>
                </c:ext>
              </c:extLst>
            </c:dLbl>
            <c:dLbl>
              <c:idx val="4"/>
              <c:spPr>
                <a:no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7BAE-4778-8D35-AC1FD7C7246F}"/>
                </c:ext>
              </c:extLst>
            </c:dLbl>
            <c:dLbl>
              <c:idx val="5"/>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7BAE-4778-8D35-AC1FD7C7246F}"/>
                </c:ext>
              </c:extLst>
            </c:dLbl>
            <c:dLbl>
              <c:idx val="8"/>
              <c:spPr>
                <a:noFill/>
                <a:ln>
                  <a:noFill/>
                </a:ln>
                <a:effectLst/>
              </c:spPr>
              <c:txPr>
                <a:bodyPr wrap="square" lIns="38100" tIns="19050" rIns="38100" bIns="19050" anchor="ctr">
                  <a:spAutoFit/>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7BAE-4778-8D35-AC1FD7C7246F}"/>
                </c:ext>
              </c:extLst>
            </c:dLbl>
            <c:dLbl>
              <c:idx val="9"/>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7BAE-4778-8D35-AC1FD7C7246F}"/>
                </c:ext>
              </c:extLst>
            </c:dLbl>
            <c:dLbl>
              <c:idx val="12"/>
              <c:spPr>
                <a:no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7BAE-4778-8D35-AC1FD7C7246F}"/>
                </c:ext>
              </c:extLst>
            </c:dLbl>
            <c:spPr>
              <a:noFill/>
              <a:ln>
                <a:noFill/>
              </a:ln>
              <a:effectLst/>
            </c:spPr>
            <c:txPr>
              <a:bodyPr wrap="square" lIns="38100" tIns="19050" rIns="38100" bIns="19050" anchor="ctr">
                <a:spAutoFit/>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Democrats</c:v>
                </c:pt>
                <c:pt idx="1">
                  <c:v>Independents</c:v>
                </c:pt>
                <c:pt idx="2">
                  <c:v>Republicans</c:v>
                </c:pt>
                <c:pt idx="4">
                  <c:v>Coastal Latinos</c:v>
                </c:pt>
                <c:pt idx="5">
                  <c:v>Inland Latinos</c:v>
                </c:pt>
                <c:pt idx="7">
                  <c:v>Los Angeles County</c:v>
                </c:pt>
                <c:pt idx="8">
                  <c:v>Counties Surrounding LA</c:v>
                </c:pt>
                <c:pt idx="9">
                  <c:v>Bay Area</c:v>
                </c:pt>
                <c:pt idx="10">
                  <c:v>San Diego</c:v>
                </c:pt>
                <c:pt idx="11">
                  <c:v>Sacramento/Rural North</c:v>
                </c:pt>
                <c:pt idx="12">
                  <c:v>Central Valley/Central Coast</c:v>
                </c:pt>
              </c:strCache>
            </c:strRef>
          </c:cat>
          <c:val>
            <c:numRef>
              <c:f>Sheet1!$D$2:$D$14</c:f>
              <c:numCache>
                <c:formatCode>0%</c:formatCode>
                <c:ptCount val="13"/>
                <c:pt idx="0">
                  <c:v>0.17</c:v>
                </c:pt>
                <c:pt idx="1">
                  <c:v>0.13</c:v>
                </c:pt>
                <c:pt idx="2">
                  <c:v>0.05</c:v>
                </c:pt>
                <c:pt idx="4">
                  <c:v>0.13</c:v>
                </c:pt>
                <c:pt idx="5">
                  <c:v>0.12</c:v>
                </c:pt>
                <c:pt idx="7">
                  <c:v>0.14000000000000001</c:v>
                </c:pt>
                <c:pt idx="8">
                  <c:v>7.0000000000000007E-2</c:v>
                </c:pt>
                <c:pt idx="9">
                  <c:v>0.11</c:v>
                </c:pt>
                <c:pt idx="10">
                  <c:v>0.22</c:v>
                </c:pt>
                <c:pt idx="11">
                  <c:v>0.17</c:v>
                </c:pt>
                <c:pt idx="12">
                  <c:v>0.13</c:v>
                </c:pt>
              </c:numCache>
            </c:numRef>
          </c:val>
          <c:extLst>
            <c:ext xmlns:c16="http://schemas.microsoft.com/office/drawing/2014/chart" uri="{C3380CC4-5D6E-409C-BE32-E72D297353CC}">
              <c16:uniqueId val="{00000003-7BAE-4778-8D35-AC1FD7C7246F}"/>
            </c:ext>
          </c:extLst>
        </c:ser>
        <c:dLbls>
          <c:showLegendKey val="0"/>
          <c:showVal val="1"/>
          <c:showCatName val="0"/>
          <c:showSerName val="0"/>
          <c:showPercent val="0"/>
          <c:showBubbleSize val="0"/>
        </c:dLbls>
        <c:gapWidth val="35"/>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3567577688967366"/>
          <c:y val="0"/>
          <c:w val="0.63350348994686945"/>
          <c:h val="6.172830726305321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489128892672204"/>
          <c:y val="3.8774717464041604E-2"/>
          <c:w val="0.38640601723771018"/>
          <c:h val="0.90296895524491327"/>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6252-4F3D-9AE4-0663A4CE1451}"/>
              </c:ext>
            </c:extLst>
          </c:dPt>
          <c:dPt>
            <c:idx val="2"/>
            <c:invertIfNegative val="0"/>
            <c:bubble3D val="0"/>
            <c:extLst>
              <c:ext xmlns:c16="http://schemas.microsoft.com/office/drawing/2014/chart" uri="{C3380CC4-5D6E-409C-BE32-E72D297353CC}">
                <c16:uniqueId val="{00000001-6252-4F3D-9AE4-0663A4CE1451}"/>
              </c:ext>
            </c:extLst>
          </c:dPt>
          <c:dPt>
            <c:idx val="3"/>
            <c:invertIfNegative val="0"/>
            <c:bubble3D val="0"/>
            <c:extLst>
              <c:ext xmlns:c16="http://schemas.microsoft.com/office/drawing/2014/chart" uri="{C3380CC4-5D6E-409C-BE32-E72D297353CC}">
                <c16:uniqueId val="{00000002-6252-4F3D-9AE4-0663A4CE1451}"/>
              </c:ext>
            </c:extLst>
          </c:dPt>
          <c:dPt>
            <c:idx val="4"/>
            <c:invertIfNegative val="0"/>
            <c:bubble3D val="0"/>
            <c:extLst>
              <c:ext xmlns:c16="http://schemas.microsoft.com/office/drawing/2014/chart" uri="{C3380CC4-5D6E-409C-BE32-E72D297353CC}">
                <c16:uniqueId val="{00000003-6252-4F3D-9AE4-0663A4CE1451}"/>
              </c:ext>
            </c:extLst>
          </c:dPt>
          <c:dPt>
            <c:idx val="5"/>
            <c:invertIfNegative val="0"/>
            <c:bubble3D val="0"/>
            <c:extLst>
              <c:ext xmlns:c16="http://schemas.microsoft.com/office/drawing/2014/chart" uri="{C3380CC4-5D6E-409C-BE32-E72D297353CC}">
                <c16:uniqueId val="{00000004-6252-4F3D-9AE4-0663A4CE1451}"/>
              </c:ext>
            </c:extLst>
          </c:dPt>
          <c:dPt>
            <c:idx val="6"/>
            <c:invertIfNegative val="0"/>
            <c:bubble3D val="0"/>
            <c:extLst>
              <c:ext xmlns:c16="http://schemas.microsoft.com/office/drawing/2014/chart" uri="{C3380CC4-5D6E-409C-BE32-E72D297353CC}">
                <c16:uniqueId val="{00000005-6252-4F3D-9AE4-0663A4CE1451}"/>
              </c:ext>
            </c:extLst>
          </c:dPt>
          <c:dPt>
            <c:idx val="8"/>
            <c:invertIfNegative val="0"/>
            <c:bubble3D val="0"/>
            <c:extLst>
              <c:ext xmlns:c16="http://schemas.microsoft.com/office/drawing/2014/chart" uri="{C3380CC4-5D6E-409C-BE32-E72D297353CC}">
                <c16:uniqueId val="{00000006-6252-4F3D-9AE4-0663A4CE1451}"/>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Horrible/general negative</c:v>
                </c:pt>
                <c:pt idx="1">
                  <c:v>Too expensive/unaffordable</c:v>
                </c:pt>
                <c:pt idx="2">
                  <c:v>Going good/general positive</c:v>
                </c:pt>
                <c:pt idx="3">
                  <c:v>Fix crime/public safety</c:v>
                </c:pt>
                <c:pt idx="4">
                  <c:v>Progressive forward thinking/Pro-Democrats</c:v>
                </c:pt>
                <c:pt idx="5">
                  <c:v>Homelessness crisis</c:v>
                </c:pt>
                <c:pt idx="6">
                  <c:v>Bad leadership/anti-government</c:v>
                </c:pt>
                <c:pt idx="7">
                  <c:v>Just okay/general neutral</c:v>
                </c:pt>
                <c:pt idx="8">
                  <c:v>Over taxed/taxes</c:v>
                </c:pt>
                <c:pt idx="9">
                  <c:v>Cost of living/gas prices</c:v>
                </c:pt>
                <c:pt idx="10">
                  <c:v>Dirty/dumpster fire/garbage bins</c:v>
                </c:pt>
                <c:pt idx="11">
                  <c:v>Climate change/environmental issues</c:v>
                </c:pt>
                <c:pt idx="12">
                  <c:v>Poorly managed funds/budget</c:v>
                </c:pt>
                <c:pt idx="13">
                  <c:v>Close the border/immigration</c:v>
                </c:pt>
              </c:strCache>
            </c:strRef>
          </c:cat>
          <c:val>
            <c:numRef>
              <c:f>Sheet1!$B$2:$B$15</c:f>
              <c:numCache>
                <c:formatCode>0%</c:formatCode>
                <c:ptCount val="14"/>
                <c:pt idx="0">
                  <c:v>0.22</c:v>
                </c:pt>
                <c:pt idx="1">
                  <c:v>0.17</c:v>
                </c:pt>
                <c:pt idx="2">
                  <c:v>0.11</c:v>
                </c:pt>
                <c:pt idx="3">
                  <c:v>0.08</c:v>
                </c:pt>
                <c:pt idx="4">
                  <c:v>0.08</c:v>
                </c:pt>
                <c:pt idx="5">
                  <c:v>0.06</c:v>
                </c:pt>
                <c:pt idx="6">
                  <c:v>0.06</c:v>
                </c:pt>
                <c:pt idx="7">
                  <c:v>0.05</c:v>
                </c:pt>
                <c:pt idx="8">
                  <c:v>0.04</c:v>
                </c:pt>
                <c:pt idx="9">
                  <c:v>0.04</c:v>
                </c:pt>
                <c:pt idx="10">
                  <c:v>0.03</c:v>
                </c:pt>
                <c:pt idx="11">
                  <c:v>0.03</c:v>
                </c:pt>
                <c:pt idx="12">
                  <c:v>0.03</c:v>
                </c:pt>
                <c:pt idx="13">
                  <c:v>0.03</c:v>
                </c:pt>
              </c:numCache>
            </c:numRef>
          </c:val>
          <c:extLst>
            <c:ext xmlns:c16="http://schemas.microsoft.com/office/drawing/2014/chart" uri="{C3380CC4-5D6E-409C-BE32-E72D297353CC}">
              <c16:uniqueId val="{00000007-6252-4F3D-9AE4-0663A4CE1451}"/>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4976180678034"/>
          <c:y val="1.8928849302600161E-2"/>
          <c:w val="0.34319469697956972"/>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2AC0-45E9-A483-C87772B985A0}"/>
              </c:ext>
            </c:extLst>
          </c:dPt>
          <c:dPt>
            <c:idx val="1"/>
            <c:invertIfNegative val="0"/>
            <c:bubble3D val="0"/>
            <c:extLst>
              <c:ext xmlns:c16="http://schemas.microsoft.com/office/drawing/2014/chart" uri="{C3380CC4-5D6E-409C-BE32-E72D297353CC}">
                <c16:uniqueId val="{00000002-2AC0-45E9-A483-C87772B985A0}"/>
              </c:ext>
            </c:extLst>
          </c:dPt>
          <c:dPt>
            <c:idx val="2"/>
            <c:invertIfNegative val="0"/>
            <c:bubble3D val="0"/>
            <c:spPr>
              <a:solidFill>
                <a:schemeClr val="accent5"/>
              </a:solidFill>
              <a:ln>
                <a:noFill/>
              </a:ln>
            </c:spPr>
            <c:extLst>
              <c:ext xmlns:c16="http://schemas.microsoft.com/office/drawing/2014/chart" uri="{C3380CC4-5D6E-409C-BE32-E72D297353CC}">
                <c16:uniqueId val="{00000004-2AC0-45E9-A483-C87772B985A0}"/>
              </c:ext>
            </c:extLst>
          </c:dPt>
          <c:dPt>
            <c:idx val="3"/>
            <c:invertIfNegative val="0"/>
            <c:bubble3D val="0"/>
            <c:spPr>
              <a:solidFill>
                <a:schemeClr val="accent4"/>
              </a:solidFill>
              <a:ln>
                <a:noFill/>
              </a:ln>
            </c:spPr>
            <c:extLst>
              <c:ext xmlns:c16="http://schemas.microsoft.com/office/drawing/2014/chart" uri="{C3380CC4-5D6E-409C-BE32-E72D297353CC}">
                <c16:uniqueId val="{00000006-2AC0-45E9-A483-C87772B985A0}"/>
              </c:ext>
            </c:extLst>
          </c:dPt>
          <c:dPt>
            <c:idx val="5"/>
            <c:invertIfNegative val="0"/>
            <c:bubble3D val="0"/>
            <c:spPr>
              <a:solidFill>
                <a:schemeClr val="accent6"/>
              </a:solidFill>
              <a:ln>
                <a:noFill/>
              </a:ln>
            </c:spPr>
            <c:extLst>
              <c:ext xmlns:c16="http://schemas.microsoft.com/office/drawing/2014/chart" uri="{C3380CC4-5D6E-409C-BE32-E72D297353CC}">
                <c16:uniqueId val="{0000000A-2AC0-45E9-A483-C87772B985A0}"/>
              </c:ext>
            </c:extLst>
          </c:dPt>
          <c:dPt>
            <c:idx val="9"/>
            <c:invertIfNegative val="0"/>
            <c:bubble3D val="0"/>
            <c:extLst>
              <c:ext xmlns:c16="http://schemas.microsoft.com/office/drawing/2014/chart" uri="{C3380CC4-5D6E-409C-BE32-E72D297353CC}">
                <c16:uniqueId val="{0000000F-2AC0-45E9-A483-C87772B985A0}"/>
              </c:ext>
            </c:extLst>
          </c:dPt>
          <c:dPt>
            <c:idx val="10"/>
            <c:invertIfNegative val="0"/>
            <c:bubble3D val="0"/>
            <c:extLst>
              <c:ext xmlns:c16="http://schemas.microsoft.com/office/drawing/2014/chart" uri="{C3380CC4-5D6E-409C-BE32-E72D297353CC}">
                <c16:uniqueId val="{00000010-2AC0-45E9-A483-C87772B985A0}"/>
              </c:ext>
            </c:extLst>
          </c:dPt>
          <c:dPt>
            <c:idx val="12"/>
            <c:invertIfNegative val="0"/>
            <c:bubble3D val="0"/>
            <c:extLst>
              <c:ext xmlns:c16="http://schemas.microsoft.com/office/drawing/2014/chart" uri="{C3380CC4-5D6E-409C-BE32-E72D297353CC}">
                <c16:uniqueId val="{00000011-2AC0-45E9-A483-C87772B985A0}"/>
              </c:ext>
            </c:extLst>
          </c:dPt>
          <c:dPt>
            <c:idx val="15"/>
            <c:invertIfNegative val="0"/>
            <c:bubble3D val="0"/>
            <c:extLst>
              <c:ext xmlns:c16="http://schemas.microsoft.com/office/drawing/2014/chart" uri="{C3380CC4-5D6E-409C-BE32-E72D297353CC}">
                <c16:uniqueId val="{00000012-2AC0-45E9-A483-C87772B985A0}"/>
              </c:ext>
            </c:extLst>
          </c:dPt>
          <c:dPt>
            <c:idx val="18"/>
            <c:invertIfNegative val="0"/>
            <c:bubble3D val="0"/>
            <c:extLst>
              <c:ext xmlns:c16="http://schemas.microsoft.com/office/drawing/2014/chart" uri="{C3380CC4-5D6E-409C-BE32-E72D297353CC}">
                <c16:uniqueId val="{00000013-2AC0-45E9-A483-C87772B985A0}"/>
              </c:ext>
            </c:extLst>
          </c:dPt>
          <c:dLbls>
            <c:spPr>
              <a:noFill/>
              <a:ln>
                <a:noFill/>
              </a:ln>
              <a:effectLst/>
            </c:spPr>
            <c:txPr>
              <a:bodyPr/>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Living comfortably with increasing savings</c:v>
                </c:pt>
                <c:pt idx="1">
                  <c:v>Living comfortably but not increasing savings</c:v>
                </c:pt>
                <c:pt idx="2">
                  <c:v>Just getting by financially</c:v>
                </c:pt>
                <c:pt idx="3">
                  <c:v>Really struggling financially</c:v>
                </c:pt>
                <c:pt idx="5">
                  <c:v>Don't know</c:v>
                </c:pt>
              </c:strCache>
            </c:strRef>
          </c:cat>
          <c:val>
            <c:numRef>
              <c:f>Sheet1!$B$2:$B$7</c:f>
              <c:numCache>
                <c:formatCode>0%</c:formatCode>
                <c:ptCount val="6"/>
                <c:pt idx="0">
                  <c:v>0.18</c:v>
                </c:pt>
                <c:pt idx="1">
                  <c:v>0.35</c:v>
                </c:pt>
                <c:pt idx="2">
                  <c:v>0.32</c:v>
                </c:pt>
                <c:pt idx="3">
                  <c:v>0.14000000000000001</c:v>
                </c:pt>
                <c:pt idx="5">
                  <c:v>0.02</c:v>
                </c:pt>
              </c:numCache>
            </c:numRef>
          </c:val>
          <c:extLst>
            <c:ext xmlns:c16="http://schemas.microsoft.com/office/drawing/2014/chart" uri="{C3380CC4-5D6E-409C-BE32-E72D297353CC}">
              <c16:uniqueId val="{00000014-2AC0-45E9-A483-C87772B985A0}"/>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out"/>
        <c:minorTickMark val="none"/>
        <c:tickLblPos val="nextTo"/>
        <c:spPr>
          <a:ln>
            <a:noFill/>
          </a:ln>
        </c:spPr>
        <c:txPr>
          <a:bodyPr/>
          <a:lstStyle/>
          <a:p>
            <a:pPr algn="r">
              <a:defRPr sz="1800"/>
            </a:pPr>
            <a:endParaRPr lang="en-US"/>
          </a:p>
        </c:txPr>
        <c:crossAx val="523240208"/>
        <c:crosses val="autoZero"/>
        <c:auto val="1"/>
        <c:lblAlgn val="ctr"/>
        <c:lblOffset val="0"/>
        <c:noMultiLvlLbl val="0"/>
      </c:catAx>
      <c:valAx>
        <c:axId val="523240208"/>
        <c:scaling>
          <c:orientation val="minMax"/>
          <c:max val="0.45"/>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17262861035965E-2"/>
          <c:y val="1.8928884665894243E-2"/>
          <c:w val="0.84555459346101658"/>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B6DF-4455-9165-9FD1778D96F5}"/>
              </c:ext>
            </c:extLst>
          </c:dPt>
          <c:dPt>
            <c:idx val="1"/>
            <c:invertIfNegative val="0"/>
            <c:bubble3D val="0"/>
            <c:extLst>
              <c:ext xmlns:c16="http://schemas.microsoft.com/office/drawing/2014/chart" uri="{C3380CC4-5D6E-409C-BE32-E72D297353CC}">
                <c16:uniqueId val="{00000002-B6DF-4455-9165-9FD1778D96F5}"/>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B6DF-4455-9165-9FD1778D96F5}"/>
              </c:ext>
            </c:extLst>
          </c:dPt>
          <c:dPt>
            <c:idx val="3"/>
            <c:invertIfNegative val="0"/>
            <c:bubble3D val="0"/>
            <c:spPr>
              <a:solidFill>
                <a:schemeClr val="accent5"/>
              </a:solidFill>
              <a:ln>
                <a:noFill/>
              </a:ln>
            </c:spPr>
            <c:extLst>
              <c:ext xmlns:c16="http://schemas.microsoft.com/office/drawing/2014/chart" uri="{C3380CC4-5D6E-409C-BE32-E72D297353CC}">
                <c16:uniqueId val="{00000006-B6DF-4455-9165-9FD1778D96F5}"/>
              </c:ext>
            </c:extLst>
          </c:dPt>
          <c:dPt>
            <c:idx val="4"/>
            <c:invertIfNegative val="0"/>
            <c:bubble3D val="0"/>
            <c:spPr>
              <a:solidFill>
                <a:schemeClr val="accent4"/>
              </a:solidFill>
              <a:ln>
                <a:noFill/>
              </a:ln>
            </c:spPr>
            <c:extLst>
              <c:ext xmlns:c16="http://schemas.microsoft.com/office/drawing/2014/chart" uri="{C3380CC4-5D6E-409C-BE32-E72D297353CC}">
                <c16:uniqueId val="{00000008-B6DF-4455-9165-9FD1778D96F5}"/>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B6DF-4455-9165-9FD1778D96F5}"/>
              </c:ext>
            </c:extLst>
          </c:dPt>
          <c:dPt>
            <c:idx val="6"/>
            <c:invertIfNegative val="0"/>
            <c:bubble3D val="0"/>
            <c:spPr>
              <a:solidFill>
                <a:schemeClr val="accent6"/>
              </a:solidFill>
              <a:ln>
                <a:noFill/>
              </a:ln>
            </c:spPr>
            <c:extLst>
              <c:ext xmlns:c16="http://schemas.microsoft.com/office/drawing/2014/chart" uri="{C3380CC4-5D6E-409C-BE32-E72D297353CC}">
                <c16:uniqueId val="{0000000C-B6DF-4455-9165-9FD1778D96F5}"/>
              </c:ext>
            </c:extLst>
          </c:dPt>
          <c:dPt>
            <c:idx val="8"/>
            <c:invertIfNegative val="0"/>
            <c:bubble3D val="0"/>
            <c:spPr>
              <a:solidFill>
                <a:schemeClr val="accent6"/>
              </a:solidFill>
              <a:ln>
                <a:noFill/>
              </a:ln>
            </c:spPr>
            <c:extLst>
              <c:ext xmlns:c16="http://schemas.microsoft.com/office/drawing/2014/chart" uri="{C3380CC4-5D6E-409C-BE32-E72D297353CC}">
                <c16:uniqueId val="{0000000E-B6DF-4455-9165-9FD1778D96F5}"/>
              </c:ext>
            </c:extLst>
          </c:dPt>
          <c:dPt>
            <c:idx val="9"/>
            <c:invertIfNegative val="0"/>
            <c:bubble3D val="0"/>
            <c:extLst>
              <c:ext xmlns:c16="http://schemas.microsoft.com/office/drawing/2014/chart" uri="{C3380CC4-5D6E-409C-BE32-E72D297353CC}">
                <c16:uniqueId val="{0000000F-B6DF-4455-9165-9FD1778D96F5}"/>
              </c:ext>
            </c:extLst>
          </c:dPt>
          <c:dPt>
            <c:idx val="10"/>
            <c:invertIfNegative val="0"/>
            <c:bubble3D val="0"/>
            <c:extLst>
              <c:ext xmlns:c16="http://schemas.microsoft.com/office/drawing/2014/chart" uri="{C3380CC4-5D6E-409C-BE32-E72D297353CC}">
                <c16:uniqueId val="{00000010-B6DF-4455-9165-9FD1778D96F5}"/>
              </c:ext>
            </c:extLst>
          </c:dPt>
          <c:dPt>
            <c:idx val="12"/>
            <c:invertIfNegative val="0"/>
            <c:bubble3D val="0"/>
            <c:extLst>
              <c:ext xmlns:c16="http://schemas.microsoft.com/office/drawing/2014/chart" uri="{C3380CC4-5D6E-409C-BE32-E72D297353CC}">
                <c16:uniqueId val="{00000011-B6DF-4455-9165-9FD1778D96F5}"/>
              </c:ext>
            </c:extLst>
          </c:dPt>
          <c:dPt>
            <c:idx val="15"/>
            <c:invertIfNegative val="0"/>
            <c:bubble3D val="0"/>
            <c:extLst>
              <c:ext xmlns:c16="http://schemas.microsoft.com/office/drawing/2014/chart" uri="{C3380CC4-5D6E-409C-BE32-E72D297353CC}">
                <c16:uniqueId val="{00000012-B6DF-4455-9165-9FD1778D96F5}"/>
              </c:ext>
            </c:extLst>
          </c:dPt>
          <c:dPt>
            <c:idx val="18"/>
            <c:invertIfNegative val="0"/>
            <c:bubble3D val="0"/>
            <c:extLst>
              <c:ext xmlns:c16="http://schemas.microsoft.com/office/drawing/2014/chart" uri="{C3380CC4-5D6E-409C-BE32-E72D297353CC}">
                <c16:uniqueId val="{00000013-B6DF-4455-9165-9FD1778D96F5}"/>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Very confident</c:v>
                </c:pt>
                <c:pt idx="1">
                  <c:v>Somewhat confident</c:v>
                </c:pt>
                <c:pt idx="3">
                  <c:v>Not too confident</c:v>
                </c:pt>
                <c:pt idx="4">
                  <c:v>Not at all confident</c:v>
                </c:pt>
                <c:pt idx="6">
                  <c:v>Don't know</c:v>
                </c:pt>
              </c:strCache>
            </c:strRef>
          </c:cat>
          <c:val>
            <c:numRef>
              <c:f>Sheet1!$B$2:$B$8</c:f>
              <c:numCache>
                <c:formatCode>0%</c:formatCode>
                <c:ptCount val="7"/>
                <c:pt idx="0">
                  <c:v>0.06</c:v>
                </c:pt>
                <c:pt idx="1">
                  <c:v>0.2</c:v>
                </c:pt>
                <c:pt idx="3">
                  <c:v>0.31</c:v>
                </c:pt>
                <c:pt idx="4">
                  <c:v>0.37</c:v>
                </c:pt>
                <c:pt idx="6">
                  <c:v>0.06</c:v>
                </c:pt>
              </c:numCache>
            </c:numRef>
          </c:val>
          <c:extLst>
            <c:ext xmlns:c16="http://schemas.microsoft.com/office/drawing/2014/chart" uri="{C3380CC4-5D6E-409C-BE32-E72D297353CC}">
              <c16:uniqueId val="{00000014-B6DF-4455-9165-9FD1778D96F5}"/>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60000000000000009"/>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44587567176926E-2"/>
          <c:y val="1.8928884665894243E-2"/>
          <c:w val="0.83582726875487545"/>
          <c:h val="0.91053962000358313"/>
        </c:manualLayout>
      </c:layout>
      <c:barChart>
        <c:barDir val="bar"/>
        <c:grouping val="clustered"/>
        <c:varyColors val="0"/>
        <c:ser>
          <c:idx val="0"/>
          <c:order val="0"/>
          <c:tx>
            <c:strRef>
              <c:f>Sheet1!$B$1</c:f>
              <c:strCache>
                <c:ptCount val="1"/>
                <c:pt idx="0">
                  <c:v>q7</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69A0-4D65-B4CC-251F0C8031B6}"/>
              </c:ext>
            </c:extLst>
          </c:dPt>
          <c:dPt>
            <c:idx val="1"/>
            <c:invertIfNegative val="0"/>
            <c:bubble3D val="0"/>
            <c:extLst>
              <c:ext xmlns:c16="http://schemas.microsoft.com/office/drawing/2014/chart" uri="{C3380CC4-5D6E-409C-BE32-E72D297353CC}">
                <c16:uniqueId val="{00000002-69A0-4D65-B4CC-251F0C8031B6}"/>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69A0-4D65-B4CC-251F0C8031B6}"/>
              </c:ext>
            </c:extLst>
          </c:dPt>
          <c:dPt>
            <c:idx val="3"/>
            <c:invertIfNegative val="0"/>
            <c:bubble3D val="0"/>
            <c:spPr>
              <a:solidFill>
                <a:schemeClr val="accent5"/>
              </a:solidFill>
              <a:ln>
                <a:noFill/>
              </a:ln>
            </c:spPr>
            <c:extLst>
              <c:ext xmlns:c16="http://schemas.microsoft.com/office/drawing/2014/chart" uri="{C3380CC4-5D6E-409C-BE32-E72D297353CC}">
                <c16:uniqueId val="{00000006-69A0-4D65-B4CC-251F0C8031B6}"/>
              </c:ext>
            </c:extLst>
          </c:dPt>
          <c:dPt>
            <c:idx val="4"/>
            <c:invertIfNegative val="0"/>
            <c:bubble3D val="0"/>
            <c:spPr>
              <a:solidFill>
                <a:schemeClr val="accent4"/>
              </a:solidFill>
              <a:ln>
                <a:noFill/>
              </a:ln>
            </c:spPr>
            <c:extLst>
              <c:ext xmlns:c16="http://schemas.microsoft.com/office/drawing/2014/chart" uri="{C3380CC4-5D6E-409C-BE32-E72D297353CC}">
                <c16:uniqueId val="{00000008-69A0-4D65-B4CC-251F0C8031B6}"/>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69A0-4D65-B4CC-251F0C8031B6}"/>
              </c:ext>
            </c:extLst>
          </c:dPt>
          <c:dPt>
            <c:idx val="6"/>
            <c:invertIfNegative val="0"/>
            <c:bubble3D val="0"/>
            <c:spPr>
              <a:solidFill>
                <a:schemeClr val="accent6"/>
              </a:solidFill>
              <a:ln>
                <a:noFill/>
              </a:ln>
            </c:spPr>
            <c:extLst>
              <c:ext xmlns:c16="http://schemas.microsoft.com/office/drawing/2014/chart" uri="{C3380CC4-5D6E-409C-BE32-E72D297353CC}">
                <c16:uniqueId val="{0000000C-69A0-4D65-B4CC-251F0C8031B6}"/>
              </c:ext>
            </c:extLst>
          </c:dPt>
          <c:dPt>
            <c:idx val="8"/>
            <c:invertIfNegative val="0"/>
            <c:bubble3D val="0"/>
            <c:spPr>
              <a:solidFill>
                <a:schemeClr val="accent6"/>
              </a:solidFill>
              <a:ln>
                <a:noFill/>
              </a:ln>
            </c:spPr>
            <c:extLst>
              <c:ext xmlns:c16="http://schemas.microsoft.com/office/drawing/2014/chart" uri="{C3380CC4-5D6E-409C-BE32-E72D297353CC}">
                <c16:uniqueId val="{0000000E-69A0-4D65-B4CC-251F0C8031B6}"/>
              </c:ext>
            </c:extLst>
          </c:dPt>
          <c:dPt>
            <c:idx val="9"/>
            <c:invertIfNegative val="0"/>
            <c:bubble3D val="0"/>
            <c:extLst>
              <c:ext xmlns:c16="http://schemas.microsoft.com/office/drawing/2014/chart" uri="{C3380CC4-5D6E-409C-BE32-E72D297353CC}">
                <c16:uniqueId val="{0000000F-69A0-4D65-B4CC-251F0C8031B6}"/>
              </c:ext>
            </c:extLst>
          </c:dPt>
          <c:dPt>
            <c:idx val="10"/>
            <c:invertIfNegative val="0"/>
            <c:bubble3D val="0"/>
            <c:extLst>
              <c:ext xmlns:c16="http://schemas.microsoft.com/office/drawing/2014/chart" uri="{C3380CC4-5D6E-409C-BE32-E72D297353CC}">
                <c16:uniqueId val="{00000010-69A0-4D65-B4CC-251F0C8031B6}"/>
              </c:ext>
            </c:extLst>
          </c:dPt>
          <c:dPt>
            <c:idx val="12"/>
            <c:invertIfNegative val="0"/>
            <c:bubble3D val="0"/>
            <c:extLst>
              <c:ext xmlns:c16="http://schemas.microsoft.com/office/drawing/2014/chart" uri="{C3380CC4-5D6E-409C-BE32-E72D297353CC}">
                <c16:uniqueId val="{00000011-69A0-4D65-B4CC-251F0C8031B6}"/>
              </c:ext>
            </c:extLst>
          </c:dPt>
          <c:dPt>
            <c:idx val="15"/>
            <c:invertIfNegative val="0"/>
            <c:bubble3D val="0"/>
            <c:extLst>
              <c:ext xmlns:c16="http://schemas.microsoft.com/office/drawing/2014/chart" uri="{C3380CC4-5D6E-409C-BE32-E72D297353CC}">
                <c16:uniqueId val="{00000012-69A0-4D65-B4CC-251F0C8031B6}"/>
              </c:ext>
            </c:extLst>
          </c:dPt>
          <c:dPt>
            <c:idx val="18"/>
            <c:invertIfNegative val="0"/>
            <c:bubble3D val="0"/>
            <c:extLst>
              <c:ext xmlns:c16="http://schemas.microsoft.com/office/drawing/2014/chart" uri="{C3380CC4-5D6E-409C-BE32-E72D297353CC}">
                <c16:uniqueId val="{00000013-69A0-4D65-B4CC-251F0C8031B6}"/>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Very confident</c:v>
                </c:pt>
                <c:pt idx="1">
                  <c:v>Somewhat confident</c:v>
                </c:pt>
                <c:pt idx="3">
                  <c:v>Not too confident</c:v>
                </c:pt>
                <c:pt idx="4">
                  <c:v>Not at all confident</c:v>
                </c:pt>
                <c:pt idx="6">
                  <c:v>Don't know</c:v>
                </c:pt>
              </c:strCache>
            </c:strRef>
          </c:cat>
          <c:val>
            <c:numRef>
              <c:f>Sheet1!$B$2:$B$8</c:f>
              <c:numCache>
                <c:formatCode>0%</c:formatCode>
                <c:ptCount val="7"/>
                <c:pt idx="0">
                  <c:v>0.04</c:v>
                </c:pt>
                <c:pt idx="1">
                  <c:v>0.17</c:v>
                </c:pt>
                <c:pt idx="3">
                  <c:v>0.27</c:v>
                </c:pt>
                <c:pt idx="4">
                  <c:v>0.47</c:v>
                </c:pt>
                <c:pt idx="6">
                  <c:v>0.05</c:v>
                </c:pt>
              </c:numCache>
            </c:numRef>
          </c:val>
          <c:extLst>
            <c:ext xmlns:c16="http://schemas.microsoft.com/office/drawing/2014/chart" uri="{C3380CC4-5D6E-409C-BE32-E72D297353CC}">
              <c16:uniqueId val="{00000014-69A0-4D65-B4CC-251F0C8031B6}"/>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60000000000000009"/>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73930334650951E-2"/>
          <c:y val="4.0437211737911025E-2"/>
          <c:w val="0.85261291255090832"/>
          <c:h val="0.89051386119529063"/>
        </c:manualLayout>
      </c:layout>
      <c:barChart>
        <c:barDir val="bar"/>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A689-4C81-A400-2B7873F1A91E}"/>
              </c:ext>
            </c:extLst>
          </c:dPt>
          <c:dPt>
            <c:idx val="2"/>
            <c:invertIfNegative val="0"/>
            <c:bubble3D val="0"/>
            <c:extLst>
              <c:ext xmlns:c16="http://schemas.microsoft.com/office/drawing/2014/chart" uri="{C3380CC4-5D6E-409C-BE32-E72D297353CC}">
                <c16:uniqueId val="{00000003-A689-4C81-A400-2B7873F1A91E}"/>
              </c:ext>
            </c:extLst>
          </c:dPt>
          <c:dPt>
            <c:idx val="3"/>
            <c:invertIfNegative val="0"/>
            <c:bubble3D val="0"/>
            <c:extLst>
              <c:ext xmlns:c16="http://schemas.microsoft.com/office/drawing/2014/chart" uri="{C3380CC4-5D6E-409C-BE32-E72D297353CC}">
                <c16:uniqueId val="{00000005-A689-4C81-A400-2B7873F1A91E}"/>
              </c:ext>
            </c:extLst>
          </c:dPt>
          <c:dPt>
            <c:idx val="4"/>
            <c:invertIfNegative val="0"/>
            <c:bubble3D val="0"/>
            <c:extLst>
              <c:ext xmlns:c16="http://schemas.microsoft.com/office/drawing/2014/chart" uri="{C3380CC4-5D6E-409C-BE32-E72D297353CC}">
                <c16:uniqueId val="{00000007-A689-4C81-A400-2B7873F1A91E}"/>
              </c:ext>
            </c:extLst>
          </c:dPt>
          <c:dPt>
            <c:idx val="6"/>
            <c:invertIfNegative val="0"/>
            <c:bubble3D val="0"/>
            <c:extLst>
              <c:ext xmlns:c16="http://schemas.microsoft.com/office/drawing/2014/chart" uri="{C3380CC4-5D6E-409C-BE32-E72D297353CC}">
                <c16:uniqueId val="{00000009-A689-4C81-A400-2B7873F1A91E}"/>
              </c:ext>
            </c:extLst>
          </c:dPt>
          <c:dPt>
            <c:idx val="7"/>
            <c:invertIfNegative val="0"/>
            <c:bubble3D val="0"/>
            <c:extLst>
              <c:ext xmlns:c16="http://schemas.microsoft.com/office/drawing/2014/chart" uri="{C3380CC4-5D6E-409C-BE32-E72D297353CC}">
                <c16:uniqueId val="{0000000B-A689-4C81-A400-2B7873F1A91E}"/>
              </c:ext>
            </c:extLst>
          </c:dPt>
          <c:dPt>
            <c:idx val="9"/>
            <c:invertIfNegative val="0"/>
            <c:bubble3D val="0"/>
            <c:spPr>
              <a:solidFill>
                <a:schemeClr val="accent6">
                  <a:lumMod val="50000"/>
                </a:schemeClr>
              </a:solidFill>
              <a:ln>
                <a:noFill/>
              </a:ln>
              <a:effectLst/>
            </c:spPr>
            <c:extLst>
              <c:ext xmlns:c16="http://schemas.microsoft.com/office/drawing/2014/chart" uri="{C3380CC4-5D6E-409C-BE32-E72D297353CC}">
                <c16:uniqueId val="{0000000D-A689-4C81-A400-2B7873F1A91E}"/>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Concerned</c:v>
                </c:pt>
                <c:pt idx="1">
                  <c:v>Hopeful</c:v>
                </c:pt>
                <c:pt idx="2">
                  <c:v>Frustrated</c:v>
                </c:pt>
                <c:pt idx="3">
                  <c:v>Alarmed</c:v>
                </c:pt>
                <c:pt idx="4">
                  <c:v>Helpless</c:v>
                </c:pt>
                <c:pt idx="5">
                  <c:v>Angry</c:v>
                </c:pt>
                <c:pt idx="6">
                  <c:v>Content</c:v>
                </c:pt>
                <c:pt idx="7">
                  <c:v>Indifferent</c:v>
                </c:pt>
                <c:pt idx="8">
                  <c:v>Happy</c:v>
                </c:pt>
                <c:pt idx="9">
                  <c:v>Other/Don't know</c:v>
                </c:pt>
              </c:strCache>
            </c:strRef>
          </c:cat>
          <c:val>
            <c:numRef>
              <c:f>Sheet1!$B$2:$B$11</c:f>
              <c:numCache>
                <c:formatCode>0%</c:formatCode>
                <c:ptCount val="10"/>
                <c:pt idx="0">
                  <c:v>0.39</c:v>
                </c:pt>
                <c:pt idx="1">
                  <c:v>0.24</c:v>
                </c:pt>
                <c:pt idx="2">
                  <c:v>0.28000000000000003</c:v>
                </c:pt>
                <c:pt idx="3">
                  <c:v>0.13</c:v>
                </c:pt>
                <c:pt idx="4">
                  <c:v>0.09</c:v>
                </c:pt>
                <c:pt idx="5">
                  <c:v>0.12</c:v>
                </c:pt>
                <c:pt idx="6">
                  <c:v>0.06</c:v>
                </c:pt>
                <c:pt idx="7">
                  <c:v>0.05</c:v>
                </c:pt>
                <c:pt idx="8">
                  <c:v>0.02</c:v>
                </c:pt>
                <c:pt idx="9">
                  <c:v>0.02</c:v>
                </c:pt>
              </c:numCache>
            </c:numRef>
          </c:val>
          <c:extLst>
            <c:ext xmlns:c16="http://schemas.microsoft.com/office/drawing/2014/chart" uri="{C3380CC4-5D6E-409C-BE32-E72D297353CC}">
              <c16:uniqueId val="{0000000E-A689-4C81-A400-2B7873F1A91E}"/>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100"/>
        <c:noMultiLvlLbl val="0"/>
      </c:catAx>
      <c:valAx>
        <c:axId val="249318816"/>
        <c:scaling>
          <c:orientation val="minMax"/>
          <c:max val="0.60000000000000009"/>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73930334650951E-2"/>
          <c:y val="4.0437211737911025E-2"/>
          <c:w val="0.92129366189658557"/>
          <c:h val="0.89051386119529063"/>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3CFC-429F-9B05-BFF0ED4CE52F}"/>
              </c:ext>
            </c:extLst>
          </c:dPt>
          <c:dPt>
            <c:idx val="2"/>
            <c:invertIfNegative val="0"/>
            <c:bubble3D val="0"/>
            <c:extLst>
              <c:ext xmlns:c16="http://schemas.microsoft.com/office/drawing/2014/chart" uri="{C3380CC4-5D6E-409C-BE32-E72D297353CC}">
                <c16:uniqueId val="{00000003-3CFC-429F-9B05-BFF0ED4CE52F}"/>
              </c:ext>
            </c:extLst>
          </c:dPt>
          <c:dPt>
            <c:idx val="3"/>
            <c:invertIfNegative val="0"/>
            <c:bubble3D val="0"/>
            <c:extLst>
              <c:ext xmlns:c16="http://schemas.microsoft.com/office/drawing/2014/chart" uri="{C3380CC4-5D6E-409C-BE32-E72D297353CC}">
                <c16:uniqueId val="{00000005-3CFC-429F-9B05-BFF0ED4CE52F}"/>
              </c:ext>
            </c:extLst>
          </c:dPt>
          <c:dPt>
            <c:idx val="4"/>
            <c:invertIfNegative val="0"/>
            <c:bubble3D val="0"/>
            <c:extLst>
              <c:ext xmlns:c16="http://schemas.microsoft.com/office/drawing/2014/chart" uri="{C3380CC4-5D6E-409C-BE32-E72D297353CC}">
                <c16:uniqueId val="{00000007-3CFC-429F-9B05-BFF0ED4CE52F}"/>
              </c:ext>
            </c:extLst>
          </c:dPt>
          <c:dPt>
            <c:idx val="6"/>
            <c:invertIfNegative val="0"/>
            <c:bubble3D val="0"/>
            <c:extLst>
              <c:ext xmlns:c16="http://schemas.microsoft.com/office/drawing/2014/chart" uri="{C3380CC4-5D6E-409C-BE32-E72D297353CC}">
                <c16:uniqueId val="{00000009-3CFC-429F-9B05-BFF0ED4CE52F}"/>
              </c:ext>
            </c:extLst>
          </c:dPt>
          <c:dPt>
            <c:idx val="7"/>
            <c:invertIfNegative val="0"/>
            <c:bubble3D val="0"/>
            <c:extLst>
              <c:ext xmlns:c16="http://schemas.microsoft.com/office/drawing/2014/chart" uri="{C3380CC4-5D6E-409C-BE32-E72D297353CC}">
                <c16:uniqueId val="{0000000B-3CFC-429F-9B05-BFF0ED4CE52F}"/>
              </c:ext>
            </c:extLst>
          </c:dPt>
          <c:dPt>
            <c:idx val="9"/>
            <c:invertIfNegative val="0"/>
            <c:bubble3D val="0"/>
            <c:spPr>
              <a:solidFill>
                <a:schemeClr val="accent6">
                  <a:lumMod val="50000"/>
                </a:schemeClr>
              </a:solidFill>
              <a:ln>
                <a:noFill/>
              </a:ln>
              <a:effectLst/>
            </c:spPr>
            <c:extLst>
              <c:ext xmlns:c16="http://schemas.microsoft.com/office/drawing/2014/chart" uri="{C3380CC4-5D6E-409C-BE32-E72D297353CC}">
                <c16:uniqueId val="{0000000D-3CFC-429F-9B05-BFF0ED4CE52F}"/>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Concerned</c:v>
                </c:pt>
                <c:pt idx="1">
                  <c:v>Hopeful</c:v>
                </c:pt>
                <c:pt idx="2">
                  <c:v>Frustrated</c:v>
                </c:pt>
                <c:pt idx="3">
                  <c:v>Alarmed</c:v>
                </c:pt>
                <c:pt idx="4">
                  <c:v>Helpless</c:v>
                </c:pt>
                <c:pt idx="5">
                  <c:v>Angry</c:v>
                </c:pt>
                <c:pt idx="6">
                  <c:v>Content</c:v>
                </c:pt>
                <c:pt idx="7">
                  <c:v>Indifferent</c:v>
                </c:pt>
                <c:pt idx="8">
                  <c:v>Happy</c:v>
                </c:pt>
                <c:pt idx="9">
                  <c:v>Other/Don't know</c:v>
                </c:pt>
              </c:strCache>
            </c:strRef>
          </c:cat>
          <c:val>
            <c:numRef>
              <c:f>Sheet1!$B$2:$B$11</c:f>
              <c:numCache>
                <c:formatCode>0%</c:formatCode>
                <c:ptCount val="10"/>
                <c:pt idx="0">
                  <c:v>0.36</c:v>
                </c:pt>
                <c:pt idx="1">
                  <c:v>0.28000000000000003</c:v>
                </c:pt>
                <c:pt idx="2">
                  <c:v>0.27</c:v>
                </c:pt>
                <c:pt idx="3">
                  <c:v>0.14000000000000001</c:v>
                </c:pt>
                <c:pt idx="4">
                  <c:v>0.13</c:v>
                </c:pt>
                <c:pt idx="5">
                  <c:v>0.12</c:v>
                </c:pt>
                <c:pt idx="6">
                  <c:v>0.09</c:v>
                </c:pt>
                <c:pt idx="7">
                  <c:v>7.0000000000000007E-2</c:v>
                </c:pt>
                <c:pt idx="8">
                  <c:v>0.06</c:v>
                </c:pt>
                <c:pt idx="9">
                  <c:v>0.05</c:v>
                </c:pt>
              </c:numCache>
            </c:numRef>
          </c:val>
          <c:extLst>
            <c:ext xmlns:c16="http://schemas.microsoft.com/office/drawing/2014/chart" uri="{C3380CC4-5D6E-409C-BE32-E72D297353CC}">
              <c16:uniqueId val="{0000000E-3CFC-429F-9B05-BFF0ED4CE52F}"/>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100"/>
        <c:noMultiLvlLbl val="0"/>
      </c:catAx>
      <c:valAx>
        <c:axId val="249318816"/>
        <c:scaling>
          <c:orientation val="minMax"/>
          <c:max val="0.60000000000000009"/>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73930334650951E-2"/>
          <c:y val="4.0437211737911025E-2"/>
          <c:w val="0.87134399710528554"/>
          <c:h val="0.89051386119529063"/>
        </c:manualLayout>
      </c:layout>
      <c:barChart>
        <c:barDir val="bar"/>
        <c:grouping val="clustered"/>
        <c:varyColors val="0"/>
        <c:ser>
          <c:idx val="0"/>
          <c:order val="0"/>
          <c:tx>
            <c:strRef>
              <c:f>Sheet1!$B$1</c:f>
              <c:strCache>
                <c:ptCount val="1"/>
                <c:pt idx="0">
                  <c:v>2018</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0B2E-49A6-B5F4-936925BBA3A1}"/>
              </c:ext>
            </c:extLst>
          </c:dPt>
          <c:dPt>
            <c:idx val="2"/>
            <c:invertIfNegative val="0"/>
            <c:bubble3D val="0"/>
            <c:extLst>
              <c:ext xmlns:c16="http://schemas.microsoft.com/office/drawing/2014/chart" uri="{C3380CC4-5D6E-409C-BE32-E72D297353CC}">
                <c16:uniqueId val="{00000003-0B2E-49A6-B5F4-936925BBA3A1}"/>
              </c:ext>
            </c:extLst>
          </c:dPt>
          <c:dPt>
            <c:idx val="3"/>
            <c:invertIfNegative val="0"/>
            <c:bubble3D val="0"/>
            <c:extLst>
              <c:ext xmlns:c16="http://schemas.microsoft.com/office/drawing/2014/chart" uri="{C3380CC4-5D6E-409C-BE32-E72D297353CC}">
                <c16:uniqueId val="{00000005-0B2E-49A6-B5F4-936925BBA3A1}"/>
              </c:ext>
            </c:extLst>
          </c:dPt>
          <c:dPt>
            <c:idx val="4"/>
            <c:invertIfNegative val="0"/>
            <c:bubble3D val="0"/>
            <c:extLst>
              <c:ext xmlns:c16="http://schemas.microsoft.com/office/drawing/2014/chart" uri="{C3380CC4-5D6E-409C-BE32-E72D297353CC}">
                <c16:uniqueId val="{00000007-0B2E-49A6-B5F4-936925BBA3A1}"/>
              </c:ext>
            </c:extLst>
          </c:dPt>
          <c:dPt>
            <c:idx val="6"/>
            <c:invertIfNegative val="0"/>
            <c:bubble3D val="0"/>
            <c:extLst>
              <c:ext xmlns:c16="http://schemas.microsoft.com/office/drawing/2014/chart" uri="{C3380CC4-5D6E-409C-BE32-E72D297353CC}">
                <c16:uniqueId val="{00000009-0B2E-49A6-B5F4-936925BBA3A1}"/>
              </c:ext>
            </c:extLst>
          </c:dPt>
          <c:dPt>
            <c:idx val="7"/>
            <c:invertIfNegative val="0"/>
            <c:bubble3D val="0"/>
            <c:extLst>
              <c:ext xmlns:c16="http://schemas.microsoft.com/office/drawing/2014/chart" uri="{C3380CC4-5D6E-409C-BE32-E72D297353CC}">
                <c16:uniqueId val="{0000000B-0B2E-49A6-B5F4-936925BBA3A1}"/>
              </c:ext>
            </c:extLst>
          </c:dPt>
          <c:dPt>
            <c:idx val="9"/>
            <c:invertIfNegative val="0"/>
            <c:bubble3D val="0"/>
            <c:spPr>
              <a:solidFill>
                <a:schemeClr val="accent6">
                  <a:lumMod val="50000"/>
                </a:schemeClr>
              </a:solidFill>
              <a:ln>
                <a:noFill/>
              </a:ln>
              <a:effectLst/>
            </c:spPr>
            <c:extLst>
              <c:ext xmlns:c16="http://schemas.microsoft.com/office/drawing/2014/chart" uri="{C3380CC4-5D6E-409C-BE32-E72D297353CC}">
                <c16:uniqueId val="{0000000D-0B2E-49A6-B5F4-936925BBA3A1}"/>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Concerned</c:v>
                </c:pt>
                <c:pt idx="1">
                  <c:v>Hopeful</c:v>
                </c:pt>
                <c:pt idx="2">
                  <c:v>Frustrated</c:v>
                </c:pt>
                <c:pt idx="3">
                  <c:v>Alarmed</c:v>
                </c:pt>
                <c:pt idx="4">
                  <c:v>Helpless</c:v>
                </c:pt>
                <c:pt idx="5">
                  <c:v>Angry</c:v>
                </c:pt>
                <c:pt idx="6">
                  <c:v>Content</c:v>
                </c:pt>
                <c:pt idx="7">
                  <c:v>Indifferent</c:v>
                </c:pt>
                <c:pt idx="8">
                  <c:v>Happy</c:v>
                </c:pt>
                <c:pt idx="9">
                  <c:v>Other/Don't know</c:v>
                </c:pt>
              </c:strCache>
            </c:strRef>
          </c:cat>
          <c:val>
            <c:numRef>
              <c:f>Sheet1!$B$2:$B$11</c:f>
              <c:numCache>
                <c:formatCode>0%</c:formatCode>
                <c:ptCount val="10"/>
                <c:pt idx="0">
                  <c:v>0.45</c:v>
                </c:pt>
                <c:pt idx="1">
                  <c:v>0.5</c:v>
                </c:pt>
                <c:pt idx="2">
                  <c:v>0.3</c:v>
                </c:pt>
                <c:pt idx="3">
                  <c:v>0.12</c:v>
                </c:pt>
                <c:pt idx="4">
                  <c:v>0.13</c:v>
                </c:pt>
                <c:pt idx="5">
                  <c:v>0.13</c:v>
                </c:pt>
                <c:pt idx="6">
                  <c:v>0.15</c:v>
                </c:pt>
                <c:pt idx="7">
                  <c:v>0.06</c:v>
                </c:pt>
                <c:pt idx="8">
                  <c:v>0.1</c:v>
                </c:pt>
                <c:pt idx="9">
                  <c:v>7.0000000000000007E-2</c:v>
                </c:pt>
              </c:numCache>
            </c:numRef>
          </c:val>
          <c:extLst>
            <c:ext xmlns:c16="http://schemas.microsoft.com/office/drawing/2014/chart" uri="{C3380CC4-5D6E-409C-BE32-E72D297353CC}">
              <c16:uniqueId val="{0000000E-0B2E-49A6-B5F4-936925BBA3A1}"/>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100"/>
        <c:noMultiLvlLbl val="0"/>
      </c:catAx>
      <c:valAx>
        <c:axId val="249318816"/>
        <c:scaling>
          <c:orientation val="minMax"/>
          <c:max val="0.60000000000000009"/>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W TAGLIN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90B8B0-5A62-4859-8D8C-484B9B2D878C}"/>
              </a:ext>
            </a:extLst>
          </p:cNvPr>
          <p:cNvSpPr txBox="1"/>
          <p:nvPr userDrawn="1"/>
        </p:nvSpPr>
        <p:spPr>
          <a:xfrm>
            <a:off x="484041" y="2424186"/>
            <a:ext cx="8174182" cy="1195199"/>
          </a:xfrm>
          <a:prstGeom prst="rect">
            <a:avLst/>
          </a:prstGeom>
          <a:noFill/>
        </p:spPr>
        <p:txBody>
          <a:bodyPr wrap="square" rtlCol="0" anchor="ctr">
            <a:spAutoFit/>
          </a:bodyPr>
          <a:lstStyle/>
          <a:p>
            <a:pPr algn="ctr">
              <a:lnSpc>
                <a:spcPts val="4300"/>
              </a:lnSpc>
            </a:pPr>
            <a:r>
              <a:rPr lang="en-US" sz="4000" b="1" dirty="0">
                <a:latin typeface="+mj-lt"/>
              </a:rPr>
              <a:t>Assessing California Voter Perspectives After the 2024 Election</a:t>
            </a:r>
          </a:p>
        </p:txBody>
      </p:sp>
      <p:sp>
        <p:nvSpPr>
          <p:cNvPr id="15" name="TextBox 14">
            <a:extLst>
              <a:ext uri="{FF2B5EF4-FFF2-40B4-BE49-F238E27FC236}">
                <a16:creationId xmlns:a16="http://schemas.microsoft.com/office/drawing/2014/main" id="{593C35A6-9E11-45EA-B2B9-C0D432274EFF}"/>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220-7395</a:t>
            </a:r>
          </a:p>
        </p:txBody>
      </p:sp>
      <p:pic>
        <p:nvPicPr>
          <p:cNvPr id="22" name="Picture 21" descr="A close up of a sign&#10;&#10;Description generated with very high confidence">
            <a:extLst>
              <a:ext uri="{FF2B5EF4-FFF2-40B4-BE49-F238E27FC236}">
                <a16:creationId xmlns:a16="http://schemas.microsoft.com/office/drawing/2014/main" id="{1EFE3BA6-3906-4745-A858-343B317D1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096" y="5050305"/>
            <a:ext cx="3878073" cy="1403394"/>
          </a:xfrm>
          <a:prstGeom prst="rect">
            <a:avLst/>
          </a:prstGeom>
        </p:spPr>
      </p:pic>
      <p:grpSp>
        <p:nvGrpSpPr>
          <p:cNvPr id="21" name="Group 20">
            <a:extLst>
              <a:ext uri="{FF2B5EF4-FFF2-40B4-BE49-F238E27FC236}">
                <a16:creationId xmlns:a16="http://schemas.microsoft.com/office/drawing/2014/main" id="{2E3B3D6C-45A9-4D4E-A485-F6ADC046D933}"/>
              </a:ext>
            </a:extLst>
          </p:cNvPr>
          <p:cNvGrpSpPr/>
          <p:nvPr userDrawn="1"/>
        </p:nvGrpSpPr>
        <p:grpSpPr>
          <a:xfrm>
            <a:off x="0" y="1400"/>
            <a:ext cx="9144000" cy="1838130"/>
            <a:chOff x="0" y="-28511"/>
            <a:chExt cx="9144000" cy="1838130"/>
          </a:xfrm>
        </p:grpSpPr>
        <p:sp>
          <p:nvSpPr>
            <p:cNvPr id="27" name="Isosceles Triangle 26">
              <a:extLst>
                <a:ext uri="{FF2B5EF4-FFF2-40B4-BE49-F238E27FC236}">
                  <a16:creationId xmlns:a16="http://schemas.microsoft.com/office/drawing/2014/main" id="{8BA29889-47ED-488F-8C56-F999F2B68043}"/>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16E38D1-6F40-4BB7-AEEE-8BFB68CDF5E3}"/>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6A80D267-0890-4128-AAEB-834730693A6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286BDA1B-E52E-4C6D-A782-01F96CEB3CA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7D12EB22-A5C1-4824-A9EF-8CEFD1DAAD16}"/>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70EA23C7-C27C-472B-83D9-667F8DCD38D9}"/>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F6617CCD-D31A-43AC-98FA-4075448BF93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3" name="TextBox 2">
            <a:extLst>
              <a:ext uri="{FF2B5EF4-FFF2-40B4-BE49-F238E27FC236}">
                <a16:creationId xmlns:a16="http://schemas.microsoft.com/office/drawing/2014/main" id="{57E04F7E-B6E0-C59A-00D3-94185A4D7AA9}"/>
              </a:ext>
            </a:extLst>
          </p:cNvPr>
          <p:cNvSpPr txBox="1"/>
          <p:nvPr userDrawn="1"/>
        </p:nvSpPr>
        <p:spPr>
          <a:xfrm>
            <a:off x="3464" y="4096810"/>
            <a:ext cx="9145732" cy="379463"/>
          </a:xfrm>
          <a:prstGeom prst="rect">
            <a:avLst/>
          </a:prstGeom>
          <a:noFill/>
        </p:spPr>
        <p:txBody>
          <a:bodyPr wrap="square" rtlCol="0">
            <a:spAutoFit/>
          </a:bodyPr>
          <a:lstStyle/>
          <a:p>
            <a:pPr algn="ctr">
              <a:lnSpc>
                <a:spcPts val="2000"/>
              </a:lnSpc>
            </a:pPr>
            <a:r>
              <a:rPr lang="en-US" sz="2800" b="0" i="1" dirty="0">
                <a:latin typeface="+mn-lt"/>
              </a:rPr>
              <a:t>December 4, 2024</a:t>
            </a:r>
          </a:p>
        </p:txBody>
      </p:sp>
    </p:spTree>
    <p:extLst>
      <p:ext uri="{BB962C8B-B14F-4D97-AF65-F5344CB8AC3E}">
        <p14:creationId xmlns:p14="http://schemas.microsoft.com/office/powerpoint/2010/main" val="23469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4275"/>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1343"/>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90841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D3E3-746D-95F0-F835-9C869F9C3C17}"/>
              </a:ext>
            </a:extLst>
          </p:cNvPr>
          <p:cNvSpPr>
            <a:spLocks noGrp="1"/>
          </p:cNvSpPr>
          <p:nvPr>
            <p:ph type="title"/>
          </p:nvPr>
        </p:nvSpPr>
        <p:spPr>
          <a:xfrm>
            <a:off x="0" y="184274"/>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Tree>
    <p:extLst>
      <p:ext uri="{BB962C8B-B14F-4D97-AF65-F5344CB8AC3E}">
        <p14:creationId xmlns:p14="http://schemas.microsoft.com/office/powerpoint/2010/main" val="195232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ACT - FM3 W TAGLINE - 3 NAM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A053C5C-E416-486E-855B-85C0573E88A4}"/>
              </a:ext>
            </a:extLst>
          </p:cNvPr>
          <p:cNvGrpSpPr/>
          <p:nvPr userDrawn="1"/>
        </p:nvGrpSpPr>
        <p:grpSpPr>
          <a:xfrm>
            <a:off x="0" y="1400"/>
            <a:ext cx="9144000" cy="1838130"/>
            <a:chOff x="0" y="-28511"/>
            <a:chExt cx="9144000" cy="1838130"/>
          </a:xfrm>
        </p:grpSpPr>
        <p:sp>
          <p:nvSpPr>
            <p:cNvPr id="16" name="Isosceles Triangle 15">
              <a:extLst>
                <a:ext uri="{FF2B5EF4-FFF2-40B4-BE49-F238E27FC236}">
                  <a16:creationId xmlns:a16="http://schemas.microsoft.com/office/drawing/2014/main" id="{BCE835EF-F81F-4626-A331-93D447CA4AD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7130662-C0F4-4B4D-813E-AA447A039056}"/>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B60A25FB-2CE9-415D-8641-8FE15BA14CC3}"/>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DDF78746-368D-4877-97BF-AB07F5BD1219}"/>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7" name="Group 26">
            <a:extLst>
              <a:ext uri="{FF2B5EF4-FFF2-40B4-BE49-F238E27FC236}">
                <a16:creationId xmlns:a16="http://schemas.microsoft.com/office/drawing/2014/main" id="{8EC40862-31B3-4A86-B31E-73E6D7152D69}"/>
              </a:ext>
            </a:extLst>
          </p:cNvPr>
          <p:cNvGrpSpPr/>
          <p:nvPr userDrawn="1"/>
        </p:nvGrpSpPr>
        <p:grpSpPr>
          <a:xfrm flipV="1">
            <a:off x="0" y="6675741"/>
            <a:ext cx="9144000" cy="182259"/>
            <a:chOff x="0" y="0"/>
            <a:chExt cx="12192000" cy="243012"/>
          </a:xfrm>
        </p:grpSpPr>
        <p:sp>
          <p:nvSpPr>
            <p:cNvPr id="28" name="Rectangle 27">
              <a:extLst>
                <a:ext uri="{FF2B5EF4-FFF2-40B4-BE49-F238E27FC236}">
                  <a16:creationId xmlns:a16="http://schemas.microsoft.com/office/drawing/2014/main" id="{A170F0ED-96CD-41DA-A92D-24BB02B832B3}"/>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48271118-9EA6-4CDD-A915-8EDA2F6CBD0C}"/>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pic>
        <p:nvPicPr>
          <p:cNvPr id="4" name="Picture 3" descr="Logo&#10;&#10;Description automatically generated with medium confidence">
            <a:extLst>
              <a:ext uri="{FF2B5EF4-FFF2-40B4-BE49-F238E27FC236}">
                <a16:creationId xmlns:a16="http://schemas.microsoft.com/office/drawing/2014/main" id="{82D21BAF-0C4F-B299-6C18-06A230D44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5199" y="4191261"/>
            <a:ext cx="3525408" cy="1275773"/>
          </a:xfrm>
          <a:prstGeom prst="rect">
            <a:avLst/>
          </a:prstGeom>
        </p:spPr>
      </p:pic>
      <p:graphicFrame>
        <p:nvGraphicFramePr>
          <p:cNvPr id="5" name="Table 21">
            <a:extLst>
              <a:ext uri="{FF2B5EF4-FFF2-40B4-BE49-F238E27FC236}">
                <a16:creationId xmlns:a16="http://schemas.microsoft.com/office/drawing/2014/main" id="{255DE07E-2D90-B6F5-562D-1BFEA7130631}"/>
              </a:ext>
            </a:extLst>
          </p:cNvPr>
          <p:cNvGraphicFramePr>
            <a:graphicFrameLocks noGrp="1"/>
          </p:cNvGraphicFramePr>
          <p:nvPr userDrawn="1">
            <p:extLst>
              <p:ext uri="{D42A27DB-BD31-4B8C-83A1-F6EECF244321}">
                <p14:modId xmlns:p14="http://schemas.microsoft.com/office/powerpoint/2010/main" val="3416529328"/>
              </p:ext>
            </p:extLst>
          </p:nvPr>
        </p:nvGraphicFramePr>
        <p:xfrm>
          <a:off x="2597039" y="2991360"/>
          <a:ext cx="4001728" cy="792480"/>
        </p:xfrm>
        <a:graphic>
          <a:graphicData uri="http://schemas.openxmlformats.org/drawingml/2006/table">
            <a:tbl>
              <a:tblPr>
                <a:tableStyleId>{93296810-A885-4BE3-A3E7-6D5BEEA58F35}</a:tableStyleId>
              </a:tblPr>
              <a:tblGrid>
                <a:gridCol w="4001728">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Dave Metz</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Dave@FM3research.com</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bl>
          </a:graphicData>
        </a:graphic>
      </p:graphicFrame>
    </p:spTree>
    <p:extLst>
      <p:ext uri="{BB962C8B-B14F-4D97-AF65-F5344CB8AC3E}">
        <p14:creationId xmlns:p14="http://schemas.microsoft.com/office/powerpoint/2010/main" val="325495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Question">
    <p:spTree>
      <p:nvGrpSpPr>
        <p:cNvPr id="1" name=""/>
        <p:cNvGrpSpPr/>
        <p:nvPr/>
      </p:nvGrpSpPr>
      <p:grpSpPr>
        <a:xfrm>
          <a:off x="0" y="0"/>
          <a:ext cx="0" cy="0"/>
          <a:chOff x="0" y="0"/>
          <a:chExt cx="0" cy="0"/>
        </a:xfrm>
      </p:grpSpPr>
      <p:sp>
        <p:nvSpPr>
          <p:cNvPr id="7" name="Title 1"/>
          <p:cNvSpPr>
            <a:spLocks noGrp="1"/>
          </p:cNvSpPr>
          <p:nvPr>
            <p:ph type="title"/>
          </p:nvPr>
        </p:nvSpPr>
        <p:spPr>
          <a:xfrm>
            <a:off x="67278" y="228600"/>
            <a:ext cx="9009444" cy="1238250"/>
          </a:xfrm>
          <a:prstGeom prst="rect">
            <a:avLst/>
          </a:prstGeom>
          <a:noFill/>
        </p:spPr>
        <p:txBody>
          <a:bodyPr/>
          <a:lstStyle>
            <a:lvl1pPr algn="ctr">
              <a:defRPr sz="3600" b="1"/>
            </a:lvl1pPr>
          </a:lstStyle>
          <a:p>
            <a:r>
              <a:rPr lang="en-US" dirty="0"/>
              <a:t>Click to edit Master title style</a:t>
            </a:r>
          </a:p>
        </p:txBody>
      </p:sp>
      <p:sp>
        <p:nvSpPr>
          <p:cNvPr id="3" name="Text Placeholder 9"/>
          <p:cNvSpPr>
            <a:spLocks noGrp="1"/>
          </p:cNvSpPr>
          <p:nvPr>
            <p:ph type="body" sz="quarter" idx="10"/>
          </p:nvPr>
        </p:nvSpPr>
        <p:spPr>
          <a:xfrm>
            <a:off x="841248" y="6308007"/>
            <a:ext cx="8302752" cy="376258"/>
          </a:xfrm>
          <a:prstGeom prst="rect">
            <a:avLst/>
          </a:prstGeom>
        </p:spPr>
        <p:txBody>
          <a:bodyPr anchor="b"/>
          <a:lstStyle>
            <a:lvl1pPr marL="0" indent="0">
              <a:buNone/>
              <a:defRPr sz="10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54986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C4BC761C-2E80-A228-8262-F350E499479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862" y="6336792"/>
            <a:ext cx="838060" cy="521208"/>
          </a:xfrm>
          <a:prstGeom prst="rect">
            <a:avLst/>
          </a:prstGeom>
        </p:spPr>
      </p:pic>
      <p:sp>
        <p:nvSpPr>
          <p:cNvPr id="10" name="Rectangle 9">
            <a:extLst>
              <a:ext uri="{FF2B5EF4-FFF2-40B4-BE49-F238E27FC236}">
                <a16:creationId xmlns:a16="http://schemas.microsoft.com/office/drawing/2014/main" id="{82E53E10-0CE5-4EE1-BF9C-9C766EE89349}"/>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55C138F3-F323-4FA0-A776-C9074B0A7A5D}"/>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8"/>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81D046-0B41-41D6-A7EC-513B2EAFA63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165294198"/>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84" r:id="rId3"/>
    <p:sldLayoutId id="2147483691" r:id="rId4"/>
    <p:sldLayoutId id="2147483692" r:id="rId5"/>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hart" Target="../charts/chart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8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C6AC46-694D-A954-51B1-DD7D4FF56C92}"/>
              </a:ext>
            </a:extLst>
          </p:cNvPr>
          <p:cNvSpPr>
            <a:spLocks noGrp="1"/>
          </p:cNvSpPr>
          <p:nvPr>
            <p:ph type="title"/>
          </p:nvPr>
        </p:nvSpPr>
        <p:spPr>
          <a:xfrm>
            <a:off x="-15875" y="308562"/>
            <a:ext cx="9144000" cy="1118329"/>
          </a:xfrm>
        </p:spPr>
        <p:txBody>
          <a:bodyPr>
            <a:normAutofit/>
          </a:bodyPr>
          <a:lstStyle/>
          <a:p>
            <a:r>
              <a:rPr lang="en-US" sz="3000" dirty="0"/>
              <a:t>That skepticism exists more on the right than the left.</a:t>
            </a:r>
          </a:p>
        </p:txBody>
      </p:sp>
      <p:sp>
        <p:nvSpPr>
          <p:cNvPr id="3" name="Text Placeholder 2">
            <a:extLst>
              <a:ext uri="{FF2B5EF4-FFF2-40B4-BE49-F238E27FC236}">
                <a16:creationId xmlns:a16="http://schemas.microsoft.com/office/drawing/2014/main" id="{14E56E07-77A4-0BB9-80C9-97E54771EE4A}"/>
              </a:ext>
            </a:extLst>
          </p:cNvPr>
          <p:cNvSpPr>
            <a:spLocks noGrp="1"/>
          </p:cNvSpPr>
          <p:nvPr>
            <p:ph type="body" sz="quarter" idx="10"/>
          </p:nvPr>
        </p:nvSpPr>
        <p:spPr>
          <a:xfrm>
            <a:off x="818135" y="6201343"/>
            <a:ext cx="8310625" cy="490883"/>
          </a:xfrm>
        </p:spPr>
        <p:txBody>
          <a:bodyPr/>
          <a:lstStyle/>
          <a:p>
            <a:r>
              <a:rPr lang="en-US" dirty="0"/>
              <a:t>QFM1. </a:t>
            </a:r>
          </a:p>
        </p:txBody>
      </p:sp>
      <p:sp>
        <p:nvSpPr>
          <p:cNvPr id="6" name="TextBox 5">
            <a:extLst>
              <a:ext uri="{FF2B5EF4-FFF2-40B4-BE49-F238E27FC236}">
                <a16:creationId xmlns:a16="http://schemas.microsoft.com/office/drawing/2014/main" id="{B3EED5CE-3926-CDBE-EF54-5CA6FC33FC5A}"/>
              </a:ext>
            </a:extLst>
          </p:cNvPr>
          <p:cNvSpPr txBox="1"/>
          <p:nvPr/>
        </p:nvSpPr>
        <p:spPr>
          <a:xfrm>
            <a:off x="0" y="865152"/>
            <a:ext cx="9223898" cy="323165"/>
          </a:xfrm>
          <a:prstGeom prst="rect">
            <a:avLst/>
          </a:prstGeom>
          <a:noFill/>
        </p:spPr>
        <p:txBody>
          <a:bodyPr wrap="square" rtlCol="0">
            <a:spAutoFit/>
          </a:bodyPr>
          <a:lstStyle/>
          <a:p>
            <a:pPr algn="ctr">
              <a:lnSpc>
                <a:spcPts val="1800"/>
              </a:lnSpc>
            </a:pPr>
            <a:r>
              <a:rPr lang="en-US" sz="1600" i="1" dirty="0"/>
              <a:t>Which of the following statements about the initiative process in California comes closest to your view:</a:t>
            </a:r>
          </a:p>
        </p:txBody>
      </p:sp>
      <p:graphicFrame>
        <p:nvGraphicFramePr>
          <p:cNvPr id="9" name="Chart 8">
            <a:extLst>
              <a:ext uri="{FF2B5EF4-FFF2-40B4-BE49-F238E27FC236}">
                <a16:creationId xmlns:a16="http://schemas.microsoft.com/office/drawing/2014/main" id="{2E2DE624-2E8A-ACE6-EFB0-D7AD6C4E7F5C}"/>
              </a:ext>
            </a:extLst>
          </p:cNvPr>
          <p:cNvGraphicFramePr/>
          <p:nvPr/>
        </p:nvGraphicFramePr>
        <p:xfrm>
          <a:off x="-257453" y="1970842"/>
          <a:ext cx="9385578" cy="46479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8">
            <a:extLst>
              <a:ext uri="{FF2B5EF4-FFF2-40B4-BE49-F238E27FC236}">
                <a16:creationId xmlns:a16="http://schemas.microsoft.com/office/drawing/2014/main" id="{89BB88D2-C09D-0DD3-8655-55CD7A8A1155}"/>
              </a:ext>
            </a:extLst>
          </p:cNvPr>
          <p:cNvGraphicFramePr>
            <a:graphicFrameLocks noGrp="1"/>
          </p:cNvGraphicFramePr>
          <p:nvPr/>
        </p:nvGraphicFramePr>
        <p:xfrm>
          <a:off x="104239" y="1434160"/>
          <a:ext cx="8952865" cy="800599"/>
        </p:xfrm>
        <a:graphic>
          <a:graphicData uri="http://schemas.openxmlformats.org/drawingml/2006/table">
            <a:tbl>
              <a:tblPr>
                <a:tableStyleId>{93296810-A885-4BE3-A3E7-6D5BEEA58F35}</a:tableStyleId>
              </a:tblPr>
              <a:tblGrid>
                <a:gridCol w="4096512">
                  <a:extLst>
                    <a:ext uri="{9D8B030D-6E8A-4147-A177-3AD203B41FA5}">
                      <a16:colId xmlns:a16="http://schemas.microsoft.com/office/drawing/2014/main" val="2263630561"/>
                    </a:ext>
                  </a:extLst>
                </a:gridCol>
                <a:gridCol w="757646">
                  <a:extLst>
                    <a:ext uri="{9D8B030D-6E8A-4147-A177-3AD203B41FA5}">
                      <a16:colId xmlns:a16="http://schemas.microsoft.com/office/drawing/2014/main" val="2917130391"/>
                    </a:ext>
                  </a:extLst>
                </a:gridCol>
                <a:gridCol w="4098707">
                  <a:extLst>
                    <a:ext uri="{9D8B030D-6E8A-4147-A177-3AD203B41FA5}">
                      <a16:colId xmlns:a16="http://schemas.microsoft.com/office/drawing/2014/main" val="2688066870"/>
                    </a:ext>
                  </a:extLst>
                </a:gridCol>
              </a:tblGrid>
              <a:tr h="800599">
                <a:tc>
                  <a:txBody>
                    <a:bodyPr/>
                    <a:lstStyle/>
                    <a:p>
                      <a:pPr marL="0" marR="0" algn="ctr">
                        <a:lnSpc>
                          <a:spcPts val="1500"/>
                        </a:lnSpc>
                        <a:tabLst>
                          <a:tab pos="2491740" algn="r"/>
                        </a:tabLst>
                      </a:pPr>
                      <a:r>
                        <a:rPr lang="en-US" sz="1500" b="1" kern="1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California’s initiative system is not working well.  Too many ballot measures are confusing, </a:t>
                      </a:r>
                      <a:br>
                        <a:rPr lang="en-US" sz="1500" b="1" kern="1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br>
                      <a:r>
                        <a:rPr lang="en-US" sz="1500" b="1" kern="1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have unintended consequences, and benefit special interests rather than all Californians.</a:t>
                      </a:r>
                      <a:endParaRPr lang="en-US" sz="1500" b="1"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rtl="0" fontAlgn="ctr">
                        <a:lnSpc>
                          <a:spcPts val="1500"/>
                        </a:lnSpc>
                      </a:pPr>
                      <a:r>
                        <a:rPr lang="en-US" sz="1500" b="1" i="0" u="none" strike="noStrike" dirty="0">
                          <a:solidFill>
                            <a:schemeClr val="tx1"/>
                          </a:solidFill>
                          <a:effectLst/>
                          <a:latin typeface="Calibri" panose="020F0502020204030204" pitchFamily="34" charset="0"/>
                        </a:rPr>
                        <a:t>OR</a:t>
                      </a:r>
                    </a:p>
                  </a:txBody>
                  <a:tcPr marT="0" marB="0" anchor="ctr">
                    <a:solidFill>
                      <a:schemeClr val="accent6"/>
                    </a:solidFill>
                  </a:tcPr>
                </a:tc>
                <a:tc>
                  <a:txBody>
                    <a:bodyPr/>
                    <a:lstStyle/>
                    <a:p>
                      <a:pPr algn="ctr" rtl="0" fontAlgn="ctr">
                        <a:lnSpc>
                          <a:spcPts val="1500"/>
                        </a:lnSpc>
                      </a:pPr>
                      <a:r>
                        <a:rPr lang="en-US" sz="1500" b="1" i="0" u="none" strike="noStrike" dirty="0">
                          <a:solidFill>
                            <a:schemeClr val="accent3"/>
                          </a:solidFill>
                          <a:effectLst/>
                          <a:latin typeface="Calibri" panose="020F0502020204030204" pitchFamily="34" charset="0"/>
                        </a:rPr>
                        <a:t>California’s initiative system generally works.  </a:t>
                      </a:r>
                      <a:br>
                        <a:rPr lang="en-US" sz="1500" b="1" i="0" u="none" strike="noStrike" dirty="0">
                          <a:solidFill>
                            <a:schemeClr val="accent3"/>
                          </a:solidFill>
                          <a:effectLst/>
                          <a:latin typeface="Calibri" panose="020F0502020204030204" pitchFamily="34" charset="0"/>
                        </a:rPr>
                      </a:br>
                      <a:r>
                        <a:rPr lang="en-US" sz="1500" b="1" i="0" u="none" strike="noStrike" dirty="0">
                          <a:solidFill>
                            <a:schemeClr val="accent3"/>
                          </a:solidFill>
                          <a:effectLst/>
                          <a:latin typeface="Calibri" panose="020F0502020204030204" pitchFamily="34" charset="0"/>
                        </a:rPr>
                        <a:t>It gives the public a chance to have a greater say and address issues that our broken state government cannot or will not.</a:t>
                      </a:r>
                    </a:p>
                  </a:txBody>
                  <a:tcPr marT="0" marB="0" anchor="ctr">
                    <a:solidFill>
                      <a:schemeClr val="accent1"/>
                    </a:solidFill>
                  </a:tcPr>
                </a:tc>
                <a:extLst>
                  <a:ext uri="{0D108BD9-81ED-4DB2-BD59-A6C34878D82A}">
                    <a16:rowId xmlns:a16="http://schemas.microsoft.com/office/drawing/2014/main" val="1406404765"/>
                  </a:ext>
                </a:extLst>
              </a:tr>
            </a:tbl>
          </a:graphicData>
        </a:graphic>
      </p:graphicFrame>
    </p:spTree>
    <p:extLst>
      <p:ext uri="{BB962C8B-B14F-4D97-AF65-F5344CB8AC3E}">
        <p14:creationId xmlns:p14="http://schemas.microsoft.com/office/powerpoint/2010/main" val="358456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Q5. Split Sample</a:t>
            </a:r>
          </a:p>
        </p:txBody>
      </p:sp>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nvGraphicFramePr>
        <p:xfrm>
          <a:off x="8025611" y="2029589"/>
          <a:ext cx="1055566" cy="4047938"/>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0">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5175">
                <a:tc>
                  <a:txBody>
                    <a:bodyPr/>
                    <a:lstStyle/>
                    <a:p>
                      <a:pPr algn="ctr" fontAlgn="b"/>
                      <a:r>
                        <a:rPr lang="en-US" sz="1800" b="1" i="0" u="none" strike="noStrike" dirty="0">
                          <a:solidFill>
                            <a:schemeClr val="accent4"/>
                          </a:solidFill>
                          <a:effectLst/>
                          <a:latin typeface="Calibri" panose="020F0502020204030204" pitchFamily="34" charset="0"/>
                        </a:rPr>
                        <a:t>88%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556104">
                <a:tc>
                  <a:txBody>
                    <a:bodyPr/>
                    <a:lstStyle/>
                    <a:p>
                      <a:pPr algn="ctr" fontAlgn="b"/>
                      <a:r>
                        <a:rPr lang="en-US" sz="1800" b="1" i="0" u="none" strike="noStrike" dirty="0">
                          <a:solidFill>
                            <a:schemeClr val="accent4"/>
                          </a:solidFill>
                          <a:effectLst/>
                          <a:latin typeface="Calibri" panose="020F0502020204030204" pitchFamily="34" charset="0"/>
                        </a:rPr>
                        <a:t>82%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554182">
                <a:tc>
                  <a:txBody>
                    <a:bodyPr/>
                    <a:lstStyle/>
                    <a:p>
                      <a:pPr algn="ctr" fontAlgn="b"/>
                      <a:r>
                        <a:rPr lang="en-US" sz="1800" b="1" i="0" u="none" strike="noStrike" dirty="0">
                          <a:solidFill>
                            <a:schemeClr val="accent4"/>
                          </a:solidFill>
                          <a:effectLst/>
                          <a:latin typeface="Calibri" panose="020F0502020204030204" pitchFamily="34" charset="0"/>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526473">
                <a:tc>
                  <a:txBody>
                    <a:bodyPr/>
                    <a:lstStyle/>
                    <a:p>
                      <a:pPr algn="ctr" fontAlgn="b"/>
                      <a:r>
                        <a:rPr lang="en-US" sz="1800" b="1" i="0" u="none" strike="noStrike">
                          <a:solidFill>
                            <a:schemeClr val="accent4"/>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535709">
                <a:tc>
                  <a:txBody>
                    <a:bodyPr/>
                    <a:lstStyle/>
                    <a:p>
                      <a:pPr algn="ctr" fontAlgn="b"/>
                      <a:r>
                        <a:rPr lang="en-US" sz="1800" b="1" i="0" u="none" strike="noStrike">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544945">
                <a:tc>
                  <a:txBody>
                    <a:bodyPr/>
                    <a:lstStyle/>
                    <a:p>
                      <a:pPr algn="ctr" fontAlgn="b"/>
                      <a:r>
                        <a:rPr lang="en-US" sz="1800" b="1" i="0" u="none" strike="noStrike">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r h="554182">
                <a:tc>
                  <a:txBody>
                    <a:bodyPr/>
                    <a:lstStyle/>
                    <a:p>
                      <a:pPr algn="ctr" fontAlgn="b"/>
                      <a:r>
                        <a:rPr lang="en-US" sz="1800" b="1" i="0" u="none" strike="noStrike" dirty="0">
                          <a:solidFill>
                            <a:schemeClr val="accent4"/>
                          </a:solidFill>
                          <a:effectLst/>
                          <a:latin typeface="Calibri" panose="020F0502020204030204" pitchFamily="34" charset="0"/>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4510891"/>
                  </a:ext>
                </a:extLst>
              </a:tr>
            </a:tbl>
          </a:graphicData>
        </a:graphic>
      </p:graphicFrame>
      <p:sp>
        <p:nvSpPr>
          <p:cNvPr id="5" name="Title 4">
            <a:extLst>
              <a:ext uri="{FF2B5EF4-FFF2-40B4-BE49-F238E27FC236}">
                <a16:creationId xmlns:a16="http://schemas.microsoft.com/office/drawing/2014/main" id="{9D5F17FE-0417-EFCD-682E-B4CB6EA4D8B8}"/>
              </a:ext>
            </a:extLst>
          </p:cNvPr>
          <p:cNvSpPr>
            <a:spLocks noGrp="1"/>
          </p:cNvSpPr>
          <p:nvPr>
            <p:ph type="title"/>
          </p:nvPr>
        </p:nvSpPr>
        <p:spPr>
          <a:xfrm>
            <a:off x="0" y="221308"/>
            <a:ext cx="9144000" cy="1118329"/>
          </a:xfrm>
        </p:spPr>
        <p:txBody>
          <a:bodyPr>
            <a:normAutofit/>
          </a:bodyPr>
          <a:lstStyle/>
          <a:p>
            <a:r>
              <a:rPr lang="en-US" dirty="0"/>
              <a:t>In Sonoma County, childcare </a:t>
            </a:r>
            <a:br>
              <a:rPr lang="en-US" dirty="0"/>
            </a:br>
            <a:r>
              <a:rPr lang="en-US" dirty="0"/>
              <a:t>was a broadly-shared concern.</a:t>
            </a:r>
          </a:p>
        </p:txBody>
      </p:sp>
      <p:sp>
        <p:nvSpPr>
          <p:cNvPr id="9" name="TextBox 8">
            <a:extLst>
              <a:ext uri="{FF2B5EF4-FFF2-40B4-BE49-F238E27FC236}">
                <a16:creationId xmlns:a16="http://schemas.microsoft.com/office/drawing/2014/main" id="{746217CE-62A8-076D-2B6D-91295F956895}"/>
              </a:ext>
            </a:extLst>
          </p:cNvPr>
          <p:cNvSpPr txBox="1"/>
          <p:nvPr/>
        </p:nvSpPr>
        <p:spPr>
          <a:xfrm>
            <a:off x="818135" y="1314340"/>
            <a:ext cx="7518400" cy="61555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I’m going to read you some issues that some people say may be problems in Sonoma</a:t>
            </a:r>
            <a:r>
              <a:rPr lang="en-US" sz="1700" b="1" i="1" dirty="0">
                <a:solidFill>
                  <a:srgbClr val="000000"/>
                </a:solidFill>
                <a:effectLst/>
                <a:latin typeface="+mj-lt"/>
                <a:ea typeface="Times New Roman" panose="02020603050405020304" pitchFamily="18" charset="0"/>
                <a:cs typeface="Times New Roman" panose="02020603050405020304" pitchFamily="18" charset="0"/>
              </a:rPr>
              <a:t> </a:t>
            </a:r>
            <a:r>
              <a:rPr lang="en-US" sz="1700" i="1" dirty="0">
                <a:effectLst/>
                <a:latin typeface="+mj-lt"/>
                <a:ea typeface="Times New Roman" panose="02020603050405020304" pitchFamily="18" charset="0"/>
                <a:cs typeface="Times New Roman" panose="02020603050405020304" pitchFamily="18" charset="0"/>
              </a:rPr>
              <a:t>County. Please tell me whether you think each is a problem or not.</a:t>
            </a:r>
            <a:r>
              <a:rPr lang="en-US" sz="1700" b="1" i="1" dirty="0">
                <a:effectLst/>
                <a:latin typeface="+mj-lt"/>
                <a:ea typeface="Times New Roman" panose="02020603050405020304" pitchFamily="18" charset="0"/>
                <a:cs typeface="Times New Roman" panose="02020603050405020304" pitchFamily="18" charset="0"/>
              </a:rPr>
              <a:t> </a:t>
            </a:r>
            <a:endParaRPr lang="en-US" sz="1700" i="1" dirty="0">
              <a:latin typeface="+mj-lt"/>
            </a:endParaRPr>
          </a:p>
        </p:txBody>
      </p:sp>
      <p:graphicFrame>
        <p:nvGraphicFramePr>
          <p:cNvPr id="6" name="Chart 5">
            <a:extLst>
              <a:ext uri="{FF2B5EF4-FFF2-40B4-BE49-F238E27FC236}">
                <a16:creationId xmlns:a16="http://schemas.microsoft.com/office/drawing/2014/main" id="{16157359-A03D-4DFD-8548-0380529A57A9}"/>
              </a:ext>
            </a:extLst>
          </p:cNvPr>
          <p:cNvGraphicFramePr/>
          <p:nvPr/>
        </p:nvGraphicFramePr>
        <p:xfrm>
          <a:off x="186613" y="1930462"/>
          <a:ext cx="7921690" cy="441435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Rounded Corners 1">
            <a:extLst>
              <a:ext uri="{FF2B5EF4-FFF2-40B4-BE49-F238E27FC236}">
                <a16:creationId xmlns:a16="http://schemas.microsoft.com/office/drawing/2014/main" id="{42967F31-6E04-6B6F-A759-9A5DFF05D0D6}"/>
              </a:ext>
            </a:extLst>
          </p:cNvPr>
          <p:cNvSpPr/>
          <p:nvPr/>
        </p:nvSpPr>
        <p:spPr>
          <a:xfrm>
            <a:off x="186613" y="3975652"/>
            <a:ext cx="8894564" cy="61555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70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nvGraphicFramePr>
        <p:xfrm>
          <a:off x="148046" y="872067"/>
          <a:ext cx="8847908" cy="5432926"/>
        </p:xfrm>
        <a:graphic>
          <a:graphicData uri="http://schemas.openxmlformats.org/drawingml/2006/table">
            <a:tbl>
              <a:tblPr firstRow="1" bandRow="1">
                <a:tableStyleId>{93296810-A885-4BE3-A3E7-6D5BEEA58F35}</a:tableStyleId>
              </a:tblPr>
              <a:tblGrid>
                <a:gridCol w="919151">
                  <a:extLst>
                    <a:ext uri="{9D8B030D-6E8A-4147-A177-3AD203B41FA5}">
                      <a16:colId xmlns:a16="http://schemas.microsoft.com/office/drawing/2014/main" val="833824331"/>
                    </a:ext>
                  </a:extLst>
                </a:gridCol>
                <a:gridCol w="7928757">
                  <a:extLst>
                    <a:ext uri="{9D8B030D-6E8A-4147-A177-3AD203B41FA5}">
                      <a16:colId xmlns:a16="http://schemas.microsoft.com/office/drawing/2014/main" val="697914467"/>
                    </a:ext>
                  </a:extLst>
                </a:gridCol>
              </a:tblGrid>
              <a:tr h="387010">
                <a:tc gridSpan="2">
                  <a:txBody>
                    <a:bodyPr/>
                    <a:lstStyle/>
                    <a:p>
                      <a:pPr marL="0" algn="ctr" defTabSz="914400" rtl="0" eaLnBrk="1" fontAlgn="b" latinLnBrk="0" hangingPunct="1">
                        <a:lnSpc>
                          <a:spcPct val="100000"/>
                        </a:lnSpc>
                      </a:pPr>
                      <a:r>
                        <a:rPr lang="en-US" sz="1800" b="1" i="0" u="none" strike="noStrike" kern="1200" dirty="0">
                          <a:ln>
                            <a:noFill/>
                          </a:ln>
                          <a:solidFill>
                            <a:schemeClr val="accent3"/>
                          </a:solidFill>
                          <a:effectLst/>
                          <a:latin typeface="+mn-lt"/>
                          <a:ea typeface="+mn-ea"/>
                          <a:cs typeface="+mn-cs"/>
                        </a:rPr>
                        <a:t>Ranked by Very Convincing</a:t>
                      </a:r>
                    </a:p>
                  </a:txBody>
                  <a:tcPr marL="9525" marR="9525" anchor="ctr">
                    <a:solidFill>
                      <a:schemeClr val="accent1"/>
                    </a:solidFill>
                  </a:tcPr>
                </a:tc>
                <a:tc hMerge="1">
                  <a:txBody>
                    <a:bodyPr/>
                    <a:lstStyle/>
                    <a:p>
                      <a:pPr algn="just" fontAlgn="b"/>
                      <a:endParaRPr lang="en-US" sz="1600" b="0" i="0" u="none" strike="noStrike" dirty="0">
                        <a:solidFill>
                          <a:srgbClr val="000000"/>
                        </a:solidFill>
                        <a:effectLst/>
                        <a:latin typeface="+mn-lt"/>
                      </a:endParaRPr>
                    </a:p>
                  </a:txBody>
                  <a:tcPr marT="0" marB="0" anchor="ctr"/>
                </a:tc>
                <a:extLst>
                  <a:ext uri="{0D108BD9-81ED-4DB2-BD59-A6C34878D82A}">
                    <a16:rowId xmlns:a16="http://schemas.microsoft.com/office/drawing/2014/main" val="411679502"/>
                  </a:ext>
                </a:extLst>
              </a:tr>
              <a:tr h="137570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41%</a:t>
                      </a:r>
                    </a:p>
                  </a:txBody>
                  <a:tcPr marL="9525" marR="9525" marT="0" marB="0" anchor="ctr"/>
                </a:tc>
                <a:tc>
                  <a:txBody>
                    <a:bodyPr/>
                    <a:lstStyle/>
                    <a:p>
                      <a:pPr algn="just" fontAlgn="b">
                        <a:lnSpc>
                          <a:spcPts val="1700"/>
                        </a:lnSpc>
                      </a:pPr>
                      <a:r>
                        <a:rPr lang="en-US" sz="1700" b="0" i="0" u="none" strike="noStrike" dirty="0">
                          <a:solidFill>
                            <a:srgbClr val="000000"/>
                          </a:solidFill>
                          <a:effectLst/>
                          <a:latin typeface="+mj-lt"/>
                        </a:rPr>
                        <a:t>*</a:t>
                      </a:r>
                      <a:r>
                        <a:rPr lang="en-US" sz="1700" b="1" i="0" u="none" strike="noStrike" dirty="0">
                          <a:solidFill>
                            <a:schemeClr val="accent1"/>
                          </a:solidFill>
                          <a:effectLst/>
                          <a:latin typeface="+mj-lt"/>
                        </a:rPr>
                        <a:t>(SCHOOL READINESS) </a:t>
                      </a:r>
                      <a:r>
                        <a:rPr lang="en-US" sz="1700" b="0" i="0" u="none" strike="noStrike" dirty="0">
                          <a:solidFill>
                            <a:srgbClr val="000000"/>
                          </a:solidFill>
                          <a:effectLst/>
                          <a:latin typeface="+mj-lt"/>
                        </a:rPr>
                        <a:t>By increasing access to quality early learning programs,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Measure I strengthens K-12 education. Currently, nearly four in five Sonoma County kids enter kindergarten unprepared and are reading below grade level in third grade.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Studies show that kids who go to high-quality pre-school and other early learning programs are more likely to read proficiently by the third grade, and more likely to graduate and go on to college.</a:t>
                      </a:r>
                    </a:p>
                  </a:txBody>
                  <a:tcPr marT="4763" marB="0" anchor="ctr"/>
                </a:tc>
                <a:extLst>
                  <a:ext uri="{0D108BD9-81ED-4DB2-BD59-A6C34878D82A}">
                    <a16:rowId xmlns:a16="http://schemas.microsoft.com/office/drawing/2014/main" val="3815837231"/>
                  </a:ext>
                </a:extLst>
              </a:tr>
              <a:tr h="114725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40%</a:t>
                      </a:r>
                    </a:p>
                  </a:txBody>
                  <a:tcPr marL="9525" marR="9525" marT="0" marB="0" anchor="ctr"/>
                </a:tc>
                <a:tc>
                  <a:txBody>
                    <a:bodyPr/>
                    <a:lstStyle/>
                    <a:p>
                      <a:pPr algn="just" fontAlgn="b">
                        <a:lnSpc>
                          <a:spcPts val="1700"/>
                        </a:lnSpc>
                      </a:pPr>
                      <a:r>
                        <a:rPr lang="en-US" sz="1700" b="1" i="0" u="none" strike="noStrike" dirty="0">
                          <a:solidFill>
                            <a:schemeClr val="accent1"/>
                          </a:solidFill>
                          <a:effectLst/>
                          <a:latin typeface="+mj-lt"/>
                        </a:rPr>
                        <a:t>(BRAIN DEVELOPMENT) </a:t>
                      </a:r>
                      <a:r>
                        <a:rPr lang="en-US" sz="1700" b="0" i="0" u="none" strike="noStrike" dirty="0">
                          <a:solidFill>
                            <a:srgbClr val="000000"/>
                          </a:solidFill>
                          <a:effectLst/>
                          <a:latin typeface="+mj-lt"/>
                        </a:rPr>
                        <a:t>Research shows that 90% of a child's brain development occurs before age five. These critical years lay the foundation for the rest of a child's life.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By expanding access to early childhood care and quality pre-school for children, as well as access to family services for parents, Measure I will help ensure that every child in Sonoma County gets off to a strong start.</a:t>
                      </a:r>
                    </a:p>
                  </a:txBody>
                  <a:tcPr marT="4763" marB="0" anchor="ctr"/>
                </a:tc>
                <a:extLst>
                  <a:ext uri="{0D108BD9-81ED-4DB2-BD59-A6C34878D82A}">
                    <a16:rowId xmlns:a16="http://schemas.microsoft.com/office/drawing/2014/main" val="2828857894"/>
                  </a:ext>
                </a:extLst>
              </a:tr>
              <a:tr h="137570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38%</a:t>
                      </a:r>
                    </a:p>
                  </a:txBody>
                  <a:tcPr marL="9525" marR="9525" marT="0" marB="0" anchor="ctr"/>
                </a:tc>
                <a:tc>
                  <a:txBody>
                    <a:bodyPr/>
                    <a:lstStyle/>
                    <a:p>
                      <a:pPr algn="just" fontAlgn="b">
                        <a:lnSpc>
                          <a:spcPts val="1700"/>
                        </a:lnSpc>
                      </a:pPr>
                      <a:r>
                        <a:rPr lang="en-US" sz="1700" b="1" i="0" u="none" strike="noStrike" dirty="0">
                          <a:solidFill>
                            <a:schemeClr val="accent1"/>
                          </a:solidFill>
                          <a:effectLst/>
                          <a:latin typeface="+mj-lt"/>
                        </a:rPr>
                        <a:t>(PANDEMIC) </a:t>
                      </a:r>
                      <a:r>
                        <a:rPr lang="en-US" sz="1700" b="0" i="0" u="none" strike="noStrike" dirty="0">
                          <a:solidFill>
                            <a:srgbClr val="000000"/>
                          </a:solidFill>
                          <a:effectLst/>
                          <a:latin typeface="+mj-lt"/>
                        </a:rPr>
                        <a:t>In 2020, Sonoma County lost over 40% of its available early childhood education and care. Inadequate funding, catastrophic wildfires, and the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Coronavirus pandemic forced providers to close their doors, making childcare scarce and driving huge cost increases for working families. Now, every year, 10,000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Sonoma County kids miss out on early learning opportunities. Our fragile child care system is at a breaking point, but by voting yes on Measure I we can turn it around.</a:t>
                      </a:r>
                    </a:p>
                  </a:txBody>
                  <a:tcPr marT="4763" marB="0" anchor="ctr"/>
                </a:tc>
                <a:extLst>
                  <a:ext uri="{0D108BD9-81ED-4DB2-BD59-A6C34878D82A}">
                    <a16:rowId xmlns:a16="http://schemas.microsoft.com/office/drawing/2014/main" val="1548120229"/>
                  </a:ext>
                </a:extLst>
              </a:tr>
              <a:tr h="114725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37%</a:t>
                      </a:r>
                    </a:p>
                  </a:txBody>
                  <a:tcPr marL="9525" marR="9525" marT="0" marB="0" anchor="ctr"/>
                </a:tc>
                <a:tc>
                  <a:txBody>
                    <a:bodyPr/>
                    <a:lstStyle/>
                    <a:p>
                      <a:pPr algn="just" fontAlgn="b">
                        <a:lnSpc>
                          <a:spcPts val="1700"/>
                        </a:lnSpc>
                      </a:pPr>
                      <a:r>
                        <a:rPr lang="en-US" sz="1700" b="0" i="0" u="none" strike="noStrike" dirty="0">
                          <a:solidFill>
                            <a:srgbClr val="000000"/>
                          </a:solidFill>
                          <a:effectLst/>
                          <a:latin typeface="+mj-lt"/>
                        </a:rPr>
                        <a:t>*</a:t>
                      </a:r>
                      <a:r>
                        <a:rPr lang="en-US" sz="1700" b="1" i="0" u="none" strike="noStrike" dirty="0">
                          <a:solidFill>
                            <a:schemeClr val="accent1"/>
                          </a:solidFill>
                          <a:effectLst/>
                          <a:latin typeface="+mj-lt"/>
                        </a:rPr>
                        <a:t>(ESSENTIAL WORKERS) </a:t>
                      </a:r>
                      <a:r>
                        <a:rPr lang="en-US" sz="1700" b="0" i="0" u="none" strike="noStrike" dirty="0">
                          <a:solidFill>
                            <a:srgbClr val="000000"/>
                          </a:solidFill>
                          <a:effectLst/>
                          <a:latin typeface="+mj-lt"/>
                        </a:rPr>
                        <a:t>Essential workers that have been on the frontline of the pandemic </a:t>
                      </a:r>
                      <a:r>
                        <a:rPr lang="en-US" sz="1800" b="0" i="0" u="none" strike="noStrike" kern="1200" dirty="0">
                          <a:solidFill>
                            <a:schemeClr val="dk1"/>
                          </a:solidFill>
                          <a:effectLst/>
                          <a:latin typeface="+mn-lt"/>
                          <a:ea typeface="+mn-ea"/>
                          <a:cs typeface="+mn-cs"/>
                        </a:rPr>
                        <a:t>— </a:t>
                      </a:r>
                      <a:r>
                        <a:rPr lang="en-US" sz="1700" b="0" i="0" u="none" strike="noStrike" dirty="0">
                          <a:solidFill>
                            <a:srgbClr val="000000"/>
                          </a:solidFill>
                          <a:effectLst/>
                          <a:latin typeface="+mj-lt"/>
                        </a:rPr>
                        <a:t>like nurses, grocery store employees, and first responders </a:t>
                      </a:r>
                      <a:r>
                        <a:rPr lang="en-US" sz="1800" b="0" i="0" u="none" strike="noStrike" kern="1200" dirty="0">
                          <a:solidFill>
                            <a:schemeClr val="dk1"/>
                          </a:solidFill>
                          <a:effectLst/>
                          <a:latin typeface="+mn-lt"/>
                          <a:ea typeface="+mn-ea"/>
                          <a:cs typeface="+mn-cs"/>
                        </a:rPr>
                        <a:t>—</a:t>
                      </a:r>
                      <a:r>
                        <a:rPr lang="en-US" sz="1700" b="0" i="0" u="none" strike="noStrike" dirty="0">
                          <a:solidFill>
                            <a:srgbClr val="000000"/>
                          </a:solidFill>
                          <a:effectLst/>
                          <a:latin typeface="+mj-lt"/>
                        </a:rPr>
                        <a:t> often can't access the childcare they need because of the limited options. Measure I will make childcare available in more places and at more hours of the day so essential workers can get the support they need while they take care of all of us.</a:t>
                      </a:r>
                    </a:p>
                  </a:txBody>
                  <a:tcPr marT="4763" marB="0" anchor="ctr"/>
                </a:tc>
                <a:extLst>
                  <a:ext uri="{0D108BD9-81ED-4DB2-BD59-A6C34878D82A}">
                    <a16:rowId xmlns:a16="http://schemas.microsoft.com/office/drawing/2014/main" val="2754969636"/>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Q7. </a:t>
            </a:r>
            <a:r>
              <a:rPr lang="en-US" dirty="0">
                <a:effectLst/>
                <a:latin typeface="+mj-lt"/>
                <a:ea typeface="Times New Roman" panose="02020603050405020304" pitchFamily="18" charset="0"/>
                <a:cs typeface="Times New Roman" panose="02020603050405020304" pitchFamily="18" charset="0"/>
              </a:rPr>
              <a:t>I would like to read you some statements from </a:t>
            </a:r>
            <a:r>
              <a:rPr lang="en-US" u="sng" dirty="0">
                <a:effectLst/>
                <a:latin typeface="+mj-lt"/>
                <a:ea typeface="Times New Roman" panose="02020603050405020304" pitchFamily="18" charset="0"/>
                <a:cs typeface="Times New Roman" panose="02020603050405020304" pitchFamily="18" charset="0"/>
              </a:rPr>
              <a:t>supporters</a:t>
            </a:r>
            <a:r>
              <a:rPr lang="en-US" dirty="0">
                <a:effectLst/>
                <a:latin typeface="+mj-lt"/>
                <a:ea typeface="Times New Roman" panose="02020603050405020304" pitchFamily="18" charset="0"/>
                <a:cs typeface="Times New Roman" panose="02020603050405020304" pitchFamily="18" charset="0"/>
              </a:rPr>
              <a:t> of Measure I.  </a:t>
            </a:r>
            <a:r>
              <a:rPr lang="en-US" dirty="0">
                <a:latin typeface="+mj-lt"/>
                <a:ea typeface="Times New Roman" panose="02020603050405020304" pitchFamily="18" charset="0"/>
                <a:cs typeface="Times New Roman" panose="02020603050405020304" pitchFamily="18" charset="0"/>
              </a:rPr>
              <a:t>P</a:t>
            </a:r>
            <a:r>
              <a:rPr lang="en-US" dirty="0">
                <a:effectLst/>
                <a:latin typeface="+mj-lt"/>
                <a:ea typeface="Times New Roman" panose="02020603050405020304" pitchFamily="18" charset="0"/>
                <a:cs typeface="Times New Roman" panose="02020603050405020304" pitchFamily="18" charset="0"/>
              </a:rPr>
              <a:t>lease tell me whether you find it very convincing, somewhat convincing, </a:t>
            </a:r>
            <a:br>
              <a:rPr lang="en-US" dirty="0">
                <a:effectLst/>
                <a:latin typeface="+mj-lt"/>
                <a:ea typeface="Times New Roman" panose="02020603050405020304" pitchFamily="18" charset="0"/>
                <a:cs typeface="Times New Roman" panose="02020603050405020304" pitchFamily="18" charset="0"/>
              </a:rPr>
            </a:br>
            <a:r>
              <a:rPr lang="en-US" dirty="0">
                <a:effectLst/>
                <a:latin typeface="+mj-lt"/>
                <a:ea typeface="Times New Roman" panose="02020603050405020304" pitchFamily="18" charset="0"/>
                <a:cs typeface="Times New Roman" panose="02020603050405020304" pitchFamily="18" charset="0"/>
              </a:rPr>
              <a:t>or not convincing as a reason to vote </a:t>
            </a:r>
            <a:r>
              <a:rPr lang="en-US" u="sng" dirty="0">
                <a:effectLst/>
                <a:latin typeface="+mj-lt"/>
                <a:ea typeface="Times New Roman" panose="02020603050405020304" pitchFamily="18" charset="0"/>
                <a:cs typeface="Times New Roman" panose="02020603050405020304" pitchFamily="18" charset="0"/>
              </a:rPr>
              <a:t>yes</a:t>
            </a:r>
            <a:r>
              <a:rPr lang="en-US" dirty="0">
                <a:effectLst/>
                <a:latin typeface="+mj-lt"/>
                <a:ea typeface="Times New Roman" panose="02020603050405020304" pitchFamily="18" charset="0"/>
                <a:cs typeface="Times New Roman" panose="02020603050405020304" pitchFamily="18" charset="0"/>
              </a:rPr>
              <a:t>. *Split Sample</a:t>
            </a:r>
            <a:endParaRPr lang="en-US" dirty="0">
              <a:latin typeface="+mj-lt"/>
            </a:endParaRPr>
          </a:p>
        </p:txBody>
      </p:sp>
      <p:sp>
        <p:nvSpPr>
          <p:cNvPr id="7" name="Title 6">
            <a:extLst>
              <a:ext uri="{FF2B5EF4-FFF2-40B4-BE49-F238E27FC236}">
                <a16:creationId xmlns:a16="http://schemas.microsoft.com/office/drawing/2014/main" id="{E4554971-95A9-6E82-6AA8-1080B6672B28}"/>
              </a:ext>
            </a:extLst>
          </p:cNvPr>
          <p:cNvSpPr>
            <a:spLocks noGrp="1"/>
          </p:cNvSpPr>
          <p:nvPr>
            <p:ph type="title"/>
          </p:nvPr>
        </p:nvSpPr>
        <p:spPr>
          <a:xfrm>
            <a:off x="0" y="215385"/>
            <a:ext cx="9144000" cy="1118329"/>
          </a:xfrm>
        </p:spPr>
        <p:txBody>
          <a:bodyPr/>
          <a:lstStyle/>
          <a:p>
            <a:r>
              <a:rPr lang="en-US" dirty="0"/>
              <a:t>Messages in Favor of Sonoma County Measure I</a:t>
            </a:r>
          </a:p>
        </p:txBody>
      </p:sp>
    </p:spTree>
    <p:extLst>
      <p:ext uri="{BB962C8B-B14F-4D97-AF65-F5344CB8AC3E}">
        <p14:creationId xmlns:p14="http://schemas.microsoft.com/office/powerpoint/2010/main" val="977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186376815"/>
              </p:ext>
            </p:extLst>
          </p:nvPr>
        </p:nvGraphicFramePr>
        <p:xfrm>
          <a:off x="148046" y="829733"/>
          <a:ext cx="8847908" cy="5460229"/>
        </p:xfrm>
        <a:graphic>
          <a:graphicData uri="http://schemas.openxmlformats.org/drawingml/2006/table">
            <a:tbl>
              <a:tblPr firstRow="1" bandRow="1">
                <a:tableStyleId>{93296810-A885-4BE3-A3E7-6D5BEEA58F35}</a:tableStyleId>
              </a:tblPr>
              <a:tblGrid>
                <a:gridCol w="919151">
                  <a:extLst>
                    <a:ext uri="{9D8B030D-6E8A-4147-A177-3AD203B41FA5}">
                      <a16:colId xmlns:a16="http://schemas.microsoft.com/office/drawing/2014/main" val="833824331"/>
                    </a:ext>
                  </a:extLst>
                </a:gridCol>
                <a:gridCol w="7928757">
                  <a:extLst>
                    <a:ext uri="{9D8B030D-6E8A-4147-A177-3AD203B41FA5}">
                      <a16:colId xmlns:a16="http://schemas.microsoft.com/office/drawing/2014/main" val="697914467"/>
                    </a:ext>
                  </a:extLst>
                </a:gridCol>
              </a:tblGrid>
              <a:tr h="406028">
                <a:tc gridSpan="2">
                  <a:txBody>
                    <a:bodyPr/>
                    <a:lstStyle/>
                    <a:p>
                      <a:pPr marL="0" algn="ctr" defTabSz="914400" rtl="0" eaLnBrk="1" fontAlgn="b" latinLnBrk="0" hangingPunct="1">
                        <a:lnSpc>
                          <a:spcPct val="100000"/>
                        </a:lnSpc>
                      </a:pPr>
                      <a:r>
                        <a:rPr lang="en-US" sz="1800" b="1" i="0" u="none" strike="noStrike" kern="1200" dirty="0">
                          <a:ln>
                            <a:noFill/>
                          </a:ln>
                          <a:solidFill>
                            <a:schemeClr val="accent3"/>
                          </a:solidFill>
                          <a:effectLst/>
                          <a:latin typeface="+mn-lt"/>
                          <a:ea typeface="+mn-ea"/>
                          <a:cs typeface="+mn-cs"/>
                        </a:rPr>
                        <a:t>Ranked by Very Convincing</a:t>
                      </a:r>
                    </a:p>
                  </a:txBody>
                  <a:tcPr marL="9525" marR="9525" anchor="ctr">
                    <a:solidFill>
                      <a:schemeClr val="accent1"/>
                    </a:solidFill>
                  </a:tcPr>
                </a:tc>
                <a:tc hMerge="1">
                  <a:txBody>
                    <a:bodyPr/>
                    <a:lstStyle/>
                    <a:p>
                      <a:pPr algn="just" fontAlgn="b"/>
                      <a:endParaRPr lang="en-US" sz="1600" b="0" i="0" u="none" strike="noStrike" dirty="0">
                        <a:solidFill>
                          <a:srgbClr val="000000"/>
                        </a:solidFill>
                        <a:effectLst/>
                        <a:latin typeface="+mn-lt"/>
                      </a:endParaRPr>
                    </a:p>
                  </a:txBody>
                  <a:tcPr marT="0" marB="0" anchor="ctr"/>
                </a:tc>
                <a:extLst>
                  <a:ext uri="{0D108BD9-81ED-4DB2-BD59-A6C34878D82A}">
                    <a16:rowId xmlns:a16="http://schemas.microsoft.com/office/drawing/2014/main" val="411679502"/>
                  </a:ext>
                </a:extLst>
              </a:tr>
              <a:tr h="120363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37%</a:t>
                      </a:r>
                    </a:p>
                  </a:txBody>
                  <a:tcPr marL="9525" marR="9525" marT="0" marB="0" anchor="ctr"/>
                </a:tc>
                <a:tc>
                  <a:txBody>
                    <a:bodyPr/>
                    <a:lstStyle/>
                    <a:p>
                      <a:pPr algn="just" fontAlgn="b">
                        <a:lnSpc>
                          <a:spcPts val="1700"/>
                        </a:lnSpc>
                      </a:pPr>
                      <a:r>
                        <a:rPr lang="en-US" sz="1700" b="1" i="0" u="none" strike="noStrike" dirty="0">
                          <a:solidFill>
                            <a:schemeClr val="accent1"/>
                          </a:solidFill>
                          <a:effectLst/>
                          <a:latin typeface="+mj-lt"/>
                        </a:rPr>
                        <a:t>(EQUITY) </a:t>
                      </a:r>
                      <a:r>
                        <a:rPr lang="en-US" sz="1700" b="0" i="0" u="none" strike="noStrike" dirty="0">
                          <a:solidFill>
                            <a:srgbClr val="000000"/>
                          </a:solidFill>
                          <a:effectLst/>
                          <a:latin typeface="+mj-lt"/>
                        </a:rPr>
                        <a:t>Pre-school should not be a luxury only available to a few families.  In Sonoma County, the cost of sending a child to pre-school is nearly $13,000 per year </a:t>
                      </a:r>
                      <a:r>
                        <a:rPr lang="en-US" sz="1800" b="0" i="0" u="none" strike="noStrike" kern="1200" dirty="0">
                          <a:solidFill>
                            <a:schemeClr val="dk1"/>
                          </a:solidFill>
                          <a:effectLst/>
                          <a:latin typeface="+mn-lt"/>
                          <a:ea typeface="+mn-ea"/>
                          <a:cs typeface="+mn-cs"/>
                        </a:rPr>
                        <a:t>—</a:t>
                      </a:r>
                      <a:r>
                        <a:rPr lang="en-US" sz="1700" b="0" i="0" u="none" strike="noStrike" dirty="0">
                          <a:solidFill>
                            <a:srgbClr val="000000"/>
                          </a:solidFill>
                          <a:effectLst/>
                          <a:latin typeface="+mj-lt"/>
                        </a:rPr>
                        <a:t> that's 39% of the median annual income for Sonoma County women. Measure I will provide scholarships to make early education available and affordable to families of all incomes, including middle-class families. </a:t>
                      </a:r>
                    </a:p>
                  </a:txBody>
                  <a:tcPr marT="4763" marB="0" anchor="b"/>
                </a:tc>
                <a:extLst>
                  <a:ext uri="{0D108BD9-81ED-4DB2-BD59-A6C34878D82A}">
                    <a16:rowId xmlns:a16="http://schemas.microsoft.com/office/drawing/2014/main" val="3815837231"/>
                  </a:ext>
                </a:extLst>
              </a:tr>
              <a:tr h="144330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37%</a:t>
                      </a:r>
                    </a:p>
                  </a:txBody>
                  <a:tcPr marL="9525" marR="9525" marT="0" marB="0" anchor="ctr"/>
                </a:tc>
                <a:tc>
                  <a:txBody>
                    <a:bodyPr/>
                    <a:lstStyle/>
                    <a:p>
                      <a:pPr algn="just" fontAlgn="b">
                        <a:lnSpc>
                          <a:spcPts val="1700"/>
                        </a:lnSpc>
                      </a:pPr>
                      <a:r>
                        <a:rPr lang="en-US" sz="1700" b="1" i="0" u="none" strike="noStrike" dirty="0">
                          <a:solidFill>
                            <a:schemeClr val="accent1"/>
                          </a:solidFill>
                          <a:effectLst/>
                          <a:latin typeface="+mj-lt"/>
                        </a:rPr>
                        <a:t>(LONG TERM COSTS) </a:t>
                      </a:r>
                      <a:r>
                        <a:rPr lang="en-US" sz="1700" b="0" i="0" u="none" strike="noStrike" dirty="0">
                          <a:solidFill>
                            <a:srgbClr val="000000"/>
                          </a:solidFill>
                          <a:effectLst/>
                          <a:latin typeface="+mj-lt"/>
                        </a:rPr>
                        <a:t>Investing in early childhood education and children's health is a commitment that is worth every penny. Measure I will help ensure that children grow up healthy and have the opportunity to thrive. It allows parents to work </a:t>
                      </a:r>
                      <a:r>
                        <a:rPr lang="en-US" sz="1800" b="0" i="0" u="none" strike="noStrike" kern="1200" dirty="0">
                          <a:solidFill>
                            <a:schemeClr val="dk1"/>
                          </a:solidFill>
                          <a:effectLst/>
                          <a:latin typeface="+mn-lt"/>
                          <a:ea typeface="+mn-ea"/>
                          <a:cs typeface="+mn-cs"/>
                        </a:rPr>
                        <a:t>—</a:t>
                      </a:r>
                      <a:r>
                        <a:rPr lang="en-US" sz="1700" b="0" i="0" u="none" strike="noStrike" dirty="0">
                          <a:solidFill>
                            <a:srgbClr val="000000"/>
                          </a:solidFill>
                          <a:effectLst/>
                          <a:latin typeface="+mj-lt"/>
                        </a:rPr>
                        <a:t>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lifting families out of poverty and enabling our local economy to grow.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And, by improving outcomes for our children, Measure I reduces future societal costs on social services and incarceration.</a:t>
                      </a:r>
                    </a:p>
                  </a:txBody>
                  <a:tcPr marT="4763" marB="0" anchor="b"/>
                </a:tc>
                <a:extLst>
                  <a:ext uri="{0D108BD9-81ED-4DB2-BD59-A6C34878D82A}">
                    <a16:rowId xmlns:a16="http://schemas.microsoft.com/office/drawing/2014/main" val="2828857894"/>
                  </a:ext>
                </a:extLst>
              </a:tr>
              <a:tr h="144330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36%</a:t>
                      </a:r>
                    </a:p>
                  </a:txBody>
                  <a:tcPr marL="9525" marR="9525" marT="0" marB="0" anchor="ctr"/>
                </a:tc>
                <a:tc>
                  <a:txBody>
                    <a:bodyPr/>
                    <a:lstStyle/>
                    <a:p>
                      <a:pPr algn="just" fontAlgn="b">
                        <a:lnSpc>
                          <a:spcPts val="1700"/>
                        </a:lnSpc>
                      </a:pPr>
                      <a:r>
                        <a:rPr lang="en-US" sz="1700" b="1" i="0" u="none" strike="noStrike" dirty="0">
                          <a:solidFill>
                            <a:schemeClr val="accent1"/>
                          </a:solidFill>
                          <a:effectLst/>
                          <a:latin typeface="+mj-lt"/>
                        </a:rPr>
                        <a:t>(WAGES) </a:t>
                      </a:r>
                      <a:r>
                        <a:rPr lang="en-US" sz="1700" b="0" i="0" u="none" strike="noStrike" dirty="0">
                          <a:solidFill>
                            <a:srgbClr val="000000"/>
                          </a:solidFill>
                          <a:effectLst/>
                          <a:latin typeface="+mj-lt"/>
                        </a:rPr>
                        <a:t>Early childhood educators who serve infants and toddlers have one of the most important jobs: caring for young children and helping them learn, grow and be prepared to succeed. But it is hard to recruit and retain qualified educators because the average wage for a childcare provider is only $14 per hour. Measure I increases that wage, investing in local early childhood educators working with our young children at a crucial time in their lives.</a:t>
                      </a:r>
                    </a:p>
                  </a:txBody>
                  <a:tcPr marT="4763" marB="0" anchor="b"/>
                </a:tc>
                <a:extLst>
                  <a:ext uri="{0D108BD9-81ED-4DB2-BD59-A6C34878D82A}">
                    <a16:rowId xmlns:a16="http://schemas.microsoft.com/office/drawing/2014/main" val="1548120229"/>
                  </a:ext>
                </a:extLst>
              </a:tr>
              <a:tr h="96396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400" b="1" i="0" u="none" strike="noStrike" kern="1200" dirty="0">
                          <a:ln>
                            <a:solidFill>
                              <a:schemeClr val="tx2">
                                <a:lumMod val="75000"/>
                                <a:lumOff val="25000"/>
                              </a:schemeClr>
                            </a:solidFill>
                          </a:ln>
                          <a:solidFill>
                            <a:schemeClr val="accent1"/>
                          </a:solidFill>
                          <a:effectLst/>
                          <a:latin typeface="+mn-lt"/>
                          <a:ea typeface="+mn-ea"/>
                          <a:cs typeface="+mn-cs"/>
                        </a:rPr>
                        <a:t>36%</a:t>
                      </a:r>
                    </a:p>
                  </a:txBody>
                  <a:tcPr marL="9525" marR="9525" marT="0" marB="0" anchor="ctr"/>
                </a:tc>
                <a:tc>
                  <a:txBody>
                    <a:bodyPr/>
                    <a:lstStyle/>
                    <a:p>
                      <a:pPr algn="just" fontAlgn="b">
                        <a:lnSpc>
                          <a:spcPts val="1700"/>
                        </a:lnSpc>
                      </a:pPr>
                      <a:r>
                        <a:rPr lang="en-US" sz="1700" b="1" i="0" u="none" strike="noStrike" dirty="0">
                          <a:solidFill>
                            <a:schemeClr val="accent1"/>
                          </a:solidFill>
                          <a:effectLst/>
                          <a:latin typeface="+mj-lt"/>
                        </a:rPr>
                        <a:t>(QUALITY/SAFETY) </a:t>
                      </a:r>
                      <a:r>
                        <a:rPr lang="en-US" sz="1700" b="0" i="0" u="none" strike="noStrike" dirty="0">
                          <a:solidFill>
                            <a:srgbClr val="000000"/>
                          </a:solidFill>
                          <a:effectLst/>
                          <a:latin typeface="+mj-lt"/>
                        </a:rPr>
                        <a:t>No parent should have to worry about the care their child is receiving while they are at work. Measure I will help ensure that Sonoma County has quality childcare programs that meet safety standards, so parents can to go to work with the peace of mind knowing their kids are safe and well cared for.</a:t>
                      </a:r>
                    </a:p>
                  </a:txBody>
                  <a:tcPr marT="4763" marB="0" anchor="b"/>
                </a:tc>
                <a:extLst>
                  <a:ext uri="{0D108BD9-81ED-4DB2-BD59-A6C34878D82A}">
                    <a16:rowId xmlns:a16="http://schemas.microsoft.com/office/drawing/2014/main" val="2754969636"/>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Q7. </a:t>
            </a:r>
            <a:r>
              <a:rPr lang="en-US" dirty="0">
                <a:effectLst/>
                <a:latin typeface="+mj-lt"/>
                <a:ea typeface="Times New Roman" panose="02020603050405020304" pitchFamily="18" charset="0"/>
                <a:cs typeface="Times New Roman" panose="02020603050405020304" pitchFamily="18" charset="0"/>
              </a:rPr>
              <a:t>I would like to read you some statements from </a:t>
            </a:r>
            <a:r>
              <a:rPr lang="en-US" u="sng" dirty="0">
                <a:effectLst/>
                <a:latin typeface="+mj-lt"/>
                <a:ea typeface="Times New Roman" panose="02020603050405020304" pitchFamily="18" charset="0"/>
                <a:cs typeface="Times New Roman" panose="02020603050405020304" pitchFamily="18" charset="0"/>
              </a:rPr>
              <a:t>supporters</a:t>
            </a:r>
            <a:r>
              <a:rPr lang="en-US" dirty="0">
                <a:effectLst/>
                <a:latin typeface="+mj-lt"/>
                <a:ea typeface="Times New Roman" panose="02020603050405020304" pitchFamily="18" charset="0"/>
                <a:cs typeface="Times New Roman" panose="02020603050405020304" pitchFamily="18" charset="0"/>
              </a:rPr>
              <a:t> of Measure I.  </a:t>
            </a:r>
            <a:r>
              <a:rPr lang="en-US" dirty="0">
                <a:latin typeface="+mj-lt"/>
                <a:ea typeface="Times New Roman" panose="02020603050405020304" pitchFamily="18" charset="0"/>
                <a:cs typeface="Times New Roman" panose="02020603050405020304" pitchFamily="18" charset="0"/>
              </a:rPr>
              <a:t>P</a:t>
            </a:r>
            <a:r>
              <a:rPr lang="en-US" dirty="0">
                <a:effectLst/>
                <a:latin typeface="+mj-lt"/>
                <a:ea typeface="Times New Roman" panose="02020603050405020304" pitchFamily="18" charset="0"/>
                <a:cs typeface="Times New Roman" panose="02020603050405020304" pitchFamily="18" charset="0"/>
              </a:rPr>
              <a:t>lease tell me whether you find it very convincing, somewhat convincing, </a:t>
            </a:r>
            <a:br>
              <a:rPr lang="en-US" dirty="0">
                <a:effectLst/>
                <a:latin typeface="+mj-lt"/>
                <a:ea typeface="Times New Roman" panose="02020603050405020304" pitchFamily="18" charset="0"/>
                <a:cs typeface="Times New Roman" panose="02020603050405020304" pitchFamily="18" charset="0"/>
              </a:rPr>
            </a:br>
            <a:r>
              <a:rPr lang="en-US" dirty="0">
                <a:effectLst/>
                <a:latin typeface="+mj-lt"/>
                <a:ea typeface="Times New Roman" panose="02020603050405020304" pitchFamily="18" charset="0"/>
                <a:cs typeface="Times New Roman" panose="02020603050405020304" pitchFamily="18" charset="0"/>
              </a:rPr>
              <a:t>or not convincing as a reason to vote </a:t>
            </a:r>
            <a:r>
              <a:rPr lang="en-US" u="sng" dirty="0">
                <a:effectLst/>
                <a:latin typeface="+mj-lt"/>
                <a:ea typeface="Times New Roman" panose="02020603050405020304" pitchFamily="18" charset="0"/>
                <a:cs typeface="Times New Roman" panose="02020603050405020304" pitchFamily="18" charset="0"/>
              </a:rPr>
              <a:t>yes</a:t>
            </a:r>
            <a:r>
              <a:rPr lang="en-US" dirty="0">
                <a:effectLst/>
                <a:latin typeface="+mj-lt"/>
                <a:ea typeface="Times New Roman" panose="02020603050405020304" pitchFamily="18" charset="0"/>
                <a:cs typeface="Times New Roman" panose="02020603050405020304" pitchFamily="18" charset="0"/>
              </a:rPr>
              <a:t>. Not Part of Split Sample</a:t>
            </a:r>
            <a:endParaRPr lang="en-US" dirty="0">
              <a:latin typeface="+mj-lt"/>
            </a:endParaRPr>
          </a:p>
        </p:txBody>
      </p:sp>
      <p:sp>
        <p:nvSpPr>
          <p:cNvPr id="7" name="Title 6">
            <a:extLst>
              <a:ext uri="{FF2B5EF4-FFF2-40B4-BE49-F238E27FC236}">
                <a16:creationId xmlns:a16="http://schemas.microsoft.com/office/drawing/2014/main" id="{E4554971-95A9-6E82-6AA8-1080B6672B28}"/>
              </a:ext>
            </a:extLst>
          </p:cNvPr>
          <p:cNvSpPr>
            <a:spLocks noGrp="1"/>
          </p:cNvSpPr>
          <p:nvPr>
            <p:ph type="title"/>
          </p:nvPr>
        </p:nvSpPr>
        <p:spPr/>
        <p:txBody>
          <a:bodyPr/>
          <a:lstStyle/>
          <a:p>
            <a:r>
              <a:rPr lang="en-US" dirty="0"/>
              <a:t>Messages in Favor of Measure I </a:t>
            </a:r>
            <a:r>
              <a:rPr lang="en-US" i="1" dirty="0"/>
              <a:t>(Continued)</a:t>
            </a:r>
          </a:p>
        </p:txBody>
      </p:sp>
    </p:spTree>
    <p:extLst>
      <p:ext uri="{BB962C8B-B14F-4D97-AF65-F5344CB8AC3E}">
        <p14:creationId xmlns:p14="http://schemas.microsoft.com/office/powerpoint/2010/main" val="50116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00C1F5-57FA-4E56-8482-162B5ACF233F}"/>
              </a:ext>
            </a:extLst>
          </p:cNvPr>
          <p:cNvSpPr>
            <a:spLocks noGrp="1"/>
          </p:cNvSpPr>
          <p:nvPr>
            <p:ph type="body" sz="quarter" idx="10"/>
          </p:nvPr>
        </p:nvSpPr>
        <p:spPr/>
        <p:txBody>
          <a:bodyPr/>
          <a:lstStyle/>
          <a:p>
            <a:r>
              <a:rPr lang="en-US" dirty="0">
                <a:latin typeface="+mj-lt"/>
              </a:rPr>
              <a:t>Q7. </a:t>
            </a:r>
            <a:r>
              <a:rPr lang="en-US" dirty="0">
                <a:effectLst/>
                <a:latin typeface="+mj-lt"/>
                <a:ea typeface="Times New Roman" panose="02020603050405020304" pitchFamily="18" charset="0"/>
                <a:cs typeface="Times New Roman" panose="02020603050405020304" pitchFamily="18" charset="0"/>
              </a:rPr>
              <a:t>I would like to read you some statements from </a:t>
            </a:r>
            <a:r>
              <a:rPr lang="en-US" u="sng" dirty="0">
                <a:effectLst/>
                <a:latin typeface="+mj-lt"/>
                <a:ea typeface="Times New Roman" panose="02020603050405020304" pitchFamily="18" charset="0"/>
                <a:cs typeface="Times New Roman" panose="02020603050405020304" pitchFamily="18" charset="0"/>
              </a:rPr>
              <a:t>supporters</a:t>
            </a:r>
            <a:r>
              <a:rPr lang="en-US" dirty="0">
                <a:effectLst/>
                <a:latin typeface="+mj-lt"/>
                <a:ea typeface="Times New Roman" panose="02020603050405020304" pitchFamily="18" charset="0"/>
                <a:cs typeface="Times New Roman" panose="02020603050405020304" pitchFamily="18" charset="0"/>
              </a:rPr>
              <a:t> of Measure I.  </a:t>
            </a:r>
            <a:r>
              <a:rPr lang="en-US" dirty="0">
                <a:latin typeface="+mj-lt"/>
                <a:ea typeface="Times New Roman" panose="02020603050405020304" pitchFamily="18" charset="0"/>
                <a:cs typeface="Times New Roman" panose="02020603050405020304" pitchFamily="18" charset="0"/>
              </a:rPr>
              <a:t>P</a:t>
            </a:r>
            <a:r>
              <a:rPr lang="en-US" dirty="0">
                <a:effectLst/>
                <a:latin typeface="+mj-lt"/>
                <a:ea typeface="Times New Roman" panose="02020603050405020304" pitchFamily="18" charset="0"/>
                <a:cs typeface="Times New Roman" panose="02020603050405020304" pitchFamily="18" charset="0"/>
              </a:rPr>
              <a:t>lease tell me whether you find it very convincing, somewhat convincing, </a:t>
            </a:r>
            <a:br>
              <a:rPr lang="en-US" dirty="0">
                <a:effectLst/>
                <a:latin typeface="+mj-lt"/>
                <a:ea typeface="Times New Roman" panose="02020603050405020304" pitchFamily="18" charset="0"/>
                <a:cs typeface="Times New Roman" panose="02020603050405020304" pitchFamily="18" charset="0"/>
              </a:rPr>
            </a:br>
            <a:r>
              <a:rPr lang="en-US" dirty="0">
                <a:effectLst/>
                <a:latin typeface="+mj-lt"/>
                <a:ea typeface="Times New Roman" panose="02020603050405020304" pitchFamily="18" charset="0"/>
                <a:cs typeface="Times New Roman" panose="02020603050405020304" pitchFamily="18" charset="0"/>
              </a:rPr>
              <a:t>or not convincing as a reason to vote </a:t>
            </a:r>
            <a:r>
              <a:rPr lang="en-US" u="sng" dirty="0">
                <a:effectLst/>
                <a:latin typeface="+mj-lt"/>
                <a:ea typeface="Times New Roman" panose="02020603050405020304" pitchFamily="18" charset="0"/>
                <a:cs typeface="Times New Roman" panose="02020603050405020304" pitchFamily="18" charset="0"/>
              </a:rPr>
              <a:t>yes</a:t>
            </a:r>
            <a:r>
              <a:rPr lang="en-US" dirty="0">
                <a:effectLst/>
                <a:latin typeface="+mj-lt"/>
                <a:ea typeface="Times New Roman" panose="02020603050405020304" pitchFamily="18" charset="0"/>
                <a:cs typeface="Times New Roman" panose="02020603050405020304" pitchFamily="18" charset="0"/>
              </a:rPr>
              <a:t>. *Split Sample</a:t>
            </a:r>
            <a:endParaRPr lang="en-US" dirty="0">
              <a:latin typeface="+mj-lt"/>
            </a:endParaRPr>
          </a:p>
        </p:txBody>
      </p:sp>
      <p:graphicFrame>
        <p:nvGraphicFramePr>
          <p:cNvPr id="6" name="Chart 5">
            <a:extLst>
              <a:ext uri="{FF2B5EF4-FFF2-40B4-BE49-F238E27FC236}">
                <a16:creationId xmlns:a16="http://schemas.microsoft.com/office/drawing/2014/main" id="{17E7C514-986B-4F3F-A0E8-2A353FAE9005}"/>
              </a:ext>
            </a:extLst>
          </p:cNvPr>
          <p:cNvGraphicFramePr/>
          <p:nvPr/>
        </p:nvGraphicFramePr>
        <p:xfrm>
          <a:off x="134556" y="1210734"/>
          <a:ext cx="8794840" cy="524906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475ACDD9-924A-D703-1C6C-87CEF2632526}"/>
              </a:ext>
            </a:extLst>
          </p:cNvPr>
          <p:cNvSpPr>
            <a:spLocks noGrp="1"/>
          </p:cNvSpPr>
          <p:nvPr>
            <p:ph type="title"/>
          </p:nvPr>
        </p:nvSpPr>
        <p:spPr/>
        <p:txBody>
          <a:bodyPr/>
          <a:lstStyle/>
          <a:p>
            <a:r>
              <a:rPr lang="en-US" dirty="0"/>
              <a:t>Beyond this top tier, there were a wide range of other effective messages as well.</a:t>
            </a:r>
          </a:p>
        </p:txBody>
      </p:sp>
    </p:spTree>
    <p:extLst>
      <p:ext uri="{BB962C8B-B14F-4D97-AF65-F5344CB8AC3E}">
        <p14:creationId xmlns:p14="http://schemas.microsoft.com/office/powerpoint/2010/main" val="278766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27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767CD2-9421-8C30-DEFC-7B435BA0748B}"/>
              </a:ext>
            </a:extLst>
          </p:cNvPr>
          <p:cNvSpPr>
            <a:spLocks noGrp="1"/>
          </p:cNvSpPr>
          <p:nvPr>
            <p:ph type="title"/>
          </p:nvPr>
        </p:nvSpPr>
        <p:spPr/>
        <p:txBody>
          <a:bodyPr>
            <a:normAutofit/>
          </a:bodyPr>
          <a:lstStyle/>
          <a:p>
            <a:r>
              <a:rPr lang="en-US" dirty="0"/>
              <a:t>A majority of Californians thinks </a:t>
            </a:r>
            <a:br>
              <a:rPr lang="en-US" dirty="0"/>
            </a:br>
            <a:r>
              <a:rPr lang="en-US" dirty="0"/>
              <a:t>the state is on the wrong track.</a:t>
            </a:r>
          </a:p>
        </p:txBody>
      </p:sp>
      <p:sp>
        <p:nvSpPr>
          <p:cNvPr id="6" name="Text Placeholder 5">
            <a:extLst>
              <a:ext uri="{FF2B5EF4-FFF2-40B4-BE49-F238E27FC236}">
                <a16:creationId xmlns:a16="http://schemas.microsoft.com/office/drawing/2014/main" id="{B2232E78-0C74-B2F8-4304-77970AD8AA19}"/>
              </a:ext>
            </a:extLst>
          </p:cNvPr>
          <p:cNvSpPr>
            <a:spLocks noGrp="1"/>
          </p:cNvSpPr>
          <p:nvPr>
            <p:ph type="body" sz="quarter" idx="10"/>
          </p:nvPr>
        </p:nvSpPr>
        <p:spPr>
          <a:xfrm>
            <a:off x="818135" y="6201343"/>
            <a:ext cx="8310625" cy="490883"/>
          </a:xfrm>
        </p:spPr>
        <p:txBody>
          <a:bodyPr/>
          <a:lstStyle/>
          <a:p>
            <a:r>
              <a:rPr lang="en-US" dirty="0"/>
              <a:t>Q1.</a:t>
            </a:r>
          </a:p>
        </p:txBody>
      </p:sp>
      <p:sp>
        <p:nvSpPr>
          <p:cNvPr id="5" name="TextBox 4">
            <a:extLst>
              <a:ext uri="{FF2B5EF4-FFF2-40B4-BE49-F238E27FC236}">
                <a16:creationId xmlns:a16="http://schemas.microsoft.com/office/drawing/2014/main" id="{76E24B41-3461-64B4-EA05-2D0B51FDD98F}"/>
              </a:ext>
            </a:extLst>
          </p:cNvPr>
          <p:cNvSpPr txBox="1"/>
          <p:nvPr/>
        </p:nvSpPr>
        <p:spPr>
          <a:xfrm>
            <a:off x="239283" y="1456515"/>
            <a:ext cx="4355689" cy="784830"/>
          </a:xfrm>
          <a:prstGeom prst="rect">
            <a:avLst/>
          </a:prstGeom>
          <a:noFill/>
        </p:spPr>
        <p:txBody>
          <a:bodyPr wrap="square" rtlCol="0">
            <a:spAutoFit/>
          </a:bodyPr>
          <a:lstStyle/>
          <a:p>
            <a:pPr algn="ctr">
              <a:lnSpc>
                <a:spcPts val="1800"/>
              </a:lnSpc>
            </a:pPr>
            <a:r>
              <a:rPr lang="en-US" sz="1700" i="1" dirty="0"/>
              <a:t>Would you say things in California are headed in the right direction, or do you feel they are off on the wrong track?</a:t>
            </a:r>
          </a:p>
        </p:txBody>
      </p:sp>
      <p:graphicFrame>
        <p:nvGraphicFramePr>
          <p:cNvPr id="3" name="Chart 2">
            <a:extLst>
              <a:ext uri="{FF2B5EF4-FFF2-40B4-BE49-F238E27FC236}">
                <a16:creationId xmlns:a16="http://schemas.microsoft.com/office/drawing/2014/main" id="{8E6E90D3-9E36-2F27-B144-D69614B36C31}"/>
              </a:ext>
            </a:extLst>
          </p:cNvPr>
          <p:cNvGraphicFramePr/>
          <p:nvPr>
            <p:extLst>
              <p:ext uri="{D42A27DB-BD31-4B8C-83A1-F6EECF244321}">
                <p14:modId xmlns:p14="http://schemas.microsoft.com/office/powerpoint/2010/main" val="3934853375"/>
              </p:ext>
            </p:extLst>
          </p:nvPr>
        </p:nvGraphicFramePr>
        <p:xfrm>
          <a:off x="-340908" y="2428402"/>
          <a:ext cx="4696597" cy="34610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48B7393-5DAF-29C3-0E53-A93A0C96AD09}"/>
              </a:ext>
            </a:extLst>
          </p:cNvPr>
          <p:cNvGraphicFramePr/>
          <p:nvPr>
            <p:extLst>
              <p:ext uri="{D42A27DB-BD31-4B8C-83A1-F6EECF244321}">
                <p14:modId xmlns:p14="http://schemas.microsoft.com/office/powerpoint/2010/main" val="654494756"/>
              </p:ext>
            </p:extLst>
          </p:nvPr>
        </p:nvGraphicFramePr>
        <p:xfrm>
          <a:off x="3828517" y="1191802"/>
          <a:ext cx="5222362" cy="5165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397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20CC60-9E03-FA61-4890-ACA93CE2D3BF}"/>
              </a:ext>
            </a:extLst>
          </p:cNvPr>
          <p:cNvSpPr>
            <a:spLocks noGrp="1"/>
          </p:cNvSpPr>
          <p:nvPr>
            <p:ph type="title"/>
          </p:nvPr>
        </p:nvSpPr>
        <p:spPr/>
        <p:txBody>
          <a:bodyPr>
            <a:normAutofit fontScale="90000"/>
          </a:bodyPr>
          <a:lstStyle/>
          <a:p>
            <a:r>
              <a:rPr lang="en-US" dirty="0"/>
              <a:t>When asked to describe California, many responses express general negativity or affordability concerns.</a:t>
            </a:r>
          </a:p>
        </p:txBody>
      </p:sp>
      <p:sp>
        <p:nvSpPr>
          <p:cNvPr id="3" name="Text Placeholder 2">
            <a:extLst>
              <a:ext uri="{FF2B5EF4-FFF2-40B4-BE49-F238E27FC236}">
                <a16:creationId xmlns:a16="http://schemas.microsoft.com/office/drawing/2014/main" id="{0D91B22D-D44C-E265-0840-BD61A9B2954E}"/>
              </a:ext>
            </a:extLst>
          </p:cNvPr>
          <p:cNvSpPr>
            <a:spLocks noGrp="1"/>
          </p:cNvSpPr>
          <p:nvPr>
            <p:ph type="body" sz="quarter" idx="10"/>
          </p:nvPr>
        </p:nvSpPr>
        <p:spPr>
          <a:xfrm>
            <a:off x="818135" y="6201343"/>
            <a:ext cx="8310625" cy="490883"/>
          </a:xfrm>
        </p:spPr>
        <p:txBody>
          <a:bodyPr/>
          <a:lstStyle/>
          <a:p>
            <a:r>
              <a:rPr lang="en-US" dirty="0"/>
              <a:t>Q3. Split Sample</a:t>
            </a:r>
          </a:p>
        </p:txBody>
      </p:sp>
      <p:sp>
        <p:nvSpPr>
          <p:cNvPr id="4" name="Rectangle 3">
            <a:extLst>
              <a:ext uri="{FF2B5EF4-FFF2-40B4-BE49-F238E27FC236}">
                <a16:creationId xmlns:a16="http://schemas.microsoft.com/office/drawing/2014/main" id="{61BE13B7-074A-6558-78D3-6D33AA8C6E3C}"/>
              </a:ext>
            </a:extLst>
          </p:cNvPr>
          <p:cNvSpPr/>
          <p:nvPr/>
        </p:nvSpPr>
        <p:spPr>
          <a:xfrm>
            <a:off x="15241" y="1201563"/>
            <a:ext cx="9144000" cy="508985"/>
          </a:xfrm>
          <a:prstGeom prst="rect">
            <a:avLst/>
          </a:prstGeom>
        </p:spPr>
        <p:txBody>
          <a:bodyPr wrap="square">
            <a:spAutoFit/>
          </a:bodyPr>
          <a:lstStyle/>
          <a:p>
            <a:pPr algn="ctr">
              <a:lnSpc>
                <a:spcPts val="1600"/>
              </a:lnSpc>
            </a:pPr>
            <a:r>
              <a:rPr lang="en-US" sz="1700" i="1" dirty="0">
                <a:ea typeface="Times New Roman" panose="02020603050405020304" pitchFamily="18" charset="0"/>
                <a:cs typeface="Times New Roman" panose="02020603050405020304" pitchFamily="18" charset="0"/>
              </a:rPr>
              <a:t>If you had to pick two or three words to sum up how things are going in California today,</a:t>
            </a:r>
            <a:br>
              <a:rPr lang="en-US" sz="1700" i="1" dirty="0">
                <a:ea typeface="Times New Roman" panose="02020603050405020304" pitchFamily="18" charset="0"/>
                <a:cs typeface="Times New Roman" panose="02020603050405020304" pitchFamily="18" charset="0"/>
              </a:rPr>
            </a:br>
            <a:r>
              <a:rPr lang="en-US" sz="1700" i="1" dirty="0">
                <a:ea typeface="Times New Roman" panose="02020603050405020304" pitchFamily="18" charset="0"/>
                <a:cs typeface="Times New Roman" panose="02020603050405020304" pitchFamily="18" charset="0"/>
              </a:rPr>
              <a:t>which ones would you choose? </a:t>
            </a:r>
            <a:endParaRPr lang="en-US" i="1" dirty="0"/>
          </a:p>
        </p:txBody>
      </p:sp>
      <p:graphicFrame>
        <p:nvGraphicFramePr>
          <p:cNvPr id="5" name="Chart 4">
            <a:extLst>
              <a:ext uri="{FF2B5EF4-FFF2-40B4-BE49-F238E27FC236}">
                <a16:creationId xmlns:a16="http://schemas.microsoft.com/office/drawing/2014/main" id="{76E8E733-0E5C-33BC-DEBF-180ACCAF022B}"/>
              </a:ext>
            </a:extLst>
          </p:cNvPr>
          <p:cNvGraphicFramePr/>
          <p:nvPr>
            <p:extLst>
              <p:ext uri="{D42A27DB-BD31-4B8C-83A1-F6EECF244321}">
                <p14:modId xmlns:p14="http://schemas.microsoft.com/office/powerpoint/2010/main" val="2772969381"/>
              </p:ext>
            </p:extLst>
          </p:nvPr>
        </p:nvGraphicFramePr>
        <p:xfrm>
          <a:off x="0" y="1985955"/>
          <a:ext cx="9022080" cy="43713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3218099-9F08-CC42-9AA4-1B7EB1C1EFAC}"/>
              </a:ext>
            </a:extLst>
          </p:cNvPr>
          <p:cNvSpPr txBox="1"/>
          <p:nvPr/>
        </p:nvSpPr>
        <p:spPr>
          <a:xfrm>
            <a:off x="30482" y="1710548"/>
            <a:ext cx="9128759" cy="338554"/>
          </a:xfrm>
          <a:prstGeom prst="rect">
            <a:avLst/>
          </a:prstGeom>
          <a:noFill/>
        </p:spPr>
        <p:txBody>
          <a:bodyPr wrap="square">
            <a:spAutoFit/>
          </a:bodyPr>
          <a:lstStyle/>
          <a:p>
            <a:pPr algn="ctr"/>
            <a:r>
              <a:rPr lang="en-US" sz="1600" i="1" dirty="0">
                <a:ea typeface="Times New Roman" panose="02020603050405020304" pitchFamily="18" charset="0"/>
                <a:cs typeface="Times New Roman" panose="02020603050405020304" pitchFamily="18" charset="0"/>
              </a:rPr>
              <a:t>(Open-ended)</a:t>
            </a:r>
            <a:endParaRPr lang="en-US" sz="1600" dirty="0"/>
          </a:p>
        </p:txBody>
      </p:sp>
    </p:spTree>
    <p:extLst>
      <p:ext uri="{BB962C8B-B14F-4D97-AF65-F5344CB8AC3E}">
        <p14:creationId xmlns:p14="http://schemas.microsoft.com/office/powerpoint/2010/main" val="373739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DFEB58E-8C9E-7159-A59A-53A041AA2EFF}"/>
              </a:ext>
            </a:extLst>
          </p:cNvPr>
          <p:cNvGrpSpPr/>
          <p:nvPr/>
        </p:nvGrpSpPr>
        <p:grpSpPr>
          <a:xfrm>
            <a:off x="-330715" y="2068498"/>
            <a:ext cx="8824405" cy="4518733"/>
            <a:chOff x="-159798" y="1846555"/>
            <a:chExt cx="8824405" cy="4518733"/>
          </a:xfrm>
        </p:grpSpPr>
        <p:graphicFrame>
          <p:nvGraphicFramePr>
            <p:cNvPr id="5" name="Chart 4">
              <a:extLst>
                <a:ext uri="{FF2B5EF4-FFF2-40B4-BE49-F238E27FC236}">
                  <a16:creationId xmlns:a16="http://schemas.microsoft.com/office/drawing/2014/main" id="{3DB3D287-EC22-145C-A077-3B17CB463D8F}"/>
                </a:ext>
              </a:extLst>
            </p:cNvPr>
            <p:cNvGraphicFramePr/>
            <p:nvPr>
              <p:extLst>
                <p:ext uri="{D42A27DB-BD31-4B8C-83A1-F6EECF244321}">
                  <p14:modId xmlns:p14="http://schemas.microsoft.com/office/powerpoint/2010/main" val="3705491806"/>
                </p:ext>
              </p:extLst>
            </p:nvPr>
          </p:nvGraphicFramePr>
          <p:xfrm>
            <a:off x="-159798" y="1846555"/>
            <a:ext cx="8824405" cy="4518733"/>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id="{511561F8-7FB0-CBC5-A78E-860FE0282F5F}"/>
                </a:ext>
              </a:extLst>
            </p:cNvPr>
            <p:cNvCxnSpPr/>
            <p:nvPr/>
          </p:nvCxnSpPr>
          <p:spPr>
            <a:xfrm>
              <a:off x="2610035" y="3062798"/>
              <a:ext cx="284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F665ACA-1251-A15D-2CDA-AC355153D77D}"/>
              </a:ext>
            </a:extLst>
          </p:cNvPr>
          <p:cNvSpPr>
            <a:spLocks noGrp="1"/>
          </p:cNvSpPr>
          <p:nvPr>
            <p:ph type="title"/>
          </p:nvPr>
        </p:nvSpPr>
        <p:spPr>
          <a:xfrm>
            <a:off x="0" y="406218"/>
            <a:ext cx="9144000" cy="1118329"/>
          </a:xfrm>
        </p:spPr>
        <p:txBody>
          <a:bodyPr/>
          <a:lstStyle/>
          <a:p>
            <a:r>
              <a:rPr lang="en-US" dirty="0"/>
              <a:t>While a majority say they are living comfortably, fewer than one in five are increasing savings.</a:t>
            </a:r>
          </a:p>
        </p:txBody>
      </p:sp>
      <p:sp>
        <p:nvSpPr>
          <p:cNvPr id="3" name="Text Placeholder 2">
            <a:extLst>
              <a:ext uri="{FF2B5EF4-FFF2-40B4-BE49-F238E27FC236}">
                <a16:creationId xmlns:a16="http://schemas.microsoft.com/office/drawing/2014/main" id="{9D4C70E1-E78F-9192-2702-DE91DC0AB93E}"/>
              </a:ext>
            </a:extLst>
          </p:cNvPr>
          <p:cNvSpPr>
            <a:spLocks noGrp="1"/>
          </p:cNvSpPr>
          <p:nvPr>
            <p:ph type="body" sz="quarter" idx="10"/>
          </p:nvPr>
        </p:nvSpPr>
        <p:spPr/>
        <p:txBody>
          <a:bodyPr/>
          <a:lstStyle/>
          <a:p>
            <a:r>
              <a:rPr lang="en-US" dirty="0"/>
              <a:t>Q6. </a:t>
            </a:r>
          </a:p>
        </p:txBody>
      </p:sp>
      <p:sp>
        <p:nvSpPr>
          <p:cNvPr id="4" name="TextBox 3">
            <a:extLst>
              <a:ext uri="{FF2B5EF4-FFF2-40B4-BE49-F238E27FC236}">
                <a16:creationId xmlns:a16="http://schemas.microsoft.com/office/drawing/2014/main" id="{7DD61D68-E9BF-4C6B-23AA-693982C296A5}"/>
              </a:ext>
            </a:extLst>
          </p:cNvPr>
          <p:cNvSpPr txBox="1"/>
          <p:nvPr/>
        </p:nvSpPr>
        <p:spPr>
          <a:xfrm>
            <a:off x="0" y="1524547"/>
            <a:ext cx="9144000" cy="323165"/>
          </a:xfrm>
          <a:prstGeom prst="rect">
            <a:avLst/>
          </a:prstGeom>
          <a:noFill/>
        </p:spPr>
        <p:txBody>
          <a:bodyPr wrap="square" rtlCol="0">
            <a:spAutoFit/>
          </a:bodyPr>
          <a:lstStyle/>
          <a:p>
            <a:pPr algn="ctr">
              <a:lnSpc>
                <a:spcPts val="1800"/>
              </a:lnSpc>
            </a:pPr>
            <a:r>
              <a:rPr lang="en-US" sz="1700" i="1" dirty="0"/>
              <a:t>Which of the following best describes your current financial situation: </a:t>
            </a:r>
          </a:p>
        </p:txBody>
      </p:sp>
      <p:grpSp>
        <p:nvGrpSpPr>
          <p:cNvPr id="17" name="Group 16">
            <a:extLst>
              <a:ext uri="{FF2B5EF4-FFF2-40B4-BE49-F238E27FC236}">
                <a16:creationId xmlns:a16="http://schemas.microsoft.com/office/drawing/2014/main" id="{F756DCAC-CA54-F075-4A6F-930D06F35F4A}"/>
              </a:ext>
            </a:extLst>
          </p:cNvPr>
          <p:cNvGrpSpPr/>
          <p:nvPr/>
        </p:nvGrpSpPr>
        <p:grpSpPr>
          <a:xfrm>
            <a:off x="7489237" y="2181009"/>
            <a:ext cx="1449662" cy="1262982"/>
            <a:chOff x="7694338" y="1959066"/>
            <a:chExt cx="1449662" cy="1262982"/>
          </a:xfrm>
        </p:grpSpPr>
        <p:sp>
          <p:nvSpPr>
            <p:cNvPr id="7" name="TextBox 6">
              <a:extLst>
                <a:ext uri="{FF2B5EF4-FFF2-40B4-BE49-F238E27FC236}">
                  <a16:creationId xmlns:a16="http://schemas.microsoft.com/office/drawing/2014/main" id="{A275D641-78C8-02CB-1D92-828DD5AB60E7}"/>
                </a:ext>
              </a:extLst>
            </p:cNvPr>
            <p:cNvSpPr txBox="1"/>
            <p:nvPr/>
          </p:nvSpPr>
          <p:spPr>
            <a:xfrm>
              <a:off x="7713948" y="2178906"/>
              <a:ext cx="1430052" cy="823302"/>
            </a:xfrm>
            <a:prstGeom prst="rect">
              <a:avLst/>
            </a:prstGeom>
            <a:noFill/>
          </p:spPr>
          <p:txBody>
            <a:bodyPr wrap="square" rtlCol="0">
              <a:spAutoFit/>
            </a:bodyPr>
            <a:lstStyle/>
            <a:p>
              <a:pPr algn="ctr">
                <a:lnSpc>
                  <a:spcPts val="1900"/>
                </a:lnSpc>
              </a:pPr>
              <a:r>
                <a:rPr lang="en-US" b="1" dirty="0">
                  <a:solidFill>
                    <a:schemeClr val="accent1"/>
                  </a:solidFill>
                </a:rPr>
                <a:t>Total Living Comfortably</a:t>
              </a:r>
              <a:br>
                <a:rPr lang="en-US" b="1" dirty="0">
                  <a:solidFill>
                    <a:schemeClr val="accent1"/>
                  </a:solidFill>
                </a:rPr>
              </a:br>
              <a:r>
                <a:rPr lang="en-US" b="1" dirty="0">
                  <a:solidFill>
                    <a:schemeClr val="accent1"/>
                  </a:solidFill>
                </a:rPr>
                <a:t>53%</a:t>
              </a:r>
            </a:p>
          </p:txBody>
        </p:sp>
        <p:cxnSp>
          <p:nvCxnSpPr>
            <p:cNvPr id="8" name="Straight Connector 7">
              <a:extLst>
                <a:ext uri="{FF2B5EF4-FFF2-40B4-BE49-F238E27FC236}">
                  <a16:creationId xmlns:a16="http://schemas.microsoft.com/office/drawing/2014/main" id="{8E00303A-9BFF-D4A0-2155-8DF5AF1503C7}"/>
                </a:ext>
              </a:extLst>
            </p:cNvPr>
            <p:cNvCxnSpPr>
              <a:cxnSpLocks/>
            </p:cNvCxnSpPr>
            <p:nvPr/>
          </p:nvCxnSpPr>
          <p:spPr>
            <a:xfrm>
              <a:off x="7694338" y="1959066"/>
              <a:ext cx="0" cy="12629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527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5105-A436-BA54-1141-DB4C9D2750C2}"/>
              </a:ext>
            </a:extLst>
          </p:cNvPr>
          <p:cNvSpPr>
            <a:spLocks noGrp="1"/>
          </p:cNvSpPr>
          <p:nvPr>
            <p:ph type="title"/>
          </p:nvPr>
        </p:nvSpPr>
        <p:spPr>
          <a:xfrm>
            <a:off x="379990" y="184275"/>
            <a:ext cx="8425497" cy="1118329"/>
          </a:xfrm>
        </p:spPr>
        <p:txBody>
          <a:bodyPr>
            <a:noAutofit/>
          </a:bodyPr>
          <a:lstStyle/>
          <a:p>
            <a:r>
              <a:rPr lang="en-US" sz="2800" dirty="0"/>
              <a:t>Broad majorities are lack confidence that their children will be able to afford to live in the same California community, or end up better off financially.</a:t>
            </a:r>
          </a:p>
        </p:txBody>
      </p:sp>
      <p:sp>
        <p:nvSpPr>
          <p:cNvPr id="3" name="Text Placeholder 2">
            <a:extLst>
              <a:ext uri="{FF2B5EF4-FFF2-40B4-BE49-F238E27FC236}">
                <a16:creationId xmlns:a16="http://schemas.microsoft.com/office/drawing/2014/main" id="{96C33C73-7CA8-36DA-CFE4-F319A819EB3D}"/>
              </a:ext>
            </a:extLst>
          </p:cNvPr>
          <p:cNvSpPr>
            <a:spLocks noGrp="1"/>
          </p:cNvSpPr>
          <p:nvPr>
            <p:ph type="body" sz="quarter" idx="10"/>
          </p:nvPr>
        </p:nvSpPr>
        <p:spPr/>
        <p:txBody>
          <a:bodyPr/>
          <a:lstStyle/>
          <a:p>
            <a:r>
              <a:rPr lang="en-US" dirty="0"/>
              <a:t>Q7 &amp; Q8. </a:t>
            </a:r>
          </a:p>
        </p:txBody>
      </p:sp>
      <p:sp>
        <p:nvSpPr>
          <p:cNvPr id="4" name="TextBox 3">
            <a:extLst>
              <a:ext uri="{FF2B5EF4-FFF2-40B4-BE49-F238E27FC236}">
                <a16:creationId xmlns:a16="http://schemas.microsoft.com/office/drawing/2014/main" id="{812F1F87-B506-786A-3FCB-9B4DB6503944}"/>
              </a:ext>
            </a:extLst>
          </p:cNvPr>
          <p:cNvSpPr txBox="1"/>
          <p:nvPr/>
        </p:nvSpPr>
        <p:spPr>
          <a:xfrm>
            <a:off x="553057" y="1425695"/>
            <a:ext cx="3829871" cy="967444"/>
          </a:xfrm>
          <a:prstGeom prst="rect">
            <a:avLst/>
          </a:prstGeom>
          <a:noFill/>
        </p:spPr>
        <p:txBody>
          <a:bodyPr wrap="square" rtlCol="0">
            <a:spAutoFit/>
          </a:bodyPr>
          <a:lstStyle/>
          <a:p>
            <a:pPr algn="ctr">
              <a:lnSpc>
                <a:spcPts val="1700"/>
              </a:lnSpc>
            </a:pPr>
            <a:r>
              <a:rPr lang="en-US" sz="1700" i="1" dirty="0"/>
              <a:t>How confident are you that your children and grandchildren will be able to afford to live in the same California community that you do today?</a:t>
            </a:r>
          </a:p>
        </p:txBody>
      </p:sp>
      <p:sp>
        <p:nvSpPr>
          <p:cNvPr id="5" name="TextBox 4">
            <a:extLst>
              <a:ext uri="{FF2B5EF4-FFF2-40B4-BE49-F238E27FC236}">
                <a16:creationId xmlns:a16="http://schemas.microsoft.com/office/drawing/2014/main" id="{CF718BE6-F5C8-3A7B-9F0C-B7527370FC57}"/>
              </a:ext>
            </a:extLst>
          </p:cNvPr>
          <p:cNvSpPr txBox="1"/>
          <p:nvPr/>
        </p:nvSpPr>
        <p:spPr>
          <a:xfrm>
            <a:off x="4975616" y="1534699"/>
            <a:ext cx="3829871" cy="749436"/>
          </a:xfrm>
          <a:prstGeom prst="rect">
            <a:avLst/>
          </a:prstGeom>
          <a:noFill/>
        </p:spPr>
        <p:txBody>
          <a:bodyPr wrap="square" rtlCol="0">
            <a:spAutoFit/>
          </a:bodyPr>
          <a:lstStyle/>
          <a:p>
            <a:pPr algn="ctr">
              <a:lnSpc>
                <a:spcPts val="1700"/>
              </a:lnSpc>
            </a:pPr>
            <a:r>
              <a:rPr lang="en-US" sz="1700" i="1" dirty="0"/>
              <a:t>How confident are you that your children and grandchildren will be financially better off than you are today?</a:t>
            </a:r>
          </a:p>
        </p:txBody>
      </p:sp>
      <p:graphicFrame>
        <p:nvGraphicFramePr>
          <p:cNvPr id="13" name="Chart 12">
            <a:extLst>
              <a:ext uri="{FF2B5EF4-FFF2-40B4-BE49-F238E27FC236}">
                <a16:creationId xmlns:a16="http://schemas.microsoft.com/office/drawing/2014/main" id="{5499BE26-6CDA-1B3F-81F8-32B4162E24CC}"/>
              </a:ext>
            </a:extLst>
          </p:cNvPr>
          <p:cNvGraphicFramePr/>
          <p:nvPr>
            <p:extLst>
              <p:ext uri="{D42A27DB-BD31-4B8C-83A1-F6EECF244321}">
                <p14:modId xmlns:p14="http://schemas.microsoft.com/office/powerpoint/2010/main" val="1372409631"/>
              </p:ext>
            </p:extLst>
          </p:nvPr>
        </p:nvGraphicFramePr>
        <p:xfrm>
          <a:off x="6005374" y="2464637"/>
          <a:ext cx="2158017" cy="2889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A69285A1-C914-5B02-B6FF-A353AD1CD047}"/>
              </a:ext>
            </a:extLst>
          </p:cNvPr>
          <p:cNvGraphicFramePr/>
          <p:nvPr>
            <p:extLst>
              <p:ext uri="{D42A27DB-BD31-4B8C-83A1-F6EECF244321}">
                <p14:modId xmlns:p14="http://schemas.microsoft.com/office/powerpoint/2010/main" val="3204402221"/>
              </p:ext>
            </p:extLst>
          </p:nvPr>
        </p:nvGraphicFramePr>
        <p:xfrm>
          <a:off x="2152455" y="2464637"/>
          <a:ext cx="2158017" cy="2889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a:extLst>
              <a:ext uri="{FF2B5EF4-FFF2-40B4-BE49-F238E27FC236}">
                <a16:creationId xmlns:a16="http://schemas.microsoft.com/office/drawing/2014/main" id="{FF57EEBF-AC5E-0012-CA96-FAFE00A24D14}"/>
              </a:ext>
            </a:extLst>
          </p:cNvPr>
          <p:cNvGraphicFramePr>
            <a:graphicFrameLocks noGrp="1"/>
          </p:cNvGraphicFramePr>
          <p:nvPr>
            <p:extLst>
              <p:ext uri="{D42A27DB-BD31-4B8C-83A1-F6EECF244321}">
                <p14:modId xmlns:p14="http://schemas.microsoft.com/office/powerpoint/2010/main" val="671891495"/>
              </p:ext>
            </p:extLst>
          </p:nvPr>
        </p:nvGraphicFramePr>
        <p:xfrm>
          <a:off x="0" y="2630660"/>
          <a:ext cx="2292921" cy="2524041"/>
        </p:xfrm>
        <a:graphic>
          <a:graphicData uri="http://schemas.openxmlformats.org/drawingml/2006/table">
            <a:tbl>
              <a:tblPr>
                <a:tableStyleId>{5C22544A-7EE6-4342-B048-85BDC9FD1C3A}</a:tableStyleId>
              </a:tblPr>
              <a:tblGrid>
                <a:gridCol w="2292921">
                  <a:extLst>
                    <a:ext uri="{9D8B030D-6E8A-4147-A177-3AD203B41FA5}">
                      <a16:colId xmlns:a16="http://schemas.microsoft.com/office/drawing/2014/main" val="20000"/>
                    </a:ext>
                  </a:extLst>
                </a:gridCol>
              </a:tblGrid>
              <a:tr h="230427">
                <a:tc>
                  <a:txBody>
                    <a:bodyPr/>
                    <a:lstStyle/>
                    <a:p>
                      <a:pPr marL="0" marR="0" algn="r">
                        <a:tabLst>
                          <a:tab pos="2491740" algn="r"/>
                        </a:tabLst>
                      </a:pPr>
                      <a:r>
                        <a:rPr lang="en-US" sz="1800" dirty="0">
                          <a:effectLst/>
                          <a:latin typeface="+mn-lt"/>
                          <a:ea typeface="Calibri" panose="020F0502020204030204" pitchFamily="34" charset="0"/>
                          <a:cs typeface="Calibri" panose="020F0502020204030204" pitchFamily="34" charset="0"/>
                        </a:rPr>
                        <a:t>Very confident</a:t>
                      </a:r>
                      <a:endParaRPr lang="en-US" sz="1800" dirty="0">
                        <a:effectLst/>
                        <a:latin typeface="+mn-lt"/>
                        <a:ea typeface="Calibri" panose="020F0502020204030204" pitchFamily="34" charset="0"/>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461">
                <a:tc>
                  <a:txBody>
                    <a:bodyPr/>
                    <a:lstStyle/>
                    <a:p>
                      <a:pPr marL="0" marR="0" algn="r"/>
                      <a:r>
                        <a:rPr lang="en-US" sz="1800" dirty="0">
                          <a:effectLst/>
                          <a:latin typeface="+mn-lt"/>
                          <a:ea typeface="Calibri" panose="020F0502020204030204" pitchFamily="34" charset="0"/>
                          <a:cs typeface="Calibri" panose="020F0502020204030204" pitchFamily="34" charset="0"/>
                        </a:rPr>
                        <a:t>Somewhat confident</a:t>
                      </a:r>
                      <a:endParaRPr lang="en-US" sz="1800" dirty="0">
                        <a:effectLst/>
                        <a:latin typeface="+mn-lt"/>
                        <a:ea typeface="Calibri" panose="020F0502020204030204" pitchFamily="34" charset="0"/>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764">
                <a:tc>
                  <a:txBody>
                    <a:bodyPr/>
                    <a:lstStyle/>
                    <a:p>
                      <a:pPr algn="r" fontAlgn="ctr"/>
                      <a:endParaRPr lang="en-US" sz="1800" b="0" i="0" u="none" strike="noStrike" dirty="0">
                        <a:solidFill>
                          <a:srgbClr val="000000"/>
                        </a:solidFill>
                        <a:effectLst/>
                        <a:latin typeface="+mn-lt"/>
                      </a:endParaRPr>
                    </a:p>
                  </a:txBody>
                  <a:tcPr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700">
                <a:tc>
                  <a:txBody>
                    <a:bodyPr/>
                    <a:lstStyle/>
                    <a:p>
                      <a:pPr marL="0" marR="0" algn="r"/>
                      <a:r>
                        <a:rPr lang="en-US" sz="1800" dirty="0">
                          <a:effectLst/>
                          <a:latin typeface="+mn-lt"/>
                          <a:ea typeface="Calibri" panose="020F0502020204030204" pitchFamily="34" charset="0"/>
                          <a:cs typeface="Calibri" panose="020F0502020204030204" pitchFamily="34" charset="0"/>
                        </a:rPr>
                        <a:t>Not too confident</a:t>
                      </a:r>
                      <a:endParaRPr lang="en-US" sz="1800" dirty="0">
                        <a:effectLst/>
                        <a:latin typeface="+mn-lt"/>
                        <a:ea typeface="Calibri" panose="020F0502020204030204" pitchFamily="34" charset="0"/>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5490">
                <a:tc>
                  <a:txBody>
                    <a:bodyPr/>
                    <a:lstStyle/>
                    <a:p>
                      <a:pPr marL="0" marR="0" algn="r"/>
                      <a:r>
                        <a:rPr lang="en-US" sz="1800" dirty="0">
                          <a:effectLst/>
                          <a:latin typeface="+mn-lt"/>
                          <a:ea typeface="Calibri" panose="020F0502020204030204" pitchFamily="34" charset="0"/>
                          <a:cs typeface="Calibri" panose="020F0502020204030204" pitchFamily="34" charset="0"/>
                        </a:rPr>
                        <a:t>Not at all confident</a:t>
                      </a:r>
                      <a:endParaRPr lang="en-US" sz="1800" dirty="0">
                        <a:effectLst/>
                        <a:latin typeface="+mn-lt"/>
                        <a:ea typeface="Calibri" panose="020F0502020204030204" pitchFamily="34" charset="0"/>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9764">
                <a:tc>
                  <a:txBody>
                    <a:bodyPr/>
                    <a:lstStyle/>
                    <a:p>
                      <a:pPr algn="r" fontAlgn="ctr"/>
                      <a:endParaRPr lang="en-US" sz="1800" b="0" i="0" u="none" strike="noStrike" dirty="0">
                        <a:solidFill>
                          <a:srgbClr val="000000"/>
                        </a:solidFill>
                        <a:effectLst/>
                        <a:latin typeface="+mn-lt"/>
                      </a:endParaRPr>
                    </a:p>
                  </a:txBody>
                  <a:tcPr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2542">
                <a:tc>
                  <a:txBody>
                    <a:bodyPr/>
                    <a:lstStyle/>
                    <a:p>
                      <a:pPr algn="r" fontAlgn="ctr"/>
                      <a:r>
                        <a:rPr lang="en-US" sz="1800" u="none" strike="noStrike" dirty="0">
                          <a:effectLst/>
                          <a:latin typeface="+mn-lt"/>
                        </a:rPr>
                        <a:t>Don’t know</a:t>
                      </a:r>
                      <a:endParaRPr lang="en-US" sz="1800" b="0" i="0" u="none" strike="noStrike" dirty="0">
                        <a:solidFill>
                          <a:srgbClr val="000000"/>
                        </a:solidFill>
                        <a:effectLst/>
                        <a:latin typeface="+mn-lt"/>
                      </a:endParaRPr>
                    </a:p>
                  </a:txBody>
                  <a:tcPr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18" name="Group 17">
            <a:extLst>
              <a:ext uri="{FF2B5EF4-FFF2-40B4-BE49-F238E27FC236}">
                <a16:creationId xmlns:a16="http://schemas.microsoft.com/office/drawing/2014/main" id="{F89426DF-1E56-C0B9-061C-8EEB125B6BB7}"/>
              </a:ext>
            </a:extLst>
          </p:cNvPr>
          <p:cNvGrpSpPr/>
          <p:nvPr/>
        </p:nvGrpSpPr>
        <p:grpSpPr>
          <a:xfrm>
            <a:off x="3340246" y="2505842"/>
            <a:ext cx="1223789" cy="926884"/>
            <a:chOff x="3305640" y="2418719"/>
            <a:chExt cx="1223789" cy="926884"/>
          </a:xfrm>
        </p:grpSpPr>
        <p:sp>
          <p:nvSpPr>
            <p:cNvPr id="19" name="TextBox 18">
              <a:extLst>
                <a:ext uri="{FF2B5EF4-FFF2-40B4-BE49-F238E27FC236}">
                  <a16:creationId xmlns:a16="http://schemas.microsoft.com/office/drawing/2014/main" id="{B70E5E9E-121D-DD75-85D6-6F8AA37BFDF4}"/>
                </a:ext>
              </a:extLst>
            </p:cNvPr>
            <p:cNvSpPr txBox="1"/>
            <p:nvPr/>
          </p:nvSpPr>
          <p:spPr>
            <a:xfrm>
              <a:off x="3305640" y="2468779"/>
              <a:ext cx="1223789" cy="823302"/>
            </a:xfrm>
            <a:prstGeom prst="rect">
              <a:avLst/>
            </a:prstGeom>
            <a:noFill/>
          </p:spPr>
          <p:txBody>
            <a:bodyPr wrap="square" rtlCol="0">
              <a:spAutoFit/>
            </a:bodyPr>
            <a:lstStyle/>
            <a:p>
              <a:pPr algn="ctr">
                <a:lnSpc>
                  <a:spcPts val="1900"/>
                </a:lnSpc>
              </a:pPr>
              <a:r>
                <a:rPr lang="en-US" b="1" dirty="0">
                  <a:solidFill>
                    <a:schemeClr val="accent1"/>
                  </a:solidFill>
                </a:rPr>
                <a:t>Total Confident</a:t>
              </a:r>
              <a:br>
                <a:rPr lang="en-US" b="1" dirty="0">
                  <a:solidFill>
                    <a:schemeClr val="accent1"/>
                  </a:solidFill>
                </a:rPr>
              </a:br>
              <a:r>
                <a:rPr lang="en-US" b="1" dirty="0">
                  <a:solidFill>
                    <a:schemeClr val="accent1"/>
                  </a:solidFill>
                </a:rPr>
                <a:t>21%</a:t>
              </a:r>
            </a:p>
          </p:txBody>
        </p:sp>
        <p:cxnSp>
          <p:nvCxnSpPr>
            <p:cNvPr id="20" name="Straight Connector 19">
              <a:extLst>
                <a:ext uri="{FF2B5EF4-FFF2-40B4-BE49-F238E27FC236}">
                  <a16:creationId xmlns:a16="http://schemas.microsoft.com/office/drawing/2014/main" id="{276D3ACF-3DC4-0A3C-4235-130D6CE2C1CD}"/>
                </a:ext>
              </a:extLst>
            </p:cNvPr>
            <p:cNvCxnSpPr>
              <a:cxnSpLocks/>
            </p:cNvCxnSpPr>
            <p:nvPr/>
          </p:nvCxnSpPr>
          <p:spPr>
            <a:xfrm>
              <a:off x="3357173" y="2418719"/>
              <a:ext cx="0" cy="92688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0829E044-AE98-FDA2-40F2-B16CA5103759}"/>
              </a:ext>
            </a:extLst>
          </p:cNvPr>
          <p:cNvGrpSpPr/>
          <p:nvPr/>
        </p:nvGrpSpPr>
        <p:grpSpPr>
          <a:xfrm>
            <a:off x="4226098" y="3674993"/>
            <a:ext cx="1248601" cy="926884"/>
            <a:chOff x="3305640" y="3928118"/>
            <a:chExt cx="1248601" cy="926884"/>
          </a:xfrm>
        </p:grpSpPr>
        <p:sp>
          <p:nvSpPr>
            <p:cNvPr id="22" name="TextBox 21">
              <a:extLst>
                <a:ext uri="{FF2B5EF4-FFF2-40B4-BE49-F238E27FC236}">
                  <a16:creationId xmlns:a16="http://schemas.microsoft.com/office/drawing/2014/main" id="{BB62D218-9655-B26B-6DDA-F22C5A4E3955}"/>
                </a:ext>
              </a:extLst>
            </p:cNvPr>
            <p:cNvSpPr txBox="1"/>
            <p:nvPr/>
          </p:nvSpPr>
          <p:spPr>
            <a:xfrm>
              <a:off x="3305640" y="3978178"/>
              <a:ext cx="1248601" cy="823302"/>
            </a:xfrm>
            <a:prstGeom prst="rect">
              <a:avLst/>
            </a:prstGeom>
            <a:noFill/>
          </p:spPr>
          <p:txBody>
            <a:bodyPr wrap="square" rtlCol="0">
              <a:spAutoFit/>
            </a:bodyPr>
            <a:lstStyle/>
            <a:p>
              <a:pPr algn="ctr">
                <a:lnSpc>
                  <a:spcPts val="1900"/>
                </a:lnSpc>
              </a:pPr>
              <a:r>
                <a:rPr lang="en-US" b="1" dirty="0">
                  <a:solidFill>
                    <a:schemeClr val="accent4"/>
                  </a:solidFill>
                </a:rPr>
                <a:t>Total Not Confident</a:t>
              </a:r>
              <a:br>
                <a:rPr lang="en-US" b="1" dirty="0">
                  <a:solidFill>
                    <a:schemeClr val="accent4"/>
                  </a:solidFill>
                </a:rPr>
              </a:br>
              <a:r>
                <a:rPr lang="en-US" b="1" dirty="0">
                  <a:solidFill>
                    <a:schemeClr val="accent4"/>
                  </a:solidFill>
                </a:rPr>
                <a:t>74%</a:t>
              </a:r>
            </a:p>
          </p:txBody>
        </p:sp>
        <p:cxnSp>
          <p:nvCxnSpPr>
            <p:cNvPr id="23" name="Straight Connector 22">
              <a:extLst>
                <a:ext uri="{FF2B5EF4-FFF2-40B4-BE49-F238E27FC236}">
                  <a16:creationId xmlns:a16="http://schemas.microsoft.com/office/drawing/2014/main" id="{22D33F20-5580-D987-9EDE-5C8BF0045122}"/>
                </a:ext>
              </a:extLst>
            </p:cNvPr>
            <p:cNvCxnSpPr>
              <a:cxnSpLocks/>
            </p:cNvCxnSpPr>
            <p:nvPr/>
          </p:nvCxnSpPr>
          <p:spPr>
            <a:xfrm>
              <a:off x="3357173" y="3928118"/>
              <a:ext cx="0" cy="9268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2662B42-BDC2-13C4-3270-9571567FFCF9}"/>
              </a:ext>
            </a:extLst>
          </p:cNvPr>
          <p:cNvGrpSpPr/>
          <p:nvPr/>
        </p:nvGrpSpPr>
        <p:grpSpPr>
          <a:xfrm>
            <a:off x="7277398" y="2505842"/>
            <a:ext cx="1148099" cy="926884"/>
            <a:chOff x="6771366" y="2418719"/>
            <a:chExt cx="1148099" cy="926884"/>
          </a:xfrm>
        </p:grpSpPr>
        <p:sp>
          <p:nvSpPr>
            <p:cNvPr id="25" name="TextBox 24">
              <a:extLst>
                <a:ext uri="{FF2B5EF4-FFF2-40B4-BE49-F238E27FC236}">
                  <a16:creationId xmlns:a16="http://schemas.microsoft.com/office/drawing/2014/main" id="{18787310-4519-E712-1406-A4189DBD4BA3}"/>
                </a:ext>
              </a:extLst>
            </p:cNvPr>
            <p:cNvSpPr txBox="1"/>
            <p:nvPr/>
          </p:nvSpPr>
          <p:spPr>
            <a:xfrm>
              <a:off x="6771366" y="2468779"/>
              <a:ext cx="1148099" cy="823302"/>
            </a:xfrm>
            <a:prstGeom prst="rect">
              <a:avLst/>
            </a:prstGeom>
            <a:noFill/>
          </p:spPr>
          <p:txBody>
            <a:bodyPr wrap="square" rtlCol="0">
              <a:spAutoFit/>
            </a:bodyPr>
            <a:lstStyle/>
            <a:p>
              <a:pPr algn="ctr">
                <a:lnSpc>
                  <a:spcPts val="1900"/>
                </a:lnSpc>
              </a:pPr>
              <a:r>
                <a:rPr lang="en-US" b="1" dirty="0">
                  <a:solidFill>
                    <a:schemeClr val="accent1"/>
                  </a:solidFill>
                </a:rPr>
                <a:t>Total Confident</a:t>
              </a:r>
              <a:br>
                <a:rPr lang="en-US" b="1" dirty="0">
                  <a:solidFill>
                    <a:schemeClr val="accent1"/>
                  </a:solidFill>
                </a:rPr>
              </a:br>
              <a:r>
                <a:rPr lang="en-US" b="1" dirty="0">
                  <a:solidFill>
                    <a:schemeClr val="accent1"/>
                  </a:solidFill>
                </a:rPr>
                <a:t>25%</a:t>
              </a:r>
            </a:p>
          </p:txBody>
        </p:sp>
        <p:cxnSp>
          <p:nvCxnSpPr>
            <p:cNvPr id="26" name="Straight Connector 25">
              <a:extLst>
                <a:ext uri="{FF2B5EF4-FFF2-40B4-BE49-F238E27FC236}">
                  <a16:creationId xmlns:a16="http://schemas.microsoft.com/office/drawing/2014/main" id="{53A5C0B2-48C7-8544-E414-2D9DE1C70C69}"/>
                </a:ext>
              </a:extLst>
            </p:cNvPr>
            <p:cNvCxnSpPr>
              <a:cxnSpLocks/>
            </p:cNvCxnSpPr>
            <p:nvPr/>
          </p:nvCxnSpPr>
          <p:spPr>
            <a:xfrm>
              <a:off x="6807137" y="2418719"/>
              <a:ext cx="0" cy="92688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F46FF97F-F72A-2C5E-5F12-486F6802662A}"/>
              </a:ext>
            </a:extLst>
          </p:cNvPr>
          <p:cNvGrpSpPr/>
          <p:nvPr/>
        </p:nvGrpSpPr>
        <p:grpSpPr>
          <a:xfrm>
            <a:off x="7787732" y="3674993"/>
            <a:ext cx="1236291" cy="827672"/>
            <a:chOff x="6771367" y="3928118"/>
            <a:chExt cx="1236291" cy="926884"/>
          </a:xfrm>
        </p:grpSpPr>
        <p:sp>
          <p:nvSpPr>
            <p:cNvPr id="28" name="TextBox 27">
              <a:extLst>
                <a:ext uri="{FF2B5EF4-FFF2-40B4-BE49-F238E27FC236}">
                  <a16:creationId xmlns:a16="http://schemas.microsoft.com/office/drawing/2014/main" id="{A3070D16-4EF4-A140-DFEC-31579929DD2D}"/>
                </a:ext>
              </a:extLst>
            </p:cNvPr>
            <p:cNvSpPr txBox="1"/>
            <p:nvPr/>
          </p:nvSpPr>
          <p:spPr>
            <a:xfrm>
              <a:off x="6771367" y="3978178"/>
              <a:ext cx="1236291" cy="823302"/>
            </a:xfrm>
            <a:prstGeom prst="rect">
              <a:avLst/>
            </a:prstGeom>
            <a:noFill/>
          </p:spPr>
          <p:txBody>
            <a:bodyPr wrap="square" rtlCol="0">
              <a:spAutoFit/>
            </a:bodyPr>
            <a:lstStyle/>
            <a:p>
              <a:pPr algn="ctr">
                <a:lnSpc>
                  <a:spcPts val="1900"/>
                </a:lnSpc>
              </a:pPr>
              <a:r>
                <a:rPr lang="en-US" b="1" dirty="0">
                  <a:solidFill>
                    <a:schemeClr val="accent4"/>
                  </a:solidFill>
                </a:rPr>
                <a:t>Total Not Confident</a:t>
              </a:r>
              <a:br>
                <a:rPr lang="en-US" b="1" dirty="0">
                  <a:solidFill>
                    <a:schemeClr val="accent4"/>
                  </a:solidFill>
                </a:rPr>
              </a:br>
              <a:r>
                <a:rPr lang="en-US" b="1" dirty="0">
                  <a:solidFill>
                    <a:schemeClr val="accent4"/>
                  </a:solidFill>
                </a:rPr>
                <a:t>69%</a:t>
              </a:r>
            </a:p>
          </p:txBody>
        </p:sp>
        <p:cxnSp>
          <p:nvCxnSpPr>
            <p:cNvPr id="29" name="Straight Connector 28">
              <a:extLst>
                <a:ext uri="{FF2B5EF4-FFF2-40B4-BE49-F238E27FC236}">
                  <a16:creationId xmlns:a16="http://schemas.microsoft.com/office/drawing/2014/main" id="{81936E18-A627-3DE2-E243-486C4E3EEA01}"/>
                </a:ext>
              </a:extLst>
            </p:cNvPr>
            <p:cNvCxnSpPr>
              <a:cxnSpLocks/>
            </p:cNvCxnSpPr>
            <p:nvPr/>
          </p:nvCxnSpPr>
          <p:spPr>
            <a:xfrm>
              <a:off x="6807137" y="3928118"/>
              <a:ext cx="0" cy="9268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7" name="Table 6">
            <a:extLst>
              <a:ext uri="{FF2B5EF4-FFF2-40B4-BE49-F238E27FC236}">
                <a16:creationId xmlns:a16="http://schemas.microsoft.com/office/drawing/2014/main" id="{61CD1685-B9DD-C950-15AC-D36BCA1EA4BC}"/>
              </a:ext>
            </a:extLst>
          </p:cNvPr>
          <p:cNvGraphicFramePr>
            <a:graphicFrameLocks noGrp="1"/>
          </p:cNvGraphicFramePr>
          <p:nvPr>
            <p:extLst>
              <p:ext uri="{D42A27DB-BD31-4B8C-83A1-F6EECF244321}">
                <p14:modId xmlns:p14="http://schemas.microsoft.com/office/powerpoint/2010/main" val="2434747692"/>
              </p:ext>
            </p:extLst>
          </p:nvPr>
        </p:nvGraphicFramePr>
        <p:xfrm>
          <a:off x="2856216" y="5271507"/>
          <a:ext cx="6088865" cy="1112520"/>
        </p:xfrm>
        <a:graphic>
          <a:graphicData uri="http://schemas.openxmlformats.org/drawingml/2006/table">
            <a:tbl>
              <a:tblPr firstRow="1" bandRow="1">
                <a:tableStyleId>{5C22544A-7EE6-4342-B048-85BDC9FD1C3A}</a:tableStyleId>
              </a:tblPr>
              <a:tblGrid>
                <a:gridCol w="2547991">
                  <a:extLst>
                    <a:ext uri="{9D8B030D-6E8A-4147-A177-3AD203B41FA5}">
                      <a16:colId xmlns:a16="http://schemas.microsoft.com/office/drawing/2014/main" val="147777242"/>
                    </a:ext>
                  </a:extLst>
                </a:gridCol>
                <a:gridCol w="1150705">
                  <a:extLst>
                    <a:ext uri="{9D8B030D-6E8A-4147-A177-3AD203B41FA5}">
                      <a16:colId xmlns:a16="http://schemas.microsoft.com/office/drawing/2014/main" val="3056831921"/>
                    </a:ext>
                  </a:extLst>
                </a:gridCol>
                <a:gridCol w="1500027">
                  <a:extLst>
                    <a:ext uri="{9D8B030D-6E8A-4147-A177-3AD203B41FA5}">
                      <a16:colId xmlns:a16="http://schemas.microsoft.com/office/drawing/2014/main" val="2813548627"/>
                    </a:ext>
                  </a:extLst>
                </a:gridCol>
                <a:gridCol w="890142">
                  <a:extLst>
                    <a:ext uri="{9D8B030D-6E8A-4147-A177-3AD203B41FA5}">
                      <a16:colId xmlns:a16="http://schemas.microsoft.com/office/drawing/2014/main" val="4016772887"/>
                    </a:ext>
                  </a:extLst>
                </a:gridCol>
              </a:tblGrid>
              <a:tr h="370840">
                <a:tc>
                  <a:txBody>
                    <a:bodyPr/>
                    <a:lstStyle/>
                    <a:p>
                      <a:pPr algn="ctr"/>
                      <a:r>
                        <a:rPr lang="en-US" sz="1600" dirty="0"/>
                        <a:t>Total Not Confident</a:t>
                      </a:r>
                    </a:p>
                  </a:txBody>
                  <a:tcPr/>
                </a:tc>
                <a:tc>
                  <a:txBody>
                    <a:bodyPr/>
                    <a:lstStyle/>
                    <a:p>
                      <a:pPr algn="ctr" fontAlgn="ctr"/>
                      <a:r>
                        <a:rPr lang="en-US" sz="1600" b="1" kern="1200" dirty="0">
                          <a:solidFill>
                            <a:schemeClr val="lt1"/>
                          </a:solidFill>
                          <a:latin typeface="+mn-lt"/>
                          <a:ea typeface="+mn-ea"/>
                          <a:cs typeface="+mn-cs"/>
                        </a:rPr>
                        <a:t>$0-$75K</a:t>
                      </a:r>
                    </a:p>
                  </a:txBody>
                  <a:tcPr marL="6350" marR="6350" marT="6350" marB="0" anchor="ctr"/>
                </a:tc>
                <a:tc>
                  <a:txBody>
                    <a:bodyPr/>
                    <a:lstStyle/>
                    <a:p>
                      <a:pPr algn="ctr" fontAlgn="ctr"/>
                      <a:r>
                        <a:rPr lang="en-US" sz="1600" b="1" kern="1200" dirty="0">
                          <a:solidFill>
                            <a:schemeClr val="lt1"/>
                          </a:solidFill>
                          <a:latin typeface="+mn-lt"/>
                          <a:ea typeface="+mn-ea"/>
                          <a:cs typeface="+mn-cs"/>
                        </a:rPr>
                        <a:t>$75K-$150K</a:t>
                      </a:r>
                    </a:p>
                  </a:txBody>
                  <a:tcPr marL="6350" marR="6350" marT="6350" marB="0" anchor="ctr"/>
                </a:tc>
                <a:tc>
                  <a:txBody>
                    <a:bodyPr/>
                    <a:lstStyle/>
                    <a:p>
                      <a:pPr algn="ctr" fontAlgn="ctr"/>
                      <a:r>
                        <a:rPr lang="en-US" sz="1600" b="1" kern="1200" dirty="0">
                          <a:solidFill>
                            <a:schemeClr val="lt1"/>
                          </a:solidFill>
                          <a:latin typeface="+mn-lt"/>
                          <a:ea typeface="+mn-ea"/>
                          <a:cs typeface="+mn-cs"/>
                        </a:rPr>
                        <a:t>$150K+</a:t>
                      </a:r>
                    </a:p>
                  </a:txBody>
                  <a:tcPr marL="6350" marR="6350" marT="6350" marB="0" anchor="ctr"/>
                </a:tc>
                <a:extLst>
                  <a:ext uri="{0D108BD9-81ED-4DB2-BD59-A6C34878D82A}">
                    <a16:rowId xmlns:a16="http://schemas.microsoft.com/office/drawing/2014/main" val="3522463725"/>
                  </a:ext>
                </a:extLst>
              </a:tr>
              <a:tr h="370840">
                <a:tc>
                  <a:txBody>
                    <a:bodyPr/>
                    <a:lstStyle/>
                    <a:p>
                      <a:pPr algn="ctr"/>
                      <a:r>
                        <a:rPr lang="en-US" sz="1600" b="1" dirty="0"/>
                        <a:t>Afford Same Community</a:t>
                      </a:r>
                    </a:p>
                  </a:txBody>
                  <a:tcPr/>
                </a:tc>
                <a:tc>
                  <a:txBody>
                    <a:bodyPr/>
                    <a:lstStyle/>
                    <a:p>
                      <a:pPr algn="ctr"/>
                      <a:r>
                        <a:rPr lang="en-US" sz="1600" dirty="0"/>
                        <a:t>78%</a:t>
                      </a:r>
                    </a:p>
                  </a:txBody>
                  <a:tcPr/>
                </a:tc>
                <a:tc>
                  <a:txBody>
                    <a:bodyPr/>
                    <a:lstStyle/>
                    <a:p>
                      <a:pPr algn="ctr"/>
                      <a:r>
                        <a:rPr lang="en-US" sz="1600" dirty="0"/>
                        <a:t>71%</a:t>
                      </a:r>
                    </a:p>
                  </a:txBody>
                  <a:tcPr/>
                </a:tc>
                <a:tc>
                  <a:txBody>
                    <a:bodyPr/>
                    <a:lstStyle/>
                    <a:p>
                      <a:pPr algn="ctr"/>
                      <a:r>
                        <a:rPr lang="en-US" sz="1600" dirty="0"/>
                        <a:t>75%</a:t>
                      </a:r>
                    </a:p>
                  </a:txBody>
                  <a:tcPr/>
                </a:tc>
                <a:extLst>
                  <a:ext uri="{0D108BD9-81ED-4DB2-BD59-A6C34878D82A}">
                    <a16:rowId xmlns:a16="http://schemas.microsoft.com/office/drawing/2014/main" val="1933587304"/>
                  </a:ext>
                </a:extLst>
              </a:tr>
              <a:tr h="370840">
                <a:tc>
                  <a:txBody>
                    <a:bodyPr/>
                    <a:lstStyle/>
                    <a:p>
                      <a:pPr algn="ctr"/>
                      <a:r>
                        <a:rPr lang="en-US" sz="1600" b="1" dirty="0"/>
                        <a:t>Better Off</a:t>
                      </a:r>
                    </a:p>
                  </a:txBody>
                  <a:tcPr/>
                </a:tc>
                <a:tc>
                  <a:txBody>
                    <a:bodyPr/>
                    <a:lstStyle/>
                    <a:p>
                      <a:pPr algn="ctr"/>
                      <a:r>
                        <a:rPr lang="en-US" sz="1600" dirty="0"/>
                        <a:t>67%</a:t>
                      </a:r>
                    </a:p>
                  </a:txBody>
                  <a:tcPr/>
                </a:tc>
                <a:tc>
                  <a:txBody>
                    <a:bodyPr/>
                    <a:lstStyle/>
                    <a:p>
                      <a:pPr algn="ctr"/>
                      <a:r>
                        <a:rPr lang="en-US" sz="1600" dirty="0"/>
                        <a:t>67%</a:t>
                      </a:r>
                    </a:p>
                  </a:txBody>
                  <a:tcPr/>
                </a:tc>
                <a:tc>
                  <a:txBody>
                    <a:bodyPr/>
                    <a:lstStyle/>
                    <a:p>
                      <a:pPr algn="ctr"/>
                      <a:r>
                        <a:rPr lang="en-US" sz="1600" dirty="0"/>
                        <a:t>70%</a:t>
                      </a:r>
                    </a:p>
                  </a:txBody>
                  <a:tcPr/>
                </a:tc>
                <a:extLst>
                  <a:ext uri="{0D108BD9-81ED-4DB2-BD59-A6C34878D82A}">
                    <a16:rowId xmlns:a16="http://schemas.microsoft.com/office/drawing/2014/main" val="2351060282"/>
                  </a:ext>
                </a:extLst>
              </a:tr>
            </a:tbl>
          </a:graphicData>
        </a:graphic>
      </p:graphicFrame>
      <p:sp>
        <p:nvSpPr>
          <p:cNvPr id="6" name="Arrow: Right 5">
            <a:extLst>
              <a:ext uri="{FF2B5EF4-FFF2-40B4-BE49-F238E27FC236}">
                <a16:creationId xmlns:a16="http://schemas.microsoft.com/office/drawing/2014/main" id="{EC919984-8B91-4E06-6CAB-086FE384E520}"/>
              </a:ext>
            </a:extLst>
          </p:cNvPr>
          <p:cNvSpPr/>
          <p:nvPr/>
        </p:nvSpPr>
        <p:spPr>
          <a:xfrm>
            <a:off x="164386" y="5405282"/>
            <a:ext cx="2570169" cy="847431"/>
          </a:xfrm>
          <a:prstGeom prst="rightArrow">
            <a:avLst>
              <a:gd name="adj1" fmla="val 79097"/>
              <a:gd name="adj2"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Notably, these concerns cut across income lines</a:t>
            </a:r>
          </a:p>
        </p:txBody>
      </p:sp>
    </p:spTree>
    <p:extLst>
      <p:ext uri="{BB962C8B-B14F-4D97-AF65-F5344CB8AC3E}">
        <p14:creationId xmlns:p14="http://schemas.microsoft.com/office/powerpoint/2010/main" val="22763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58EB-A85F-80FA-CE14-01AC4A2FC5AD}"/>
              </a:ext>
            </a:extLst>
          </p:cNvPr>
          <p:cNvSpPr>
            <a:spLocks noGrp="1"/>
          </p:cNvSpPr>
          <p:nvPr>
            <p:ph type="title"/>
          </p:nvPr>
        </p:nvSpPr>
        <p:spPr>
          <a:xfrm>
            <a:off x="0" y="273052"/>
            <a:ext cx="9144000" cy="1118329"/>
          </a:xfrm>
        </p:spPr>
        <p:txBody>
          <a:bodyPr>
            <a:normAutofit/>
          </a:bodyPr>
          <a:lstStyle/>
          <a:p>
            <a:r>
              <a:rPr lang="en-US" sz="2900" dirty="0"/>
              <a:t>Californians remain “concerned” and “frustrated” about the state – and fewer are “hopeful” than in 2018.</a:t>
            </a:r>
          </a:p>
        </p:txBody>
      </p:sp>
      <p:sp>
        <p:nvSpPr>
          <p:cNvPr id="3" name="Text Placeholder 2">
            <a:extLst>
              <a:ext uri="{FF2B5EF4-FFF2-40B4-BE49-F238E27FC236}">
                <a16:creationId xmlns:a16="http://schemas.microsoft.com/office/drawing/2014/main" id="{6C6717B7-94AA-B0E7-FCD4-60AA36146807}"/>
              </a:ext>
            </a:extLst>
          </p:cNvPr>
          <p:cNvSpPr>
            <a:spLocks noGrp="1"/>
          </p:cNvSpPr>
          <p:nvPr>
            <p:ph type="body" sz="quarter" idx="10"/>
          </p:nvPr>
        </p:nvSpPr>
        <p:spPr/>
        <p:txBody>
          <a:bodyPr/>
          <a:lstStyle/>
          <a:p>
            <a:r>
              <a:rPr lang="en-US" dirty="0"/>
              <a:t>QFM6. (Total)</a:t>
            </a:r>
          </a:p>
        </p:txBody>
      </p:sp>
      <p:graphicFrame>
        <p:nvGraphicFramePr>
          <p:cNvPr id="4" name="Chart 3">
            <a:extLst>
              <a:ext uri="{FF2B5EF4-FFF2-40B4-BE49-F238E27FC236}">
                <a16:creationId xmlns:a16="http://schemas.microsoft.com/office/drawing/2014/main" id="{E5F55C13-588B-C414-9DAE-21D52EE320E5}"/>
              </a:ext>
            </a:extLst>
          </p:cNvPr>
          <p:cNvGraphicFramePr>
            <a:graphicFrameLocks/>
          </p:cNvGraphicFramePr>
          <p:nvPr/>
        </p:nvGraphicFramePr>
        <p:xfrm>
          <a:off x="1792750" y="2207696"/>
          <a:ext cx="2034052" cy="40828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842FD89-0928-7952-E306-3B9AA7A78B33}"/>
              </a:ext>
            </a:extLst>
          </p:cNvPr>
          <p:cNvSpPr/>
          <p:nvPr/>
        </p:nvSpPr>
        <p:spPr>
          <a:xfrm>
            <a:off x="2241415" y="1482979"/>
            <a:ext cx="1136723" cy="369332"/>
          </a:xfrm>
          <a:prstGeom prst="rect">
            <a:avLst/>
          </a:prstGeom>
          <a:solidFill>
            <a:schemeClr val="accent6">
              <a:lumMod val="40000"/>
              <a:lumOff val="60000"/>
            </a:schemeClr>
          </a:solidFill>
          <a:ln>
            <a:solidFill>
              <a:schemeClr val="accent1"/>
            </a:solidFill>
          </a:ln>
        </p:spPr>
        <p:txBody>
          <a:bodyPr wrap="square">
            <a:spAutoFit/>
          </a:bodyPr>
          <a:lstStyle/>
          <a:p>
            <a:pPr algn="ctr"/>
            <a:r>
              <a:rPr lang="en-US" b="1" dirty="0"/>
              <a:t>2012</a:t>
            </a:r>
          </a:p>
        </p:txBody>
      </p:sp>
      <p:pic>
        <p:nvPicPr>
          <p:cNvPr id="6" name="Picture 2" descr="Crossed Fingers on Apple iOS 12.1">
            <a:extLst>
              <a:ext uri="{FF2B5EF4-FFF2-40B4-BE49-F238E27FC236}">
                <a16:creationId xmlns:a16="http://schemas.microsoft.com/office/drawing/2014/main" id="{B0E75B8B-5B14-7229-8A9D-9D9C2375FCE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898" y="2722749"/>
            <a:ext cx="358241" cy="358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nxious Face With Sweat on Apple iOS 12.1">
            <a:extLst>
              <a:ext uri="{FF2B5EF4-FFF2-40B4-BE49-F238E27FC236}">
                <a16:creationId xmlns:a16="http://schemas.microsoft.com/office/drawing/2014/main" id="{C7B57285-4131-C819-A5D5-572E25B0F3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898" y="2370222"/>
            <a:ext cx="358241" cy="3582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ace With Steam From Nose on Apple iOS 12.1">
            <a:extLst>
              <a:ext uri="{FF2B5EF4-FFF2-40B4-BE49-F238E27FC236}">
                <a16:creationId xmlns:a16="http://schemas.microsoft.com/office/drawing/2014/main" id="{66AC409A-7C81-EFB7-95D3-0AE7C0B6E93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2898" y="3099058"/>
            <a:ext cx="358241" cy="358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ieved Face on Apple iOS 12.1">
            <a:extLst>
              <a:ext uri="{FF2B5EF4-FFF2-40B4-BE49-F238E27FC236}">
                <a16:creationId xmlns:a16="http://schemas.microsoft.com/office/drawing/2014/main" id="{A26BA742-55FC-FFA9-F950-B265269C130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2898" y="4544768"/>
            <a:ext cx="358241" cy="358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ngry Face on Apple iOS 12.1">
            <a:extLst>
              <a:ext uri="{FF2B5EF4-FFF2-40B4-BE49-F238E27FC236}">
                <a16:creationId xmlns:a16="http://schemas.microsoft.com/office/drawing/2014/main" id="{02E190AF-A910-3BAE-1008-E091C7286458}"/>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3805" y="4170364"/>
            <a:ext cx="356427" cy="3564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Worried Face on Apple iOS 12.1">
            <a:extLst>
              <a:ext uri="{FF2B5EF4-FFF2-40B4-BE49-F238E27FC236}">
                <a16:creationId xmlns:a16="http://schemas.microsoft.com/office/drawing/2014/main" id="{9348AFA7-D1A9-6759-D974-98FD211EF1AA}"/>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3805" y="3469298"/>
            <a:ext cx="356427" cy="3564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Smiling Face on Apple iOS 12.1">
            <a:extLst>
              <a:ext uri="{FF2B5EF4-FFF2-40B4-BE49-F238E27FC236}">
                <a16:creationId xmlns:a16="http://schemas.microsoft.com/office/drawing/2014/main" id="{48BB0A6C-59E8-A8A6-9335-E577DC644B7B}"/>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2898" y="5315848"/>
            <a:ext cx="358241" cy="3582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Man Shrugging on Apple iOS 12.1">
            <a:extLst>
              <a:ext uri="{FF2B5EF4-FFF2-40B4-BE49-F238E27FC236}">
                <a16:creationId xmlns:a16="http://schemas.microsoft.com/office/drawing/2014/main" id="{80D5A53D-0EA8-1919-5EC1-7108205DC222}"/>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2898" y="4912199"/>
            <a:ext cx="358241" cy="3582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Persevering Face on Apple iOS 12.1">
            <a:extLst>
              <a:ext uri="{FF2B5EF4-FFF2-40B4-BE49-F238E27FC236}">
                <a16:creationId xmlns:a16="http://schemas.microsoft.com/office/drawing/2014/main" id="{07CAD9C0-B9F6-AF6E-DA73-8EEDD9B4C641}"/>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2898" y="3808190"/>
            <a:ext cx="358241" cy="35824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717593D-8E63-60FC-41AD-C9D23F2E77D8}"/>
              </a:ext>
            </a:extLst>
          </p:cNvPr>
          <p:cNvSpPr/>
          <p:nvPr/>
        </p:nvSpPr>
        <p:spPr>
          <a:xfrm>
            <a:off x="6237850" y="1482979"/>
            <a:ext cx="1136723" cy="369332"/>
          </a:xfrm>
          <a:prstGeom prst="rect">
            <a:avLst/>
          </a:prstGeom>
          <a:solidFill>
            <a:schemeClr val="accent6">
              <a:lumMod val="40000"/>
              <a:lumOff val="60000"/>
            </a:schemeClr>
          </a:solidFill>
          <a:ln>
            <a:solidFill>
              <a:schemeClr val="accent1"/>
            </a:solidFill>
          </a:ln>
        </p:spPr>
        <p:txBody>
          <a:bodyPr wrap="square">
            <a:spAutoFit/>
          </a:bodyPr>
          <a:lstStyle/>
          <a:p>
            <a:pPr algn="ctr"/>
            <a:r>
              <a:rPr lang="en-US" b="1" dirty="0"/>
              <a:t>2024</a:t>
            </a:r>
          </a:p>
        </p:txBody>
      </p:sp>
      <p:graphicFrame>
        <p:nvGraphicFramePr>
          <p:cNvPr id="18" name="Chart 17">
            <a:extLst>
              <a:ext uri="{FF2B5EF4-FFF2-40B4-BE49-F238E27FC236}">
                <a16:creationId xmlns:a16="http://schemas.microsoft.com/office/drawing/2014/main" id="{035F1847-2D72-B8D6-376E-A81717F37349}"/>
              </a:ext>
            </a:extLst>
          </p:cNvPr>
          <p:cNvGraphicFramePr>
            <a:graphicFrameLocks/>
          </p:cNvGraphicFramePr>
          <p:nvPr/>
        </p:nvGraphicFramePr>
        <p:xfrm>
          <a:off x="5789185" y="2198818"/>
          <a:ext cx="2034052" cy="408287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9" name="Chart 18">
            <a:extLst>
              <a:ext uri="{FF2B5EF4-FFF2-40B4-BE49-F238E27FC236}">
                <a16:creationId xmlns:a16="http://schemas.microsoft.com/office/drawing/2014/main" id="{2416595A-09BA-B08A-7019-2147F0A06D88}"/>
              </a:ext>
            </a:extLst>
          </p:cNvPr>
          <p:cNvGraphicFramePr>
            <a:graphicFrameLocks/>
          </p:cNvGraphicFramePr>
          <p:nvPr/>
        </p:nvGraphicFramePr>
        <p:xfrm>
          <a:off x="3688873" y="2198818"/>
          <a:ext cx="2034052" cy="4082873"/>
        </p:xfrm>
        <a:graphic>
          <a:graphicData uri="http://schemas.openxmlformats.org/drawingml/2006/chart">
            <c:chart xmlns:c="http://schemas.openxmlformats.org/drawingml/2006/chart" xmlns:r="http://schemas.openxmlformats.org/officeDocument/2006/relationships" r:id="rId13"/>
          </a:graphicData>
        </a:graphic>
      </p:graphicFrame>
      <p:sp>
        <p:nvSpPr>
          <p:cNvPr id="20" name="Rectangle 19">
            <a:extLst>
              <a:ext uri="{FF2B5EF4-FFF2-40B4-BE49-F238E27FC236}">
                <a16:creationId xmlns:a16="http://schemas.microsoft.com/office/drawing/2014/main" id="{4E7CFE9C-A921-6D4B-5261-DBA7E8C8F1A4}"/>
              </a:ext>
            </a:extLst>
          </p:cNvPr>
          <p:cNvSpPr/>
          <p:nvPr/>
        </p:nvSpPr>
        <p:spPr>
          <a:xfrm>
            <a:off x="4137538" y="1482979"/>
            <a:ext cx="1136723" cy="369332"/>
          </a:xfrm>
          <a:prstGeom prst="rect">
            <a:avLst/>
          </a:prstGeom>
          <a:solidFill>
            <a:schemeClr val="accent6">
              <a:lumMod val="40000"/>
              <a:lumOff val="60000"/>
            </a:schemeClr>
          </a:solidFill>
          <a:ln>
            <a:solidFill>
              <a:schemeClr val="accent1"/>
            </a:solidFill>
          </a:ln>
        </p:spPr>
        <p:txBody>
          <a:bodyPr wrap="square">
            <a:spAutoFit/>
          </a:bodyPr>
          <a:lstStyle/>
          <a:p>
            <a:pPr algn="ctr"/>
            <a:r>
              <a:rPr lang="en-US" b="1" dirty="0"/>
              <a:t>2018</a:t>
            </a:r>
          </a:p>
        </p:txBody>
      </p:sp>
      <p:graphicFrame>
        <p:nvGraphicFramePr>
          <p:cNvPr id="21" name="Table 20">
            <a:extLst>
              <a:ext uri="{FF2B5EF4-FFF2-40B4-BE49-F238E27FC236}">
                <a16:creationId xmlns:a16="http://schemas.microsoft.com/office/drawing/2014/main" id="{B0F9BF56-4C3F-0553-23D1-7D2DA3847FFD}"/>
              </a:ext>
            </a:extLst>
          </p:cNvPr>
          <p:cNvGraphicFramePr>
            <a:graphicFrameLocks noGrp="1" noDrilldown="1" noMove="1" noResize="1"/>
          </p:cNvGraphicFramePr>
          <p:nvPr/>
        </p:nvGraphicFramePr>
        <p:xfrm>
          <a:off x="188673" y="2411058"/>
          <a:ext cx="1604607" cy="3536984"/>
        </p:xfrm>
        <a:graphic>
          <a:graphicData uri="http://schemas.openxmlformats.org/drawingml/2006/table">
            <a:tbl>
              <a:tblPr>
                <a:tableStyleId>{93296810-A885-4BE3-A3E7-6D5BEEA58F35}</a:tableStyleId>
              </a:tblPr>
              <a:tblGrid>
                <a:gridCol w="1604607">
                  <a:extLst>
                    <a:ext uri="{9D8B030D-6E8A-4147-A177-3AD203B41FA5}">
                      <a16:colId xmlns:a16="http://schemas.microsoft.com/office/drawing/2014/main" val="573054357"/>
                    </a:ext>
                  </a:extLst>
                </a:gridCol>
              </a:tblGrid>
              <a:tr h="267554">
                <a:tc>
                  <a:txBody>
                    <a:bodyPr/>
                    <a:lstStyle/>
                    <a:p>
                      <a:pPr algn="r" fontAlgn="b"/>
                      <a:r>
                        <a:rPr lang="en-US" sz="1600" u="none" strike="noStrike" dirty="0">
                          <a:effectLst/>
                        </a:rPr>
                        <a:t>Concerned</a:t>
                      </a:r>
                      <a:endParaRPr lang="en-US" sz="1600" b="0" i="0" u="none" strike="noStrike" dirty="0">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9131495"/>
                  </a:ext>
                </a:extLst>
              </a:tr>
              <a:tr h="363270">
                <a:tc>
                  <a:txBody>
                    <a:bodyPr/>
                    <a:lstStyle/>
                    <a:p>
                      <a:pPr algn="r" fontAlgn="b"/>
                      <a:r>
                        <a:rPr lang="en-US" sz="1600" u="none" strike="noStrike" dirty="0">
                          <a:effectLst/>
                        </a:rPr>
                        <a:t>Hopeful</a:t>
                      </a:r>
                      <a:endParaRPr lang="en-US" sz="1600" b="0" i="0" u="none" strike="noStrike" dirty="0">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5967724"/>
                  </a:ext>
                </a:extLst>
              </a:tr>
              <a:tr h="363270">
                <a:tc>
                  <a:txBody>
                    <a:bodyPr/>
                    <a:lstStyle/>
                    <a:p>
                      <a:pPr algn="r" fontAlgn="b"/>
                      <a:r>
                        <a:rPr lang="en-US" sz="1600" u="none" strike="noStrike" dirty="0">
                          <a:effectLst/>
                        </a:rPr>
                        <a:t>Frustrated</a:t>
                      </a:r>
                      <a:endParaRPr lang="en-US" sz="1600" b="0" i="0" u="none" strike="noStrike" dirty="0">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0826138"/>
                  </a:ext>
                </a:extLst>
              </a:tr>
              <a:tr h="363270">
                <a:tc>
                  <a:txBody>
                    <a:bodyPr/>
                    <a:lstStyle/>
                    <a:p>
                      <a:pPr algn="r" fontAlgn="b"/>
                      <a:r>
                        <a:rPr lang="en-US" sz="1600" u="none" strike="noStrike">
                          <a:effectLst/>
                        </a:rPr>
                        <a:t>Alarmed</a:t>
                      </a:r>
                      <a:endParaRPr lang="en-US" sz="1600" b="0" i="0" u="none" strike="noStrike">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5062851"/>
                  </a:ext>
                </a:extLst>
              </a:tr>
              <a:tr h="363270">
                <a:tc>
                  <a:txBody>
                    <a:bodyPr/>
                    <a:lstStyle/>
                    <a:p>
                      <a:pPr algn="r" fontAlgn="b"/>
                      <a:r>
                        <a:rPr lang="en-US" sz="1600" u="none" strike="noStrike">
                          <a:effectLst/>
                        </a:rPr>
                        <a:t>Helpless</a:t>
                      </a:r>
                      <a:endParaRPr lang="en-US" sz="1600" b="0" i="0" u="none" strike="noStrike">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8272109"/>
                  </a:ext>
                </a:extLst>
              </a:tr>
              <a:tr h="363270">
                <a:tc>
                  <a:txBody>
                    <a:bodyPr/>
                    <a:lstStyle/>
                    <a:p>
                      <a:pPr algn="r" fontAlgn="b"/>
                      <a:r>
                        <a:rPr lang="en-US" sz="1600" u="none" strike="noStrike" dirty="0">
                          <a:effectLst/>
                        </a:rPr>
                        <a:t>Angry</a:t>
                      </a:r>
                      <a:endParaRPr lang="en-US" sz="1600" b="0" i="0" u="none" strike="noStrike" dirty="0">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8573695"/>
                  </a:ext>
                </a:extLst>
              </a:tr>
              <a:tr h="363270">
                <a:tc>
                  <a:txBody>
                    <a:bodyPr/>
                    <a:lstStyle/>
                    <a:p>
                      <a:pPr algn="r" fontAlgn="b"/>
                      <a:r>
                        <a:rPr lang="en-US" sz="1600" u="none" strike="noStrike">
                          <a:effectLst/>
                        </a:rPr>
                        <a:t>Content</a:t>
                      </a:r>
                      <a:endParaRPr lang="en-US" sz="1600" b="0" i="0" u="none" strike="noStrike">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851036"/>
                  </a:ext>
                </a:extLst>
              </a:tr>
              <a:tr h="363270">
                <a:tc>
                  <a:txBody>
                    <a:bodyPr/>
                    <a:lstStyle/>
                    <a:p>
                      <a:pPr algn="r" fontAlgn="b"/>
                      <a:r>
                        <a:rPr lang="en-US" sz="1600" u="none" strike="noStrike" dirty="0">
                          <a:effectLst/>
                        </a:rPr>
                        <a:t>Indifferent</a:t>
                      </a:r>
                      <a:endParaRPr lang="en-US" sz="1600" b="0" i="0" u="none" strike="noStrike" dirty="0">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369303"/>
                  </a:ext>
                </a:extLst>
              </a:tr>
              <a:tr h="363270">
                <a:tc>
                  <a:txBody>
                    <a:bodyPr/>
                    <a:lstStyle/>
                    <a:p>
                      <a:pPr algn="r" fontAlgn="b"/>
                      <a:r>
                        <a:rPr lang="en-US" sz="1600" u="none" strike="noStrike">
                          <a:effectLst/>
                        </a:rPr>
                        <a:t>Happy</a:t>
                      </a:r>
                      <a:endParaRPr lang="en-US" sz="1600" b="0" i="0" u="none" strike="noStrike">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5848401"/>
                  </a:ext>
                </a:extLst>
              </a:tr>
              <a:tr h="363270">
                <a:tc>
                  <a:txBody>
                    <a:bodyPr/>
                    <a:lstStyle/>
                    <a:p>
                      <a:pPr algn="r" fontAlgn="b"/>
                      <a:r>
                        <a:rPr lang="en-US" sz="1600" u="none" strike="noStrike" dirty="0">
                          <a:effectLst/>
                        </a:rPr>
                        <a:t>Other/Don't know</a:t>
                      </a:r>
                      <a:endParaRPr lang="en-US" sz="1600" b="0" i="0" u="none" strike="noStrike" dirty="0">
                        <a:solidFill>
                          <a:srgbClr val="000000"/>
                        </a:solidFill>
                        <a:effectLst/>
                        <a:latin typeface="Aptos Narrow" panose="020B00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7755010"/>
                  </a:ext>
                </a:extLst>
              </a:tr>
            </a:tbl>
          </a:graphicData>
        </a:graphic>
      </p:graphicFrame>
      <p:sp>
        <p:nvSpPr>
          <p:cNvPr id="22" name="Rectangle 21">
            <a:extLst>
              <a:ext uri="{FF2B5EF4-FFF2-40B4-BE49-F238E27FC236}">
                <a16:creationId xmlns:a16="http://schemas.microsoft.com/office/drawing/2014/main" id="{8361D871-D7B3-F4C2-342A-EAAD08B6CC05}"/>
              </a:ext>
            </a:extLst>
          </p:cNvPr>
          <p:cNvSpPr/>
          <p:nvPr/>
        </p:nvSpPr>
        <p:spPr>
          <a:xfrm>
            <a:off x="7617039" y="1359869"/>
            <a:ext cx="1440698" cy="615553"/>
          </a:xfrm>
          <a:prstGeom prst="rect">
            <a:avLst/>
          </a:prstGeom>
          <a:solidFill>
            <a:schemeClr val="accent6">
              <a:lumMod val="40000"/>
              <a:lumOff val="60000"/>
            </a:schemeClr>
          </a:solidFill>
          <a:ln>
            <a:solidFill>
              <a:schemeClr val="accent1"/>
            </a:solidFill>
          </a:ln>
        </p:spPr>
        <p:txBody>
          <a:bodyPr wrap="square">
            <a:spAutoFit/>
          </a:bodyPr>
          <a:lstStyle/>
          <a:p>
            <a:pPr algn="ctr"/>
            <a:r>
              <a:rPr lang="en-US" b="1" dirty="0"/>
              <a:t>Difference </a:t>
            </a:r>
            <a:r>
              <a:rPr lang="en-US" sz="1600" dirty="0"/>
              <a:t>(2018-2024)</a:t>
            </a:r>
            <a:endParaRPr lang="en-US" dirty="0"/>
          </a:p>
        </p:txBody>
      </p:sp>
      <p:graphicFrame>
        <p:nvGraphicFramePr>
          <p:cNvPr id="23" name="Table 22">
            <a:extLst>
              <a:ext uri="{FF2B5EF4-FFF2-40B4-BE49-F238E27FC236}">
                <a16:creationId xmlns:a16="http://schemas.microsoft.com/office/drawing/2014/main" id="{080E44B9-D2E3-AF4C-55FC-EF5E7A5FB4EB}"/>
              </a:ext>
            </a:extLst>
          </p:cNvPr>
          <p:cNvGraphicFramePr>
            <a:graphicFrameLocks noGrp="1"/>
          </p:cNvGraphicFramePr>
          <p:nvPr>
            <p:extLst>
              <p:ext uri="{D42A27DB-BD31-4B8C-83A1-F6EECF244321}">
                <p14:modId xmlns:p14="http://schemas.microsoft.com/office/powerpoint/2010/main" val="1248946436"/>
              </p:ext>
            </p:extLst>
          </p:nvPr>
        </p:nvGraphicFramePr>
        <p:xfrm>
          <a:off x="7918288" y="2411058"/>
          <a:ext cx="838200" cy="3536980"/>
        </p:xfrm>
        <a:graphic>
          <a:graphicData uri="http://schemas.openxmlformats.org/drawingml/2006/table">
            <a:tbl>
              <a:tblPr>
                <a:tableStyleId>{93296810-A885-4BE3-A3E7-6D5BEEA58F35}</a:tableStyleId>
              </a:tblPr>
              <a:tblGrid>
                <a:gridCol w="838200">
                  <a:extLst>
                    <a:ext uri="{9D8B030D-6E8A-4147-A177-3AD203B41FA5}">
                      <a16:colId xmlns:a16="http://schemas.microsoft.com/office/drawing/2014/main" val="2934589766"/>
                    </a:ext>
                  </a:extLst>
                </a:gridCol>
              </a:tblGrid>
              <a:tr h="265309">
                <a:tc>
                  <a:txBody>
                    <a:bodyPr/>
                    <a:lstStyle/>
                    <a:p>
                      <a:pPr algn="ctr" fontAlgn="b"/>
                      <a:r>
                        <a:rPr lang="en-US" sz="1600" b="1" i="0" u="none" strike="noStrike" dirty="0">
                          <a:solidFill>
                            <a:schemeClr val="accent4"/>
                          </a:solidFill>
                          <a:effectLst/>
                          <a:latin typeface="Calibri" panose="020F0502020204030204" pitchFamily="34" charset="0"/>
                        </a:rPr>
                        <a:t>-9%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2788059"/>
                  </a:ext>
                </a:extLst>
              </a:tr>
              <a:tr h="363519">
                <a:tc>
                  <a:txBody>
                    <a:bodyPr/>
                    <a:lstStyle/>
                    <a:p>
                      <a:pPr algn="ctr" fontAlgn="b"/>
                      <a:r>
                        <a:rPr lang="en-US" sz="1600" b="1" i="0" u="none" strike="noStrike" dirty="0">
                          <a:solidFill>
                            <a:schemeClr val="accent4"/>
                          </a:solidFill>
                          <a:effectLst/>
                          <a:latin typeface="Calibri" panose="020F0502020204030204" pitchFamily="34" charset="0"/>
                        </a:rPr>
                        <a:t>-22%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630314"/>
                  </a:ext>
                </a:extLst>
              </a:tr>
              <a:tr h="363519">
                <a:tc>
                  <a:txBody>
                    <a:bodyPr/>
                    <a:lstStyle/>
                    <a:p>
                      <a:pPr algn="ctr" fontAlgn="b"/>
                      <a:r>
                        <a:rPr lang="en-US" sz="1600" b="1" i="0" u="none" strike="noStrike" dirty="0">
                          <a:solidFill>
                            <a:schemeClr val="accent4"/>
                          </a:solidFill>
                          <a:effectLst/>
                          <a:latin typeface="Calibri" panose="020F050202020403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787548"/>
                  </a:ext>
                </a:extLst>
              </a:tr>
              <a:tr h="363519">
                <a:tc>
                  <a:txBody>
                    <a:bodyPr/>
                    <a:lstStyle/>
                    <a:p>
                      <a:pPr algn="ctr" fontAlgn="b"/>
                      <a:r>
                        <a:rPr lang="en-US" sz="1600" b="1" i="0" u="none" strike="noStrike" dirty="0">
                          <a:solidFill>
                            <a:schemeClr val="accent1"/>
                          </a:solidFill>
                          <a:effectLst/>
                          <a:latin typeface="Calibri" panose="020F0502020204030204" pitchFamily="34" charset="0"/>
                        </a:rPr>
                        <a:t>+2%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1118264"/>
                  </a:ext>
                </a:extLst>
              </a:tr>
              <a:tr h="363519">
                <a:tc>
                  <a:txBody>
                    <a:bodyPr/>
                    <a:lstStyle/>
                    <a:p>
                      <a:pPr algn="ctr" fontAlgn="b"/>
                      <a:r>
                        <a:rPr lang="en-US" sz="1600" b="1" i="0" u="none" strike="noStrike">
                          <a:solidFill>
                            <a:srgbClr val="000000"/>
                          </a:solidFill>
                          <a:effectLst/>
                          <a:latin typeface="Calibri" panose="020F0502020204030204" pitchFamily="34" charset="0"/>
                        </a:rPr>
                        <a:t>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8983690"/>
                  </a:ext>
                </a:extLst>
              </a:tr>
              <a:tr h="363519">
                <a:tc>
                  <a:txBody>
                    <a:bodyPr/>
                    <a:lstStyle/>
                    <a:p>
                      <a:pPr algn="ctr" fontAlgn="b"/>
                      <a:r>
                        <a:rPr lang="en-US" sz="1600" b="1" i="0" u="none" strike="noStrike" dirty="0">
                          <a:solidFill>
                            <a:schemeClr val="accent4"/>
                          </a:solidFill>
                          <a:effectLst/>
                          <a:latin typeface="Calibri" panose="020F0502020204030204" pitchFamily="34" charset="0"/>
                        </a:rPr>
                        <a:t>-1%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3709957"/>
                  </a:ext>
                </a:extLst>
              </a:tr>
              <a:tr h="363519">
                <a:tc>
                  <a:txBody>
                    <a:bodyPr/>
                    <a:lstStyle/>
                    <a:p>
                      <a:pPr algn="ctr" fontAlgn="b"/>
                      <a:r>
                        <a:rPr lang="en-US" sz="1600" b="1" i="0" u="none" strike="noStrike" dirty="0">
                          <a:solidFill>
                            <a:schemeClr val="accent4"/>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9118164"/>
                  </a:ext>
                </a:extLst>
              </a:tr>
              <a:tr h="363519">
                <a:tc>
                  <a:txBody>
                    <a:bodyPr/>
                    <a:lstStyle/>
                    <a:p>
                      <a:pPr algn="ctr" fontAlgn="b"/>
                      <a:r>
                        <a:rPr lang="en-US" sz="1600" b="1" i="0" u="none" strike="noStrike" dirty="0">
                          <a:solidFill>
                            <a:schemeClr val="accent1"/>
                          </a:solidFill>
                          <a:effectLst/>
                          <a:latin typeface="Calibri" panose="020F0502020204030204" pitchFamily="34" charset="0"/>
                        </a:rPr>
                        <a:t>+1%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7789668"/>
                  </a:ext>
                </a:extLst>
              </a:tr>
              <a:tr h="363519">
                <a:tc>
                  <a:txBody>
                    <a:bodyPr/>
                    <a:lstStyle/>
                    <a:p>
                      <a:pPr algn="ctr" fontAlgn="b"/>
                      <a:r>
                        <a:rPr lang="en-US" sz="1600" b="1" i="0" u="none" strike="noStrike">
                          <a:solidFill>
                            <a:schemeClr val="accent4"/>
                          </a:solidFill>
                          <a:effectLst/>
                          <a:latin typeface="Calibri" panose="020F0502020204030204" pitchFamily="34" charset="0"/>
                        </a:rPr>
                        <a:t>-4%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6235444"/>
                  </a:ext>
                </a:extLst>
              </a:tr>
              <a:tr h="363519">
                <a:tc>
                  <a:txBody>
                    <a:bodyPr/>
                    <a:lstStyle/>
                    <a:p>
                      <a:pPr algn="ctr" fontAlgn="b"/>
                      <a:r>
                        <a:rPr lang="en-US" sz="1600" b="1" i="0" u="none" strike="noStrike" dirty="0">
                          <a:solidFill>
                            <a:schemeClr val="accent4"/>
                          </a:solidFill>
                          <a:effectLst/>
                          <a:latin typeface="Calibri" panose="020F0502020204030204" pitchFamily="34" charset="0"/>
                        </a:rPr>
                        <a:t>-2%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668014"/>
                  </a:ext>
                </a:extLst>
              </a:tr>
            </a:tbl>
          </a:graphicData>
        </a:graphic>
      </p:graphicFrame>
      <p:sp>
        <p:nvSpPr>
          <p:cNvPr id="15" name="Oval 14">
            <a:extLst>
              <a:ext uri="{FF2B5EF4-FFF2-40B4-BE49-F238E27FC236}">
                <a16:creationId xmlns:a16="http://schemas.microsoft.com/office/drawing/2014/main" id="{C4A3A2E8-5A77-B895-3C4A-CFA12FD3D2A5}"/>
              </a:ext>
            </a:extLst>
          </p:cNvPr>
          <p:cNvSpPr/>
          <p:nvPr/>
        </p:nvSpPr>
        <p:spPr>
          <a:xfrm>
            <a:off x="7998185" y="2707689"/>
            <a:ext cx="657541" cy="40837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48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13F1-17C5-3010-DB88-729F2029678A}"/>
              </a:ext>
            </a:extLst>
          </p:cNvPr>
          <p:cNvSpPr>
            <a:spLocks noGrp="1"/>
          </p:cNvSpPr>
          <p:nvPr>
            <p:ph type="title"/>
          </p:nvPr>
        </p:nvSpPr>
        <p:spPr>
          <a:xfrm>
            <a:off x="0" y="255298"/>
            <a:ext cx="9144000" cy="1118329"/>
          </a:xfrm>
        </p:spPr>
        <p:txBody>
          <a:bodyPr>
            <a:normAutofit/>
          </a:bodyPr>
          <a:lstStyle/>
          <a:p>
            <a:r>
              <a:rPr lang="en-US" dirty="0"/>
              <a:t>Voters are split in their views of </a:t>
            </a:r>
            <a:br>
              <a:rPr lang="en-US" dirty="0"/>
            </a:br>
            <a:r>
              <a:rPr lang="en-US" dirty="0"/>
              <a:t>state and local government.</a:t>
            </a:r>
          </a:p>
        </p:txBody>
      </p:sp>
      <p:sp>
        <p:nvSpPr>
          <p:cNvPr id="3" name="Text Placeholder 2">
            <a:extLst>
              <a:ext uri="{FF2B5EF4-FFF2-40B4-BE49-F238E27FC236}">
                <a16:creationId xmlns:a16="http://schemas.microsoft.com/office/drawing/2014/main" id="{6E59E96B-DB77-4310-3FC5-D01F5AC67F2E}"/>
              </a:ext>
            </a:extLst>
          </p:cNvPr>
          <p:cNvSpPr>
            <a:spLocks noGrp="1"/>
          </p:cNvSpPr>
          <p:nvPr>
            <p:ph type="body" sz="quarter" idx="10"/>
          </p:nvPr>
        </p:nvSpPr>
        <p:spPr/>
        <p:txBody>
          <a:bodyPr/>
          <a:lstStyle/>
          <a:p>
            <a:r>
              <a:rPr lang="en-US" dirty="0"/>
              <a:t>Q2. </a:t>
            </a:r>
          </a:p>
        </p:txBody>
      </p:sp>
      <p:sp>
        <p:nvSpPr>
          <p:cNvPr id="4" name="TextBox 3">
            <a:extLst>
              <a:ext uri="{FF2B5EF4-FFF2-40B4-BE49-F238E27FC236}">
                <a16:creationId xmlns:a16="http://schemas.microsoft.com/office/drawing/2014/main" id="{02806D38-CD3A-8CA2-B423-0F3E5B66CA4C}"/>
              </a:ext>
            </a:extLst>
          </p:cNvPr>
          <p:cNvSpPr txBox="1"/>
          <p:nvPr/>
        </p:nvSpPr>
        <p:spPr>
          <a:xfrm>
            <a:off x="595900" y="1247743"/>
            <a:ext cx="7787811" cy="967444"/>
          </a:xfrm>
          <a:prstGeom prst="rect">
            <a:avLst/>
          </a:prstGeom>
          <a:noFill/>
        </p:spPr>
        <p:txBody>
          <a:bodyPr wrap="square" rtlCol="0">
            <a:spAutoFit/>
          </a:bodyPr>
          <a:lstStyle/>
          <a:p>
            <a:pPr algn="ctr">
              <a:lnSpc>
                <a:spcPts val="1700"/>
              </a:lnSpc>
            </a:pPr>
            <a:r>
              <a:rPr lang="en-US" sz="1700" i="1" dirty="0"/>
              <a:t>Here are some names of people and organizations active in public life.  Please indicate whether you have a favorable or unfavorable opinion of that person or organization. You can also indicate if you have never heard of the person or organization—or have heard of them, but do not have enough information to offer an opinion. </a:t>
            </a:r>
          </a:p>
        </p:txBody>
      </p:sp>
      <p:graphicFrame>
        <p:nvGraphicFramePr>
          <p:cNvPr id="5" name="Chart 4">
            <a:extLst>
              <a:ext uri="{FF2B5EF4-FFF2-40B4-BE49-F238E27FC236}">
                <a16:creationId xmlns:a16="http://schemas.microsoft.com/office/drawing/2014/main" id="{959C0298-1E2F-A4DD-0CB6-FF48E255A884}"/>
              </a:ext>
            </a:extLst>
          </p:cNvPr>
          <p:cNvGraphicFramePr/>
          <p:nvPr>
            <p:extLst>
              <p:ext uri="{D42A27DB-BD31-4B8C-83A1-F6EECF244321}">
                <p14:modId xmlns:p14="http://schemas.microsoft.com/office/powerpoint/2010/main" val="1961285486"/>
              </p:ext>
            </p:extLst>
          </p:nvPr>
        </p:nvGraphicFramePr>
        <p:xfrm>
          <a:off x="330416" y="2469093"/>
          <a:ext cx="7623976" cy="41536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53B63088-6A31-C170-8207-7F0049898B8D}"/>
              </a:ext>
            </a:extLst>
          </p:cNvPr>
          <p:cNvGraphicFramePr>
            <a:graphicFrameLocks noGrp="1"/>
          </p:cNvGraphicFramePr>
          <p:nvPr>
            <p:extLst>
              <p:ext uri="{D42A27DB-BD31-4B8C-83A1-F6EECF244321}">
                <p14:modId xmlns:p14="http://schemas.microsoft.com/office/powerpoint/2010/main" val="692534137"/>
              </p:ext>
            </p:extLst>
          </p:nvPr>
        </p:nvGraphicFramePr>
        <p:xfrm>
          <a:off x="7882643" y="2534748"/>
          <a:ext cx="1218618" cy="3333285"/>
        </p:xfrm>
        <a:graphic>
          <a:graphicData uri="http://schemas.openxmlformats.org/drawingml/2006/table">
            <a:tbl>
              <a:tblPr>
                <a:tableStyleId>{93296810-A885-4BE3-A3E7-6D5BEEA58F35}</a:tableStyleId>
              </a:tblPr>
              <a:tblGrid>
                <a:gridCol w="554818">
                  <a:extLst>
                    <a:ext uri="{9D8B030D-6E8A-4147-A177-3AD203B41FA5}">
                      <a16:colId xmlns:a16="http://schemas.microsoft.com/office/drawing/2014/main" val="3004303717"/>
                    </a:ext>
                  </a:extLst>
                </a:gridCol>
                <a:gridCol w="663800">
                  <a:extLst>
                    <a:ext uri="{9D8B030D-6E8A-4147-A177-3AD203B41FA5}">
                      <a16:colId xmlns:a16="http://schemas.microsoft.com/office/drawing/2014/main" val="1297363540"/>
                    </a:ext>
                  </a:extLst>
                </a:gridCol>
              </a:tblGrid>
              <a:tr h="603917">
                <a:tc>
                  <a:txBody>
                    <a:bodyPr/>
                    <a:lstStyle/>
                    <a:p>
                      <a:pPr algn="ctr" fontAlgn="b">
                        <a:lnSpc>
                          <a:spcPts val="1600"/>
                        </a:lnSpc>
                      </a:pPr>
                      <a:r>
                        <a:rPr lang="en-US" sz="16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6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426690">
                <a:tc>
                  <a:txBody>
                    <a:bodyPr/>
                    <a:lstStyle/>
                    <a:p>
                      <a:pPr algn="ctr" fontAlgn="ctr"/>
                      <a:r>
                        <a:rPr lang="en-US" sz="1600" b="1" i="0" u="none" strike="noStrike" dirty="0">
                          <a:solidFill>
                            <a:schemeClr val="accent1"/>
                          </a:solidFill>
                          <a:effectLst/>
                          <a:latin typeface="+mn-lt"/>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chemeClr val="accent4"/>
                          </a:solidFill>
                          <a:effectLst/>
                          <a:latin typeface="+mn-lt"/>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1157566">
                <a:tc>
                  <a:txBody>
                    <a:bodyPr/>
                    <a:lstStyle/>
                    <a:p>
                      <a:pPr algn="ctr" fontAlgn="ctr"/>
                      <a:r>
                        <a:rPr lang="en-US" sz="1600" b="1" i="0" u="none" strike="noStrike" dirty="0">
                          <a:solidFill>
                            <a:schemeClr val="accent1"/>
                          </a:solidFill>
                          <a:effectLst/>
                          <a:latin typeface="+mn-lt"/>
                        </a:rPr>
                        <a:t>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chemeClr val="accent4"/>
                          </a:solidFill>
                          <a:effectLst/>
                          <a:latin typeface="+mn-lt"/>
                        </a:rPr>
                        <a:t>44%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1145112">
                <a:tc>
                  <a:txBody>
                    <a:bodyPr/>
                    <a:lstStyle/>
                    <a:p>
                      <a:pPr algn="ctr" fontAlgn="ctr"/>
                      <a:r>
                        <a:rPr lang="en-US" sz="1600" b="1" i="0" u="none" strike="noStrike" dirty="0">
                          <a:solidFill>
                            <a:schemeClr val="accent1"/>
                          </a:solidFill>
                          <a:effectLst/>
                          <a:latin typeface="+mn-lt"/>
                        </a:rPr>
                        <a:t>33%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chemeClr val="accent4"/>
                          </a:solidFill>
                          <a:effectLst/>
                          <a:latin typeface="+mn-lt"/>
                        </a:rPr>
                        <a:t>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bl>
          </a:graphicData>
        </a:graphic>
      </p:graphicFrame>
      <p:pic>
        <p:nvPicPr>
          <p:cNvPr id="7" name="Picture 6" descr="A person wearing a suit and tie&#10;&#10;Description generated with very high confidence">
            <a:extLst>
              <a:ext uri="{FF2B5EF4-FFF2-40B4-BE49-F238E27FC236}">
                <a16:creationId xmlns:a16="http://schemas.microsoft.com/office/drawing/2014/main" id="{A77F52B5-DA57-3961-AAD2-A983FD1AD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672" y="3200347"/>
            <a:ext cx="603463" cy="603463"/>
          </a:xfrm>
          <a:prstGeom prst="rect">
            <a:avLst/>
          </a:prstGeom>
        </p:spPr>
      </p:pic>
      <p:pic>
        <p:nvPicPr>
          <p:cNvPr id="8" name="Picture 2" descr="Image result for california state legislature">
            <a:extLst>
              <a:ext uri="{FF2B5EF4-FFF2-40B4-BE49-F238E27FC236}">
                <a16:creationId xmlns:a16="http://schemas.microsoft.com/office/drawing/2014/main" id="{CA0A95F7-DC97-84FB-475C-ABC05BAF9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46" y="4293731"/>
            <a:ext cx="640541" cy="63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6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6CD3C-7CD1-9F21-4476-BA941021A064}"/>
              </a:ext>
            </a:extLst>
          </p:cNvPr>
          <p:cNvSpPr>
            <a:spLocks noGrp="1"/>
          </p:cNvSpPr>
          <p:nvPr>
            <p:ph type="title"/>
          </p:nvPr>
        </p:nvSpPr>
        <p:spPr>
          <a:xfrm>
            <a:off x="67278" y="175332"/>
            <a:ext cx="9009444" cy="1238250"/>
          </a:xfrm>
          <a:prstGeom prst="rect">
            <a:avLst/>
          </a:prstGeom>
        </p:spPr>
        <p:txBody>
          <a:bodyPr/>
          <a:lstStyle/>
          <a:p>
            <a:r>
              <a:rPr lang="en-US" dirty="0"/>
              <a:t>The California Ballot Propositions</a:t>
            </a:r>
          </a:p>
        </p:txBody>
      </p:sp>
      <p:sp>
        <p:nvSpPr>
          <p:cNvPr id="2" name="Text Placeholder 1">
            <a:extLst>
              <a:ext uri="{FF2B5EF4-FFF2-40B4-BE49-F238E27FC236}">
                <a16:creationId xmlns:a16="http://schemas.microsoft.com/office/drawing/2014/main" id="{720DBAC2-9FE3-84EA-C01C-3BFDF09A6708}"/>
              </a:ext>
            </a:extLst>
          </p:cNvPr>
          <p:cNvSpPr>
            <a:spLocks noGrp="1"/>
          </p:cNvSpPr>
          <p:nvPr>
            <p:ph type="body" sz="quarter" idx="10"/>
          </p:nvPr>
        </p:nvSpPr>
        <p:spPr/>
        <p:txBody>
          <a:bodyPr/>
          <a:lstStyle/>
          <a:p>
            <a:endParaRPr lang="en-US"/>
          </a:p>
        </p:txBody>
      </p:sp>
      <p:graphicFrame>
        <p:nvGraphicFramePr>
          <p:cNvPr id="5" name="Table 5">
            <a:extLst>
              <a:ext uri="{FF2B5EF4-FFF2-40B4-BE49-F238E27FC236}">
                <a16:creationId xmlns:a16="http://schemas.microsoft.com/office/drawing/2014/main" id="{88CA1209-B3C9-5C1A-B028-FF2584B8CB95}"/>
              </a:ext>
            </a:extLst>
          </p:cNvPr>
          <p:cNvGraphicFramePr>
            <a:graphicFrameLocks noGrp="1"/>
          </p:cNvGraphicFramePr>
          <p:nvPr>
            <p:extLst>
              <p:ext uri="{D42A27DB-BD31-4B8C-83A1-F6EECF244321}">
                <p14:modId xmlns:p14="http://schemas.microsoft.com/office/powerpoint/2010/main" val="2032117724"/>
              </p:ext>
            </p:extLst>
          </p:nvPr>
        </p:nvGraphicFramePr>
        <p:xfrm>
          <a:off x="266909" y="753270"/>
          <a:ext cx="8610182" cy="5342550"/>
        </p:xfrm>
        <a:graphic>
          <a:graphicData uri="http://schemas.openxmlformats.org/drawingml/2006/table">
            <a:tbl>
              <a:tblPr firstRow="1" bandRow="1">
                <a:tableStyleId>{93296810-A885-4BE3-A3E7-6D5BEEA58F35}</a:tableStyleId>
              </a:tblPr>
              <a:tblGrid>
                <a:gridCol w="2706625">
                  <a:extLst>
                    <a:ext uri="{9D8B030D-6E8A-4147-A177-3AD203B41FA5}">
                      <a16:colId xmlns:a16="http://schemas.microsoft.com/office/drawing/2014/main" val="2754524195"/>
                    </a:ext>
                  </a:extLst>
                </a:gridCol>
                <a:gridCol w="5903557">
                  <a:extLst>
                    <a:ext uri="{9D8B030D-6E8A-4147-A177-3AD203B41FA5}">
                      <a16:colId xmlns:a16="http://schemas.microsoft.com/office/drawing/2014/main" val="3073864206"/>
                    </a:ext>
                  </a:extLst>
                </a:gridCol>
              </a:tblGrid>
              <a:tr h="390498">
                <a:tc>
                  <a:txBody>
                    <a:bodyPr/>
                    <a:lstStyle/>
                    <a:p>
                      <a:pPr algn="ctr"/>
                      <a:r>
                        <a:rPr lang="en-US" sz="2000" dirty="0"/>
                        <a:t>Measure</a:t>
                      </a:r>
                    </a:p>
                  </a:txBody>
                  <a:tcPr anchor="ctr">
                    <a:solidFill>
                      <a:schemeClr val="accent1"/>
                    </a:solidFill>
                  </a:tcPr>
                </a:tc>
                <a:tc>
                  <a:txBody>
                    <a:bodyPr/>
                    <a:lstStyle/>
                    <a:p>
                      <a:pPr algn="ctr"/>
                      <a:r>
                        <a:rPr lang="en-US" sz="2000" dirty="0"/>
                        <a:t>Prospects</a:t>
                      </a:r>
                    </a:p>
                  </a:txBody>
                  <a:tcPr anchor="ctr">
                    <a:solidFill>
                      <a:schemeClr val="accent1"/>
                    </a:solidFill>
                  </a:tcPr>
                </a:tc>
                <a:extLst>
                  <a:ext uri="{0D108BD9-81ED-4DB2-BD59-A6C34878D82A}">
                    <a16:rowId xmlns:a16="http://schemas.microsoft.com/office/drawing/2014/main" val="3879041283"/>
                  </a:ext>
                </a:extLst>
              </a:tr>
              <a:tr h="494631">
                <a:tc>
                  <a:txBody>
                    <a:bodyPr/>
                    <a:lstStyle/>
                    <a:p>
                      <a:pPr algn="l"/>
                      <a:r>
                        <a:rPr lang="en-US" sz="2000" b="1" dirty="0"/>
                        <a:t>Prop 2</a:t>
                      </a:r>
                    </a:p>
                  </a:txBody>
                  <a:tcPr anchor="ctr"/>
                </a:tc>
                <a:tc>
                  <a:txBody>
                    <a:bodyPr/>
                    <a:lstStyle/>
                    <a:p>
                      <a:r>
                        <a:rPr lang="en-US" sz="2000" b="1" dirty="0"/>
                        <a:t>State school bond: </a:t>
                      </a:r>
                      <a:r>
                        <a:rPr lang="en-US" sz="2000" b="1" dirty="0">
                          <a:solidFill>
                            <a:srgbClr val="00B050"/>
                          </a:solidFill>
                          <a:effectLst>
                            <a:outerShdw blurRad="38100" dist="38100" dir="2700000" algn="tl">
                              <a:srgbClr val="000000">
                                <a:alpha val="43137"/>
                              </a:srgbClr>
                            </a:outerShdw>
                          </a:effectLst>
                        </a:rPr>
                        <a:t>Won 58% to 42%</a:t>
                      </a:r>
                      <a:endParaRPr lang="en-US" sz="2000" b="0" dirty="0">
                        <a:solidFill>
                          <a:srgbClr val="00B050"/>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799057636"/>
                  </a:ext>
                </a:extLst>
              </a:tr>
              <a:tr h="494631">
                <a:tc>
                  <a:txBody>
                    <a:bodyPr/>
                    <a:lstStyle/>
                    <a:p>
                      <a:pPr algn="l"/>
                      <a:r>
                        <a:rPr lang="en-US" sz="2000" b="1" dirty="0"/>
                        <a:t>Prop 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Marriage equality: </a:t>
                      </a:r>
                      <a:r>
                        <a:rPr lang="en-US" sz="2000" b="1" dirty="0">
                          <a:solidFill>
                            <a:srgbClr val="00B050"/>
                          </a:solidFill>
                          <a:effectLst>
                            <a:outerShdw blurRad="38100" dist="38100" dir="2700000" algn="tl">
                              <a:srgbClr val="000000">
                                <a:alpha val="43137"/>
                              </a:srgbClr>
                            </a:outerShdw>
                          </a:effectLst>
                        </a:rPr>
                        <a:t>Won 63% to 37%</a:t>
                      </a:r>
                      <a:endParaRPr lang="en-US" sz="2000" b="0" dirty="0"/>
                    </a:p>
                  </a:txBody>
                  <a:tcPr anchor="ctr"/>
                </a:tc>
                <a:extLst>
                  <a:ext uri="{0D108BD9-81ED-4DB2-BD59-A6C34878D82A}">
                    <a16:rowId xmlns:a16="http://schemas.microsoft.com/office/drawing/2014/main" val="978655191"/>
                  </a:ext>
                </a:extLst>
              </a:tr>
              <a:tr h="494631">
                <a:tc>
                  <a:txBody>
                    <a:bodyPr/>
                    <a:lstStyle/>
                    <a:p>
                      <a:pPr algn="l"/>
                      <a:r>
                        <a:rPr lang="en-US" sz="2000" b="1" dirty="0"/>
                        <a:t>Prop 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State climate bond: </a:t>
                      </a:r>
                      <a:r>
                        <a:rPr lang="en-US" sz="2000" b="1" dirty="0">
                          <a:solidFill>
                            <a:srgbClr val="00B050"/>
                          </a:solidFill>
                          <a:effectLst>
                            <a:outerShdw blurRad="38100" dist="38100" dir="2700000" algn="tl">
                              <a:srgbClr val="000000">
                                <a:alpha val="43137"/>
                              </a:srgbClr>
                            </a:outerShdw>
                          </a:effectLst>
                        </a:rPr>
                        <a:t>Won 60% to 40%</a:t>
                      </a:r>
                      <a:endParaRPr lang="en-US" sz="2000" b="0" dirty="0"/>
                    </a:p>
                  </a:txBody>
                  <a:tcPr anchor="ctr"/>
                </a:tc>
                <a:extLst>
                  <a:ext uri="{0D108BD9-81ED-4DB2-BD59-A6C34878D82A}">
                    <a16:rowId xmlns:a16="http://schemas.microsoft.com/office/drawing/2014/main" val="899595651"/>
                  </a:ext>
                </a:extLst>
              </a:tr>
              <a:tr h="494631">
                <a:tc>
                  <a:txBody>
                    <a:bodyPr/>
                    <a:lstStyle/>
                    <a:p>
                      <a:pPr algn="l"/>
                      <a:r>
                        <a:rPr lang="en-US" sz="2000" b="1" dirty="0"/>
                        <a:t>Prop 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Vote threshold for infra. bonds: </a:t>
                      </a:r>
                      <a:r>
                        <a:rPr lang="en-US" sz="2000" b="1" dirty="0">
                          <a:solidFill>
                            <a:srgbClr val="C00000"/>
                          </a:solidFill>
                          <a:effectLst>
                            <a:outerShdw blurRad="38100" dist="38100" dir="2700000" algn="tl">
                              <a:srgbClr val="000000">
                                <a:alpha val="43137"/>
                              </a:srgbClr>
                            </a:outerShdw>
                          </a:effectLst>
                        </a:rPr>
                        <a:t>Lost 45% to 55%</a:t>
                      </a:r>
                      <a:endParaRPr lang="en-US" sz="2000" b="0" dirty="0">
                        <a:solidFill>
                          <a:srgbClr val="C00000"/>
                        </a:solidFill>
                      </a:endParaRPr>
                    </a:p>
                  </a:txBody>
                  <a:tcPr anchor="ctr"/>
                </a:tc>
                <a:extLst>
                  <a:ext uri="{0D108BD9-81ED-4DB2-BD59-A6C34878D82A}">
                    <a16:rowId xmlns:a16="http://schemas.microsoft.com/office/drawing/2014/main" val="1563434451"/>
                  </a:ext>
                </a:extLst>
              </a:tr>
              <a:tr h="494631">
                <a:tc>
                  <a:txBody>
                    <a:bodyPr/>
                    <a:lstStyle/>
                    <a:p>
                      <a:pPr algn="l"/>
                      <a:r>
                        <a:rPr lang="en-US" sz="2000" b="1" dirty="0"/>
                        <a:t>Prop 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Ending involuntary servitude: </a:t>
                      </a:r>
                      <a:r>
                        <a:rPr lang="en-US" sz="2000" b="1" dirty="0">
                          <a:solidFill>
                            <a:srgbClr val="C00000"/>
                          </a:solidFill>
                          <a:effectLst>
                            <a:outerShdw blurRad="38100" dist="38100" dir="2700000" algn="tl">
                              <a:srgbClr val="000000">
                                <a:alpha val="43137"/>
                              </a:srgbClr>
                            </a:outerShdw>
                          </a:effectLst>
                        </a:rPr>
                        <a:t>Lost 47% to 53%</a:t>
                      </a:r>
                      <a:endParaRPr lang="en-US" sz="2000" b="0" dirty="0">
                        <a:solidFill>
                          <a:srgbClr val="C00000"/>
                        </a:solidFill>
                      </a:endParaRPr>
                    </a:p>
                  </a:txBody>
                  <a:tcPr anchor="ctr"/>
                </a:tc>
                <a:extLst>
                  <a:ext uri="{0D108BD9-81ED-4DB2-BD59-A6C34878D82A}">
                    <a16:rowId xmlns:a16="http://schemas.microsoft.com/office/drawing/2014/main" val="246486619"/>
                  </a:ext>
                </a:extLst>
              </a:tr>
              <a:tr h="494631">
                <a:tc>
                  <a:txBody>
                    <a:bodyPr/>
                    <a:lstStyle/>
                    <a:p>
                      <a:pPr algn="l"/>
                      <a:r>
                        <a:rPr lang="en-US" sz="2000" b="1" dirty="0"/>
                        <a:t>Prop 32</a:t>
                      </a:r>
                    </a:p>
                  </a:txBody>
                  <a:tcPr anchor="ctr"/>
                </a:tc>
                <a:tc>
                  <a:txBody>
                    <a:bodyPr/>
                    <a:lstStyle/>
                    <a:p>
                      <a:r>
                        <a:rPr lang="en-US" sz="2000" b="1" dirty="0"/>
                        <a:t>$18 minimum wage: </a:t>
                      </a:r>
                      <a:r>
                        <a:rPr lang="en-US" sz="2000" b="1" dirty="0">
                          <a:solidFill>
                            <a:srgbClr val="C00000"/>
                          </a:solidFill>
                          <a:effectLst>
                            <a:outerShdw blurRad="38100" dist="38100" dir="2700000" algn="tl">
                              <a:srgbClr val="000000">
                                <a:alpha val="43137"/>
                              </a:srgbClr>
                            </a:outerShdw>
                          </a:effectLst>
                        </a:rPr>
                        <a:t>Lost 49% to 51%</a:t>
                      </a:r>
                      <a:endParaRPr lang="en-US" sz="2000" dirty="0">
                        <a:solidFill>
                          <a:srgbClr val="C00000"/>
                        </a:solidFill>
                      </a:endParaRPr>
                    </a:p>
                  </a:txBody>
                  <a:tcPr anchor="ctr"/>
                </a:tc>
                <a:extLst>
                  <a:ext uri="{0D108BD9-81ED-4DB2-BD59-A6C34878D82A}">
                    <a16:rowId xmlns:a16="http://schemas.microsoft.com/office/drawing/2014/main" val="3381206239"/>
                  </a:ext>
                </a:extLst>
              </a:tr>
              <a:tr h="494631">
                <a:tc>
                  <a:txBody>
                    <a:bodyPr/>
                    <a:lstStyle/>
                    <a:p>
                      <a:pPr algn="l"/>
                      <a:r>
                        <a:rPr lang="en-US" sz="2000" b="1" dirty="0"/>
                        <a:t>Prop 33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Rent control….again: </a:t>
                      </a:r>
                      <a:r>
                        <a:rPr lang="en-US" sz="2000" b="1" dirty="0">
                          <a:solidFill>
                            <a:srgbClr val="C00000"/>
                          </a:solidFill>
                          <a:effectLst>
                            <a:outerShdw blurRad="38100" dist="38100" dir="2700000" algn="tl">
                              <a:srgbClr val="000000">
                                <a:alpha val="43137"/>
                              </a:srgbClr>
                            </a:outerShdw>
                          </a:effectLst>
                        </a:rPr>
                        <a:t>Lost 40% to 60%</a:t>
                      </a:r>
                      <a:endParaRPr lang="en-US" sz="2000" dirty="0">
                        <a:solidFill>
                          <a:srgbClr val="C00000"/>
                        </a:solidFill>
                      </a:endParaRPr>
                    </a:p>
                  </a:txBody>
                  <a:tcPr anchor="ctr"/>
                </a:tc>
                <a:extLst>
                  <a:ext uri="{0D108BD9-81ED-4DB2-BD59-A6C34878D82A}">
                    <a16:rowId xmlns:a16="http://schemas.microsoft.com/office/drawing/2014/main" val="2353806585"/>
                  </a:ext>
                </a:extLst>
              </a:tr>
              <a:tr h="494631">
                <a:tc>
                  <a:txBody>
                    <a:bodyPr/>
                    <a:lstStyle/>
                    <a:p>
                      <a:pPr algn="l"/>
                      <a:r>
                        <a:rPr lang="en-US" sz="2000" b="1" dirty="0"/>
                        <a:t>Prop 34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Non-profit pharmacy regulation: </a:t>
                      </a:r>
                      <a:r>
                        <a:rPr lang="en-US" sz="2000" b="1" dirty="0">
                          <a:solidFill>
                            <a:srgbClr val="00B050"/>
                          </a:solidFill>
                          <a:effectLst>
                            <a:outerShdw blurRad="38100" dist="38100" dir="2700000" algn="tl">
                              <a:srgbClr val="000000">
                                <a:alpha val="43137"/>
                              </a:srgbClr>
                            </a:outerShdw>
                          </a:effectLst>
                        </a:rPr>
                        <a:t>Won 51% to 49%</a:t>
                      </a:r>
                      <a:endParaRPr lang="en-US" sz="2000" dirty="0"/>
                    </a:p>
                  </a:txBody>
                  <a:tcPr anchor="ctr"/>
                </a:tc>
                <a:extLst>
                  <a:ext uri="{0D108BD9-81ED-4DB2-BD59-A6C34878D82A}">
                    <a16:rowId xmlns:a16="http://schemas.microsoft.com/office/drawing/2014/main" val="2477015280"/>
                  </a:ext>
                </a:extLst>
              </a:tr>
              <a:tr h="494631">
                <a:tc>
                  <a:txBody>
                    <a:bodyPr/>
                    <a:lstStyle/>
                    <a:p>
                      <a:pPr algn="l"/>
                      <a:r>
                        <a:rPr lang="en-US" sz="2000" b="1" dirty="0"/>
                        <a:t>Prop 35</a:t>
                      </a:r>
                    </a:p>
                  </a:txBody>
                  <a:tcPr anchor="ctr"/>
                </a:tc>
                <a:tc>
                  <a:txBody>
                    <a:bodyPr/>
                    <a:lstStyle/>
                    <a:p>
                      <a:r>
                        <a:rPr lang="en-US" sz="2000" b="1" dirty="0"/>
                        <a:t>MCO tax: </a:t>
                      </a:r>
                      <a:r>
                        <a:rPr lang="en-US" sz="2000" b="1" dirty="0">
                          <a:solidFill>
                            <a:srgbClr val="00B050"/>
                          </a:solidFill>
                          <a:effectLst>
                            <a:outerShdw blurRad="38100" dist="38100" dir="2700000" algn="tl">
                              <a:srgbClr val="000000">
                                <a:alpha val="43137"/>
                              </a:srgbClr>
                            </a:outerShdw>
                          </a:effectLst>
                        </a:rPr>
                        <a:t>Won 68% to 32%</a:t>
                      </a:r>
                      <a:endParaRPr lang="en-US" sz="2000" dirty="0"/>
                    </a:p>
                  </a:txBody>
                  <a:tcPr anchor="ctr"/>
                </a:tc>
                <a:extLst>
                  <a:ext uri="{0D108BD9-81ED-4DB2-BD59-A6C34878D82A}">
                    <a16:rowId xmlns:a16="http://schemas.microsoft.com/office/drawing/2014/main" val="3469573535"/>
                  </a:ext>
                </a:extLst>
              </a:tr>
              <a:tr h="494631">
                <a:tc>
                  <a:txBody>
                    <a:bodyPr/>
                    <a:lstStyle/>
                    <a:p>
                      <a:pPr algn="l"/>
                      <a:r>
                        <a:rPr lang="en-US" sz="2000" b="1" dirty="0"/>
                        <a:t>Prop 36</a:t>
                      </a:r>
                    </a:p>
                  </a:txBody>
                  <a:tcPr anchor="ctr"/>
                </a:tc>
                <a:tc>
                  <a:txBody>
                    <a:bodyPr/>
                    <a:lstStyle/>
                    <a:p>
                      <a:r>
                        <a:rPr lang="en-US" sz="2000" b="1" dirty="0"/>
                        <a:t>Prop 47 repeal: </a:t>
                      </a:r>
                      <a:r>
                        <a:rPr lang="en-US" sz="2000" b="1" dirty="0">
                          <a:solidFill>
                            <a:srgbClr val="00B050"/>
                          </a:solidFill>
                          <a:effectLst>
                            <a:outerShdw blurRad="38100" dist="38100" dir="2700000" algn="tl">
                              <a:srgbClr val="000000">
                                <a:alpha val="43137"/>
                              </a:srgbClr>
                            </a:outerShdw>
                          </a:effectLst>
                        </a:rPr>
                        <a:t>Won 68% </a:t>
                      </a:r>
                      <a:r>
                        <a:rPr lang="en-US" sz="2000" b="1">
                          <a:solidFill>
                            <a:srgbClr val="00B050"/>
                          </a:solidFill>
                          <a:effectLst>
                            <a:outerShdw blurRad="38100" dist="38100" dir="2700000" algn="tl">
                              <a:srgbClr val="000000">
                                <a:alpha val="43137"/>
                              </a:srgbClr>
                            </a:outerShdw>
                          </a:effectLst>
                        </a:rPr>
                        <a:t>to 32</a:t>
                      </a:r>
                      <a:r>
                        <a:rPr lang="en-US" sz="2000" b="1" dirty="0">
                          <a:solidFill>
                            <a:srgbClr val="00B050"/>
                          </a:solidFill>
                          <a:effectLst>
                            <a:outerShdw blurRad="38100" dist="38100" dir="2700000" algn="tl">
                              <a:srgbClr val="000000">
                                <a:alpha val="43137"/>
                              </a:srgbClr>
                            </a:outerShdw>
                          </a:effectLst>
                        </a:rPr>
                        <a:t>%</a:t>
                      </a:r>
                      <a:endParaRPr lang="en-US" sz="2000" dirty="0"/>
                    </a:p>
                  </a:txBody>
                  <a:tcPr anchor="ctr"/>
                </a:tc>
                <a:extLst>
                  <a:ext uri="{0D108BD9-81ED-4DB2-BD59-A6C34878D82A}">
                    <a16:rowId xmlns:a16="http://schemas.microsoft.com/office/drawing/2014/main" val="2082689992"/>
                  </a:ext>
                </a:extLst>
              </a:tr>
            </a:tbl>
          </a:graphicData>
        </a:graphic>
      </p:graphicFrame>
      <p:pic>
        <p:nvPicPr>
          <p:cNvPr id="29698" name="Picture 2" descr="Yes on Prop 2 Californians for Quality Schools logo">
            <a:extLst>
              <a:ext uri="{FF2B5EF4-FFF2-40B4-BE49-F238E27FC236}">
                <a16:creationId xmlns:a16="http://schemas.microsoft.com/office/drawing/2014/main" id="{408A160D-DEF3-3D9D-6123-AF6657F9279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20943" y="1188707"/>
            <a:ext cx="1332595" cy="378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een letters and a rainbow colored pencil&#10;&#10;Description automatically generated">
            <a:extLst>
              <a:ext uri="{FF2B5EF4-FFF2-40B4-BE49-F238E27FC236}">
                <a16:creationId xmlns:a16="http://schemas.microsoft.com/office/drawing/2014/main" id="{E542FA6D-8272-1A0A-4630-272C21863C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6102" y="1709754"/>
            <a:ext cx="1167436" cy="425818"/>
          </a:xfrm>
          <a:prstGeom prst="rect">
            <a:avLst/>
          </a:prstGeom>
        </p:spPr>
      </p:pic>
      <p:pic>
        <p:nvPicPr>
          <p:cNvPr id="29702" name="Picture 6">
            <a:extLst>
              <a:ext uri="{FF2B5EF4-FFF2-40B4-BE49-F238E27FC236}">
                <a16:creationId xmlns:a16="http://schemas.microsoft.com/office/drawing/2014/main" id="{13E59D95-68DD-029F-1D64-6A648DE876FC}"/>
              </a:ext>
            </a:extLst>
          </p:cNvPr>
          <p:cNvPicPr>
            <a:picLocks noChangeAspect="1" noChangeArrowheads="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1649022" y="2245370"/>
            <a:ext cx="722530" cy="411817"/>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Yes on Prop 5 logo">
            <a:extLst>
              <a:ext uri="{FF2B5EF4-FFF2-40B4-BE49-F238E27FC236}">
                <a16:creationId xmlns:a16="http://schemas.microsoft.com/office/drawing/2014/main" id="{455DBAAF-7DFF-D501-8140-49D88CA73B1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86732" y="2690514"/>
            <a:ext cx="566175" cy="4837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9A9FA7F-11D8-7D00-63DB-76DEB7BEB5B0}"/>
              </a:ext>
            </a:extLst>
          </p:cNvPr>
          <p:cNvPicPr>
            <a:picLocks noChangeAspect="1"/>
          </p:cNvPicPr>
          <p:nvPr/>
        </p:nvPicPr>
        <p:blipFill>
          <a:blip r:embed="rId6"/>
          <a:stretch>
            <a:fillRect/>
          </a:stretch>
        </p:blipFill>
        <p:spPr>
          <a:xfrm>
            <a:off x="1467036" y="3216090"/>
            <a:ext cx="904516" cy="421818"/>
          </a:xfrm>
          <a:prstGeom prst="rect">
            <a:avLst/>
          </a:prstGeom>
        </p:spPr>
      </p:pic>
      <p:pic>
        <p:nvPicPr>
          <p:cNvPr id="30722" name="Picture 2" descr="Image">
            <a:extLst>
              <a:ext uri="{FF2B5EF4-FFF2-40B4-BE49-F238E27FC236}">
                <a16:creationId xmlns:a16="http://schemas.microsoft.com/office/drawing/2014/main" id="{B95407FF-7E14-364C-40D9-22AAFF0D4113}"/>
              </a:ext>
            </a:extLst>
          </p:cNvPr>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761347" y="4206767"/>
            <a:ext cx="487813" cy="44004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Yes on 34">
            <a:extLst>
              <a:ext uri="{FF2B5EF4-FFF2-40B4-BE49-F238E27FC236}">
                <a16:creationId xmlns:a16="http://schemas.microsoft.com/office/drawing/2014/main" id="{3BA481E5-8677-307E-2424-A2FF940C8F9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48273" y="4647076"/>
            <a:ext cx="288438" cy="421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97BB14-8525-39A3-4342-82EEB2DD66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75327" y="5178834"/>
            <a:ext cx="759952" cy="397187"/>
          </a:xfrm>
          <a:prstGeom prst="rect">
            <a:avLst/>
          </a:prstGeom>
        </p:spPr>
      </p:pic>
      <p:pic>
        <p:nvPicPr>
          <p:cNvPr id="30728" name="Picture 8">
            <a:extLst>
              <a:ext uri="{FF2B5EF4-FFF2-40B4-BE49-F238E27FC236}">
                <a16:creationId xmlns:a16="http://schemas.microsoft.com/office/drawing/2014/main" id="{29ABEED8-06B5-CF13-8FC0-6CA57AAAE1B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38956" y="5630027"/>
            <a:ext cx="732596" cy="38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6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4C0C-D6FE-5495-D0A4-73D06E3F6398}"/>
              </a:ext>
            </a:extLst>
          </p:cNvPr>
          <p:cNvSpPr>
            <a:spLocks noGrp="1"/>
          </p:cNvSpPr>
          <p:nvPr>
            <p:ph type="title"/>
          </p:nvPr>
        </p:nvSpPr>
        <p:spPr>
          <a:xfrm>
            <a:off x="-15240" y="309613"/>
            <a:ext cx="9144000" cy="1118329"/>
          </a:xfrm>
        </p:spPr>
        <p:txBody>
          <a:bodyPr>
            <a:normAutofit fontScale="90000"/>
          </a:bodyPr>
          <a:lstStyle/>
          <a:p>
            <a:r>
              <a:rPr lang="en-US" dirty="0"/>
              <a:t>These results happened in the face of ongoing (and growing) skepticism about the initiative process.</a:t>
            </a:r>
          </a:p>
        </p:txBody>
      </p:sp>
      <p:sp>
        <p:nvSpPr>
          <p:cNvPr id="3" name="Text Placeholder 2">
            <a:extLst>
              <a:ext uri="{FF2B5EF4-FFF2-40B4-BE49-F238E27FC236}">
                <a16:creationId xmlns:a16="http://schemas.microsoft.com/office/drawing/2014/main" id="{F157379D-4F63-96A5-1861-DD677A8127E1}"/>
              </a:ext>
            </a:extLst>
          </p:cNvPr>
          <p:cNvSpPr>
            <a:spLocks noGrp="1"/>
          </p:cNvSpPr>
          <p:nvPr>
            <p:ph type="body" sz="quarter" idx="10"/>
          </p:nvPr>
        </p:nvSpPr>
        <p:spPr/>
        <p:txBody>
          <a:bodyPr/>
          <a:lstStyle/>
          <a:p>
            <a:r>
              <a:rPr lang="en-US" dirty="0"/>
              <a:t>*Slightly Different Wording in Previous Survey</a:t>
            </a:r>
          </a:p>
        </p:txBody>
      </p:sp>
      <p:graphicFrame>
        <p:nvGraphicFramePr>
          <p:cNvPr id="4" name="Chart 3">
            <a:extLst>
              <a:ext uri="{FF2B5EF4-FFF2-40B4-BE49-F238E27FC236}">
                <a16:creationId xmlns:a16="http://schemas.microsoft.com/office/drawing/2014/main" id="{9E7DDD36-7EE4-5FAE-8A9A-F7332D17B8D5}"/>
              </a:ext>
            </a:extLst>
          </p:cNvPr>
          <p:cNvGraphicFramePr/>
          <p:nvPr/>
        </p:nvGraphicFramePr>
        <p:xfrm>
          <a:off x="1" y="1704515"/>
          <a:ext cx="9188386" cy="470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9EF6E75-4AEC-61D8-5679-E4F2ED8B3CF8}"/>
              </a:ext>
            </a:extLst>
          </p:cNvPr>
          <p:cNvSpPr txBox="1"/>
          <p:nvPr/>
        </p:nvSpPr>
        <p:spPr>
          <a:xfrm>
            <a:off x="2334339" y="3343282"/>
            <a:ext cx="502061" cy="400110"/>
          </a:xfrm>
          <a:prstGeom prst="rect">
            <a:avLst/>
          </a:prstGeom>
          <a:noFill/>
        </p:spPr>
        <p:txBody>
          <a:bodyPr wrap="none" rtlCol="0">
            <a:spAutoFit/>
          </a:bodyPr>
          <a:lstStyle/>
          <a:p>
            <a:r>
              <a:rPr lang="en-US" sz="2000" b="1" dirty="0"/>
              <a:t>OR</a:t>
            </a:r>
          </a:p>
        </p:txBody>
      </p:sp>
      <p:sp>
        <p:nvSpPr>
          <p:cNvPr id="6" name="TextBox 5">
            <a:extLst>
              <a:ext uri="{FF2B5EF4-FFF2-40B4-BE49-F238E27FC236}">
                <a16:creationId xmlns:a16="http://schemas.microsoft.com/office/drawing/2014/main" id="{BAE3EA13-2A78-819E-64E5-4C8E3C7F5A6B}"/>
              </a:ext>
            </a:extLst>
          </p:cNvPr>
          <p:cNvSpPr txBox="1"/>
          <p:nvPr/>
        </p:nvSpPr>
        <p:spPr>
          <a:xfrm>
            <a:off x="-35511" y="1381349"/>
            <a:ext cx="9223898" cy="323165"/>
          </a:xfrm>
          <a:prstGeom prst="rect">
            <a:avLst/>
          </a:prstGeom>
          <a:noFill/>
        </p:spPr>
        <p:txBody>
          <a:bodyPr wrap="square" rtlCol="0">
            <a:spAutoFit/>
          </a:bodyPr>
          <a:lstStyle/>
          <a:p>
            <a:pPr algn="ctr">
              <a:lnSpc>
                <a:spcPts val="1800"/>
              </a:lnSpc>
            </a:pPr>
            <a:r>
              <a:rPr lang="en-US" sz="1600" i="1" dirty="0"/>
              <a:t>Which of the following statements about the initiative process in California comes closest to your view:</a:t>
            </a:r>
          </a:p>
        </p:txBody>
      </p:sp>
      <p:sp>
        <p:nvSpPr>
          <p:cNvPr id="7" name="TextBox 6">
            <a:extLst>
              <a:ext uri="{FF2B5EF4-FFF2-40B4-BE49-F238E27FC236}">
                <a16:creationId xmlns:a16="http://schemas.microsoft.com/office/drawing/2014/main" id="{1781E510-FEF5-89E3-F894-A8B6D8DA313E}"/>
              </a:ext>
            </a:extLst>
          </p:cNvPr>
          <p:cNvSpPr txBox="1"/>
          <p:nvPr/>
        </p:nvSpPr>
        <p:spPr>
          <a:xfrm>
            <a:off x="8362765" y="2677273"/>
            <a:ext cx="603682" cy="461665"/>
          </a:xfrm>
          <a:prstGeom prst="rect">
            <a:avLst/>
          </a:prstGeom>
          <a:noFill/>
        </p:spPr>
        <p:txBody>
          <a:bodyPr wrap="square" rtlCol="0" anchor="b">
            <a:spAutoFit/>
          </a:bodyPr>
          <a:lstStyle/>
          <a:p>
            <a:r>
              <a:rPr lang="en-US" sz="2400" b="1" dirty="0">
                <a:solidFill>
                  <a:schemeClr val="accent4"/>
                </a:solidFill>
              </a:rPr>
              <a:t>+6</a:t>
            </a:r>
          </a:p>
        </p:txBody>
      </p:sp>
      <p:sp>
        <p:nvSpPr>
          <p:cNvPr id="8" name="TextBox 7">
            <a:extLst>
              <a:ext uri="{FF2B5EF4-FFF2-40B4-BE49-F238E27FC236}">
                <a16:creationId xmlns:a16="http://schemas.microsoft.com/office/drawing/2014/main" id="{88C4CFCA-8B54-B1D5-4FCE-06B28BCC5800}"/>
              </a:ext>
            </a:extLst>
          </p:cNvPr>
          <p:cNvSpPr txBox="1"/>
          <p:nvPr/>
        </p:nvSpPr>
        <p:spPr>
          <a:xfrm>
            <a:off x="7227903" y="3945956"/>
            <a:ext cx="603682" cy="461665"/>
          </a:xfrm>
          <a:prstGeom prst="rect">
            <a:avLst/>
          </a:prstGeom>
          <a:noFill/>
        </p:spPr>
        <p:txBody>
          <a:bodyPr wrap="square" rtlCol="0" anchor="b">
            <a:spAutoFit/>
          </a:bodyPr>
          <a:lstStyle/>
          <a:p>
            <a:r>
              <a:rPr lang="en-US" sz="2400" b="1" dirty="0">
                <a:solidFill>
                  <a:schemeClr val="accent1"/>
                </a:solidFill>
              </a:rPr>
              <a:t>-6</a:t>
            </a:r>
          </a:p>
        </p:txBody>
      </p:sp>
    </p:spTree>
    <p:extLst>
      <p:ext uri="{BB962C8B-B14F-4D97-AF65-F5344CB8AC3E}">
        <p14:creationId xmlns:p14="http://schemas.microsoft.com/office/powerpoint/2010/main" val="2720732877"/>
      </p:ext>
    </p:extLst>
  </p:cSld>
  <p:clrMapOvr>
    <a:masterClrMapping/>
  </p:clrMapOvr>
</p:sld>
</file>

<file path=ppt/theme/theme1.xml><?xml version="1.0" encoding="utf-8"?>
<a:theme xmlns:a="http://schemas.openxmlformats.org/drawingml/2006/main" name="Office Theme">
  <a:themeElements>
    <a:clrScheme name="FM3-BLUE ORANGE">
      <a:dk1>
        <a:srgbClr val="000000"/>
      </a:dk1>
      <a:lt1>
        <a:srgbClr val="FFFFFF"/>
      </a:lt1>
      <a:dk2>
        <a:srgbClr val="10203A"/>
      </a:dk2>
      <a:lt2>
        <a:srgbClr val="91CCF4"/>
      </a:lt2>
      <a:accent1>
        <a:srgbClr val="1B3660"/>
      </a:accent1>
      <a:accent2>
        <a:srgbClr val="1587D4"/>
      </a:accent2>
      <a:accent3>
        <a:srgbClr val="FFFFFF"/>
      </a:accent3>
      <a:accent4>
        <a:srgbClr val="F97103"/>
      </a:accent4>
      <a:accent5>
        <a:srgbClr val="FDA155"/>
      </a:accent5>
      <a:accent6>
        <a:srgbClr val="A9ABB8"/>
      </a:accent6>
      <a:hlink>
        <a:srgbClr val="5F0224"/>
      </a:hlink>
      <a:folHlink>
        <a:srgbClr val="FCA2C2"/>
      </a:folHlink>
    </a:clrScheme>
    <a:fontScheme name="2023 FM3 Revised Font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lnSpc>
            <a:spcPts val="1800"/>
          </a:lnSpc>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2432</TotalTime>
  <Words>1598</Words>
  <Application>Microsoft Office PowerPoint</Application>
  <PresentationFormat>Letter Paper (8.5x11 in)</PresentationFormat>
  <Paragraphs>151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 Narrow</vt:lpstr>
      <vt:lpstr>Arial</vt:lpstr>
      <vt:lpstr>Calibri</vt:lpstr>
      <vt:lpstr>Times New Roman</vt:lpstr>
      <vt:lpstr>Office Theme</vt:lpstr>
      <vt:lpstr>PowerPoint Presentation</vt:lpstr>
      <vt:lpstr>A majority of Californians thinks  the state is on the wrong track.</vt:lpstr>
      <vt:lpstr>When asked to describe California, many responses express general negativity or affordability concerns.</vt:lpstr>
      <vt:lpstr>While a majority say they are living comfortably, fewer than one in five are increasing savings.</vt:lpstr>
      <vt:lpstr>Broad majorities are lack confidence that their children will be able to afford to live in the same California community, or end up better off financially.</vt:lpstr>
      <vt:lpstr>Californians remain “concerned” and “frustrated” about the state – and fewer are “hopeful” than in 2018.</vt:lpstr>
      <vt:lpstr>Voters are split in their views of  state and local government.</vt:lpstr>
      <vt:lpstr>The California Ballot Propositions</vt:lpstr>
      <vt:lpstr>These results happened in the face of ongoing (and growing) skepticism about the initiative process.</vt:lpstr>
      <vt:lpstr>That skepticism exists more on the right than the left.</vt:lpstr>
      <vt:lpstr>In Sonoma County, childcare  was a broadly-shared concern.</vt:lpstr>
      <vt:lpstr>Messages in Favor of Sonoma County Measure I</vt:lpstr>
      <vt:lpstr>Messages in Favor of Measure I (Continued)</vt:lpstr>
      <vt:lpstr>Beyond this top tier, there were a wide range of other effective messages as well.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Margaret Brodkin</cp:lastModifiedBy>
  <cp:revision>946</cp:revision>
  <dcterms:created xsi:type="dcterms:W3CDTF">2020-12-08T15:41:15Z</dcterms:created>
  <dcterms:modified xsi:type="dcterms:W3CDTF">2024-12-07T10:57:10Z</dcterms:modified>
</cp:coreProperties>
</file>