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jpg&amp;ehk=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705" r:id="rId4"/>
    <p:sldMasterId id="2147483716" r:id="rId5"/>
    <p:sldMasterId id="2147483725" r:id="rId6"/>
    <p:sldMasterId id="2147483737" r:id="rId7"/>
    <p:sldMasterId id="2147483751" r:id="rId8"/>
    <p:sldMasterId id="2147483765" r:id="rId9"/>
  </p:sldMasterIdLst>
  <p:notesMasterIdLst>
    <p:notesMasterId r:id="rId54"/>
  </p:notesMasterIdLst>
  <p:sldIdLst>
    <p:sldId id="3922" r:id="rId10"/>
    <p:sldId id="3972" r:id="rId11"/>
    <p:sldId id="1417" r:id="rId12"/>
    <p:sldId id="332" r:id="rId13"/>
    <p:sldId id="405" r:id="rId14"/>
    <p:sldId id="3975" r:id="rId15"/>
    <p:sldId id="3976" r:id="rId16"/>
    <p:sldId id="311" r:id="rId17"/>
    <p:sldId id="3998" r:id="rId18"/>
    <p:sldId id="3995" r:id="rId19"/>
    <p:sldId id="364" r:id="rId20"/>
    <p:sldId id="3977" r:id="rId21"/>
    <p:sldId id="1404" r:id="rId22"/>
    <p:sldId id="266" r:id="rId23"/>
    <p:sldId id="313" r:id="rId24"/>
    <p:sldId id="3992" r:id="rId25"/>
    <p:sldId id="267" r:id="rId26"/>
    <p:sldId id="257" r:id="rId27"/>
    <p:sldId id="269" r:id="rId28"/>
    <p:sldId id="3937" r:id="rId29"/>
    <p:sldId id="3959" r:id="rId30"/>
    <p:sldId id="3981" r:id="rId31"/>
    <p:sldId id="3993" r:id="rId32"/>
    <p:sldId id="275" r:id="rId33"/>
    <p:sldId id="407" r:id="rId34"/>
    <p:sldId id="277" r:id="rId35"/>
    <p:sldId id="263" r:id="rId36"/>
    <p:sldId id="270" r:id="rId37"/>
    <p:sldId id="287" r:id="rId38"/>
    <p:sldId id="288" r:id="rId39"/>
    <p:sldId id="289" r:id="rId40"/>
    <p:sldId id="290" r:id="rId41"/>
    <p:sldId id="3973" r:id="rId42"/>
    <p:sldId id="258" r:id="rId43"/>
    <p:sldId id="271" r:id="rId44"/>
    <p:sldId id="3961" r:id="rId45"/>
    <p:sldId id="385" r:id="rId46"/>
    <p:sldId id="3936" r:id="rId47"/>
    <p:sldId id="3974" r:id="rId48"/>
    <p:sldId id="291" r:id="rId49"/>
    <p:sldId id="1402" r:id="rId50"/>
    <p:sldId id="293" r:id="rId51"/>
    <p:sldId id="3980" r:id="rId52"/>
    <p:sldId id="397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5226" autoAdjust="0"/>
  </p:normalViewPr>
  <p:slideViewPr>
    <p:cSldViewPr snapToGrid="0">
      <p:cViewPr varScale="1">
        <p:scale>
          <a:sx n="48" d="100"/>
          <a:sy n="48" d="100"/>
        </p:scale>
        <p:origin x="101" y="7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542469787807739"/>
          <c:y val="7.4954237052560616E-2"/>
          <c:w val="0.56298407484737845"/>
          <c:h val="0.8631730751222069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Strng. Supp.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Setting aside a small portion of the existing annual County budget for pre-school services</c:v>
                </c:pt>
                <c:pt idx="1">
                  <c:v>A tax of one cent per ounce on sugar-sweetened beverages</c:v>
                </c:pt>
                <c:pt idx="2">
                  <c:v>Adding a fee on new real estate development projects</c:v>
                </c:pt>
                <c:pt idx="3">
                  <c:v>A one-eighth cent sales tax increase</c:v>
                </c:pt>
                <c:pt idx="4">
                  <c:v>Increasing business license taxes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0.33</c:v>
                </c:pt>
                <c:pt idx="1">
                  <c:v>0.44</c:v>
                </c:pt>
                <c:pt idx="2">
                  <c:v>0.35</c:v>
                </c:pt>
                <c:pt idx="3">
                  <c:v>0.18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34-4521-9097-564A468B47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Smwt. Supp.</c:v>
                </c:pt>
              </c:strCache>
            </c:strRef>
          </c:tx>
          <c:spPr>
            <a:solidFill>
              <a:schemeClr val="accent2"/>
            </a:solidFill>
            <a:ln w="9525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Setting aside a small portion of the existing annual County budget for pre-school services</c:v>
                </c:pt>
                <c:pt idx="1">
                  <c:v>A tax of one cent per ounce on sugar-sweetened beverages</c:v>
                </c:pt>
                <c:pt idx="2">
                  <c:v>Adding a fee on new real estate development projects</c:v>
                </c:pt>
                <c:pt idx="3">
                  <c:v>A one-eighth cent sales tax increase</c:v>
                </c:pt>
                <c:pt idx="4">
                  <c:v>Increasing business license taxes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0.42</c:v>
                </c:pt>
                <c:pt idx="1">
                  <c:v>0.2</c:v>
                </c:pt>
                <c:pt idx="2">
                  <c:v>0.26</c:v>
                </c:pt>
                <c:pt idx="3">
                  <c:v>0.27</c:v>
                </c:pt>
                <c:pt idx="4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34-4521-9097-564A468B47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Smwt. Opp.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Setting aside a small portion of the existing annual County budget for pre-school services</c:v>
                </c:pt>
                <c:pt idx="1">
                  <c:v>A tax of one cent per ounce on sugar-sweetened beverages</c:v>
                </c:pt>
                <c:pt idx="2">
                  <c:v>Adding a fee on new real estate development projects</c:v>
                </c:pt>
                <c:pt idx="3">
                  <c:v>A one-eighth cent sales tax increase</c:v>
                </c:pt>
                <c:pt idx="4">
                  <c:v>Increasing business license taxes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0.12</c:v>
                </c:pt>
                <c:pt idx="1">
                  <c:v>0.1</c:v>
                </c:pt>
                <c:pt idx="2">
                  <c:v>0.12</c:v>
                </c:pt>
                <c:pt idx="3">
                  <c:v>0.16</c:v>
                </c:pt>
                <c:pt idx="4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34-4521-9097-564A468B47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Strng. Opp.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invertIfNegative val="0"/>
          <c:dLbls>
            <c:dLbl>
              <c:idx val="2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010-4E63-9CD9-F991D61385E2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010-4E63-9CD9-F991D61385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Setting aside a small portion of the existing annual County budget for pre-school services</c:v>
                </c:pt>
                <c:pt idx="1">
                  <c:v>A tax of one cent per ounce on sugar-sweetened beverages</c:v>
                </c:pt>
                <c:pt idx="2">
                  <c:v>Adding a fee on new real estate development projects</c:v>
                </c:pt>
                <c:pt idx="3">
                  <c:v>A one-eighth cent sales tax increase</c:v>
                </c:pt>
                <c:pt idx="4">
                  <c:v>Increasing business license taxes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0.11</c:v>
                </c:pt>
                <c:pt idx="1">
                  <c:v>0.24</c:v>
                </c:pt>
                <c:pt idx="2">
                  <c:v>0.24</c:v>
                </c:pt>
                <c:pt idx="3">
                  <c:v>0.37</c:v>
                </c:pt>
                <c:pt idx="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34-4521-9097-564A468B477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DK/NA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34-4521-9097-564A468B477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34-4521-9097-564A468B477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34-4521-9097-564A468B477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34-4521-9097-564A468B477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2010-4E63-9CD9-F991D61385E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34-4521-9097-564A468B477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010-4E63-9CD9-F991D61385E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34-4521-9097-564A468B477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34-4521-9097-564A468B4770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34-4521-9097-564A468B47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Setting aside a small portion of the existing annual County budget for pre-school services</c:v>
                </c:pt>
                <c:pt idx="1">
                  <c:v>A tax of one cent per ounce on sugar-sweetened beverages</c:v>
                </c:pt>
                <c:pt idx="2">
                  <c:v>Adding a fee on new real estate development projects</c:v>
                </c:pt>
                <c:pt idx="3">
                  <c:v>A one-eighth cent sales tax increase</c:v>
                </c:pt>
                <c:pt idx="4">
                  <c:v>Increasing business license taxes</c:v>
                </c:pt>
              </c:strCache>
            </c:strRef>
          </c:cat>
          <c:val>
            <c:numRef>
              <c:f>Sheet1!$F$2:$F$6</c:f>
              <c:numCache>
                <c:formatCode>0%</c:formatCode>
                <c:ptCount val="5"/>
                <c:pt idx="0">
                  <c:v>0.02</c:v>
                </c:pt>
                <c:pt idx="1">
                  <c:v>0.02</c:v>
                </c:pt>
                <c:pt idx="2">
                  <c:v>0.03</c:v>
                </c:pt>
                <c:pt idx="3">
                  <c:v>0.02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734-4521-9097-564A468B477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527432640"/>
        <c:axId val="527740432"/>
      </c:barChart>
      <c:catAx>
        <c:axId val="5274326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 algn="r">
              <a:defRPr sz="1600"/>
            </a:pPr>
            <a:endParaRPr lang="en-US"/>
          </a:p>
        </c:txPr>
        <c:crossAx val="527740432"/>
        <c:crosses val="autoZero"/>
        <c:auto val="1"/>
        <c:lblAlgn val="ctr"/>
        <c:lblOffset val="100"/>
        <c:noMultiLvlLbl val="0"/>
      </c:catAx>
      <c:valAx>
        <c:axId val="527740432"/>
        <c:scaling>
          <c:orientation val="minMax"/>
          <c:max val="1"/>
          <c:min val="0"/>
        </c:scaling>
        <c:delete val="0"/>
        <c:axPos val="b"/>
        <c:numFmt formatCode="0%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527432640"/>
        <c:crosses val="max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25202685330808017"/>
          <c:y val="8.236701842214738E-3"/>
          <c:w val="0.71046248131554368"/>
          <c:h val="5.0639834612340617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090319006420762"/>
          <c:y val="8.1531729028518893E-2"/>
          <c:w val="0.55188621964697471"/>
          <c:h val="0.8517502485331092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39F-43CE-BD87-56EAB3F60016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39F-43CE-BD87-56EAB3F6001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39F-43CE-BD87-56EAB3F6001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39F-43CE-BD87-56EAB3F6001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39F-43CE-BD87-56EAB3F6001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39F-43CE-BD87-56EAB3F600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chemeClr val="accent3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Sheet1!$A$2:$A$14</c:f>
              <c:strCache>
                <c:ptCount val="13"/>
                <c:pt idx="0">
                  <c:v>Sales Tax</c:v>
                </c:pt>
                <c:pt idx="1">
                  <c:v>City/SpD. Parcel Tax 2/3</c:v>
                </c:pt>
                <c:pt idx="2">
                  <c:v>Cannabis Tax</c:v>
                </c:pt>
                <c:pt idx="3">
                  <c:v>Lodging Tax (TOT)</c:v>
                </c:pt>
                <c:pt idx="4">
                  <c:v>Utility Users Tax</c:v>
                </c:pt>
                <c:pt idx="5">
                  <c:v>Sales Tax 2/3</c:v>
                </c:pt>
                <c:pt idx="6">
                  <c:v>Busn. Lic. Tax - Other</c:v>
                </c:pt>
                <c:pt idx="7">
                  <c:v>Property Transfer Tax</c:v>
                </c:pt>
                <c:pt idx="8">
                  <c:v>G.O. Bond 2/3</c:v>
                </c:pt>
                <c:pt idx="9">
                  <c:v>Lodging Tax (TOT) 2/3</c:v>
                </c:pt>
                <c:pt idx="10">
                  <c:v>Utility Transfer</c:v>
                </c:pt>
                <c:pt idx="11">
                  <c:v>Admissions Tax 2/3</c:v>
                </c:pt>
                <c:pt idx="12">
                  <c:v>Cannabis Tax 2/3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60</c:v>
                </c:pt>
                <c:pt idx="1">
                  <c:v>14</c:v>
                </c:pt>
                <c:pt idx="2">
                  <c:v>24</c:v>
                </c:pt>
                <c:pt idx="3">
                  <c:v>14</c:v>
                </c:pt>
                <c:pt idx="4">
                  <c:v>6</c:v>
                </c:pt>
                <c:pt idx="5">
                  <c:v>4</c:v>
                </c:pt>
                <c:pt idx="6">
                  <c:v>6</c:v>
                </c:pt>
                <c:pt idx="7">
                  <c:v>5</c:v>
                </c:pt>
                <c:pt idx="8">
                  <c:v>4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9F-43CE-BD87-56EAB3F600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Fail</c:v>
                </c:pt>
              </c:strCache>
            </c:strRef>
          </c:tx>
          <c:spPr>
            <a:solidFill>
              <a:schemeClr val="accent4"/>
            </a:solidFill>
            <a:ln w="9525">
              <a:noFill/>
            </a:ln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39F-43CE-BD87-56EAB3F60016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39F-43CE-BD87-56EAB3F60016}"/>
                </c:ext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6E-41C9-9326-1C614C67BDC9}"/>
                </c:ext>
              </c:extLst>
            </c:dLbl>
            <c:dLbl>
              <c:idx val="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39F-43CE-BD87-56EAB3F60016}"/>
                </c:ext>
              </c:extLst>
            </c:dLbl>
            <c:dLbl>
              <c:idx val="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6E-41C9-9326-1C614C67BD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3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Sheet1!$A$2:$A$14</c:f>
              <c:strCache>
                <c:ptCount val="13"/>
                <c:pt idx="0">
                  <c:v>Sales Tax</c:v>
                </c:pt>
                <c:pt idx="1">
                  <c:v>City/SpD. Parcel Tax 2/3</c:v>
                </c:pt>
                <c:pt idx="2">
                  <c:v>Cannabis Tax</c:v>
                </c:pt>
                <c:pt idx="3">
                  <c:v>Lodging Tax (TOT)</c:v>
                </c:pt>
                <c:pt idx="4">
                  <c:v>Utility Users Tax</c:v>
                </c:pt>
                <c:pt idx="5">
                  <c:v>Sales Tax 2/3</c:v>
                </c:pt>
                <c:pt idx="6">
                  <c:v>Busn. Lic. Tax - Other</c:v>
                </c:pt>
                <c:pt idx="7">
                  <c:v>Property Transfer Tax</c:v>
                </c:pt>
                <c:pt idx="8">
                  <c:v>G.O. Bond 2/3</c:v>
                </c:pt>
                <c:pt idx="9">
                  <c:v>Lodging Tax (TOT) 2/3</c:v>
                </c:pt>
                <c:pt idx="10">
                  <c:v>Utility Transfer</c:v>
                </c:pt>
                <c:pt idx="11">
                  <c:v>Admissions Tax 2/3</c:v>
                </c:pt>
                <c:pt idx="12">
                  <c:v>Cannabis Tax 2/3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11</c:v>
                </c:pt>
                <c:pt idx="1">
                  <c:v>16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9F-43CE-BD87-56EAB3F6001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"/>
        <c:overlap val="100"/>
        <c:axId val="337592784"/>
        <c:axId val="337593176"/>
      </c:barChart>
      <c:catAx>
        <c:axId val="3375927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 algn="r">
              <a:lnSpc>
                <a:spcPct val="100000"/>
              </a:lnSpc>
              <a:defRPr sz="1800"/>
            </a:pPr>
            <a:endParaRPr lang="en-US"/>
          </a:p>
        </c:txPr>
        <c:crossAx val="337593176"/>
        <c:crosses val="autoZero"/>
        <c:auto val="1"/>
        <c:lblAlgn val="ctr"/>
        <c:lblOffset val="5"/>
        <c:noMultiLvlLbl val="0"/>
      </c:catAx>
      <c:valAx>
        <c:axId val="337593176"/>
        <c:scaling>
          <c:orientation val="minMax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337592784"/>
        <c:crosses val="max"/>
        <c:crossBetween val="between"/>
        <c:majorUnit val="0.15000000000000002"/>
      </c:valAx>
    </c:plotArea>
    <c:legend>
      <c:legendPos val="t"/>
      <c:layout>
        <c:manualLayout>
          <c:xMode val="edge"/>
          <c:yMode val="edge"/>
          <c:x val="0.60140133041139998"/>
          <c:y val="1.4711307956906294E-2"/>
          <c:w val="0.1272341697483407"/>
          <c:h val="5.5018120362758834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36127271894395"/>
          <c:y val="7.6354972828397968E-2"/>
          <c:w val="0.76237814203719545"/>
          <c:h val="0.8569592172743927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More Likley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C3F-4F46-822D-7F467374656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C3F-4F46-822D-7F467374656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C3F-4F46-822D-7F467374656F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C3F-4F46-822D-7F467374656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C3F-4F46-822D-7F467374656F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C3F-4F46-822D-7F46737465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Subjecting all expenditures to independent annual financial audits</c:v>
                </c:pt>
                <c:pt idx="1">
                  <c:v>Subjecting all expenditures to review by a citizens’ oversight board</c:v>
                </c:pt>
                <c:pt idx="2">
                  <c:v>Requiring funded programs to meet standards for effectiveness every year</c:v>
                </c:pt>
                <c:pt idx="3">
                  <c:v>Giving the public a chance to participate in decisions about how money from the measure will be spent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0.71</c:v>
                </c:pt>
                <c:pt idx="1">
                  <c:v>0.69</c:v>
                </c:pt>
                <c:pt idx="2">
                  <c:v>0.66</c:v>
                </c:pt>
                <c:pt idx="3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3F-4F46-822D-7F467374656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Less Likely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numFmt formatCode="0%;0%" sourceLinked="0"/>
              <c:spPr/>
              <c:txPr>
                <a:bodyPr/>
                <a:lstStyle/>
                <a:p>
                  <a:pPr>
                    <a:defRPr sz="20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C3F-4F46-822D-7F467374656F}"/>
                </c:ext>
              </c:extLst>
            </c:dLbl>
            <c:dLbl>
              <c:idx val="1"/>
              <c:numFmt formatCode="0%;0%" sourceLinked="0"/>
              <c:spPr/>
              <c:txPr>
                <a:bodyPr/>
                <a:lstStyle/>
                <a:p>
                  <a:pPr>
                    <a:defRPr sz="20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C3F-4F46-822D-7F467374656F}"/>
                </c:ext>
              </c:extLst>
            </c:dLbl>
            <c:dLbl>
              <c:idx val="2"/>
              <c:numFmt formatCode="0%;0%" sourceLinked="0"/>
              <c:spPr/>
              <c:txPr>
                <a:bodyPr/>
                <a:lstStyle/>
                <a:p>
                  <a:pPr>
                    <a:defRPr sz="20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C3F-4F46-822D-7F467374656F}"/>
                </c:ext>
              </c:extLst>
            </c:dLbl>
            <c:numFmt formatCode="0%;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Subjecting all expenditures to independent annual financial audits</c:v>
                </c:pt>
                <c:pt idx="1">
                  <c:v>Subjecting all expenditures to review by a citizens’ oversight board</c:v>
                </c:pt>
                <c:pt idx="2">
                  <c:v>Requiring funded programs to meet standards for effectiveness every year</c:v>
                </c:pt>
                <c:pt idx="3">
                  <c:v>Giving the public a chance to participate in decisions about how money from the measure will be spent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-0.21</c:v>
                </c:pt>
                <c:pt idx="1">
                  <c:v>-0.23</c:v>
                </c:pt>
                <c:pt idx="2">
                  <c:v>-0.28000000000000003</c:v>
                </c:pt>
                <c:pt idx="3">
                  <c:v>-0.27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C3F-4F46-822D-7F4673746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527431464"/>
        <c:axId val="527431856"/>
      </c:barChart>
      <c:catAx>
        <c:axId val="527431464"/>
        <c:scaling>
          <c:orientation val="maxMin"/>
        </c:scaling>
        <c:delete val="0"/>
        <c:axPos val="r"/>
        <c:numFmt formatCode="General" sourceLinked="1"/>
        <c:majorTickMark val="none"/>
        <c:minorTickMark val="none"/>
        <c:tickLblPos val="high"/>
        <c:spPr>
          <a:ln>
            <a:solidFill>
              <a:schemeClr val="tx1"/>
            </a:solidFill>
          </a:ln>
        </c:spPr>
        <c:txPr>
          <a:bodyPr/>
          <a:lstStyle/>
          <a:p>
            <a:pPr algn="r">
              <a:lnSpc>
                <a:spcPts val="1800"/>
              </a:lnSpc>
              <a:defRPr sz="1900"/>
            </a:pPr>
            <a:endParaRPr lang="en-US"/>
          </a:p>
        </c:txPr>
        <c:crossAx val="527431856"/>
        <c:crossesAt val="0"/>
        <c:auto val="1"/>
        <c:lblAlgn val="ctr"/>
        <c:lblOffset val="100"/>
        <c:noMultiLvlLbl val="0"/>
      </c:catAx>
      <c:valAx>
        <c:axId val="527431856"/>
        <c:scaling>
          <c:orientation val="maxMin"/>
        </c:scaling>
        <c:delete val="0"/>
        <c:axPos val="b"/>
        <c:numFmt formatCode="0%;0%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527431464"/>
        <c:crosses val="max"/>
        <c:crossBetween val="between"/>
      </c:valAx>
    </c:plotArea>
    <c:legend>
      <c:legendPos val="t"/>
      <c:layout>
        <c:manualLayout>
          <c:xMode val="edge"/>
          <c:yMode val="edge"/>
          <c:x val="0.49690162942250948"/>
          <c:y val="0"/>
          <c:w val="0.40741310024057192"/>
          <c:h val="7.1743663018162984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4E0883-06D2-4C1F-B46B-82DA5BDE1C2B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7AF04041-2724-426F-8DED-C09EB901AF8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Kids' needs</a:t>
          </a:r>
        </a:p>
      </dgm:t>
    </dgm:pt>
    <dgm:pt modelId="{63293C64-BC6E-4555-98FF-72A2ED137230}" type="parTrans" cxnId="{3D874DC5-8E1A-46AC-AA6B-5C33C0FB1ED0}">
      <dgm:prSet/>
      <dgm:spPr/>
      <dgm:t>
        <a:bodyPr/>
        <a:lstStyle/>
        <a:p>
          <a:endParaRPr lang="en-US"/>
        </a:p>
      </dgm:t>
    </dgm:pt>
    <dgm:pt modelId="{CA92A8C0-C66C-4A93-B4E0-2920DD03F146}" type="sibTrans" cxnId="{3D874DC5-8E1A-46AC-AA6B-5C33C0FB1ED0}">
      <dgm:prSet/>
      <dgm:spPr/>
      <dgm:t>
        <a:bodyPr/>
        <a:lstStyle/>
        <a:p>
          <a:endParaRPr lang="en-US"/>
        </a:p>
      </dgm:t>
    </dgm:pt>
    <dgm:pt modelId="{3115F2B3-B386-464A-A4B9-9F21BAF6315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Your capacity</a:t>
          </a:r>
        </a:p>
      </dgm:t>
    </dgm:pt>
    <dgm:pt modelId="{337E8306-FDA8-43C9-9095-A705C7409CF8}" type="parTrans" cxnId="{2D39544A-E322-4CDD-97D3-99A827BDF3EE}">
      <dgm:prSet/>
      <dgm:spPr/>
      <dgm:t>
        <a:bodyPr/>
        <a:lstStyle/>
        <a:p>
          <a:endParaRPr lang="en-US"/>
        </a:p>
      </dgm:t>
    </dgm:pt>
    <dgm:pt modelId="{135201BD-EDD9-432C-AEDC-FABEBB242FC3}" type="sibTrans" cxnId="{2D39544A-E322-4CDD-97D3-99A827BDF3EE}">
      <dgm:prSet/>
      <dgm:spPr/>
      <dgm:t>
        <a:bodyPr/>
        <a:lstStyle/>
        <a:p>
          <a:endParaRPr lang="en-US"/>
        </a:p>
      </dgm:t>
    </dgm:pt>
    <dgm:pt modelId="{A1D77221-1839-47D7-A9F0-701B33C4BBF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Political reality</a:t>
          </a:r>
        </a:p>
      </dgm:t>
    </dgm:pt>
    <dgm:pt modelId="{A05E0200-D801-4423-9E1B-731F427467A9}" type="parTrans" cxnId="{B2DC3660-1011-44EF-AD7B-CEFE75DCBEDF}">
      <dgm:prSet/>
      <dgm:spPr/>
      <dgm:t>
        <a:bodyPr/>
        <a:lstStyle/>
        <a:p>
          <a:endParaRPr lang="en-US"/>
        </a:p>
      </dgm:t>
    </dgm:pt>
    <dgm:pt modelId="{36D0F9F7-C5C2-44EE-A7DB-D97A6720CB17}" type="sibTrans" cxnId="{B2DC3660-1011-44EF-AD7B-CEFE75DCBEDF}">
      <dgm:prSet/>
      <dgm:spPr/>
      <dgm:t>
        <a:bodyPr/>
        <a:lstStyle/>
        <a:p>
          <a:endParaRPr lang="en-US"/>
        </a:p>
      </dgm:t>
    </dgm:pt>
    <dgm:pt modelId="{C6D3DDE8-5421-4094-81BC-100FC85AF176}" type="pres">
      <dgm:prSet presAssocID="{B24E0883-06D2-4C1F-B46B-82DA5BDE1C2B}" presName="compositeShape" presStyleCnt="0">
        <dgm:presLayoutVars>
          <dgm:chMax val="7"/>
          <dgm:dir/>
          <dgm:resizeHandles val="exact"/>
        </dgm:presLayoutVars>
      </dgm:prSet>
      <dgm:spPr/>
    </dgm:pt>
    <dgm:pt modelId="{2296DD33-751B-4EDA-BF44-C07824C5704D}" type="pres">
      <dgm:prSet presAssocID="{7AF04041-2724-426F-8DED-C09EB901AF8C}" presName="circ1" presStyleLbl="vennNode1" presStyleIdx="0" presStyleCnt="3"/>
      <dgm:spPr/>
    </dgm:pt>
    <dgm:pt modelId="{7E122065-2499-4466-8284-D60C74093BB4}" type="pres">
      <dgm:prSet presAssocID="{7AF04041-2724-426F-8DED-C09EB901AF8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7663848-B4D0-4F51-834D-A7608C1EA219}" type="pres">
      <dgm:prSet presAssocID="{3115F2B3-B386-464A-A4B9-9F21BAF6315D}" presName="circ2" presStyleLbl="vennNode1" presStyleIdx="1" presStyleCnt="3" custLinFactNeighborX="-17499" custLinFactNeighborY="5681"/>
      <dgm:spPr/>
    </dgm:pt>
    <dgm:pt modelId="{B4C5ECFD-5F78-430D-AFC4-A43B4A6F6841}" type="pres">
      <dgm:prSet presAssocID="{3115F2B3-B386-464A-A4B9-9F21BAF631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4C9123-DB5E-49C7-82BA-F3920025DDBC}" type="pres">
      <dgm:prSet presAssocID="{A1D77221-1839-47D7-A9F0-701B33C4BBFD}" presName="circ3" presStyleLbl="vennNode1" presStyleIdx="2" presStyleCnt="3" custLinFactNeighborX="-1880" custLinFactNeighborY="5681"/>
      <dgm:spPr/>
    </dgm:pt>
    <dgm:pt modelId="{711912A4-61E9-4DD8-B623-7561B1E626A4}" type="pres">
      <dgm:prSet presAssocID="{A1D77221-1839-47D7-A9F0-701B33C4BBF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DC3660-1011-44EF-AD7B-CEFE75DCBEDF}" srcId="{B24E0883-06D2-4C1F-B46B-82DA5BDE1C2B}" destId="{A1D77221-1839-47D7-A9F0-701B33C4BBFD}" srcOrd="2" destOrd="0" parTransId="{A05E0200-D801-4423-9E1B-731F427467A9}" sibTransId="{36D0F9F7-C5C2-44EE-A7DB-D97A6720CB17}"/>
    <dgm:cxn modelId="{2D39544A-E322-4CDD-97D3-99A827BDF3EE}" srcId="{B24E0883-06D2-4C1F-B46B-82DA5BDE1C2B}" destId="{3115F2B3-B386-464A-A4B9-9F21BAF6315D}" srcOrd="1" destOrd="0" parTransId="{337E8306-FDA8-43C9-9095-A705C7409CF8}" sibTransId="{135201BD-EDD9-432C-AEDC-FABEBB242FC3}"/>
    <dgm:cxn modelId="{0C018A4E-150A-42AB-9400-D799BDDF688A}" type="presOf" srcId="{B24E0883-06D2-4C1F-B46B-82DA5BDE1C2B}" destId="{C6D3DDE8-5421-4094-81BC-100FC85AF176}" srcOrd="0" destOrd="0" presId="urn:microsoft.com/office/officeart/2005/8/layout/venn1"/>
    <dgm:cxn modelId="{DA2AC34F-E7A7-4785-82D0-744CCC35A9EC}" type="presOf" srcId="{3115F2B3-B386-464A-A4B9-9F21BAF6315D}" destId="{B4C5ECFD-5F78-430D-AFC4-A43B4A6F6841}" srcOrd="1" destOrd="0" presId="urn:microsoft.com/office/officeart/2005/8/layout/venn1"/>
    <dgm:cxn modelId="{52859A87-398C-4562-ADAA-AD31F268FCEC}" type="presOf" srcId="{3115F2B3-B386-464A-A4B9-9F21BAF6315D}" destId="{07663848-B4D0-4F51-834D-A7608C1EA219}" srcOrd="0" destOrd="0" presId="urn:microsoft.com/office/officeart/2005/8/layout/venn1"/>
    <dgm:cxn modelId="{7B1C7A8B-AE78-41CD-988B-809FA237662E}" type="presOf" srcId="{7AF04041-2724-426F-8DED-C09EB901AF8C}" destId="{2296DD33-751B-4EDA-BF44-C07824C5704D}" srcOrd="0" destOrd="0" presId="urn:microsoft.com/office/officeart/2005/8/layout/venn1"/>
    <dgm:cxn modelId="{3D874DC5-8E1A-46AC-AA6B-5C33C0FB1ED0}" srcId="{B24E0883-06D2-4C1F-B46B-82DA5BDE1C2B}" destId="{7AF04041-2724-426F-8DED-C09EB901AF8C}" srcOrd="0" destOrd="0" parTransId="{63293C64-BC6E-4555-98FF-72A2ED137230}" sibTransId="{CA92A8C0-C66C-4A93-B4E0-2920DD03F146}"/>
    <dgm:cxn modelId="{43FB4FC5-575B-47F5-A690-8D5DE323C540}" type="presOf" srcId="{A1D77221-1839-47D7-A9F0-701B33C4BBFD}" destId="{711912A4-61E9-4DD8-B623-7561B1E626A4}" srcOrd="1" destOrd="0" presId="urn:microsoft.com/office/officeart/2005/8/layout/venn1"/>
    <dgm:cxn modelId="{6EA9ADEE-D3CB-484B-8F5B-C70A22261813}" type="presOf" srcId="{A1D77221-1839-47D7-A9F0-701B33C4BBFD}" destId="{004C9123-DB5E-49C7-82BA-F3920025DDBC}" srcOrd="0" destOrd="0" presId="urn:microsoft.com/office/officeart/2005/8/layout/venn1"/>
    <dgm:cxn modelId="{56FE8CF6-23FB-406F-BBFD-12D39E5ACF1B}" type="presOf" srcId="{7AF04041-2724-426F-8DED-C09EB901AF8C}" destId="{7E122065-2499-4466-8284-D60C74093BB4}" srcOrd="1" destOrd="0" presId="urn:microsoft.com/office/officeart/2005/8/layout/venn1"/>
    <dgm:cxn modelId="{35BC4FCC-594A-42C6-A9DF-CFFCF051760E}" type="presParOf" srcId="{C6D3DDE8-5421-4094-81BC-100FC85AF176}" destId="{2296DD33-751B-4EDA-BF44-C07824C5704D}" srcOrd="0" destOrd="0" presId="urn:microsoft.com/office/officeart/2005/8/layout/venn1"/>
    <dgm:cxn modelId="{2459BA40-0702-4482-88D4-BE1B84E46E75}" type="presParOf" srcId="{C6D3DDE8-5421-4094-81BC-100FC85AF176}" destId="{7E122065-2499-4466-8284-D60C74093BB4}" srcOrd="1" destOrd="0" presId="urn:microsoft.com/office/officeart/2005/8/layout/venn1"/>
    <dgm:cxn modelId="{AC9A08C3-8BE7-468D-8A97-C5442766D48E}" type="presParOf" srcId="{C6D3DDE8-5421-4094-81BC-100FC85AF176}" destId="{07663848-B4D0-4F51-834D-A7608C1EA219}" srcOrd="2" destOrd="0" presId="urn:microsoft.com/office/officeart/2005/8/layout/venn1"/>
    <dgm:cxn modelId="{06C63AF5-DA1D-4572-BD3B-2A2EAF4AA09F}" type="presParOf" srcId="{C6D3DDE8-5421-4094-81BC-100FC85AF176}" destId="{B4C5ECFD-5F78-430D-AFC4-A43B4A6F6841}" srcOrd="3" destOrd="0" presId="urn:microsoft.com/office/officeart/2005/8/layout/venn1"/>
    <dgm:cxn modelId="{15D188C8-0730-46B6-B42B-B26AEEDC7CD0}" type="presParOf" srcId="{C6D3DDE8-5421-4094-81BC-100FC85AF176}" destId="{004C9123-DB5E-49C7-82BA-F3920025DDBC}" srcOrd="4" destOrd="0" presId="urn:microsoft.com/office/officeart/2005/8/layout/venn1"/>
    <dgm:cxn modelId="{2DDA4084-4321-4C5B-8781-1256C979AB8C}" type="presParOf" srcId="{C6D3DDE8-5421-4094-81BC-100FC85AF176}" destId="{711912A4-61E9-4DD8-B623-7561B1E626A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4E0883-06D2-4C1F-B46B-82DA5BDE1C2B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7AF04041-2724-426F-8DED-C09EB901AF8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Kids' needs</a:t>
          </a:r>
        </a:p>
      </dgm:t>
    </dgm:pt>
    <dgm:pt modelId="{63293C64-BC6E-4555-98FF-72A2ED137230}" type="parTrans" cxnId="{3D874DC5-8E1A-46AC-AA6B-5C33C0FB1ED0}">
      <dgm:prSet/>
      <dgm:spPr/>
      <dgm:t>
        <a:bodyPr/>
        <a:lstStyle/>
        <a:p>
          <a:endParaRPr lang="en-US"/>
        </a:p>
      </dgm:t>
    </dgm:pt>
    <dgm:pt modelId="{CA92A8C0-C66C-4A93-B4E0-2920DD03F146}" type="sibTrans" cxnId="{3D874DC5-8E1A-46AC-AA6B-5C33C0FB1ED0}">
      <dgm:prSet/>
      <dgm:spPr/>
      <dgm:t>
        <a:bodyPr/>
        <a:lstStyle/>
        <a:p>
          <a:endParaRPr lang="en-US"/>
        </a:p>
      </dgm:t>
    </dgm:pt>
    <dgm:pt modelId="{3115F2B3-B386-464A-A4B9-9F21BAF6315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Your capacity</a:t>
          </a:r>
        </a:p>
      </dgm:t>
    </dgm:pt>
    <dgm:pt modelId="{337E8306-FDA8-43C9-9095-A705C7409CF8}" type="parTrans" cxnId="{2D39544A-E322-4CDD-97D3-99A827BDF3EE}">
      <dgm:prSet/>
      <dgm:spPr/>
      <dgm:t>
        <a:bodyPr/>
        <a:lstStyle/>
        <a:p>
          <a:endParaRPr lang="en-US"/>
        </a:p>
      </dgm:t>
    </dgm:pt>
    <dgm:pt modelId="{135201BD-EDD9-432C-AEDC-FABEBB242FC3}" type="sibTrans" cxnId="{2D39544A-E322-4CDD-97D3-99A827BDF3EE}">
      <dgm:prSet/>
      <dgm:spPr/>
      <dgm:t>
        <a:bodyPr/>
        <a:lstStyle/>
        <a:p>
          <a:endParaRPr lang="en-US"/>
        </a:p>
      </dgm:t>
    </dgm:pt>
    <dgm:pt modelId="{A1D77221-1839-47D7-A9F0-701B33C4BBF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Political reality</a:t>
          </a:r>
        </a:p>
      </dgm:t>
    </dgm:pt>
    <dgm:pt modelId="{A05E0200-D801-4423-9E1B-731F427467A9}" type="parTrans" cxnId="{B2DC3660-1011-44EF-AD7B-CEFE75DCBEDF}">
      <dgm:prSet/>
      <dgm:spPr/>
      <dgm:t>
        <a:bodyPr/>
        <a:lstStyle/>
        <a:p>
          <a:endParaRPr lang="en-US"/>
        </a:p>
      </dgm:t>
    </dgm:pt>
    <dgm:pt modelId="{36D0F9F7-C5C2-44EE-A7DB-D97A6720CB17}" type="sibTrans" cxnId="{B2DC3660-1011-44EF-AD7B-CEFE75DCBEDF}">
      <dgm:prSet/>
      <dgm:spPr/>
      <dgm:t>
        <a:bodyPr/>
        <a:lstStyle/>
        <a:p>
          <a:endParaRPr lang="en-US"/>
        </a:p>
      </dgm:t>
    </dgm:pt>
    <dgm:pt modelId="{C6D3DDE8-5421-4094-81BC-100FC85AF176}" type="pres">
      <dgm:prSet presAssocID="{B24E0883-06D2-4C1F-B46B-82DA5BDE1C2B}" presName="compositeShape" presStyleCnt="0">
        <dgm:presLayoutVars>
          <dgm:chMax val="7"/>
          <dgm:dir/>
          <dgm:resizeHandles val="exact"/>
        </dgm:presLayoutVars>
      </dgm:prSet>
      <dgm:spPr/>
    </dgm:pt>
    <dgm:pt modelId="{2296DD33-751B-4EDA-BF44-C07824C5704D}" type="pres">
      <dgm:prSet presAssocID="{7AF04041-2724-426F-8DED-C09EB901AF8C}" presName="circ1" presStyleLbl="vennNode1" presStyleIdx="0" presStyleCnt="3"/>
      <dgm:spPr/>
    </dgm:pt>
    <dgm:pt modelId="{7E122065-2499-4466-8284-D60C74093BB4}" type="pres">
      <dgm:prSet presAssocID="{7AF04041-2724-426F-8DED-C09EB901AF8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7663848-B4D0-4F51-834D-A7608C1EA219}" type="pres">
      <dgm:prSet presAssocID="{3115F2B3-B386-464A-A4B9-9F21BAF6315D}" presName="circ2" presStyleLbl="vennNode1" presStyleIdx="1" presStyleCnt="3" custLinFactNeighborX="-17499" custLinFactNeighborY="5681"/>
      <dgm:spPr/>
    </dgm:pt>
    <dgm:pt modelId="{B4C5ECFD-5F78-430D-AFC4-A43B4A6F6841}" type="pres">
      <dgm:prSet presAssocID="{3115F2B3-B386-464A-A4B9-9F21BAF631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4C9123-DB5E-49C7-82BA-F3920025DDBC}" type="pres">
      <dgm:prSet presAssocID="{A1D77221-1839-47D7-A9F0-701B33C4BBFD}" presName="circ3" presStyleLbl="vennNode1" presStyleIdx="2" presStyleCnt="3" custLinFactNeighborX="-1880" custLinFactNeighborY="5681"/>
      <dgm:spPr/>
    </dgm:pt>
    <dgm:pt modelId="{711912A4-61E9-4DD8-B623-7561B1E626A4}" type="pres">
      <dgm:prSet presAssocID="{A1D77221-1839-47D7-A9F0-701B33C4BBF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DC3660-1011-44EF-AD7B-CEFE75DCBEDF}" srcId="{B24E0883-06D2-4C1F-B46B-82DA5BDE1C2B}" destId="{A1D77221-1839-47D7-A9F0-701B33C4BBFD}" srcOrd="2" destOrd="0" parTransId="{A05E0200-D801-4423-9E1B-731F427467A9}" sibTransId="{36D0F9F7-C5C2-44EE-A7DB-D97A6720CB17}"/>
    <dgm:cxn modelId="{2D39544A-E322-4CDD-97D3-99A827BDF3EE}" srcId="{B24E0883-06D2-4C1F-B46B-82DA5BDE1C2B}" destId="{3115F2B3-B386-464A-A4B9-9F21BAF6315D}" srcOrd="1" destOrd="0" parTransId="{337E8306-FDA8-43C9-9095-A705C7409CF8}" sibTransId="{135201BD-EDD9-432C-AEDC-FABEBB242FC3}"/>
    <dgm:cxn modelId="{0C018A4E-150A-42AB-9400-D799BDDF688A}" type="presOf" srcId="{B24E0883-06D2-4C1F-B46B-82DA5BDE1C2B}" destId="{C6D3DDE8-5421-4094-81BC-100FC85AF176}" srcOrd="0" destOrd="0" presId="urn:microsoft.com/office/officeart/2005/8/layout/venn1"/>
    <dgm:cxn modelId="{DA2AC34F-E7A7-4785-82D0-744CCC35A9EC}" type="presOf" srcId="{3115F2B3-B386-464A-A4B9-9F21BAF6315D}" destId="{B4C5ECFD-5F78-430D-AFC4-A43B4A6F6841}" srcOrd="1" destOrd="0" presId="urn:microsoft.com/office/officeart/2005/8/layout/venn1"/>
    <dgm:cxn modelId="{52859A87-398C-4562-ADAA-AD31F268FCEC}" type="presOf" srcId="{3115F2B3-B386-464A-A4B9-9F21BAF6315D}" destId="{07663848-B4D0-4F51-834D-A7608C1EA219}" srcOrd="0" destOrd="0" presId="urn:microsoft.com/office/officeart/2005/8/layout/venn1"/>
    <dgm:cxn modelId="{7B1C7A8B-AE78-41CD-988B-809FA237662E}" type="presOf" srcId="{7AF04041-2724-426F-8DED-C09EB901AF8C}" destId="{2296DD33-751B-4EDA-BF44-C07824C5704D}" srcOrd="0" destOrd="0" presId="urn:microsoft.com/office/officeart/2005/8/layout/venn1"/>
    <dgm:cxn modelId="{3D874DC5-8E1A-46AC-AA6B-5C33C0FB1ED0}" srcId="{B24E0883-06D2-4C1F-B46B-82DA5BDE1C2B}" destId="{7AF04041-2724-426F-8DED-C09EB901AF8C}" srcOrd="0" destOrd="0" parTransId="{63293C64-BC6E-4555-98FF-72A2ED137230}" sibTransId="{CA92A8C0-C66C-4A93-B4E0-2920DD03F146}"/>
    <dgm:cxn modelId="{43FB4FC5-575B-47F5-A690-8D5DE323C540}" type="presOf" srcId="{A1D77221-1839-47D7-A9F0-701B33C4BBFD}" destId="{711912A4-61E9-4DD8-B623-7561B1E626A4}" srcOrd="1" destOrd="0" presId="urn:microsoft.com/office/officeart/2005/8/layout/venn1"/>
    <dgm:cxn modelId="{6EA9ADEE-D3CB-484B-8F5B-C70A22261813}" type="presOf" srcId="{A1D77221-1839-47D7-A9F0-701B33C4BBFD}" destId="{004C9123-DB5E-49C7-82BA-F3920025DDBC}" srcOrd="0" destOrd="0" presId="urn:microsoft.com/office/officeart/2005/8/layout/venn1"/>
    <dgm:cxn modelId="{56FE8CF6-23FB-406F-BBFD-12D39E5ACF1B}" type="presOf" srcId="{7AF04041-2724-426F-8DED-C09EB901AF8C}" destId="{7E122065-2499-4466-8284-D60C74093BB4}" srcOrd="1" destOrd="0" presId="urn:microsoft.com/office/officeart/2005/8/layout/venn1"/>
    <dgm:cxn modelId="{35BC4FCC-594A-42C6-A9DF-CFFCF051760E}" type="presParOf" srcId="{C6D3DDE8-5421-4094-81BC-100FC85AF176}" destId="{2296DD33-751B-4EDA-BF44-C07824C5704D}" srcOrd="0" destOrd="0" presId="urn:microsoft.com/office/officeart/2005/8/layout/venn1"/>
    <dgm:cxn modelId="{2459BA40-0702-4482-88D4-BE1B84E46E75}" type="presParOf" srcId="{C6D3DDE8-5421-4094-81BC-100FC85AF176}" destId="{7E122065-2499-4466-8284-D60C74093BB4}" srcOrd="1" destOrd="0" presId="urn:microsoft.com/office/officeart/2005/8/layout/venn1"/>
    <dgm:cxn modelId="{AC9A08C3-8BE7-468D-8A97-C5442766D48E}" type="presParOf" srcId="{C6D3DDE8-5421-4094-81BC-100FC85AF176}" destId="{07663848-B4D0-4F51-834D-A7608C1EA219}" srcOrd="2" destOrd="0" presId="urn:microsoft.com/office/officeart/2005/8/layout/venn1"/>
    <dgm:cxn modelId="{06C63AF5-DA1D-4572-BD3B-2A2EAF4AA09F}" type="presParOf" srcId="{C6D3DDE8-5421-4094-81BC-100FC85AF176}" destId="{B4C5ECFD-5F78-430D-AFC4-A43B4A6F6841}" srcOrd="3" destOrd="0" presId="urn:microsoft.com/office/officeart/2005/8/layout/venn1"/>
    <dgm:cxn modelId="{15D188C8-0730-46B6-B42B-B26AEEDC7CD0}" type="presParOf" srcId="{C6D3DDE8-5421-4094-81BC-100FC85AF176}" destId="{004C9123-DB5E-49C7-82BA-F3920025DDBC}" srcOrd="4" destOrd="0" presId="urn:microsoft.com/office/officeart/2005/8/layout/venn1"/>
    <dgm:cxn modelId="{2DDA4084-4321-4C5B-8781-1256C979AB8C}" type="presParOf" srcId="{C6D3DDE8-5421-4094-81BC-100FC85AF176}" destId="{711912A4-61E9-4DD8-B623-7561B1E626A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4E0883-06D2-4C1F-B46B-82DA5BDE1C2B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7AF04041-2724-426F-8DED-C09EB901AF8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Kids' needs</a:t>
          </a:r>
        </a:p>
      </dgm:t>
    </dgm:pt>
    <dgm:pt modelId="{63293C64-BC6E-4555-98FF-72A2ED137230}" type="parTrans" cxnId="{3D874DC5-8E1A-46AC-AA6B-5C33C0FB1ED0}">
      <dgm:prSet/>
      <dgm:spPr/>
      <dgm:t>
        <a:bodyPr/>
        <a:lstStyle/>
        <a:p>
          <a:endParaRPr lang="en-US"/>
        </a:p>
      </dgm:t>
    </dgm:pt>
    <dgm:pt modelId="{CA92A8C0-C66C-4A93-B4E0-2920DD03F146}" type="sibTrans" cxnId="{3D874DC5-8E1A-46AC-AA6B-5C33C0FB1ED0}">
      <dgm:prSet/>
      <dgm:spPr/>
      <dgm:t>
        <a:bodyPr/>
        <a:lstStyle/>
        <a:p>
          <a:endParaRPr lang="en-US"/>
        </a:p>
      </dgm:t>
    </dgm:pt>
    <dgm:pt modelId="{3115F2B3-B386-464A-A4B9-9F21BAF6315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Your capacity</a:t>
          </a:r>
        </a:p>
      </dgm:t>
    </dgm:pt>
    <dgm:pt modelId="{337E8306-FDA8-43C9-9095-A705C7409CF8}" type="parTrans" cxnId="{2D39544A-E322-4CDD-97D3-99A827BDF3EE}">
      <dgm:prSet/>
      <dgm:spPr/>
      <dgm:t>
        <a:bodyPr/>
        <a:lstStyle/>
        <a:p>
          <a:endParaRPr lang="en-US"/>
        </a:p>
      </dgm:t>
    </dgm:pt>
    <dgm:pt modelId="{135201BD-EDD9-432C-AEDC-FABEBB242FC3}" type="sibTrans" cxnId="{2D39544A-E322-4CDD-97D3-99A827BDF3EE}">
      <dgm:prSet/>
      <dgm:spPr/>
      <dgm:t>
        <a:bodyPr/>
        <a:lstStyle/>
        <a:p>
          <a:endParaRPr lang="en-US"/>
        </a:p>
      </dgm:t>
    </dgm:pt>
    <dgm:pt modelId="{A1D77221-1839-47D7-A9F0-701B33C4BBF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Political reality</a:t>
          </a:r>
        </a:p>
      </dgm:t>
    </dgm:pt>
    <dgm:pt modelId="{A05E0200-D801-4423-9E1B-731F427467A9}" type="parTrans" cxnId="{B2DC3660-1011-44EF-AD7B-CEFE75DCBEDF}">
      <dgm:prSet/>
      <dgm:spPr/>
      <dgm:t>
        <a:bodyPr/>
        <a:lstStyle/>
        <a:p>
          <a:endParaRPr lang="en-US"/>
        </a:p>
      </dgm:t>
    </dgm:pt>
    <dgm:pt modelId="{36D0F9F7-C5C2-44EE-A7DB-D97A6720CB17}" type="sibTrans" cxnId="{B2DC3660-1011-44EF-AD7B-CEFE75DCBEDF}">
      <dgm:prSet/>
      <dgm:spPr/>
      <dgm:t>
        <a:bodyPr/>
        <a:lstStyle/>
        <a:p>
          <a:endParaRPr lang="en-US"/>
        </a:p>
      </dgm:t>
    </dgm:pt>
    <dgm:pt modelId="{C6D3DDE8-5421-4094-81BC-100FC85AF176}" type="pres">
      <dgm:prSet presAssocID="{B24E0883-06D2-4C1F-B46B-82DA5BDE1C2B}" presName="compositeShape" presStyleCnt="0">
        <dgm:presLayoutVars>
          <dgm:chMax val="7"/>
          <dgm:dir/>
          <dgm:resizeHandles val="exact"/>
        </dgm:presLayoutVars>
      </dgm:prSet>
      <dgm:spPr/>
    </dgm:pt>
    <dgm:pt modelId="{2296DD33-751B-4EDA-BF44-C07824C5704D}" type="pres">
      <dgm:prSet presAssocID="{7AF04041-2724-426F-8DED-C09EB901AF8C}" presName="circ1" presStyleLbl="vennNode1" presStyleIdx="0" presStyleCnt="3"/>
      <dgm:spPr/>
    </dgm:pt>
    <dgm:pt modelId="{7E122065-2499-4466-8284-D60C74093BB4}" type="pres">
      <dgm:prSet presAssocID="{7AF04041-2724-426F-8DED-C09EB901AF8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7663848-B4D0-4F51-834D-A7608C1EA219}" type="pres">
      <dgm:prSet presAssocID="{3115F2B3-B386-464A-A4B9-9F21BAF6315D}" presName="circ2" presStyleLbl="vennNode1" presStyleIdx="1" presStyleCnt="3" custLinFactNeighborX="-17499" custLinFactNeighborY="5681"/>
      <dgm:spPr/>
    </dgm:pt>
    <dgm:pt modelId="{B4C5ECFD-5F78-430D-AFC4-A43B4A6F6841}" type="pres">
      <dgm:prSet presAssocID="{3115F2B3-B386-464A-A4B9-9F21BAF631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4C9123-DB5E-49C7-82BA-F3920025DDBC}" type="pres">
      <dgm:prSet presAssocID="{A1D77221-1839-47D7-A9F0-701B33C4BBFD}" presName="circ3" presStyleLbl="vennNode1" presStyleIdx="2" presStyleCnt="3" custLinFactNeighborX="-1880" custLinFactNeighborY="5681"/>
      <dgm:spPr/>
    </dgm:pt>
    <dgm:pt modelId="{711912A4-61E9-4DD8-B623-7561B1E626A4}" type="pres">
      <dgm:prSet presAssocID="{A1D77221-1839-47D7-A9F0-701B33C4BBF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DC3660-1011-44EF-AD7B-CEFE75DCBEDF}" srcId="{B24E0883-06D2-4C1F-B46B-82DA5BDE1C2B}" destId="{A1D77221-1839-47D7-A9F0-701B33C4BBFD}" srcOrd="2" destOrd="0" parTransId="{A05E0200-D801-4423-9E1B-731F427467A9}" sibTransId="{36D0F9F7-C5C2-44EE-A7DB-D97A6720CB17}"/>
    <dgm:cxn modelId="{2D39544A-E322-4CDD-97D3-99A827BDF3EE}" srcId="{B24E0883-06D2-4C1F-B46B-82DA5BDE1C2B}" destId="{3115F2B3-B386-464A-A4B9-9F21BAF6315D}" srcOrd="1" destOrd="0" parTransId="{337E8306-FDA8-43C9-9095-A705C7409CF8}" sibTransId="{135201BD-EDD9-432C-AEDC-FABEBB242FC3}"/>
    <dgm:cxn modelId="{0C018A4E-150A-42AB-9400-D799BDDF688A}" type="presOf" srcId="{B24E0883-06D2-4C1F-B46B-82DA5BDE1C2B}" destId="{C6D3DDE8-5421-4094-81BC-100FC85AF176}" srcOrd="0" destOrd="0" presId="urn:microsoft.com/office/officeart/2005/8/layout/venn1"/>
    <dgm:cxn modelId="{DA2AC34F-E7A7-4785-82D0-744CCC35A9EC}" type="presOf" srcId="{3115F2B3-B386-464A-A4B9-9F21BAF6315D}" destId="{B4C5ECFD-5F78-430D-AFC4-A43B4A6F6841}" srcOrd="1" destOrd="0" presId="urn:microsoft.com/office/officeart/2005/8/layout/venn1"/>
    <dgm:cxn modelId="{52859A87-398C-4562-ADAA-AD31F268FCEC}" type="presOf" srcId="{3115F2B3-B386-464A-A4B9-9F21BAF6315D}" destId="{07663848-B4D0-4F51-834D-A7608C1EA219}" srcOrd="0" destOrd="0" presId="urn:microsoft.com/office/officeart/2005/8/layout/venn1"/>
    <dgm:cxn modelId="{7B1C7A8B-AE78-41CD-988B-809FA237662E}" type="presOf" srcId="{7AF04041-2724-426F-8DED-C09EB901AF8C}" destId="{2296DD33-751B-4EDA-BF44-C07824C5704D}" srcOrd="0" destOrd="0" presId="urn:microsoft.com/office/officeart/2005/8/layout/venn1"/>
    <dgm:cxn modelId="{3D874DC5-8E1A-46AC-AA6B-5C33C0FB1ED0}" srcId="{B24E0883-06D2-4C1F-B46B-82DA5BDE1C2B}" destId="{7AF04041-2724-426F-8DED-C09EB901AF8C}" srcOrd="0" destOrd="0" parTransId="{63293C64-BC6E-4555-98FF-72A2ED137230}" sibTransId="{CA92A8C0-C66C-4A93-B4E0-2920DD03F146}"/>
    <dgm:cxn modelId="{43FB4FC5-575B-47F5-A690-8D5DE323C540}" type="presOf" srcId="{A1D77221-1839-47D7-A9F0-701B33C4BBFD}" destId="{711912A4-61E9-4DD8-B623-7561B1E626A4}" srcOrd="1" destOrd="0" presId="urn:microsoft.com/office/officeart/2005/8/layout/venn1"/>
    <dgm:cxn modelId="{6EA9ADEE-D3CB-484B-8F5B-C70A22261813}" type="presOf" srcId="{A1D77221-1839-47D7-A9F0-701B33C4BBFD}" destId="{004C9123-DB5E-49C7-82BA-F3920025DDBC}" srcOrd="0" destOrd="0" presId="urn:microsoft.com/office/officeart/2005/8/layout/venn1"/>
    <dgm:cxn modelId="{56FE8CF6-23FB-406F-BBFD-12D39E5ACF1B}" type="presOf" srcId="{7AF04041-2724-426F-8DED-C09EB901AF8C}" destId="{7E122065-2499-4466-8284-D60C74093BB4}" srcOrd="1" destOrd="0" presId="urn:microsoft.com/office/officeart/2005/8/layout/venn1"/>
    <dgm:cxn modelId="{35BC4FCC-594A-42C6-A9DF-CFFCF051760E}" type="presParOf" srcId="{C6D3DDE8-5421-4094-81BC-100FC85AF176}" destId="{2296DD33-751B-4EDA-BF44-C07824C5704D}" srcOrd="0" destOrd="0" presId="urn:microsoft.com/office/officeart/2005/8/layout/venn1"/>
    <dgm:cxn modelId="{2459BA40-0702-4482-88D4-BE1B84E46E75}" type="presParOf" srcId="{C6D3DDE8-5421-4094-81BC-100FC85AF176}" destId="{7E122065-2499-4466-8284-D60C74093BB4}" srcOrd="1" destOrd="0" presId="urn:microsoft.com/office/officeart/2005/8/layout/venn1"/>
    <dgm:cxn modelId="{AC9A08C3-8BE7-468D-8A97-C5442766D48E}" type="presParOf" srcId="{C6D3DDE8-5421-4094-81BC-100FC85AF176}" destId="{07663848-B4D0-4F51-834D-A7608C1EA219}" srcOrd="2" destOrd="0" presId="urn:microsoft.com/office/officeart/2005/8/layout/venn1"/>
    <dgm:cxn modelId="{06C63AF5-DA1D-4572-BD3B-2A2EAF4AA09F}" type="presParOf" srcId="{C6D3DDE8-5421-4094-81BC-100FC85AF176}" destId="{B4C5ECFD-5F78-430D-AFC4-A43B4A6F6841}" srcOrd="3" destOrd="0" presId="urn:microsoft.com/office/officeart/2005/8/layout/venn1"/>
    <dgm:cxn modelId="{15D188C8-0730-46B6-B42B-B26AEEDC7CD0}" type="presParOf" srcId="{C6D3DDE8-5421-4094-81BC-100FC85AF176}" destId="{004C9123-DB5E-49C7-82BA-F3920025DDBC}" srcOrd="4" destOrd="0" presId="urn:microsoft.com/office/officeart/2005/8/layout/venn1"/>
    <dgm:cxn modelId="{2DDA4084-4321-4C5B-8781-1256C979AB8C}" type="presParOf" srcId="{C6D3DDE8-5421-4094-81BC-100FC85AF176}" destId="{711912A4-61E9-4DD8-B623-7561B1E626A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4E0883-06D2-4C1F-B46B-82DA5BDE1C2B}" type="doc">
      <dgm:prSet loTypeId="urn:microsoft.com/office/officeart/2005/8/layout/venn1" loCatId="relationship" qsTypeId="urn:microsoft.com/office/officeart/2005/8/quickstyle/simple5" qsCatId="simple" csTypeId="urn:microsoft.com/office/officeart/2005/8/colors/colorful1" csCatId="colorful" phldr="1"/>
      <dgm:spPr/>
    </dgm:pt>
    <dgm:pt modelId="{7AF04041-2724-426F-8DED-C09EB901AF8C}">
      <dgm:prSet phldrT="[Text]"/>
      <dgm:spPr>
        <a:xfrm>
          <a:off x="853300" y="167937"/>
          <a:ext cx="2364806" cy="2364806"/>
        </a:xfrm>
        <a:prstGeom prst="ellipse">
          <a:avLst/>
        </a:prstGeom>
      </dgm:spPr>
      <dgm:t>
        <a:bodyPr/>
        <a:lstStyle/>
        <a:p>
          <a:pPr>
            <a:buNone/>
          </a:pPr>
          <a:r>
            <a:rPr lang="en-US">
              <a:latin typeface="Arial"/>
              <a:ea typeface="+mn-ea"/>
              <a:cs typeface="+mn-cs"/>
            </a:rPr>
            <a:t>Kids' needs</a:t>
          </a:r>
          <a:endParaRPr lang="en-US" dirty="0">
            <a:latin typeface="Arial"/>
            <a:ea typeface="+mn-ea"/>
            <a:cs typeface="+mn-cs"/>
          </a:endParaRPr>
        </a:p>
      </dgm:t>
    </dgm:pt>
    <dgm:pt modelId="{63293C64-BC6E-4555-98FF-72A2ED137230}" type="parTrans" cxnId="{3D874DC5-8E1A-46AC-AA6B-5C33C0FB1ED0}">
      <dgm:prSet/>
      <dgm:spPr/>
      <dgm:t>
        <a:bodyPr/>
        <a:lstStyle/>
        <a:p>
          <a:endParaRPr lang="en-US"/>
        </a:p>
      </dgm:t>
    </dgm:pt>
    <dgm:pt modelId="{CA92A8C0-C66C-4A93-B4E0-2920DD03F146}" type="sibTrans" cxnId="{3D874DC5-8E1A-46AC-AA6B-5C33C0FB1ED0}">
      <dgm:prSet/>
      <dgm:spPr/>
      <dgm:t>
        <a:bodyPr/>
        <a:lstStyle/>
        <a:p>
          <a:endParaRPr lang="en-US"/>
        </a:p>
      </dgm:t>
    </dgm:pt>
    <dgm:pt modelId="{3115F2B3-B386-464A-A4B9-9F21BAF6315D}">
      <dgm:prSet phldrT="[Text]"/>
      <dgm:spPr>
        <a:xfrm>
          <a:off x="1292784" y="1780286"/>
          <a:ext cx="2364806" cy="2364806"/>
        </a:xfrm>
        <a:prstGeom prst="ellipse">
          <a:avLst/>
        </a:prstGeom>
      </dgm:spPr>
      <dgm:t>
        <a:bodyPr/>
        <a:lstStyle/>
        <a:p>
          <a:pPr>
            <a:buNone/>
          </a:pPr>
          <a:r>
            <a:rPr lang="en-US">
              <a:latin typeface="Arial"/>
              <a:ea typeface="+mn-ea"/>
              <a:cs typeface="+mn-cs"/>
            </a:rPr>
            <a:t>Your capacity</a:t>
          </a:r>
          <a:endParaRPr lang="en-US" dirty="0">
            <a:latin typeface="Arial"/>
            <a:ea typeface="+mn-ea"/>
            <a:cs typeface="+mn-cs"/>
          </a:endParaRPr>
        </a:p>
      </dgm:t>
    </dgm:pt>
    <dgm:pt modelId="{337E8306-FDA8-43C9-9095-A705C7409CF8}" type="parTrans" cxnId="{2D39544A-E322-4CDD-97D3-99A827BDF3EE}">
      <dgm:prSet/>
      <dgm:spPr/>
      <dgm:t>
        <a:bodyPr/>
        <a:lstStyle/>
        <a:p>
          <a:endParaRPr lang="en-US"/>
        </a:p>
      </dgm:t>
    </dgm:pt>
    <dgm:pt modelId="{135201BD-EDD9-432C-AEDC-FABEBB242FC3}" type="sibTrans" cxnId="{2D39544A-E322-4CDD-97D3-99A827BDF3EE}">
      <dgm:prSet/>
      <dgm:spPr/>
      <dgm:t>
        <a:bodyPr/>
        <a:lstStyle/>
        <a:p>
          <a:endParaRPr lang="en-US"/>
        </a:p>
      </dgm:t>
    </dgm:pt>
    <dgm:pt modelId="{A1D77221-1839-47D7-A9F0-701B33C4BBFD}">
      <dgm:prSet phldrT="[Text]"/>
      <dgm:spPr>
        <a:xfrm>
          <a:off x="0" y="1780286"/>
          <a:ext cx="2364806" cy="2364806"/>
        </a:xfrm>
        <a:prstGeom prst="ellipse">
          <a:avLst/>
        </a:prstGeom>
      </dgm:spPr>
      <dgm:t>
        <a:bodyPr/>
        <a:lstStyle/>
        <a:p>
          <a:pPr>
            <a:buNone/>
          </a:pPr>
          <a:r>
            <a:rPr lang="en-US" dirty="0">
              <a:latin typeface="Arial"/>
              <a:ea typeface="+mn-ea"/>
              <a:cs typeface="+mn-cs"/>
            </a:rPr>
            <a:t>Political reality</a:t>
          </a:r>
        </a:p>
      </dgm:t>
    </dgm:pt>
    <dgm:pt modelId="{A05E0200-D801-4423-9E1B-731F427467A9}" type="parTrans" cxnId="{B2DC3660-1011-44EF-AD7B-CEFE75DCBEDF}">
      <dgm:prSet/>
      <dgm:spPr/>
      <dgm:t>
        <a:bodyPr/>
        <a:lstStyle/>
        <a:p>
          <a:endParaRPr lang="en-US"/>
        </a:p>
      </dgm:t>
    </dgm:pt>
    <dgm:pt modelId="{36D0F9F7-C5C2-44EE-A7DB-D97A6720CB17}" type="sibTrans" cxnId="{B2DC3660-1011-44EF-AD7B-CEFE75DCBEDF}">
      <dgm:prSet/>
      <dgm:spPr/>
      <dgm:t>
        <a:bodyPr/>
        <a:lstStyle/>
        <a:p>
          <a:endParaRPr lang="en-US"/>
        </a:p>
      </dgm:t>
    </dgm:pt>
    <dgm:pt modelId="{C6D3DDE8-5421-4094-81BC-100FC85AF176}" type="pres">
      <dgm:prSet presAssocID="{B24E0883-06D2-4C1F-B46B-82DA5BDE1C2B}" presName="compositeShape" presStyleCnt="0">
        <dgm:presLayoutVars>
          <dgm:chMax val="7"/>
          <dgm:dir/>
          <dgm:resizeHandles val="exact"/>
        </dgm:presLayoutVars>
      </dgm:prSet>
      <dgm:spPr/>
    </dgm:pt>
    <dgm:pt modelId="{2296DD33-751B-4EDA-BF44-C07824C5704D}" type="pres">
      <dgm:prSet presAssocID="{7AF04041-2724-426F-8DED-C09EB901AF8C}" presName="circ1" presStyleLbl="vennNode1" presStyleIdx="0" presStyleCnt="3"/>
      <dgm:spPr/>
    </dgm:pt>
    <dgm:pt modelId="{7E122065-2499-4466-8284-D60C74093BB4}" type="pres">
      <dgm:prSet presAssocID="{7AF04041-2724-426F-8DED-C09EB901AF8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7663848-B4D0-4F51-834D-A7608C1EA219}" type="pres">
      <dgm:prSet presAssocID="{3115F2B3-B386-464A-A4B9-9F21BAF6315D}" presName="circ2" presStyleLbl="vennNode1" presStyleIdx="1" presStyleCnt="3" custLinFactNeighborX="-17499" custLinFactNeighborY="5681"/>
      <dgm:spPr/>
    </dgm:pt>
    <dgm:pt modelId="{B4C5ECFD-5F78-430D-AFC4-A43B4A6F6841}" type="pres">
      <dgm:prSet presAssocID="{3115F2B3-B386-464A-A4B9-9F21BAF631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4C9123-DB5E-49C7-82BA-F3920025DDBC}" type="pres">
      <dgm:prSet presAssocID="{A1D77221-1839-47D7-A9F0-701B33C4BBFD}" presName="circ3" presStyleLbl="vennNode1" presStyleIdx="2" presStyleCnt="3" custLinFactNeighborY="7038"/>
      <dgm:spPr/>
    </dgm:pt>
    <dgm:pt modelId="{711912A4-61E9-4DD8-B623-7561B1E626A4}" type="pres">
      <dgm:prSet presAssocID="{A1D77221-1839-47D7-A9F0-701B33C4BBF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DC3660-1011-44EF-AD7B-CEFE75DCBEDF}" srcId="{B24E0883-06D2-4C1F-B46B-82DA5BDE1C2B}" destId="{A1D77221-1839-47D7-A9F0-701B33C4BBFD}" srcOrd="2" destOrd="0" parTransId="{A05E0200-D801-4423-9E1B-731F427467A9}" sibTransId="{36D0F9F7-C5C2-44EE-A7DB-D97A6720CB17}"/>
    <dgm:cxn modelId="{2D39544A-E322-4CDD-97D3-99A827BDF3EE}" srcId="{B24E0883-06D2-4C1F-B46B-82DA5BDE1C2B}" destId="{3115F2B3-B386-464A-A4B9-9F21BAF6315D}" srcOrd="1" destOrd="0" parTransId="{337E8306-FDA8-43C9-9095-A705C7409CF8}" sibTransId="{135201BD-EDD9-432C-AEDC-FABEBB242FC3}"/>
    <dgm:cxn modelId="{0C018A4E-150A-42AB-9400-D799BDDF688A}" type="presOf" srcId="{B24E0883-06D2-4C1F-B46B-82DA5BDE1C2B}" destId="{C6D3DDE8-5421-4094-81BC-100FC85AF176}" srcOrd="0" destOrd="0" presId="urn:microsoft.com/office/officeart/2005/8/layout/venn1"/>
    <dgm:cxn modelId="{DA2AC34F-E7A7-4785-82D0-744CCC35A9EC}" type="presOf" srcId="{3115F2B3-B386-464A-A4B9-9F21BAF6315D}" destId="{B4C5ECFD-5F78-430D-AFC4-A43B4A6F6841}" srcOrd="1" destOrd="0" presId="urn:microsoft.com/office/officeart/2005/8/layout/venn1"/>
    <dgm:cxn modelId="{52859A87-398C-4562-ADAA-AD31F268FCEC}" type="presOf" srcId="{3115F2B3-B386-464A-A4B9-9F21BAF6315D}" destId="{07663848-B4D0-4F51-834D-A7608C1EA219}" srcOrd="0" destOrd="0" presId="urn:microsoft.com/office/officeart/2005/8/layout/venn1"/>
    <dgm:cxn modelId="{7B1C7A8B-AE78-41CD-988B-809FA237662E}" type="presOf" srcId="{7AF04041-2724-426F-8DED-C09EB901AF8C}" destId="{2296DD33-751B-4EDA-BF44-C07824C5704D}" srcOrd="0" destOrd="0" presId="urn:microsoft.com/office/officeart/2005/8/layout/venn1"/>
    <dgm:cxn modelId="{3D874DC5-8E1A-46AC-AA6B-5C33C0FB1ED0}" srcId="{B24E0883-06D2-4C1F-B46B-82DA5BDE1C2B}" destId="{7AF04041-2724-426F-8DED-C09EB901AF8C}" srcOrd="0" destOrd="0" parTransId="{63293C64-BC6E-4555-98FF-72A2ED137230}" sibTransId="{CA92A8C0-C66C-4A93-B4E0-2920DD03F146}"/>
    <dgm:cxn modelId="{43FB4FC5-575B-47F5-A690-8D5DE323C540}" type="presOf" srcId="{A1D77221-1839-47D7-A9F0-701B33C4BBFD}" destId="{711912A4-61E9-4DD8-B623-7561B1E626A4}" srcOrd="1" destOrd="0" presId="urn:microsoft.com/office/officeart/2005/8/layout/venn1"/>
    <dgm:cxn modelId="{6EA9ADEE-D3CB-484B-8F5B-C70A22261813}" type="presOf" srcId="{A1D77221-1839-47D7-A9F0-701B33C4BBFD}" destId="{004C9123-DB5E-49C7-82BA-F3920025DDBC}" srcOrd="0" destOrd="0" presId="urn:microsoft.com/office/officeart/2005/8/layout/venn1"/>
    <dgm:cxn modelId="{56FE8CF6-23FB-406F-BBFD-12D39E5ACF1B}" type="presOf" srcId="{7AF04041-2724-426F-8DED-C09EB901AF8C}" destId="{7E122065-2499-4466-8284-D60C74093BB4}" srcOrd="1" destOrd="0" presId="urn:microsoft.com/office/officeart/2005/8/layout/venn1"/>
    <dgm:cxn modelId="{35BC4FCC-594A-42C6-A9DF-CFFCF051760E}" type="presParOf" srcId="{C6D3DDE8-5421-4094-81BC-100FC85AF176}" destId="{2296DD33-751B-4EDA-BF44-C07824C5704D}" srcOrd="0" destOrd="0" presId="urn:microsoft.com/office/officeart/2005/8/layout/venn1"/>
    <dgm:cxn modelId="{2459BA40-0702-4482-88D4-BE1B84E46E75}" type="presParOf" srcId="{C6D3DDE8-5421-4094-81BC-100FC85AF176}" destId="{7E122065-2499-4466-8284-D60C74093BB4}" srcOrd="1" destOrd="0" presId="urn:microsoft.com/office/officeart/2005/8/layout/venn1"/>
    <dgm:cxn modelId="{AC9A08C3-8BE7-468D-8A97-C5442766D48E}" type="presParOf" srcId="{C6D3DDE8-5421-4094-81BC-100FC85AF176}" destId="{07663848-B4D0-4F51-834D-A7608C1EA219}" srcOrd="2" destOrd="0" presId="urn:microsoft.com/office/officeart/2005/8/layout/venn1"/>
    <dgm:cxn modelId="{06C63AF5-DA1D-4572-BD3B-2A2EAF4AA09F}" type="presParOf" srcId="{C6D3DDE8-5421-4094-81BC-100FC85AF176}" destId="{B4C5ECFD-5F78-430D-AFC4-A43B4A6F6841}" srcOrd="3" destOrd="0" presId="urn:microsoft.com/office/officeart/2005/8/layout/venn1"/>
    <dgm:cxn modelId="{15D188C8-0730-46B6-B42B-B26AEEDC7CD0}" type="presParOf" srcId="{C6D3DDE8-5421-4094-81BC-100FC85AF176}" destId="{004C9123-DB5E-49C7-82BA-F3920025DDBC}" srcOrd="4" destOrd="0" presId="urn:microsoft.com/office/officeart/2005/8/layout/venn1"/>
    <dgm:cxn modelId="{2DDA4084-4321-4C5B-8781-1256C979AB8C}" type="presParOf" srcId="{C6D3DDE8-5421-4094-81BC-100FC85AF176}" destId="{711912A4-61E9-4DD8-B623-7561B1E626A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4E0883-06D2-4C1F-B46B-82DA5BDE1C2B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7AF04041-2724-426F-8DED-C09EB901AF8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Kids' needs</a:t>
          </a:r>
        </a:p>
      </dgm:t>
    </dgm:pt>
    <dgm:pt modelId="{63293C64-BC6E-4555-98FF-72A2ED137230}" type="parTrans" cxnId="{3D874DC5-8E1A-46AC-AA6B-5C33C0FB1ED0}">
      <dgm:prSet/>
      <dgm:spPr/>
      <dgm:t>
        <a:bodyPr/>
        <a:lstStyle/>
        <a:p>
          <a:endParaRPr lang="en-US"/>
        </a:p>
      </dgm:t>
    </dgm:pt>
    <dgm:pt modelId="{CA92A8C0-C66C-4A93-B4E0-2920DD03F146}" type="sibTrans" cxnId="{3D874DC5-8E1A-46AC-AA6B-5C33C0FB1ED0}">
      <dgm:prSet/>
      <dgm:spPr/>
      <dgm:t>
        <a:bodyPr/>
        <a:lstStyle/>
        <a:p>
          <a:endParaRPr lang="en-US"/>
        </a:p>
      </dgm:t>
    </dgm:pt>
    <dgm:pt modelId="{3115F2B3-B386-464A-A4B9-9F21BAF6315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Your capacity</a:t>
          </a:r>
        </a:p>
      </dgm:t>
    </dgm:pt>
    <dgm:pt modelId="{337E8306-FDA8-43C9-9095-A705C7409CF8}" type="parTrans" cxnId="{2D39544A-E322-4CDD-97D3-99A827BDF3EE}">
      <dgm:prSet/>
      <dgm:spPr/>
      <dgm:t>
        <a:bodyPr/>
        <a:lstStyle/>
        <a:p>
          <a:endParaRPr lang="en-US"/>
        </a:p>
      </dgm:t>
    </dgm:pt>
    <dgm:pt modelId="{135201BD-EDD9-432C-AEDC-FABEBB242FC3}" type="sibTrans" cxnId="{2D39544A-E322-4CDD-97D3-99A827BDF3EE}">
      <dgm:prSet/>
      <dgm:spPr/>
      <dgm:t>
        <a:bodyPr/>
        <a:lstStyle/>
        <a:p>
          <a:endParaRPr lang="en-US"/>
        </a:p>
      </dgm:t>
    </dgm:pt>
    <dgm:pt modelId="{A1D77221-1839-47D7-A9F0-701B33C4BBF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Political reality</a:t>
          </a:r>
        </a:p>
      </dgm:t>
    </dgm:pt>
    <dgm:pt modelId="{A05E0200-D801-4423-9E1B-731F427467A9}" type="parTrans" cxnId="{B2DC3660-1011-44EF-AD7B-CEFE75DCBEDF}">
      <dgm:prSet/>
      <dgm:spPr/>
      <dgm:t>
        <a:bodyPr/>
        <a:lstStyle/>
        <a:p>
          <a:endParaRPr lang="en-US"/>
        </a:p>
      </dgm:t>
    </dgm:pt>
    <dgm:pt modelId="{36D0F9F7-C5C2-44EE-A7DB-D97A6720CB17}" type="sibTrans" cxnId="{B2DC3660-1011-44EF-AD7B-CEFE75DCBEDF}">
      <dgm:prSet/>
      <dgm:spPr/>
      <dgm:t>
        <a:bodyPr/>
        <a:lstStyle/>
        <a:p>
          <a:endParaRPr lang="en-US"/>
        </a:p>
      </dgm:t>
    </dgm:pt>
    <dgm:pt modelId="{C6D3DDE8-5421-4094-81BC-100FC85AF176}" type="pres">
      <dgm:prSet presAssocID="{B24E0883-06D2-4C1F-B46B-82DA5BDE1C2B}" presName="compositeShape" presStyleCnt="0">
        <dgm:presLayoutVars>
          <dgm:chMax val="7"/>
          <dgm:dir/>
          <dgm:resizeHandles val="exact"/>
        </dgm:presLayoutVars>
      </dgm:prSet>
      <dgm:spPr/>
    </dgm:pt>
    <dgm:pt modelId="{2296DD33-751B-4EDA-BF44-C07824C5704D}" type="pres">
      <dgm:prSet presAssocID="{7AF04041-2724-426F-8DED-C09EB901AF8C}" presName="circ1" presStyleLbl="vennNode1" presStyleIdx="0" presStyleCnt="3"/>
      <dgm:spPr/>
    </dgm:pt>
    <dgm:pt modelId="{7E122065-2499-4466-8284-D60C74093BB4}" type="pres">
      <dgm:prSet presAssocID="{7AF04041-2724-426F-8DED-C09EB901AF8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7663848-B4D0-4F51-834D-A7608C1EA219}" type="pres">
      <dgm:prSet presAssocID="{3115F2B3-B386-464A-A4B9-9F21BAF6315D}" presName="circ2" presStyleLbl="vennNode1" presStyleIdx="1" presStyleCnt="3" custLinFactNeighborX="-17499" custLinFactNeighborY="5681"/>
      <dgm:spPr/>
    </dgm:pt>
    <dgm:pt modelId="{B4C5ECFD-5F78-430D-AFC4-A43B4A6F6841}" type="pres">
      <dgm:prSet presAssocID="{3115F2B3-B386-464A-A4B9-9F21BAF631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4C9123-DB5E-49C7-82BA-F3920025DDBC}" type="pres">
      <dgm:prSet presAssocID="{A1D77221-1839-47D7-A9F0-701B33C4BBFD}" presName="circ3" presStyleLbl="vennNode1" presStyleIdx="2" presStyleCnt="3" custLinFactNeighborX="-1880" custLinFactNeighborY="5681"/>
      <dgm:spPr/>
    </dgm:pt>
    <dgm:pt modelId="{711912A4-61E9-4DD8-B623-7561B1E626A4}" type="pres">
      <dgm:prSet presAssocID="{A1D77221-1839-47D7-A9F0-701B33C4BBF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DC3660-1011-44EF-AD7B-CEFE75DCBEDF}" srcId="{B24E0883-06D2-4C1F-B46B-82DA5BDE1C2B}" destId="{A1D77221-1839-47D7-A9F0-701B33C4BBFD}" srcOrd="2" destOrd="0" parTransId="{A05E0200-D801-4423-9E1B-731F427467A9}" sibTransId="{36D0F9F7-C5C2-44EE-A7DB-D97A6720CB17}"/>
    <dgm:cxn modelId="{2D39544A-E322-4CDD-97D3-99A827BDF3EE}" srcId="{B24E0883-06D2-4C1F-B46B-82DA5BDE1C2B}" destId="{3115F2B3-B386-464A-A4B9-9F21BAF6315D}" srcOrd="1" destOrd="0" parTransId="{337E8306-FDA8-43C9-9095-A705C7409CF8}" sibTransId="{135201BD-EDD9-432C-AEDC-FABEBB242FC3}"/>
    <dgm:cxn modelId="{0C018A4E-150A-42AB-9400-D799BDDF688A}" type="presOf" srcId="{B24E0883-06D2-4C1F-B46B-82DA5BDE1C2B}" destId="{C6D3DDE8-5421-4094-81BC-100FC85AF176}" srcOrd="0" destOrd="0" presId="urn:microsoft.com/office/officeart/2005/8/layout/venn1"/>
    <dgm:cxn modelId="{DA2AC34F-E7A7-4785-82D0-744CCC35A9EC}" type="presOf" srcId="{3115F2B3-B386-464A-A4B9-9F21BAF6315D}" destId="{B4C5ECFD-5F78-430D-AFC4-A43B4A6F6841}" srcOrd="1" destOrd="0" presId="urn:microsoft.com/office/officeart/2005/8/layout/venn1"/>
    <dgm:cxn modelId="{52859A87-398C-4562-ADAA-AD31F268FCEC}" type="presOf" srcId="{3115F2B3-B386-464A-A4B9-9F21BAF6315D}" destId="{07663848-B4D0-4F51-834D-A7608C1EA219}" srcOrd="0" destOrd="0" presId="urn:microsoft.com/office/officeart/2005/8/layout/venn1"/>
    <dgm:cxn modelId="{7B1C7A8B-AE78-41CD-988B-809FA237662E}" type="presOf" srcId="{7AF04041-2724-426F-8DED-C09EB901AF8C}" destId="{2296DD33-751B-4EDA-BF44-C07824C5704D}" srcOrd="0" destOrd="0" presId="urn:microsoft.com/office/officeart/2005/8/layout/venn1"/>
    <dgm:cxn modelId="{3D874DC5-8E1A-46AC-AA6B-5C33C0FB1ED0}" srcId="{B24E0883-06D2-4C1F-B46B-82DA5BDE1C2B}" destId="{7AF04041-2724-426F-8DED-C09EB901AF8C}" srcOrd="0" destOrd="0" parTransId="{63293C64-BC6E-4555-98FF-72A2ED137230}" sibTransId="{CA92A8C0-C66C-4A93-B4E0-2920DD03F146}"/>
    <dgm:cxn modelId="{43FB4FC5-575B-47F5-A690-8D5DE323C540}" type="presOf" srcId="{A1D77221-1839-47D7-A9F0-701B33C4BBFD}" destId="{711912A4-61E9-4DD8-B623-7561B1E626A4}" srcOrd="1" destOrd="0" presId="urn:microsoft.com/office/officeart/2005/8/layout/venn1"/>
    <dgm:cxn modelId="{6EA9ADEE-D3CB-484B-8F5B-C70A22261813}" type="presOf" srcId="{A1D77221-1839-47D7-A9F0-701B33C4BBFD}" destId="{004C9123-DB5E-49C7-82BA-F3920025DDBC}" srcOrd="0" destOrd="0" presId="urn:microsoft.com/office/officeart/2005/8/layout/venn1"/>
    <dgm:cxn modelId="{56FE8CF6-23FB-406F-BBFD-12D39E5ACF1B}" type="presOf" srcId="{7AF04041-2724-426F-8DED-C09EB901AF8C}" destId="{7E122065-2499-4466-8284-D60C74093BB4}" srcOrd="1" destOrd="0" presId="urn:microsoft.com/office/officeart/2005/8/layout/venn1"/>
    <dgm:cxn modelId="{35BC4FCC-594A-42C6-A9DF-CFFCF051760E}" type="presParOf" srcId="{C6D3DDE8-5421-4094-81BC-100FC85AF176}" destId="{2296DD33-751B-4EDA-BF44-C07824C5704D}" srcOrd="0" destOrd="0" presId="urn:microsoft.com/office/officeart/2005/8/layout/venn1"/>
    <dgm:cxn modelId="{2459BA40-0702-4482-88D4-BE1B84E46E75}" type="presParOf" srcId="{C6D3DDE8-5421-4094-81BC-100FC85AF176}" destId="{7E122065-2499-4466-8284-D60C74093BB4}" srcOrd="1" destOrd="0" presId="urn:microsoft.com/office/officeart/2005/8/layout/venn1"/>
    <dgm:cxn modelId="{AC9A08C3-8BE7-468D-8A97-C5442766D48E}" type="presParOf" srcId="{C6D3DDE8-5421-4094-81BC-100FC85AF176}" destId="{07663848-B4D0-4F51-834D-A7608C1EA219}" srcOrd="2" destOrd="0" presId="urn:microsoft.com/office/officeart/2005/8/layout/venn1"/>
    <dgm:cxn modelId="{06C63AF5-DA1D-4572-BD3B-2A2EAF4AA09F}" type="presParOf" srcId="{C6D3DDE8-5421-4094-81BC-100FC85AF176}" destId="{B4C5ECFD-5F78-430D-AFC4-A43B4A6F6841}" srcOrd="3" destOrd="0" presId="urn:microsoft.com/office/officeart/2005/8/layout/venn1"/>
    <dgm:cxn modelId="{15D188C8-0730-46B6-B42B-B26AEEDC7CD0}" type="presParOf" srcId="{C6D3DDE8-5421-4094-81BC-100FC85AF176}" destId="{004C9123-DB5E-49C7-82BA-F3920025DDBC}" srcOrd="4" destOrd="0" presId="urn:microsoft.com/office/officeart/2005/8/layout/venn1"/>
    <dgm:cxn modelId="{2DDA4084-4321-4C5B-8781-1256C979AB8C}" type="presParOf" srcId="{C6D3DDE8-5421-4094-81BC-100FC85AF176}" destId="{711912A4-61E9-4DD8-B623-7561B1E626A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48C9C3-8BF6-4405-A7D8-7ECEF8FC20D9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2BA7A5A-7D2E-45D4-9FBF-8A71E9D9F985}">
      <dgm:prSet/>
      <dgm:spPr/>
      <dgm:t>
        <a:bodyPr/>
        <a:lstStyle/>
        <a:p>
          <a:r>
            <a:rPr lang="en-US"/>
            <a:t>What are your unmet needs?</a:t>
          </a:r>
        </a:p>
      </dgm:t>
    </dgm:pt>
    <dgm:pt modelId="{40C227DC-5B90-4638-8DE9-7676EB1197CF}" type="parTrans" cxnId="{E4D01960-FBEB-4C9D-9262-98FB6CAEE365}">
      <dgm:prSet/>
      <dgm:spPr/>
      <dgm:t>
        <a:bodyPr/>
        <a:lstStyle/>
        <a:p>
          <a:endParaRPr lang="en-US"/>
        </a:p>
      </dgm:t>
    </dgm:pt>
    <dgm:pt modelId="{640B18B6-44AC-4F2F-A887-75A1C7E5DDB3}" type="sibTrans" cxnId="{E4D01960-FBEB-4C9D-9262-98FB6CAEE365}">
      <dgm:prSet/>
      <dgm:spPr/>
      <dgm:t>
        <a:bodyPr/>
        <a:lstStyle/>
        <a:p>
          <a:endParaRPr lang="en-US"/>
        </a:p>
      </dgm:t>
    </dgm:pt>
    <dgm:pt modelId="{16CEA5F0-4518-43BF-B144-217EE289DE41}">
      <dgm:prSet/>
      <dgm:spPr/>
      <dgm:t>
        <a:bodyPr/>
        <a:lstStyle/>
        <a:p>
          <a:r>
            <a:rPr lang="en-US"/>
            <a:t>How much money can different revenue streams produce?</a:t>
          </a:r>
        </a:p>
      </dgm:t>
    </dgm:pt>
    <dgm:pt modelId="{E9B08472-DC3A-49EA-BF44-550BB78252E1}" type="parTrans" cxnId="{822170E1-C795-4940-92BF-BD3800EF0F22}">
      <dgm:prSet/>
      <dgm:spPr/>
      <dgm:t>
        <a:bodyPr/>
        <a:lstStyle/>
        <a:p>
          <a:endParaRPr lang="en-US"/>
        </a:p>
      </dgm:t>
    </dgm:pt>
    <dgm:pt modelId="{8F4847B5-6932-4A64-B900-D9088EDC6765}" type="sibTrans" cxnId="{822170E1-C795-4940-92BF-BD3800EF0F22}">
      <dgm:prSet/>
      <dgm:spPr/>
      <dgm:t>
        <a:bodyPr/>
        <a:lstStyle/>
        <a:p>
          <a:endParaRPr lang="en-US"/>
        </a:p>
      </dgm:t>
    </dgm:pt>
    <dgm:pt modelId="{B64756C8-FE49-440B-8A84-9FDD01A6C219}">
      <dgm:prSet/>
      <dgm:spPr/>
      <dgm:t>
        <a:bodyPr/>
        <a:lstStyle/>
        <a:p>
          <a:r>
            <a:rPr lang="en-US"/>
            <a:t>Can you ramp up over time?</a:t>
          </a:r>
        </a:p>
      </dgm:t>
    </dgm:pt>
    <dgm:pt modelId="{E84FB405-DCFD-48B1-8524-09F0E042FC7F}" type="parTrans" cxnId="{B628CF9A-0C91-4332-B6E8-255B8F5D1B58}">
      <dgm:prSet/>
      <dgm:spPr/>
      <dgm:t>
        <a:bodyPr/>
        <a:lstStyle/>
        <a:p>
          <a:endParaRPr lang="en-US"/>
        </a:p>
      </dgm:t>
    </dgm:pt>
    <dgm:pt modelId="{7B885110-007E-4124-BCE5-AB6AD3502DD1}" type="sibTrans" cxnId="{B628CF9A-0C91-4332-B6E8-255B8F5D1B58}">
      <dgm:prSet/>
      <dgm:spPr/>
      <dgm:t>
        <a:bodyPr/>
        <a:lstStyle/>
        <a:p>
          <a:endParaRPr lang="en-US"/>
        </a:p>
      </dgm:t>
    </dgm:pt>
    <dgm:pt modelId="{188D2EC0-06B5-4A06-8D7F-FFE26245B4CA}">
      <dgm:prSet/>
      <dgm:spPr/>
      <dgm:t>
        <a:bodyPr/>
        <a:lstStyle/>
        <a:p>
          <a:r>
            <a:rPr lang="en-US"/>
            <a:t>Will it ever be enough?</a:t>
          </a:r>
        </a:p>
      </dgm:t>
    </dgm:pt>
    <dgm:pt modelId="{585282F0-6AA5-4EA7-BB05-7C088E4095A9}" type="parTrans" cxnId="{9711DEC8-1574-4576-845F-78191199D4D8}">
      <dgm:prSet/>
      <dgm:spPr/>
      <dgm:t>
        <a:bodyPr/>
        <a:lstStyle/>
        <a:p>
          <a:endParaRPr lang="en-US"/>
        </a:p>
      </dgm:t>
    </dgm:pt>
    <dgm:pt modelId="{920FC6C8-4030-470C-B4A7-26C8B37A0AAE}" type="sibTrans" cxnId="{9711DEC8-1574-4576-845F-78191199D4D8}">
      <dgm:prSet/>
      <dgm:spPr/>
      <dgm:t>
        <a:bodyPr/>
        <a:lstStyle/>
        <a:p>
          <a:endParaRPr lang="en-US"/>
        </a:p>
      </dgm:t>
    </dgm:pt>
    <dgm:pt modelId="{DF719FE8-7AA0-644A-A872-070C0F807E23}" type="pres">
      <dgm:prSet presAssocID="{6E48C9C3-8BF6-4405-A7D8-7ECEF8FC20D9}" presName="matrix" presStyleCnt="0">
        <dgm:presLayoutVars>
          <dgm:chMax val="1"/>
          <dgm:dir/>
          <dgm:resizeHandles val="exact"/>
        </dgm:presLayoutVars>
      </dgm:prSet>
      <dgm:spPr/>
    </dgm:pt>
    <dgm:pt modelId="{4A21B258-47D4-3147-A2FC-3969CECF00EA}" type="pres">
      <dgm:prSet presAssocID="{6E48C9C3-8BF6-4405-A7D8-7ECEF8FC20D9}" presName="diamond" presStyleLbl="bgShp" presStyleIdx="0" presStyleCnt="1"/>
      <dgm:spPr/>
    </dgm:pt>
    <dgm:pt modelId="{41F75D06-4024-544C-B278-10F32EB9528F}" type="pres">
      <dgm:prSet presAssocID="{6E48C9C3-8BF6-4405-A7D8-7ECEF8FC20D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B2DA722-B6B9-E449-AF5E-AF3F9146C17F}" type="pres">
      <dgm:prSet presAssocID="{6E48C9C3-8BF6-4405-A7D8-7ECEF8FC20D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A2972B8-6300-E84E-BE7F-5078F2906617}" type="pres">
      <dgm:prSet presAssocID="{6E48C9C3-8BF6-4405-A7D8-7ECEF8FC20D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41995F3-9891-764B-9D67-7AFD462BE61C}" type="pres">
      <dgm:prSet presAssocID="{6E48C9C3-8BF6-4405-A7D8-7ECEF8FC20D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30E000B-C37C-2942-A983-F7A3F0BA4D63}" type="presOf" srcId="{16CEA5F0-4518-43BF-B144-217EE289DE41}" destId="{FB2DA722-B6B9-E449-AF5E-AF3F9146C17F}" srcOrd="0" destOrd="0" presId="urn:microsoft.com/office/officeart/2005/8/layout/matrix3"/>
    <dgm:cxn modelId="{3C5E1A1C-D7BC-E941-B1D6-764C57FF6808}" type="presOf" srcId="{B64756C8-FE49-440B-8A84-9FDD01A6C219}" destId="{4A2972B8-6300-E84E-BE7F-5078F2906617}" srcOrd="0" destOrd="0" presId="urn:microsoft.com/office/officeart/2005/8/layout/matrix3"/>
    <dgm:cxn modelId="{3D22172B-1CB3-4141-93B7-28751686610C}" type="presOf" srcId="{6E48C9C3-8BF6-4405-A7D8-7ECEF8FC20D9}" destId="{DF719FE8-7AA0-644A-A872-070C0F807E23}" srcOrd="0" destOrd="0" presId="urn:microsoft.com/office/officeart/2005/8/layout/matrix3"/>
    <dgm:cxn modelId="{E4D01960-FBEB-4C9D-9262-98FB6CAEE365}" srcId="{6E48C9C3-8BF6-4405-A7D8-7ECEF8FC20D9}" destId="{E2BA7A5A-7D2E-45D4-9FBF-8A71E9D9F985}" srcOrd="0" destOrd="0" parTransId="{40C227DC-5B90-4638-8DE9-7676EB1197CF}" sibTransId="{640B18B6-44AC-4F2F-A887-75A1C7E5DDB3}"/>
    <dgm:cxn modelId="{E5DB2D43-F954-7A48-8DE4-C6DF2834B775}" type="presOf" srcId="{188D2EC0-06B5-4A06-8D7F-FFE26245B4CA}" destId="{141995F3-9891-764B-9D67-7AFD462BE61C}" srcOrd="0" destOrd="0" presId="urn:microsoft.com/office/officeart/2005/8/layout/matrix3"/>
    <dgm:cxn modelId="{B628CF9A-0C91-4332-B6E8-255B8F5D1B58}" srcId="{6E48C9C3-8BF6-4405-A7D8-7ECEF8FC20D9}" destId="{B64756C8-FE49-440B-8A84-9FDD01A6C219}" srcOrd="2" destOrd="0" parTransId="{E84FB405-DCFD-48B1-8524-09F0E042FC7F}" sibTransId="{7B885110-007E-4124-BCE5-AB6AD3502DD1}"/>
    <dgm:cxn modelId="{D4AAA3A3-98E1-C04E-BA08-4CC166816A21}" type="presOf" srcId="{E2BA7A5A-7D2E-45D4-9FBF-8A71E9D9F985}" destId="{41F75D06-4024-544C-B278-10F32EB9528F}" srcOrd="0" destOrd="0" presId="urn:microsoft.com/office/officeart/2005/8/layout/matrix3"/>
    <dgm:cxn modelId="{9711DEC8-1574-4576-845F-78191199D4D8}" srcId="{6E48C9C3-8BF6-4405-A7D8-7ECEF8FC20D9}" destId="{188D2EC0-06B5-4A06-8D7F-FFE26245B4CA}" srcOrd="3" destOrd="0" parTransId="{585282F0-6AA5-4EA7-BB05-7C088E4095A9}" sibTransId="{920FC6C8-4030-470C-B4A7-26C8B37A0AAE}"/>
    <dgm:cxn modelId="{822170E1-C795-4940-92BF-BD3800EF0F22}" srcId="{6E48C9C3-8BF6-4405-A7D8-7ECEF8FC20D9}" destId="{16CEA5F0-4518-43BF-B144-217EE289DE41}" srcOrd="1" destOrd="0" parTransId="{E9B08472-DC3A-49EA-BF44-550BB78252E1}" sibTransId="{8F4847B5-6932-4A64-B900-D9088EDC6765}"/>
    <dgm:cxn modelId="{E8111876-919B-FB44-8C18-3FE0E1D5334A}" type="presParOf" srcId="{DF719FE8-7AA0-644A-A872-070C0F807E23}" destId="{4A21B258-47D4-3147-A2FC-3969CECF00EA}" srcOrd="0" destOrd="0" presId="urn:microsoft.com/office/officeart/2005/8/layout/matrix3"/>
    <dgm:cxn modelId="{8B0F0877-D679-8948-8B4B-590EC4AF7D76}" type="presParOf" srcId="{DF719FE8-7AA0-644A-A872-070C0F807E23}" destId="{41F75D06-4024-544C-B278-10F32EB9528F}" srcOrd="1" destOrd="0" presId="urn:microsoft.com/office/officeart/2005/8/layout/matrix3"/>
    <dgm:cxn modelId="{D27C67D7-0C8B-1840-B523-EF59A5DF31D1}" type="presParOf" srcId="{DF719FE8-7AA0-644A-A872-070C0F807E23}" destId="{FB2DA722-B6B9-E449-AF5E-AF3F9146C17F}" srcOrd="2" destOrd="0" presId="urn:microsoft.com/office/officeart/2005/8/layout/matrix3"/>
    <dgm:cxn modelId="{A25C9F6F-79F9-DE4A-9166-100AA4BF297B}" type="presParOf" srcId="{DF719FE8-7AA0-644A-A872-070C0F807E23}" destId="{4A2972B8-6300-E84E-BE7F-5078F2906617}" srcOrd="3" destOrd="0" presId="urn:microsoft.com/office/officeart/2005/8/layout/matrix3"/>
    <dgm:cxn modelId="{75EDE2DF-F52B-3C4B-B712-A6F8E2E4A8DE}" type="presParOf" srcId="{DF719FE8-7AA0-644A-A872-070C0F807E23}" destId="{141995F3-9891-764B-9D67-7AFD462BE61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4E0883-06D2-4C1F-B46B-82DA5BDE1C2B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7AF04041-2724-426F-8DED-C09EB901AF8C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Kids' needs</a:t>
          </a:r>
        </a:p>
      </dgm:t>
    </dgm:pt>
    <dgm:pt modelId="{63293C64-BC6E-4555-98FF-72A2ED137230}" type="parTrans" cxnId="{3D874DC5-8E1A-46AC-AA6B-5C33C0FB1ED0}">
      <dgm:prSet/>
      <dgm:spPr/>
      <dgm:t>
        <a:bodyPr/>
        <a:lstStyle/>
        <a:p>
          <a:endParaRPr lang="en-US"/>
        </a:p>
      </dgm:t>
    </dgm:pt>
    <dgm:pt modelId="{CA92A8C0-C66C-4A93-B4E0-2920DD03F146}" type="sibTrans" cxnId="{3D874DC5-8E1A-46AC-AA6B-5C33C0FB1ED0}">
      <dgm:prSet/>
      <dgm:spPr/>
      <dgm:t>
        <a:bodyPr/>
        <a:lstStyle/>
        <a:p>
          <a:endParaRPr lang="en-US"/>
        </a:p>
      </dgm:t>
    </dgm:pt>
    <dgm:pt modelId="{3115F2B3-B386-464A-A4B9-9F21BAF6315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Your capacity</a:t>
          </a:r>
        </a:p>
      </dgm:t>
    </dgm:pt>
    <dgm:pt modelId="{337E8306-FDA8-43C9-9095-A705C7409CF8}" type="parTrans" cxnId="{2D39544A-E322-4CDD-97D3-99A827BDF3EE}">
      <dgm:prSet/>
      <dgm:spPr/>
      <dgm:t>
        <a:bodyPr/>
        <a:lstStyle/>
        <a:p>
          <a:endParaRPr lang="en-US"/>
        </a:p>
      </dgm:t>
    </dgm:pt>
    <dgm:pt modelId="{135201BD-EDD9-432C-AEDC-FABEBB242FC3}" type="sibTrans" cxnId="{2D39544A-E322-4CDD-97D3-99A827BDF3EE}">
      <dgm:prSet/>
      <dgm:spPr/>
      <dgm:t>
        <a:bodyPr/>
        <a:lstStyle/>
        <a:p>
          <a:endParaRPr lang="en-US"/>
        </a:p>
      </dgm:t>
    </dgm:pt>
    <dgm:pt modelId="{A1D77221-1839-47D7-A9F0-701B33C4BBF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Political reality</a:t>
          </a:r>
        </a:p>
      </dgm:t>
    </dgm:pt>
    <dgm:pt modelId="{A05E0200-D801-4423-9E1B-731F427467A9}" type="parTrans" cxnId="{B2DC3660-1011-44EF-AD7B-CEFE75DCBEDF}">
      <dgm:prSet/>
      <dgm:spPr/>
      <dgm:t>
        <a:bodyPr/>
        <a:lstStyle/>
        <a:p>
          <a:endParaRPr lang="en-US"/>
        </a:p>
      </dgm:t>
    </dgm:pt>
    <dgm:pt modelId="{36D0F9F7-C5C2-44EE-A7DB-D97A6720CB17}" type="sibTrans" cxnId="{B2DC3660-1011-44EF-AD7B-CEFE75DCBEDF}">
      <dgm:prSet/>
      <dgm:spPr/>
      <dgm:t>
        <a:bodyPr/>
        <a:lstStyle/>
        <a:p>
          <a:endParaRPr lang="en-US"/>
        </a:p>
      </dgm:t>
    </dgm:pt>
    <dgm:pt modelId="{C6D3DDE8-5421-4094-81BC-100FC85AF176}" type="pres">
      <dgm:prSet presAssocID="{B24E0883-06D2-4C1F-B46B-82DA5BDE1C2B}" presName="compositeShape" presStyleCnt="0">
        <dgm:presLayoutVars>
          <dgm:chMax val="7"/>
          <dgm:dir/>
          <dgm:resizeHandles val="exact"/>
        </dgm:presLayoutVars>
      </dgm:prSet>
      <dgm:spPr/>
    </dgm:pt>
    <dgm:pt modelId="{2296DD33-751B-4EDA-BF44-C07824C5704D}" type="pres">
      <dgm:prSet presAssocID="{7AF04041-2724-426F-8DED-C09EB901AF8C}" presName="circ1" presStyleLbl="vennNode1" presStyleIdx="0" presStyleCnt="3"/>
      <dgm:spPr/>
    </dgm:pt>
    <dgm:pt modelId="{7E122065-2499-4466-8284-D60C74093BB4}" type="pres">
      <dgm:prSet presAssocID="{7AF04041-2724-426F-8DED-C09EB901AF8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7663848-B4D0-4F51-834D-A7608C1EA219}" type="pres">
      <dgm:prSet presAssocID="{3115F2B3-B386-464A-A4B9-9F21BAF6315D}" presName="circ2" presStyleLbl="vennNode1" presStyleIdx="1" presStyleCnt="3" custLinFactNeighborX="-17499" custLinFactNeighborY="5681"/>
      <dgm:spPr/>
    </dgm:pt>
    <dgm:pt modelId="{B4C5ECFD-5F78-430D-AFC4-A43B4A6F6841}" type="pres">
      <dgm:prSet presAssocID="{3115F2B3-B386-464A-A4B9-9F21BAF631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4C9123-DB5E-49C7-82BA-F3920025DDBC}" type="pres">
      <dgm:prSet presAssocID="{A1D77221-1839-47D7-A9F0-701B33C4BBFD}" presName="circ3" presStyleLbl="vennNode1" presStyleIdx="2" presStyleCnt="3" custLinFactNeighborX="1251" custLinFactNeighborY="5443"/>
      <dgm:spPr/>
    </dgm:pt>
    <dgm:pt modelId="{711912A4-61E9-4DD8-B623-7561B1E626A4}" type="pres">
      <dgm:prSet presAssocID="{A1D77221-1839-47D7-A9F0-701B33C4BBF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DC3660-1011-44EF-AD7B-CEFE75DCBEDF}" srcId="{B24E0883-06D2-4C1F-B46B-82DA5BDE1C2B}" destId="{A1D77221-1839-47D7-A9F0-701B33C4BBFD}" srcOrd="2" destOrd="0" parTransId="{A05E0200-D801-4423-9E1B-731F427467A9}" sibTransId="{36D0F9F7-C5C2-44EE-A7DB-D97A6720CB17}"/>
    <dgm:cxn modelId="{2D39544A-E322-4CDD-97D3-99A827BDF3EE}" srcId="{B24E0883-06D2-4C1F-B46B-82DA5BDE1C2B}" destId="{3115F2B3-B386-464A-A4B9-9F21BAF6315D}" srcOrd="1" destOrd="0" parTransId="{337E8306-FDA8-43C9-9095-A705C7409CF8}" sibTransId="{135201BD-EDD9-432C-AEDC-FABEBB242FC3}"/>
    <dgm:cxn modelId="{0C018A4E-150A-42AB-9400-D799BDDF688A}" type="presOf" srcId="{B24E0883-06D2-4C1F-B46B-82DA5BDE1C2B}" destId="{C6D3DDE8-5421-4094-81BC-100FC85AF176}" srcOrd="0" destOrd="0" presId="urn:microsoft.com/office/officeart/2005/8/layout/venn1"/>
    <dgm:cxn modelId="{DA2AC34F-E7A7-4785-82D0-744CCC35A9EC}" type="presOf" srcId="{3115F2B3-B386-464A-A4B9-9F21BAF6315D}" destId="{B4C5ECFD-5F78-430D-AFC4-A43B4A6F6841}" srcOrd="1" destOrd="0" presId="urn:microsoft.com/office/officeart/2005/8/layout/venn1"/>
    <dgm:cxn modelId="{52859A87-398C-4562-ADAA-AD31F268FCEC}" type="presOf" srcId="{3115F2B3-B386-464A-A4B9-9F21BAF6315D}" destId="{07663848-B4D0-4F51-834D-A7608C1EA219}" srcOrd="0" destOrd="0" presId="urn:microsoft.com/office/officeart/2005/8/layout/venn1"/>
    <dgm:cxn modelId="{7B1C7A8B-AE78-41CD-988B-809FA237662E}" type="presOf" srcId="{7AF04041-2724-426F-8DED-C09EB901AF8C}" destId="{2296DD33-751B-4EDA-BF44-C07824C5704D}" srcOrd="0" destOrd="0" presId="urn:microsoft.com/office/officeart/2005/8/layout/venn1"/>
    <dgm:cxn modelId="{3D874DC5-8E1A-46AC-AA6B-5C33C0FB1ED0}" srcId="{B24E0883-06D2-4C1F-B46B-82DA5BDE1C2B}" destId="{7AF04041-2724-426F-8DED-C09EB901AF8C}" srcOrd="0" destOrd="0" parTransId="{63293C64-BC6E-4555-98FF-72A2ED137230}" sibTransId="{CA92A8C0-C66C-4A93-B4E0-2920DD03F146}"/>
    <dgm:cxn modelId="{43FB4FC5-575B-47F5-A690-8D5DE323C540}" type="presOf" srcId="{A1D77221-1839-47D7-A9F0-701B33C4BBFD}" destId="{711912A4-61E9-4DD8-B623-7561B1E626A4}" srcOrd="1" destOrd="0" presId="urn:microsoft.com/office/officeart/2005/8/layout/venn1"/>
    <dgm:cxn modelId="{6EA9ADEE-D3CB-484B-8F5B-C70A22261813}" type="presOf" srcId="{A1D77221-1839-47D7-A9F0-701B33C4BBFD}" destId="{004C9123-DB5E-49C7-82BA-F3920025DDBC}" srcOrd="0" destOrd="0" presId="urn:microsoft.com/office/officeart/2005/8/layout/venn1"/>
    <dgm:cxn modelId="{56FE8CF6-23FB-406F-BBFD-12D39E5ACF1B}" type="presOf" srcId="{7AF04041-2724-426F-8DED-C09EB901AF8C}" destId="{7E122065-2499-4466-8284-D60C74093BB4}" srcOrd="1" destOrd="0" presId="urn:microsoft.com/office/officeart/2005/8/layout/venn1"/>
    <dgm:cxn modelId="{35BC4FCC-594A-42C6-A9DF-CFFCF051760E}" type="presParOf" srcId="{C6D3DDE8-5421-4094-81BC-100FC85AF176}" destId="{2296DD33-751B-4EDA-BF44-C07824C5704D}" srcOrd="0" destOrd="0" presId="urn:microsoft.com/office/officeart/2005/8/layout/venn1"/>
    <dgm:cxn modelId="{2459BA40-0702-4482-88D4-BE1B84E46E75}" type="presParOf" srcId="{C6D3DDE8-5421-4094-81BC-100FC85AF176}" destId="{7E122065-2499-4466-8284-D60C74093BB4}" srcOrd="1" destOrd="0" presId="urn:microsoft.com/office/officeart/2005/8/layout/venn1"/>
    <dgm:cxn modelId="{AC9A08C3-8BE7-468D-8A97-C5442766D48E}" type="presParOf" srcId="{C6D3DDE8-5421-4094-81BC-100FC85AF176}" destId="{07663848-B4D0-4F51-834D-A7608C1EA219}" srcOrd="2" destOrd="0" presId="urn:microsoft.com/office/officeart/2005/8/layout/venn1"/>
    <dgm:cxn modelId="{06C63AF5-DA1D-4572-BD3B-2A2EAF4AA09F}" type="presParOf" srcId="{C6D3DDE8-5421-4094-81BC-100FC85AF176}" destId="{B4C5ECFD-5F78-430D-AFC4-A43B4A6F6841}" srcOrd="3" destOrd="0" presId="urn:microsoft.com/office/officeart/2005/8/layout/venn1"/>
    <dgm:cxn modelId="{15D188C8-0730-46B6-B42B-B26AEEDC7CD0}" type="presParOf" srcId="{C6D3DDE8-5421-4094-81BC-100FC85AF176}" destId="{004C9123-DB5E-49C7-82BA-F3920025DDBC}" srcOrd="4" destOrd="0" presId="urn:microsoft.com/office/officeart/2005/8/layout/venn1"/>
    <dgm:cxn modelId="{2DDA4084-4321-4C5B-8781-1256C979AB8C}" type="presParOf" srcId="{C6D3DDE8-5421-4094-81BC-100FC85AF176}" destId="{711912A4-61E9-4DD8-B623-7561B1E626A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8D662D-47B3-4C83-ACC8-5EA116C3FB75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BE1A590-CBB5-4725-A702-7BCDD8B1B86E}">
      <dgm:prSet custT="1"/>
      <dgm:spPr/>
      <dgm:t>
        <a:bodyPr/>
        <a:lstStyle/>
        <a:p>
          <a:r>
            <a:rPr lang="en-US" sz="2000" dirty="0"/>
            <a:t>Easy to administer/collect/audit</a:t>
          </a:r>
        </a:p>
      </dgm:t>
    </dgm:pt>
    <dgm:pt modelId="{C7215AB7-5A06-4ADD-932B-D649DB3F7226}" type="parTrans" cxnId="{6072983A-B4C7-4AAE-9529-1BC883E660FD}">
      <dgm:prSet/>
      <dgm:spPr/>
      <dgm:t>
        <a:bodyPr/>
        <a:lstStyle/>
        <a:p>
          <a:endParaRPr lang="en-US" sz="2000"/>
        </a:p>
      </dgm:t>
    </dgm:pt>
    <dgm:pt modelId="{CE4066B5-20A3-47BF-A5F1-1B64E64E483D}" type="sibTrans" cxnId="{6072983A-B4C7-4AAE-9529-1BC883E660FD}">
      <dgm:prSet/>
      <dgm:spPr/>
      <dgm:t>
        <a:bodyPr/>
        <a:lstStyle/>
        <a:p>
          <a:endParaRPr lang="en-US" sz="2000"/>
        </a:p>
      </dgm:t>
    </dgm:pt>
    <dgm:pt modelId="{00013CD1-1D19-4229-A852-2B52C61E77D6}">
      <dgm:prSet custT="1"/>
      <dgm:spPr/>
      <dgm:t>
        <a:bodyPr/>
        <a:lstStyle/>
        <a:p>
          <a:r>
            <a:rPr lang="en-US" sz="2000" dirty="0"/>
            <a:t>Viewed as equitable and fair</a:t>
          </a:r>
        </a:p>
      </dgm:t>
    </dgm:pt>
    <dgm:pt modelId="{2550D355-AEB0-412C-8927-BFAD72064190}" type="parTrans" cxnId="{4DC562E2-74BF-4961-8E18-0C1F4C5E486F}">
      <dgm:prSet/>
      <dgm:spPr/>
      <dgm:t>
        <a:bodyPr/>
        <a:lstStyle/>
        <a:p>
          <a:endParaRPr lang="en-US" sz="2000"/>
        </a:p>
      </dgm:t>
    </dgm:pt>
    <dgm:pt modelId="{657048F7-6487-49AD-956D-E23A47482F54}" type="sibTrans" cxnId="{4DC562E2-74BF-4961-8E18-0C1F4C5E486F}">
      <dgm:prSet/>
      <dgm:spPr/>
      <dgm:t>
        <a:bodyPr/>
        <a:lstStyle/>
        <a:p>
          <a:endParaRPr lang="en-US" sz="2000"/>
        </a:p>
      </dgm:t>
    </dgm:pt>
    <dgm:pt modelId="{56907924-EB9A-4F4B-815E-6389FFBC13C6}">
      <dgm:prSet custT="1"/>
      <dgm:spPr/>
      <dgm:t>
        <a:bodyPr/>
        <a:lstStyle/>
        <a:p>
          <a:r>
            <a:rPr lang="en-US" sz="2000" dirty="0"/>
            <a:t>Developed through a broad and effective process</a:t>
          </a:r>
        </a:p>
      </dgm:t>
    </dgm:pt>
    <dgm:pt modelId="{ED75A864-0676-4CA6-B810-5A422C7F5E27}" type="parTrans" cxnId="{C67EC689-BFC6-4D4A-A65E-3F900AFA247D}">
      <dgm:prSet/>
      <dgm:spPr/>
      <dgm:t>
        <a:bodyPr/>
        <a:lstStyle/>
        <a:p>
          <a:endParaRPr lang="en-US" sz="2000"/>
        </a:p>
      </dgm:t>
    </dgm:pt>
    <dgm:pt modelId="{EDC52C23-4A4D-4F0C-BC5A-36EE73F09D8F}" type="sibTrans" cxnId="{C67EC689-BFC6-4D4A-A65E-3F900AFA247D}">
      <dgm:prSet/>
      <dgm:spPr/>
      <dgm:t>
        <a:bodyPr/>
        <a:lstStyle/>
        <a:p>
          <a:endParaRPr lang="en-US" sz="2000"/>
        </a:p>
      </dgm:t>
    </dgm:pt>
    <dgm:pt modelId="{91B074C1-43C7-408A-9B03-12B9B8B163CE}">
      <dgm:prSet custT="1"/>
      <dgm:spPr/>
      <dgm:t>
        <a:bodyPr/>
        <a:lstStyle/>
        <a:p>
          <a:r>
            <a:rPr lang="en-US" sz="2000" dirty="0"/>
            <a:t>Only changes behavior if desired</a:t>
          </a:r>
        </a:p>
      </dgm:t>
    </dgm:pt>
    <dgm:pt modelId="{1B279D9D-2E3A-4651-A537-5758F7D9AF31}" type="parTrans" cxnId="{27501956-BB42-4965-823B-41C65873B6B8}">
      <dgm:prSet/>
      <dgm:spPr/>
      <dgm:t>
        <a:bodyPr/>
        <a:lstStyle/>
        <a:p>
          <a:endParaRPr lang="en-US" sz="2000"/>
        </a:p>
      </dgm:t>
    </dgm:pt>
    <dgm:pt modelId="{23165772-FF7B-4989-AE9C-5B11DC3D9AF5}" type="sibTrans" cxnId="{27501956-BB42-4965-823B-41C65873B6B8}">
      <dgm:prSet/>
      <dgm:spPr/>
      <dgm:t>
        <a:bodyPr/>
        <a:lstStyle/>
        <a:p>
          <a:endParaRPr lang="en-US" sz="2000"/>
        </a:p>
      </dgm:t>
    </dgm:pt>
    <dgm:pt modelId="{FEA8FDD7-52CE-4EB1-A1D9-457B24AF169B}">
      <dgm:prSet custT="1"/>
      <dgm:spPr/>
      <dgm:t>
        <a:bodyPr/>
        <a:lstStyle/>
        <a:p>
          <a:r>
            <a:rPr lang="en-US" sz="2000" dirty="0"/>
            <a:t>Tax revenue is not volatile</a:t>
          </a:r>
        </a:p>
      </dgm:t>
    </dgm:pt>
    <dgm:pt modelId="{356EA1D1-1202-4C1D-A7D2-EE18D2E6E514}" type="parTrans" cxnId="{50F2688D-9819-468B-BC55-8EE6A2FD0EE2}">
      <dgm:prSet/>
      <dgm:spPr/>
      <dgm:t>
        <a:bodyPr/>
        <a:lstStyle/>
        <a:p>
          <a:endParaRPr lang="en-US" sz="2000"/>
        </a:p>
      </dgm:t>
    </dgm:pt>
    <dgm:pt modelId="{CB8E30EA-54B3-4586-86B6-0D7E11769074}" type="sibTrans" cxnId="{50F2688D-9819-468B-BC55-8EE6A2FD0EE2}">
      <dgm:prSet/>
      <dgm:spPr/>
      <dgm:t>
        <a:bodyPr/>
        <a:lstStyle/>
        <a:p>
          <a:endParaRPr lang="en-US" sz="2000"/>
        </a:p>
      </dgm:t>
    </dgm:pt>
    <dgm:pt modelId="{E8619143-904A-41A2-A705-DAEA27A122BB}">
      <dgm:prSet custT="1"/>
      <dgm:spPr/>
      <dgm:t>
        <a:bodyPr/>
        <a:lstStyle/>
        <a:p>
          <a:r>
            <a:rPr lang="en-US" sz="2000" dirty="0"/>
            <a:t>Doesn’t cause economic flight</a:t>
          </a:r>
        </a:p>
      </dgm:t>
    </dgm:pt>
    <dgm:pt modelId="{1BC5D676-1B11-4D8A-A5B2-6C9418CD2845}" type="parTrans" cxnId="{813AD677-38E7-4526-85F3-05026C71E3FD}">
      <dgm:prSet/>
      <dgm:spPr/>
      <dgm:t>
        <a:bodyPr/>
        <a:lstStyle/>
        <a:p>
          <a:endParaRPr lang="en-US" sz="2000"/>
        </a:p>
      </dgm:t>
    </dgm:pt>
    <dgm:pt modelId="{82834F94-65D7-43B4-9791-D0A8A430C89C}" type="sibTrans" cxnId="{813AD677-38E7-4526-85F3-05026C71E3FD}">
      <dgm:prSet/>
      <dgm:spPr/>
      <dgm:t>
        <a:bodyPr/>
        <a:lstStyle/>
        <a:p>
          <a:endParaRPr lang="en-US" sz="2000"/>
        </a:p>
      </dgm:t>
    </dgm:pt>
    <dgm:pt modelId="{ED2CC200-BB8A-422D-8B31-D1CD752816A9}">
      <dgm:prSet custT="1"/>
      <dgm:spPr/>
      <dgm:t>
        <a:bodyPr/>
        <a:lstStyle/>
        <a:p>
          <a:r>
            <a:rPr lang="en-US" sz="2000"/>
            <a:t>Easy to comply with/calculate</a:t>
          </a:r>
        </a:p>
      </dgm:t>
    </dgm:pt>
    <dgm:pt modelId="{9ADFEB93-CA5A-425C-9CEE-604CBBD58DDE}" type="sibTrans" cxnId="{431E959F-3AD9-4E22-B74E-F5F0F5FCFD57}">
      <dgm:prSet/>
      <dgm:spPr/>
      <dgm:t>
        <a:bodyPr/>
        <a:lstStyle/>
        <a:p>
          <a:endParaRPr lang="en-US" sz="2000"/>
        </a:p>
      </dgm:t>
    </dgm:pt>
    <dgm:pt modelId="{56CF2524-FA5B-4B2E-9CC6-5113C3A84695}" type="parTrans" cxnId="{431E959F-3AD9-4E22-B74E-F5F0F5FCFD57}">
      <dgm:prSet/>
      <dgm:spPr/>
      <dgm:t>
        <a:bodyPr/>
        <a:lstStyle/>
        <a:p>
          <a:endParaRPr lang="en-US" sz="2000"/>
        </a:p>
      </dgm:t>
    </dgm:pt>
    <dgm:pt modelId="{6E7C48BA-F2A6-4688-8C65-E78233D1CD7D}">
      <dgm:prSet custT="1"/>
      <dgm:spPr/>
      <dgm:t>
        <a:bodyPr/>
        <a:lstStyle/>
        <a:p>
          <a:r>
            <a:rPr lang="en-US" sz="2000" dirty="0"/>
            <a:t>Raises money</a:t>
          </a:r>
        </a:p>
      </dgm:t>
    </dgm:pt>
    <dgm:pt modelId="{1F4B702E-6CED-4DDF-915C-96D78A86679F}" type="sibTrans" cxnId="{E1D485A5-D53F-4EA3-AA90-CA8FF6EC06B5}">
      <dgm:prSet/>
      <dgm:spPr/>
      <dgm:t>
        <a:bodyPr/>
        <a:lstStyle/>
        <a:p>
          <a:endParaRPr lang="en-US" sz="2000"/>
        </a:p>
      </dgm:t>
    </dgm:pt>
    <dgm:pt modelId="{83161159-DAFE-4F38-9956-2C7E07945FE8}" type="parTrans" cxnId="{E1D485A5-D53F-4EA3-AA90-CA8FF6EC06B5}">
      <dgm:prSet/>
      <dgm:spPr/>
      <dgm:t>
        <a:bodyPr/>
        <a:lstStyle/>
        <a:p>
          <a:endParaRPr lang="en-US" sz="2000"/>
        </a:p>
      </dgm:t>
    </dgm:pt>
    <dgm:pt modelId="{A91754D3-E3C3-8445-B631-CD5533AD41A0}" type="pres">
      <dgm:prSet presAssocID="{118D662D-47B3-4C83-ACC8-5EA116C3FB75}" presName="Name0" presStyleCnt="0">
        <dgm:presLayoutVars>
          <dgm:dir/>
          <dgm:animLvl val="lvl"/>
          <dgm:resizeHandles val="exact"/>
        </dgm:presLayoutVars>
      </dgm:prSet>
      <dgm:spPr/>
    </dgm:pt>
    <dgm:pt modelId="{15C9F956-4A0A-5B4D-9A5B-19A1CA267DFE}" type="pres">
      <dgm:prSet presAssocID="{6E7C48BA-F2A6-4688-8C65-E78233D1CD7D}" presName="linNode" presStyleCnt="0"/>
      <dgm:spPr/>
    </dgm:pt>
    <dgm:pt modelId="{28944F32-8C3B-9742-9862-9721E4A84DAC}" type="pres">
      <dgm:prSet presAssocID="{6E7C48BA-F2A6-4688-8C65-E78233D1CD7D}" presName="parentText" presStyleLbl="node1" presStyleIdx="0" presStyleCnt="8" custScaleX="208041" custLinFactNeighborX="543" custLinFactNeighborY="1789">
        <dgm:presLayoutVars>
          <dgm:chMax val="1"/>
          <dgm:bulletEnabled val="1"/>
        </dgm:presLayoutVars>
      </dgm:prSet>
      <dgm:spPr/>
    </dgm:pt>
    <dgm:pt modelId="{DF88D86F-8659-1042-B8DB-88089E0B6347}" type="pres">
      <dgm:prSet presAssocID="{1F4B702E-6CED-4DDF-915C-96D78A86679F}" presName="sp" presStyleCnt="0"/>
      <dgm:spPr/>
    </dgm:pt>
    <dgm:pt modelId="{38BAF41F-2A63-5B48-B498-1F1D6428FC8B}" type="pres">
      <dgm:prSet presAssocID="{ED2CC200-BB8A-422D-8B31-D1CD752816A9}" presName="linNode" presStyleCnt="0"/>
      <dgm:spPr/>
    </dgm:pt>
    <dgm:pt modelId="{9F500AB1-7E97-0540-8976-6FBC17B51C3B}" type="pres">
      <dgm:prSet presAssocID="{ED2CC200-BB8A-422D-8B31-D1CD752816A9}" presName="parentText" presStyleLbl="node1" presStyleIdx="1" presStyleCnt="8" custScaleX="214982" custLinFactNeighborX="881" custLinFactNeighborY="1490">
        <dgm:presLayoutVars>
          <dgm:chMax val="1"/>
          <dgm:bulletEnabled val="1"/>
        </dgm:presLayoutVars>
      </dgm:prSet>
      <dgm:spPr/>
    </dgm:pt>
    <dgm:pt modelId="{C0FB9265-FB49-B04F-A50C-141F59D6897D}" type="pres">
      <dgm:prSet presAssocID="{9ADFEB93-CA5A-425C-9CEE-604CBBD58DDE}" presName="sp" presStyleCnt="0"/>
      <dgm:spPr/>
    </dgm:pt>
    <dgm:pt modelId="{DEF1B5BB-3595-C94F-A1B3-CDDF5DE274F1}" type="pres">
      <dgm:prSet presAssocID="{1BE1A590-CBB5-4725-A702-7BCDD8B1B86E}" presName="linNode" presStyleCnt="0"/>
      <dgm:spPr/>
    </dgm:pt>
    <dgm:pt modelId="{777F7447-4377-B94C-87B0-113CEAEE0CD1}" type="pres">
      <dgm:prSet presAssocID="{1BE1A590-CBB5-4725-A702-7BCDD8B1B86E}" presName="parentText" presStyleLbl="node1" presStyleIdx="2" presStyleCnt="8" custScaleX="210976">
        <dgm:presLayoutVars>
          <dgm:chMax val="1"/>
          <dgm:bulletEnabled val="1"/>
        </dgm:presLayoutVars>
      </dgm:prSet>
      <dgm:spPr/>
    </dgm:pt>
    <dgm:pt modelId="{5BD60768-A118-1B4E-8673-55AE99938221}" type="pres">
      <dgm:prSet presAssocID="{CE4066B5-20A3-47BF-A5F1-1B64E64E483D}" presName="sp" presStyleCnt="0"/>
      <dgm:spPr/>
    </dgm:pt>
    <dgm:pt modelId="{3451088E-E94B-E64A-972D-D265A4878370}" type="pres">
      <dgm:prSet presAssocID="{00013CD1-1D19-4229-A852-2B52C61E77D6}" presName="linNode" presStyleCnt="0"/>
      <dgm:spPr/>
    </dgm:pt>
    <dgm:pt modelId="{9F362CBE-3BD0-9142-8640-506BD18A8A82}" type="pres">
      <dgm:prSet presAssocID="{00013CD1-1D19-4229-A852-2B52C61E77D6}" presName="parentText" presStyleLbl="node1" presStyleIdx="3" presStyleCnt="8" custScaleX="208821" custLinFactNeighborX="-1402" custLinFactNeighborY="-99">
        <dgm:presLayoutVars>
          <dgm:chMax val="1"/>
          <dgm:bulletEnabled val="1"/>
        </dgm:presLayoutVars>
      </dgm:prSet>
      <dgm:spPr/>
    </dgm:pt>
    <dgm:pt modelId="{682D83A3-AB21-A64B-A2E2-A12A338A9001}" type="pres">
      <dgm:prSet presAssocID="{657048F7-6487-49AD-956D-E23A47482F54}" presName="sp" presStyleCnt="0"/>
      <dgm:spPr/>
    </dgm:pt>
    <dgm:pt modelId="{E2127640-4819-1944-8EBA-34B04987C122}" type="pres">
      <dgm:prSet presAssocID="{56907924-EB9A-4F4B-815E-6389FFBC13C6}" presName="linNode" presStyleCnt="0"/>
      <dgm:spPr/>
    </dgm:pt>
    <dgm:pt modelId="{B5632BC3-2A7F-814F-B3D5-7C315B947B48}" type="pres">
      <dgm:prSet presAssocID="{56907924-EB9A-4F4B-815E-6389FFBC13C6}" presName="parentText" presStyleLbl="node1" presStyleIdx="4" presStyleCnt="8" custScaleX="235823">
        <dgm:presLayoutVars>
          <dgm:chMax val="1"/>
          <dgm:bulletEnabled val="1"/>
        </dgm:presLayoutVars>
      </dgm:prSet>
      <dgm:spPr/>
    </dgm:pt>
    <dgm:pt modelId="{44925F5F-EBC4-204F-A846-313198B8C369}" type="pres">
      <dgm:prSet presAssocID="{EDC52C23-4A4D-4F0C-BC5A-36EE73F09D8F}" presName="sp" presStyleCnt="0"/>
      <dgm:spPr/>
    </dgm:pt>
    <dgm:pt modelId="{066FAFE6-AA29-4940-81CA-32236767979A}" type="pres">
      <dgm:prSet presAssocID="{91B074C1-43C7-408A-9B03-12B9B8B163CE}" presName="linNode" presStyleCnt="0"/>
      <dgm:spPr/>
    </dgm:pt>
    <dgm:pt modelId="{1B6E4799-32FD-0D4D-88AB-E1C2D3117BD6}" type="pres">
      <dgm:prSet presAssocID="{91B074C1-43C7-408A-9B03-12B9B8B163CE}" presName="parentText" presStyleLbl="node1" presStyleIdx="5" presStyleCnt="8" custScaleX="234393" custScaleY="90404" custLinFactNeighborX="-1402" custLinFactNeighborY="-12356">
        <dgm:presLayoutVars>
          <dgm:chMax val="1"/>
          <dgm:bulletEnabled val="1"/>
        </dgm:presLayoutVars>
      </dgm:prSet>
      <dgm:spPr/>
    </dgm:pt>
    <dgm:pt modelId="{74DFCBDC-BD1B-F94F-83A4-A4CBE7DD55F6}" type="pres">
      <dgm:prSet presAssocID="{23165772-FF7B-4989-AE9C-5B11DC3D9AF5}" presName="sp" presStyleCnt="0"/>
      <dgm:spPr/>
    </dgm:pt>
    <dgm:pt modelId="{29DDBACB-2463-9142-92A1-B9102A118B07}" type="pres">
      <dgm:prSet presAssocID="{FEA8FDD7-52CE-4EB1-A1D9-457B24AF169B}" presName="linNode" presStyleCnt="0"/>
      <dgm:spPr/>
    </dgm:pt>
    <dgm:pt modelId="{46CDB998-FD15-9144-ABC9-A8AE75794C19}" type="pres">
      <dgm:prSet presAssocID="{FEA8FDD7-52CE-4EB1-A1D9-457B24AF169B}" presName="parentText" presStyleLbl="node1" presStyleIdx="6" presStyleCnt="8" custScaleX="226062">
        <dgm:presLayoutVars>
          <dgm:chMax val="1"/>
          <dgm:bulletEnabled val="1"/>
        </dgm:presLayoutVars>
      </dgm:prSet>
      <dgm:spPr/>
    </dgm:pt>
    <dgm:pt modelId="{81997F8A-A52B-184E-998A-39312D1BB8E6}" type="pres">
      <dgm:prSet presAssocID="{CB8E30EA-54B3-4586-86B6-0D7E11769074}" presName="sp" presStyleCnt="0"/>
      <dgm:spPr/>
    </dgm:pt>
    <dgm:pt modelId="{6FB80A2A-FAF1-2348-A094-F33EBC94088E}" type="pres">
      <dgm:prSet presAssocID="{E8619143-904A-41A2-A705-DAEA27A122BB}" presName="linNode" presStyleCnt="0"/>
      <dgm:spPr/>
    </dgm:pt>
    <dgm:pt modelId="{26FDFF2C-FC6B-F049-B009-2E8C928B43C3}" type="pres">
      <dgm:prSet presAssocID="{E8619143-904A-41A2-A705-DAEA27A122BB}" presName="parentText" presStyleLbl="node1" presStyleIdx="7" presStyleCnt="8" custScaleX="221703" custLinFactNeighborX="-8" custLinFactNeighborY="-2520">
        <dgm:presLayoutVars>
          <dgm:chMax val="1"/>
          <dgm:bulletEnabled val="1"/>
        </dgm:presLayoutVars>
      </dgm:prSet>
      <dgm:spPr/>
    </dgm:pt>
  </dgm:ptLst>
  <dgm:cxnLst>
    <dgm:cxn modelId="{D3611F1E-396C-D443-AC0B-E59F9817F340}" type="presOf" srcId="{91B074C1-43C7-408A-9B03-12B9B8B163CE}" destId="{1B6E4799-32FD-0D4D-88AB-E1C2D3117BD6}" srcOrd="0" destOrd="0" presId="urn:microsoft.com/office/officeart/2005/8/layout/vList5"/>
    <dgm:cxn modelId="{FD4B5526-3E2C-9C45-9DD4-5A7EAEBCDAF3}" type="presOf" srcId="{E8619143-904A-41A2-A705-DAEA27A122BB}" destId="{26FDFF2C-FC6B-F049-B009-2E8C928B43C3}" srcOrd="0" destOrd="0" presId="urn:microsoft.com/office/officeart/2005/8/layout/vList5"/>
    <dgm:cxn modelId="{0E135529-155A-8049-A50C-075F2E0FF0A7}" type="presOf" srcId="{6E7C48BA-F2A6-4688-8C65-E78233D1CD7D}" destId="{28944F32-8C3B-9742-9862-9721E4A84DAC}" srcOrd="0" destOrd="0" presId="urn:microsoft.com/office/officeart/2005/8/layout/vList5"/>
    <dgm:cxn modelId="{6072983A-B4C7-4AAE-9529-1BC883E660FD}" srcId="{118D662D-47B3-4C83-ACC8-5EA116C3FB75}" destId="{1BE1A590-CBB5-4725-A702-7BCDD8B1B86E}" srcOrd="2" destOrd="0" parTransId="{C7215AB7-5A06-4ADD-932B-D649DB3F7226}" sibTransId="{CE4066B5-20A3-47BF-A5F1-1B64E64E483D}"/>
    <dgm:cxn modelId="{27501956-BB42-4965-823B-41C65873B6B8}" srcId="{118D662D-47B3-4C83-ACC8-5EA116C3FB75}" destId="{91B074C1-43C7-408A-9B03-12B9B8B163CE}" srcOrd="5" destOrd="0" parTransId="{1B279D9D-2E3A-4651-A537-5758F7D9AF31}" sibTransId="{23165772-FF7B-4989-AE9C-5B11DC3D9AF5}"/>
    <dgm:cxn modelId="{813AD677-38E7-4526-85F3-05026C71E3FD}" srcId="{118D662D-47B3-4C83-ACC8-5EA116C3FB75}" destId="{E8619143-904A-41A2-A705-DAEA27A122BB}" srcOrd="7" destOrd="0" parTransId="{1BC5D676-1B11-4D8A-A5B2-6C9418CD2845}" sibTransId="{82834F94-65D7-43B4-9791-D0A8A430C89C}"/>
    <dgm:cxn modelId="{301ADD79-BEDB-A84C-820E-A17EC0C3F0B5}" type="presOf" srcId="{118D662D-47B3-4C83-ACC8-5EA116C3FB75}" destId="{A91754D3-E3C3-8445-B631-CD5533AD41A0}" srcOrd="0" destOrd="0" presId="urn:microsoft.com/office/officeart/2005/8/layout/vList5"/>
    <dgm:cxn modelId="{E310CD7C-8430-524F-81FB-31AA070B15EE}" type="presOf" srcId="{56907924-EB9A-4F4B-815E-6389FFBC13C6}" destId="{B5632BC3-2A7F-814F-B3D5-7C315B947B48}" srcOrd="0" destOrd="0" presId="urn:microsoft.com/office/officeart/2005/8/layout/vList5"/>
    <dgm:cxn modelId="{EAA03587-C6EB-5143-BEFF-77ADF96BA937}" type="presOf" srcId="{00013CD1-1D19-4229-A852-2B52C61E77D6}" destId="{9F362CBE-3BD0-9142-8640-506BD18A8A82}" srcOrd="0" destOrd="0" presId="urn:microsoft.com/office/officeart/2005/8/layout/vList5"/>
    <dgm:cxn modelId="{C67EC689-BFC6-4D4A-A65E-3F900AFA247D}" srcId="{118D662D-47B3-4C83-ACC8-5EA116C3FB75}" destId="{56907924-EB9A-4F4B-815E-6389FFBC13C6}" srcOrd="4" destOrd="0" parTransId="{ED75A864-0676-4CA6-B810-5A422C7F5E27}" sibTransId="{EDC52C23-4A4D-4F0C-BC5A-36EE73F09D8F}"/>
    <dgm:cxn modelId="{7E0D3B8B-2359-F641-8BAA-AA90E9AB223A}" type="presOf" srcId="{ED2CC200-BB8A-422D-8B31-D1CD752816A9}" destId="{9F500AB1-7E97-0540-8976-6FBC17B51C3B}" srcOrd="0" destOrd="0" presId="urn:microsoft.com/office/officeart/2005/8/layout/vList5"/>
    <dgm:cxn modelId="{50F2688D-9819-468B-BC55-8EE6A2FD0EE2}" srcId="{118D662D-47B3-4C83-ACC8-5EA116C3FB75}" destId="{FEA8FDD7-52CE-4EB1-A1D9-457B24AF169B}" srcOrd="6" destOrd="0" parTransId="{356EA1D1-1202-4C1D-A7D2-EE18D2E6E514}" sibTransId="{CB8E30EA-54B3-4586-86B6-0D7E11769074}"/>
    <dgm:cxn modelId="{431E959F-3AD9-4E22-B74E-F5F0F5FCFD57}" srcId="{118D662D-47B3-4C83-ACC8-5EA116C3FB75}" destId="{ED2CC200-BB8A-422D-8B31-D1CD752816A9}" srcOrd="1" destOrd="0" parTransId="{56CF2524-FA5B-4B2E-9CC6-5113C3A84695}" sibTransId="{9ADFEB93-CA5A-425C-9CEE-604CBBD58DDE}"/>
    <dgm:cxn modelId="{E1D485A5-D53F-4EA3-AA90-CA8FF6EC06B5}" srcId="{118D662D-47B3-4C83-ACC8-5EA116C3FB75}" destId="{6E7C48BA-F2A6-4688-8C65-E78233D1CD7D}" srcOrd="0" destOrd="0" parTransId="{83161159-DAFE-4F38-9956-2C7E07945FE8}" sibTransId="{1F4B702E-6CED-4DDF-915C-96D78A86679F}"/>
    <dgm:cxn modelId="{F029B5C3-CB19-6A48-B671-208AB1D4AF81}" type="presOf" srcId="{FEA8FDD7-52CE-4EB1-A1D9-457B24AF169B}" destId="{46CDB998-FD15-9144-ABC9-A8AE75794C19}" srcOrd="0" destOrd="0" presId="urn:microsoft.com/office/officeart/2005/8/layout/vList5"/>
    <dgm:cxn modelId="{9BDC1BCD-A308-2449-98FE-D0876D7D038B}" type="presOf" srcId="{1BE1A590-CBB5-4725-A702-7BCDD8B1B86E}" destId="{777F7447-4377-B94C-87B0-113CEAEE0CD1}" srcOrd="0" destOrd="0" presId="urn:microsoft.com/office/officeart/2005/8/layout/vList5"/>
    <dgm:cxn modelId="{4DC562E2-74BF-4961-8E18-0C1F4C5E486F}" srcId="{118D662D-47B3-4C83-ACC8-5EA116C3FB75}" destId="{00013CD1-1D19-4229-A852-2B52C61E77D6}" srcOrd="3" destOrd="0" parTransId="{2550D355-AEB0-412C-8927-BFAD72064190}" sibTransId="{657048F7-6487-49AD-956D-E23A47482F54}"/>
    <dgm:cxn modelId="{F65B35C3-291A-AC47-878B-FF584DF29299}" type="presParOf" srcId="{A91754D3-E3C3-8445-B631-CD5533AD41A0}" destId="{15C9F956-4A0A-5B4D-9A5B-19A1CA267DFE}" srcOrd="0" destOrd="0" presId="urn:microsoft.com/office/officeart/2005/8/layout/vList5"/>
    <dgm:cxn modelId="{06CB0206-8B64-C74F-BF30-ADC820341744}" type="presParOf" srcId="{15C9F956-4A0A-5B4D-9A5B-19A1CA267DFE}" destId="{28944F32-8C3B-9742-9862-9721E4A84DAC}" srcOrd="0" destOrd="0" presId="urn:microsoft.com/office/officeart/2005/8/layout/vList5"/>
    <dgm:cxn modelId="{ECA0A7F7-F42C-004F-A8A4-14C8E8E4D2C9}" type="presParOf" srcId="{A91754D3-E3C3-8445-B631-CD5533AD41A0}" destId="{DF88D86F-8659-1042-B8DB-88089E0B6347}" srcOrd="1" destOrd="0" presId="urn:microsoft.com/office/officeart/2005/8/layout/vList5"/>
    <dgm:cxn modelId="{AFFC4717-DB4E-3342-944D-511FC7987C0E}" type="presParOf" srcId="{A91754D3-E3C3-8445-B631-CD5533AD41A0}" destId="{38BAF41F-2A63-5B48-B498-1F1D6428FC8B}" srcOrd="2" destOrd="0" presId="urn:microsoft.com/office/officeart/2005/8/layout/vList5"/>
    <dgm:cxn modelId="{0F528C79-457D-8F48-AF39-A8BD9DFCD9AC}" type="presParOf" srcId="{38BAF41F-2A63-5B48-B498-1F1D6428FC8B}" destId="{9F500AB1-7E97-0540-8976-6FBC17B51C3B}" srcOrd="0" destOrd="0" presId="urn:microsoft.com/office/officeart/2005/8/layout/vList5"/>
    <dgm:cxn modelId="{2A28880F-0B7B-844D-AFE9-A38850D26397}" type="presParOf" srcId="{A91754D3-E3C3-8445-B631-CD5533AD41A0}" destId="{C0FB9265-FB49-B04F-A50C-141F59D6897D}" srcOrd="3" destOrd="0" presId="urn:microsoft.com/office/officeart/2005/8/layout/vList5"/>
    <dgm:cxn modelId="{FC7A2C99-EE6A-D94C-AEC4-0BECA2252E2A}" type="presParOf" srcId="{A91754D3-E3C3-8445-B631-CD5533AD41A0}" destId="{DEF1B5BB-3595-C94F-A1B3-CDDF5DE274F1}" srcOrd="4" destOrd="0" presId="urn:microsoft.com/office/officeart/2005/8/layout/vList5"/>
    <dgm:cxn modelId="{8E9D2BED-64DA-5F4E-BED3-CFEB547B92AC}" type="presParOf" srcId="{DEF1B5BB-3595-C94F-A1B3-CDDF5DE274F1}" destId="{777F7447-4377-B94C-87B0-113CEAEE0CD1}" srcOrd="0" destOrd="0" presId="urn:microsoft.com/office/officeart/2005/8/layout/vList5"/>
    <dgm:cxn modelId="{2E6E2FDB-3A34-034B-9045-9B75C53A2C49}" type="presParOf" srcId="{A91754D3-E3C3-8445-B631-CD5533AD41A0}" destId="{5BD60768-A118-1B4E-8673-55AE99938221}" srcOrd="5" destOrd="0" presId="urn:microsoft.com/office/officeart/2005/8/layout/vList5"/>
    <dgm:cxn modelId="{540835B9-9A23-9642-9EC7-4850E4713A97}" type="presParOf" srcId="{A91754D3-E3C3-8445-B631-CD5533AD41A0}" destId="{3451088E-E94B-E64A-972D-D265A4878370}" srcOrd="6" destOrd="0" presId="urn:microsoft.com/office/officeart/2005/8/layout/vList5"/>
    <dgm:cxn modelId="{7D5F2DF0-9ACD-8440-A7C2-5D6AB74B059F}" type="presParOf" srcId="{3451088E-E94B-E64A-972D-D265A4878370}" destId="{9F362CBE-3BD0-9142-8640-506BD18A8A82}" srcOrd="0" destOrd="0" presId="urn:microsoft.com/office/officeart/2005/8/layout/vList5"/>
    <dgm:cxn modelId="{095E3B76-ECD3-0F43-A1F5-8B9024EBDCFF}" type="presParOf" srcId="{A91754D3-E3C3-8445-B631-CD5533AD41A0}" destId="{682D83A3-AB21-A64B-A2E2-A12A338A9001}" srcOrd="7" destOrd="0" presId="urn:microsoft.com/office/officeart/2005/8/layout/vList5"/>
    <dgm:cxn modelId="{2F591363-FB13-EC4A-9CEA-896238228A08}" type="presParOf" srcId="{A91754D3-E3C3-8445-B631-CD5533AD41A0}" destId="{E2127640-4819-1944-8EBA-34B04987C122}" srcOrd="8" destOrd="0" presId="urn:microsoft.com/office/officeart/2005/8/layout/vList5"/>
    <dgm:cxn modelId="{A000F6C2-7FE4-A749-9DCB-86C2B883EB13}" type="presParOf" srcId="{E2127640-4819-1944-8EBA-34B04987C122}" destId="{B5632BC3-2A7F-814F-B3D5-7C315B947B48}" srcOrd="0" destOrd="0" presId="urn:microsoft.com/office/officeart/2005/8/layout/vList5"/>
    <dgm:cxn modelId="{1C67AA5A-0D05-B848-B790-4BD17A7490D2}" type="presParOf" srcId="{A91754D3-E3C3-8445-B631-CD5533AD41A0}" destId="{44925F5F-EBC4-204F-A846-313198B8C369}" srcOrd="9" destOrd="0" presId="urn:microsoft.com/office/officeart/2005/8/layout/vList5"/>
    <dgm:cxn modelId="{3B34C3F3-77D4-4047-BD48-DB2942CA7654}" type="presParOf" srcId="{A91754D3-E3C3-8445-B631-CD5533AD41A0}" destId="{066FAFE6-AA29-4940-81CA-32236767979A}" srcOrd="10" destOrd="0" presId="urn:microsoft.com/office/officeart/2005/8/layout/vList5"/>
    <dgm:cxn modelId="{B76E44B6-CBCB-4143-A2F1-7902D7BDFF42}" type="presParOf" srcId="{066FAFE6-AA29-4940-81CA-32236767979A}" destId="{1B6E4799-32FD-0D4D-88AB-E1C2D3117BD6}" srcOrd="0" destOrd="0" presId="urn:microsoft.com/office/officeart/2005/8/layout/vList5"/>
    <dgm:cxn modelId="{AD8F51B7-4E6B-8D4C-9B51-97DF60B38B1F}" type="presParOf" srcId="{A91754D3-E3C3-8445-B631-CD5533AD41A0}" destId="{74DFCBDC-BD1B-F94F-83A4-A4CBE7DD55F6}" srcOrd="11" destOrd="0" presId="urn:microsoft.com/office/officeart/2005/8/layout/vList5"/>
    <dgm:cxn modelId="{1FAC2FDE-11A7-4249-A6CC-6EEAB0D72D30}" type="presParOf" srcId="{A91754D3-E3C3-8445-B631-CD5533AD41A0}" destId="{29DDBACB-2463-9142-92A1-B9102A118B07}" srcOrd="12" destOrd="0" presId="urn:microsoft.com/office/officeart/2005/8/layout/vList5"/>
    <dgm:cxn modelId="{433424C9-D8C6-8549-A00C-117AEECE06A3}" type="presParOf" srcId="{29DDBACB-2463-9142-92A1-B9102A118B07}" destId="{46CDB998-FD15-9144-ABC9-A8AE75794C19}" srcOrd="0" destOrd="0" presId="urn:microsoft.com/office/officeart/2005/8/layout/vList5"/>
    <dgm:cxn modelId="{782478EE-2706-AD4E-955F-22FBBDE4B25F}" type="presParOf" srcId="{A91754D3-E3C3-8445-B631-CD5533AD41A0}" destId="{81997F8A-A52B-184E-998A-39312D1BB8E6}" srcOrd="13" destOrd="0" presId="urn:microsoft.com/office/officeart/2005/8/layout/vList5"/>
    <dgm:cxn modelId="{DBA2FAC4-9327-BD46-8090-5E6A41C65D99}" type="presParOf" srcId="{A91754D3-E3C3-8445-B631-CD5533AD41A0}" destId="{6FB80A2A-FAF1-2348-A094-F33EBC94088E}" srcOrd="14" destOrd="0" presId="urn:microsoft.com/office/officeart/2005/8/layout/vList5"/>
    <dgm:cxn modelId="{5A6C4B3B-DF30-5B43-B9B3-AF0B062CCCE8}" type="presParOf" srcId="{6FB80A2A-FAF1-2348-A094-F33EBC94088E}" destId="{26FDFF2C-FC6B-F049-B009-2E8C928B43C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4E0883-06D2-4C1F-B46B-82DA5BDE1C2B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7AF04041-2724-426F-8DED-C09EB901AF8C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Kids' needs</a:t>
          </a:r>
        </a:p>
      </dgm:t>
    </dgm:pt>
    <dgm:pt modelId="{63293C64-BC6E-4555-98FF-72A2ED137230}" type="parTrans" cxnId="{3D874DC5-8E1A-46AC-AA6B-5C33C0FB1ED0}">
      <dgm:prSet/>
      <dgm:spPr/>
      <dgm:t>
        <a:bodyPr/>
        <a:lstStyle/>
        <a:p>
          <a:endParaRPr lang="en-US"/>
        </a:p>
      </dgm:t>
    </dgm:pt>
    <dgm:pt modelId="{CA92A8C0-C66C-4A93-B4E0-2920DD03F146}" type="sibTrans" cxnId="{3D874DC5-8E1A-46AC-AA6B-5C33C0FB1ED0}">
      <dgm:prSet/>
      <dgm:spPr/>
      <dgm:t>
        <a:bodyPr/>
        <a:lstStyle/>
        <a:p>
          <a:endParaRPr lang="en-US"/>
        </a:p>
      </dgm:t>
    </dgm:pt>
    <dgm:pt modelId="{3115F2B3-B386-464A-A4B9-9F21BAF6315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Your capacity</a:t>
          </a:r>
        </a:p>
      </dgm:t>
    </dgm:pt>
    <dgm:pt modelId="{337E8306-FDA8-43C9-9095-A705C7409CF8}" type="parTrans" cxnId="{2D39544A-E322-4CDD-97D3-99A827BDF3EE}">
      <dgm:prSet/>
      <dgm:spPr/>
      <dgm:t>
        <a:bodyPr/>
        <a:lstStyle/>
        <a:p>
          <a:endParaRPr lang="en-US"/>
        </a:p>
      </dgm:t>
    </dgm:pt>
    <dgm:pt modelId="{135201BD-EDD9-432C-AEDC-FABEBB242FC3}" type="sibTrans" cxnId="{2D39544A-E322-4CDD-97D3-99A827BDF3EE}">
      <dgm:prSet/>
      <dgm:spPr/>
      <dgm:t>
        <a:bodyPr/>
        <a:lstStyle/>
        <a:p>
          <a:endParaRPr lang="en-US"/>
        </a:p>
      </dgm:t>
    </dgm:pt>
    <dgm:pt modelId="{A1D77221-1839-47D7-A9F0-701B33C4BBF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Political reality</a:t>
          </a:r>
        </a:p>
      </dgm:t>
    </dgm:pt>
    <dgm:pt modelId="{A05E0200-D801-4423-9E1B-731F427467A9}" type="parTrans" cxnId="{B2DC3660-1011-44EF-AD7B-CEFE75DCBEDF}">
      <dgm:prSet/>
      <dgm:spPr/>
      <dgm:t>
        <a:bodyPr/>
        <a:lstStyle/>
        <a:p>
          <a:endParaRPr lang="en-US"/>
        </a:p>
      </dgm:t>
    </dgm:pt>
    <dgm:pt modelId="{36D0F9F7-C5C2-44EE-A7DB-D97A6720CB17}" type="sibTrans" cxnId="{B2DC3660-1011-44EF-AD7B-CEFE75DCBEDF}">
      <dgm:prSet/>
      <dgm:spPr/>
      <dgm:t>
        <a:bodyPr/>
        <a:lstStyle/>
        <a:p>
          <a:endParaRPr lang="en-US"/>
        </a:p>
      </dgm:t>
    </dgm:pt>
    <dgm:pt modelId="{C6D3DDE8-5421-4094-81BC-100FC85AF176}" type="pres">
      <dgm:prSet presAssocID="{B24E0883-06D2-4C1F-B46B-82DA5BDE1C2B}" presName="compositeShape" presStyleCnt="0">
        <dgm:presLayoutVars>
          <dgm:chMax val="7"/>
          <dgm:dir/>
          <dgm:resizeHandles val="exact"/>
        </dgm:presLayoutVars>
      </dgm:prSet>
      <dgm:spPr/>
    </dgm:pt>
    <dgm:pt modelId="{2296DD33-751B-4EDA-BF44-C07824C5704D}" type="pres">
      <dgm:prSet presAssocID="{7AF04041-2724-426F-8DED-C09EB901AF8C}" presName="circ1" presStyleLbl="vennNode1" presStyleIdx="0" presStyleCnt="3"/>
      <dgm:spPr/>
    </dgm:pt>
    <dgm:pt modelId="{7E122065-2499-4466-8284-D60C74093BB4}" type="pres">
      <dgm:prSet presAssocID="{7AF04041-2724-426F-8DED-C09EB901AF8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7663848-B4D0-4F51-834D-A7608C1EA219}" type="pres">
      <dgm:prSet presAssocID="{3115F2B3-B386-464A-A4B9-9F21BAF6315D}" presName="circ2" presStyleLbl="vennNode1" presStyleIdx="1" presStyleCnt="3" custLinFactNeighborX="-17499" custLinFactNeighborY="5681"/>
      <dgm:spPr/>
    </dgm:pt>
    <dgm:pt modelId="{B4C5ECFD-5F78-430D-AFC4-A43B4A6F6841}" type="pres">
      <dgm:prSet presAssocID="{3115F2B3-B386-464A-A4B9-9F21BAF631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4C9123-DB5E-49C7-82BA-F3920025DDBC}" type="pres">
      <dgm:prSet presAssocID="{A1D77221-1839-47D7-A9F0-701B33C4BBFD}" presName="circ3" presStyleLbl="vennNode1" presStyleIdx="2" presStyleCnt="3" custLinFactNeighborX="1251" custLinFactNeighborY="5443"/>
      <dgm:spPr/>
    </dgm:pt>
    <dgm:pt modelId="{711912A4-61E9-4DD8-B623-7561B1E626A4}" type="pres">
      <dgm:prSet presAssocID="{A1D77221-1839-47D7-A9F0-701B33C4BBF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DC3660-1011-44EF-AD7B-CEFE75DCBEDF}" srcId="{B24E0883-06D2-4C1F-B46B-82DA5BDE1C2B}" destId="{A1D77221-1839-47D7-A9F0-701B33C4BBFD}" srcOrd="2" destOrd="0" parTransId="{A05E0200-D801-4423-9E1B-731F427467A9}" sibTransId="{36D0F9F7-C5C2-44EE-A7DB-D97A6720CB17}"/>
    <dgm:cxn modelId="{2D39544A-E322-4CDD-97D3-99A827BDF3EE}" srcId="{B24E0883-06D2-4C1F-B46B-82DA5BDE1C2B}" destId="{3115F2B3-B386-464A-A4B9-9F21BAF6315D}" srcOrd="1" destOrd="0" parTransId="{337E8306-FDA8-43C9-9095-A705C7409CF8}" sibTransId="{135201BD-EDD9-432C-AEDC-FABEBB242FC3}"/>
    <dgm:cxn modelId="{0C018A4E-150A-42AB-9400-D799BDDF688A}" type="presOf" srcId="{B24E0883-06D2-4C1F-B46B-82DA5BDE1C2B}" destId="{C6D3DDE8-5421-4094-81BC-100FC85AF176}" srcOrd="0" destOrd="0" presId="urn:microsoft.com/office/officeart/2005/8/layout/venn1"/>
    <dgm:cxn modelId="{DA2AC34F-E7A7-4785-82D0-744CCC35A9EC}" type="presOf" srcId="{3115F2B3-B386-464A-A4B9-9F21BAF6315D}" destId="{B4C5ECFD-5F78-430D-AFC4-A43B4A6F6841}" srcOrd="1" destOrd="0" presId="urn:microsoft.com/office/officeart/2005/8/layout/venn1"/>
    <dgm:cxn modelId="{52859A87-398C-4562-ADAA-AD31F268FCEC}" type="presOf" srcId="{3115F2B3-B386-464A-A4B9-9F21BAF6315D}" destId="{07663848-B4D0-4F51-834D-A7608C1EA219}" srcOrd="0" destOrd="0" presId="urn:microsoft.com/office/officeart/2005/8/layout/venn1"/>
    <dgm:cxn modelId="{7B1C7A8B-AE78-41CD-988B-809FA237662E}" type="presOf" srcId="{7AF04041-2724-426F-8DED-C09EB901AF8C}" destId="{2296DD33-751B-4EDA-BF44-C07824C5704D}" srcOrd="0" destOrd="0" presId="urn:microsoft.com/office/officeart/2005/8/layout/venn1"/>
    <dgm:cxn modelId="{3D874DC5-8E1A-46AC-AA6B-5C33C0FB1ED0}" srcId="{B24E0883-06D2-4C1F-B46B-82DA5BDE1C2B}" destId="{7AF04041-2724-426F-8DED-C09EB901AF8C}" srcOrd="0" destOrd="0" parTransId="{63293C64-BC6E-4555-98FF-72A2ED137230}" sibTransId="{CA92A8C0-C66C-4A93-B4E0-2920DD03F146}"/>
    <dgm:cxn modelId="{43FB4FC5-575B-47F5-A690-8D5DE323C540}" type="presOf" srcId="{A1D77221-1839-47D7-A9F0-701B33C4BBFD}" destId="{711912A4-61E9-4DD8-B623-7561B1E626A4}" srcOrd="1" destOrd="0" presId="urn:microsoft.com/office/officeart/2005/8/layout/venn1"/>
    <dgm:cxn modelId="{6EA9ADEE-D3CB-484B-8F5B-C70A22261813}" type="presOf" srcId="{A1D77221-1839-47D7-A9F0-701B33C4BBFD}" destId="{004C9123-DB5E-49C7-82BA-F3920025DDBC}" srcOrd="0" destOrd="0" presId="urn:microsoft.com/office/officeart/2005/8/layout/venn1"/>
    <dgm:cxn modelId="{56FE8CF6-23FB-406F-BBFD-12D39E5ACF1B}" type="presOf" srcId="{7AF04041-2724-426F-8DED-C09EB901AF8C}" destId="{7E122065-2499-4466-8284-D60C74093BB4}" srcOrd="1" destOrd="0" presId="urn:microsoft.com/office/officeart/2005/8/layout/venn1"/>
    <dgm:cxn modelId="{35BC4FCC-594A-42C6-A9DF-CFFCF051760E}" type="presParOf" srcId="{C6D3DDE8-5421-4094-81BC-100FC85AF176}" destId="{2296DD33-751B-4EDA-BF44-C07824C5704D}" srcOrd="0" destOrd="0" presId="urn:microsoft.com/office/officeart/2005/8/layout/venn1"/>
    <dgm:cxn modelId="{2459BA40-0702-4482-88D4-BE1B84E46E75}" type="presParOf" srcId="{C6D3DDE8-5421-4094-81BC-100FC85AF176}" destId="{7E122065-2499-4466-8284-D60C74093BB4}" srcOrd="1" destOrd="0" presId="urn:microsoft.com/office/officeart/2005/8/layout/venn1"/>
    <dgm:cxn modelId="{AC9A08C3-8BE7-468D-8A97-C5442766D48E}" type="presParOf" srcId="{C6D3DDE8-5421-4094-81BC-100FC85AF176}" destId="{07663848-B4D0-4F51-834D-A7608C1EA219}" srcOrd="2" destOrd="0" presId="urn:microsoft.com/office/officeart/2005/8/layout/venn1"/>
    <dgm:cxn modelId="{06C63AF5-DA1D-4572-BD3B-2A2EAF4AA09F}" type="presParOf" srcId="{C6D3DDE8-5421-4094-81BC-100FC85AF176}" destId="{B4C5ECFD-5F78-430D-AFC4-A43B4A6F6841}" srcOrd="3" destOrd="0" presId="urn:microsoft.com/office/officeart/2005/8/layout/venn1"/>
    <dgm:cxn modelId="{15D188C8-0730-46B6-B42B-B26AEEDC7CD0}" type="presParOf" srcId="{C6D3DDE8-5421-4094-81BC-100FC85AF176}" destId="{004C9123-DB5E-49C7-82BA-F3920025DDBC}" srcOrd="4" destOrd="0" presId="urn:microsoft.com/office/officeart/2005/8/layout/venn1"/>
    <dgm:cxn modelId="{2DDA4084-4321-4C5B-8781-1256C979AB8C}" type="presParOf" srcId="{C6D3DDE8-5421-4094-81BC-100FC85AF176}" destId="{711912A4-61E9-4DD8-B623-7561B1E626A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6DD33-751B-4EDA-BF44-C07824C5704D}">
      <dsp:nvSpPr>
        <dsp:cNvPr id="0" name=""/>
        <dsp:cNvSpPr/>
      </dsp:nvSpPr>
      <dsp:spPr>
        <a:xfrm>
          <a:off x="853300" y="167937"/>
          <a:ext cx="2364806" cy="236480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Kids' needs</a:t>
          </a:r>
        </a:p>
      </dsp:txBody>
      <dsp:txXfrm>
        <a:off x="1168608" y="581779"/>
        <a:ext cx="1734191" cy="1064162"/>
      </dsp:txXfrm>
    </dsp:sp>
    <dsp:sp modelId="{07663848-B4D0-4F51-834D-A7608C1EA219}">
      <dsp:nvSpPr>
        <dsp:cNvPr id="0" name=""/>
        <dsp:cNvSpPr/>
      </dsp:nvSpPr>
      <dsp:spPr>
        <a:xfrm>
          <a:off x="1292784" y="1780286"/>
          <a:ext cx="2364806" cy="2364806"/>
        </a:xfrm>
        <a:prstGeom prst="ellipse">
          <a:avLst/>
        </a:prstGeom>
        <a:solidFill>
          <a:schemeClr val="accent4">
            <a:alpha val="50000"/>
            <a:hueOff val="4214908"/>
            <a:satOff val="0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Your capacity</a:t>
          </a:r>
        </a:p>
      </dsp:txBody>
      <dsp:txXfrm>
        <a:off x="2016020" y="2391194"/>
        <a:ext cx="1418883" cy="1300643"/>
      </dsp:txXfrm>
    </dsp:sp>
    <dsp:sp modelId="{004C9123-DB5E-49C7-82BA-F3920025DDBC}">
      <dsp:nvSpPr>
        <dsp:cNvPr id="0" name=""/>
        <dsp:cNvSpPr/>
      </dsp:nvSpPr>
      <dsp:spPr>
        <a:xfrm>
          <a:off x="0" y="1780286"/>
          <a:ext cx="2364806" cy="2364806"/>
        </a:xfrm>
        <a:prstGeom prst="ellipse">
          <a:avLst/>
        </a:prstGeom>
        <a:solidFill>
          <a:schemeClr val="accent4">
            <a:alpha val="50000"/>
            <a:hueOff val="8429816"/>
            <a:satOff val="0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Political reality</a:t>
          </a:r>
        </a:p>
      </dsp:txBody>
      <dsp:txXfrm>
        <a:off x="222685" y="2391194"/>
        <a:ext cx="1418883" cy="1300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6DD33-751B-4EDA-BF44-C07824C5704D}">
      <dsp:nvSpPr>
        <dsp:cNvPr id="0" name=""/>
        <dsp:cNvSpPr/>
      </dsp:nvSpPr>
      <dsp:spPr>
        <a:xfrm>
          <a:off x="853300" y="167937"/>
          <a:ext cx="2364806" cy="236480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Kids' needs</a:t>
          </a:r>
        </a:p>
      </dsp:txBody>
      <dsp:txXfrm>
        <a:off x="1168608" y="581779"/>
        <a:ext cx="1734191" cy="1064162"/>
      </dsp:txXfrm>
    </dsp:sp>
    <dsp:sp modelId="{07663848-B4D0-4F51-834D-A7608C1EA219}">
      <dsp:nvSpPr>
        <dsp:cNvPr id="0" name=""/>
        <dsp:cNvSpPr/>
      </dsp:nvSpPr>
      <dsp:spPr>
        <a:xfrm>
          <a:off x="1292784" y="1780286"/>
          <a:ext cx="2364806" cy="2364806"/>
        </a:xfrm>
        <a:prstGeom prst="ellipse">
          <a:avLst/>
        </a:prstGeom>
        <a:solidFill>
          <a:schemeClr val="accent4">
            <a:alpha val="50000"/>
            <a:hueOff val="4214908"/>
            <a:satOff val="0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Your capacity</a:t>
          </a:r>
        </a:p>
      </dsp:txBody>
      <dsp:txXfrm>
        <a:off x="2016020" y="2391194"/>
        <a:ext cx="1418883" cy="1300643"/>
      </dsp:txXfrm>
    </dsp:sp>
    <dsp:sp modelId="{004C9123-DB5E-49C7-82BA-F3920025DDBC}">
      <dsp:nvSpPr>
        <dsp:cNvPr id="0" name=""/>
        <dsp:cNvSpPr/>
      </dsp:nvSpPr>
      <dsp:spPr>
        <a:xfrm>
          <a:off x="0" y="1780286"/>
          <a:ext cx="2364806" cy="2364806"/>
        </a:xfrm>
        <a:prstGeom prst="ellipse">
          <a:avLst/>
        </a:prstGeom>
        <a:solidFill>
          <a:schemeClr val="accent4">
            <a:alpha val="50000"/>
            <a:hueOff val="8429816"/>
            <a:satOff val="0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Political reality</a:t>
          </a:r>
        </a:p>
      </dsp:txBody>
      <dsp:txXfrm>
        <a:off x="222685" y="2391194"/>
        <a:ext cx="1418883" cy="13006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6DD33-751B-4EDA-BF44-C07824C5704D}">
      <dsp:nvSpPr>
        <dsp:cNvPr id="0" name=""/>
        <dsp:cNvSpPr/>
      </dsp:nvSpPr>
      <dsp:spPr>
        <a:xfrm>
          <a:off x="853300" y="167937"/>
          <a:ext cx="2364806" cy="236480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Kids' needs</a:t>
          </a:r>
        </a:p>
      </dsp:txBody>
      <dsp:txXfrm>
        <a:off x="1168608" y="581779"/>
        <a:ext cx="1734191" cy="1064162"/>
      </dsp:txXfrm>
    </dsp:sp>
    <dsp:sp modelId="{07663848-B4D0-4F51-834D-A7608C1EA219}">
      <dsp:nvSpPr>
        <dsp:cNvPr id="0" name=""/>
        <dsp:cNvSpPr/>
      </dsp:nvSpPr>
      <dsp:spPr>
        <a:xfrm>
          <a:off x="1292784" y="1780286"/>
          <a:ext cx="2364806" cy="2364806"/>
        </a:xfrm>
        <a:prstGeom prst="ellipse">
          <a:avLst/>
        </a:prstGeom>
        <a:solidFill>
          <a:schemeClr val="accent4">
            <a:alpha val="50000"/>
            <a:hueOff val="4214908"/>
            <a:satOff val="0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Your capacity</a:t>
          </a:r>
        </a:p>
      </dsp:txBody>
      <dsp:txXfrm>
        <a:off x="2016020" y="2391194"/>
        <a:ext cx="1418883" cy="1300643"/>
      </dsp:txXfrm>
    </dsp:sp>
    <dsp:sp modelId="{004C9123-DB5E-49C7-82BA-F3920025DDBC}">
      <dsp:nvSpPr>
        <dsp:cNvPr id="0" name=""/>
        <dsp:cNvSpPr/>
      </dsp:nvSpPr>
      <dsp:spPr>
        <a:xfrm>
          <a:off x="0" y="1780286"/>
          <a:ext cx="2364806" cy="2364806"/>
        </a:xfrm>
        <a:prstGeom prst="ellipse">
          <a:avLst/>
        </a:prstGeom>
        <a:solidFill>
          <a:schemeClr val="accent4">
            <a:alpha val="50000"/>
            <a:hueOff val="8429816"/>
            <a:satOff val="0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Political reality</a:t>
          </a:r>
        </a:p>
      </dsp:txBody>
      <dsp:txXfrm>
        <a:off x="222685" y="2391194"/>
        <a:ext cx="1418883" cy="13006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6DD33-751B-4EDA-BF44-C07824C5704D}">
      <dsp:nvSpPr>
        <dsp:cNvPr id="0" name=""/>
        <dsp:cNvSpPr/>
      </dsp:nvSpPr>
      <dsp:spPr>
        <a:xfrm>
          <a:off x="975169" y="121756"/>
          <a:ext cx="2519102" cy="2519102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ea typeface="+mn-ea"/>
              <a:cs typeface="+mn-cs"/>
            </a:rPr>
            <a:t>Kids' needs</a:t>
          </a:r>
          <a:endParaRPr lang="en-US" sz="2200" kern="1200" dirty="0">
            <a:latin typeface="Arial"/>
            <a:ea typeface="+mn-ea"/>
            <a:cs typeface="+mn-cs"/>
          </a:endParaRPr>
        </a:p>
      </dsp:txBody>
      <dsp:txXfrm>
        <a:off x="1581587" y="728610"/>
        <a:ext cx="1306267" cy="801574"/>
      </dsp:txXfrm>
    </dsp:sp>
    <dsp:sp modelId="{07663848-B4D0-4F51-834D-A7608C1EA219}">
      <dsp:nvSpPr>
        <dsp:cNvPr id="0" name=""/>
        <dsp:cNvSpPr/>
      </dsp:nvSpPr>
      <dsp:spPr>
        <a:xfrm>
          <a:off x="1443328" y="1817952"/>
          <a:ext cx="2519102" cy="251910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ea typeface="+mn-ea"/>
              <a:cs typeface="+mn-cs"/>
            </a:rPr>
            <a:t>Your capacity</a:t>
          </a:r>
          <a:endParaRPr lang="en-US" sz="2200" kern="1200" dirty="0">
            <a:latin typeface="Arial"/>
            <a:ea typeface="+mn-ea"/>
            <a:cs typeface="+mn-cs"/>
          </a:endParaRPr>
        </a:p>
      </dsp:txBody>
      <dsp:txXfrm>
        <a:off x="2435101" y="2671623"/>
        <a:ext cx="1068765" cy="979700"/>
      </dsp:txXfrm>
    </dsp:sp>
    <dsp:sp modelId="{004C9123-DB5E-49C7-82BA-F3920025DDBC}">
      <dsp:nvSpPr>
        <dsp:cNvPr id="0" name=""/>
        <dsp:cNvSpPr/>
      </dsp:nvSpPr>
      <dsp:spPr>
        <a:xfrm>
          <a:off x="66193" y="1817952"/>
          <a:ext cx="2519102" cy="251910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/>
              <a:ea typeface="+mn-ea"/>
              <a:cs typeface="+mn-cs"/>
            </a:rPr>
            <a:t>Political reality</a:t>
          </a:r>
        </a:p>
      </dsp:txBody>
      <dsp:txXfrm>
        <a:off x="524756" y="2671623"/>
        <a:ext cx="1068765" cy="9797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6DD33-751B-4EDA-BF44-C07824C5704D}">
      <dsp:nvSpPr>
        <dsp:cNvPr id="0" name=""/>
        <dsp:cNvSpPr/>
      </dsp:nvSpPr>
      <dsp:spPr>
        <a:xfrm>
          <a:off x="853300" y="167937"/>
          <a:ext cx="2364806" cy="236480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Kids' needs</a:t>
          </a:r>
        </a:p>
      </dsp:txBody>
      <dsp:txXfrm>
        <a:off x="1168608" y="581779"/>
        <a:ext cx="1734191" cy="1064162"/>
      </dsp:txXfrm>
    </dsp:sp>
    <dsp:sp modelId="{07663848-B4D0-4F51-834D-A7608C1EA219}">
      <dsp:nvSpPr>
        <dsp:cNvPr id="0" name=""/>
        <dsp:cNvSpPr/>
      </dsp:nvSpPr>
      <dsp:spPr>
        <a:xfrm>
          <a:off x="1292784" y="1780286"/>
          <a:ext cx="2364806" cy="2364806"/>
        </a:xfrm>
        <a:prstGeom prst="ellipse">
          <a:avLst/>
        </a:prstGeom>
        <a:solidFill>
          <a:schemeClr val="accent4">
            <a:alpha val="50000"/>
            <a:hueOff val="4214908"/>
            <a:satOff val="0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Your capacity</a:t>
          </a:r>
        </a:p>
      </dsp:txBody>
      <dsp:txXfrm>
        <a:off x="2016020" y="2391194"/>
        <a:ext cx="1418883" cy="1300643"/>
      </dsp:txXfrm>
    </dsp:sp>
    <dsp:sp modelId="{004C9123-DB5E-49C7-82BA-F3920025DDBC}">
      <dsp:nvSpPr>
        <dsp:cNvPr id="0" name=""/>
        <dsp:cNvSpPr/>
      </dsp:nvSpPr>
      <dsp:spPr>
        <a:xfrm>
          <a:off x="0" y="1780286"/>
          <a:ext cx="2364806" cy="2364806"/>
        </a:xfrm>
        <a:prstGeom prst="ellipse">
          <a:avLst/>
        </a:prstGeom>
        <a:solidFill>
          <a:schemeClr val="accent4">
            <a:alpha val="50000"/>
            <a:hueOff val="8429816"/>
            <a:satOff val="0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Political reality</a:t>
          </a:r>
        </a:p>
      </dsp:txBody>
      <dsp:txXfrm>
        <a:off x="222685" y="2391194"/>
        <a:ext cx="1418883" cy="13006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1B258-47D4-3147-A2FC-3969CECF00EA}">
      <dsp:nvSpPr>
        <dsp:cNvPr id="0" name=""/>
        <dsp:cNvSpPr/>
      </dsp:nvSpPr>
      <dsp:spPr>
        <a:xfrm>
          <a:off x="348456" y="0"/>
          <a:ext cx="5572125" cy="5572125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75D06-4024-544C-B278-10F32EB9528F}">
      <dsp:nvSpPr>
        <dsp:cNvPr id="0" name=""/>
        <dsp:cNvSpPr/>
      </dsp:nvSpPr>
      <dsp:spPr>
        <a:xfrm>
          <a:off x="877808" y="529351"/>
          <a:ext cx="2173128" cy="2173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What are your unmet needs?</a:t>
          </a:r>
        </a:p>
      </dsp:txBody>
      <dsp:txXfrm>
        <a:off x="983891" y="635434"/>
        <a:ext cx="1960962" cy="1960962"/>
      </dsp:txXfrm>
    </dsp:sp>
    <dsp:sp modelId="{FB2DA722-B6B9-E449-AF5E-AF3F9146C17F}">
      <dsp:nvSpPr>
        <dsp:cNvPr id="0" name=""/>
        <dsp:cNvSpPr/>
      </dsp:nvSpPr>
      <dsp:spPr>
        <a:xfrm>
          <a:off x="3218100" y="529351"/>
          <a:ext cx="2173128" cy="2173128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How much money can different revenue streams produce?</a:t>
          </a:r>
        </a:p>
      </dsp:txBody>
      <dsp:txXfrm>
        <a:off x="3324183" y="635434"/>
        <a:ext cx="1960962" cy="1960962"/>
      </dsp:txXfrm>
    </dsp:sp>
    <dsp:sp modelId="{4A2972B8-6300-E84E-BE7F-5078F2906617}">
      <dsp:nvSpPr>
        <dsp:cNvPr id="0" name=""/>
        <dsp:cNvSpPr/>
      </dsp:nvSpPr>
      <dsp:spPr>
        <a:xfrm>
          <a:off x="877808" y="2869644"/>
          <a:ext cx="2173128" cy="2173128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Can you ramp up over time?</a:t>
          </a:r>
        </a:p>
      </dsp:txBody>
      <dsp:txXfrm>
        <a:off x="983891" y="2975727"/>
        <a:ext cx="1960962" cy="1960962"/>
      </dsp:txXfrm>
    </dsp:sp>
    <dsp:sp modelId="{141995F3-9891-764B-9D67-7AFD462BE61C}">
      <dsp:nvSpPr>
        <dsp:cNvPr id="0" name=""/>
        <dsp:cNvSpPr/>
      </dsp:nvSpPr>
      <dsp:spPr>
        <a:xfrm>
          <a:off x="3218100" y="2869644"/>
          <a:ext cx="2173128" cy="217312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Will it ever be enough?</a:t>
          </a:r>
        </a:p>
      </dsp:txBody>
      <dsp:txXfrm>
        <a:off x="3324183" y="2975727"/>
        <a:ext cx="1960962" cy="19609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6DD33-751B-4EDA-BF44-C07824C5704D}">
      <dsp:nvSpPr>
        <dsp:cNvPr id="0" name=""/>
        <dsp:cNvSpPr/>
      </dsp:nvSpPr>
      <dsp:spPr>
        <a:xfrm>
          <a:off x="767969" y="205017"/>
          <a:ext cx="2128320" cy="212832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Kids' needs</a:t>
          </a:r>
        </a:p>
      </dsp:txBody>
      <dsp:txXfrm>
        <a:off x="1051745" y="577473"/>
        <a:ext cx="1560768" cy="957744"/>
      </dsp:txXfrm>
    </dsp:sp>
    <dsp:sp modelId="{07663848-B4D0-4F51-834D-A7608C1EA219}">
      <dsp:nvSpPr>
        <dsp:cNvPr id="0" name=""/>
        <dsp:cNvSpPr/>
      </dsp:nvSpPr>
      <dsp:spPr>
        <a:xfrm>
          <a:off x="1163503" y="1656127"/>
          <a:ext cx="2128320" cy="2128320"/>
        </a:xfrm>
        <a:prstGeom prst="ellipse">
          <a:avLst/>
        </a:prstGeom>
        <a:solidFill>
          <a:schemeClr val="accent4">
            <a:alpha val="50000"/>
            <a:hueOff val="4214908"/>
            <a:satOff val="0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Your capacity</a:t>
          </a:r>
        </a:p>
      </dsp:txBody>
      <dsp:txXfrm>
        <a:off x="1814414" y="2205943"/>
        <a:ext cx="1276992" cy="1170576"/>
      </dsp:txXfrm>
    </dsp:sp>
    <dsp:sp modelId="{004C9123-DB5E-49C7-82BA-F3920025DDBC}">
      <dsp:nvSpPr>
        <dsp:cNvPr id="0" name=""/>
        <dsp:cNvSpPr/>
      </dsp:nvSpPr>
      <dsp:spPr>
        <a:xfrm>
          <a:off x="26625" y="1651062"/>
          <a:ext cx="2128320" cy="2128320"/>
        </a:xfrm>
        <a:prstGeom prst="ellipse">
          <a:avLst/>
        </a:prstGeom>
        <a:solidFill>
          <a:schemeClr val="accent4">
            <a:alpha val="50000"/>
            <a:hueOff val="8429816"/>
            <a:satOff val="0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Political reality</a:t>
          </a:r>
        </a:p>
      </dsp:txBody>
      <dsp:txXfrm>
        <a:off x="227042" y="2200878"/>
        <a:ext cx="1276992" cy="11705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44F32-8C3B-9742-9862-9721E4A84DAC}">
      <dsp:nvSpPr>
        <dsp:cNvPr id="0" name=""/>
        <dsp:cNvSpPr/>
      </dsp:nvSpPr>
      <dsp:spPr>
        <a:xfrm>
          <a:off x="941525" y="13533"/>
          <a:ext cx="9101873" cy="6799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Raises money</a:t>
          </a:r>
        </a:p>
      </dsp:txBody>
      <dsp:txXfrm>
        <a:off x="974719" y="46727"/>
        <a:ext cx="9035485" cy="613587"/>
      </dsp:txXfrm>
    </dsp:sp>
    <dsp:sp modelId="{9F500AB1-7E97-0540-8976-6FBC17B51C3B}">
      <dsp:nvSpPr>
        <dsp:cNvPr id="0" name=""/>
        <dsp:cNvSpPr/>
      </dsp:nvSpPr>
      <dsp:spPr>
        <a:xfrm>
          <a:off x="956312" y="725474"/>
          <a:ext cx="9405544" cy="6799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Easy to comply with/calculate</a:t>
          </a:r>
        </a:p>
      </dsp:txBody>
      <dsp:txXfrm>
        <a:off x="989506" y="758668"/>
        <a:ext cx="9339156" cy="613587"/>
      </dsp:txXfrm>
    </dsp:sp>
    <dsp:sp modelId="{777F7447-4377-B94C-87B0-113CEAEE0CD1}">
      <dsp:nvSpPr>
        <dsp:cNvPr id="0" name=""/>
        <dsp:cNvSpPr/>
      </dsp:nvSpPr>
      <dsp:spPr>
        <a:xfrm>
          <a:off x="917768" y="1429316"/>
          <a:ext cx="9230280" cy="6799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Easy to administer/collect/audit</a:t>
          </a:r>
        </a:p>
      </dsp:txBody>
      <dsp:txXfrm>
        <a:off x="950962" y="1462510"/>
        <a:ext cx="9163892" cy="613587"/>
      </dsp:txXfrm>
    </dsp:sp>
    <dsp:sp modelId="{9F362CBE-3BD0-9142-8640-506BD18A8A82}">
      <dsp:nvSpPr>
        <dsp:cNvPr id="0" name=""/>
        <dsp:cNvSpPr/>
      </dsp:nvSpPr>
      <dsp:spPr>
        <a:xfrm>
          <a:off x="856430" y="2142618"/>
          <a:ext cx="9135998" cy="6799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Viewed as equitable and fair</a:t>
          </a:r>
        </a:p>
      </dsp:txBody>
      <dsp:txXfrm>
        <a:off x="889624" y="2175812"/>
        <a:ext cx="9069610" cy="613587"/>
      </dsp:txXfrm>
    </dsp:sp>
    <dsp:sp modelId="{B5632BC3-2A7F-814F-B3D5-7C315B947B48}">
      <dsp:nvSpPr>
        <dsp:cNvPr id="0" name=""/>
        <dsp:cNvSpPr/>
      </dsp:nvSpPr>
      <dsp:spPr>
        <a:xfrm>
          <a:off x="917768" y="2857265"/>
          <a:ext cx="10317346" cy="6799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Developed through a broad and effective process</a:t>
          </a:r>
        </a:p>
      </dsp:txBody>
      <dsp:txXfrm>
        <a:off x="950962" y="2890459"/>
        <a:ext cx="10250958" cy="613587"/>
      </dsp:txXfrm>
    </dsp:sp>
    <dsp:sp modelId="{1B6E4799-32FD-0D4D-88AB-E1C2D3117BD6}">
      <dsp:nvSpPr>
        <dsp:cNvPr id="0" name=""/>
        <dsp:cNvSpPr/>
      </dsp:nvSpPr>
      <dsp:spPr>
        <a:xfrm>
          <a:off x="856430" y="3487222"/>
          <a:ext cx="10254783" cy="6147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Only changes behavior if desired</a:t>
          </a:r>
        </a:p>
      </dsp:txBody>
      <dsp:txXfrm>
        <a:off x="886438" y="3517230"/>
        <a:ext cx="10194767" cy="554709"/>
      </dsp:txXfrm>
    </dsp:sp>
    <dsp:sp modelId="{46CDB998-FD15-9144-ABC9-A8AE75794C19}">
      <dsp:nvSpPr>
        <dsp:cNvPr id="0" name=""/>
        <dsp:cNvSpPr/>
      </dsp:nvSpPr>
      <dsp:spPr>
        <a:xfrm>
          <a:off x="917768" y="4219963"/>
          <a:ext cx="9890298" cy="6799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Tax revenue is not volatile</a:t>
          </a:r>
        </a:p>
      </dsp:txBody>
      <dsp:txXfrm>
        <a:off x="950962" y="4253157"/>
        <a:ext cx="9823910" cy="613587"/>
      </dsp:txXfrm>
    </dsp:sp>
    <dsp:sp modelId="{26FDFF2C-FC6B-F049-B009-2E8C928B43C3}">
      <dsp:nvSpPr>
        <dsp:cNvPr id="0" name=""/>
        <dsp:cNvSpPr/>
      </dsp:nvSpPr>
      <dsp:spPr>
        <a:xfrm>
          <a:off x="917418" y="4916802"/>
          <a:ext cx="9699591" cy="6799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Doesn’t cause economic flight</a:t>
          </a:r>
        </a:p>
      </dsp:txBody>
      <dsp:txXfrm>
        <a:off x="950612" y="4949996"/>
        <a:ext cx="9633203" cy="6135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6DD33-751B-4EDA-BF44-C07824C5704D}">
      <dsp:nvSpPr>
        <dsp:cNvPr id="0" name=""/>
        <dsp:cNvSpPr/>
      </dsp:nvSpPr>
      <dsp:spPr>
        <a:xfrm>
          <a:off x="767969" y="205017"/>
          <a:ext cx="2128320" cy="212832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Kids' needs</a:t>
          </a:r>
        </a:p>
      </dsp:txBody>
      <dsp:txXfrm>
        <a:off x="1051745" y="577473"/>
        <a:ext cx="1560768" cy="957744"/>
      </dsp:txXfrm>
    </dsp:sp>
    <dsp:sp modelId="{07663848-B4D0-4F51-834D-A7608C1EA219}">
      <dsp:nvSpPr>
        <dsp:cNvPr id="0" name=""/>
        <dsp:cNvSpPr/>
      </dsp:nvSpPr>
      <dsp:spPr>
        <a:xfrm>
          <a:off x="1163503" y="1656127"/>
          <a:ext cx="2128320" cy="2128320"/>
        </a:xfrm>
        <a:prstGeom prst="ellipse">
          <a:avLst/>
        </a:prstGeom>
        <a:solidFill>
          <a:schemeClr val="accent4">
            <a:alpha val="50000"/>
            <a:hueOff val="4214908"/>
            <a:satOff val="0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Your capacity</a:t>
          </a:r>
        </a:p>
      </dsp:txBody>
      <dsp:txXfrm>
        <a:off x="1814414" y="2205943"/>
        <a:ext cx="1276992" cy="1170576"/>
      </dsp:txXfrm>
    </dsp:sp>
    <dsp:sp modelId="{004C9123-DB5E-49C7-82BA-F3920025DDBC}">
      <dsp:nvSpPr>
        <dsp:cNvPr id="0" name=""/>
        <dsp:cNvSpPr/>
      </dsp:nvSpPr>
      <dsp:spPr>
        <a:xfrm>
          <a:off x="26625" y="1651062"/>
          <a:ext cx="2128320" cy="2128320"/>
        </a:xfrm>
        <a:prstGeom prst="ellipse">
          <a:avLst/>
        </a:prstGeom>
        <a:solidFill>
          <a:schemeClr val="accent4">
            <a:alpha val="50000"/>
            <a:hueOff val="8429816"/>
            <a:satOff val="0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Political reality</a:t>
          </a:r>
        </a:p>
      </dsp:txBody>
      <dsp:txXfrm>
        <a:off x="227042" y="2200878"/>
        <a:ext cx="1276992" cy="1170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11F40-0602-4372-BF83-9996FA9BD6C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E8522-6CED-49DB-BA9F-DC2EF883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8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E8522-6CED-49DB-BA9F-DC2EF8834E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78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04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856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719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493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75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519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7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75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199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13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5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287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287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048BD-3005-8A49-8E2E-0C10296696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97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6.jpeg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40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7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74819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EF659-EEF3-6F42-9CE9-596C7CAC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36B84-CDDC-9247-BACF-FBDFCD8AD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5A662-5E8E-FD41-8087-88D9050B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B3821-346D-7E43-9455-A093667E5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24871-DF58-A842-BFB5-5BE8D2F7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86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7CA3-6E08-0C4D-B33A-F84579621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4F4C9-96E6-504F-85F8-6E8700190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6B7CB-AC0D-6240-B5C8-C2C4DDDCB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8B044-AE3E-0649-B980-E5D3EE2EB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0CF60-AB90-0F4D-B0E4-5C6835688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04877-11E6-504D-8473-6A62314E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480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1B596-728B-6E4F-889C-3DD70EEB7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8E512-DEAB-0B41-A71F-7E56D3412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EDFB4-694F-B841-AA28-9AF058AE8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41386-5DF5-BE42-917B-CB4FB9D66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2275A5-A190-C54F-B351-7809C25B4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A9E8E-0183-A147-83F4-C9E07620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23A80-13B8-FC44-A26F-8D7052B7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EE42A5-4057-FD43-8902-4014C7DA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636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6CD6-3CBE-EF41-9281-4B7F6E82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4CE39E-29B3-2449-9F2A-44A4B47C9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E9FAE-FC9D-9747-AF29-66DDC571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3F0C0-8089-A345-A4AF-BDE48CC0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067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94B06-27E2-3C47-BE5C-B4816A6F6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794C5-B930-EE47-A3F7-C85A35EC3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804C5-F991-8C4A-AD41-3D5F2A49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205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A979-FA33-AC42-BDC3-63C38D89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3C022-C666-0242-99E8-D4CABC7C7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E7417-72A6-AD44-9FB5-E6CED9939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191E2-4967-2B4E-8D9B-AFB7E9644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8ECFF-7FBD-A04F-98AA-2FC924D75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5E3E3-D2B2-9441-ABFA-5250D957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503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52D5B-7EA1-9544-B59E-07E01DA3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0BED65-ACE3-424A-804F-27932FC93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A8BC6-D7E7-C54A-8D30-86604A16A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BB4C8-A64B-164E-81B7-6873BB39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65805-BA8B-AD4E-B34A-205C99186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23FF2-0564-2A42-A7CF-3E11E9A0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593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8F62-A573-734E-8BC4-F12B3482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139CCF-8EFE-6F41-8B02-523E0B40C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3F0EC-D0D8-4848-AC42-93C9CFB9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49FA0-122B-494C-8B0B-FBC4FCA1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46F63-6D9D-0244-ACD1-B175360E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2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058DE-3C88-0047-AD70-D942D722D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BF733-7FA7-344C-A4E6-3189E5BB7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7A5E2-3B31-5447-A3F0-50A71A6A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80428-D69C-9B48-A6F0-CF03B69B0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9E236-2FF2-E940-9B5E-F76963D88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316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9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ub-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black"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452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885191" y="777240"/>
            <a:ext cx="8207917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7217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73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70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56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47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20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09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1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6508"/>
            <a:ext cx="9080500" cy="2206053"/>
          </a:xfrm>
        </p:spPr>
        <p:txBody>
          <a:bodyPr/>
          <a:lstStyle>
            <a:lvl1pPr>
              <a:spcAft>
                <a:spcPts val="24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926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30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58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88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16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03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878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7233-BDAF-4E2E-A37E-EE41EC2511E3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1911-F53D-445D-81AE-6CEFA3188443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81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6F23-F949-440B-8214-DDA89297A9B5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B4563-4C76-41E4-819E-CABCE3BB6755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41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6C600-DBB9-4266-A328-BBDE936259A1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5ECC-6ED8-4B0B-99B7-939B756DDA0D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Picture 6" descr="BHFY Talent Show Fly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14900"/>
            <a:ext cx="12255500" cy="1190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59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EB53-86D9-43C6-9ED9-98BD5DFE9B2B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D2511-7129-4610-BE57-4167B22CF83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4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5451"/>
            <a:ext cx="9080500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4275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B207-F7CC-4B44-B95D-E25500CAD715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DDD1-7BD8-4CCC-84D2-2A502762F003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03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FF82-5020-4E32-8244-2E5FECB376DF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426-A5EB-4853-B8A2-101A3D06BBE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32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5E34-0BE2-4573-888A-4B189AF54ADD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C90C-3C5F-4526-B245-00F78B43D073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02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C44F-699F-4DB2-8D68-20B7102740CB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1ED05-4DD9-45ED-8A77-2FA97CA2EF99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43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DCA2-437D-4C89-BC4C-BF4527EB644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4398-4990-4AE4-8DC5-32A6530E96F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07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5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78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1"/>
            <a:ext cx="800139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9374" y="3765449"/>
            <a:ext cx="7266495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2228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19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1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5505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4" y="872067"/>
            <a:ext cx="9426725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138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86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9ABE-B0C2-4D05-AAE6-B0307095EABF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3858-85A6-4948-849A-708DD0135152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88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CFC7-9C0C-43ED-AC1E-92D3E456891F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F9B6-77F0-4043-B995-0608EDD77497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27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 rot="16200000">
            <a:off x="5591176" y="-5075237"/>
            <a:ext cx="1009650" cy="12192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>
            <a:off x="2770717" y="4998045"/>
            <a:ext cx="6650567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20738"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0" i="1" dirty="0">
                <a:solidFill>
                  <a:schemeClr val="accent3"/>
                </a:solidFill>
              </a:rPr>
              <a:t>September 5, 2019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0" y="2423145"/>
            <a:ext cx="12192000" cy="24622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ctr" defTabSz="8207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+mn-cs"/>
              </a:rPr>
              <a:t>Voter Views of Funding Mechanisms for Youth Services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sz="4400" b="1" i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/>
              </a:solidFill>
              <a:effectLst/>
              <a:latin typeface="+mj-lt"/>
            </a:endParaRPr>
          </a:p>
        </p:txBody>
      </p:sp>
      <p:graphicFrame>
        <p:nvGraphicFramePr>
          <p:cNvPr id="5" name="Base" hidden="1"/>
          <p:cNvGraphicFramePr>
            <a:graphicFrameLocks/>
          </p:cNvGraphicFramePr>
          <p:nvPr userDrawn="1"/>
        </p:nvGraphicFramePr>
        <p:xfrm>
          <a:off x="2032000" y="1397000"/>
          <a:ext cx="812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PowerPoint.Show.8">
                  <p:embed/>
                </p:oleObj>
              </mc:Choice>
              <mc:Fallback>
                <p:oleObj r:id="rId2" imgW="0" imgH="0" progId="PowerPoint.Show.8">
                  <p:embed/>
                  <p:pic>
                    <p:nvPicPr>
                      <p:cNvPr id="5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1397000"/>
                        <a:ext cx="8128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E2B6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6868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 userDrawn="1"/>
        </p:nvGraphicFramePr>
        <p:xfrm>
          <a:off x="2032000" y="1397000"/>
          <a:ext cx="812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6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1397000"/>
                        <a:ext cx="8128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E2B6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6868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4" descr="C:\Users\Liz\AppData\Local\Microsoft\Windows\Temporary Internet Files\Content.IE5\97341UOE\MP900400730[1]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95" y="266383"/>
            <a:ext cx="2677415" cy="150786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Liz\AppData\Local\Microsoft\Windows\Temporary Internet Files\Content.IE5\97341UOE\MP900422535[1]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2603" y="288997"/>
            <a:ext cx="2924571" cy="150876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1500323" y="4104328"/>
            <a:ext cx="9191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1" dirty="0">
                <a:solidFill>
                  <a:schemeClr val="accent3"/>
                </a:solidFill>
              </a:rPr>
              <a:t>Dave</a:t>
            </a:r>
            <a:r>
              <a:rPr lang="en-US" sz="3200" b="0" i="1" baseline="0" dirty="0">
                <a:solidFill>
                  <a:schemeClr val="accent3"/>
                </a:solidFill>
              </a:rPr>
              <a:t> Metz</a:t>
            </a:r>
            <a:endParaRPr lang="en-US" sz="3200" b="0" i="1" dirty="0">
              <a:solidFill>
                <a:schemeClr val="accent3"/>
              </a:solidFill>
            </a:endParaRPr>
          </a:p>
        </p:txBody>
      </p:sp>
      <p:pic>
        <p:nvPicPr>
          <p:cNvPr id="14" name="Picture 1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555F4A5-3B4B-4ACE-81AC-10DF995FC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7" r="-2322"/>
          <a:stretch/>
        </p:blipFill>
        <p:spPr>
          <a:xfrm>
            <a:off x="4398235" y="5673699"/>
            <a:ext cx="3587335" cy="91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29D7AB-3A66-4E50-812D-039447EAD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470" t="21419" r="25985" b="35064"/>
          <a:stretch/>
        </p:blipFill>
        <p:spPr>
          <a:xfrm>
            <a:off x="4162186" y="369456"/>
            <a:ext cx="3867628" cy="14047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790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8169" y="1447800"/>
            <a:ext cx="11635665" cy="4962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22772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299" y="216696"/>
            <a:ext cx="11743764" cy="1143000"/>
          </a:xfrm>
          <a:prstGeom prst="rect">
            <a:avLst/>
          </a:prstGeom>
        </p:spPr>
        <p:txBody>
          <a:bodyPr anchor="t" anchorCtr="1"/>
          <a:lstStyle>
            <a:lvl1pPr>
              <a:defRPr sz="29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" y="6487455"/>
            <a:ext cx="11800417" cy="240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1" i="1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5540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 userDrawn="1"/>
        </p:nvSpPr>
        <p:spPr bwMode="auto">
          <a:xfrm>
            <a:off x="0" y="137604"/>
            <a:ext cx="12192000" cy="6582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50" y="452762"/>
            <a:ext cx="11959701" cy="219327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 rot="16200000">
            <a:off x="5938423" y="-5800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7"/>
          <p:cNvSpPr>
            <a:spLocks noChangeArrowheads="1"/>
          </p:cNvSpPr>
          <p:nvPr userDrawn="1"/>
        </p:nvSpPr>
        <p:spPr bwMode="auto">
          <a:xfrm rot="16200000">
            <a:off x="5938423" y="466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 userDrawn="1"/>
        </p:nvSpPr>
        <p:spPr bwMode="auto">
          <a:xfrm>
            <a:off x="10642600" y="6597650"/>
            <a:ext cx="1549400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20738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100" i="1" dirty="0">
                <a:solidFill>
                  <a:schemeClr val="accent3"/>
                </a:solidFill>
              </a:rPr>
              <a:t> </a:t>
            </a:r>
            <a:fld id="{8F1949EA-471B-4B0D-9235-31AC7856D448}" type="slidenum">
              <a:rPr lang="en-US" altLang="en-US" sz="1100" i="1">
                <a:solidFill>
                  <a:schemeClr val="accent3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altLang="en-US" sz="1100" i="1" dirty="0">
              <a:solidFill>
                <a:schemeClr val="accent3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" y="6405563"/>
            <a:ext cx="11800417" cy="32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1" i="1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0924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 userDrawn="1"/>
        </p:nvSpPr>
        <p:spPr bwMode="auto">
          <a:xfrm>
            <a:off x="0" y="137604"/>
            <a:ext cx="12192000" cy="6582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2792" y="2269672"/>
            <a:ext cx="7772904" cy="3204839"/>
          </a:xfrm>
          <a:prstGeom prst="rect">
            <a:avLst/>
          </a:prstGeom>
        </p:spPr>
        <p:txBody>
          <a:bodyPr anchor="ctr"/>
          <a:lstStyle>
            <a:lvl1pPr>
              <a:defRPr sz="4000" b="1" cap="none" spc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 rot="16200000">
            <a:off x="5938423" y="-5800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7"/>
          <p:cNvSpPr>
            <a:spLocks noChangeArrowheads="1"/>
          </p:cNvSpPr>
          <p:nvPr userDrawn="1"/>
        </p:nvSpPr>
        <p:spPr bwMode="auto">
          <a:xfrm rot="16200000">
            <a:off x="5938423" y="466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 userDrawn="1"/>
        </p:nvSpPr>
        <p:spPr bwMode="auto">
          <a:xfrm>
            <a:off x="10642600" y="6597650"/>
            <a:ext cx="1549400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20738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100" i="1" dirty="0">
                <a:solidFill>
                  <a:schemeClr val="accent3"/>
                </a:solidFill>
              </a:rPr>
              <a:t> </a:t>
            </a:r>
            <a:fld id="{8F1949EA-471B-4B0D-9235-31AC7856D448}" type="slidenum">
              <a:rPr lang="en-US" altLang="en-US" sz="1100" i="1">
                <a:solidFill>
                  <a:schemeClr val="accent3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altLang="en-US" sz="1100" i="1" dirty="0">
              <a:solidFill>
                <a:schemeClr val="accent3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" y="6405563"/>
            <a:ext cx="11800417" cy="32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1" i="1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1239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 userDrawn="1"/>
        </p:nvSpPr>
        <p:spPr bwMode="auto">
          <a:xfrm rot="16200000">
            <a:off x="5591176" y="-5075237"/>
            <a:ext cx="1009650" cy="12192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 userDrawn="1"/>
        </p:nvSpPr>
        <p:spPr bwMode="auto">
          <a:xfrm>
            <a:off x="336551" y="2041526"/>
            <a:ext cx="11518900" cy="549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000" b="1" dirty="0">
                <a:solidFill>
                  <a:schemeClr val="accent3"/>
                </a:solidFill>
                <a:latin typeface="+mj-lt"/>
                <a:cs typeface="Times New Roman" pitchFamily="18" charset="0"/>
              </a:rPr>
              <a:t>For more information, contact:</a:t>
            </a:r>
          </a:p>
        </p:txBody>
      </p:sp>
      <p:sp>
        <p:nvSpPr>
          <p:cNvPr id="11" name="Text Box 21"/>
          <p:cNvSpPr txBox="1">
            <a:spLocks noChangeArrowheads="1"/>
          </p:cNvSpPr>
          <p:nvPr userDrawn="1"/>
        </p:nvSpPr>
        <p:spPr bwMode="auto">
          <a:xfrm>
            <a:off x="3454400" y="3692526"/>
            <a:ext cx="5283200" cy="1465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800" i="1" dirty="0">
                <a:solidFill>
                  <a:schemeClr val="accent3"/>
                </a:solidFill>
              </a:rPr>
              <a:t>1999 Harrison St., Suite 2020</a:t>
            </a:r>
            <a:br>
              <a:rPr lang="en-US" sz="1800" i="1" dirty="0">
                <a:solidFill>
                  <a:schemeClr val="accent3"/>
                </a:solidFill>
              </a:rPr>
            </a:br>
            <a:r>
              <a:rPr lang="en-US" sz="1800" i="1" dirty="0">
                <a:solidFill>
                  <a:schemeClr val="accent3"/>
                </a:solidFill>
              </a:rPr>
              <a:t>Oakland, CA 94612</a:t>
            </a:r>
            <a:br>
              <a:rPr lang="en-US" sz="1800" i="1" dirty="0">
                <a:solidFill>
                  <a:schemeClr val="accent3"/>
                </a:solidFill>
              </a:rPr>
            </a:br>
            <a:r>
              <a:rPr lang="en-US" sz="1800" i="1" dirty="0">
                <a:solidFill>
                  <a:schemeClr val="accent3"/>
                </a:solidFill>
              </a:rPr>
              <a:t>Phone (510) 451-9521</a:t>
            </a:r>
          </a:p>
          <a:p>
            <a:pPr algn="ctr" eaLnBrk="1" hangingPunct="1">
              <a:defRPr/>
            </a:pPr>
            <a:r>
              <a:rPr lang="en-US" sz="1800" i="1" dirty="0">
                <a:solidFill>
                  <a:schemeClr val="accent3"/>
                </a:solidFill>
              </a:rPr>
              <a:t>Fax (510) 451-0384 </a:t>
            </a:r>
          </a:p>
          <a:p>
            <a:pPr algn="ctr" eaLnBrk="1" hangingPunct="1">
              <a:defRPr/>
            </a:pPr>
            <a:r>
              <a:rPr lang="en-US" sz="1800" i="1" dirty="0">
                <a:solidFill>
                  <a:schemeClr val="accent3"/>
                </a:solidFill>
              </a:rPr>
              <a:t>Dave@FM3research.com</a:t>
            </a:r>
          </a:p>
        </p:txBody>
      </p:sp>
      <p:sp>
        <p:nvSpPr>
          <p:cNvPr id="12" name="WordArt 22"/>
          <p:cNvSpPr>
            <a:spLocks noChangeArrowheads="1" noChangeShapeType="1" noTextEdit="1"/>
          </p:cNvSpPr>
          <p:nvPr userDrawn="1"/>
        </p:nvSpPr>
        <p:spPr bwMode="auto">
          <a:xfrm>
            <a:off x="3251200" y="2779713"/>
            <a:ext cx="5858933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3"/>
                </a:solidFill>
                <a:latin typeface="Arial Black"/>
              </a:rPr>
              <a:t> DAVID METZ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7804" y="278214"/>
            <a:ext cx="2692909" cy="130152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736" y="273310"/>
            <a:ext cx="2601792" cy="131133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6" descr="C:\Users\Liz\AppData\Local\Microsoft\Windows\Temporary Internet Files\Content.IE5\7M6WQ9FY\MP900442266[1]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421" y="282697"/>
            <a:ext cx="2505492" cy="129256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ropbox\Liz Becka Daina\CLIPART AND PICTURES\Students &amp; Children\MP900439314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20" y="267310"/>
            <a:ext cx="2639625" cy="132570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E4A9D2F-D68F-411D-B5CE-365DDC3542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7" r="-2322"/>
          <a:stretch/>
        </p:blipFill>
        <p:spPr>
          <a:xfrm>
            <a:off x="3725967" y="5325852"/>
            <a:ext cx="5011633" cy="127577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054863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ChangeArrowheads="1"/>
          </p:cNvSpPr>
          <p:nvPr userDrawn="1"/>
        </p:nvSpPr>
        <p:spPr bwMode="auto">
          <a:xfrm>
            <a:off x="0" y="137604"/>
            <a:ext cx="12192000" cy="6582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17"/>
          <p:cNvSpPr>
            <a:spLocks noChangeArrowheads="1"/>
          </p:cNvSpPr>
          <p:nvPr userDrawn="1"/>
        </p:nvSpPr>
        <p:spPr bwMode="auto">
          <a:xfrm rot="16200000">
            <a:off x="5938423" y="-5800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7"/>
          <p:cNvSpPr>
            <a:spLocks noChangeArrowheads="1"/>
          </p:cNvSpPr>
          <p:nvPr userDrawn="1"/>
        </p:nvSpPr>
        <p:spPr bwMode="auto">
          <a:xfrm rot="16200000">
            <a:off x="5938423" y="466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0642600" y="6597650"/>
            <a:ext cx="1549400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20738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100" i="1" dirty="0">
                <a:solidFill>
                  <a:schemeClr val="accent3"/>
                </a:solidFill>
              </a:rPr>
              <a:t> </a:t>
            </a:r>
            <a:fld id="{8F1949EA-471B-4B0D-9235-31AC7856D448}" type="slidenum">
              <a:rPr lang="en-US" altLang="en-US" sz="1100" i="1">
                <a:solidFill>
                  <a:schemeClr val="accent3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altLang="en-US" sz="11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1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3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95747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Ques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" y="6400800"/>
            <a:ext cx="11855449" cy="4572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00" i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" y="135393"/>
            <a:ext cx="12191999" cy="99389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3100"/>
              </a:lnSpc>
              <a:defRPr sz="29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71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gu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" y="235335"/>
            <a:ext cx="12191999" cy="901613"/>
          </a:xfrm>
          <a:prstGeom prst="rect">
            <a:avLst/>
          </a:prstGeom>
        </p:spPr>
        <p:txBody>
          <a:bodyPr anchor="t"/>
          <a:lstStyle>
            <a:lvl1pPr>
              <a:defRPr sz="29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34770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12192000" cy="1143000"/>
          </a:xfrm>
          <a:prstGeom prst="rect">
            <a:avLst/>
          </a:prstGeom>
        </p:spPr>
        <p:txBody>
          <a:bodyPr/>
          <a:lstStyle>
            <a:lvl1pPr algn="ctr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042409" y="6307201"/>
            <a:ext cx="8656259" cy="550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5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17008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 rot="16200000">
            <a:off x="5591176" y="-5075237"/>
            <a:ext cx="1009650" cy="12192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>
            <a:off x="2680002" y="4997262"/>
            <a:ext cx="665056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20738"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0" i="1" dirty="0">
                <a:solidFill>
                  <a:srgbClr val="FFFFFF"/>
                </a:solidFill>
              </a:rPr>
              <a:t>April 20, 2017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538846" y="1962074"/>
            <a:ext cx="11114303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ln w="12700" cmpd="sng">
                  <a:solidFill>
                    <a:srgbClr val="CC222B"/>
                  </a:solidFill>
                  <a:prstDash val="solid"/>
                </a:ln>
                <a:solidFill>
                  <a:srgbClr val="FFFFFF"/>
                </a:solidFill>
                <a:latin typeface="Tahoma"/>
              </a:rPr>
              <a:t>An Updated Perspective on Building Public Support for Investments in Early Childhood</a:t>
            </a:r>
            <a:endParaRPr lang="en-US" sz="3200" b="1" i="1" dirty="0">
              <a:ln w="12700" cmpd="sng">
                <a:solidFill>
                  <a:srgbClr val="CC222B"/>
                </a:solidFill>
                <a:prstDash val="solid"/>
              </a:ln>
              <a:solidFill>
                <a:srgbClr val="FFFFFF"/>
              </a:solidFill>
              <a:latin typeface="Tahoma"/>
            </a:endParaRPr>
          </a:p>
        </p:txBody>
      </p:sp>
      <p:graphicFrame>
        <p:nvGraphicFramePr>
          <p:cNvPr id="5" name="Base" hidden="1"/>
          <p:cNvGraphicFramePr>
            <a:graphicFrameLocks/>
          </p:cNvGraphicFramePr>
          <p:nvPr userDrawn="1"/>
        </p:nvGraphicFramePr>
        <p:xfrm>
          <a:off x="2032000" y="1397000"/>
          <a:ext cx="812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PowerPoint.Show.8">
                  <p:embed/>
                </p:oleObj>
              </mc:Choice>
              <mc:Fallback>
                <p:oleObj r:id="rId2" imgW="0" imgH="0" progId="PowerPoint.Show.8">
                  <p:embed/>
                  <p:pic>
                    <p:nvPicPr>
                      <p:cNvPr id="5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1397000"/>
                        <a:ext cx="8128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E2B6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6868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 userDrawn="1"/>
        </p:nvGraphicFramePr>
        <p:xfrm>
          <a:off x="2032000" y="1397000"/>
          <a:ext cx="812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6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1397000"/>
                        <a:ext cx="8128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E2B6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6868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4" descr="C:\Users\Liz\AppData\Local\Microsoft\Windows\Temporary Internet Files\Content.IE5\97341UOE\MP900400730[1]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0002" y="271101"/>
            <a:ext cx="2677415" cy="150786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Liz\AppData\Local\Microsoft\Windows\Temporary Internet Files\Content.IE5\97341UOE\MP900422535[1]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8338" y="230702"/>
            <a:ext cx="2924571" cy="150876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C:\Users\Liz\AppData\Local\Microsoft\Windows\Temporary Internet Files\Content.IE5\H7U19MHM\MP900430918[1]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3834" y="266383"/>
            <a:ext cx="2924572" cy="150876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8" descr="http://www.margaretbrodkin.com/mbwp/wp-content/uploads/2013/06/FUNDINGtheNEXTGEN-logo-fin-web400-281x3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37" y="191201"/>
            <a:ext cx="1982943" cy="158776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83" y="5659788"/>
            <a:ext cx="7654835" cy="92042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500321" y="4084176"/>
            <a:ext cx="9191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FFFF"/>
                </a:solidFill>
              </a:rPr>
              <a:t>Dave Metz</a:t>
            </a:r>
          </a:p>
        </p:txBody>
      </p:sp>
    </p:spTree>
    <p:extLst>
      <p:ext uri="{BB962C8B-B14F-4D97-AF65-F5344CB8AC3E}">
        <p14:creationId xmlns:p14="http://schemas.microsoft.com/office/powerpoint/2010/main" val="1643550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8169" y="1447800"/>
            <a:ext cx="11635665" cy="4962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57446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299" y="152688"/>
            <a:ext cx="11743764" cy="1143000"/>
          </a:xfrm>
          <a:prstGeom prst="rect">
            <a:avLst/>
          </a:prstGeom>
        </p:spPr>
        <p:txBody>
          <a:bodyPr anchor="t" anchorCtr="1"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" y="6487455"/>
            <a:ext cx="11800417" cy="240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1" i="1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18191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 userDrawn="1"/>
        </p:nvSpPr>
        <p:spPr bwMode="auto">
          <a:xfrm>
            <a:off x="0" y="137604"/>
            <a:ext cx="12192000" cy="6582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50" y="452762"/>
            <a:ext cx="11959701" cy="219327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 rot="16200000">
            <a:off x="5938423" y="-5800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7"/>
          <p:cNvSpPr>
            <a:spLocks noChangeArrowheads="1"/>
          </p:cNvSpPr>
          <p:nvPr userDrawn="1"/>
        </p:nvSpPr>
        <p:spPr bwMode="auto">
          <a:xfrm rot="16200000">
            <a:off x="5938423" y="466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 userDrawn="1"/>
        </p:nvSpPr>
        <p:spPr bwMode="auto">
          <a:xfrm>
            <a:off x="10642600" y="6597650"/>
            <a:ext cx="1549400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20738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100" i="1" dirty="0">
                <a:solidFill>
                  <a:srgbClr val="FFFFFF"/>
                </a:solidFill>
              </a:rPr>
              <a:t> </a:t>
            </a:r>
            <a:fld id="{8F1949EA-471B-4B0D-9235-31AC7856D448}" type="slidenum">
              <a:rPr lang="en-US" altLang="en-US" sz="1100" i="1">
                <a:solidFill>
                  <a:srgbClr val="FFFFFF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US" altLang="en-US" sz="1100" i="1" dirty="0">
              <a:solidFill>
                <a:srgbClr val="FFFFFF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" y="6405563"/>
            <a:ext cx="11800417" cy="32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1" i="1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7771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 userDrawn="1"/>
        </p:nvSpPr>
        <p:spPr bwMode="auto">
          <a:xfrm>
            <a:off x="0" y="137604"/>
            <a:ext cx="12192000" cy="6582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2792" y="2269672"/>
            <a:ext cx="7624093" cy="3204839"/>
          </a:xfrm>
          <a:prstGeom prst="rect">
            <a:avLst/>
          </a:prstGeom>
        </p:spPr>
        <p:txBody>
          <a:bodyPr anchor="ctr"/>
          <a:lstStyle>
            <a:lvl1pPr>
              <a:defRPr sz="4000" b="1" cap="none" spc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 rot="16200000">
            <a:off x="5938423" y="-5800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7"/>
          <p:cNvSpPr>
            <a:spLocks noChangeArrowheads="1"/>
          </p:cNvSpPr>
          <p:nvPr userDrawn="1"/>
        </p:nvSpPr>
        <p:spPr bwMode="auto">
          <a:xfrm rot="16200000">
            <a:off x="5938423" y="466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 userDrawn="1"/>
        </p:nvSpPr>
        <p:spPr bwMode="auto">
          <a:xfrm>
            <a:off x="10642600" y="6597650"/>
            <a:ext cx="1549400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20738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100" i="1" dirty="0">
                <a:solidFill>
                  <a:srgbClr val="FFFFFF"/>
                </a:solidFill>
              </a:rPr>
              <a:t> </a:t>
            </a:r>
            <a:fld id="{8F1949EA-471B-4B0D-9235-31AC7856D448}" type="slidenum">
              <a:rPr lang="en-US" altLang="en-US" sz="1100" i="1">
                <a:solidFill>
                  <a:srgbClr val="FFFFFF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US" altLang="en-US" sz="1100" i="1" dirty="0">
              <a:solidFill>
                <a:srgbClr val="FFFFFF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" y="6405563"/>
            <a:ext cx="11800417" cy="322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1" i="1">
                <a:solidFill>
                  <a:schemeClr val="accent3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3188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 userDrawn="1"/>
        </p:nvSpPr>
        <p:spPr bwMode="auto">
          <a:xfrm rot="16200000">
            <a:off x="5591176" y="-5075237"/>
            <a:ext cx="1009650" cy="12192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 userDrawn="1"/>
        </p:nvSpPr>
        <p:spPr bwMode="auto">
          <a:xfrm>
            <a:off x="336551" y="2041526"/>
            <a:ext cx="11518900" cy="549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FFFFFF"/>
                </a:solidFill>
                <a:latin typeface="Tahoma"/>
                <a:cs typeface="Times New Roman" pitchFamily="18" charset="0"/>
              </a:rPr>
              <a:t>For more information, contact:</a:t>
            </a:r>
          </a:p>
        </p:txBody>
      </p:sp>
      <p:sp>
        <p:nvSpPr>
          <p:cNvPr id="11" name="Text Box 21"/>
          <p:cNvSpPr txBox="1">
            <a:spLocks noChangeArrowheads="1"/>
          </p:cNvSpPr>
          <p:nvPr userDrawn="1"/>
        </p:nvSpPr>
        <p:spPr bwMode="auto">
          <a:xfrm>
            <a:off x="3454400" y="3692526"/>
            <a:ext cx="5283200" cy="1465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800" i="1" dirty="0">
                <a:solidFill>
                  <a:srgbClr val="FFFFFF"/>
                </a:solidFill>
              </a:rPr>
              <a:t>1999 Harrison St., Suite 2020</a:t>
            </a:r>
            <a:br>
              <a:rPr lang="en-US" sz="1800" i="1" dirty="0">
                <a:solidFill>
                  <a:srgbClr val="FFFFFF"/>
                </a:solidFill>
              </a:rPr>
            </a:br>
            <a:r>
              <a:rPr lang="en-US" sz="1800" i="1" dirty="0">
                <a:solidFill>
                  <a:srgbClr val="FFFFFF"/>
                </a:solidFill>
              </a:rPr>
              <a:t>Oakland, CA 94612</a:t>
            </a:r>
            <a:br>
              <a:rPr lang="en-US" sz="1800" i="1" dirty="0">
                <a:solidFill>
                  <a:srgbClr val="FFFFFF"/>
                </a:solidFill>
              </a:rPr>
            </a:br>
            <a:r>
              <a:rPr lang="en-US" sz="1800" i="1" dirty="0">
                <a:solidFill>
                  <a:srgbClr val="FFFFFF"/>
                </a:solidFill>
              </a:rPr>
              <a:t>Phone (510) 451-9521</a:t>
            </a:r>
          </a:p>
          <a:p>
            <a:pPr algn="ctr" eaLnBrk="1" hangingPunct="1">
              <a:defRPr/>
            </a:pPr>
            <a:r>
              <a:rPr lang="en-US" sz="1800" i="1" dirty="0">
                <a:solidFill>
                  <a:srgbClr val="FFFFFF"/>
                </a:solidFill>
              </a:rPr>
              <a:t>Fax (510) 451-0384 </a:t>
            </a:r>
          </a:p>
          <a:p>
            <a:pPr algn="ctr" eaLnBrk="1" hangingPunct="1">
              <a:defRPr/>
            </a:pPr>
            <a:r>
              <a:rPr lang="en-US" sz="1800" i="1" dirty="0">
                <a:solidFill>
                  <a:srgbClr val="FFFFFF"/>
                </a:solidFill>
              </a:rPr>
              <a:t>Dave@FM3research.com</a:t>
            </a:r>
          </a:p>
        </p:txBody>
      </p:sp>
      <p:sp>
        <p:nvSpPr>
          <p:cNvPr id="12" name="WordArt 22"/>
          <p:cNvSpPr>
            <a:spLocks noChangeArrowheads="1" noChangeShapeType="1" noTextEdit="1"/>
          </p:cNvSpPr>
          <p:nvPr userDrawn="1"/>
        </p:nvSpPr>
        <p:spPr bwMode="auto">
          <a:xfrm>
            <a:off x="3251200" y="2779713"/>
            <a:ext cx="5858933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DAVID METZ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7804" y="278214"/>
            <a:ext cx="2692909" cy="130152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736" y="273310"/>
            <a:ext cx="2601792" cy="131133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6" descr="C:\Users\Liz\AppData\Local\Microsoft\Windows\Temporary Internet Files\Content.IE5\7M6WQ9FY\MP900442266[1]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421" y="282697"/>
            <a:ext cx="2505492" cy="129256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ropbox\Liz Becka Daina\CLIPART AND PICTURES\Students &amp; Children\MP900439314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20" y="267310"/>
            <a:ext cx="2639625" cy="132570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83" y="5482233"/>
            <a:ext cx="7654835" cy="92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3712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ChangeArrowheads="1"/>
          </p:cNvSpPr>
          <p:nvPr userDrawn="1"/>
        </p:nvSpPr>
        <p:spPr bwMode="auto">
          <a:xfrm>
            <a:off x="0" y="137604"/>
            <a:ext cx="12192000" cy="65827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17"/>
          <p:cNvSpPr>
            <a:spLocks noChangeArrowheads="1"/>
          </p:cNvSpPr>
          <p:nvPr userDrawn="1"/>
        </p:nvSpPr>
        <p:spPr bwMode="auto">
          <a:xfrm rot="16200000">
            <a:off x="5938423" y="-5800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7"/>
          <p:cNvSpPr>
            <a:spLocks noChangeArrowheads="1"/>
          </p:cNvSpPr>
          <p:nvPr userDrawn="1"/>
        </p:nvSpPr>
        <p:spPr bwMode="auto">
          <a:xfrm rot="16200000">
            <a:off x="5938423" y="466817"/>
            <a:ext cx="315157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10642600" y="6597650"/>
            <a:ext cx="1549400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20738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100" i="1" dirty="0">
                <a:solidFill>
                  <a:srgbClr val="FFFFFF"/>
                </a:solidFill>
              </a:rPr>
              <a:t> </a:t>
            </a:r>
            <a:fld id="{8F1949EA-471B-4B0D-9235-31AC7856D448}" type="slidenum">
              <a:rPr lang="en-US" altLang="en-US" sz="1100" i="1">
                <a:solidFill>
                  <a:srgbClr val="FFFFFF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US" altLang="en-US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2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CN-logo-large-orange-only-to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40218"/>
            <a:ext cx="1113367" cy="66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48473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Ques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77967" y="6462944"/>
            <a:ext cx="8477483" cy="3950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00" i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252863"/>
            <a:ext cx="12191999" cy="993892"/>
          </a:xfrm>
          <a:prstGeom prst="rect">
            <a:avLst/>
          </a:prstGeom>
        </p:spPr>
        <p:txBody>
          <a:bodyPr anchor="t"/>
          <a:lstStyle>
            <a:lvl1pPr>
              <a:defRPr sz="29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484688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913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19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650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449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983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59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57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20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98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2912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456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081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251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6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816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402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688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211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31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4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3367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456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623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434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8548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409" y="199736"/>
            <a:ext cx="11833185" cy="1143000"/>
          </a:xfrm>
          <a:prstGeom prst="rect">
            <a:avLst/>
          </a:prstGeom>
        </p:spPr>
        <p:txBody>
          <a:bodyPr/>
          <a:lstStyle>
            <a:lvl1pPr algn="ctr">
              <a:defRPr sz="29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47482" y="6308007"/>
            <a:ext cx="10799695" cy="5499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822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97374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6508"/>
            <a:ext cx="9080500" cy="2206053"/>
          </a:xfrm>
        </p:spPr>
        <p:txBody>
          <a:bodyPr/>
          <a:lstStyle>
            <a:lvl1pPr>
              <a:spcAft>
                <a:spcPts val="24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15988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5451"/>
            <a:ext cx="9080500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05095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5505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4" y="872067"/>
            <a:ext cx="9426725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3720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3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5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9955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CN-logo-large-orange-only-to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40218"/>
            <a:ext cx="1113367" cy="66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00869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1476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1670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0044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7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48653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ub-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black"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1679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885191" y="777240"/>
            <a:ext cx="8207917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7514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1971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9555-F9C3-B945-B35E-5F3BCBBA2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6DCD2-3823-044B-BDD3-44B386CDC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00F4C-0570-D84C-BCA3-AEDC73B2C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5E2FA-95D5-B846-8A78-B33A8134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862F4-075B-3E43-ADA6-E74F6224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124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88B7F-F472-A048-90D0-2E077F48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9BCEC-8D07-6D46-A542-EF1160B2F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C952C-E4F7-5243-A226-E29219B5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0A4C0-8725-6843-8F3A-CB72D6939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BB123-8134-F745-BEC5-D3A3480C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0818" y="2161118"/>
            <a:ext cx="9080500" cy="205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8"/>
          <p:cNvSpPr>
            <a:spLocks noChangeArrowheads="1"/>
          </p:cNvSpPr>
          <p:nvPr/>
        </p:nvSpPr>
        <p:spPr bwMode="auto">
          <a:xfrm>
            <a:off x="914401" y="6487585"/>
            <a:ext cx="6633633" cy="14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71C56-B7B2-42E7-86F8-CBE44966463B}" type="slidenum">
              <a:rPr lang="en-US" altLang="en-US" sz="800" smtClean="0">
                <a:solidFill>
                  <a:srgbClr val="A6A6A6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800">
                <a:solidFill>
                  <a:srgbClr val="000000"/>
                </a:solidFill>
              </a:rPr>
              <a:t>   </a:t>
            </a:r>
            <a:r>
              <a:rPr lang="en-US" altLang="en-US" sz="800">
                <a:solidFill>
                  <a:srgbClr val="A6A6A6"/>
                </a:solidFill>
                <a:cs typeface="Arial" panose="020B0604020202020204" pitchFamily="34" charset="0"/>
              </a:rPr>
              <a:t>|   © 2016 Funding the Next Generation  |  All Rights Reserved</a:t>
            </a:r>
          </a:p>
        </p:txBody>
      </p:sp>
      <p:sp>
        <p:nvSpPr>
          <p:cNvPr id="1028" name="Title Placeholder 3"/>
          <p:cNvSpPr>
            <a:spLocks noGrp="1"/>
          </p:cNvSpPr>
          <p:nvPr>
            <p:ph type="title"/>
          </p:nvPr>
        </p:nvSpPr>
        <p:spPr bwMode="auto">
          <a:xfrm>
            <a:off x="1062567" y="872068"/>
            <a:ext cx="8949267" cy="30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04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 b="1" kern="1200">
          <a:solidFill>
            <a:srgbClr val="260C76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609585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26478" indent="-226478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531271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768331" indent="-2370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073124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297485" indent="-2243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1742D-61A8-4B5B-8CAD-A434418D8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085E8-234B-4A0A-A29F-AE871C3B9B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9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3/20/2023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86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7"/>
          <p:cNvSpPr>
            <a:spLocks noChangeArrowheads="1"/>
          </p:cNvSpPr>
          <p:nvPr userDrawn="1"/>
        </p:nvSpPr>
        <p:spPr bwMode="auto">
          <a:xfrm rot="16200000">
            <a:off x="6006789" y="-5883172"/>
            <a:ext cx="178419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auto">
          <a:xfrm>
            <a:off x="0" y="219821"/>
            <a:ext cx="12192000" cy="6418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 rot="16200000">
            <a:off x="5975816" y="511639"/>
            <a:ext cx="240370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>
            <a:off x="10642600" y="6597650"/>
            <a:ext cx="1549400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20738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100" i="1" dirty="0">
                <a:solidFill>
                  <a:schemeClr val="accent3"/>
                </a:solidFill>
              </a:rPr>
              <a:t> </a:t>
            </a:r>
            <a:fld id="{8F1949EA-471B-4B0D-9235-31AC7856D448}" type="slidenum">
              <a:rPr lang="en-US" altLang="en-US" sz="1100" i="1">
                <a:solidFill>
                  <a:schemeClr val="accent3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altLang="en-US" sz="1100" i="1" dirty="0">
              <a:solidFill>
                <a:schemeClr val="accent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0238F-82C2-4285-AEBE-0625AD4A9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44" y="6149976"/>
            <a:ext cx="1502141" cy="7080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27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7"/>
          <p:cNvSpPr>
            <a:spLocks noChangeArrowheads="1"/>
          </p:cNvSpPr>
          <p:nvPr userDrawn="1"/>
        </p:nvSpPr>
        <p:spPr bwMode="auto">
          <a:xfrm rot="16200000">
            <a:off x="6006789" y="-5883172"/>
            <a:ext cx="178419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26"/>
          <p:cNvSpPr>
            <a:spLocks noChangeArrowheads="1"/>
          </p:cNvSpPr>
          <p:nvPr userDrawn="1"/>
        </p:nvSpPr>
        <p:spPr bwMode="auto">
          <a:xfrm>
            <a:off x="0" y="219821"/>
            <a:ext cx="12192000" cy="6418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 rot="16200000">
            <a:off x="5975816" y="511639"/>
            <a:ext cx="240370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>
            <a:off x="10642600" y="6597650"/>
            <a:ext cx="1549400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20738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100" i="1" dirty="0">
                <a:solidFill>
                  <a:srgbClr val="FFFFFF"/>
                </a:solidFill>
              </a:rPr>
              <a:t> </a:t>
            </a:r>
            <a:fld id="{8F1949EA-471B-4B0D-9235-31AC7856D448}" type="slidenum">
              <a:rPr lang="en-US" altLang="en-US" sz="1100" i="1">
                <a:solidFill>
                  <a:srgbClr val="FFFFFF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US" altLang="en-US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1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8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0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0818" y="2161118"/>
            <a:ext cx="9080500" cy="205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8"/>
          <p:cNvSpPr>
            <a:spLocks noChangeArrowheads="1"/>
          </p:cNvSpPr>
          <p:nvPr/>
        </p:nvSpPr>
        <p:spPr bwMode="auto">
          <a:xfrm>
            <a:off x="914401" y="6487585"/>
            <a:ext cx="6633633" cy="14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71C56-B7B2-42E7-86F8-CBE44966463B}" type="slidenum">
              <a:rPr lang="en-US" altLang="en-US" sz="800" smtClean="0">
                <a:solidFill>
                  <a:srgbClr val="A6A6A6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800" dirty="0">
                <a:solidFill>
                  <a:srgbClr val="000000"/>
                </a:solidFill>
              </a:rPr>
              <a:t>   </a:t>
            </a:r>
            <a:r>
              <a:rPr lang="en-US" altLang="en-US" sz="800" dirty="0">
                <a:solidFill>
                  <a:srgbClr val="A6A6A6"/>
                </a:solidFill>
                <a:cs typeface="Arial" panose="020B0604020202020204" pitchFamily="34" charset="0"/>
              </a:rPr>
              <a:t>|   © 2018 Funding the Next Generation  |  All Rights Reserved</a:t>
            </a:r>
          </a:p>
        </p:txBody>
      </p:sp>
      <p:sp>
        <p:nvSpPr>
          <p:cNvPr id="1028" name="Title Placeholder 3"/>
          <p:cNvSpPr>
            <a:spLocks noGrp="1"/>
          </p:cNvSpPr>
          <p:nvPr>
            <p:ph type="title"/>
          </p:nvPr>
        </p:nvSpPr>
        <p:spPr bwMode="auto">
          <a:xfrm>
            <a:off x="1062567" y="872068"/>
            <a:ext cx="8949267" cy="30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064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 b="1" kern="1200">
          <a:solidFill>
            <a:srgbClr val="260C76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609585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26478" indent="-226478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531271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768331" indent="-2370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073124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297485" indent="-2243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0AFF51-B06D-CA48-A726-A2AA83F4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4D7F0-1566-3146-A03D-9AE6958EF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CDB61-0A54-E64E-B26E-D78591E443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E3AEE-38E0-254C-86F7-3474FB69EF0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C0ED8-9ADE-B342-AE7E-CA251B5CD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24E5C-7199-B945-8F1D-CA33D48FE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34836-6906-6A4F-84C7-7F98FD0A1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3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crazygabe/6251905978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domainpictures.net/view-image.php?image=24682&amp;picture=cas-de-marcat&amp;large=1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1955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2c-ecommerce-indian-travel-and-tourism-industry.wikidot.com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entral_business_district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Margaret@fundingthenextgeneration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jpg"/><Relationship Id="rId4" Type="http://schemas.openxmlformats.org/officeDocument/2006/relationships/hyperlink" Target="http://www.fundingthenextgeneration.or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&amp;ehk=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6" y="319596"/>
            <a:ext cx="1396458" cy="1486929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Subtitle 1"/>
          <p:cNvSpPr>
            <a:spLocks noGrp="1"/>
          </p:cNvSpPr>
          <p:nvPr>
            <p:ph type="subTitle" idx="1"/>
          </p:nvPr>
        </p:nvSpPr>
        <p:spPr>
          <a:xfrm>
            <a:off x="1189607" y="1629864"/>
            <a:ext cx="10422385" cy="3210502"/>
          </a:xfrm>
        </p:spPr>
        <p:txBody>
          <a:bodyPr/>
          <a:lstStyle/>
          <a:p>
            <a:pPr lvl="1" algn="l"/>
            <a:r>
              <a:rPr lang="en-US" altLang="en-US" b="1" dirty="0">
                <a:solidFill>
                  <a:schemeClr val="bg1"/>
                </a:solidFill>
              </a:rPr>
              <a:t>REVENUE OPTIONS FOR CHILDREN AND YOUTH FUNDS IN CALIFORNIA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Importance of identifying revenue stream for ballot measure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Overview of options – decisions and considerations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What makes a good tax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California taxes – pros and cons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Opportunities with cannabis taxes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Questions – what can work in your city or county?</a:t>
            </a:r>
          </a:p>
          <a:p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Margaret Brodkin, Director Funding the Next Generation; Ed Harrington, Expert in public finance; Jim Keddy, ED Youth Forward; Ben </a:t>
            </a:r>
            <a:r>
              <a:rPr lang="en-US" altLang="en-US" dirty="0" err="1">
                <a:solidFill>
                  <a:schemeClr val="bg1"/>
                </a:solidFill>
              </a:rPr>
              <a:t>Gercever</a:t>
            </a:r>
            <a:r>
              <a:rPr lang="en-US" altLang="en-US" dirty="0">
                <a:solidFill>
                  <a:schemeClr val="bg1"/>
                </a:solidFill>
              </a:rPr>
              <a:t>, Olson Remcho law firm</a:t>
            </a:r>
          </a:p>
          <a:p>
            <a:pPr marL="952485" lvl="1" indent="-342900" algn="l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2601935" y="397735"/>
            <a:ext cx="7597728" cy="1153991"/>
          </a:xfrm>
        </p:spPr>
        <p:txBody>
          <a:bodyPr/>
          <a:lstStyle/>
          <a:p>
            <a:r>
              <a:rPr lang="en-US" altLang="en-US" sz="5400" b="1" dirty="0"/>
              <a:t>BALLOT 2024 FORWARD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43146" y="5936058"/>
            <a:ext cx="4868779" cy="76356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MARCH 24 – NOON TO 1:30PM</a:t>
            </a:r>
          </a:p>
          <a:p>
            <a:pPr>
              <a:buFont typeface="Arial" charset="0"/>
              <a:buNone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Webinar for funding the next generation</a:t>
            </a:r>
          </a:p>
        </p:txBody>
      </p:sp>
    </p:spTree>
    <p:extLst>
      <p:ext uri="{BB962C8B-B14F-4D97-AF65-F5344CB8AC3E}">
        <p14:creationId xmlns:p14="http://schemas.microsoft.com/office/powerpoint/2010/main" val="415715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95927"/>
          </a:xfrm>
          <a:solidFill>
            <a:srgbClr val="E6AF00"/>
          </a:solidFill>
        </p:spPr>
        <p:txBody>
          <a:bodyPr/>
          <a:lstStyle/>
          <a:p>
            <a:pPr algn="ctr"/>
            <a:r>
              <a:rPr lang="en-US" b="1" dirty="0"/>
              <a:t>      </a:t>
            </a:r>
            <a:r>
              <a:rPr lang="en-US" b="1" dirty="0">
                <a:solidFill>
                  <a:schemeClr val="tx1"/>
                </a:solidFill>
              </a:rPr>
              <a:t>TAXES OR SET-ASIDES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5925"/>
            <a:ext cx="12192000" cy="6072909"/>
          </a:xfrm>
          <a:solidFill>
            <a:schemeClr val="tx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numCol="3">
            <a:normAutofit/>
          </a:bodyPr>
          <a:lstStyle/>
          <a:p>
            <a:pPr marL="800100" lvl="2" indent="0" defTabSz="914400" eaLnBrk="0" fontAlgn="base" hangingPunct="0">
              <a:spcBef>
                <a:spcPts val="0"/>
              </a:spcBef>
              <a:buClrTx/>
              <a:buSz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TAXES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Sales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Parcel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Cannabis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Utility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Transient Occupancy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Documentary Transfer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 Estate Transfer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Admission taxes</a:t>
            </a:r>
          </a:p>
          <a:p>
            <a:pPr marL="800100" lvl="2" indent="0" defTabSz="914400" eaLnBrk="0" fontAlgn="base" hangingPunct="0">
              <a:spcBef>
                <a:spcPts val="0"/>
              </a:spcBef>
              <a:buClrTx/>
              <a:buSz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800100" lvl="2" indent="0" defTabSz="914400" eaLnBrk="0" fontAlgn="base" hangingPunct="0">
              <a:spcBef>
                <a:spcPts val="0"/>
              </a:spcBef>
              <a:buClrTx/>
              <a:buSz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BONDS</a:t>
            </a:r>
          </a:p>
          <a:p>
            <a:pPr marL="1085850" lvl="2" indent="-28575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for capital, e.g., youth centers, childcare centers</a:t>
            </a:r>
          </a:p>
          <a:p>
            <a:pPr marL="1085850" lvl="2" indent="-28575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2" indent="0" defTabSz="914400" eaLnBrk="0" fontAlgn="base" hangingPunct="0">
              <a:spcBef>
                <a:spcPts val="0"/>
              </a:spcBef>
              <a:buClrTx/>
              <a:buSzTx/>
              <a:buNone/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 ASIDES</a:t>
            </a:r>
          </a:p>
          <a:p>
            <a:pPr marL="800100" lvl="2" indent="0" defTabSz="914400" eaLnBrk="0" fontAlgn="base" hangingPunct="0">
              <a:spcBef>
                <a:spcPts val="0"/>
              </a:spcBef>
              <a:buClrTx/>
              <a:buSzTx/>
              <a:buNone/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Dedicated portion of existing revenue – requires only majority vote as charter amendments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done in charter cities or counties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limit on amount</a:t>
            </a:r>
          </a:p>
          <a:p>
            <a:pPr lvl="2" indent="-342900" defTabSz="914400" eaLnBrk="0" fontAlgn="base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Generally, requires voter initiative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Taxes less popular with voters;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popular with electeds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labor.  Set-asides more popular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public; electeds and fiscal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hate it.</a:t>
            </a:r>
          </a:p>
          <a:p>
            <a:pPr marL="800100" lvl="2" indent="0" defTabSz="914400" eaLnBrk="0" fontAlgn="base" hangingPunct="0">
              <a:spcBef>
                <a:spcPts val="0"/>
              </a:spcBef>
              <a:buClrTx/>
              <a:buSzTx/>
              <a:buNone/>
              <a:defRPr/>
            </a:pP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79604-1B73-20C9-41D3-4FEAE05030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3" r="19574"/>
          <a:stretch/>
        </p:blipFill>
        <p:spPr bwMode="auto">
          <a:xfrm>
            <a:off x="8452718" y="895925"/>
            <a:ext cx="3739282" cy="607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94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212435" y="2340528"/>
            <a:ext cx="7608215" cy="4348487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b="1" dirty="0"/>
              <a:t>**Reallocation of </a:t>
            </a:r>
            <a:r>
              <a:rPr lang="en-US" altLang="en-US" b="1" u="sng" dirty="0">
                <a:solidFill>
                  <a:srgbClr val="C00000"/>
                </a:solidFill>
              </a:rPr>
              <a:t>existing dollars </a:t>
            </a:r>
            <a:r>
              <a:rPr lang="en-US" altLang="en-US" b="1" dirty="0"/>
              <a:t>– general fund, realigned dollars, specific carve-outs of funding streams (cannabis).</a:t>
            </a:r>
          </a:p>
          <a:p>
            <a:r>
              <a:rPr lang="en-US" altLang="en-US" b="1" dirty="0"/>
              <a:t>Creating </a:t>
            </a:r>
            <a:r>
              <a:rPr lang="en-US" altLang="en-US" b="1" u="sng" dirty="0">
                <a:solidFill>
                  <a:srgbClr val="C00000"/>
                </a:solidFill>
              </a:rPr>
              <a:t>new funding</a:t>
            </a:r>
            <a:r>
              <a:rPr lang="en-US" altLang="en-US" b="1" dirty="0"/>
              <a:t> through legislation, e.g. when money changes hands - community benefit agreements, fees i.e. development agreements, agreements with hospitals, PILOT (payment in lieu of taxes)</a:t>
            </a:r>
          </a:p>
          <a:p>
            <a:r>
              <a:rPr lang="en-US" altLang="en-US" b="1" u="sng" dirty="0">
                <a:solidFill>
                  <a:srgbClr val="C00000"/>
                </a:solidFill>
              </a:rPr>
              <a:t>In-kind</a:t>
            </a:r>
            <a:r>
              <a:rPr lang="en-US" altLang="en-US" b="1" dirty="0"/>
              <a:t> resources – facilities, loan funds, free admissions to city/county programs/facilities</a:t>
            </a:r>
          </a:p>
          <a:p>
            <a:r>
              <a:rPr lang="en-US" altLang="en-US" b="1" dirty="0">
                <a:solidFill>
                  <a:srgbClr val="C00000"/>
                </a:solidFill>
              </a:rPr>
              <a:t>Corporations</a:t>
            </a:r>
            <a:r>
              <a:rPr lang="en-US" altLang="en-US" b="1" dirty="0"/>
              <a:t> - Social impact “bonds,” tax incentives</a:t>
            </a:r>
          </a:p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914313" y="694661"/>
            <a:ext cx="7986859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POSSIBLE SOURCES OF FUNDING</a:t>
            </a:r>
          </a:p>
        </p:txBody>
      </p:sp>
      <p:pic>
        <p:nvPicPr>
          <p:cNvPr id="1026" name="Picture 2" descr="Image result for cannabis image">
            <a:extLst>
              <a:ext uri="{FF2B5EF4-FFF2-40B4-BE49-F238E27FC236}">
                <a16:creationId xmlns:a16="http://schemas.microsoft.com/office/drawing/2014/main" id="{E5456CAF-C0A5-45B6-B97C-3C12EB3F5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50" y="2881122"/>
            <a:ext cx="4039784" cy="283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873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212435" y="2340528"/>
            <a:ext cx="7608215" cy="4348487"/>
          </a:xfrm>
        </p:spPr>
        <p:txBody>
          <a:bodyPr>
            <a:normAutofit lnSpcReduction="10000"/>
          </a:bodyPr>
          <a:lstStyle/>
          <a:p>
            <a:r>
              <a:rPr lang="en-US" altLang="en-US" sz="3600" b="1" dirty="0"/>
              <a:t>Reallocation of </a:t>
            </a:r>
            <a:r>
              <a:rPr lang="en-US" altLang="en-US" sz="3600" b="1" u="sng" dirty="0">
                <a:solidFill>
                  <a:srgbClr val="C00000"/>
                </a:solidFill>
              </a:rPr>
              <a:t>existing dollars </a:t>
            </a:r>
            <a:r>
              <a:rPr lang="en-US" altLang="en-US" sz="3600" b="1" dirty="0"/>
              <a:t>– general fund, realigned dollars, specific carve-outs of funding streams.</a:t>
            </a:r>
          </a:p>
          <a:p>
            <a:endParaRPr lang="en-US" altLang="en-US" sz="3600" b="1" dirty="0"/>
          </a:p>
          <a:p>
            <a:r>
              <a:rPr lang="en-US" altLang="en-US" sz="3600" b="1" dirty="0"/>
              <a:t>Creating </a:t>
            </a:r>
            <a:r>
              <a:rPr lang="en-US" altLang="en-US" sz="3600" b="1" u="sng" dirty="0">
                <a:solidFill>
                  <a:srgbClr val="C00000"/>
                </a:solidFill>
              </a:rPr>
              <a:t>new funding</a:t>
            </a:r>
            <a:r>
              <a:rPr lang="en-US" altLang="en-US" sz="3600" b="1" dirty="0"/>
              <a:t> by raising taxes through legislation or voters. Whenever money changes hands, try to get some. </a:t>
            </a:r>
          </a:p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914313" y="694661"/>
            <a:ext cx="7986859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POSSIBLE SOURCES OF FUNDING</a:t>
            </a:r>
          </a:p>
        </p:txBody>
      </p:sp>
      <p:pic>
        <p:nvPicPr>
          <p:cNvPr id="1026" name="Picture 2" descr="Image result for cannabis image">
            <a:extLst>
              <a:ext uri="{FF2B5EF4-FFF2-40B4-BE49-F238E27FC236}">
                <a16:creationId xmlns:a16="http://schemas.microsoft.com/office/drawing/2014/main" id="{E5456CAF-C0A5-45B6-B97C-3C12EB3F5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50" y="2881122"/>
            <a:ext cx="4039784" cy="283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3925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28228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Each strategy has built-in resistance.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3" y="576889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448093" y="1974137"/>
            <a:ext cx="7000121" cy="4265082"/>
          </a:xfrm>
        </p:spPr>
        <p:txBody>
          <a:bodyPr>
            <a:normAutofit fontScale="25000" lnSpcReduction="20000"/>
          </a:bodyPr>
          <a:lstStyle/>
          <a:p>
            <a:pPr marL="914400" lvl="2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13000" b="1" dirty="0">
              <a:solidFill>
                <a:srgbClr val="000000"/>
              </a:solidFill>
              <a:latin typeface="Arial"/>
            </a:endParaRPr>
          </a:p>
          <a:p>
            <a:pPr marL="914400" lvl="2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3000" b="1" dirty="0">
                <a:solidFill>
                  <a:srgbClr val="000000"/>
                </a:solidFill>
                <a:latin typeface="Arial"/>
              </a:rPr>
              <a:t>1. Reallocate existing dollars </a:t>
            </a:r>
          </a:p>
          <a:p>
            <a:pPr marL="914400" lvl="2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3000" b="1" dirty="0">
                <a:solidFill>
                  <a:srgbClr val="000000"/>
                </a:solidFill>
                <a:latin typeface="Arial"/>
              </a:rPr>
              <a:t>2. Generate new dollars</a:t>
            </a:r>
          </a:p>
          <a:p>
            <a:pPr marL="914400" lvl="2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13000" b="1" dirty="0">
              <a:solidFill>
                <a:srgbClr val="000000"/>
              </a:solidFill>
              <a:latin typeface="Arial"/>
            </a:endParaRPr>
          </a:p>
          <a:p>
            <a:pPr marL="914400" lvl="2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3000" b="1" dirty="0">
                <a:solidFill>
                  <a:srgbClr val="000000"/>
                </a:solidFill>
                <a:latin typeface="Arial"/>
              </a:rPr>
              <a:t>Three arenas</a:t>
            </a:r>
          </a:p>
          <a:p>
            <a:pPr lvl="3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2800" b="1" dirty="0">
                <a:solidFill>
                  <a:srgbClr val="000000"/>
                </a:solidFill>
                <a:latin typeface="Arial"/>
              </a:rPr>
              <a:t>Budget process</a:t>
            </a:r>
          </a:p>
          <a:p>
            <a:pPr lvl="3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2800" b="1" dirty="0">
                <a:solidFill>
                  <a:srgbClr val="000000"/>
                </a:solidFill>
                <a:latin typeface="Arial"/>
              </a:rPr>
              <a:t>Legislative policies</a:t>
            </a:r>
          </a:p>
          <a:p>
            <a:pPr lvl="3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2800" b="1" dirty="0">
                <a:solidFill>
                  <a:srgbClr val="000000"/>
                </a:solidFill>
                <a:latin typeface="Arial"/>
              </a:rPr>
              <a:t>Ballot  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2100" b="1" dirty="0">
              <a:solidFill>
                <a:srgbClr val="000000"/>
              </a:solidFill>
              <a:latin typeface="Arial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0" indent="0">
              <a:buNone/>
            </a:pPr>
            <a:endParaRPr lang="en-US" altLang="en-US" sz="4000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3213349" y="-125502"/>
            <a:ext cx="10585142" cy="1280776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en-US" sz="40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 </a:t>
            </a:r>
            <a:br>
              <a:rPr lang="en-US" altLang="en-US" sz="40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</a:br>
            <a:r>
              <a:rPr lang="en-US" altLang="en-US" sz="40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SOURCES OF REVENUE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DB1948D-A519-42FA-AE19-F38C14AD8002}"/>
              </a:ext>
            </a:extLst>
          </p:cNvPr>
          <p:cNvGraphicFramePr/>
          <p:nvPr/>
        </p:nvGraphicFramePr>
        <p:xfrm>
          <a:off x="7508147" y="2072134"/>
          <a:ext cx="4469442" cy="4337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7850789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257468"/>
            <a:ext cx="12192000" cy="1382017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411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4" y="415035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818" y="645584"/>
            <a:ext cx="5742516" cy="412749"/>
          </a:xfrm>
        </p:spPr>
        <p:txBody>
          <a:bodyPr anchor="t"/>
          <a:lstStyle/>
          <a:p>
            <a:r>
              <a:rPr lang="en-US" altLang="en-US" sz="2400" dirty="0"/>
              <a:t>WHAT ARE THE REVENUE OPTIONS?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8851" y="1"/>
            <a:ext cx="3613149" cy="6949017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14" name="Rectangle 2"/>
          <p:cNvSpPr txBox="1">
            <a:spLocks noChangeArrowheads="1"/>
          </p:cNvSpPr>
          <p:nvPr/>
        </p:nvSpPr>
        <p:spPr bwMode="auto">
          <a:xfrm>
            <a:off x="0" y="1343623"/>
            <a:ext cx="8534399" cy="12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                MANY STRATEGIES CAN WORK.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                FIND THE SWEET SPOT.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</a:t>
            </a:r>
          </a:p>
        </p:txBody>
      </p:sp>
      <p:sp>
        <p:nvSpPr>
          <p:cNvPr id="16390" name="Content Placeholder 7"/>
          <p:cNvSpPr txBox="1">
            <a:spLocks/>
          </p:cNvSpPr>
          <p:nvPr/>
        </p:nvSpPr>
        <p:spPr bwMode="auto">
          <a:xfrm>
            <a:off x="699367" y="2211007"/>
            <a:ext cx="7670276" cy="481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69863" indent="-169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Taxes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- sales, soda, parcel, business, utility, hotel, marijuana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Fees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- admissions, amenities, mitigations, abatement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Carve-out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– reallocation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Annual budget allocation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8578851" y="1058332"/>
          <a:ext cx="4071408" cy="4178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869603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627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ontent Placeholder 7"/>
          <p:cNvSpPr>
            <a:spLocks noGrp="1"/>
          </p:cNvSpPr>
          <p:nvPr>
            <p:ph idx="1"/>
          </p:nvPr>
        </p:nvSpPr>
        <p:spPr>
          <a:xfrm>
            <a:off x="1136823" y="2241550"/>
            <a:ext cx="6722076" cy="4760214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Gaps in services – priority needs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Legal realities – e.g. voter threshold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Public opinion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Consensus of sponsoring coalition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Political champions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Strength of opposition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Potential volunteers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Resources of advocates</a:t>
            </a:r>
            <a:endParaRPr lang="en-US" sz="2200" dirty="0"/>
          </a:p>
          <a:p>
            <a:pPr>
              <a:spcAft>
                <a:spcPts val="1200"/>
              </a:spcAft>
              <a:defRPr/>
            </a:pPr>
            <a:endParaRPr lang="en-US" altLang="en-US" sz="2133" dirty="0"/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817" y="645584"/>
            <a:ext cx="6419851" cy="575733"/>
          </a:xfrm>
        </p:spPr>
        <p:txBody>
          <a:bodyPr anchor="t">
            <a:normAutofit fontScale="90000"/>
          </a:bodyPr>
          <a:lstStyle/>
          <a:p>
            <a:r>
              <a:rPr lang="en-US" altLang="en-US" dirty="0"/>
              <a:t>WHAT TO CONSIDER IN MAKING DECISIONS ABOUT FUNDING STRATEGY?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8851" y="0"/>
            <a:ext cx="3613149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31" name="Rectangle 2"/>
          <p:cNvSpPr txBox="1">
            <a:spLocks noChangeArrowheads="1"/>
          </p:cNvSpPr>
          <p:nvPr/>
        </p:nvSpPr>
        <p:spPr bwMode="auto">
          <a:xfrm>
            <a:off x="247136" y="1718734"/>
            <a:ext cx="8092532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Be open to unexpected opportunities.  Know when to compromise.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0" b="9337"/>
          <a:stretch/>
        </p:blipFill>
        <p:spPr>
          <a:xfrm>
            <a:off x="8567899" y="-193964"/>
            <a:ext cx="3624101" cy="402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22286"/>
          <a:stretch/>
        </p:blipFill>
        <p:spPr>
          <a:xfrm>
            <a:off x="8562422" y="3200400"/>
            <a:ext cx="363505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7070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097560-D312-4B39-3D07-996672F7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58592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latin typeface="+mn-lt"/>
                <a:cs typeface="Times New Roman" panose="02020603050405020304" pitchFamily="18" charset="0"/>
              </a:rPr>
              <a:t>TAXES OR SET-ASIDES – GETTING ON THE BALLOT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FB877-0ADF-F885-69A0-D6EDB8554F98}"/>
              </a:ext>
            </a:extLst>
          </p:cNvPr>
          <p:cNvSpPr txBox="1"/>
          <p:nvPr/>
        </p:nvSpPr>
        <p:spPr>
          <a:xfrm>
            <a:off x="3616705" y="585925"/>
            <a:ext cx="38341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SET-ASIDES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Dedicated portion of existing revenue to children and youth.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done in charter cities and counties.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limit on amount – only what is politically feasible.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Generally, require voter initiative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73E7F2-0899-F0C5-6941-0D0D68E89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394" y="2756177"/>
            <a:ext cx="3627434" cy="402370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E9566-17AA-BFD5-E250-C8EA0F074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1" y="585925"/>
            <a:ext cx="7065817" cy="6442854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Cannabis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Utility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Transient Occupancy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Documentary Transfer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 Estate Transfer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Admission taxes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Taxes less popular with voters;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popular with electeds and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abor.  Set-asides more popular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public; electeds and fiscal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hate it.</a:t>
            </a:r>
            <a:endParaRPr lang="en-US" sz="20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BONDS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Only for capital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542DE-864C-4B77-5447-FDCA6A95E64D}"/>
              </a:ext>
            </a:extLst>
          </p:cNvPr>
          <p:cNvSpPr txBox="1"/>
          <p:nvPr/>
        </p:nvSpPr>
        <p:spPr>
          <a:xfrm>
            <a:off x="7575383" y="585925"/>
            <a:ext cx="440428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TAX VS GENERAL TAX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goes specifically to your targeted service, population, etc. – harder to pass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goes into the city or county General Fund – there are some ways to get money to targeted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VOTER INITIATIVE VS LEGISLATIVE INITIATIVE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Charter amendments require a 2/3 vote by legislature to get on ballot.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tax requires majority of legislature to place on ballot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tax requires 2/3 legislative vote to get on ballot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VOTER THRESHOLD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taxes require only a majority vote.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taxes require a 2/3 vote, unless put on the ballot by voter initiative, when they require only a majority.</a:t>
            </a:r>
          </a:p>
        </p:txBody>
      </p:sp>
    </p:spTree>
    <p:extLst>
      <p:ext uri="{BB962C8B-B14F-4D97-AF65-F5344CB8AC3E}">
        <p14:creationId xmlns:p14="http://schemas.microsoft.com/office/powerpoint/2010/main" val="250771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21367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5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214185" y="2440518"/>
            <a:ext cx="8097794" cy="4265082"/>
          </a:xfrm>
        </p:spPr>
        <p:txBody>
          <a:bodyPr>
            <a:normAutofit fontScale="25000" lnSpcReduction="20000"/>
          </a:bodyPr>
          <a:lstStyle/>
          <a:p>
            <a:pPr lvl="2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en-US" sz="13000" dirty="0">
                <a:solidFill>
                  <a:srgbClr val="000000"/>
                </a:solidFill>
                <a:latin typeface="Arial"/>
              </a:rPr>
              <a:t>New resources vs. reallocation?</a:t>
            </a:r>
          </a:p>
          <a:p>
            <a:pPr lvl="2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en-US" sz="13000" dirty="0">
                <a:solidFill>
                  <a:srgbClr val="000000"/>
                </a:solidFill>
                <a:latin typeface="Arial"/>
              </a:rPr>
              <a:t>Which revenue source? </a:t>
            </a:r>
          </a:p>
          <a:p>
            <a:pPr lvl="2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en-US" sz="13000" dirty="0">
                <a:solidFill>
                  <a:srgbClr val="000000"/>
                </a:solidFill>
                <a:latin typeface="Arial"/>
              </a:rPr>
              <a:t>Legislation vs. ballot ?</a:t>
            </a:r>
          </a:p>
          <a:p>
            <a:pPr lvl="2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en-US" sz="13000" dirty="0">
                <a:solidFill>
                  <a:srgbClr val="000000"/>
                </a:solidFill>
                <a:latin typeface="Arial"/>
              </a:rPr>
              <a:t>Placement on ballot - Voter initiative vs. elected officials? </a:t>
            </a:r>
          </a:p>
          <a:p>
            <a:pPr lvl="2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en-US" sz="13000" dirty="0">
                <a:solidFill>
                  <a:srgbClr val="000000"/>
                </a:solidFill>
                <a:latin typeface="Arial"/>
              </a:rPr>
              <a:t>General vs. special tax?</a:t>
            </a:r>
          </a:p>
          <a:p>
            <a:pPr lvl="2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altLang="en-US" sz="13000" dirty="0">
                <a:solidFill>
                  <a:srgbClr val="000000"/>
                </a:solidFill>
                <a:latin typeface="Arial"/>
              </a:rPr>
              <a:t> Which election? 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2100" b="1" dirty="0">
              <a:solidFill>
                <a:srgbClr val="000000"/>
              </a:solidFill>
              <a:latin typeface="Arial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0" indent="0">
              <a:buNone/>
            </a:pPr>
            <a:endParaRPr lang="en-US" altLang="en-US" sz="4000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558841" y="427279"/>
            <a:ext cx="6955366" cy="1280776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br>
              <a:rPr lang="en-US" altLang="en-US" sz="2400" dirty="0">
                <a:cs typeface="ＭＳ Ｐゴシック" charset="0"/>
              </a:rPr>
            </a:br>
            <a:r>
              <a:rPr lang="en-US" altLang="en-US" sz="40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Decisions </a:t>
            </a:r>
            <a:r>
              <a:rPr lang="en-US" altLang="en-US" sz="4000" b="1" dirty="0" err="1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Decisions</a:t>
            </a:r>
            <a:r>
              <a:rPr lang="en-US" altLang="en-US" sz="40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 </a:t>
            </a:r>
            <a:r>
              <a:rPr lang="en-US" altLang="en-US" sz="4000" b="1" dirty="0" err="1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Decisions</a:t>
            </a:r>
            <a:r>
              <a:rPr lang="en-US" altLang="en-US" sz="40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8851" y="0"/>
            <a:ext cx="3613149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" descr="iStock_000042817668_Doub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t="11086" r="12656" b="41280"/>
          <a:stretch>
            <a:fillRect/>
          </a:stretch>
        </p:blipFill>
        <p:spPr bwMode="auto">
          <a:xfrm>
            <a:off x="8578851" y="1621367"/>
            <a:ext cx="3657600" cy="380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76748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9EB97-485B-DB41-ACAC-4250434B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How much do you need?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How much can you expect to raise?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DAAC2AE-489A-483D-9CF4-8DE1FF9062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4891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627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ontent Placeholder 7"/>
          <p:cNvSpPr>
            <a:spLocks noGrp="1"/>
          </p:cNvSpPr>
          <p:nvPr>
            <p:ph idx="1"/>
          </p:nvPr>
        </p:nvSpPr>
        <p:spPr>
          <a:xfrm>
            <a:off x="1136823" y="2241550"/>
            <a:ext cx="6722076" cy="4760214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Gaps in services – priority needs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Legal realities – e.g. voter threshold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Polling results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Consensus of sponsoring coalition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Political champions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Strength of opposition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Potential volunteers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Campaign costs – fundraising potential</a:t>
            </a:r>
            <a:endParaRPr lang="en-US" sz="2200" dirty="0"/>
          </a:p>
          <a:p>
            <a:pPr>
              <a:spcAft>
                <a:spcPts val="1200"/>
              </a:spcAft>
              <a:defRPr/>
            </a:pPr>
            <a:endParaRPr lang="en-US" altLang="en-US" sz="2133" dirty="0"/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817" y="645584"/>
            <a:ext cx="6054409" cy="575733"/>
          </a:xfrm>
        </p:spPr>
        <p:txBody>
          <a:bodyPr anchor="t">
            <a:normAutofit fontScale="90000"/>
          </a:bodyPr>
          <a:lstStyle/>
          <a:p>
            <a:r>
              <a:rPr lang="en-US" altLang="en-US" dirty="0"/>
              <a:t>WHAT TO CONSIDER IN MAKING DECISIONS ABOUT FUNDING STREAM?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8851" y="0"/>
            <a:ext cx="3613149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31" name="Rectangle 2"/>
          <p:cNvSpPr txBox="1">
            <a:spLocks noChangeArrowheads="1"/>
          </p:cNvSpPr>
          <p:nvPr/>
        </p:nvSpPr>
        <p:spPr bwMode="auto">
          <a:xfrm>
            <a:off x="247136" y="1718734"/>
            <a:ext cx="8092532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Be open to unexpected opportunities.  Know when to compromise.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0" b="9337"/>
          <a:stretch/>
        </p:blipFill>
        <p:spPr>
          <a:xfrm>
            <a:off x="8567899" y="-193964"/>
            <a:ext cx="3624101" cy="402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22286"/>
          <a:stretch/>
        </p:blipFill>
        <p:spPr>
          <a:xfrm>
            <a:off x="8562422" y="3200400"/>
            <a:ext cx="363505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8254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95927"/>
          </a:xfrm>
          <a:solidFill>
            <a:srgbClr val="E6AF00"/>
          </a:solidFill>
        </p:spPr>
        <p:txBody>
          <a:bodyPr/>
          <a:lstStyle/>
          <a:p>
            <a:pPr algn="ctr"/>
            <a:r>
              <a:rPr lang="en-US" b="1" dirty="0"/>
              <a:t>      </a:t>
            </a:r>
            <a:r>
              <a:rPr lang="en-US" b="1" dirty="0">
                <a:solidFill>
                  <a:schemeClr val="tx1"/>
                </a:solidFill>
              </a:rPr>
              <a:t>WHAT NEEDS TO BE IN PLACE?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" y="910936"/>
            <a:ext cx="7177319" cy="5947064"/>
          </a:xfrm>
          <a:solidFill>
            <a:schemeClr val="tx1"/>
          </a:solidFill>
        </p:spPr>
        <p:txBody>
          <a:bodyPr>
            <a:normAutofit fontScale="92500"/>
          </a:bodyPr>
          <a:lstStyle/>
          <a:p>
            <a:pPr marL="400050" lvl="1" indent="0">
              <a:buNone/>
            </a:pPr>
            <a:endParaRPr lang="en-US" sz="2000" b="1" dirty="0">
              <a:solidFill>
                <a:srgbClr val="020E16"/>
              </a:solidFill>
            </a:endParaRP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Convening organization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Dedicated staff support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Diverse network/coalition  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CBOs/Allies prepared for political engagement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Authentic voices and engagement – </a:t>
            </a:r>
            <a:r>
              <a:rPr lang="en-US" sz="2200" b="1" dirty="0" err="1">
                <a:solidFill>
                  <a:srgbClr val="020E16"/>
                </a:solidFill>
              </a:rPr>
              <a:t>i.e.,parents</a:t>
            </a:r>
            <a:endParaRPr lang="en-US" sz="2200" b="1" dirty="0">
              <a:solidFill>
                <a:srgbClr val="020E16"/>
              </a:solidFill>
            </a:endParaRP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Baseline information on community needs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Moderate agreement about priorities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Passion and willingness to take risks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Time and motivation to organize the base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Political champion (if possible)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Resources to lay groundwork, potential resources for an electoral campaign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A8DDC-6914-4366-8CB8-FA079654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910936"/>
            <a:ext cx="52197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27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E15A-EDB5-45BC-9142-D44698BD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266" y="903111"/>
            <a:ext cx="4761089" cy="194169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sz="3100" dirty="0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562520C-76BF-46C5-BE6D-0F7699041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247" t="22885" r="35724" b="44907"/>
          <a:stretch/>
        </p:blipFill>
        <p:spPr>
          <a:xfrm>
            <a:off x="93698" y="0"/>
            <a:ext cx="10044601" cy="418406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A71344-CFD6-49F3-971B-176FAEED335B}"/>
              </a:ext>
            </a:extLst>
          </p:cNvPr>
          <p:cNvSpPr txBox="1"/>
          <p:nvPr/>
        </p:nvSpPr>
        <p:spPr>
          <a:xfrm>
            <a:off x="823369" y="3839814"/>
            <a:ext cx="6713773" cy="1138773"/>
          </a:xfrm>
          <a:prstGeom prst="rect">
            <a:avLst/>
          </a:prstGeom>
          <a:solidFill>
            <a:srgbClr val="6699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Set-asides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Require amendment of charter – two-thirds of Legislative body to place on ballot.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Simple majority of voters with voter initiative.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C2366A-429F-2F37-A894-C025D484384E}"/>
              </a:ext>
            </a:extLst>
          </p:cNvPr>
          <p:cNvSpPr txBox="1"/>
          <p:nvPr/>
        </p:nvSpPr>
        <p:spPr>
          <a:xfrm>
            <a:off x="3462291" y="3007855"/>
            <a:ext cx="3169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 signature collection, legislative   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body places on the ballot.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87655C-0A2A-AD95-517E-987916D57D46}"/>
              </a:ext>
            </a:extLst>
          </p:cNvPr>
          <p:cNvSpPr txBox="1"/>
          <p:nvPr/>
        </p:nvSpPr>
        <p:spPr>
          <a:xfrm>
            <a:off x="6631619" y="3149085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Simple majority approval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38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097560-D312-4B39-3D07-996672F7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58592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REVENUE OPTIONS: TAXES AND SET-ASIDES 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4D2D4F0-8D8C-7A56-BE9A-3DA7DC5FCEF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2892" t="35179" r="39426" b="18591"/>
          <a:stretch/>
        </p:blipFill>
        <p:spPr bwMode="auto">
          <a:xfrm>
            <a:off x="363985" y="949911"/>
            <a:ext cx="7368465" cy="5415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FFB877-0ADF-F885-69A0-D6EDB8554F98}"/>
              </a:ext>
            </a:extLst>
          </p:cNvPr>
          <p:cNvSpPr txBox="1"/>
          <p:nvPr/>
        </p:nvSpPr>
        <p:spPr>
          <a:xfrm>
            <a:off x="7904352" y="585926"/>
            <a:ext cx="38341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SET-ASIDES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Dedicated portion of existing revenue to children and youth.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done in charter cities and counties.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limit on amount – only what is politically feasible.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Generally, require voter initiative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3B2ED59-D937-B3AC-B57D-CF62131C8BDF}"/>
              </a:ext>
            </a:extLst>
          </p:cNvPr>
          <p:cNvGraphicFramePr/>
          <p:nvPr/>
        </p:nvGraphicFramePr>
        <p:xfrm>
          <a:off x="8074216" y="2852983"/>
          <a:ext cx="3664259" cy="3868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997B100-1E99-DEEA-85AF-3B802C1EFEA9}"/>
              </a:ext>
            </a:extLst>
          </p:cNvPr>
          <p:cNvSpPr txBox="1"/>
          <p:nvPr/>
        </p:nvSpPr>
        <p:spPr>
          <a:xfrm>
            <a:off x="3113843" y="583253"/>
            <a:ext cx="1298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131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95927"/>
          </a:xfrm>
          <a:solidFill>
            <a:srgbClr val="E6AF00"/>
          </a:solidFill>
        </p:spPr>
        <p:txBody>
          <a:bodyPr/>
          <a:lstStyle/>
          <a:p>
            <a:pPr algn="ctr"/>
            <a:r>
              <a:rPr lang="en-US" b="1" dirty="0"/>
              <a:t>   </a:t>
            </a:r>
            <a:r>
              <a:rPr lang="en-US" sz="3600" b="1" dirty="0">
                <a:solidFill>
                  <a:schemeClr val="tx1"/>
                </a:solidFill>
              </a:rPr>
              <a:t>Passing and Failing Measures by Type, Nov.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" y="910936"/>
            <a:ext cx="12087872" cy="5947064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400050" lvl="1" indent="0">
              <a:buNone/>
            </a:pPr>
            <a:endParaRPr lang="en-US" sz="2000" b="1" dirty="0">
              <a:solidFill>
                <a:srgbClr val="020E16"/>
              </a:solidFill>
            </a:endParaRP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Convening organization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Dedicated staff support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Diverse network/coalition  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CBOs/Allies prepared for political engagement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Authentic voices and engagement – </a:t>
            </a:r>
            <a:r>
              <a:rPr lang="en-US" sz="2200" b="1" dirty="0" err="1">
                <a:solidFill>
                  <a:srgbClr val="020E16"/>
                </a:solidFill>
              </a:rPr>
              <a:t>i.e.,parents</a:t>
            </a:r>
            <a:endParaRPr lang="en-US" sz="2200" b="1" dirty="0">
              <a:solidFill>
                <a:srgbClr val="020E16"/>
              </a:solidFill>
            </a:endParaRP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Baseline information on community needs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Moderate agreement about priorities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Passion and willingness to take risks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Time and motivation to organize the base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Political champion (if possible)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Resources to lay groundwork, potential resources for an electoral campaign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F48F7-8739-054B-69DD-6B67E261C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9033" t="-6989" r="153756" b="5057"/>
          <a:stretch/>
        </p:blipFill>
        <p:spPr>
          <a:xfrm>
            <a:off x="-2400497" y="815686"/>
            <a:ext cx="2038548" cy="6251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6B4D9-2918-8451-3225-EA608D813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" t="8909"/>
          <a:stretch/>
        </p:blipFill>
        <p:spPr>
          <a:xfrm>
            <a:off x="240144" y="910936"/>
            <a:ext cx="11951855" cy="54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35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95927"/>
          </a:xfrm>
          <a:solidFill>
            <a:srgbClr val="E6AF00"/>
          </a:solidFill>
        </p:spPr>
        <p:txBody>
          <a:bodyPr/>
          <a:lstStyle/>
          <a:p>
            <a:pPr algn="ctr"/>
            <a:r>
              <a:rPr lang="en-US" b="1" dirty="0"/>
              <a:t>   </a:t>
            </a:r>
            <a:r>
              <a:rPr lang="en-US" sz="3600" b="1" dirty="0">
                <a:solidFill>
                  <a:schemeClr val="tx1"/>
                </a:solidFill>
              </a:rPr>
              <a:t>Passing and Failing Measures by Type, Nov.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" y="910936"/>
            <a:ext cx="12087872" cy="5947064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400050" lvl="1" indent="0">
              <a:buNone/>
            </a:pPr>
            <a:endParaRPr lang="en-US" sz="2000" b="1" dirty="0">
              <a:solidFill>
                <a:srgbClr val="020E16"/>
              </a:solidFill>
            </a:endParaRP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Convening organization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Dedicated staff support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Diverse network/coalition  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CBOs/Allies prepared for political engagement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Authentic voices and engagement – </a:t>
            </a:r>
            <a:r>
              <a:rPr lang="en-US" sz="2200" b="1" dirty="0" err="1">
                <a:solidFill>
                  <a:srgbClr val="020E16"/>
                </a:solidFill>
              </a:rPr>
              <a:t>i.e.,parents</a:t>
            </a:r>
            <a:endParaRPr lang="en-US" sz="2200" b="1" dirty="0">
              <a:solidFill>
                <a:srgbClr val="020E16"/>
              </a:solidFill>
            </a:endParaRP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Baseline information on community needs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Moderate agreement about priorities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Passion and willingness to take risks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Time and motivation to organize the base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Political champion (if possible)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Resources to lay groundwork, potential resources for an electoral campaign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F48F7-8739-054B-69DD-6B67E261C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9033" t="-6989" r="153756" b="5057"/>
          <a:stretch/>
        </p:blipFill>
        <p:spPr>
          <a:xfrm>
            <a:off x="-2400497" y="815686"/>
            <a:ext cx="2038548" cy="6251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6B4D9-2918-8451-3225-EA608D813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" t="8909"/>
          <a:stretch/>
        </p:blipFill>
        <p:spPr>
          <a:xfrm>
            <a:off x="240144" y="910936"/>
            <a:ext cx="11951855" cy="54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94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77" y="712269"/>
            <a:ext cx="2790522" cy="55022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2D47FE-5359-4C49-86F4-E2B384DEE5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639045" y="938463"/>
          <a:ext cx="12152884" cy="5615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6" descr="iStock_000002129339_Double.jpg">
            <a:extLst>
              <a:ext uri="{FF2B5EF4-FFF2-40B4-BE49-F238E27FC236}">
                <a16:creationId xmlns:a16="http://schemas.microsoft.com/office/drawing/2014/main" id="{3CA0F849-2BDC-ED4F-BE19-BF0697C67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r="9259"/>
          <a:stretch>
            <a:fillRect/>
          </a:stretch>
        </p:blipFill>
        <p:spPr bwMode="auto">
          <a:xfrm>
            <a:off x="8506326" y="0"/>
            <a:ext cx="36856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47250-7FD8-A34D-B899-5D91BC7FFA86}"/>
              </a:ext>
            </a:extLst>
          </p:cNvPr>
          <p:cNvSpPr txBox="1"/>
          <p:nvPr/>
        </p:nvSpPr>
        <p:spPr>
          <a:xfrm>
            <a:off x="217387" y="212580"/>
            <a:ext cx="42423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good tax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329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 dirty="0">
              <a:solidFill>
                <a:srgbClr val="2C2C2C"/>
              </a:solidFill>
            </a:endParaRP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7E5320B-B365-3541-B0B4-1C1CDD706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22"/>
          <a:stretch/>
        </p:blipFill>
        <p:spPr>
          <a:xfrm>
            <a:off x="146303" y="139700"/>
            <a:ext cx="12993963" cy="6398261"/>
          </a:xfrm>
          <a:prstGeom prst="rect">
            <a:avLst/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0B2A59-936D-4E4B-A132-7FADA1276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13" y="0"/>
            <a:ext cx="4648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65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Sales Tax Rates in large US cities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Chicago			10.25%</a:t>
            </a:r>
          </a:p>
          <a:p>
            <a:r>
              <a:rPr lang="en-US" sz="2400" dirty="0"/>
              <a:t>Seattle			10.10%</a:t>
            </a:r>
          </a:p>
          <a:p>
            <a:r>
              <a:rPr lang="en-US" sz="2400" dirty="0"/>
              <a:t>Los Angeles			9.50%</a:t>
            </a:r>
          </a:p>
          <a:p>
            <a:r>
              <a:rPr lang="en-US" sz="2400" dirty="0"/>
              <a:t>Oakland			9.25%</a:t>
            </a:r>
          </a:p>
          <a:p>
            <a:r>
              <a:rPr lang="en-US" sz="2400" dirty="0"/>
              <a:t>New York			8.875%</a:t>
            </a:r>
          </a:p>
          <a:p>
            <a:r>
              <a:rPr lang="en-US" sz="2400" dirty="0"/>
              <a:t>San Francisco		8.50%</a:t>
            </a:r>
          </a:p>
          <a:p>
            <a:r>
              <a:rPr lang="en-US" sz="2400" dirty="0"/>
              <a:t>Houston			8.25%</a:t>
            </a:r>
          </a:p>
          <a:p>
            <a:r>
              <a:rPr lang="en-US" sz="2400" dirty="0"/>
              <a:t>Boston			6.25%</a:t>
            </a:r>
          </a:p>
          <a:p>
            <a:r>
              <a:rPr lang="en-US" sz="2400" dirty="0"/>
              <a:t>Portland OR			0.00%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119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64489"/>
            <a:ext cx="12192000" cy="883909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483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8" y="320293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ontent Placeholder 7"/>
          <p:cNvSpPr>
            <a:spLocks noGrp="1"/>
          </p:cNvSpPr>
          <p:nvPr>
            <p:ph idx="1"/>
          </p:nvPr>
        </p:nvSpPr>
        <p:spPr>
          <a:xfrm>
            <a:off x="972609" y="2933702"/>
            <a:ext cx="6699251" cy="369332"/>
          </a:xfrm>
        </p:spPr>
        <p:txBody>
          <a:bodyPr numCol="1"/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US" altLang="en-US" sz="2400" b="1" dirty="0">
                <a:cs typeface="ＭＳ Ｐゴシック" charset="0"/>
              </a:rPr>
              <a:t> </a:t>
            </a:r>
          </a:p>
        </p:txBody>
      </p:sp>
      <p:sp>
        <p:nvSpPr>
          <p:cNvPr id="20487" name="Rectangle 2"/>
          <p:cNvSpPr txBox="1">
            <a:spLocks noChangeArrowheads="1"/>
          </p:cNvSpPr>
          <p:nvPr/>
        </p:nvSpPr>
        <p:spPr bwMode="auto">
          <a:xfrm>
            <a:off x="1623485" y="1859519"/>
            <a:ext cx="1130530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THEY CAN BE GENERAL OR SPECIAL TAXES.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A5DFC7-C54C-42F9-82B3-E73F29E64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271" y="872067"/>
            <a:ext cx="7299292" cy="308133"/>
          </a:xfrm>
        </p:spPr>
        <p:txBody>
          <a:bodyPr>
            <a:noAutofit/>
          </a:bodyPr>
          <a:lstStyle/>
          <a:p>
            <a:r>
              <a:rPr lang="en-US" sz="3600" dirty="0"/>
              <a:t>CITY AND COUNTY TAXES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8D985-ED37-4DA2-BA47-32C8157A63D8}"/>
              </a:ext>
            </a:extLst>
          </p:cNvPr>
          <p:cNvSpPr/>
          <p:nvPr/>
        </p:nvSpPr>
        <p:spPr>
          <a:xfrm>
            <a:off x="450667" y="2496684"/>
            <a:ext cx="115345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Sales - combined limit 2% add-on to base of 7.5% - done in 1/8 cent increments – City of LA = 9.5 tax; Long Beach = 10.5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Real estate transfer – can be made progressive by increasing with value of property – LA = $5.6 – most other cities %1.10*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Parcel – can be based on size of parcel (not the value), and can have many exceptions (such as low income, seniors) – always a special tax – Flood control parcel tax just passed in LA County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Business -  gross receipts, car rental, parking*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Utility (UUT) – gas, water, sewer, cable, phones*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Hotel – Transient Occupancy Tax (TOT) – ranges from 8 – 14% - LA  City TOT = 14%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Marijuana – Cultivation, Manufacturing, Sales – can be passed by a percentage range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Admission – Parks, Sporting events, Concerts, etc.*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*C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ities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only, or unincorporated areas of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770053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205" y="428308"/>
            <a:ext cx="5082464" cy="533422"/>
          </a:xfrm>
        </p:spPr>
        <p:txBody>
          <a:bodyPr/>
          <a:lstStyle/>
          <a:p>
            <a:pPr lvl="0" algn="r"/>
            <a:r>
              <a:rPr lang="en-US" sz="4000" dirty="0"/>
              <a:t>Property Taxes</a:t>
            </a:r>
          </a:p>
        </p:txBody>
      </p:sp>
      <p:pic>
        <p:nvPicPr>
          <p:cNvPr id="4" name="Picture 3" descr="A small house in the background&#10;&#10;Description automatically generated">
            <a:extLst>
              <a:ext uri="{FF2B5EF4-FFF2-40B4-BE49-F238E27FC236}">
                <a16:creationId xmlns:a16="http://schemas.microsoft.com/office/drawing/2014/main" id="{0CD27AA5-2C74-46DD-A04D-B101D5B231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47" b="21535"/>
          <a:stretch/>
        </p:blipFill>
        <p:spPr>
          <a:xfrm>
            <a:off x="7139704" y="428308"/>
            <a:ext cx="1644073" cy="8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AA86B2-71A3-4E0D-AF3C-0396AB9C66BC}"/>
              </a:ext>
            </a:extLst>
          </p:cNvPr>
          <p:cNvGraphicFramePr>
            <a:graphicFrameLocks noGrp="1"/>
          </p:cNvGraphicFramePr>
          <p:nvPr/>
        </p:nvGraphicFramePr>
        <p:xfrm>
          <a:off x="2115126" y="1424709"/>
          <a:ext cx="8340436" cy="4589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0218">
                  <a:extLst>
                    <a:ext uri="{9D8B030D-6E8A-4147-A177-3AD203B41FA5}">
                      <a16:colId xmlns:a16="http://schemas.microsoft.com/office/drawing/2014/main" val="3397438005"/>
                    </a:ext>
                  </a:extLst>
                </a:gridCol>
                <a:gridCol w="4170218">
                  <a:extLst>
                    <a:ext uri="{9D8B030D-6E8A-4147-A177-3AD203B41FA5}">
                      <a16:colId xmlns:a16="http://schemas.microsoft.com/office/drawing/2014/main" val="2305694987"/>
                    </a:ext>
                  </a:extLst>
                </a:gridCol>
              </a:tblGrid>
              <a:tr h="5354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Cons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819752"/>
                  </a:ext>
                </a:extLst>
              </a:tr>
              <a:tr h="535421">
                <a:tc>
                  <a:txBody>
                    <a:bodyPr/>
                    <a:lstStyle/>
                    <a:p>
                      <a:r>
                        <a:rPr lang="en-US" sz="2200" dirty="0"/>
                        <a:t>Strong support from renters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Greater voter sensitivity to tax rates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3956759"/>
                  </a:ext>
                </a:extLst>
              </a:tr>
              <a:tr h="535421">
                <a:tc>
                  <a:txBody>
                    <a:bodyPr/>
                    <a:lstStyle/>
                    <a:p>
                      <a:r>
                        <a:rPr lang="en-US" sz="2200" dirty="0"/>
                        <a:t>Ad valorem taxes allow for progressivity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Equity concerns for flat parcel taxes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5786753"/>
                  </a:ext>
                </a:extLst>
              </a:tr>
              <a:tr h="535421">
                <a:tc>
                  <a:txBody>
                    <a:bodyPr/>
                    <a:lstStyle/>
                    <a:p>
                      <a:r>
                        <a:rPr lang="en-US" sz="2200" dirty="0"/>
                        <a:t>Existing nexus to education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Seniors are high-propensity voters, concerned about property taxes, and don’t have kids at home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051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Inclusion of commercial properties a plus – reduces burden on residential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Inclusion of commercial properties a negative – mobilizes opposition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9441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2092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590" y="428308"/>
            <a:ext cx="5082464" cy="533422"/>
          </a:xfrm>
        </p:spPr>
        <p:txBody>
          <a:bodyPr/>
          <a:lstStyle/>
          <a:p>
            <a:pPr lvl="0" algn="r"/>
            <a:r>
              <a:rPr lang="en-US" sz="4000" dirty="0"/>
              <a:t>Sales Taxes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AA86B2-71A3-4E0D-AF3C-0396AB9C66BC}"/>
              </a:ext>
            </a:extLst>
          </p:cNvPr>
          <p:cNvGraphicFramePr>
            <a:graphicFrameLocks noGrp="1"/>
          </p:cNvGraphicFramePr>
          <p:nvPr/>
        </p:nvGraphicFramePr>
        <p:xfrm>
          <a:off x="2096655" y="1572491"/>
          <a:ext cx="8137236" cy="4283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618">
                  <a:extLst>
                    <a:ext uri="{9D8B030D-6E8A-4147-A177-3AD203B41FA5}">
                      <a16:colId xmlns:a16="http://schemas.microsoft.com/office/drawing/2014/main" val="3397438005"/>
                    </a:ext>
                  </a:extLst>
                </a:gridCol>
                <a:gridCol w="4068618">
                  <a:extLst>
                    <a:ext uri="{9D8B030D-6E8A-4147-A177-3AD203B41FA5}">
                      <a16:colId xmlns:a16="http://schemas.microsoft.com/office/drawing/2014/main" val="2305694987"/>
                    </a:ext>
                  </a:extLst>
                </a:gridCol>
              </a:tblGrid>
              <a:tr h="84416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Cons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819752"/>
                  </a:ext>
                </a:extLst>
              </a:tr>
              <a:tr h="844168">
                <a:tc>
                  <a:txBody>
                    <a:bodyPr/>
                    <a:lstStyle/>
                    <a:p>
                      <a:r>
                        <a:rPr lang="en-US" sz="2400" dirty="0"/>
                        <a:t>Broad voter acceptance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Broad affordability concerns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3956759"/>
                  </a:ext>
                </a:extLst>
              </a:tr>
              <a:tr h="1297514">
                <a:tc>
                  <a:txBody>
                    <a:bodyPr/>
                    <a:lstStyle/>
                    <a:p>
                      <a:r>
                        <a:rPr lang="en-US" sz="2400" dirty="0"/>
                        <a:t>Low familiarity with sales tax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Lots of competition for the revenue source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5786753"/>
                  </a:ext>
                </a:extLst>
              </a:tr>
              <a:tr h="1297514">
                <a:tc>
                  <a:txBody>
                    <a:bodyPr/>
                    <a:lstStyle/>
                    <a:p>
                      <a:r>
                        <a:rPr lang="en-US" sz="2400" dirty="0"/>
                        <a:t>Ability to tax visitors, workers and tourists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Regressivity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051242"/>
                  </a:ext>
                </a:extLst>
              </a:tr>
            </a:tbl>
          </a:graphicData>
        </a:graphic>
      </p:graphicFrame>
      <p:pic>
        <p:nvPicPr>
          <p:cNvPr id="5" name="Picture 4" descr="A picture containing sitting, floor, indoor, electronics&#10;&#10;Description automatically generated">
            <a:extLst>
              <a:ext uri="{FF2B5EF4-FFF2-40B4-BE49-F238E27FC236}">
                <a16:creationId xmlns:a16="http://schemas.microsoft.com/office/drawing/2014/main" id="{F9763445-A08E-4342-BFB7-66B394D454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024" b="25511"/>
          <a:stretch/>
        </p:blipFill>
        <p:spPr>
          <a:xfrm>
            <a:off x="6674811" y="314626"/>
            <a:ext cx="1822647" cy="100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529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906011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627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ontent Placeholder 7"/>
          <p:cNvSpPr>
            <a:spLocks noGrp="1"/>
          </p:cNvSpPr>
          <p:nvPr>
            <p:ph idx="1"/>
          </p:nvPr>
        </p:nvSpPr>
        <p:spPr>
          <a:xfrm>
            <a:off x="239211" y="2436285"/>
            <a:ext cx="7614251" cy="4098740"/>
          </a:xfrm>
        </p:spPr>
        <p:txBody>
          <a:bodyPr numCol="2"/>
          <a:lstStyle/>
          <a:p>
            <a:pPr marL="226479" lvl="1" indent="0">
              <a:buNone/>
            </a:pPr>
            <a:r>
              <a:rPr lang="en-US" sz="1600" b="1" dirty="0"/>
              <a:t>WHAT DO YOU WANT FUNDED?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Gaps in services – priority needs</a:t>
            </a:r>
          </a:p>
          <a:p>
            <a:pPr marL="226479" lvl="1" indent="0">
              <a:buNone/>
            </a:pPr>
            <a:r>
              <a:rPr lang="en-US" sz="1600" b="1" dirty="0"/>
              <a:t>LEGAL CONSIDERATIONS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Options and constraints</a:t>
            </a:r>
          </a:p>
          <a:p>
            <a:pPr marL="226479" lvl="1" indent="0">
              <a:buNone/>
            </a:pPr>
            <a:r>
              <a:rPr lang="en-US" sz="1600" b="1" dirty="0"/>
              <a:t>POLITICAL CONSIDERATIONS</a:t>
            </a:r>
          </a:p>
          <a:p>
            <a:pPr marL="749289" lvl="2" indent="-285750"/>
            <a:r>
              <a:rPr lang="en-US" sz="1600" b="1" dirty="0"/>
              <a:t>Political feasibility and public opinion </a:t>
            </a:r>
          </a:p>
          <a:p>
            <a:pPr lvl="2"/>
            <a:r>
              <a:rPr lang="en-US" sz="1600" b="1" dirty="0"/>
              <a:t>Political champions and allies</a:t>
            </a:r>
          </a:p>
          <a:p>
            <a:pPr lvl="2"/>
            <a:r>
              <a:rPr lang="en-US" sz="1600" b="1" dirty="0"/>
              <a:t>Strength of opposition</a:t>
            </a:r>
          </a:p>
          <a:p>
            <a:pPr lvl="2"/>
            <a:r>
              <a:rPr lang="en-US" sz="1600" b="1" dirty="0"/>
              <a:t>Visible outcome</a:t>
            </a:r>
          </a:p>
          <a:p>
            <a:pPr lvl="2"/>
            <a:r>
              <a:rPr lang="en-US" sz="1600" b="1" dirty="0"/>
              <a:t>Builds political capital </a:t>
            </a:r>
          </a:p>
          <a:p>
            <a:pPr marL="226479" lvl="1" indent="0">
              <a:buNone/>
            </a:pPr>
            <a:r>
              <a:rPr lang="en-US" sz="1600" b="1" dirty="0"/>
              <a:t>ORGANIZATIONAL CONSIDERATIONS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Consensus of sponsoring coalition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Potential volunteers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Potential to rally parents and constituents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Resources of advocates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26479" lvl="1" indent="0">
              <a:buNone/>
            </a:pPr>
            <a:r>
              <a:rPr lang="en-US" sz="1600" b="1" dirty="0"/>
              <a:t>BIG ENOUGH TO MATTER</a:t>
            </a:r>
          </a:p>
          <a:p>
            <a:pPr marL="226479" lvl="1" indent="0">
              <a:buNone/>
            </a:pPr>
            <a:r>
              <a:rPr lang="en-US" sz="1600" b="1" dirty="0"/>
              <a:t>SMALL ENOUGH TO WIN</a:t>
            </a: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/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2455526" y="489088"/>
            <a:ext cx="9237710" cy="575733"/>
          </a:xfrm>
        </p:spPr>
        <p:txBody>
          <a:bodyPr anchor="t">
            <a:normAutofit fontScale="90000"/>
          </a:bodyPr>
          <a:lstStyle/>
          <a:p>
            <a:r>
              <a:rPr lang="en-US" altLang="en-US" dirty="0">
                <a:latin typeface="Arial Rounded MT Bold" panose="020F0704030504030204" pitchFamily="34" charset="0"/>
              </a:rPr>
              <a:t>WHAT TO CONSIDER IN MAKING DECISIONS </a:t>
            </a:r>
            <a:br>
              <a:rPr lang="en-US" altLang="en-US" dirty="0">
                <a:latin typeface="Arial Rounded MT Bold" panose="020F0704030504030204" pitchFamily="34" charset="0"/>
              </a:rPr>
            </a:br>
            <a:r>
              <a:rPr lang="en-US" altLang="en-US" dirty="0">
                <a:latin typeface="Arial Rounded MT Bold" panose="020F0704030504030204" pitchFamily="34" charset="0"/>
              </a:rPr>
              <a:t>ABOUT REVENUE STRATEGY?</a:t>
            </a:r>
          </a:p>
        </p:txBody>
      </p:sp>
      <p:sp>
        <p:nvSpPr>
          <p:cNvPr id="26631" name="Rectangle 2"/>
          <p:cNvSpPr txBox="1">
            <a:spLocks noChangeArrowheads="1"/>
          </p:cNvSpPr>
          <p:nvPr/>
        </p:nvSpPr>
        <p:spPr bwMode="auto">
          <a:xfrm>
            <a:off x="365779" y="1726142"/>
            <a:ext cx="7180876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Be open to unexpected opportunities – and compromises  </a:t>
            </a:r>
          </a:p>
        </p:txBody>
      </p:sp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A43DB928-31FF-4E41-9778-50FD167EF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10732" r="16837"/>
          <a:stretch/>
        </p:blipFill>
        <p:spPr>
          <a:xfrm>
            <a:off x="8631150" y="1200150"/>
            <a:ext cx="3321639" cy="487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35673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206" y="428308"/>
            <a:ext cx="5082464" cy="533422"/>
          </a:xfrm>
        </p:spPr>
        <p:txBody>
          <a:bodyPr/>
          <a:lstStyle/>
          <a:p>
            <a:pPr lvl="0" algn="r"/>
            <a:r>
              <a:rPr lang="en-US" sz="4000" dirty="0"/>
              <a:t>Marijuana Taxes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AA86B2-71A3-4E0D-AF3C-0396AB9C66BC}"/>
              </a:ext>
            </a:extLst>
          </p:cNvPr>
          <p:cNvGraphicFramePr>
            <a:graphicFrameLocks noGrp="1"/>
          </p:cNvGraphicFramePr>
          <p:nvPr/>
        </p:nvGraphicFramePr>
        <p:xfrm>
          <a:off x="2059711" y="1554019"/>
          <a:ext cx="8137236" cy="4412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618">
                  <a:extLst>
                    <a:ext uri="{9D8B030D-6E8A-4147-A177-3AD203B41FA5}">
                      <a16:colId xmlns:a16="http://schemas.microsoft.com/office/drawing/2014/main" val="3397438005"/>
                    </a:ext>
                  </a:extLst>
                </a:gridCol>
                <a:gridCol w="4068618">
                  <a:extLst>
                    <a:ext uri="{9D8B030D-6E8A-4147-A177-3AD203B41FA5}">
                      <a16:colId xmlns:a16="http://schemas.microsoft.com/office/drawing/2014/main" val="2305694987"/>
                    </a:ext>
                  </a:extLst>
                </a:gridCol>
              </a:tblGrid>
              <a:tr h="7864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Cons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819752"/>
                  </a:ext>
                </a:extLst>
              </a:tr>
              <a:tr h="1208752">
                <a:tc>
                  <a:txBody>
                    <a:bodyPr/>
                    <a:lstStyle/>
                    <a:p>
                      <a:r>
                        <a:rPr lang="en-US" sz="2400" dirty="0"/>
                        <a:t>Very popular with voters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Not available in states without legalization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3956759"/>
                  </a:ext>
                </a:extLst>
              </a:tr>
              <a:tr h="1208752">
                <a:tc>
                  <a:txBody>
                    <a:bodyPr/>
                    <a:lstStyle/>
                    <a:p>
                      <a:r>
                        <a:rPr lang="en-US" sz="2400" dirty="0"/>
                        <a:t>Few voters would pay the tax directly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Some concerns about a marijuana/kids nexus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5786753"/>
                  </a:ext>
                </a:extLst>
              </a:tr>
              <a:tr h="1208752">
                <a:tc>
                  <a:txBody>
                    <a:bodyPr/>
                    <a:lstStyle/>
                    <a:p>
                      <a:r>
                        <a:rPr lang="en-US" sz="2400" dirty="0"/>
                        <a:t>Higher taxes can provide some deterrent to youth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Significant competition for funding source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051242"/>
                  </a:ext>
                </a:extLst>
              </a:tr>
            </a:tbl>
          </a:graphicData>
        </a:graphic>
      </p:graphicFrame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4D97A91F-29E5-4E32-8127-8A8632918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V="1">
            <a:off x="7464830" y="409837"/>
            <a:ext cx="1245062" cy="830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116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672" y="428308"/>
            <a:ext cx="5082464" cy="533422"/>
          </a:xfrm>
        </p:spPr>
        <p:txBody>
          <a:bodyPr/>
          <a:lstStyle/>
          <a:p>
            <a:pPr lvl="0" algn="r"/>
            <a:r>
              <a:rPr lang="en-US" sz="4000" dirty="0"/>
              <a:t>Budget Set-Asides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AA86B2-71A3-4E0D-AF3C-0396AB9C66BC}"/>
              </a:ext>
            </a:extLst>
          </p:cNvPr>
          <p:cNvGraphicFramePr>
            <a:graphicFrameLocks noGrp="1"/>
          </p:cNvGraphicFramePr>
          <p:nvPr/>
        </p:nvGraphicFramePr>
        <p:xfrm>
          <a:off x="2096655" y="1572492"/>
          <a:ext cx="8137236" cy="4375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618">
                  <a:extLst>
                    <a:ext uri="{9D8B030D-6E8A-4147-A177-3AD203B41FA5}">
                      <a16:colId xmlns:a16="http://schemas.microsoft.com/office/drawing/2014/main" val="3397438005"/>
                    </a:ext>
                  </a:extLst>
                </a:gridCol>
                <a:gridCol w="4068618">
                  <a:extLst>
                    <a:ext uri="{9D8B030D-6E8A-4147-A177-3AD203B41FA5}">
                      <a16:colId xmlns:a16="http://schemas.microsoft.com/office/drawing/2014/main" val="2305694987"/>
                    </a:ext>
                  </a:extLst>
                </a:gridCol>
              </a:tblGrid>
              <a:tr h="77983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Cons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819752"/>
                  </a:ext>
                </a:extLst>
              </a:tr>
              <a:tr h="1198631">
                <a:tc>
                  <a:txBody>
                    <a:bodyPr/>
                    <a:lstStyle/>
                    <a:p>
                      <a:r>
                        <a:rPr lang="en-US" sz="2400" dirty="0"/>
                        <a:t>Does not entail a tax increase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Likely to inspire funded opposition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3956759"/>
                  </a:ext>
                </a:extLst>
              </a:tr>
              <a:tr h="1198631">
                <a:tc>
                  <a:txBody>
                    <a:bodyPr/>
                    <a:lstStyle/>
                    <a:p>
                      <a:r>
                        <a:rPr lang="en-US" sz="2400" dirty="0"/>
                        <a:t>Percentage underscores modest nature of request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Can split progressive community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5786753"/>
                  </a:ext>
                </a:extLst>
              </a:tr>
              <a:tr h="11986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Provides increased revenue as budget grows</a:t>
                      </a:r>
                    </a:p>
                    <a:p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Elected officials may oppose on principle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05124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4E47ECB-1B37-44B1-92A5-DB8F90469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67468" y="391365"/>
            <a:ext cx="1997025" cy="88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654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171" y="437545"/>
            <a:ext cx="5082464" cy="533422"/>
          </a:xfrm>
        </p:spPr>
        <p:txBody>
          <a:bodyPr/>
          <a:lstStyle/>
          <a:p>
            <a:pPr lvl="0" algn="r"/>
            <a:r>
              <a:rPr lang="en-US" sz="4000" dirty="0"/>
              <a:t>Business Taxes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AA86B2-71A3-4E0D-AF3C-0396AB9C66BC}"/>
              </a:ext>
            </a:extLst>
          </p:cNvPr>
          <p:cNvGraphicFramePr>
            <a:graphicFrameLocks noGrp="1"/>
          </p:cNvGraphicFramePr>
          <p:nvPr/>
        </p:nvGraphicFramePr>
        <p:xfrm>
          <a:off x="2096655" y="1572491"/>
          <a:ext cx="8137236" cy="4426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618">
                  <a:extLst>
                    <a:ext uri="{9D8B030D-6E8A-4147-A177-3AD203B41FA5}">
                      <a16:colId xmlns:a16="http://schemas.microsoft.com/office/drawing/2014/main" val="3397438005"/>
                    </a:ext>
                  </a:extLst>
                </a:gridCol>
                <a:gridCol w="4068618">
                  <a:extLst>
                    <a:ext uri="{9D8B030D-6E8A-4147-A177-3AD203B41FA5}">
                      <a16:colId xmlns:a16="http://schemas.microsoft.com/office/drawing/2014/main" val="2305694987"/>
                    </a:ext>
                  </a:extLst>
                </a:gridCol>
              </a:tblGrid>
              <a:tr h="6805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Cons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819752"/>
                  </a:ext>
                </a:extLst>
              </a:tr>
              <a:tr h="1045986">
                <a:tc>
                  <a:txBody>
                    <a:bodyPr/>
                    <a:lstStyle/>
                    <a:p>
                      <a:r>
                        <a:rPr lang="en-US" sz="2400" dirty="0"/>
                        <a:t>Appealing in a strong economy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Can potentially inspire funded opposition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3956759"/>
                  </a:ext>
                </a:extLst>
              </a:tr>
              <a:tr h="1510869">
                <a:tc>
                  <a:txBody>
                    <a:bodyPr/>
                    <a:lstStyle/>
                    <a:p>
                      <a:r>
                        <a:rPr lang="en-US" sz="2400" dirty="0"/>
                        <a:t>Leverages political energy around addressing income inequality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Claimed impacts on small business/ job loss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5786753"/>
                  </a:ext>
                </a:extLst>
              </a:tr>
              <a:tr h="1045986">
                <a:tc>
                  <a:txBody>
                    <a:bodyPr/>
                    <a:lstStyle/>
                    <a:p>
                      <a:r>
                        <a:rPr lang="en-US" sz="2400" dirty="0"/>
                        <a:t>Does not directly tax most voters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Opposition arguments about tax being passed on are intuitive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051242"/>
                  </a:ext>
                </a:extLst>
              </a:tr>
            </a:tbl>
          </a:graphicData>
        </a:graphic>
      </p:graphicFrame>
      <p:pic>
        <p:nvPicPr>
          <p:cNvPr id="5" name="Picture 4" descr="A view of a large city landscape&#10;&#10;Description automatically generated">
            <a:extLst>
              <a:ext uri="{FF2B5EF4-FFF2-40B4-BE49-F238E27FC236}">
                <a16:creationId xmlns:a16="http://schemas.microsoft.com/office/drawing/2014/main" id="{2ECE5800-4451-4415-90CB-4ABE90BFDD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08" t="3440" b="15680"/>
          <a:stretch/>
        </p:blipFill>
        <p:spPr>
          <a:xfrm>
            <a:off x="7241311" y="306529"/>
            <a:ext cx="1577411" cy="960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436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46"/>
          <p:cNvGraphicFramePr>
            <a:graphicFrameLocks noGrp="1"/>
          </p:cNvGraphicFramePr>
          <p:nvPr/>
        </p:nvGraphicFramePr>
        <p:xfrm>
          <a:off x="9342622" y="1368043"/>
          <a:ext cx="1253188" cy="4274769"/>
        </p:xfrm>
        <a:graphic>
          <a:graphicData uri="http://schemas.openxmlformats.org/drawingml/2006/table">
            <a:tbl>
              <a:tblPr/>
              <a:tblGrid>
                <a:gridCol w="626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6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Total Supp.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Total Opp.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75%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23%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64%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34%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61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36%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2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45%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53%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1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38%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57%</a:t>
                      </a:r>
                    </a:p>
                  </a:txBody>
                  <a:tcPr marL="7620" marR="7620" marT="7620" marB="0" anchor="b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401" y="255495"/>
            <a:ext cx="7329510" cy="1143000"/>
          </a:xfrm>
        </p:spPr>
        <p:txBody>
          <a:bodyPr/>
          <a:lstStyle/>
          <a:p>
            <a:r>
              <a:rPr lang="en-US" dirty="0"/>
              <a:t>Voters’ favorite taxes are the ones they do not have to pay.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2015 Santa Clara County Survey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625601" y="1398495"/>
          <a:ext cx="7827211" cy="483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61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8" descr="children-silhouet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9" y="509588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ontent Placeholder 7"/>
          <p:cNvSpPr>
            <a:spLocks noGrp="1"/>
          </p:cNvSpPr>
          <p:nvPr>
            <p:ph idx="1"/>
          </p:nvPr>
        </p:nvSpPr>
        <p:spPr>
          <a:xfrm>
            <a:off x="230659" y="2583200"/>
            <a:ext cx="6491417" cy="3077766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000" dirty="0">
                <a:cs typeface="ＭＳ Ｐゴシック" charset="0"/>
              </a:rPr>
              <a:t>All ages – San Francisco, 8 counties in Florida, Seattle, Portland, Oakland, Baltimore, King County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000" dirty="0">
                <a:cs typeface="ＭＳ Ｐゴシック" charset="0"/>
              </a:rPr>
              <a:t>Preschool – Denver, San Antonio, San Francisco, Cincinnati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000" dirty="0">
                <a:cs typeface="ＭＳ Ｐゴシック" charset="0"/>
              </a:rPr>
              <a:t>Violence Prevention – Little Rock, San Bernardino, Oakland, Santa Rosa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000" dirty="0">
                <a:cs typeface="ＭＳ Ｐゴシック" charset="0"/>
              </a:rPr>
              <a:t>Mental health – 8 counties in Missouri, 3 counties in Ohio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000" dirty="0">
                <a:cs typeface="ＭＳ Ｐゴシック" charset="0"/>
              </a:rPr>
              <a:t>Soda – Philadelphia, San Francisco, Oakland, Albany, Berkeley, Boulder</a:t>
            </a: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119" y="441519"/>
            <a:ext cx="5742516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4267" dirty="0" err="1">
                <a:ea typeface="MS PGothic" charset="-128"/>
                <a:cs typeface="ＭＳ Ｐゴシック" charset="0"/>
              </a:rPr>
              <a:t>AGrowing</a:t>
            </a:r>
            <a:r>
              <a:rPr lang="en-US" altLang="en-US" sz="4267" dirty="0">
                <a:ea typeface="MS PGothic" charset="-128"/>
                <a:cs typeface="ＭＳ Ｐゴシック" charset="0"/>
              </a:rPr>
              <a:t> </a:t>
            </a:r>
            <a:r>
              <a:rPr lang="en-US" altLang="en-US" sz="4267" dirty="0" err="1">
                <a:ea typeface="MS PGothic" charset="-128"/>
                <a:cs typeface="ＭＳ Ｐゴシック" charset="0"/>
              </a:rPr>
              <a:t>Moveent</a:t>
            </a:r>
            <a:endParaRPr lang="en-US" altLang="en-US" sz="4267" dirty="0">
              <a:ea typeface="MS PGothic" charset="-128"/>
              <a:cs typeface="ＭＳ Ｐゴシック" charset="0"/>
            </a:endParaRPr>
          </a:p>
        </p:txBody>
      </p:sp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775066" y="1487281"/>
            <a:ext cx="762242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CHLDREN’S FUNDS IN U.S.</a:t>
            </a:r>
          </a:p>
        </p:txBody>
      </p:sp>
      <p:pic>
        <p:nvPicPr>
          <p:cNvPr id="10" name="Picture 8" descr="children-silhouet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477309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esiattorneys.com/app-site-content/uploads/2015/01/show-me-the-mon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9" y="1552"/>
            <a:ext cx="11590638" cy="68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10422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FUNDING THE NEXT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0" y="1625600"/>
            <a:ext cx="8815203" cy="4904509"/>
          </a:xfrm>
        </p:spPr>
        <p:txBody>
          <a:bodyPr>
            <a:normAutofit/>
          </a:bodyPr>
          <a:lstStyle/>
          <a:p>
            <a:r>
              <a:rPr lang="en-US" dirty="0"/>
              <a:t>Provides technical assistance to coalitions working on local funding streams for children and youth</a:t>
            </a:r>
          </a:p>
          <a:p>
            <a:r>
              <a:rPr lang="en-US" dirty="0"/>
              <a:t>Sponsors learning communities and conferences</a:t>
            </a:r>
          </a:p>
          <a:p>
            <a:r>
              <a:rPr lang="en-US" dirty="0"/>
              <a:t>Support includes speaking, convening, facilitating, trouble-shooting, coaching, and more.</a:t>
            </a:r>
          </a:p>
          <a:p>
            <a:r>
              <a:rPr lang="en-US" dirty="0"/>
              <a:t>Numerous tools and resources are available.</a:t>
            </a:r>
          </a:p>
          <a:p>
            <a:pPr marL="0" indent="0">
              <a:buNone/>
            </a:pPr>
            <a:r>
              <a:rPr lang="en-US" dirty="0"/>
              <a:t>CONTACT:</a:t>
            </a:r>
          </a:p>
          <a:p>
            <a:pPr marL="0" indent="0">
              <a:buNone/>
            </a:pPr>
            <a:r>
              <a:rPr lang="en-US" dirty="0"/>
              <a:t>Margaret Brodkin, </a:t>
            </a:r>
            <a:r>
              <a:rPr lang="en-US" dirty="0">
                <a:hlinkClick r:id="rId3"/>
              </a:rPr>
              <a:t>Margaret@fundingthenextgeneration.org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415-794-4963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4"/>
              </a:rPr>
              <a:t>www.fundingthenextgeneration.org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453" y="0"/>
            <a:ext cx="1452511" cy="15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243" y="835365"/>
            <a:ext cx="12192000" cy="153386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67420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321734" y="1156264"/>
            <a:ext cx="7284291" cy="4299102"/>
          </a:xfr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TO ASSESS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Revenue options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 constraints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 of ballot revenue measures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 leaders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Opinions of major influencers – civic groups, labor, grassroots, business, groups representing segments of population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opinion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CONSIDER:</a:t>
            </a:r>
          </a:p>
          <a:p>
            <a:pPr>
              <a:spcBef>
                <a:spcPts val="0"/>
              </a:spcBef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partners and coalition members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Opposition – potential for neutralizing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Demographic changes that can help your cause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Barriers to overcome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Greatest assets</a:t>
            </a:r>
          </a:p>
          <a:p>
            <a:pPr>
              <a:spcBef>
                <a:spcPts val="0"/>
              </a:spcBef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en-US" altLang="en-US" sz="3600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623485" y="225856"/>
            <a:ext cx="10777062" cy="837384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ASSESSING FEASIBILITY – ART NOT SCIENCE</a:t>
            </a:r>
          </a:p>
        </p:txBody>
      </p:sp>
      <p:pic>
        <p:nvPicPr>
          <p:cNvPr id="4" name="Picture 3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08559936-DDA4-367D-6BD1-ACC81696F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r="22260"/>
          <a:stretch/>
        </p:blipFill>
        <p:spPr>
          <a:xfrm>
            <a:off x="7644964" y="1011942"/>
            <a:ext cx="4547036" cy="584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1806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64489"/>
            <a:ext cx="12192000" cy="883909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483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8" y="320293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ontent Placeholder 7"/>
          <p:cNvSpPr>
            <a:spLocks noGrp="1"/>
          </p:cNvSpPr>
          <p:nvPr>
            <p:ph idx="1"/>
          </p:nvPr>
        </p:nvSpPr>
        <p:spPr>
          <a:xfrm>
            <a:off x="972609" y="2933702"/>
            <a:ext cx="6699251" cy="369332"/>
          </a:xfrm>
        </p:spPr>
        <p:txBody>
          <a:bodyPr numCol="1"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US" altLang="en-US" sz="2400" b="1" dirty="0">
                <a:cs typeface="ＭＳ Ｐゴシック" charset="0"/>
              </a:rPr>
              <a:t> </a:t>
            </a:r>
          </a:p>
        </p:txBody>
      </p:sp>
      <p:sp>
        <p:nvSpPr>
          <p:cNvPr id="20487" name="Rectangle 2"/>
          <p:cNvSpPr txBox="1">
            <a:spLocks noChangeArrowheads="1"/>
          </p:cNvSpPr>
          <p:nvPr/>
        </p:nvSpPr>
        <p:spPr bwMode="auto">
          <a:xfrm>
            <a:off x="1623485" y="1859519"/>
            <a:ext cx="1130530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THEY CAN BE GENERAL OR SPECIAL TAXES.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A5DFC7-C54C-42F9-82B3-E73F29E64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271" y="872067"/>
            <a:ext cx="7299292" cy="308133"/>
          </a:xfrm>
        </p:spPr>
        <p:txBody>
          <a:bodyPr>
            <a:noAutofit/>
          </a:bodyPr>
          <a:lstStyle/>
          <a:p>
            <a:r>
              <a:rPr lang="en-US" sz="3600" b="1" dirty="0"/>
              <a:t>CITY AND COUNTY TAXES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8D985-ED37-4DA2-BA47-32C8157A63D8}"/>
              </a:ext>
            </a:extLst>
          </p:cNvPr>
          <p:cNvSpPr/>
          <p:nvPr/>
        </p:nvSpPr>
        <p:spPr>
          <a:xfrm>
            <a:off x="694413" y="2697325"/>
            <a:ext cx="102942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Sales - combined limit 2% add-on to base of 7.5% - done in 1/8 cent increments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Real estate transfer – can be made progressive by increasing with value of property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Parcel – can be based on size of parcel, and can have many exceptions – always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 special tax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Business -  gross receipts, car rental, parking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Utility (UUT) – gas, water, sewer, cable, phones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Hotel – Transient Occupancy Tax (TOT) – ranges from 8 – 14%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Marijuana – Cultivation, Manufacturing, Sales – can be passed by a percentage range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Admission – Parks, Sporting events, Concerts, etc.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Some taxes are cities/county unincorporated areas only, i.e. business, UUT, marijuana, admission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746474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E15A-EDB5-45BC-9142-D44698BD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266" y="903111"/>
            <a:ext cx="4761089" cy="194169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sz="31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5CB289-05A1-4952-A65E-14451CCACB9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22892" t="31179" r="39426" b="15808"/>
          <a:stretch/>
        </p:blipFill>
        <p:spPr bwMode="auto">
          <a:xfrm>
            <a:off x="93562" y="108751"/>
            <a:ext cx="7772329" cy="6640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6BBF40-96DF-C395-7866-7E6FF816DA9B}"/>
              </a:ext>
            </a:extLst>
          </p:cNvPr>
          <p:cNvSpPr txBox="1"/>
          <p:nvPr/>
        </p:nvSpPr>
        <p:spPr>
          <a:xfrm>
            <a:off x="8034496" y="197930"/>
            <a:ext cx="3664259" cy="2585323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Set-asides/Carve-outs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Dedicated portion of existing revenue to children and youth.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done in charter cities and counties.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limit on amount – only what is politically feasible.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Generally require voter initiative.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BE8D8DD-B397-C82D-5BC2-6B5C9283BF83}"/>
              </a:ext>
            </a:extLst>
          </p:cNvPr>
          <p:cNvGraphicFramePr/>
          <p:nvPr/>
        </p:nvGraphicFramePr>
        <p:xfrm>
          <a:off x="8268518" y="2880692"/>
          <a:ext cx="3664259" cy="3868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4C8CC07-EDEB-50CA-A875-11C01AB54703}"/>
              </a:ext>
            </a:extLst>
          </p:cNvPr>
          <p:cNvSpPr txBox="1"/>
          <p:nvPr/>
        </p:nvSpPr>
        <p:spPr>
          <a:xfrm>
            <a:off x="9538024" y="4580878"/>
            <a:ext cx="839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SWEET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35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's d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43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0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09854"/>
            <a:ext cx="12192000" cy="153386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67420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279484" y="1196823"/>
            <a:ext cx="7870429" cy="4672426"/>
          </a:xfr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TO ASSESS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 options 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 health of city/county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City/County discretionary budget – opportunities for set-asides or expanded revenue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 with school district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opinion about revenue options</a:t>
            </a:r>
          </a:p>
          <a:p>
            <a:pPr>
              <a:spcBef>
                <a:spcPts val="0"/>
              </a:spcBef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 TO GET INFO</a:t>
            </a:r>
          </a:p>
          <a:p>
            <a:pPr>
              <a:spcBef>
                <a:spcPts val="0"/>
              </a:spcBef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with administrative, legal and fiscal staff of city/county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Mtg. w e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lection authorities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 campaign consultants, sponsors, opponents for revenue measures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elected allies on City Council or Bd of Supes ask questions.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en-US" altLang="en-US" sz="3600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623485" y="193254"/>
            <a:ext cx="10364328" cy="837384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STEPS FOR DETERMINING REVENUE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DC9F2-6A78-4618-B103-7731AC372DA1}"/>
              </a:ext>
            </a:extLst>
          </p:cNvPr>
          <p:cNvSpPr txBox="1"/>
          <p:nvPr/>
        </p:nvSpPr>
        <p:spPr>
          <a:xfrm>
            <a:off x="8221770" y="1201154"/>
            <a:ext cx="3766043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CONSIDERATIONS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Unique economic opportunities – e.g., cannabis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Competition for dollars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revenue ballot measures – opportunities for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54913890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950" y="594430"/>
            <a:ext cx="8969776" cy="2193278"/>
          </a:xfrm>
        </p:spPr>
        <p:txBody>
          <a:bodyPr/>
          <a:lstStyle/>
          <a:p>
            <a:r>
              <a:rPr lang="en-US" dirty="0"/>
              <a:t>The New Funding Frontier: </a:t>
            </a:r>
            <a:br>
              <a:rPr lang="en-US" dirty="0"/>
            </a:br>
            <a:r>
              <a:rPr lang="en-US" dirty="0"/>
              <a:t>Pros and Cons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994" y="2110226"/>
            <a:ext cx="4582732" cy="3437049"/>
          </a:xfrm>
          <a:prstGeom prst="rect">
            <a:avLst/>
          </a:prstGeom>
        </p:spPr>
      </p:pic>
      <p:pic>
        <p:nvPicPr>
          <p:cNvPr id="2050" name="Picture 2" descr="Image result for mariju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84" y="2071775"/>
            <a:ext cx="4384854" cy="32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9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EC88F9-2638-4220-BB5F-FAFFD728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878" y="324240"/>
            <a:ext cx="8298244" cy="1143000"/>
          </a:xfrm>
        </p:spPr>
        <p:txBody>
          <a:bodyPr/>
          <a:lstStyle/>
          <a:p>
            <a:r>
              <a:rPr lang="en-US" dirty="0"/>
              <a:t>Sales taxes, parcel taxes, and cannabis taxes were particularly popular.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B8014-71C1-4F94-94B8-A9E3CC3027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Michael Coleman, CaliforniaCityFinance.com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D69A238-52B8-476A-8017-4E48BBD2D9CE}"/>
              </a:ext>
            </a:extLst>
          </p:cNvPr>
          <p:cNvGraphicFramePr/>
          <p:nvPr/>
        </p:nvGraphicFramePr>
        <p:xfrm>
          <a:off x="1524001" y="1231642"/>
          <a:ext cx="9009443" cy="5290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6866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/>
        </p:nvGraphicFramePr>
        <p:xfrm>
          <a:off x="1643271" y="2343705"/>
          <a:ext cx="8229971" cy="4057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34472" y="1412503"/>
            <a:ext cx="89176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000" b="0" i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am going to read you some other possible provisions of this measure.  Please tell me whether you would be </a:t>
            </a: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likely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or </a:t>
            </a: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less likely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vote for the measure if that provision were included.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996040" y="2343704"/>
          <a:ext cx="1671961" cy="35066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71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4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Difference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7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+50%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+46%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55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+38%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88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+38%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Voters are much more likely to support a funding measure with accountability mechanisms.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24000" y="6336408"/>
            <a:ext cx="6358112" cy="395056"/>
          </a:xfrm>
        </p:spPr>
        <p:txBody>
          <a:bodyPr/>
          <a:lstStyle/>
          <a:p>
            <a:r>
              <a:rPr lang="en-US" b="1" dirty="0"/>
              <a:t>Napa County 2015 Voter Survey</a:t>
            </a:r>
          </a:p>
        </p:txBody>
      </p:sp>
    </p:spTree>
    <p:extLst>
      <p:ext uri="{BB962C8B-B14F-4D97-AF65-F5344CB8AC3E}">
        <p14:creationId xmlns:p14="http://schemas.microsoft.com/office/powerpoint/2010/main" val="31193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12EC-F2C1-77E1-A68B-1DC498BBB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chart&#10;&#10;Description automatically generated">
            <a:extLst>
              <a:ext uri="{FF2B5EF4-FFF2-40B4-BE49-F238E27FC236}">
                <a16:creationId xmlns:a16="http://schemas.microsoft.com/office/drawing/2014/main" id="{37E4E557-5BBD-3229-0357-78B567794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90" t="10256" r="20770" b="11795"/>
          <a:stretch/>
        </p:blipFill>
        <p:spPr bwMode="auto">
          <a:xfrm>
            <a:off x="66675" y="-1025302"/>
            <a:ext cx="12320709" cy="8908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9317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12EC-F2C1-77E1-A68B-1DC498BBB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chart&#10;&#10;Description automatically generated">
            <a:extLst>
              <a:ext uri="{FF2B5EF4-FFF2-40B4-BE49-F238E27FC236}">
                <a16:creationId xmlns:a16="http://schemas.microsoft.com/office/drawing/2014/main" id="{37E4E557-5BBD-3229-0357-78B567794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90" t="10256" r="20770" b="37039"/>
          <a:stretch/>
        </p:blipFill>
        <p:spPr bwMode="auto">
          <a:xfrm>
            <a:off x="-64355" y="834560"/>
            <a:ext cx="12320709" cy="6023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1251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224963"/>
            <a:ext cx="12192000" cy="710368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PATHS MEET RESISTANCE.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3" y="382530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384731" y="2182805"/>
            <a:ext cx="6637506" cy="4785866"/>
          </a:xfrm>
        </p:spPr>
        <p:txBody>
          <a:bodyPr>
            <a:normAutofit fontScale="25000" lnSpcReduction="20000"/>
          </a:bodyPr>
          <a:lstStyle/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3400" b="1" dirty="0">
                <a:solidFill>
                  <a:srgbClr val="000000"/>
                </a:solidFill>
                <a:latin typeface="Arial"/>
              </a:rPr>
              <a:t>1. Reallocate existing dollars</a:t>
            </a: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3400" b="1" dirty="0">
                <a:solidFill>
                  <a:srgbClr val="000000"/>
                </a:solidFill>
                <a:latin typeface="Arial"/>
              </a:rPr>
              <a:t>2. Allocate new dollars</a:t>
            </a: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3400" b="1" dirty="0">
                <a:solidFill>
                  <a:srgbClr val="000000"/>
                </a:solidFill>
                <a:latin typeface="Arial"/>
              </a:rPr>
              <a:t>3. Generate new dollars</a:t>
            </a: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13400" b="1" dirty="0">
              <a:solidFill>
                <a:srgbClr val="000000"/>
              </a:solidFill>
              <a:latin typeface="Arial"/>
            </a:endParaRPr>
          </a:p>
          <a:p>
            <a:pPr marL="457200" lvl="1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3400" b="1" dirty="0">
                <a:solidFill>
                  <a:srgbClr val="000000"/>
                </a:solidFill>
                <a:latin typeface="Arial"/>
              </a:rPr>
              <a:t>Three arenas</a:t>
            </a:r>
          </a:p>
          <a:p>
            <a:pPr marL="1371600" lvl="3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2800" b="1" dirty="0">
                <a:solidFill>
                  <a:srgbClr val="000000"/>
                </a:solidFill>
                <a:latin typeface="Arial"/>
              </a:rPr>
              <a:t>Budget process</a:t>
            </a:r>
          </a:p>
          <a:p>
            <a:pPr marL="1371600" lvl="3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2800" b="1" dirty="0">
                <a:solidFill>
                  <a:srgbClr val="000000"/>
                </a:solidFill>
                <a:latin typeface="Arial"/>
              </a:rPr>
              <a:t>Legislative policies</a:t>
            </a:r>
          </a:p>
          <a:p>
            <a:pPr marL="1371600" lvl="3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2800" b="1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</a:rPr>
              <a:t>Ballot</a:t>
            </a:r>
            <a:r>
              <a:rPr lang="en-US" altLang="en-US" sz="12800" b="1" dirty="0">
                <a:solidFill>
                  <a:srgbClr val="000000"/>
                </a:solidFill>
                <a:latin typeface="Arial"/>
              </a:rPr>
              <a:t>  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2100" b="1" dirty="0">
              <a:solidFill>
                <a:srgbClr val="000000"/>
              </a:solidFill>
              <a:latin typeface="Arial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0" indent="0">
              <a:buNone/>
            </a:pPr>
            <a:endParaRPr lang="en-US" altLang="en-US" sz="4000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8010" y="138546"/>
            <a:ext cx="9807835" cy="1280776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br>
              <a:rPr lang="en-US" altLang="en-US" sz="2400" dirty="0">
                <a:cs typeface="ＭＳ Ｐゴシック" charset="0"/>
              </a:rPr>
            </a:br>
            <a:r>
              <a:rPr lang="en-US" altLang="en-US" sz="40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3 WAYS TO GET LOCAL PUBLIC DOLLARS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43A975-DCE5-4D12-A959-B462D7945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525" y="2266493"/>
            <a:ext cx="5608608" cy="57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984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257468"/>
            <a:ext cx="12192000" cy="1382017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411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4" y="415035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818" y="645584"/>
            <a:ext cx="6200774" cy="412749"/>
          </a:xfrm>
        </p:spPr>
        <p:txBody>
          <a:bodyPr anchor="t">
            <a:normAutofit/>
          </a:bodyPr>
          <a:lstStyle/>
          <a:p>
            <a:r>
              <a:rPr lang="en-US" altLang="en-US" sz="2400" dirty="0"/>
              <a:t>FINDING THE RIGHT FUNDING STRATEGY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8851" y="1"/>
            <a:ext cx="3613149" cy="6949017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14" name="Rectangle 2"/>
          <p:cNvSpPr txBox="1">
            <a:spLocks noChangeArrowheads="1"/>
          </p:cNvSpPr>
          <p:nvPr/>
        </p:nvSpPr>
        <p:spPr bwMode="auto">
          <a:xfrm>
            <a:off x="0" y="1343623"/>
            <a:ext cx="8534399" cy="12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                MANY STRATEGIES CAN WORK.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                FIND THE SWEET SPOT.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</a:t>
            </a:r>
          </a:p>
        </p:txBody>
      </p:sp>
      <p:sp>
        <p:nvSpPr>
          <p:cNvPr id="16390" name="Content Placeholder 7"/>
          <p:cNvSpPr txBox="1">
            <a:spLocks/>
          </p:cNvSpPr>
          <p:nvPr/>
        </p:nvSpPr>
        <p:spPr bwMode="auto">
          <a:xfrm>
            <a:off x="803082" y="2514935"/>
            <a:ext cx="7235688" cy="404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69863" indent="-169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Annual budget allocation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Taxes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Carve-out/Set-aside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– reallocation of General Fund or of a specific funding stream (e.g. cannabis)</a:t>
            </a:r>
          </a:p>
          <a:p>
            <a:pPr marL="573087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Note – potential new funding from Schools and Communities First Act 2020: LA -$3.6B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Charges, Assessments, Fees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– cannot exceed reasonable cost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8578851" y="1058332"/>
          <a:ext cx="4071408" cy="4178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818153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257468"/>
            <a:ext cx="12192000" cy="1382017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411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4" y="415035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818" y="645584"/>
            <a:ext cx="6200774" cy="412749"/>
          </a:xfrm>
        </p:spPr>
        <p:txBody>
          <a:bodyPr anchor="t">
            <a:normAutofit/>
          </a:bodyPr>
          <a:lstStyle/>
          <a:p>
            <a:r>
              <a:rPr lang="en-US" altLang="en-US" sz="2400" dirty="0"/>
              <a:t>FINDING THE RIGHT FUNDING STRATEGY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8851" y="1"/>
            <a:ext cx="3613149" cy="6949017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14" name="Rectangle 2"/>
          <p:cNvSpPr txBox="1">
            <a:spLocks noChangeArrowheads="1"/>
          </p:cNvSpPr>
          <p:nvPr/>
        </p:nvSpPr>
        <p:spPr bwMode="auto">
          <a:xfrm>
            <a:off x="0" y="1343623"/>
            <a:ext cx="8534399" cy="12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                MANY STRATEGIES CAN WORK.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                FIND THE SWEET SPOT.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</a:t>
            </a:r>
          </a:p>
        </p:txBody>
      </p:sp>
      <p:sp>
        <p:nvSpPr>
          <p:cNvPr id="16390" name="Content Placeholder 7"/>
          <p:cNvSpPr txBox="1">
            <a:spLocks/>
          </p:cNvSpPr>
          <p:nvPr/>
        </p:nvSpPr>
        <p:spPr bwMode="auto">
          <a:xfrm>
            <a:off x="432061" y="2373140"/>
            <a:ext cx="7992924" cy="561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69863" indent="-169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Annual budget allocation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Taxes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- sales, real estate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transfer, parcel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, business, utility, hotel, marijuana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Fees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- admissions, amenities, mitigations, abatement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Carve-out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– reallocation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Note – potential new funding from Schools and Communities First Act: Monterey - $66M; San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Beneto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- $6.2M; Santa Cruz - $46M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8578851" y="1058332"/>
          <a:ext cx="4071408" cy="4178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552434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257468"/>
            <a:ext cx="12192000" cy="1382017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411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4" y="415035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818" y="645584"/>
            <a:ext cx="6200774" cy="412749"/>
          </a:xfrm>
        </p:spPr>
        <p:txBody>
          <a:bodyPr anchor="t">
            <a:normAutofit/>
          </a:bodyPr>
          <a:lstStyle/>
          <a:p>
            <a:r>
              <a:rPr lang="en-US" altLang="en-US" sz="2400" dirty="0"/>
              <a:t>FINDING THE RIGHT FUNDING STRATEGY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8851" y="1"/>
            <a:ext cx="3613149" cy="6949017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14" name="Rectangle 2"/>
          <p:cNvSpPr txBox="1">
            <a:spLocks noChangeArrowheads="1"/>
          </p:cNvSpPr>
          <p:nvPr/>
        </p:nvSpPr>
        <p:spPr bwMode="auto">
          <a:xfrm>
            <a:off x="0" y="1343623"/>
            <a:ext cx="8534399" cy="131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                MANY STRATEGIES CAN WORK.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                FIND THE SWEET SPOT.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    </a:t>
            </a:r>
          </a:p>
        </p:txBody>
      </p:sp>
      <p:sp>
        <p:nvSpPr>
          <p:cNvPr id="16390" name="Content Placeholder 7"/>
          <p:cNvSpPr txBox="1">
            <a:spLocks/>
          </p:cNvSpPr>
          <p:nvPr/>
        </p:nvSpPr>
        <p:spPr bwMode="auto">
          <a:xfrm>
            <a:off x="431744" y="2241165"/>
            <a:ext cx="7992924" cy="561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69863" indent="-169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Annual budget allocation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Taxes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- sales, real estate transfer, parcel, business, utility, hotel, marijuana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Carve-out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– reallocation/set-asides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Fees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- admissions, amenities, mitigations, abatement, tax credits/exemptions, community benefit agreements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In-kind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facilities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Note – ARP funding for Riverside County - $480M ; San Bernardino County $423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8578851" y="1058332"/>
          <a:ext cx="4071408" cy="4178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586547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95927"/>
          </a:xfrm>
          <a:solidFill>
            <a:srgbClr val="E6AF00"/>
          </a:solidFill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Getting on ballot?  Votes needed by electorate &amp; legislators?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9625"/>
            <a:ext cx="12192000" cy="6159210"/>
          </a:xfrm>
          <a:solidFill>
            <a:schemeClr val="tx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numCol="2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VOTER INITIATIVE VS LEGISLATIVE INITIATIVE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Getting on ballot: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tax requires majority of legislature.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tax requires 2/3 legislative vote.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Charter amendments require 2/3 vote of legislature.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VOTER THRESHOLD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taxes require a 2/3 vote,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unless put on the ballot by voter initiative, when they require only a majority.</a:t>
            </a:r>
          </a:p>
          <a:p>
            <a:pPr defTabSz="9144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taxes require only a majority vote.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Charter amendments (set-asides) need a majority.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TAX VS GENERAL TAX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goes specifically to your targeted service, population, etc. – harder to pass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goes to city or county General Fund – there are some ways to get money to targeted services.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8E392-E2DF-0FAB-813B-1BE7E64C3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90" y="1894191"/>
            <a:ext cx="5795547" cy="386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8610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7_KLM001_TU_2014_EXTERNAL_110514_5a">
  <a:themeElements>
    <a:clrScheme name="Solano Children">
      <a:dk1>
        <a:srgbClr val="000000"/>
      </a:dk1>
      <a:lt1>
        <a:srgbClr val="FFFFFF"/>
      </a:lt1>
      <a:dk2>
        <a:srgbClr val="1F9FBA"/>
      </a:dk2>
      <a:lt2>
        <a:srgbClr val="93D4E2"/>
      </a:lt2>
      <a:accent1>
        <a:srgbClr val="1F9FBA"/>
      </a:accent1>
      <a:accent2>
        <a:srgbClr val="E8E470"/>
      </a:accent2>
      <a:accent3>
        <a:srgbClr val="E1962F"/>
      </a:accent3>
      <a:accent4>
        <a:srgbClr val="C1BB00"/>
      </a:accent4>
      <a:accent5>
        <a:srgbClr val="0083BE"/>
      </a:accent5>
      <a:accent6>
        <a:srgbClr val="D4487E"/>
      </a:accent6>
      <a:hlink>
        <a:srgbClr val="0083BE"/>
      </a:hlink>
      <a:folHlink>
        <a:srgbClr val="0083B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4_Default Design">
  <a:themeElements>
    <a:clrScheme name="-191">
      <a:dk1>
        <a:srgbClr val="000000"/>
      </a:dk1>
      <a:lt1>
        <a:srgbClr val="FFFFFF"/>
      </a:lt1>
      <a:dk2>
        <a:srgbClr val="000000"/>
      </a:dk2>
      <a:lt2>
        <a:srgbClr val="A0A1A3"/>
      </a:lt2>
      <a:accent1>
        <a:srgbClr val="1464AC"/>
      </a:accent1>
      <a:accent2>
        <a:srgbClr val="BCCDDE"/>
      </a:accent2>
      <a:accent3>
        <a:srgbClr val="FFFFFF"/>
      </a:accent3>
      <a:accent4>
        <a:srgbClr val="CC222B"/>
      </a:accent4>
      <a:accent5>
        <a:srgbClr val="E77379"/>
      </a:accent5>
      <a:accent6>
        <a:srgbClr val="A5A5A5"/>
      </a:accent6>
      <a:hlink>
        <a:srgbClr val="5F0224"/>
      </a:hlink>
      <a:folHlink>
        <a:srgbClr val="FCA2C2"/>
      </a:folHlink>
    </a:clrScheme>
    <a:fontScheme name="Custom 2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2B6D"/>
        </a:solidFill>
        <a:ln w="63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07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2B6D"/>
        </a:solidFill>
        <a:ln w="63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07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8E73"/>
        </a:accent1>
        <a:accent2>
          <a:srgbClr val="B5AE9C"/>
        </a:accent2>
        <a:accent3>
          <a:srgbClr val="FFFFFF"/>
        </a:accent3>
        <a:accent4>
          <a:srgbClr val="000000"/>
        </a:accent4>
        <a:accent5>
          <a:srgbClr val="C8C6BC"/>
        </a:accent5>
        <a:accent6>
          <a:srgbClr val="A49D8D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000000"/>
        </a:dk1>
        <a:lt1>
          <a:srgbClr val="FFFFFF"/>
        </a:lt1>
        <a:dk2>
          <a:srgbClr val="000000"/>
        </a:dk2>
        <a:lt2>
          <a:srgbClr val="C4C1B2"/>
        </a:lt2>
        <a:accent1>
          <a:srgbClr val="948E73"/>
        </a:accent1>
        <a:accent2>
          <a:srgbClr val="B5AE9C"/>
        </a:accent2>
        <a:accent3>
          <a:srgbClr val="FFFFFF"/>
        </a:accent3>
        <a:accent4>
          <a:srgbClr val="000000"/>
        </a:accent4>
        <a:accent5>
          <a:srgbClr val="C8C6BC"/>
        </a:accent5>
        <a:accent6>
          <a:srgbClr val="A49D8D"/>
        </a:accent6>
        <a:hlink>
          <a:srgbClr val="CC0000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000000"/>
        </a:dk1>
        <a:lt1>
          <a:srgbClr val="FFFFFF"/>
        </a:lt1>
        <a:dk2>
          <a:srgbClr val="000000"/>
        </a:dk2>
        <a:lt2>
          <a:srgbClr val="9CAA63"/>
        </a:lt2>
        <a:accent1>
          <a:srgbClr val="7B8E31"/>
        </a:accent1>
        <a:accent2>
          <a:srgbClr val="B5AE9C"/>
        </a:accent2>
        <a:accent3>
          <a:srgbClr val="FFFFFF"/>
        </a:accent3>
        <a:accent4>
          <a:srgbClr val="000000"/>
        </a:accent4>
        <a:accent5>
          <a:srgbClr val="BFC6AD"/>
        </a:accent5>
        <a:accent6>
          <a:srgbClr val="A49D8D"/>
        </a:accent6>
        <a:hlink>
          <a:srgbClr val="9C2831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000000"/>
        </a:dk1>
        <a:lt1>
          <a:srgbClr val="FFFFFF"/>
        </a:lt1>
        <a:dk2>
          <a:srgbClr val="FFFF66"/>
        </a:dk2>
        <a:lt2>
          <a:srgbClr val="808080"/>
        </a:lt2>
        <a:accent1>
          <a:srgbClr val="1E1E7A"/>
        </a:accent1>
        <a:accent2>
          <a:srgbClr val="9292E4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8484CF"/>
        </a:accent6>
        <a:hlink>
          <a:srgbClr val="FF0000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000000"/>
        </a:dk1>
        <a:lt1>
          <a:srgbClr val="FFFFFF"/>
        </a:lt1>
        <a:dk2>
          <a:srgbClr val="FFFF99"/>
        </a:dk2>
        <a:lt2>
          <a:srgbClr val="808080"/>
        </a:lt2>
        <a:accent1>
          <a:srgbClr val="1E1E7A"/>
        </a:accent1>
        <a:accent2>
          <a:srgbClr val="9292E4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8484CF"/>
        </a:accent6>
        <a:hlink>
          <a:srgbClr val="FF0000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3">
        <a:dk1>
          <a:srgbClr val="000000"/>
        </a:dk1>
        <a:lt1>
          <a:srgbClr val="FFFFFF"/>
        </a:lt1>
        <a:dk2>
          <a:srgbClr val="FFFF99"/>
        </a:dk2>
        <a:lt2>
          <a:srgbClr val="808080"/>
        </a:lt2>
        <a:accent1>
          <a:srgbClr val="1E1E7A"/>
        </a:accent1>
        <a:accent2>
          <a:srgbClr val="9292E4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8484CF"/>
        </a:accent6>
        <a:hlink>
          <a:srgbClr val="FF0000"/>
        </a:hlink>
        <a:folHlink>
          <a:srgbClr val="FFB5B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4">
        <a:dk1>
          <a:srgbClr val="000000"/>
        </a:dk1>
        <a:lt1>
          <a:srgbClr val="FFFFFF"/>
        </a:lt1>
        <a:dk2>
          <a:srgbClr val="FFFF99"/>
        </a:dk2>
        <a:lt2>
          <a:srgbClr val="808080"/>
        </a:lt2>
        <a:accent1>
          <a:srgbClr val="1E1E7A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B9B9E7"/>
        </a:accent6>
        <a:hlink>
          <a:srgbClr val="FF0000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5">
        <a:dk1>
          <a:srgbClr val="000000"/>
        </a:dk1>
        <a:lt1>
          <a:srgbClr val="FFFFFF"/>
        </a:lt1>
        <a:dk2>
          <a:srgbClr val="FFFF99"/>
        </a:dk2>
        <a:lt2>
          <a:srgbClr val="808080"/>
        </a:lt2>
        <a:accent1>
          <a:srgbClr val="1E1E7A"/>
        </a:accent1>
        <a:accent2>
          <a:srgbClr val="C8EAF4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B5D4DD"/>
        </a:accent6>
        <a:hlink>
          <a:srgbClr val="FF0000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6">
        <a:dk1>
          <a:srgbClr val="000000"/>
        </a:dk1>
        <a:lt1>
          <a:srgbClr val="FFFFFF"/>
        </a:lt1>
        <a:dk2>
          <a:srgbClr val="EFC729"/>
        </a:dk2>
        <a:lt2>
          <a:srgbClr val="808080"/>
        </a:lt2>
        <a:accent1>
          <a:srgbClr val="1E1E7A"/>
        </a:accent1>
        <a:accent2>
          <a:srgbClr val="C8EAF4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B5D4DD"/>
        </a:accent6>
        <a:hlink>
          <a:srgbClr val="CE3C42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-191">
      <a:dk1>
        <a:srgbClr val="000000"/>
      </a:dk1>
      <a:lt1>
        <a:srgbClr val="FFFFFF"/>
      </a:lt1>
      <a:dk2>
        <a:srgbClr val="000000"/>
      </a:dk2>
      <a:lt2>
        <a:srgbClr val="A0A1A3"/>
      </a:lt2>
      <a:accent1>
        <a:srgbClr val="1464AC"/>
      </a:accent1>
      <a:accent2>
        <a:srgbClr val="BCCDDE"/>
      </a:accent2>
      <a:accent3>
        <a:srgbClr val="FFFFFF"/>
      </a:accent3>
      <a:accent4>
        <a:srgbClr val="CC222B"/>
      </a:accent4>
      <a:accent5>
        <a:srgbClr val="E77379"/>
      </a:accent5>
      <a:accent6>
        <a:srgbClr val="A5A5A5"/>
      </a:accent6>
      <a:hlink>
        <a:srgbClr val="5F0224"/>
      </a:hlink>
      <a:folHlink>
        <a:srgbClr val="FCA2C2"/>
      </a:folHlink>
    </a:clrScheme>
    <a:fontScheme name="Custom 2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2B6D"/>
        </a:solidFill>
        <a:ln w="63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07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2B6D"/>
        </a:solidFill>
        <a:ln w="63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07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8E73"/>
        </a:accent1>
        <a:accent2>
          <a:srgbClr val="B5AE9C"/>
        </a:accent2>
        <a:accent3>
          <a:srgbClr val="FFFFFF"/>
        </a:accent3>
        <a:accent4>
          <a:srgbClr val="000000"/>
        </a:accent4>
        <a:accent5>
          <a:srgbClr val="C8C6BC"/>
        </a:accent5>
        <a:accent6>
          <a:srgbClr val="A49D8D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000000"/>
        </a:dk1>
        <a:lt1>
          <a:srgbClr val="FFFFFF"/>
        </a:lt1>
        <a:dk2>
          <a:srgbClr val="000000"/>
        </a:dk2>
        <a:lt2>
          <a:srgbClr val="C4C1B2"/>
        </a:lt2>
        <a:accent1>
          <a:srgbClr val="948E73"/>
        </a:accent1>
        <a:accent2>
          <a:srgbClr val="B5AE9C"/>
        </a:accent2>
        <a:accent3>
          <a:srgbClr val="FFFFFF"/>
        </a:accent3>
        <a:accent4>
          <a:srgbClr val="000000"/>
        </a:accent4>
        <a:accent5>
          <a:srgbClr val="C8C6BC"/>
        </a:accent5>
        <a:accent6>
          <a:srgbClr val="A49D8D"/>
        </a:accent6>
        <a:hlink>
          <a:srgbClr val="CC0000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000000"/>
        </a:dk1>
        <a:lt1>
          <a:srgbClr val="FFFFFF"/>
        </a:lt1>
        <a:dk2>
          <a:srgbClr val="000000"/>
        </a:dk2>
        <a:lt2>
          <a:srgbClr val="9CAA63"/>
        </a:lt2>
        <a:accent1>
          <a:srgbClr val="7B8E31"/>
        </a:accent1>
        <a:accent2>
          <a:srgbClr val="B5AE9C"/>
        </a:accent2>
        <a:accent3>
          <a:srgbClr val="FFFFFF"/>
        </a:accent3>
        <a:accent4>
          <a:srgbClr val="000000"/>
        </a:accent4>
        <a:accent5>
          <a:srgbClr val="BFC6AD"/>
        </a:accent5>
        <a:accent6>
          <a:srgbClr val="A49D8D"/>
        </a:accent6>
        <a:hlink>
          <a:srgbClr val="9C2831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000000"/>
        </a:dk1>
        <a:lt1>
          <a:srgbClr val="FFFFFF"/>
        </a:lt1>
        <a:dk2>
          <a:srgbClr val="FFFF66"/>
        </a:dk2>
        <a:lt2>
          <a:srgbClr val="808080"/>
        </a:lt2>
        <a:accent1>
          <a:srgbClr val="1E1E7A"/>
        </a:accent1>
        <a:accent2>
          <a:srgbClr val="9292E4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8484CF"/>
        </a:accent6>
        <a:hlink>
          <a:srgbClr val="FF0000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000000"/>
        </a:dk1>
        <a:lt1>
          <a:srgbClr val="FFFFFF"/>
        </a:lt1>
        <a:dk2>
          <a:srgbClr val="FFFF99"/>
        </a:dk2>
        <a:lt2>
          <a:srgbClr val="808080"/>
        </a:lt2>
        <a:accent1>
          <a:srgbClr val="1E1E7A"/>
        </a:accent1>
        <a:accent2>
          <a:srgbClr val="9292E4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8484CF"/>
        </a:accent6>
        <a:hlink>
          <a:srgbClr val="FF0000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3">
        <a:dk1>
          <a:srgbClr val="000000"/>
        </a:dk1>
        <a:lt1>
          <a:srgbClr val="FFFFFF"/>
        </a:lt1>
        <a:dk2>
          <a:srgbClr val="FFFF99"/>
        </a:dk2>
        <a:lt2>
          <a:srgbClr val="808080"/>
        </a:lt2>
        <a:accent1>
          <a:srgbClr val="1E1E7A"/>
        </a:accent1>
        <a:accent2>
          <a:srgbClr val="9292E4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8484CF"/>
        </a:accent6>
        <a:hlink>
          <a:srgbClr val="FF0000"/>
        </a:hlink>
        <a:folHlink>
          <a:srgbClr val="FFB5B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4">
        <a:dk1>
          <a:srgbClr val="000000"/>
        </a:dk1>
        <a:lt1>
          <a:srgbClr val="FFFFFF"/>
        </a:lt1>
        <a:dk2>
          <a:srgbClr val="FFFF99"/>
        </a:dk2>
        <a:lt2>
          <a:srgbClr val="808080"/>
        </a:lt2>
        <a:accent1>
          <a:srgbClr val="1E1E7A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B9B9E7"/>
        </a:accent6>
        <a:hlink>
          <a:srgbClr val="FF0000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5">
        <a:dk1>
          <a:srgbClr val="000000"/>
        </a:dk1>
        <a:lt1>
          <a:srgbClr val="FFFFFF"/>
        </a:lt1>
        <a:dk2>
          <a:srgbClr val="FFFF99"/>
        </a:dk2>
        <a:lt2>
          <a:srgbClr val="808080"/>
        </a:lt2>
        <a:accent1>
          <a:srgbClr val="1E1E7A"/>
        </a:accent1>
        <a:accent2>
          <a:srgbClr val="C8EAF4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B5D4DD"/>
        </a:accent6>
        <a:hlink>
          <a:srgbClr val="FF0000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6">
        <a:dk1>
          <a:srgbClr val="000000"/>
        </a:dk1>
        <a:lt1>
          <a:srgbClr val="FFFFFF"/>
        </a:lt1>
        <a:dk2>
          <a:srgbClr val="EFC729"/>
        </a:dk2>
        <a:lt2>
          <a:srgbClr val="808080"/>
        </a:lt2>
        <a:accent1>
          <a:srgbClr val="1E1E7A"/>
        </a:accent1>
        <a:accent2>
          <a:srgbClr val="C8EAF4"/>
        </a:accent2>
        <a:accent3>
          <a:srgbClr val="FFFFFF"/>
        </a:accent3>
        <a:accent4>
          <a:srgbClr val="000000"/>
        </a:accent4>
        <a:accent5>
          <a:srgbClr val="ABABBE"/>
        </a:accent5>
        <a:accent6>
          <a:srgbClr val="B5D4DD"/>
        </a:accent6>
        <a:hlink>
          <a:srgbClr val="CE3C42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KLM001_TU_2014_EXTERNAL_110514_5a">
  <a:themeElements>
    <a:clrScheme name="Solano Children">
      <a:dk1>
        <a:srgbClr val="000000"/>
      </a:dk1>
      <a:lt1>
        <a:srgbClr val="FFFFFF"/>
      </a:lt1>
      <a:dk2>
        <a:srgbClr val="1F9FBA"/>
      </a:dk2>
      <a:lt2>
        <a:srgbClr val="93D4E2"/>
      </a:lt2>
      <a:accent1>
        <a:srgbClr val="1F9FBA"/>
      </a:accent1>
      <a:accent2>
        <a:srgbClr val="E8E470"/>
      </a:accent2>
      <a:accent3>
        <a:srgbClr val="E1962F"/>
      </a:accent3>
      <a:accent4>
        <a:srgbClr val="C1BB00"/>
      </a:accent4>
      <a:accent5>
        <a:srgbClr val="0083BE"/>
      </a:accent5>
      <a:accent6>
        <a:srgbClr val="D4487E"/>
      </a:accent6>
      <a:hlink>
        <a:srgbClr val="0083BE"/>
      </a:hlink>
      <a:folHlink>
        <a:srgbClr val="0083B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4514</TotalTime>
  <Words>2827</Words>
  <Application>Microsoft Office PowerPoint</Application>
  <PresentationFormat>Widescreen</PresentationFormat>
  <Paragraphs>509</Paragraphs>
  <Slides>44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5" baseType="lpstr">
      <vt:lpstr>Arial</vt:lpstr>
      <vt:lpstr>Arial Black</vt:lpstr>
      <vt:lpstr>Arial Rounded MT Bold</vt:lpstr>
      <vt:lpstr>Calibri</vt:lpstr>
      <vt:lpstr>Calibri Light</vt:lpstr>
      <vt:lpstr>Century Gothic</vt:lpstr>
      <vt:lpstr>Symbol</vt:lpstr>
      <vt:lpstr>Tahoma</vt:lpstr>
      <vt:lpstr>Times New Roman</vt:lpstr>
      <vt:lpstr>Wingdings</vt:lpstr>
      <vt:lpstr>Wingdings 3</vt:lpstr>
      <vt:lpstr>7_KLM001_TU_2014_EXTERNAL_110514_5a</vt:lpstr>
      <vt:lpstr>1_Office Theme</vt:lpstr>
      <vt:lpstr>1_Ion</vt:lpstr>
      <vt:lpstr>4_Default Design</vt:lpstr>
      <vt:lpstr>9_Default Design</vt:lpstr>
      <vt:lpstr>2_Office Theme</vt:lpstr>
      <vt:lpstr>3_Office Theme</vt:lpstr>
      <vt:lpstr>8_KLM001_TU_2014_EXTERNAL_110514_5a</vt:lpstr>
      <vt:lpstr>Office Theme</vt:lpstr>
      <vt:lpstr>Microsoft PowerPoint 97-2003 Presentation</vt:lpstr>
      <vt:lpstr>BALLOT 2024 FORWARD</vt:lpstr>
      <vt:lpstr>      WHAT NEEDS TO BE IN PLACE? </vt:lpstr>
      <vt:lpstr>WHAT TO CONSIDER IN MAKING DECISIONS  ABOUT REVENUE STRATEGY?</vt:lpstr>
      <vt:lpstr>STEPS FOR DETERMINING REVENUE STRATEGY</vt:lpstr>
      <vt:lpstr> 3 WAYS TO GET LOCAL PUBLIC DOLLARS </vt:lpstr>
      <vt:lpstr>FINDING THE RIGHT FUNDING STRATEGY</vt:lpstr>
      <vt:lpstr>FINDING THE RIGHT FUNDING STRATEGY</vt:lpstr>
      <vt:lpstr>FINDING THE RIGHT FUNDING STRATEGY</vt:lpstr>
      <vt:lpstr>Getting on ballot?  Votes needed by electorate &amp; legislators? </vt:lpstr>
      <vt:lpstr>      TAXES OR SET-ASIDES </vt:lpstr>
      <vt:lpstr>POSSIBLE SOURCES OF FUNDING</vt:lpstr>
      <vt:lpstr>POSSIBLE SOURCES OF FUNDING</vt:lpstr>
      <vt:lpstr>  SOURCES OF REVENUE </vt:lpstr>
      <vt:lpstr>WHAT ARE THE REVENUE OPTIONS?</vt:lpstr>
      <vt:lpstr>WHAT TO CONSIDER IN MAKING DECISIONS ABOUT FUNDING STRATEGY?</vt:lpstr>
      <vt:lpstr>  TAXES OR SET-ASIDES – GETTING ON THE BALLOT</vt:lpstr>
      <vt:lpstr> Decisions Decisions Decisions </vt:lpstr>
      <vt:lpstr>How much do you need? How much can you expect to raise?</vt:lpstr>
      <vt:lpstr>WHAT TO CONSIDER IN MAKING DECISIONS ABOUT FUNDING STREAM?</vt:lpstr>
      <vt:lpstr>       </vt:lpstr>
      <vt:lpstr>    REVENUE OPTIONS: TAXES AND SET-ASIDES </vt:lpstr>
      <vt:lpstr>   Passing and Failing Measures by Type, Nov. 2022</vt:lpstr>
      <vt:lpstr>   Passing and Failing Measures by Type, Nov. 2022</vt:lpstr>
      <vt:lpstr> </vt:lpstr>
      <vt:lpstr>PowerPoint Presentation</vt:lpstr>
      <vt:lpstr>Sales Tax Rates in large US cities</vt:lpstr>
      <vt:lpstr>CITY AND COUNTY TAXES</vt:lpstr>
      <vt:lpstr>Property Taxes</vt:lpstr>
      <vt:lpstr>Sales Taxes</vt:lpstr>
      <vt:lpstr>Marijuana Taxes</vt:lpstr>
      <vt:lpstr>Budget Set-Asides</vt:lpstr>
      <vt:lpstr>Business Taxes</vt:lpstr>
      <vt:lpstr>Voters’ favorite taxes are the ones they do not have to pay.</vt:lpstr>
      <vt:lpstr>AGrowing Moveent</vt:lpstr>
      <vt:lpstr>FUNDING THE NEXT GENERATION</vt:lpstr>
      <vt:lpstr>ASSESSING FEASIBILITY – ART NOT SCIENCE</vt:lpstr>
      <vt:lpstr>CITY AND COUNTY TAXES</vt:lpstr>
      <vt:lpstr>       </vt:lpstr>
      <vt:lpstr>PowerPoint Presentation</vt:lpstr>
      <vt:lpstr>The New Funding Frontier:  Pros and Cons</vt:lpstr>
      <vt:lpstr>Sales taxes, parcel taxes, and cannabis taxes were particularly popular.</vt:lpstr>
      <vt:lpstr>Voters are much more likely to support a funding measure with accountability mechanisms.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Brodkin</dc:creator>
  <cp:lastModifiedBy>Margaret Brodkin</cp:lastModifiedBy>
  <cp:revision>9</cp:revision>
  <dcterms:created xsi:type="dcterms:W3CDTF">2023-03-08T17:32:09Z</dcterms:created>
  <dcterms:modified xsi:type="dcterms:W3CDTF">2023-03-20T21:31:07Z</dcterms:modified>
</cp:coreProperties>
</file>