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2" r:id="rId2"/>
    <p:sldMasterId id="2147483704" r:id="rId3"/>
  </p:sldMasterIdLst>
  <p:notesMasterIdLst>
    <p:notesMasterId r:id="rId22"/>
  </p:notesMasterIdLst>
  <p:sldIdLst>
    <p:sldId id="4041" r:id="rId4"/>
    <p:sldId id="4042" r:id="rId5"/>
    <p:sldId id="4043" r:id="rId6"/>
    <p:sldId id="4045" r:id="rId7"/>
    <p:sldId id="4046" r:id="rId8"/>
    <p:sldId id="280" r:id="rId9"/>
    <p:sldId id="291" r:id="rId10"/>
    <p:sldId id="4055" r:id="rId11"/>
    <p:sldId id="4051" r:id="rId12"/>
    <p:sldId id="4053" r:id="rId13"/>
    <p:sldId id="4050" r:id="rId14"/>
    <p:sldId id="4054" r:id="rId15"/>
    <p:sldId id="4052" r:id="rId16"/>
    <p:sldId id="358" r:id="rId17"/>
    <p:sldId id="4056" r:id="rId18"/>
    <p:sldId id="276" r:id="rId19"/>
    <p:sldId id="273" r:id="rId20"/>
    <p:sldId id="297" r:id="rId2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39" autoAdjust="0"/>
    <p:restoredTop sz="81276" autoAdjust="0"/>
  </p:normalViewPr>
  <p:slideViewPr>
    <p:cSldViewPr snapToGrid="0">
      <p:cViewPr varScale="1">
        <p:scale>
          <a:sx n="68" d="100"/>
          <a:sy n="68" d="100"/>
        </p:scale>
        <p:origin x="126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0"/>
        <c:dLbls>
          <c:showLegendKey val="0"/>
          <c:showVal val="0"/>
          <c:showCatName val="0"/>
          <c:showSerName val="0"/>
          <c:showPercent val="1"/>
          <c:showBubbleSize val="0"/>
          <c:showLeaderLines val="0"/>
        </c:dLbls>
        <c:firstSliceAng val="0"/>
        <c:holeSize val="4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7176D54-BBDD-417E-9DDA-42B73DF871C8}" type="datetimeFigureOut">
              <a:rPr lang="en-US" smtClean="0"/>
              <a:t>5/30/2025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7EA68FFF-4087-47AD-8737-A893745242F6}" type="slidenum">
              <a:rPr lang="en-US" smtClean="0"/>
              <a:t>‹#›</a:t>
            </a:fld>
            <a:endParaRPr lang="en-US"/>
          </a:p>
        </p:txBody>
      </p:sp>
    </p:spTree>
    <p:extLst>
      <p:ext uri="{BB962C8B-B14F-4D97-AF65-F5344CB8AC3E}">
        <p14:creationId xmlns:p14="http://schemas.microsoft.com/office/powerpoint/2010/main" val="29215736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s://www.linkedin.com/pulse/diverse-inclusive-stock-photography-lidia-varesco-racoma/" TargetMode="External"/><Relationship Id="rId3" Type="http://schemas.openxmlformats.org/officeDocument/2006/relationships/hyperlink" Target="https://drive.google.com/drive/folders/1FHffttD-QBhIf3FIQ9NYCAM1NUWZwTNz?usp=sharing" TargetMode="External"/><Relationship Id="rId7" Type="http://schemas.openxmlformats.org/officeDocument/2006/relationships/hyperlink" Target="https://nappy.co/"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www.pexels.com/" TargetMode="External"/><Relationship Id="rId5" Type="http://schemas.openxmlformats.org/officeDocument/2006/relationships/hyperlink" Target="https://unsplash.com/" TargetMode="External"/><Relationship Id="rId4" Type="http://schemas.openxmlformats.org/officeDocument/2006/relationships/hyperlink" Target="https://images.all4ed.org/" TargetMode="External"/><Relationship Id="rId9" Type="http://schemas.openxmlformats.org/officeDocument/2006/relationships/hyperlink" Target="https://www.flaticon.com/"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p1: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18" name="Google Shape;918;p1: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a:lnSpc>
                <a:spcPct val="107000"/>
              </a:lnSpc>
              <a:buSzPts val="1400"/>
            </a:pPr>
            <a:r>
              <a:rPr lang="en-US" sz="1800" b="1">
                <a:latin typeface="Calibri"/>
                <a:ea typeface="Calibri"/>
                <a:cs typeface="Calibri"/>
                <a:sym typeface="Calibri"/>
              </a:rPr>
              <a:t>Sources for Stock Images, Icons, and Other Visuals for PowerPoint Presentations</a:t>
            </a:r>
            <a:endParaRPr sz="1800">
              <a:latin typeface="Calibri"/>
              <a:ea typeface="Calibri"/>
              <a:cs typeface="Calibri"/>
              <a:sym typeface="Calibri"/>
            </a:endParaRPr>
          </a:p>
          <a:p>
            <a:pPr>
              <a:lnSpc>
                <a:spcPct val="107000"/>
              </a:lnSpc>
              <a:buSzPts val="1400"/>
            </a:pPr>
            <a:r>
              <a:rPr lang="en-US" sz="1800" b="1">
                <a:latin typeface="Calibri"/>
                <a:ea typeface="Calibri"/>
                <a:cs typeface="Calibri"/>
                <a:sym typeface="Calibri"/>
              </a:rPr>
              <a:t> </a:t>
            </a:r>
            <a:endParaRPr sz="1800">
              <a:latin typeface="Calibri"/>
              <a:ea typeface="Calibri"/>
              <a:cs typeface="Calibri"/>
              <a:sym typeface="Calibri"/>
            </a:endParaRPr>
          </a:p>
          <a:p>
            <a:pPr>
              <a:lnSpc>
                <a:spcPct val="107000"/>
              </a:lnSpc>
              <a:buSzPts val="1400"/>
            </a:pPr>
            <a:r>
              <a:rPr lang="en-US" sz="1800" b="1">
                <a:latin typeface="Calibri"/>
                <a:ea typeface="Calibri"/>
                <a:cs typeface="Calibri"/>
                <a:sym typeface="Calibri"/>
              </a:rPr>
              <a:t>Photos</a:t>
            </a:r>
            <a:endParaRPr sz="1800">
              <a:latin typeface="Calibri"/>
              <a:ea typeface="Calibri"/>
              <a:cs typeface="Calibri"/>
              <a:sym typeface="Calibri"/>
            </a:endParaRPr>
          </a:p>
          <a:p>
            <a:pPr>
              <a:lnSpc>
                <a:spcPct val="107000"/>
              </a:lnSpc>
              <a:buSzPts val="1400"/>
            </a:pPr>
            <a:r>
              <a:rPr lang="en-US" sz="1800" u="sng">
                <a:solidFill>
                  <a:srgbClr val="0563C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Children’s Funding Project Stock Images Library</a:t>
            </a:r>
            <a:r>
              <a:rPr lang="en-US" sz="1800">
                <a:latin typeface="Calibri"/>
                <a:ea typeface="Calibri"/>
                <a:cs typeface="Calibri"/>
                <a:sym typeface="Calibri"/>
              </a:rPr>
              <a:t>: (file path: G:/CFP/Communications/Presentations/Stock Images) Consult this folder </a:t>
            </a:r>
            <a:r>
              <a:rPr lang="en-US" sz="1800" i="1">
                <a:latin typeface="Calibri"/>
                <a:ea typeface="Calibri"/>
                <a:cs typeface="Calibri"/>
                <a:sym typeface="Calibri"/>
              </a:rPr>
              <a:t>first</a:t>
            </a:r>
            <a:r>
              <a:rPr lang="en-US" sz="1800">
                <a:latin typeface="Calibri"/>
                <a:ea typeface="Calibri"/>
                <a:cs typeface="Calibri"/>
                <a:sym typeface="Calibri"/>
              </a:rPr>
              <a:t> to find photos used and approved by the Communications team. The subfolders are organized by the age of the children featured in the photos. https://drive.google.com/drive/folders/1FHffttD-QBhIf3FIQ9NYCAM1NUWZwTNz?usp=sharing</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u="sng">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EDUimages</a:t>
            </a:r>
            <a:r>
              <a:rPr lang="en-US" sz="1800">
                <a:latin typeface="Calibri"/>
                <a:ea typeface="Calibri"/>
                <a:cs typeface="Calibri"/>
                <a:sym typeface="Calibri"/>
              </a:rPr>
              <a:t>: This free online collection features more than 700 photos of real children and educators in real schools; after-school, career preparation, and community-based programs; and preschools. NOTE: All photos in this collection have a photo credit that you </a:t>
            </a:r>
            <a:r>
              <a:rPr lang="en-US" sz="1800" i="1">
                <a:latin typeface="Calibri"/>
                <a:ea typeface="Calibri"/>
                <a:cs typeface="Calibri"/>
                <a:sym typeface="Calibri"/>
              </a:rPr>
              <a:t>must </a:t>
            </a:r>
            <a:r>
              <a:rPr lang="en-US" sz="1800">
                <a:latin typeface="Calibri"/>
                <a:ea typeface="Calibri"/>
                <a:cs typeface="Calibri"/>
                <a:sym typeface="Calibri"/>
              </a:rPr>
              <a:t>include with the image if you use it in your slide presentation. https://images.all4ed.org/</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u="sng">
                <a:solidFill>
                  <a:srgbClr val="0563C1"/>
                </a:solidFill>
                <a:latin typeface="Calibri"/>
                <a:ea typeface="Calibri"/>
                <a:cs typeface="Calibri"/>
                <a:sym typeface="Calibri"/>
                <a:hlinkClick r:id="rId5">
                  <a:extLst>
                    <a:ext uri="{A12FA001-AC4F-418D-AE19-62706E023703}">
                      <ahyp:hlinkClr xmlns:ahyp="http://schemas.microsoft.com/office/drawing/2018/hyperlinkcolor" val="tx"/>
                    </a:ext>
                  </a:extLst>
                </a:hlinkClick>
              </a:rPr>
              <a:t>Unsplash</a:t>
            </a:r>
            <a:r>
              <a:rPr lang="en-US" sz="1800">
                <a:latin typeface="Calibri"/>
                <a:ea typeface="Calibri"/>
                <a:cs typeface="Calibri"/>
                <a:sym typeface="Calibri"/>
              </a:rPr>
              <a:t>: Free photos from a variety of genres. https://unsplash.com/</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u="sng">
                <a:solidFill>
                  <a:srgbClr val="0563C1"/>
                </a:solidFill>
                <a:latin typeface="Calibri"/>
                <a:ea typeface="Calibri"/>
                <a:cs typeface="Calibri"/>
                <a:sym typeface="Calibri"/>
                <a:hlinkClick r:id="rId6">
                  <a:extLst>
                    <a:ext uri="{A12FA001-AC4F-418D-AE19-62706E023703}">
                      <ahyp:hlinkClr xmlns:ahyp="http://schemas.microsoft.com/office/drawing/2018/hyperlinkcolor" val="tx"/>
                    </a:ext>
                  </a:extLst>
                </a:hlinkClick>
              </a:rPr>
              <a:t>Pexels:</a:t>
            </a:r>
            <a:r>
              <a:rPr lang="en-US" sz="1800">
                <a:latin typeface="Calibri"/>
                <a:ea typeface="Calibri"/>
                <a:cs typeface="Calibri"/>
                <a:sym typeface="Calibri"/>
              </a:rPr>
              <a:t> Free stock photos from various genres. https://www.pexels.com/</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u="sng">
                <a:solidFill>
                  <a:srgbClr val="0563C1"/>
                </a:solidFill>
                <a:latin typeface="Calibri"/>
                <a:ea typeface="Calibri"/>
                <a:cs typeface="Calibri"/>
                <a:sym typeface="Calibri"/>
                <a:hlinkClick r:id="rId7">
                  <a:extLst>
                    <a:ext uri="{A12FA001-AC4F-418D-AE19-62706E023703}">
                      <ahyp:hlinkClr xmlns:ahyp="http://schemas.microsoft.com/office/drawing/2018/hyperlinkcolor" val="tx"/>
                    </a:ext>
                  </a:extLst>
                </a:hlinkClick>
              </a:rPr>
              <a:t>Nappy:</a:t>
            </a:r>
            <a:r>
              <a:rPr lang="en-US" sz="1800">
                <a:latin typeface="Calibri"/>
                <a:ea typeface="Calibri"/>
                <a:cs typeface="Calibri"/>
                <a:sym typeface="Calibri"/>
              </a:rPr>
              <a:t> Beautiful, free high-resolution photos of Black and Brown people. https://nappy.co/</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a:latin typeface="Calibri"/>
                <a:ea typeface="Calibri"/>
                <a:cs typeface="Calibri"/>
                <a:sym typeface="Calibri"/>
              </a:rPr>
              <a:t>Also check out this list of </a:t>
            </a:r>
            <a:r>
              <a:rPr lang="en-US" sz="1800" u="sng">
                <a:solidFill>
                  <a:srgbClr val="0563C1"/>
                </a:solidFill>
                <a:latin typeface="Calibri"/>
                <a:ea typeface="Calibri"/>
                <a:cs typeface="Calibri"/>
                <a:sym typeface="Calibri"/>
                <a:hlinkClick r:id="rId8">
                  <a:extLst>
                    <a:ext uri="{A12FA001-AC4F-418D-AE19-62706E023703}">
                      <ahyp:hlinkClr xmlns:ahyp="http://schemas.microsoft.com/office/drawing/2018/hyperlinkcolor" val="tx"/>
                    </a:ext>
                  </a:extLst>
                </a:hlinkClick>
              </a:rPr>
              <a:t>Diverse and Inclusive Stock Photography and Illustration websites</a:t>
            </a:r>
            <a:r>
              <a:rPr lang="en-US" sz="1800">
                <a:latin typeface="Calibri"/>
                <a:ea typeface="Calibri"/>
                <a:cs typeface="Calibri"/>
                <a:sym typeface="Calibri"/>
              </a:rPr>
              <a:t>. NOTE: Most of these websites charge fees, but some do offer images for free or free with attribution/photo credit. https://www.linkedin.com/pulse/diverse-inclusive-stock-photography-lidia-varesco-racoma/</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b="1">
                <a:latin typeface="Calibri"/>
                <a:ea typeface="Calibri"/>
                <a:cs typeface="Calibri"/>
                <a:sym typeface="Calibri"/>
              </a:rPr>
              <a:t>Icons/Illustrations</a:t>
            </a:r>
            <a:endParaRPr sz="1800">
              <a:latin typeface="Calibri"/>
              <a:ea typeface="Calibri"/>
              <a:cs typeface="Calibri"/>
              <a:sym typeface="Calibri"/>
            </a:endParaRPr>
          </a:p>
          <a:p>
            <a:pPr>
              <a:lnSpc>
                <a:spcPct val="107000"/>
              </a:lnSpc>
              <a:buSzPts val="1400"/>
            </a:pPr>
            <a:r>
              <a:rPr lang="en-US" sz="1800">
                <a:latin typeface="Calibri"/>
                <a:ea typeface="Calibri"/>
                <a:cs typeface="Calibri"/>
                <a:sym typeface="Calibri"/>
              </a:rPr>
              <a:t>PowerPoint Icon Library: Open PowerPoint and start a new presentation. At the top in the tool bar, click the “Icons” tab to launch the icon library. </a:t>
            </a:r>
            <a:endParaRPr/>
          </a:p>
          <a:p>
            <a:pPr>
              <a:lnSpc>
                <a:spcPct val="107000"/>
              </a:lnSpc>
              <a:buSzPts val="1400"/>
            </a:pPr>
            <a:r>
              <a:rPr lang="en-US" sz="1800">
                <a:latin typeface="Calibri"/>
                <a:ea typeface="Calibri"/>
                <a:cs typeface="Calibri"/>
                <a:sym typeface="Calibri"/>
              </a:rPr>
              <a:t> </a:t>
            </a:r>
            <a:endParaRPr/>
          </a:p>
          <a:p>
            <a:pPr>
              <a:lnSpc>
                <a:spcPct val="107000"/>
              </a:lnSpc>
              <a:buSzPts val="1400"/>
            </a:pPr>
            <a:r>
              <a:rPr lang="en-US" sz="1800" u="sng">
                <a:solidFill>
                  <a:srgbClr val="0563C1"/>
                </a:solidFill>
                <a:latin typeface="Calibri"/>
                <a:ea typeface="Calibri"/>
                <a:cs typeface="Calibri"/>
                <a:sym typeface="Calibri"/>
                <a:hlinkClick r:id="rId9">
                  <a:extLst>
                    <a:ext uri="{A12FA001-AC4F-418D-AE19-62706E023703}">
                      <ahyp:hlinkClr xmlns:ahyp="http://schemas.microsoft.com/office/drawing/2018/hyperlinkcolor" val="tx"/>
                    </a:ext>
                  </a:extLst>
                </a:hlinkClick>
              </a:rPr>
              <a:t>Flaticons</a:t>
            </a:r>
            <a:r>
              <a:rPr lang="en-US" sz="1800">
                <a:latin typeface="Calibri"/>
                <a:ea typeface="Calibri"/>
                <a:cs typeface="Calibri"/>
                <a:sym typeface="Calibri"/>
              </a:rPr>
              <a:t>: This website offers 8.0M+ free icons, stickers, and logos in PNG format. You can create a free account to access the icon library. NOTE: With the free account, you </a:t>
            </a:r>
            <a:r>
              <a:rPr lang="en-US" sz="1800" i="1">
                <a:latin typeface="Calibri"/>
                <a:ea typeface="Calibri"/>
                <a:cs typeface="Calibri"/>
                <a:sym typeface="Calibri"/>
              </a:rPr>
              <a:t>must</a:t>
            </a:r>
            <a:r>
              <a:rPr lang="en-US" sz="1800">
                <a:latin typeface="Calibri"/>
                <a:ea typeface="Calibri"/>
                <a:cs typeface="Calibri"/>
                <a:sym typeface="Calibri"/>
              </a:rPr>
              <a:t> include a credit/author attribution with any images you use in your presentation. https://www.flaticon.com/</a:t>
            </a:r>
            <a:endParaRPr/>
          </a:p>
          <a:p>
            <a:pPr>
              <a:lnSpc>
                <a:spcPct val="107000"/>
              </a:lnSpc>
              <a:buSzPts val="1400"/>
            </a:pPr>
            <a:endParaRPr sz="1800">
              <a:latin typeface="Calibri"/>
              <a:ea typeface="Calibri"/>
              <a:cs typeface="Calibri"/>
              <a:sym typeface="Calibri"/>
            </a:endParaRPr>
          </a:p>
          <a:p>
            <a:pPr>
              <a:buSzPts val="1400"/>
            </a:pPr>
            <a:endParaRPr/>
          </a:p>
        </p:txBody>
      </p:sp>
      <p:sp>
        <p:nvSpPr>
          <p:cNvPr id="919" name="Google Shape;919;p1: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defTabSz="931774">
              <a:buClr>
                <a:srgbClr val="000000"/>
              </a:buClr>
              <a:buSzPts val="1400"/>
              <a:defRPr/>
            </a:pPr>
            <a:fld id="{00000000-1234-1234-1234-123412341234}" type="slidenum">
              <a:rPr lang="en-US" sz="1400" kern="0">
                <a:solidFill>
                  <a:srgbClr val="000000"/>
                </a:solidFill>
                <a:latin typeface="Arial"/>
                <a:cs typeface="Arial"/>
                <a:sym typeface="Arial"/>
              </a:rPr>
              <a:pPr defTabSz="931774">
                <a:buClr>
                  <a:srgbClr val="000000"/>
                </a:buClr>
                <a:buSzPts val="1400"/>
                <a:defRPr/>
              </a:pPr>
              <a:t>1</a:t>
            </a:fld>
            <a:endParaRPr sz="1400" kern="0">
              <a:solidFill>
                <a:srgbClr val="000000"/>
              </a:solidFill>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https://kingcounty.gov/~/media/depts/elections/how-to-vote/voters-pamphlet/2015/201511-voters-pamphlet-ed4.ashx?la=en</a:t>
            </a:r>
          </a:p>
        </p:txBody>
      </p:sp>
      <p:sp>
        <p:nvSpPr>
          <p:cNvPr id="4" name="Slide Number Placeholder 3"/>
          <p:cNvSpPr>
            <a:spLocks noGrp="1"/>
          </p:cNvSpPr>
          <p:nvPr>
            <p:ph type="sldNum" sz="quarter" idx="5"/>
          </p:nvPr>
        </p:nvSpPr>
        <p:spPr/>
        <p:txBody>
          <a:bodyPr/>
          <a:lstStyle/>
          <a:p>
            <a:fld id="{7EA68FFF-4087-47AD-8737-A893745242F6}" type="slidenum">
              <a:rPr lang="en-US" smtClean="0"/>
              <a:t>2</a:t>
            </a:fld>
            <a:endParaRPr lang="en-US"/>
          </a:p>
        </p:txBody>
      </p:sp>
    </p:spTree>
    <p:extLst>
      <p:ext uri="{BB962C8B-B14F-4D97-AF65-F5344CB8AC3E}">
        <p14:creationId xmlns:p14="http://schemas.microsoft.com/office/powerpoint/2010/main" val="3438181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https://multco.us/file/multnomah_county_voters%27_pamphlet_-_nov_2020_general_election/download</a:t>
            </a:r>
          </a:p>
        </p:txBody>
      </p:sp>
      <p:sp>
        <p:nvSpPr>
          <p:cNvPr id="4" name="Slide Number Placeholder 3"/>
          <p:cNvSpPr>
            <a:spLocks noGrp="1"/>
          </p:cNvSpPr>
          <p:nvPr>
            <p:ph type="sldNum" sz="quarter" idx="5"/>
          </p:nvPr>
        </p:nvSpPr>
        <p:spPr/>
        <p:txBody>
          <a:bodyPr/>
          <a:lstStyle/>
          <a:p>
            <a:fld id="{7EA68FFF-4087-47AD-8737-A893745242F6}" type="slidenum">
              <a:rPr lang="en-US" smtClean="0"/>
              <a:t>3</a:t>
            </a:fld>
            <a:endParaRPr lang="en-US"/>
          </a:p>
        </p:txBody>
      </p:sp>
    </p:spTree>
    <p:extLst>
      <p:ext uri="{BB962C8B-B14F-4D97-AF65-F5344CB8AC3E}">
        <p14:creationId xmlns:p14="http://schemas.microsoft.com/office/powerpoint/2010/main" val="3215339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https://www.tallahassee.com/story/news/tlhelections2020/2020/10/03/voters-guide-leon-county-childrens-services-council-referendum/3491965001/</a:t>
            </a:r>
          </a:p>
        </p:txBody>
      </p:sp>
      <p:sp>
        <p:nvSpPr>
          <p:cNvPr id="4" name="Slide Number Placeholder 3"/>
          <p:cNvSpPr>
            <a:spLocks noGrp="1"/>
          </p:cNvSpPr>
          <p:nvPr>
            <p:ph type="sldNum" sz="quarter" idx="5"/>
          </p:nvPr>
        </p:nvSpPr>
        <p:spPr/>
        <p:txBody>
          <a:bodyPr/>
          <a:lstStyle/>
          <a:p>
            <a:fld id="{7EA68FFF-4087-47AD-8737-A893745242F6}" type="slidenum">
              <a:rPr lang="en-US" smtClean="0"/>
              <a:t>4</a:t>
            </a:fld>
            <a:endParaRPr lang="en-US"/>
          </a:p>
        </p:txBody>
      </p:sp>
    </p:spTree>
    <p:extLst>
      <p:ext uri="{BB962C8B-B14F-4D97-AF65-F5344CB8AC3E}">
        <p14:creationId xmlns:p14="http://schemas.microsoft.com/office/powerpoint/2010/main" val="2728925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EA68FFF-4087-47AD-8737-A893745242F6}" type="slidenum">
              <a:rPr lang="en-US" smtClean="0"/>
              <a:t>6</a:t>
            </a:fld>
            <a:endParaRPr lang="en-US"/>
          </a:p>
        </p:txBody>
      </p:sp>
    </p:spTree>
    <p:extLst>
      <p:ext uri="{BB962C8B-B14F-4D97-AF65-F5344CB8AC3E}">
        <p14:creationId xmlns:p14="http://schemas.microsoft.com/office/powerpoint/2010/main" val="2629234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3"/>
        <p:cNvGrpSpPr/>
        <p:nvPr/>
      </p:nvGrpSpPr>
      <p:grpSpPr>
        <a:xfrm>
          <a:off x="0" y="0"/>
          <a:ext cx="0" cy="0"/>
          <a:chOff x="0" y="0"/>
          <a:chExt cx="0" cy="0"/>
        </a:xfrm>
      </p:grpSpPr>
      <p:sp>
        <p:nvSpPr>
          <p:cNvPr id="2084" name="Google Shape;2084;p37: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85" name="Google Shape;2085;p37: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a:buSzPts val="1400"/>
            </a:pPr>
            <a:endParaRPr/>
          </a:p>
        </p:txBody>
      </p:sp>
      <p:sp>
        <p:nvSpPr>
          <p:cNvPr id="2086" name="Google Shape;2086;p37: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defTabSz="931774">
              <a:buClr>
                <a:srgbClr val="000000"/>
              </a:buClr>
              <a:buSzPts val="1400"/>
              <a:defRPr/>
            </a:pPr>
            <a:fld id="{00000000-1234-1234-1234-123412341234}" type="slidenum">
              <a:rPr lang="en-US" sz="1400" kern="0">
                <a:solidFill>
                  <a:srgbClr val="000000"/>
                </a:solidFill>
                <a:latin typeface="Arial"/>
                <a:cs typeface="Arial"/>
                <a:sym typeface="Arial"/>
              </a:rPr>
              <a:pPr defTabSz="931774">
                <a:buClr>
                  <a:srgbClr val="000000"/>
                </a:buClr>
                <a:buSzPts val="1400"/>
                <a:defRPr/>
              </a:pPr>
              <a:t>7</a:t>
            </a:fld>
            <a:endParaRPr sz="1400" kern="0">
              <a:solidFill>
                <a:srgbClr val="000000"/>
              </a:solidFill>
              <a:latin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67CAC-BFE4-4BF1-E57C-353EF57F65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D8ACF0-7EDB-B42F-9F1A-B45A334D12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A70D3D-C14A-8159-B248-9C9CF767B7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3F252D-C648-B065-1D6D-6B066114C294}"/>
              </a:ext>
            </a:extLst>
          </p:cNvPr>
          <p:cNvSpPr>
            <a:spLocks noGrp="1"/>
          </p:cNvSpPr>
          <p:nvPr>
            <p:ph type="sldNum" sz="quarter" idx="5"/>
          </p:nvPr>
        </p:nvSpPr>
        <p:spPr/>
        <p:txBody>
          <a:bodyPr/>
          <a:lstStyle/>
          <a:p>
            <a:fld id="{7EA68FFF-4087-47AD-8737-A893745242F6}" type="slidenum">
              <a:rPr lang="en-US" smtClean="0"/>
              <a:t>8</a:t>
            </a:fld>
            <a:endParaRPr lang="en-US"/>
          </a:p>
        </p:txBody>
      </p:sp>
    </p:spTree>
    <p:extLst>
      <p:ext uri="{BB962C8B-B14F-4D97-AF65-F5344CB8AC3E}">
        <p14:creationId xmlns:p14="http://schemas.microsoft.com/office/powerpoint/2010/main" val="3488183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5A3F9-048D-112B-8636-B787E8AF6D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C756C3-7917-2106-94A0-B7B49DA201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558EB5-1A13-C9D1-199A-E243429E4F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29CFF4-0267-1A5D-D3AE-7E61A6B169AB}"/>
              </a:ext>
            </a:extLst>
          </p:cNvPr>
          <p:cNvSpPr>
            <a:spLocks noGrp="1"/>
          </p:cNvSpPr>
          <p:nvPr>
            <p:ph type="sldNum" sz="quarter" idx="5"/>
          </p:nvPr>
        </p:nvSpPr>
        <p:spPr/>
        <p:txBody>
          <a:bodyPr/>
          <a:lstStyle/>
          <a:p>
            <a:fld id="{7EA68FFF-4087-47AD-8737-A893745242F6}" type="slidenum">
              <a:rPr lang="en-US" smtClean="0"/>
              <a:t>9</a:t>
            </a:fld>
            <a:endParaRPr lang="en-US"/>
          </a:p>
        </p:txBody>
      </p:sp>
    </p:spTree>
    <p:extLst>
      <p:ext uri="{BB962C8B-B14F-4D97-AF65-F5344CB8AC3E}">
        <p14:creationId xmlns:p14="http://schemas.microsoft.com/office/powerpoint/2010/main" val="14445222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FB5C5-18EC-FF05-9B74-A2EABD3C99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2F81C9-3E75-D371-3B8E-F640A671C7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1CBB0B-252F-1795-A86D-3A1CD6C6BA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4E070F-1C8B-709F-F41F-40DA78608183}"/>
              </a:ext>
            </a:extLst>
          </p:cNvPr>
          <p:cNvSpPr>
            <a:spLocks noGrp="1"/>
          </p:cNvSpPr>
          <p:nvPr>
            <p:ph type="sldNum" sz="quarter" idx="5"/>
          </p:nvPr>
        </p:nvSpPr>
        <p:spPr/>
        <p:txBody>
          <a:bodyPr/>
          <a:lstStyle/>
          <a:p>
            <a:fld id="{7EA68FFF-4087-47AD-8737-A893745242F6}" type="slidenum">
              <a:rPr lang="en-US" smtClean="0"/>
              <a:t>10</a:t>
            </a:fld>
            <a:endParaRPr lang="en-US"/>
          </a:p>
        </p:txBody>
      </p:sp>
    </p:spTree>
    <p:extLst>
      <p:ext uri="{BB962C8B-B14F-4D97-AF65-F5344CB8AC3E}">
        <p14:creationId xmlns:p14="http://schemas.microsoft.com/office/powerpoint/2010/main" val="1956645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EAA9A-94EA-6DF4-918B-C446BC4C74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60D17-FFCF-76A3-2CF1-B9EFC7B02A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CA43B9-B2CF-82C9-C2C3-976F80B407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B3DBBE-0C3A-4950-2810-FA5AAE068ECF}"/>
              </a:ext>
            </a:extLst>
          </p:cNvPr>
          <p:cNvSpPr>
            <a:spLocks noGrp="1"/>
          </p:cNvSpPr>
          <p:nvPr>
            <p:ph type="sldNum" sz="quarter" idx="5"/>
          </p:nvPr>
        </p:nvSpPr>
        <p:spPr/>
        <p:txBody>
          <a:bodyPr/>
          <a:lstStyle/>
          <a:p>
            <a:fld id="{7EA68FFF-4087-47AD-8737-A893745242F6}" type="slidenum">
              <a:rPr lang="en-US" smtClean="0"/>
              <a:t>11</a:t>
            </a:fld>
            <a:endParaRPr lang="en-US"/>
          </a:p>
        </p:txBody>
      </p:sp>
    </p:spTree>
    <p:extLst>
      <p:ext uri="{BB962C8B-B14F-4D97-AF65-F5344CB8AC3E}">
        <p14:creationId xmlns:p14="http://schemas.microsoft.com/office/powerpoint/2010/main" val="41248812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DC623-C736-AE77-9502-A7162F6F4F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02295-1615-EB89-CD44-5C9D13799D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222387-9C9D-1CFD-9090-7F70E1B158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35C047-B068-AF79-22E2-230737FA432B}"/>
              </a:ext>
            </a:extLst>
          </p:cNvPr>
          <p:cNvSpPr>
            <a:spLocks noGrp="1"/>
          </p:cNvSpPr>
          <p:nvPr>
            <p:ph type="sldNum" sz="quarter" idx="5"/>
          </p:nvPr>
        </p:nvSpPr>
        <p:spPr/>
        <p:txBody>
          <a:bodyPr/>
          <a:lstStyle/>
          <a:p>
            <a:fld id="{7EA68FFF-4087-47AD-8737-A893745242F6}" type="slidenum">
              <a:rPr lang="en-US" smtClean="0"/>
              <a:t>12</a:t>
            </a:fld>
            <a:endParaRPr lang="en-US"/>
          </a:p>
        </p:txBody>
      </p:sp>
    </p:spTree>
    <p:extLst>
      <p:ext uri="{BB962C8B-B14F-4D97-AF65-F5344CB8AC3E}">
        <p14:creationId xmlns:p14="http://schemas.microsoft.com/office/powerpoint/2010/main" val="3720812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85745-DC11-4CCE-9158-BBD6DCA18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65323-0820-BAA2-6D69-4FA5CF4893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801B6C-4D50-DE68-EB2D-D9DD5DD377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BE94EB-E1B2-D960-B7CB-E0D3CA8294BD}"/>
              </a:ext>
            </a:extLst>
          </p:cNvPr>
          <p:cNvSpPr>
            <a:spLocks noGrp="1"/>
          </p:cNvSpPr>
          <p:nvPr>
            <p:ph type="sldNum" sz="quarter" idx="5"/>
          </p:nvPr>
        </p:nvSpPr>
        <p:spPr/>
        <p:txBody>
          <a:bodyPr/>
          <a:lstStyle/>
          <a:p>
            <a:fld id="{7EA68FFF-4087-47AD-8737-A893745242F6}" type="slidenum">
              <a:rPr lang="en-US" smtClean="0"/>
              <a:t>13</a:t>
            </a:fld>
            <a:endParaRPr lang="en-US"/>
          </a:p>
        </p:txBody>
      </p:sp>
    </p:spTree>
    <p:extLst>
      <p:ext uri="{BB962C8B-B14F-4D97-AF65-F5344CB8AC3E}">
        <p14:creationId xmlns:p14="http://schemas.microsoft.com/office/powerpoint/2010/main" val="1289702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287A2-7E6F-D0FE-9761-9C7AE2E430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3CD8A8-E020-DD64-E8B8-B682DE5911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F33D65-F205-9120-8CC2-5BBC05931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B9D4FC-2464-6BF9-0B14-B93869681A2E}"/>
              </a:ext>
            </a:extLst>
          </p:cNvPr>
          <p:cNvSpPr>
            <a:spLocks noGrp="1"/>
          </p:cNvSpPr>
          <p:nvPr>
            <p:ph type="sldNum" sz="quarter" idx="5"/>
          </p:nvPr>
        </p:nvSpPr>
        <p:spPr/>
        <p:txBody>
          <a:bodyPr/>
          <a:lstStyle/>
          <a:p>
            <a:pPr defTabSz="931774">
              <a:defRPr/>
            </a:pPr>
            <a:fld id="{BFD599C0-C811-4BA3-8855-410492F16B74}" type="slidenum">
              <a:rPr lang="en-US">
                <a:solidFill>
                  <a:prstClr val="black"/>
                </a:solidFill>
                <a:latin typeface="Calibri" panose="020F0502020204030204"/>
              </a:rPr>
              <a:pPr defTabSz="931774">
                <a:defRPr/>
              </a:pPr>
              <a:t>14</a:t>
            </a:fld>
            <a:endParaRPr lang="en-US">
              <a:solidFill>
                <a:prstClr val="black"/>
              </a:solidFill>
              <a:latin typeface="Calibri" panose="020F0502020204030204"/>
            </a:endParaRPr>
          </a:p>
        </p:txBody>
      </p:sp>
    </p:spTree>
    <p:extLst>
      <p:ext uri="{BB962C8B-B14F-4D97-AF65-F5344CB8AC3E}">
        <p14:creationId xmlns:p14="http://schemas.microsoft.com/office/powerpoint/2010/main" val="754291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CA212-7709-4E1B-B822-B21429DE4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4DE854-8C14-3DF8-CF11-66D9B387A7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F6CC52-DD5A-D7D2-FDE8-BC3D63AFBD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FCA399-D8E4-7058-F52D-DF3F68086583}"/>
              </a:ext>
            </a:extLst>
          </p:cNvPr>
          <p:cNvSpPr>
            <a:spLocks noGrp="1"/>
          </p:cNvSpPr>
          <p:nvPr>
            <p:ph type="sldNum" sz="quarter" idx="5"/>
          </p:nvPr>
        </p:nvSpPr>
        <p:spPr/>
        <p:txBody>
          <a:bodyPr/>
          <a:lstStyle/>
          <a:p>
            <a:pPr defTabSz="931774">
              <a:defRPr/>
            </a:pPr>
            <a:fld id="{BFD599C0-C811-4BA3-8855-410492F16B74}" type="slidenum">
              <a:rPr lang="en-US">
                <a:solidFill>
                  <a:prstClr val="black"/>
                </a:solidFill>
                <a:latin typeface="Calibri" panose="020F0502020204030204"/>
              </a:rPr>
              <a:pPr defTabSz="931774">
                <a:defRPr/>
              </a:pPr>
              <a:t>15</a:t>
            </a:fld>
            <a:endParaRPr lang="en-US">
              <a:solidFill>
                <a:prstClr val="black"/>
              </a:solidFill>
              <a:latin typeface="Calibri" panose="020F0502020204030204"/>
            </a:endParaRPr>
          </a:p>
        </p:txBody>
      </p:sp>
    </p:spTree>
    <p:extLst>
      <p:ext uri="{BB962C8B-B14F-4D97-AF65-F5344CB8AC3E}">
        <p14:creationId xmlns:p14="http://schemas.microsoft.com/office/powerpoint/2010/main" val="3128431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8: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8: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a:buClr>
                <a:schemeClr val="dk1"/>
              </a:buClr>
            </a:pPr>
            <a:r>
              <a:rPr lang="en-US"/>
              <a:t>INSTRUCTIONS:</a:t>
            </a:r>
            <a:endParaRPr/>
          </a:p>
          <a:p>
            <a:pPr marL="465887" indent="-323533">
              <a:buClr>
                <a:schemeClr val="dk1"/>
              </a:buClr>
              <a:buSzPts val="1400"/>
              <a:buAutoNum type="arabicParenR"/>
            </a:pPr>
            <a:r>
              <a:rPr lang="en-US"/>
              <a:t>Select one SMART goal your team is trying to achieve in the near future (see slide 6 for examples) and write it at the top of the slide.</a:t>
            </a:r>
            <a:endParaRPr/>
          </a:p>
          <a:p>
            <a:pPr marL="465887" indent="-323533">
              <a:buClr>
                <a:schemeClr val="dk1"/>
              </a:buClr>
              <a:buSzPts val="1400"/>
              <a:buAutoNum type="arabicParenR"/>
            </a:pPr>
            <a:r>
              <a:rPr lang="en-US"/>
              <a:t>In as many categories as possible (yellow boxes on the right) identify potential people in your community that could influence your ability to achieve this goal.</a:t>
            </a:r>
            <a:endParaRPr/>
          </a:p>
          <a:p>
            <a:pPr marL="465887" indent="-323533">
              <a:buClr>
                <a:schemeClr val="dk1"/>
              </a:buClr>
              <a:buSzPts val="1400"/>
              <a:buAutoNum type="arabicParenR"/>
            </a:pPr>
            <a:r>
              <a:rPr lang="en-US"/>
              <a:t>Move the yellow boxes containing potential influencers onto the chart at right based on A) how much influence they could have over your ability to achieve your goal, and B) how likely they are to support or oppose your pursuit of this goal.</a:t>
            </a:r>
            <a:endParaRPr/>
          </a:p>
        </p:txBody>
      </p:sp>
      <p:sp>
        <p:nvSpPr>
          <p:cNvPr id="261" name="Google Shape;261;p8: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defTabSz="931774">
              <a:buClr>
                <a:srgbClr val="000000"/>
              </a:buClr>
              <a:defRPr/>
            </a:pPr>
            <a:fld id="{00000000-1234-1234-1234-123412341234}" type="slidenum">
              <a:rPr lang="en-US" sz="1400" kern="0">
                <a:solidFill>
                  <a:srgbClr val="000000"/>
                </a:solidFill>
                <a:latin typeface="Arial"/>
                <a:cs typeface="Arial"/>
                <a:sym typeface="Arial"/>
              </a:rPr>
              <a:pPr defTabSz="931774">
                <a:buClr>
                  <a:srgbClr val="000000"/>
                </a:buClr>
                <a:defRPr/>
              </a:pPr>
              <a:t>16</a:t>
            </a:fld>
            <a:endParaRPr sz="1400" kern="0">
              <a:solidFill>
                <a:srgbClr val="000000"/>
              </a:solidFill>
              <a:latin typeface="Arial"/>
              <a:cs typeface="Arial"/>
              <a:sym typeface="Arial"/>
            </a:endParaRPr>
          </a:p>
        </p:txBody>
      </p:sp>
    </p:spTree>
    <p:extLst>
      <p:ext uri="{BB962C8B-B14F-4D97-AF65-F5344CB8AC3E}">
        <p14:creationId xmlns:p14="http://schemas.microsoft.com/office/powerpoint/2010/main" val="2418735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11:notes"/>
          <p:cNvSpPr txBox="1">
            <a:spLocks noGrp="1"/>
          </p:cNvSpPr>
          <p:nvPr>
            <p:ph type="body" idx="1"/>
          </p:nvPr>
        </p:nvSpPr>
        <p:spPr>
          <a:xfrm>
            <a:off x="701040" y="4473892"/>
            <a:ext cx="5608320" cy="3660458"/>
          </a:xfrm>
          <a:prstGeom prst="rect">
            <a:avLst/>
          </a:prstGeom>
        </p:spPr>
        <p:txBody>
          <a:bodyPr spcFirstLastPara="1" wrap="square" lIns="93162" tIns="46568" rIns="93162" bIns="46568" anchor="t" anchorCtr="0">
            <a:noAutofit/>
          </a:bodyPr>
          <a:lstStyle/>
          <a:p>
            <a:endParaRPr dirty="0"/>
          </a:p>
        </p:txBody>
      </p:sp>
      <p:sp>
        <p:nvSpPr>
          <p:cNvPr id="559" name="Google Shape;559;p11: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31774">
              <a:defRPr/>
            </a:pPr>
            <a:fld id="{BFD599C0-C811-4BA3-8855-410492F16B74}" type="slidenum">
              <a:rPr lang="en-US">
                <a:solidFill>
                  <a:prstClr val="black"/>
                </a:solidFill>
                <a:latin typeface="Calibri" panose="020F0502020204030204"/>
              </a:rPr>
              <a:pPr defTabSz="931774">
                <a:defRPr/>
              </a:pPr>
              <a:t>18</a:t>
            </a:fld>
            <a:endParaRPr lang="en-US">
              <a:solidFill>
                <a:prstClr val="black"/>
              </a:solidFill>
              <a:latin typeface="Calibri" panose="020F0502020204030204"/>
            </a:endParaRPr>
          </a:p>
        </p:txBody>
      </p:sp>
    </p:spTree>
    <p:extLst>
      <p:ext uri="{BB962C8B-B14F-4D97-AF65-F5344CB8AC3E}">
        <p14:creationId xmlns:p14="http://schemas.microsoft.com/office/powerpoint/2010/main" val="3097707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hyperlink" Target="http://childrensfundingproject.org/" TargetMode="External"/><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childrensfundingproject.org/" TargetMode="External"/><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childrensfundingproject.org/" TargetMode="External"/><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hyperlink" Target="http://childrensfundingproject.org/" TargetMode="External"/><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15"/>
        <p:cNvGrpSpPr/>
        <p:nvPr/>
      </p:nvGrpSpPr>
      <p:grpSpPr>
        <a:xfrm>
          <a:off x="0" y="0"/>
          <a:ext cx="0" cy="0"/>
          <a:chOff x="0" y="0"/>
          <a:chExt cx="0" cy="0"/>
        </a:xfrm>
      </p:grpSpPr>
      <p:sp>
        <p:nvSpPr>
          <p:cNvPr id="16" name="Google Shape;16;p79"/>
          <p:cNvSpPr/>
          <p:nvPr/>
        </p:nvSpPr>
        <p:spPr>
          <a:xfrm>
            <a:off x="0" y="0"/>
            <a:ext cx="12192000" cy="4572001"/>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9"/>
          <p:cNvSpPr>
            <a:spLocks noGrp="1"/>
          </p:cNvSpPr>
          <p:nvPr>
            <p:ph type="pic" idx="2"/>
          </p:nvPr>
        </p:nvSpPr>
        <p:spPr>
          <a:xfrm>
            <a:off x="6888434" y="1245734"/>
            <a:ext cx="4336978" cy="4366532"/>
          </a:xfrm>
          <a:prstGeom prst="rect">
            <a:avLst/>
          </a:prstGeom>
          <a:solidFill>
            <a:schemeClr val="lt1"/>
          </a:solidFill>
          <a:ln>
            <a:noFill/>
          </a:ln>
        </p:spPr>
      </p:sp>
      <p:sp>
        <p:nvSpPr>
          <p:cNvPr id="18" name="Google Shape;18;p79"/>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
        <p:nvSpPr>
          <p:cNvPr id="19" name="Google Shape;19;p7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20" name="Google Shape;20;p79"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21" name="Google Shape;21;p79"/>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23276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ustom Layout">
  <p:cSld name="Custom Layout">
    <p:bg>
      <p:bgPr>
        <a:solidFill>
          <a:schemeClr val="lt2"/>
        </a:solidFill>
        <a:effectLst/>
      </p:bgPr>
    </p:bg>
    <p:spTree>
      <p:nvGrpSpPr>
        <p:cNvPr id="1" name="Shape 22"/>
        <p:cNvGrpSpPr/>
        <p:nvPr/>
      </p:nvGrpSpPr>
      <p:grpSpPr>
        <a:xfrm>
          <a:off x="0" y="0"/>
          <a:ext cx="0" cy="0"/>
          <a:chOff x="0" y="0"/>
          <a:chExt cx="0" cy="0"/>
        </a:xfrm>
      </p:grpSpPr>
      <p:sp>
        <p:nvSpPr>
          <p:cNvPr id="23" name="Google Shape;23;p80"/>
          <p:cNvSpPr/>
          <p:nvPr/>
        </p:nvSpPr>
        <p:spPr>
          <a:xfrm>
            <a:off x="0" y="1"/>
            <a:ext cx="5730238" cy="6075549"/>
          </a:xfrm>
          <a:custGeom>
            <a:avLst/>
            <a:gdLst/>
            <a:ahLst/>
            <a:cxnLst/>
            <a:rect l="l" t="t" r="r" b="b"/>
            <a:pathLst>
              <a:path w="5730238" h="6075549" extrusionOk="0">
                <a:moveTo>
                  <a:pt x="0" y="0"/>
                </a:moveTo>
                <a:lnTo>
                  <a:pt x="4863127" y="0"/>
                </a:lnTo>
                <a:lnTo>
                  <a:pt x="4885739" y="24880"/>
                </a:lnTo>
                <a:cubicBezTo>
                  <a:pt x="5413315" y="664155"/>
                  <a:pt x="5730238" y="1483720"/>
                  <a:pt x="5730238" y="2377306"/>
                </a:cubicBezTo>
                <a:cubicBezTo>
                  <a:pt x="5730238" y="4419789"/>
                  <a:pt x="4074478" y="6075549"/>
                  <a:pt x="2031995" y="6075549"/>
                </a:cubicBezTo>
                <a:cubicBezTo>
                  <a:pt x="1393719" y="6075549"/>
                  <a:pt x="793209" y="5913854"/>
                  <a:pt x="269193" y="5629191"/>
                </a:cubicBezTo>
                <a:lnTo>
                  <a:pt x="0" y="5465653"/>
                </a:lnTo>
                <a:close/>
              </a:path>
            </a:pathLst>
          </a:custGeom>
          <a:solidFill>
            <a:srgbClr val="F2F2F2">
              <a:alpha val="8941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 name="Google Shape;24;p80"/>
          <p:cNvSpPr>
            <a:spLocks noGrp="1"/>
          </p:cNvSpPr>
          <p:nvPr>
            <p:ph type="pic" idx="2"/>
          </p:nvPr>
        </p:nvSpPr>
        <p:spPr>
          <a:xfrm>
            <a:off x="1463038" y="731520"/>
            <a:ext cx="3901440" cy="3901440"/>
          </a:xfrm>
          <a:prstGeom prst="rect">
            <a:avLst/>
          </a:prstGeom>
          <a:solidFill>
            <a:schemeClr val="lt1"/>
          </a:solidFill>
          <a:ln>
            <a:noFill/>
          </a:ln>
        </p:spPr>
      </p:sp>
      <p:sp>
        <p:nvSpPr>
          <p:cNvPr id="25" name="Google Shape;25;p80"/>
          <p:cNvSpPr>
            <a:spLocks noGrp="1"/>
          </p:cNvSpPr>
          <p:nvPr>
            <p:ph type="pic" idx="3"/>
          </p:nvPr>
        </p:nvSpPr>
        <p:spPr>
          <a:xfrm>
            <a:off x="731518" y="2956560"/>
            <a:ext cx="3169920" cy="3169920"/>
          </a:xfrm>
          <a:prstGeom prst="rect">
            <a:avLst/>
          </a:prstGeom>
          <a:solidFill>
            <a:schemeClr val="lt1"/>
          </a:solidFill>
          <a:ln w="101600" cap="flat" cmpd="sng">
            <a:solidFill>
              <a:schemeClr val="lt1"/>
            </a:solidFill>
            <a:prstDash val="solid"/>
            <a:round/>
            <a:headEnd type="none" w="sm" len="sm"/>
            <a:tailEnd type="none" w="sm" len="sm"/>
          </a:ln>
        </p:spPr>
      </p:sp>
      <p:sp>
        <p:nvSpPr>
          <p:cNvPr id="26" name="Google Shape;26;p80"/>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27" name="Google Shape;27;p80"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28" name="Google Shape;28;p80"/>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863695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29"/>
        <p:cNvGrpSpPr/>
        <p:nvPr/>
      </p:nvGrpSpPr>
      <p:grpSpPr>
        <a:xfrm>
          <a:off x="0" y="0"/>
          <a:ext cx="0" cy="0"/>
          <a:chOff x="0" y="0"/>
          <a:chExt cx="0" cy="0"/>
        </a:xfrm>
      </p:grpSpPr>
      <p:sp>
        <p:nvSpPr>
          <p:cNvPr id="30" name="Google Shape;30;p81"/>
          <p:cNvSpPr/>
          <p:nvPr/>
        </p:nvSpPr>
        <p:spPr>
          <a:xfrm>
            <a:off x="-100739" y="731520"/>
            <a:ext cx="6903661" cy="539496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 name="Google Shape;31;p81"/>
          <p:cNvSpPr>
            <a:spLocks noGrp="1"/>
          </p:cNvSpPr>
          <p:nvPr>
            <p:ph type="pic" idx="2"/>
          </p:nvPr>
        </p:nvSpPr>
        <p:spPr>
          <a:xfrm>
            <a:off x="6802922" y="731520"/>
            <a:ext cx="5389077" cy="5394960"/>
          </a:xfrm>
          <a:prstGeom prst="rect">
            <a:avLst/>
          </a:prstGeom>
          <a:solidFill>
            <a:schemeClr val="lt1"/>
          </a:solidFill>
          <a:ln>
            <a:noFill/>
          </a:ln>
        </p:spPr>
      </p:sp>
      <p:sp>
        <p:nvSpPr>
          <p:cNvPr id="32" name="Google Shape;32;p81"/>
          <p:cNvSpPr txBox="1">
            <a:spLocks noGrp="1"/>
          </p:cNvSpPr>
          <p:nvPr>
            <p:ph type="title"/>
          </p:nvPr>
        </p:nvSpPr>
        <p:spPr>
          <a:xfrm>
            <a:off x="473990" y="1000555"/>
            <a:ext cx="5552268"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2"/>
              </a:buClr>
              <a:buSzPts val="4400"/>
              <a:buFont typeface="Century Gothic"/>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81"/>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34" name="Google Shape;34;p81"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35" name="Google Shape;35;p81"/>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464224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7_Custom Layout">
  <p:cSld name="7_Custom Layout">
    <p:bg>
      <p:bgPr>
        <a:solidFill>
          <a:schemeClr val="dk2"/>
        </a:solidFill>
        <a:effectLst/>
      </p:bgPr>
    </p:bg>
    <p:spTree>
      <p:nvGrpSpPr>
        <p:cNvPr id="1" name="Shape 36"/>
        <p:cNvGrpSpPr/>
        <p:nvPr/>
      </p:nvGrpSpPr>
      <p:grpSpPr>
        <a:xfrm>
          <a:off x="0" y="0"/>
          <a:ext cx="0" cy="0"/>
          <a:chOff x="0" y="0"/>
          <a:chExt cx="0" cy="0"/>
        </a:xfrm>
      </p:grpSpPr>
      <p:sp>
        <p:nvSpPr>
          <p:cNvPr id="37" name="Google Shape;37;p82"/>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38" name="Google Shape;38;p82" descr="Logo&#10;&#10;Description automatically generated with medium confidence"/>
          <p:cNvPicPr preferRelativeResize="0"/>
          <p:nvPr/>
        </p:nvPicPr>
        <p:blipFill rotWithShape="1">
          <a:blip r:embed="rId2">
            <a:alphaModFix/>
          </a:blip>
          <a:srcRect/>
          <a:stretch/>
        </p:blipFill>
        <p:spPr>
          <a:xfrm>
            <a:off x="373040" y="6275551"/>
            <a:ext cx="1531960" cy="512064"/>
          </a:xfrm>
          <a:prstGeom prst="rect">
            <a:avLst/>
          </a:prstGeom>
          <a:noFill/>
          <a:ln>
            <a:noFill/>
          </a:ln>
        </p:spPr>
      </p:pic>
      <p:sp>
        <p:nvSpPr>
          <p:cNvPr id="39" name="Google Shape;39;p82"/>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426629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0_Custom Layout">
  <p:cSld name="10_Custom Layout">
    <p:bg>
      <p:bgPr>
        <a:solidFill>
          <a:schemeClr val="lt2"/>
        </a:solidFill>
        <a:effectLst/>
      </p:bgPr>
    </p:bg>
    <p:spTree>
      <p:nvGrpSpPr>
        <p:cNvPr id="1" name="Shape 48"/>
        <p:cNvGrpSpPr/>
        <p:nvPr/>
      </p:nvGrpSpPr>
      <p:grpSpPr>
        <a:xfrm>
          <a:off x="0" y="0"/>
          <a:ext cx="0" cy="0"/>
          <a:chOff x="0" y="0"/>
          <a:chExt cx="0" cy="0"/>
        </a:xfrm>
      </p:grpSpPr>
      <p:sp>
        <p:nvSpPr>
          <p:cNvPr id="49" name="Google Shape;49;p84"/>
          <p:cNvSpPr>
            <a:spLocks noGrp="1"/>
          </p:cNvSpPr>
          <p:nvPr>
            <p:ph type="pic" idx="2"/>
          </p:nvPr>
        </p:nvSpPr>
        <p:spPr>
          <a:xfrm>
            <a:off x="1" y="3159760"/>
            <a:ext cx="12191205" cy="2966720"/>
          </a:xfrm>
          <a:prstGeom prst="rect">
            <a:avLst/>
          </a:prstGeom>
          <a:noFill/>
          <a:ln>
            <a:noFill/>
          </a:ln>
        </p:spPr>
      </p:sp>
      <p:sp>
        <p:nvSpPr>
          <p:cNvPr id="50" name="Google Shape;50;p84"/>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51" name="Google Shape;51;p84"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52" name="Google Shape;52;p84"/>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510129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2"/>
        </a:solidFill>
        <a:effectLst/>
      </p:bgPr>
    </p:bg>
    <p:spTree>
      <p:nvGrpSpPr>
        <p:cNvPr id="1" name="Shape 53"/>
        <p:cNvGrpSpPr/>
        <p:nvPr/>
      </p:nvGrpSpPr>
      <p:grpSpPr>
        <a:xfrm>
          <a:off x="0" y="0"/>
          <a:ext cx="0" cy="0"/>
          <a:chOff x="0" y="0"/>
          <a:chExt cx="0" cy="0"/>
        </a:xfrm>
      </p:grpSpPr>
      <p:sp>
        <p:nvSpPr>
          <p:cNvPr id="54" name="Google Shape;54;p85"/>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55" name="Google Shape;55;p85"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56" name="Google Shape;56;p85"/>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169520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_Title and Content">
  <p:cSld name="3_Title and Content">
    <p:bg>
      <p:bgPr>
        <a:solidFill>
          <a:schemeClr val="lt2"/>
        </a:solidFill>
        <a:effectLst/>
      </p:bgPr>
    </p:bg>
    <p:spTree>
      <p:nvGrpSpPr>
        <p:cNvPr id="1" name="Shape 57"/>
        <p:cNvGrpSpPr/>
        <p:nvPr/>
      </p:nvGrpSpPr>
      <p:grpSpPr>
        <a:xfrm>
          <a:off x="0" y="0"/>
          <a:ext cx="0" cy="0"/>
          <a:chOff x="0" y="0"/>
          <a:chExt cx="0" cy="0"/>
        </a:xfrm>
      </p:grpSpPr>
      <p:sp>
        <p:nvSpPr>
          <p:cNvPr id="58" name="Google Shape;58;p86"/>
          <p:cNvSpPr>
            <a:spLocks noGrp="1"/>
          </p:cNvSpPr>
          <p:nvPr>
            <p:ph type="pic" idx="2"/>
          </p:nvPr>
        </p:nvSpPr>
        <p:spPr>
          <a:xfrm>
            <a:off x="6857999" y="0"/>
            <a:ext cx="5334001" cy="6858000"/>
          </a:xfrm>
          <a:prstGeom prst="rect">
            <a:avLst/>
          </a:prstGeom>
          <a:solidFill>
            <a:schemeClr val="lt1"/>
          </a:solidFill>
          <a:ln>
            <a:noFill/>
          </a:ln>
        </p:spPr>
      </p:sp>
      <p:sp>
        <p:nvSpPr>
          <p:cNvPr id="59" name="Google Shape;59;p86"/>
          <p:cNvSpPr/>
          <p:nvPr/>
        </p:nvSpPr>
        <p:spPr>
          <a:xfrm>
            <a:off x="11410972" y="6369580"/>
            <a:ext cx="351895" cy="351895"/>
          </a:xfrm>
          <a:prstGeom prst="ellipse">
            <a:avLst/>
          </a:prstGeom>
          <a:solidFill>
            <a:schemeClr val="dk2"/>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 name="Google Shape;60;p86"/>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61" name="Google Shape;61;p86"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62" name="Google Shape;62;p86"/>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985137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2_Custom Layout">
  <p:cSld name="12_Custom Layout">
    <p:spTree>
      <p:nvGrpSpPr>
        <p:cNvPr id="1" name="Shape 63"/>
        <p:cNvGrpSpPr/>
        <p:nvPr/>
      </p:nvGrpSpPr>
      <p:grpSpPr>
        <a:xfrm>
          <a:off x="0" y="0"/>
          <a:ext cx="0" cy="0"/>
          <a:chOff x="0" y="0"/>
          <a:chExt cx="0" cy="0"/>
        </a:xfrm>
      </p:grpSpPr>
      <p:sp>
        <p:nvSpPr>
          <p:cNvPr id="64" name="Google Shape;64;p87"/>
          <p:cNvSpPr/>
          <p:nvPr/>
        </p:nvSpPr>
        <p:spPr>
          <a:xfrm>
            <a:off x="0" y="0"/>
            <a:ext cx="12192000" cy="6858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185616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2_Custom Layout">
  <p:cSld name="2_Custom Layout">
    <p:bg>
      <p:bgPr>
        <a:solidFill>
          <a:schemeClr val="lt2"/>
        </a:solidFill>
        <a:effectLst/>
      </p:bgPr>
    </p:bg>
    <p:spTree>
      <p:nvGrpSpPr>
        <p:cNvPr id="1" name="Shape 65"/>
        <p:cNvGrpSpPr/>
        <p:nvPr/>
      </p:nvGrpSpPr>
      <p:grpSpPr>
        <a:xfrm>
          <a:off x="0" y="0"/>
          <a:ext cx="0" cy="0"/>
          <a:chOff x="0" y="0"/>
          <a:chExt cx="0" cy="0"/>
        </a:xfrm>
      </p:grpSpPr>
      <p:sp>
        <p:nvSpPr>
          <p:cNvPr id="66" name="Google Shape;66;p88"/>
          <p:cNvSpPr>
            <a:spLocks noGrp="1"/>
          </p:cNvSpPr>
          <p:nvPr>
            <p:ph type="pic" idx="2"/>
          </p:nvPr>
        </p:nvSpPr>
        <p:spPr>
          <a:xfrm>
            <a:off x="731519" y="2772698"/>
            <a:ext cx="3181719" cy="3353782"/>
          </a:xfrm>
          <a:prstGeom prst="rect">
            <a:avLst/>
          </a:prstGeom>
          <a:solidFill>
            <a:schemeClr val="lt1"/>
          </a:solidFill>
          <a:ln>
            <a:noFill/>
          </a:ln>
        </p:spPr>
      </p:sp>
      <p:sp>
        <p:nvSpPr>
          <p:cNvPr id="67" name="Google Shape;67;p88"/>
          <p:cNvSpPr>
            <a:spLocks noGrp="1"/>
          </p:cNvSpPr>
          <p:nvPr>
            <p:ph type="pic" idx="3"/>
          </p:nvPr>
        </p:nvSpPr>
        <p:spPr>
          <a:xfrm>
            <a:off x="4505140" y="2772698"/>
            <a:ext cx="3181719" cy="3353782"/>
          </a:xfrm>
          <a:prstGeom prst="rect">
            <a:avLst/>
          </a:prstGeom>
          <a:solidFill>
            <a:schemeClr val="lt1"/>
          </a:solidFill>
          <a:ln>
            <a:noFill/>
          </a:ln>
        </p:spPr>
      </p:sp>
      <p:sp>
        <p:nvSpPr>
          <p:cNvPr id="68" name="Google Shape;68;p88"/>
          <p:cNvSpPr>
            <a:spLocks noGrp="1"/>
          </p:cNvSpPr>
          <p:nvPr>
            <p:ph type="pic" idx="4"/>
          </p:nvPr>
        </p:nvSpPr>
        <p:spPr>
          <a:xfrm>
            <a:off x="8275281" y="2772698"/>
            <a:ext cx="3181719" cy="3353782"/>
          </a:xfrm>
          <a:prstGeom prst="rect">
            <a:avLst/>
          </a:prstGeom>
          <a:solidFill>
            <a:schemeClr val="lt1"/>
          </a:solidFill>
          <a:ln>
            <a:noFill/>
          </a:ln>
        </p:spPr>
      </p:sp>
      <p:sp>
        <p:nvSpPr>
          <p:cNvPr id="69" name="Google Shape;69;p88"/>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
        <p:nvSpPr>
          <p:cNvPr id="70" name="Google Shape;70;p8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71" name="Google Shape;71;p88"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72" name="Google Shape;72;p88"/>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536986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2_Title and Content">
  <p:cSld name="2_Title and Content">
    <p:bg>
      <p:bgPr>
        <a:solidFill>
          <a:schemeClr val="dk2"/>
        </a:solidFill>
        <a:effectLst/>
      </p:bgPr>
    </p:bg>
    <p:spTree>
      <p:nvGrpSpPr>
        <p:cNvPr id="1" name="Shape 73"/>
        <p:cNvGrpSpPr/>
        <p:nvPr/>
      </p:nvGrpSpPr>
      <p:grpSpPr>
        <a:xfrm>
          <a:off x="0" y="0"/>
          <a:ext cx="0" cy="0"/>
          <a:chOff x="0" y="0"/>
          <a:chExt cx="0" cy="0"/>
        </a:xfrm>
      </p:grpSpPr>
      <p:sp>
        <p:nvSpPr>
          <p:cNvPr id="74" name="Google Shape;74;p89"/>
          <p:cNvSpPr>
            <a:spLocks noGrp="1"/>
          </p:cNvSpPr>
          <p:nvPr>
            <p:ph type="pic" idx="2"/>
          </p:nvPr>
        </p:nvSpPr>
        <p:spPr>
          <a:xfrm>
            <a:off x="6837219" y="0"/>
            <a:ext cx="5354782" cy="6858000"/>
          </a:xfrm>
          <a:prstGeom prst="rect">
            <a:avLst/>
          </a:prstGeom>
          <a:solidFill>
            <a:schemeClr val="lt1"/>
          </a:solidFill>
          <a:ln>
            <a:noFill/>
          </a:ln>
        </p:spPr>
      </p:sp>
      <p:sp>
        <p:nvSpPr>
          <p:cNvPr id="75" name="Google Shape;75;p89"/>
          <p:cNvSpPr txBox="1">
            <a:spLocks noGrp="1"/>
          </p:cNvSpPr>
          <p:nvPr>
            <p:ph type="ftr" idx="11"/>
          </p:nvPr>
        </p:nvSpPr>
        <p:spPr>
          <a:xfrm>
            <a:off x="2139696" y="6356350"/>
            <a:ext cx="7174424"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89"/>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77" name="Google Shape;77;p89" descr="Logo&#10;&#10;Description automatically generated with medium confidence"/>
          <p:cNvPicPr preferRelativeResize="0"/>
          <p:nvPr/>
        </p:nvPicPr>
        <p:blipFill rotWithShape="1">
          <a:blip r:embed="rId2">
            <a:alphaModFix/>
          </a:blip>
          <a:srcRect/>
          <a:stretch/>
        </p:blipFill>
        <p:spPr>
          <a:xfrm>
            <a:off x="373040" y="6275551"/>
            <a:ext cx="1531960" cy="512064"/>
          </a:xfrm>
          <a:prstGeom prst="rect">
            <a:avLst/>
          </a:prstGeom>
          <a:noFill/>
          <a:ln>
            <a:noFill/>
          </a:ln>
        </p:spPr>
      </p:pic>
    </p:spTree>
    <p:extLst>
      <p:ext uri="{BB962C8B-B14F-4D97-AF65-F5344CB8AC3E}">
        <p14:creationId xmlns:p14="http://schemas.microsoft.com/office/powerpoint/2010/main" val="111990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78"/>
        <p:cNvGrpSpPr/>
        <p:nvPr/>
      </p:nvGrpSpPr>
      <p:grpSpPr>
        <a:xfrm>
          <a:off x="0" y="0"/>
          <a:ext cx="0" cy="0"/>
          <a:chOff x="0" y="0"/>
          <a:chExt cx="0" cy="0"/>
        </a:xfrm>
      </p:grpSpPr>
      <p:sp>
        <p:nvSpPr>
          <p:cNvPr id="79" name="Google Shape;79;p9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97"/>
          <p:cNvSpPr txBox="1">
            <a:spLocks noGrp="1"/>
          </p:cNvSpPr>
          <p:nvPr>
            <p:ph type="body" idx="1"/>
          </p:nvPr>
        </p:nvSpPr>
        <p:spPr>
          <a:xfrm>
            <a:off x="838200" y="1825625"/>
            <a:ext cx="10515600" cy="43513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97"/>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2" name="Google Shape;82;p97"/>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rgbClr val="000000"/>
              </a:buClr>
              <a:buSzPts val="1400"/>
              <a:buFont typeface="Arial"/>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83" name="Google Shape;83;p97"/>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10775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1_Custom Layout">
  <p:cSld name="11_Custom Layout">
    <p:bg>
      <p:bgPr>
        <a:solidFill>
          <a:schemeClr val="lt2"/>
        </a:solidFill>
        <a:effectLst/>
      </p:bgPr>
    </p:bg>
    <p:spTree>
      <p:nvGrpSpPr>
        <p:cNvPr id="1" name="Shape 84"/>
        <p:cNvGrpSpPr/>
        <p:nvPr/>
      </p:nvGrpSpPr>
      <p:grpSpPr>
        <a:xfrm>
          <a:off x="0" y="0"/>
          <a:ext cx="0" cy="0"/>
          <a:chOff x="0" y="0"/>
          <a:chExt cx="0" cy="0"/>
        </a:xfrm>
      </p:grpSpPr>
      <p:sp>
        <p:nvSpPr>
          <p:cNvPr id="85" name="Google Shape;85;p104"/>
          <p:cNvSpPr/>
          <p:nvPr/>
        </p:nvSpPr>
        <p:spPr>
          <a:xfrm flipH="1">
            <a:off x="6858000" y="0"/>
            <a:ext cx="5334000" cy="6858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6" name="Google Shape;86;p104"/>
          <p:cNvSpPr>
            <a:spLocks noGrp="1"/>
          </p:cNvSpPr>
          <p:nvPr>
            <p:ph type="pic" idx="2"/>
          </p:nvPr>
        </p:nvSpPr>
        <p:spPr>
          <a:xfrm>
            <a:off x="8373943" y="951795"/>
            <a:ext cx="2302113" cy="4954412"/>
          </a:xfrm>
          <a:prstGeom prst="rect">
            <a:avLst/>
          </a:prstGeom>
          <a:solidFill>
            <a:schemeClr val="lt1"/>
          </a:solidFill>
          <a:ln>
            <a:noFill/>
          </a:ln>
        </p:spPr>
      </p:sp>
      <p:sp>
        <p:nvSpPr>
          <p:cNvPr id="87" name="Google Shape;87;p104"/>
          <p:cNvSpPr/>
          <p:nvPr/>
        </p:nvSpPr>
        <p:spPr>
          <a:xfrm>
            <a:off x="11410972" y="6369580"/>
            <a:ext cx="351895" cy="351895"/>
          </a:xfrm>
          <a:prstGeom prst="ellipse">
            <a:avLst/>
          </a:prstGeom>
          <a:solidFill>
            <a:schemeClr val="dk2"/>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04"/>
          <p:cNvSpPr txBox="1">
            <a:spLocks noGrp="1"/>
          </p:cNvSpPr>
          <p:nvPr>
            <p:ph type="ftr" idx="11"/>
          </p:nvPr>
        </p:nvSpPr>
        <p:spPr>
          <a:xfrm>
            <a:off x="259480" y="6252441"/>
            <a:ext cx="639070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04"/>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49380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5_Title and Content">
  <p:cSld name="5_Title and Content">
    <p:bg>
      <p:bgPr>
        <a:solidFill>
          <a:schemeClr val="lt2"/>
        </a:solidFill>
        <a:effectLst/>
      </p:bgPr>
    </p:bg>
    <p:spTree>
      <p:nvGrpSpPr>
        <p:cNvPr id="1" name="Shape 90"/>
        <p:cNvGrpSpPr/>
        <p:nvPr/>
      </p:nvGrpSpPr>
      <p:grpSpPr>
        <a:xfrm>
          <a:off x="0" y="0"/>
          <a:ext cx="0" cy="0"/>
          <a:chOff x="0" y="0"/>
          <a:chExt cx="0" cy="0"/>
        </a:xfrm>
      </p:grpSpPr>
      <p:sp>
        <p:nvSpPr>
          <p:cNvPr id="91" name="Google Shape;91;p105"/>
          <p:cNvSpPr/>
          <p:nvPr/>
        </p:nvSpPr>
        <p:spPr>
          <a:xfrm flipH="1">
            <a:off x="0" y="-12271"/>
            <a:ext cx="3054764" cy="6960326"/>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105"/>
          <p:cNvSpPr>
            <a:spLocks noGrp="1"/>
          </p:cNvSpPr>
          <p:nvPr>
            <p:ph type="pic" idx="2"/>
          </p:nvPr>
        </p:nvSpPr>
        <p:spPr>
          <a:xfrm>
            <a:off x="1067598" y="2310626"/>
            <a:ext cx="3982050" cy="2570825"/>
          </a:xfrm>
          <a:prstGeom prst="rect">
            <a:avLst/>
          </a:prstGeom>
          <a:solidFill>
            <a:schemeClr val="lt1"/>
          </a:solidFill>
          <a:ln>
            <a:noFill/>
          </a:ln>
        </p:spPr>
      </p:sp>
      <p:sp>
        <p:nvSpPr>
          <p:cNvPr id="93" name="Google Shape;93;p105"/>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94" name="Google Shape;94;p105"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95" name="Google Shape;95;p105"/>
          <p:cNvSpPr txBox="1">
            <a:spLocks noGrp="1"/>
          </p:cNvSpPr>
          <p:nvPr>
            <p:ph type="ftr" idx="11"/>
          </p:nvPr>
        </p:nvSpPr>
        <p:spPr>
          <a:xfrm>
            <a:off x="3617070"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492196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p:cSld name="4_Title and Content">
    <p:bg>
      <p:bgPr>
        <a:solidFill>
          <a:schemeClr val="lt2"/>
        </a:solidFill>
        <a:effectLst/>
      </p:bgPr>
    </p:bg>
    <p:spTree>
      <p:nvGrpSpPr>
        <p:cNvPr id="1" name="Shape 96"/>
        <p:cNvGrpSpPr/>
        <p:nvPr/>
      </p:nvGrpSpPr>
      <p:grpSpPr>
        <a:xfrm>
          <a:off x="0" y="0"/>
          <a:ext cx="0" cy="0"/>
          <a:chOff x="0" y="0"/>
          <a:chExt cx="0" cy="0"/>
        </a:xfrm>
      </p:grpSpPr>
      <p:sp>
        <p:nvSpPr>
          <p:cNvPr id="97" name="Google Shape;97;p106"/>
          <p:cNvSpPr>
            <a:spLocks noGrp="1"/>
          </p:cNvSpPr>
          <p:nvPr>
            <p:ph type="pic" idx="2"/>
          </p:nvPr>
        </p:nvSpPr>
        <p:spPr>
          <a:xfrm>
            <a:off x="0" y="0"/>
            <a:ext cx="12191998" cy="3698240"/>
          </a:xfrm>
          <a:prstGeom prst="rect">
            <a:avLst/>
          </a:prstGeom>
          <a:solidFill>
            <a:schemeClr val="lt1"/>
          </a:solidFill>
          <a:ln>
            <a:noFill/>
          </a:ln>
        </p:spPr>
      </p:sp>
      <p:sp>
        <p:nvSpPr>
          <p:cNvPr id="98" name="Google Shape;98;p106"/>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106"/>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00" name="Google Shape;100;p106"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Tree>
    <p:extLst>
      <p:ext uri="{BB962C8B-B14F-4D97-AF65-F5344CB8AC3E}">
        <p14:creationId xmlns:p14="http://schemas.microsoft.com/office/powerpoint/2010/main" val="19412985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_Custom Layout">
  <p:cSld name="1_Custom Layout">
    <p:bg>
      <p:bgPr>
        <a:solidFill>
          <a:schemeClr val="lt1"/>
        </a:solidFill>
        <a:effectLst/>
      </p:bgPr>
    </p:bg>
    <p:spTree>
      <p:nvGrpSpPr>
        <p:cNvPr id="1" name="Shape 101"/>
        <p:cNvGrpSpPr/>
        <p:nvPr/>
      </p:nvGrpSpPr>
      <p:grpSpPr>
        <a:xfrm>
          <a:off x="0" y="0"/>
          <a:ext cx="0" cy="0"/>
          <a:chOff x="0" y="0"/>
          <a:chExt cx="0" cy="0"/>
        </a:xfrm>
      </p:grpSpPr>
      <p:sp>
        <p:nvSpPr>
          <p:cNvPr id="102" name="Google Shape;102;p107"/>
          <p:cNvSpPr>
            <a:spLocks noGrp="1"/>
          </p:cNvSpPr>
          <p:nvPr>
            <p:ph type="pic" idx="2"/>
          </p:nvPr>
        </p:nvSpPr>
        <p:spPr>
          <a:xfrm>
            <a:off x="0" y="0"/>
            <a:ext cx="12192000" cy="6858000"/>
          </a:xfrm>
          <a:prstGeom prst="rect">
            <a:avLst/>
          </a:prstGeom>
          <a:solidFill>
            <a:schemeClr val="dk2"/>
          </a:solidFill>
          <a:ln>
            <a:noFill/>
          </a:ln>
        </p:spPr>
      </p:sp>
      <p:sp>
        <p:nvSpPr>
          <p:cNvPr id="103" name="Google Shape;103;p107"/>
          <p:cNvSpPr/>
          <p:nvPr/>
        </p:nvSpPr>
        <p:spPr>
          <a:xfrm>
            <a:off x="11410972" y="6369580"/>
            <a:ext cx="351895" cy="351895"/>
          </a:xfrm>
          <a:prstGeom prst="ellipse">
            <a:avLst/>
          </a:prstGeom>
          <a:solidFill>
            <a:schemeClr val="dk2"/>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4" name="Google Shape;104;p107"/>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05" name="Google Shape;105;p107" descr="Logo&#10;&#10;Description automatically generated with medium confidence"/>
          <p:cNvPicPr preferRelativeResize="0"/>
          <p:nvPr/>
        </p:nvPicPr>
        <p:blipFill rotWithShape="1">
          <a:blip r:embed="rId2">
            <a:alphaModFix/>
          </a:blip>
          <a:srcRect/>
          <a:stretch/>
        </p:blipFill>
        <p:spPr>
          <a:xfrm>
            <a:off x="373040" y="6275551"/>
            <a:ext cx="1531960" cy="512064"/>
          </a:xfrm>
          <a:prstGeom prst="rect">
            <a:avLst/>
          </a:prstGeom>
          <a:noFill/>
          <a:ln>
            <a:noFill/>
          </a:ln>
        </p:spPr>
      </p:pic>
      <p:sp>
        <p:nvSpPr>
          <p:cNvPr id="106" name="Google Shape;106;p107"/>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7099627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4_Custom Layout">
  <p:cSld name="4_Custom Layout">
    <p:bg>
      <p:bgPr>
        <a:solidFill>
          <a:schemeClr val="lt2"/>
        </a:solidFill>
        <a:effectLst/>
      </p:bgPr>
    </p:bg>
    <p:spTree>
      <p:nvGrpSpPr>
        <p:cNvPr id="1" name="Shape 107"/>
        <p:cNvGrpSpPr/>
        <p:nvPr/>
      </p:nvGrpSpPr>
      <p:grpSpPr>
        <a:xfrm>
          <a:off x="0" y="0"/>
          <a:ext cx="0" cy="0"/>
          <a:chOff x="0" y="0"/>
          <a:chExt cx="0" cy="0"/>
        </a:xfrm>
      </p:grpSpPr>
      <p:sp>
        <p:nvSpPr>
          <p:cNvPr id="108" name="Google Shape;108;p108"/>
          <p:cNvSpPr>
            <a:spLocks noGrp="1"/>
          </p:cNvSpPr>
          <p:nvPr>
            <p:ph type="pic" idx="2"/>
          </p:nvPr>
        </p:nvSpPr>
        <p:spPr>
          <a:xfrm>
            <a:off x="6802922" y="731520"/>
            <a:ext cx="5389077" cy="5394960"/>
          </a:xfrm>
          <a:prstGeom prst="rect">
            <a:avLst/>
          </a:prstGeom>
          <a:solidFill>
            <a:schemeClr val="lt1"/>
          </a:solidFill>
          <a:ln>
            <a:noFill/>
          </a:ln>
        </p:spPr>
      </p:sp>
      <p:sp>
        <p:nvSpPr>
          <p:cNvPr id="109" name="Google Shape;109;p108"/>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10" name="Google Shape;110;p108"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111" name="Google Shape;111;p108"/>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7702741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5_Custom Layout">
  <p:cSld name="5_Custom Layout">
    <p:bg>
      <p:bgPr>
        <a:solidFill>
          <a:schemeClr val="lt2"/>
        </a:solidFill>
        <a:effectLst/>
      </p:bgPr>
    </p:bg>
    <p:spTree>
      <p:nvGrpSpPr>
        <p:cNvPr id="1" name="Shape 112"/>
        <p:cNvGrpSpPr/>
        <p:nvPr/>
      </p:nvGrpSpPr>
      <p:grpSpPr>
        <a:xfrm>
          <a:off x="0" y="0"/>
          <a:ext cx="0" cy="0"/>
          <a:chOff x="0" y="0"/>
          <a:chExt cx="0" cy="0"/>
        </a:xfrm>
      </p:grpSpPr>
      <p:sp>
        <p:nvSpPr>
          <p:cNvPr id="113" name="Google Shape;113;p109"/>
          <p:cNvSpPr>
            <a:spLocks noGrp="1"/>
          </p:cNvSpPr>
          <p:nvPr>
            <p:ph type="pic" idx="2"/>
          </p:nvPr>
        </p:nvSpPr>
        <p:spPr>
          <a:xfrm>
            <a:off x="-795" y="1575550"/>
            <a:ext cx="2425925" cy="2263864"/>
          </a:xfrm>
          <a:prstGeom prst="rect">
            <a:avLst/>
          </a:prstGeom>
          <a:solidFill>
            <a:schemeClr val="lt1"/>
          </a:solidFill>
          <a:ln>
            <a:noFill/>
          </a:ln>
        </p:spPr>
      </p:sp>
      <p:sp>
        <p:nvSpPr>
          <p:cNvPr id="114" name="Google Shape;114;p109"/>
          <p:cNvSpPr>
            <a:spLocks noGrp="1"/>
          </p:cNvSpPr>
          <p:nvPr>
            <p:ph type="pic" idx="3"/>
          </p:nvPr>
        </p:nvSpPr>
        <p:spPr>
          <a:xfrm>
            <a:off x="9765279" y="1575550"/>
            <a:ext cx="2425925" cy="2263864"/>
          </a:xfrm>
          <a:prstGeom prst="rect">
            <a:avLst/>
          </a:prstGeom>
          <a:solidFill>
            <a:schemeClr val="lt1"/>
          </a:solidFill>
          <a:ln>
            <a:noFill/>
          </a:ln>
        </p:spPr>
      </p:sp>
      <p:sp>
        <p:nvSpPr>
          <p:cNvPr id="115" name="Google Shape;115;p109"/>
          <p:cNvSpPr>
            <a:spLocks noGrp="1"/>
          </p:cNvSpPr>
          <p:nvPr>
            <p:ph type="pic" idx="4"/>
          </p:nvPr>
        </p:nvSpPr>
        <p:spPr>
          <a:xfrm>
            <a:off x="7338956" y="1575550"/>
            <a:ext cx="2425925" cy="2263864"/>
          </a:xfrm>
          <a:prstGeom prst="rect">
            <a:avLst/>
          </a:prstGeom>
          <a:solidFill>
            <a:schemeClr val="lt1"/>
          </a:solidFill>
          <a:ln>
            <a:noFill/>
          </a:ln>
        </p:spPr>
      </p:sp>
      <p:sp>
        <p:nvSpPr>
          <p:cNvPr id="116" name="Google Shape;116;p109"/>
          <p:cNvSpPr>
            <a:spLocks noGrp="1"/>
          </p:cNvSpPr>
          <p:nvPr>
            <p:ph type="pic" idx="5"/>
          </p:nvPr>
        </p:nvSpPr>
        <p:spPr>
          <a:xfrm>
            <a:off x="2425130" y="1575550"/>
            <a:ext cx="4913030" cy="2263864"/>
          </a:xfrm>
          <a:prstGeom prst="rect">
            <a:avLst/>
          </a:prstGeom>
          <a:solidFill>
            <a:schemeClr val="lt1"/>
          </a:solidFill>
          <a:ln>
            <a:noFill/>
          </a:ln>
        </p:spPr>
      </p:sp>
      <p:sp>
        <p:nvSpPr>
          <p:cNvPr id="117" name="Google Shape;117;p109"/>
          <p:cNvSpPr txBox="1">
            <a:spLocks noGrp="1"/>
          </p:cNvSpPr>
          <p:nvPr>
            <p:ph type="title"/>
          </p:nvPr>
        </p:nvSpPr>
        <p:spPr>
          <a:xfrm>
            <a:off x="838200" y="249987"/>
            <a:ext cx="105156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2"/>
              </a:buClr>
              <a:buSzPts val="4400"/>
              <a:buFont typeface="Century Gothic"/>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109"/>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19" name="Google Shape;119;p109"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120" name="Google Shape;120;p109"/>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6208652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8_Custom Layout">
  <p:cSld name="8_Custom Layout">
    <p:spTree>
      <p:nvGrpSpPr>
        <p:cNvPr id="1" name="Shape 121"/>
        <p:cNvGrpSpPr/>
        <p:nvPr/>
      </p:nvGrpSpPr>
      <p:grpSpPr>
        <a:xfrm>
          <a:off x="0" y="0"/>
          <a:ext cx="0" cy="0"/>
          <a:chOff x="0" y="0"/>
          <a:chExt cx="0" cy="0"/>
        </a:xfrm>
      </p:grpSpPr>
      <p:sp>
        <p:nvSpPr>
          <p:cNvPr id="122" name="Google Shape;122;p110"/>
          <p:cNvSpPr>
            <a:spLocks noGrp="1"/>
          </p:cNvSpPr>
          <p:nvPr>
            <p:ph type="pic" idx="2"/>
          </p:nvPr>
        </p:nvSpPr>
        <p:spPr>
          <a:xfrm>
            <a:off x="894819" y="1859067"/>
            <a:ext cx="1815908" cy="1828282"/>
          </a:xfrm>
          <a:prstGeom prst="rect">
            <a:avLst/>
          </a:prstGeom>
          <a:solidFill>
            <a:schemeClr val="lt1"/>
          </a:solidFill>
          <a:ln>
            <a:noFill/>
          </a:ln>
        </p:spPr>
      </p:sp>
      <p:sp>
        <p:nvSpPr>
          <p:cNvPr id="123" name="Google Shape;123;p110"/>
          <p:cNvSpPr>
            <a:spLocks noGrp="1"/>
          </p:cNvSpPr>
          <p:nvPr>
            <p:ph type="pic" idx="3"/>
          </p:nvPr>
        </p:nvSpPr>
        <p:spPr>
          <a:xfrm>
            <a:off x="6841031" y="1859067"/>
            <a:ext cx="1815908" cy="1828282"/>
          </a:xfrm>
          <a:prstGeom prst="rect">
            <a:avLst/>
          </a:prstGeom>
          <a:solidFill>
            <a:schemeClr val="lt1"/>
          </a:solidFill>
          <a:ln>
            <a:noFill/>
          </a:ln>
        </p:spPr>
      </p:sp>
      <p:sp>
        <p:nvSpPr>
          <p:cNvPr id="124" name="Google Shape;124;p110"/>
          <p:cNvSpPr>
            <a:spLocks noGrp="1"/>
          </p:cNvSpPr>
          <p:nvPr>
            <p:ph type="pic" idx="4"/>
          </p:nvPr>
        </p:nvSpPr>
        <p:spPr>
          <a:xfrm>
            <a:off x="894819" y="4249683"/>
            <a:ext cx="1815908" cy="1828282"/>
          </a:xfrm>
          <a:prstGeom prst="rect">
            <a:avLst/>
          </a:prstGeom>
          <a:solidFill>
            <a:schemeClr val="lt1"/>
          </a:solidFill>
          <a:ln>
            <a:noFill/>
          </a:ln>
        </p:spPr>
      </p:sp>
      <p:sp>
        <p:nvSpPr>
          <p:cNvPr id="125" name="Google Shape;125;p110"/>
          <p:cNvSpPr>
            <a:spLocks noGrp="1"/>
          </p:cNvSpPr>
          <p:nvPr>
            <p:ph type="pic" idx="5"/>
          </p:nvPr>
        </p:nvSpPr>
        <p:spPr>
          <a:xfrm>
            <a:off x="6841031" y="4249683"/>
            <a:ext cx="1815908" cy="1828282"/>
          </a:xfrm>
          <a:prstGeom prst="rect">
            <a:avLst/>
          </a:prstGeom>
          <a:solidFill>
            <a:schemeClr val="lt1"/>
          </a:solidFill>
          <a:ln>
            <a:noFill/>
          </a:ln>
        </p:spPr>
      </p:sp>
      <p:sp>
        <p:nvSpPr>
          <p:cNvPr id="126" name="Google Shape;126;p110"/>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27" name="Google Shape;127;p110"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128" name="Google Shape;128;p110"/>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8202876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_Title and Content">
  <p:cSld name="4_Title and Content">
    <p:bg>
      <p:bgPr>
        <a:solidFill>
          <a:schemeClr val="lt2"/>
        </a:solidFill>
        <a:effectLst/>
      </p:bgPr>
    </p:bg>
    <p:spTree>
      <p:nvGrpSpPr>
        <p:cNvPr id="1" name="Shape 129"/>
        <p:cNvGrpSpPr/>
        <p:nvPr/>
      </p:nvGrpSpPr>
      <p:grpSpPr>
        <a:xfrm>
          <a:off x="0" y="0"/>
          <a:ext cx="0" cy="0"/>
          <a:chOff x="0" y="0"/>
          <a:chExt cx="0" cy="0"/>
        </a:xfrm>
      </p:grpSpPr>
      <p:sp>
        <p:nvSpPr>
          <p:cNvPr id="130" name="Google Shape;130;p111"/>
          <p:cNvSpPr>
            <a:spLocks noGrp="1"/>
          </p:cNvSpPr>
          <p:nvPr>
            <p:ph type="pic" idx="2"/>
          </p:nvPr>
        </p:nvSpPr>
        <p:spPr>
          <a:xfrm>
            <a:off x="6537979" y="2"/>
            <a:ext cx="5654023" cy="5654023"/>
          </a:xfrm>
          <a:prstGeom prst="rect">
            <a:avLst/>
          </a:prstGeom>
          <a:solidFill>
            <a:schemeClr val="lt1"/>
          </a:solidFill>
          <a:ln>
            <a:noFill/>
          </a:ln>
        </p:spPr>
      </p:sp>
      <p:sp>
        <p:nvSpPr>
          <p:cNvPr id="131" name="Google Shape;131;p111"/>
          <p:cNvSpPr/>
          <p:nvPr/>
        </p:nvSpPr>
        <p:spPr>
          <a:xfrm>
            <a:off x="6065522" y="0"/>
            <a:ext cx="6126479" cy="6126480"/>
          </a:xfrm>
          <a:custGeom>
            <a:avLst/>
            <a:gdLst/>
            <a:ahLst/>
            <a:cxnLst/>
            <a:rect l="l" t="t" r="r" b="b"/>
            <a:pathLst>
              <a:path w="6126479" h="6126480" extrusionOk="0">
                <a:moveTo>
                  <a:pt x="6126479" y="6126480"/>
                </a:moveTo>
                <a:cubicBezTo>
                  <a:pt x="2742918" y="6126480"/>
                  <a:pt x="0" y="3383561"/>
                  <a:pt x="0" y="0"/>
                </a:cubicBezTo>
              </a:path>
            </a:pathLst>
          </a:custGeom>
          <a:noFill/>
          <a:ln w="50800" cap="rnd" cmpd="sng">
            <a:solidFill>
              <a:srgbClr val="FE70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2" name="Google Shape;132;p111"/>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33" name="Google Shape;133;p111"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134" name="Google Shape;134;p111"/>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9187911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135"/>
        <p:cNvGrpSpPr/>
        <p:nvPr/>
      </p:nvGrpSpPr>
      <p:grpSpPr>
        <a:xfrm>
          <a:off x="0" y="0"/>
          <a:ext cx="0" cy="0"/>
          <a:chOff x="0" y="0"/>
          <a:chExt cx="0" cy="0"/>
        </a:xfrm>
      </p:grpSpPr>
      <p:sp>
        <p:nvSpPr>
          <p:cNvPr id="136" name="Google Shape;136;p112"/>
          <p:cNvSpPr/>
          <p:nvPr/>
        </p:nvSpPr>
        <p:spPr>
          <a:xfrm>
            <a:off x="0" y="731520"/>
            <a:ext cx="12192000" cy="539496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112"/>
          <p:cNvSpPr txBox="1">
            <a:spLocks noGrp="1"/>
          </p:cNvSpPr>
          <p:nvPr>
            <p:ph type="title"/>
          </p:nvPr>
        </p:nvSpPr>
        <p:spPr>
          <a:xfrm>
            <a:off x="838200" y="868819"/>
            <a:ext cx="105156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4400"/>
              <a:buFont typeface="Century Gothic"/>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112"/>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39" name="Google Shape;139;p112" descr="Logo&#10;&#10;Description automatically generated"/>
          <p:cNvPicPr preferRelativeResize="0"/>
          <p:nvPr/>
        </p:nvPicPr>
        <p:blipFill rotWithShape="1">
          <a:blip r:embed="rId2">
            <a:alphaModFix/>
          </a:blip>
          <a:srcRect/>
          <a:stretch/>
        </p:blipFill>
        <p:spPr>
          <a:xfrm>
            <a:off x="373312" y="6275551"/>
            <a:ext cx="1538615" cy="514288"/>
          </a:xfrm>
          <a:prstGeom prst="rect">
            <a:avLst/>
          </a:prstGeom>
          <a:noFill/>
          <a:ln>
            <a:noFill/>
          </a:ln>
        </p:spPr>
      </p:pic>
      <p:sp>
        <p:nvSpPr>
          <p:cNvPr id="140" name="Google Shape;140;p112"/>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855825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13_Custom Layout">
  <p:cSld name="13_Custom Layout">
    <p:bg>
      <p:bgPr>
        <a:solidFill>
          <a:schemeClr val="dk2"/>
        </a:solidFill>
        <a:effectLst/>
      </p:bgPr>
    </p:bg>
    <p:spTree>
      <p:nvGrpSpPr>
        <p:cNvPr id="1" name="Shape 141"/>
        <p:cNvGrpSpPr/>
        <p:nvPr/>
      </p:nvGrpSpPr>
      <p:grpSpPr>
        <a:xfrm>
          <a:off x="0" y="0"/>
          <a:ext cx="0" cy="0"/>
          <a:chOff x="0" y="0"/>
          <a:chExt cx="0" cy="0"/>
        </a:xfrm>
      </p:grpSpPr>
      <p:sp>
        <p:nvSpPr>
          <p:cNvPr id="142" name="Google Shape;142;p113"/>
          <p:cNvSpPr>
            <a:spLocks noGrp="1"/>
          </p:cNvSpPr>
          <p:nvPr>
            <p:ph type="pic" idx="2"/>
          </p:nvPr>
        </p:nvSpPr>
        <p:spPr>
          <a:xfrm>
            <a:off x="0" y="0"/>
            <a:ext cx="5333999" cy="6858000"/>
          </a:xfrm>
          <a:prstGeom prst="rect">
            <a:avLst/>
          </a:prstGeom>
          <a:solidFill>
            <a:schemeClr val="lt1"/>
          </a:solidFill>
          <a:ln>
            <a:noFill/>
          </a:ln>
        </p:spPr>
      </p:sp>
      <p:sp>
        <p:nvSpPr>
          <p:cNvPr id="143" name="Google Shape;143;p113"/>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pic>
        <p:nvPicPr>
          <p:cNvPr id="144" name="Google Shape;144;p113" descr="Logo&#10;&#10;Description automatically generated with medium confidence"/>
          <p:cNvPicPr preferRelativeResize="0"/>
          <p:nvPr/>
        </p:nvPicPr>
        <p:blipFill rotWithShape="1">
          <a:blip r:embed="rId2">
            <a:alphaModFix/>
          </a:blip>
          <a:srcRect/>
          <a:stretch/>
        </p:blipFill>
        <p:spPr>
          <a:xfrm>
            <a:off x="373040" y="6275551"/>
            <a:ext cx="1531960" cy="512064"/>
          </a:xfrm>
          <a:prstGeom prst="rect">
            <a:avLst/>
          </a:prstGeom>
          <a:noFill/>
          <a:ln>
            <a:noFill/>
          </a:ln>
        </p:spPr>
      </p:pic>
      <p:sp>
        <p:nvSpPr>
          <p:cNvPr id="145" name="Google Shape;145;p113"/>
          <p:cNvSpPr txBox="1">
            <a:spLocks noGrp="1"/>
          </p:cNvSpPr>
          <p:nvPr>
            <p:ph type="ftr" idx="11"/>
          </p:nvPr>
        </p:nvSpPr>
        <p:spPr>
          <a:xfrm>
            <a:off x="2139696" y="6331411"/>
            <a:ext cx="717442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918752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562FC5F-7CBD-1D4F-8A88-07B8F0603662}"/>
              </a:ext>
            </a:extLst>
          </p:cNvPr>
          <p:cNvSpPr/>
          <p:nvPr userDrawn="1"/>
        </p:nvSpPr>
        <p:spPr>
          <a:xfrm>
            <a:off x="0" y="0"/>
            <a:ext cx="12192000" cy="45720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Picture Placeholder 11">
            <a:extLst>
              <a:ext uri="{FF2B5EF4-FFF2-40B4-BE49-F238E27FC236}">
                <a16:creationId xmlns:a16="http://schemas.microsoft.com/office/drawing/2014/main" id="{FAB9A03B-E592-414A-BECA-7AED2CE96122}"/>
              </a:ext>
            </a:extLst>
          </p:cNvPr>
          <p:cNvSpPr>
            <a:spLocks noGrp="1"/>
          </p:cNvSpPr>
          <p:nvPr>
            <p:ph type="pic" sz="quarter" idx="10"/>
          </p:nvPr>
        </p:nvSpPr>
        <p:spPr>
          <a:xfrm>
            <a:off x="6888434" y="1245734"/>
            <a:ext cx="4336978" cy="4366532"/>
          </a:xfrm>
          <a:custGeom>
            <a:avLst/>
            <a:gdLst>
              <a:gd name="connsiteX0" fmla="*/ 2168489 w 4336978"/>
              <a:gd name="connsiteY0" fmla="*/ 0 h 4366532"/>
              <a:gd name="connsiteX1" fmla="*/ 4336978 w 4336978"/>
              <a:gd name="connsiteY1" fmla="*/ 2183266 h 4366532"/>
              <a:gd name="connsiteX2" fmla="*/ 2168489 w 4336978"/>
              <a:gd name="connsiteY2" fmla="*/ 4366532 h 4366532"/>
              <a:gd name="connsiteX3" fmla="*/ 0 w 4336978"/>
              <a:gd name="connsiteY3" fmla="*/ 2183266 h 4366532"/>
              <a:gd name="connsiteX4" fmla="*/ 2168489 w 4336978"/>
              <a:gd name="connsiteY4" fmla="*/ 0 h 4366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6978" h="4366532">
                <a:moveTo>
                  <a:pt x="2168489" y="0"/>
                </a:moveTo>
                <a:cubicBezTo>
                  <a:pt x="3366112" y="0"/>
                  <a:pt x="4336978" y="977481"/>
                  <a:pt x="4336978" y="2183266"/>
                </a:cubicBezTo>
                <a:cubicBezTo>
                  <a:pt x="4336978" y="3389051"/>
                  <a:pt x="3366112" y="4366532"/>
                  <a:pt x="2168489" y="4366532"/>
                </a:cubicBezTo>
                <a:cubicBezTo>
                  <a:pt x="970866" y="4366532"/>
                  <a:pt x="0" y="3389051"/>
                  <a:pt x="0" y="2183266"/>
                </a:cubicBezTo>
                <a:cubicBezTo>
                  <a:pt x="0" y="977481"/>
                  <a:pt x="970866" y="0"/>
                  <a:pt x="2168489"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C1DF61CA-8B26-28B1-2C79-FB53678B8283}"/>
              </a:ext>
            </a:extLst>
          </p:cNvPr>
          <p:cNvSpPr>
            <a:spLocks noGrp="1"/>
          </p:cNvSpPr>
          <p:nvPr>
            <p:ph type="sldNum" sz="quarter" idx="12"/>
          </p:nvPr>
        </p:nvSpPr>
        <p:spPr/>
        <p:txBody>
          <a:bodyPr/>
          <a:lstStyle/>
          <a:p>
            <a:fld id="{0EFF685A-523B-4AB0-8539-4CA1B7CAFAD7}" type="slidenum">
              <a:rPr lang="en-US" smtClean="0"/>
              <a:pPr/>
              <a:t>‹#›</a:t>
            </a:fld>
            <a:endParaRPr lang="en-US" dirty="0"/>
          </a:p>
        </p:txBody>
      </p:sp>
      <p:sp>
        <p:nvSpPr>
          <p:cNvPr id="5" name="Title 4">
            <a:extLst>
              <a:ext uri="{FF2B5EF4-FFF2-40B4-BE49-F238E27FC236}">
                <a16:creationId xmlns:a16="http://schemas.microsoft.com/office/drawing/2014/main" id="{E9F4BA77-1F47-D64C-5450-B624EBDEED7D}"/>
              </a:ext>
            </a:extLst>
          </p:cNvPr>
          <p:cNvSpPr>
            <a:spLocks noGrp="1"/>
          </p:cNvSpPr>
          <p:nvPr>
            <p:ph type="title"/>
          </p:nvPr>
        </p:nvSpPr>
        <p:spPr/>
        <p:txBody>
          <a:bodyPr/>
          <a:lstStyle/>
          <a:p>
            <a:r>
              <a:rPr lang="en-US"/>
              <a:t>Click to edit Master title style</a:t>
            </a:r>
            <a:endParaRPr lang="en-US" dirty="0"/>
          </a:p>
        </p:txBody>
      </p:sp>
      <p:pic>
        <p:nvPicPr>
          <p:cNvPr id="2" name="Picture 1" descr="Logo&#10;&#10;Description automatically generated">
            <a:extLst>
              <a:ext uri="{FF2B5EF4-FFF2-40B4-BE49-F238E27FC236}">
                <a16:creationId xmlns:a16="http://schemas.microsoft.com/office/drawing/2014/main" id="{D13D31F8-EC44-F634-FB8C-A332C480E62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3" name="Footer Placeholder 3">
            <a:extLst>
              <a:ext uri="{FF2B5EF4-FFF2-40B4-BE49-F238E27FC236}">
                <a16:creationId xmlns:a16="http://schemas.microsoft.com/office/drawing/2014/main" id="{CD34DA3A-F8C3-3237-039D-F818574FEC8D}"/>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42948728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2"/>
      </p:bgRef>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3FD82C2D-6E9C-2241-815E-F4B26A2DA018}"/>
              </a:ext>
            </a:extLst>
          </p:cNvPr>
          <p:cNvSpPr>
            <a:spLocks noGrp="1"/>
          </p:cNvSpPr>
          <p:nvPr>
            <p:ph type="pic" sz="quarter" idx="10"/>
          </p:nvPr>
        </p:nvSpPr>
        <p:spPr>
          <a:xfrm>
            <a:off x="0" y="0"/>
            <a:ext cx="12191998" cy="3698240"/>
          </a:xfrm>
          <a:custGeom>
            <a:avLst/>
            <a:gdLst>
              <a:gd name="connsiteX0" fmla="*/ 0 w 12191998"/>
              <a:gd name="connsiteY0" fmla="*/ 0 h 3698240"/>
              <a:gd name="connsiteX1" fmla="*/ 12191998 w 12191998"/>
              <a:gd name="connsiteY1" fmla="*/ 0 h 3698240"/>
              <a:gd name="connsiteX2" fmla="*/ 12191998 w 12191998"/>
              <a:gd name="connsiteY2" fmla="*/ 3698240 h 3698240"/>
              <a:gd name="connsiteX3" fmla="*/ 0 w 12191998"/>
              <a:gd name="connsiteY3" fmla="*/ 3698240 h 3698240"/>
            </a:gdLst>
            <a:ahLst/>
            <a:cxnLst>
              <a:cxn ang="0">
                <a:pos x="connsiteX0" y="connsiteY0"/>
              </a:cxn>
              <a:cxn ang="0">
                <a:pos x="connsiteX1" y="connsiteY1"/>
              </a:cxn>
              <a:cxn ang="0">
                <a:pos x="connsiteX2" y="connsiteY2"/>
              </a:cxn>
              <a:cxn ang="0">
                <a:pos x="connsiteX3" y="connsiteY3"/>
              </a:cxn>
            </a:cxnLst>
            <a:rect l="l" t="t" r="r" b="b"/>
            <a:pathLst>
              <a:path w="12191998" h="3698240">
                <a:moveTo>
                  <a:pt x="0" y="0"/>
                </a:moveTo>
                <a:lnTo>
                  <a:pt x="12191998" y="0"/>
                </a:lnTo>
                <a:lnTo>
                  <a:pt x="12191998" y="3698240"/>
                </a:lnTo>
                <a:lnTo>
                  <a:pt x="0" y="3698240"/>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F6BFE441-4BD1-758B-49CE-574904577791}"/>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4" name="Picture 3" descr="Logo&#10;&#10;Description automatically generated">
            <a:extLst>
              <a:ext uri="{FF2B5EF4-FFF2-40B4-BE49-F238E27FC236}">
                <a16:creationId xmlns:a16="http://schemas.microsoft.com/office/drawing/2014/main" id="{240706EC-B64B-96D8-47A7-52F8B0D98BF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6" name="Footer Placeholder 3">
            <a:extLst>
              <a:ext uri="{FF2B5EF4-FFF2-40B4-BE49-F238E27FC236}">
                <a16:creationId xmlns:a16="http://schemas.microsoft.com/office/drawing/2014/main" id="{07B2B859-E0A9-CCD3-89F9-9045DA00C96A}"/>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3001850277"/>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bg2"/>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2FF4662C-263D-3044-9930-0ADCC004F3B7}"/>
              </a:ext>
            </a:extLst>
          </p:cNvPr>
          <p:cNvSpPr/>
          <p:nvPr userDrawn="1"/>
        </p:nvSpPr>
        <p:spPr>
          <a:xfrm>
            <a:off x="0" y="1"/>
            <a:ext cx="5730238" cy="6075549"/>
          </a:xfrm>
          <a:custGeom>
            <a:avLst/>
            <a:gdLst>
              <a:gd name="connsiteX0" fmla="*/ 0 w 5730238"/>
              <a:gd name="connsiteY0" fmla="*/ 0 h 6075549"/>
              <a:gd name="connsiteX1" fmla="*/ 4863127 w 5730238"/>
              <a:gd name="connsiteY1" fmla="*/ 0 h 6075549"/>
              <a:gd name="connsiteX2" fmla="*/ 4885739 w 5730238"/>
              <a:gd name="connsiteY2" fmla="*/ 24880 h 6075549"/>
              <a:gd name="connsiteX3" fmla="*/ 5730238 w 5730238"/>
              <a:gd name="connsiteY3" fmla="*/ 2377306 h 6075549"/>
              <a:gd name="connsiteX4" fmla="*/ 2031995 w 5730238"/>
              <a:gd name="connsiteY4" fmla="*/ 6075549 h 6075549"/>
              <a:gd name="connsiteX5" fmla="*/ 269193 w 5730238"/>
              <a:gd name="connsiteY5" fmla="*/ 5629191 h 6075549"/>
              <a:gd name="connsiteX6" fmla="*/ 0 w 5730238"/>
              <a:gd name="connsiteY6" fmla="*/ 5465653 h 6075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30238" h="6075549">
                <a:moveTo>
                  <a:pt x="0" y="0"/>
                </a:moveTo>
                <a:lnTo>
                  <a:pt x="4863127" y="0"/>
                </a:lnTo>
                <a:lnTo>
                  <a:pt x="4885739" y="24880"/>
                </a:lnTo>
                <a:cubicBezTo>
                  <a:pt x="5413315" y="664155"/>
                  <a:pt x="5730238" y="1483720"/>
                  <a:pt x="5730238" y="2377306"/>
                </a:cubicBezTo>
                <a:cubicBezTo>
                  <a:pt x="5730238" y="4419789"/>
                  <a:pt x="4074478" y="6075549"/>
                  <a:pt x="2031995" y="6075549"/>
                </a:cubicBezTo>
                <a:cubicBezTo>
                  <a:pt x="1393719" y="6075549"/>
                  <a:pt x="793209" y="5913854"/>
                  <a:pt x="269193" y="5629191"/>
                </a:cubicBezTo>
                <a:lnTo>
                  <a:pt x="0" y="5465653"/>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Picture Placeholder 14">
            <a:extLst>
              <a:ext uri="{FF2B5EF4-FFF2-40B4-BE49-F238E27FC236}">
                <a16:creationId xmlns:a16="http://schemas.microsoft.com/office/drawing/2014/main" id="{4702AEB0-F961-E348-9FE9-34184E5E8C02}"/>
              </a:ext>
            </a:extLst>
          </p:cNvPr>
          <p:cNvSpPr>
            <a:spLocks noGrp="1"/>
          </p:cNvSpPr>
          <p:nvPr>
            <p:ph type="pic" sz="quarter" idx="10"/>
          </p:nvPr>
        </p:nvSpPr>
        <p:spPr>
          <a:xfrm>
            <a:off x="1463038" y="731520"/>
            <a:ext cx="3901440" cy="3901440"/>
          </a:xfrm>
          <a:custGeom>
            <a:avLst/>
            <a:gdLst>
              <a:gd name="connsiteX0" fmla="*/ 1950720 w 3901440"/>
              <a:gd name="connsiteY0" fmla="*/ 0 h 3901440"/>
              <a:gd name="connsiteX1" fmla="*/ 3901440 w 3901440"/>
              <a:gd name="connsiteY1" fmla="*/ 1950720 h 3901440"/>
              <a:gd name="connsiteX2" fmla="*/ 1950720 w 3901440"/>
              <a:gd name="connsiteY2" fmla="*/ 3901440 h 3901440"/>
              <a:gd name="connsiteX3" fmla="*/ 0 w 3901440"/>
              <a:gd name="connsiteY3" fmla="*/ 1950720 h 3901440"/>
              <a:gd name="connsiteX4" fmla="*/ 1950720 w 3901440"/>
              <a:gd name="connsiteY4" fmla="*/ 0 h 3901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1440" h="3901440">
                <a:moveTo>
                  <a:pt x="1950720" y="0"/>
                </a:moveTo>
                <a:cubicBezTo>
                  <a:pt x="3028073" y="0"/>
                  <a:pt x="3901440" y="873367"/>
                  <a:pt x="3901440" y="1950720"/>
                </a:cubicBezTo>
                <a:cubicBezTo>
                  <a:pt x="3901440" y="3028073"/>
                  <a:pt x="3028073" y="3901440"/>
                  <a:pt x="1950720" y="3901440"/>
                </a:cubicBezTo>
                <a:cubicBezTo>
                  <a:pt x="873367" y="3901440"/>
                  <a:pt x="0" y="3028073"/>
                  <a:pt x="0" y="1950720"/>
                </a:cubicBezTo>
                <a:cubicBezTo>
                  <a:pt x="0" y="873367"/>
                  <a:pt x="873367" y="0"/>
                  <a:pt x="1950720"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8" name="Picture Placeholder 17">
            <a:extLst>
              <a:ext uri="{FF2B5EF4-FFF2-40B4-BE49-F238E27FC236}">
                <a16:creationId xmlns:a16="http://schemas.microsoft.com/office/drawing/2014/main" id="{023BC091-1204-5042-B9FD-BA675B204DE5}"/>
              </a:ext>
            </a:extLst>
          </p:cNvPr>
          <p:cNvSpPr>
            <a:spLocks noGrp="1"/>
          </p:cNvSpPr>
          <p:nvPr>
            <p:ph type="pic" sz="quarter" idx="11"/>
          </p:nvPr>
        </p:nvSpPr>
        <p:spPr>
          <a:xfrm>
            <a:off x="731518" y="2956560"/>
            <a:ext cx="3169920" cy="3169920"/>
          </a:xfrm>
          <a:custGeom>
            <a:avLst/>
            <a:gdLst>
              <a:gd name="connsiteX0" fmla="*/ 1584960 w 3169920"/>
              <a:gd name="connsiteY0" fmla="*/ 0 h 3169920"/>
              <a:gd name="connsiteX1" fmla="*/ 3169920 w 3169920"/>
              <a:gd name="connsiteY1" fmla="*/ 1584960 h 3169920"/>
              <a:gd name="connsiteX2" fmla="*/ 1584960 w 3169920"/>
              <a:gd name="connsiteY2" fmla="*/ 3169920 h 3169920"/>
              <a:gd name="connsiteX3" fmla="*/ 0 w 3169920"/>
              <a:gd name="connsiteY3" fmla="*/ 1584960 h 3169920"/>
              <a:gd name="connsiteX4" fmla="*/ 1584960 w 3169920"/>
              <a:gd name="connsiteY4" fmla="*/ 0 h 3169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9920" h="3169920">
                <a:moveTo>
                  <a:pt x="1584960" y="0"/>
                </a:moveTo>
                <a:cubicBezTo>
                  <a:pt x="2460309" y="0"/>
                  <a:pt x="3169920" y="709611"/>
                  <a:pt x="3169920" y="1584960"/>
                </a:cubicBezTo>
                <a:cubicBezTo>
                  <a:pt x="3169920" y="2460309"/>
                  <a:pt x="2460309" y="3169920"/>
                  <a:pt x="1584960" y="3169920"/>
                </a:cubicBezTo>
                <a:cubicBezTo>
                  <a:pt x="709611" y="3169920"/>
                  <a:pt x="0" y="2460309"/>
                  <a:pt x="0" y="1584960"/>
                </a:cubicBezTo>
                <a:cubicBezTo>
                  <a:pt x="0" y="709611"/>
                  <a:pt x="709611" y="0"/>
                  <a:pt x="1584960" y="0"/>
                </a:cubicBezTo>
                <a:close/>
              </a:path>
            </a:pathLst>
          </a:custGeom>
          <a:pattFill prst="pct5">
            <a:fgClr>
              <a:schemeClr val="accent1"/>
            </a:fgClr>
            <a:bgClr>
              <a:schemeClr val="bg1"/>
            </a:bgClr>
          </a:pattFill>
          <a:ln w="101600">
            <a:solidFill>
              <a:schemeClr val="bg1"/>
            </a:solidFill>
          </a:ln>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596629AD-7867-C7F7-7B21-75C9F78ED581}"/>
              </a:ext>
            </a:extLst>
          </p:cNvPr>
          <p:cNvSpPr>
            <a:spLocks noGrp="1"/>
          </p:cNvSpPr>
          <p:nvPr>
            <p:ph type="sldNum" sz="quarter" idx="13"/>
          </p:nvPr>
        </p:nvSpPr>
        <p:spPr/>
        <p:txBody>
          <a:bodyPr/>
          <a:lstStyle/>
          <a:p>
            <a:fld id="{0EFF685A-523B-4AB0-8539-4CA1B7CAFAD7}" type="slidenum">
              <a:rPr lang="en-US" smtClean="0"/>
              <a:pPr/>
              <a:t>‹#›</a:t>
            </a:fld>
            <a:endParaRPr lang="en-US" dirty="0"/>
          </a:p>
        </p:txBody>
      </p:sp>
      <p:pic>
        <p:nvPicPr>
          <p:cNvPr id="8" name="Picture 7" descr="Logo&#10;&#10;Description automatically generated">
            <a:extLst>
              <a:ext uri="{FF2B5EF4-FFF2-40B4-BE49-F238E27FC236}">
                <a16:creationId xmlns:a16="http://schemas.microsoft.com/office/drawing/2014/main" id="{56889D66-30D6-BE86-28AD-CEB8194CFF7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2" name="Footer Placeholder 3">
            <a:extLst>
              <a:ext uri="{FF2B5EF4-FFF2-40B4-BE49-F238E27FC236}">
                <a16:creationId xmlns:a16="http://schemas.microsoft.com/office/drawing/2014/main" id="{B93E23A0-2A8E-49E2-F10E-B051B82827D7}"/>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1510514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bg>
      <p:bgRef idx="1001">
        <a:schemeClr val="bg1"/>
      </p:bgRef>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E5FFDDC-E3B9-B447-85DD-47D0E5AF5FD0}"/>
              </a:ext>
            </a:extLst>
          </p:cNvPr>
          <p:cNvSpPr>
            <a:spLocks noGrp="1"/>
          </p:cNvSpPr>
          <p:nvPr>
            <p:ph type="pic" sz="quarter" idx="10"/>
          </p:nvPr>
        </p:nvSpPr>
        <p:spPr>
          <a:xfrm>
            <a:off x="0" y="0"/>
            <a:ext cx="12192000" cy="6858000"/>
          </a:xfrm>
          <a:custGeom>
            <a:avLst/>
            <a:gdLst>
              <a:gd name="connsiteX0" fmla="*/ 0 w 12192000"/>
              <a:gd name="connsiteY0" fmla="*/ 0 h 6858000"/>
              <a:gd name="connsiteX1" fmla="*/ 1310636 w 12192000"/>
              <a:gd name="connsiteY1" fmla="*/ 0 h 6858000"/>
              <a:gd name="connsiteX2" fmla="*/ 6096000 w 12192000"/>
              <a:gd name="connsiteY2" fmla="*/ 4784008 h 6858000"/>
              <a:gd name="connsiteX3" fmla="*/ 10881364 w 12192000"/>
              <a:gd name="connsiteY3" fmla="*/ 0 h 6858000"/>
              <a:gd name="connsiteX4" fmla="*/ 12192000 w 12192000"/>
              <a:gd name="connsiteY4" fmla="*/ 0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1310636" y="0"/>
                </a:lnTo>
                <a:cubicBezTo>
                  <a:pt x="1310636" y="2642135"/>
                  <a:pt x="3453116" y="4784008"/>
                  <a:pt x="6096000" y="4784008"/>
                </a:cubicBezTo>
                <a:cubicBezTo>
                  <a:pt x="8738884" y="4784008"/>
                  <a:pt x="10881364" y="2642135"/>
                  <a:pt x="10881364" y="0"/>
                </a:cubicBezTo>
                <a:lnTo>
                  <a:pt x="12192000" y="0"/>
                </a:lnTo>
                <a:lnTo>
                  <a:pt x="12192000" y="6858000"/>
                </a:lnTo>
                <a:lnTo>
                  <a:pt x="0" y="6858000"/>
                </a:lnTo>
                <a:close/>
              </a:path>
            </a:pathLst>
          </a:custGeom>
          <a:solidFill>
            <a:schemeClr val="tx2"/>
          </a:solidFill>
        </p:spPr>
        <p:txBody>
          <a:bodyPr wrap="square">
            <a:noAutofit/>
          </a:bodyPr>
          <a:lstStyle>
            <a:lvl1pPr>
              <a:defRPr sz="1200"/>
            </a:lvl1pPr>
          </a:lstStyle>
          <a:p>
            <a:r>
              <a:rPr lang="en-US"/>
              <a:t>Click icon to add picture</a:t>
            </a:r>
            <a:endParaRPr lang="en-US" dirty="0"/>
          </a:p>
        </p:txBody>
      </p:sp>
      <p:sp>
        <p:nvSpPr>
          <p:cNvPr id="5" name="Oval 4">
            <a:extLst>
              <a:ext uri="{FF2B5EF4-FFF2-40B4-BE49-F238E27FC236}">
                <a16:creationId xmlns:a16="http://schemas.microsoft.com/office/drawing/2014/main" id="{5D51B7FD-8003-271A-2DFC-352A053617A1}"/>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148137D-51E0-95FB-8941-1531ABC70462}"/>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2" name="Picture 1" descr="Logo&#10;&#10;Description automatically generated with medium confidence">
            <a:extLst>
              <a:ext uri="{FF2B5EF4-FFF2-40B4-BE49-F238E27FC236}">
                <a16:creationId xmlns:a16="http://schemas.microsoft.com/office/drawing/2014/main" id="{954F1E7B-AE76-A533-CCB9-43C33601E83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40" y="6240920"/>
            <a:ext cx="1531960" cy="512064"/>
          </a:xfrm>
          <a:prstGeom prst="rect">
            <a:avLst/>
          </a:prstGeom>
        </p:spPr>
      </p:pic>
      <p:sp>
        <p:nvSpPr>
          <p:cNvPr id="4" name="Footer Placeholder 3">
            <a:extLst>
              <a:ext uri="{FF2B5EF4-FFF2-40B4-BE49-F238E27FC236}">
                <a16:creationId xmlns:a16="http://schemas.microsoft.com/office/drawing/2014/main" id="{CA30BDAE-CD32-49B6-B042-B65B3D62A770}"/>
              </a:ext>
            </a:extLst>
          </p:cNvPr>
          <p:cNvSpPr>
            <a:spLocks noGrp="1"/>
          </p:cNvSpPr>
          <p:nvPr>
            <p:ph type="ftr" sz="quarter" idx="11"/>
          </p:nvPr>
        </p:nvSpPr>
        <p:spPr>
          <a:xfrm>
            <a:off x="2139696" y="6300550"/>
            <a:ext cx="7174424" cy="537392"/>
          </a:xfrm>
        </p:spPr>
        <p:txBody>
          <a:bodyPr/>
          <a:lstStyle>
            <a:lvl1pPr>
              <a:defRPr>
                <a:solidFill>
                  <a:schemeClr val="bg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669888471"/>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Custom Layout">
    <p:bg>
      <p:bgPr>
        <a:solidFill>
          <a:schemeClr val="bg2"/>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E67358AD-0A6B-0941-B056-4F90E88F68D5}"/>
              </a:ext>
            </a:extLst>
          </p:cNvPr>
          <p:cNvSpPr>
            <a:spLocks noGrp="1"/>
          </p:cNvSpPr>
          <p:nvPr>
            <p:ph type="pic" sz="quarter" idx="10"/>
          </p:nvPr>
        </p:nvSpPr>
        <p:spPr>
          <a:xfrm>
            <a:off x="1" y="3159760"/>
            <a:ext cx="12191205" cy="2966720"/>
          </a:xfrm>
          <a:custGeom>
            <a:avLst/>
            <a:gdLst>
              <a:gd name="connsiteX0" fmla="*/ 0 w 12191205"/>
              <a:gd name="connsiteY0" fmla="*/ 0 h 2966720"/>
              <a:gd name="connsiteX1" fmla="*/ 12191205 w 12191205"/>
              <a:gd name="connsiteY1" fmla="*/ 0 h 2966720"/>
              <a:gd name="connsiteX2" fmla="*/ 12191205 w 12191205"/>
              <a:gd name="connsiteY2" fmla="*/ 2966720 h 2966720"/>
              <a:gd name="connsiteX3" fmla="*/ 0 w 12191205"/>
              <a:gd name="connsiteY3" fmla="*/ 2966720 h 2966720"/>
            </a:gdLst>
            <a:ahLst/>
            <a:cxnLst>
              <a:cxn ang="0">
                <a:pos x="connsiteX0" y="connsiteY0"/>
              </a:cxn>
              <a:cxn ang="0">
                <a:pos x="connsiteX1" y="connsiteY1"/>
              </a:cxn>
              <a:cxn ang="0">
                <a:pos x="connsiteX2" y="connsiteY2"/>
              </a:cxn>
              <a:cxn ang="0">
                <a:pos x="connsiteX3" y="connsiteY3"/>
              </a:cxn>
            </a:cxnLst>
            <a:rect l="l" t="t" r="r" b="b"/>
            <a:pathLst>
              <a:path w="12191205" h="2966720">
                <a:moveTo>
                  <a:pt x="0" y="0"/>
                </a:moveTo>
                <a:lnTo>
                  <a:pt x="12191205" y="0"/>
                </a:lnTo>
                <a:lnTo>
                  <a:pt x="12191205" y="2966720"/>
                </a:lnTo>
                <a:lnTo>
                  <a:pt x="0" y="2966720"/>
                </a:lnTo>
                <a:close/>
              </a:path>
            </a:pathLst>
          </a:custGeom>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BDBFA7B6-61C6-AFFB-176C-40399B21F9C5}"/>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73137BDD-55FA-1558-8D18-F5FDA7CA6AE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4" name="Footer Placeholder 3">
            <a:extLst>
              <a:ext uri="{FF2B5EF4-FFF2-40B4-BE49-F238E27FC236}">
                <a16:creationId xmlns:a16="http://schemas.microsoft.com/office/drawing/2014/main" id="{264967C0-6BC9-1D68-0AAF-53092074C7B4}"/>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11332980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D2D32F7-042F-524E-B95C-7F4B45CF25B3}"/>
              </a:ext>
            </a:extLst>
          </p:cNvPr>
          <p:cNvSpPr/>
          <p:nvPr userDrawn="1"/>
        </p:nvSpPr>
        <p:spPr>
          <a:xfrm>
            <a:off x="-100739" y="731520"/>
            <a:ext cx="6903661" cy="53949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Picture Placeholder 7">
            <a:extLst>
              <a:ext uri="{FF2B5EF4-FFF2-40B4-BE49-F238E27FC236}">
                <a16:creationId xmlns:a16="http://schemas.microsoft.com/office/drawing/2014/main" id="{EEB6B305-93F4-614B-9EEF-7361466B3A18}"/>
              </a:ext>
            </a:extLst>
          </p:cNvPr>
          <p:cNvSpPr>
            <a:spLocks noGrp="1"/>
          </p:cNvSpPr>
          <p:nvPr>
            <p:ph type="pic" sz="quarter" idx="10"/>
          </p:nvPr>
        </p:nvSpPr>
        <p:spPr>
          <a:xfrm>
            <a:off x="6802922" y="731520"/>
            <a:ext cx="5389077" cy="5394960"/>
          </a:xfrm>
          <a:custGeom>
            <a:avLst/>
            <a:gdLst>
              <a:gd name="connsiteX0" fmla="*/ 0 w 5394960"/>
              <a:gd name="connsiteY0" fmla="*/ 0 h 5394960"/>
              <a:gd name="connsiteX1" fmla="*/ 5394960 w 5394960"/>
              <a:gd name="connsiteY1" fmla="*/ 0 h 5394960"/>
              <a:gd name="connsiteX2" fmla="*/ 5394960 w 5394960"/>
              <a:gd name="connsiteY2" fmla="*/ 5394960 h 5394960"/>
              <a:gd name="connsiteX3" fmla="*/ 0 w 5394960"/>
              <a:gd name="connsiteY3" fmla="*/ 5394960 h 5394960"/>
            </a:gdLst>
            <a:ahLst/>
            <a:cxnLst>
              <a:cxn ang="0">
                <a:pos x="connsiteX0" y="connsiteY0"/>
              </a:cxn>
              <a:cxn ang="0">
                <a:pos x="connsiteX1" y="connsiteY1"/>
              </a:cxn>
              <a:cxn ang="0">
                <a:pos x="connsiteX2" y="connsiteY2"/>
              </a:cxn>
              <a:cxn ang="0">
                <a:pos x="connsiteX3" y="connsiteY3"/>
              </a:cxn>
            </a:cxnLst>
            <a:rect l="l" t="t" r="r" b="b"/>
            <a:pathLst>
              <a:path w="5394960" h="5394960">
                <a:moveTo>
                  <a:pt x="0" y="0"/>
                </a:moveTo>
                <a:lnTo>
                  <a:pt x="5394960" y="0"/>
                </a:lnTo>
                <a:lnTo>
                  <a:pt x="5394960" y="5394960"/>
                </a:lnTo>
                <a:lnTo>
                  <a:pt x="0" y="5394960"/>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2" name="Title 1">
            <a:extLst>
              <a:ext uri="{FF2B5EF4-FFF2-40B4-BE49-F238E27FC236}">
                <a16:creationId xmlns:a16="http://schemas.microsoft.com/office/drawing/2014/main" id="{2028318B-E915-AC57-89FC-D0DFEA14E0C2}"/>
              </a:ext>
            </a:extLst>
          </p:cNvPr>
          <p:cNvSpPr>
            <a:spLocks noGrp="1"/>
          </p:cNvSpPr>
          <p:nvPr>
            <p:ph type="title"/>
          </p:nvPr>
        </p:nvSpPr>
        <p:spPr>
          <a:xfrm>
            <a:off x="473990" y="1000555"/>
            <a:ext cx="5552268" cy="1325563"/>
          </a:xfrm>
        </p:spPr>
        <p:txBody>
          <a:bodyPr/>
          <a:lstStyle>
            <a:lvl1pPr>
              <a:defRPr>
                <a:solidFill>
                  <a:schemeClr val="bg2"/>
                </a:solidFill>
              </a:defRPr>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706F68C4-E8F6-336A-AF5B-8DAB82271072}"/>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3" name="Picture 2" descr="Logo&#10;&#10;Description automatically generated">
            <a:extLst>
              <a:ext uri="{FF2B5EF4-FFF2-40B4-BE49-F238E27FC236}">
                <a16:creationId xmlns:a16="http://schemas.microsoft.com/office/drawing/2014/main" id="{0D2D1EC3-811D-4D33-929D-AFA442BF48D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4" name="Footer Placeholder 3">
            <a:extLst>
              <a:ext uri="{FF2B5EF4-FFF2-40B4-BE49-F238E27FC236}">
                <a16:creationId xmlns:a16="http://schemas.microsoft.com/office/drawing/2014/main" id="{4D0BE4D6-4133-9E2E-08B0-C1DBD864F958}"/>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15729926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bg2"/>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EB6B305-93F4-614B-9EEF-7361466B3A18}"/>
              </a:ext>
            </a:extLst>
          </p:cNvPr>
          <p:cNvSpPr>
            <a:spLocks noGrp="1"/>
          </p:cNvSpPr>
          <p:nvPr>
            <p:ph type="pic" sz="quarter" idx="10"/>
          </p:nvPr>
        </p:nvSpPr>
        <p:spPr>
          <a:xfrm>
            <a:off x="6802922" y="731520"/>
            <a:ext cx="5389077" cy="5394960"/>
          </a:xfrm>
          <a:custGeom>
            <a:avLst/>
            <a:gdLst>
              <a:gd name="connsiteX0" fmla="*/ 0 w 5394960"/>
              <a:gd name="connsiteY0" fmla="*/ 0 h 5394960"/>
              <a:gd name="connsiteX1" fmla="*/ 5394960 w 5394960"/>
              <a:gd name="connsiteY1" fmla="*/ 0 h 5394960"/>
              <a:gd name="connsiteX2" fmla="*/ 5394960 w 5394960"/>
              <a:gd name="connsiteY2" fmla="*/ 5394960 h 5394960"/>
              <a:gd name="connsiteX3" fmla="*/ 0 w 5394960"/>
              <a:gd name="connsiteY3" fmla="*/ 5394960 h 5394960"/>
            </a:gdLst>
            <a:ahLst/>
            <a:cxnLst>
              <a:cxn ang="0">
                <a:pos x="connsiteX0" y="connsiteY0"/>
              </a:cxn>
              <a:cxn ang="0">
                <a:pos x="connsiteX1" y="connsiteY1"/>
              </a:cxn>
              <a:cxn ang="0">
                <a:pos x="connsiteX2" y="connsiteY2"/>
              </a:cxn>
              <a:cxn ang="0">
                <a:pos x="connsiteX3" y="connsiteY3"/>
              </a:cxn>
            </a:cxnLst>
            <a:rect l="l" t="t" r="r" b="b"/>
            <a:pathLst>
              <a:path w="5394960" h="5394960">
                <a:moveTo>
                  <a:pt x="0" y="0"/>
                </a:moveTo>
                <a:lnTo>
                  <a:pt x="5394960" y="0"/>
                </a:lnTo>
                <a:lnTo>
                  <a:pt x="5394960" y="5394960"/>
                </a:lnTo>
                <a:lnTo>
                  <a:pt x="0" y="5394960"/>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AB7673B8-D07E-0F0B-7318-EE5BC35E22FA}"/>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DFCE6E31-FBC3-FE48-D17D-0872B93E71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4" name="Footer Placeholder 3">
            <a:extLst>
              <a:ext uri="{FF2B5EF4-FFF2-40B4-BE49-F238E27FC236}">
                <a16:creationId xmlns:a16="http://schemas.microsoft.com/office/drawing/2014/main" id="{EFE23F0C-D6D9-D3AF-359D-6C71536DFBE6}"/>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3227542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bg2"/>
        </a:solidFill>
        <a:effectLst/>
      </p:bgPr>
    </p:bg>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C234FABC-FCB7-584F-9EE0-051B8E8C3FA5}"/>
              </a:ext>
            </a:extLst>
          </p:cNvPr>
          <p:cNvSpPr>
            <a:spLocks noGrp="1"/>
          </p:cNvSpPr>
          <p:nvPr>
            <p:ph type="pic" sz="quarter" idx="10"/>
          </p:nvPr>
        </p:nvSpPr>
        <p:spPr>
          <a:xfrm>
            <a:off x="-795" y="1575550"/>
            <a:ext cx="2425925"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10" name="Picture Placeholder 6">
            <a:extLst>
              <a:ext uri="{FF2B5EF4-FFF2-40B4-BE49-F238E27FC236}">
                <a16:creationId xmlns:a16="http://schemas.microsoft.com/office/drawing/2014/main" id="{955DAB22-6281-9242-9CE6-F16A29840E56}"/>
              </a:ext>
            </a:extLst>
          </p:cNvPr>
          <p:cNvSpPr>
            <a:spLocks noGrp="1"/>
          </p:cNvSpPr>
          <p:nvPr>
            <p:ph type="pic" sz="quarter" idx="11"/>
          </p:nvPr>
        </p:nvSpPr>
        <p:spPr>
          <a:xfrm>
            <a:off x="9765279" y="1575550"/>
            <a:ext cx="2425925"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11" name="Picture Placeholder 7">
            <a:extLst>
              <a:ext uri="{FF2B5EF4-FFF2-40B4-BE49-F238E27FC236}">
                <a16:creationId xmlns:a16="http://schemas.microsoft.com/office/drawing/2014/main" id="{3FDE12B5-9036-4F4B-8219-EEC79B633532}"/>
              </a:ext>
            </a:extLst>
          </p:cNvPr>
          <p:cNvSpPr>
            <a:spLocks noGrp="1"/>
          </p:cNvSpPr>
          <p:nvPr>
            <p:ph type="pic" sz="quarter" idx="12"/>
          </p:nvPr>
        </p:nvSpPr>
        <p:spPr>
          <a:xfrm>
            <a:off x="7338956" y="1575550"/>
            <a:ext cx="2425925"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12" name="Picture Placeholder 8">
            <a:extLst>
              <a:ext uri="{FF2B5EF4-FFF2-40B4-BE49-F238E27FC236}">
                <a16:creationId xmlns:a16="http://schemas.microsoft.com/office/drawing/2014/main" id="{66573F96-0AA5-174F-8502-BA25055CAF37}"/>
              </a:ext>
            </a:extLst>
          </p:cNvPr>
          <p:cNvSpPr>
            <a:spLocks noGrp="1"/>
          </p:cNvSpPr>
          <p:nvPr>
            <p:ph type="pic" sz="quarter" idx="13"/>
          </p:nvPr>
        </p:nvSpPr>
        <p:spPr>
          <a:xfrm>
            <a:off x="2425130" y="1575550"/>
            <a:ext cx="4913030"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2" name="Title 1">
            <a:extLst>
              <a:ext uri="{FF2B5EF4-FFF2-40B4-BE49-F238E27FC236}">
                <a16:creationId xmlns:a16="http://schemas.microsoft.com/office/drawing/2014/main" id="{66C92CBB-F65C-7B6D-5F5D-ADF5E8CC065C}"/>
              </a:ext>
            </a:extLst>
          </p:cNvPr>
          <p:cNvSpPr>
            <a:spLocks noGrp="1"/>
          </p:cNvSpPr>
          <p:nvPr>
            <p:ph type="title"/>
          </p:nvPr>
        </p:nvSpPr>
        <p:spPr>
          <a:xfrm>
            <a:off x="838200" y="249987"/>
            <a:ext cx="10515600" cy="1325563"/>
          </a:xfrm>
        </p:spPr>
        <p:txBody>
          <a:bodyPr/>
          <a:lstStyle>
            <a:lvl1pPr algn="ctr">
              <a:defRPr>
                <a:solidFill>
                  <a:schemeClr val="tx2"/>
                </a:solidFill>
              </a:defRPr>
            </a:lvl1pPr>
          </a:lstStyle>
          <a:p>
            <a:r>
              <a:rPr lang="en-US"/>
              <a:t>Click to edit Master title style</a:t>
            </a:r>
            <a:endParaRPr lang="en-US" dirty="0"/>
          </a:p>
        </p:txBody>
      </p:sp>
      <p:sp>
        <p:nvSpPr>
          <p:cNvPr id="4" name="Slide Number Placeholder 3">
            <a:extLst>
              <a:ext uri="{FF2B5EF4-FFF2-40B4-BE49-F238E27FC236}">
                <a16:creationId xmlns:a16="http://schemas.microsoft.com/office/drawing/2014/main" id="{724141BA-5181-5CBD-E13B-9C1199C9A8E6}"/>
              </a:ext>
            </a:extLst>
          </p:cNvPr>
          <p:cNvSpPr>
            <a:spLocks noGrp="1"/>
          </p:cNvSpPr>
          <p:nvPr>
            <p:ph type="sldNum" sz="quarter" idx="15"/>
          </p:nvPr>
        </p:nvSpPr>
        <p:spPr/>
        <p:txBody>
          <a:bodyPr/>
          <a:lstStyle/>
          <a:p>
            <a:fld id="{0EFF685A-523B-4AB0-8539-4CA1B7CAFAD7}" type="slidenum">
              <a:rPr lang="en-US" smtClean="0"/>
              <a:pPr/>
              <a:t>‹#›</a:t>
            </a:fld>
            <a:endParaRPr lang="en-US" dirty="0"/>
          </a:p>
        </p:txBody>
      </p:sp>
      <p:pic>
        <p:nvPicPr>
          <p:cNvPr id="3" name="Picture 2" descr="Logo&#10;&#10;Description automatically generated">
            <a:extLst>
              <a:ext uri="{FF2B5EF4-FFF2-40B4-BE49-F238E27FC236}">
                <a16:creationId xmlns:a16="http://schemas.microsoft.com/office/drawing/2014/main" id="{6A9CD8E8-183D-1BFC-142D-0BF98BB113E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5" name="Footer Placeholder 3">
            <a:extLst>
              <a:ext uri="{FF2B5EF4-FFF2-40B4-BE49-F238E27FC236}">
                <a16:creationId xmlns:a16="http://schemas.microsoft.com/office/drawing/2014/main" id="{BF2DEB48-E7AE-300D-D859-E1FC4C49E727}"/>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3821562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2"/>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0D968FA-612D-E7A2-5B7D-076056890ADE}"/>
              </a:ext>
            </a:extLst>
          </p:cNvPr>
          <p:cNvSpPr>
            <a:spLocks noGrp="1"/>
          </p:cNvSpPr>
          <p:nvPr>
            <p:ph type="sldNum" sz="quarter" idx="11"/>
          </p:nvPr>
        </p:nvSpPr>
        <p:spPr/>
        <p:txBody>
          <a:bodyPr/>
          <a:lstStyle/>
          <a:p>
            <a:fld id="{0EFF685A-523B-4AB0-8539-4CA1B7CAFAD7}" type="slidenum">
              <a:rPr lang="en-US" smtClean="0"/>
              <a:pPr/>
              <a:t>‹#›</a:t>
            </a:fld>
            <a:endParaRPr lang="en-US" dirty="0"/>
          </a:p>
        </p:txBody>
      </p:sp>
      <p:pic>
        <p:nvPicPr>
          <p:cNvPr id="7" name="Picture 6" descr="Logo&#10;&#10;Description automatically generated">
            <a:extLst>
              <a:ext uri="{FF2B5EF4-FFF2-40B4-BE49-F238E27FC236}">
                <a16:creationId xmlns:a16="http://schemas.microsoft.com/office/drawing/2014/main" id="{50BDB6ED-9773-C518-B945-80AAC79FA4A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8" name="Footer Placeholder 3">
            <a:extLst>
              <a:ext uri="{FF2B5EF4-FFF2-40B4-BE49-F238E27FC236}">
                <a16:creationId xmlns:a16="http://schemas.microsoft.com/office/drawing/2014/main" id="{4F5DBA25-C285-226E-4DB2-67635FFBCA17}"/>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30481144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chemeClr val="tx2"/>
        </a:solidFill>
        <a:effectLst/>
      </p:bgPr>
    </p:bg>
    <p:spTree>
      <p:nvGrpSpPr>
        <p:cNvPr id="1" name=""/>
        <p:cNvGrpSpPr/>
        <p:nvPr/>
      </p:nvGrpSpPr>
      <p:grpSpPr>
        <a:xfrm>
          <a:off x="0" y="0"/>
          <a:ext cx="0" cy="0"/>
          <a:chOff x="0" y="0"/>
          <a:chExt cx="0" cy="0"/>
        </a:xfrm>
      </p:grpSpPr>
      <p:sp>
        <p:nvSpPr>
          <p:cNvPr id="7" name="Picture Placeholder 1">
            <a:extLst>
              <a:ext uri="{FF2B5EF4-FFF2-40B4-BE49-F238E27FC236}">
                <a16:creationId xmlns:a16="http://schemas.microsoft.com/office/drawing/2014/main" id="{B3AF20AD-CD60-AD42-A327-03E003CC9324}"/>
              </a:ext>
            </a:extLst>
          </p:cNvPr>
          <p:cNvSpPr>
            <a:spLocks noGrp="1"/>
          </p:cNvSpPr>
          <p:nvPr>
            <p:ph type="pic" sz="quarter" idx="10"/>
          </p:nvPr>
        </p:nvSpPr>
        <p:spPr>
          <a:xfrm>
            <a:off x="6837219" y="0"/>
            <a:ext cx="5354782" cy="6858000"/>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72B45BDE-9021-AA0F-B401-78003371C534}"/>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3" name="Picture 2" descr="Logo&#10;&#10;Description automatically generated">
            <a:extLst>
              <a:ext uri="{FF2B5EF4-FFF2-40B4-BE49-F238E27FC236}">
                <a16:creationId xmlns:a16="http://schemas.microsoft.com/office/drawing/2014/main" id="{2501813C-01FC-6B17-488D-6A2B6ACB666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6" name="Footer Placeholder 3">
            <a:extLst>
              <a:ext uri="{FF2B5EF4-FFF2-40B4-BE49-F238E27FC236}">
                <a16:creationId xmlns:a16="http://schemas.microsoft.com/office/drawing/2014/main" id="{49B5ED07-8508-6C70-C221-B87163BF3D6F}"/>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18265193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chemeClr val="bg2"/>
        </a:solidFill>
        <a:effectLst/>
      </p:bgPr>
    </p:bg>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A6B56AE0-F9B3-7646-9AEC-06267092C859}"/>
              </a:ext>
            </a:extLst>
          </p:cNvPr>
          <p:cNvSpPr>
            <a:spLocks noGrp="1"/>
          </p:cNvSpPr>
          <p:nvPr>
            <p:ph type="pic" sz="quarter" idx="11"/>
          </p:nvPr>
        </p:nvSpPr>
        <p:spPr>
          <a:xfrm>
            <a:off x="6857999" y="0"/>
            <a:ext cx="5334001" cy="6858000"/>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6" name="Oval 5">
            <a:extLst>
              <a:ext uri="{FF2B5EF4-FFF2-40B4-BE49-F238E27FC236}">
                <a16:creationId xmlns:a16="http://schemas.microsoft.com/office/drawing/2014/main" id="{F64FB0DC-75AE-3CF2-2F0A-2A3FB40B3D81}"/>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2DC8014F-A3E4-3D64-F0EC-BD40A661DD03}"/>
              </a:ext>
            </a:extLst>
          </p:cNvPr>
          <p:cNvSpPr>
            <a:spLocks noGrp="1"/>
          </p:cNvSpPr>
          <p:nvPr>
            <p:ph type="sldNum" sz="quarter" idx="13"/>
          </p:nvPr>
        </p:nvSpPr>
        <p:spPr/>
        <p:txBody>
          <a:bodyPr/>
          <a:lstStyle/>
          <a:p>
            <a:fld id="{0EFF685A-523B-4AB0-8539-4CA1B7CAFAD7}"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C779AAA1-42B1-2D42-41DF-EDD00F09782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3" name="Footer Placeholder 3">
            <a:extLst>
              <a:ext uri="{FF2B5EF4-FFF2-40B4-BE49-F238E27FC236}">
                <a16:creationId xmlns:a16="http://schemas.microsoft.com/office/drawing/2014/main" id="{414AAC7E-D087-6719-5EDF-CF9204BDD1E5}"/>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36878680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tx2"/>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05EED10-A5DC-A9CB-FE76-A4067FBC3956}"/>
              </a:ext>
            </a:extLst>
          </p:cNvPr>
          <p:cNvSpPr>
            <a:spLocks noGrp="1"/>
          </p:cNvSpPr>
          <p:nvPr>
            <p:ph type="sldNum" sz="quarter" idx="11"/>
          </p:nvPr>
        </p:nvSpPr>
        <p:spPr/>
        <p:txBody>
          <a:bodyPr/>
          <a:lstStyle/>
          <a:p>
            <a:fld id="{0EFF685A-523B-4AB0-8539-4CA1B7CAFAD7}" type="slidenum">
              <a:rPr lang="en-US" smtClean="0"/>
              <a:pPr/>
              <a:t>‹#›</a:t>
            </a:fld>
            <a:endParaRPr lang="en-US" dirty="0"/>
          </a:p>
        </p:txBody>
      </p:sp>
      <p:pic>
        <p:nvPicPr>
          <p:cNvPr id="7" name="Picture 6" descr="Logo&#10;&#10;Description automatically generated with medium confidence">
            <a:extLst>
              <a:ext uri="{FF2B5EF4-FFF2-40B4-BE49-F238E27FC236}">
                <a16:creationId xmlns:a16="http://schemas.microsoft.com/office/drawing/2014/main" id="{C094EC67-162E-9261-ED51-CABF82DB40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40" y="6240920"/>
            <a:ext cx="1531960" cy="512064"/>
          </a:xfrm>
          <a:prstGeom prst="rect">
            <a:avLst/>
          </a:prstGeom>
        </p:spPr>
      </p:pic>
      <p:sp>
        <p:nvSpPr>
          <p:cNvPr id="8" name="Footer Placeholder 3">
            <a:extLst>
              <a:ext uri="{FF2B5EF4-FFF2-40B4-BE49-F238E27FC236}">
                <a16:creationId xmlns:a16="http://schemas.microsoft.com/office/drawing/2014/main" id="{D7A61BFA-8383-648F-DF3F-36B294BCCBD2}"/>
              </a:ext>
            </a:extLst>
          </p:cNvPr>
          <p:cNvSpPr>
            <a:spLocks noGrp="1"/>
          </p:cNvSpPr>
          <p:nvPr>
            <p:ph type="ftr" sz="quarter" idx="12"/>
          </p:nvPr>
        </p:nvSpPr>
        <p:spPr>
          <a:xfrm>
            <a:off x="2139696" y="6300550"/>
            <a:ext cx="7174424" cy="537392"/>
          </a:xfrm>
        </p:spPr>
        <p:txBody>
          <a:bodyPr/>
          <a:lstStyle>
            <a:lvl1pPr>
              <a:defRPr>
                <a:solidFill>
                  <a:schemeClr val="bg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25607892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269BD78-BA3E-7642-B019-22E66EE86E40}"/>
              </a:ext>
            </a:extLst>
          </p:cNvPr>
          <p:cNvSpPr/>
          <p:nvPr userDrawn="1"/>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9">
            <a:extLst>
              <a:ext uri="{FF2B5EF4-FFF2-40B4-BE49-F238E27FC236}">
                <a16:creationId xmlns:a16="http://schemas.microsoft.com/office/drawing/2014/main" id="{D9F9BCC5-BC5C-8B4D-AE92-56EAC221D39E}"/>
              </a:ext>
            </a:extLst>
          </p:cNvPr>
          <p:cNvSpPr>
            <a:spLocks noGrp="1"/>
          </p:cNvSpPr>
          <p:nvPr>
            <p:ph type="pic" sz="quarter" idx="10"/>
          </p:nvPr>
        </p:nvSpPr>
        <p:spPr>
          <a:xfrm>
            <a:off x="1965590" y="2330986"/>
            <a:ext cx="2142506" cy="2157106"/>
          </a:xfrm>
          <a:custGeom>
            <a:avLst/>
            <a:gdLst>
              <a:gd name="connsiteX0" fmla="*/ 1071253 w 2142506"/>
              <a:gd name="connsiteY0" fmla="*/ 0 h 2157106"/>
              <a:gd name="connsiteX1" fmla="*/ 2142506 w 2142506"/>
              <a:gd name="connsiteY1" fmla="*/ 1078553 h 2157106"/>
              <a:gd name="connsiteX2" fmla="*/ 1071253 w 2142506"/>
              <a:gd name="connsiteY2" fmla="*/ 2157106 h 2157106"/>
              <a:gd name="connsiteX3" fmla="*/ 0 w 2142506"/>
              <a:gd name="connsiteY3" fmla="*/ 1078553 h 2157106"/>
              <a:gd name="connsiteX4" fmla="*/ 1071253 w 2142506"/>
              <a:gd name="connsiteY4" fmla="*/ 0 h 2157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506" h="2157106">
                <a:moveTo>
                  <a:pt x="1071253" y="0"/>
                </a:moveTo>
                <a:cubicBezTo>
                  <a:pt x="1662890" y="0"/>
                  <a:pt x="2142506" y="482885"/>
                  <a:pt x="2142506" y="1078553"/>
                </a:cubicBezTo>
                <a:cubicBezTo>
                  <a:pt x="2142506" y="1674221"/>
                  <a:pt x="1662890" y="2157106"/>
                  <a:pt x="1071253" y="2157106"/>
                </a:cubicBezTo>
                <a:cubicBezTo>
                  <a:pt x="479616" y="2157106"/>
                  <a:pt x="0" y="1674221"/>
                  <a:pt x="0" y="1078553"/>
                </a:cubicBezTo>
                <a:cubicBezTo>
                  <a:pt x="0" y="482885"/>
                  <a:pt x="479616" y="0"/>
                  <a:pt x="1071253"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5" name="Picture Placeholder 14">
            <a:extLst>
              <a:ext uri="{FF2B5EF4-FFF2-40B4-BE49-F238E27FC236}">
                <a16:creationId xmlns:a16="http://schemas.microsoft.com/office/drawing/2014/main" id="{FE130A2D-CC43-5147-8F56-F3DDEF1B57EF}"/>
              </a:ext>
            </a:extLst>
          </p:cNvPr>
          <p:cNvSpPr>
            <a:spLocks noGrp="1"/>
          </p:cNvSpPr>
          <p:nvPr>
            <p:ph type="pic" sz="quarter" idx="11"/>
          </p:nvPr>
        </p:nvSpPr>
        <p:spPr>
          <a:xfrm>
            <a:off x="5024747" y="2324984"/>
            <a:ext cx="2142506" cy="2157106"/>
          </a:xfrm>
          <a:custGeom>
            <a:avLst/>
            <a:gdLst>
              <a:gd name="connsiteX0" fmla="*/ 1071253 w 2142506"/>
              <a:gd name="connsiteY0" fmla="*/ 0 h 2157106"/>
              <a:gd name="connsiteX1" fmla="*/ 2142506 w 2142506"/>
              <a:gd name="connsiteY1" fmla="*/ 1078553 h 2157106"/>
              <a:gd name="connsiteX2" fmla="*/ 1071253 w 2142506"/>
              <a:gd name="connsiteY2" fmla="*/ 2157106 h 2157106"/>
              <a:gd name="connsiteX3" fmla="*/ 0 w 2142506"/>
              <a:gd name="connsiteY3" fmla="*/ 1078553 h 2157106"/>
              <a:gd name="connsiteX4" fmla="*/ 1071253 w 2142506"/>
              <a:gd name="connsiteY4" fmla="*/ 0 h 2157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506" h="2157106">
                <a:moveTo>
                  <a:pt x="1071253" y="0"/>
                </a:moveTo>
                <a:cubicBezTo>
                  <a:pt x="1662890" y="0"/>
                  <a:pt x="2142506" y="482885"/>
                  <a:pt x="2142506" y="1078553"/>
                </a:cubicBezTo>
                <a:cubicBezTo>
                  <a:pt x="2142506" y="1674221"/>
                  <a:pt x="1662890" y="2157106"/>
                  <a:pt x="1071253" y="2157106"/>
                </a:cubicBezTo>
                <a:cubicBezTo>
                  <a:pt x="479616" y="2157106"/>
                  <a:pt x="0" y="1674221"/>
                  <a:pt x="0" y="1078553"/>
                </a:cubicBezTo>
                <a:cubicBezTo>
                  <a:pt x="0" y="482885"/>
                  <a:pt x="479616" y="0"/>
                  <a:pt x="1071253"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3B214AB6-AAAD-E946-B8D5-CBBD4096F114}"/>
              </a:ext>
            </a:extLst>
          </p:cNvPr>
          <p:cNvSpPr>
            <a:spLocks noGrp="1"/>
          </p:cNvSpPr>
          <p:nvPr>
            <p:ph type="pic" sz="quarter" idx="12"/>
          </p:nvPr>
        </p:nvSpPr>
        <p:spPr>
          <a:xfrm>
            <a:off x="8083904" y="2324984"/>
            <a:ext cx="2142506" cy="2157106"/>
          </a:xfrm>
          <a:custGeom>
            <a:avLst/>
            <a:gdLst>
              <a:gd name="connsiteX0" fmla="*/ 1071253 w 2142506"/>
              <a:gd name="connsiteY0" fmla="*/ 0 h 2157106"/>
              <a:gd name="connsiteX1" fmla="*/ 2142506 w 2142506"/>
              <a:gd name="connsiteY1" fmla="*/ 1078553 h 2157106"/>
              <a:gd name="connsiteX2" fmla="*/ 1071253 w 2142506"/>
              <a:gd name="connsiteY2" fmla="*/ 2157106 h 2157106"/>
              <a:gd name="connsiteX3" fmla="*/ 0 w 2142506"/>
              <a:gd name="connsiteY3" fmla="*/ 1078553 h 2157106"/>
              <a:gd name="connsiteX4" fmla="*/ 1071253 w 2142506"/>
              <a:gd name="connsiteY4" fmla="*/ 0 h 2157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506" h="2157106">
                <a:moveTo>
                  <a:pt x="1071253" y="0"/>
                </a:moveTo>
                <a:cubicBezTo>
                  <a:pt x="1662890" y="0"/>
                  <a:pt x="2142506" y="482885"/>
                  <a:pt x="2142506" y="1078553"/>
                </a:cubicBezTo>
                <a:cubicBezTo>
                  <a:pt x="2142506" y="1674221"/>
                  <a:pt x="1662890" y="2157106"/>
                  <a:pt x="1071253" y="2157106"/>
                </a:cubicBezTo>
                <a:cubicBezTo>
                  <a:pt x="479616" y="2157106"/>
                  <a:pt x="0" y="1674221"/>
                  <a:pt x="0" y="1078553"/>
                </a:cubicBezTo>
                <a:cubicBezTo>
                  <a:pt x="0" y="482885"/>
                  <a:pt x="479616" y="0"/>
                  <a:pt x="1071253"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59DC43CE-E350-14F0-7BAA-0A5DDBCD405E}"/>
              </a:ext>
            </a:extLst>
          </p:cNvPr>
          <p:cNvSpPr>
            <a:spLocks noGrp="1"/>
          </p:cNvSpPr>
          <p:nvPr>
            <p:ph type="sldNum" sz="quarter" idx="14"/>
          </p:nvPr>
        </p:nvSpPr>
        <p:spPr/>
        <p:txBody>
          <a:bodyPr/>
          <a:lstStyle/>
          <a:p>
            <a:fld id="{0EFF685A-523B-4AB0-8539-4CA1B7CAFAD7}"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12954BD5-B1EA-D30E-122A-AE4B745F835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4" name="Footer Placeholder 3">
            <a:extLst>
              <a:ext uri="{FF2B5EF4-FFF2-40B4-BE49-F238E27FC236}">
                <a16:creationId xmlns:a16="http://schemas.microsoft.com/office/drawing/2014/main" id="{4F0DCC17-9A2E-1A8E-FFD9-AC325A6C5AD9}"/>
              </a:ext>
            </a:extLst>
          </p:cNvPr>
          <p:cNvSpPr>
            <a:spLocks noGrp="1"/>
          </p:cNvSpPr>
          <p:nvPr>
            <p:ph type="ftr" sz="quarter" idx="15"/>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37405952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4818A96-8314-A74A-8E52-9E22F97701CE}"/>
              </a:ext>
            </a:extLst>
          </p:cNvPr>
          <p:cNvSpPr>
            <a:spLocks noGrp="1"/>
          </p:cNvSpPr>
          <p:nvPr>
            <p:ph type="pic" sz="quarter" idx="10"/>
          </p:nvPr>
        </p:nvSpPr>
        <p:spPr>
          <a:xfrm>
            <a:off x="894819" y="1859067"/>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4" name="Picture Placeholder 3">
            <a:extLst>
              <a:ext uri="{FF2B5EF4-FFF2-40B4-BE49-F238E27FC236}">
                <a16:creationId xmlns:a16="http://schemas.microsoft.com/office/drawing/2014/main" id="{356ACDA6-6365-0C40-BD64-DBABCA5DF640}"/>
              </a:ext>
            </a:extLst>
          </p:cNvPr>
          <p:cNvSpPr>
            <a:spLocks noGrp="1"/>
          </p:cNvSpPr>
          <p:nvPr>
            <p:ph type="pic" sz="quarter" idx="11"/>
          </p:nvPr>
        </p:nvSpPr>
        <p:spPr>
          <a:xfrm>
            <a:off x="6841031" y="1859067"/>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5" name="Picture Placeholder 4">
            <a:extLst>
              <a:ext uri="{FF2B5EF4-FFF2-40B4-BE49-F238E27FC236}">
                <a16:creationId xmlns:a16="http://schemas.microsoft.com/office/drawing/2014/main" id="{A9157CF0-ABE1-E448-B2AF-7A47F74C74C6}"/>
              </a:ext>
            </a:extLst>
          </p:cNvPr>
          <p:cNvSpPr>
            <a:spLocks noGrp="1"/>
          </p:cNvSpPr>
          <p:nvPr>
            <p:ph type="pic" sz="quarter" idx="12"/>
          </p:nvPr>
        </p:nvSpPr>
        <p:spPr>
          <a:xfrm>
            <a:off x="894819" y="4249683"/>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7" name="Picture Placeholder 6">
            <a:extLst>
              <a:ext uri="{FF2B5EF4-FFF2-40B4-BE49-F238E27FC236}">
                <a16:creationId xmlns:a16="http://schemas.microsoft.com/office/drawing/2014/main" id="{3D41F24D-942B-0645-AC7E-D47B3E9A813D}"/>
              </a:ext>
            </a:extLst>
          </p:cNvPr>
          <p:cNvSpPr>
            <a:spLocks noGrp="1"/>
          </p:cNvSpPr>
          <p:nvPr>
            <p:ph type="pic" sz="quarter" idx="13"/>
          </p:nvPr>
        </p:nvSpPr>
        <p:spPr>
          <a:xfrm>
            <a:off x="6841031" y="4249683"/>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8" name="Slide Number Placeholder 7">
            <a:extLst>
              <a:ext uri="{FF2B5EF4-FFF2-40B4-BE49-F238E27FC236}">
                <a16:creationId xmlns:a16="http://schemas.microsoft.com/office/drawing/2014/main" id="{5161F681-D1E7-93B1-C235-AAD730E257E6}"/>
              </a:ext>
            </a:extLst>
          </p:cNvPr>
          <p:cNvSpPr>
            <a:spLocks noGrp="1"/>
          </p:cNvSpPr>
          <p:nvPr>
            <p:ph type="sldNum" sz="quarter" idx="15"/>
          </p:nvPr>
        </p:nvSpPr>
        <p:spPr/>
        <p:txBody>
          <a:bodyPr/>
          <a:lstStyle/>
          <a:p>
            <a:fld id="{0EFF685A-523B-4AB0-8539-4CA1B7CAFAD7}"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36B0F838-7B8B-8E83-6249-F7AAE06A0DF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6" name="Footer Placeholder 3">
            <a:extLst>
              <a:ext uri="{FF2B5EF4-FFF2-40B4-BE49-F238E27FC236}">
                <a16:creationId xmlns:a16="http://schemas.microsoft.com/office/drawing/2014/main" id="{67DB26B7-9B47-1652-4327-E9C69F0D4E95}"/>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21617815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Title and Content">
    <p:bg>
      <p:bgPr>
        <a:solidFill>
          <a:schemeClr val="bg2"/>
        </a:solid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1BFC2D32-0DA2-4F4C-B79A-09009DA03BD5}"/>
              </a:ext>
            </a:extLst>
          </p:cNvPr>
          <p:cNvSpPr>
            <a:spLocks noGrp="1"/>
          </p:cNvSpPr>
          <p:nvPr>
            <p:ph type="pic" sz="quarter" idx="10"/>
          </p:nvPr>
        </p:nvSpPr>
        <p:spPr>
          <a:xfrm>
            <a:off x="6537979" y="2"/>
            <a:ext cx="5654023" cy="5654023"/>
          </a:xfrm>
          <a:custGeom>
            <a:avLst/>
            <a:gdLst>
              <a:gd name="connsiteX0" fmla="*/ 0 w 5654023"/>
              <a:gd name="connsiteY0" fmla="*/ 0 h 5654023"/>
              <a:gd name="connsiteX1" fmla="*/ 5654023 w 5654023"/>
              <a:gd name="connsiteY1" fmla="*/ 0 h 5654023"/>
              <a:gd name="connsiteX2" fmla="*/ 5654023 w 5654023"/>
              <a:gd name="connsiteY2" fmla="*/ 5654023 h 5654023"/>
              <a:gd name="connsiteX3" fmla="*/ 0 w 5654023"/>
              <a:gd name="connsiteY3" fmla="*/ 0 h 5654023"/>
            </a:gdLst>
            <a:ahLst/>
            <a:cxnLst>
              <a:cxn ang="0">
                <a:pos x="connsiteX0" y="connsiteY0"/>
              </a:cxn>
              <a:cxn ang="0">
                <a:pos x="connsiteX1" y="connsiteY1"/>
              </a:cxn>
              <a:cxn ang="0">
                <a:pos x="connsiteX2" y="connsiteY2"/>
              </a:cxn>
              <a:cxn ang="0">
                <a:pos x="connsiteX3" y="connsiteY3"/>
              </a:cxn>
            </a:cxnLst>
            <a:rect l="l" t="t" r="r" b="b"/>
            <a:pathLst>
              <a:path w="5654023" h="5654023">
                <a:moveTo>
                  <a:pt x="0" y="0"/>
                </a:moveTo>
                <a:lnTo>
                  <a:pt x="5654023" y="0"/>
                </a:lnTo>
                <a:lnTo>
                  <a:pt x="5654023" y="5654023"/>
                </a:lnTo>
                <a:cubicBezTo>
                  <a:pt x="2531392" y="5654023"/>
                  <a:pt x="0" y="3122631"/>
                  <a:pt x="0"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Freeform 2">
            <a:extLst>
              <a:ext uri="{FF2B5EF4-FFF2-40B4-BE49-F238E27FC236}">
                <a16:creationId xmlns:a16="http://schemas.microsoft.com/office/drawing/2014/main" id="{3EA99A91-D871-3B48-B63D-6F36A4322FC3}"/>
              </a:ext>
            </a:extLst>
          </p:cNvPr>
          <p:cNvSpPr/>
          <p:nvPr userDrawn="1"/>
        </p:nvSpPr>
        <p:spPr>
          <a:xfrm>
            <a:off x="6065522" y="0"/>
            <a:ext cx="6126479" cy="6126480"/>
          </a:xfrm>
          <a:custGeom>
            <a:avLst/>
            <a:gdLst>
              <a:gd name="connsiteX0" fmla="*/ 0 w 6126479"/>
              <a:gd name="connsiteY0" fmla="*/ 0 h 6126480"/>
              <a:gd name="connsiteX1" fmla="*/ 6126479 w 6126479"/>
              <a:gd name="connsiteY1" fmla="*/ 0 h 6126480"/>
              <a:gd name="connsiteX2" fmla="*/ 6126479 w 6126479"/>
              <a:gd name="connsiteY2" fmla="*/ 6126480 h 6126480"/>
              <a:gd name="connsiteX3" fmla="*/ 0 w 6126479"/>
              <a:gd name="connsiteY3" fmla="*/ 0 h 6126480"/>
              <a:gd name="connsiteX0" fmla="*/ 6126479 w 6217919"/>
              <a:gd name="connsiteY0" fmla="*/ 0 h 6126480"/>
              <a:gd name="connsiteX1" fmla="*/ 6126479 w 6217919"/>
              <a:gd name="connsiteY1" fmla="*/ 6126480 h 6126480"/>
              <a:gd name="connsiteX2" fmla="*/ 0 w 6217919"/>
              <a:gd name="connsiteY2" fmla="*/ 0 h 6126480"/>
              <a:gd name="connsiteX3" fmla="*/ 6217919 w 6217919"/>
              <a:gd name="connsiteY3" fmla="*/ 91440 h 6126480"/>
              <a:gd name="connsiteX0" fmla="*/ 6319910 w 6319910"/>
              <a:gd name="connsiteY0" fmla="*/ 2233247 h 6126480"/>
              <a:gd name="connsiteX1" fmla="*/ 6126479 w 6319910"/>
              <a:gd name="connsiteY1" fmla="*/ 6126480 h 6126480"/>
              <a:gd name="connsiteX2" fmla="*/ 0 w 6319910"/>
              <a:gd name="connsiteY2" fmla="*/ 0 h 6126480"/>
              <a:gd name="connsiteX3" fmla="*/ 6217919 w 6319910"/>
              <a:gd name="connsiteY3" fmla="*/ 91440 h 6126480"/>
              <a:gd name="connsiteX0" fmla="*/ 6126479 w 6217919"/>
              <a:gd name="connsiteY0" fmla="*/ 6126480 h 6126480"/>
              <a:gd name="connsiteX1" fmla="*/ 0 w 6217919"/>
              <a:gd name="connsiteY1" fmla="*/ 0 h 6126480"/>
              <a:gd name="connsiteX2" fmla="*/ 6217919 w 6217919"/>
              <a:gd name="connsiteY2" fmla="*/ 91440 h 6126480"/>
              <a:gd name="connsiteX0" fmla="*/ 6126479 w 6126479"/>
              <a:gd name="connsiteY0" fmla="*/ 6126480 h 6126480"/>
              <a:gd name="connsiteX1" fmla="*/ 0 w 6126479"/>
              <a:gd name="connsiteY1" fmla="*/ 0 h 6126480"/>
            </a:gdLst>
            <a:ahLst/>
            <a:cxnLst>
              <a:cxn ang="0">
                <a:pos x="connsiteX0" y="connsiteY0"/>
              </a:cxn>
              <a:cxn ang="0">
                <a:pos x="connsiteX1" y="connsiteY1"/>
              </a:cxn>
            </a:cxnLst>
            <a:rect l="l" t="t" r="r" b="b"/>
            <a:pathLst>
              <a:path w="6126479" h="6126480">
                <a:moveTo>
                  <a:pt x="6126479" y="6126480"/>
                </a:moveTo>
                <a:cubicBezTo>
                  <a:pt x="2742918" y="6126480"/>
                  <a:pt x="0" y="3383561"/>
                  <a:pt x="0" y="0"/>
                </a:cubicBezTo>
              </a:path>
            </a:pathLst>
          </a:custGeom>
          <a:noFill/>
          <a:ln w="50800" cap="rnd">
            <a:solidFill>
              <a:srgbClr val="FE7058"/>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lide Number Placeholder 4">
            <a:extLst>
              <a:ext uri="{FF2B5EF4-FFF2-40B4-BE49-F238E27FC236}">
                <a16:creationId xmlns:a16="http://schemas.microsoft.com/office/drawing/2014/main" id="{81C75C1D-8E83-461C-8E20-4934F14E690F}"/>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2" name="Picture 1" descr="Logo&#10;&#10;Description automatically generated">
            <a:extLst>
              <a:ext uri="{FF2B5EF4-FFF2-40B4-BE49-F238E27FC236}">
                <a16:creationId xmlns:a16="http://schemas.microsoft.com/office/drawing/2014/main" id="{08FE93F9-951C-DCFB-922B-813723D540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4" name="Footer Placeholder 3">
            <a:extLst>
              <a:ext uri="{FF2B5EF4-FFF2-40B4-BE49-F238E27FC236}">
                <a16:creationId xmlns:a16="http://schemas.microsoft.com/office/drawing/2014/main" id="{7F26AAEE-C70A-0208-3D98-66AE21562521}"/>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11669773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AD2510-A852-0448-9E9F-3CA6352692EA}"/>
              </a:ext>
            </a:extLst>
          </p:cNvPr>
          <p:cNvSpPr/>
          <p:nvPr userDrawn="1"/>
        </p:nvSpPr>
        <p:spPr>
          <a:xfrm>
            <a:off x="0" y="731520"/>
            <a:ext cx="12192000" cy="53949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74719A-3293-9045-6E01-5C7FC46A0123}"/>
              </a:ext>
            </a:extLst>
          </p:cNvPr>
          <p:cNvSpPr>
            <a:spLocks noGrp="1"/>
          </p:cNvSpPr>
          <p:nvPr>
            <p:ph type="title"/>
          </p:nvPr>
        </p:nvSpPr>
        <p:spPr>
          <a:xfrm>
            <a:off x="838200" y="868819"/>
            <a:ext cx="10515600" cy="1325563"/>
          </a:xfrm>
        </p:spPr>
        <p:txBody>
          <a:bodyPr/>
          <a:lstStyle>
            <a:lvl1pPr algn="ctr">
              <a:defRPr>
                <a:solidFill>
                  <a:schemeClr val="bg1"/>
                </a:solidFill>
              </a:defRPr>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686C3442-88A0-62E5-F206-DF8B51DBA780}"/>
              </a:ext>
            </a:extLst>
          </p:cNvPr>
          <p:cNvSpPr>
            <a:spLocks noGrp="1"/>
          </p:cNvSpPr>
          <p:nvPr>
            <p:ph type="sldNum" sz="quarter" idx="11"/>
          </p:nvPr>
        </p:nvSpPr>
        <p:spPr/>
        <p:txBody>
          <a:bodyPr/>
          <a:lstStyle/>
          <a:p>
            <a:fld id="{0EFF685A-523B-4AB0-8539-4CA1B7CAFAD7}" type="slidenum">
              <a:rPr lang="en-US" smtClean="0"/>
              <a:pPr/>
              <a:t>‹#›</a:t>
            </a:fld>
            <a:endParaRPr lang="en-US" dirty="0"/>
          </a:p>
        </p:txBody>
      </p:sp>
      <p:pic>
        <p:nvPicPr>
          <p:cNvPr id="3" name="Picture 2" descr="Logo&#10;&#10;Description automatically generated">
            <a:extLst>
              <a:ext uri="{FF2B5EF4-FFF2-40B4-BE49-F238E27FC236}">
                <a16:creationId xmlns:a16="http://schemas.microsoft.com/office/drawing/2014/main" id="{1F5AFF49-C25F-991D-03D4-E77E4CF467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5" name="Footer Placeholder 3">
            <a:extLst>
              <a:ext uri="{FF2B5EF4-FFF2-40B4-BE49-F238E27FC236}">
                <a16:creationId xmlns:a16="http://schemas.microsoft.com/office/drawing/2014/main" id="{25A91637-BA95-AAD5-1259-E6E94D40DA9B}"/>
              </a:ext>
            </a:extLst>
          </p:cNvPr>
          <p:cNvSpPr>
            <a:spLocks noGrp="1"/>
          </p:cNvSpPr>
          <p:nvPr>
            <p:ph type="ftr" sz="quarter" idx="14"/>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18361908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bg2"/>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45B19323-EA84-5547-92E9-C548307C29D8}"/>
              </a:ext>
            </a:extLst>
          </p:cNvPr>
          <p:cNvSpPr>
            <a:spLocks noGrp="1"/>
          </p:cNvSpPr>
          <p:nvPr>
            <p:ph type="pic" sz="quarter" idx="10"/>
          </p:nvPr>
        </p:nvSpPr>
        <p:spPr>
          <a:xfrm>
            <a:off x="731519" y="2772698"/>
            <a:ext cx="3181719" cy="3353782"/>
          </a:xfrm>
          <a:custGeom>
            <a:avLst/>
            <a:gdLst>
              <a:gd name="connsiteX0" fmla="*/ 281455 w 3181719"/>
              <a:gd name="connsiteY0" fmla="*/ 0 h 3353782"/>
              <a:gd name="connsiteX1" fmla="*/ 2900264 w 3181719"/>
              <a:gd name="connsiteY1" fmla="*/ 0 h 3353782"/>
              <a:gd name="connsiteX2" fmla="*/ 3181719 w 3181719"/>
              <a:gd name="connsiteY2" fmla="*/ 281455 h 3353782"/>
              <a:gd name="connsiteX3" fmla="*/ 3181719 w 3181719"/>
              <a:gd name="connsiteY3" fmla="*/ 3072327 h 3353782"/>
              <a:gd name="connsiteX4" fmla="*/ 2900264 w 3181719"/>
              <a:gd name="connsiteY4" fmla="*/ 3353782 h 3353782"/>
              <a:gd name="connsiteX5" fmla="*/ 281455 w 3181719"/>
              <a:gd name="connsiteY5" fmla="*/ 3353782 h 3353782"/>
              <a:gd name="connsiteX6" fmla="*/ 0 w 3181719"/>
              <a:gd name="connsiteY6" fmla="*/ 3072327 h 3353782"/>
              <a:gd name="connsiteX7" fmla="*/ 0 w 3181719"/>
              <a:gd name="connsiteY7" fmla="*/ 281455 h 3353782"/>
              <a:gd name="connsiteX8" fmla="*/ 281455 w 3181719"/>
              <a:gd name="connsiteY8" fmla="*/ 0 h 335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1719" h="3353782">
                <a:moveTo>
                  <a:pt x="281455" y="0"/>
                </a:moveTo>
                <a:lnTo>
                  <a:pt x="2900264" y="0"/>
                </a:lnTo>
                <a:cubicBezTo>
                  <a:pt x="3055707" y="0"/>
                  <a:pt x="3181719" y="126012"/>
                  <a:pt x="3181719" y="281455"/>
                </a:cubicBezTo>
                <a:lnTo>
                  <a:pt x="3181719" y="3072327"/>
                </a:lnTo>
                <a:cubicBezTo>
                  <a:pt x="3181719" y="3227770"/>
                  <a:pt x="3055707" y="3353782"/>
                  <a:pt x="2900264" y="3353782"/>
                </a:cubicBezTo>
                <a:lnTo>
                  <a:pt x="281455" y="3353782"/>
                </a:lnTo>
                <a:cubicBezTo>
                  <a:pt x="126012" y="3353782"/>
                  <a:pt x="0" y="3227770"/>
                  <a:pt x="0" y="3072327"/>
                </a:cubicBezTo>
                <a:lnTo>
                  <a:pt x="0" y="281455"/>
                </a:lnTo>
                <a:cubicBezTo>
                  <a:pt x="0" y="126012"/>
                  <a:pt x="126012" y="0"/>
                  <a:pt x="281455"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021BC85C-E112-4A46-A405-AF3D6BCB37FC}"/>
              </a:ext>
            </a:extLst>
          </p:cNvPr>
          <p:cNvSpPr>
            <a:spLocks noGrp="1"/>
          </p:cNvSpPr>
          <p:nvPr>
            <p:ph type="pic" sz="quarter" idx="11"/>
          </p:nvPr>
        </p:nvSpPr>
        <p:spPr>
          <a:xfrm>
            <a:off x="4505140" y="2772698"/>
            <a:ext cx="3181719" cy="3353782"/>
          </a:xfrm>
          <a:custGeom>
            <a:avLst/>
            <a:gdLst>
              <a:gd name="connsiteX0" fmla="*/ 281455 w 3181719"/>
              <a:gd name="connsiteY0" fmla="*/ 0 h 3353782"/>
              <a:gd name="connsiteX1" fmla="*/ 2900264 w 3181719"/>
              <a:gd name="connsiteY1" fmla="*/ 0 h 3353782"/>
              <a:gd name="connsiteX2" fmla="*/ 3181719 w 3181719"/>
              <a:gd name="connsiteY2" fmla="*/ 281455 h 3353782"/>
              <a:gd name="connsiteX3" fmla="*/ 3181719 w 3181719"/>
              <a:gd name="connsiteY3" fmla="*/ 3072327 h 3353782"/>
              <a:gd name="connsiteX4" fmla="*/ 2900264 w 3181719"/>
              <a:gd name="connsiteY4" fmla="*/ 3353782 h 3353782"/>
              <a:gd name="connsiteX5" fmla="*/ 281455 w 3181719"/>
              <a:gd name="connsiteY5" fmla="*/ 3353782 h 3353782"/>
              <a:gd name="connsiteX6" fmla="*/ 0 w 3181719"/>
              <a:gd name="connsiteY6" fmla="*/ 3072327 h 3353782"/>
              <a:gd name="connsiteX7" fmla="*/ 0 w 3181719"/>
              <a:gd name="connsiteY7" fmla="*/ 281455 h 3353782"/>
              <a:gd name="connsiteX8" fmla="*/ 281455 w 3181719"/>
              <a:gd name="connsiteY8" fmla="*/ 0 h 335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1719" h="3353782">
                <a:moveTo>
                  <a:pt x="281455" y="0"/>
                </a:moveTo>
                <a:lnTo>
                  <a:pt x="2900264" y="0"/>
                </a:lnTo>
                <a:cubicBezTo>
                  <a:pt x="3055707" y="0"/>
                  <a:pt x="3181719" y="126012"/>
                  <a:pt x="3181719" y="281455"/>
                </a:cubicBezTo>
                <a:lnTo>
                  <a:pt x="3181719" y="3072327"/>
                </a:lnTo>
                <a:cubicBezTo>
                  <a:pt x="3181719" y="3227770"/>
                  <a:pt x="3055707" y="3353782"/>
                  <a:pt x="2900264" y="3353782"/>
                </a:cubicBezTo>
                <a:lnTo>
                  <a:pt x="281455" y="3353782"/>
                </a:lnTo>
                <a:cubicBezTo>
                  <a:pt x="126012" y="3353782"/>
                  <a:pt x="0" y="3227770"/>
                  <a:pt x="0" y="3072327"/>
                </a:cubicBezTo>
                <a:lnTo>
                  <a:pt x="0" y="281455"/>
                </a:lnTo>
                <a:cubicBezTo>
                  <a:pt x="0" y="126012"/>
                  <a:pt x="126012" y="0"/>
                  <a:pt x="281455"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7" name="Picture Placeholder 16">
            <a:extLst>
              <a:ext uri="{FF2B5EF4-FFF2-40B4-BE49-F238E27FC236}">
                <a16:creationId xmlns:a16="http://schemas.microsoft.com/office/drawing/2014/main" id="{04697E60-8916-F14A-8A5C-C530111DB4B5}"/>
              </a:ext>
            </a:extLst>
          </p:cNvPr>
          <p:cNvSpPr>
            <a:spLocks noGrp="1"/>
          </p:cNvSpPr>
          <p:nvPr>
            <p:ph type="pic" sz="quarter" idx="12"/>
          </p:nvPr>
        </p:nvSpPr>
        <p:spPr>
          <a:xfrm>
            <a:off x="8275281" y="2772698"/>
            <a:ext cx="3181719" cy="3353782"/>
          </a:xfrm>
          <a:custGeom>
            <a:avLst/>
            <a:gdLst>
              <a:gd name="connsiteX0" fmla="*/ 281455 w 3181719"/>
              <a:gd name="connsiteY0" fmla="*/ 0 h 3353782"/>
              <a:gd name="connsiteX1" fmla="*/ 2900264 w 3181719"/>
              <a:gd name="connsiteY1" fmla="*/ 0 h 3353782"/>
              <a:gd name="connsiteX2" fmla="*/ 3181719 w 3181719"/>
              <a:gd name="connsiteY2" fmla="*/ 281455 h 3353782"/>
              <a:gd name="connsiteX3" fmla="*/ 3181719 w 3181719"/>
              <a:gd name="connsiteY3" fmla="*/ 3072327 h 3353782"/>
              <a:gd name="connsiteX4" fmla="*/ 2900264 w 3181719"/>
              <a:gd name="connsiteY4" fmla="*/ 3353782 h 3353782"/>
              <a:gd name="connsiteX5" fmla="*/ 281455 w 3181719"/>
              <a:gd name="connsiteY5" fmla="*/ 3353782 h 3353782"/>
              <a:gd name="connsiteX6" fmla="*/ 0 w 3181719"/>
              <a:gd name="connsiteY6" fmla="*/ 3072327 h 3353782"/>
              <a:gd name="connsiteX7" fmla="*/ 0 w 3181719"/>
              <a:gd name="connsiteY7" fmla="*/ 281455 h 3353782"/>
              <a:gd name="connsiteX8" fmla="*/ 281455 w 3181719"/>
              <a:gd name="connsiteY8" fmla="*/ 0 h 335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1719" h="3353782">
                <a:moveTo>
                  <a:pt x="281455" y="0"/>
                </a:moveTo>
                <a:lnTo>
                  <a:pt x="2900264" y="0"/>
                </a:lnTo>
                <a:cubicBezTo>
                  <a:pt x="3055707" y="0"/>
                  <a:pt x="3181719" y="126012"/>
                  <a:pt x="3181719" y="281455"/>
                </a:cubicBezTo>
                <a:lnTo>
                  <a:pt x="3181719" y="3072327"/>
                </a:lnTo>
                <a:cubicBezTo>
                  <a:pt x="3181719" y="3227770"/>
                  <a:pt x="3055707" y="3353782"/>
                  <a:pt x="2900264" y="3353782"/>
                </a:cubicBezTo>
                <a:lnTo>
                  <a:pt x="281455" y="3353782"/>
                </a:lnTo>
                <a:cubicBezTo>
                  <a:pt x="126012" y="3353782"/>
                  <a:pt x="0" y="3227770"/>
                  <a:pt x="0" y="3072327"/>
                </a:cubicBezTo>
                <a:lnTo>
                  <a:pt x="0" y="281455"/>
                </a:lnTo>
                <a:cubicBezTo>
                  <a:pt x="0" y="126012"/>
                  <a:pt x="126012" y="0"/>
                  <a:pt x="281455"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21715A29-65C1-9569-5143-ED7A1226853C}"/>
              </a:ext>
            </a:extLst>
          </p:cNvPr>
          <p:cNvSpPr>
            <a:spLocks noGrp="1"/>
          </p:cNvSpPr>
          <p:nvPr>
            <p:ph type="sldNum" sz="quarter" idx="14"/>
          </p:nvPr>
        </p:nvSpPr>
        <p:spPr/>
        <p:txBody>
          <a:bodyPr/>
          <a:lstStyle/>
          <a:p>
            <a:fld id="{0EFF685A-523B-4AB0-8539-4CA1B7CAFAD7}" type="slidenum">
              <a:rPr lang="en-US" smtClean="0"/>
              <a:pPr/>
              <a:t>‹#›</a:t>
            </a:fld>
            <a:endParaRPr lang="en-US" dirty="0"/>
          </a:p>
        </p:txBody>
      </p:sp>
      <p:sp>
        <p:nvSpPr>
          <p:cNvPr id="4" name="Title 3">
            <a:extLst>
              <a:ext uri="{FF2B5EF4-FFF2-40B4-BE49-F238E27FC236}">
                <a16:creationId xmlns:a16="http://schemas.microsoft.com/office/drawing/2014/main" id="{51D70D5F-F629-CEF8-953F-12E78CA0C67F}"/>
              </a:ext>
            </a:extLst>
          </p:cNvPr>
          <p:cNvSpPr>
            <a:spLocks noGrp="1"/>
          </p:cNvSpPr>
          <p:nvPr>
            <p:ph type="title"/>
          </p:nvPr>
        </p:nvSpPr>
        <p:spPr/>
        <p:txBody>
          <a:bodyPr/>
          <a:lstStyle>
            <a:lvl1pPr algn="ctr">
              <a:defRPr/>
            </a:lvl1pPr>
          </a:lstStyle>
          <a:p>
            <a:r>
              <a:rPr lang="en-US"/>
              <a:t>Click to edit Master title style</a:t>
            </a:r>
            <a:endParaRPr lang="en-US" dirty="0"/>
          </a:p>
        </p:txBody>
      </p:sp>
      <p:pic>
        <p:nvPicPr>
          <p:cNvPr id="2" name="Picture 1" descr="Logo&#10;&#10;Description automatically generated">
            <a:extLst>
              <a:ext uri="{FF2B5EF4-FFF2-40B4-BE49-F238E27FC236}">
                <a16:creationId xmlns:a16="http://schemas.microsoft.com/office/drawing/2014/main" id="{E8B9D08F-1AD5-69A5-B9BF-E531F09DC54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44596"/>
            <a:ext cx="1538615" cy="514288"/>
          </a:xfrm>
          <a:prstGeom prst="rect">
            <a:avLst/>
          </a:prstGeom>
        </p:spPr>
      </p:pic>
      <p:sp>
        <p:nvSpPr>
          <p:cNvPr id="5" name="Footer Placeholder 3">
            <a:extLst>
              <a:ext uri="{FF2B5EF4-FFF2-40B4-BE49-F238E27FC236}">
                <a16:creationId xmlns:a16="http://schemas.microsoft.com/office/drawing/2014/main" id="{08556AB9-08E9-536D-8E15-97D92C424018}"/>
              </a:ext>
            </a:extLst>
          </p:cNvPr>
          <p:cNvSpPr>
            <a:spLocks noGrp="1"/>
          </p:cNvSpPr>
          <p:nvPr>
            <p:ph type="ftr" sz="quarter" idx="15"/>
          </p:nvPr>
        </p:nvSpPr>
        <p:spPr>
          <a:xfrm>
            <a:off x="2139696" y="6300550"/>
            <a:ext cx="7174424" cy="537392"/>
          </a:xfrm>
        </p:spPr>
        <p:txBody>
          <a:bodyPr/>
          <a:lstStyle>
            <a:lvl1pPr>
              <a:defRPr>
                <a:solidFill>
                  <a:schemeClr val="tx1"/>
                </a:solidFill>
              </a:defRPr>
            </a:lvl1pPr>
          </a:lstStyle>
          <a:p>
            <a:r>
              <a:rPr lang="en-US" dirty="0">
                <a:latin typeface="+mn-lt"/>
              </a:rPr>
              <a:t>Children’s Funding Project is a nonprofit social impact organization that helps communities, states, and Native nations expand equitable opportunities for children and youth through strategic public financing. </a:t>
            </a:r>
            <a:r>
              <a:rPr lang="en-US" u="sng" dirty="0">
                <a:latin typeface="+mn-lt"/>
                <a:hlinkClick r:id="rId3">
                  <a:extLst>
                    <a:ext uri="{A12FA001-AC4F-418D-AE19-62706E023703}">
                      <ahyp:hlinkClr xmlns:ahyp="http://schemas.microsoft.com/office/drawing/2018/hyperlinkcolor" val="tx"/>
                    </a:ext>
                  </a:extLst>
                </a:hlinkClick>
              </a:rPr>
              <a:t>childrensfundingproject.org</a:t>
            </a:r>
            <a:endParaRPr lang="en-US" u="sng" dirty="0">
              <a:latin typeface="+mn-lt"/>
            </a:endParaRPr>
          </a:p>
          <a:p>
            <a:r>
              <a:rPr lang="en-US" dirty="0">
                <a:latin typeface="+mn-lt"/>
              </a:rPr>
              <a:t>© Children’s Funding Project, 2024</a:t>
            </a:r>
          </a:p>
        </p:txBody>
      </p:sp>
    </p:spTree>
    <p:extLst>
      <p:ext uri="{BB962C8B-B14F-4D97-AF65-F5344CB8AC3E}">
        <p14:creationId xmlns:p14="http://schemas.microsoft.com/office/powerpoint/2010/main" val="7097762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3_Custom Layout">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D3416DF-1828-6441-9C78-BFA107C676D7}"/>
              </a:ext>
            </a:extLst>
          </p:cNvPr>
          <p:cNvSpPr>
            <a:spLocks noGrp="1"/>
          </p:cNvSpPr>
          <p:nvPr>
            <p:ph type="pic" sz="quarter" idx="10"/>
          </p:nvPr>
        </p:nvSpPr>
        <p:spPr>
          <a:xfrm>
            <a:off x="0" y="0"/>
            <a:ext cx="5333999" cy="6858000"/>
          </a:xfrm>
          <a:pattFill prst="pct5">
            <a:fgClr>
              <a:schemeClr val="accent1"/>
            </a:fgClr>
            <a:bgClr>
              <a:schemeClr val="bg1"/>
            </a:bgClr>
          </a:pattFill>
        </p:spPr>
        <p:txBody>
          <a:bodyPr/>
          <a:lstStyle>
            <a:lvl1pPr>
              <a:defRPr sz="1200"/>
            </a:lvl1pPr>
          </a:lstStyle>
          <a:p>
            <a:r>
              <a:rPr lang="en-US"/>
              <a:t>Click icon to add picture</a:t>
            </a:r>
          </a:p>
        </p:txBody>
      </p:sp>
      <p:sp>
        <p:nvSpPr>
          <p:cNvPr id="4" name="Slide Number Placeholder 3">
            <a:extLst>
              <a:ext uri="{FF2B5EF4-FFF2-40B4-BE49-F238E27FC236}">
                <a16:creationId xmlns:a16="http://schemas.microsoft.com/office/drawing/2014/main" id="{DFFB004E-BF52-FEB7-B0E1-BCD30FF869F6}"/>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6" name="Picture 5" descr="Logo&#10;&#10;Description automatically generated with medium confidence">
            <a:extLst>
              <a:ext uri="{FF2B5EF4-FFF2-40B4-BE49-F238E27FC236}">
                <a16:creationId xmlns:a16="http://schemas.microsoft.com/office/drawing/2014/main" id="{0700CFB5-5349-96EA-FA22-BF4DAE6732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40" y="6275551"/>
            <a:ext cx="1531960" cy="512064"/>
          </a:xfrm>
          <a:prstGeom prst="rect">
            <a:avLst/>
          </a:prstGeom>
        </p:spPr>
      </p:pic>
      <p:sp>
        <p:nvSpPr>
          <p:cNvPr id="8" name="Footer Placeholder 1">
            <a:extLst>
              <a:ext uri="{FF2B5EF4-FFF2-40B4-BE49-F238E27FC236}">
                <a16:creationId xmlns:a16="http://schemas.microsoft.com/office/drawing/2014/main" id="{07039F5E-4371-ABAF-709D-B10EB83B9712}"/>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states, and Native nations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9582739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1_Custom Layout">
    <p:bg>
      <p:bgPr>
        <a:solidFill>
          <a:schemeClr val="bg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8893A8B-7E32-FA4E-9AB4-83449C7AF811}"/>
              </a:ext>
            </a:extLst>
          </p:cNvPr>
          <p:cNvSpPr/>
          <p:nvPr userDrawn="1"/>
        </p:nvSpPr>
        <p:spPr>
          <a:xfrm flipH="1">
            <a:off x="6858000" y="0"/>
            <a:ext cx="533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A900AEB6-3F37-7943-9354-DEFFD2BA55E9}"/>
              </a:ext>
            </a:extLst>
          </p:cNvPr>
          <p:cNvSpPr>
            <a:spLocks noGrp="1"/>
          </p:cNvSpPr>
          <p:nvPr>
            <p:ph type="pic" sz="quarter" idx="10"/>
          </p:nvPr>
        </p:nvSpPr>
        <p:spPr>
          <a:xfrm>
            <a:off x="8373943" y="951795"/>
            <a:ext cx="2302113" cy="4954412"/>
          </a:xfrm>
          <a:custGeom>
            <a:avLst/>
            <a:gdLst>
              <a:gd name="connsiteX0" fmla="*/ 279108 w 2302113"/>
              <a:gd name="connsiteY0" fmla="*/ 0 h 4954412"/>
              <a:gd name="connsiteX1" fmla="*/ 509419 w 2302113"/>
              <a:gd name="connsiteY1" fmla="*/ 0 h 4954412"/>
              <a:gd name="connsiteX2" fmla="*/ 540431 w 2302113"/>
              <a:gd name="connsiteY2" fmla="*/ 31012 h 4954412"/>
              <a:gd name="connsiteX3" fmla="*/ 540431 w 2302113"/>
              <a:gd name="connsiteY3" fmla="*/ 31649 h 4954412"/>
              <a:gd name="connsiteX4" fmla="*/ 695490 w 2302113"/>
              <a:gd name="connsiteY4" fmla="*/ 186709 h 4954412"/>
              <a:gd name="connsiteX5" fmla="*/ 1606622 w 2302113"/>
              <a:gd name="connsiteY5" fmla="*/ 186709 h 4954412"/>
              <a:gd name="connsiteX6" fmla="*/ 1761682 w 2302113"/>
              <a:gd name="connsiteY6" fmla="*/ 31649 h 4954412"/>
              <a:gd name="connsiteX7" fmla="*/ 1761682 w 2302113"/>
              <a:gd name="connsiteY7" fmla="*/ 31012 h 4954412"/>
              <a:gd name="connsiteX8" fmla="*/ 1792694 w 2302113"/>
              <a:gd name="connsiteY8" fmla="*/ 0 h 4954412"/>
              <a:gd name="connsiteX9" fmla="*/ 2023005 w 2302113"/>
              <a:gd name="connsiteY9" fmla="*/ 0 h 4954412"/>
              <a:gd name="connsiteX10" fmla="*/ 2302113 w 2302113"/>
              <a:gd name="connsiteY10" fmla="*/ 279108 h 4954412"/>
              <a:gd name="connsiteX11" fmla="*/ 2302113 w 2302113"/>
              <a:gd name="connsiteY11" fmla="*/ 4675304 h 4954412"/>
              <a:gd name="connsiteX12" fmla="*/ 2023005 w 2302113"/>
              <a:gd name="connsiteY12" fmla="*/ 4954412 h 4954412"/>
              <a:gd name="connsiteX13" fmla="*/ 279108 w 2302113"/>
              <a:gd name="connsiteY13" fmla="*/ 4954412 h 4954412"/>
              <a:gd name="connsiteX14" fmla="*/ 0 w 2302113"/>
              <a:gd name="connsiteY14" fmla="*/ 4675304 h 4954412"/>
              <a:gd name="connsiteX15" fmla="*/ 0 w 2302113"/>
              <a:gd name="connsiteY15" fmla="*/ 279108 h 4954412"/>
              <a:gd name="connsiteX16" fmla="*/ 279108 w 2302113"/>
              <a:gd name="connsiteY16" fmla="*/ 0 h 495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02113" h="4954412">
                <a:moveTo>
                  <a:pt x="279108" y="0"/>
                </a:moveTo>
                <a:lnTo>
                  <a:pt x="509419" y="0"/>
                </a:lnTo>
                <a:cubicBezTo>
                  <a:pt x="526552" y="0"/>
                  <a:pt x="540431" y="13878"/>
                  <a:pt x="540431" y="31012"/>
                </a:cubicBezTo>
                <a:lnTo>
                  <a:pt x="540431" y="31649"/>
                </a:lnTo>
                <a:cubicBezTo>
                  <a:pt x="540431" y="117287"/>
                  <a:pt x="609850" y="186709"/>
                  <a:pt x="695490" y="186709"/>
                </a:cubicBezTo>
                <a:lnTo>
                  <a:pt x="1606622" y="186709"/>
                </a:lnTo>
                <a:cubicBezTo>
                  <a:pt x="1692261" y="186709"/>
                  <a:pt x="1761682" y="117287"/>
                  <a:pt x="1761682" y="31649"/>
                </a:cubicBezTo>
                <a:lnTo>
                  <a:pt x="1761682" y="31012"/>
                </a:lnTo>
                <a:cubicBezTo>
                  <a:pt x="1761682" y="13878"/>
                  <a:pt x="1775560" y="0"/>
                  <a:pt x="1792694" y="0"/>
                </a:cubicBezTo>
                <a:lnTo>
                  <a:pt x="2023005" y="0"/>
                </a:lnTo>
                <a:cubicBezTo>
                  <a:pt x="2177150" y="0"/>
                  <a:pt x="2302113" y="124963"/>
                  <a:pt x="2302113" y="279108"/>
                </a:cubicBezTo>
                <a:lnTo>
                  <a:pt x="2302113" y="4675304"/>
                </a:lnTo>
                <a:cubicBezTo>
                  <a:pt x="2302113" y="4829449"/>
                  <a:pt x="2177150" y="4954412"/>
                  <a:pt x="2023005" y="4954412"/>
                </a:cubicBezTo>
                <a:lnTo>
                  <a:pt x="279108" y="4954412"/>
                </a:lnTo>
                <a:cubicBezTo>
                  <a:pt x="124963" y="4954412"/>
                  <a:pt x="0" y="4829449"/>
                  <a:pt x="0" y="4675304"/>
                </a:cubicBezTo>
                <a:lnTo>
                  <a:pt x="0" y="279108"/>
                </a:lnTo>
                <a:cubicBezTo>
                  <a:pt x="0" y="124963"/>
                  <a:pt x="124963" y="0"/>
                  <a:pt x="279108"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7" name="Oval 6">
            <a:extLst>
              <a:ext uri="{FF2B5EF4-FFF2-40B4-BE49-F238E27FC236}">
                <a16:creationId xmlns:a16="http://schemas.microsoft.com/office/drawing/2014/main" id="{0AF8CCAC-7D43-7CDB-6AD1-6414DBCA7FAC}"/>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0D80FE98-36F1-C276-03EB-BE006E19E148}"/>
              </a:ext>
            </a:extLst>
          </p:cNvPr>
          <p:cNvSpPr>
            <a:spLocks noGrp="1"/>
          </p:cNvSpPr>
          <p:nvPr>
            <p:ph type="ftr" sz="quarter" idx="11"/>
          </p:nvPr>
        </p:nvSpPr>
        <p:spPr>
          <a:xfrm>
            <a:off x="259480" y="6252441"/>
            <a:ext cx="6390702" cy="365125"/>
          </a:xfrm>
        </p:spPr>
        <p:txBody>
          <a:bodyPr/>
          <a:lstStyle>
            <a:lvl1pPr algn="l">
              <a:defRPr/>
            </a:lvl1pPr>
          </a:lstStyle>
          <a:p>
            <a:r>
              <a:rPr lang="en-US" dirty="0">
                <a:latin typeface="Calibri" panose="020F0502020204030204" pitchFamily="34" charset="0"/>
              </a:rPr>
              <a:t>Children’s Funding Project is a nonprofit social impact organization that helps communities, states, and Native nations expand equitable opportunities for children and youth through strategic public financing. </a:t>
            </a:r>
            <a:r>
              <a:rPr lang="en-US" u="sng" dirty="0">
                <a:latin typeface="Calibri" panose="020F0502020204030204" pitchFamily="34" charset="0"/>
                <a:hlinkClick r:id="rId2">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
        <p:nvSpPr>
          <p:cNvPr id="4" name="Slide Number Placeholder 3">
            <a:extLst>
              <a:ext uri="{FF2B5EF4-FFF2-40B4-BE49-F238E27FC236}">
                <a16:creationId xmlns:a16="http://schemas.microsoft.com/office/drawing/2014/main" id="{94BFA25E-EAD8-6E50-D326-631D2D10EB5E}"/>
              </a:ext>
            </a:extLst>
          </p:cNvPr>
          <p:cNvSpPr>
            <a:spLocks noGrp="1"/>
          </p:cNvSpPr>
          <p:nvPr>
            <p:ph type="sldNum" sz="quarter" idx="12"/>
          </p:nvPr>
        </p:nvSpPr>
        <p:spPr/>
        <p:txBody>
          <a:bodyPr/>
          <a:lstStyle/>
          <a:p>
            <a:fld id="{0EFF685A-523B-4AB0-8539-4CA1B7CAFAD7}" type="slidenum">
              <a:rPr lang="en-US" smtClean="0"/>
              <a:pPr/>
              <a:t>‹#›</a:t>
            </a:fld>
            <a:endParaRPr lang="en-US" dirty="0"/>
          </a:p>
        </p:txBody>
      </p:sp>
    </p:spTree>
    <p:extLst>
      <p:ext uri="{BB962C8B-B14F-4D97-AF65-F5344CB8AC3E}">
        <p14:creationId xmlns:p14="http://schemas.microsoft.com/office/powerpoint/2010/main" val="13385441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5_Title and Content">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1C1CCB-7F6C-104E-904C-4DC5B730D847}"/>
              </a:ext>
            </a:extLst>
          </p:cNvPr>
          <p:cNvSpPr/>
          <p:nvPr userDrawn="1"/>
        </p:nvSpPr>
        <p:spPr>
          <a:xfrm flipH="1">
            <a:off x="0" y="-12271"/>
            <a:ext cx="3054764" cy="69603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a:extLst>
              <a:ext uri="{FF2B5EF4-FFF2-40B4-BE49-F238E27FC236}">
                <a16:creationId xmlns:a16="http://schemas.microsoft.com/office/drawing/2014/main" id="{BECE5540-5DF1-A34C-BBFE-93EC3724EA65}"/>
              </a:ext>
            </a:extLst>
          </p:cNvPr>
          <p:cNvSpPr>
            <a:spLocks noGrp="1"/>
          </p:cNvSpPr>
          <p:nvPr>
            <p:ph type="pic" sz="quarter" idx="10"/>
          </p:nvPr>
        </p:nvSpPr>
        <p:spPr>
          <a:xfrm>
            <a:off x="1067598" y="2310626"/>
            <a:ext cx="3982050" cy="2570825"/>
          </a:xfrm>
          <a:custGeom>
            <a:avLst/>
            <a:gdLst>
              <a:gd name="connsiteX0" fmla="*/ 0 w 3982050"/>
              <a:gd name="connsiteY0" fmla="*/ 0 h 2570825"/>
              <a:gd name="connsiteX1" fmla="*/ 3982050 w 3982050"/>
              <a:gd name="connsiteY1" fmla="*/ 0 h 2570825"/>
              <a:gd name="connsiteX2" fmla="*/ 3982050 w 3982050"/>
              <a:gd name="connsiteY2" fmla="*/ 2570825 h 2570825"/>
              <a:gd name="connsiteX3" fmla="*/ 0 w 3982050"/>
              <a:gd name="connsiteY3" fmla="*/ 2570825 h 2570825"/>
            </a:gdLst>
            <a:ahLst/>
            <a:cxnLst>
              <a:cxn ang="0">
                <a:pos x="connsiteX0" y="connsiteY0"/>
              </a:cxn>
              <a:cxn ang="0">
                <a:pos x="connsiteX1" y="connsiteY1"/>
              </a:cxn>
              <a:cxn ang="0">
                <a:pos x="connsiteX2" y="connsiteY2"/>
              </a:cxn>
              <a:cxn ang="0">
                <a:pos x="connsiteX3" y="connsiteY3"/>
              </a:cxn>
            </a:cxnLst>
            <a:rect l="l" t="t" r="r" b="b"/>
            <a:pathLst>
              <a:path w="3982050" h="2570825">
                <a:moveTo>
                  <a:pt x="0" y="0"/>
                </a:moveTo>
                <a:lnTo>
                  <a:pt x="3982050" y="0"/>
                </a:lnTo>
                <a:lnTo>
                  <a:pt x="3982050" y="2570825"/>
                </a:lnTo>
                <a:lnTo>
                  <a:pt x="0" y="2570825"/>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5" name="Slide Number Placeholder 4">
            <a:extLst>
              <a:ext uri="{FF2B5EF4-FFF2-40B4-BE49-F238E27FC236}">
                <a16:creationId xmlns:a16="http://schemas.microsoft.com/office/drawing/2014/main" id="{33BD4C13-E09B-F426-FD0A-19E722B959E6}"/>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6" name="Picture 5" descr="Logo&#10;&#10;Description automatically generated">
            <a:extLst>
              <a:ext uri="{FF2B5EF4-FFF2-40B4-BE49-F238E27FC236}">
                <a16:creationId xmlns:a16="http://schemas.microsoft.com/office/drawing/2014/main" id="{46D3C095-137D-3917-1F05-C3DB51AA2DA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8" name="Footer Placeholder 1">
            <a:extLst>
              <a:ext uri="{FF2B5EF4-FFF2-40B4-BE49-F238E27FC236}">
                <a16:creationId xmlns:a16="http://schemas.microsoft.com/office/drawing/2014/main" id="{EC39709A-4A2D-2F00-C42F-855EBE781DEF}"/>
              </a:ext>
            </a:extLst>
          </p:cNvPr>
          <p:cNvSpPr>
            <a:spLocks noGrp="1"/>
          </p:cNvSpPr>
          <p:nvPr>
            <p:ph type="ftr" sz="quarter" idx="11"/>
          </p:nvPr>
        </p:nvSpPr>
        <p:spPr>
          <a:xfrm>
            <a:off x="3617070"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states, and Native nations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2351851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AD2510-A852-0448-9E9F-3CA6352692EA}"/>
              </a:ext>
            </a:extLst>
          </p:cNvPr>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186865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562FC5F-7CBD-1D4F-8A88-07B8F0603662}"/>
              </a:ext>
            </a:extLst>
          </p:cNvPr>
          <p:cNvSpPr/>
          <p:nvPr userDrawn="1"/>
        </p:nvSpPr>
        <p:spPr>
          <a:xfrm>
            <a:off x="0" y="0"/>
            <a:ext cx="12192000" cy="45720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Picture Placeholder 11">
            <a:extLst>
              <a:ext uri="{FF2B5EF4-FFF2-40B4-BE49-F238E27FC236}">
                <a16:creationId xmlns:a16="http://schemas.microsoft.com/office/drawing/2014/main" id="{FAB9A03B-E592-414A-BECA-7AED2CE96122}"/>
              </a:ext>
            </a:extLst>
          </p:cNvPr>
          <p:cNvSpPr>
            <a:spLocks noGrp="1"/>
          </p:cNvSpPr>
          <p:nvPr>
            <p:ph type="pic" sz="quarter" idx="10"/>
          </p:nvPr>
        </p:nvSpPr>
        <p:spPr>
          <a:xfrm>
            <a:off x="6888434" y="1245734"/>
            <a:ext cx="4336978" cy="4366532"/>
          </a:xfrm>
          <a:custGeom>
            <a:avLst/>
            <a:gdLst>
              <a:gd name="connsiteX0" fmla="*/ 2168489 w 4336978"/>
              <a:gd name="connsiteY0" fmla="*/ 0 h 4366532"/>
              <a:gd name="connsiteX1" fmla="*/ 4336978 w 4336978"/>
              <a:gd name="connsiteY1" fmla="*/ 2183266 h 4366532"/>
              <a:gd name="connsiteX2" fmla="*/ 2168489 w 4336978"/>
              <a:gd name="connsiteY2" fmla="*/ 4366532 h 4366532"/>
              <a:gd name="connsiteX3" fmla="*/ 0 w 4336978"/>
              <a:gd name="connsiteY3" fmla="*/ 2183266 h 4366532"/>
              <a:gd name="connsiteX4" fmla="*/ 2168489 w 4336978"/>
              <a:gd name="connsiteY4" fmla="*/ 0 h 4366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6978" h="4366532">
                <a:moveTo>
                  <a:pt x="2168489" y="0"/>
                </a:moveTo>
                <a:cubicBezTo>
                  <a:pt x="3366112" y="0"/>
                  <a:pt x="4336978" y="977481"/>
                  <a:pt x="4336978" y="2183266"/>
                </a:cubicBezTo>
                <a:cubicBezTo>
                  <a:pt x="4336978" y="3389051"/>
                  <a:pt x="3366112" y="4366532"/>
                  <a:pt x="2168489" y="4366532"/>
                </a:cubicBezTo>
                <a:cubicBezTo>
                  <a:pt x="970866" y="4366532"/>
                  <a:pt x="0" y="3389051"/>
                  <a:pt x="0" y="2183266"/>
                </a:cubicBezTo>
                <a:cubicBezTo>
                  <a:pt x="0" y="977481"/>
                  <a:pt x="970866" y="0"/>
                  <a:pt x="2168489"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C1DF61CA-8B26-28B1-2C79-FB53678B8283}"/>
              </a:ext>
            </a:extLst>
          </p:cNvPr>
          <p:cNvSpPr>
            <a:spLocks noGrp="1"/>
          </p:cNvSpPr>
          <p:nvPr>
            <p:ph type="sldNum" sz="quarter" idx="12"/>
          </p:nvPr>
        </p:nvSpPr>
        <p:spPr/>
        <p:txBody>
          <a:bodyPr/>
          <a:lstStyle/>
          <a:p>
            <a:fld id="{0EFF685A-523B-4AB0-8539-4CA1B7CAFAD7}" type="slidenum">
              <a:rPr lang="en-US" smtClean="0"/>
              <a:pPr/>
              <a:t>‹#›</a:t>
            </a:fld>
            <a:endParaRPr lang="en-US" dirty="0"/>
          </a:p>
        </p:txBody>
      </p:sp>
      <p:sp>
        <p:nvSpPr>
          <p:cNvPr id="5" name="Title 4">
            <a:extLst>
              <a:ext uri="{FF2B5EF4-FFF2-40B4-BE49-F238E27FC236}">
                <a16:creationId xmlns:a16="http://schemas.microsoft.com/office/drawing/2014/main" id="{E9F4BA77-1F47-D64C-5450-B624EBDEED7D}"/>
              </a:ext>
            </a:extLst>
          </p:cNvPr>
          <p:cNvSpPr>
            <a:spLocks noGrp="1"/>
          </p:cNvSpPr>
          <p:nvPr>
            <p:ph type="title"/>
          </p:nvPr>
        </p:nvSpPr>
        <p:spPr/>
        <p:txBody>
          <a:bodyPr/>
          <a:lstStyle/>
          <a:p>
            <a:r>
              <a:rPr lang="en-US"/>
              <a:t>Click to edit Master title style</a:t>
            </a:r>
            <a:endParaRPr lang="en-US" dirty="0"/>
          </a:p>
        </p:txBody>
      </p:sp>
      <p:pic>
        <p:nvPicPr>
          <p:cNvPr id="7" name="Picture 6" descr="Logo&#10;&#10;Description automatically generated">
            <a:extLst>
              <a:ext uri="{FF2B5EF4-FFF2-40B4-BE49-F238E27FC236}">
                <a16:creationId xmlns:a16="http://schemas.microsoft.com/office/drawing/2014/main" id="{4A4A50AA-C901-68C8-F1E4-640CB8851F5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8" name="Footer Placeholder 1">
            <a:extLst>
              <a:ext uri="{FF2B5EF4-FFF2-40B4-BE49-F238E27FC236}">
                <a16:creationId xmlns:a16="http://schemas.microsoft.com/office/drawing/2014/main" id="{1BAE29A1-D9F7-44BF-9DB2-D2B36BB0FCDE}"/>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3771880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2"/>
      </p:bgRef>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3FD82C2D-6E9C-2241-815E-F4B26A2DA018}"/>
              </a:ext>
            </a:extLst>
          </p:cNvPr>
          <p:cNvSpPr>
            <a:spLocks noGrp="1"/>
          </p:cNvSpPr>
          <p:nvPr>
            <p:ph type="pic" sz="quarter" idx="10"/>
          </p:nvPr>
        </p:nvSpPr>
        <p:spPr>
          <a:xfrm>
            <a:off x="0" y="0"/>
            <a:ext cx="12191998" cy="3698240"/>
          </a:xfrm>
          <a:custGeom>
            <a:avLst/>
            <a:gdLst>
              <a:gd name="connsiteX0" fmla="*/ 0 w 12191998"/>
              <a:gd name="connsiteY0" fmla="*/ 0 h 3698240"/>
              <a:gd name="connsiteX1" fmla="*/ 12191998 w 12191998"/>
              <a:gd name="connsiteY1" fmla="*/ 0 h 3698240"/>
              <a:gd name="connsiteX2" fmla="*/ 12191998 w 12191998"/>
              <a:gd name="connsiteY2" fmla="*/ 3698240 h 3698240"/>
              <a:gd name="connsiteX3" fmla="*/ 0 w 12191998"/>
              <a:gd name="connsiteY3" fmla="*/ 3698240 h 3698240"/>
            </a:gdLst>
            <a:ahLst/>
            <a:cxnLst>
              <a:cxn ang="0">
                <a:pos x="connsiteX0" y="connsiteY0"/>
              </a:cxn>
              <a:cxn ang="0">
                <a:pos x="connsiteX1" y="connsiteY1"/>
              </a:cxn>
              <a:cxn ang="0">
                <a:pos x="connsiteX2" y="connsiteY2"/>
              </a:cxn>
              <a:cxn ang="0">
                <a:pos x="connsiteX3" y="connsiteY3"/>
              </a:cxn>
            </a:cxnLst>
            <a:rect l="l" t="t" r="r" b="b"/>
            <a:pathLst>
              <a:path w="12191998" h="3698240">
                <a:moveTo>
                  <a:pt x="0" y="0"/>
                </a:moveTo>
                <a:lnTo>
                  <a:pt x="12191998" y="0"/>
                </a:lnTo>
                <a:lnTo>
                  <a:pt x="12191998" y="3698240"/>
                </a:lnTo>
                <a:lnTo>
                  <a:pt x="0" y="3698240"/>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2" name="Footer Placeholder 1">
            <a:extLst>
              <a:ext uri="{FF2B5EF4-FFF2-40B4-BE49-F238E27FC236}">
                <a16:creationId xmlns:a16="http://schemas.microsoft.com/office/drawing/2014/main" id="{8F4C5B06-1AFC-906E-8296-CDF1BE17A790}"/>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2">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
        <p:nvSpPr>
          <p:cNvPr id="3" name="Slide Number Placeholder 2">
            <a:extLst>
              <a:ext uri="{FF2B5EF4-FFF2-40B4-BE49-F238E27FC236}">
                <a16:creationId xmlns:a16="http://schemas.microsoft.com/office/drawing/2014/main" id="{F6BFE441-4BD1-758B-49CE-574904577791}"/>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5" name="Picture 4" descr="Logo&#10;&#10;Description automatically generated">
            <a:extLst>
              <a:ext uri="{FF2B5EF4-FFF2-40B4-BE49-F238E27FC236}">
                <a16:creationId xmlns:a16="http://schemas.microsoft.com/office/drawing/2014/main" id="{F7FEE407-4AD5-5280-26CE-0E133F08FA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Tree>
    <p:extLst>
      <p:ext uri="{BB962C8B-B14F-4D97-AF65-F5344CB8AC3E}">
        <p14:creationId xmlns:p14="http://schemas.microsoft.com/office/powerpoint/2010/main" val="1598147360"/>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bg2"/>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2FF4662C-263D-3044-9930-0ADCC004F3B7}"/>
              </a:ext>
            </a:extLst>
          </p:cNvPr>
          <p:cNvSpPr/>
          <p:nvPr userDrawn="1"/>
        </p:nvSpPr>
        <p:spPr>
          <a:xfrm>
            <a:off x="0" y="1"/>
            <a:ext cx="5730238" cy="6075549"/>
          </a:xfrm>
          <a:custGeom>
            <a:avLst/>
            <a:gdLst>
              <a:gd name="connsiteX0" fmla="*/ 0 w 5730238"/>
              <a:gd name="connsiteY0" fmla="*/ 0 h 6075549"/>
              <a:gd name="connsiteX1" fmla="*/ 4863127 w 5730238"/>
              <a:gd name="connsiteY1" fmla="*/ 0 h 6075549"/>
              <a:gd name="connsiteX2" fmla="*/ 4885739 w 5730238"/>
              <a:gd name="connsiteY2" fmla="*/ 24880 h 6075549"/>
              <a:gd name="connsiteX3" fmla="*/ 5730238 w 5730238"/>
              <a:gd name="connsiteY3" fmla="*/ 2377306 h 6075549"/>
              <a:gd name="connsiteX4" fmla="*/ 2031995 w 5730238"/>
              <a:gd name="connsiteY4" fmla="*/ 6075549 h 6075549"/>
              <a:gd name="connsiteX5" fmla="*/ 269193 w 5730238"/>
              <a:gd name="connsiteY5" fmla="*/ 5629191 h 6075549"/>
              <a:gd name="connsiteX6" fmla="*/ 0 w 5730238"/>
              <a:gd name="connsiteY6" fmla="*/ 5465653 h 6075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30238" h="6075549">
                <a:moveTo>
                  <a:pt x="0" y="0"/>
                </a:moveTo>
                <a:lnTo>
                  <a:pt x="4863127" y="0"/>
                </a:lnTo>
                <a:lnTo>
                  <a:pt x="4885739" y="24880"/>
                </a:lnTo>
                <a:cubicBezTo>
                  <a:pt x="5413315" y="664155"/>
                  <a:pt x="5730238" y="1483720"/>
                  <a:pt x="5730238" y="2377306"/>
                </a:cubicBezTo>
                <a:cubicBezTo>
                  <a:pt x="5730238" y="4419789"/>
                  <a:pt x="4074478" y="6075549"/>
                  <a:pt x="2031995" y="6075549"/>
                </a:cubicBezTo>
                <a:cubicBezTo>
                  <a:pt x="1393719" y="6075549"/>
                  <a:pt x="793209" y="5913854"/>
                  <a:pt x="269193" y="5629191"/>
                </a:cubicBezTo>
                <a:lnTo>
                  <a:pt x="0" y="5465653"/>
                </a:lnTo>
                <a:close/>
              </a:path>
            </a:pathLst>
          </a:cu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Picture Placeholder 14">
            <a:extLst>
              <a:ext uri="{FF2B5EF4-FFF2-40B4-BE49-F238E27FC236}">
                <a16:creationId xmlns:a16="http://schemas.microsoft.com/office/drawing/2014/main" id="{4702AEB0-F961-E348-9FE9-34184E5E8C02}"/>
              </a:ext>
            </a:extLst>
          </p:cNvPr>
          <p:cNvSpPr>
            <a:spLocks noGrp="1"/>
          </p:cNvSpPr>
          <p:nvPr>
            <p:ph type="pic" sz="quarter" idx="10"/>
          </p:nvPr>
        </p:nvSpPr>
        <p:spPr>
          <a:xfrm>
            <a:off x="1463038" y="731520"/>
            <a:ext cx="3901440" cy="3901440"/>
          </a:xfrm>
          <a:custGeom>
            <a:avLst/>
            <a:gdLst>
              <a:gd name="connsiteX0" fmla="*/ 1950720 w 3901440"/>
              <a:gd name="connsiteY0" fmla="*/ 0 h 3901440"/>
              <a:gd name="connsiteX1" fmla="*/ 3901440 w 3901440"/>
              <a:gd name="connsiteY1" fmla="*/ 1950720 h 3901440"/>
              <a:gd name="connsiteX2" fmla="*/ 1950720 w 3901440"/>
              <a:gd name="connsiteY2" fmla="*/ 3901440 h 3901440"/>
              <a:gd name="connsiteX3" fmla="*/ 0 w 3901440"/>
              <a:gd name="connsiteY3" fmla="*/ 1950720 h 3901440"/>
              <a:gd name="connsiteX4" fmla="*/ 1950720 w 3901440"/>
              <a:gd name="connsiteY4" fmla="*/ 0 h 3901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1440" h="3901440">
                <a:moveTo>
                  <a:pt x="1950720" y="0"/>
                </a:moveTo>
                <a:cubicBezTo>
                  <a:pt x="3028073" y="0"/>
                  <a:pt x="3901440" y="873367"/>
                  <a:pt x="3901440" y="1950720"/>
                </a:cubicBezTo>
                <a:cubicBezTo>
                  <a:pt x="3901440" y="3028073"/>
                  <a:pt x="3028073" y="3901440"/>
                  <a:pt x="1950720" y="3901440"/>
                </a:cubicBezTo>
                <a:cubicBezTo>
                  <a:pt x="873367" y="3901440"/>
                  <a:pt x="0" y="3028073"/>
                  <a:pt x="0" y="1950720"/>
                </a:cubicBezTo>
                <a:cubicBezTo>
                  <a:pt x="0" y="873367"/>
                  <a:pt x="873367" y="0"/>
                  <a:pt x="1950720"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8" name="Picture Placeholder 17">
            <a:extLst>
              <a:ext uri="{FF2B5EF4-FFF2-40B4-BE49-F238E27FC236}">
                <a16:creationId xmlns:a16="http://schemas.microsoft.com/office/drawing/2014/main" id="{023BC091-1204-5042-B9FD-BA675B204DE5}"/>
              </a:ext>
            </a:extLst>
          </p:cNvPr>
          <p:cNvSpPr>
            <a:spLocks noGrp="1"/>
          </p:cNvSpPr>
          <p:nvPr>
            <p:ph type="pic" sz="quarter" idx="11"/>
          </p:nvPr>
        </p:nvSpPr>
        <p:spPr>
          <a:xfrm>
            <a:off x="731518" y="2956560"/>
            <a:ext cx="3169920" cy="3169920"/>
          </a:xfrm>
          <a:custGeom>
            <a:avLst/>
            <a:gdLst>
              <a:gd name="connsiteX0" fmla="*/ 1584960 w 3169920"/>
              <a:gd name="connsiteY0" fmla="*/ 0 h 3169920"/>
              <a:gd name="connsiteX1" fmla="*/ 3169920 w 3169920"/>
              <a:gd name="connsiteY1" fmla="*/ 1584960 h 3169920"/>
              <a:gd name="connsiteX2" fmla="*/ 1584960 w 3169920"/>
              <a:gd name="connsiteY2" fmla="*/ 3169920 h 3169920"/>
              <a:gd name="connsiteX3" fmla="*/ 0 w 3169920"/>
              <a:gd name="connsiteY3" fmla="*/ 1584960 h 3169920"/>
              <a:gd name="connsiteX4" fmla="*/ 1584960 w 3169920"/>
              <a:gd name="connsiteY4" fmla="*/ 0 h 3169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9920" h="3169920">
                <a:moveTo>
                  <a:pt x="1584960" y="0"/>
                </a:moveTo>
                <a:cubicBezTo>
                  <a:pt x="2460309" y="0"/>
                  <a:pt x="3169920" y="709611"/>
                  <a:pt x="3169920" y="1584960"/>
                </a:cubicBezTo>
                <a:cubicBezTo>
                  <a:pt x="3169920" y="2460309"/>
                  <a:pt x="2460309" y="3169920"/>
                  <a:pt x="1584960" y="3169920"/>
                </a:cubicBezTo>
                <a:cubicBezTo>
                  <a:pt x="709611" y="3169920"/>
                  <a:pt x="0" y="2460309"/>
                  <a:pt x="0" y="1584960"/>
                </a:cubicBezTo>
                <a:cubicBezTo>
                  <a:pt x="0" y="709611"/>
                  <a:pt x="709611" y="0"/>
                  <a:pt x="1584960" y="0"/>
                </a:cubicBezTo>
                <a:close/>
              </a:path>
            </a:pathLst>
          </a:custGeom>
          <a:pattFill prst="pct5">
            <a:fgClr>
              <a:schemeClr val="accent1"/>
            </a:fgClr>
            <a:bgClr>
              <a:schemeClr val="bg1"/>
            </a:bgClr>
          </a:pattFill>
          <a:ln w="101600">
            <a:solidFill>
              <a:schemeClr val="bg1"/>
            </a:solidFill>
          </a:ln>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596629AD-7867-C7F7-7B21-75C9F78ED581}"/>
              </a:ext>
            </a:extLst>
          </p:cNvPr>
          <p:cNvSpPr>
            <a:spLocks noGrp="1"/>
          </p:cNvSpPr>
          <p:nvPr>
            <p:ph type="sldNum" sz="quarter" idx="13"/>
          </p:nvPr>
        </p:nvSpPr>
        <p:spPr/>
        <p:txBody>
          <a:bodyPr/>
          <a:lstStyle/>
          <a:p>
            <a:fld id="{0EFF685A-523B-4AB0-8539-4CA1B7CAFAD7}" type="slidenum">
              <a:rPr lang="en-US" smtClean="0"/>
              <a:pPr/>
              <a:t>‹#›</a:t>
            </a:fld>
            <a:endParaRPr lang="en-US" dirty="0"/>
          </a:p>
        </p:txBody>
      </p:sp>
      <p:pic>
        <p:nvPicPr>
          <p:cNvPr id="8" name="Picture 7" descr="Logo&#10;&#10;Description automatically generated">
            <a:extLst>
              <a:ext uri="{FF2B5EF4-FFF2-40B4-BE49-F238E27FC236}">
                <a16:creationId xmlns:a16="http://schemas.microsoft.com/office/drawing/2014/main" id="{56889D66-30D6-BE86-28AD-CEB8194CFF7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10" name="Footer Placeholder 1">
            <a:extLst>
              <a:ext uri="{FF2B5EF4-FFF2-40B4-BE49-F238E27FC236}">
                <a16:creationId xmlns:a16="http://schemas.microsoft.com/office/drawing/2014/main" id="{FB58EFD6-F835-AC5A-E8D1-67EBB95BD20F}"/>
              </a:ext>
            </a:extLst>
          </p:cNvPr>
          <p:cNvSpPr>
            <a:spLocks noGrp="1"/>
          </p:cNvSpPr>
          <p:nvPr>
            <p:ph type="ftr" sz="quarter" idx="14"/>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360680809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Custom Layout">
    <p:bg>
      <p:bgRef idx="1001">
        <a:schemeClr val="bg1"/>
      </p:bgRef>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E5FFDDC-E3B9-B447-85DD-47D0E5AF5FD0}"/>
              </a:ext>
            </a:extLst>
          </p:cNvPr>
          <p:cNvSpPr>
            <a:spLocks noGrp="1"/>
          </p:cNvSpPr>
          <p:nvPr>
            <p:ph type="pic" sz="quarter" idx="10"/>
          </p:nvPr>
        </p:nvSpPr>
        <p:spPr>
          <a:xfrm>
            <a:off x="0" y="0"/>
            <a:ext cx="12192000" cy="6858000"/>
          </a:xfrm>
          <a:custGeom>
            <a:avLst/>
            <a:gdLst>
              <a:gd name="connsiteX0" fmla="*/ 0 w 12192000"/>
              <a:gd name="connsiteY0" fmla="*/ 0 h 6858000"/>
              <a:gd name="connsiteX1" fmla="*/ 1310636 w 12192000"/>
              <a:gd name="connsiteY1" fmla="*/ 0 h 6858000"/>
              <a:gd name="connsiteX2" fmla="*/ 6096000 w 12192000"/>
              <a:gd name="connsiteY2" fmla="*/ 4784008 h 6858000"/>
              <a:gd name="connsiteX3" fmla="*/ 10881364 w 12192000"/>
              <a:gd name="connsiteY3" fmla="*/ 0 h 6858000"/>
              <a:gd name="connsiteX4" fmla="*/ 12192000 w 12192000"/>
              <a:gd name="connsiteY4" fmla="*/ 0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1310636" y="0"/>
                </a:lnTo>
                <a:cubicBezTo>
                  <a:pt x="1310636" y="2642135"/>
                  <a:pt x="3453116" y="4784008"/>
                  <a:pt x="6096000" y="4784008"/>
                </a:cubicBezTo>
                <a:cubicBezTo>
                  <a:pt x="8738884" y="4784008"/>
                  <a:pt x="10881364" y="2642135"/>
                  <a:pt x="10881364" y="0"/>
                </a:cubicBezTo>
                <a:lnTo>
                  <a:pt x="12192000" y="0"/>
                </a:lnTo>
                <a:lnTo>
                  <a:pt x="12192000" y="6858000"/>
                </a:lnTo>
                <a:lnTo>
                  <a:pt x="0" y="6858000"/>
                </a:lnTo>
                <a:close/>
              </a:path>
            </a:pathLst>
          </a:custGeom>
          <a:solidFill>
            <a:schemeClr val="tx2"/>
          </a:solidFill>
        </p:spPr>
        <p:txBody>
          <a:bodyPr wrap="square">
            <a:noAutofit/>
          </a:bodyPr>
          <a:lstStyle>
            <a:lvl1pPr>
              <a:defRPr sz="1200"/>
            </a:lvl1pPr>
          </a:lstStyle>
          <a:p>
            <a:r>
              <a:rPr lang="en-US"/>
              <a:t>Click icon to add picture</a:t>
            </a:r>
            <a:endParaRPr lang="en-US" dirty="0"/>
          </a:p>
        </p:txBody>
      </p:sp>
      <p:sp>
        <p:nvSpPr>
          <p:cNvPr id="5" name="Oval 4">
            <a:extLst>
              <a:ext uri="{FF2B5EF4-FFF2-40B4-BE49-F238E27FC236}">
                <a16:creationId xmlns:a16="http://schemas.microsoft.com/office/drawing/2014/main" id="{5D51B7FD-8003-271A-2DFC-352A053617A1}"/>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F148137D-51E0-95FB-8941-1531ABC70462}"/>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6" name="Picture 5" descr="Logo&#10;&#10;Description automatically generated with medium confidence">
            <a:extLst>
              <a:ext uri="{FF2B5EF4-FFF2-40B4-BE49-F238E27FC236}">
                <a16:creationId xmlns:a16="http://schemas.microsoft.com/office/drawing/2014/main" id="{D592A20E-EE2D-853E-9EEF-3ACA08EBDFE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40" y="6275551"/>
            <a:ext cx="1531960" cy="512064"/>
          </a:xfrm>
          <a:prstGeom prst="rect">
            <a:avLst/>
          </a:prstGeom>
        </p:spPr>
      </p:pic>
      <p:sp>
        <p:nvSpPr>
          <p:cNvPr id="7" name="Footer Placeholder 1">
            <a:extLst>
              <a:ext uri="{FF2B5EF4-FFF2-40B4-BE49-F238E27FC236}">
                <a16:creationId xmlns:a16="http://schemas.microsoft.com/office/drawing/2014/main" id="{C796380F-83FD-C1C1-FE97-F94FCC78C169}"/>
              </a:ext>
            </a:extLst>
          </p:cNvPr>
          <p:cNvSpPr>
            <a:spLocks noGrp="1"/>
          </p:cNvSpPr>
          <p:nvPr>
            <p:ph type="ftr" sz="quarter" idx="11"/>
          </p:nvPr>
        </p:nvSpPr>
        <p:spPr>
          <a:xfrm>
            <a:off x="2139696" y="6331411"/>
            <a:ext cx="7174424" cy="365125"/>
          </a:xfrm>
        </p:spPr>
        <p:txBody>
          <a:bodyPr/>
          <a:lstStyle>
            <a:lvl1pPr>
              <a:defRPr>
                <a:solidFill>
                  <a:schemeClr val="bg1"/>
                </a:solidFill>
              </a:defRPr>
            </a:lvl1p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39927358"/>
      </p:ext>
    </p:extLst>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0_Custom Layout">
    <p:bg>
      <p:bgPr>
        <a:solidFill>
          <a:schemeClr val="bg2"/>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E67358AD-0A6B-0941-B056-4F90E88F68D5}"/>
              </a:ext>
            </a:extLst>
          </p:cNvPr>
          <p:cNvSpPr>
            <a:spLocks noGrp="1"/>
          </p:cNvSpPr>
          <p:nvPr>
            <p:ph type="pic" sz="quarter" idx="10"/>
          </p:nvPr>
        </p:nvSpPr>
        <p:spPr>
          <a:xfrm>
            <a:off x="1" y="3159760"/>
            <a:ext cx="12191205" cy="2966720"/>
          </a:xfrm>
          <a:custGeom>
            <a:avLst/>
            <a:gdLst>
              <a:gd name="connsiteX0" fmla="*/ 0 w 12191205"/>
              <a:gd name="connsiteY0" fmla="*/ 0 h 2966720"/>
              <a:gd name="connsiteX1" fmla="*/ 12191205 w 12191205"/>
              <a:gd name="connsiteY1" fmla="*/ 0 h 2966720"/>
              <a:gd name="connsiteX2" fmla="*/ 12191205 w 12191205"/>
              <a:gd name="connsiteY2" fmla="*/ 2966720 h 2966720"/>
              <a:gd name="connsiteX3" fmla="*/ 0 w 12191205"/>
              <a:gd name="connsiteY3" fmla="*/ 2966720 h 2966720"/>
            </a:gdLst>
            <a:ahLst/>
            <a:cxnLst>
              <a:cxn ang="0">
                <a:pos x="connsiteX0" y="connsiteY0"/>
              </a:cxn>
              <a:cxn ang="0">
                <a:pos x="connsiteX1" y="connsiteY1"/>
              </a:cxn>
              <a:cxn ang="0">
                <a:pos x="connsiteX2" y="connsiteY2"/>
              </a:cxn>
              <a:cxn ang="0">
                <a:pos x="connsiteX3" y="connsiteY3"/>
              </a:cxn>
            </a:cxnLst>
            <a:rect l="l" t="t" r="r" b="b"/>
            <a:pathLst>
              <a:path w="12191205" h="2966720">
                <a:moveTo>
                  <a:pt x="0" y="0"/>
                </a:moveTo>
                <a:lnTo>
                  <a:pt x="12191205" y="0"/>
                </a:lnTo>
                <a:lnTo>
                  <a:pt x="12191205" y="2966720"/>
                </a:lnTo>
                <a:lnTo>
                  <a:pt x="0" y="2966720"/>
                </a:lnTo>
                <a:close/>
              </a:path>
            </a:pathLst>
          </a:custGeom>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BDBFA7B6-61C6-AFFB-176C-40399B21F9C5}"/>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5" name="Picture 4" descr="Logo&#10;&#10;Description automatically generated">
            <a:extLst>
              <a:ext uri="{FF2B5EF4-FFF2-40B4-BE49-F238E27FC236}">
                <a16:creationId xmlns:a16="http://schemas.microsoft.com/office/drawing/2014/main" id="{DB557797-DBD8-D8C8-A17E-650925F24F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6" name="Footer Placeholder 1">
            <a:extLst>
              <a:ext uri="{FF2B5EF4-FFF2-40B4-BE49-F238E27FC236}">
                <a16:creationId xmlns:a16="http://schemas.microsoft.com/office/drawing/2014/main" id="{842ACEBC-E28A-DC74-2045-C6974B8EA50E}"/>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2688342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D2D32F7-042F-524E-B95C-7F4B45CF25B3}"/>
              </a:ext>
            </a:extLst>
          </p:cNvPr>
          <p:cNvSpPr/>
          <p:nvPr userDrawn="1"/>
        </p:nvSpPr>
        <p:spPr>
          <a:xfrm>
            <a:off x="-100739" y="731520"/>
            <a:ext cx="6903661" cy="53949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Picture Placeholder 7">
            <a:extLst>
              <a:ext uri="{FF2B5EF4-FFF2-40B4-BE49-F238E27FC236}">
                <a16:creationId xmlns:a16="http://schemas.microsoft.com/office/drawing/2014/main" id="{EEB6B305-93F4-614B-9EEF-7361466B3A18}"/>
              </a:ext>
            </a:extLst>
          </p:cNvPr>
          <p:cNvSpPr>
            <a:spLocks noGrp="1"/>
          </p:cNvSpPr>
          <p:nvPr>
            <p:ph type="pic" sz="quarter" idx="10"/>
          </p:nvPr>
        </p:nvSpPr>
        <p:spPr>
          <a:xfrm>
            <a:off x="6802922" y="731520"/>
            <a:ext cx="5389077" cy="5394960"/>
          </a:xfrm>
          <a:custGeom>
            <a:avLst/>
            <a:gdLst>
              <a:gd name="connsiteX0" fmla="*/ 0 w 5394960"/>
              <a:gd name="connsiteY0" fmla="*/ 0 h 5394960"/>
              <a:gd name="connsiteX1" fmla="*/ 5394960 w 5394960"/>
              <a:gd name="connsiteY1" fmla="*/ 0 h 5394960"/>
              <a:gd name="connsiteX2" fmla="*/ 5394960 w 5394960"/>
              <a:gd name="connsiteY2" fmla="*/ 5394960 h 5394960"/>
              <a:gd name="connsiteX3" fmla="*/ 0 w 5394960"/>
              <a:gd name="connsiteY3" fmla="*/ 5394960 h 5394960"/>
            </a:gdLst>
            <a:ahLst/>
            <a:cxnLst>
              <a:cxn ang="0">
                <a:pos x="connsiteX0" y="connsiteY0"/>
              </a:cxn>
              <a:cxn ang="0">
                <a:pos x="connsiteX1" y="connsiteY1"/>
              </a:cxn>
              <a:cxn ang="0">
                <a:pos x="connsiteX2" y="connsiteY2"/>
              </a:cxn>
              <a:cxn ang="0">
                <a:pos x="connsiteX3" y="connsiteY3"/>
              </a:cxn>
            </a:cxnLst>
            <a:rect l="l" t="t" r="r" b="b"/>
            <a:pathLst>
              <a:path w="5394960" h="5394960">
                <a:moveTo>
                  <a:pt x="0" y="0"/>
                </a:moveTo>
                <a:lnTo>
                  <a:pt x="5394960" y="0"/>
                </a:lnTo>
                <a:lnTo>
                  <a:pt x="5394960" y="5394960"/>
                </a:lnTo>
                <a:lnTo>
                  <a:pt x="0" y="5394960"/>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2" name="Title 1">
            <a:extLst>
              <a:ext uri="{FF2B5EF4-FFF2-40B4-BE49-F238E27FC236}">
                <a16:creationId xmlns:a16="http://schemas.microsoft.com/office/drawing/2014/main" id="{2028318B-E915-AC57-89FC-D0DFEA14E0C2}"/>
              </a:ext>
            </a:extLst>
          </p:cNvPr>
          <p:cNvSpPr>
            <a:spLocks noGrp="1"/>
          </p:cNvSpPr>
          <p:nvPr>
            <p:ph type="title"/>
          </p:nvPr>
        </p:nvSpPr>
        <p:spPr>
          <a:xfrm>
            <a:off x="473990" y="1000555"/>
            <a:ext cx="5552268" cy="1325563"/>
          </a:xfrm>
        </p:spPr>
        <p:txBody>
          <a:bodyPr/>
          <a:lstStyle>
            <a:lvl1pPr>
              <a:defRPr>
                <a:solidFill>
                  <a:schemeClr val="bg2"/>
                </a:solidFill>
              </a:defRPr>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706F68C4-E8F6-336A-AF5B-8DAB82271072}"/>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7" name="Picture 6" descr="Logo&#10;&#10;Description automatically generated">
            <a:extLst>
              <a:ext uri="{FF2B5EF4-FFF2-40B4-BE49-F238E27FC236}">
                <a16:creationId xmlns:a16="http://schemas.microsoft.com/office/drawing/2014/main" id="{62C0C4CE-3448-B133-540F-2D34746B988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9" name="Footer Placeholder 1">
            <a:extLst>
              <a:ext uri="{FF2B5EF4-FFF2-40B4-BE49-F238E27FC236}">
                <a16:creationId xmlns:a16="http://schemas.microsoft.com/office/drawing/2014/main" id="{FFA98760-6200-9001-7D34-6EF36A85283C}"/>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161215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bg2"/>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EB6B305-93F4-614B-9EEF-7361466B3A18}"/>
              </a:ext>
            </a:extLst>
          </p:cNvPr>
          <p:cNvSpPr>
            <a:spLocks noGrp="1"/>
          </p:cNvSpPr>
          <p:nvPr>
            <p:ph type="pic" sz="quarter" idx="10"/>
          </p:nvPr>
        </p:nvSpPr>
        <p:spPr>
          <a:xfrm>
            <a:off x="6802922" y="731520"/>
            <a:ext cx="5389077" cy="5394960"/>
          </a:xfrm>
          <a:custGeom>
            <a:avLst/>
            <a:gdLst>
              <a:gd name="connsiteX0" fmla="*/ 0 w 5394960"/>
              <a:gd name="connsiteY0" fmla="*/ 0 h 5394960"/>
              <a:gd name="connsiteX1" fmla="*/ 5394960 w 5394960"/>
              <a:gd name="connsiteY1" fmla="*/ 0 h 5394960"/>
              <a:gd name="connsiteX2" fmla="*/ 5394960 w 5394960"/>
              <a:gd name="connsiteY2" fmla="*/ 5394960 h 5394960"/>
              <a:gd name="connsiteX3" fmla="*/ 0 w 5394960"/>
              <a:gd name="connsiteY3" fmla="*/ 5394960 h 5394960"/>
            </a:gdLst>
            <a:ahLst/>
            <a:cxnLst>
              <a:cxn ang="0">
                <a:pos x="connsiteX0" y="connsiteY0"/>
              </a:cxn>
              <a:cxn ang="0">
                <a:pos x="connsiteX1" y="connsiteY1"/>
              </a:cxn>
              <a:cxn ang="0">
                <a:pos x="connsiteX2" y="connsiteY2"/>
              </a:cxn>
              <a:cxn ang="0">
                <a:pos x="connsiteX3" y="connsiteY3"/>
              </a:cxn>
            </a:cxnLst>
            <a:rect l="l" t="t" r="r" b="b"/>
            <a:pathLst>
              <a:path w="5394960" h="5394960">
                <a:moveTo>
                  <a:pt x="0" y="0"/>
                </a:moveTo>
                <a:lnTo>
                  <a:pt x="5394960" y="0"/>
                </a:lnTo>
                <a:lnTo>
                  <a:pt x="5394960" y="5394960"/>
                </a:lnTo>
                <a:lnTo>
                  <a:pt x="0" y="5394960"/>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AB7673B8-D07E-0F0B-7318-EE5BC35E22FA}"/>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5" name="Picture 4" descr="Logo&#10;&#10;Description automatically generated">
            <a:extLst>
              <a:ext uri="{FF2B5EF4-FFF2-40B4-BE49-F238E27FC236}">
                <a16:creationId xmlns:a16="http://schemas.microsoft.com/office/drawing/2014/main" id="{9B471049-27F6-9C2C-B219-BED1C6DF432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6" name="Footer Placeholder 1">
            <a:extLst>
              <a:ext uri="{FF2B5EF4-FFF2-40B4-BE49-F238E27FC236}">
                <a16:creationId xmlns:a16="http://schemas.microsoft.com/office/drawing/2014/main" id="{657AC38F-CECC-B637-C369-8FDEA1118715}"/>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6961492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bg2"/>
        </a:solidFill>
        <a:effectLst/>
      </p:bgPr>
    </p:bg>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C234FABC-FCB7-584F-9EE0-051B8E8C3FA5}"/>
              </a:ext>
            </a:extLst>
          </p:cNvPr>
          <p:cNvSpPr>
            <a:spLocks noGrp="1"/>
          </p:cNvSpPr>
          <p:nvPr>
            <p:ph type="pic" sz="quarter" idx="10"/>
          </p:nvPr>
        </p:nvSpPr>
        <p:spPr>
          <a:xfrm>
            <a:off x="-795" y="1575550"/>
            <a:ext cx="2425925"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10" name="Picture Placeholder 6">
            <a:extLst>
              <a:ext uri="{FF2B5EF4-FFF2-40B4-BE49-F238E27FC236}">
                <a16:creationId xmlns:a16="http://schemas.microsoft.com/office/drawing/2014/main" id="{955DAB22-6281-9242-9CE6-F16A29840E56}"/>
              </a:ext>
            </a:extLst>
          </p:cNvPr>
          <p:cNvSpPr>
            <a:spLocks noGrp="1"/>
          </p:cNvSpPr>
          <p:nvPr>
            <p:ph type="pic" sz="quarter" idx="11"/>
          </p:nvPr>
        </p:nvSpPr>
        <p:spPr>
          <a:xfrm>
            <a:off x="9765279" y="1575550"/>
            <a:ext cx="2425925"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11" name="Picture Placeholder 7">
            <a:extLst>
              <a:ext uri="{FF2B5EF4-FFF2-40B4-BE49-F238E27FC236}">
                <a16:creationId xmlns:a16="http://schemas.microsoft.com/office/drawing/2014/main" id="{3FDE12B5-9036-4F4B-8219-EEC79B633532}"/>
              </a:ext>
            </a:extLst>
          </p:cNvPr>
          <p:cNvSpPr>
            <a:spLocks noGrp="1"/>
          </p:cNvSpPr>
          <p:nvPr>
            <p:ph type="pic" sz="quarter" idx="12"/>
          </p:nvPr>
        </p:nvSpPr>
        <p:spPr>
          <a:xfrm>
            <a:off x="7338956" y="1575550"/>
            <a:ext cx="2425925"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12" name="Picture Placeholder 8">
            <a:extLst>
              <a:ext uri="{FF2B5EF4-FFF2-40B4-BE49-F238E27FC236}">
                <a16:creationId xmlns:a16="http://schemas.microsoft.com/office/drawing/2014/main" id="{66573F96-0AA5-174F-8502-BA25055CAF37}"/>
              </a:ext>
            </a:extLst>
          </p:cNvPr>
          <p:cNvSpPr>
            <a:spLocks noGrp="1"/>
          </p:cNvSpPr>
          <p:nvPr>
            <p:ph type="pic" sz="quarter" idx="13"/>
          </p:nvPr>
        </p:nvSpPr>
        <p:spPr>
          <a:xfrm>
            <a:off x="2425130" y="1575550"/>
            <a:ext cx="4913030" cy="2263864"/>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2" name="Title 1">
            <a:extLst>
              <a:ext uri="{FF2B5EF4-FFF2-40B4-BE49-F238E27FC236}">
                <a16:creationId xmlns:a16="http://schemas.microsoft.com/office/drawing/2014/main" id="{66C92CBB-F65C-7B6D-5F5D-ADF5E8CC065C}"/>
              </a:ext>
            </a:extLst>
          </p:cNvPr>
          <p:cNvSpPr>
            <a:spLocks noGrp="1"/>
          </p:cNvSpPr>
          <p:nvPr>
            <p:ph type="title"/>
          </p:nvPr>
        </p:nvSpPr>
        <p:spPr>
          <a:xfrm>
            <a:off x="838200" y="249987"/>
            <a:ext cx="10515600" cy="1325563"/>
          </a:xfrm>
        </p:spPr>
        <p:txBody>
          <a:bodyPr/>
          <a:lstStyle>
            <a:lvl1pPr algn="ctr">
              <a:defRPr>
                <a:solidFill>
                  <a:schemeClr val="tx2"/>
                </a:solidFill>
              </a:defRPr>
            </a:lvl1pPr>
          </a:lstStyle>
          <a:p>
            <a:r>
              <a:rPr lang="en-US"/>
              <a:t>Click to edit Master title style</a:t>
            </a:r>
            <a:endParaRPr lang="en-US" dirty="0"/>
          </a:p>
        </p:txBody>
      </p:sp>
      <p:sp>
        <p:nvSpPr>
          <p:cNvPr id="4" name="Slide Number Placeholder 3">
            <a:extLst>
              <a:ext uri="{FF2B5EF4-FFF2-40B4-BE49-F238E27FC236}">
                <a16:creationId xmlns:a16="http://schemas.microsoft.com/office/drawing/2014/main" id="{724141BA-5181-5CBD-E13B-9C1199C9A8E6}"/>
              </a:ext>
            </a:extLst>
          </p:cNvPr>
          <p:cNvSpPr>
            <a:spLocks noGrp="1"/>
          </p:cNvSpPr>
          <p:nvPr>
            <p:ph type="sldNum" sz="quarter" idx="15"/>
          </p:nvPr>
        </p:nvSpPr>
        <p:spPr/>
        <p:txBody>
          <a:bodyPr/>
          <a:lstStyle/>
          <a:p>
            <a:fld id="{0EFF685A-523B-4AB0-8539-4CA1B7CAFAD7}" type="slidenum">
              <a:rPr lang="en-US" smtClean="0"/>
              <a:pPr/>
              <a:t>‹#›</a:t>
            </a:fld>
            <a:endParaRPr lang="en-US" dirty="0"/>
          </a:p>
        </p:txBody>
      </p:sp>
      <p:pic>
        <p:nvPicPr>
          <p:cNvPr id="13" name="Picture 12" descr="Logo&#10;&#10;Description automatically generated">
            <a:extLst>
              <a:ext uri="{FF2B5EF4-FFF2-40B4-BE49-F238E27FC236}">
                <a16:creationId xmlns:a16="http://schemas.microsoft.com/office/drawing/2014/main" id="{0DC509C1-857C-A594-82AC-35F13B03BB6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14" name="Footer Placeholder 1">
            <a:extLst>
              <a:ext uri="{FF2B5EF4-FFF2-40B4-BE49-F238E27FC236}">
                <a16:creationId xmlns:a16="http://schemas.microsoft.com/office/drawing/2014/main" id="{BB0D85D9-31F6-E918-9E1E-B37BA06C7C36}"/>
              </a:ext>
            </a:extLst>
          </p:cNvPr>
          <p:cNvSpPr>
            <a:spLocks noGrp="1"/>
          </p:cNvSpPr>
          <p:nvPr>
            <p:ph type="ftr" sz="quarter" idx="16"/>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6828900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2"/>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0D968FA-612D-E7A2-5B7D-076056890ADE}"/>
              </a:ext>
            </a:extLst>
          </p:cNvPr>
          <p:cNvSpPr>
            <a:spLocks noGrp="1"/>
          </p:cNvSpPr>
          <p:nvPr>
            <p:ph type="sldNum" sz="quarter" idx="11"/>
          </p:nvPr>
        </p:nvSpPr>
        <p:spPr/>
        <p:txBody>
          <a:bodyPr/>
          <a:lstStyle/>
          <a:p>
            <a:fld id="{0EFF685A-523B-4AB0-8539-4CA1B7CAFAD7}" type="slidenum">
              <a:rPr lang="en-US" smtClean="0"/>
              <a:pPr/>
              <a:t>‹#›</a:t>
            </a:fld>
            <a:endParaRPr lang="en-US" dirty="0"/>
          </a:p>
        </p:txBody>
      </p:sp>
      <p:pic>
        <p:nvPicPr>
          <p:cNvPr id="4" name="Picture 3" descr="Logo&#10;&#10;Description automatically generated">
            <a:extLst>
              <a:ext uri="{FF2B5EF4-FFF2-40B4-BE49-F238E27FC236}">
                <a16:creationId xmlns:a16="http://schemas.microsoft.com/office/drawing/2014/main" id="{D530EB45-254D-2BD4-9325-B2A7ECC936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5" name="Footer Placeholder 1">
            <a:extLst>
              <a:ext uri="{FF2B5EF4-FFF2-40B4-BE49-F238E27FC236}">
                <a16:creationId xmlns:a16="http://schemas.microsoft.com/office/drawing/2014/main" id="{DF8D0004-DA0A-7995-8AE9-9D76012A0C7F}"/>
              </a:ext>
            </a:extLst>
          </p:cNvPr>
          <p:cNvSpPr>
            <a:spLocks noGrp="1"/>
          </p:cNvSpPr>
          <p:nvPr>
            <p:ph type="ftr" sz="quarter" idx="12"/>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84986732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chemeClr val="tx2"/>
        </a:solidFill>
        <a:effectLst/>
      </p:bgPr>
    </p:bg>
    <p:spTree>
      <p:nvGrpSpPr>
        <p:cNvPr id="1" name=""/>
        <p:cNvGrpSpPr/>
        <p:nvPr/>
      </p:nvGrpSpPr>
      <p:grpSpPr>
        <a:xfrm>
          <a:off x="0" y="0"/>
          <a:ext cx="0" cy="0"/>
          <a:chOff x="0" y="0"/>
          <a:chExt cx="0" cy="0"/>
        </a:xfrm>
      </p:grpSpPr>
      <p:sp>
        <p:nvSpPr>
          <p:cNvPr id="7" name="Picture Placeholder 1">
            <a:extLst>
              <a:ext uri="{FF2B5EF4-FFF2-40B4-BE49-F238E27FC236}">
                <a16:creationId xmlns:a16="http://schemas.microsoft.com/office/drawing/2014/main" id="{B3AF20AD-CD60-AD42-A327-03E003CC9324}"/>
              </a:ext>
            </a:extLst>
          </p:cNvPr>
          <p:cNvSpPr>
            <a:spLocks noGrp="1"/>
          </p:cNvSpPr>
          <p:nvPr>
            <p:ph type="pic" sz="quarter" idx="10"/>
          </p:nvPr>
        </p:nvSpPr>
        <p:spPr>
          <a:xfrm>
            <a:off x="6837219" y="0"/>
            <a:ext cx="5354782" cy="6858000"/>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2" name="Footer Placeholder 1">
            <a:extLst>
              <a:ext uri="{FF2B5EF4-FFF2-40B4-BE49-F238E27FC236}">
                <a16:creationId xmlns:a16="http://schemas.microsoft.com/office/drawing/2014/main" id="{7A2DB749-D694-58E7-3373-C68A63BB52BF}"/>
              </a:ext>
            </a:extLst>
          </p:cNvPr>
          <p:cNvSpPr>
            <a:spLocks noGrp="1"/>
          </p:cNvSpPr>
          <p:nvPr>
            <p:ph type="ftr" sz="quarter" idx="11"/>
          </p:nvPr>
        </p:nvSpPr>
        <p:spPr>
          <a:xfrm>
            <a:off x="2139696" y="6356350"/>
            <a:ext cx="7174424" cy="365125"/>
          </a:xfrm>
        </p:spPr>
        <p:txBody>
          <a:bodyPr/>
          <a:lstStyle>
            <a:lvl1pPr algn="l">
              <a:defRPr>
                <a:solidFill>
                  <a:schemeClr val="bg2"/>
                </a:solidFill>
              </a:defRPr>
            </a:lvl1pPr>
          </a:lstStyle>
          <a:p>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2">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
        <p:nvSpPr>
          <p:cNvPr id="4" name="Slide Number Placeholder 3">
            <a:extLst>
              <a:ext uri="{FF2B5EF4-FFF2-40B4-BE49-F238E27FC236}">
                <a16:creationId xmlns:a16="http://schemas.microsoft.com/office/drawing/2014/main" id="{72B45BDE-9021-AA0F-B401-78003371C534}"/>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5" name="Picture 4" descr="Logo&#10;&#10;Description automatically generated with medium confidence">
            <a:extLst>
              <a:ext uri="{FF2B5EF4-FFF2-40B4-BE49-F238E27FC236}">
                <a16:creationId xmlns:a16="http://schemas.microsoft.com/office/drawing/2014/main" id="{7EB9DADC-14EA-DBE6-7832-1CA93253229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3040" y="6275551"/>
            <a:ext cx="1531960" cy="512064"/>
          </a:xfrm>
          <a:prstGeom prst="rect">
            <a:avLst/>
          </a:prstGeom>
        </p:spPr>
      </p:pic>
    </p:spTree>
    <p:extLst>
      <p:ext uri="{BB962C8B-B14F-4D97-AF65-F5344CB8AC3E}">
        <p14:creationId xmlns:p14="http://schemas.microsoft.com/office/powerpoint/2010/main" val="27482292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chemeClr val="bg2"/>
        </a:solidFill>
        <a:effectLst/>
      </p:bgPr>
    </p:bg>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A6B56AE0-F9B3-7646-9AEC-06267092C859}"/>
              </a:ext>
            </a:extLst>
          </p:cNvPr>
          <p:cNvSpPr>
            <a:spLocks noGrp="1"/>
          </p:cNvSpPr>
          <p:nvPr>
            <p:ph type="pic" sz="quarter" idx="11"/>
          </p:nvPr>
        </p:nvSpPr>
        <p:spPr>
          <a:xfrm>
            <a:off x="6857999" y="0"/>
            <a:ext cx="5334001" cy="6858000"/>
          </a:xfrm>
          <a:pattFill prst="pct5">
            <a:fgClr>
              <a:schemeClr val="accent1"/>
            </a:fgClr>
            <a:bgClr>
              <a:schemeClr val="bg1"/>
            </a:bgClr>
          </a:pattFill>
        </p:spPr>
        <p:txBody>
          <a:bodyPr/>
          <a:lstStyle>
            <a:lvl1pPr>
              <a:defRPr sz="1200"/>
            </a:lvl1pPr>
          </a:lstStyle>
          <a:p>
            <a:r>
              <a:rPr lang="en-US"/>
              <a:t>Click icon to add picture</a:t>
            </a:r>
            <a:endParaRPr lang="en-US" dirty="0"/>
          </a:p>
        </p:txBody>
      </p:sp>
      <p:sp>
        <p:nvSpPr>
          <p:cNvPr id="6" name="Oval 5">
            <a:extLst>
              <a:ext uri="{FF2B5EF4-FFF2-40B4-BE49-F238E27FC236}">
                <a16:creationId xmlns:a16="http://schemas.microsoft.com/office/drawing/2014/main" id="{F64FB0DC-75AE-3CF2-2F0A-2A3FB40B3D81}"/>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2DC8014F-A3E4-3D64-F0EC-BD40A661DD03}"/>
              </a:ext>
            </a:extLst>
          </p:cNvPr>
          <p:cNvSpPr>
            <a:spLocks noGrp="1"/>
          </p:cNvSpPr>
          <p:nvPr>
            <p:ph type="sldNum" sz="quarter" idx="13"/>
          </p:nvPr>
        </p:nvSpPr>
        <p:spPr/>
        <p:txBody>
          <a:bodyPr/>
          <a:lstStyle/>
          <a:p>
            <a:fld id="{0EFF685A-523B-4AB0-8539-4CA1B7CAFAD7}" type="slidenum">
              <a:rPr lang="en-US" smtClean="0"/>
              <a:pPr/>
              <a:t>‹#›</a:t>
            </a:fld>
            <a:endParaRPr lang="en-US" dirty="0"/>
          </a:p>
        </p:txBody>
      </p:sp>
      <p:pic>
        <p:nvPicPr>
          <p:cNvPr id="7" name="Picture 6" descr="Logo&#10;&#10;Description automatically generated">
            <a:extLst>
              <a:ext uri="{FF2B5EF4-FFF2-40B4-BE49-F238E27FC236}">
                <a16:creationId xmlns:a16="http://schemas.microsoft.com/office/drawing/2014/main" id="{69095BBA-F8F0-9457-0E79-B819F6824E0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9" name="Footer Placeholder 1">
            <a:extLst>
              <a:ext uri="{FF2B5EF4-FFF2-40B4-BE49-F238E27FC236}">
                <a16:creationId xmlns:a16="http://schemas.microsoft.com/office/drawing/2014/main" id="{FA6F8F4C-E375-DDB1-8025-2FCCAF46E409}"/>
              </a:ext>
            </a:extLst>
          </p:cNvPr>
          <p:cNvSpPr>
            <a:spLocks noGrp="1"/>
          </p:cNvSpPr>
          <p:nvPr>
            <p:ph type="ftr" sz="quarter" idx="14"/>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911571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tx2"/>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05EED10-A5DC-A9CB-FE76-A4067FBC3956}"/>
              </a:ext>
            </a:extLst>
          </p:cNvPr>
          <p:cNvSpPr>
            <a:spLocks noGrp="1"/>
          </p:cNvSpPr>
          <p:nvPr>
            <p:ph type="sldNum" sz="quarter" idx="11"/>
          </p:nvPr>
        </p:nvSpPr>
        <p:spPr/>
        <p:txBody>
          <a:bodyPr/>
          <a:lstStyle/>
          <a:p>
            <a:fld id="{0EFF685A-523B-4AB0-8539-4CA1B7CAFAD7}" type="slidenum">
              <a:rPr lang="en-US" smtClean="0"/>
              <a:pPr/>
              <a:t>‹#›</a:t>
            </a:fld>
            <a:endParaRPr lang="en-US" dirty="0"/>
          </a:p>
        </p:txBody>
      </p:sp>
      <p:pic>
        <p:nvPicPr>
          <p:cNvPr id="5" name="Picture 4" descr="Logo&#10;&#10;Description automatically generated with medium confidence">
            <a:extLst>
              <a:ext uri="{FF2B5EF4-FFF2-40B4-BE49-F238E27FC236}">
                <a16:creationId xmlns:a16="http://schemas.microsoft.com/office/drawing/2014/main" id="{1D3F59C6-76F9-60FD-1F6B-53B67618B24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40" y="6275551"/>
            <a:ext cx="1531960" cy="512064"/>
          </a:xfrm>
          <a:prstGeom prst="rect">
            <a:avLst/>
          </a:prstGeom>
        </p:spPr>
      </p:pic>
      <p:sp>
        <p:nvSpPr>
          <p:cNvPr id="6" name="Footer Placeholder 1">
            <a:extLst>
              <a:ext uri="{FF2B5EF4-FFF2-40B4-BE49-F238E27FC236}">
                <a16:creationId xmlns:a16="http://schemas.microsoft.com/office/drawing/2014/main" id="{2933E966-2C91-1F39-F7CD-89CAD5705057}"/>
              </a:ext>
            </a:extLst>
          </p:cNvPr>
          <p:cNvSpPr>
            <a:spLocks noGrp="1"/>
          </p:cNvSpPr>
          <p:nvPr>
            <p:ph type="ftr" sz="quarter" idx="12"/>
          </p:nvPr>
        </p:nvSpPr>
        <p:spPr>
          <a:xfrm>
            <a:off x="2139696" y="6331411"/>
            <a:ext cx="7174424" cy="365125"/>
          </a:xfrm>
        </p:spPr>
        <p:txBody>
          <a:bodyPr/>
          <a:lstStyle>
            <a:lvl1pPr>
              <a:defRPr>
                <a:solidFill>
                  <a:schemeClr val="bg1"/>
                </a:solidFill>
              </a:defRPr>
            </a:lvl1p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91709974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269BD78-BA3E-7642-B019-22E66EE86E40}"/>
              </a:ext>
            </a:extLst>
          </p:cNvPr>
          <p:cNvSpPr/>
          <p:nvPr userDrawn="1"/>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9">
            <a:extLst>
              <a:ext uri="{FF2B5EF4-FFF2-40B4-BE49-F238E27FC236}">
                <a16:creationId xmlns:a16="http://schemas.microsoft.com/office/drawing/2014/main" id="{D9F9BCC5-BC5C-8B4D-AE92-56EAC221D39E}"/>
              </a:ext>
            </a:extLst>
          </p:cNvPr>
          <p:cNvSpPr>
            <a:spLocks noGrp="1"/>
          </p:cNvSpPr>
          <p:nvPr>
            <p:ph type="pic" sz="quarter" idx="10"/>
          </p:nvPr>
        </p:nvSpPr>
        <p:spPr>
          <a:xfrm>
            <a:off x="1965590" y="2330986"/>
            <a:ext cx="2142506" cy="2157106"/>
          </a:xfrm>
          <a:custGeom>
            <a:avLst/>
            <a:gdLst>
              <a:gd name="connsiteX0" fmla="*/ 1071253 w 2142506"/>
              <a:gd name="connsiteY0" fmla="*/ 0 h 2157106"/>
              <a:gd name="connsiteX1" fmla="*/ 2142506 w 2142506"/>
              <a:gd name="connsiteY1" fmla="*/ 1078553 h 2157106"/>
              <a:gd name="connsiteX2" fmla="*/ 1071253 w 2142506"/>
              <a:gd name="connsiteY2" fmla="*/ 2157106 h 2157106"/>
              <a:gd name="connsiteX3" fmla="*/ 0 w 2142506"/>
              <a:gd name="connsiteY3" fmla="*/ 1078553 h 2157106"/>
              <a:gd name="connsiteX4" fmla="*/ 1071253 w 2142506"/>
              <a:gd name="connsiteY4" fmla="*/ 0 h 2157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506" h="2157106">
                <a:moveTo>
                  <a:pt x="1071253" y="0"/>
                </a:moveTo>
                <a:cubicBezTo>
                  <a:pt x="1662890" y="0"/>
                  <a:pt x="2142506" y="482885"/>
                  <a:pt x="2142506" y="1078553"/>
                </a:cubicBezTo>
                <a:cubicBezTo>
                  <a:pt x="2142506" y="1674221"/>
                  <a:pt x="1662890" y="2157106"/>
                  <a:pt x="1071253" y="2157106"/>
                </a:cubicBezTo>
                <a:cubicBezTo>
                  <a:pt x="479616" y="2157106"/>
                  <a:pt x="0" y="1674221"/>
                  <a:pt x="0" y="1078553"/>
                </a:cubicBezTo>
                <a:cubicBezTo>
                  <a:pt x="0" y="482885"/>
                  <a:pt x="479616" y="0"/>
                  <a:pt x="1071253"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5" name="Picture Placeholder 14">
            <a:extLst>
              <a:ext uri="{FF2B5EF4-FFF2-40B4-BE49-F238E27FC236}">
                <a16:creationId xmlns:a16="http://schemas.microsoft.com/office/drawing/2014/main" id="{FE130A2D-CC43-5147-8F56-F3DDEF1B57EF}"/>
              </a:ext>
            </a:extLst>
          </p:cNvPr>
          <p:cNvSpPr>
            <a:spLocks noGrp="1"/>
          </p:cNvSpPr>
          <p:nvPr>
            <p:ph type="pic" sz="quarter" idx="11"/>
          </p:nvPr>
        </p:nvSpPr>
        <p:spPr>
          <a:xfrm>
            <a:off x="5024747" y="2324984"/>
            <a:ext cx="2142506" cy="2157106"/>
          </a:xfrm>
          <a:custGeom>
            <a:avLst/>
            <a:gdLst>
              <a:gd name="connsiteX0" fmla="*/ 1071253 w 2142506"/>
              <a:gd name="connsiteY0" fmla="*/ 0 h 2157106"/>
              <a:gd name="connsiteX1" fmla="*/ 2142506 w 2142506"/>
              <a:gd name="connsiteY1" fmla="*/ 1078553 h 2157106"/>
              <a:gd name="connsiteX2" fmla="*/ 1071253 w 2142506"/>
              <a:gd name="connsiteY2" fmla="*/ 2157106 h 2157106"/>
              <a:gd name="connsiteX3" fmla="*/ 0 w 2142506"/>
              <a:gd name="connsiteY3" fmla="*/ 1078553 h 2157106"/>
              <a:gd name="connsiteX4" fmla="*/ 1071253 w 2142506"/>
              <a:gd name="connsiteY4" fmla="*/ 0 h 2157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506" h="2157106">
                <a:moveTo>
                  <a:pt x="1071253" y="0"/>
                </a:moveTo>
                <a:cubicBezTo>
                  <a:pt x="1662890" y="0"/>
                  <a:pt x="2142506" y="482885"/>
                  <a:pt x="2142506" y="1078553"/>
                </a:cubicBezTo>
                <a:cubicBezTo>
                  <a:pt x="2142506" y="1674221"/>
                  <a:pt x="1662890" y="2157106"/>
                  <a:pt x="1071253" y="2157106"/>
                </a:cubicBezTo>
                <a:cubicBezTo>
                  <a:pt x="479616" y="2157106"/>
                  <a:pt x="0" y="1674221"/>
                  <a:pt x="0" y="1078553"/>
                </a:cubicBezTo>
                <a:cubicBezTo>
                  <a:pt x="0" y="482885"/>
                  <a:pt x="479616" y="0"/>
                  <a:pt x="1071253"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3B214AB6-AAAD-E946-B8D5-CBBD4096F114}"/>
              </a:ext>
            </a:extLst>
          </p:cNvPr>
          <p:cNvSpPr>
            <a:spLocks noGrp="1"/>
          </p:cNvSpPr>
          <p:nvPr>
            <p:ph type="pic" sz="quarter" idx="12"/>
          </p:nvPr>
        </p:nvSpPr>
        <p:spPr>
          <a:xfrm>
            <a:off x="8083904" y="2324984"/>
            <a:ext cx="2142506" cy="2157106"/>
          </a:xfrm>
          <a:custGeom>
            <a:avLst/>
            <a:gdLst>
              <a:gd name="connsiteX0" fmla="*/ 1071253 w 2142506"/>
              <a:gd name="connsiteY0" fmla="*/ 0 h 2157106"/>
              <a:gd name="connsiteX1" fmla="*/ 2142506 w 2142506"/>
              <a:gd name="connsiteY1" fmla="*/ 1078553 h 2157106"/>
              <a:gd name="connsiteX2" fmla="*/ 1071253 w 2142506"/>
              <a:gd name="connsiteY2" fmla="*/ 2157106 h 2157106"/>
              <a:gd name="connsiteX3" fmla="*/ 0 w 2142506"/>
              <a:gd name="connsiteY3" fmla="*/ 1078553 h 2157106"/>
              <a:gd name="connsiteX4" fmla="*/ 1071253 w 2142506"/>
              <a:gd name="connsiteY4" fmla="*/ 0 h 2157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2506" h="2157106">
                <a:moveTo>
                  <a:pt x="1071253" y="0"/>
                </a:moveTo>
                <a:cubicBezTo>
                  <a:pt x="1662890" y="0"/>
                  <a:pt x="2142506" y="482885"/>
                  <a:pt x="2142506" y="1078553"/>
                </a:cubicBezTo>
                <a:cubicBezTo>
                  <a:pt x="2142506" y="1674221"/>
                  <a:pt x="1662890" y="2157106"/>
                  <a:pt x="1071253" y="2157106"/>
                </a:cubicBezTo>
                <a:cubicBezTo>
                  <a:pt x="479616" y="2157106"/>
                  <a:pt x="0" y="1674221"/>
                  <a:pt x="0" y="1078553"/>
                </a:cubicBezTo>
                <a:cubicBezTo>
                  <a:pt x="0" y="482885"/>
                  <a:pt x="479616" y="0"/>
                  <a:pt x="1071253"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59DC43CE-E350-14F0-7BAA-0A5DDBCD405E}"/>
              </a:ext>
            </a:extLst>
          </p:cNvPr>
          <p:cNvSpPr>
            <a:spLocks noGrp="1"/>
          </p:cNvSpPr>
          <p:nvPr>
            <p:ph type="sldNum" sz="quarter" idx="14"/>
          </p:nvPr>
        </p:nvSpPr>
        <p:spPr/>
        <p:txBody>
          <a:bodyPr/>
          <a:lstStyle/>
          <a:p>
            <a:fld id="{0EFF685A-523B-4AB0-8539-4CA1B7CAFAD7}" type="slidenum">
              <a:rPr lang="en-US" smtClean="0"/>
              <a:pPr/>
              <a:t>‹#›</a:t>
            </a:fld>
            <a:endParaRPr lang="en-US" dirty="0"/>
          </a:p>
        </p:txBody>
      </p:sp>
      <p:pic>
        <p:nvPicPr>
          <p:cNvPr id="8" name="Picture 7" descr="Logo&#10;&#10;Description automatically generated">
            <a:extLst>
              <a:ext uri="{FF2B5EF4-FFF2-40B4-BE49-F238E27FC236}">
                <a16:creationId xmlns:a16="http://schemas.microsoft.com/office/drawing/2014/main" id="{F6C850FE-3B24-0963-9705-E6C67A3ADED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9" name="Footer Placeholder 1">
            <a:extLst>
              <a:ext uri="{FF2B5EF4-FFF2-40B4-BE49-F238E27FC236}">
                <a16:creationId xmlns:a16="http://schemas.microsoft.com/office/drawing/2014/main" id="{060EBA45-6762-37FE-AE0E-22E305657E47}"/>
              </a:ext>
            </a:extLst>
          </p:cNvPr>
          <p:cNvSpPr>
            <a:spLocks noGrp="1"/>
          </p:cNvSpPr>
          <p:nvPr>
            <p:ph type="ftr" sz="quarter" idx="15"/>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20427332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4818A96-8314-A74A-8E52-9E22F97701CE}"/>
              </a:ext>
            </a:extLst>
          </p:cNvPr>
          <p:cNvSpPr>
            <a:spLocks noGrp="1"/>
          </p:cNvSpPr>
          <p:nvPr>
            <p:ph type="pic" sz="quarter" idx="10"/>
          </p:nvPr>
        </p:nvSpPr>
        <p:spPr>
          <a:xfrm>
            <a:off x="894819" y="1859067"/>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4" name="Picture Placeholder 3">
            <a:extLst>
              <a:ext uri="{FF2B5EF4-FFF2-40B4-BE49-F238E27FC236}">
                <a16:creationId xmlns:a16="http://schemas.microsoft.com/office/drawing/2014/main" id="{356ACDA6-6365-0C40-BD64-DBABCA5DF640}"/>
              </a:ext>
            </a:extLst>
          </p:cNvPr>
          <p:cNvSpPr>
            <a:spLocks noGrp="1"/>
          </p:cNvSpPr>
          <p:nvPr>
            <p:ph type="pic" sz="quarter" idx="11"/>
          </p:nvPr>
        </p:nvSpPr>
        <p:spPr>
          <a:xfrm>
            <a:off x="6841031" y="1859067"/>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5" name="Picture Placeholder 4">
            <a:extLst>
              <a:ext uri="{FF2B5EF4-FFF2-40B4-BE49-F238E27FC236}">
                <a16:creationId xmlns:a16="http://schemas.microsoft.com/office/drawing/2014/main" id="{A9157CF0-ABE1-E448-B2AF-7A47F74C74C6}"/>
              </a:ext>
            </a:extLst>
          </p:cNvPr>
          <p:cNvSpPr>
            <a:spLocks noGrp="1"/>
          </p:cNvSpPr>
          <p:nvPr>
            <p:ph type="pic" sz="quarter" idx="12"/>
          </p:nvPr>
        </p:nvSpPr>
        <p:spPr>
          <a:xfrm>
            <a:off x="894819" y="4249683"/>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7" name="Picture Placeholder 6">
            <a:extLst>
              <a:ext uri="{FF2B5EF4-FFF2-40B4-BE49-F238E27FC236}">
                <a16:creationId xmlns:a16="http://schemas.microsoft.com/office/drawing/2014/main" id="{3D41F24D-942B-0645-AC7E-D47B3E9A813D}"/>
              </a:ext>
            </a:extLst>
          </p:cNvPr>
          <p:cNvSpPr>
            <a:spLocks noGrp="1"/>
          </p:cNvSpPr>
          <p:nvPr>
            <p:ph type="pic" sz="quarter" idx="13"/>
          </p:nvPr>
        </p:nvSpPr>
        <p:spPr>
          <a:xfrm>
            <a:off x="6841031" y="4249683"/>
            <a:ext cx="1815908" cy="1828282"/>
          </a:xfrm>
          <a:custGeom>
            <a:avLst/>
            <a:gdLst>
              <a:gd name="connsiteX0" fmla="*/ 907954 w 1815908"/>
              <a:gd name="connsiteY0" fmla="*/ 0 h 1828282"/>
              <a:gd name="connsiteX1" fmla="*/ 1815908 w 1815908"/>
              <a:gd name="connsiteY1" fmla="*/ 914141 h 1828282"/>
              <a:gd name="connsiteX2" fmla="*/ 907954 w 1815908"/>
              <a:gd name="connsiteY2" fmla="*/ 1828282 h 1828282"/>
              <a:gd name="connsiteX3" fmla="*/ 0 w 1815908"/>
              <a:gd name="connsiteY3" fmla="*/ 914141 h 1828282"/>
              <a:gd name="connsiteX4" fmla="*/ 907954 w 1815908"/>
              <a:gd name="connsiteY4" fmla="*/ 0 h 1828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908" h="1828282">
                <a:moveTo>
                  <a:pt x="907954" y="0"/>
                </a:moveTo>
                <a:cubicBezTo>
                  <a:pt x="1409403" y="0"/>
                  <a:pt x="1815908" y="409275"/>
                  <a:pt x="1815908" y="914141"/>
                </a:cubicBezTo>
                <a:cubicBezTo>
                  <a:pt x="1815908" y="1419007"/>
                  <a:pt x="1409403" y="1828282"/>
                  <a:pt x="907954" y="1828282"/>
                </a:cubicBezTo>
                <a:cubicBezTo>
                  <a:pt x="406505" y="1828282"/>
                  <a:pt x="0" y="1419007"/>
                  <a:pt x="0" y="914141"/>
                </a:cubicBezTo>
                <a:cubicBezTo>
                  <a:pt x="0" y="409275"/>
                  <a:pt x="406505" y="0"/>
                  <a:pt x="907954"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8" name="Slide Number Placeholder 7">
            <a:extLst>
              <a:ext uri="{FF2B5EF4-FFF2-40B4-BE49-F238E27FC236}">
                <a16:creationId xmlns:a16="http://schemas.microsoft.com/office/drawing/2014/main" id="{5161F681-D1E7-93B1-C235-AAD730E257E6}"/>
              </a:ext>
            </a:extLst>
          </p:cNvPr>
          <p:cNvSpPr>
            <a:spLocks noGrp="1"/>
          </p:cNvSpPr>
          <p:nvPr>
            <p:ph type="sldNum" sz="quarter" idx="15"/>
          </p:nvPr>
        </p:nvSpPr>
        <p:spPr/>
        <p:txBody>
          <a:bodyPr/>
          <a:lstStyle/>
          <a:p>
            <a:fld id="{0EFF685A-523B-4AB0-8539-4CA1B7CAFAD7}" type="slidenum">
              <a:rPr lang="en-US" smtClean="0"/>
              <a:pPr/>
              <a:t>‹#›</a:t>
            </a:fld>
            <a:endParaRPr lang="en-US" dirty="0"/>
          </a:p>
        </p:txBody>
      </p:sp>
      <p:pic>
        <p:nvPicPr>
          <p:cNvPr id="9" name="Picture 8" descr="Logo&#10;&#10;Description automatically generated">
            <a:extLst>
              <a:ext uri="{FF2B5EF4-FFF2-40B4-BE49-F238E27FC236}">
                <a16:creationId xmlns:a16="http://schemas.microsoft.com/office/drawing/2014/main" id="{891776FF-4C2E-BCAF-10BE-46267D4FD5E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10" name="Footer Placeholder 1">
            <a:extLst>
              <a:ext uri="{FF2B5EF4-FFF2-40B4-BE49-F238E27FC236}">
                <a16:creationId xmlns:a16="http://schemas.microsoft.com/office/drawing/2014/main" id="{54836C5F-CD72-B796-4BAF-2EFD9AC39479}"/>
              </a:ext>
            </a:extLst>
          </p:cNvPr>
          <p:cNvSpPr>
            <a:spLocks noGrp="1"/>
          </p:cNvSpPr>
          <p:nvPr>
            <p:ph type="ftr" sz="quarter" idx="16"/>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5828796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Title and Content">
    <p:bg>
      <p:bgPr>
        <a:solidFill>
          <a:schemeClr val="bg2"/>
        </a:solid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1BFC2D32-0DA2-4F4C-B79A-09009DA03BD5}"/>
              </a:ext>
            </a:extLst>
          </p:cNvPr>
          <p:cNvSpPr>
            <a:spLocks noGrp="1"/>
          </p:cNvSpPr>
          <p:nvPr>
            <p:ph type="pic" sz="quarter" idx="10"/>
          </p:nvPr>
        </p:nvSpPr>
        <p:spPr>
          <a:xfrm>
            <a:off x="6537979" y="2"/>
            <a:ext cx="5654023" cy="5654023"/>
          </a:xfrm>
          <a:custGeom>
            <a:avLst/>
            <a:gdLst>
              <a:gd name="connsiteX0" fmla="*/ 0 w 5654023"/>
              <a:gd name="connsiteY0" fmla="*/ 0 h 5654023"/>
              <a:gd name="connsiteX1" fmla="*/ 5654023 w 5654023"/>
              <a:gd name="connsiteY1" fmla="*/ 0 h 5654023"/>
              <a:gd name="connsiteX2" fmla="*/ 5654023 w 5654023"/>
              <a:gd name="connsiteY2" fmla="*/ 5654023 h 5654023"/>
              <a:gd name="connsiteX3" fmla="*/ 0 w 5654023"/>
              <a:gd name="connsiteY3" fmla="*/ 0 h 5654023"/>
            </a:gdLst>
            <a:ahLst/>
            <a:cxnLst>
              <a:cxn ang="0">
                <a:pos x="connsiteX0" y="connsiteY0"/>
              </a:cxn>
              <a:cxn ang="0">
                <a:pos x="connsiteX1" y="connsiteY1"/>
              </a:cxn>
              <a:cxn ang="0">
                <a:pos x="connsiteX2" y="connsiteY2"/>
              </a:cxn>
              <a:cxn ang="0">
                <a:pos x="connsiteX3" y="connsiteY3"/>
              </a:cxn>
            </a:cxnLst>
            <a:rect l="l" t="t" r="r" b="b"/>
            <a:pathLst>
              <a:path w="5654023" h="5654023">
                <a:moveTo>
                  <a:pt x="0" y="0"/>
                </a:moveTo>
                <a:lnTo>
                  <a:pt x="5654023" y="0"/>
                </a:lnTo>
                <a:lnTo>
                  <a:pt x="5654023" y="5654023"/>
                </a:lnTo>
                <a:cubicBezTo>
                  <a:pt x="2531392" y="5654023"/>
                  <a:pt x="0" y="3122631"/>
                  <a:pt x="0"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Freeform 2">
            <a:extLst>
              <a:ext uri="{FF2B5EF4-FFF2-40B4-BE49-F238E27FC236}">
                <a16:creationId xmlns:a16="http://schemas.microsoft.com/office/drawing/2014/main" id="{3EA99A91-D871-3B48-B63D-6F36A4322FC3}"/>
              </a:ext>
            </a:extLst>
          </p:cNvPr>
          <p:cNvSpPr/>
          <p:nvPr userDrawn="1"/>
        </p:nvSpPr>
        <p:spPr>
          <a:xfrm>
            <a:off x="6065522" y="0"/>
            <a:ext cx="6126479" cy="6126480"/>
          </a:xfrm>
          <a:custGeom>
            <a:avLst/>
            <a:gdLst>
              <a:gd name="connsiteX0" fmla="*/ 0 w 6126479"/>
              <a:gd name="connsiteY0" fmla="*/ 0 h 6126480"/>
              <a:gd name="connsiteX1" fmla="*/ 6126479 w 6126479"/>
              <a:gd name="connsiteY1" fmla="*/ 0 h 6126480"/>
              <a:gd name="connsiteX2" fmla="*/ 6126479 w 6126479"/>
              <a:gd name="connsiteY2" fmla="*/ 6126480 h 6126480"/>
              <a:gd name="connsiteX3" fmla="*/ 0 w 6126479"/>
              <a:gd name="connsiteY3" fmla="*/ 0 h 6126480"/>
              <a:gd name="connsiteX0" fmla="*/ 6126479 w 6217919"/>
              <a:gd name="connsiteY0" fmla="*/ 0 h 6126480"/>
              <a:gd name="connsiteX1" fmla="*/ 6126479 w 6217919"/>
              <a:gd name="connsiteY1" fmla="*/ 6126480 h 6126480"/>
              <a:gd name="connsiteX2" fmla="*/ 0 w 6217919"/>
              <a:gd name="connsiteY2" fmla="*/ 0 h 6126480"/>
              <a:gd name="connsiteX3" fmla="*/ 6217919 w 6217919"/>
              <a:gd name="connsiteY3" fmla="*/ 91440 h 6126480"/>
              <a:gd name="connsiteX0" fmla="*/ 6319910 w 6319910"/>
              <a:gd name="connsiteY0" fmla="*/ 2233247 h 6126480"/>
              <a:gd name="connsiteX1" fmla="*/ 6126479 w 6319910"/>
              <a:gd name="connsiteY1" fmla="*/ 6126480 h 6126480"/>
              <a:gd name="connsiteX2" fmla="*/ 0 w 6319910"/>
              <a:gd name="connsiteY2" fmla="*/ 0 h 6126480"/>
              <a:gd name="connsiteX3" fmla="*/ 6217919 w 6319910"/>
              <a:gd name="connsiteY3" fmla="*/ 91440 h 6126480"/>
              <a:gd name="connsiteX0" fmla="*/ 6126479 w 6217919"/>
              <a:gd name="connsiteY0" fmla="*/ 6126480 h 6126480"/>
              <a:gd name="connsiteX1" fmla="*/ 0 w 6217919"/>
              <a:gd name="connsiteY1" fmla="*/ 0 h 6126480"/>
              <a:gd name="connsiteX2" fmla="*/ 6217919 w 6217919"/>
              <a:gd name="connsiteY2" fmla="*/ 91440 h 6126480"/>
              <a:gd name="connsiteX0" fmla="*/ 6126479 w 6126479"/>
              <a:gd name="connsiteY0" fmla="*/ 6126480 h 6126480"/>
              <a:gd name="connsiteX1" fmla="*/ 0 w 6126479"/>
              <a:gd name="connsiteY1" fmla="*/ 0 h 6126480"/>
            </a:gdLst>
            <a:ahLst/>
            <a:cxnLst>
              <a:cxn ang="0">
                <a:pos x="connsiteX0" y="connsiteY0"/>
              </a:cxn>
              <a:cxn ang="0">
                <a:pos x="connsiteX1" y="connsiteY1"/>
              </a:cxn>
            </a:cxnLst>
            <a:rect l="l" t="t" r="r" b="b"/>
            <a:pathLst>
              <a:path w="6126479" h="6126480">
                <a:moveTo>
                  <a:pt x="6126479" y="6126480"/>
                </a:moveTo>
                <a:cubicBezTo>
                  <a:pt x="2742918" y="6126480"/>
                  <a:pt x="0" y="3383561"/>
                  <a:pt x="0" y="0"/>
                </a:cubicBezTo>
              </a:path>
            </a:pathLst>
          </a:custGeom>
          <a:noFill/>
          <a:ln w="50800" cap="rnd">
            <a:solidFill>
              <a:srgbClr val="FE7058"/>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lide Number Placeholder 4">
            <a:extLst>
              <a:ext uri="{FF2B5EF4-FFF2-40B4-BE49-F238E27FC236}">
                <a16:creationId xmlns:a16="http://schemas.microsoft.com/office/drawing/2014/main" id="{81C75C1D-8E83-461C-8E20-4934F14E690F}"/>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6" name="Picture 5" descr="Logo&#10;&#10;Description automatically generated">
            <a:extLst>
              <a:ext uri="{FF2B5EF4-FFF2-40B4-BE49-F238E27FC236}">
                <a16:creationId xmlns:a16="http://schemas.microsoft.com/office/drawing/2014/main" id="{EB8CEB12-573F-886A-2A14-3A65D904280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8" name="Footer Placeholder 1">
            <a:extLst>
              <a:ext uri="{FF2B5EF4-FFF2-40B4-BE49-F238E27FC236}">
                <a16:creationId xmlns:a16="http://schemas.microsoft.com/office/drawing/2014/main" id="{C733FEE3-1B2E-BEA1-6592-0AEBF2479F8F}"/>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73653035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AD2510-A852-0448-9E9F-3CA6352692EA}"/>
              </a:ext>
            </a:extLst>
          </p:cNvPr>
          <p:cNvSpPr/>
          <p:nvPr userDrawn="1"/>
        </p:nvSpPr>
        <p:spPr>
          <a:xfrm>
            <a:off x="0" y="731520"/>
            <a:ext cx="12192000" cy="53949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74719A-3293-9045-6E01-5C7FC46A0123}"/>
              </a:ext>
            </a:extLst>
          </p:cNvPr>
          <p:cNvSpPr>
            <a:spLocks noGrp="1"/>
          </p:cNvSpPr>
          <p:nvPr>
            <p:ph type="title"/>
          </p:nvPr>
        </p:nvSpPr>
        <p:spPr>
          <a:xfrm>
            <a:off x="838200" y="868819"/>
            <a:ext cx="10515600" cy="1325563"/>
          </a:xfrm>
        </p:spPr>
        <p:txBody>
          <a:bodyPr/>
          <a:lstStyle>
            <a:lvl1pPr algn="ctr">
              <a:defRPr>
                <a:solidFill>
                  <a:schemeClr val="bg1"/>
                </a:solidFill>
              </a:defRPr>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686C3442-88A0-62E5-F206-DF8B51DBA780}"/>
              </a:ext>
            </a:extLst>
          </p:cNvPr>
          <p:cNvSpPr>
            <a:spLocks noGrp="1"/>
          </p:cNvSpPr>
          <p:nvPr>
            <p:ph type="sldNum" sz="quarter" idx="11"/>
          </p:nvPr>
        </p:nvSpPr>
        <p:spPr/>
        <p:txBody>
          <a:bodyPr/>
          <a:lstStyle/>
          <a:p>
            <a:fld id="{0EFF685A-523B-4AB0-8539-4CA1B7CAFAD7}" type="slidenum">
              <a:rPr lang="en-US" smtClean="0"/>
              <a:pPr/>
              <a:t>‹#›</a:t>
            </a:fld>
            <a:endParaRPr lang="en-US" dirty="0"/>
          </a:p>
        </p:txBody>
      </p:sp>
      <p:pic>
        <p:nvPicPr>
          <p:cNvPr id="7" name="Picture 6" descr="Logo&#10;&#10;Description automatically generated">
            <a:extLst>
              <a:ext uri="{FF2B5EF4-FFF2-40B4-BE49-F238E27FC236}">
                <a16:creationId xmlns:a16="http://schemas.microsoft.com/office/drawing/2014/main" id="{D43FA910-12A5-2758-473D-EEB3A17B6F6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8" name="Footer Placeholder 1">
            <a:extLst>
              <a:ext uri="{FF2B5EF4-FFF2-40B4-BE49-F238E27FC236}">
                <a16:creationId xmlns:a16="http://schemas.microsoft.com/office/drawing/2014/main" id="{C1985B03-3D5F-6A49-0A6E-C762B9566E77}"/>
              </a:ext>
            </a:extLst>
          </p:cNvPr>
          <p:cNvSpPr>
            <a:spLocks noGrp="1"/>
          </p:cNvSpPr>
          <p:nvPr>
            <p:ph type="ftr" sz="quarter" idx="12"/>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4857855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bg2"/>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45B19323-EA84-5547-92E9-C548307C29D8}"/>
              </a:ext>
            </a:extLst>
          </p:cNvPr>
          <p:cNvSpPr>
            <a:spLocks noGrp="1"/>
          </p:cNvSpPr>
          <p:nvPr>
            <p:ph type="pic" sz="quarter" idx="10"/>
          </p:nvPr>
        </p:nvSpPr>
        <p:spPr>
          <a:xfrm>
            <a:off x="731519" y="2772698"/>
            <a:ext cx="3181719" cy="3353782"/>
          </a:xfrm>
          <a:custGeom>
            <a:avLst/>
            <a:gdLst>
              <a:gd name="connsiteX0" fmla="*/ 281455 w 3181719"/>
              <a:gd name="connsiteY0" fmla="*/ 0 h 3353782"/>
              <a:gd name="connsiteX1" fmla="*/ 2900264 w 3181719"/>
              <a:gd name="connsiteY1" fmla="*/ 0 h 3353782"/>
              <a:gd name="connsiteX2" fmla="*/ 3181719 w 3181719"/>
              <a:gd name="connsiteY2" fmla="*/ 281455 h 3353782"/>
              <a:gd name="connsiteX3" fmla="*/ 3181719 w 3181719"/>
              <a:gd name="connsiteY3" fmla="*/ 3072327 h 3353782"/>
              <a:gd name="connsiteX4" fmla="*/ 2900264 w 3181719"/>
              <a:gd name="connsiteY4" fmla="*/ 3353782 h 3353782"/>
              <a:gd name="connsiteX5" fmla="*/ 281455 w 3181719"/>
              <a:gd name="connsiteY5" fmla="*/ 3353782 h 3353782"/>
              <a:gd name="connsiteX6" fmla="*/ 0 w 3181719"/>
              <a:gd name="connsiteY6" fmla="*/ 3072327 h 3353782"/>
              <a:gd name="connsiteX7" fmla="*/ 0 w 3181719"/>
              <a:gd name="connsiteY7" fmla="*/ 281455 h 3353782"/>
              <a:gd name="connsiteX8" fmla="*/ 281455 w 3181719"/>
              <a:gd name="connsiteY8" fmla="*/ 0 h 335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1719" h="3353782">
                <a:moveTo>
                  <a:pt x="281455" y="0"/>
                </a:moveTo>
                <a:lnTo>
                  <a:pt x="2900264" y="0"/>
                </a:lnTo>
                <a:cubicBezTo>
                  <a:pt x="3055707" y="0"/>
                  <a:pt x="3181719" y="126012"/>
                  <a:pt x="3181719" y="281455"/>
                </a:cubicBezTo>
                <a:lnTo>
                  <a:pt x="3181719" y="3072327"/>
                </a:lnTo>
                <a:cubicBezTo>
                  <a:pt x="3181719" y="3227770"/>
                  <a:pt x="3055707" y="3353782"/>
                  <a:pt x="2900264" y="3353782"/>
                </a:cubicBezTo>
                <a:lnTo>
                  <a:pt x="281455" y="3353782"/>
                </a:lnTo>
                <a:cubicBezTo>
                  <a:pt x="126012" y="3353782"/>
                  <a:pt x="0" y="3227770"/>
                  <a:pt x="0" y="3072327"/>
                </a:cubicBezTo>
                <a:lnTo>
                  <a:pt x="0" y="281455"/>
                </a:lnTo>
                <a:cubicBezTo>
                  <a:pt x="0" y="126012"/>
                  <a:pt x="126012" y="0"/>
                  <a:pt x="281455"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021BC85C-E112-4A46-A405-AF3D6BCB37FC}"/>
              </a:ext>
            </a:extLst>
          </p:cNvPr>
          <p:cNvSpPr>
            <a:spLocks noGrp="1"/>
          </p:cNvSpPr>
          <p:nvPr>
            <p:ph type="pic" sz="quarter" idx="11"/>
          </p:nvPr>
        </p:nvSpPr>
        <p:spPr>
          <a:xfrm>
            <a:off x="4505140" y="2772698"/>
            <a:ext cx="3181719" cy="3353782"/>
          </a:xfrm>
          <a:custGeom>
            <a:avLst/>
            <a:gdLst>
              <a:gd name="connsiteX0" fmla="*/ 281455 w 3181719"/>
              <a:gd name="connsiteY0" fmla="*/ 0 h 3353782"/>
              <a:gd name="connsiteX1" fmla="*/ 2900264 w 3181719"/>
              <a:gd name="connsiteY1" fmla="*/ 0 h 3353782"/>
              <a:gd name="connsiteX2" fmla="*/ 3181719 w 3181719"/>
              <a:gd name="connsiteY2" fmla="*/ 281455 h 3353782"/>
              <a:gd name="connsiteX3" fmla="*/ 3181719 w 3181719"/>
              <a:gd name="connsiteY3" fmla="*/ 3072327 h 3353782"/>
              <a:gd name="connsiteX4" fmla="*/ 2900264 w 3181719"/>
              <a:gd name="connsiteY4" fmla="*/ 3353782 h 3353782"/>
              <a:gd name="connsiteX5" fmla="*/ 281455 w 3181719"/>
              <a:gd name="connsiteY5" fmla="*/ 3353782 h 3353782"/>
              <a:gd name="connsiteX6" fmla="*/ 0 w 3181719"/>
              <a:gd name="connsiteY6" fmla="*/ 3072327 h 3353782"/>
              <a:gd name="connsiteX7" fmla="*/ 0 w 3181719"/>
              <a:gd name="connsiteY7" fmla="*/ 281455 h 3353782"/>
              <a:gd name="connsiteX8" fmla="*/ 281455 w 3181719"/>
              <a:gd name="connsiteY8" fmla="*/ 0 h 335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1719" h="3353782">
                <a:moveTo>
                  <a:pt x="281455" y="0"/>
                </a:moveTo>
                <a:lnTo>
                  <a:pt x="2900264" y="0"/>
                </a:lnTo>
                <a:cubicBezTo>
                  <a:pt x="3055707" y="0"/>
                  <a:pt x="3181719" y="126012"/>
                  <a:pt x="3181719" y="281455"/>
                </a:cubicBezTo>
                <a:lnTo>
                  <a:pt x="3181719" y="3072327"/>
                </a:lnTo>
                <a:cubicBezTo>
                  <a:pt x="3181719" y="3227770"/>
                  <a:pt x="3055707" y="3353782"/>
                  <a:pt x="2900264" y="3353782"/>
                </a:cubicBezTo>
                <a:lnTo>
                  <a:pt x="281455" y="3353782"/>
                </a:lnTo>
                <a:cubicBezTo>
                  <a:pt x="126012" y="3353782"/>
                  <a:pt x="0" y="3227770"/>
                  <a:pt x="0" y="3072327"/>
                </a:cubicBezTo>
                <a:lnTo>
                  <a:pt x="0" y="281455"/>
                </a:lnTo>
                <a:cubicBezTo>
                  <a:pt x="0" y="126012"/>
                  <a:pt x="126012" y="0"/>
                  <a:pt x="281455"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17" name="Picture Placeholder 16">
            <a:extLst>
              <a:ext uri="{FF2B5EF4-FFF2-40B4-BE49-F238E27FC236}">
                <a16:creationId xmlns:a16="http://schemas.microsoft.com/office/drawing/2014/main" id="{04697E60-8916-F14A-8A5C-C530111DB4B5}"/>
              </a:ext>
            </a:extLst>
          </p:cNvPr>
          <p:cNvSpPr>
            <a:spLocks noGrp="1"/>
          </p:cNvSpPr>
          <p:nvPr>
            <p:ph type="pic" sz="quarter" idx="12"/>
          </p:nvPr>
        </p:nvSpPr>
        <p:spPr>
          <a:xfrm>
            <a:off x="8275281" y="2772698"/>
            <a:ext cx="3181719" cy="3353782"/>
          </a:xfrm>
          <a:custGeom>
            <a:avLst/>
            <a:gdLst>
              <a:gd name="connsiteX0" fmla="*/ 281455 w 3181719"/>
              <a:gd name="connsiteY0" fmla="*/ 0 h 3353782"/>
              <a:gd name="connsiteX1" fmla="*/ 2900264 w 3181719"/>
              <a:gd name="connsiteY1" fmla="*/ 0 h 3353782"/>
              <a:gd name="connsiteX2" fmla="*/ 3181719 w 3181719"/>
              <a:gd name="connsiteY2" fmla="*/ 281455 h 3353782"/>
              <a:gd name="connsiteX3" fmla="*/ 3181719 w 3181719"/>
              <a:gd name="connsiteY3" fmla="*/ 3072327 h 3353782"/>
              <a:gd name="connsiteX4" fmla="*/ 2900264 w 3181719"/>
              <a:gd name="connsiteY4" fmla="*/ 3353782 h 3353782"/>
              <a:gd name="connsiteX5" fmla="*/ 281455 w 3181719"/>
              <a:gd name="connsiteY5" fmla="*/ 3353782 h 3353782"/>
              <a:gd name="connsiteX6" fmla="*/ 0 w 3181719"/>
              <a:gd name="connsiteY6" fmla="*/ 3072327 h 3353782"/>
              <a:gd name="connsiteX7" fmla="*/ 0 w 3181719"/>
              <a:gd name="connsiteY7" fmla="*/ 281455 h 3353782"/>
              <a:gd name="connsiteX8" fmla="*/ 281455 w 3181719"/>
              <a:gd name="connsiteY8" fmla="*/ 0 h 3353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81719" h="3353782">
                <a:moveTo>
                  <a:pt x="281455" y="0"/>
                </a:moveTo>
                <a:lnTo>
                  <a:pt x="2900264" y="0"/>
                </a:lnTo>
                <a:cubicBezTo>
                  <a:pt x="3055707" y="0"/>
                  <a:pt x="3181719" y="126012"/>
                  <a:pt x="3181719" y="281455"/>
                </a:cubicBezTo>
                <a:lnTo>
                  <a:pt x="3181719" y="3072327"/>
                </a:lnTo>
                <a:cubicBezTo>
                  <a:pt x="3181719" y="3227770"/>
                  <a:pt x="3055707" y="3353782"/>
                  <a:pt x="2900264" y="3353782"/>
                </a:cubicBezTo>
                <a:lnTo>
                  <a:pt x="281455" y="3353782"/>
                </a:lnTo>
                <a:cubicBezTo>
                  <a:pt x="126012" y="3353782"/>
                  <a:pt x="0" y="3227770"/>
                  <a:pt x="0" y="3072327"/>
                </a:cubicBezTo>
                <a:lnTo>
                  <a:pt x="0" y="281455"/>
                </a:lnTo>
                <a:cubicBezTo>
                  <a:pt x="0" y="126012"/>
                  <a:pt x="126012" y="0"/>
                  <a:pt x="281455"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3" name="Slide Number Placeholder 2">
            <a:extLst>
              <a:ext uri="{FF2B5EF4-FFF2-40B4-BE49-F238E27FC236}">
                <a16:creationId xmlns:a16="http://schemas.microsoft.com/office/drawing/2014/main" id="{21715A29-65C1-9569-5143-ED7A1226853C}"/>
              </a:ext>
            </a:extLst>
          </p:cNvPr>
          <p:cNvSpPr>
            <a:spLocks noGrp="1"/>
          </p:cNvSpPr>
          <p:nvPr>
            <p:ph type="sldNum" sz="quarter" idx="14"/>
          </p:nvPr>
        </p:nvSpPr>
        <p:spPr/>
        <p:txBody>
          <a:bodyPr/>
          <a:lstStyle/>
          <a:p>
            <a:fld id="{0EFF685A-523B-4AB0-8539-4CA1B7CAFAD7}" type="slidenum">
              <a:rPr lang="en-US" smtClean="0"/>
              <a:pPr/>
              <a:t>‹#›</a:t>
            </a:fld>
            <a:endParaRPr lang="en-US" dirty="0"/>
          </a:p>
        </p:txBody>
      </p:sp>
      <p:sp>
        <p:nvSpPr>
          <p:cNvPr id="4" name="Title 3">
            <a:extLst>
              <a:ext uri="{FF2B5EF4-FFF2-40B4-BE49-F238E27FC236}">
                <a16:creationId xmlns:a16="http://schemas.microsoft.com/office/drawing/2014/main" id="{51D70D5F-F629-CEF8-953F-12E78CA0C67F}"/>
              </a:ext>
            </a:extLst>
          </p:cNvPr>
          <p:cNvSpPr>
            <a:spLocks noGrp="1"/>
          </p:cNvSpPr>
          <p:nvPr>
            <p:ph type="title"/>
          </p:nvPr>
        </p:nvSpPr>
        <p:spPr/>
        <p:txBody>
          <a:bodyPr/>
          <a:lstStyle>
            <a:lvl1pPr algn="ctr">
              <a:defRPr/>
            </a:lvl1pPr>
          </a:lstStyle>
          <a:p>
            <a:r>
              <a:rPr lang="en-US"/>
              <a:t>Click to edit Master title style</a:t>
            </a:r>
            <a:endParaRPr lang="en-US" dirty="0"/>
          </a:p>
        </p:txBody>
      </p:sp>
      <p:pic>
        <p:nvPicPr>
          <p:cNvPr id="9" name="Picture 8" descr="Logo&#10;&#10;Description automatically generated">
            <a:extLst>
              <a:ext uri="{FF2B5EF4-FFF2-40B4-BE49-F238E27FC236}">
                <a16:creationId xmlns:a16="http://schemas.microsoft.com/office/drawing/2014/main" id="{76383AD7-6DEC-EFB3-C82F-8B3A42546EE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10" name="Footer Placeholder 1">
            <a:extLst>
              <a:ext uri="{FF2B5EF4-FFF2-40B4-BE49-F238E27FC236}">
                <a16:creationId xmlns:a16="http://schemas.microsoft.com/office/drawing/2014/main" id="{6D04A751-CC0D-E139-40B6-803555A202DA}"/>
              </a:ext>
            </a:extLst>
          </p:cNvPr>
          <p:cNvSpPr>
            <a:spLocks noGrp="1"/>
          </p:cNvSpPr>
          <p:nvPr>
            <p:ph type="ftr" sz="quarter" idx="15"/>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9045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3_Custom Layout">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D3416DF-1828-6441-9C78-BFA107C676D7}"/>
              </a:ext>
            </a:extLst>
          </p:cNvPr>
          <p:cNvSpPr>
            <a:spLocks noGrp="1"/>
          </p:cNvSpPr>
          <p:nvPr>
            <p:ph type="pic" sz="quarter" idx="10"/>
          </p:nvPr>
        </p:nvSpPr>
        <p:spPr>
          <a:xfrm>
            <a:off x="0" y="0"/>
            <a:ext cx="5333999" cy="6858000"/>
          </a:xfrm>
          <a:pattFill prst="pct5">
            <a:fgClr>
              <a:schemeClr val="accent1"/>
            </a:fgClr>
            <a:bgClr>
              <a:schemeClr val="bg1"/>
            </a:bgClr>
          </a:pattFill>
        </p:spPr>
        <p:txBody>
          <a:bodyPr/>
          <a:lstStyle>
            <a:lvl1pPr>
              <a:defRPr sz="1200"/>
            </a:lvl1pPr>
          </a:lstStyle>
          <a:p>
            <a:r>
              <a:rPr lang="en-US"/>
              <a:t>Click icon to add picture</a:t>
            </a:r>
          </a:p>
        </p:txBody>
      </p:sp>
      <p:sp>
        <p:nvSpPr>
          <p:cNvPr id="4" name="Slide Number Placeholder 3">
            <a:extLst>
              <a:ext uri="{FF2B5EF4-FFF2-40B4-BE49-F238E27FC236}">
                <a16:creationId xmlns:a16="http://schemas.microsoft.com/office/drawing/2014/main" id="{DFFB004E-BF52-FEB7-B0E1-BCD30FF869F6}"/>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6" name="Picture 5" descr="Logo&#10;&#10;Description automatically generated with medium confidence">
            <a:extLst>
              <a:ext uri="{FF2B5EF4-FFF2-40B4-BE49-F238E27FC236}">
                <a16:creationId xmlns:a16="http://schemas.microsoft.com/office/drawing/2014/main" id="{0700CFB5-5349-96EA-FA22-BF4DAE6732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040" y="6275551"/>
            <a:ext cx="1531960" cy="512064"/>
          </a:xfrm>
          <a:prstGeom prst="rect">
            <a:avLst/>
          </a:prstGeom>
        </p:spPr>
      </p:pic>
      <p:sp>
        <p:nvSpPr>
          <p:cNvPr id="8" name="Footer Placeholder 1">
            <a:extLst>
              <a:ext uri="{FF2B5EF4-FFF2-40B4-BE49-F238E27FC236}">
                <a16:creationId xmlns:a16="http://schemas.microsoft.com/office/drawing/2014/main" id="{07039F5E-4371-ABAF-709D-B10EB83B9712}"/>
              </a:ext>
            </a:extLst>
          </p:cNvPr>
          <p:cNvSpPr>
            <a:spLocks noGrp="1"/>
          </p:cNvSpPr>
          <p:nvPr>
            <p:ph type="ftr" sz="quarter" idx="11"/>
          </p:nvPr>
        </p:nvSpPr>
        <p:spPr>
          <a:xfrm>
            <a:off x="2139696"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11757674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1_Custom Layout">
    <p:bg>
      <p:bgPr>
        <a:solidFill>
          <a:schemeClr val="bg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8893A8B-7E32-FA4E-9AB4-83449C7AF811}"/>
              </a:ext>
            </a:extLst>
          </p:cNvPr>
          <p:cNvSpPr/>
          <p:nvPr userDrawn="1"/>
        </p:nvSpPr>
        <p:spPr>
          <a:xfrm flipH="1">
            <a:off x="6858000" y="0"/>
            <a:ext cx="533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a:extLst>
              <a:ext uri="{FF2B5EF4-FFF2-40B4-BE49-F238E27FC236}">
                <a16:creationId xmlns:a16="http://schemas.microsoft.com/office/drawing/2014/main" id="{A900AEB6-3F37-7943-9354-DEFFD2BA55E9}"/>
              </a:ext>
            </a:extLst>
          </p:cNvPr>
          <p:cNvSpPr>
            <a:spLocks noGrp="1"/>
          </p:cNvSpPr>
          <p:nvPr>
            <p:ph type="pic" sz="quarter" idx="10"/>
          </p:nvPr>
        </p:nvSpPr>
        <p:spPr>
          <a:xfrm>
            <a:off x="8373943" y="951795"/>
            <a:ext cx="2302113" cy="4954412"/>
          </a:xfrm>
          <a:custGeom>
            <a:avLst/>
            <a:gdLst>
              <a:gd name="connsiteX0" fmla="*/ 279108 w 2302113"/>
              <a:gd name="connsiteY0" fmla="*/ 0 h 4954412"/>
              <a:gd name="connsiteX1" fmla="*/ 509419 w 2302113"/>
              <a:gd name="connsiteY1" fmla="*/ 0 h 4954412"/>
              <a:gd name="connsiteX2" fmla="*/ 540431 w 2302113"/>
              <a:gd name="connsiteY2" fmla="*/ 31012 h 4954412"/>
              <a:gd name="connsiteX3" fmla="*/ 540431 w 2302113"/>
              <a:gd name="connsiteY3" fmla="*/ 31649 h 4954412"/>
              <a:gd name="connsiteX4" fmla="*/ 695490 w 2302113"/>
              <a:gd name="connsiteY4" fmla="*/ 186709 h 4954412"/>
              <a:gd name="connsiteX5" fmla="*/ 1606622 w 2302113"/>
              <a:gd name="connsiteY5" fmla="*/ 186709 h 4954412"/>
              <a:gd name="connsiteX6" fmla="*/ 1761682 w 2302113"/>
              <a:gd name="connsiteY6" fmla="*/ 31649 h 4954412"/>
              <a:gd name="connsiteX7" fmla="*/ 1761682 w 2302113"/>
              <a:gd name="connsiteY7" fmla="*/ 31012 h 4954412"/>
              <a:gd name="connsiteX8" fmla="*/ 1792694 w 2302113"/>
              <a:gd name="connsiteY8" fmla="*/ 0 h 4954412"/>
              <a:gd name="connsiteX9" fmla="*/ 2023005 w 2302113"/>
              <a:gd name="connsiteY9" fmla="*/ 0 h 4954412"/>
              <a:gd name="connsiteX10" fmla="*/ 2302113 w 2302113"/>
              <a:gd name="connsiteY10" fmla="*/ 279108 h 4954412"/>
              <a:gd name="connsiteX11" fmla="*/ 2302113 w 2302113"/>
              <a:gd name="connsiteY11" fmla="*/ 4675304 h 4954412"/>
              <a:gd name="connsiteX12" fmla="*/ 2023005 w 2302113"/>
              <a:gd name="connsiteY12" fmla="*/ 4954412 h 4954412"/>
              <a:gd name="connsiteX13" fmla="*/ 279108 w 2302113"/>
              <a:gd name="connsiteY13" fmla="*/ 4954412 h 4954412"/>
              <a:gd name="connsiteX14" fmla="*/ 0 w 2302113"/>
              <a:gd name="connsiteY14" fmla="*/ 4675304 h 4954412"/>
              <a:gd name="connsiteX15" fmla="*/ 0 w 2302113"/>
              <a:gd name="connsiteY15" fmla="*/ 279108 h 4954412"/>
              <a:gd name="connsiteX16" fmla="*/ 279108 w 2302113"/>
              <a:gd name="connsiteY16" fmla="*/ 0 h 495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02113" h="4954412">
                <a:moveTo>
                  <a:pt x="279108" y="0"/>
                </a:moveTo>
                <a:lnTo>
                  <a:pt x="509419" y="0"/>
                </a:lnTo>
                <a:cubicBezTo>
                  <a:pt x="526552" y="0"/>
                  <a:pt x="540431" y="13878"/>
                  <a:pt x="540431" y="31012"/>
                </a:cubicBezTo>
                <a:lnTo>
                  <a:pt x="540431" y="31649"/>
                </a:lnTo>
                <a:cubicBezTo>
                  <a:pt x="540431" y="117287"/>
                  <a:pt x="609850" y="186709"/>
                  <a:pt x="695490" y="186709"/>
                </a:cubicBezTo>
                <a:lnTo>
                  <a:pt x="1606622" y="186709"/>
                </a:lnTo>
                <a:cubicBezTo>
                  <a:pt x="1692261" y="186709"/>
                  <a:pt x="1761682" y="117287"/>
                  <a:pt x="1761682" y="31649"/>
                </a:cubicBezTo>
                <a:lnTo>
                  <a:pt x="1761682" y="31012"/>
                </a:lnTo>
                <a:cubicBezTo>
                  <a:pt x="1761682" y="13878"/>
                  <a:pt x="1775560" y="0"/>
                  <a:pt x="1792694" y="0"/>
                </a:cubicBezTo>
                <a:lnTo>
                  <a:pt x="2023005" y="0"/>
                </a:lnTo>
                <a:cubicBezTo>
                  <a:pt x="2177150" y="0"/>
                  <a:pt x="2302113" y="124963"/>
                  <a:pt x="2302113" y="279108"/>
                </a:cubicBezTo>
                <a:lnTo>
                  <a:pt x="2302113" y="4675304"/>
                </a:lnTo>
                <a:cubicBezTo>
                  <a:pt x="2302113" y="4829449"/>
                  <a:pt x="2177150" y="4954412"/>
                  <a:pt x="2023005" y="4954412"/>
                </a:cubicBezTo>
                <a:lnTo>
                  <a:pt x="279108" y="4954412"/>
                </a:lnTo>
                <a:cubicBezTo>
                  <a:pt x="124963" y="4954412"/>
                  <a:pt x="0" y="4829449"/>
                  <a:pt x="0" y="4675304"/>
                </a:cubicBezTo>
                <a:lnTo>
                  <a:pt x="0" y="279108"/>
                </a:lnTo>
                <a:cubicBezTo>
                  <a:pt x="0" y="124963"/>
                  <a:pt x="124963" y="0"/>
                  <a:pt x="279108" y="0"/>
                </a:cubicBez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endParaRPr lang="en-US" dirty="0"/>
          </a:p>
        </p:txBody>
      </p:sp>
      <p:sp>
        <p:nvSpPr>
          <p:cNvPr id="7" name="Oval 6">
            <a:extLst>
              <a:ext uri="{FF2B5EF4-FFF2-40B4-BE49-F238E27FC236}">
                <a16:creationId xmlns:a16="http://schemas.microsoft.com/office/drawing/2014/main" id="{0AF8CCAC-7D43-7CDB-6AD1-6414DBCA7FAC}"/>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0D80FE98-36F1-C276-03EB-BE006E19E148}"/>
              </a:ext>
            </a:extLst>
          </p:cNvPr>
          <p:cNvSpPr>
            <a:spLocks noGrp="1"/>
          </p:cNvSpPr>
          <p:nvPr>
            <p:ph type="ftr" sz="quarter" idx="11"/>
          </p:nvPr>
        </p:nvSpPr>
        <p:spPr>
          <a:xfrm>
            <a:off x="259480" y="6252441"/>
            <a:ext cx="6390702" cy="365125"/>
          </a:xfrm>
        </p:spPr>
        <p:txBody>
          <a:bodyPr/>
          <a:lstStyle>
            <a:lvl1pPr algn="l">
              <a:defRPr/>
            </a:lvl1pPr>
          </a:lstStyle>
          <a:p>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2">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
        <p:nvSpPr>
          <p:cNvPr id="4" name="Slide Number Placeholder 3">
            <a:extLst>
              <a:ext uri="{FF2B5EF4-FFF2-40B4-BE49-F238E27FC236}">
                <a16:creationId xmlns:a16="http://schemas.microsoft.com/office/drawing/2014/main" id="{94BFA25E-EAD8-6E50-D326-631D2D10EB5E}"/>
              </a:ext>
            </a:extLst>
          </p:cNvPr>
          <p:cNvSpPr>
            <a:spLocks noGrp="1"/>
          </p:cNvSpPr>
          <p:nvPr>
            <p:ph type="sldNum" sz="quarter" idx="12"/>
          </p:nvPr>
        </p:nvSpPr>
        <p:spPr/>
        <p:txBody>
          <a:bodyPr/>
          <a:lstStyle/>
          <a:p>
            <a:fld id="{0EFF685A-523B-4AB0-8539-4CA1B7CAFAD7}" type="slidenum">
              <a:rPr lang="en-US" smtClean="0"/>
              <a:pPr/>
              <a:t>‹#›</a:t>
            </a:fld>
            <a:endParaRPr lang="en-US" dirty="0"/>
          </a:p>
        </p:txBody>
      </p:sp>
    </p:spTree>
    <p:extLst>
      <p:ext uri="{BB962C8B-B14F-4D97-AF65-F5344CB8AC3E}">
        <p14:creationId xmlns:p14="http://schemas.microsoft.com/office/powerpoint/2010/main" val="219352471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Title and Content">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1C1CCB-7F6C-104E-904C-4DC5B730D847}"/>
              </a:ext>
            </a:extLst>
          </p:cNvPr>
          <p:cNvSpPr/>
          <p:nvPr userDrawn="1"/>
        </p:nvSpPr>
        <p:spPr>
          <a:xfrm flipH="1">
            <a:off x="0" y="-12271"/>
            <a:ext cx="3054764" cy="69603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a:extLst>
              <a:ext uri="{FF2B5EF4-FFF2-40B4-BE49-F238E27FC236}">
                <a16:creationId xmlns:a16="http://schemas.microsoft.com/office/drawing/2014/main" id="{BECE5540-5DF1-A34C-BBFE-93EC3724EA65}"/>
              </a:ext>
            </a:extLst>
          </p:cNvPr>
          <p:cNvSpPr>
            <a:spLocks noGrp="1"/>
          </p:cNvSpPr>
          <p:nvPr>
            <p:ph type="pic" sz="quarter" idx="10"/>
          </p:nvPr>
        </p:nvSpPr>
        <p:spPr>
          <a:xfrm>
            <a:off x="1067598" y="2310626"/>
            <a:ext cx="3982050" cy="2570825"/>
          </a:xfrm>
          <a:custGeom>
            <a:avLst/>
            <a:gdLst>
              <a:gd name="connsiteX0" fmla="*/ 0 w 3982050"/>
              <a:gd name="connsiteY0" fmla="*/ 0 h 2570825"/>
              <a:gd name="connsiteX1" fmla="*/ 3982050 w 3982050"/>
              <a:gd name="connsiteY1" fmla="*/ 0 h 2570825"/>
              <a:gd name="connsiteX2" fmla="*/ 3982050 w 3982050"/>
              <a:gd name="connsiteY2" fmla="*/ 2570825 h 2570825"/>
              <a:gd name="connsiteX3" fmla="*/ 0 w 3982050"/>
              <a:gd name="connsiteY3" fmla="*/ 2570825 h 2570825"/>
            </a:gdLst>
            <a:ahLst/>
            <a:cxnLst>
              <a:cxn ang="0">
                <a:pos x="connsiteX0" y="connsiteY0"/>
              </a:cxn>
              <a:cxn ang="0">
                <a:pos x="connsiteX1" y="connsiteY1"/>
              </a:cxn>
              <a:cxn ang="0">
                <a:pos x="connsiteX2" y="connsiteY2"/>
              </a:cxn>
              <a:cxn ang="0">
                <a:pos x="connsiteX3" y="connsiteY3"/>
              </a:cxn>
            </a:cxnLst>
            <a:rect l="l" t="t" r="r" b="b"/>
            <a:pathLst>
              <a:path w="3982050" h="2570825">
                <a:moveTo>
                  <a:pt x="0" y="0"/>
                </a:moveTo>
                <a:lnTo>
                  <a:pt x="3982050" y="0"/>
                </a:lnTo>
                <a:lnTo>
                  <a:pt x="3982050" y="2570825"/>
                </a:lnTo>
                <a:lnTo>
                  <a:pt x="0" y="2570825"/>
                </a:lnTo>
                <a:close/>
              </a:path>
            </a:pathLst>
          </a:custGeom>
          <a:pattFill prst="pct5">
            <a:fgClr>
              <a:schemeClr val="accent1"/>
            </a:fgClr>
            <a:bgClr>
              <a:schemeClr val="bg1"/>
            </a:bgClr>
          </a:pattFill>
        </p:spPr>
        <p:txBody>
          <a:bodyPr wrap="square">
            <a:noAutofit/>
          </a:bodyPr>
          <a:lstStyle>
            <a:lvl1pPr>
              <a:defRPr sz="1200"/>
            </a:lvl1pPr>
          </a:lstStyle>
          <a:p>
            <a:r>
              <a:rPr lang="en-US"/>
              <a:t>Click icon to add picture</a:t>
            </a:r>
          </a:p>
        </p:txBody>
      </p:sp>
      <p:sp>
        <p:nvSpPr>
          <p:cNvPr id="5" name="Slide Number Placeholder 4">
            <a:extLst>
              <a:ext uri="{FF2B5EF4-FFF2-40B4-BE49-F238E27FC236}">
                <a16:creationId xmlns:a16="http://schemas.microsoft.com/office/drawing/2014/main" id="{33BD4C13-E09B-F426-FD0A-19E722B959E6}"/>
              </a:ext>
            </a:extLst>
          </p:cNvPr>
          <p:cNvSpPr>
            <a:spLocks noGrp="1"/>
          </p:cNvSpPr>
          <p:nvPr>
            <p:ph type="sldNum" sz="quarter" idx="12"/>
          </p:nvPr>
        </p:nvSpPr>
        <p:spPr/>
        <p:txBody>
          <a:bodyPr/>
          <a:lstStyle/>
          <a:p>
            <a:fld id="{0EFF685A-523B-4AB0-8539-4CA1B7CAFAD7}" type="slidenum">
              <a:rPr lang="en-US" smtClean="0"/>
              <a:pPr/>
              <a:t>‹#›</a:t>
            </a:fld>
            <a:endParaRPr lang="en-US" dirty="0"/>
          </a:p>
        </p:txBody>
      </p:sp>
      <p:pic>
        <p:nvPicPr>
          <p:cNvPr id="6" name="Picture 5" descr="Logo&#10;&#10;Description automatically generated">
            <a:extLst>
              <a:ext uri="{FF2B5EF4-FFF2-40B4-BE49-F238E27FC236}">
                <a16:creationId xmlns:a16="http://schemas.microsoft.com/office/drawing/2014/main" id="{46D3C095-137D-3917-1F05-C3DB51AA2DA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3312" y="6275551"/>
            <a:ext cx="1538615" cy="514288"/>
          </a:xfrm>
          <a:prstGeom prst="rect">
            <a:avLst/>
          </a:prstGeom>
        </p:spPr>
      </p:pic>
      <p:sp>
        <p:nvSpPr>
          <p:cNvPr id="8" name="Footer Placeholder 1">
            <a:extLst>
              <a:ext uri="{FF2B5EF4-FFF2-40B4-BE49-F238E27FC236}">
                <a16:creationId xmlns:a16="http://schemas.microsoft.com/office/drawing/2014/main" id="{EC39709A-4A2D-2F00-C42F-855EBE781DEF}"/>
              </a:ext>
            </a:extLst>
          </p:cNvPr>
          <p:cNvSpPr>
            <a:spLocks noGrp="1"/>
          </p:cNvSpPr>
          <p:nvPr>
            <p:ph type="ftr" sz="quarter" idx="11"/>
          </p:nvPr>
        </p:nvSpPr>
        <p:spPr>
          <a:xfrm>
            <a:off x="3617070" y="6331411"/>
            <a:ext cx="7174424" cy="365125"/>
          </a:xfrm>
        </p:spPr>
        <p:txBody>
          <a:body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Tree>
    <p:extLst>
      <p:ext uri="{BB962C8B-B14F-4D97-AF65-F5344CB8AC3E}">
        <p14:creationId xmlns:p14="http://schemas.microsoft.com/office/powerpoint/2010/main" val="241689731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AD2510-A852-0448-9E9F-3CA6352692EA}"/>
              </a:ext>
            </a:extLst>
          </p:cNvPr>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9059083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and Content" type="obj">
  <p:cSld name="6_Title and Content">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7889812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slide" type="title">
  <p:cSld name="2_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r"/>
            <a:fld id="{00000000-1234-1234-1234-123412341234}" type="slidenum">
              <a:rPr lang="en" smtClean="0"/>
              <a:pPr algn="r"/>
              <a:t>‹#›</a:t>
            </a:fld>
            <a:endParaRPr lang="en"/>
          </a:p>
        </p:txBody>
      </p:sp>
    </p:spTree>
    <p:extLst>
      <p:ext uri="{BB962C8B-B14F-4D97-AF65-F5344CB8AC3E}">
        <p14:creationId xmlns:p14="http://schemas.microsoft.com/office/powerpoint/2010/main" val="3621383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hyperlink" Target="http://childrensfundingproject.org/" TargetMode="Externa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18" Type="http://schemas.openxmlformats.org/officeDocument/2006/relationships/slideLayout" Target="../slideLayouts/slideLayout60.xml"/><Relationship Id="rId3" Type="http://schemas.openxmlformats.org/officeDocument/2006/relationships/slideLayout" Target="../slideLayouts/slideLayout45.xml"/><Relationship Id="rId21" Type="http://schemas.openxmlformats.org/officeDocument/2006/relationships/slideLayout" Target="../slideLayouts/slideLayout63.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17" Type="http://schemas.openxmlformats.org/officeDocument/2006/relationships/slideLayout" Target="../slideLayouts/slideLayout59.xml"/><Relationship Id="rId25" Type="http://schemas.openxmlformats.org/officeDocument/2006/relationships/hyperlink" Target="http://childrensfundingproject.org/" TargetMode="External"/><Relationship Id="rId2" Type="http://schemas.openxmlformats.org/officeDocument/2006/relationships/slideLayout" Target="../slideLayouts/slideLayout44.xml"/><Relationship Id="rId16" Type="http://schemas.openxmlformats.org/officeDocument/2006/relationships/slideLayout" Target="../slideLayouts/slideLayout58.xml"/><Relationship Id="rId20" Type="http://schemas.openxmlformats.org/officeDocument/2006/relationships/slideLayout" Target="../slideLayouts/slideLayout62.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24" Type="http://schemas.openxmlformats.org/officeDocument/2006/relationships/theme" Target="../theme/theme3.xml"/><Relationship Id="rId5" Type="http://schemas.openxmlformats.org/officeDocument/2006/relationships/slideLayout" Target="../slideLayouts/slideLayout47.xml"/><Relationship Id="rId15" Type="http://schemas.openxmlformats.org/officeDocument/2006/relationships/slideLayout" Target="../slideLayouts/slideLayout57.xml"/><Relationship Id="rId23" Type="http://schemas.openxmlformats.org/officeDocument/2006/relationships/slideLayout" Target="../slideLayouts/slideLayout65.xml"/><Relationship Id="rId10" Type="http://schemas.openxmlformats.org/officeDocument/2006/relationships/slideLayout" Target="../slideLayouts/slideLayout52.xml"/><Relationship Id="rId19" Type="http://schemas.openxmlformats.org/officeDocument/2006/relationships/slideLayout" Target="../slideLayouts/slideLayout61.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 Id="rId22"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7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entury Gothic"/>
              <a:buNone/>
              <a:defRPr sz="4400" b="1"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7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78"/>
          <p:cNvSpPr txBox="1">
            <a:spLocks noGrp="1"/>
          </p:cNvSpPr>
          <p:nvPr>
            <p:ph type="ftr" idx="11"/>
          </p:nvPr>
        </p:nvSpPr>
        <p:spPr>
          <a:xfrm>
            <a:off x="3480661" y="6356350"/>
            <a:ext cx="7174424"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78"/>
          <p:cNvSpPr/>
          <p:nvPr/>
        </p:nvSpPr>
        <p:spPr>
          <a:xfrm>
            <a:off x="11410972" y="6369580"/>
            <a:ext cx="351895" cy="351895"/>
          </a:xfrm>
          <a:prstGeom prst="ellipse">
            <a:avLst/>
          </a:prstGeom>
          <a:solidFill>
            <a:schemeClr val="dk2"/>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 name="Google Shape;14;p78"/>
          <p:cNvSpPr txBox="1">
            <a:spLocks noGrp="1"/>
          </p:cNvSpPr>
          <p:nvPr>
            <p:ph type="sldNum" idx="12"/>
          </p:nvPr>
        </p:nvSpPr>
        <p:spPr>
          <a:xfrm>
            <a:off x="11353800" y="6356350"/>
            <a:ext cx="466241" cy="365125"/>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ct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9779880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0ABDAF-5E1B-45B3-B0BD-3A9E01116C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D33D49A-208D-441E-A3BA-F5C396B63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211D35B-20CC-4D54-9DA6-C43503B6011F}"/>
              </a:ext>
            </a:extLst>
          </p:cNvPr>
          <p:cNvSpPr>
            <a:spLocks noGrp="1"/>
          </p:cNvSpPr>
          <p:nvPr>
            <p:ph type="ftr" sz="quarter" idx="3"/>
          </p:nvPr>
        </p:nvSpPr>
        <p:spPr>
          <a:xfrm>
            <a:off x="3480661" y="6356350"/>
            <a:ext cx="7174424" cy="365125"/>
          </a:xfrm>
          <a:prstGeom prst="rect">
            <a:avLst/>
          </a:prstGeom>
        </p:spPr>
        <p:txBody>
          <a:bodyPr vert="horz" lIns="91440" tIns="45720" rIns="91440" bIns="45720" rtlCol="0" anchor="ctr"/>
          <a:lstStyle>
            <a:lvl1pPr algn="ctr">
              <a:defRPr sz="1200">
                <a:solidFill>
                  <a:sysClr val="windowText" lastClr="000000"/>
                </a:solidFill>
                <a:latin typeface="Arial" panose="020B0604020202020204" pitchFamily="34" charset="0"/>
                <a:cs typeface="Arial" panose="020B0604020202020204" pitchFamily="34" charset="0"/>
              </a:defRPr>
            </a:lvl1pPr>
          </a:lstStyle>
          <a:p>
            <a:pPr algn="l"/>
            <a:r>
              <a:rPr lang="en-US" dirty="0">
                <a:latin typeface="Calibri" panose="020F0502020204030204" pitchFamily="34" charset="0"/>
              </a:rPr>
              <a:t>Children’s Funding Project is a nonprofit social impact organization that helps communities, states, and Native nations expand equitable opportunities for children and youth through strategic public financing. </a:t>
            </a:r>
            <a:r>
              <a:rPr lang="en-US" u="sng" dirty="0">
                <a:latin typeface="Calibri" panose="020F0502020204030204" pitchFamily="34" charset="0"/>
                <a:hlinkClick r:id="rId23">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
        <p:nvSpPr>
          <p:cNvPr id="8" name="Oval 7">
            <a:extLst>
              <a:ext uri="{FF2B5EF4-FFF2-40B4-BE49-F238E27FC236}">
                <a16:creationId xmlns:a16="http://schemas.microsoft.com/office/drawing/2014/main" id="{1F685973-CFA3-59D1-C638-737787A16AC3}"/>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BE4EFE9B-71B3-4E16-AA05-4BC38FF8AC6C}"/>
              </a:ext>
            </a:extLst>
          </p:cNvPr>
          <p:cNvSpPr>
            <a:spLocks noGrp="1"/>
          </p:cNvSpPr>
          <p:nvPr>
            <p:ph type="sldNum" sz="quarter" idx="4"/>
          </p:nvPr>
        </p:nvSpPr>
        <p:spPr>
          <a:xfrm>
            <a:off x="11353800" y="6356350"/>
            <a:ext cx="466241" cy="365125"/>
          </a:xfrm>
          <a:prstGeom prst="rect">
            <a:avLst/>
          </a:prstGeom>
        </p:spPr>
        <p:txBody>
          <a:bodyPr vert="horz" lIns="91440" tIns="45720" rIns="91440" bIns="45720" rtlCol="0" anchor="ctr"/>
          <a:lstStyle>
            <a:lvl1pPr algn="ctr">
              <a:defRPr sz="1200">
                <a:solidFill>
                  <a:schemeClr val="bg1"/>
                </a:solidFill>
                <a:latin typeface="+mn-lt"/>
                <a:cs typeface="Arial" panose="020B0604020202020204" pitchFamily="34" charset="0"/>
              </a:defRPr>
            </a:lvl1pPr>
          </a:lstStyle>
          <a:p>
            <a:fld id="{0EFF685A-523B-4AB0-8539-4CA1B7CAFAD7}" type="slidenum">
              <a:rPr lang="en-US" smtClean="0"/>
              <a:pPr/>
              <a:t>‹#›</a:t>
            </a:fld>
            <a:endParaRPr lang="en-US" dirty="0"/>
          </a:p>
        </p:txBody>
      </p:sp>
    </p:spTree>
    <p:extLst>
      <p:ext uri="{BB962C8B-B14F-4D97-AF65-F5344CB8AC3E}">
        <p14:creationId xmlns:p14="http://schemas.microsoft.com/office/powerpoint/2010/main" val="743272176"/>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Lst>
  <p:hf hdr="0" dt="0"/>
  <p:txStyles>
    <p:titleStyle>
      <a:lvl1pPr algn="l" defTabSz="914400" rtl="0" eaLnBrk="1" latinLnBrk="0" hangingPunct="1">
        <a:lnSpc>
          <a:spcPct val="90000"/>
        </a:lnSpc>
        <a:spcBef>
          <a:spcPct val="0"/>
        </a:spcBef>
        <a:buNone/>
        <a:defRPr sz="4400" b="1" kern="1200">
          <a:solidFill>
            <a:schemeClr val="tx1"/>
          </a:solidFill>
          <a:latin typeface="Century Gothic" panose="020B0502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0ABDAF-5E1B-45B3-B0BD-3A9E01116C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D33D49A-208D-441E-A3BA-F5C396B63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211D35B-20CC-4D54-9DA6-C43503B6011F}"/>
              </a:ext>
            </a:extLst>
          </p:cNvPr>
          <p:cNvSpPr>
            <a:spLocks noGrp="1"/>
          </p:cNvSpPr>
          <p:nvPr>
            <p:ph type="ftr" sz="quarter" idx="3"/>
          </p:nvPr>
        </p:nvSpPr>
        <p:spPr>
          <a:xfrm>
            <a:off x="3480661" y="6356350"/>
            <a:ext cx="7174424" cy="365125"/>
          </a:xfrm>
          <a:prstGeom prst="rect">
            <a:avLst/>
          </a:prstGeom>
        </p:spPr>
        <p:txBody>
          <a:bodyPr vert="horz" lIns="91440" tIns="45720" rIns="91440" bIns="45720" rtlCol="0" anchor="ctr"/>
          <a:lstStyle>
            <a:lvl1pPr algn="ctr">
              <a:defRPr sz="1200">
                <a:solidFill>
                  <a:sysClr val="windowText" lastClr="000000"/>
                </a:solidFill>
                <a:latin typeface="Arial" panose="020B0604020202020204" pitchFamily="34" charset="0"/>
                <a:cs typeface="Arial" panose="020B0604020202020204" pitchFamily="34" charset="0"/>
              </a:defRPr>
            </a:lvl1pPr>
          </a:lstStyle>
          <a:p>
            <a:pPr algn="l"/>
            <a:r>
              <a:rPr lang="en-US" dirty="0">
                <a:latin typeface="Calibri" panose="020F0502020204030204" pitchFamily="34" charset="0"/>
              </a:rPr>
              <a:t>Children’s Funding Project is a nonprofit social impact organization that helps communities and states expand equitable opportunities for children and youth through strategic public financing. </a:t>
            </a:r>
            <a:r>
              <a:rPr lang="en-US" u="sng" dirty="0">
                <a:latin typeface="Calibri" panose="020F0502020204030204" pitchFamily="34" charset="0"/>
                <a:hlinkClick r:id="rId25">
                  <a:extLst>
                    <a:ext uri="{A12FA001-AC4F-418D-AE19-62706E023703}">
                      <ahyp:hlinkClr xmlns:ahyp="http://schemas.microsoft.com/office/drawing/2018/hyperlinkcolor" val="tx"/>
                    </a:ext>
                  </a:extLst>
                </a:hlinkClick>
              </a:rPr>
              <a:t>childrensfundingproject.org</a:t>
            </a:r>
            <a:r>
              <a:rPr lang="en-US" u="sng" dirty="0">
                <a:latin typeface="Calibri" panose="020F0502020204030204" pitchFamily="34" charset="0"/>
              </a:rPr>
              <a:t> </a:t>
            </a:r>
            <a:endParaRPr lang="en-US" dirty="0"/>
          </a:p>
        </p:txBody>
      </p:sp>
      <p:sp>
        <p:nvSpPr>
          <p:cNvPr id="8" name="Oval 7">
            <a:extLst>
              <a:ext uri="{FF2B5EF4-FFF2-40B4-BE49-F238E27FC236}">
                <a16:creationId xmlns:a16="http://schemas.microsoft.com/office/drawing/2014/main" id="{1F685973-CFA3-59D1-C638-737787A16AC3}"/>
              </a:ext>
            </a:extLst>
          </p:cNvPr>
          <p:cNvSpPr/>
          <p:nvPr userDrawn="1"/>
        </p:nvSpPr>
        <p:spPr>
          <a:xfrm>
            <a:off x="11410972" y="6369580"/>
            <a:ext cx="351895" cy="351895"/>
          </a:xfrm>
          <a:prstGeom prst="ellipse">
            <a:avLst/>
          </a:prstGeom>
          <a:solidFill>
            <a:schemeClr val="tx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BE4EFE9B-71B3-4E16-AA05-4BC38FF8AC6C}"/>
              </a:ext>
            </a:extLst>
          </p:cNvPr>
          <p:cNvSpPr>
            <a:spLocks noGrp="1"/>
          </p:cNvSpPr>
          <p:nvPr>
            <p:ph type="sldNum" sz="quarter" idx="4"/>
          </p:nvPr>
        </p:nvSpPr>
        <p:spPr>
          <a:xfrm>
            <a:off x="11353800" y="6356350"/>
            <a:ext cx="466241" cy="365125"/>
          </a:xfrm>
          <a:prstGeom prst="rect">
            <a:avLst/>
          </a:prstGeom>
        </p:spPr>
        <p:txBody>
          <a:bodyPr vert="horz" lIns="91440" tIns="45720" rIns="91440" bIns="45720" rtlCol="0" anchor="ctr"/>
          <a:lstStyle>
            <a:lvl1pPr algn="ctr">
              <a:defRPr sz="1200">
                <a:solidFill>
                  <a:schemeClr val="bg1"/>
                </a:solidFill>
                <a:latin typeface="+mn-lt"/>
                <a:cs typeface="Arial" panose="020B0604020202020204" pitchFamily="34" charset="0"/>
              </a:defRPr>
            </a:lvl1pPr>
          </a:lstStyle>
          <a:p>
            <a:fld id="{0EFF685A-523B-4AB0-8539-4CA1B7CAFAD7}" type="slidenum">
              <a:rPr lang="en-US" smtClean="0"/>
              <a:pPr/>
              <a:t>‹#›</a:t>
            </a:fld>
            <a:endParaRPr lang="en-US" dirty="0"/>
          </a:p>
        </p:txBody>
      </p:sp>
    </p:spTree>
    <p:extLst>
      <p:ext uri="{BB962C8B-B14F-4D97-AF65-F5344CB8AC3E}">
        <p14:creationId xmlns:p14="http://schemas.microsoft.com/office/powerpoint/2010/main" val="2442951133"/>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723" r:id="rId19"/>
    <p:sldLayoutId id="2147483724" r:id="rId20"/>
    <p:sldLayoutId id="2147483725" r:id="rId21"/>
    <p:sldLayoutId id="2147483726" r:id="rId22"/>
    <p:sldLayoutId id="2147483727" r:id="rId23"/>
  </p:sldLayoutIdLst>
  <p:hf hdr="0" dt="0"/>
  <p:txStyles>
    <p:titleStyle>
      <a:lvl1pPr algn="l" defTabSz="914400" rtl="0" eaLnBrk="1" latinLnBrk="0" hangingPunct="1">
        <a:lnSpc>
          <a:spcPct val="90000"/>
        </a:lnSpc>
        <a:spcBef>
          <a:spcPct val="0"/>
        </a:spcBef>
        <a:buNone/>
        <a:defRPr sz="4400" b="1" kern="1200">
          <a:solidFill>
            <a:schemeClr val="tx1"/>
          </a:solidFill>
          <a:latin typeface="Century Gothic" panose="020B0502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1.xml"/><Relationship Id="rId5" Type="http://schemas.openxmlformats.org/officeDocument/2006/relationships/image" Target="../media/image16.jpe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5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childrensfundingproject.org/"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42.xml"/><Relationship Id="rId6" Type="http://schemas.openxmlformats.org/officeDocument/2006/relationships/image" Target="../media/image5.png"/><Relationship Id="rId5" Type="http://schemas.openxmlformats.org/officeDocument/2006/relationships/image" Target="../media/image22.pn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0"/>
        <p:cNvGrpSpPr/>
        <p:nvPr/>
      </p:nvGrpSpPr>
      <p:grpSpPr>
        <a:xfrm>
          <a:off x="0" y="0"/>
          <a:ext cx="0" cy="0"/>
          <a:chOff x="0" y="0"/>
          <a:chExt cx="0" cy="0"/>
        </a:xfrm>
      </p:grpSpPr>
      <p:sp>
        <p:nvSpPr>
          <p:cNvPr id="921" name="Google Shape;921;p1"/>
          <p:cNvSpPr txBox="1"/>
          <p:nvPr/>
        </p:nvSpPr>
        <p:spPr>
          <a:xfrm>
            <a:off x="429644" y="2646846"/>
            <a:ext cx="5364480" cy="64629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FFFFFF"/>
                </a:solidFill>
                <a:effectLst/>
                <a:uLnTx/>
                <a:uFillTx/>
                <a:latin typeface="Century Gothic"/>
                <a:ea typeface="Century Gothic"/>
                <a:cs typeface="Century Gothic"/>
                <a:sym typeface="Century Gothic"/>
              </a:rPr>
              <a:t>2025 Children’s Funding Institute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922" name="Google Shape;922;p1"/>
          <p:cNvSpPr txBox="1"/>
          <p:nvPr/>
        </p:nvSpPr>
        <p:spPr>
          <a:xfrm>
            <a:off x="429644" y="4689760"/>
            <a:ext cx="5062604" cy="1323399"/>
          </a:xfrm>
          <a:prstGeom prst="rect">
            <a:avLst/>
          </a:prstGeom>
          <a:noFill/>
          <a:ln>
            <a:noFill/>
          </a:ln>
        </p:spPr>
        <p:txBody>
          <a:bodyPr spcFirstLastPara="1" wrap="square" lIns="91425" tIns="45700" rIns="91425" bIns="45700" anchor="t" anchorCtr="0">
            <a:spAutoFit/>
          </a:bodyPr>
          <a:lstStyle/>
          <a:p>
            <a:pPr marR="0" lvl="0" algn="l" defTabSz="914400" rtl="0" eaLnBrk="1" fontAlgn="auto" latinLnBrk="0" hangingPunct="1">
              <a:spcBef>
                <a:spcPts val="0"/>
              </a:spcBef>
              <a:spcAft>
                <a:spcPts val="0"/>
              </a:spcAft>
              <a:buClr>
                <a:srgbClr val="000000"/>
              </a:buClr>
              <a:buSzPts val="1600"/>
              <a:tabLst/>
              <a:defRPr/>
            </a:pPr>
            <a:r>
              <a:rPr lang="en-US" sz="1600" b="1" kern="0" dirty="0">
                <a:solidFill>
                  <a:srgbClr val="3F3F3F"/>
                </a:solidFill>
                <a:latin typeface="Calibri"/>
                <a:ea typeface="Calibri"/>
                <a:cs typeface="Calibri"/>
                <a:sym typeface="Calibri"/>
              </a:rPr>
              <a:t>Speakers:</a:t>
            </a:r>
          </a:p>
          <a:p>
            <a:pPr marL="285750" marR="0" lvl="0" indent="-285750" algn="l" defTabSz="914400" rtl="0" eaLnBrk="1" fontAlgn="auto" latinLnBrk="0" hangingPunct="1">
              <a:spcBef>
                <a:spcPts val="0"/>
              </a:spcBef>
              <a:spcAft>
                <a:spcPts val="0"/>
              </a:spcAft>
              <a:buClr>
                <a:srgbClr val="000000"/>
              </a:buClr>
              <a:buSzPts val="1600"/>
              <a:buFont typeface="Arial" panose="020B0604020202020204" pitchFamily="34" charset="0"/>
              <a:buChar char="•"/>
              <a:tabLst/>
              <a:defRPr/>
            </a:pPr>
            <a:r>
              <a:rPr kumimoji="0" lang="en-US" sz="1600" b="0" i="0" u="none" strike="noStrike" kern="0" cap="none" spc="0" normalizeH="0" baseline="0" noProof="0" dirty="0">
                <a:ln>
                  <a:noFill/>
                </a:ln>
                <a:solidFill>
                  <a:srgbClr val="3F3F3F"/>
                </a:solidFill>
                <a:effectLst/>
                <a:uLnTx/>
                <a:uFillTx/>
                <a:latin typeface="Calibri"/>
                <a:ea typeface="Calibri"/>
                <a:cs typeface="Calibri"/>
                <a:sym typeface="Calibri"/>
              </a:rPr>
              <a:t>Olivia Allen, Children’s Funding Project</a:t>
            </a:r>
          </a:p>
          <a:p>
            <a:pPr marL="285750" marR="0" lvl="0" indent="-285750" algn="l" defTabSz="914400" rtl="0" eaLnBrk="1" fontAlgn="auto" latinLnBrk="0" hangingPunct="1">
              <a:spcBef>
                <a:spcPts val="0"/>
              </a:spcBef>
              <a:spcAft>
                <a:spcPts val="0"/>
              </a:spcAft>
              <a:buClr>
                <a:srgbClr val="000000"/>
              </a:buClr>
              <a:buSzPts val="1600"/>
              <a:buFont typeface="Arial" panose="020B0604020202020204" pitchFamily="34" charset="0"/>
              <a:buChar char="•"/>
              <a:tabLst/>
              <a:defRPr/>
            </a:pPr>
            <a:r>
              <a:rPr lang="en-US" sz="1600" kern="0" dirty="0">
                <a:solidFill>
                  <a:srgbClr val="3F3F3F"/>
                </a:solidFill>
                <a:latin typeface="Calibri"/>
                <a:ea typeface="Calibri"/>
                <a:cs typeface="Calibri"/>
                <a:sym typeface="Calibri"/>
              </a:rPr>
              <a:t>Magaret Brodkin, Funding the Next Generation</a:t>
            </a:r>
          </a:p>
          <a:p>
            <a:pPr marL="285750" marR="0" lvl="0" indent="-285750" algn="l" defTabSz="914400" rtl="0" eaLnBrk="1" fontAlgn="auto" latinLnBrk="0" hangingPunct="1">
              <a:spcBef>
                <a:spcPts val="0"/>
              </a:spcBef>
              <a:spcAft>
                <a:spcPts val="0"/>
              </a:spcAft>
              <a:buClr>
                <a:srgbClr val="000000"/>
              </a:buClr>
              <a:buSzPts val="1600"/>
              <a:buFont typeface="Arial" panose="020B0604020202020204" pitchFamily="34" charset="0"/>
              <a:buChar char="•"/>
              <a:tabLst/>
              <a:defRPr/>
            </a:pPr>
            <a:r>
              <a:rPr lang="en-US" sz="1600" kern="0" dirty="0">
                <a:solidFill>
                  <a:srgbClr val="3F3F3F"/>
                </a:solidFill>
                <a:latin typeface="Calibri"/>
                <a:ea typeface="Calibri"/>
                <a:cs typeface="Calibri"/>
                <a:sym typeface="Calibri"/>
              </a:rPr>
              <a:t>Dennis Meier, Platte County, MO</a:t>
            </a:r>
          </a:p>
          <a:p>
            <a:pPr marL="285750" marR="0" lvl="0" indent="-285750" algn="l" defTabSz="914400" rtl="0" eaLnBrk="1" fontAlgn="auto" latinLnBrk="0" hangingPunct="1">
              <a:spcBef>
                <a:spcPts val="0"/>
              </a:spcBef>
              <a:spcAft>
                <a:spcPts val="0"/>
              </a:spcAft>
              <a:buClr>
                <a:srgbClr val="000000"/>
              </a:buClr>
              <a:buSzPts val="1600"/>
              <a:buFont typeface="Arial" panose="020B0604020202020204" pitchFamily="34" charset="0"/>
              <a:buChar char="•"/>
              <a:tabLst/>
              <a:defRPr/>
            </a:pPr>
            <a:r>
              <a:rPr lang="en-US" sz="1600" kern="0" dirty="0">
                <a:solidFill>
                  <a:srgbClr val="3F3F3F"/>
                </a:solidFill>
                <a:latin typeface="Calibri"/>
                <a:ea typeface="Calibri"/>
                <a:cs typeface="Calibri"/>
                <a:sym typeface="Calibri"/>
              </a:rPr>
              <a:t>Hamilton Simons-Jones, New Orleans, LA</a:t>
            </a:r>
          </a:p>
        </p:txBody>
      </p:sp>
      <p:sp>
        <p:nvSpPr>
          <p:cNvPr id="923" name="Google Shape;923;p1"/>
          <p:cNvSpPr/>
          <p:nvPr/>
        </p:nvSpPr>
        <p:spPr>
          <a:xfrm>
            <a:off x="6881158" y="1110062"/>
            <a:ext cx="4699792" cy="4731817"/>
          </a:xfrm>
          <a:prstGeom prst="ellipse">
            <a:avLst/>
          </a:prstGeom>
          <a:noFill/>
          <a:ln w="76200" cap="rnd" cmpd="sng">
            <a:solidFill>
              <a:srgbClr val="FCD462"/>
            </a:solidFill>
            <a:prstDash val="solid"/>
            <a:bevel/>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924" name="Google Shape;924;p1" descr="A person showing a person something on the paper&#10;&#10;Description automatically generated with medium confidence"/>
          <p:cNvPicPr preferRelativeResize="0">
            <a:picLocks noGrp="1"/>
          </p:cNvPicPr>
          <p:nvPr>
            <p:ph type="pic" idx="2"/>
          </p:nvPr>
        </p:nvPicPr>
        <p:blipFill rotWithShape="1">
          <a:blip r:embed="rId3">
            <a:alphaModFix/>
          </a:blip>
          <a:srcRect/>
          <a:stretch/>
        </p:blipFill>
        <p:spPr>
          <a:xfrm>
            <a:off x="7062565" y="1292704"/>
            <a:ext cx="4336978" cy="4366532"/>
          </a:xfrm>
          <a:prstGeom prst="ellipse">
            <a:avLst/>
          </a:prstGeom>
          <a:solidFill>
            <a:schemeClr val="lt1"/>
          </a:solidFill>
          <a:ln>
            <a:noFill/>
          </a:ln>
        </p:spPr>
      </p:pic>
      <p:sp>
        <p:nvSpPr>
          <p:cNvPr id="925" name="Google Shape;925;p1"/>
          <p:cNvSpPr txBox="1">
            <a:spLocks noGrp="1"/>
          </p:cNvSpPr>
          <p:nvPr>
            <p:ph type="title"/>
          </p:nvPr>
        </p:nvSpPr>
        <p:spPr>
          <a:xfrm>
            <a:off x="362027" y="1333594"/>
            <a:ext cx="6700538"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000"/>
              <a:buFont typeface="Century Gothic"/>
              <a:buNone/>
            </a:pPr>
            <a:r>
              <a:rPr lang="en-US" sz="4000" dirty="0">
                <a:solidFill>
                  <a:schemeClr val="lt1"/>
                </a:solidFill>
              </a:rPr>
              <a:t>Opposing Opposition – Strategies that Work</a:t>
            </a:r>
            <a:endParaRPr dirty="0"/>
          </a:p>
        </p:txBody>
      </p:sp>
      <p:pic>
        <p:nvPicPr>
          <p:cNvPr id="9" name="Picture 8" descr="A person pointing at a photo on a bulletin board&#10;&#10;AI-generated content may be incorrect.">
            <a:extLst>
              <a:ext uri="{FF2B5EF4-FFF2-40B4-BE49-F238E27FC236}">
                <a16:creationId xmlns:a16="http://schemas.microsoft.com/office/drawing/2014/main" id="{A4AD9D77-49B5-AD6F-CFAF-D666A129DF47}"/>
              </a:ext>
            </a:extLst>
          </p:cNvPr>
          <p:cNvPicPr>
            <a:picLocks noChangeAspect="1"/>
          </p:cNvPicPr>
          <p:nvPr/>
        </p:nvPicPr>
        <p:blipFill rotWithShape="1">
          <a:blip r:embed="rId4">
            <a:extLst>
              <a:ext uri="{28A0092B-C50C-407E-A947-70E740481C1C}">
                <a14:useLocalDpi xmlns:a14="http://schemas.microsoft.com/office/drawing/2010/main" val="0"/>
              </a:ext>
            </a:extLst>
          </a:blip>
          <a:srcRect l="33333"/>
          <a:stretch/>
        </p:blipFill>
        <p:spPr>
          <a:xfrm>
            <a:off x="6997442" y="1292704"/>
            <a:ext cx="4467225" cy="4467225"/>
          </a:xfrm>
          <a:prstGeom prst="ellipse">
            <a:avLst/>
          </a:prstGeom>
        </p:spPr>
      </p:pic>
      <p:pic>
        <p:nvPicPr>
          <p:cNvPr id="2" name="Picture 1" descr="A hand holding a sign&#10;&#10;AI-generated content may be incorrect.">
            <a:extLst>
              <a:ext uri="{FF2B5EF4-FFF2-40B4-BE49-F238E27FC236}">
                <a16:creationId xmlns:a16="http://schemas.microsoft.com/office/drawing/2014/main" id="{9A8A6974-CF99-4164-26CB-3D39DED8E3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1442" y="5456331"/>
            <a:ext cx="1165761" cy="1077519"/>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E96D296-A4CA-00C7-2C32-DE45C8B7B362}"/>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US" smtClean="0"/>
              <a:t>2</a:t>
            </a:fld>
            <a:endParaRPr lang="en-US"/>
          </a:p>
        </p:txBody>
      </p:sp>
      <p:pic>
        <p:nvPicPr>
          <p:cNvPr id="6" name="Picture 5">
            <a:extLst>
              <a:ext uri="{FF2B5EF4-FFF2-40B4-BE49-F238E27FC236}">
                <a16:creationId xmlns:a16="http://schemas.microsoft.com/office/drawing/2014/main" id="{5C462ACA-635A-BE21-8834-0C10E8D91E6E}"/>
              </a:ext>
            </a:extLst>
          </p:cNvPr>
          <p:cNvPicPr>
            <a:picLocks noChangeAspect="1"/>
          </p:cNvPicPr>
          <p:nvPr/>
        </p:nvPicPr>
        <p:blipFill>
          <a:blip r:embed="rId3"/>
          <a:stretch>
            <a:fillRect/>
          </a:stretch>
        </p:blipFill>
        <p:spPr>
          <a:xfrm>
            <a:off x="854634" y="925310"/>
            <a:ext cx="5462973" cy="4593534"/>
          </a:xfrm>
          <a:prstGeom prst="rect">
            <a:avLst/>
          </a:prstGeom>
        </p:spPr>
      </p:pic>
      <p:pic>
        <p:nvPicPr>
          <p:cNvPr id="7" name="Picture 6" descr="A hand holding a sign&#10;&#10;AI-generated content may be incorrect.">
            <a:extLst>
              <a:ext uri="{FF2B5EF4-FFF2-40B4-BE49-F238E27FC236}">
                <a16:creationId xmlns:a16="http://schemas.microsoft.com/office/drawing/2014/main" id="{A732D830-0CD7-902A-FAE1-F3E95E69605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1442" y="5456331"/>
            <a:ext cx="1165761" cy="1077519"/>
          </a:xfrm>
          <a:prstGeom prst="rect">
            <a:avLst/>
          </a:prstGeom>
          <a:noFill/>
        </p:spPr>
      </p:pic>
      <p:sp>
        <p:nvSpPr>
          <p:cNvPr id="10" name="Title 6">
            <a:extLst>
              <a:ext uri="{FF2B5EF4-FFF2-40B4-BE49-F238E27FC236}">
                <a16:creationId xmlns:a16="http://schemas.microsoft.com/office/drawing/2014/main" id="{ECF63821-8B68-E3E8-4C3F-71379A4D5738}"/>
              </a:ext>
            </a:extLst>
          </p:cNvPr>
          <p:cNvSpPr txBox="1">
            <a:spLocks/>
          </p:cNvSpPr>
          <p:nvPr/>
        </p:nvSpPr>
        <p:spPr>
          <a:xfrm>
            <a:off x="6935615" y="521549"/>
            <a:ext cx="4725954" cy="132556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kern="0" dirty="0">
                <a:solidFill>
                  <a:schemeClr val="bg2"/>
                </a:solidFill>
                <a:latin typeface="Century Gothic" panose="020B0502020202020204" pitchFamily="34" charset="0"/>
              </a:rPr>
              <a:t>Best Starts for Kids</a:t>
            </a:r>
          </a:p>
          <a:p>
            <a:r>
              <a:rPr lang="en-US" sz="4000" b="1" kern="0" dirty="0">
                <a:solidFill>
                  <a:schemeClr val="bg2"/>
                </a:solidFill>
                <a:latin typeface="Century Gothic" panose="020B0502020202020204" pitchFamily="34" charset="0"/>
              </a:rPr>
              <a:t>King County, WA</a:t>
            </a:r>
          </a:p>
          <a:p>
            <a:r>
              <a:rPr lang="en-US" sz="4000" b="1" kern="0" dirty="0">
                <a:solidFill>
                  <a:schemeClr val="bg2"/>
                </a:solidFill>
                <a:latin typeface="Century Gothic" panose="020B0502020202020204" pitchFamily="34" charset="0"/>
              </a:rPr>
              <a:t>2015</a:t>
            </a:r>
          </a:p>
        </p:txBody>
      </p:sp>
    </p:spTree>
    <p:extLst>
      <p:ext uri="{BB962C8B-B14F-4D97-AF65-F5344CB8AC3E}">
        <p14:creationId xmlns:p14="http://schemas.microsoft.com/office/powerpoint/2010/main" val="610236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1EC7141-01B9-F178-525F-3B61A553D448}"/>
              </a:ext>
            </a:extLst>
          </p:cNvPr>
          <p:cNvSpPr>
            <a:spLocks noGrp="1"/>
          </p:cNvSpPr>
          <p:nvPr>
            <p:ph type="title"/>
          </p:nvPr>
        </p:nvSpPr>
        <p:spPr>
          <a:xfrm>
            <a:off x="553995" y="983456"/>
            <a:ext cx="3975827" cy="1325563"/>
          </a:xfrm>
        </p:spPr>
        <p:txBody>
          <a:bodyPr>
            <a:normAutofit fontScale="90000"/>
          </a:bodyPr>
          <a:lstStyle/>
          <a:p>
            <a:r>
              <a:rPr lang="en-US" dirty="0">
                <a:solidFill>
                  <a:schemeClr val="bg2"/>
                </a:solidFill>
              </a:rPr>
              <a:t>Preschool 4 All</a:t>
            </a:r>
            <a:br>
              <a:rPr lang="en-US" dirty="0">
                <a:solidFill>
                  <a:schemeClr val="bg2"/>
                </a:solidFill>
              </a:rPr>
            </a:br>
            <a:r>
              <a:rPr lang="en-US" dirty="0">
                <a:solidFill>
                  <a:schemeClr val="bg2"/>
                </a:solidFill>
              </a:rPr>
              <a:t>Multnomah County, OR</a:t>
            </a:r>
            <a:br>
              <a:rPr lang="en-US" dirty="0">
                <a:solidFill>
                  <a:schemeClr val="bg2"/>
                </a:solidFill>
              </a:rPr>
            </a:br>
            <a:r>
              <a:rPr lang="en-US" dirty="0">
                <a:solidFill>
                  <a:schemeClr val="bg2"/>
                </a:solidFill>
              </a:rPr>
              <a:t>2020</a:t>
            </a:r>
          </a:p>
        </p:txBody>
      </p:sp>
      <p:sp>
        <p:nvSpPr>
          <p:cNvPr id="4" name="Slide Number Placeholder 3">
            <a:extLst>
              <a:ext uri="{FF2B5EF4-FFF2-40B4-BE49-F238E27FC236}">
                <a16:creationId xmlns:a16="http://schemas.microsoft.com/office/drawing/2014/main" id="{43E46E96-EC3A-B8A9-70B8-81E6D8E1B8B7}"/>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US" smtClean="0"/>
              <a:t>3</a:t>
            </a:fld>
            <a:endParaRPr lang="en-US"/>
          </a:p>
        </p:txBody>
      </p:sp>
      <p:pic>
        <p:nvPicPr>
          <p:cNvPr id="6" name="Picture 5">
            <a:extLst>
              <a:ext uri="{FF2B5EF4-FFF2-40B4-BE49-F238E27FC236}">
                <a16:creationId xmlns:a16="http://schemas.microsoft.com/office/drawing/2014/main" id="{9FA06739-80AB-AECF-8711-AC6C2CEF0AE5}"/>
              </a:ext>
            </a:extLst>
          </p:cNvPr>
          <p:cNvPicPr>
            <a:picLocks noChangeAspect="1"/>
          </p:cNvPicPr>
          <p:nvPr/>
        </p:nvPicPr>
        <p:blipFill>
          <a:blip r:embed="rId3"/>
          <a:stretch>
            <a:fillRect/>
          </a:stretch>
        </p:blipFill>
        <p:spPr>
          <a:xfrm>
            <a:off x="8234910" y="365125"/>
            <a:ext cx="3210373" cy="4096322"/>
          </a:xfrm>
          <a:prstGeom prst="rect">
            <a:avLst/>
          </a:prstGeom>
        </p:spPr>
      </p:pic>
      <p:pic>
        <p:nvPicPr>
          <p:cNvPr id="10" name="Picture 9">
            <a:extLst>
              <a:ext uri="{FF2B5EF4-FFF2-40B4-BE49-F238E27FC236}">
                <a16:creationId xmlns:a16="http://schemas.microsoft.com/office/drawing/2014/main" id="{9A4E9343-74D6-7FF6-763A-B5E65B5A0D2B}"/>
              </a:ext>
            </a:extLst>
          </p:cNvPr>
          <p:cNvPicPr>
            <a:picLocks noChangeAspect="1"/>
          </p:cNvPicPr>
          <p:nvPr/>
        </p:nvPicPr>
        <p:blipFill>
          <a:blip r:embed="rId4"/>
          <a:stretch>
            <a:fillRect/>
          </a:stretch>
        </p:blipFill>
        <p:spPr>
          <a:xfrm>
            <a:off x="8342530" y="4421461"/>
            <a:ext cx="3115110" cy="1733792"/>
          </a:xfrm>
          <a:prstGeom prst="rect">
            <a:avLst/>
          </a:prstGeom>
        </p:spPr>
      </p:pic>
      <p:pic>
        <p:nvPicPr>
          <p:cNvPr id="12" name="Picture 11">
            <a:extLst>
              <a:ext uri="{FF2B5EF4-FFF2-40B4-BE49-F238E27FC236}">
                <a16:creationId xmlns:a16="http://schemas.microsoft.com/office/drawing/2014/main" id="{38F8B19F-DE1B-6FB1-72D9-CA91E4EB826A}"/>
              </a:ext>
            </a:extLst>
          </p:cNvPr>
          <p:cNvPicPr>
            <a:picLocks noChangeAspect="1"/>
          </p:cNvPicPr>
          <p:nvPr/>
        </p:nvPicPr>
        <p:blipFill>
          <a:blip r:embed="rId5"/>
          <a:stretch>
            <a:fillRect/>
          </a:stretch>
        </p:blipFill>
        <p:spPr>
          <a:xfrm>
            <a:off x="5025487" y="1191072"/>
            <a:ext cx="3105583" cy="4648849"/>
          </a:xfrm>
          <a:prstGeom prst="rect">
            <a:avLst/>
          </a:prstGeom>
        </p:spPr>
      </p:pic>
      <p:pic>
        <p:nvPicPr>
          <p:cNvPr id="13" name="Picture 12" descr="A hand holding a sign&#10;&#10;AI-generated content may be incorrect.">
            <a:extLst>
              <a:ext uri="{FF2B5EF4-FFF2-40B4-BE49-F238E27FC236}">
                <a16:creationId xmlns:a16="http://schemas.microsoft.com/office/drawing/2014/main" id="{8B775B51-DEBF-8CA8-B5A9-5EB572F7A7EB}"/>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11442" y="5456331"/>
            <a:ext cx="1165761" cy="1077519"/>
          </a:xfrm>
          <a:prstGeom prst="rect">
            <a:avLst/>
          </a:prstGeom>
          <a:noFill/>
        </p:spPr>
      </p:pic>
    </p:spTree>
    <p:extLst>
      <p:ext uri="{BB962C8B-B14F-4D97-AF65-F5344CB8AC3E}">
        <p14:creationId xmlns:p14="http://schemas.microsoft.com/office/powerpoint/2010/main" val="432329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EFDDE-1A51-F442-F78C-9F0C8ADD5B4B}"/>
              </a:ext>
            </a:extLst>
          </p:cNvPr>
          <p:cNvSpPr>
            <a:spLocks noGrp="1"/>
          </p:cNvSpPr>
          <p:nvPr>
            <p:ph type="title"/>
          </p:nvPr>
        </p:nvSpPr>
        <p:spPr>
          <a:xfrm>
            <a:off x="395842" y="500062"/>
            <a:ext cx="10515600" cy="1325563"/>
          </a:xfrm>
        </p:spPr>
        <p:txBody>
          <a:bodyPr>
            <a:normAutofit/>
          </a:bodyPr>
          <a:lstStyle/>
          <a:p>
            <a:r>
              <a:rPr lang="en-US" dirty="0">
                <a:solidFill>
                  <a:schemeClr val="bg2"/>
                </a:solidFill>
              </a:rPr>
              <a:t>Leon County, FL</a:t>
            </a:r>
            <a:br>
              <a:rPr lang="en-US" dirty="0">
                <a:solidFill>
                  <a:schemeClr val="bg2"/>
                </a:solidFill>
              </a:rPr>
            </a:br>
            <a:r>
              <a:rPr lang="en-US" dirty="0">
                <a:solidFill>
                  <a:schemeClr val="bg2"/>
                </a:solidFill>
              </a:rPr>
              <a:t>2020</a:t>
            </a:r>
          </a:p>
        </p:txBody>
      </p:sp>
      <p:sp>
        <p:nvSpPr>
          <p:cNvPr id="4" name="Slide Number Placeholder 3">
            <a:extLst>
              <a:ext uri="{FF2B5EF4-FFF2-40B4-BE49-F238E27FC236}">
                <a16:creationId xmlns:a16="http://schemas.microsoft.com/office/drawing/2014/main" id="{30876D65-DF4A-5ADD-C573-B671462E190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4</a:t>
            </a:fld>
            <a:endParaRPr lang="en-US"/>
          </a:p>
        </p:txBody>
      </p:sp>
      <p:pic>
        <p:nvPicPr>
          <p:cNvPr id="6" name="Picture 5">
            <a:extLst>
              <a:ext uri="{FF2B5EF4-FFF2-40B4-BE49-F238E27FC236}">
                <a16:creationId xmlns:a16="http://schemas.microsoft.com/office/drawing/2014/main" id="{83567398-9686-3C86-7FF2-C4EDD19B7F25}"/>
              </a:ext>
            </a:extLst>
          </p:cNvPr>
          <p:cNvPicPr>
            <a:picLocks noChangeAspect="1"/>
          </p:cNvPicPr>
          <p:nvPr/>
        </p:nvPicPr>
        <p:blipFill>
          <a:blip r:embed="rId3"/>
          <a:stretch>
            <a:fillRect/>
          </a:stretch>
        </p:blipFill>
        <p:spPr>
          <a:xfrm>
            <a:off x="4479827" y="1147062"/>
            <a:ext cx="7544853" cy="5029902"/>
          </a:xfrm>
          <a:prstGeom prst="rect">
            <a:avLst/>
          </a:prstGeom>
        </p:spPr>
      </p:pic>
      <p:pic>
        <p:nvPicPr>
          <p:cNvPr id="7" name="Picture 6" descr="A hand holding a sign&#10;&#10;AI-generated content may be incorrect.">
            <a:extLst>
              <a:ext uri="{FF2B5EF4-FFF2-40B4-BE49-F238E27FC236}">
                <a16:creationId xmlns:a16="http://schemas.microsoft.com/office/drawing/2014/main" id="{1B452F10-CC54-DE5B-7B8D-2C85DF9301A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1442" y="5456331"/>
            <a:ext cx="1165761" cy="1077519"/>
          </a:xfrm>
          <a:prstGeom prst="rect">
            <a:avLst/>
          </a:prstGeom>
          <a:noFill/>
        </p:spPr>
      </p:pic>
    </p:spTree>
    <p:extLst>
      <p:ext uri="{BB962C8B-B14F-4D97-AF65-F5344CB8AC3E}">
        <p14:creationId xmlns:p14="http://schemas.microsoft.com/office/powerpoint/2010/main" val="1697992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54281E8-4B67-009B-D652-A6C1C05F6072}"/>
              </a:ext>
            </a:extLst>
          </p:cNvPr>
          <p:cNvSpPr>
            <a:spLocks noGrp="1"/>
          </p:cNvSpPr>
          <p:nvPr>
            <p:ph type="body" idx="1"/>
          </p:nvPr>
        </p:nvSpPr>
        <p:spPr>
          <a:xfrm>
            <a:off x="9228438" y="3428999"/>
            <a:ext cx="2436341" cy="3106524"/>
          </a:xfrm>
        </p:spPr>
        <p:txBody>
          <a:bodyPr>
            <a:normAutofit/>
          </a:bodyPr>
          <a:lstStyle/>
          <a:p>
            <a:pPr marL="114300" indent="0">
              <a:buNone/>
            </a:pPr>
            <a:r>
              <a:rPr lang="en-US" sz="2000" dirty="0"/>
              <a:t>From a meta-analysis of 56 state and local polls on public  funding for children and youth, commissioned by Children’s Funding Project &amp; Children’s Funding Accelerator in 2020-2021</a:t>
            </a:r>
          </a:p>
        </p:txBody>
      </p:sp>
      <p:sp>
        <p:nvSpPr>
          <p:cNvPr id="2" name="Slide Number Placeholder 1">
            <a:extLst>
              <a:ext uri="{FF2B5EF4-FFF2-40B4-BE49-F238E27FC236}">
                <a16:creationId xmlns:a16="http://schemas.microsoft.com/office/drawing/2014/main" id="{F207352D-9CDF-698A-3D87-4247DCF09C4B}"/>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US" smtClean="0"/>
              <a:t>5</a:t>
            </a:fld>
            <a:endParaRPr lang="en-US"/>
          </a:p>
        </p:txBody>
      </p:sp>
      <p:pic>
        <p:nvPicPr>
          <p:cNvPr id="3" name="Picture 2">
            <a:extLst>
              <a:ext uri="{FF2B5EF4-FFF2-40B4-BE49-F238E27FC236}">
                <a16:creationId xmlns:a16="http://schemas.microsoft.com/office/drawing/2014/main" id="{61609830-FE9E-EC00-388B-4DA338530598}"/>
              </a:ext>
            </a:extLst>
          </p:cNvPr>
          <p:cNvPicPr>
            <a:picLocks noChangeAspect="1"/>
          </p:cNvPicPr>
          <p:nvPr/>
        </p:nvPicPr>
        <p:blipFill>
          <a:blip r:embed="rId2"/>
          <a:stretch>
            <a:fillRect/>
          </a:stretch>
        </p:blipFill>
        <p:spPr>
          <a:xfrm>
            <a:off x="264212" y="184032"/>
            <a:ext cx="8653247" cy="6489935"/>
          </a:xfrm>
          <a:prstGeom prst="rect">
            <a:avLst/>
          </a:prstGeom>
        </p:spPr>
      </p:pic>
      <p:sp>
        <p:nvSpPr>
          <p:cNvPr id="6" name="TextBox 5">
            <a:extLst>
              <a:ext uri="{FF2B5EF4-FFF2-40B4-BE49-F238E27FC236}">
                <a16:creationId xmlns:a16="http://schemas.microsoft.com/office/drawing/2014/main" id="{634D2F48-EBFE-7638-5724-D22DB42EDC89}"/>
              </a:ext>
            </a:extLst>
          </p:cNvPr>
          <p:cNvSpPr txBox="1"/>
          <p:nvPr/>
        </p:nvSpPr>
        <p:spPr>
          <a:xfrm>
            <a:off x="9228438" y="322477"/>
            <a:ext cx="3222687" cy="954107"/>
          </a:xfrm>
          <a:prstGeom prst="rect">
            <a:avLst/>
          </a:prstGeom>
          <a:noFill/>
        </p:spPr>
        <p:txBody>
          <a:bodyPr wrap="square" rtlCol="0">
            <a:spAutoFit/>
          </a:bodyPr>
          <a:lstStyle/>
          <a:p>
            <a:pPr marL="0" marR="0" lvl="0" indent="0" defTabSz="914400" rtl="0" eaLnBrk="1" fontAlgn="auto" latinLnBrk="0"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253B70"/>
                </a:solidFill>
                <a:effectLst/>
                <a:uLnTx/>
                <a:uFillTx/>
                <a:latin typeface="Century Gothic" panose="020B0502020202020204" pitchFamily="34" charset="0"/>
                <a:ea typeface="游ゴシック"/>
                <a:cs typeface="Mitr Light" panose="00000400000000000000" pitchFamily="2" charset="-34"/>
              </a:rPr>
              <a:t>Why do people vote ‘no’?</a:t>
            </a:r>
          </a:p>
        </p:txBody>
      </p:sp>
    </p:spTree>
    <p:extLst>
      <p:ext uri="{BB962C8B-B14F-4D97-AF65-F5344CB8AC3E}">
        <p14:creationId xmlns:p14="http://schemas.microsoft.com/office/powerpoint/2010/main" val="1354647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D01A48B-83C8-49F8-B9D3-8C5F7A17A142}"/>
              </a:ext>
            </a:extLst>
          </p:cNvPr>
          <p:cNvSpPr txBox="1"/>
          <p:nvPr/>
        </p:nvSpPr>
        <p:spPr>
          <a:xfrm>
            <a:off x="245279" y="379469"/>
            <a:ext cx="3222687" cy="1384995"/>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253B70"/>
                </a:solidFill>
                <a:effectLst/>
                <a:uLnTx/>
                <a:uFillTx/>
                <a:latin typeface="Century Gothic" panose="020B0502020202020204" pitchFamily="34" charset="0"/>
                <a:ea typeface="游ゴシック"/>
                <a:cs typeface="Mitr Light" panose="00000400000000000000" pitchFamily="2" charset="-34"/>
              </a:rPr>
              <a:t>Commons Sources of Opposition</a:t>
            </a:r>
          </a:p>
        </p:txBody>
      </p:sp>
      <p:sp>
        <p:nvSpPr>
          <p:cNvPr id="5" name="Slide Number Placeholder 4">
            <a:extLst>
              <a:ext uri="{FF2B5EF4-FFF2-40B4-BE49-F238E27FC236}">
                <a16:creationId xmlns:a16="http://schemas.microsoft.com/office/drawing/2014/main" id="{BAE3F626-7780-74C5-6183-59186A8FF9D1}"/>
              </a:ext>
            </a:extLst>
          </p:cNvPr>
          <p:cNvSpPr>
            <a:spLocks noGrp="1"/>
          </p:cNvSpPr>
          <p:nvPr>
            <p:ph type="sldNum" sz="quarter" idx="1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EFF685A-523B-4AB0-8539-4CA1B7CAFAD7}" type="slidenum">
              <a:rPr kumimoji="0" lang="en-US" sz="1200" b="0" i="0" u="none" strike="noStrike" kern="1200" cap="none" spc="0" normalizeH="0" baseline="0" noProof="0" smtClean="0">
                <a:ln>
                  <a:noFill/>
                </a:ln>
                <a:solidFill>
                  <a:prstClr val="white"/>
                </a:solidFill>
                <a:effectLst/>
                <a:uLnTx/>
                <a:uFillTx/>
                <a:latin typeface="Calibri"/>
                <a:ea typeface="游ゴシック"/>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white"/>
              </a:solidFill>
              <a:effectLst/>
              <a:uLnTx/>
              <a:uFillTx/>
              <a:latin typeface="Calibri"/>
              <a:ea typeface="游ゴシック"/>
              <a:cs typeface="Arial" panose="020B0604020202020204" pitchFamily="34" charset="0"/>
            </a:endParaRPr>
          </a:p>
        </p:txBody>
      </p:sp>
      <p:sp>
        <p:nvSpPr>
          <p:cNvPr id="221" name="Rectangle: Rounded Corners 220">
            <a:extLst>
              <a:ext uri="{FF2B5EF4-FFF2-40B4-BE49-F238E27FC236}">
                <a16:creationId xmlns:a16="http://schemas.microsoft.com/office/drawing/2014/main" id="{1D8F0B56-2471-7485-5753-0E578E2F6808}"/>
              </a:ext>
            </a:extLst>
          </p:cNvPr>
          <p:cNvSpPr/>
          <p:nvPr/>
        </p:nvSpPr>
        <p:spPr>
          <a:xfrm>
            <a:off x="9253295" y="631095"/>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22" name="Rectangle: Rounded Corners 221">
            <a:extLst>
              <a:ext uri="{FF2B5EF4-FFF2-40B4-BE49-F238E27FC236}">
                <a16:creationId xmlns:a16="http://schemas.microsoft.com/office/drawing/2014/main" id="{F40D84BA-19A3-5885-09D3-E36930ACF23A}"/>
              </a:ext>
            </a:extLst>
          </p:cNvPr>
          <p:cNvSpPr/>
          <p:nvPr/>
        </p:nvSpPr>
        <p:spPr>
          <a:xfrm>
            <a:off x="6527486" y="631095"/>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27" name="Rectangle: Rounded Corners 226">
            <a:extLst>
              <a:ext uri="{FF2B5EF4-FFF2-40B4-BE49-F238E27FC236}">
                <a16:creationId xmlns:a16="http://schemas.microsoft.com/office/drawing/2014/main" id="{CDBB4A6E-5A17-079E-D84A-FD0EDE283A53}"/>
              </a:ext>
            </a:extLst>
          </p:cNvPr>
          <p:cNvSpPr/>
          <p:nvPr/>
        </p:nvSpPr>
        <p:spPr>
          <a:xfrm>
            <a:off x="3801675" y="631095"/>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29" name="TextBox 228">
            <a:extLst>
              <a:ext uri="{FF2B5EF4-FFF2-40B4-BE49-F238E27FC236}">
                <a16:creationId xmlns:a16="http://schemas.microsoft.com/office/drawing/2014/main" id="{52A8D376-64F2-0387-0466-FF9B9BBF5F2C}"/>
              </a:ext>
            </a:extLst>
          </p:cNvPr>
          <p:cNvSpPr txBox="1"/>
          <p:nvPr/>
        </p:nvSpPr>
        <p:spPr>
          <a:xfrm>
            <a:off x="4356513" y="764190"/>
            <a:ext cx="1866771" cy="307777"/>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ELECTED OFFICIALS</a:t>
            </a:r>
          </a:p>
        </p:txBody>
      </p:sp>
      <p:sp>
        <p:nvSpPr>
          <p:cNvPr id="230" name="Oval 229">
            <a:extLst>
              <a:ext uri="{FF2B5EF4-FFF2-40B4-BE49-F238E27FC236}">
                <a16:creationId xmlns:a16="http://schemas.microsoft.com/office/drawing/2014/main" id="{B09D0F42-9118-6B4B-6276-7D0702B23C62}"/>
              </a:ext>
            </a:extLst>
          </p:cNvPr>
          <p:cNvSpPr/>
          <p:nvPr/>
        </p:nvSpPr>
        <p:spPr>
          <a:xfrm>
            <a:off x="3614572" y="271780"/>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32" name="TextBox 231">
            <a:extLst>
              <a:ext uri="{FF2B5EF4-FFF2-40B4-BE49-F238E27FC236}">
                <a16:creationId xmlns:a16="http://schemas.microsoft.com/office/drawing/2014/main" id="{7F5FE426-9BA1-1DD3-3024-79D1563DF82D}"/>
              </a:ext>
            </a:extLst>
          </p:cNvPr>
          <p:cNvSpPr txBox="1"/>
          <p:nvPr/>
        </p:nvSpPr>
        <p:spPr>
          <a:xfrm>
            <a:off x="6523496" y="1152845"/>
            <a:ext cx="2546686" cy="954107"/>
          </a:xfrm>
          <a:prstGeom prst="rect">
            <a:avLst/>
          </a:prstGeom>
          <a:noFill/>
        </p:spPr>
        <p:txBody>
          <a:bodyPr wrap="square" rtlCol="0">
            <a:spAutoFit/>
          </a:bodyPr>
          <a:lstStyle/>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Don’t want to pay increased taxes</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See tax increases as bad for business/the economy</a:t>
            </a:r>
          </a:p>
        </p:txBody>
      </p:sp>
      <p:sp>
        <p:nvSpPr>
          <p:cNvPr id="233" name="TextBox 232">
            <a:extLst>
              <a:ext uri="{FF2B5EF4-FFF2-40B4-BE49-F238E27FC236}">
                <a16:creationId xmlns:a16="http://schemas.microsoft.com/office/drawing/2014/main" id="{871B173D-745C-6B52-B602-528726BD3B18}"/>
              </a:ext>
            </a:extLst>
          </p:cNvPr>
          <p:cNvSpPr txBox="1"/>
          <p:nvPr/>
        </p:nvSpPr>
        <p:spPr>
          <a:xfrm>
            <a:off x="7078200" y="735281"/>
            <a:ext cx="1866771" cy="307777"/>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BUSINESS LEADERS</a:t>
            </a:r>
          </a:p>
        </p:txBody>
      </p:sp>
      <p:sp>
        <p:nvSpPr>
          <p:cNvPr id="234" name="Oval 233">
            <a:extLst>
              <a:ext uri="{FF2B5EF4-FFF2-40B4-BE49-F238E27FC236}">
                <a16:creationId xmlns:a16="http://schemas.microsoft.com/office/drawing/2014/main" id="{68A52DAF-0B48-C5EF-A053-9F7DE0E2CE08}"/>
              </a:ext>
            </a:extLst>
          </p:cNvPr>
          <p:cNvSpPr/>
          <p:nvPr/>
        </p:nvSpPr>
        <p:spPr>
          <a:xfrm>
            <a:off x="6336259" y="242871"/>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35" name="TextBox 234">
            <a:extLst>
              <a:ext uri="{FF2B5EF4-FFF2-40B4-BE49-F238E27FC236}">
                <a16:creationId xmlns:a16="http://schemas.microsoft.com/office/drawing/2014/main" id="{80262407-9A99-1A66-D3C3-C40904769BE4}"/>
              </a:ext>
            </a:extLst>
          </p:cNvPr>
          <p:cNvSpPr txBox="1"/>
          <p:nvPr/>
        </p:nvSpPr>
        <p:spPr>
          <a:xfrm>
            <a:off x="9249171" y="1144675"/>
            <a:ext cx="2546686" cy="1169551"/>
          </a:xfrm>
          <a:prstGeom prst="rect">
            <a:avLst/>
          </a:prstGeom>
          <a:noFill/>
        </p:spPr>
        <p:txBody>
          <a:bodyPr wrap="square" rtlCol="0">
            <a:spAutoFit/>
          </a:bodyPr>
          <a:lstStyle/>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“Taxpayer advocacy” groups are often a</a:t>
            </a:r>
            <a:r>
              <a:rPr kumimoji="0" lang="en-US" sz="1400" b="0" i="0" u="none" strike="noStrike" kern="0" cap="none" spc="0" normalizeH="0" baseline="0" noProof="0" dirty="0" err="1">
                <a:ln>
                  <a:noFill/>
                </a:ln>
                <a:solidFill>
                  <a:prstClr val="white">
                    <a:lumMod val="95000"/>
                  </a:prstClr>
                </a:solidFill>
                <a:effectLst/>
                <a:uLnTx/>
                <a:uFillTx/>
              </a:rPr>
              <a:t>gainst</a:t>
            </a:r>
            <a:r>
              <a:rPr kumimoji="0" lang="en-US" sz="1400" b="0" i="0" u="none" strike="noStrike" kern="0" cap="none" spc="0" normalizeH="0" baseline="0" noProof="0" dirty="0">
                <a:ln>
                  <a:noFill/>
                </a:ln>
                <a:solidFill>
                  <a:prstClr val="white">
                    <a:lumMod val="95000"/>
                  </a:prstClr>
                </a:solidFill>
                <a:effectLst/>
                <a:uLnTx/>
                <a:uFillTx/>
              </a:rPr>
              <a:t> taxes and tax increases on principle</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Against “big government” or “increases in bureaucracy”</a:t>
            </a:r>
          </a:p>
        </p:txBody>
      </p:sp>
      <p:sp>
        <p:nvSpPr>
          <p:cNvPr id="236" name="TextBox 235">
            <a:extLst>
              <a:ext uri="{FF2B5EF4-FFF2-40B4-BE49-F238E27FC236}">
                <a16:creationId xmlns:a16="http://schemas.microsoft.com/office/drawing/2014/main" id="{BD2450B7-5AAE-3050-C022-4D5462772BC7}"/>
              </a:ext>
            </a:extLst>
          </p:cNvPr>
          <p:cNvSpPr txBox="1"/>
          <p:nvPr/>
        </p:nvSpPr>
        <p:spPr>
          <a:xfrm>
            <a:off x="9803875" y="727111"/>
            <a:ext cx="1866771" cy="307777"/>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ANTI-TAX GROUPS</a:t>
            </a:r>
          </a:p>
        </p:txBody>
      </p:sp>
      <p:sp>
        <p:nvSpPr>
          <p:cNvPr id="237" name="Oval 236">
            <a:extLst>
              <a:ext uri="{FF2B5EF4-FFF2-40B4-BE49-F238E27FC236}">
                <a16:creationId xmlns:a16="http://schemas.microsoft.com/office/drawing/2014/main" id="{9FE5F734-B9E2-877C-4C44-DD5FC44515F5}"/>
              </a:ext>
            </a:extLst>
          </p:cNvPr>
          <p:cNvSpPr/>
          <p:nvPr/>
        </p:nvSpPr>
        <p:spPr>
          <a:xfrm>
            <a:off x="9061934" y="234701"/>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38" name="Rectangle: Rounded Corners 237">
            <a:extLst>
              <a:ext uri="{FF2B5EF4-FFF2-40B4-BE49-F238E27FC236}">
                <a16:creationId xmlns:a16="http://schemas.microsoft.com/office/drawing/2014/main" id="{BA695BA4-D335-E823-A636-C9F40D0F5A5F}"/>
              </a:ext>
            </a:extLst>
          </p:cNvPr>
          <p:cNvSpPr/>
          <p:nvPr/>
        </p:nvSpPr>
        <p:spPr>
          <a:xfrm>
            <a:off x="9253295" y="3638358"/>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39" name="Rectangle: Rounded Corners 238">
            <a:extLst>
              <a:ext uri="{FF2B5EF4-FFF2-40B4-BE49-F238E27FC236}">
                <a16:creationId xmlns:a16="http://schemas.microsoft.com/office/drawing/2014/main" id="{CDD4043B-7CD8-F7F0-CCC7-75499189DF70}"/>
              </a:ext>
            </a:extLst>
          </p:cNvPr>
          <p:cNvSpPr/>
          <p:nvPr/>
        </p:nvSpPr>
        <p:spPr>
          <a:xfrm>
            <a:off x="6527486" y="3638358"/>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40" name="Rectangle: Rounded Corners 239">
            <a:extLst>
              <a:ext uri="{FF2B5EF4-FFF2-40B4-BE49-F238E27FC236}">
                <a16:creationId xmlns:a16="http://schemas.microsoft.com/office/drawing/2014/main" id="{42854DD7-D5E4-DCF0-403A-76D9023C7694}"/>
              </a:ext>
            </a:extLst>
          </p:cNvPr>
          <p:cNvSpPr/>
          <p:nvPr/>
        </p:nvSpPr>
        <p:spPr>
          <a:xfrm>
            <a:off x="3801675" y="3638358"/>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41" name="TextBox 240">
            <a:extLst>
              <a:ext uri="{FF2B5EF4-FFF2-40B4-BE49-F238E27FC236}">
                <a16:creationId xmlns:a16="http://schemas.microsoft.com/office/drawing/2014/main" id="{F596F188-BE12-AD30-FE44-578F69E22381}"/>
              </a:ext>
            </a:extLst>
          </p:cNvPr>
          <p:cNvSpPr txBox="1"/>
          <p:nvPr/>
        </p:nvSpPr>
        <p:spPr>
          <a:xfrm>
            <a:off x="3801809" y="4189017"/>
            <a:ext cx="2546686" cy="2246769"/>
          </a:xfrm>
          <a:prstGeom prst="rect">
            <a:avLst/>
          </a:prstGeom>
          <a:noFill/>
        </p:spPr>
        <p:txBody>
          <a:bodyPr wrap="square" rtlCol="0">
            <a:spAutoFit/>
          </a:bodyPr>
          <a:lstStyle/>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see their members as in competition for limited dollars for kids</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0" dirty="0">
                <a:solidFill>
                  <a:prstClr val="white">
                    <a:lumMod val="95000"/>
                  </a:prstClr>
                </a:solidFill>
              </a:rPr>
              <a:t>Concerns about ramifications of publicly funding private early childhood or OST programs</a:t>
            </a:r>
            <a:endParaRPr kumimoji="0" lang="en-US" sz="1400" b="0" i="0" u="none" strike="noStrike" kern="0" cap="none" spc="0" normalizeH="0" baseline="0" noProof="0" dirty="0">
              <a:ln>
                <a:noFill/>
              </a:ln>
              <a:solidFill>
                <a:prstClr val="white">
                  <a:lumMod val="95000"/>
                </a:prstClr>
              </a:solidFill>
              <a:effectLst/>
              <a:uLnTx/>
              <a:uFillTx/>
            </a:endParaRP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0" dirty="0">
                <a:solidFill>
                  <a:prstClr val="white">
                    <a:lumMod val="95000"/>
                  </a:prstClr>
                </a:solidFill>
              </a:rPr>
              <a:t>Don’t feel included in strategy or policy design</a:t>
            </a:r>
            <a:endParaRPr kumimoji="0" lang="en-US" sz="1400" b="0" i="0" u="none" strike="noStrike" kern="0" cap="none" spc="0" normalizeH="0" baseline="0" noProof="0" dirty="0">
              <a:ln>
                <a:noFill/>
              </a:ln>
              <a:solidFill>
                <a:schemeClr val="tx2"/>
              </a:solidFill>
              <a:effectLst/>
              <a:uLnTx/>
              <a:uFillTx/>
            </a:endParaRP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0" cap="none" spc="0" normalizeH="0" baseline="0" noProof="0" dirty="0">
              <a:ln>
                <a:noFill/>
              </a:ln>
              <a:solidFill>
                <a:prstClr val="white">
                  <a:lumMod val="95000"/>
                </a:prstClr>
              </a:solidFill>
              <a:effectLst/>
              <a:uLnTx/>
              <a:uFillTx/>
            </a:endParaRPr>
          </a:p>
        </p:txBody>
      </p:sp>
      <p:sp>
        <p:nvSpPr>
          <p:cNvPr id="242" name="TextBox 241">
            <a:extLst>
              <a:ext uri="{FF2B5EF4-FFF2-40B4-BE49-F238E27FC236}">
                <a16:creationId xmlns:a16="http://schemas.microsoft.com/office/drawing/2014/main" id="{2F2C4A72-8D80-C186-FAD6-BDE8E354EFB0}"/>
              </a:ext>
            </a:extLst>
          </p:cNvPr>
          <p:cNvSpPr txBox="1"/>
          <p:nvPr/>
        </p:nvSpPr>
        <p:spPr>
          <a:xfrm>
            <a:off x="4356513" y="3771453"/>
            <a:ext cx="1866771" cy="307777"/>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LABOR</a:t>
            </a:r>
          </a:p>
        </p:txBody>
      </p:sp>
      <p:sp>
        <p:nvSpPr>
          <p:cNvPr id="243" name="Oval 242">
            <a:extLst>
              <a:ext uri="{FF2B5EF4-FFF2-40B4-BE49-F238E27FC236}">
                <a16:creationId xmlns:a16="http://schemas.microsoft.com/office/drawing/2014/main" id="{B9862221-8675-1827-C40E-E6EE63C64CE9}"/>
              </a:ext>
            </a:extLst>
          </p:cNvPr>
          <p:cNvSpPr/>
          <p:nvPr/>
        </p:nvSpPr>
        <p:spPr>
          <a:xfrm>
            <a:off x="3614572" y="3279043"/>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rial"/>
              <a:ea typeface="+mn-ea"/>
              <a:cs typeface="+mn-cs"/>
            </a:endParaRPr>
          </a:p>
        </p:txBody>
      </p:sp>
      <p:sp>
        <p:nvSpPr>
          <p:cNvPr id="244" name="TextBox 243">
            <a:extLst>
              <a:ext uri="{FF2B5EF4-FFF2-40B4-BE49-F238E27FC236}">
                <a16:creationId xmlns:a16="http://schemas.microsoft.com/office/drawing/2014/main" id="{0AED984D-2BD3-34FA-9A9D-45E2DC998D1B}"/>
              </a:ext>
            </a:extLst>
          </p:cNvPr>
          <p:cNvSpPr txBox="1"/>
          <p:nvPr/>
        </p:nvSpPr>
        <p:spPr>
          <a:xfrm>
            <a:off x="6523496" y="4160108"/>
            <a:ext cx="2546686" cy="2031325"/>
          </a:xfrm>
          <a:prstGeom prst="rect">
            <a:avLst/>
          </a:prstGeom>
          <a:noFill/>
        </p:spPr>
        <p:txBody>
          <a:bodyPr wrap="square" rtlCol="0">
            <a:spAutoFit/>
          </a:bodyPr>
          <a:lstStyle/>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be opposed on principle to regressive tax mechanisms</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disagree with prioritizing child/youth funding in a given election</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disagree about policy design (perfect as enemy of good)</a:t>
            </a:r>
          </a:p>
        </p:txBody>
      </p:sp>
      <p:sp>
        <p:nvSpPr>
          <p:cNvPr id="245" name="TextBox 244">
            <a:extLst>
              <a:ext uri="{FF2B5EF4-FFF2-40B4-BE49-F238E27FC236}">
                <a16:creationId xmlns:a16="http://schemas.microsoft.com/office/drawing/2014/main" id="{41AC61C9-4051-0995-642B-A1460B847E15}"/>
              </a:ext>
            </a:extLst>
          </p:cNvPr>
          <p:cNvSpPr txBox="1"/>
          <p:nvPr/>
        </p:nvSpPr>
        <p:spPr>
          <a:xfrm>
            <a:off x="7078200" y="3742544"/>
            <a:ext cx="1866771" cy="307777"/>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DEMOCRATS/LEFT</a:t>
            </a:r>
          </a:p>
        </p:txBody>
      </p:sp>
      <p:sp>
        <p:nvSpPr>
          <p:cNvPr id="246" name="Oval 245">
            <a:extLst>
              <a:ext uri="{FF2B5EF4-FFF2-40B4-BE49-F238E27FC236}">
                <a16:creationId xmlns:a16="http://schemas.microsoft.com/office/drawing/2014/main" id="{1C9A32C4-CE4A-BE67-98F6-AD908C841B93}"/>
              </a:ext>
            </a:extLst>
          </p:cNvPr>
          <p:cNvSpPr/>
          <p:nvPr/>
        </p:nvSpPr>
        <p:spPr>
          <a:xfrm>
            <a:off x="6336259" y="3250134"/>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47" name="TextBox 246">
            <a:extLst>
              <a:ext uri="{FF2B5EF4-FFF2-40B4-BE49-F238E27FC236}">
                <a16:creationId xmlns:a16="http://schemas.microsoft.com/office/drawing/2014/main" id="{D54B6C81-55AD-5E88-7452-D61AD57F9A7D}"/>
              </a:ext>
            </a:extLst>
          </p:cNvPr>
          <p:cNvSpPr txBox="1"/>
          <p:nvPr/>
        </p:nvSpPr>
        <p:spPr>
          <a:xfrm>
            <a:off x="9249171" y="4151938"/>
            <a:ext cx="2546686" cy="2031325"/>
          </a:xfrm>
          <a:prstGeom prst="rect">
            <a:avLst/>
          </a:prstGeom>
          <a:noFill/>
        </p:spPr>
        <p:txBody>
          <a:bodyPr wrap="square" rtlCol="0">
            <a:spAutoFit/>
          </a:bodyPr>
          <a:lstStyle/>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be anti-tax or anti-government on principle</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be concerned about government waste or new bureaucracy</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oppose specific child and youth programs that incorporate DEI, LGBTQIA+ affirmation, SEL, etc.</a:t>
            </a:r>
          </a:p>
        </p:txBody>
      </p:sp>
      <p:sp>
        <p:nvSpPr>
          <p:cNvPr id="248" name="TextBox 247">
            <a:extLst>
              <a:ext uri="{FF2B5EF4-FFF2-40B4-BE49-F238E27FC236}">
                <a16:creationId xmlns:a16="http://schemas.microsoft.com/office/drawing/2014/main" id="{6F99F166-C6EC-676A-BE04-0F603994F9F7}"/>
              </a:ext>
            </a:extLst>
          </p:cNvPr>
          <p:cNvSpPr txBox="1"/>
          <p:nvPr/>
        </p:nvSpPr>
        <p:spPr>
          <a:xfrm>
            <a:off x="9803875" y="3734374"/>
            <a:ext cx="1979746" cy="307777"/>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REPUBLICANS/RIGHT</a:t>
            </a:r>
          </a:p>
        </p:txBody>
      </p:sp>
      <p:sp>
        <p:nvSpPr>
          <p:cNvPr id="249" name="Oval 248">
            <a:extLst>
              <a:ext uri="{FF2B5EF4-FFF2-40B4-BE49-F238E27FC236}">
                <a16:creationId xmlns:a16="http://schemas.microsoft.com/office/drawing/2014/main" id="{D46958D4-C9EB-9B23-E480-49C119BFD99A}"/>
              </a:ext>
            </a:extLst>
          </p:cNvPr>
          <p:cNvSpPr/>
          <p:nvPr/>
        </p:nvSpPr>
        <p:spPr>
          <a:xfrm>
            <a:off x="9061934" y="3241964"/>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50" name="TextBox 249">
            <a:extLst>
              <a:ext uri="{FF2B5EF4-FFF2-40B4-BE49-F238E27FC236}">
                <a16:creationId xmlns:a16="http://schemas.microsoft.com/office/drawing/2014/main" id="{7C223AEB-5D13-C0F6-F454-8D80D02F0E7B}"/>
              </a:ext>
            </a:extLst>
          </p:cNvPr>
          <p:cNvSpPr txBox="1"/>
          <p:nvPr/>
        </p:nvSpPr>
        <p:spPr>
          <a:xfrm>
            <a:off x="6277836" y="195371"/>
            <a:ext cx="920290" cy="707886"/>
          </a:xfrm>
          <a:prstGeom prst="rect">
            <a:avLst/>
          </a:prstGeom>
          <a:noFill/>
        </p:spPr>
        <p:txBody>
          <a:bodyPr wrap="square">
            <a:spAutoFit/>
          </a:bodyPr>
          <a:lstStyle/>
          <a:p>
            <a:r>
              <a:rPr lang="en-US" altLang="en-US" sz="4000" dirty="0">
                <a:solidFill>
                  <a:srgbClr val="000000"/>
                </a:solidFill>
                <a:latin typeface="Arial" panose="020B0604020202020204" pitchFamily="34" charset="0"/>
              </a:rPr>
              <a:t>💼</a:t>
            </a:r>
            <a:endParaRPr lang="en-US" sz="1000" dirty="0">
              <a:solidFill>
                <a:srgbClr val="000000"/>
              </a:solidFill>
              <a:latin typeface="Arial"/>
            </a:endParaRPr>
          </a:p>
        </p:txBody>
      </p:sp>
      <p:sp>
        <p:nvSpPr>
          <p:cNvPr id="251" name="TextBox 250">
            <a:extLst>
              <a:ext uri="{FF2B5EF4-FFF2-40B4-BE49-F238E27FC236}">
                <a16:creationId xmlns:a16="http://schemas.microsoft.com/office/drawing/2014/main" id="{549D32DD-4833-FD04-33FD-9951C2531E92}"/>
              </a:ext>
            </a:extLst>
          </p:cNvPr>
          <p:cNvSpPr txBox="1"/>
          <p:nvPr/>
        </p:nvSpPr>
        <p:spPr>
          <a:xfrm>
            <a:off x="3538764" y="242248"/>
            <a:ext cx="810491" cy="707886"/>
          </a:xfrm>
          <a:prstGeom prst="rect">
            <a:avLst/>
          </a:prstGeom>
          <a:noFill/>
        </p:spPr>
        <p:txBody>
          <a:bodyPr wrap="square">
            <a:spAutoFit/>
          </a:bodyPr>
          <a:lstStyle/>
          <a:p>
            <a:r>
              <a:rPr lang="en-US" sz="4000" dirty="0">
                <a:solidFill>
                  <a:srgbClr val="000000"/>
                </a:solidFill>
                <a:latin typeface="Arial"/>
              </a:rPr>
              <a:t>🏛️</a:t>
            </a:r>
          </a:p>
        </p:txBody>
      </p:sp>
      <p:sp>
        <p:nvSpPr>
          <p:cNvPr id="252" name="TextBox 251">
            <a:extLst>
              <a:ext uri="{FF2B5EF4-FFF2-40B4-BE49-F238E27FC236}">
                <a16:creationId xmlns:a16="http://schemas.microsoft.com/office/drawing/2014/main" id="{394EABA5-DEFC-D86C-8EA9-770A0CFB9823}"/>
              </a:ext>
            </a:extLst>
          </p:cNvPr>
          <p:cNvSpPr txBox="1"/>
          <p:nvPr/>
        </p:nvSpPr>
        <p:spPr>
          <a:xfrm>
            <a:off x="3571782" y="3274447"/>
            <a:ext cx="810491" cy="707886"/>
          </a:xfrm>
          <a:prstGeom prst="rect">
            <a:avLst/>
          </a:prstGeom>
          <a:noFill/>
        </p:spPr>
        <p:txBody>
          <a:bodyPr wrap="square">
            <a:spAutoFit/>
          </a:bodyPr>
          <a:lstStyle/>
          <a:p>
            <a:r>
              <a:rPr lang="en-US" sz="4000" dirty="0">
                <a:solidFill>
                  <a:srgbClr val="000000"/>
                </a:solidFill>
                <a:latin typeface="Arial"/>
              </a:rPr>
              <a:t>🛠️</a:t>
            </a:r>
          </a:p>
        </p:txBody>
      </p:sp>
      <p:sp>
        <p:nvSpPr>
          <p:cNvPr id="253" name="Rectangle: Rounded Corners 252">
            <a:extLst>
              <a:ext uri="{FF2B5EF4-FFF2-40B4-BE49-F238E27FC236}">
                <a16:creationId xmlns:a16="http://schemas.microsoft.com/office/drawing/2014/main" id="{97D9C949-2587-C9C8-5C62-10ABF0823B2A}"/>
              </a:ext>
            </a:extLst>
          </p:cNvPr>
          <p:cNvSpPr/>
          <p:nvPr/>
        </p:nvSpPr>
        <p:spPr>
          <a:xfrm>
            <a:off x="1046357" y="3638358"/>
            <a:ext cx="2546820" cy="2610869"/>
          </a:xfrm>
          <a:prstGeom prst="roundRect">
            <a:avLst>
              <a:gd name="adj" fmla="val 8984"/>
            </a:avLst>
          </a:prstGeom>
          <a:solidFill>
            <a:srgbClr val="323E6E"/>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54" name="TextBox 253">
            <a:extLst>
              <a:ext uri="{FF2B5EF4-FFF2-40B4-BE49-F238E27FC236}">
                <a16:creationId xmlns:a16="http://schemas.microsoft.com/office/drawing/2014/main" id="{283C6893-AE65-AF32-99D8-AF5117C3412C}"/>
              </a:ext>
            </a:extLst>
          </p:cNvPr>
          <p:cNvSpPr txBox="1"/>
          <p:nvPr/>
        </p:nvSpPr>
        <p:spPr>
          <a:xfrm>
            <a:off x="1046491" y="4189017"/>
            <a:ext cx="2546686" cy="1815882"/>
          </a:xfrm>
          <a:prstGeom prst="rect">
            <a:avLst/>
          </a:prstGeom>
          <a:noFill/>
        </p:spPr>
        <p:txBody>
          <a:bodyPr wrap="square" rtlCol="0">
            <a:spAutoFit/>
          </a:bodyPr>
          <a:lstStyle/>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see themselves as in competition for limited resources</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May feel threatened by new services/infrastructure (schools)</a:t>
            </a:r>
          </a:p>
          <a:p>
            <a:pPr marL="285750" marR="0" lvl="0" indent="-164592"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0" cap="none" spc="0" normalizeH="0" baseline="0" noProof="0" dirty="0">
                <a:ln>
                  <a:noFill/>
                </a:ln>
                <a:solidFill>
                  <a:prstClr val="white">
                    <a:lumMod val="95000"/>
                  </a:prstClr>
                </a:solidFill>
                <a:effectLst/>
                <a:uLnTx/>
                <a:uFillTx/>
              </a:rPr>
              <a:t>Don’t feel included in policy design</a:t>
            </a:r>
          </a:p>
        </p:txBody>
      </p:sp>
      <p:sp>
        <p:nvSpPr>
          <p:cNvPr id="255" name="TextBox 254">
            <a:extLst>
              <a:ext uri="{FF2B5EF4-FFF2-40B4-BE49-F238E27FC236}">
                <a16:creationId xmlns:a16="http://schemas.microsoft.com/office/drawing/2014/main" id="{85817AE2-9255-9033-E5B8-E27B12C58811}"/>
              </a:ext>
            </a:extLst>
          </p:cNvPr>
          <p:cNvSpPr txBox="1"/>
          <p:nvPr/>
        </p:nvSpPr>
        <p:spPr>
          <a:xfrm>
            <a:off x="1601195" y="3771453"/>
            <a:ext cx="1866771" cy="523220"/>
          </a:xfrm>
          <a:prstGeom prst="rect">
            <a:avLst/>
          </a:prstGeom>
          <a:noFill/>
        </p:spPr>
        <p:txBody>
          <a:bodyPr wrap="square" rtlCol="0">
            <a:spAutoFit/>
          </a:bodyPr>
          <a:lstStyle/>
          <a:p>
            <a:r>
              <a:rPr lang="en-US" sz="1400" b="1" dirty="0">
                <a:solidFill>
                  <a:prstClr val="white">
                    <a:lumMod val="95000"/>
                  </a:prstClr>
                </a:solidFill>
                <a:latin typeface="Century Gothic" panose="020B0502020202020204" pitchFamily="34" charset="0"/>
              </a:rPr>
              <a:t>OTHER PUBLIC SERVICES</a:t>
            </a:r>
          </a:p>
        </p:txBody>
      </p:sp>
      <p:sp>
        <p:nvSpPr>
          <p:cNvPr id="256" name="Oval 255">
            <a:extLst>
              <a:ext uri="{FF2B5EF4-FFF2-40B4-BE49-F238E27FC236}">
                <a16:creationId xmlns:a16="http://schemas.microsoft.com/office/drawing/2014/main" id="{78100A38-96C3-CCB5-09F9-E671D7840FBE}"/>
              </a:ext>
            </a:extLst>
          </p:cNvPr>
          <p:cNvSpPr/>
          <p:nvPr/>
        </p:nvSpPr>
        <p:spPr>
          <a:xfrm>
            <a:off x="859254" y="3279043"/>
            <a:ext cx="740369" cy="740369"/>
          </a:xfrm>
          <a:prstGeom prst="ellipse">
            <a:avLst/>
          </a:prstGeom>
          <a:solidFill>
            <a:srgbClr val="F0F8EF">
              <a:lumMod val="90000"/>
            </a:srgbClr>
          </a:solidFill>
          <a:ln w="38100" cap="flat" cmpd="sng" algn="ctr">
            <a:solidFill>
              <a:srgbClr val="F0F8EF">
                <a:lumMod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57" name="TextBox 256">
            <a:extLst>
              <a:ext uri="{FF2B5EF4-FFF2-40B4-BE49-F238E27FC236}">
                <a16:creationId xmlns:a16="http://schemas.microsoft.com/office/drawing/2014/main" id="{C200C207-8067-4E42-A648-017B85DD0304}"/>
              </a:ext>
            </a:extLst>
          </p:cNvPr>
          <p:cNvSpPr txBox="1"/>
          <p:nvPr/>
        </p:nvSpPr>
        <p:spPr>
          <a:xfrm>
            <a:off x="816464" y="3274447"/>
            <a:ext cx="810491" cy="707886"/>
          </a:xfrm>
          <a:prstGeom prst="rect">
            <a:avLst/>
          </a:prstGeom>
          <a:noFill/>
        </p:spPr>
        <p:txBody>
          <a:bodyPr wrap="square">
            <a:spAutoFit/>
          </a:bodyPr>
          <a:lstStyle/>
          <a:p>
            <a:r>
              <a:rPr lang="en-US" sz="4000" dirty="0">
                <a:solidFill>
                  <a:srgbClr val="000000"/>
                </a:solidFill>
                <a:latin typeface="Arial"/>
              </a:rPr>
              <a:t>🚒</a:t>
            </a:r>
          </a:p>
        </p:txBody>
      </p:sp>
      <p:sp>
        <p:nvSpPr>
          <p:cNvPr id="258" name="TextBox 257">
            <a:extLst>
              <a:ext uri="{FF2B5EF4-FFF2-40B4-BE49-F238E27FC236}">
                <a16:creationId xmlns:a16="http://schemas.microsoft.com/office/drawing/2014/main" id="{EDC464D5-F837-134D-C11F-1DC7497B4CFA}"/>
              </a:ext>
            </a:extLst>
          </p:cNvPr>
          <p:cNvSpPr txBox="1"/>
          <p:nvPr/>
        </p:nvSpPr>
        <p:spPr>
          <a:xfrm>
            <a:off x="6277836" y="3262094"/>
            <a:ext cx="810491" cy="707886"/>
          </a:xfrm>
          <a:prstGeom prst="rect">
            <a:avLst/>
          </a:prstGeom>
          <a:noFill/>
        </p:spPr>
        <p:txBody>
          <a:bodyPr wrap="square">
            <a:spAutoFit/>
          </a:bodyPr>
          <a:lstStyle/>
          <a:p>
            <a:r>
              <a:rPr lang="en-US" sz="4000" dirty="0">
                <a:solidFill>
                  <a:srgbClr val="000000"/>
                </a:solidFill>
                <a:latin typeface="Arial"/>
              </a:rPr>
              <a:t>🫏</a:t>
            </a:r>
          </a:p>
        </p:txBody>
      </p:sp>
      <p:sp>
        <p:nvSpPr>
          <p:cNvPr id="259" name="TextBox 258">
            <a:extLst>
              <a:ext uri="{FF2B5EF4-FFF2-40B4-BE49-F238E27FC236}">
                <a16:creationId xmlns:a16="http://schemas.microsoft.com/office/drawing/2014/main" id="{0B962644-ACBF-58DA-D652-FB1A4C05CBDB}"/>
              </a:ext>
            </a:extLst>
          </p:cNvPr>
          <p:cNvSpPr txBox="1"/>
          <p:nvPr/>
        </p:nvSpPr>
        <p:spPr>
          <a:xfrm>
            <a:off x="9008119" y="3223144"/>
            <a:ext cx="810491" cy="707886"/>
          </a:xfrm>
          <a:prstGeom prst="rect">
            <a:avLst/>
          </a:prstGeom>
          <a:noFill/>
        </p:spPr>
        <p:txBody>
          <a:bodyPr wrap="square">
            <a:spAutoFit/>
          </a:bodyPr>
          <a:lstStyle/>
          <a:p>
            <a:r>
              <a:rPr lang="en-US" sz="4000" dirty="0">
                <a:solidFill>
                  <a:srgbClr val="000000"/>
                </a:solidFill>
                <a:latin typeface="Arial"/>
              </a:rPr>
              <a:t>🐘</a:t>
            </a:r>
          </a:p>
        </p:txBody>
      </p:sp>
      <p:sp>
        <p:nvSpPr>
          <p:cNvPr id="260" name="TextBox 259">
            <a:extLst>
              <a:ext uri="{FF2B5EF4-FFF2-40B4-BE49-F238E27FC236}">
                <a16:creationId xmlns:a16="http://schemas.microsoft.com/office/drawing/2014/main" id="{66C59EB5-14D2-0A1D-2EA8-F6480F18FB95}"/>
              </a:ext>
            </a:extLst>
          </p:cNvPr>
          <p:cNvSpPr txBox="1"/>
          <p:nvPr/>
        </p:nvSpPr>
        <p:spPr>
          <a:xfrm>
            <a:off x="8994327" y="242545"/>
            <a:ext cx="805445" cy="707886"/>
          </a:xfrm>
          <a:prstGeom prst="rect">
            <a:avLst/>
          </a:prstGeom>
          <a:noFill/>
        </p:spPr>
        <p:txBody>
          <a:bodyPr wrap="square">
            <a:spAutoFit/>
          </a:bodyPr>
          <a:lstStyle/>
          <a:p>
            <a:r>
              <a:rPr lang="en-US" sz="4000" dirty="0">
                <a:solidFill>
                  <a:srgbClr val="000000"/>
                </a:solidFill>
                <a:latin typeface="Arial"/>
              </a:rPr>
              <a:t>🚫</a:t>
            </a:r>
          </a:p>
        </p:txBody>
      </p:sp>
      <p:sp>
        <p:nvSpPr>
          <p:cNvPr id="261" name="TextBox 260">
            <a:extLst>
              <a:ext uri="{FF2B5EF4-FFF2-40B4-BE49-F238E27FC236}">
                <a16:creationId xmlns:a16="http://schemas.microsoft.com/office/drawing/2014/main" id="{E1A33147-2D11-952E-A420-0DE2C95DEA31}"/>
              </a:ext>
            </a:extLst>
          </p:cNvPr>
          <p:cNvSpPr txBox="1"/>
          <p:nvPr/>
        </p:nvSpPr>
        <p:spPr>
          <a:xfrm>
            <a:off x="3822600" y="1037972"/>
            <a:ext cx="2546686" cy="2246769"/>
          </a:xfrm>
          <a:prstGeom prst="rect">
            <a:avLst/>
          </a:prstGeom>
          <a:noFill/>
        </p:spPr>
        <p:txBody>
          <a:bodyPr wrap="square" rtlCol="0">
            <a:spAutoFit/>
          </a:bodyPr>
          <a:lstStyle/>
          <a:p>
            <a:pPr marL="285750" marR="0" lvl="0" indent="-164592" algn="l"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Don’t see “children’s issues” as part of their scope of services (often counties)</a:t>
            </a:r>
          </a:p>
          <a:p>
            <a:pPr marL="285750" marR="0" lvl="0" indent="-164592" algn="l"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May see their priority issues as in competition for limited resources</a:t>
            </a:r>
          </a:p>
          <a:p>
            <a:pPr marL="285750" marR="0" lvl="0" indent="-164592" algn="l"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Don’t feel included in policy design</a:t>
            </a:r>
          </a:p>
          <a:p>
            <a:pPr marL="285750" marR="0" lvl="0" indent="-164592" algn="l" defTabSz="914400" rtl="0" eaLnBrk="1" fontAlgn="auto" latinLnBrk="0" hangingPunct="1">
              <a:spcBef>
                <a:spcPts val="0"/>
              </a:spcBef>
              <a:spcAft>
                <a:spcPts val="0"/>
              </a:spcAft>
              <a:buClrTx/>
              <a:buSzTx/>
              <a:buFont typeface="Arial" panose="020B0604020202020204" pitchFamily="34" charset="0"/>
              <a:buChar char="•"/>
              <a:tabLst/>
              <a:defRPr/>
            </a:pPr>
            <a:r>
              <a:rPr lang="en-US" sz="1400" dirty="0">
                <a:solidFill>
                  <a:prstClr val="white">
                    <a:lumMod val="95000"/>
                  </a:prstClr>
                </a:solidFill>
                <a:latin typeface="Calibri" panose="020F0502020204030204" pitchFamily="34" charset="0"/>
                <a:ea typeface="游ゴシック"/>
              </a:rPr>
              <a:t>Don’t want to be associated with a tax increase</a:t>
            </a:r>
            <a:endParaRPr kumimoji="0" lang="en-US" sz="14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endParaRPr>
          </a:p>
        </p:txBody>
      </p:sp>
      <p:sp>
        <p:nvSpPr>
          <p:cNvPr id="262" name="TextBox 261">
            <a:extLst>
              <a:ext uri="{FF2B5EF4-FFF2-40B4-BE49-F238E27FC236}">
                <a16:creationId xmlns:a16="http://schemas.microsoft.com/office/drawing/2014/main" id="{156E42C4-82BF-5900-09FE-07B41C0D0DA1}"/>
              </a:ext>
            </a:extLst>
          </p:cNvPr>
          <p:cNvSpPr txBox="1"/>
          <p:nvPr/>
        </p:nvSpPr>
        <p:spPr>
          <a:xfrm>
            <a:off x="221681" y="1796947"/>
            <a:ext cx="3350101" cy="1169551"/>
          </a:xfrm>
          <a:prstGeom prst="rect">
            <a:avLst/>
          </a:prstGeom>
          <a:noFill/>
        </p:spPr>
        <p:txBody>
          <a:bodyPr wrap="square" rtlCol="0">
            <a:spAutoFit/>
          </a:bodyPr>
          <a:lstStyle/>
          <a:p>
            <a:pPr algn="ctr"/>
            <a:r>
              <a:rPr lang="en-US" sz="1400" dirty="0">
                <a:solidFill>
                  <a:schemeClr val="tx1">
                    <a:lumMod val="75000"/>
                    <a:lumOff val="25000"/>
                  </a:schemeClr>
                </a:solidFill>
                <a:latin typeface="Century Gothic" panose="020B0502020202020204" pitchFamily="34" charset="0"/>
              </a:rPr>
              <a:t>Even if voters themselves have different reasons for voting no, opposition from these common sources can encourage them to lean into their “no” instinct. </a:t>
            </a:r>
            <a:endParaRPr lang="pt-BR" sz="1400" dirty="0">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1264355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87"/>
        <p:cNvGrpSpPr/>
        <p:nvPr/>
      </p:nvGrpSpPr>
      <p:grpSpPr>
        <a:xfrm>
          <a:off x="0" y="0"/>
          <a:ext cx="0" cy="0"/>
          <a:chOff x="0" y="0"/>
          <a:chExt cx="0" cy="0"/>
        </a:xfrm>
      </p:grpSpPr>
      <p:sp>
        <p:nvSpPr>
          <p:cNvPr id="2088" name="Google Shape;2088;p37"/>
          <p:cNvSpPr txBox="1">
            <a:spLocks noGrp="1"/>
          </p:cNvSpPr>
          <p:nvPr>
            <p:ph type="sldNum" idx="4294967295"/>
          </p:nvPr>
        </p:nvSpPr>
        <p:spPr>
          <a:xfrm>
            <a:off x="11374755" y="6386830"/>
            <a:ext cx="466725"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t>7</a:t>
            </a:fld>
            <a:endParaRPr kumimoji="0" sz="12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89" name="Google Shape;2089;p37"/>
          <p:cNvSpPr txBox="1"/>
          <p:nvPr/>
        </p:nvSpPr>
        <p:spPr>
          <a:xfrm>
            <a:off x="-89342" y="75176"/>
            <a:ext cx="11620230" cy="738623"/>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50000"/>
              </a:lnSpc>
              <a:spcBef>
                <a:spcPts val="0"/>
              </a:spcBef>
              <a:spcAft>
                <a:spcPts val="0"/>
              </a:spcAft>
              <a:buClr>
                <a:srgbClr val="000000"/>
              </a:buClr>
              <a:buSzPts val="2800"/>
              <a:buFont typeface="Arial"/>
              <a:buNone/>
              <a:tabLst/>
              <a:defRPr/>
            </a:pPr>
            <a:r>
              <a:rPr kumimoji="0" lang="en-US" sz="2800" b="1" i="0" u="none" strike="noStrike" kern="0" cap="none" spc="0" normalizeH="0" baseline="0" noProof="0" dirty="0">
                <a:ln>
                  <a:noFill/>
                </a:ln>
                <a:solidFill>
                  <a:srgbClr val="253B70"/>
                </a:solidFill>
                <a:effectLst/>
                <a:uLnTx/>
                <a:uFillTx/>
                <a:latin typeface="Century Gothic"/>
                <a:ea typeface="Century Gothic"/>
                <a:cs typeface="Century Gothic"/>
                <a:sym typeface="Century Gothic"/>
              </a:rPr>
              <a:t>Timeline to Election Day: </a:t>
            </a:r>
            <a:r>
              <a:rPr kumimoji="0" lang="en-US" sz="2800" b="1" i="0" u="none" strike="noStrike" kern="0" cap="none" spc="0" normalizeH="0" baseline="0" noProof="0" dirty="0">
                <a:ln>
                  <a:noFill/>
                </a:ln>
                <a:solidFill>
                  <a:schemeClr val="accent2"/>
                </a:solidFill>
                <a:effectLst/>
                <a:uLnTx/>
                <a:uFillTx/>
                <a:latin typeface="Century Gothic"/>
                <a:ea typeface="Century Gothic"/>
                <a:cs typeface="Century Gothic"/>
                <a:sym typeface="Century Gothic"/>
              </a:rPr>
              <a:t>Common Opposition Points</a:t>
            </a:r>
            <a:endParaRPr kumimoji="0" sz="1400" b="0" i="0" u="none" strike="noStrike" kern="0" cap="none" spc="0" normalizeH="0" baseline="0" noProof="0" dirty="0">
              <a:ln>
                <a:noFill/>
              </a:ln>
              <a:solidFill>
                <a:schemeClr val="accent2"/>
              </a:solidFill>
              <a:effectLst/>
              <a:uLnTx/>
              <a:uFillTx/>
              <a:latin typeface="Arial"/>
              <a:ea typeface="Arial"/>
              <a:cs typeface="Arial"/>
              <a:sym typeface="Arial"/>
            </a:endParaRPr>
          </a:p>
        </p:txBody>
      </p:sp>
      <p:sp>
        <p:nvSpPr>
          <p:cNvPr id="2096" name="Google Shape;2096;p37"/>
          <p:cNvSpPr/>
          <p:nvPr/>
        </p:nvSpPr>
        <p:spPr>
          <a:xfrm>
            <a:off x="350520" y="6320628"/>
            <a:ext cx="10987500" cy="375000"/>
          </a:xfrm>
          <a:prstGeom prst="rect">
            <a:avLst/>
          </a:prstGeom>
          <a:solidFill>
            <a:srgbClr val="CCCCCC"/>
          </a:solid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r>
              <a:rPr kumimoji="0" lang="en-US" sz="1600" b="1" i="0" u="none" strike="noStrike" kern="0" cap="none" spc="0" normalizeH="0" baseline="0" noProof="0" dirty="0">
                <a:ln>
                  <a:noFill/>
                </a:ln>
                <a:solidFill>
                  <a:srgbClr val="000000"/>
                </a:solidFill>
                <a:effectLst/>
                <a:uLnTx/>
                <a:uFillTx/>
                <a:latin typeface="Arial"/>
                <a:ea typeface="Arial"/>
                <a:cs typeface="Arial"/>
                <a:sym typeface="Arial"/>
              </a:rPr>
              <a:t>	&lt;	</a:t>
            </a:r>
            <a:r>
              <a:rPr lang="en-US" sz="1600" b="1" kern="0" dirty="0">
                <a:solidFill>
                  <a:srgbClr val="000000"/>
                </a:solidFill>
                <a:latin typeface="Arial"/>
                <a:ea typeface="Arial"/>
                <a:cs typeface="Arial"/>
                <a:sym typeface="Arial"/>
              </a:rPr>
              <a:t>Nov-Jan</a:t>
            </a:r>
            <a:r>
              <a:rPr kumimoji="0" lang="en-US" sz="1600" b="1" i="0" u="none" strike="noStrike" kern="0" cap="none" spc="0" normalizeH="0" baseline="0" noProof="0" dirty="0">
                <a:ln>
                  <a:noFill/>
                </a:ln>
                <a:solidFill>
                  <a:srgbClr val="000000"/>
                </a:solidFill>
                <a:effectLst/>
                <a:uLnTx/>
                <a:uFillTx/>
                <a:latin typeface="Arial"/>
                <a:ea typeface="Arial"/>
                <a:cs typeface="Arial"/>
                <a:sym typeface="Arial"/>
              </a:rPr>
              <a:t>	       	Feb-Apr	   	  May-Aug        	  Sept-Oct    	       </a:t>
            </a:r>
            <a:r>
              <a:rPr kumimoji="0" lang="en-US" sz="1600" b="1" i="0" u="none" strike="noStrike" kern="0" cap="none" spc="0" normalizeH="0" baseline="0" noProof="0" dirty="0">
                <a:ln>
                  <a:noFill/>
                </a:ln>
                <a:solidFill>
                  <a:srgbClr val="000000"/>
                </a:solidFill>
                <a:effectLst/>
                <a:highlight>
                  <a:srgbClr val="FFFF00"/>
                </a:highlight>
                <a:uLnTx/>
                <a:uFillTx/>
                <a:latin typeface="Arial"/>
                <a:ea typeface="Arial"/>
                <a:cs typeface="Arial"/>
                <a:sym typeface="Arial"/>
              </a:rPr>
              <a:t>Election Day</a:t>
            </a:r>
            <a:endParaRPr kumimoji="0" sz="1600" b="1" i="0" u="none" strike="noStrike" kern="0" cap="none" spc="0" normalizeH="0" baseline="0" noProof="0" dirty="0">
              <a:ln>
                <a:noFill/>
              </a:ln>
              <a:solidFill>
                <a:srgbClr val="000000"/>
              </a:solidFill>
              <a:effectLst/>
              <a:highlight>
                <a:srgbClr val="FFFF00"/>
              </a:highlight>
              <a:uLnTx/>
              <a:uFillTx/>
              <a:latin typeface="Arial"/>
              <a:ea typeface="Arial"/>
              <a:cs typeface="Arial"/>
              <a:sym typeface="Arial"/>
            </a:endParaRPr>
          </a:p>
        </p:txBody>
      </p:sp>
      <p:sp>
        <p:nvSpPr>
          <p:cNvPr id="2097" name="Google Shape;2097;p37"/>
          <p:cNvSpPr txBox="1"/>
          <p:nvPr/>
        </p:nvSpPr>
        <p:spPr>
          <a:xfrm>
            <a:off x="409529" y="2388964"/>
            <a:ext cx="2002966" cy="582600"/>
          </a:xfrm>
          <a:prstGeom prst="rect">
            <a:avLst/>
          </a:prstGeom>
          <a:solidFill>
            <a:schemeClr val="bg2"/>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500" b="1" i="0" u="none" strike="noStrike" kern="0" cap="none" spc="0" normalizeH="0" baseline="0" noProof="0" dirty="0">
                <a:ln>
                  <a:noFill/>
                </a:ln>
                <a:solidFill>
                  <a:srgbClr val="FFFFFF"/>
                </a:solidFill>
                <a:effectLst/>
                <a:uLnTx/>
                <a:uFillTx/>
                <a:latin typeface="Arial"/>
                <a:ea typeface="Arial"/>
                <a:cs typeface="Arial"/>
                <a:sym typeface="Arial"/>
              </a:rPr>
              <a:t>Start with a Strong Foundation</a:t>
            </a:r>
            <a:endParaRPr kumimoji="0" sz="1500" b="1"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2098" name="Google Shape;2098;p37"/>
          <p:cNvSpPr txBox="1"/>
          <p:nvPr/>
        </p:nvSpPr>
        <p:spPr>
          <a:xfrm>
            <a:off x="1465755" y="3049476"/>
            <a:ext cx="2543076" cy="582600"/>
          </a:xfrm>
          <a:prstGeom prst="rect">
            <a:avLst/>
          </a:prstGeom>
          <a:solidFill>
            <a:schemeClr val="bg2"/>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500" b="1" i="0" u="none" strike="noStrike" kern="0" cap="none" spc="0" normalizeH="0" baseline="0" noProof="0" dirty="0">
                <a:ln>
                  <a:noFill/>
                </a:ln>
                <a:solidFill>
                  <a:srgbClr val="FFFFFF"/>
                </a:solidFill>
                <a:effectLst/>
                <a:uLnTx/>
                <a:uFillTx/>
                <a:latin typeface="Arial"/>
                <a:ea typeface="Arial"/>
                <a:cs typeface="Arial"/>
                <a:sym typeface="Arial"/>
              </a:rPr>
              <a:t>Chart Your Course</a:t>
            </a:r>
            <a:endParaRPr kumimoji="0" sz="1500" b="1"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400" b="1" i="0" u="none" strike="noStrike" kern="0" cap="none" spc="0" normalizeH="0" baseline="0" noProof="0" dirty="0">
                <a:ln>
                  <a:noFill/>
                </a:ln>
                <a:solidFill>
                  <a:srgbClr val="FFFFFF"/>
                </a:solidFill>
                <a:effectLst/>
                <a:uLnTx/>
                <a:uFillTx/>
                <a:latin typeface="Arial"/>
                <a:ea typeface="Arial"/>
                <a:cs typeface="Arial"/>
                <a:sym typeface="Arial"/>
              </a:rPr>
              <a:t>(Steps A - G)</a:t>
            </a:r>
            <a:endParaRPr kumimoji="0" sz="1400" b="1"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2099" name="Google Shape;2099;p37"/>
          <p:cNvSpPr txBox="1"/>
          <p:nvPr/>
        </p:nvSpPr>
        <p:spPr>
          <a:xfrm>
            <a:off x="2942997" y="4377850"/>
            <a:ext cx="2777776" cy="582600"/>
          </a:xfrm>
          <a:prstGeom prst="rect">
            <a:avLst/>
          </a:prstGeom>
          <a:solidFill>
            <a:schemeClr val="bg2"/>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500" b="1" i="0" u="none" strike="noStrike" kern="0" cap="none" spc="0" normalizeH="0" baseline="0" noProof="0">
                <a:ln>
                  <a:noFill/>
                </a:ln>
                <a:solidFill>
                  <a:srgbClr val="FFFFFF"/>
                </a:solidFill>
                <a:effectLst/>
                <a:uLnTx/>
                <a:uFillTx/>
                <a:latin typeface="Arial"/>
                <a:ea typeface="Arial"/>
                <a:cs typeface="Arial"/>
                <a:sym typeface="Arial"/>
              </a:rPr>
              <a:t>Craft Your Ballot Measure</a:t>
            </a:r>
            <a:endParaRPr kumimoji="0" sz="15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400" b="1" i="0" u="none" strike="noStrike" kern="0" cap="none" spc="0" normalizeH="0" baseline="0" noProof="0">
                <a:ln>
                  <a:noFill/>
                </a:ln>
                <a:solidFill>
                  <a:srgbClr val="FFFFFF"/>
                </a:solidFill>
                <a:effectLst/>
                <a:uLnTx/>
                <a:uFillTx/>
                <a:latin typeface="Arial"/>
                <a:ea typeface="Arial"/>
                <a:cs typeface="Arial"/>
                <a:sym typeface="Arial"/>
              </a:rPr>
              <a:t>(Steps K - N)</a:t>
            </a:r>
            <a:endParaRPr kumimoji="0" sz="1400" b="1"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100" name="Google Shape;2100;p37"/>
          <p:cNvSpPr txBox="1"/>
          <p:nvPr/>
        </p:nvSpPr>
        <p:spPr>
          <a:xfrm>
            <a:off x="1465755" y="3717338"/>
            <a:ext cx="9909000" cy="582600"/>
          </a:xfrm>
          <a:prstGeom prst="rect">
            <a:avLst/>
          </a:prstGeom>
          <a:solidFill>
            <a:schemeClr val="bg2"/>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500" b="1" i="0" u="none" strike="noStrike" kern="0" cap="none" spc="0" normalizeH="0" baseline="0" noProof="0">
                <a:ln>
                  <a:noFill/>
                </a:ln>
                <a:solidFill>
                  <a:srgbClr val="FFFFFF"/>
                </a:solidFill>
                <a:effectLst/>
                <a:uLnTx/>
                <a:uFillTx/>
                <a:latin typeface="Arial"/>
                <a:ea typeface="Arial"/>
                <a:cs typeface="Arial"/>
                <a:sym typeface="Arial"/>
              </a:rPr>
              <a:t>Build and Engage Your Coalition</a:t>
            </a:r>
            <a:endParaRPr kumimoji="0" sz="15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400" b="1" i="0" u="none" strike="noStrike" kern="0" cap="none" spc="0" normalizeH="0" baseline="0" noProof="0">
                <a:ln>
                  <a:noFill/>
                </a:ln>
                <a:solidFill>
                  <a:srgbClr val="FFFFFF"/>
                </a:solidFill>
                <a:effectLst/>
                <a:uLnTx/>
                <a:uFillTx/>
                <a:latin typeface="Arial"/>
                <a:ea typeface="Arial"/>
                <a:cs typeface="Arial"/>
                <a:sym typeface="Arial"/>
              </a:rPr>
              <a:t>(Steps H - J)</a:t>
            </a:r>
            <a:endParaRPr kumimoji="0" sz="1400" b="1"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101" name="Google Shape;2101;p37"/>
          <p:cNvSpPr txBox="1"/>
          <p:nvPr/>
        </p:nvSpPr>
        <p:spPr>
          <a:xfrm>
            <a:off x="6046884" y="5029418"/>
            <a:ext cx="5227719" cy="582600"/>
          </a:xfrm>
          <a:prstGeom prst="rect">
            <a:avLst/>
          </a:prstGeom>
          <a:solidFill>
            <a:schemeClr val="bg2"/>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500" b="1" i="0" u="none" strike="noStrike" kern="0" cap="none" spc="0" normalizeH="0" baseline="0" noProof="0">
                <a:ln>
                  <a:noFill/>
                </a:ln>
                <a:solidFill>
                  <a:srgbClr val="FFFFFF"/>
                </a:solidFill>
                <a:effectLst/>
                <a:uLnTx/>
                <a:uFillTx/>
                <a:latin typeface="Arial"/>
                <a:ea typeface="Arial"/>
                <a:cs typeface="Arial"/>
                <a:sym typeface="Arial"/>
              </a:rPr>
              <a:t>Build a Strong Campaign Infrastructure</a:t>
            </a:r>
            <a:endParaRPr kumimoji="0" sz="15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400" b="1" i="0" u="none" strike="noStrike" kern="0" cap="none" spc="0" normalizeH="0" baseline="0" noProof="0">
                <a:ln>
                  <a:noFill/>
                </a:ln>
                <a:solidFill>
                  <a:srgbClr val="FFFFFF"/>
                </a:solidFill>
                <a:effectLst/>
                <a:uLnTx/>
                <a:uFillTx/>
                <a:latin typeface="Arial"/>
                <a:ea typeface="Arial"/>
                <a:cs typeface="Arial"/>
                <a:sym typeface="Arial"/>
              </a:rPr>
              <a:t>(Steps O - T)</a:t>
            </a:r>
            <a:endParaRPr kumimoji="0" sz="1400" b="1"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102" name="Google Shape;2102;p37"/>
          <p:cNvSpPr txBox="1"/>
          <p:nvPr/>
        </p:nvSpPr>
        <p:spPr>
          <a:xfrm>
            <a:off x="6349599" y="5679817"/>
            <a:ext cx="4926300" cy="582600"/>
          </a:xfrm>
          <a:prstGeom prst="rect">
            <a:avLst/>
          </a:prstGeom>
          <a:solidFill>
            <a:schemeClr val="bg2"/>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500" b="1" i="0" u="none" strike="noStrike" kern="0" cap="none" spc="0" normalizeH="0" baseline="0" noProof="0" dirty="0">
                <a:ln>
                  <a:noFill/>
                </a:ln>
                <a:solidFill>
                  <a:srgbClr val="FFFFFF"/>
                </a:solidFill>
                <a:effectLst/>
                <a:uLnTx/>
                <a:uFillTx/>
                <a:latin typeface="Arial"/>
                <a:ea typeface="Arial"/>
                <a:cs typeface="Arial"/>
                <a:sym typeface="Arial"/>
              </a:rPr>
              <a:t>Communicate with the Public and Engage Voters</a:t>
            </a:r>
            <a:endParaRPr kumimoji="0" sz="1500" b="1" i="0" u="none" strike="noStrike" kern="0" cap="none" spc="0" normalizeH="0" baseline="0" noProof="0" dirty="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FFFFFF"/>
              </a:buClr>
              <a:buSzPts val="1400"/>
              <a:buFont typeface="Arial"/>
              <a:buNone/>
              <a:tabLst/>
              <a:defRPr/>
            </a:pPr>
            <a:r>
              <a:rPr kumimoji="0" lang="en-US" sz="1400" b="1" i="0" u="none" strike="noStrike" kern="0" cap="none" spc="0" normalizeH="0" baseline="0" noProof="0" dirty="0">
                <a:ln>
                  <a:noFill/>
                </a:ln>
                <a:solidFill>
                  <a:srgbClr val="FFFFFF"/>
                </a:solidFill>
                <a:effectLst/>
                <a:uLnTx/>
                <a:uFillTx/>
                <a:latin typeface="Arial"/>
                <a:ea typeface="Arial"/>
                <a:cs typeface="Arial"/>
                <a:sym typeface="Arial"/>
              </a:rPr>
              <a:t>(Steps U - Z)</a:t>
            </a:r>
            <a:endParaRPr kumimoji="0" sz="1400" b="1"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3" name="Rectangle: Rounded Corners 2">
            <a:extLst>
              <a:ext uri="{FF2B5EF4-FFF2-40B4-BE49-F238E27FC236}">
                <a16:creationId xmlns:a16="http://schemas.microsoft.com/office/drawing/2014/main" id="{B32E05AB-95DE-2D08-44C6-E40D96F1C1A4}"/>
              </a:ext>
            </a:extLst>
          </p:cNvPr>
          <p:cNvSpPr/>
          <p:nvPr/>
        </p:nvSpPr>
        <p:spPr>
          <a:xfrm>
            <a:off x="2248861" y="902423"/>
            <a:ext cx="1779373" cy="1100260"/>
          </a:xfrm>
          <a:prstGeom prst="roundRect">
            <a:avLst/>
          </a:prstGeom>
          <a:ln>
            <a:solidFill>
              <a:schemeClr val="accent2">
                <a:lumMod val="75000"/>
              </a:schemeClr>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600" dirty="0"/>
              <a:t>Prevent ballot placement or influence question design</a:t>
            </a:r>
          </a:p>
        </p:txBody>
      </p:sp>
      <p:cxnSp>
        <p:nvCxnSpPr>
          <p:cNvPr id="5" name="Straight Connector 4">
            <a:extLst>
              <a:ext uri="{FF2B5EF4-FFF2-40B4-BE49-F238E27FC236}">
                <a16:creationId xmlns:a16="http://schemas.microsoft.com/office/drawing/2014/main" id="{1F745FFA-AF5C-8581-BF62-8647688EEF81}"/>
              </a:ext>
            </a:extLst>
          </p:cNvPr>
          <p:cNvCxnSpPr>
            <a:cxnSpLocks/>
            <a:stCxn id="12" idx="2"/>
          </p:cNvCxnSpPr>
          <p:nvPr/>
        </p:nvCxnSpPr>
        <p:spPr>
          <a:xfrm>
            <a:off x="5119106" y="1522409"/>
            <a:ext cx="2060170" cy="3531423"/>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Rounded Corners 11">
            <a:extLst>
              <a:ext uri="{FF2B5EF4-FFF2-40B4-BE49-F238E27FC236}">
                <a16:creationId xmlns:a16="http://schemas.microsoft.com/office/drawing/2014/main" id="{EE31B1D3-5610-A4C6-C212-A09C6C12D252}"/>
              </a:ext>
            </a:extLst>
          </p:cNvPr>
          <p:cNvSpPr/>
          <p:nvPr/>
        </p:nvSpPr>
        <p:spPr>
          <a:xfrm>
            <a:off x="4142212" y="939809"/>
            <a:ext cx="1953788" cy="582600"/>
          </a:xfrm>
          <a:prstGeom prst="roundRect">
            <a:avLst/>
          </a:prstGeom>
          <a:ln>
            <a:solidFill>
              <a:schemeClr val="accent2">
                <a:lumMod val="75000"/>
              </a:schemeClr>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600" dirty="0"/>
              <a:t>Discourage campaign donors</a:t>
            </a:r>
          </a:p>
        </p:txBody>
      </p:sp>
      <p:sp>
        <p:nvSpPr>
          <p:cNvPr id="13" name="Rectangle: Rounded Corners 12">
            <a:extLst>
              <a:ext uri="{FF2B5EF4-FFF2-40B4-BE49-F238E27FC236}">
                <a16:creationId xmlns:a16="http://schemas.microsoft.com/office/drawing/2014/main" id="{E4622DB2-E65E-6066-5C34-D7E4156E84CE}"/>
              </a:ext>
            </a:extLst>
          </p:cNvPr>
          <p:cNvSpPr/>
          <p:nvPr/>
        </p:nvSpPr>
        <p:spPr>
          <a:xfrm>
            <a:off x="5692684" y="1607671"/>
            <a:ext cx="1953788" cy="582600"/>
          </a:xfrm>
          <a:prstGeom prst="roundRect">
            <a:avLst/>
          </a:prstGeom>
          <a:ln>
            <a:solidFill>
              <a:schemeClr val="accent2">
                <a:lumMod val="75000"/>
              </a:schemeClr>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600" dirty="0"/>
              <a:t>Publicly oppose in earned media </a:t>
            </a:r>
          </a:p>
        </p:txBody>
      </p:sp>
      <p:sp>
        <p:nvSpPr>
          <p:cNvPr id="15" name="Rectangle: Rounded Corners 14">
            <a:extLst>
              <a:ext uri="{FF2B5EF4-FFF2-40B4-BE49-F238E27FC236}">
                <a16:creationId xmlns:a16="http://schemas.microsoft.com/office/drawing/2014/main" id="{B2F7E734-18CD-1650-5448-740754FB4BD4}"/>
              </a:ext>
            </a:extLst>
          </p:cNvPr>
          <p:cNvSpPr/>
          <p:nvPr/>
        </p:nvSpPr>
        <p:spPr>
          <a:xfrm>
            <a:off x="6996187" y="803405"/>
            <a:ext cx="2420984" cy="750268"/>
          </a:xfrm>
          <a:prstGeom prst="roundRect">
            <a:avLst/>
          </a:prstGeom>
          <a:ln>
            <a:solidFill>
              <a:schemeClr val="accent2">
                <a:lumMod val="75000"/>
              </a:schemeClr>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600" dirty="0"/>
              <a:t>Paid voter contact (direct mail, digital ads)</a:t>
            </a:r>
          </a:p>
        </p:txBody>
      </p:sp>
      <p:sp>
        <p:nvSpPr>
          <p:cNvPr id="17" name="Rectangle: Rounded Corners 16">
            <a:extLst>
              <a:ext uri="{FF2B5EF4-FFF2-40B4-BE49-F238E27FC236}">
                <a16:creationId xmlns:a16="http://schemas.microsoft.com/office/drawing/2014/main" id="{7ED5F4CC-9CEF-9320-BBCB-610D52FFA5CE}"/>
              </a:ext>
            </a:extLst>
          </p:cNvPr>
          <p:cNvSpPr/>
          <p:nvPr/>
        </p:nvSpPr>
        <p:spPr>
          <a:xfrm>
            <a:off x="9789643" y="813799"/>
            <a:ext cx="1953788" cy="1398894"/>
          </a:xfrm>
          <a:prstGeom prst="roundRect">
            <a:avLst/>
          </a:prstGeom>
          <a:ln>
            <a:solidFill>
              <a:schemeClr val="accent2">
                <a:lumMod val="75000"/>
              </a:schemeClr>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600" dirty="0"/>
              <a:t>Obstruct implementation (via lawsuit, refusal to comply, repeal initiative)</a:t>
            </a:r>
          </a:p>
        </p:txBody>
      </p:sp>
      <p:sp>
        <p:nvSpPr>
          <p:cNvPr id="19" name="Rectangle: Rounded Corners 18">
            <a:extLst>
              <a:ext uri="{FF2B5EF4-FFF2-40B4-BE49-F238E27FC236}">
                <a16:creationId xmlns:a16="http://schemas.microsoft.com/office/drawing/2014/main" id="{027C9B47-53CE-B022-C4CF-69152C952B66}"/>
              </a:ext>
            </a:extLst>
          </p:cNvPr>
          <p:cNvSpPr/>
          <p:nvPr/>
        </p:nvSpPr>
        <p:spPr>
          <a:xfrm>
            <a:off x="335172" y="785750"/>
            <a:ext cx="1779373" cy="1294845"/>
          </a:xfrm>
          <a:prstGeom prst="roundRect">
            <a:avLst/>
          </a:prstGeom>
          <a:ln>
            <a:solidFill>
              <a:schemeClr val="accent2">
                <a:lumMod val="75000"/>
              </a:schemeClr>
            </a:solid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600" dirty="0"/>
              <a:t>Discourage consideration of tax mechanisms or ballot measure</a:t>
            </a:r>
          </a:p>
        </p:txBody>
      </p:sp>
      <p:pic>
        <p:nvPicPr>
          <p:cNvPr id="21" name="Picture 20" descr="A blue sign with white text&#10;&#10;AI-generated content may be incorrect.">
            <a:extLst>
              <a:ext uri="{FF2B5EF4-FFF2-40B4-BE49-F238E27FC236}">
                <a16:creationId xmlns:a16="http://schemas.microsoft.com/office/drawing/2014/main" id="{EF546915-2B1B-1D3B-0D47-DF9752F551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1611" y="180652"/>
            <a:ext cx="1446287" cy="433873"/>
          </a:xfrm>
          <a:prstGeom prst="rect">
            <a:avLst/>
          </a:prstGeom>
        </p:spPr>
      </p:pic>
      <p:cxnSp>
        <p:nvCxnSpPr>
          <p:cNvPr id="23" name="Straight Connector 22">
            <a:extLst>
              <a:ext uri="{FF2B5EF4-FFF2-40B4-BE49-F238E27FC236}">
                <a16:creationId xmlns:a16="http://schemas.microsoft.com/office/drawing/2014/main" id="{7ECBA544-6197-7D6F-CB41-465DAE5118CD}"/>
              </a:ext>
            </a:extLst>
          </p:cNvPr>
          <p:cNvCxnSpPr>
            <a:stCxn id="19" idx="2"/>
            <a:endCxn id="2098" idx="0"/>
          </p:cNvCxnSpPr>
          <p:nvPr/>
        </p:nvCxnSpPr>
        <p:spPr>
          <a:xfrm>
            <a:off x="1224859" y="2080595"/>
            <a:ext cx="1512434" cy="968881"/>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E72A3AB-F442-AB96-D0D8-D5EAB2B446DC}"/>
              </a:ext>
            </a:extLst>
          </p:cNvPr>
          <p:cNvCxnSpPr>
            <a:cxnSpLocks/>
            <a:stCxn id="3" idx="2"/>
            <a:endCxn id="2099" idx="0"/>
          </p:cNvCxnSpPr>
          <p:nvPr/>
        </p:nvCxnSpPr>
        <p:spPr>
          <a:xfrm>
            <a:off x="3138548" y="2002683"/>
            <a:ext cx="1193337" cy="2375167"/>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00D833A-393E-522F-5F54-B22DAC9191D1}"/>
              </a:ext>
            </a:extLst>
          </p:cNvPr>
          <p:cNvCxnSpPr>
            <a:stCxn id="13" idx="2"/>
            <a:endCxn id="2102" idx="0"/>
          </p:cNvCxnSpPr>
          <p:nvPr/>
        </p:nvCxnSpPr>
        <p:spPr>
          <a:xfrm>
            <a:off x="6669578" y="2190271"/>
            <a:ext cx="2143171" cy="3489546"/>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1C2A2C2-291F-7018-10E2-E97D774EB35F}"/>
              </a:ext>
            </a:extLst>
          </p:cNvPr>
          <p:cNvCxnSpPr>
            <a:stCxn id="15" idx="2"/>
            <a:endCxn id="2102" idx="0"/>
          </p:cNvCxnSpPr>
          <p:nvPr/>
        </p:nvCxnSpPr>
        <p:spPr>
          <a:xfrm>
            <a:off x="8206679" y="1553673"/>
            <a:ext cx="606070" cy="4126144"/>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D3628C1-3C94-0559-0B5F-5480E388DA42}"/>
              </a:ext>
            </a:extLst>
          </p:cNvPr>
          <p:cNvCxnSpPr>
            <a:stCxn id="17" idx="2"/>
            <a:endCxn id="2088" idx="0"/>
          </p:cNvCxnSpPr>
          <p:nvPr/>
        </p:nvCxnSpPr>
        <p:spPr>
          <a:xfrm>
            <a:off x="10766537" y="2212693"/>
            <a:ext cx="841581" cy="4174137"/>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F341F-79F6-152F-AB4A-1E20F918CEE1}"/>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8EF6C6B-BC08-98E8-6176-8D3CE8DDE174}"/>
              </a:ext>
            </a:extLst>
          </p:cNvPr>
          <p:cNvSpPr/>
          <p:nvPr/>
        </p:nvSpPr>
        <p:spPr>
          <a:xfrm>
            <a:off x="5167339" y="4841580"/>
            <a:ext cx="5540247" cy="736702"/>
          </a:xfrm>
          <a:prstGeom prst="roundRect">
            <a:avLst>
              <a:gd name="adj" fmla="val 8984"/>
            </a:avLst>
          </a:prstGeom>
          <a:solidFill>
            <a:schemeClr val="accent1"/>
          </a:solid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6" name="TextBox 5">
            <a:extLst>
              <a:ext uri="{FF2B5EF4-FFF2-40B4-BE49-F238E27FC236}">
                <a16:creationId xmlns:a16="http://schemas.microsoft.com/office/drawing/2014/main" id="{9F477A00-C646-CBBA-4626-16BF3AD883ED}"/>
              </a:ext>
            </a:extLst>
          </p:cNvPr>
          <p:cNvSpPr txBox="1"/>
          <p:nvPr/>
        </p:nvSpPr>
        <p:spPr>
          <a:xfrm>
            <a:off x="251896" y="607100"/>
            <a:ext cx="3809465" cy="1569660"/>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3200" b="1" i="0" u="none" strike="noStrike" kern="1200" cap="none" spc="0" normalizeH="0" baseline="0" noProof="0" dirty="0">
                <a:ln>
                  <a:noFill/>
                </a:ln>
                <a:solidFill>
                  <a:schemeClr val="tx2"/>
                </a:solidFill>
                <a:effectLst/>
                <a:uLnTx/>
                <a:uFillTx/>
                <a:latin typeface="Century Gothic" panose="020B0502020202020204" pitchFamily="34" charset="0"/>
                <a:ea typeface="游ゴシック"/>
                <a:cs typeface="Mitr Light" panose="00000400000000000000" pitchFamily="2" charset="-34"/>
              </a:rPr>
              <a:t>Strategies for neutralizing the opposition</a:t>
            </a:r>
          </a:p>
        </p:txBody>
      </p:sp>
      <p:sp>
        <p:nvSpPr>
          <p:cNvPr id="9" name="TextBox 8">
            <a:extLst>
              <a:ext uri="{FF2B5EF4-FFF2-40B4-BE49-F238E27FC236}">
                <a16:creationId xmlns:a16="http://schemas.microsoft.com/office/drawing/2014/main" id="{180177EA-877B-968E-35D9-34E133EFDFD0}"/>
              </a:ext>
            </a:extLst>
          </p:cNvPr>
          <p:cNvSpPr txBox="1"/>
          <p:nvPr/>
        </p:nvSpPr>
        <p:spPr>
          <a:xfrm>
            <a:off x="5405857" y="4908200"/>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prstClr val="white">
                    <a:lumMod val="95000"/>
                  </a:prstClr>
                </a:solidFill>
                <a:latin typeface="Century Gothic" panose="020B0502020202020204" pitchFamily="34" charset="0"/>
                <a:ea typeface="游ゴシック"/>
              </a:rPr>
              <a:t>DIRECTLY COUNTER</a:t>
            </a:r>
            <a:endParaRPr kumimoji="0" lang="en-US" sz="5400" b="1" i="0" u="none" strike="noStrike" kern="1200" cap="none" spc="0" normalizeH="0" baseline="0" noProof="0" dirty="0">
              <a:ln>
                <a:noFill/>
              </a:ln>
              <a:solidFill>
                <a:prstClr val="white">
                  <a:lumMod val="95000"/>
                </a:prstClr>
              </a:solidFill>
              <a:effectLst/>
              <a:uLnTx/>
              <a:uFillTx/>
              <a:latin typeface="Century Gothic" panose="020B0502020202020204" pitchFamily="34" charset="0"/>
              <a:ea typeface="游ゴシック"/>
              <a:cs typeface="+mn-cs"/>
            </a:endParaRPr>
          </a:p>
        </p:txBody>
      </p:sp>
      <p:sp>
        <p:nvSpPr>
          <p:cNvPr id="52" name="Rectangle: Rounded Corners 51">
            <a:extLst>
              <a:ext uri="{FF2B5EF4-FFF2-40B4-BE49-F238E27FC236}">
                <a16:creationId xmlns:a16="http://schemas.microsoft.com/office/drawing/2014/main" id="{0D936004-1209-9C7D-5757-BE02A167F8C0}"/>
              </a:ext>
            </a:extLst>
          </p:cNvPr>
          <p:cNvSpPr/>
          <p:nvPr/>
        </p:nvSpPr>
        <p:spPr>
          <a:xfrm>
            <a:off x="5199008" y="341219"/>
            <a:ext cx="5540247" cy="736702"/>
          </a:xfrm>
          <a:prstGeom prst="roundRect">
            <a:avLst>
              <a:gd name="adj" fmla="val 8984"/>
            </a:avLst>
          </a:prstGeom>
          <a:solidFill>
            <a:schemeClr val="accent1"/>
          </a:solid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53" name="TextBox 52">
            <a:extLst>
              <a:ext uri="{FF2B5EF4-FFF2-40B4-BE49-F238E27FC236}">
                <a16:creationId xmlns:a16="http://schemas.microsoft.com/office/drawing/2014/main" id="{84F56B16-2E07-7C4C-14D7-F2C871582AB5}"/>
              </a:ext>
            </a:extLst>
          </p:cNvPr>
          <p:cNvSpPr txBox="1"/>
          <p:nvPr/>
        </p:nvSpPr>
        <p:spPr>
          <a:xfrm>
            <a:off x="5437526" y="407839"/>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JOIN IN</a:t>
            </a:r>
            <a:endParaRPr kumimoji="0" lang="en-US" sz="48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55" name="Rectangle: Rounded Corners 54">
            <a:extLst>
              <a:ext uri="{FF2B5EF4-FFF2-40B4-BE49-F238E27FC236}">
                <a16:creationId xmlns:a16="http://schemas.microsoft.com/office/drawing/2014/main" id="{FC0E8CF0-88A0-F565-2DB7-AFA81A56ED11}"/>
              </a:ext>
            </a:extLst>
          </p:cNvPr>
          <p:cNvSpPr/>
          <p:nvPr/>
        </p:nvSpPr>
        <p:spPr>
          <a:xfrm>
            <a:off x="5199008" y="1237753"/>
            <a:ext cx="5540247" cy="736702"/>
          </a:xfrm>
          <a:prstGeom prst="roundRect">
            <a:avLst>
              <a:gd name="adj" fmla="val 8984"/>
            </a:avLst>
          </a:prstGeom>
          <a:solidFill>
            <a:schemeClr val="accent1"/>
          </a:solid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56" name="TextBox 55">
            <a:extLst>
              <a:ext uri="{FF2B5EF4-FFF2-40B4-BE49-F238E27FC236}">
                <a16:creationId xmlns:a16="http://schemas.microsoft.com/office/drawing/2014/main" id="{A7291B11-E9C8-6A99-9F45-D4DAE9AC2B2E}"/>
              </a:ext>
            </a:extLst>
          </p:cNvPr>
          <p:cNvSpPr txBox="1"/>
          <p:nvPr/>
        </p:nvSpPr>
        <p:spPr>
          <a:xfrm>
            <a:off x="5437526" y="1304373"/>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NEGOTIATE/MODIFY</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57" name="Rectangle: Rounded Corners 56">
            <a:extLst>
              <a:ext uri="{FF2B5EF4-FFF2-40B4-BE49-F238E27FC236}">
                <a16:creationId xmlns:a16="http://schemas.microsoft.com/office/drawing/2014/main" id="{3DA89C88-8DA9-6FC8-52D0-EE712B942986}"/>
              </a:ext>
            </a:extLst>
          </p:cNvPr>
          <p:cNvSpPr/>
          <p:nvPr/>
        </p:nvSpPr>
        <p:spPr>
          <a:xfrm>
            <a:off x="5199008" y="2144421"/>
            <a:ext cx="5540247" cy="736702"/>
          </a:xfrm>
          <a:prstGeom prst="roundRect">
            <a:avLst>
              <a:gd name="adj" fmla="val 8984"/>
            </a:avLst>
          </a:prstGeom>
          <a:solidFill>
            <a:schemeClr val="accent1"/>
          </a:solidFill>
          <a:ln w="571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58" name="TextBox 57">
            <a:extLst>
              <a:ext uri="{FF2B5EF4-FFF2-40B4-BE49-F238E27FC236}">
                <a16:creationId xmlns:a16="http://schemas.microsoft.com/office/drawing/2014/main" id="{27732ECA-5DD4-F712-B34F-FCBA26C1904D}"/>
              </a:ext>
            </a:extLst>
          </p:cNvPr>
          <p:cNvSpPr txBox="1"/>
          <p:nvPr/>
        </p:nvSpPr>
        <p:spPr>
          <a:xfrm>
            <a:off x="5437526" y="2211041"/>
            <a:ext cx="5456109" cy="646331"/>
          </a:xfrm>
          <a:prstGeom prst="rect">
            <a:avLst/>
          </a:prstGeom>
          <a:noFill/>
        </p:spPr>
        <p:txBody>
          <a:bodyPr wrap="square" rtlCol="0">
            <a:spAutoFit/>
          </a:bodyPr>
          <a:lstStyle/>
          <a:p>
            <a:pPr>
              <a:defRPr/>
            </a:pPr>
            <a:r>
              <a:rPr lang="en-US" sz="3600" b="1" dirty="0">
                <a:solidFill>
                  <a:schemeClr val="bg1"/>
                </a:solidFill>
                <a:latin typeface="Century Gothic" panose="020B0502020202020204" pitchFamily="34" charset="0"/>
                <a:ea typeface="游ゴシック"/>
              </a:rPr>
              <a:t>PERSUADE</a:t>
            </a:r>
            <a:endParaRPr kumimoji="0" lang="en-US" sz="54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59" name="Rectangle: Rounded Corners 58">
            <a:extLst>
              <a:ext uri="{FF2B5EF4-FFF2-40B4-BE49-F238E27FC236}">
                <a16:creationId xmlns:a16="http://schemas.microsoft.com/office/drawing/2014/main" id="{57B1607B-E299-397F-57F9-15FFC1DAF2FE}"/>
              </a:ext>
            </a:extLst>
          </p:cNvPr>
          <p:cNvSpPr/>
          <p:nvPr/>
        </p:nvSpPr>
        <p:spPr>
          <a:xfrm>
            <a:off x="5199008" y="3039214"/>
            <a:ext cx="5540247" cy="736702"/>
          </a:xfrm>
          <a:prstGeom prst="roundRect">
            <a:avLst>
              <a:gd name="adj" fmla="val 8984"/>
            </a:avLst>
          </a:prstGeom>
          <a:solidFill>
            <a:schemeClr val="accent1"/>
          </a:solidFill>
          <a:ln w="571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60" name="TextBox 59">
            <a:extLst>
              <a:ext uri="{FF2B5EF4-FFF2-40B4-BE49-F238E27FC236}">
                <a16:creationId xmlns:a16="http://schemas.microsoft.com/office/drawing/2014/main" id="{9F058AD4-D314-8599-7ECC-85D9DB1809A9}"/>
              </a:ext>
            </a:extLst>
          </p:cNvPr>
          <p:cNvSpPr txBox="1"/>
          <p:nvPr/>
        </p:nvSpPr>
        <p:spPr>
          <a:xfrm>
            <a:off x="5437526" y="3105834"/>
            <a:ext cx="54561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rPr>
              <a:t>POSTPONE</a:t>
            </a:r>
          </a:p>
        </p:txBody>
      </p:sp>
      <p:sp>
        <p:nvSpPr>
          <p:cNvPr id="69" name="Rectangle: Rounded Corners 68">
            <a:extLst>
              <a:ext uri="{FF2B5EF4-FFF2-40B4-BE49-F238E27FC236}">
                <a16:creationId xmlns:a16="http://schemas.microsoft.com/office/drawing/2014/main" id="{5A2C4943-5B67-223F-0FDC-3B106B91A87B}"/>
              </a:ext>
            </a:extLst>
          </p:cNvPr>
          <p:cNvSpPr/>
          <p:nvPr/>
        </p:nvSpPr>
        <p:spPr>
          <a:xfrm>
            <a:off x="5167339" y="5751156"/>
            <a:ext cx="5540247" cy="736702"/>
          </a:xfrm>
          <a:prstGeom prst="roundRect">
            <a:avLst>
              <a:gd name="adj" fmla="val 8984"/>
            </a:avLst>
          </a:prstGeom>
          <a:solidFill>
            <a:schemeClr val="accent1"/>
          </a:solidFill>
          <a:ln w="57150">
            <a:solidFill>
              <a:schemeClr val="bg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70" name="TextBox 69">
            <a:extLst>
              <a:ext uri="{FF2B5EF4-FFF2-40B4-BE49-F238E27FC236}">
                <a16:creationId xmlns:a16="http://schemas.microsoft.com/office/drawing/2014/main" id="{66E453C1-5BA0-DD91-E7B5-510326856F6B}"/>
              </a:ext>
            </a:extLst>
          </p:cNvPr>
          <p:cNvSpPr txBox="1"/>
          <p:nvPr/>
        </p:nvSpPr>
        <p:spPr>
          <a:xfrm>
            <a:off x="5405857" y="5817776"/>
            <a:ext cx="5456109" cy="1415772"/>
          </a:xfrm>
          <a:prstGeom prst="rect">
            <a:avLst/>
          </a:prstGeom>
          <a:noFill/>
        </p:spPr>
        <p:txBody>
          <a:bodyPr wrap="square" rtlCol="0">
            <a:spAutoFit/>
          </a:bodyPr>
          <a:lstStyle/>
          <a:p>
            <a:pPr>
              <a:defRPr/>
            </a:pPr>
            <a:r>
              <a:rPr lang="en-US" sz="3600" b="1" dirty="0">
                <a:solidFill>
                  <a:schemeClr val="bg1"/>
                </a:solidFill>
                <a:latin typeface="Century Gothic" panose="020B0502020202020204" pitchFamily="34" charset="0"/>
                <a:ea typeface="游ゴシック"/>
              </a:rPr>
              <a:t>REDIRECT/DROWN OUT</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pic>
        <p:nvPicPr>
          <p:cNvPr id="71" name="Picture 70" descr="A hand holding a sign&#10;&#10;AI-generated content may be incorrect.">
            <a:extLst>
              <a:ext uri="{FF2B5EF4-FFF2-40B4-BE49-F238E27FC236}">
                <a16:creationId xmlns:a16="http://schemas.microsoft.com/office/drawing/2014/main" id="{D7B8823A-FED0-DB3D-4ED7-931C9CB205D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38310" y="5670237"/>
            <a:ext cx="1165761" cy="1077519"/>
          </a:xfrm>
          <a:prstGeom prst="rect">
            <a:avLst/>
          </a:prstGeom>
          <a:noFill/>
        </p:spPr>
      </p:pic>
      <p:sp>
        <p:nvSpPr>
          <p:cNvPr id="72" name="Rectangle 71">
            <a:extLst>
              <a:ext uri="{FF2B5EF4-FFF2-40B4-BE49-F238E27FC236}">
                <a16:creationId xmlns:a16="http://schemas.microsoft.com/office/drawing/2014/main" id="{C8B25C35-6CEC-BA47-D71F-6DD4CF4E84B1}"/>
              </a:ext>
            </a:extLst>
          </p:cNvPr>
          <p:cNvSpPr/>
          <p:nvPr/>
        </p:nvSpPr>
        <p:spPr>
          <a:xfrm>
            <a:off x="11305307" y="6210796"/>
            <a:ext cx="593768" cy="53696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Rounded Corners 72">
            <a:extLst>
              <a:ext uri="{FF2B5EF4-FFF2-40B4-BE49-F238E27FC236}">
                <a16:creationId xmlns:a16="http://schemas.microsoft.com/office/drawing/2014/main" id="{9A01F4A1-7767-CC2E-2038-57CC1BA15B40}"/>
              </a:ext>
            </a:extLst>
          </p:cNvPr>
          <p:cNvSpPr/>
          <p:nvPr/>
        </p:nvSpPr>
        <p:spPr>
          <a:xfrm>
            <a:off x="5167339" y="3906669"/>
            <a:ext cx="5540247" cy="736702"/>
          </a:xfrm>
          <a:prstGeom prst="roundRect">
            <a:avLst>
              <a:gd name="adj" fmla="val 8984"/>
            </a:avLst>
          </a:prstGeom>
          <a:solidFill>
            <a:schemeClr val="accent1"/>
          </a:solidFill>
          <a:ln w="57150">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74" name="TextBox 73">
            <a:extLst>
              <a:ext uri="{FF2B5EF4-FFF2-40B4-BE49-F238E27FC236}">
                <a16:creationId xmlns:a16="http://schemas.microsoft.com/office/drawing/2014/main" id="{683A54E7-7078-E9E3-212E-B06E6484A816}"/>
              </a:ext>
            </a:extLst>
          </p:cNvPr>
          <p:cNvSpPr txBox="1"/>
          <p:nvPr/>
        </p:nvSpPr>
        <p:spPr>
          <a:xfrm>
            <a:off x="5405857" y="3973289"/>
            <a:ext cx="54561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GO SCORCHED EARTH</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75" name="Left Brace 74">
            <a:extLst>
              <a:ext uri="{FF2B5EF4-FFF2-40B4-BE49-F238E27FC236}">
                <a16:creationId xmlns:a16="http://schemas.microsoft.com/office/drawing/2014/main" id="{BD2A0D23-B6E9-21CD-7C5B-9E76E6CEEAB7}"/>
              </a:ext>
            </a:extLst>
          </p:cNvPr>
          <p:cNvSpPr/>
          <p:nvPr/>
        </p:nvSpPr>
        <p:spPr>
          <a:xfrm>
            <a:off x="4353093" y="227680"/>
            <a:ext cx="522514" cy="3550416"/>
          </a:xfrm>
          <a:prstGeom prst="leftBrace">
            <a:avLst>
              <a:gd name="adj1" fmla="val 8333"/>
              <a:gd name="adj2" fmla="val 83448"/>
            </a:avLst>
          </a:prstGeom>
          <a:ln w="571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Left Brace 1">
            <a:extLst>
              <a:ext uri="{FF2B5EF4-FFF2-40B4-BE49-F238E27FC236}">
                <a16:creationId xmlns:a16="http://schemas.microsoft.com/office/drawing/2014/main" id="{BCBE7A14-3524-BE87-172C-EC48E78D8A18}"/>
              </a:ext>
            </a:extLst>
          </p:cNvPr>
          <p:cNvSpPr/>
          <p:nvPr/>
        </p:nvSpPr>
        <p:spPr>
          <a:xfrm>
            <a:off x="4353093" y="3935484"/>
            <a:ext cx="522514" cy="2552373"/>
          </a:xfrm>
          <a:prstGeom prst="leftBrace">
            <a:avLst>
              <a:gd name="adj1" fmla="val 8333"/>
              <a:gd name="adj2" fmla="val 53206"/>
            </a:avLst>
          </a:prstGeom>
          <a:ln w="57150">
            <a:solidFill>
              <a:srgbClr val="92D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TextBox 3">
            <a:extLst>
              <a:ext uri="{FF2B5EF4-FFF2-40B4-BE49-F238E27FC236}">
                <a16:creationId xmlns:a16="http://schemas.microsoft.com/office/drawing/2014/main" id="{2D7EC10B-D4A7-AC61-5ADE-D42B35EEC55C}"/>
              </a:ext>
            </a:extLst>
          </p:cNvPr>
          <p:cNvSpPr txBox="1"/>
          <p:nvPr/>
        </p:nvSpPr>
        <p:spPr>
          <a:xfrm>
            <a:off x="807601" y="2610775"/>
            <a:ext cx="3426233" cy="1200329"/>
          </a:xfrm>
          <a:prstGeom prst="rect">
            <a:avLst/>
          </a:prstGeom>
          <a:noFill/>
        </p:spPr>
        <p:txBody>
          <a:bodyPr wrap="square">
            <a:spAutoFit/>
          </a:bodyPr>
          <a:lstStyle/>
          <a:p>
            <a:pPr marL="0" indent="0" algn="r">
              <a:lnSpc>
                <a:spcPct val="100000"/>
              </a:lnSpc>
              <a:spcBef>
                <a:spcPts val="0"/>
              </a:spcBef>
              <a:buSzPts val="1400"/>
              <a:buNone/>
              <a:defRPr/>
            </a:pPr>
            <a:r>
              <a:rPr kumimoji="0" lang="en-US" sz="2400" b="1" i="0" u="none" strike="noStrike" kern="1200" cap="none" spc="0" normalizeH="0" baseline="0" noProof="0" dirty="0">
                <a:ln>
                  <a:noFill/>
                </a:ln>
                <a:solidFill>
                  <a:srgbClr val="FFC000"/>
                </a:solidFill>
                <a:effectLst/>
                <a:uLnTx/>
                <a:uFillTx/>
                <a:latin typeface="Calibri"/>
                <a:ea typeface="游ゴシック"/>
                <a:cs typeface="Arial" panose="020B0604020202020204" pitchFamily="34" charset="0"/>
              </a:rPr>
              <a:t>If you can neutralize or convert potential opposition to allies…</a:t>
            </a:r>
          </a:p>
        </p:txBody>
      </p:sp>
      <p:sp>
        <p:nvSpPr>
          <p:cNvPr id="8" name="TextBox 7">
            <a:extLst>
              <a:ext uri="{FF2B5EF4-FFF2-40B4-BE49-F238E27FC236}">
                <a16:creationId xmlns:a16="http://schemas.microsoft.com/office/drawing/2014/main" id="{672014F9-2D14-CEC1-68C1-4D5308FE50DA}"/>
              </a:ext>
            </a:extLst>
          </p:cNvPr>
          <p:cNvSpPr txBox="1"/>
          <p:nvPr/>
        </p:nvSpPr>
        <p:spPr>
          <a:xfrm>
            <a:off x="837996" y="4643371"/>
            <a:ext cx="3426233" cy="1200329"/>
          </a:xfrm>
          <a:prstGeom prst="rect">
            <a:avLst/>
          </a:prstGeom>
          <a:noFill/>
        </p:spPr>
        <p:txBody>
          <a:bodyPr wrap="square">
            <a:spAutoFit/>
          </a:bodyPr>
          <a:lstStyle/>
          <a:p>
            <a:pPr marL="0" indent="0" algn="r">
              <a:lnSpc>
                <a:spcPct val="100000"/>
              </a:lnSpc>
              <a:spcBef>
                <a:spcPts val="0"/>
              </a:spcBef>
              <a:buSzPts val="1400"/>
              <a:buNone/>
              <a:defRPr/>
            </a:pPr>
            <a:r>
              <a:rPr kumimoji="0" lang="en-US" sz="2400" b="1" i="0" u="none" strike="noStrike" kern="1200" cap="none" spc="0" normalizeH="0" baseline="0" noProof="0" dirty="0">
                <a:ln>
                  <a:noFill/>
                </a:ln>
                <a:solidFill>
                  <a:srgbClr val="92D050"/>
                </a:solidFill>
                <a:effectLst/>
                <a:uLnTx/>
                <a:uFillTx/>
                <a:latin typeface="Calibri"/>
                <a:ea typeface="游ゴシック"/>
                <a:cs typeface="Arial" panose="020B0604020202020204" pitchFamily="34" charset="0"/>
              </a:rPr>
              <a:t>&amp; if you can’t convince them not to publicly oppose your effort.</a:t>
            </a:r>
          </a:p>
        </p:txBody>
      </p:sp>
    </p:spTree>
    <p:extLst>
      <p:ext uri="{BB962C8B-B14F-4D97-AF65-F5344CB8AC3E}">
        <p14:creationId xmlns:p14="http://schemas.microsoft.com/office/powerpoint/2010/main" val="3124960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7C403-3AD5-6974-C974-EF5CB4D2F20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F8EE8DF-7866-468C-5B99-53B508FB6DAC}"/>
              </a:ext>
            </a:extLst>
          </p:cNvPr>
          <p:cNvSpPr txBox="1"/>
          <p:nvPr/>
        </p:nvSpPr>
        <p:spPr>
          <a:xfrm>
            <a:off x="7825838" y="324150"/>
            <a:ext cx="3978233" cy="707886"/>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chemeClr val="tx2"/>
                </a:solidFill>
                <a:effectLst/>
                <a:uLnTx/>
                <a:uFillTx/>
                <a:latin typeface="Century Gothic" panose="020B0502020202020204" pitchFamily="34" charset="0"/>
                <a:ea typeface="游ゴシック"/>
                <a:cs typeface="Mitr Light" panose="00000400000000000000" pitchFamily="2" charset="-34"/>
              </a:rPr>
              <a:t>Strategies for neutralizing the opposition</a:t>
            </a:r>
          </a:p>
        </p:txBody>
      </p:sp>
      <p:sp>
        <p:nvSpPr>
          <p:cNvPr id="3" name="Rectangle 2">
            <a:extLst>
              <a:ext uri="{FF2B5EF4-FFF2-40B4-BE49-F238E27FC236}">
                <a16:creationId xmlns:a16="http://schemas.microsoft.com/office/drawing/2014/main" id="{5DBD9C64-76DC-16A9-CBAD-4674DC79F9F7}"/>
              </a:ext>
            </a:extLst>
          </p:cNvPr>
          <p:cNvSpPr/>
          <p:nvPr/>
        </p:nvSpPr>
        <p:spPr>
          <a:xfrm>
            <a:off x="11305307" y="6190470"/>
            <a:ext cx="593768" cy="53696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2690;p61">
            <a:extLst>
              <a:ext uri="{FF2B5EF4-FFF2-40B4-BE49-F238E27FC236}">
                <a16:creationId xmlns:a16="http://schemas.microsoft.com/office/drawing/2014/main" id="{DFEAAAEA-DB45-C335-EBED-044B822B94DF}"/>
              </a:ext>
            </a:extLst>
          </p:cNvPr>
          <p:cNvSpPr txBox="1">
            <a:spLocks/>
          </p:cNvSpPr>
          <p:nvPr/>
        </p:nvSpPr>
        <p:spPr>
          <a:xfrm>
            <a:off x="530432" y="1883261"/>
            <a:ext cx="6947064" cy="3965734"/>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SzPts val="1400"/>
              <a:buNone/>
              <a:defRPr/>
            </a:pPr>
            <a:r>
              <a:rPr kumimoji="0" lang="en-US"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Example</a:t>
            </a:r>
          </a:p>
          <a:p>
            <a:pPr marL="0" indent="0">
              <a:lnSpc>
                <a:spcPct val="100000"/>
              </a:lnSpc>
              <a:spcBef>
                <a:spcPts val="0"/>
              </a:spcBef>
              <a:buSzPts val="1400"/>
              <a:buNone/>
              <a:defRPr/>
            </a:pPr>
            <a:r>
              <a:rPr lang="en-US" sz="1600" dirty="0">
                <a:solidFill>
                  <a:schemeClr val="bg1"/>
                </a:solidFill>
                <a:latin typeface="Calibri"/>
                <a:ea typeface="游ゴシック"/>
              </a:rPr>
              <a:t>Colorado allows localities to increase their local hotel/lodging taxes and use the funding for housing and child care. Several CO coalitions have pursued this option.</a:t>
            </a:r>
            <a:endParaRPr kumimoji="0" lang="en-US" sz="16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sp>
        <p:nvSpPr>
          <p:cNvPr id="10" name="TextBox 9">
            <a:extLst>
              <a:ext uri="{FF2B5EF4-FFF2-40B4-BE49-F238E27FC236}">
                <a16:creationId xmlns:a16="http://schemas.microsoft.com/office/drawing/2014/main" id="{1B546F9A-D6AE-3B4A-C55A-CE46AAFC8266}"/>
              </a:ext>
            </a:extLst>
          </p:cNvPr>
          <p:cNvSpPr txBox="1"/>
          <p:nvPr/>
        </p:nvSpPr>
        <p:spPr>
          <a:xfrm>
            <a:off x="387516" y="1175375"/>
            <a:ext cx="11274052" cy="707886"/>
          </a:xfrm>
          <a:prstGeom prst="rect">
            <a:avLst/>
          </a:prstGeom>
          <a:noFill/>
        </p:spPr>
        <p:txBody>
          <a:bodyPr wrap="square">
            <a:spAutoFit/>
          </a:bodyPr>
          <a:lstStyle/>
          <a:p>
            <a:pPr marL="0" indent="0">
              <a:spcBef>
                <a:spcPts val="0"/>
              </a:spcBef>
              <a:buSzPts val="1400"/>
              <a:buNone/>
              <a:defRPr/>
            </a:pPr>
            <a:r>
              <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Child and youth advocates can join forces with other groups to pass a revenue measure that funds more than just child and youth priorities. </a:t>
            </a:r>
          </a:p>
        </p:txBody>
      </p:sp>
      <p:pic>
        <p:nvPicPr>
          <p:cNvPr id="2" name="Picture 1" descr="A hand holding a sign&#10;&#10;AI-generated content may be incorrect.">
            <a:extLst>
              <a:ext uri="{FF2B5EF4-FFF2-40B4-BE49-F238E27FC236}">
                <a16:creationId xmlns:a16="http://schemas.microsoft.com/office/drawing/2014/main" id="{7504DE5E-8E0F-7C1E-628D-D84950E9134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11442" y="5456331"/>
            <a:ext cx="1165761" cy="1077519"/>
          </a:xfrm>
          <a:prstGeom prst="rect">
            <a:avLst/>
          </a:prstGeom>
          <a:noFill/>
        </p:spPr>
      </p:pic>
      <p:sp>
        <p:nvSpPr>
          <p:cNvPr id="8" name="Rectangle: Rounded Corners 7">
            <a:extLst>
              <a:ext uri="{FF2B5EF4-FFF2-40B4-BE49-F238E27FC236}">
                <a16:creationId xmlns:a16="http://schemas.microsoft.com/office/drawing/2014/main" id="{EEDE17F6-2459-0651-BF4A-26A61A50DC8F}"/>
              </a:ext>
            </a:extLst>
          </p:cNvPr>
          <p:cNvSpPr/>
          <p:nvPr/>
        </p:nvSpPr>
        <p:spPr>
          <a:xfrm>
            <a:off x="446893" y="237782"/>
            <a:ext cx="5540247" cy="736702"/>
          </a:xfrm>
          <a:prstGeom prst="roundRect">
            <a:avLst>
              <a:gd name="adj" fmla="val 8984"/>
            </a:avLst>
          </a:prstGeom>
          <a:solidFill>
            <a:schemeClr val="accent1"/>
          </a:solidFill>
          <a:ln w="57150">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11" name="TextBox 10">
            <a:extLst>
              <a:ext uri="{FF2B5EF4-FFF2-40B4-BE49-F238E27FC236}">
                <a16:creationId xmlns:a16="http://schemas.microsoft.com/office/drawing/2014/main" id="{65DEFB94-3518-885A-04E0-FEF39D9EEFE6}"/>
              </a:ext>
            </a:extLst>
          </p:cNvPr>
          <p:cNvSpPr txBox="1"/>
          <p:nvPr/>
        </p:nvSpPr>
        <p:spPr>
          <a:xfrm>
            <a:off x="685411" y="304402"/>
            <a:ext cx="54561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JOIN IN</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pic>
        <p:nvPicPr>
          <p:cNvPr id="15" name="Picture 14">
            <a:extLst>
              <a:ext uri="{FF2B5EF4-FFF2-40B4-BE49-F238E27FC236}">
                <a16:creationId xmlns:a16="http://schemas.microsoft.com/office/drawing/2014/main" id="{F208F0B6-741D-9A66-FB02-39B1E3C1E0F9}"/>
              </a:ext>
            </a:extLst>
          </p:cNvPr>
          <p:cNvPicPr>
            <a:picLocks noChangeAspect="1"/>
          </p:cNvPicPr>
          <p:nvPr/>
        </p:nvPicPr>
        <p:blipFill>
          <a:blip r:embed="rId4"/>
          <a:stretch>
            <a:fillRect/>
          </a:stretch>
        </p:blipFill>
        <p:spPr>
          <a:xfrm>
            <a:off x="496783" y="2894360"/>
            <a:ext cx="7392432" cy="3296110"/>
          </a:xfrm>
          <a:prstGeom prst="rect">
            <a:avLst/>
          </a:prstGeom>
        </p:spPr>
      </p:pic>
      <p:sp>
        <p:nvSpPr>
          <p:cNvPr id="17" name="TextBox 16">
            <a:extLst>
              <a:ext uri="{FF2B5EF4-FFF2-40B4-BE49-F238E27FC236}">
                <a16:creationId xmlns:a16="http://schemas.microsoft.com/office/drawing/2014/main" id="{1D2CFA00-6538-F6F5-5641-3BBE1926A00B}"/>
              </a:ext>
            </a:extLst>
          </p:cNvPr>
          <p:cNvSpPr txBox="1"/>
          <p:nvPr/>
        </p:nvSpPr>
        <p:spPr>
          <a:xfrm>
            <a:off x="2087089" y="6420163"/>
            <a:ext cx="6097978" cy="400110"/>
          </a:xfrm>
          <a:prstGeom prst="rect">
            <a:avLst/>
          </a:prstGeom>
          <a:noFill/>
        </p:spPr>
        <p:txBody>
          <a:bodyPr wrap="square">
            <a:spAutoFit/>
          </a:bodyPr>
          <a:lstStyle/>
          <a:p>
            <a:r>
              <a:rPr lang="en-US" sz="1000" dirty="0">
                <a:solidFill>
                  <a:schemeClr val="bg1"/>
                </a:solidFill>
              </a:rPr>
              <a:t>https://buellfoundation.org/wp-content/uploads/2024/03/Toolkit-for-Funding-Early-Childhood-Programs-and-Services_FINAL.pdf</a:t>
            </a:r>
          </a:p>
        </p:txBody>
      </p:sp>
      <p:sp>
        <p:nvSpPr>
          <p:cNvPr id="18" name="Google Shape;2690;p61">
            <a:extLst>
              <a:ext uri="{FF2B5EF4-FFF2-40B4-BE49-F238E27FC236}">
                <a16:creationId xmlns:a16="http://schemas.microsoft.com/office/drawing/2014/main" id="{ADC6BD28-B48E-A340-AB58-896CF571C880}"/>
              </a:ext>
            </a:extLst>
          </p:cNvPr>
          <p:cNvSpPr txBox="1">
            <a:spLocks/>
          </p:cNvSpPr>
          <p:nvPr/>
        </p:nvSpPr>
        <p:spPr>
          <a:xfrm>
            <a:off x="8330539" y="1857667"/>
            <a:ext cx="3473532" cy="3965734"/>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SzPts val="1400"/>
              <a:buNone/>
              <a:defRPr/>
            </a:pPr>
            <a:r>
              <a:rPr kumimoji="0" lang="en-US"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CAUTION!</a:t>
            </a:r>
          </a:p>
          <a:p>
            <a:pPr marL="0" indent="0">
              <a:lnSpc>
                <a:spcPct val="100000"/>
              </a:lnSpc>
              <a:spcBef>
                <a:spcPts val="0"/>
              </a:spcBef>
              <a:buSzPts val="1400"/>
              <a:buNone/>
              <a:defRPr/>
            </a:pPr>
            <a:r>
              <a:rPr lang="en-US" sz="1600" dirty="0">
                <a:solidFill>
                  <a:schemeClr val="bg1"/>
                </a:solidFill>
                <a:latin typeface="Calibri"/>
                <a:ea typeface="游ゴシック"/>
              </a:rPr>
              <a:t>Prevent kids from getting the short end of the stick by:</a:t>
            </a:r>
          </a:p>
          <a:p>
            <a:pPr>
              <a:lnSpc>
                <a:spcPct val="100000"/>
              </a:lnSpc>
              <a:spcBef>
                <a:spcPts val="0"/>
              </a:spcBef>
              <a:buSzPts val="1400"/>
              <a:defRPr/>
            </a:pPr>
            <a:r>
              <a:rPr kumimoji="0" lang="en-US" sz="16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Being involved and highly visible in the planning process as early as possible</a:t>
            </a:r>
          </a:p>
          <a:p>
            <a:pPr>
              <a:lnSpc>
                <a:spcPct val="100000"/>
              </a:lnSpc>
              <a:spcBef>
                <a:spcPts val="0"/>
              </a:spcBef>
              <a:buSzPts val="1400"/>
              <a:defRPr/>
            </a:pPr>
            <a:r>
              <a:rPr lang="en-US" sz="1600" dirty="0">
                <a:solidFill>
                  <a:schemeClr val="bg1"/>
                </a:solidFill>
                <a:latin typeface="Calibri"/>
                <a:ea typeface="游ゴシック"/>
              </a:rPr>
              <a:t>Make sure children and youth are listed FIRST in the measure (and prominent in the title/question)</a:t>
            </a:r>
          </a:p>
          <a:p>
            <a:pPr>
              <a:lnSpc>
                <a:spcPct val="100000"/>
              </a:lnSpc>
              <a:spcBef>
                <a:spcPts val="0"/>
              </a:spcBef>
              <a:buSzPts val="1400"/>
              <a:defRPr/>
            </a:pPr>
            <a:r>
              <a:rPr lang="en-US" sz="1600" dirty="0">
                <a:solidFill>
                  <a:schemeClr val="bg1"/>
                </a:solidFill>
                <a:latin typeface="Calibri"/>
                <a:ea typeface="游ゴシック"/>
              </a:rPr>
              <a:t>Make kids front and center in the campaign literature, media, etc.</a:t>
            </a:r>
          </a:p>
          <a:p>
            <a:pPr>
              <a:lnSpc>
                <a:spcPct val="100000"/>
              </a:lnSpc>
              <a:spcBef>
                <a:spcPts val="0"/>
              </a:spcBef>
              <a:buSzPts val="1400"/>
              <a:defRPr/>
            </a:pPr>
            <a:r>
              <a:rPr kumimoji="0" lang="en-US" sz="16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Be prepared for on-going advocacy</a:t>
            </a:r>
          </a:p>
          <a:p>
            <a:pPr>
              <a:lnSpc>
                <a:spcPct val="100000"/>
              </a:lnSpc>
              <a:spcBef>
                <a:spcPts val="0"/>
              </a:spcBef>
              <a:buSzPts val="1400"/>
              <a:defRPr/>
            </a:pPr>
            <a:r>
              <a:rPr lang="en-US" sz="1600" dirty="0">
                <a:solidFill>
                  <a:schemeClr val="bg1"/>
                </a:solidFill>
                <a:latin typeface="Calibri"/>
                <a:ea typeface="游ゴシック"/>
              </a:rPr>
              <a:t>If possible, get a specific portion of the funding set-aside for kids</a:t>
            </a:r>
            <a:endParaRPr kumimoji="0" lang="en-US" sz="16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spTree>
    <p:extLst>
      <p:ext uri="{BB962C8B-B14F-4D97-AF65-F5344CB8AC3E}">
        <p14:creationId xmlns:p14="http://schemas.microsoft.com/office/powerpoint/2010/main" val="1711277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C4CF4-C4C0-A622-677D-C9E8850D7D11}"/>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2451FFD-D7A9-C8E3-6F8F-9CA168603120}"/>
              </a:ext>
            </a:extLst>
          </p:cNvPr>
          <p:cNvSpPr/>
          <p:nvPr/>
        </p:nvSpPr>
        <p:spPr>
          <a:xfrm>
            <a:off x="472625" y="337292"/>
            <a:ext cx="5540247" cy="736702"/>
          </a:xfrm>
          <a:prstGeom prst="roundRect">
            <a:avLst>
              <a:gd name="adj" fmla="val 8984"/>
            </a:avLst>
          </a:prstGeom>
          <a:solidFill>
            <a:schemeClr val="accent1"/>
          </a:solid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6" name="TextBox 5">
            <a:extLst>
              <a:ext uri="{FF2B5EF4-FFF2-40B4-BE49-F238E27FC236}">
                <a16:creationId xmlns:a16="http://schemas.microsoft.com/office/drawing/2014/main" id="{086C5C23-D489-CC7C-6B7C-8ED342C01D30}"/>
              </a:ext>
            </a:extLst>
          </p:cNvPr>
          <p:cNvSpPr txBox="1"/>
          <p:nvPr/>
        </p:nvSpPr>
        <p:spPr>
          <a:xfrm>
            <a:off x="7825838" y="324150"/>
            <a:ext cx="3978233" cy="707886"/>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chemeClr val="tx2"/>
                </a:solidFill>
                <a:effectLst/>
                <a:uLnTx/>
                <a:uFillTx/>
                <a:latin typeface="Century Gothic" panose="020B0502020202020204" pitchFamily="34" charset="0"/>
                <a:ea typeface="游ゴシック"/>
                <a:cs typeface="Mitr Light" panose="00000400000000000000" pitchFamily="2" charset="-34"/>
              </a:rPr>
              <a:t>Strategies for neutralizing the opposition</a:t>
            </a:r>
          </a:p>
        </p:txBody>
      </p:sp>
      <p:sp>
        <p:nvSpPr>
          <p:cNvPr id="9" name="TextBox 8">
            <a:extLst>
              <a:ext uri="{FF2B5EF4-FFF2-40B4-BE49-F238E27FC236}">
                <a16:creationId xmlns:a16="http://schemas.microsoft.com/office/drawing/2014/main" id="{AE2B0859-672A-20E2-8C56-F0E8BCFAA9BB}"/>
              </a:ext>
            </a:extLst>
          </p:cNvPr>
          <p:cNvSpPr txBox="1"/>
          <p:nvPr/>
        </p:nvSpPr>
        <p:spPr>
          <a:xfrm>
            <a:off x="711143" y="403912"/>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prstClr val="white">
                    <a:lumMod val="95000"/>
                  </a:prstClr>
                </a:solidFill>
                <a:latin typeface="Century Gothic" panose="020B0502020202020204" pitchFamily="34" charset="0"/>
                <a:ea typeface="游ゴシック"/>
              </a:rPr>
              <a:t>NEGOTIATE/MODIFY</a:t>
            </a:r>
            <a:endParaRPr kumimoji="0" lang="en-US" sz="5400" b="1" i="0" u="none" strike="noStrike" kern="1200" cap="none" spc="0" normalizeH="0" baseline="0" noProof="0" dirty="0">
              <a:ln>
                <a:noFill/>
              </a:ln>
              <a:solidFill>
                <a:prstClr val="white">
                  <a:lumMod val="95000"/>
                </a:prstClr>
              </a:solidFill>
              <a:effectLst/>
              <a:uLnTx/>
              <a:uFillTx/>
              <a:latin typeface="Century Gothic" panose="020B0502020202020204" pitchFamily="34" charset="0"/>
              <a:ea typeface="游ゴシック"/>
              <a:cs typeface="+mn-cs"/>
            </a:endParaRPr>
          </a:p>
        </p:txBody>
      </p:sp>
      <p:sp>
        <p:nvSpPr>
          <p:cNvPr id="3" name="Rectangle 2">
            <a:extLst>
              <a:ext uri="{FF2B5EF4-FFF2-40B4-BE49-F238E27FC236}">
                <a16:creationId xmlns:a16="http://schemas.microsoft.com/office/drawing/2014/main" id="{B59CAF14-E279-0A31-F65D-F3DA4C95834A}"/>
              </a:ext>
            </a:extLst>
          </p:cNvPr>
          <p:cNvSpPr/>
          <p:nvPr/>
        </p:nvSpPr>
        <p:spPr>
          <a:xfrm>
            <a:off x="11305307" y="6190470"/>
            <a:ext cx="593768" cy="53696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2690;p61">
            <a:extLst>
              <a:ext uri="{FF2B5EF4-FFF2-40B4-BE49-F238E27FC236}">
                <a16:creationId xmlns:a16="http://schemas.microsoft.com/office/drawing/2014/main" id="{35D37E01-B2F5-6FFC-5010-FC1F962C7D11}"/>
              </a:ext>
            </a:extLst>
          </p:cNvPr>
          <p:cNvSpPr txBox="1">
            <a:spLocks/>
          </p:cNvSpPr>
          <p:nvPr/>
        </p:nvSpPr>
        <p:spPr>
          <a:xfrm>
            <a:off x="446893" y="1984642"/>
            <a:ext cx="11155298" cy="3965734"/>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SzPts val="1400"/>
              <a:buNone/>
              <a:defRPr/>
            </a:pPr>
            <a:r>
              <a:rPr kumimoji="0" lang="en-US"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STRATEGIES:</a:t>
            </a:r>
          </a:p>
          <a:p>
            <a:pPr>
              <a:lnSpc>
                <a:spcPct val="100000"/>
              </a:lnSpc>
              <a:spcBef>
                <a:spcPts val="0"/>
              </a:spcBef>
              <a:buSzPts val="1400"/>
              <a:defRPr/>
            </a:pPr>
            <a:r>
              <a:rPr kumimoji="0" lang="en-US" sz="19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BRIBE</a:t>
            </a:r>
            <a:r>
              <a:rPr kumimoji="0" lang="en-US" sz="19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 - Give opposition something </a:t>
            </a:r>
            <a:r>
              <a:rPr lang="en-US" sz="1900" dirty="0">
                <a:solidFill>
                  <a:schemeClr val="bg1"/>
                </a:solidFill>
                <a:latin typeface="Calibri"/>
                <a:ea typeface="游ゴシック"/>
              </a:rPr>
              <a:t>in the policy design</a:t>
            </a:r>
          </a:p>
          <a:p>
            <a:pPr lvl="1">
              <a:lnSpc>
                <a:spcPct val="100000"/>
              </a:lnSpc>
              <a:spcBef>
                <a:spcPts val="0"/>
              </a:spcBef>
              <a:buSzPts val="1400"/>
              <a:defRPr/>
            </a:pPr>
            <a:r>
              <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Example: Sacramento added funding for fire department internships to their plan.  Others allow city depts. </a:t>
            </a:r>
            <a:r>
              <a:rPr lang="en-US" sz="1500" dirty="0">
                <a:solidFill>
                  <a:schemeClr val="bg1"/>
                </a:solidFill>
                <a:latin typeface="Calibri"/>
                <a:ea typeface="游ゴシック"/>
              </a:rPr>
              <a:t>and schools to apply for $</a:t>
            </a:r>
            <a:endPar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9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GIVE EXEMPTIONS</a:t>
            </a:r>
            <a:r>
              <a:rPr lang="en-US" sz="1900" dirty="0">
                <a:solidFill>
                  <a:schemeClr val="bg1"/>
                </a:solidFill>
                <a:latin typeface="Calibri"/>
                <a:ea typeface="游ゴシック"/>
              </a:rPr>
              <a:t> – Concerns about the impact of taxes specifically on certain business or taxpayer groups can be assuaged through tax exemptions</a:t>
            </a:r>
          </a:p>
          <a:p>
            <a:pPr lvl="1">
              <a:lnSpc>
                <a:spcPct val="100000"/>
              </a:lnSpc>
              <a:spcBef>
                <a:spcPts val="0"/>
              </a:spcBef>
              <a:buSzPts val="1400"/>
              <a:defRPr/>
            </a:pPr>
            <a:r>
              <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Example: Monterey exemption of agriculture</a:t>
            </a:r>
          </a:p>
          <a:p>
            <a:pPr lvl="1">
              <a:lnSpc>
                <a:spcPct val="100000"/>
              </a:lnSpc>
              <a:spcBef>
                <a:spcPts val="0"/>
              </a:spcBef>
              <a:buSzPts val="1400"/>
              <a:defRPr/>
            </a:pPr>
            <a:r>
              <a:rPr lang="en-US" sz="1500" dirty="0">
                <a:solidFill>
                  <a:schemeClr val="bg1"/>
                </a:solidFill>
                <a:latin typeface="Calibri"/>
                <a:ea typeface="游ゴシック"/>
              </a:rPr>
              <a:t>Example: property tax exemptions (homestead or senior); sales tax exemptions (groceries)</a:t>
            </a:r>
            <a:endPar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9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RESTRUCTURE</a:t>
            </a:r>
            <a:r>
              <a:rPr kumimoji="0" lang="en-US" sz="19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 – Some tax mechanisms can be structured to target or not target specific groups </a:t>
            </a:r>
          </a:p>
          <a:p>
            <a:pPr lvl="1">
              <a:lnSpc>
                <a:spcPct val="100000"/>
              </a:lnSpc>
              <a:spcBef>
                <a:spcPts val="0"/>
              </a:spcBef>
              <a:buSzPts val="1400"/>
              <a:defRPr/>
            </a:pPr>
            <a:r>
              <a:rPr lang="en-US" sz="1500" dirty="0">
                <a:solidFill>
                  <a:schemeClr val="bg1"/>
                </a:solidFill>
                <a:latin typeface="Calibri"/>
                <a:ea typeface="游ゴシック"/>
              </a:rPr>
              <a:t>Example: restructure soda tax to impact distributors, not point-of-sale; structure real estate tax to only apply to certain size parcels. Or in Richmond, following up a set-aside with a new revenue stream, real estate transfer tax, in collaboration with labor.</a:t>
            </a:r>
            <a:endPar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9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SHARE</a:t>
            </a:r>
            <a:r>
              <a:rPr kumimoji="0" lang="en-US" sz="19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 – Create a bigger tent by sharing funding with other public services</a:t>
            </a:r>
          </a:p>
          <a:p>
            <a:pPr lvl="1">
              <a:lnSpc>
                <a:spcPct val="100000"/>
              </a:lnSpc>
              <a:spcBef>
                <a:spcPts val="0"/>
              </a:spcBef>
              <a:buSzPts val="1400"/>
              <a:defRPr/>
            </a:pPr>
            <a:r>
              <a:rPr lang="en-US" sz="1500" dirty="0">
                <a:solidFill>
                  <a:schemeClr val="bg1"/>
                </a:solidFill>
                <a:latin typeface="Calibri"/>
                <a:ea typeface="游ゴシック"/>
              </a:rPr>
              <a:t>Example: </a:t>
            </a:r>
            <a:r>
              <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Napa and Oakland dividing money with law enforcement </a:t>
            </a:r>
          </a:p>
          <a:p>
            <a:pPr lvl="1">
              <a:lnSpc>
                <a:spcPct val="100000"/>
              </a:lnSpc>
              <a:spcBef>
                <a:spcPts val="0"/>
              </a:spcBef>
              <a:buSzPts val="1400"/>
              <a:defRPr/>
            </a:pPr>
            <a:r>
              <a:rPr lang="en-US" sz="1500" dirty="0">
                <a:solidFill>
                  <a:schemeClr val="bg1"/>
                </a:solidFill>
                <a:latin typeface="Calibri"/>
                <a:ea typeface="游ゴシック"/>
              </a:rPr>
              <a:t>Example: Travis County measure expanded from just early childhood to include out-of-school time</a:t>
            </a:r>
            <a:endParaRPr kumimoji="0" lang="en-US" sz="15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9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COMPROMISE-</a:t>
            </a:r>
            <a:r>
              <a:rPr kumimoji="0" lang="en-US" sz="1900" b="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 Compromise amount of money and control of administration</a:t>
            </a:r>
          </a:p>
          <a:p>
            <a:pPr lvl="1">
              <a:lnSpc>
                <a:spcPct val="100000"/>
              </a:lnSpc>
              <a:spcBef>
                <a:spcPts val="0"/>
              </a:spcBef>
              <a:buSzPts val="1400"/>
              <a:defRPr/>
            </a:pPr>
            <a:r>
              <a:rPr lang="en-US" sz="1500" dirty="0">
                <a:solidFill>
                  <a:schemeClr val="bg1"/>
                </a:solidFill>
                <a:latin typeface="Calibri"/>
                <a:ea typeface="游ゴシック"/>
              </a:rPr>
              <a:t>Example: many efforts propose a higher tax rate to start and negotiate down in order to secure ballot placement from elected officials.  Another compromise used in Sacramento gave the Mayor greater control over expenditures.  </a:t>
            </a:r>
          </a:p>
        </p:txBody>
      </p:sp>
      <p:sp>
        <p:nvSpPr>
          <p:cNvPr id="10" name="TextBox 9">
            <a:extLst>
              <a:ext uri="{FF2B5EF4-FFF2-40B4-BE49-F238E27FC236}">
                <a16:creationId xmlns:a16="http://schemas.microsoft.com/office/drawing/2014/main" id="{7CD20CEF-E432-5B0C-54B2-A7EB24B51F71}"/>
              </a:ext>
            </a:extLst>
          </p:cNvPr>
          <p:cNvSpPr txBox="1"/>
          <p:nvPr/>
        </p:nvSpPr>
        <p:spPr>
          <a:xfrm>
            <a:off x="387516" y="1175375"/>
            <a:ext cx="11274052" cy="707886"/>
          </a:xfrm>
          <a:prstGeom prst="rect">
            <a:avLst/>
          </a:prstGeom>
          <a:noFill/>
        </p:spPr>
        <p:txBody>
          <a:bodyPr wrap="square">
            <a:spAutoFit/>
          </a:bodyPr>
          <a:lstStyle/>
          <a:p>
            <a:pPr marL="0" indent="0">
              <a:spcBef>
                <a:spcPts val="0"/>
              </a:spcBef>
              <a:buSzPts val="1400"/>
              <a:buNone/>
              <a:defRPr/>
            </a:pPr>
            <a:r>
              <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During the policy design/measure drafting process, soliciting input or feedback from stakeholders that could be either opposition or allies provides the opportunity to negotiate with and neutralize potential opposition. </a:t>
            </a:r>
          </a:p>
        </p:txBody>
      </p:sp>
      <p:pic>
        <p:nvPicPr>
          <p:cNvPr id="2" name="Picture 1" descr="A hand holding a sign&#10;&#10;AI-generated content may be incorrect.">
            <a:extLst>
              <a:ext uri="{FF2B5EF4-FFF2-40B4-BE49-F238E27FC236}">
                <a16:creationId xmlns:a16="http://schemas.microsoft.com/office/drawing/2014/main" id="{6C3EAA6C-CB0D-0381-911F-C4CAE70CCD4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25225" y="5780481"/>
            <a:ext cx="1165761" cy="1077519"/>
          </a:xfrm>
          <a:prstGeom prst="rect">
            <a:avLst/>
          </a:prstGeom>
          <a:noFill/>
        </p:spPr>
      </p:pic>
    </p:spTree>
    <p:extLst>
      <p:ext uri="{BB962C8B-B14F-4D97-AF65-F5344CB8AC3E}">
        <p14:creationId xmlns:p14="http://schemas.microsoft.com/office/powerpoint/2010/main" val="2537216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B14D4-E590-8ED1-A027-4EC6744F5FC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04087FB-018E-761E-D93C-1F93DDB7385E}"/>
              </a:ext>
            </a:extLst>
          </p:cNvPr>
          <p:cNvSpPr txBox="1"/>
          <p:nvPr/>
        </p:nvSpPr>
        <p:spPr>
          <a:xfrm>
            <a:off x="7825838" y="324150"/>
            <a:ext cx="3978233" cy="707886"/>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chemeClr val="tx2"/>
                </a:solidFill>
                <a:effectLst/>
                <a:uLnTx/>
                <a:uFillTx/>
                <a:latin typeface="Century Gothic" panose="020B0502020202020204" pitchFamily="34" charset="0"/>
                <a:ea typeface="游ゴシック"/>
                <a:cs typeface="Mitr Light" panose="00000400000000000000" pitchFamily="2" charset="-34"/>
              </a:rPr>
              <a:t>Strategies for neutralizing the opposition</a:t>
            </a:r>
          </a:p>
        </p:txBody>
      </p:sp>
      <p:sp>
        <p:nvSpPr>
          <p:cNvPr id="3" name="Rectangle 2">
            <a:extLst>
              <a:ext uri="{FF2B5EF4-FFF2-40B4-BE49-F238E27FC236}">
                <a16:creationId xmlns:a16="http://schemas.microsoft.com/office/drawing/2014/main" id="{58FFE68D-CF54-DA16-BDD9-17D441B9E55F}"/>
              </a:ext>
            </a:extLst>
          </p:cNvPr>
          <p:cNvSpPr/>
          <p:nvPr/>
        </p:nvSpPr>
        <p:spPr>
          <a:xfrm>
            <a:off x="11305307" y="6190470"/>
            <a:ext cx="593768" cy="53696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2690;p61">
            <a:extLst>
              <a:ext uri="{FF2B5EF4-FFF2-40B4-BE49-F238E27FC236}">
                <a16:creationId xmlns:a16="http://schemas.microsoft.com/office/drawing/2014/main" id="{E3051BC0-1DFC-F3DE-20FD-791973454C5A}"/>
              </a:ext>
            </a:extLst>
          </p:cNvPr>
          <p:cNvSpPr txBox="1">
            <a:spLocks/>
          </p:cNvSpPr>
          <p:nvPr/>
        </p:nvSpPr>
        <p:spPr>
          <a:xfrm>
            <a:off x="446892" y="1649365"/>
            <a:ext cx="11832193" cy="3965734"/>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SzPts val="1400"/>
              <a:buNone/>
              <a:defRPr/>
            </a:pPr>
            <a:endParaRPr kumimoji="0" lang="en-US" sz="19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NEED – </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Data and stories that communicate the urgent need in your community can pull on heartstrings and convince folks who would otherwise be opposed to support your measure for kids. </a:t>
            </a: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COST-BENEFITS – </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Particularly useful with those who are economy-minded (business leaders and some </a:t>
            </a:r>
            <a:r>
              <a:rPr kumimoji="0" lang="en-US" sz="1800" i="0" u="none" strike="noStrike" kern="1200" cap="none" spc="0" normalizeH="0" baseline="0" noProof="0" dirty="0" err="1">
                <a:ln>
                  <a:noFill/>
                </a:ln>
                <a:solidFill>
                  <a:schemeClr val="bg1"/>
                </a:solidFill>
                <a:effectLst/>
                <a:uLnTx/>
                <a:uFillTx/>
                <a:latin typeface="Calibri"/>
                <a:ea typeface="游ゴシック"/>
                <a:cs typeface="Arial" panose="020B0604020202020204" pitchFamily="34" charset="0"/>
              </a:rPr>
              <a:t>electeds</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 you may be able to </a:t>
            </a:r>
            <a:r>
              <a:rPr lang="en-US" sz="1800" dirty="0">
                <a:solidFill>
                  <a:schemeClr val="bg1"/>
                </a:solidFill>
                <a:latin typeface="Calibri"/>
                <a:ea typeface="游ゴシック"/>
              </a:rPr>
              <a:t>turn opposition into allies with </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the math around the ROI/cost savings of investing in kids.</a:t>
            </a:r>
            <a:endPar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lvl="1">
              <a:lnSpc>
                <a:spcPct val="100000"/>
              </a:lnSpc>
              <a:spcBef>
                <a:spcPts val="0"/>
              </a:spcBef>
              <a:buSzPts val="1400"/>
              <a:defRPr/>
            </a:pPr>
            <a:r>
              <a:rPr kumimoji="0" lang="en-US" sz="14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 Sonoma used their Chamber of Commerce as a messenger</a:t>
            </a:r>
          </a:p>
          <a:p>
            <a:pPr lvl="1">
              <a:lnSpc>
                <a:spcPct val="100000"/>
              </a:lnSpc>
              <a:spcBef>
                <a:spcPts val="0"/>
              </a:spcBef>
              <a:buSzPts val="1400"/>
              <a:defRPr/>
            </a:pPr>
            <a:r>
              <a:rPr lang="en-US" sz="1400" b="1" dirty="0">
                <a:solidFill>
                  <a:schemeClr val="bg1"/>
                </a:solidFill>
                <a:latin typeface="Calibri"/>
                <a:ea typeface="游ゴシック"/>
              </a:rPr>
              <a:t>Ex. New Orleans business leaders were compelled by child care disruptions in their workforce </a:t>
            </a:r>
            <a:endParaRPr kumimoji="0" lang="en-US" sz="14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POLITICALLY ADVANTAGEOUS – </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Desire for increased public funding for child and youth services is consistently popular. Paint </a:t>
            </a:r>
            <a:r>
              <a:rPr lang="en-US" sz="1800" dirty="0">
                <a:solidFill>
                  <a:schemeClr val="bg1"/>
                </a:solidFill>
                <a:latin typeface="Calibri"/>
                <a:ea typeface="游ゴシック"/>
              </a:rPr>
              <a:t>supporting kids as being politically advantageous or “on the winning side.” </a:t>
            </a:r>
          </a:p>
          <a:p>
            <a:pPr lvl="1">
              <a:lnSpc>
                <a:spcPct val="100000"/>
              </a:lnSpc>
              <a:spcBef>
                <a:spcPts val="0"/>
              </a:spcBef>
              <a:buSzPts val="1400"/>
              <a:defRPr/>
            </a:pPr>
            <a:r>
              <a:rPr kumimoji="0" lang="en-US" sz="14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 San Francisco used high polling to increase tax set-aside.</a:t>
            </a: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LOGIC – </a:t>
            </a:r>
          </a:p>
          <a:p>
            <a:pPr lvl="1">
              <a:lnSpc>
                <a:spcPct val="100000"/>
              </a:lnSpc>
              <a:spcBef>
                <a:spcPts val="0"/>
              </a:spcBef>
              <a:buSzPts val="1400"/>
              <a:defRPr/>
            </a:pPr>
            <a:r>
              <a:rPr kumimoji="0" lang="en-US" sz="14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San Joaquin overcame fear of cannabis.</a:t>
            </a: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PREVENTION – </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Prevention of homelessness, neglect, abuse, and crime consistently top polls as motivators for voting yes for a children’s funding measure.</a:t>
            </a:r>
            <a:endPar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lvl="1">
              <a:lnSpc>
                <a:spcPct val="100000"/>
              </a:lnSpc>
              <a:spcBef>
                <a:spcPts val="0"/>
              </a:spcBef>
              <a:buSzPts val="1400"/>
              <a:defRPr/>
            </a:pPr>
            <a:r>
              <a:rPr lang="en-US" sz="1400" b="1" dirty="0">
                <a:solidFill>
                  <a:schemeClr val="bg1"/>
                </a:solidFill>
                <a:latin typeface="Calibri"/>
                <a:ea typeface="游ゴシック"/>
              </a:rPr>
              <a:t>Ex: Florida communities such as Leon County use youth crime prevention and </a:t>
            </a:r>
            <a:r>
              <a:rPr kumimoji="0" lang="en-US" sz="14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law enforcement champions to message to older voters</a:t>
            </a: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MORALITY – </a:t>
            </a:r>
            <a:r>
              <a:rPr lang="en-US" sz="1800" dirty="0">
                <a:solidFill>
                  <a:schemeClr val="bg1"/>
                </a:solidFill>
                <a:latin typeface="Calibri"/>
                <a:ea typeface="游ゴシック"/>
              </a:rPr>
              <a:t>Appeal to the moral sensibilities of those you are trying to persuade.</a:t>
            </a:r>
          </a:p>
          <a:p>
            <a:pPr lvl="1">
              <a:lnSpc>
                <a:spcPct val="100000"/>
              </a:lnSpc>
              <a:spcBef>
                <a:spcPts val="0"/>
              </a:spcBef>
              <a:buSzPts val="1400"/>
              <a:defRPr/>
            </a:pPr>
            <a:r>
              <a:rPr kumimoji="0" lang="en-US" sz="14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 San Francisco won over gay community during AIDS – kids are the future</a:t>
            </a:r>
          </a:p>
          <a:p>
            <a:pPr lvl="1">
              <a:lnSpc>
                <a:spcPct val="100000"/>
              </a:lnSpc>
              <a:spcBef>
                <a:spcPts val="0"/>
              </a:spcBef>
              <a:buSzPts val="1400"/>
              <a:defRPr/>
            </a:pPr>
            <a:r>
              <a:rPr lang="en-US" sz="1400" dirty="0">
                <a:solidFill>
                  <a:schemeClr val="bg1"/>
                </a:solidFill>
                <a:latin typeface="Calibri"/>
                <a:ea typeface="游ゴシック"/>
              </a:rPr>
              <a:t>Ex: Multnomah County advocates geo-targeted Facebook ads to local chamber of commerce members that reminded them of the commitment they had made to children and youth in their last strategic plan, shaming them into abandoning their plan to publicly oppose</a:t>
            </a:r>
            <a:endParaRPr kumimoji="0" lang="en-US" sz="14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sp>
        <p:nvSpPr>
          <p:cNvPr id="10" name="TextBox 9">
            <a:extLst>
              <a:ext uri="{FF2B5EF4-FFF2-40B4-BE49-F238E27FC236}">
                <a16:creationId xmlns:a16="http://schemas.microsoft.com/office/drawing/2014/main" id="{5328A306-B250-2135-2FB5-AAA50522F117}"/>
              </a:ext>
            </a:extLst>
          </p:cNvPr>
          <p:cNvSpPr txBox="1"/>
          <p:nvPr/>
        </p:nvSpPr>
        <p:spPr>
          <a:xfrm>
            <a:off x="625023" y="1140614"/>
            <a:ext cx="11120084" cy="707886"/>
          </a:xfrm>
          <a:prstGeom prst="rect">
            <a:avLst/>
          </a:prstGeom>
          <a:noFill/>
        </p:spPr>
        <p:txBody>
          <a:bodyPr wrap="square">
            <a:spAutoFit/>
          </a:bodyPr>
          <a:lstStyle/>
          <a:p>
            <a:pPr marL="0" indent="0">
              <a:spcBef>
                <a:spcPts val="0"/>
              </a:spcBef>
              <a:buSzPts val="1400"/>
              <a:buNone/>
              <a:defRPr/>
            </a:pPr>
            <a:r>
              <a:rPr lang="en-US" sz="2000" i="1" dirty="0">
                <a:solidFill>
                  <a:schemeClr val="bg1"/>
                </a:solidFill>
                <a:latin typeface="Calibri"/>
                <a:ea typeface="游ゴシック"/>
                <a:cs typeface="Arial" panose="020B0604020202020204" pitchFamily="34" charset="0"/>
              </a:rPr>
              <a:t>Some potential opponents can be neutralized through persuasion. This will require your effort to identify and deploy “influencers” (those with influence over potential opposition) for one-on-one meetings. </a:t>
            </a:r>
            <a:endPar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pic>
        <p:nvPicPr>
          <p:cNvPr id="2" name="Picture 1" descr="A hand holding a sign&#10;&#10;AI-generated content may be incorrect.">
            <a:extLst>
              <a:ext uri="{FF2B5EF4-FFF2-40B4-BE49-F238E27FC236}">
                <a16:creationId xmlns:a16="http://schemas.microsoft.com/office/drawing/2014/main" id="{1EF99E53-E71B-2212-21E2-A2235B3ACAA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11442" y="5456331"/>
            <a:ext cx="1165761" cy="1077519"/>
          </a:xfrm>
          <a:prstGeom prst="rect">
            <a:avLst/>
          </a:prstGeom>
          <a:noFill/>
        </p:spPr>
      </p:pic>
      <p:sp>
        <p:nvSpPr>
          <p:cNvPr id="11" name="Rectangle: Rounded Corners 10">
            <a:extLst>
              <a:ext uri="{FF2B5EF4-FFF2-40B4-BE49-F238E27FC236}">
                <a16:creationId xmlns:a16="http://schemas.microsoft.com/office/drawing/2014/main" id="{5CB317CB-6BEE-166D-7AB3-61BE7534E078}"/>
              </a:ext>
            </a:extLst>
          </p:cNvPr>
          <p:cNvSpPr/>
          <p:nvPr/>
        </p:nvSpPr>
        <p:spPr>
          <a:xfrm>
            <a:off x="386505" y="257530"/>
            <a:ext cx="5540247" cy="736702"/>
          </a:xfrm>
          <a:prstGeom prst="roundRect">
            <a:avLst>
              <a:gd name="adj" fmla="val 8984"/>
            </a:avLst>
          </a:prstGeom>
          <a:solidFill>
            <a:schemeClr val="accent1"/>
          </a:solid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12" name="TextBox 11">
            <a:extLst>
              <a:ext uri="{FF2B5EF4-FFF2-40B4-BE49-F238E27FC236}">
                <a16:creationId xmlns:a16="http://schemas.microsoft.com/office/drawing/2014/main" id="{BEA5A11C-D45C-7C0B-9037-AE5E4FD9987C}"/>
              </a:ext>
            </a:extLst>
          </p:cNvPr>
          <p:cNvSpPr txBox="1"/>
          <p:nvPr/>
        </p:nvSpPr>
        <p:spPr>
          <a:xfrm>
            <a:off x="625023" y="324150"/>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PERSUADE</a:t>
            </a:r>
            <a:endParaRPr kumimoji="0" lang="en-US" sz="48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Tree>
    <p:extLst>
      <p:ext uri="{BB962C8B-B14F-4D97-AF65-F5344CB8AC3E}">
        <p14:creationId xmlns:p14="http://schemas.microsoft.com/office/powerpoint/2010/main" val="2701321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C5A41-B608-805C-812C-BCE16DB6539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2497268-551A-6DB5-CC09-BAA061397795}"/>
              </a:ext>
            </a:extLst>
          </p:cNvPr>
          <p:cNvSpPr txBox="1"/>
          <p:nvPr/>
        </p:nvSpPr>
        <p:spPr>
          <a:xfrm>
            <a:off x="7825838" y="324150"/>
            <a:ext cx="3978233" cy="707886"/>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chemeClr val="tx2"/>
                </a:solidFill>
                <a:effectLst/>
                <a:uLnTx/>
                <a:uFillTx/>
                <a:latin typeface="Century Gothic" panose="020B0502020202020204" pitchFamily="34" charset="0"/>
                <a:ea typeface="游ゴシック"/>
                <a:cs typeface="Mitr Light" panose="00000400000000000000" pitchFamily="2" charset="-34"/>
              </a:rPr>
              <a:t>Strategies for neutralizing the opposition</a:t>
            </a:r>
          </a:p>
        </p:txBody>
      </p:sp>
      <p:sp>
        <p:nvSpPr>
          <p:cNvPr id="3" name="Rectangle 2">
            <a:extLst>
              <a:ext uri="{FF2B5EF4-FFF2-40B4-BE49-F238E27FC236}">
                <a16:creationId xmlns:a16="http://schemas.microsoft.com/office/drawing/2014/main" id="{E26D81B4-56DA-4126-05E2-486795159B93}"/>
              </a:ext>
            </a:extLst>
          </p:cNvPr>
          <p:cNvSpPr/>
          <p:nvPr/>
        </p:nvSpPr>
        <p:spPr>
          <a:xfrm>
            <a:off x="11305307" y="6190470"/>
            <a:ext cx="593768" cy="53696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9D1EB9D-1E28-833B-D58C-B58E67765F55}"/>
              </a:ext>
            </a:extLst>
          </p:cNvPr>
          <p:cNvSpPr txBox="1"/>
          <p:nvPr/>
        </p:nvSpPr>
        <p:spPr>
          <a:xfrm>
            <a:off x="625023" y="1140614"/>
            <a:ext cx="11120084" cy="1015663"/>
          </a:xfrm>
          <a:prstGeom prst="rect">
            <a:avLst/>
          </a:prstGeom>
          <a:noFill/>
        </p:spPr>
        <p:txBody>
          <a:bodyPr wrap="square">
            <a:spAutoFit/>
          </a:bodyPr>
          <a:lstStyle/>
          <a:p>
            <a:pPr marL="0" indent="0">
              <a:spcBef>
                <a:spcPts val="0"/>
              </a:spcBef>
              <a:buSzPts val="1400"/>
              <a:buNone/>
              <a:defRPr/>
            </a:pPr>
            <a:r>
              <a:rPr lang="en-US" sz="2000" i="1" dirty="0">
                <a:solidFill>
                  <a:schemeClr val="bg1"/>
                </a:solidFill>
                <a:latin typeface="Calibri"/>
                <a:ea typeface="游ゴシック"/>
                <a:cs typeface="Arial" panose="020B0604020202020204" pitchFamily="34" charset="0"/>
              </a:rPr>
              <a:t>For conflicts that cannot be resolved with negotiation/modification or persuasion, delay, delay, delay! Keep controversial aspects of the measure general (ex. oversight body, fund administrator, specific funding allocations, etc.) and wait for implementing legislation, rather than burning bridges during negotiation.</a:t>
            </a:r>
            <a:endPar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pic>
        <p:nvPicPr>
          <p:cNvPr id="2" name="Picture 1" descr="A hand holding a sign&#10;&#10;AI-generated content may be incorrect.">
            <a:extLst>
              <a:ext uri="{FF2B5EF4-FFF2-40B4-BE49-F238E27FC236}">
                <a16:creationId xmlns:a16="http://schemas.microsoft.com/office/drawing/2014/main" id="{3F5EB677-E6F3-9F1F-FE5A-E6F04FF84DC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19310" y="5649911"/>
            <a:ext cx="1165761" cy="1077519"/>
          </a:xfrm>
          <a:prstGeom prst="rect">
            <a:avLst/>
          </a:prstGeom>
          <a:noFill/>
        </p:spPr>
      </p:pic>
      <p:sp>
        <p:nvSpPr>
          <p:cNvPr id="11" name="Rectangle: Rounded Corners 10">
            <a:extLst>
              <a:ext uri="{FF2B5EF4-FFF2-40B4-BE49-F238E27FC236}">
                <a16:creationId xmlns:a16="http://schemas.microsoft.com/office/drawing/2014/main" id="{01E8D69C-A024-DEC7-55A1-79518CABCFF9}"/>
              </a:ext>
            </a:extLst>
          </p:cNvPr>
          <p:cNvSpPr/>
          <p:nvPr/>
        </p:nvSpPr>
        <p:spPr>
          <a:xfrm>
            <a:off x="386505" y="257530"/>
            <a:ext cx="5540247" cy="736702"/>
          </a:xfrm>
          <a:prstGeom prst="roundRect">
            <a:avLst>
              <a:gd name="adj" fmla="val 8984"/>
            </a:avLst>
          </a:prstGeom>
          <a:solidFill>
            <a:schemeClr val="accent1"/>
          </a:solid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12" name="TextBox 11">
            <a:extLst>
              <a:ext uri="{FF2B5EF4-FFF2-40B4-BE49-F238E27FC236}">
                <a16:creationId xmlns:a16="http://schemas.microsoft.com/office/drawing/2014/main" id="{8C06D8AC-AB1D-6698-9485-8AEEB9474EF1}"/>
              </a:ext>
            </a:extLst>
          </p:cNvPr>
          <p:cNvSpPr txBox="1"/>
          <p:nvPr/>
        </p:nvSpPr>
        <p:spPr>
          <a:xfrm>
            <a:off x="625023" y="324150"/>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POSTPONE</a:t>
            </a:r>
            <a:endParaRPr kumimoji="0" lang="en-US" sz="48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4" name="TextBox 3">
            <a:extLst>
              <a:ext uri="{FF2B5EF4-FFF2-40B4-BE49-F238E27FC236}">
                <a16:creationId xmlns:a16="http://schemas.microsoft.com/office/drawing/2014/main" id="{98A2BC8C-A652-041E-1CE9-484EE8D36EBA}"/>
              </a:ext>
            </a:extLst>
          </p:cNvPr>
          <p:cNvSpPr txBox="1"/>
          <p:nvPr/>
        </p:nvSpPr>
        <p:spPr>
          <a:xfrm>
            <a:off x="386505" y="2382584"/>
            <a:ext cx="11120084" cy="400110"/>
          </a:xfrm>
          <a:prstGeom prst="rect">
            <a:avLst/>
          </a:prstGeom>
          <a:noFill/>
        </p:spPr>
        <p:txBody>
          <a:bodyPr wrap="square">
            <a:spAutoFit/>
          </a:bodyPr>
          <a:lstStyle/>
          <a:p>
            <a:pPr marL="0" indent="0">
              <a:spcBef>
                <a:spcPts val="0"/>
              </a:spcBef>
              <a:buSzPts val="1400"/>
              <a:buNone/>
              <a:defRPr/>
            </a:pPr>
            <a:r>
              <a:rPr lang="en-US" sz="2000" i="1" dirty="0">
                <a:solidFill>
                  <a:schemeClr val="bg1"/>
                </a:solidFill>
                <a:latin typeface="Calibri"/>
                <a:ea typeface="游ゴシック"/>
                <a:cs typeface="Arial" panose="020B0604020202020204" pitchFamily="34" charset="0"/>
              </a:rPr>
              <a:t>Alternatively….</a:t>
            </a:r>
            <a:endPar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sp>
        <p:nvSpPr>
          <p:cNvPr id="9" name="Rectangle: Rounded Corners 8">
            <a:extLst>
              <a:ext uri="{FF2B5EF4-FFF2-40B4-BE49-F238E27FC236}">
                <a16:creationId xmlns:a16="http://schemas.microsoft.com/office/drawing/2014/main" id="{D31760FC-649E-4032-B3FF-9562AF05D325}"/>
              </a:ext>
            </a:extLst>
          </p:cNvPr>
          <p:cNvSpPr/>
          <p:nvPr/>
        </p:nvSpPr>
        <p:spPr>
          <a:xfrm>
            <a:off x="555753" y="3009001"/>
            <a:ext cx="5540247" cy="736702"/>
          </a:xfrm>
          <a:prstGeom prst="roundRect">
            <a:avLst>
              <a:gd name="adj" fmla="val 8984"/>
            </a:avLst>
          </a:prstGeom>
          <a:solidFill>
            <a:schemeClr val="accent1"/>
          </a:solidFill>
          <a:ln w="571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13" name="TextBox 12">
            <a:extLst>
              <a:ext uri="{FF2B5EF4-FFF2-40B4-BE49-F238E27FC236}">
                <a16:creationId xmlns:a16="http://schemas.microsoft.com/office/drawing/2014/main" id="{73685305-4766-AE55-6E1A-2EADFC6BB1B4}"/>
              </a:ext>
            </a:extLst>
          </p:cNvPr>
          <p:cNvSpPr txBox="1"/>
          <p:nvPr/>
        </p:nvSpPr>
        <p:spPr>
          <a:xfrm>
            <a:off x="794271" y="3075621"/>
            <a:ext cx="5456109" cy="646331"/>
          </a:xfrm>
          <a:prstGeom prst="rect">
            <a:avLst/>
          </a:prstGeom>
          <a:noFill/>
        </p:spPr>
        <p:txBody>
          <a:bodyPr wrap="square" rtlCol="0">
            <a:spAutoFit/>
          </a:bodyPr>
          <a:lstStyle/>
          <a:p>
            <a:pPr>
              <a:defRPr/>
            </a:pPr>
            <a:r>
              <a:rPr lang="en-US" sz="3600" b="1" dirty="0">
                <a:solidFill>
                  <a:schemeClr val="bg1"/>
                </a:solidFill>
                <a:latin typeface="Century Gothic" panose="020B0502020202020204" pitchFamily="34" charset="0"/>
                <a:ea typeface="游ゴシック"/>
              </a:rPr>
              <a:t>GO SCORCHED EARTH</a:t>
            </a:r>
            <a:endParaRPr kumimoji="0" lang="en-US" sz="54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14" name="TextBox 13">
            <a:extLst>
              <a:ext uri="{FF2B5EF4-FFF2-40B4-BE49-F238E27FC236}">
                <a16:creationId xmlns:a16="http://schemas.microsoft.com/office/drawing/2014/main" id="{1A7B388E-8EF0-56B1-CC6C-ED62DA8A19FA}"/>
              </a:ext>
            </a:extLst>
          </p:cNvPr>
          <p:cNvSpPr txBox="1"/>
          <p:nvPr/>
        </p:nvSpPr>
        <p:spPr>
          <a:xfrm>
            <a:off x="625023" y="3829518"/>
            <a:ext cx="11120084" cy="1015663"/>
          </a:xfrm>
          <a:prstGeom prst="rect">
            <a:avLst/>
          </a:prstGeom>
          <a:noFill/>
        </p:spPr>
        <p:txBody>
          <a:bodyPr wrap="square">
            <a:spAutoFit/>
          </a:bodyPr>
          <a:lstStyle/>
          <a:p>
            <a:pPr marL="0" indent="0">
              <a:spcBef>
                <a:spcPts val="0"/>
              </a:spcBef>
              <a:buSzPts val="1400"/>
              <a:buNone/>
              <a:defRPr/>
            </a:pPr>
            <a:r>
              <a:rPr lang="en-US" sz="2000" i="1" dirty="0">
                <a:solidFill>
                  <a:schemeClr val="bg1"/>
                </a:solidFill>
                <a:latin typeface="Calibri"/>
                <a:ea typeface="游ゴシック"/>
                <a:cs typeface="Arial" panose="020B0604020202020204" pitchFamily="34" charset="0"/>
              </a:rPr>
              <a:t>Sometimes the wisest choice is to say “f*ck ‘</a:t>
            </a:r>
            <a:r>
              <a:rPr lang="en-US" sz="2000" i="1" dirty="0" err="1">
                <a:solidFill>
                  <a:schemeClr val="bg1"/>
                </a:solidFill>
                <a:latin typeface="Calibri"/>
                <a:ea typeface="游ゴシック"/>
                <a:cs typeface="Arial" panose="020B0604020202020204" pitchFamily="34" charset="0"/>
              </a:rPr>
              <a:t>em</a:t>
            </a:r>
            <a:r>
              <a:rPr lang="en-US" sz="2000" i="1" dirty="0">
                <a:solidFill>
                  <a:schemeClr val="bg1"/>
                </a:solidFill>
                <a:latin typeface="Calibri"/>
                <a:ea typeface="游ゴシック"/>
                <a:cs typeface="Arial" panose="020B0604020202020204" pitchFamily="34" charset="0"/>
              </a:rPr>
              <a:t>” and go scorched earth. Embrace fighting the opposition and use the opposition as a banner. This is particularly useful when the opposition has low popularity or naked self-interest in opposing the measure.</a:t>
            </a:r>
            <a:endPar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sp>
        <p:nvSpPr>
          <p:cNvPr id="15" name="Google Shape;2690;p61">
            <a:extLst>
              <a:ext uri="{FF2B5EF4-FFF2-40B4-BE49-F238E27FC236}">
                <a16:creationId xmlns:a16="http://schemas.microsoft.com/office/drawing/2014/main" id="{3E42F40D-3555-9D73-A30C-FFF672A0EB6C}"/>
              </a:ext>
            </a:extLst>
          </p:cNvPr>
          <p:cNvSpPr txBox="1">
            <a:spLocks/>
          </p:cNvSpPr>
          <p:nvPr/>
        </p:nvSpPr>
        <p:spPr>
          <a:xfrm>
            <a:off x="555753" y="4744563"/>
            <a:ext cx="11155298" cy="3965734"/>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SzPts val="1400"/>
              <a:buNone/>
              <a:defRPr/>
            </a:pPr>
            <a:r>
              <a:rPr kumimoji="0" lang="en-US"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EXAMPLE:</a:t>
            </a:r>
          </a:p>
          <a:p>
            <a:pPr>
              <a:lnSpc>
                <a:spcPct val="100000"/>
              </a:lnSpc>
              <a:spcBef>
                <a:spcPts val="0"/>
              </a:spcBef>
              <a:buSzPts val="1400"/>
              <a:defRPr/>
            </a:pPr>
            <a:r>
              <a:rPr kumimoji="0" lang="en-US" sz="19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Pomona: </a:t>
            </a:r>
            <a:r>
              <a:rPr kumimoji="0" lang="en-US" sz="19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With an electorate eager for a referendum on a government not working for them, </a:t>
            </a:r>
            <a:r>
              <a:rPr kumimoji="0" lang="en-US" sz="1900" i="0" u="none" strike="noStrike" kern="1200" cap="none" spc="0" normalizeH="0" baseline="0" noProof="0" dirty="0" err="1">
                <a:ln>
                  <a:noFill/>
                </a:ln>
                <a:solidFill>
                  <a:schemeClr val="bg1"/>
                </a:solidFill>
                <a:effectLst/>
                <a:uLnTx/>
                <a:uFillTx/>
                <a:latin typeface="Calibri"/>
                <a:ea typeface="游ゴシック"/>
                <a:cs typeface="Arial" panose="020B0604020202020204" pitchFamily="34" charset="0"/>
              </a:rPr>
              <a:t>Pomon</a:t>
            </a:r>
            <a:r>
              <a:rPr lang="en-US" sz="1900" dirty="0">
                <a:solidFill>
                  <a:schemeClr val="bg1"/>
                </a:solidFill>
                <a:latin typeface="Calibri"/>
                <a:ea typeface="游ゴシック"/>
              </a:rPr>
              <a:t>a Kids First ran with the message that we need to tie the city’s hands so they don’t continue breaking promises to kids. </a:t>
            </a:r>
          </a:p>
        </p:txBody>
      </p:sp>
    </p:spTree>
    <p:extLst>
      <p:ext uri="{BB962C8B-B14F-4D97-AF65-F5344CB8AC3E}">
        <p14:creationId xmlns:p14="http://schemas.microsoft.com/office/powerpoint/2010/main" val="870466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62B93-54EE-A3D3-40E7-1733A4AC14F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132C7C9-EFF2-A161-9A5D-976D298F8FC8}"/>
              </a:ext>
            </a:extLst>
          </p:cNvPr>
          <p:cNvSpPr txBox="1"/>
          <p:nvPr/>
        </p:nvSpPr>
        <p:spPr>
          <a:xfrm>
            <a:off x="7825838" y="324150"/>
            <a:ext cx="3978233" cy="707886"/>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chemeClr val="tx2"/>
                </a:solidFill>
                <a:effectLst/>
                <a:uLnTx/>
                <a:uFillTx/>
                <a:latin typeface="Century Gothic" panose="020B0502020202020204" pitchFamily="34" charset="0"/>
                <a:ea typeface="游ゴシック"/>
                <a:cs typeface="Mitr Light" panose="00000400000000000000" pitchFamily="2" charset="-34"/>
              </a:rPr>
              <a:t>Strategies for neutralizing the opposition</a:t>
            </a:r>
          </a:p>
        </p:txBody>
      </p:sp>
      <p:sp>
        <p:nvSpPr>
          <p:cNvPr id="3" name="Rectangle 2">
            <a:extLst>
              <a:ext uri="{FF2B5EF4-FFF2-40B4-BE49-F238E27FC236}">
                <a16:creationId xmlns:a16="http://schemas.microsoft.com/office/drawing/2014/main" id="{3F057568-A4A0-20B3-F6C3-3A9CFEC23216}"/>
              </a:ext>
            </a:extLst>
          </p:cNvPr>
          <p:cNvSpPr/>
          <p:nvPr/>
        </p:nvSpPr>
        <p:spPr>
          <a:xfrm>
            <a:off x="11305307" y="6190470"/>
            <a:ext cx="593768" cy="53696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2690;p61">
            <a:extLst>
              <a:ext uri="{FF2B5EF4-FFF2-40B4-BE49-F238E27FC236}">
                <a16:creationId xmlns:a16="http://schemas.microsoft.com/office/drawing/2014/main" id="{E8191924-BEBA-14EE-EDF4-DD347C354E5B}"/>
              </a:ext>
            </a:extLst>
          </p:cNvPr>
          <p:cNvSpPr txBox="1">
            <a:spLocks/>
          </p:cNvSpPr>
          <p:nvPr/>
        </p:nvSpPr>
        <p:spPr>
          <a:xfrm>
            <a:off x="292925" y="3717183"/>
            <a:ext cx="11832193" cy="3965734"/>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SzPts val="1400"/>
              <a:buNone/>
              <a:defRPr/>
            </a:pPr>
            <a:endParaRPr kumimoji="0" lang="en-US" sz="19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a:p>
            <a:pPr>
              <a:lnSpc>
                <a:spcPct val="100000"/>
              </a:lnSpc>
              <a:spcBef>
                <a:spcPts val="0"/>
              </a:spcBef>
              <a:buSzPts val="1400"/>
              <a:defRPr/>
            </a:pPr>
            <a:r>
              <a:rPr kumimoji="0" lang="en-US" sz="18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EXAMPLE: </a:t>
            </a:r>
            <a:r>
              <a:rPr kumimoji="0" lang="en-US" sz="1800"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rPr>
              <a:t>Leon County, FL used both strategies </a:t>
            </a:r>
            <a:r>
              <a:rPr lang="en-US" sz="1800" dirty="0">
                <a:solidFill>
                  <a:schemeClr val="bg1"/>
                </a:solidFill>
                <a:latin typeface="Calibri"/>
                <a:ea typeface="游ゴシック"/>
              </a:rPr>
              <a:t>during livestreamed debates hosted by the local news station. As the opposition commented on the livestream and social media, Leon County deployed champions from their effort to both directly counter opposition comments and to drown out the negative comments with the campaign’s own talking points.</a:t>
            </a:r>
          </a:p>
          <a:p>
            <a:pPr marL="0" indent="0">
              <a:lnSpc>
                <a:spcPct val="100000"/>
              </a:lnSpc>
              <a:spcBef>
                <a:spcPts val="0"/>
              </a:spcBef>
              <a:buSzPts val="1400"/>
              <a:buNone/>
              <a:defRPr/>
            </a:pPr>
            <a:endParaRPr lang="en-US" sz="1800" dirty="0">
              <a:solidFill>
                <a:schemeClr val="bg1"/>
              </a:solidFill>
              <a:latin typeface="Calibri"/>
              <a:ea typeface="游ゴシック"/>
            </a:endParaRPr>
          </a:p>
          <a:p>
            <a:pPr>
              <a:lnSpc>
                <a:spcPct val="100000"/>
              </a:lnSpc>
              <a:spcBef>
                <a:spcPts val="0"/>
              </a:spcBef>
              <a:buSzPts val="1400"/>
              <a:defRPr/>
            </a:pPr>
            <a:r>
              <a:rPr lang="en-US" sz="1800" b="1" dirty="0">
                <a:solidFill>
                  <a:schemeClr val="bg1"/>
                </a:solidFill>
                <a:latin typeface="Calibri"/>
                <a:ea typeface="游ゴシック"/>
              </a:rPr>
              <a:t>EXAMPLE:</a:t>
            </a:r>
            <a:r>
              <a:rPr lang="en-US" sz="1800" dirty="0">
                <a:solidFill>
                  <a:schemeClr val="bg1"/>
                </a:solidFill>
                <a:latin typeface="Calibri"/>
                <a:ea typeface="游ゴシック"/>
              </a:rPr>
              <a:t> San Francisco, CA. used a flat-out direct counter when asked by an NPR reporter if the San Francisco set-</a:t>
            </a:r>
            <a:r>
              <a:rPr lang="en-US" sz="1800" dirty="0" err="1">
                <a:solidFill>
                  <a:schemeClr val="bg1"/>
                </a:solidFill>
                <a:latin typeface="Calibri"/>
                <a:ea typeface="游ゴシック"/>
              </a:rPr>
              <a:t>aise</a:t>
            </a:r>
            <a:r>
              <a:rPr lang="en-US" sz="1800" dirty="0">
                <a:solidFill>
                  <a:schemeClr val="bg1"/>
                </a:solidFill>
                <a:latin typeface="Calibri"/>
                <a:ea typeface="游ゴシック"/>
              </a:rPr>
              <a:t> measure was simply “ballot-box budgeting.”  The response was “Exactly! When officials fail to act for the common good, democracy is well-served when the public has the opportunity for the last word.  Isn’t that why we live in a democracy?”</a:t>
            </a:r>
            <a:endParaRPr kumimoji="0" lang="en-US" sz="1400" b="1" i="0"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sp>
        <p:nvSpPr>
          <p:cNvPr id="10" name="TextBox 9">
            <a:extLst>
              <a:ext uri="{FF2B5EF4-FFF2-40B4-BE49-F238E27FC236}">
                <a16:creationId xmlns:a16="http://schemas.microsoft.com/office/drawing/2014/main" id="{3448CEE4-30FA-1E47-3F98-407E5F939F97}"/>
              </a:ext>
            </a:extLst>
          </p:cNvPr>
          <p:cNvSpPr txBox="1"/>
          <p:nvPr/>
        </p:nvSpPr>
        <p:spPr>
          <a:xfrm>
            <a:off x="535958" y="2393744"/>
            <a:ext cx="11120084" cy="1323439"/>
          </a:xfrm>
          <a:prstGeom prst="rect">
            <a:avLst/>
          </a:prstGeom>
          <a:noFill/>
        </p:spPr>
        <p:txBody>
          <a:bodyPr wrap="square">
            <a:spAutoFit/>
          </a:bodyPr>
          <a:lstStyle/>
          <a:p>
            <a:pPr marL="0" indent="0">
              <a:spcBef>
                <a:spcPts val="0"/>
              </a:spcBef>
              <a:buSzPts val="1400"/>
              <a:buNone/>
              <a:defRPr/>
            </a:pPr>
            <a:r>
              <a:rPr lang="en-US" sz="2000" i="1" dirty="0">
                <a:solidFill>
                  <a:schemeClr val="bg1"/>
                </a:solidFill>
                <a:latin typeface="Calibri"/>
                <a:ea typeface="游ゴシック"/>
                <a:cs typeface="Arial" panose="020B0604020202020204" pitchFamily="34" charset="0"/>
              </a:rPr>
              <a:t>If all attempts to neutralize opposition fail, you’ll need to determine how to respond when faced with opposition making their points in public (in a debate, town hall, interview or article, or on social media). Your campaign must decide whether you will focus on directly countering opposition points in the moment or pivoting/redirecting to your own talking points. </a:t>
            </a:r>
            <a:endParaRPr kumimoji="0" lang="en-US" sz="2000" i="1" u="none" strike="noStrike" kern="1200" cap="none" spc="0" normalizeH="0" baseline="0" noProof="0" dirty="0">
              <a:ln>
                <a:noFill/>
              </a:ln>
              <a:solidFill>
                <a:schemeClr val="bg1"/>
              </a:solidFill>
              <a:effectLst/>
              <a:uLnTx/>
              <a:uFillTx/>
              <a:latin typeface="Calibri"/>
              <a:ea typeface="游ゴシック"/>
              <a:cs typeface="Arial" panose="020B0604020202020204" pitchFamily="34" charset="0"/>
            </a:endParaRPr>
          </a:p>
        </p:txBody>
      </p:sp>
      <p:pic>
        <p:nvPicPr>
          <p:cNvPr id="2" name="Picture 1" descr="A hand holding a sign&#10;&#10;AI-generated content may be incorrect.">
            <a:extLst>
              <a:ext uri="{FF2B5EF4-FFF2-40B4-BE49-F238E27FC236}">
                <a16:creationId xmlns:a16="http://schemas.microsoft.com/office/drawing/2014/main" id="{DA4CA0E4-BE40-4160-92BC-09B336A090C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33314" y="5819589"/>
            <a:ext cx="1165761" cy="1077519"/>
          </a:xfrm>
          <a:prstGeom prst="rect">
            <a:avLst/>
          </a:prstGeom>
          <a:noFill/>
        </p:spPr>
      </p:pic>
      <p:sp>
        <p:nvSpPr>
          <p:cNvPr id="4" name="Rectangle: Rounded Corners 3">
            <a:extLst>
              <a:ext uri="{FF2B5EF4-FFF2-40B4-BE49-F238E27FC236}">
                <a16:creationId xmlns:a16="http://schemas.microsoft.com/office/drawing/2014/main" id="{5001A5FB-8538-39AB-32EF-2C1FBF11123D}"/>
              </a:ext>
            </a:extLst>
          </p:cNvPr>
          <p:cNvSpPr/>
          <p:nvPr/>
        </p:nvSpPr>
        <p:spPr>
          <a:xfrm>
            <a:off x="401373" y="339315"/>
            <a:ext cx="5540247" cy="736702"/>
          </a:xfrm>
          <a:prstGeom prst="roundRect">
            <a:avLst>
              <a:gd name="adj" fmla="val 8984"/>
            </a:avLst>
          </a:pr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5" name="TextBox 4">
            <a:extLst>
              <a:ext uri="{FF2B5EF4-FFF2-40B4-BE49-F238E27FC236}">
                <a16:creationId xmlns:a16="http://schemas.microsoft.com/office/drawing/2014/main" id="{C41734A1-E389-2113-36FE-62C106C56536}"/>
              </a:ext>
            </a:extLst>
          </p:cNvPr>
          <p:cNvSpPr txBox="1"/>
          <p:nvPr/>
        </p:nvSpPr>
        <p:spPr>
          <a:xfrm>
            <a:off x="639891" y="405935"/>
            <a:ext cx="493755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DIRECTLY COUNTER</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8" name="Rectangle: Rounded Corners 7">
            <a:extLst>
              <a:ext uri="{FF2B5EF4-FFF2-40B4-BE49-F238E27FC236}">
                <a16:creationId xmlns:a16="http://schemas.microsoft.com/office/drawing/2014/main" id="{3826C92A-642F-A1FA-EFFA-C70CA861FEDF}"/>
              </a:ext>
            </a:extLst>
          </p:cNvPr>
          <p:cNvSpPr/>
          <p:nvPr/>
        </p:nvSpPr>
        <p:spPr>
          <a:xfrm>
            <a:off x="3773965" y="1289274"/>
            <a:ext cx="5540247" cy="736702"/>
          </a:xfrm>
          <a:prstGeom prst="roundRect">
            <a:avLst>
              <a:gd name="adj" fmla="val 8984"/>
            </a:avLst>
          </a:prstGeom>
          <a:solidFill>
            <a:schemeClr val="accent1"/>
          </a:solidFill>
          <a:ln w="57150">
            <a:solidFill>
              <a:schemeClr val="bg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9" name="TextBox 8">
            <a:extLst>
              <a:ext uri="{FF2B5EF4-FFF2-40B4-BE49-F238E27FC236}">
                <a16:creationId xmlns:a16="http://schemas.microsoft.com/office/drawing/2014/main" id="{E0F8DCAB-F382-9663-B94E-79BF6AE86367}"/>
              </a:ext>
            </a:extLst>
          </p:cNvPr>
          <p:cNvSpPr txBox="1"/>
          <p:nvPr/>
        </p:nvSpPr>
        <p:spPr>
          <a:xfrm>
            <a:off x="4012483" y="1355894"/>
            <a:ext cx="54561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chemeClr val="bg1"/>
                </a:solidFill>
                <a:latin typeface="Century Gothic" panose="020B0502020202020204" pitchFamily="34" charset="0"/>
                <a:ea typeface="游ゴシック"/>
              </a:rPr>
              <a:t>REDIRECT/DROWN OUT</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
        <p:nvSpPr>
          <p:cNvPr id="13" name="TextBox 12">
            <a:extLst>
              <a:ext uri="{FF2B5EF4-FFF2-40B4-BE49-F238E27FC236}">
                <a16:creationId xmlns:a16="http://schemas.microsoft.com/office/drawing/2014/main" id="{DB5B3787-4D16-6F9A-4431-12C9F8D7587C}"/>
              </a:ext>
            </a:extLst>
          </p:cNvPr>
          <p:cNvSpPr txBox="1"/>
          <p:nvPr/>
        </p:nvSpPr>
        <p:spPr>
          <a:xfrm>
            <a:off x="2849389" y="1342821"/>
            <a:ext cx="54561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rPr>
              <a:t>vs.</a:t>
            </a:r>
            <a:endParaRPr kumimoji="0" lang="en-US" sz="5000" b="1" i="0" u="none" strike="noStrike" kern="1200" cap="none" spc="0" normalizeH="0" baseline="0" noProof="0" dirty="0">
              <a:ln>
                <a:noFill/>
              </a:ln>
              <a:solidFill>
                <a:schemeClr val="bg1"/>
              </a:solidFill>
              <a:effectLst/>
              <a:uLnTx/>
              <a:uFillTx/>
              <a:latin typeface="Century Gothic" panose="020B0502020202020204" pitchFamily="34" charset="0"/>
              <a:ea typeface="游ゴシック"/>
              <a:cs typeface="+mn-cs"/>
            </a:endParaRPr>
          </a:p>
        </p:txBody>
      </p:sp>
    </p:spTree>
    <p:extLst>
      <p:ext uri="{BB962C8B-B14F-4D97-AF65-F5344CB8AC3E}">
        <p14:creationId xmlns:p14="http://schemas.microsoft.com/office/powerpoint/2010/main" val="3158419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40659-23FC-A248-E171-F02C4AB00C2E}"/>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47D4894-F6C2-5002-7EBA-96BD378E3844}"/>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EFF685A-523B-4AB0-8539-4CA1B7CAFAD7}" type="slidenum">
              <a:rPr kumimoji="0" lang="en-US" sz="1200" b="0" i="0" u="none" strike="noStrike" kern="1200" cap="none" spc="0" normalizeH="0" baseline="0" noProof="0" smtClean="0">
                <a:ln>
                  <a:noFill/>
                </a:ln>
                <a:solidFill>
                  <a:prstClr val="white"/>
                </a:solidFill>
                <a:effectLst/>
                <a:uLnTx/>
                <a:uFillTx/>
                <a:latin typeface="Calibri"/>
                <a:ea typeface="游ゴシック"/>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white"/>
              </a:solidFill>
              <a:effectLst/>
              <a:uLnTx/>
              <a:uFillTx/>
              <a:latin typeface="Calibri"/>
              <a:ea typeface="游ゴシック"/>
              <a:cs typeface="Arial" panose="020B0604020202020204" pitchFamily="34" charset="0"/>
            </a:endParaRPr>
          </a:p>
        </p:txBody>
      </p:sp>
      <p:sp>
        <p:nvSpPr>
          <p:cNvPr id="4" name="TextBox 3">
            <a:extLst>
              <a:ext uri="{FF2B5EF4-FFF2-40B4-BE49-F238E27FC236}">
                <a16:creationId xmlns:a16="http://schemas.microsoft.com/office/drawing/2014/main" id="{705DA4BC-D039-1F1B-15A7-8619AB3EBABC}"/>
              </a:ext>
            </a:extLst>
          </p:cNvPr>
          <p:cNvSpPr txBox="1"/>
          <p:nvPr/>
        </p:nvSpPr>
        <p:spPr>
          <a:xfrm>
            <a:off x="731520" y="427999"/>
            <a:ext cx="5963194"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53B70"/>
                </a:solidFill>
                <a:effectLst/>
                <a:uLnTx/>
                <a:uFillTx/>
                <a:latin typeface="Century Gothic" panose="020B0502020202020204" pitchFamily="34" charset="0"/>
                <a:ea typeface="游ゴシック"/>
                <a:cs typeface="Mitr Light" panose="00000400000000000000" pitchFamily="2" charset="-34"/>
              </a:rPr>
              <a:t>Platte County Children’s Services Fund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53B70"/>
                </a:solidFill>
                <a:effectLst/>
                <a:uLnTx/>
                <a:uFillTx/>
                <a:latin typeface="Century Gothic" panose="020B0502020202020204" pitchFamily="34" charset="0"/>
                <a:ea typeface="游ゴシック"/>
                <a:cs typeface="Mitr Light" panose="00000400000000000000" pitchFamily="2" charset="-34"/>
              </a:rPr>
              <a:t>Platte County, MO</a:t>
            </a:r>
          </a:p>
        </p:txBody>
      </p:sp>
      <p:sp>
        <p:nvSpPr>
          <p:cNvPr id="5" name="Rectangle: Rounded Corners 4">
            <a:extLst>
              <a:ext uri="{FF2B5EF4-FFF2-40B4-BE49-F238E27FC236}">
                <a16:creationId xmlns:a16="http://schemas.microsoft.com/office/drawing/2014/main" id="{593B4F69-4219-A4F6-4908-79C08F3EF96B}"/>
              </a:ext>
            </a:extLst>
          </p:cNvPr>
          <p:cNvSpPr/>
          <p:nvPr/>
        </p:nvSpPr>
        <p:spPr>
          <a:xfrm>
            <a:off x="638620" y="1552355"/>
            <a:ext cx="3262819" cy="4476305"/>
          </a:xfrm>
          <a:prstGeom prst="roundRect">
            <a:avLst>
              <a:gd name="adj" fmla="val 89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6" name="TextBox 5">
            <a:extLst>
              <a:ext uri="{FF2B5EF4-FFF2-40B4-BE49-F238E27FC236}">
                <a16:creationId xmlns:a16="http://schemas.microsoft.com/office/drawing/2014/main" id="{525021F2-CA1E-4AF7-E771-60EEB2B9D55A}"/>
              </a:ext>
            </a:extLst>
          </p:cNvPr>
          <p:cNvSpPr txBox="1"/>
          <p:nvPr/>
        </p:nvSpPr>
        <p:spPr>
          <a:xfrm>
            <a:off x="761382" y="1666848"/>
            <a:ext cx="3262819"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F7BE60"/>
                </a:solidFill>
                <a:effectLst/>
                <a:uLnTx/>
                <a:uFillTx/>
                <a:latin typeface="Calibri" panose="020F0502020204030204" pitchFamily="34" charset="0"/>
                <a:ea typeface="游ゴシック"/>
                <a:cs typeface="+mn-cs"/>
              </a:rPr>
              <a:t>Ballot Title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County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500" b="1" i="0" u="none" strike="noStrike" kern="1200" cap="none" spc="0" normalizeH="0" baseline="0" noProof="0" dirty="0">
              <a:ln>
                <a:noFill/>
              </a:ln>
              <a:solidFill>
                <a:srgbClr val="F7BE60"/>
              </a:solidFill>
              <a:effectLst/>
              <a:uLnTx/>
              <a:uFillTx/>
              <a:latin typeface="Calibri" panose="020F0502020204030204" pitchFamily="34" charset="0"/>
              <a:ea typeface="游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F7BE60"/>
                </a:solidFill>
                <a:effectLst/>
                <a:uLnTx/>
                <a:uFillTx/>
                <a:latin typeface="Calibri" panose="020F0502020204030204" pitchFamily="34" charset="0"/>
                <a:ea typeface="游ゴシック"/>
                <a:cs typeface="+mn-cs"/>
              </a:rPr>
              <a:t>Projected Annual revenue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$5.2M</a:t>
            </a: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r>
              <a:rPr kumimoji="0" lang="en-US" sz="1500" b="1" i="0" u="none" strike="noStrike" kern="1200" cap="none" spc="0" normalizeH="0" baseline="0" noProof="0" dirty="0">
                <a:ln>
                  <a:noFill/>
                </a:ln>
                <a:solidFill>
                  <a:srgbClr val="F7BE60"/>
                </a:solidFill>
                <a:effectLst/>
                <a:uLnTx/>
                <a:uFillTx/>
                <a:latin typeface="Calibri" panose="020F0502020204030204" pitchFamily="34" charset="0"/>
                <a:ea typeface="游ゴシック"/>
                <a:cs typeface="+mn-cs"/>
              </a:rPr>
              <a:t>Type of revenue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Sales Tax</a:t>
            </a: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r>
              <a:rPr kumimoji="0" lang="en-US" sz="1500" b="1" i="0" u="none" strike="noStrike" kern="1200" cap="none" spc="0" normalizeH="0" baseline="0" noProof="0" dirty="0">
                <a:ln>
                  <a:noFill/>
                </a:ln>
                <a:solidFill>
                  <a:srgbClr val="F7BE60"/>
                </a:solidFill>
                <a:effectLst/>
                <a:uLnTx/>
                <a:uFillTx/>
                <a:latin typeface="Calibri" panose="020F0502020204030204" pitchFamily="34" charset="0"/>
                <a:ea typeface="游ゴシック"/>
                <a:cs typeface="+mn-cs"/>
              </a:rPr>
              <a:t>Levy amount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$0.0025/$1 increase</a:t>
            </a: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r>
              <a:rPr kumimoji="0" lang="en-US" sz="1500" b="1" i="0" u="none" strike="noStrike" kern="1200" cap="none" spc="0" normalizeH="0" baseline="0" noProof="0" dirty="0">
                <a:ln>
                  <a:noFill/>
                </a:ln>
                <a:solidFill>
                  <a:srgbClr val="F7BE60"/>
                </a:solidFill>
                <a:effectLst/>
                <a:uLnTx/>
                <a:uFillTx/>
                <a:latin typeface="Calibri" panose="020F0502020204030204" pitchFamily="34" charset="0"/>
                <a:ea typeface="游ゴシック"/>
                <a:cs typeface="+mn-cs"/>
              </a:rPr>
              <a:t>What it will fund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Mental health services for children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t>and youth</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br>
              <a:rPr kumimoji="0" lang="en-US" sz="15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rPr>
            </a:br>
            <a:endParaRPr kumimoji="0" lang="en-US" sz="15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游ゴシック"/>
              <a:cs typeface="+mn-cs"/>
            </a:endParaRPr>
          </a:p>
        </p:txBody>
      </p:sp>
      <p:pic>
        <p:nvPicPr>
          <p:cNvPr id="7" name="Picture 6">
            <a:extLst>
              <a:ext uri="{FF2B5EF4-FFF2-40B4-BE49-F238E27FC236}">
                <a16:creationId xmlns:a16="http://schemas.microsoft.com/office/drawing/2014/main" id="{F473071C-F35F-7620-8EAF-C0BFE16C32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3082" y="6211888"/>
            <a:ext cx="1548551" cy="646112"/>
          </a:xfrm>
          <a:prstGeom prst="rect">
            <a:avLst/>
          </a:prstGeom>
        </p:spPr>
      </p:pic>
      <p:sp>
        <p:nvSpPr>
          <p:cNvPr id="2" name="Google Shape;2690;p61">
            <a:extLst>
              <a:ext uri="{FF2B5EF4-FFF2-40B4-BE49-F238E27FC236}">
                <a16:creationId xmlns:a16="http://schemas.microsoft.com/office/drawing/2014/main" id="{6053C959-B10B-E86A-482A-17B8CE600D6F}"/>
              </a:ext>
            </a:extLst>
          </p:cNvPr>
          <p:cNvSpPr txBox="1">
            <a:spLocks/>
          </p:cNvSpPr>
          <p:nvPr/>
        </p:nvSpPr>
        <p:spPr>
          <a:xfrm>
            <a:off x="4146963" y="1917239"/>
            <a:ext cx="7852061" cy="338555"/>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Pts val="1400"/>
              <a:buFont typeface="Arial" panose="020B0604020202020204" pitchFamily="34" charset="0"/>
              <a:buNone/>
              <a:tabLst/>
              <a:defRPr/>
            </a:pPr>
            <a:r>
              <a:rPr kumimoji="0" lang="en-US" sz="20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Proposed Fund Purpose: </a:t>
            </a:r>
            <a:r>
              <a:rPr kumimoji="0" lang="en-US" sz="2000" b="0" i="0" u="none" strike="noStrike" kern="1200" cap="none" spc="0" normalizeH="0" baseline="0" noProof="0" dirty="0">
                <a:ln>
                  <a:noFill/>
                </a:ln>
                <a:solidFill>
                  <a:srgbClr val="2E2A45"/>
                </a:solidFill>
                <a:effectLst/>
                <a:uLnTx/>
                <a:uFillTx/>
                <a:latin typeface="Calibri"/>
                <a:ea typeface="游ゴシック"/>
                <a:cs typeface="Arial" panose="020B0604020202020204" pitchFamily="34" charset="0"/>
              </a:rPr>
              <a:t>I</a:t>
            </a:r>
            <a:r>
              <a:rPr kumimoji="0" lang="en-US" sz="2000" b="0" i="0" u="none" strike="noStrike" kern="1200" cap="none" spc="0" normalizeH="0" baseline="0" noProof="0" dirty="0" err="1">
                <a:ln>
                  <a:noFill/>
                </a:ln>
                <a:solidFill>
                  <a:srgbClr val="2E2A45"/>
                </a:solidFill>
                <a:effectLst/>
                <a:uLnTx/>
                <a:uFillTx/>
                <a:latin typeface="Calibri"/>
                <a:ea typeface="游ゴシック"/>
                <a:cs typeface="Arial" panose="020B0604020202020204" pitchFamily="34" charset="0"/>
              </a:rPr>
              <a:t>ncreases</a:t>
            </a:r>
            <a:r>
              <a:rPr kumimoji="0" lang="en-US" sz="2000" b="0" i="0" u="none" strike="noStrike" kern="1200" cap="none" spc="0" normalizeH="0" baseline="0" noProof="0" dirty="0">
                <a:ln>
                  <a:noFill/>
                </a:ln>
                <a:solidFill>
                  <a:srgbClr val="2E2A45"/>
                </a:solidFill>
                <a:effectLst/>
                <a:uLnTx/>
                <a:uFillTx/>
                <a:latin typeface="Calibri"/>
                <a:ea typeface="游ゴシック"/>
                <a:cs typeface="Arial" panose="020B0604020202020204" pitchFamily="34" charset="0"/>
              </a:rPr>
              <a:t> child and youth access to critical mental health resources, including: early childhood screening, prevention, and treatment services; therapist and social worker support; and prevention and resiliency-based services in schools and child care centers</a:t>
            </a:r>
            <a:endParaRPr kumimoji="0" lang="en-US" sz="20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endParaRPr>
          </a:p>
        </p:txBody>
      </p:sp>
      <p:sp>
        <p:nvSpPr>
          <p:cNvPr id="8" name="TextBox 7">
            <a:extLst>
              <a:ext uri="{FF2B5EF4-FFF2-40B4-BE49-F238E27FC236}">
                <a16:creationId xmlns:a16="http://schemas.microsoft.com/office/drawing/2014/main" id="{853F59EA-461B-435A-D561-2BFE28FD7D94}"/>
              </a:ext>
            </a:extLst>
          </p:cNvPr>
          <p:cNvSpPr txBox="1"/>
          <p:nvPr/>
        </p:nvSpPr>
        <p:spPr>
          <a:xfrm>
            <a:off x="4146963" y="3198347"/>
            <a:ext cx="7522524" cy="369332"/>
          </a:xfrm>
          <a:prstGeom prst="rect">
            <a:avLst/>
          </a:prstGeom>
          <a:noFill/>
        </p:spPr>
        <p:txBody>
          <a:bodyPr wrap="square" numCol="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Tax Info: </a:t>
            </a:r>
            <a:r>
              <a:rPr kumimoji="0" lang="en-US" sz="1800" b="0"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$0.0025 sales tax increase</a:t>
            </a:r>
            <a:endParaRPr kumimoji="0" lang="en-US" sz="1800" b="0" i="0" u="none" strike="noStrike" kern="1200" cap="none" spc="0" normalizeH="0" baseline="0" noProof="0" dirty="0">
              <a:ln>
                <a:noFill/>
              </a:ln>
              <a:solidFill>
                <a:prstClr val="black"/>
              </a:solidFill>
              <a:effectLst/>
              <a:uLnTx/>
              <a:uFillTx/>
              <a:latin typeface="Calibri"/>
              <a:ea typeface="游ゴシック"/>
              <a:cs typeface="+mn-cs"/>
            </a:endParaRPr>
          </a:p>
        </p:txBody>
      </p:sp>
      <p:sp>
        <p:nvSpPr>
          <p:cNvPr id="9" name="TextBox 8">
            <a:extLst>
              <a:ext uri="{FF2B5EF4-FFF2-40B4-BE49-F238E27FC236}">
                <a16:creationId xmlns:a16="http://schemas.microsoft.com/office/drawing/2014/main" id="{71045FF7-F437-8CDA-AC53-913F7712CD99}"/>
              </a:ext>
            </a:extLst>
          </p:cNvPr>
          <p:cNvSpPr txBox="1"/>
          <p:nvPr/>
        </p:nvSpPr>
        <p:spPr>
          <a:xfrm>
            <a:off x="4146963" y="3567679"/>
            <a:ext cx="7673079" cy="2862322"/>
          </a:xfrm>
          <a:prstGeom prst="rect">
            <a:avLst/>
          </a:prstGeom>
          <a:noFill/>
        </p:spPr>
        <p:txBody>
          <a:bodyPr wrap="square" numCol="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Service Delivery: </a:t>
            </a:r>
            <a:r>
              <a:rPr kumimoji="0" lang="en-US" sz="1800" b="0"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Establishes a County Children’s Services Fund dedicated to allowable services outlined by Missouri State statute (</a:t>
            </a:r>
            <a:r>
              <a:rPr kumimoji="0" lang="en-US" sz="1800" b="0" i="0" u="none" strike="noStrike" kern="1200" cap="none" spc="0" normalizeH="0" baseline="0" noProof="0" dirty="0">
                <a:ln>
                  <a:noFill/>
                </a:ln>
                <a:solidFill>
                  <a:srgbClr val="323E6E"/>
                </a:solidFill>
                <a:effectLst/>
                <a:uLnTx/>
                <a:uFillTx/>
                <a:latin typeface="Calibri"/>
                <a:ea typeface="游ゴシック"/>
                <a:cs typeface="+mn-cs"/>
              </a:rPr>
              <a:t>210.861)</a:t>
            </a:r>
            <a:r>
              <a:rPr kumimoji="0" lang="en-US" sz="1800" b="0"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Temporary Shelter for high-need youth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Outpatient psychiatric and chemical dependency treatment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Outpatient counseling and services related to child/youth transitional living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Prevention programs that support healthy living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Home and school-based family intervention programs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Individual, group, and family counseling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Crisis intervention services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Respite care services</a:t>
            </a:r>
          </a:p>
        </p:txBody>
      </p:sp>
      <p:sp>
        <p:nvSpPr>
          <p:cNvPr id="17" name="TextBox 16">
            <a:extLst>
              <a:ext uri="{FF2B5EF4-FFF2-40B4-BE49-F238E27FC236}">
                <a16:creationId xmlns:a16="http://schemas.microsoft.com/office/drawing/2014/main" id="{C574C1B9-D76B-F864-7455-2387339AC975}"/>
              </a:ext>
            </a:extLst>
          </p:cNvPr>
          <p:cNvSpPr txBox="1"/>
          <p:nvPr/>
        </p:nvSpPr>
        <p:spPr>
          <a:xfrm>
            <a:off x="4146963" y="1150539"/>
            <a:ext cx="7406417" cy="584775"/>
          </a:xfrm>
          <a:prstGeom prst="rect">
            <a:avLst/>
          </a:prstGeom>
          <a:noFill/>
          <a:ln w="25400">
            <a:solidFill>
              <a:srgbClr val="00206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323E6E"/>
                </a:solidFill>
                <a:effectLst/>
                <a:uLnTx/>
                <a:uFillTx/>
                <a:latin typeface="Calibri"/>
                <a:ea typeface="游ゴシック"/>
                <a:cs typeface="+mn-cs"/>
              </a:rPr>
              <a:t>Final Vote Margin: </a:t>
            </a:r>
            <a:r>
              <a:rPr kumimoji="0" lang="en-US" sz="3200" b="1" i="0" u="none" strike="noStrike" kern="1200" cap="none" spc="0" normalizeH="0" baseline="0" noProof="0" dirty="0">
                <a:ln>
                  <a:noFill/>
                </a:ln>
                <a:solidFill>
                  <a:srgbClr val="5CBE7B">
                    <a:lumMod val="75000"/>
                  </a:srgbClr>
                </a:solidFill>
                <a:effectLst/>
                <a:uLnTx/>
                <a:uFillTx/>
                <a:latin typeface="Calibri"/>
                <a:ea typeface="游ゴシック"/>
                <a:cs typeface="+mn-cs"/>
              </a:rPr>
              <a:t>Yes – 56.4%  </a:t>
            </a:r>
            <a:r>
              <a:rPr kumimoji="0" lang="en-US" sz="3200" b="1" i="0" u="none" strike="noStrike" kern="1200" cap="none" spc="0" normalizeH="0" baseline="0" noProof="0" dirty="0">
                <a:ln>
                  <a:noFill/>
                </a:ln>
                <a:solidFill>
                  <a:srgbClr val="C00000"/>
                </a:solidFill>
                <a:effectLst/>
                <a:uLnTx/>
                <a:uFillTx/>
                <a:latin typeface="Calibri"/>
                <a:ea typeface="游ゴシック"/>
                <a:cs typeface="+mn-cs"/>
              </a:rPr>
              <a:t>No – 43.6%</a:t>
            </a:r>
          </a:p>
        </p:txBody>
      </p:sp>
      <p:pic>
        <p:nvPicPr>
          <p:cNvPr id="23" name="Picture 22" descr="A green text on a white background&#10;&#10;Description automatically generated">
            <a:extLst>
              <a:ext uri="{FF2B5EF4-FFF2-40B4-BE49-F238E27FC236}">
                <a16:creationId xmlns:a16="http://schemas.microsoft.com/office/drawing/2014/main" id="{CE23B655-9EDD-256F-BE12-3B0A3F442D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4790" y="100822"/>
            <a:ext cx="4438878" cy="857294"/>
          </a:xfrm>
          <a:prstGeom prst="rect">
            <a:avLst/>
          </a:prstGeom>
        </p:spPr>
      </p:pic>
      <p:pic>
        <p:nvPicPr>
          <p:cNvPr id="10" name="Picture 2" descr="History - Children's Funding Project">
            <a:extLst>
              <a:ext uri="{FF2B5EF4-FFF2-40B4-BE49-F238E27FC236}">
                <a16:creationId xmlns:a16="http://schemas.microsoft.com/office/drawing/2014/main" id="{3EAA0C39-040C-A382-CFCF-B56E054C1AA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633" t="39196" r="15422" b="38474"/>
          <a:stretch/>
        </p:blipFill>
        <p:spPr bwMode="auto">
          <a:xfrm>
            <a:off x="9637372" y="6327648"/>
            <a:ext cx="2348980" cy="427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044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38375-2127-F05C-1A85-5E7CB77807DE}"/>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597BEB5-AE57-ABDD-A9B8-AFF7E865315C}"/>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EFF685A-523B-4AB0-8539-4CA1B7CAFAD7}" type="slidenum">
              <a:rPr kumimoji="0" lang="en-US" sz="1200" b="0" i="0" u="none" strike="noStrike" kern="1200" cap="none" spc="0" normalizeH="0" baseline="0" noProof="0" smtClean="0">
                <a:ln>
                  <a:noFill/>
                </a:ln>
                <a:solidFill>
                  <a:prstClr val="white"/>
                </a:solidFill>
                <a:effectLst/>
                <a:uLnTx/>
                <a:uFillTx/>
                <a:latin typeface="Calibri"/>
                <a:ea typeface="游ゴシック"/>
                <a:cs typeface="Arial" panose="020B0604020202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white"/>
              </a:solidFill>
              <a:effectLst/>
              <a:uLnTx/>
              <a:uFillTx/>
              <a:latin typeface="Calibri"/>
              <a:ea typeface="游ゴシック"/>
              <a:cs typeface="Arial" panose="020B0604020202020204" pitchFamily="34" charset="0"/>
            </a:endParaRPr>
          </a:p>
        </p:txBody>
      </p:sp>
      <p:sp>
        <p:nvSpPr>
          <p:cNvPr id="5" name="Rectangle: Rounded Corners 4">
            <a:extLst>
              <a:ext uri="{FF2B5EF4-FFF2-40B4-BE49-F238E27FC236}">
                <a16:creationId xmlns:a16="http://schemas.microsoft.com/office/drawing/2014/main" id="{134EEAC1-6A26-CD77-B5D2-B840F2868EE9}"/>
              </a:ext>
            </a:extLst>
          </p:cNvPr>
          <p:cNvSpPr/>
          <p:nvPr/>
        </p:nvSpPr>
        <p:spPr>
          <a:xfrm>
            <a:off x="638620" y="1552355"/>
            <a:ext cx="3262819" cy="4476305"/>
          </a:xfrm>
          <a:prstGeom prst="roundRect">
            <a:avLst>
              <a:gd name="adj" fmla="val 89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pic>
        <p:nvPicPr>
          <p:cNvPr id="7" name="Picture 6">
            <a:extLst>
              <a:ext uri="{FF2B5EF4-FFF2-40B4-BE49-F238E27FC236}">
                <a16:creationId xmlns:a16="http://schemas.microsoft.com/office/drawing/2014/main" id="{D3605C47-C168-445D-58F3-99B8D1D60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3082" y="6211888"/>
            <a:ext cx="1548551" cy="646112"/>
          </a:xfrm>
          <a:prstGeom prst="rect">
            <a:avLst/>
          </a:prstGeom>
        </p:spPr>
      </p:pic>
      <p:sp>
        <p:nvSpPr>
          <p:cNvPr id="2" name="Google Shape;2690;p61">
            <a:extLst>
              <a:ext uri="{FF2B5EF4-FFF2-40B4-BE49-F238E27FC236}">
                <a16:creationId xmlns:a16="http://schemas.microsoft.com/office/drawing/2014/main" id="{54420B59-F55B-7166-64D9-B029B71DA183}"/>
              </a:ext>
            </a:extLst>
          </p:cNvPr>
          <p:cNvSpPr txBox="1">
            <a:spLocks/>
          </p:cNvSpPr>
          <p:nvPr/>
        </p:nvSpPr>
        <p:spPr>
          <a:xfrm>
            <a:off x="4197631" y="1176035"/>
            <a:ext cx="5274318" cy="1569660"/>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Pts val="1400"/>
              <a:buFont typeface="Arial" panose="020B0604020202020204" pitchFamily="34" charset="0"/>
              <a:buNone/>
              <a:tabLst/>
              <a:defRPr/>
            </a:pPr>
            <a:r>
              <a:rPr kumimoji="0" lang="en-US" sz="2000" b="1" i="0" u="none" strike="noStrike" kern="1200" cap="none" spc="0" normalizeH="0" baseline="0" noProof="0" dirty="0">
                <a:ln>
                  <a:noFill/>
                </a:ln>
                <a:solidFill>
                  <a:srgbClr val="323E6E"/>
                </a:solidFill>
                <a:effectLst/>
                <a:uLnTx/>
                <a:uFillTx/>
                <a:latin typeface="Calibri"/>
                <a:ea typeface="游ゴシック"/>
                <a:cs typeface="Arial" panose="020B0604020202020204" pitchFamily="34" charset="0"/>
              </a:rPr>
              <a:t>Proposed Fund Purpose: </a:t>
            </a:r>
          </a:p>
          <a:p>
            <a:pPr marL="0" marR="0" lvl="0" indent="0" algn="l" rtl="0">
              <a:spcBef>
                <a:spcPts val="0"/>
              </a:spcBef>
              <a:spcAft>
                <a:spcPts val="0"/>
              </a:spcAft>
              <a:buNone/>
            </a:pPr>
            <a:r>
              <a:rPr lang="en-US" sz="2000" b="1" dirty="0">
                <a:solidFill>
                  <a:srgbClr val="046AAC"/>
                </a:solidFill>
                <a:latin typeface="Calibri"/>
                <a:ea typeface="Calibri"/>
                <a:cs typeface="Calibri"/>
                <a:sym typeface="Calibri"/>
              </a:rPr>
              <a:t>70%</a:t>
            </a:r>
            <a:r>
              <a:rPr lang="en-US" sz="1600" dirty="0">
                <a:solidFill>
                  <a:schemeClr val="dk1"/>
                </a:solidFill>
                <a:latin typeface="Calibri"/>
                <a:ea typeface="Calibri"/>
                <a:cs typeface="Calibri"/>
                <a:sym typeface="Calibri"/>
              </a:rPr>
              <a:t> of funding will go to providing 1,000 additional City Seats ECE slots for infants and toddlers ages 6 weeks to 3 years.</a:t>
            </a:r>
            <a:endParaRPr lang="en-US" sz="1100" dirty="0"/>
          </a:p>
          <a:p>
            <a:pPr marL="0" marR="0" lvl="0" indent="0" algn="l" rtl="0">
              <a:spcBef>
                <a:spcPts val="0"/>
              </a:spcBef>
              <a:spcAft>
                <a:spcPts val="0"/>
              </a:spcAft>
              <a:buNone/>
            </a:pPr>
            <a:r>
              <a:rPr lang="en-US" sz="2000" b="1" dirty="0">
                <a:solidFill>
                  <a:srgbClr val="DA2B25"/>
                </a:solidFill>
                <a:latin typeface="Calibri"/>
                <a:ea typeface="Calibri"/>
                <a:cs typeface="Calibri"/>
                <a:sym typeface="Calibri"/>
              </a:rPr>
              <a:t>30%</a:t>
            </a:r>
            <a:r>
              <a:rPr lang="en-US" sz="1600" dirty="0">
                <a:solidFill>
                  <a:schemeClr val="dk1"/>
                </a:solidFill>
                <a:latin typeface="Calibri"/>
                <a:ea typeface="Calibri"/>
                <a:cs typeface="Calibri"/>
                <a:sym typeface="Calibri"/>
              </a:rPr>
              <a:t> of funding will go to wraparound supports including center expansion and startup grants, family coordination, and professional development.</a:t>
            </a:r>
            <a:endParaRPr lang="en-US" sz="1100" dirty="0"/>
          </a:p>
        </p:txBody>
      </p:sp>
      <p:pic>
        <p:nvPicPr>
          <p:cNvPr id="10" name="Picture 2" descr="History - Children's Funding Project">
            <a:extLst>
              <a:ext uri="{FF2B5EF4-FFF2-40B4-BE49-F238E27FC236}">
                <a16:creationId xmlns:a16="http://schemas.microsoft.com/office/drawing/2014/main" id="{3C386D4E-230E-E9FF-4F83-15E4E3EEB42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633" t="39196" r="15422" b="38474"/>
          <a:stretch/>
        </p:blipFill>
        <p:spPr bwMode="auto">
          <a:xfrm>
            <a:off x="9637372" y="6327648"/>
            <a:ext cx="2348980" cy="427927"/>
          </a:xfrm>
          <a:prstGeom prst="rect">
            <a:avLst/>
          </a:prstGeom>
          <a:noFill/>
          <a:extLst>
            <a:ext uri="{909E8E84-426E-40DD-AFC4-6F175D3DCCD1}">
              <a14:hiddenFill xmlns:a14="http://schemas.microsoft.com/office/drawing/2010/main">
                <a:solidFill>
                  <a:srgbClr val="FFFFFF"/>
                </a:solidFill>
              </a14:hiddenFill>
            </a:ext>
          </a:extLst>
        </p:spPr>
      </p:pic>
      <p:grpSp>
        <p:nvGrpSpPr>
          <p:cNvPr id="791" name="Google Shape;791;p9"/>
          <p:cNvGrpSpPr/>
          <p:nvPr/>
        </p:nvGrpSpPr>
        <p:grpSpPr>
          <a:xfrm>
            <a:off x="9471949" y="827861"/>
            <a:ext cx="2369189" cy="1149637"/>
            <a:chOff x="186030" y="101388"/>
            <a:chExt cx="3448207" cy="1673225"/>
          </a:xfrm>
        </p:grpSpPr>
        <p:sp>
          <p:nvSpPr>
            <p:cNvPr id="792" name="Google Shape;792;p9"/>
            <p:cNvSpPr/>
            <p:nvPr/>
          </p:nvSpPr>
          <p:spPr>
            <a:xfrm>
              <a:off x="186030" y="101388"/>
              <a:ext cx="3448207" cy="167322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67">
                <a:solidFill>
                  <a:srgbClr val="FFFFFF"/>
                </a:solidFill>
                <a:latin typeface="Arial"/>
                <a:ea typeface="Arial"/>
                <a:cs typeface="Arial"/>
                <a:sym typeface="Arial"/>
              </a:endParaRPr>
            </a:p>
          </p:txBody>
        </p:sp>
        <p:pic>
          <p:nvPicPr>
            <p:cNvPr id="793" name="Google Shape;793;p9" descr="https://lirp.cdn-website.com/6994a24f/dms3rep/multi/opt/Image_from_iOS__48_-removebg-preview-1920w.png"/>
            <p:cNvPicPr preferRelativeResize="0"/>
            <p:nvPr/>
          </p:nvPicPr>
          <p:blipFill rotWithShape="1">
            <a:blip r:embed="rId5">
              <a:alphaModFix/>
            </a:blip>
            <a:srcRect/>
            <a:stretch/>
          </p:blipFill>
          <p:spPr>
            <a:xfrm>
              <a:off x="240217" y="101389"/>
              <a:ext cx="3272823" cy="1655060"/>
            </a:xfrm>
            <a:prstGeom prst="rect">
              <a:avLst/>
            </a:prstGeom>
            <a:noFill/>
            <a:ln>
              <a:noFill/>
            </a:ln>
          </p:spPr>
        </p:pic>
      </p:grpSp>
      <p:sp>
        <p:nvSpPr>
          <p:cNvPr id="788" name="Google Shape;788;p9"/>
          <p:cNvSpPr txBox="1"/>
          <p:nvPr/>
        </p:nvSpPr>
        <p:spPr>
          <a:xfrm>
            <a:off x="757473" y="251826"/>
            <a:ext cx="5756264" cy="113877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3200" b="1" dirty="0">
                <a:solidFill>
                  <a:srgbClr val="253B70"/>
                </a:solidFill>
                <a:latin typeface="Century Gothic"/>
                <a:ea typeface="Century Gothic"/>
                <a:cs typeface="Century Gothic"/>
                <a:sym typeface="Century Gothic"/>
              </a:rPr>
              <a:t>Yes for NOLA Kids!</a:t>
            </a:r>
            <a:endParaRPr dirty="0"/>
          </a:p>
          <a:p>
            <a:pPr marL="0" marR="0" lvl="0" indent="0" algn="l" rtl="0">
              <a:spcBef>
                <a:spcPts val="0"/>
              </a:spcBef>
              <a:spcAft>
                <a:spcPts val="0"/>
              </a:spcAft>
              <a:buNone/>
            </a:pPr>
            <a:r>
              <a:rPr lang="en-US" sz="2000" b="1" dirty="0">
                <a:solidFill>
                  <a:srgbClr val="253B70"/>
                </a:solidFill>
                <a:latin typeface="Century Gothic"/>
                <a:ea typeface="Century Gothic"/>
                <a:cs typeface="Century Gothic"/>
                <a:sym typeface="Century Gothic"/>
              </a:rPr>
              <a:t>New Orleans, LA</a:t>
            </a:r>
            <a:endParaRPr dirty="0"/>
          </a:p>
        </p:txBody>
      </p:sp>
      <p:sp>
        <p:nvSpPr>
          <p:cNvPr id="790" name="Google Shape;790;p9"/>
          <p:cNvSpPr txBox="1"/>
          <p:nvPr/>
        </p:nvSpPr>
        <p:spPr>
          <a:xfrm>
            <a:off x="816824" y="1571598"/>
            <a:ext cx="3207377" cy="447814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b="1" dirty="0">
                <a:solidFill>
                  <a:schemeClr val="accent4"/>
                </a:solidFill>
                <a:latin typeface="Calibri"/>
                <a:ea typeface="Calibri"/>
                <a:cs typeface="Calibri"/>
                <a:sym typeface="Calibri"/>
              </a:rPr>
              <a:t>Annual revenue</a:t>
            </a:r>
            <a:endParaRPr dirty="0"/>
          </a:p>
          <a:p>
            <a:pPr marL="0" marR="0" lvl="0" indent="0" algn="l" rtl="0">
              <a:spcBef>
                <a:spcPts val="0"/>
              </a:spcBef>
              <a:spcAft>
                <a:spcPts val="0"/>
              </a:spcAft>
              <a:buNone/>
            </a:pPr>
            <a:r>
              <a:rPr lang="en-US" sz="1500" dirty="0">
                <a:solidFill>
                  <a:srgbClr val="F2F2F2"/>
                </a:solidFill>
                <a:latin typeface="Calibri"/>
                <a:ea typeface="Calibri"/>
                <a:cs typeface="Calibri"/>
                <a:sym typeface="Calibri"/>
              </a:rPr>
              <a:t>$21 million</a:t>
            </a:r>
            <a:br>
              <a:rPr lang="en-US" sz="1500" b="1" dirty="0">
                <a:solidFill>
                  <a:srgbClr val="F2F2F2"/>
                </a:solidFill>
                <a:latin typeface="Calibri"/>
                <a:ea typeface="Calibri"/>
                <a:cs typeface="Calibri"/>
                <a:sym typeface="Calibri"/>
              </a:rPr>
            </a:br>
            <a:br>
              <a:rPr lang="en-US" sz="1500" b="1" dirty="0">
                <a:solidFill>
                  <a:srgbClr val="F2F2F2"/>
                </a:solidFill>
                <a:latin typeface="Calibri"/>
                <a:ea typeface="Calibri"/>
                <a:cs typeface="Calibri"/>
                <a:sym typeface="Calibri"/>
              </a:rPr>
            </a:br>
            <a:r>
              <a:rPr lang="en-US" sz="1500" b="1" dirty="0">
                <a:solidFill>
                  <a:schemeClr val="accent4"/>
                </a:solidFill>
                <a:latin typeface="Calibri"/>
                <a:ea typeface="Calibri"/>
                <a:cs typeface="Calibri"/>
                <a:sym typeface="Calibri"/>
              </a:rPr>
              <a:t>Year established</a:t>
            </a:r>
            <a:endParaRPr dirty="0"/>
          </a:p>
          <a:p>
            <a:pPr marL="0" marR="0" lvl="0" indent="0" algn="l" rtl="0">
              <a:spcBef>
                <a:spcPts val="0"/>
              </a:spcBef>
              <a:spcAft>
                <a:spcPts val="0"/>
              </a:spcAft>
              <a:buNone/>
            </a:pPr>
            <a:r>
              <a:rPr lang="en-US" sz="1500" dirty="0">
                <a:solidFill>
                  <a:srgbClr val="F2F2F2"/>
                </a:solidFill>
                <a:latin typeface="Calibri"/>
                <a:ea typeface="Calibri"/>
                <a:cs typeface="Calibri"/>
                <a:sym typeface="Calibri"/>
              </a:rPr>
              <a:t>2022</a:t>
            </a:r>
            <a:br>
              <a:rPr lang="en-US" sz="1500" b="1" dirty="0">
                <a:solidFill>
                  <a:srgbClr val="F2F2F2"/>
                </a:solidFill>
                <a:latin typeface="Calibri"/>
                <a:ea typeface="Calibri"/>
                <a:cs typeface="Calibri"/>
                <a:sym typeface="Calibri"/>
              </a:rPr>
            </a:br>
            <a:br>
              <a:rPr lang="en-US" sz="1500" b="1" dirty="0">
                <a:solidFill>
                  <a:srgbClr val="F2F2F2"/>
                </a:solidFill>
                <a:latin typeface="Calibri"/>
                <a:ea typeface="Calibri"/>
                <a:cs typeface="Calibri"/>
                <a:sym typeface="Calibri"/>
              </a:rPr>
            </a:br>
            <a:r>
              <a:rPr lang="en-US" sz="1500" b="1" dirty="0">
                <a:solidFill>
                  <a:schemeClr val="accent4"/>
                </a:solidFill>
                <a:latin typeface="Calibri"/>
                <a:ea typeface="Calibri"/>
                <a:cs typeface="Calibri"/>
                <a:sym typeface="Calibri"/>
              </a:rPr>
              <a:t>Type of revenue</a:t>
            </a:r>
            <a:endParaRPr dirty="0"/>
          </a:p>
          <a:p>
            <a:pPr marL="0" marR="0" lvl="0" indent="0" algn="l" rtl="0">
              <a:spcBef>
                <a:spcPts val="0"/>
              </a:spcBef>
              <a:spcAft>
                <a:spcPts val="0"/>
              </a:spcAft>
              <a:buNone/>
            </a:pPr>
            <a:r>
              <a:rPr lang="en-US" sz="1500" dirty="0">
                <a:solidFill>
                  <a:srgbClr val="F2F2F2"/>
                </a:solidFill>
                <a:latin typeface="Calibri"/>
                <a:ea typeface="Calibri"/>
                <a:cs typeface="Calibri"/>
                <a:sym typeface="Calibri"/>
              </a:rPr>
              <a:t>Property tax</a:t>
            </a:r>
            <a:br>
              <a:rPr lang="en-US" sz="1500" b="1" dirty="0">
                <a:solidFill>
                  <a:srgbClr val="F2F2F2"/>
                </a:solidFill>
                <a:latin typeface="Calibri"/>
                <a:ea typeface="Calibri"/>
                <a:cs typeface="Calibri"/>
                <a:sym typeface="Calibri"/>
              </a:rPr>
            </a:br>
            <a:br>
              <a:rPr lang="en-US" sz="1500" b="1" dirty="0">
                <a:solidFill>
                  <a:srgbClr val="F2F2F2"/>
                </a:solidFill>
                <a:latin typeface="Calibri"/>
                <a:ea typeface="Calibri"/>
                <a:cs typeface="Calibri"/>
                <a:sym typeface="Calibri"/>
              </a:rPr>
            </a:br>
            <a:r>
              <a:rPr lang="en-US" sz="1500" b="1" dirty="0">
                <a:solidFill>
                  <a:schemeClr val="accent4"/>
                </a:solidFill>
                <a:latin typeface="Calibri"/>
                <a:ea typeface="Calibri"/>
                <a:cs typeface="Calibri"/>
                <a:sym typeface="Calibri"/>
              </a:rPr>
              <a:t>Levy amount</a:t>
            </a:r>
            <a:endParaRPr dirty="0"/>
          </a:p>
          <a:p>
            <a:pPr marL="0" marR="0" lvl="0" indent="0" algn="l" rtl="0">
              <a:spcBef>
                <a:spcPts val="0"/>
              </a:spcBef>
              <a:spcAft>
                <a:spcPts val="0"/>
              </a:spcAft>
              <a:buNone/>
            </a:pPr>
            <a:r>
              <a:rPr lang="en-US" sz="1500" dirty="0">
                <a:solidFill>
                  <a:srgbClr val="F2F2F2"/>
                </a:solidFill>
                <a:latin typeface="Calibri"/>
                <a:ea typeface="Calibri"/>
                <a:cs typeface="Calibri"/>
                <a:sym typeface="Calibri"/>
              </a:rPr>
              <a:t>$5 per $1,000 of assessed property value</a:t>
            </a:r>
            <a:br>
              <a:rPr lang="en-US" sz="1500" b="1" dirty="0">
                <a:solidFill>
                  <a:srgbClr val="F2F2F2"/>
                </a:solidFill>
                <a:latin typeface="Calibri"/>
                <a:ea typeface="Calibri"/>
                <a:cs typeface="Calibri"/>
                <a:sym typeface="Calibri"/>
              </a:rPr>
            </a:br>
            <a:br>
              <a:rPr lang="en-US" sz="1500" b="1" dirty="0">
                <a:solidFill>
                  <a:srgbClr val="F2F2F2"/>
                </a:solidFill>
                <a:latin typeface="Calibri"/>
                <a:ea typeface="Calibri"/>
                <a:cs typeface="Calibri"/>
                <a:sym typeface="Calibri"/>
              </a:rPr>
            </a:br>
            <a:r>
              <a:rPr lang="en-US" sz="1500" b="1" dirty="0">
                <a:solidFill>
                  <a:schemeClr val="accent4"/>
                </a:solidFill>
                <a:latin typeface="Calibri"/>
                <a:ea typeface="Calibri"/>
                <a:cs typeface="Calibri"/>
                <a:sym typeface="Calibri"/>
              </a:rPr>
              <a:t>What it funds</a:t>
            </a:r>
            <a:endParaRPr dirty="0"/>
          </a:p>
          <a:p>
            <a:pPr marL="0" marR="0" lvl="0" indent="0" algn="l" rtl="0">
              <a:spcBef>
                <a:spcPts val="0"/>
              </a:spcBef>
              <a:spcAft>
                <a:spcPts val="0"/>
              </a:spcAft>
              <a:buNone/>
            </a:pPr>
            <a:r>
              <a:rPr lang="en-US" sz="1500" dirty="0">
                <a:solidFill>
                  <a:srgbClr val="F2F2F2"/>
                </a:solidFill>
                <a:latin typeface="Calibri"/>
                <a:ea typeface="Calibri"/>
                <a:cs typeface="Calibri"/>
                <a:sym typeface="Calibri"/>
              </a:rPr>
              <a:t>Early childhood development and education</a:t>
            </a:r>
            <a:endParaRPr dirty="0"/>
          </a:p>
          <a:p>
            <a:pPr marL="0" marR="0" lvl="0" indent="0" algn="l" rtl="0">
              <a:spcBef>
                <a:spcPts val="0"/>
              </a:spcBef>
              <a:spcAft>
                <a:spcPts val="0"/>
              </a:spcAft>
              <a:buNone/>
            </a:pPr>
            <a:endParaRPr sz="1500" b="1" dirty="0">
              <a:solidFill>
                <a:srgbClr val="F2F2F2"/>
              </a:solidFill>
              <a:latin typeface="Calibri"/>
              <a:ea typeface="Calibri"/>
              <a:cs typeface="Calibri"/>
              <a:sym typeface="Calibri"/>
            </a:endParaRPr>
          </a:p>
          <a:p>
            <a:pPr marL="0" marR="0" lvl="0" indent="0" algn="l" rtl="0">
              <a:spcBef>
                <a:spcPts val="0"/>
              </a:spcBef>
              <a:spcAft>
                <a:spcPts val="0"/>
              </a:spcAft>
              <a:buNone/>
            </a:pPr>
            <a:r>
              <a:rPr lang="en-US" sz="1500" b="1" dirty="0">
                <a:solidFill>
                  <a:schemeClr val="accent4"/>
                </a:solidFill>
                <a:latin typeface="Calibri"/>
                <a:ea typeface="Calibri"/>
                <a:cs typeface="Calibri"/>
                <a:sym typeface="Calibri"/>
              </a:rPr>
              <a:t>Administrating infrastructure</a:t>
            </a:r>
            <a:endParaRPr dirty="0"/>
          </a:p>
          <a:p>
            <a:pPr marL="0" marR="0" lvl="0" indent="0" algn="l" rtl="0">
              <a:spcBef>
                <a:spcPts val="0"/>
              </a:spcBef>
              <a:spcAft>
                <a:spcPts val="0"/>
              </a:spcAft>
              <a:buNone/>
            </a:pPr>
            <a:r>
              <a:rPr lang="en-US" sz="1500" dirty="0">
                <a:solidFill>
                  <a:srgbClr val="F2F2F2"/>
                </a:solidFill>
                <a:latin typeface="Calibri"/>
                <a:ea typeface="Calibri"/>
                <a:cs typeface="Calibri"/>
                <a:sym typeface="Calibri"/>
              </a:rPr>
              <a:t>City Seats</a:t>
            </a:r>
            <a:endParaRPr dirty="0"/>
          </a:p>
        </p:txBody>
      </p:sp>
      <p:pic>
        <p:nvPicPr>
          <p:cNvPr id="794" name="Google Shape;794;p9" descr="May be an image of text that says 'OVER $20 MILLION ANNUALLY WILL: IncREaSE AFFORDABLE QUALITY EARLY CHILDHOOD EDUCATION SEATS FUND FUNDLOW TEACHER-CHILD RATIOS THAT IMPROVE OUTCOMES FunD TEACHER TRAINING TO BUILD A PIPELINE OF QUALIFIED EARLY EDUCATION WORKERS YES FORNOLAKIDS'"/>
          <p:cNvPicPr preferRelativeResize="0"/>
          <p:nvPr/>
        </p:nvPicPr>
        <p:blipFill rotWithShape="1">
          <a:blip r:embed="rId6">
            <a:alphaModFix/>
          </a:blip>
          <a:srcRect/>
          <a:stretch/>
        </p:blipFill>
        <p:spPr>
          <a:xfrm>
            <a:off x="7838955" y="3038082"/>
            <a:ext cx="2941392" cy="2941392"/>
          </a:xfrm>
          <a:prstGeom prst="rect">
            <a:avLst/>
          </a:prstGeom>
          <a:noFill/>
          <a:ln>
            <a:noFill/>
          </a:ln>
        </p:spPr>
      </p:pic>
      <p:pic>
        <p:nvPicPr>
          <p:cNvPr id="795" name="Google Shape;795;p9" descr="May be an image of text that says 'What will this cost you? The median home price in New Orleans is about $200,000. For a home value of $200,000 with a homestead exemption, the cost is about $5 per month. That's equivalent to a cup of coffee at *Starbucks. YES FOR NOLA KIDS *Starbucks not associated with this campaign in any way.'"/>
          <p:cNvPicPr preferRelativeResize="0"/>
          <p:nvPr/>
        </p:nvPicPr>
        <p:blipFill rotWithShape="1">
          <a:blip r:embed="rId7">
            <a:alphaModFix/>
          </a:blip>
          <a:srcRect/>
          <a:stretch/>
        </p:blipFill>
        <p:spPr>
          <a:xfrm>
            <a:off x="4231888" y="3049128"/>
            <a:ext cx="2979532" cy="2979532"/>
          </a:xfrm>
          <a:prstGeom prst="rect">
            <a:avLst/>
          </a:prstGeom>
          <a:noFill/>
          <a:ln>
            <a:noFill/>
          </a:ln>
        </p:spPr>
      </p:pic>
    </p:spTree>
    <p:extLst>
      <p:ext uri="{BB962C8B-B14F-4D97-AF65-F5344CB8AC3E}">
        <p14:creationId xmlns:p14="http://schemas.microsoft.com/office/powerpoint/2010/main" val="2170085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graphicFrame>
        <p:nvGraphicFramePr>
          <p:cNvPr id="263" name="Google Shape;263;p8"/>
          <p:cNvGraphicFramePr/>
          <p:nvPr/>
        </p:nvGraphicFramePr>
        <p:xfrm>
          <a:off x="5982907" y="930961"/>
          <a:ext cx="5464200" cy="5605800"/>
        </p:xfrm>
        <a:graphic>
          <a:graphicData uri="http://schemas.openxmlformats.org/drawingml/2006/chart">
            <c:chart xmlns:c="http://schemas.openxmlformats.org/drawingml/2006/chart" xmlns:r="http://schemas.openxmlformats.org/officeDocument/2006/relationships" r:id="rId3"/>
          </a:graphicData>
        </a:graphic>
      </p:graphicFrame>
      <p:sp>
        <p:nvSpPr>
          <p:cNvPr id="264" name="Google Shape;264;p8"/>
          <p:cNvSpPr txBox="1">
            <a:spLocks noGrp="1"/>
          </p:cNvSpPr>
          <p:nvPr>
            <p:ph type="sldNum" idx="12"/>
          </p:nvPr>
        </p:nvSpPr>
        <p:spPr>
          <a:xfrm>
            <a:off x="11369300" y="6356351"/>
            <a:ext cx="466242"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sz="12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65" name="Google Shape;265;p8"/>
          <p:cNvSpPr txBox="1"/>
          <p:nvPr/>
        </p:nvSpPr>
        <p:spPr>
          <a:xfrm>
            <a:off x="0" y="226625"/>
            <a:ext cx="12192000" cy="52318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253B70"/>
                </a:solidFill>
                <a:effectLst/>
                <a:uLnTx/>
                <a:uFillTx/>
                <a:latin typeface="Century Gothic"/>
                <a:ea typeface="Century Gothic"/>
                <a:cs typeface="Century Gothic"/>
                <a:sym typeface="Century Gothic"/>
              </a:rPr>
              <a:t>Goal: </a:t>
            </a:r>
            <a:r>
              <a:rPr kumimoji="0" lang="en-US" sz="2800" b="0" i="0" u="none" strike="noStrike" kern="0" cap="none" spc="0" normalizeH="0" baseline="0" noProof="0" dirty="0">
                <a:ln>
                  <a:noFill/>
                </a:ln>
                <a:solidFill>
                  <a:srgbClr val="253B70"/>
                </a:solidFill>
                <a:effectLst/>
                <a:uLnTx/>
                <a:uFillTx/>
                <a:latin typeface="Century Gothic"/>
                <a:ea typeface="Century Gothic"/>
                <a:cs typeface="Century Gothic"/>
                <a:sym typeface="Century Gothic"/>
              </a:rPr>
              <a:t>Prevent organized opposition from business or anti-tax groups</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66" name="Google Shape;266;p8"/>
          <p:cNvSpPr txBox="1"/>
          <p:nvPr/>
        </p:nvSpPr>
        <p:spPr>
          <a:xfrm>
            <a:off x="7569899" y="895550"/>
            <a:ext cx="11835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323E6E"/>
                </a:solidFill>
                <a:effectLst/>
                <a:uLnTx/>
                <a:uFillTx/>
                <a:latin typeface="Century Gothic"/>
                <a:ea typeface="Century Gothic"/>
                <a:cs typeface="Century Gothic"/>
                <a:sym typeface="Century Gothic"/>
              </a:rPr>
              <a:t>High Influence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267" name="Google Shape;267;p8"/>
          <p:cNvCxnSpPr/>
          <p:nvPr/>
        </p:nvCxnSpPr>
        <p:spPr>
          <a:xfrm>
            <a:off x="7487935" y="869661"/>
            <a:ext cx="0" cy="5842500"/>
          </a:xfrm>
          <a:prstGeom prst="straightConnector1">
            <a:avLst/>
          </a:prstGeom>
          <a:noFill/>
          <a:ln w="38100" cap="flat" cmpd="sng">
            <a:solidFill>
              <a:schemeClr val="accent1"/>
            </a:solidFill>
            <a:prstDash val="solid"/>
            <a:miter lim="800000"/>
            <a:headEnd type="triangle" w="med" len="med"/>
            <a:tailEnd type="triangle" w="med" len="med"/>
          </a:ln>
        </p:spPr>
      </p:cxnSp>
      <p:cxnSp>
        <p:nvCxnSpPr>
          <p:cNvPr id="268" name="Google Shape;268;p8"/>
          <p:cNvCxnSpPr/>
          <p:nvPr/>
        </p:nvCxnSpPr>
        <p:spPr>
          <a:xfrm>
            <a:off x="2952375" y="3749225"/>
            <a:ext cx="9071100" cy="0"/>
          </a:xfrm>
          <a:prstGeom prst="straightConnector1">
            <a:avLst/>
          </a:prstGeom>
          <a:noFill/>
          <a:ln w="38100" cap="flat" cmpd="sng">
            <a:solidFill>
              <a:schemeClr val="accent1"/>
            </a:solidFill>
            <a:prstDash val="solid"/>
            <a:miter lim="800000"/>
            <a:headEnd type="triangle" w="med" len="med"/>
            <a:tailEnd type="triangle" w="med" len="med"/>
          </a:ln>
        </p:spPr>
      </p:cxnSp>
      <p:sp>
        <p:nvSpPr>
          <p:cNvPr id="269" name="Google Shape;269;p8"/>
          <p:cNvSpPr txBox="1"/>
          <p:nvPr/>
        </p:nvSpPr>
        <p:spPr>
          <a:xfrm>
            <a:off x="7618201" y="6277300"/>
            <a:ext cx="10869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323E6E"/>
                </a:solidFill>
                <a:effectLst/>
                <a:uLnTx/>
                <a:uFillTx/>
                <a:latin typeface="Century Gothic"/>
                <a:ea typeface="Century Gothic"/>
                <a:cs typeface="Century Gothic"/>
                <a:sym typeface="Century Gothic"/>
              </a:rPr>
              <a:t>Low Influence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0" name="Google Shape;270;p8"/>
          <p:cNvSpPr txBox="1"/>
          <p:nvPr/>
        </p:nvSpPr>
        <p:spPr>
          <a:xfrm>
            <a:off x="11165406" y="3137450"/>
            <a:ext cx="10266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323E6E"/>
                </a:solidFill>
                <a:effectLst/>
                <a:uLnTx/>
                <a:uFillTx/>
                <a:latin typeface="Century Gothic"/>
                <a:ea typeface="Century Gothic"/>
                <a:cs typeface="Century Gothic"/>
                <a:sym typeface="Century Gothic"/>
              </a:rPr>
              <a:t>Strongly Support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1" name="Google Shape;271;p8"/>
          <p:cNvSpPr txBox="1"/>
          <p:nvPr/>
        </p:nvSpPr>
        <p:spPr>
          <a:xfrm>
            <a:off x="2710121" y="3161638"/>
            <a:ext cx="11835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323E6E"/>
                </a:solidFill>
                <a:effectLst/>
                <a:uLnTx/>
                <a:uFillTx/>
                <a:latin typeface="Century Gothic"/>
                <a:ea typeface="Century Gothic"/>
                <a:cs typeface="Century Gothic"/>
                <a:sym typeface="Century Gothic"/>
              </a:rPr>
              <a:t>Strongly Oppose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2" name="Google Shape;272;p8"/>
          <p:cNvSpPr txBox="1"/>
          <p:nvPr/>
        </p:nvSpPr>
        <p:spPr>
          <a:xfrm>
            <a:off x="6503482" y="3351305"/>
            <a:ext cx="1968900" cy="307800"/>
          </a:xfrm>
          <a:prstGeom prst="rect">
            <a:avLst/>
          </a:prstGeom>
          <a:solidFill>
            <a:schemeClr val="lt2">
              <a:alpha val="49803"/>
            </a:schemeClr>
          </a:solid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323E6E"/>
                </a:solidFill>
                <a:effectLst/>
                <a:uLnTx/>
                <a:uFillTx/>
                <a:latin typeface="Century Gothic"/>
                <a:ea typeface="Century Gothic"/>
                <a:cs typeface="Century Gothic"/>
                <a:sym typeface="Century Gothic"/>
              </a:rPr>
              <a:t>Neutral</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 name="Flowchart: Off-page Connector 2">
            <a:extLst>
              <a:ext uri="{FF2B5EF4-FFF2-40B4-BE49-F238E27FC236}">
                <a16:creationId xmlns:a16="http://schemas.microsoft.com/office/drawing/2014/main" id="{693057C2-D9A7-468C-8369-8F52BFA4DD74}"/>
              </a:ext>
            </a:extLst>
          </p:cNvPr>
          <p:cNvSpPr/>
          <p:nvPr/>
        </p:nvSpPr>
        <p:spPr>
          <a:xfrm rot="5400000">
            <a:off x="10790215" y="5314387"/>
            <a:ext cx="674553" cy="2096409"/>
          </a:xfrm>
          <a:prstGeom prst="flowChartOffpageConnector">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0" name="Google Shape;265;p8">
            <a:extLst>
              <a:ext uri="{FF2B5EF4-FFF2-40B4-BE49-F238E27FC236}">
                <a16:creationId xmlns:a16="http://schemas.microsoft.com/office/drawing/2014/main" id="{5D216C36-D101-4F7F-A5AB-E7F29079D3C2}"/>
              </a:ext>
            </a:extLst>
          </p:cNvPr>
          <p:cNvSpPr txBox="1"/>
          <p:nvPr/>
        </p:nvSpPr>
        <p:spPr>
          <a:xfrm>
            <a:off x="10507850" y="6056311"/>
            <a:ext cx="1711589" cy="584735"/>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FFFFFF"/>
                </a:solidFill>
                <a:effectLst/>
                <a:uLnTx/>
                <a:uFillTx/>
                <a:latin typeface="Century Gothic"/>
                <a:cs typeface="Arial"/>
                <a:sym typeface="Century Gothic"/>
              </a:rPr>
              <a:t>Example from New Orleans</a:t>
            </a:r>
            <a:endParaRPr kumimoji="0" sz="1600" b="0" i="0" u="none" strike="noStrike" kern="0" cap="none" spc="0" normalizeH="0" baseline="0" noProof="0" dirty="0">
              <a:ln>
                <a:noFill/>
              </a:ln>
              <a:solidFill>
                <a:srgbClr val="FFFFFF"/>
              </a:solidFill>
              <a:effectLst/>
              <a:uLnTx/>
              <a:uFillTx/>
              <a:latin typeface="Arial"/>
              <a:cs typeface="Arial"/>
              <a:sym typeface="Arial"/>
            </a:endParaRPr>
          </a:p>
        </p:txBody>
      </p:sp>
      <p:sp>
        <p:nvSpPr>
          <p:cNvPr id="31" name="Google Shape;275;p8">
            <a:extLst>
              <a:ext uri="{FF2B5EF4-FFF2-40B4-BE49-F238E27FC236}">
                <a16:creationId xmlns:a16="http://schemas.microsoft.com/office/drawing/2014/main" id="{F1852C92-134D-4A3B-B49B-78A9F3578F24}"/>
              </a:ext>
            </a:extLst>
          </p:cNvPr>
          <p:cNvSpPr txBox="1"/>
          <p:nvPr/>
        </p:nvSpPr>
        <p:spPr>
          <a:xfrm>
            <a:off x="6839035" y="1364669"/>
            <a:ext cx="1379765" cy="523180"/>
          </a:xfrm>
          <a:prstGeom prst="rect">
            <a:avLst/>
          </a:prstGeom>
          <a:solidFill>
            <a:srgbClr val="FAD79D"/>
          </a:solidFill>
          <a:ln w="28575">
            <a:solidFill>
              <a:schemeClr val="accent2"/>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Business</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NOLA Business Council</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2" name="Google Shape;275;p8">
            <a:extLst>
              <a:ext uri="{FF2B5EF4-FFF2-40B4-BE49-F238E27FC236}">
                <a16:creationId xmlns:a16="http://schemas.microsoft.com/office/drawing/2014/main" id="{F6FF4532-67F9-410F-8E5E-55668EE445EA}"/>
              </a:ext>
            </a:extLst>
          </p:cNvPr>
          <p:cNvSpPr txBox="1"/>
          <p:nvPr/>
        </p:nvSpPr>
        <p:spPr>
          <a:xfrm>
            <a:off x="6266407" y="1951671"/>
            <a:ext cx="2438694" cy="523180"/>
          </a:xfrm>
          <a:prstGeom prst="rect">
            <a:avLst/>
          </a:prstGeom>
          <a:solidFill>
            <a:srgbClr val="FAD79D"/>
          </a:solidFill>
          <a:ln w="28575">
            <a:solidFill>
              <a:schemeClr val="accent6"/>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Civic Engagement</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Bureau of Governmental Responsibility </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3" name="Google Shape;275;p8">
            <a:extLst>
              <a:ext uri="{FF2B5EF4-FFF2-40B4-BE49-F238E27FC236}">
                <a16:creationId xmlns:a16="http://schemas.microsoft.com/office/drawing/2014/main" id="{1958ABAB-C1EB-4B3A-9463-9120D4BCC844}"/>
              </a:ext>
            </a:extLst>
          </p:cNvPr>
          <p:cNvSpPr txBox="1"/>
          <p:nvPr/>
        </p:nvSpPr>
        <p:spPr>
          <a:xfrm>
            <a:off x="10507850" y="2523692"/>
            <a:ext cx="1346512" cy="523180"/>
          </a:xfrm>
          <a:prstGeom prst="rect">
            <a:avLst/>
          </a:prstGeom>
          <a:solidFill>
            <a:srgbClr val="FAD79D"/>
          </a:solidFill>
          <a:ln w="28575">
            <a:solidFill>
              <a:schemeClr val="accent2"/>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Nonprofit</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United Way</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4" name="Google Shape;275;p8">
            <a:extLst>
              <a:ext uri="{FF2B5EF4-FFF2-40B4-BE49-F238E27FC236}">
                <a16:creationId xmlns:a16="http://schemas.microsoft.com/office/drawing/2014/main" id="{C2CD90FD-C486-4E8B-BA76-0DA3F2EE279E}"/>
              </a:ext>
            </a:extLst>
          </p:cNvPr>
          <p:cNvSpPr txBox="1"/>
          <p:nvPr/>
        </p:nvSpPr>
        <p:spPr>
          <a:xfrm>
            <a:off x="8838244" y="2319048"/>
            <a:ext cx="1545620" cy="523175"/>
          </a:xfrm>
          <a:prstGeom prst="rect">
            <a:avLst/>
          </a:prstGeom>
          <a:solidFill>
            <a:srgbClr val="FAD79D"/>
          </a:solidFill>
          <a:ln w="28575">
            <a:solidFill>
              <a:schemeClr val="accent2"/>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Elected</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officials</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City Council Chair</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5" name="Google Shape;275;p8">
            <a:extLst>
              <a:ext uri="{FF2B5EF4-FFF2-40B4-BE49-F238E27FC236}">
                <a16:creationId xmlns:a16="http://schemas.microsoft.com/office/drawing/2014/main" id="{7ECC9DB5-8C78-45B7-A009-22B84A0435E3}"/>
              </a:ext>
            </a:extLst>
          </p:cNvPr>
          <p:cNvSpPr txBox="1"/>
          <p:nvPr/>
        </p:nvSpPr>
        <p:spPr>
          <a:xfrm>
            <a:off x="7645099" y="2812972"/>
            <a:ext cx="1836777" cy="523180"/>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Philanthropy</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Baptist Community Ministries</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6" name="Google Shape;275;p8">
            <a:extLst>
              <a:ext uri="{FF2B5EF4-FFF2-40B4-BE49-F238E27FC236}">
                <a16:creationId xmlns:a16="http://schemas.microsoft.com/office/drawing/2014/main" id="{04C08737-1ED1-4FC1-A231-33CEC9EB9186}"/>
              </a:ext>
            </a:extLst>
          </p:cNvPr>
          <p:cNvSpPr txBox="1"/>
          <p:nvPr/>
        </p:nvSpPr>
        <p:spPr>
          <a:xfrm>
            <a:off x="6224670" y="3621028"/>
            <a:ext cx="2438694" cy="523180"/>
          </a:xfrm>
          <a:prstGeom prst="rect">
            <a:avLst/>
          </a:prstGeom>
          <a:solidFill>
            <a:srgbClr val="FAD79D"/>
          </a:solidFill>
          <a:ln w="28575">
            <a:solidFill>
              <a:schemeClr val="accent6"/>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Education</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GNO Collaborative of Charter Schools</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7" name="Google Shape;275;p8">
            <a:extLst>
              <a:ext uri="{FF2B5EF4-FFF2-40B4-BE49-F238E27FC236}">
                <a16:creationId xmlns:a16="http://schemas.microsoft.com/office/drawing/2014/main" id="{775AAAE3-7BDB-48DD-8B41-402EC6146187}"/>
              </a:ext>
            </a:extLst>
          </p:cNvPr>
          <p:cNvSpPr txBox="1"/>
          <p:nvPr/>
        </p:nvSpPr>
        <p:spPr>
          <a:xfrm>
            <a:off x="4950646" y="4295691"/>
            <a:ext cx="2438694" cy="523180"/>
          </a:xfrm>
          <a:prstGeom prst="rect">
            <a:avLst/>
          </a:prstGeom>
          <a:solidFill>
            <a:srgbClr val="FAD79D"/>
          </a:solidFill>
          <a:ln w="28575">
            <a:solidFill>
              <a:schemeClr val="accent6"/>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Professional Assoc.</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NOLA Metro Association of Realtors</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39" name="Google Shape;275;p8">
            <a:extLst>
              <a:ext uri="{FF2B5EF4-FFF2-40B4-BE49-F238E27FC236}">
                <a16:creationId xmlns:a16="http://schemas.microsoft.com/office/drawing/2014/main" id="{40952088-AF20-479B-AB29-619659F5B694}"/>
              </a:ext>
            </a:extLst>
          </p:cNvPr>
          <p:cNvSpPr txBox="1"/>
          <p:nvPr/>
        </p:nvSpPr>
        <p:spPr>
          <a:xfrm>
            <a:off x="7562319" y="4316328"/>
            <a:ext cx="1545620" cy="523180"/>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Elected</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officials</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District Attorney</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40" name="Google Shape;275;p8">
            <a:extLst>
              <a:ext uri="{FF2B5EF4-FFF2-40B4-BE49-F238E27FC236}">
                <a16:creationId xmlns:a16="http://schemas.microsoft.com/office/drawing/2014/main" id="{792C8731-D23A-4159-B49C-9B6D5A495D85}"/>
              </a:ext>
            </a:extLst>
          </p:cNvPr>
          <p:cNvSpPr txBox="1"/>
          <p:nvPr/>
        </p:nvSpPr>
        <p:spPr>
          <a:xfrm>
            <a:off x="7645098" y="5754773"/>
            <a:ext cx="1932117" cy="523180"/>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Labor</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United Teachers of New Orleans</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41" name="Google Shape;275;p8">
            <a:extLst>
              <a:ext uri="{FF2B5EF4-FFF2-40B4-BE49-F238E27FC236}">
                <a16:creationId xmlns:a16="http://schemas.microsoft.com/office/drawing/2014/main" id="{D9D1F7ED-8E96-439C-A88B-A53A2972BC9C}"/>
              </a:ext>
            </a:extLst>
          </p:cNvPr>
          <p:cNvSpPr txBox="1"/>
          <p:nvPr/>
        </p:nvSpPr>
        <p:spPr>
          <a:xfrm>
            <a:off x="5116746" y="2503544"/>
            <a:ext cx="1545620" cy="523180"/>
          </a:xfrm>
          <a:prstGeom prst="rect">
            <a:avLst/>
          </a:prstGeom>
          <a:solidFill>
            <a:srgbClr val="FAD79D"/>
          </a:solidFill>
          <a:ln w="28575">
            <a:solidFill>
              <a:schemeClr val="accent6"/>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Political Action</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GNO Republicans</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42" name="Google Shape;275;p8">
            <a:extLst>
              <a:ext uri="{FF2B5EF4-FFF2-40B4-BE49-F238E27FC236}">
                <a16:creationId xmlns:a16="http://schemas.microsoft.com/office/drawing/2014/main" id="{60446AC8-826D-4B9A-BA61-3209B243EB81}"/>
              </a:ext>
            </a:extLst>
          </p:cNvPr>
          <p:cNvSpPr txBox="1"/>
          <p:nvPr/>
        </p:nvSpPr>
        <p:spPr>
          <a:xfrm>
            <a:off x="3504555" y="2519239"/>
            <a:ext cx="1545620" cy="738623"/>
          </a:xfrm>
          <a:prstGeom prst="rect">
            <a:avLst/>
          </a:prstGeom>
          <a:solidFill>
            <a:srgbClr val="FAD79D"/>
          </a:solidFill>
          <a:ln w="28575">
            <a:solidFill>
              <a:schemeClr val="accent6"/>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Neighborhood</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Lakeview </a:t>
            </a:r>
            <a:r>
              <a:rPr kumimoji="0" lang="en-US" sz="1400" b="0" i="1" u="none" strike="noStrike" kern="0" cap="none" spc="0" normalizeH="0" baseline="0" noProof="0" dirty="0" err="1">
                <a:ln>
                  <a:noFill/>
                </a:ln>
                <a:solidFill>
                  <a:srgbClr val="000000"/>
                </a:solidFill>
                <a:effectLst/>
                <a:uLnTx/>
                <a:uFillTx/>
                <a:latin typeface="Calibri"/>
                <a:ea typeface="Calibri"/>
                <a:cs typeface="Calibri"/>
                <a:sym typeface="Calibri"/>
              </a:rPr>
              <a:t>N’hood</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 Association</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43" name="Google Shape;200;p5">
            <a:extLst>
              <a:ext uri="{FF2B5EF4-FFF2-40B4-BE49-F238E27FC236}">
                <a16:creationId xmlns:a16="http://schemas.microsoft.com/office/drawing/2014/main" id="{866A44FF-D616-468E-B1E6-B47FD5F70151}"/>
              </a:ext>
            </a:extLst>
          </p:cNvPr>
          <p:cNvSpPr/>
          <p:nvPr/>
        </p:nvSpPr>
        <p:spPr>
          <a:xfrm>
            <a:off x="260151" y="2430940"/>
            <a:ext cx="740369" cy="740369"/>
          </a:xfrm>
          <a:prstGeom prst="ellipse">
            <a:avLst/>
          </a:prstGeom>
          <a:solidFill>
            <a:schemeClr val="accent6"/>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5" name="Google Shape;202;p5">
            <a:extLst>
              <a:ext uri="{FF2B5EF4-FFF2-40B4-BE49-F238E27FC236}">
                <a16:creationId xmlns:a16="http://schemas.microsoft.com/office/drawing/2014/main" id="{CD03979F-B2FA-4D1E-8F5E-FE25C45E833A}"/>
              </a:ext>
            </a:extLst>
          </p:cNvPr>
          <p:cNvSpPr txBox="1"/>
          <p:nvPr/>
        </p:nvSpPr>
        <p:spPr>
          <a:xfrm>
            <a:off x="260148" y="2616458"/>
            <a:ext cx="740371" cy="36933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a:ln>
                  <a:noFill/>
                </a:ln>
                <a:solidFill>
                  <a:srgbClr val="FFFFFF"/>
                </a:solidFill>
                <a:effectLst/>
                <a:uLnTx/>
                <a:uFillTx/>
                <a:latin typeface="Century Gothic"/>
                <a:ea typeface="Century Gothic"/>
                <a:cs typeface="Century Gothic"/>
                <a:sym typeface="Century Gothic"/>
              </a:rPr>
              <a:t>2</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7" name="Google Shape;206;p5">
            <a:extLst>
              <a:ext uri="{FF2B5EF4-FFF2-40B4-BE49-F238E27FC236}">
                <a16:creationId xmlns:a16="http://schemas.microsoft.com/office/drawing/2014/main" id="{975B36A6-F019-4EE8-856A-931821912B18}"/>
              </a:ext>
            </a:extLst>
          </p:cNvPr>
          <p:cNvSpPr/>
          <p:nvPr/>
        </p:nvSpPr>
        <p:spPr>
          <a:xfrm>
            <a:off x="279490" y="1051608"/>
            <a:ext cx="740369" cy="740369"/>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8" name="Google Shape;207;p5">
            <a:extLst>
              <a:ext uri="{FF2B5EF4-FFF2-40B4-BE49-F238E27FC236}">
                <a16:creationId xmlns:a16="http://schemas.microsoft.com/office/drawing/2014/main" id="{BB45A2F9-B4A9-48B8-BDB6-566B6B296420}"/>
              </a:ext>
            </a:extLst>
          </p:cNvPr>
          <p:cNvSpPr txBox="1"/>
          <p:nvPr/>
        </p:nvSpPr>
        <p:spPr>
          <a:xfrm>
            <a:off x="279487" y="1237126"/>
            <a:ext cx="740371" cy="36933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a:ln>
                  <a:noFill/>
                </a:ln>
                <a:solidFill>
                  <a:srgbClr val="FFFFFF"/>
                </a:solidFill>
                <a:effectLst/>
                <a:uLnTx/>
                <a:uFillTx/>
                <a:latin typeface="Century Gothic"/>
                <a:ea typeface="Century Gothic"/>
                <a:cs typeface="Century Gothic"/>
                <a:sym typeface="Century Gothic"/>
              </a:rPr>
              <a:t>1</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9" name="Google Shape;275;p8">
            <a:extLst>
              <a:ext uri="{FF2B5EF4-FFF2-40B4-BE49-F238E27FC236}">
                <a16:creationId xmlns:a16="http://schemas.microsoft.com/office/drawing/2014/main" id="{A948DDC3-F36F-4911-B2CF-49EE5C81A30E}"/>
              </a:ext>
            </a:extLst>
          </p:cNvPr>
          <p:cNvSpPr txBox="1"/>
          <p:nvPr/>
        </p:nvSpPr>
        <p:spPr>
          <a:xfrm>
            <a:off x="1100524" y="1116979"/>
            <a:ext cx="1654076" cy="1169511"/>
          </a:xfrm>
          <a:prstGeom prst="rect">
            <a:avLst/>
          </a:prstGeom>
          <a:solidFill>
            <a:srgbClr val="FAD79D"/>
          </a:solidFill>
          <a:ln w="28575">
            <a:solidFill>
              <a:schemeClr val="accent2"/>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Arial"/>
                <a:cs typeface="Arial"/>
                <a:sym typeface="Arial"/>
              </a:rPr>
              <a:t>Secure “Full Throated” Support from Key Business</a:t>
            </a:r>
            <a:r>
              <a:rPr kumimoji="0" lang="en-US" sz="1400" b="0" i="0" u="none" strike="noStrike" kern="0" cap="none" spc="0" normalizeH="0" baseline="0" noProof="0" dirty="0">
                <a:ln>
                  <a:noFill/>
                </a:ln>
                <a:solidFill>
                  <a:srgbClr val="000000"/>
                </a:solidFill>
                <a:effectLst/>
                <a:uLnTx/>
                <a:uFillTx/>
                <a:latin typeface="Arial"/>
                <a:cs typeface="Arial"/>
                <a:sym typeface="Arial"/>
              </a:rPr>
              <a:t> </a:t>
            </a:r>
            <a:r>
              <a:rPr kumimoji="0" lang="en-US" sz="1400" b="1" i="0" u="none" strike="noStrike" kern="0" cap="none" spc="0" normalizeH="0" baseline="0" noProof="0" dirty="0">
                <a:ln>
                  <a:noFill/>
                </a:ln>
                <a:solidFill>
                  <a:srgbClr val="000000"/>
                </a:solidFill>
                <a:effectLst/>
                <a:uLnTx/>
                <a:uFillTx/>
                <a:latin typeface="Arial"/>
                <a:cs typeface="Arial"/>
                <a:sym typeface="Arial"/>
              </a:rPr>
              <a:t>Influencers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50" name="Google Shape;275;p8">
            <a:extLst>
              <a:ext uri="{FF2B5EF4-FFF2-40B4-BE49-F238E27FC236}">
                <a16:creationId xmlns:a16="http://schemas.microsoft.com/office/drawing/2014/main" id="{4D19A0EF-964C-43E2-A8BC-94618BB0B1A1}"/>
              </a:ext>
            </a:extLst>
          </p:cNvPr>
          <p:cNvSpPr txBox="1"/>
          <p:nvPr/>
        </p:nvSpPr>
        <p:spPr>
          <a:xfrm>
            <a:off x="1093135" y="2474168"/>
            <a:ext cx="1654076" cy="738623"/>
          </a:xfrm>
          <a:prstGeom prst="rect">
            <a:avLst/>
          </a:prstGeom>
          <a:solidFill>
            <a:srgbClr val="FAD79D"/>
          </a:solidFill>
          <a:ln w="28575">
            <a:solidFill>
              <a:schemeClr val="accent6"/>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Arial"/>
                <a:cs typeface="Arial"/>
                <a:sym typeface="Arial"/>
              </a:rPr>
              <a:t>Educate &amp; Engage Potential Opposition</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52" name="Google Shape;275;p8">
            <a:extLst>
              <a:ext uri="{FF2B5EF4-FFF2-40B4-BE49-F238E27FC236}">
                <a16:creationId xmlns:a16="http://schemas.microsoft.com/office/drawing/2014/main" id="{E3C355F5-4358-49ED-A647-449BE479BD68}"/>
              </a:ext>
            </a:extLst>
          </p:cNvPr>
          <p:cNvSpPr txBox="1"/>
          <p:nvPr/>
        </p:nvSpPr>
        <p:spPr>
          <a:xfrm>
            <a:off x="9352561" y="3149784"/>
            <a:ext cx="1371072" cy="535054"/>
          </a:xfrm>
          <a:prstGeom prst="rect">
            <a:avLst/>
          </a:prstGeom>
          <a:solidFill>
            <a:srgbClr val="FAD79D"/>
          </a:solidFill>
          <a:ln w="28575">
            <a:solidFill>
              <a:schemeClr val="accent2"/>
            </a:solid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Calibri"/>
                <a:ea typeface="Calibri"/>
                <a:cs typeface="Calibri"/>
                <a:sym typeface="Calibri"/>
              </a:rPr>
              <a:t>Business</a:t>
            </a: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NOLA Chamber</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233447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11"/>
          <p:cNvSpPr txBox="1">
            <a:spLocks noGrp="1"/>
          </p:cNvSpPr>
          <p:nvPr>
            <p:ph type="sldNum" idx="12"/>
          </p:nvPr>
        </p:nvSpPr>
        <p:spPr>
          <a:xfrm>
            <a:off x="11353802" y="6356351"/>
            <a:ext cx="466242"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17</a:t>
            </a:fld>
            <a:endParaRPr kumimoji="0" sz="12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562" name="Google Shape;562;p11"/>
          <p:cNvSpPr txBox="1">
            <a:spLocks noGrp="1"/>
          </p:cNvSpPr>
          <p:nvPr>
            <p:ph type="ftr" idx="11"/>
          </p:nvPr>
        </p:nvSpPr>
        <p:spPr>
          <a:xfrm>
            <a:off x="2139696" y="6331412"/>
            <a:ext cx="7174425" cy="365125"/>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sz="1200" b="0" i="0" u="none" strike="noStrike" kern="0" cap="none" spc="0" normalizeH="0" baseline="0" noProof="0">
                <a:ln>
                  <a:noFill/>
                </a:ln>
                <a:solidFill>
                  <a:srgbClr val="000000"/>
                </a:solidFill>
                <a:effectLst/>
                <a:uLnTx/>
                <a:uFillTx/>
                <a:latin typeface="Calibri"/>
                <a:ea typeface="Calibri"/>
                <a:cs typeface="Calibri"/>
                <a:sym typeface="Calibri"/>
              </a:rPr>
              <a:t>Children’s Funding Project is a nonprofit social impact organization that helps communities and states expand equitable opportunities for children and youth through strategic public financing. </a:t>
            </a:r>
            <a:r>
              <a:rPr kumimoji="0" lang="en-US" sz="1200" b="0" i="0" u="sng" strike="noStrike" kern="0" cap="none" spc="0" normalizeH="0" baseline="0" noProof="0">
                <a:ln>
                  <a:noFill/>
                </a:ln>
                <a:solidFill>
                  <a:srgbClr val="0563C1"/>
                </a:solidFill>
                <a:effectLst/>
                <a:uLnTx/>
                <a:uFillTx/>
                <a:latin typeface="Calibri"/>
                <a:ea typeface="Calibri"/>
                <a:cs typeface="Calibri"/>
                <a:sym typeface="Calibri"/>
                <a:hlinkClick r:id="rId3"/>
              </a:rPr>
              <a:t>childrensfundingproject.org</a:t>
            </a:r>
            <a:r>
              <a:rPr kumimoji="0" lang="en-US" sz="1200" b="0" i="0" u="sng" strike="noStrike" kern="0" cap="none" spc="0" normalizeH="0" baseline="0" noProof="0">
                <a:ln>
                  <a:noFill/>
                </a:ln>
                <a:solidFill>
                  <a:srgbClr val="000000"/>
                </a:solidFill>
                <a:effectLst/>
                <a:uLnTx/>
                <a:uFillTx/>
                <a:latin typeface="Calibri"/>
                <a:ea typeface="Calibri"/>
                <a:cs typeface="Calibri"/>
                <a:sym typeface="Calibri"/>
              </a:rPr>
              <a:t> </a:t>
            </a:r>
            <a:endParaRPr kumimoji="0" sz="1200" b="0" i="0" u="none" strike="noStrike" kern="0" cap="none" spc="0" normalizeH="0" baseline="0" noProof="0">
              <a:ln>
                <a:noFill/>
              </a:ln>
              <a:solidFill>
                <a:srgbClr val="000000"/>
              </a:solidFill>
              <a:effectLst/>
              <a:uLnTx/>
              <a:uFillTx/>
              <a:latin typeface="Arial"/>
              <a:cs typeface="Arial"/>
              <a:sym typeface="Arial"/>
            </a:endParaRPr>
          </a:p>
        </p:txBody>
      </p:sp>
      <p:graphicFrame>
        <p:nvGraphicFramePr>
          <p:cNvPr id="563" name="Google Shape;563;p11"/>
          <p:cNvGraphicFramePr/>
          <p:nvPr/>
        </p:nvGraphicFramePr>
        <p:xfrm>
          <a:off x="331342" y="1043930"/>
          <a:ext cx="11727625" cy="4956045"/>
        </p:xfrm>
        <a:graphic>
          <a:graphicData uri="http://schemas.openxmlformats.org/drawingml/2006/table">
            <a:tbl>
              <a:tblPr firstRow="1" bandRow="1">
                <a:noFill/>
              </a:tblPr>
              <a:tblGrid>
                <a:gridCol w="2345525">
                  <a:extLst>
                    <a:ext uri="{9D8B030D-6E8A-4147-A177-3AD203B41FA5}">
                      <a16:colId xmlns:a16="http://schemas.microsoft.com/office/drawing/2014/main" val="20000"/>
                    </a:ext>
                  </a:extLst>
                </a:gridCol>
                <a:gridCol w="1411039">
                  <a:extLst>
                    <a:ext uri="{9D8B030D-6E8A-4147-A177-3AD203B41FA5}">
                      <a16:colId xmlns:a16="http://schemas.microsoft.com/office/drawing/2014/main" val="20001"/>
                    </a:ext>
                  </a:extLst>
                </a:gridCol>
                <a:gridCol w="3280011">
                  <a:extLst>
                    <a:ext uri="{9D8B030D-6E8A-4147-A177-3AD203B41FA5}">
                      <a16:colId xmlns:a16="http://schemas.microsoft.com/office/drawing/2014/main" val="20002"/>
                    </a:ext>
                  </a:extLst>
                </a:gridCol>
                <a:gridCol w="2345525">
                  <a:extLst>
                    <a:ext uri="{9D8B030D-6E8A-4147-A177-3AD203B41FA5}">
                      <a16:colId xmlns:a16="http://schemas.microsoft.com/office/drawing/2014/main" val="20003"/>
                    </a:ext>
                  </a:extLst>
                </a:gridCol>
                <a:gridCol w="2345525">
                  <a:extLst>
                    <a:ext uri="{9D8B030D-6E8A-4147-A177-3AD203B41FA5}">
                      <a16:colId xmlns:a16="http://schemas.microsoft.com/office/drawing/2014/main" val="20004"/>
                    </a:ext>
                  </a:extLst>
                </a:gridCol>
              </a:tblGrid>
              <a:tr h="1074925">
                <a:tc>
                  <a:txBody>
                    <a:bodyPr/>
                    <a:lstStyle/>
                    <a:p>
                      <a:pPr marL="0" marR="0" lvl="0" indent="0" algn="l" rtl="0">
                        <a:spcBef>
                          <a:spcPts val="0"/>
                        </a:spcBef>
                        <a:spcAft>
                          <a:spcPts val="0"/>
                        </a:spcAft>
                        <a:buNone/>
                      </a:pPr>
                      <a:r>
                        <a:rPr lang="en-US" sz="1800"/>
                        <a:t>Potential influencer</a:t>
                      </a:r>
                      <a:endParaRPr/>
                    </a:p>
                  </a:txBody>
                  <a:tcPr marL="91450" marR="91450" marT="45725" marB="45725"/>
                </a:tc>
                <a:tc>
                  <a:txBody>
                    <a:bodyPr/>
                    <a:lstStyle/>
                    <a:p>
                      <a:pPr marL="0" marR="0" lvl="0" indent="0" algn="l" rtl="0">
                        <a:spcBef>
                          <a:spcPts val="0"/>
                        </a:spcBef>
                        <a:spcAft>
                          <a:spcPts val="0"/>
                        </a:spcAft>
                        <a:buNone/>
                      </a:pPr>
                      <a:r>
                        <a:rPr lang="en-US" sz="1800"/>
                        <a:t>Who should engage them?</a:t>
                      </a:r>
                      <a:endParaRPr/>
                    </a:p>
                  </a:txBody>
                  <a:tcPr marL="91450" marR="91450" marT="45725" marB="45725"/>
                </a:tc>
                <a:tc>
                  <a:txBody>
                    <a:bodyPr/>
                    <a:lstStyle/>
                    <a:p>
                      <a:pPr marL="0" marR="0" lvl="0" indent="0" algn="l" rtl="0">
                        <a:spcBef>
                          <a:spcPts val="0"/>
                        </a:spcBef>
                        <a:spcAft>
                          <a:spcPts val="0"/>
                        </a:spcAft>
                        <a:buNone/>
                      </a:pPr>
                      <a:r>
                        <a:rPr lang="en-US" sz="1800"/>
                        <a:t>What’s your case for their support?</a:t>
                      </a:r>
                      <a:endParaRPr/>
                    </a:p>
                  </a:txBody>
                  <a:tcPr marL="91450" marR="91450" marT="45725" marB="45725"/>
                </a:tc>
                <a:tc>
                  <a:txBody>
                    <a:bodyPr/>
                    <a:lstStyle/>
                    <a:p>
                      <a:pPr marL="0" marR="0" lvl="0" indent="0" algn="l" rtl="0">
                        <a:spcBef>
                          <a:spcPts val="0"/>
                        </a:spcBef>
                        <a:spcAft>
                          <a:spcPts val="0"/>
                        </a:spcAft>
                        <a:buNone/>
                      </a:pPr>
                      <a:r>
                        <a:rPr lang="en-US" sz="1800"/>
                        <a:t>What’s the immediate ask?</a:t>
                      </a:r>
                      <a:endParaRPr/>
                    </a:p>
                  </a:txBody>
                  <a:tcPr marL="91450" marR="91450" marT="45725" marB="45725"/>
                </a:tc>
                <a:tc>
                  <a:txBody>
                    <a:bodyPr/>
                    <a:lstStyle/>
                    <a:p>
                      <a:pPr marL="0" marR="0" lvl="0" indent="0" algn="l" rtl="0">
                        <a:spcBef>
                          <a:spcPts val="0"/>
                        </a:spcBef>
                        <a:spcAft>
                          <a:spcPts val="0"/>
                        </a:spcAft>
                        <a:buNone/>
                      </a:pPr>
                      <a:r>
                        <a:rPr lang="en-US" sz="1800"/>
                        <a:t>What’s the long-term potential ask?</a:t>
                      </a:r>
                      <a:endParaRPr/>
                    </a:p>
                  </a:txBody>
                  <a:tcPr marL="91450" marR="91450" marT="45725" marB="45725"/>
                </a:tc>
                <a:extLst>
                  <a:ext uri="{0D108BD9-81ED-4DB2-BD59-A6C34878D82A}">
                    <a16:rowId xmlns:a16="http://schemas.microsoft.com/office/drawing/2014/main" val="10000"/>
                  </a:ext>
                </a:extLst>
              </a:tr>
              <a:tr h="659450">
                <a:tc>
                  <a:txBody>
                    <a:bodyPr/>
                    <a:lstStyle/>
                    <a:p>
                      <a:pPr marL="0" marR="0" lvl="0" indent="0" algn="l" rtl="0">
                        <a:spcBef>
                          <a:spcPts val="0"/>
                        </a:spcBef>
                        <a:spcAft>
                          <a:spcPts val="0"/>
                        </a:spcAft>
                        <a:buNone/>
                      </a:pPr>
                      <a:endParaRPr sz="1800" i="1" dirty="0"/>
                    </a:p>
                  </a:txBody>
                  <a:tcPr marL="91450" marR="91450" marT="45725" marB="45725"/>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Bill Hammack (Influential member and campaign co-chair)</a:t>
                      </a:r>
                      <a:endParaRPr lang="en-US" b="0" dirty="0">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This is a natural extension of their education agenda. Child care is impacting workforce availability. We have a sound plan with a track record to ensure good use of tax dollars.</a:t>
                      </a:r>
                      <a:endParaRPr lang="en-US" b="0" dirty="0">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Endorse &amp; Membership Presentation</a:t>
                      </a:r>
                      <a:endParaRPr lang="en-US" b="0" dirty="0">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Contribute funds through PAC. Secure member donations. Provide surrogates.</a:t>
                      </a:r>
                      <a:endParaRPr lang="en-US" b="0" dirty="0">
                        <a:solidFill>
                          <a:schemeClr val="tx1"/>
                        </a:solidFill>
                        <a:effectLst/>
                      </a:endParaRPr>
                    </a:p>
                  </a:txBody>
                  <a:tcPr marL="63500" marR="63500" marT="31750" marB="31750" anchor="ctr"/>
                </a:tc>
                <a:extLst>
                  <a:ext uri="{0D108BD9-81ED-4DB2-BD59-A6C34878D82A}">
                    <a16:rowId xmlns:a16="http://schemas.microsoft.com/office/drawing/2014/main" val="10001"/>
                  </a:ext>
                </a:extLst>
              </a:tr>
              <a:tr h="659450">
                <a:tc>
                  <a:txBody>
                    <a:bodyPr/>
                    <a:lstStyle/>
                    <a:p>
                      <a:pPr marL="0" marR="0" lvl="0" indent="0" algn="l" rtl="0">
                        <a:spcBef>
                          <a:spcPts val="0"/>
                        </a:spcBef>
                        <a:spcAft>
                          <a:spcPts val="0"/>
                        </a:spcAft>
                        <a:buNone/>
                      </a:pPr>
                      <a:endParaRPr sz="1800"/>
                    </a:p>
                  </a:txBody>
                  <a:tcPr marL="91450" marR="91450" marT="45725" marB="45725"/>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Charmaine Caccioppi (EVP at United Way)</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United Way has been a leader on this and it aligns with your Women United and long-term policy agenda for access to early care &amp; education.</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Presentation &amp; Endorsement</a:t>
                      </a:r>
                      <a:endParaRPr lang="en-US" dirty="0">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Promote with other business leaders. Contribute funds. Support PR.</a:t>
                      </a:r>
                      <a:endParaRPr lang="en-US">
                        <a:solidFill>
                          <a:schemeClr val="tx1"/>
                        </a:solidFill>
                        <a:effectLst/>
                      </a:endParaRPr>
                    </a:p>
                  </a:txBody>
                  <a:tcPr marL="63500" marR="63500" marT="31750" marB="31750" anchor="ctr"/>
                </a:tc>
                <a:extLst>
                  <a:ext uri="{0D108BD9-81ED-4DB2-BD59-A6C34878D82A}">
                    <a16:rowId xmlns:a16="http://schemas.microsoft.com/office/drawing/2014/main" val="10002"/>
                  </a:ext>
                </a:extLst>
              </a:tr>
              <a:tr h="659450">
                <a:tc>
                  <a:txBody>
                    <a:bodyPr/>
                    <a:lstStyle/>
                    <a:p>
                      <a:pPr marL="0" marR="0" lvl="0" indent="0" algn="l" rtl="0">
                        <a:spcBef>
                          <a:spcPts val="0"/>
                        </a:spcBef>
                        <a:spcAft>
                          <a:spcPts val="0"/>
                        </a:spcAft>
                        <a:buNone/>
                      </a:pPr>
                      <a:endParaRPr sz="1800"/>
                    </a:p>
                  </a:txBody>
                  <a:tcPr marL="91450" marR="91450" marT="45725" marB="45725"/>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Hamilton</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Child care is impacting workforce availability. We have a sound plan with a track record to ensure good use of tax dollars.</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Endorsement</a:t>
                      </a:r>
                      <a:endParaRPr lang="en-US" dirty="0">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Funding. Source of donors and surrogates.</a:t>
                      </a:r>
                      <a:endParaRPr lang="en-US" dirty="0">
                        <a:solidFill>
                          <a:schemeClr val="tx1"/>
                        </a:solidFill>
                        <a:effectLst/>
                      </a:endParaRPr>
                    </a:p>
                  </a:txBody>
                  <a:tcPr marL="63500" marR="63500" marT="31750" marB="31750" anchor="ctr"/>
                </a:tc>
                <a:extLst>
                  <a:ext uri="{0D108BD9-81ED-4DB2-BD59-A6C34878D82A}">
                    <a16:rowId xmlns:a16="http://schemas.microsoft.com/office/drawing/2014/main" val="10003"/>
                  </a:ext>
                </a:extLst>
              </a:tr>
              <a:tr h="659450">
                <a:tc>
                  <a:txBody>
                    <a:bodyPr/>
                    <a:lstStyle/>
                    <a:p>
                      <a:pPr marL="0" marR="0" lvl="0" indent="0" algn="l" rtl="0">
                        <a:spcBef>
                          <a:spcPts val="0"/>
                        </a:spcBef>
                        <a:spcAft>
                          <a:spcPts val="0"/>
                        </a:spcAft>
                        <a:buNone/>
                      </a:pPr>
                      <a:endParaRPr sz="1800"/>
                    </a:p>
                  </a:txBody>
                  <a:tcPr marL="91450" marR="91450" marT="45725" marB="45725"/>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Charmaine Caccioppi (EVP at United Way)</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There is widespread voter support for this (polling). We have a strong coalition and a sound plan with a track record to ensure good use of tax dollars.</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a:solidFill>
                            <a:schemeClr val="tx1"/>
                          </a:solidFill>
                          <a:effectLst/>
                          <a:latin typeface="Calibri" panose="020F0502020204030204" pitchFamily="34" charset="0"/>
                        </a:rPr>
                        <a:t>Identify and address potential opposition</a:t>
                      </a:r>
                      <a:endParaRPr lang="en-US">
                        <a:solidFill>
                          <a:schemeClr val="tx1"/>
                        </a:solidFill>
                        <a:effectLst/>
                      </a:endParaRPr>
                    </a:p>
                  </a:txBody>
                  <a:tcPr marL="63500" marR="63500" marT="31750" marB="31750" anchor="ctr"/>
                </a:tc>
                <a:tc>
                  <a:txBody>
                    <a:bodyPr/>
                    <a:lstStyle/>
                    <a:p>
                      <a:pPr rtl="0" fontAlgn="ctr">
                        <a:spcBef>
                          <a:spcPts val="0"/>
                        </a:spcBef>
                        <a:spcAft>
                          <a:spcPts val="0"/>
                        </a:spcAft>
                      </a:pPr>
                      <a:r>
                        <a:rPr lang="en-US" sz="1400" b="0" i="0" u="none" strike="noStrike" dirty="0">
                          <a:solidFill>
                            <a:schemeClr val="tx1"/>
                          </a:solidFill>
                          <a:effectLst/>
                          <a:latin typeface="Calibri" panose="020F0502020204030204" pitchFamily="34" charset="0"/>
                        </a:rPr>
                        <a:t>Continue to be a surrogate and champion.</a:t>
                      </a:r>
                      <a:endParaRPr lang="en-US" dirty="0">
                        <a:solidFill>
                          <a:schemeClr val="tx1"/>
                        </a:solidFill>
                        <a:effectLst/>
                      </a:endParaRPr>
                    </a:p>
                  </a:txBody>
                  <a:tcPr marL="63500" marR="63500" marT="31750" marB="31750" anchor="ctr"/>
                </a:tc>
                <a:extLst>
                  <a:ext uri="{0D108BD9-81ED-4DB2-BD59-A6C34878D82A}">
                    <a16:rowId xmlns:a16="http://schemas.microsoft.com/office/drawing/2014/main" val="10004"/>
                  </a:ext>
                </a:extLst>
              </a:tr>
            </a:tbl>
          </a:graphicData>
        </a:graphic>
      </p:graphicFrame>
      <p:sp>
        <p:nvSpPr>
          <p:cNvPr id="564" name="Google Shape;564;p11"/>
          <p:cNvSpPr txBox="1"/>
          <p:nvPr/>
        </p:nvSpPr>
        <p:spPr>
          <a:xfrm>
            <a:off x="133033" y="226625"/>
            <a:ext cx="11849441" cy="52318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253B70"/>
                </a:solidFill>
                <a:effectLst/>
                <a:uLnTx/>
                <a:uFillTx/>
                <a:latin typeface="Century Gothic"/>
                <a:ea typeface="Century Gothic"/>
                <a:cs typeface="Century Gothic"/>
                <a:sym typeface="Century Gothic"/>
              </a:rPr>
              <a:t>Goal: </a:t>
            </a:r>
            <a:r>
              <a:rPr kumimoji="0" lang="en-US" sz="2800" b="0" i="0" u="none" strike="noStrike" kern="0" cap="none" spc="0" normalizeH="0" baseline="0" noProof="0" dirty="0">
                <a:ln>
                  <a:noFill/>
                </a:ln>
                <a:solidFill>
                  <a:srgbClr val="253B70"/>
                </a:solidFill>
                <a:effectLst/>
                <a:uLnTx/>
                <a:uFillTx/>
                <a:latin typeface="Century Gothic"/>
                <a:ea typeface="Century Gothic"/>
                <a:cs typeface="Century Gothic"/>
                <a:sym typeface="Century Gothic"/>
              </a:rPr>
              <a:t>Prevent organized opposition from business or anti-tax groups</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565" name="Google Shape;565;p11"/>
          <p:cNvSpPr txBox="1"/>
          <p:nvPr/>
        </p:nvSpPr>
        <p:spPr>
          <a:xfrm>
            <a:off x="565852" y="2187632"/>
            <a:ext cx="1673540" cy="523199"/>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Business: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NOLA Business Council</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7" name="Google Shape;264;p8">
            <a:extLst>
              <a:ext uri="{FF2B5EF4-FFF2-40B4-BE49-F238E27FC236}">
                <a16:creationId xmlns:a16="http://schemas.microsoft.com/office/drawing/2014/main" id="{64CEB15F-84B4-40F8-85F5-DA7693370645}"/>
              </a:ext>
            </a:extLst>
          </p:cNvPr>
          <p:cNvSpPr txBox="1">
            <a:spLocks/>
          </p:cNvSpPr>
          <p:nvPr/>
        </p:nvSpPr>
        <p:spPr>
          <a:xfrm>
            <a:off x="11369300" y="6356351"/>
            <a:ext cx="466242"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1pPr>
            <a:lvl2pPr marL="0" marR="0" lvl="1"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2pPr>
            <a:lvl3pPr marL="0" marR="0" lvl="2"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3pPr>
            <a:lvl4pPr marL="0" marR="0" lvl="3"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4pPr>
            <a:lvl5pPr marL="0" marR="0" lvl="4"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5pPr>
            <a:lvl6pPr marL="0" marR="0" lvl="5"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6pPr>
            <a:lvl7pPr marL="0" marR="0" lvl="6"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7pPr>
            <a:lvl8pPr marL="0" marR="0" lvl="7"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8pPr>
            <a:lvl9pPr marL="0" marR="0" lvl="8" indent="0" algn="ctr" rtl="0">
              <a:lnSpc>
                <a:spcPct val="100000"/>
              </a:lnSpc>
              <a:spcBef>
                <a:spcPts val="0"/>
              </a:spcBef>
              <a:spcAft>
                <a:spcPts val="0"/>
              </a:spcAft>
              <a:buClr>
                <a:srgbClr val="000000"/>
              </a:buClr>
              <a:buFont typeface="Arial"/>
              <a:buNone/>
              <a:defRPr sz="1200" b="0" i="0" u="none" strike="noStrike" cap="none">
                <a:solidFill>
                  <a:schemeClr val="lt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FFFFFF"/>
                </a:solidFill>
                <a:effectLst/>
                <a:uLnTx/>
                <a:uFillTx/>
                <a:latin typeface="Calibri"/>
                <a:ea typeface="Calibri"/>
                <a:cs typeface="Calibri"/>
                <a:sym typeface="Calibri"/>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17</a:t>
            </a:fld>
            <a:endParaRPr kumimoji="0" lang="en-US" sz="12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 name="Flowchart: Off-page Connector 7">
            <a:extLst>
              <a:ext uri="{FF2B5EF4-FFF2-40B4-BE49-F238E27FC236}">
                <a16:creationId xmlns:a16="http://schemas.microsoft.com/office/drawing/2014/main" id="{BE8F89EC-959B-4F90-8A93-EE3E61FC8D32}"/>
              </a:ext>
            </a:extLst>
          </p:cNvPr>
          <p:cNvSpPr/>
          <p:nvPr/>
        </p:nvSpPr>
        <p:spPr>
          <a:xfrm rot="5400000">
            <a:off x="10806519" y="5355591"/>
            <a:ext cx="674553" cy="2096409"/>
          </a:xfrm>
          <a:prstGeom prst="flowChartOffpageConnector">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9" name="Google Shape;265;p8">
            <a:extLst>
              <a:ext uri="{FF2B5EF4-FFF2-40B4-BE49-F238E27FC236}">
                <a16:creationId xmlns:a16="http://schemas.microsoft.com/office/drawing/2014/main" id="{E55099F9-FC85-4525-A594-15D84FBBF554}"/>
              </a:ext>
            </a:extLst>
          </p:cNvPr>
          <p:cNvSpPr txBox="1"/>
          <p:nvPr/>
        </p:nvSpPr>
        <p:spPr>
          <a:xfrm>
            <a:off x="10524154" y="6097515"/>
            <a:ext cx="1711589" cy="584735"/>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FFFFFF"/>
                </a:solidFill>
                <a:effectLst/>
                <a:uLnTx/>
                <a:uFillTx/>
                <a:latin typeface="Century Gothic"/>
                <a:cs typeface="Arial"/>
                <a:sym typeface="Century Gothic"/>
              </a:rPr>
              <a:t>Example from New Orleans</a:t>
            </a:r>
            <a:endParaRPr kumimoji="0" sz="1600" b="0" i="0" u="none" strike="noStrike" kern="0" cap="none" spc="0" normalizeH="0" baseline="0" noProof="0" dirty="0">
              <a:ln>
                <a:noFill/>
              </a:ln>
              <a:solidFill>
                <a:srgbClr val="FFFFFF"/>
              </a:solidFill>
              <a:effectLst/>
              <a:uLnTx/>
              <a:uFillTx/>
              <a:latin typeface="Arial"/>
              <a:cs typeface="Arial"/>
              <a:sym typeface="Arial"/>
            </a:endParaRPr>
          </a:p>
        </p:txBody>
      </p:sp>
      <p:sp>
        <p:nvSpPr>
          <p:cNvPr id="12" name="Google Shape;565;p11">
            <a:extLst>
              <a:ext uri="{FF2B5EF4-FFF2-40B4-BE49-F238E27FC236}">
                <a16:creationId xmlns:a16="http://schemas.microsoft.com/office/drawing/2014/main" id="{5BE89D72-C9BF-45A5-8B16-015380805421}"/>
              </a:ext>
            </a:extLst>
          </p:cNvPr>
          <p:cNvSpPr txBox="1"/>
          <p:nvPr/>
        </p:nvSpPr>
        <p:spPr>
          <a:xfrm>
            <a:off x="87498" y="3469341"/>
            <a:ext cx="2430873" cy="523180"/>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Nonprofit: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United Way Board &amp; Public Policy Committee </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13" name="Google Shape;565;p11">
            <a:extLst>
              <a:ext uri="{FF2B5EF4-FFF2-40B4-BE49-F238E27FC236}">
                <a16:creationId xmlns:a16="http://schemas.microsoft.com/office/drawing/2014/main" id="{539C783D-4C28-4B13-B37B-870CC70D517D}"/>
              </a:ext>
            </a:extLst>
          </p:cNvPr>
          <p:cNvSpPr txBox="1"/>
          <p:nvPr/>
        </p:nvSpPr>
        <p:spPr>
          <a:xfrm>
            <a:off x="466165" y="4316712"/>
            <a:ext cx="1872914" cy="523180"/>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Business: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NOLA Chamber of Commerce</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
        <p:nvSpPr>
          <p:cNvPr id="14" name="Google Shape;565;p11">
            <a:extLst>
              <a:ext uri="{FF2B5EF4-FFF2-40B4-BE49-F238E27FC236}">
                <a16:creationId xmlns:a16="http://schemas.microsoft.com/office/drawing/2014/main" id="{B4ECDAA8-0586-4490-A717-E387DDDAFCD1}"/>
              </a:ext>
            </a:extLst>
          </p:cNvPr>
          <p:cNvSpPr txBox="1"/>
          <p:nvPr/>
        </p:nvSpPr>
        <p:spPr>
          <a:xfrm>
            <a:off x="466165" y="5276696"/>
            <a:ext cx="1872914" cy="523180"/>
          </a:xfrm>
          <a:prstGeom prst="rect">
            <a:avLst/>
          </a:prstGeom>
          <a:solidFill>
            <a:srgbClr val="FAD79D"/>
          </a:solid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alibri"/>
                <a:ea typeface="Calibri"/>
                <a:cs typeface="Calibri"/>
                <a:sym typeface="Calibri"/>
              </a:rPr>
              <a:t>Elected Officials: </a:t>
            </a:r>
            <a:r>
              <a:rPr kumimoji="0" lang="en-US" sz="1400" b="0" i="1" u="none" strike="noStrike" kern="0" cap="none" spc="0" normalizeH="0" baseline="0" noProof="0" dirty="0">
                <a:ln>
                  <a:noFill/>
                </a:ln>
                <a:solidFill>
                  <a:srgbClr val="000000"/>
                </a:solidFill>
                <a:effectLst/>
                <a:uLnTx/>
                <a:uFillTx/>
                <a:latin typeface="Calibri"/>
                <a:ea typeface="Calibri"/>
                <a:cs typeface="Calibri"/>
                <a:sym typeface="Calibri"/>
              </a:rPr>
              <a:t>NOLA Chamber of Commerce</a:t>
            </a:r>
            <a:endParaRPr kumimoji="0" sz="1400" b="0" i="1"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Picture 6" descr="A picture containing person, indoor&#10;&#10;Description automatically generated">
            <a:extLst>
              <a:ext uri="{FF2B5EF4-FFF2-40B4-BE49-F238E27FC236}">
                <a16:creationId xmlns:a16="http://schemas.microsoft.com/office/drawing/2014/main" id="{0E58D8D2-DFFF-84D9-255C-71305AFACF3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57246" y="0"/>
            <a:ext cx="10286073" cy="6858000"/>
          </a:xfrm>
          <a:prstGeom prst="rect">
            <a:avLst/>
          </a:prstGeom>
        </p:spPr>
      </p:pic>
      <p:sp>
        <p:nvSpPr>
          <p:cNvPr id="5" name="Oval 4">
            <a:extLst>
              <a:ext uri="{FF2B5EF4-FFF2-40B4-BE49-F238E27FC236}">
                <a16:creationId xmlns:a16="http://schemas.microsoft.com/office/drawing/2014/main" id="{01A46CE8-C3B8-50C8-B292-047BE70F9E3B}"/>
              </a:ext>
            </a:extLst>
          </p:cNvPr>
          <p:cNvSpPr/>
          <p:nvPr/>
        </p:nvSpPr>
        <p:spPr>
          <a:xfrm>
            <a:off x="-2269526" y="-670355"/>
            <a:ext cx="8198709" cy="819870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游ゴシック"/>
              <a:cs typeface="+mn-cs"/>
            </a:endParaRPr>
          </a:p>
        </p:txBody>
      </p:sp>
      <p:sp>
        <p:nvSpPr>
          <p:cNvPr id="108" name="TextBox 107">
            <a:extLst>
              <a:ext uri="{FF2B5EF4-FFF2-40B4-BE49-F238E27FC236}">
                <a16:creationId xmlns:a16="http://schemas.microsoft.com/office/drawing/2014/main" id="{B46B0CBE-62D1-4827-953D-1B8AD8AFAEBF}"/>
              </a:ext>
            </a:extLst>
          </p:cNvPr>
          <p:cNvSpPr txBox="1"/>
          <p:nvPr/>
        </p:nvSpPr>
        <p:spPr>
          <a:xfrm>
            <a:off x="1332191" y="1407303"/>
            <a:ext cx="3095470" cy="129881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Century Gothic" panose="020B0502020202020204" pitchFamily="34" charset="0"/>
                <a:ea typeface="游ゴシック"/>
                <a:cs typeface="Mitr Light" panose="00000400000000000000" pitchFamily="2" charset="-34"/>
              </a:rPr>
              <a:t>Thanks!</a:t>
            </a:r>
          </a:p>
        </p:txBody>
      </p:sp>
      <p:pic>
        <p:nvPicPr>
          <p:cNvPr id="3" name="Picture 2" descr="Logo&#10;&#10;Description automatically generated with medium confidence">
            <a:extLst>
              <a:ext uri="{FF2B5EF4-FFF2-40B4-BE49-F238E27FC236}">
                <a16:creationId xmlns:a16="http://schemas.microsoft.com/office/drawing/2014/main" id="{03BAE1F1-D40D-8090-B451-FD116BD14C3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772402" y="5450697"/>
            <a:ext cx="2655259" cy="874872"/>
          </a:xfrm>
          <a:prstGeom prst="rect">
            <a:avLst/>
          </a:prstGeom>
        </p:spPr>
      </p:pic>
      <p:sp>
        <p:nvSpPr>
          <p:cNvPr id="8" name="Rectangle 7">
            <a:extLst>
              <a:ext uri="{FF2B5EF4-FFF2-40B4-BE49-F238E27FC236}">
                <a16:creationId xmlns:a16="http://schemas.microsoft.com/office/drawing/2014/main" id="{B8D0F20D-E8D4-4848-8931-C7D1D09207B9}"/>
              </a:ext>
            </a:extLst>
          </p:cNvPr>
          <p:cNvSpPr/>
          <p:nvPr/>
        </p:nvSpPr>
        <p:spPr>
          <a:xfrm>
            <a:off x="10370668" y="6518376"/>
            <a:ext cx="1821332" cy="215444"/>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Calibri"/>
                <a:ea typeface="游ゴシック"/>
                <a:cs typeface="+mn-cs"/>
              </a:rPr>
              <a:t>Photo by Allison Shelley for </a:t>
            </a:r>
            <a:r>
              <a:rPr kumimoji="0" lang="en-US" sz="800" b="0" i="0" u="none" strike="noStrike" kern="1200" cap="none" spc="0" normalizeH="0" baseline="0" noProof="0" dirty="0" err="1">
                <a:ln>
                  <a:noFill/>
                </a:ln>
                <a:solidFill>
                  <a:prstClr val="white"/>
                </a:solidFill>
                <a:effectLst/>
                <a:uLnTx/>
                <a:uFillTx/>
                <a:latin typeface="Calibri"/>
                <a:ea typeface="游ゴシック"/>
                <a:cs typeface="+mn-cs"/>
              </a:rPr>
              <a:t>EDUimages</a:t>
            </a:r>
            <a:endParaRPr kumimoji="0" lang="en-US" sz="800" b="0" i="0" u="none" strike="noStrike" kern="1200" cap="none" spc="0" normalizeH="0" baseline="0" noProof="0" dirty="0">
              <a:ln>
                <a:noFill/>
              </a:ln>
              <a:solidFill>
                <a:prstClr val="white"/>
              </a:solidFill>
              <a:effectLst/>
              <a:uLnTx/>
              <a:uFillTx/>
              <a:latin typeface="Calibri"/>
              <a:ea typeface="游ゴシック"/>
              <a:cs typeface="+mn-cs"/>
            </a:endParaRPr>
          </a:p>
        </p:txBody>
      </p:sp>
      <p:pic>
        <p:nvPicPr>
          <p:cNvPr id="4" name="Picture 3" descr="A hand holding a sign&#10;&#10;AI-generated content may be incorrect.">
            <a:extLst>
              <a:ext uri="{FF2B5EF4-FFF2-40B4-BE49-F238E27FC236}">
                <a16:creationId xmlns:a16="http://schemas.microsoft.com/office/drawing/2014/main" id="{F125E8F0-BFED-72AE-C00E-F3206CBBD5E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04278" y="4783778"/>
            <a:ext cx="1165761" cy="1077519"/>
          </a:xfrm>
          <a:prstGeom prst="rect">
            <a:avLst/>
          </a:prstGeom>
          <a:noFill/>
        </p:spPr>
      </p:pic>
    </p:spTree>
    <p:extLst>
      <p:ext uri="{BB962C8B-B14F-4D97-AF65-F5344CB8AC3E}">
        <p14:creationId xmlns:p14="http://schemas.microsoft.com/office/powerpoint/2010/main" val="839736969"/>
      </p:ext>
    </p:extLst>
  </p:cSld>
  <p:clrMapOvr>
    <a:masterClrMapping/>
  </p:clrMapOvr>
</p:sld>
</file>

<file path=ppt/theme/theme1.xml><?xml version="1.0" encoding="utf-8"?>
<a:theme xmlns:a="http://schemas.openxmlformats.org/drawingml/2006/main" name="4_Office Theme">
  <a:themeElements>
    <a:clrScheme name="CFP Theme">
      <a:dk1>
        <a:srgbClr val="000000"/>
      </a:dk1>
      <a:lt1>
        <a:srgbClr val="FFFFFF"/>
      </a:lt1>
      <a:dk2>
        <a:srgbClr val="4E62A3"/>
      </a:dk2>
      <a:lt2>
        <a:srgbClr val="F0F8EF"/>
      </a:lt2>
      <a:accent1>
        <a:srgbClr val="323E6E"/>
      </a:accent1>
      <a:accent2>
        <a:srgbClr val="BE5427"/>
      </a:accent2>
      <a:accent3>
        <a:srgbClr val="4A4A4B"/>
      </a:accent3>
      <a:accent4>
        <a:srgbClr val="F7BE60"/>
      </a:accent4>
      <a:accent5>
        <a:srgbClr val="2D2A44"/>
      </a:accent5>
      <a:accent6>
        <a:srgbClr val="5CBE7B"/>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CFP Theme">
      <a:dk1>
        <a:sysClr val="windowText" lastClr="000000"/>
      </a:dk1>
      <a:lt1>
        <a:sysClr val="window" lastClr="FFFFFF"/>
      </a:lt1>
      <a:dk2>
        <a:srgbClr val="4E62A3"/>
      </a:dk2>
      <a:lt2>
        <a:srgbClr val="F0F8EF"/>
      </a:lt2>
      <a:accent1>
        <a:srgbClr val="323E6E"/>
      </a:accent1>
      <a:accent2>
        <a:srgbClr val="BE5427"/>
      </a:accent2>
      <a:accent3>
        <a:srgbClr val="4A4A4B"/>
      </a:accent3>
      <a:accent4>
        <a:srgbClr val="F7BE60"/>
      </a:accent4>
      <a:accent5>
        <a:srgbClr val="2D2A44"/>
      </a:accent5>
      <a:accent6>
        <a:srgbClr val="5CBE7B"/>
      </a:accent6>
      <a:hlink>
        <a:srgbClr val="0563C1"/>
      </a:hlink>
      <a:folHlink>
        <a:srgbClr val="954F72"/>
      </a:folHlink>
    </a:clrScheme>
    <a:fontScheme name="CFP Font">
      <a:majorFont>
        <a:latin typeface="Century Gothic"/>
        <a:ea typeface="Verdana"/>
        <a:cs typeface=""/>
      </a:majorFont>
      <a:minorFont>
        <a:latin typeface="Calibri"/>
        <a:ea typeface="游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FP-Template-FINAL" id="{A00DDEFF-BF8F-4A4D-ACD2-7F2D56CCAC46}" vid="{67DA21C1-9427-420E-80BE-0E16D955870E}"/>
    </a:ext>
  </a:extLst>
</a:theme>
</file>

<file path=ppt/theme/theme3.xml><?xml version="1.0" encoding="utf-8"?>
<a:theme xmlns:a="http://schemas.openxmlformats.org/drawingml/2006/main" name="2_Office Theme">
  <a:themeElements>
    <a:clrScheme name="CFP Theme">
      <a:dk1>
        <a:sysClr val="windowText" lastClr="000000"/>
      </a:dk1>
      <a:lt1>
        <a:sysClr val="window" lastClr="FFFFFF"/>
      </a:lt1>
      <a:dk2>
        <a:srgbClr val="4E62A3"/>
      </a:dk2>
      <a:lt2>
        <a:srgbClr val="F0F8EF"/>
      </a:lt2>
      <a:accent1>
        <a:srgbClr val="323E6E"/>
      </a:accent1>
      <a:accent2>
        <a:srgbClr val="BE5427"/>
      </a:accent2>
      <a:accent3>
        <a:srgbClr val="4A4A4B"/>
      </a:accent3>
      <a:accent4>
        <a:srgbClr val="F7BE60"/>
      </a:accent4>
      <a:accent5>
        <a:srgbClr val="2D2A44"/>
      </a:accent5>
      <a:accent6>
        <a:srgbClr val="5CBE7B"/>
      </a:accent6>
      <a:hlink>
        <a:srgbClr val="0563C1"/>
      </a:hlink>
      <a:folHlink>
        <a:srgbClr val="954F72"/>
      </a:folHlink>
    </a:clrScheme>
    <a:fontScheme name="CFP Font">
      <a:majorFont>
        <a:latin typeface="Century Gothic"/>
        <a:ea typeface="Verdana"/>
        <a:cs typeface=""/>
      </a:majorFont>
      <a:minorFont>
        <a:latin typeface="Calibri"/>
        <a:ea typeface="游ゴシック"/>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EC2E278E-19B5-490C-A237-909B68AB5F76}" vid="{A36AE30D-1AE1-4672-ACCA-DC7A6DFD211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13556</TotalTime>
  <Words>2890</Words>
  <Application>Microsoft Office PowerPoint</Application>
  <PresentationFormat>Widescreen</PresentationFormat>
  <Paragraphs>286</Paragraphs>
  <Slides>18</Slides>
  <Notes>17</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18</vt:i4>
      </vt:variant>
    </vt:vector>
  </HeadingPairs>
  <TitlesOfParts>
    <vt:vector size="25" baseType="lpstr">
      <vt:lpstr>Aptos</vt:lpstr>
      <vt:lpstr>Arial</vt:lpstr>
      <vt:lpstr>Calibri</vt:lpstr>
      <vt:lpstr>Century Gothic</vt:lpstr>
      <vt:lpstr>4_Office Theme</vt:lpstr>
      <vt:lpstr>1_Office Theme</vt:lpstr>
      <vt:lpstr>2_Office Theme</vt:lpstr>
      <vt:lpstr>Opposing Opposition – Strategies that Work</vt:lpstr>
      <vt:lpstr>PowerPoint Presentation</vt:lpstr>
      <vt:lpstr>Preschool 4 All Multnomah County, OR 2020</vt:lpstr>
      <vt:lpstr>Leon County, FL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Olivia Allen</dc:creator>
  <cp:lastModifiedBy>Margaret Brodkin</cp:lastModifiedBy>
  <cp:revision>25</cp:revision>
  <cp:lastPrinted>2025-06-01T21:39:04Z</cp:lastPrinted>
  <dcterms:created xsi:type="dcterms:W3CDTF">2025-05-21T16:30:57Z</dcterms:created>
  <dcterms:modified xsi:type="dcterms:W3CDTF">2025-06-01T22:31:41Z</dcterms:modified>
</cp:coreProperties>
</file>