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Roboto"/>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C054DB-5F68-46AB-8A71-4FA51CEC9BCA}">
  <a:tblStyle styleId="{B6C054DB-5F68-46AB-8A71-4FA51CEC9B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A"/>
          </a:solidFill>
        </a:fill>
      </a:tcStyle>
    </a:wholeTbl>
    <a:band1H>
      <a:tcTxStyle/>
      <a:tcStyle>
        <a:fill>
          <a:solidFill>
            <a:srgbClr val="CCCDD4"/>
          </a:solidFill>
        </a:fill>
      </a:tcStyle>
    </a:band1H>
    <a:band2H>
      <a:tcTxStyle/>
    </a:band2H>
    <a:band1V>
      <a:tcTxStyle/>
      <a:tcStyle>
        <a:fill>
          <a:solidFill>
            <a:srgbClr val="CCCD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CenturyGothic-regular.fntdata"/><Relationship Id="rId41" Type="http://schemas.openxmlformats.org/officeDocument/2006/relationships/font" Target="fonts/Roboto-boldItalic.fntdata"/><Relationship Id="rId22" Type="http://schemas.openxmlformats.org/officeDocument/2006/relationships/slide" Target="slides/slide17.xml"/><Relationship Id="rId44" Type="http://schemas.openxmlformats.org/officeDocument/2006/relationships/font" Target="fonts/CenturyGothic-italic.fntdata"/><Relationship Id="rId21" Type="http://schemas.openxmlformats.org/officeDocument/2006/relationships/slide" Target="slides/slide16.xml"/><Relationship Id="rId43" Type="http://schemas.openxmlformats.org/officeDocument/2006/relationships/font" Target="fonts/CenturyGothic-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FHffttD-QBhIf3FIQ9NYCAM1NUWZwTNz?usp=sharing" TargetMode="External"/><Relationship Id="rId3" Type="http://schemas.openxmlformats.org/officeDocument/2006/relationships/hyperlink" Target="https://images.all4ed.org/" TargetMode="External"/><Relationship Id="rId4" Type="http://schemas.openxmlformats.org/officeDocument/2006/relationships/hyperlink" Target="https://unsplash.com/" TargetMode="External"/><Relationship Id="rId5" Type="http://schemas.openxmlformats.org/officeDocument/2006/relationships/hyperlink" Target="https://www.pexels.com/" TargetMode="External"/><Relationship Id="rId6" Type="http://schemas.openxmlformats.org/officeDocument/2006/relationships/hyperlink" Target="https://nappy.co/" TargetMode="External"/><Relationship Id="rId7" Type="http://schemas.openxmlformats.org/officeDocument/2006/relationships/hyperlink" Target="https://www.linkedin.com/pulse/diverse-inclusive-stock-photography-lidia-varesco-racoma/" TargetMode="External"/><Relationship Id="rId8" Type="http://schemas.openxmlformats.org/officeDocument/2006/relationships/hyperlink" Target="https://www.flaticon.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minute</a:t>
            </a:r>
            <a:endParaRPr/>
          </a:p>
        </p:txBody>
      </p:sp>
      <p:sp>
        <p:nvSpPr>
          <p:cNvPr id="143" name="Google Shape;1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8c98ba56e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1f8c98ba56e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336" name="Google Shape;336;g1f8c98ba56e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eb9e14357e_3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1eb9e14357e_3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367" name="Google Shape;367;g1eb9e14357e_3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f8c98ba56e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f8c98ba56e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398" name="Google Shape;398;g1f8c98ba56e_0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011b0576bf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011b0576bf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429" name="Google Shape;429;g2011b0576bf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f8c98ba56e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1f8c98ba56e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462" name="Google Shape;462;g1f8c98ba56e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f8c98ba56e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1f8c98ba56e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492" name="Google Shape;492;g1f8c98ba56e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f8c98ba56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1f8c98ba56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INSTRUCTIONS:</a:t>
            </a:r>
            <a:endParaRPr/>
          </a:p>
          <a:p>
            <a:pPr indent="-317500" lvl="0" marL="457200" rtl="0" algn="l">
              <a:spcBef>
                <a:spcPts val="0"/>
              </a:spcBef>
              <a:spcAft>
                <a:spcPts val="0"/>
              </a:spcAft>
              <a:buClr>
                <a:schemeClr val="dk1"/>
              </a:buClr>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Clr>
                <a:schemeClr val="dk1"/>
              </a:buClr>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Clr>
                <a:schemeClr val="dk1"/>
              </a:buClr>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523" name="Google Shape;523;g1f8c98ba56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f8c98ba56e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1f8c98ba56e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554" name="Google Shape;554;g1f8c98ba56e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 mins: Walk through the prioritization and engagement, then open up for large group discussion around other ways you can engage individuals and organizations in your coalition.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each person on the call to identify one person or group they want to add to their coalition and what role they would like them to play in the coalition and write it down (for the next part of the activity).</a:t>
            </a:r>
            <a:endParaRPr/>
          </a:p>
          <a:p>
            <a:pPr indent="0" lvl="0" marL="0" rtl="0" algn="l">
              <a:spcBef>
                <a:spcPts val="0"/>
              </a:spcBef>
              <a:spcAft>
                <a:spcPts val="0"/>
              </a:spcAft>
              <a:buNone/>
            </a:pPr>
            <a:r>
              <a:t/>
            </a:r>
            <a:endParaRPr/>
          </a:p>
        </p:txBody>
      </p:sp>
      <p:sp>
        <p:nvSpPr>
          <p:cNvPr id="588" name="Google Shape;58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eb9e14357e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1eb9e14357e_2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INSTRUCTIONS:</a:t>
            </a:r>
            <a:endParaRPr/>
          </a:p>
          <a:p>
            <a:pPr indent="-317500" lvl="0" marL="457200" rtl="0" algn="l">
              <a:spcBef>
                <a:spcPts val="0"/>
              </a:spcBef>
              <a:spcAft>
                <a:spcPts val="0"/>
              </a:spcAft>
              <a:buClr>
                <a:schemeClr val="dk1"/>
              </a:buClr>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Clr>
                <a:schemeClr val="dk1"/>
              </a:buClr>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Clr>
                <a:schemeClr val="dk1"/>
              </a:buClr>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609" name="Google Shape;609;g1eb9e14357e_2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minute: This is version 1, so we also welcome feedback on this. (Should we create a survey to capture said feedback?)</a:t>
            </a:r>
            <a:endParaRPr/>
          </a:p>
        </p:txBody>
      </p:sp>
      <p:sp>
        <p:nvSpPr>
          <p:cNvPr id="155" name="Google Shape;1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10 mins: Walk through each of these, asking people to map this out for the person they identified in the following slide. Coach a volunteer through this from the large group.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Introduce the ladder of engagement to help people think about the cascade and types of asks (offering Yes for NOLA Kids as an example).</a:t>
            </a:r>
            <a:endParaRPr/>
          </a:p>
        </p:txBody>
      </p:sp>
      <p:sp>
        <p:nvSpPr>
          <p:cNvPr id="641" name="Google Shape;64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eb9e14357e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1eb9e14357e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eb9e14357e_3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1eb9e14357e_3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eb9e14357e_3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g1eb9e14357e_3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eb9e14357e_3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g1eb9e14357e_3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011b0576b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g2011b0576b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eb9e14357e_3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1eb9e14357e_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eb9e14357e_3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g1eb9e14357e_3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eb9e14357e_3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g1eb9e14357e_3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 minutes: Open the floor in a large group to answer this question. Once we get a few responses, offer the frame of power….</a:t>
            </a:r>
            <a:endParaRPr/>
          </a:p>
        </p:txBody>
      </p:sp>
      <p:sp>
        <p:nvSpPr>
          <p:cNvPr id="169" name="Google Shape;1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eb9e14357e_3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g1eb9e14357e_3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 mins: Go out and do it and listen carefully and learn from folks to understand what is working and what isn’t!</a:t>
            </a:r>
            <a:endParaRPr/>
          </a:p>
        </p:txBody>
      </p:sp>
      <p:sp>
        <p:nvSpPr>
          <p:cNvPr id="764" name="Google Shape;76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lang="en-US" sz="1200">
                <a:latin typeface="Calibri"/>
                <a:ea typeface="Calibri"/>
                <a:cs typeface="Calibri"/>
                <a:sym typeface="Calibri"/>
              </a:rPr>
              <a:t>2 mins: Contact info. Evaluation form/feedback survey?</a:t>
            </a:r>
            <a:endParaRPr/>
          </a:p>
          <a:p>
            <a:pPr indent="0" lvl="0" marL="0" marR="0" rtl="0" algn="l">
              <a:lnSpc>
                <a:spcPct val="107000"/>
              </a:lnSpc>
              <a:spcBef>
                <a:spcPts val="0"/>
              </a:spcBef>
              <a:spcAft>
                <a:spcPts val="0"/>
              </a:spcAft>
              <a:buNone/>
            </a:pPr>
            <a:r>
              <a:t/>
            </a:r>
            <a:endParaRPr b="1" sz="1200">
              <a:latin typeface="Calibri"/>
              <a:ea typeface="Calibri"/>
              <a:cs typeface="Calibri"/>
              <a:sym typeface="Calibri"/>
            </a:endParaRPr>
          </a:p>
          <a:p>
            <a:pPr indent="0" lvl="0" marL="0" marR="0" rtl="0" algn="l">
              <a:lnSpc>
                <a:spcPct val="107000"/>
              </a:lnSpc>
              <a:spcBef>
                <a:spcPts val="0"/>
              </a:spcBef>
              <a:spcAft>
                <a:spcPts val="0"/>
              </a:spcAft>
              <a:buNone/>
            </a:pPr>
            <a:r>
              <a:rPr b="1" lang="en-US" sz="1200">
                <a:latin typeface="Calibri"/>
                <a:ea typeface="Calibri"/>
                <a:cs typeface="Calibri"/>
                <a:sym typeface="Calibri"/>
              </a:rPr>
              <a:t>Sources for Stock Images, Icons, and Other Visuals for PowerPoint Presentations</a:t>
            </a:r>
            <a:endParaRPr sz="1200">
              <a:latin typeface="Calibri"/>
              <a:ea typeface="Calibri"/>
              <a:cs typeface="Calibri"/>
              <a:sym typeface="Calibri"/>
            </a:endParaRPr>
          </a:p>
          <a:p>
            <a:pPr indent="0" lvl="0" marL="0" marR="0" rtl="0" algn="l">
              <a:lnSpc>
                <a:spcPct val="107000"/>
              </a:lnSpc>
              <a:spcBef>
                <a:spcPts val="0"/>
              </a:spcBef>
              <a:spcAft>
                <a:spcPts val="0"/>
              </a:spcAft>
              <a:buNone/>
            </a:pPr>
            <a:r>
              <a:rPr b="1"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7000"/>
              </a:lnSpc>
              <a:spcBef>
                <a:spcPts val="0"/>
              </a:spcBef>
              <a:spcAft>
                <a:spcPts val="0"/>
              </a:spcAft>
              <a:buNone/>
            </a:pPr>
            <a:r>
              <a:rPr b="1" lang="en-US" sz="1200">
                <a:latin typeface="Calibri"/>
                <a:ea typeface="Calibri"/>
                <a:cs typeface="Calibri"/>
                <a:sym typeface="Calibri"/>
              </a:rPr>
              <a:t>Photos</a:t>
            </a:r>
            <a:endParaRPr sz="1200">
              <a:latin typeface="Calibri"/>
              <a:ea typeface="Calibri"/>
              <a:cs typeface="Calibri"/>
              <a:sym typeface="Calibri"/>
            </a:endParaRPr>
          </a:p>
          <a:p>
            <a:pPr indent="0" lvl="0" marL="0" marR="0" rtl="0" algn="l">
              <a:lnSpc>
                <a:spcPct val="107000"/>
              </a:lnSpc>
              <a:spcBef>
                <a:spcPts val="0"/>
              </a:spcBef>
              <a:spcAft>
                <a:spcPts val="0"/>
              </a:spcAft>
              <a:buNone/>
            </a:pPr>
            <a:r>
              <a:rPr lang="en-US" sz="1200" u="sng">
                <a:solidFill>
                  <a:srgbClr val="0563C1"/>
                </a:solidFill>
                <a:latin typeface="Calibri"/>
                <a:ea typeface="Calibri"/>
                <a:cs typeface="Calibri"/>
                <a:sym typeface="Calibri"/>
                <a:hlinkClick r:id="rId2">
                  <a:extLst>
                    <a:ext uri="{A12FA001-AC4F-418D-AE19-62706E023703}">
                      <ahyp:hlinkClr val="tx"/>
                    </a:ext>
                  </a:extLst>
                </a:hlinkClick>
              </a:rPr>
              <a:t>Children’s Funding Project Stock Images Library</a:t>
            </a:r>
            <a:r>
              <a:rPr lang="en-US" sz="1200">
                <a:latin typeface="Calibri"/>
                <a:ea typeface="Calibri"/>
                <a:cs typeface="Calibri"/>
                <a:sym typeface="Calibri"/>
              </a:rPr>
              <a:t>: (file path: G:/CFP/Communications/Presentations/Stock Images) Consult this folder </a:t>
            </a:r>
            <a:r>
              <a:rPr i="1" lang="en-US" sz="1200">
                <a:latin typeface="Calibri"/>
                <a:ea typeface="Calibri"/>
                <a:cs typeface="Calibri"/>
                <a:sym typeface="Calibri"/>
              </a:rPr>
              <a:t>first</a:t>
            </a:r>
            <a:r>
              <a:rPr lang="en-US" sz="1200">
                <a:latin typeface="Calibri"/>
                <a:ea typeface="Calibri"/>
                <a:cs typeface="Calibri"/>
                <a:sym typeface="Calibri"/>
              </a:rPr>
              <a:t> to find photos used and approved by the Communications team. The subfolders are organized by the age of the children featured in the photos. https://drive.google.com/drive/folders/1FHffttD-QBhIf3FIQ9NYCAM1NUWZwTNz?usp=sharing</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200" u="sng">
                <a:solidFill>
                  <a:srgbClr val="0563C1"/>
                </a:solidFill>
                <a:latin typeface="Calibri"/>
                <a:ea typeface="Calibri"/>
                <a:cs typeface="Calibri"/>
                <a:sym typeface="Calibri"/>
                <a:hlinkClick r:id="rId3">
                  <a:extLst>
                    <a:ext uri="{A12FA001-AC4F-418D-AE19-62706E023703}">
                      <ahyp:hlinkClr val="tx"/>
                    </a:ext>
                  </a:extLst>
                </a:hlinkClick>
              </a:rPr>
              <a:t>EDUimages</a:t>
            </a:r>
            <a:r>
              <a:rPr lang="en-US" sz="1200">
                <a:latin typeface="Calibri"/>
                <a:ea typeface="Calibri"/>
                <a:cs typeface="Calibri"/>
                <a:sym typeface="Calibri"/>
              </a:rPr>
              <a:t>: This free online collection features more than 700 photos of real children and educators in real schools; after-school, career preparation, and community-based programs; and preschools. NOTE: All photos in this collection have a photo credit that you </a:t>
            </a:r>
            <a:r>
              <a:rPr i="1" lang="en-US" sz="1200">
                <a:latin typeface="Calibri"/>
                <a:ea typeface="Calibri"/>
                <a:cs typeface="Calibri"/>
                <a:sym typeface="Calibri"/>
              </a:rPr>
              <a:t>must </a:t>
            </a:r>
            <a:r>
              <a:rPr lang="en-US" sz="1200">
                <a:latin typeface="Calibri"/>
                <a:ea typeface="Calibri"/>
                <a:cs typeface="Calibri"/>
                <a:sym typeface="Calibri"/>
              </a:rPr>
              <a:t>include with the image if you use it in your slide presentation. https://images.all4ed.org/</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200" u="sng">
                <a:solidFill>
                  <a:srgbClr val="0563C1"/>
                </a:solidFill>
                <a:latin typeface="Calibri"/>
                <a:ea typeface="Calibri"/>
                <a:cs typeface="Calibri"/>
                <a:sym typeface="Calibri"/>
                <a:hlinkClick r:id="rId4">
                  <a:extLst>
                    <a:ext uri="{A12FA001-AC4F-418D-AE19-62706E023703}">
                      <ahyp:hlinkClr val="tx"/>
                    </a:ext>
                  </a:extLst>
                </a:hlinkClick>
              </a:rPr>
              <a:t>Unsplash</a:t>
            </a:r>
            <a:r>
              <a:rPr lang="en-US" sz="1200">
                <a:latin typeface="Calibri"/>
                <a:ea typeface="Calibri"/>
                <a:cs typeface="Calibri"/>
                <a:sym typeface="Calibri"/>
              </a:rPr>
              <a:t>: Free photos from a variety of genres. https://unsplash.com/</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200" u="sng">
                <a:solidFill>
                  <a:srgbClr val="0563C1"/>
                </a:solidFill>
                <a:latin typeface="Calibri"/>
                <a:ea typeface="Calibri"/>
                <a:cs typeface="Calibri"/>
                <a:sym typeface="Calibri"/>
                <a:hlinkClick r:id="rId5">
                  <a:extLst>
                    <a:ext uri="{A12FA001-AC4F-418D-AE19-62706E023703}">
                      <ahyp:hlinkClr val="tx"/>
                    </a:ext>
                  </a:extLst>
                </a:hlinkClick>
              </a:rPr>
              <a:t>Pexels:</a:t>
            </a:r>
            <a:r>
              <a:rPr lang="en-US" sz="1200">
                <a:latin typeface="Calibri"/>
                <a:ea typeface="Calibri"/>
                <a:cs typeface="Calibri"/>
                <a:sym typeface="Calibri"/>
              </a:rPr>
              <a:t> Free stock photos from various genres. https://www.pexels.com/</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200" u="sng">
                <a:solidFill>
                  <a:srgbClr val="0563C1"/>
                </a:solidFill>
                <a:latin typeface="Calibri"/>
                <a:ea typeface="Calibri"/>
                <a:cs typeface="Calibri"/>
                <a:sym typeface="Calibri"/>
                <a:hlinkClick r:id="rId6">
                  <a:extLst>
                    <a:ext uri="{A12FA001-AC4F-418D-AE19-62706E023703}">
                      <ahyp:hlinkClr val="tx"/>
                    </a:ext>
                  </a:extLst>
                </a:hlinkClick>
              </a:rPr>
              <a:t>Nappy:</a:t>
            </a:r>
            <a:r>
              <a:rPr lang="en-US" sz="1200">
                <a:latin typeface="Calibri"/>
                <a:ea typeface="Calibri"/>
                <a:cs typeface="Calibri"/>
                <a:sym typeface="Calibri"/>
              </a:rPr>
              <a:t> Beautiful, free high-resolution photos of Black and Brown people. https://nappy.co/</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Also check out this list of </a:t>
            </a:r>
            <a:r>
              <a:rPr lang="en-US" sz="1200" u="sng">
                <a:solidFill>
                  <a:srgbClr val="0563C1"/>
                </a:solidFill>
                <a:latin typeface="Calibri"/>
                <a:ea typeface="Calibri"/>
                <a:cs typeface="Calibri"/>
                <a:sym typeface="Calibri"/>
                <a:hlinkClick r:id="rId7">
                  <a:extLst>
                    <a:ext uri="{A12FA001-AC4F-418D-AE19-62706E023703}">
                      <ahyp:hlinkClr val="tx"/>
                    </a:ext>
                  </a:extLst>
                </a:hlinkClick>
              </a:rPr>
              <a:t>Diverse and Inclusive Stock Photography and Illustration websites</a:t>
            </a:r>
            <a:r>
              <a:rPr lang="en-US" sz="1200">
                <a:latin typeface="Calibri"/>
                <a:ea typeface="Calibri"/>
                <a:cs typeface="Calibri"/>
                <a:sym typeface="Calibri"/>
              </a:rPr>
              <a:t>. NOTE: Most of these websites charge fees, but some do offer images for free or free with attribution/photo credit. https://www.linkedin.com/pulse/diverse-inclusive-stock-photography-lidia-varesco-racoma/</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b="1" lang="en-US" sz="1200">
                <a:latin typeface="Calibri"/>
                <a:ea typeface="Calibri"/>
                <a:cs typeface="Calibri"/>
                <a:sym typeface="Calibri"/>
              </a:rPr>
              <a:t>Icons/Illustrations</a:t>
            </a:r>
            <a:endParaRPr sz="1200">
              <a:latin typeface="Calibri"/>
              <a:ea typeface="Calibri"/>
              <a:cs typeface="Calibri"/>
              <a:sym typeface="Calibri"/>
            </a:endParaRPr>
          </a:p>
          <a:p>
            <a:pPr indent="0" lvl="0" marL="0" marR="0" rtl="0" algn="l">
              <a:lnSpc>
                <a:spcPct val="107000"/>
              </a:lnSpc>
              <a:spcBef>
                <a:spcPts val="0"/>
              </a:spcBef>
              <a:spcAft>
                <a:spcPts val="0"/>
              </a:spcAft>
              <a:buNone/>
            </a:pPr>
            <a:r>
              <a:rPr lang="en-US" sz="1200">
                <a:latin typeface="Calibri"/>
                <a:ea typeface="Calibri"/>
                <a:cs typeface="Calibri"/>
                <a:sym typeface="Calibri"/>
              </a:rPr>
              <a:t>PowerPoint Icon Library: Open PowerPoint and start a new presentation. At the top in the tool bar, click the “Icons” tab to launch the icon library. </a:t>
            </a:r>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200" u="sng">
                <a:solidFill>
                  <a:srgbClr val="0563C1"/>
                </a:solidFill>
                <a:latin typeface="Calibri"/>
                <a:ea typeface="Calibri"/>
                <a:cs typeface="Calibri"/>
                <a:sym typeface="Calibri"/>
                <a:hlinkClick r:id="rId8">
                  <a:extLst>
                    <a:ext uri="{A12FA001-AC4F-418D-AE19-62706E023703}">
                      <ahyp:hlinkClr val="tx"/>
                    </a:ext>
                  </a:extLst>
                </a:hlinkClick>
              </a:rPr>
              <a:t>Flaticons</a:t>
            </a:r>
            <a:r>
              <a:rPr lang="en-US" sz="1200">
                <a:latin typeface="Calibri"/>
                <a:ea typeface="Calibri"/>
                <a:cs typeface="Calibri"/>
                <a:sym typeface="Calibri"/>
              </a:rPr>
              <a:t>: This website offers 8.0M+ free icons, stickers, and logos in PNG format. You can create a free account to access the icon library. NOTE: With the free account, you </a:t>
            </a:r>
            <a:r>
              <a:rPr i="1" lang="en-US" sz="1200">
                <a:latin typeface="Calibri"/>
                <a:ea typeface="Calibri"/>
                <a:cs typeface="Calibri"/>
                <a:sym typeface="Calibri"/>
              </a:rPr>
              <a:t>must</a:t>
            </a:r>
            <a:r>
              <a:rPr lang="en-US" sz="1200">
                <a:latin typeface="Calibri"/>
                <a:ea typeface="Calibri"/>
                <a:cs typeface="Calibri"/>
                <a:sym typeface="Calibri"/>
              </a:rPr>
              <a:t> include a credit/author attribution with any images you use in your presentation. https://www.flaticon.com/</a:t>
            </a:r>
            <a:endParaRPr/>
          </a:p>
          <a:p>
            <a:pPr indent="0" lvl="0" marL="0" marR="0" rtl="0" algn="l">
              <a:lnSpc>
                <a:spcPct val="107000"/>
              </a:lnSpc>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86" name="Google Shape;78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15 minutes: Share in random/mixed community small groups of 2-3 people each (~8 mins) then share out in large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Key ideas: sharing credit, regular communication, clear expectations, internal transparency, etc.</a:t>
            </a:r>
            <a:endParaRPr/>
          </a:p>
        </p:txBody>
      </p:sp>
      <p:sp>
        <p:nvSpPr>
          <p:cNvPr id="183" name="Google Shape;1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 Introduce the process</a:t>
            </a:r>
            <a:endParaRPr/>
          </a:p>
        </p:txBody>
      </p:sp>
      <p:sp>
        <p:nvSpPr>
          <p:cNvPr id="196" name="Google Shape;19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 mins: Walk them through slides and examples and then open it up for others in a large group format to share examples of goals that are specific to their efforts.</a:t>
            </a:r>
            <a:endParaRPr/>
          </a:p>
          <a:p>
            <a:pPr indent="0" lvl="0" marL="0" rtl="0" algn="l">
              <a:spcBef>
                <a:spcPts val="0"/>
              </a:spcBef>
              <a:spcAft>
                <a:spcPts val="0"/>
              </a:spcAft>
              <a:buNone/>
            </a:pPr>
            <a:r>
              <a:rPr lang="en-US"/>
              <a:t>Introduce steps 1 and 2 in large group and then send them into small groups in teams to create at least one goal and begin the power analysis.</a:t>
            </a:r>
            <a:endParaRPr/>
          </a:p>
        </p:txBody>
      </p:sp>
      <p:sp>
        <p:nvSpPr>
          <p:cNvPr id="222" name="Google Shape;2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 mins: Walk them through an example with Yes for NOLA Kids and the school board’s support, which led to the CEA.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20 mins: In site teams in breakout rooms, work through #1 and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10 mins: Share out from each small group</a:t>
            </a:r>
            <a:endParaRPr/>
          </a:p>
        </p:txBody>
      </p:sp>
      <p:sp>
        <p:nvSpPr>
          <p:cNvPr id="239" name="Google Shape;23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INSTRUCTIONS:</a:t>
            </a:r>
            <a:endParaRPr/>
          </a:p>
          <a:p>
            <a:pPr indent="-317500" lvl="0" marL="457200" rtl="0" algn="l">
              <a:spcBef>
                <a:spcPts val="0"/>
              </a:spcBef>
              <a:spcAft>
                <a:spcPts val="0"/>
              </a:spcAft>
              <a:buClr>
                <a:schemeClr val="dk1"/>
              </a:buClr>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Clr>
                <a:schemeClr val="dk1"/>
              </a:buClr>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Clr>
                <a:schemeClr val="dk1"/>
              </a:buClr>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261" name="Google Shape;2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f8c98ba56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1f8c98ba56e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a:t>
            </a:r>
            <a:endParaRPr/>
          </a:p>
          <a:p>
            <a:pPr indent="-317500" lvl="0" marL="457200" rtl="0" algn="l">
              <a:spcBef>
                <a:spcPts val="0"/>
              </a:spcBef>
              <a:spcAft>
                <a:spcPts val="0"/>
              </a:spcAft>
              <a:buSzPts val="1400"/>
              <a:buAutoNum type="arabicParenR"/>
            </a:pPr>
            <a:r>
              <a:rPr lang="en-US"/>
              <a:t>Select one SMART goal your team is trying to achieve in the near future (see slide 6 for examples) and write it at the top of the slide.</a:t>
            </a:r>
            <a:endParaRPr/>
          </a:p>
          <a:p>
            <a:pPr indent="-317500" lvl="0" marL="457200" rtl="0" algn="l">
              <a:spcBef>
                <a:spcPts val="0"/>
              </a:spcBef>
              <a:spcAft>
                <a:spcPts val="0"/>
              </a:spcAft>
              <a:buSzPts val="1400"/>
              <a:buAutoNum type="arabicParenR"/>
            </a:pPr>
            <a:r>
              <a:rPr lang="en-US"/>
              <a:t>In as many categories as possible (yellow boxes on the right) identify potential people in your community that could influence your ability to achieve this goal.</a:t>
            </a:r>
            <a:endParaRPr/>
          </a:p>
          <a:p>
            <a:pPr indent="-317500" lvl="0" marL="457200" rtl="0" algn="l">
              <a:spcBef>
                <a:spcPts val="0"/>
              </a:spcBef>
              <a:spcAft>
                <a:spcPts val="0"/>
              </a:spcAft>
              <a:buSzPts val="1400"/>
              <a:buAutoNum type="arabicParenR"/>
            </a:pPr>
            <a:r>
              <a:rPr lang="en-US"/>
              <a:t>Move the yellow boxes containing potential influencers onto the chart at right based on A) how much influence they could have over your ability to achieve your goal, and B) how likely they are to support or oppose your pursuit of this goal.</a:t>
            </a:r>
            <a:endParaRPr/>
          </a:p>
        </p:txBody>
      </p:sp>
      <p:sp>
        <p:nvSpPr>
          <p:cNvPr id="303" name="Google Shape;303;g1f8c98ba56e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 name="Shape 15"/>
        <p:cNvGrpSpPr/>
        <p:nvPr/>
      </p:nvGrpSpPr>
      <p:grpSpPr>
        <a:xfrm>
          <a:off x="0" y="0"/>
          <a:ext cx="0" cy="0"/>
          <a:chOff x="0" y="0"/>
          <a:chExt cx="0" cy="0"/>
        </a:xfrm>
      </p:grpSpPr>
      <p:sp>
        <p:nvSpPr>
          <p:cNvPr id="16" name="Google Shape;16;p2"/>
          <p:cNvSpPr/>
          <p:nvPr/>
        </p:nvSpPr>
        <p:spPr>
          <a:xfrm>
            <a:off x="0" y="1"/>
            <a:ext cx="12192000" cy="457200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p:nvPr>
            <p:ph idx="2" type="pic"/>
          </p:nvPr>
        </p:nvSpPr>
        <p:spPr>
          <a:xfrm>
            <a:off x="6888434" y="1245734"/>
            <a:ext cx="4336978" cy="4366532"/>
          </a:xfrm>
          <a:prstGeom prst="rect">
            <a:avLst/>
          </a:prstGeom>
          <a:solidFill>
            <a:schemeClr val="lt1"/>
          </a:solidFill>
          <a:ln>
            <a:noFill/>
          </a:ln>
        </p:spPr>
      </p:sp>
      <p:sp>
        <p:nvSpPr>
          <p:cNvPr id="18" name="Google Shape;18;p2"/>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9" name="Google Shape;19;p2"/>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20" name="Google Shape;20;p2"/>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21" name="Google Shape;21;p2"/>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63" name="Shape 63"/>
        <p:cNvGrpSpPr/>
        <p:nvPr/>
      </p:nvGrpSpPr>
      <p:grpSpPr>
        <a:xfrm>
          <a:off x="0" y="0"/>
          <a:ext cx="0" cy="0"/>
          <a:chOff x="0" y="0"/>
          <a:chExt cx="0" cy="0"/>
        </a:xfrm>
      </p:grpSpPr>
      <p:sp>
        <p:nvSpPr>
          <p:cNvPr id="64" name="Google Shape;64;p11"/>
          <p:cNvSpPr/>
          <p:nvPr>
            <p:ph idx="2" type="pic"/>
          </p:nvPr>
        </p:nvSpPr>
        <p:spPr>
          <a:xfrm>
            <a:off x="0" y="0"/>
            <a:ext cx="12192000" cy="6858000"/>
          </a:xfrm>
          <a:prstGeom prst="rect">
            <a:avLst/>
          </a:prstGeom>
          <a:solidFill>
            <a:schemeClr val="dk2"/>
          </a:solidFill>
          <a:ln>
            <a:noFill/>
          </a:ln>
        </p:spPr>
      </p:sp>
      <p:sp>
        <p:nvSpPr>
          <p:cNvPr id="65" name="Google Shape;65;p11"/>
          <p:cNvSpPr/>
          <p:nvPr/>
        </p:nvSpPr>
        <p:spPr>
          <a:xfrm>
            <a:off x="11410973" y="6369581"/>
            <a:ext cx="351895" cy="351895"/>
          </a:xfrm>
          <a:prstGeom prst="ellipse">
            <a:avLst/>
          </a:prstGeom>
          <a:solidFill>
            <a:schemeClr val="dk2"/>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with medium confidence" id="67" name="Google Shape;67;p11"/>
          <p:cNvPicPr preferRelativeResize="0"/>
          <p:nvPr/>
        </p:nvPicPr>
        <p:blipFill rotWithShape="1">
          <a:blip r:embed="rId2">
            <a:alphaModFix/>
          </a:blip>
          <a:srcRect b="0" l="0" r="0" t="0"/>
          <a:stretch/>
        </p:blipFill>
        <p:spPr>
          <a:xfrm>
            <a:off x="373040" y="6275551"/>
            <a:ext cx="1531961" cy="512064"/>
          </a:xfrm>
          <a:prstGeom prst="rect">
            <a:avLst/>
          </a:prstGeom>
          <a:noFill/>
          <a:ln>
            <a:noFill/>
          </a:ln>
        </p:spPr>
      </p:pic>
      <p:sp>
        <p:nvSpPr>
          <p:cNvPr id="68" name="Google Shape;68;p11"/>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chemeClr val="lt2"/>
        </a:solidFill>
      </p:bgPr>
    </p:bg>
    <p:spTree>
      <p:nvGrpSpPr>
        <p:cNvPr id="69" name="Shape 69"/>
        <p:cNvGrpSpPr/>
        <p:nvPr/>
      </p:nvGrpSpPr>
      <p:grpSpPr>
        <a:xfrm>
          <a:off x="0" y="0"/>
          <a:ext cx="0" cy="0"/>
          <a:chOff x="0" y="0"/>
          <a:chExt cx="0" cy="0"/>
        </a:xfrm>
      </p:grpSpPr>
      <p:sp>
        <p:nvSpPr>
          <p:cNvPr id="70" name="Google Shape;70;p12"/>
          <p:cNvSpPr/>
          <p:nvPr>
            <p:ph idx="2" type="pic"/>
          </p:nvPr>
        </p:nvSpPr>
        <p:spPr>
          <a:xfrm>
            <a:off x="3" y="3159760"/>
            <a:ext cx="12191205" cy="2966720"/>
          </a:xfrm>
          <a:prstGeom prst="rect">
            <a:avLst/>
          </a:prstGeom>
          <a:noFill/>
          <a:ln>
            <a:noFill/>
          </a:ln>
        </p:spPr>
      </p:sp>
      <p:sp>
        <p:nvSpPr>
          <p:cNvPr id="71" name="Google Shape;71;p12"/>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72" name="Google Shape;72;p12"/>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73" name="Google Shape;73;p12"/>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2"/>
        </a:solidFill>
      </p:bgPr>
    </p:bg>
    <p:spTree>
      <p:nvGrpSpPr>
        <p:cNvPr id="74" name="Shape 74"/>
        <p:cNvGrpSpPr/>
        <p:nvPr/>
      </p:nvGrpSpPr>
      <p:grpSpPr>
        <a:xfrm>
          <a:off x="0" y="0"/>
          <a:ext cx="0" cy="0"/>
          <a:chOff x="0" y="0"/>
          <a:chExt cx="0" cy="0"/>
        </a:xfrm>
      </p:grpSpPr>
      <p:sp>
        <p:nvSpPr>
          <p:cNvPr id="75" name="Google Shape;75;p13"/>
          <p:cNvSpPr/>
          <p:nvPr>
            <p:ph idx="2" type="pic"/>
          </p:nvPr>
        </p:nvSpPr>
        <p:spPr>
          <a:xfrm>
            <a:off x="6802923" y="731520"/>
            <a:ext cx="5389077" cy="5394960"/>
          </a:xfrm>
          <a:prstGeom prst="rect">
            <a:avLst/>
          </a:prstGeom>
          <a:solidFill>
            <a:schemeClr val="lt1"/>
          </a:solidFill>
          <a:ln>
            <a:noFill/>
          </a:ln>
        </p:spPr>
      </p:sp>
      <p:sp>
        <p:nvSpPr>
          <p:cNvPr id="76" name="Google Shape;76;p13"/>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77" name="Google Shape;77;p13"/>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78" name="Google Shape;78;p13"/>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2"/>
        </a:solidFill>
      </p:bgPr>
    </p:bg>
    <p:spTree>
      <p:nvGrpSpPr>
        <p:cNvPr id="79" name="Shape 79"/>
        <p:cNvGrpSpPr/>
        <p:nvPr/>
      </p:nvGrpSpPr>
      <p:grpSpPr>
        <a:xfrm>
          <a:off x="0" y="0"/>
          <a:ext cx="0" cy="0"/>
          <a:chOff x="0" y="0"/>
          <a:chExt cx="0" cy="0"/>
        </a:xfrm>
      </p:grpSpPr>
      <p:sp>
        <p:nvSpPr>
          <p:cNvPr id="80" name="Google Shape;80;p14"/>
          <p:cNvSpPr/>
          <p:nvPr>
            <p:ph idx="2" type="pic"/>
          </p:nvPr>
        </p:nvSpPr>
        <p:spPr>
          <a:xfrm>
            <a:off x="-794" y="1575550"/>
            <a:ext cx="2425925" cy="2263864"/>
          </a:xfrm>
          <a:prstGeom prst="rect">
            <a:avLst/>
          </a:prstGeom>
          <a:solidFill>
            <a:schemeClr val="lt1"/>
          </a:solidFill>
          <a:ln>
            <a:noFill/>
          </a:ln>
        </p:spPr>
      </p:sp>
      <p:sp>
        <p:nvSpPr>
          <p:cNvPr id="81" name="Google Shape;81;p14"/>
          <p:cNvSpPr/>
          <p:nvPr>
            <p:ph idx="3" type="pic"/>
          </p:nvPr>
        </p:nvSpPr>
        <p:spPr>
          <a:xfrm>
            <a:off x="9765281" y="1575550"/>
            <a:ext cx="2425925" cy="2263864"/>
          </a:xfrm>
          <a:prstGeom prst="rect">
            <a:avLst/>
          </a:prstGeom>
          <a:solidFill>
            <a:schemeClr val="lt1"/>
          </a:solidFill>
          <a:ln>
            <a:noFill/>
          </a:ln>
        </p:spPr>
      </p:sp>
      <p:sp>
        <p:nvSpPr>
          <p:cNvPr id="82" name="Google Shape;82;p14"/>
          <p:cNvSpPr/>
          <p:nvPr>
            <p:ph idx="4" type="pic"/>
          </p:nvPr>
        </p:nvSpPr>
        <p:spPr>
          <a:xfrm>
            <a:off x="7338958" y="1575550"/>
            <a:ext cx="2425925" cy="2263864"/>
          </a:xfrm>
          <a:prstGeom prst="rect">
            <a:avLst/>
          </a:prstGeom>
          <a:solidFill>
            <a:schemeClr val="lt1"/>
          </a:solidFill>
          <a:ln>
            <a:noFill/>
          </a:ln>
        </p:spPr>
      </p:sp>
      <p:sp>
        <p:nvSpPr>
          <p:cNvPr id="83" name="Google Shape;83;p14"/>
          <p:cNvSpPr/>
          <p:nvPr>
            <p:ph idx="5" type="pic"/>
          </p:nvPr>
        </p:nvSpPr>
        <p:spPr>
          <a:xfrm>
            <a:off x="2425132" y="1575550"/>
            <a:ext cx="4913029" cy="2263864"/>
          </a:xfrm>
          <a:prstGeom prst="rect">
            <a:avLst/>
          </a:prstGeom>
          <a:solidFill>
            <a:schemeClr val="lt1"/>
          </a:solidFill>
          <a:ln>
            <a:noFill/>
          </a:ln>
        </p:spPr>
      </p:sp>
      <p:sp>
        <p:nvSpPr>
          <p:cNvPr id="84" name="Google Shape;84;p14"/>
          <p:cNvSpPr txBox="1"/>
          <p:nvPr>
            <p:ph type="title"/>
          </p:nvPr>
        </p:nvSpPr>
        <p:spPr>
          <a:xfrm>
            <a:off x="838202" y="24998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4"/>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86" name="Google Shape;86;p14"/>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87" name="Google Shape;87;p14"/>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dk2"/>
        </a:solidFill>
      </p:bgPr>
    </p:bg>
    <p:spTree>
      <p:nvGrpSpPr>
        <p:cNvPr id="88" name="Shape 88"/>
        <p:cNvGrpSpPr/>
        <p:nvPr/>
      </p:nvGrpSpPr>
      <p:grpSpPr>
        <a:xfrm>
          <a:off x="0" y="0"/>
          <a:ext cx="0" cy="0"/>
          <a:chOff x="0" y="0"/>
          <a:chExt cx="0" cy="0"/>
        </a:xfrm>
      </p:grpSpPr>
      <p:sp>
        <p:nvSpPr>
          <p:cNvPr id="89" name="Google Shape;89;p15"/>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with medium confidence" id="90" name="Google Shape;90;p15"/>
          <p:cNvPicPr preferRelativeResize="0"/>
          <p:nvPr/>
        </p:nvPicPr>
        <p:blipFill rotWithShape="1">
          <a:blip r:embed="rId2">
            <a:alphaModFix/>
          </a:blip>
          <a:srcRect b="0" l="0" r="0" t="0"/>
          <a:stretch/>
        </p:blipFill>
        <p:spPr>
          <a:xfrm>
            <a:off x="373040" y="6275551"/>
            <a:ext cx="1531961" cy="512064"/>
          </a:xfrm>
          <a:prstGeom prst="rect">
            <a:avLst/>
          </a:prstGeom>
          <a:noFill/>
          <a:ln>
            <a:noFill/>
          </a:ln>
        </p:spPr>
      </p:pic>
      <p:sp>
        <p:nvSpPr>
          <p:cNvPr id="91" name="Google Shape;91;p15"/>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92" name="Shape 92"/>
        <p:cNvGrpSpPr/>
        <p:nvPr/>
      </p:nvGrpSpPr>
      <p:grpSpPr>
        <a:xfrm>
          <a:off x="0" y="0"/>
          <a:ext cx="0" cy="0"/>
          <a:chOff x="0" y="0"/>
          <a:chExt cx="0" cy="0"/>
        </a:xfrm>
      </p:grpSpPr>
      <p:sp>
        <p:nvSpPr>
          <p:cNvPr id="93" name="Google Shape;93;p16"/>
          <p:cNvSpPr/>
          <p:nvPr/>
        </p:nvSpPr>
        <p:spPr>
          <a:xfrm>
            <a:off x="0" y="0"/>
            <a:ext cx="12192000" cy="3429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ph idx="2" type="pic"/>
          </p:nvPr>
        </p:nvSpPr>
        <p:spPr>
          <a:xfrm>
            <a:off x="1965589" y="2330986"/>
            <a:ext cx="2142507" cy="2157106"/>
          </a:xfrm>
          <a:prstGeom prst="rect">
            <a:avLst/>
          </a:prstGeom>
          <a:solidFill>
            <a:schemeClr val="lt1"/>
          </a:solidFill>
          <a:ln>
            <a:noFill/>
          </a:ln>
        </p:spPr>
      </p:sp>
      <p:sp>
        <p:nvSpPr>
          <p:cNvPr id="95" name="Google Shape;95;p16"/>
          <p:cNvSpPr/>
          <p:nvPr>
            <p:ph idx="3" type="pic"/>
          </p:nvPr>
        </p:nvSpPr>
        <p:spPr>
          <a:xfrm>
            <a:off x="5024747" y="2324984"/>
            <a:ext cx="2142507" cy="2157106"/>
          </a:xfrm>
          <a:prstGeom prst="rect">
            <a:avLst/>
          </a:prstGeom>
          <a:solidFill>
            <a:schemeClr val="lt1"/>
          </a:solidFill>
          <a:ln>
            <a:noFill/>
          </a:ln>
        </p:spPr>
      </p:sp>
      <p:sp>
        <p:nvSpPr>
          <p:cNvPr id="96" name="Google Shape;96;p16"/>
          <p:cNvSpPr/>
          <p:nvPr>
            <p:ph idx="4" type="pic"/>
          </p:nvPr>
        </p:nvSpPr>
        <p:spPr>
          <a:xfrm>
            <a:off x="8083904" y="2324984"/>
            <a:ext cx="2142507" cy="2157106"/>
          </a:xfrm>
          <a:prstGeom prst="rect">
            <a:avLst/>
          </a:prstGeom>
          <a:solidFill>
            <a:schemeClr val="lt1"/>
          </a:solidFill>
          <a:ln>
            <a:noFill/>
          </a:ln>
        </p:spPr>
      </p:sp>
      <p:sp>
        <p:nvSpPr>
          <p:cNvPr id="97" name="Google Shape;97;p16"/>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98" name="Google Shape;98;p16"/>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99" name="Google Shape;99;p16"/>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00" name="Shape 100"/>
        <p:cNvGrpSpPr/>
        <p:nvPr/>
      </p:nvGrpSpPr>
      <p:grpSpPr>
        <a:xfrm>
          <a:off x="0" y="0"/>
          <a:ext cx="0" cy="0"/>
          <a:chOff x="0" y="0"/>
          <a:chExt cx="0" cy="0"/>
        </a:xfrm>
      </p:grpSpPr>
      <p:sp>
        <p:nvSpPr>
          <p:cNvPr id="101" name="Google Shape;101;p17"/>
          <p:cNvSpPr/>
          <p:nvPr>
            <p:ph idx="2" type="pic"/>
          </p:nvPr>
        </p:nvSpPr>
        <p:spPr>
          <a:xfrm>
            <a:off x="894819" y="1859067"/>
            <a:ext cx="1815908" cy="1828282"/>
          </a:xfrm>
          <a:prstGeom prst="rect">
            <a:avLst/>
          </a:prstGeom>
          <a:solidFill>
            <a:schemeClr val="lt1"/>
          </a:solidFill>
          <a:ln>
            <a:noFill/>
          </a:ln>
        </p:spPr>
      </p:sp>
      <p:sp>
        <p:nvSpPr>
          <p:cNvPr id="102" name="Google Shape;102;p17"/>
          <p:cNvSpPr/>
          <p:nvPr>
            <p:ph idx="3" type="pic"/>
          </p:nvPr>
        </p:nvSpPr>
        <p:spPr>
          <a:xfrm>
            <a:off x="6841031" y="1859067"/>
            <a:ext cx="1815908" cy="1828282"/>
          </a:xfrm>
          <a:prstGeom prst="rect">
            <a:avLst/>
          </a:prstGeom>
          <a:solidFill>
            <a:schemeClr val="lt1"/>
          </a:solidFill>
          <a:ln>
            <a:noFill/>
          </a:ln>
        </p:spPr>
      </p:sp>
      <p:sp>
        <p:nvSpPr>
          <p:cNvPr id="103" name="Google Shape;103;p17"/>
          <p:cNvSpPr/>
          <p:nvPr>
            <p:ph idx="4" type="pic"/>
          </p:nvPr>
        </p:nvSpPr>
        <p:spPr>
          <a:xfrm>
            <a:off x="894819" y="4249683"/>
            <a:ext cx="1815908" cy="1828282"/>
          </a:xfrm>
          <a:prstGeom prst="rect">
            <a:avLst/>
          </a:prstGeom>
          <a:solidFill>
            <a:schemeClr val="lt1"/>
          </a:solidFill>
          <a:ln>
            <a:noFill/>
          </a:ln>
        </p:spPr>
      </p:sp>
      <p:sp>
        <p:nvSpPr>
          <p:cNvPr id="104" name="Google Shape;104;p17"/>
          <p:cNvSpPr/>
          <p:nvPr>
            <p:ph idx="5" type="pic"/>
          </p:nvPr>
        </p:nvSpPr>
        <p:spPr>
          <a:xfrm>
            <a:off x="6841031" y="4249683"/>
            <a:ext cx="1815908" cy="1828282"/>
          </a:xfrm>
          <a:prstGeom prst="rect">
            <a:avLst/>
          </a:prstGeom>
          <a:solidFill>
            <a:schemeClr val="lt1"/>
          </a:solidFill>
          <a:ln>
            <a:noFill/>
          </a:ln>
        </p:spPr>
      </p:sp>
      <p:sp>
        <p:nvSpPr>
          <p:cNvPr id="105" name="Google Shape;105;p17"/>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106" name="Google Shape;106;p17"/>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107" name="Google Shape;107;p17"/>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lt2"/>
        </a:solidFill>
      </p:bgPr>
    </p:bg>
    <p:spTree>
      <p:nvGrpSpPr>
        <p:cNvPr id="108" name="Shape 108"/>
        <p:cNvGrpSpPr/>
        <p:nvPr/>
      </p:nvGrpSpPr>
      <p:grpSpPr>
        <a:xfrm>
          <a:off x="0" y="0"/>
          <a:ext cx="0" cy="0"/>
          <a:chOff x="0" y="0"/>
          <a:chExt cx="0" cy="0"/>
        </a:xfrm>
      </p:grpSpPr>
      <p:sp>
        <p:nvSpPr>
          <p:cNvPr id="109" name="Google Shape;109;p18"/>
          <p:cNvSpPr/>
          <p:nvPr>
            <p:ph idx="2" type="pic"/>
          </p:nvPr>
        </p:nvSpPr>
        <p:spPr>
          <a:xfrm>
            <a:off x="6537979" y="3"/>
            <a:ext cx="5654023" cy="5654023"/>
          </a:xfrm>
          <a:prstGeom prst="rect">
            <a:avLst/>
          </a:prstGeom>
          <a:solidFill>
            <a:schemeClr val="lt1"/>
          </a:solidFill>
          <a:ln>
            <a:noFill/>
          </a:ln>
        </p:spPr>
      </p:sp>
      <p:sp>
        <p:nvSpPr>
          <p:cNvPr id="110" name="Google Shape;110;p18"/>
          <p:cNvSpPr/>
          <p:nvPr/>
        </p:nvSpPr>
        <p:spPr>
          <a:xfrm>
            <a:off x="6065524" y="0"/>
            <a:ext cx="6126478" cy="6126480"/>
          </a:xfrm>
          <a:custGeom>
            <a:rect b="b" l="l" r="r" t="t"/>
            <a:pathLst>
              <a:path extrusionOk="0" h="6126480" w="6126479">
                <a:moveTo>
                  <a:pt x="6126479" y="6126480"/>
                </a:moveTo>
                <a:cubicBezTo>
                  <a:pt x="2742918" y="6126480"/>
                  <a:pt x="0" y="3383561"/>
                  <a:pt x="0" y="0"/>
                </a:cubicBezTo>
              </a:path>
            </a:pathLst>
          </a:custGeom>
          <a:noFill/>
          <a:ln cap="rnd" cmpd="sng" w="50800">
            <a:solidFill>
              <a:srgbClr val="FE70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8"/>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112" name="Google Shape;112;p18"/>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113" name="Google Shape;113;p18"/>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4" name="Shape 114"/>
        <p:cNvGrpSpPr/>
        <p:nvPr/>
      </p:nvGrpSpPr>
      <p:grpSpPr>
        <a:xfrm>
          <a:off x="0" y="0"/>
          <a:ext cx="0" cy="0"/>
          <a:chOff x="0" y="0"/>
          <a:chExt cx="0" cy="0"/>
        </a:xfrm>
      </p:grpSpPr>
      <p:sp>
        <p:nvSpPr>
          <p:cNvPr id="115" name="Google Shape;115;p19"/>
          <p:cNvSpPr/>
          <p:nvPr/>
        </p:nvSpPr>
        <p:spPr>
          <a:xfrm>
            <a:off x="0" y="731520"/>
            <a:ext cx="12192000" cy="53949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9"/>
          <p:cNvSpPr txBox="1"/>
          <p:nvPr>
            <p:ph type="title"/>
          </p:nvPr>
        </p:nvSpPr>
        <p:spPr>
          <a:xfrm>
            <a:off x="838202" y="868819"/>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9"/>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118" name="Google Shape;118;p19"/>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119" name="Google Shape;119;p19"/>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2"/>
        </a:solidFill>
      </p:bgPr>
    </p:bg>
    <p:spTree>
      <p:nvGrpSpPr>
        <p:cNvPr id="120" name="Shape 120"/>
        <p:cNvGrpSpPr/>
        <p:nvPr/>
      </p:nvGrpSpPr>
      <p:grpSpPr>
        <a:xfrm>
          <a:off x="0" y="0"/>
          <a:ext cx="0" cy="0"/>
          <a:chOff x="0" y="0"/>
          <a:chExt cx="0" cy="0"/>
        </a:xfrm>
      </p:grpSpPr>
      <p:sp>
        <p:nvSpPr>
          <p:cNvPr id="121" name="Google Shape;121;p20"/>
          <p:cNvSpPr/>
          <p:nvPr>
            <p:ph idx="2" type="pic"/>
          </p:nvPr>
        </p:nvSpPr>
        <p:spPr>
          <a:xfrm>
            <a:off x="731521" y="2772698"/>
            <a:ext cx="3181719" cy="3353782"/>
          </a:xfrm>
          <a:prstGeom prst="rect">
            <a:avLst/>
          </a:prstGeom>
          <a:solidFill>
            <a:schemeClr val="lt1"/>
          </a:solidFill>
          <a:ln>
            <a:noFill/>
          </a:ln>
        </p:spPr>
      </p:sp>
      <p:sp>
        <p:nvSpPr>
          <p:cNvPr id="122" name="Google Shape;122;p20"/>
          <p:cNvSpPr/>
          <p:nvPr>
            <p:ph idx="3" type="pic"/>
          </p:nvPr>
        </p:nvSpPr>
        <p:spPr>
          <a:xfrm>
            <a:off x="4505142" y="2772698"/>
            <a:ext cx="3181719" cy="3353782"/>
          </a:xfrm>
          <a:prstGeom prst="rect">
            <a:avLst/>
          </a:prstGeom>
          <a:solidFill>
            <a:schemeClr val="lt1"/>
          </a:solidFill>
          <a:ln>
            <a:noFill/>
          </a:ln>
        </p:spPr>
      </p:sp>
      <p:sp>
        <p:nvSpPr>
          <p:cNvPr id="123" name="Google Shape;123;p20"/>
          <p:cNvSpPr/>
          <p:nvPr>
            <p:ph idx="4" type="pic"/>
          </p:nvPr>
        </p:nvSpPr>
        <p:spPr>
          <a:xfrm>
            <a:off x="8275283" y="2772698"/>
            <a:ext cx="3181719" cy="3353782"/>
          </a:xfrm>
          <a:prstGeom prst="rect">
            <a:avLst/>
          </a:prstGeom>
          <a:solidFill>
            <a:schemeClr val="lt1"/>
          </a:solidFill>
          <a:ln>
            <a:noFill/>
          </a:ln>
        </p:spPr>
      </p:sp>
      <p:sp>
        <p:nvSpPr>
          <p:cNvPr id="124" name="Google Shape;124;p20"/>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5" name="Google Shape;125;p20"/>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126" name="Google Shape;126;p20"/>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127" name="Google Shape;127;p20"/>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2"/>
        </a:solidFill>
      </p:bgPr>
    </p:bg>
    <p:spTree>
      <p:nvGrpSpPr>
        <p:cNvPr id="22" name="Shape 22"/>
        <p:cNvGrpSpPr/>
        <p:nvPr/>
      </p:nvGrpSpPr>
      <p:grpSpPr>
        <a:xfrm>
          <a:off x="0" y="0"/>
          <a:ext cx="0" cy="0"/>
          <a:chOff x="0" y="0"/>
          <a:chExt cx="0" cy="0"/>
        </a:xfrm>
      </p:grpSpPr>
      <p:sp>
        <p:nvSpPr>
          <p:cNvPr id="23" name="Google Shape;23;p3"/>
          <p:cNvSpPr/>
          <p:nvPr/>
        </p:nvSpPr>
        <p:spPr>
          <a:xfrm>
            <a:off x="1" y="2"/>
            <a:ext cx="5730238" cy="6075549"/>
          </a:xfrm>
          <a:custGeom>
            <a:rect b="b" l="l" r="r" t="t"/>
            <a:pathLst>
              <a:path extrusionOk="0" h="6075549" w="5730238">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rgbClr val="F2F2F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3"/>
          <p:cNvSpPr/>
          <p:nvPr>
            <p:ph idx="2" type="pic"/>
          </p:nvPr>
        </p:nvSpPr>
        <p:spPr>
          <a:xfrm>
            <a:off x="1463038" y="731520"/>
            <a:ext cx="3901440" cy="3901440"/>
          </a:xfrm>
          <a:prstGeom prst="rect">
            <a:avLst/>
          </a:prstGeom>
          <a:solidFill>
            <a:schemeClr val="lt1"/>
          </a:solidFill>
          <a:ln>
            <a:noFill/>
          </a:ln>
        </p:spPr>
      </p:sp>
      <p:sp>
        <p:nvSpPr>
          <p:cNvPr id="25" name="Google Shape;25;p3"/>
          <p:cNvSpPr/>
          <p:nvPr>
            <p:ph idx="3" type="pic"/>
          </p:nvPr>
        </p:nvSpPr>
        <p:spPr>
          <a:xfrm>
            <a:off x="731518" y="2956560"/>
            <a:ext cx="3169920" cy="3169920"/>
          </a:xfrm>
          <a:prstGeom prst="rect">
            <a:avLst/>
          </a:prstGeom>
          <a:solidFill>
            <a:schemeClr val="lt1"/>
          </a:solidFill>
          <a:ln cap="flat" cmpd="sng" w="101600">
            <a:solidFill>
              <a:schemeClr val="lt1"/>
            </a:solidFill>
            <a:prstDash val="solid"/>
            <a:round/>
            <a:headEnd len="sm" w="sm" type="none"/>
            <a:tailEnd len="sm" w="sm" type="none"/>
          </a:ln>
        </p:spPr>
      </p:sp>
      <p:sp>
        <p:nvSpPr>
          <p:cNvPr id="26" name="Google Shape;26;p3"/>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27" name="Google Shape;27;p3"/>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28" name="Google Shape;28;p3"/>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2"/>
        </a:solidFill>
      </p:bgPr>
    </p:bg>
    <p:spTree>
      <p:nvGrpSpPr>
        <p:cNvPr id="128" name="Shape 128"/>
        <p:cNvGrpSpPr/>
        <p:nvPr/>
      </p:nvGrpSpPr>
      <p:grpSpPr>
        <a:xfrm>
          <a:off x="0" y="0"/>
          <a:ext cx="0" cy="0"/>
          <a:chOff x="0" y="0"/>
          <a:chExt cx="0" cy="0"/>
        </a:xfrm>
      </p:grpSpPr>
      <p:sp>
        <p:nvSpPr>
          <p:cNvPr id="129" name="Google Shape;129;p21"/>
          <p:cNvSpPr/>
          <p:nvPr/>
        </p:nvSpPr>
        <p:spPr>
          <a:xfrm flipH="1">
            <a:off x="6858001" y="0"/>
            <a:ext cx="5334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21"/>
          <p:cNvSpPr/>
          <p:nvPr>
            <p:ph idx="2" type="pic"/>
          </p:nvPr>
        </p:nvSpPr>
        <p:spPr>
          <a:xfrm>
            <a:off x="8373944" y="951795"/>
            <a:ext cx="2302114" cy="4954412"/>
          </a:xfrm>
          <a:prstGeom prst="rect">
            <a:avLst/>
          </a:prstGeom>
          <a:solidFill>
            <a:schemeClr val="lt1"/>
          </a:solidFill>
          <a:ln>
            <a:noFill/>
          </a:ln>
        </p:spPr>
      </p:sp>
      <p:sp>
        <p:nvSpPr>
          <p:cNvPr id="131" name="Google Shape;131;p21"/>
          <p:cNvSpPr/>
          <p:nvPr/>
        </p:nvSpPr>
        <p:spPr>
          <a:xfrm>
            <a:off x="11410973" y="6369581"/>
            <a:ext cx="351895" cy="351895"/>
          </a:xfrm>
          <a:prstGeom prst="ellipse">
            <a:avLst/>
          </a:prstGeom>
          <a:solidFill>
            <a:schemeClr val="dk2"/>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21"/>
          <p:cNvSpPr txBox="1"/>
          <p:nvPr>
            <p:ph idx="11" type="ftr"/>
          </p:nvPr>
        </p:nvSpPr>
        <p:spPr>
          <a:xfrm>
            <a:off x="259479" y="6252442"/>
            <a:ext cx="639070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1"/>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lt2"/>
        </a:solidFill>
      </p:bgPr>
    </p:bg>
    <p:spTree>
      <p:nvGrpSpPr>
        <p:cNvPr id="134" name="Shape 134"/>
        <p:cNvGrpSpPr/>
        <p:nvPr/>
      </p:nvGrpSpPr>
      <p:grpSpPr>
        <a:xfrm>
          <a:off x="0" y="0"/>
          <a:ext cx="0" cy="0"/>
          <a:chOff x="0" y="0"/>
          <a:chExt cx="0" cy="0"/>
        </a:xfrm>
      </p:grpSpPr>
      <p:sp>
        <p:nvSpPr>
          <p:cNvPr id="135" name="Google Shape;135;p22"/>
          <p:cNvSpPr/>
          <p:nvPr/>
        </p:nvSpPr>
        <p:spPr>
          <a:xfrm flipH="1">
            <a:off x="1" y="-12271"/>
            <a:ext cx="3054764" cy="696032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22"/>
          <p:cNvSpPr/>
          <p:nvPr>
            <p:ph idx="2" type="pic"/>
          </p:nvPr>
        </p:nvSpPr>
        <p:spPr>
          <a:xfrm>
            <a:off x="1067599" y="2310626"/>
            <a:ext cx="3982050" cy="2570825"/>
          </a:xfrm>
          <a:prstGeom prst="rect">
            <a:avLst/>
          </a:prstGeom>
          <a:solidFill>
            <a:schemeClr val="lt1"/>
          </a:solidFill>
          <a:ln>
            <a:noFill/>
          </a:ln>
        </p:spPr>
      </p:sp>
      <p:sp>
        <p:nvSpPr>
          <p:cNvPr id="137" name="Google Shape;137;p22"/>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138" name="Google Shape;138;p22"/>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139" name="Google Shape;139;p22"/>
          <p:cNvSpPr txBox="1"/>
          <p:nvPr>
            <p:ph idx="11" type="ftr"/>
          </p:nvPr>
        </p:nvSpPr>
        <p:spPr>
          <a:xfrm>
            <a:off x="3617070"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29" name="Shape 29"/>
        <p:cNvGrpSpPr/>
        <p:nvPr/>
      </p:nvGrpSpPr>
      <p:grpSpPr>
        <a:xfrm>
          <a:off x="0" y="0"/>
          <a:ext cx="0" cy="0"/>
          <a:chOff x="0" y="0"/>
          <a:chExt cx="0" cy="0"/>
        </a:xfrm>
      </p:grpSpPr>
      <p:sp>
        <p:nvSpPr>
          <p:cNvPr id="30" name="Google Shape;30;p4"/>
          <p:cNvSpPr/>
          <p:nvPr>
            <p:ph idx="2" type="pic"/>
          </p:nvPr>
        </p:nvSpPr>
        <p:spPr>
          <a:xfrm>
            <a:off x="6837221" y="0"/>
            <a:ext cx="5354782" cy="6858000"/>
          </a:xfrm>
          <a:prstGeom prst="rect">
            <a:avLst/>
          </a:prstGeom>
          <a:solidFill>
            <a:schemeClr val="lt1"/>
          </a:solidFill>
          <a:ln>
            <a:noFill/>
          </a:ln>
        </p:spPr>
      </p:sp>
      <p:sp>
        <p:nvSpPr>
          <p:cNvPr id="31" name="Google Shape;31;p4"/>
          <p:cNvSpPr txBox="1"/>
          <p:nvPr>
            <p:ph idx="11" type="ftr"/>
          </p:nvPr>
        </p:nvSpPr>
        <p:spPr>
          <a:xfrm>
            <a:off x="2139696" y="6356351"/>
            <a:ext cx="71744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with medium confidence" id="33" name="Google Shape;33;p4"/>
          <p:cNvPicPr preferRelativeResize="0"/>
          <p:nvPr/>
        </p:nvPicPr>
        <p:blipFill rotWithShape="1">
          <a:blip r:embed="rId2">
            <a:alphaModFix/>
          </a:blip>
          <a:srcRect b="0" l="0" r="0" t="0"/>
          <a:stretch/>
        </p:blipFill>
        <p:spPr>
          <a:xfrm>
            <a:off x="373040" y="6275551"/>
            <a:ext cx="1531961" cy="5120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4" name="Shape 34"/>
        <p:cNvGrpSpPr/>
        <p:nvPr/>
      </p:nvGrpSpPr>
      <p:grpSpPr>
        <a:xfrm>
          <a:off x="0" y="0"/>
          <a:ext cx="0" cy="0"/>
          <a:chOff x="0" y="0"/>
          <a:chExt cx="0" cy="0"/>
        </a:xfrm>
      </p:grpSpPr>
      <p:sp>
        <p:nvSpPr>
          <p:cNvPr id="35" name="Google Shape;35;p5"/>
          <p:cNvSpPr/>
          <p:nvPr/>
        </p:nvSpPr>
        <p:spPr>
          <a:xfrm>
            <a:off x="-100737" y="731520"/>
            <a:ext cx="6903660" cy="53949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5"/>
          <p:cNvSpPr/>
          <p:nvPr>
            <p:ph idx="2" type="pic"/>
          </p:nvPr>
        </p:nvSpPr>
        <p:spPr>
          <a:xfrm>
            <a:off x="6802923" y="731520"/>
            <a:ext cx="5389077" cy="5394960"/>
          </a:xfrm>
          <a:prstGeom prst="rect">
            <a:avLst/>
          </a:prstGeom>
          <a:solidFill>
            <a:schemeClr val="lt1"/>
          </a:solidFill>
          <a:ln>
            <a:noFill/>
          </a:ln>
        </p:spPr>
      </p:sp>
      <p:sp>
        <p:nvSpPr>
          <p:cNvPr id="37" name="Google Shape;37;p5"/>
          <p:cNvSpPr txBox="1"/>
          <p:nvPr>
            <p:ph type="title"/>
          </p:nvPr>
        </p:nvSpPr>
        <p:spPr>
          <a:xfrm>
            <a:off x="473990" y="1000556"/>
            <a:ext cx="555226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40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39" name="Google Shape;39;p5"/>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40" name="Google Shape;40;p5"/>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lt2"/>
        </a:solidFill>
      </p:bgPr>
    </p:bg>
    <p:spTree>
      <p:nvGrpSpPr>
        <p:cNvPr id="41" name="Shape 41"/>
        <p:cNvGrpSpPr/>
        <p:nvPr/>
      </p:nvGrpSpPr>
      <p:grpSpPr>
        <a:xfrm>
          <a:off x="0" y="0"/>
          <a:ext cx="0" cy="0"/>
          <a:chOff x="0" y="0"/>
          <a:chExt cx="0" cy="0"/>
        </a:xfrm>
      </p:grpSpPr>
      <p:sp>
        <p:nvSpPr>
          <p:cNvPr id="42" name="Google Shape;42;p6"/>
          <p:cNvSpPr/>
          <p:nvPr>
            <p:ph idx="2" type="pic"/>
          </p:nvPr>
        </p:nvSpPr>
        <p:spPr>
          <a:xfrm>
            <a:off x="6858000" y="0"/>
            <a:ext cx="5334002" cy="6858000"/>
          </a:xfrm>
          <a:prstGeom prst="rect">
            <a:avLst/>
          </a:prstGeom>
          <a:solidFill>
            <a:schemeClr val="lt1"/>
          </a:solidFill>
          <a:ln>
            <a:noFill/>
          </a:ln>
        </p:spPr>
      </p:sp>
      <p:sp>
        <p:nvSpPr>
          <p:cNvPr id="43" name="Google Shape;43;p6"/>
          <p:cNvSpPr/>
          <p:nvPr/>
        </p:nvSpPr>
        <p:spPr>
          <a:xfrm>
            <a:off x="11410973" y="6369581"/>
            <a:ext cx="351895" cy="351895"/>
          </a:xfrm>
          <a:prstGeom prst="ellipse">
            <a:avLst/>
          </a:prstGeom>
          <a:solidFill>
            <a:schemeClr val="dk2"/>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6"/>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45" name="Google Shape;45;p6"/>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46" name="Google Shape;46;p6"/>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2"/>
        </a:solidFill>
      </p:bgPr>
    </p:bg>
    <p:spTree>
      <p:nvGrpSpPr>
        <p:cNvPr id="47" name="Shape 47"/>
        <p:cNvGrpSpPr/>
        <p:nvPr/>
      </p:nvGrpSpPr>
      <p:grpSpPr>
        <a:xfrm>
          <a:off x="0" y="0"/>
          <a:ext cx="0" cy="0"/>
          <a:chOff x="0" y="0"/>
          <a:chExt cx="0" cy="0"/>
        </a:xfrm>
      </p:grpSpPr>
      <p:sp>
        <p:nvSpPr>
          <p:cNvPr id="48" name="Google Shape;48;p7"/>
          <p:cNvSpPr/>
          <p:nvPr>
            <p:ph idx="2" type="pic"/>
          </p:nvPr>
        </p:nvSpPr>
        <p:spPr>
          <a:xfrm>
            <a:off x="1" y="0"/>
            <a:ext cx="12191998" cy="3698240"/>
          </a:xfrm>
          <a:prstGeom prst="rect">
            <a:avLst/>
          </a:prstGeom>
          <a:solidFill>
            <a:schemeClr val="lt1"/>
          </a:solidFill>
          <a:ln>
            <a:noFill/>
          </a:ln>
        </p:spPr>
      </p:sp>
      <p:sp>
        <p:nvSpPr>
          <p:cNvPr id="49" name="Google Shape;49;p7"/>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51" name="Google Shape;51;p7"/>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2"/>
        </a:solidFill>
      </p:bgPr>
    </p:bg>
    <p:spTree>
      <p:nvGrpSpPr>
        <p:cNvPr id="52" name="Shape 52"/>
        <p:cNvGrpSpPr/>
        <p:nvPr/>
      </p:nvGrpSpPr>
      <p:grpSpPr>
        <a:xfrm>
          <a:off x="0" y="0"/>
          <a:ext cx="0" cy="0"/>
          <a:chOff x="0" y="0"/>
          <a:chExt cx="0" cy="0"/>
        </a:xfrm>
      </p:grpSpPr>
      <p:sp>
        <p:nvSpPr>
          <p:cNvPr id="53" name="Google Shape;53;p8"/>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54" name="Google Shape;54;p8"/>
          <p:cNvPicPr preferRelativeResize="0"/>
          <p:nvPr/>
        </p:nvPicPr>
        <p:blipFill rotWithShape="1">
          <a:blip r:embed="rId2">
            <a:alphaModFix/>
          </a:blip>
          <a:srcRect b="0" l="0" r="0" t="0"/>
          <a:stretch/>
        </p:blipFill>
        <p:spPr>
          <a:xfrm>
            <a:off x="373313" y="6275551"/>
            <a:ext cx="1538615" cy="514288"/>
          </a:xfrm>
          <a:prstGeom prst="rect">
            <a:avLst/>
          </a:prstGeom>
          <a:noFill/>
          <a:ln>
            <a:noFill/>
          </a:ln>
        </p:spPr>
      </p:pic>
      <p:sp>
        <p:nvSpPr>
          <p:cNvPr id="55" name="Google Shape;55;p8"/>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chemeClr val="dk2"/>
        </a:solidFill>
      </p:bgPr>
    </p:bg>
    <p:spTree>
      <p:nvGrpSpPr>
        <p:cNvPr id="56" name="Shape 56"/>
        <p:cNvGrpSpPr/>
        <p:nvPr/>
      </p:nvGrpSpPr>
      <p:grpSpPr>
        <a:xfrm>
          <a:off x="0" y="0"/>
          <a:ext cx="0" cy="0"/>
          <a:chOff x="0" y="0"/>
          <a:chExt cx="0" cy="0"/>
        </a:xfrm>
      </p:grpSpPr>
      <p:sp>
        <p:nvSpPr>
          <p:cNvPr id="57" name="Google Shape;57;p9"/>
          <p:cNvSpPr/>
          <p:nvPr>
            <p:ph idx="2" type="pic"/>
          </p:nvPr>
        </p:nvSpPr>
        <p:spPr>
          <a:xfrm>
            <a:off x="2" y="0"/>
            <a:ext cx="5333998" cy="6858000"/>
          </a:xfrm>
          <a:prstGeom prst="rect">
            <a:avLst/>
          </a:prstGeom>
          <a:solidFill>
            <a:schemeClr val="lt1"/>
          </a:solidFill>
          <a:ln>
            <a:noFill/>
          </a:ln>
        </p:spPr>
      </p:sp>
      <p:sp>
        <p:nvSpPr>
          <p:cNvPr id="58" name="Google Shape;58;p9"/>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with medium confidence" id="59" name="Google Shape;59;p9"/>
          <p:cNvPicPr preferRelativeResize="0"/>
          <p:nvPr/>
        </p:nvPicPr>
        <p:blipFill rotWithShape="1">
          <a:blip r:embed="rId2">
            <a:alphaModFix/>
          </a:blip>
          <a:srcRect b="0" l="0" r="0" t="0"/>
          <a:stretch/>
        </p:blipFill>
        <p:spPr>
          <a:xfrm>
            <a:off x="373040" y="6275551"/>
            <a:ext cx="1531961" cy="512064"/>
          </a:xfrm>
          <a:prstGeom prst="rect">
            <a:avLst/>
          </a:prstGeom>
          <a:noFill/>
          <a:ln>
            <a:noFill/>
          </a:ln>
        </p:spPr>
      </p:pic>
      <p:sp>
        <p:nvSpPr>
          <p:cNvPr id="60" name="Google Shape;60;p9"/>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61" name="Shape 61"/>
        <p:cNvGrpSpPr/>
        <p:nvPr/>
      </p:nvGrpSpPr>
      <p:grpSpPr>
        <a:xfrm>
          <a:off x="0" y="0"/>
          <a:ext cx="0" cy="0"/>
          <a:chOff x="0" y="0"/>
          <a:chExt cx="0" cy="0"/>
        </a:xfrm>
      </p:grpSpPr>
      <p:sp>
        <p:nvSpPr>
          <p:cNvPr id="62" name="Google Shape;62;p10"/>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1"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2"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3480661" y="6356351"/>
            <a:ext cx="717442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p:nvPr/>
        </p:nvSpPr>
        <p:spPr>
          <a:xfrm>
            <a:off x="11410973" y="6369581"/>
            <a:ext cx="351895" cy="351895"/>
          </a:xfrm>
          <a:prstGeom prst="ellipse">
            <a:avLst/>
          </a:prstGeom>
          <a:solidFill>
            <a:schemeClr val="dk2"/>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5.png"/><Relationship Id="rId5" Type="http://schemas.openxmlformats.org/officeDocument/2006/relationships/hyperlink" Target="http://childrensfundingproject.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hyperlink" Target="http://childrensfundingproject.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http://childrensfundingproject.org/" TargetMode="External"/><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childrensfundingproject.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childrensfundingproject.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childrensfundingproject.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childrensfundingproject.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childrensfundingproject.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childrensfundingproject.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childrensfundingproject.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childrensfundingprojec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childrensfundingprojec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childrensfundingproject.org/" TargetMode="External"/><Relationship Id="rId4" Type="http://schemas.openxmlformats.org/officeDocument/2006/relationships/image" Target="../media/image4.png"/><Relationship Id="rId5"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childrensfundingproject.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hyperlink" Target="http://childrensfundingproject.org/" TargetMode="External"/><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hyperlink" Target="mailto:Hamilton@ResourceFullConsulting.com" TargetMode="External"/><Relationship Id="rId4" Type="http://schemas.openxmlformats.org/officeDocument/2006/relationships/image" Target="../media/image20.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hyperlink" Target="http://childrensfundingprojec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childrensfundingproject.org/" TargetMode="Externa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hyperlink" Target="http://childrensfundingproject.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hyperlink" Target="http://childrensfundingproject.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4" name="Shape 144"/>
        <p:cNvGrpSpPr/>
        <p:nvPr/>
      </p:nvGrpSpPr>
      <p:grpSpPr>
        <a:xfrm>
          <a:off x="0" y="0"/>
          <a:ext cx="0" cy="0"/>
          <a:chOff x="0" y="0"/>
          <a:chExt cx="0" cy="0"/>
        </a:xfrm>
      </p:grpSpPr>
      <p:pic>
        <p:nvPicPr>
          <p:cNvPr id="145" name="Google Shape;145;p23"/>
          <p:cNvPicPr preferRelativeResize="0"/>
          <p:nvPr>
            <p:ph idx="2" type="pic"/>
          </p:nvPr>
        </p:nvPicPr>
        <p:blipFill rotWithShape="1">
          <a:blip r:embed="rId3">
            <a:alphaModFix/>
          </a:blip>
          <a:srcRect b="0" l="0" r="0" t="0"/>
          <a:stretch/>
        </p:blipFill>
        <p:spPr>
          <a:xfrm>
            <a:off x="6663650" y="1290600"/>
            <a:ext cx="5528400" cy="4040100"/>
          </a:xfrm>
          <a:prstGeom prst="ellipse">
            <a:avLst/>
          </a:prstGeom>
          <a:solidFill>
            <a:schemeClr val="lt1"/>
          </a:solidFill>
          <a:ln>
            <a:noFill/>
          </a:ln>
        </p:spPr>
      </p:pic>
      <p:sp>
        <p:nvSpPr>
          <p:cNvPr id="146" name="Google Shape;146;p23"/>
          <p:cNvSpPr txBox="1"/>
          <p:nvPr/>
        </p:nvSpPr>
        <p:spPr>
          <a:xfrm>
            <a:off x="429644" y="2646846"/>
            <a:ext cx="6023708" cy="168411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Children’s Funding Project Toolkit</a:t>
            </a:r>
            <a:endParaRPr/>
          </a:p>
          <a:p>
            <a:pPr indent="0" lvl="0" marL="0" marR="0" rtl="0" algn="l">
              <a:lnSpc>
                <a:spcPct val="150000"/>
              </a:lnSpc>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2023-2024 Cohort Presentation</a:t>
            </a:r>
            <a:endParaRPr/>
          </a:p>
          <a:p>
            <a:pPr indent="0" lvl="0" marL="0" marR="0" rtl="0" algn="l">
              <a:lnSpc>
                <a:spcPct val="150000"/>
              </a:lnSpc>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January 27, 2023</a:t>
            </a:r>
            <a:endParaRPr/>
          </a:p>
        </p:txBody>
      </p:sp>
      <p:sp>
        <p:nvSpPr>
          <p:cNvPr id="147" name="Google Shape;147;p23"/>
          <p:cNvSpPr txBox="1"/>
          <p:nvPr/>
        </p:nvSpPr>
        <p:spPr>
          <a:xfrm>
            <a:off x="362027" y="5049098"/>
            <a:ext cx="5334580" cy="4234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3F3F3F"/>
                </a:solidFill>
                <a:latin typeface="Calibri"/>
                <a:ea typeface="Calibri"/>
                <a:cs typeface="Calibri"/>
                <a:sym typeface="Calibri"/>
              </a:rPr>
              <a:t>Prepared by Hamilton Simons-Jones, ResourceFull Consulting</a:t>
            </a:r>
            <a:endParaRPr/>
          </a:p>
        </p:txBody>
      </p:sp>
      <p:sp>
        <p:nvSpPr>
          <p:cNvPr id="148" name="Google Shape;148;p23"/>
          <p:cNvSpPr/>
          <p:nvPr/>
        </p:nvSpPr>
        <p:spPr>
          <a:xfrm>
            <a:off x="6663559" y="1271752"/>
            <a:ext cx="5528441" cy="4078015"/>
          </a:xfrm>
          <a:prstGeom prst="ellipse">
            <a:avLst/>
          </a:prstGeom>
          <a:noFill/>
          <a:ln cap="rnd" cmpd="sng" w="76200">
            <a:solidFill>
              <a:srgbClr val="FCD462"/>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23"/>
          <p:cNvSpPr txBox="1"/>
          <p:nvPr>
            <p:ph type="title"/>
          </p:nvPr>
        </p:nvSpPr>
        <p:spPr>
          <a:xfrm>
            <a:off x="316868" y="820714"/>
            <a:ext cx="7215932"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entury Gothic"/>
              <a:buNone/>
            </a:pPr>
            <a:r>
              <a:rPr lang="en-US" sz="4000">
                <a:solidFill>
                  <a:schemeClr val="lt1"/>
                </a:solidFill>
              </a:rPr>
              <a:t>Coalition Building to Secure Dedicated Funding for Children</a:t>
            </a:r>
            <a:endParaRPr/>
          </a:p>
        </p:txBody>
      </p:sp>
      <p:pic>
        <p:nvPicPr>
          <p:cNvPr descr="Logo&#10;&#10;Description automatically generated with medium confidence" id="150" name="Google Shape;150;p23"/>
          <p:cNvPicPr preferRelativeResize="0"/>
          <p:nvPr/>
        </p:nvPicPr>
        <p:blipFill rotWithShape="1">
          <a:blip r:embed="rId4">
            <a:alphaModFix/>
          </a:blip>
          <a:srcRect b="0" l="0" r="0" t="0"/>
          <a:stretch/>
        </p:blipFill>
        <p:spPr>
          <a:xfrm>
            <a:off x="8033366" y="2565246"/>
            <a:ext cx="2952750" cy="1491034"/>
          </a:xfrm>
          <a:prstGeom prst="rect">
            <a:avLst/>
          </a:prstGeom>
          <a:noFill/>
          <a:ln>
            <a:noFill/>
          </a:ln>
        </p:spPr>
      </p:pic>
      <p:pic>
        <p:nvPicPr>
          <p:cNvPr descr="Logo&#10;&#10;Description automatically generated" id="151" name="Google Shape;151;p23"/>
          <p:cNvPicPr preferRelativeResize="0"/>
          <p:nvPr/>
        </p:nvPicPr>
        <p:blipFill rotWithShape="1">
          <a:blip r:embed="rId5">
            <a:alphaModFix/>
          </a:blip>
          <a:srcRect b="0" l="0" r="0" t="0"/>
          <a:stretch/>
        </p:blipFill>
        <p:spPr>
          <a:xfrm>
            <a:off x="10498296" y="5700685"/>
            <a:ext cx="1693704" cy="1235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pic>
        <p:nvPicPr>
          <p:cNvPr id="338" name="Google Shape;338;p32"/>
          <p:cNvPicPr preferRelativeResize="0"/>
          <p:nvPr/>
        </p:nvPicPr>
        <p:blipFill rotWithShape="1">
          <a:blip r:embed="rId3">
            <a:alphaModFix/>
          </a:blip>
          <a:srcRect b="0" l="0" r="0" t="0"/>
          <a:stretch/>
        </p:blipFill>
        <p:spPr>
          <a:xfrm>
            <a:off x="6503482" y="533261"/>
            <a:ext cx="5464200" cy="5605800"/>
          </a:xfrm>
          <a:prstGeom prst="rect">
            <a:avLst/>
          </a:prstGeom>
          <a:noFill/>
          <a:ln>
            <a:noFill/>
          </a:ln>
        </p:spPr>
      </p:pic>
      <p:sp>
        <p:nvSpPr>
          <p:cNvPr id="339" name="Google Shape;339;p32"/>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40" name="Google Shape;340;p32"/>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Baltimore </a:t>
            </a: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Get on the Ballot by November 2024</a:t>
            </a:r>
            <a:endParaRPr/>
          </a:p>
        </p:txBody>
      </p:sp>
      <p:sp>
        <p:nvSpPr>
          <p:cNvPr id="341" name="Google Shape;341;p32"/>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342" name="Google Shape;342;p32"/>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343" name="Google Shape;343;p32"/>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344" name="Google Shape;344;p32"/>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345" name="Google Shape;345;p32"/>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346" name="Google Shape;346;p32"/>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347" name="Google Shape;347;p32"/>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348" name="Google Shape;348;p32"/>
          <p:cNvSpPr txBox="1"/>
          <p:nvPr/>
        </p:nvSpPr>
        <p:spPr>
          <a:xfrm>
            <a:off x="261496" y="17689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Example</a:t>
            </a:r>
            <a:endParaRPr/>
          </a:p>
        </p:txBody>
      </p:sp>
      <p:sp>
        <p:nvSpPr>
          <p:cNvPr id="349" name="Google Shape;349;p32"/>
          <p:cNvSpPr txBox="1"/>
          <p:nvPr/>
        </p:nvSpPr>
        <p:spPr>
          <a:xfrm>
            <a:off x="7566602" y="38480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CIty Schools</a:t>
            </a:r>
            <a:endParaRPr/>
          </a:p>
        </p:txBody>
      </p:sp>
      <p:sp>
        <p:nvSpPr>
          <p:cNvPr id="350" name="Google Shape;350;p32"/>
          <p:cNvSpPr txBox="1"/>
          <p:nvPr/>
        </p:nvSpPr>
        <p:spPr>
          <a:xfrm>
            <a:off x="7569905" y="14187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TRowe, GBC  </a:t>
            </a:r>
            <a:endParaRPr i="1"/>
          </a:p>
        </p:txBody>
      </p:sp>
      <p:sp>
        <p:nvSpPr>
          <p:cNvPr id="351" name="Google Shape;351;p32"/>
          <p:cNvSpPr txBox="1"/>
          <p:nvPr/>
        </p:nvSpPr>
        <p:spPr>
          <a:xfrm>
            <a:off x="258196" y="2456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52" name="Google Shape;352;p32"/>
          <p:cNvSpPr txBox="1"/>
          <p:nvPr/>
        </p:nvSpPr>
        <p:spPr>
          <a:xfrm>
            <a:off x="9848146" y="1972221"/>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Pastor King</a:t>
            </a:r>
            <a:endParaRPr/>
          </a:p>
        </p:txBody>
      </p:sp>
      <p:sp>
        <p:nvSpPr>
          <p:cNvPr id="353" name="Google Shape;353;p32"/>
          <p:cNvSpPr txBox="1"/>
          <p:nvPr/>
        </p:nvSpPr>
        <p:spPr>
          <a:xfrm>
            <a:off x="261471" y="35324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54" name="Google Shape;354;p32"/>
          <p:cNvSpPr txBox="1"/>
          <p:nvPr/>
        </p:nvSpPr>
        <p:spPr>
          <a:xfrm>
            <a:off x="7487927" y="2966843"/>
            <a:ext cx="24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Academic Medical Centers, Mercy Hospital</a:t>
            </a:r>
            <a:endParaRPr/>
          </a:p>
        </p:txBody>
      </p:sp>
      <p:sp>
        <p:nvSpPr>
          <p:cNvPr id="355" name="Google Shape;355;p32"/>
          <p:cNvSpPr txBox="1"/>
          <p:nvPr/>
        </p:nvSpPr>
        <p:spPr>
          <a:xfrm>
            <a:off x="2822305" y="2819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Fox News</a:t>
            </a:r>
            <a:endParaRPr i="1"/>
          </a:p>
        </p:txBody>
      </p:sp>
      <p:sp>
        <p:nvSpPr>
          <p:cNvPr id="356" name="Google Shape;356;p32"/>
          <p:cNvSpPr txBox="1"/>
          <p:nvPr/>
        </p:nvSpPr>
        <p:spPr>
          <a:xfrm>
            <a:off x="9371396" y="4080021"/>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Mothers with infant loss</a:t>
            </a:r>
            <a:endParaRPr/>
          </a:p>
        </p:txBody>
      </p:sp>
      <p:sp>
        <p:nvSpPr>
          <p:cNvPr id="357" name="Google Shape;357;p32"/>
          <p:cNvSpPr txBox="1"/>
          <p:nvPr/>
        </p:nvSpPr>
        <p:spPr>
          <a:xfrm>
            <a:off x="9533871" y="252568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AECF, CareFirst, Abell; Baltimore’s Promise</a:t>
            </a:r>
            <a:endParaRPr/>
          </a:p>
        </p:txBody>
      </p:sp>
      <p:sp>
        <p:nvSpPr>
          <p:cNvPr id="358" name="Google Shape;358;p32"/>
          <p:cNvSpPr txBox="1"/>
          <p:nvPr/>
        </p:nvSpPr>
        <p:spPr>
          <a:xfrm>
            <a:off x="9533871" y="21928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Pam K</a:t>
            </a:r>
            <a:endParaRPr/>
          </a:p>
        </p:txBody>
      </p:sp>
      <p:sp>
        <p:nvSpPr>
          <p:cNvPr id="359" name="Google Shape;359;p32"/>
          <p:cNvSpPr txBox="1"/>
          <p:nvPr/>
        </p:nvSpPr>
        <p:spPr>
          <a:xfrm>
            <a:off x="7618196" y="1803671"/>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Mayor; City Council; Senators;  Governor</a:t>
            </a:r>
            <a:endParaRPr/>
          </a:p>
        </p:txBody>
      </p:sp>
      <p:sp>
        <p:nvSpPr>
          <p:cNvPr id="360" name="Google Shape;360;p32"/>
          <p:cNvSpPr txBox="1"/>
          <p:nvPr/>
        </p:nvSpPr>
        <p:spPr>
          <a:xfrm>
            <a:off x="254877" y="600886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361" name="Google Shape;361;p32"/>
          <p:cNvSpPr txBox="1"/>
          <p:nvPr/>
        </p:nvSpPr>
        <p:spPr>
          <a:xfrm>
            <a:off x="258155" y="5308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362" name="Google Shape;362;p32"/>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63" name="Google Shape;363;p32"/>
          <p:cNvSpPr txBox="1"/>
          <p:nvPr/>
        </p:nvSpPr>
        <p:spPr>
          <a:xfrm>
            <a:off x="261498" y="895547"/>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8" name="Shape 368"/>
        <p:cNvGrpSpPr/>
        <p:nvPr/>
      </p:nvGrpSpPr>
      <p:grpSpPr>
        <a:xfrm>
          <a:off x="0" y="0"/>
          <a:ext cx="0" cy="0"/>
          <a:chOff x="0" y="0"/>
          <a:chExt cx="0" cy="0"/>
        </a:xfrm>
      </p:grpSpPr>
      <p:pic>
        <p:nvPicPr>
          <p:cNvPr id="369" name="Google Shape;369;p33"/>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370" name="Google Shape;370;p33"/>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71" name="Google Shape;371;p33"/>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Birmingham </a:t>
            </a: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Get final answer on path to ballot.</a:t>
            </a:r>
            <a:endParaRPr/>
          </a:p>
        </p:txBody>
      </p:sp>
      <p:sp>
        <p:nvSpPr>
          <p:cNvPr id="372" name="Google Shape;372;p33"/>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373" name="Google Shape;373;p33"/>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374" name="Google Shape;374;p33"/>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375" name="Google Shape;375;p33"/>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376" name="Google Shape;376;p33"/>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377" name="Google Shape;377;p33"/>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378" name="Google Shape;378;p33"/>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379" name="Google Shape;379;p33"/>
          <p:cNvSpPr txBox="1"/>
          <p:nvPr/>
        </p:nvSpPr>
        <p:spPr>
          <a:xfrm>
            <a:off x="261496" y="16165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Rotary</a:t>
            </a:r>
            <a:endParaRPr/>
          </a:p>
        </p:txBody>
      </p:sp>
      <p:sp>
        <p:nvSpPr>
          <p:cNvPr id="380" name="Google Shape;380;p33"/>
          <p:cNvSpPr txBox="1"/>
          <p:nvPr/>
        </p:nvSpPr>
        <p:spPr>
          <a:xfrm>
            <a:off x="254927" y="21953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381" name="Google Shape;381;p33"/>
          <p:cNvSpPr txBox="1"/>
          <p:nvPr/>
        </p:nvSpPr>
        <p:spPr>
          <a:xfrm>
            <a:off x="6278005" y="15711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Alabama Power</a:t>
            </a:r>
            <a:endParaRPr i="1"/>
          </a:p>
        </p:txBody>
      </p:sp>
      <p:sp>
        <p:nvSpPr>
          <p:cNvPr id="382" name="Google Shape;382;p33"/>
          <p:cNvSpPr txBox="1"/>
          <p:nvPr/>
        </p:nvSpPr>
        <p:spPr>
          <a:xfrm>
            <a:off x="4753996" y="245675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Mayor, Council</a:t>
            </a:r>
            <a:endParaRPr/>
          </a:p>
        </p:txBody>
      </p:sp>
      <p:sp>
        <p:nvSpPr>
          <p:cNvPr id="383" name="Google Shape;383;p33"/>
          <p:cNvSpPr txBox="1"/>
          <p:nvPr/>
        </p:nvSpPr>
        <p:spPr>
          <a:xfrm>
            <a:off x="7344796" y="28957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Sixth Avenue Baptist</a:t>
            </a:r>
            <a:endParaRPr/>
          </a:p>
        </p:txBody>
      </p:sp>
      <p:sp>
        <p:nvSpPr>
          <p:cNvPr id="384" name="Google Shape;384;p33"/>
          <p:cNvSpPr txBox="1"/>
          <p:nvPr/>
        </p:nvSpPr>
        <p:spPr>
          <a:xfrm>
            <a:off x="261471" y="35324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85" name="Google Shape;385;p33"/>
          <p:cNvSpPr txBox="1"/>
          <p:nvPr/>
        </p:nvSpPr>
        <p:spPr>
          <a:xfrm>
            <a:off x="7874902" y="44160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Childcare Resources</a:t>
            </a:r>
            <a:endParaRPr i="1"/>
          </a:p>
        </p:txBody>
      </p:sp>
      <p:sp>
        <p:nvSpPr>
          <p:cNvPr id="386" name="Google Shape;386;p33"/>
          <p:cNvSpPr txBox="1"/>
          <p:nvPr/>
        </p:nvSpPr>
        <p:spPr>
          <a:xfrm>
            <a:off x="258180" y="29536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AL.com</a:t>
            </a:r>
            <a:endParaRPr i="1"/>
          </a:p>
        </p:txBody>
      </p:sp>
      <p:sp>
        <p:nvSpPr>
          <p:cNvPr id="387" name="Google Shape;387;p33"/>
          <p:cNvSpPr txBox="1"/>
          <p:nvPr/>
        </p:nvSpPr>
        <p:spPr>
          <a:xfrm>
            <a:off x="258171" y="42202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88" name="Google Shape;388;p33"/>
          <p:cNvSpPr txBox="1"/>
          <p:nvPr/>
        </p:nvSpPr>
        <p:spPr>
          <a:xfrm>
            <a:off x="7801971" y="24494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Goodrich</a:t>
            </a:r>
            <a:endParaRPr/>
          </a:p>
        </p:txBody>
      </p:sp>
      <p:sp>
        <p:nvSpPr>
          <p:cNvPr id="389" name="Google Shape;389;p33"/>
          <p:cNvSpPr txBox="1"/>
          <p:nvPr/>
        </p:nvSpPr>
        <p:spPr>
          <a:xfrm>
            <a:off x="258171" y="47171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90" name="Google Shape;390;p33"/>
          <p:cNvSpPr txBox="1"/>
          <p:nvPr/>
        </p:nvSpPr>
        <p:spPr>
          <a:xfrm>
            <a:off x="261446" y="56587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91" name="Google Shape;391;p33"/>
          <p:cNvSpPr txBox="1"/>
          <p:nvPr/>
        </p:nvSpPr>
        <p:spPr>
          <a:xfrm>
            <a:off x="254877" y="600886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392" name="Google Shape;392;p33"/>
          <p:cNvSpPr txBox="1"/>
          <p:nvPr/>
        </p:nvSpPr>
        <p:spPr>
          <a:xfrm>
            <a:off x="258155" y="5308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393" name="Google Shape;393;p33"/>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94" name="Google Shape;394;p33"/>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9" name="Shape 399"/>
        <p:cNvGrpSpPr/>
        <p:nvPr/>
      </p:nvGrpSpPr>
      <p:grpSpPr>
        <a:xfrm>
          <a:off x="0" y="0"/>
          <a:ext cx="0" cy="0"/>
          <a:chOff x="0" y="0"/>
          <a:chExt cx="0" cy="0"/>
        </a:xfrm>
      </p:grpSpPr>
      <p:pic>
        <p:nvPicPr>
          <p:cNvPr id="400" name="Google Shape;400;p34"/>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401" name="Google Shape;401;p34"/>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02" name="Google Shape;402;p34"/>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Cleveland </a:t>
            </a:r>
            <a:r>
              <a:rPr b="1" lang="en-US" sz="2800">
                <a:solidFill>
                  <a:srgbClr val="253B70"/>
                </a:solidFill>
                <a:latin typeface="Century Gothic"/>
                <a:ea typeface="Century Gothic"/>
                <a:cs typeface="Century Gothic"/>
                <a:sym typeface="Century Gothic"/>
              </a:rPr>
              <a:t>Goal: </a:t>
            </a:r>
            <a:r>
              <a:rPr lang="en-US" sz="2700">
                <a:solidFill>
                  <a:srgbClr val="253B70"/>
                </a:solidFill>
                <a:latin typeface="Century Gothic"/>
                <a:ea typeface="Century Gothic"/>
                <a:cs typeface="Century Gothic"/>
                <a:sym typeface="Century Gothic"/>
              </a:rPr>
              <a:t>Build coalition to secure out-of-school time funding</a:t>
            </a:r>
            <a:endParaRPr sz="1300"/>
          </a:p>
        </p:txBody>
      </p:sp>
      <p:sp>
        <p:nvSpPr>
          <p:cNvPr id="403" name="Google Shape;403;p34"/>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404" name="Google Shape;404;p34"/>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405" name="Google Shape;405;p34"/>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406" name="Google Shape;406;p34"/>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407" name="Google Shape;407;p34"/>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408" name="Google Shape;408;p34"/>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409" name="Google Shape;409;p34"/>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410" name="Google Shape;410;p34"/>
          <p:cNvSpPr txBox="1"/>
          <p:nvPr/>
        </p:nvSpPr>
        <p:spPr>
          <a:xfrm>
            <a:off x="6263621" y="376153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Clevelan</a:t>
            </a:r>
            <a:r>
              <a:rPr lang="en-US">
                <a:solidFill>
                  <a:schemeClr val="dk1"/>
                </a:solidFill>
                <a:latin typeface="Calibri"/>
                <a:ea typeface="Calibri"/>
                <a:cs typeface="Calibri"/>
                <a:sym typeface="Calibri"/>
              </a:rPr>
              <a:t>d Votes/NAACP</a:t>
            </a:r>
            <a:endParaRPr/>
          </a:p>
        </p:txBody>
      </p:sp>
      <p:sp>
        <p:nvSpPr>
          <p:cNvPr id="411" name="Google Shape;411;p34"/>
          <p:cNvSpPr txBox="1"/>
          <p:nvPr/>
        </p:nvSpPr>
        <p:spPr>
          <a:xfrm>
            <a:off x="6178777" y="3290506"/>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School Districts</a:t>
            </a:r>
            <a:endParaRPr/>
          </a:p>
        </p:txBody>
      </p:sp>
      <p:sp>
        <p:nvSpPr>
          <p:cNvPr id="412" name="Google Shape;412;p34"/>
          <p:cNvSpPr txBox="1"/>
          <p:nvPr/>
        </p:nvSpPr>
        <p:spPr>
          <a:xfrm>
            <a:off x="5039330" y="1180934"/>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Greater Cleveland Partnership</a:t>
            </a:r>
            <a:endParaRPr i="1"/>
          </a:p>
        </p:txBody>
      </p:sp>
      <p:sp>
        <p:nvSpPr>
          <p:cNvPr id="413" name="Google Shape;413;p34"/>
          <p:cNvSpPr txBox="1"/>
          <p:nvPr/>
        </p:nvSpPr>
        <p:spPr>
          <a:xfrm>
            <a:off x="6503471" y="260410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City and County Councils</a:t>
            </a:r>
            <a:endParaRPr/>
          </a:p>
        </p:txBody>
      </p:sp>
      <p:sp>
        <p:nvSpPr>
          <p:cNvPr id="414" name="Google Shape;414;p34"/>
          <p:cNvSpPr txBox="1"/>
          <p:nvPr/>
        </p:nvSpPr>
        <p:spPr>
          <a:xfrm>
            <a:off x="9158771" y="3137458"/>
            <a:ext cx="2448600" cy="7389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Greater Cleveland Congregations/ GC Interfaith Alliance</a:t>
            </a:r>
            <a:endParaRPr/>
          </a:p>
        </p:txBody>
      </p:sp>
      <p:sp>
        <p:nvSpPr>
          <p:cNvPr id="415" name="Google Shape;415;p34"/>
          <p:cNvSpPr txBox="1"/>
          <p:nvPr/>
        </p:nvSpPr>
        <p:spPr>
          <a:xfrm>
            <a:off x="8382521" y="448608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NPI, Settlement Houses</a:t>
            </a:r>
            <a:endParaRPr/>
          </a:p>
        </p:txBody>
      </p:sp>
      <p:sp>
        <p:nvSpPr>
          <p:cNvPr id="416" name="Google Shape;416;p34"/>
          <p:cNvSpPr txBox="1"/>
          <p:nvPr/>
        </p:nvSpPr>
        <p:spPr>
          <a:xfrm>
            <a:off x="4137077" y="3176656"/>
            <a:ext cx="24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Art OrganizationEarly Childhood</a:t>
            </a:r>
            <a:endParaRPr/>
          </a:p>
        </p:txBody>
      </p:sp>
      <p:sp>
        <p:nvSpPr>
          <p:cNvPr id="417" name="Google Shape;417;p34"/>
          <p:cNvSpPr txBox="1"/>
          <p:nvPr/>
        </p:nvSpPr>
        <p:spPr>
          <a:xfrm>
            <a:off x="258180" y="31822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418" name="Google Shape;418;p34"/>
          <p:cNvSpPr txBox="1"/>
          <p:nvPr/>
        </p:nvSpPr>
        <p:spPr>
          <a:xfrm>
            <a:off x="7155646" y="3014996"/>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Parent Ambassadors</a:t>
            </a:r>
            <a:endParaRPr/>
          </a:p>
        </p:txBody>
      </p:sp>
      <p:sp>
        <p:nvSpPr>
          <p:cNvPr id="419" name="Google Shape;419;p34"/>
          <p:cNvSpPr txBox="1"/>
          <p:nvPr/>
        </p:nvSpPr>
        <p:spPr>
          <a:xfrm>
            <a:off x="9158771" y="118093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The Cleveland Foundation</a:t>
            </a:r>
            <a:endParaRPr/>
          </a:p>
        </p:txBody>
      </p:sp>
      <p:sp>
        <p:nvSpPr>
          <p:cNvPr id="420" name="Google Shape;420;p34"/>
          <p:cNvSpPr txBox="1"/>
          <p:nvPr/>
        </p:nvSpPr>
        <p:spPr>
          <a:xfrm>
            <a:off x="258171" y="4945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21" name="Google Shape;421;p34"/>
          <p:cNvSpPr txBox="1"/>
          <p:nvPr/>
        </p:nvSpPr>
        <p:spPr>
          <a:xfrm>
            <a:off x="7375996" y="2004521"/>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City and County Agency Staff</a:t>
            </a:r>
            <a:endParaRPr/>
          </a:p>
        </p:txBody>
      </p:sp>
      <p:sp>
        <p:nvSpPr>
          <p:cNvPr id="422" name="Google Shape;422;p34"/>
          <p:cNvSpPr txBox="1"/>
          <p:nvPr/>
        </p:nvSpPr>
        <p:spPr>
          <a:xfrm>
            <a:off x="9155477" y="2678681"/>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Teachers Union</a:t>
            </a:r>
            <a:endParaRPr/>
          </a:p>
        </p:txBody>
      </p:sp>
      <p:sp>
        <p:nvSpPr>
          <p:cNvPr id="423" name="Google Shape;423;p34"/>
          <p:cNvSpPr txBox="1"/>
          <p:nvPr/>
        </p:nvSpPr>
        <p:spPr>
          <a:xfrm>
            <a:off x="258155" y="5308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424" name="Google Shape;424;p34"/>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25" name="Google Shape;425;p34"/>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0" name="Shape 430"/>
        <p:cNvGrpSpPr/>
        <p:nvPr/>
      </p:nvGrpSpPr>
      <p:grpSpPr>
        <a:xfrm>
          <a:off x="0" y="0"/>
          <a:ext cx="0" cy="0"/>
          <a:chOff x="0" y="0"/>
          <a:chExt cx="0" cy="0"/>
        </a:xfrm>
      </p:grpSpPr>
      <p:pic>
        <p:nvPicPr>
          <p:cNvPr id="431" name="Google Shape;431;p35"/>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432" name="Google Shape;432;p35"/>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33" name="Google Shape;433;p35"/>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Columbus </a:t>
            </a:r>
            <a:r>
              <a:rPr b="1" lang="en-US" sz="2800">
                <a:solidFill>
                  <a:srgbClr val="253B70"/>
                </a:solidFill>
                <a:latin typeface="Century Gothic"/>
                <a:ea typeface="Century Gothic"/>
                <a:cs typeface="Century Gothic"/>
                <a:sym typeface="Century Gothic"/>
              </a:rPr>
              <a:t>Goal: </a:t>
            </a:r>
            <a:r>
              <a:rPr b="1" lang="en-US" sz="2800">
                <a:solidFill>
                  <a:srgbClr val="253B70"/>
                </a:solidFill>
                <a:latin typeface="Century Gothic"/>
                <a:ea typeface="Century Gothic"/>
                <a:cs typeface="Century Gothic"/>
                <a:sym typeface="Century Gothic"/>
              </a:rPr>
              <a:t>write</a:t>
            </a:r>
            <a:r>
              <a:rPr b="1" lang="en-US" sz="2800">
                <a:solidFill>
                  <a:srgbClr val="253B70"/>
                </a:solidFill>
                <a:latin typeface="Century Gothic"/>
                <a:ea typeface="Century Gothic"/>
                <a:cs typeface="Century Gothic"/>
                <a:sym typeface="Century Gothic"/>
              </a:rPr>
              <a:t> measure/</a:t>
            </a:r>
            <a:r>
              <a:rPr lang="en-US" sz="2800">
                <a:solidFill>
                  <a:srgbClr val="253B70"/>
                </a:solidFill>
                <a:latin typeface="Century Gothic"/>
                <a:ea typeface="Century Gothic"/>
                <a:cs typeface="Century Gothic"/>
                <a:sym typeface="Century Gothic"/>
              </a:rPr>
              <a:t>Get on the ballot</a:t>
            </a:r>
            <a:endParaRPr/>
          </a:p>
        </p:txBody>
      </p:sp>
      <p:sp>
        <p:nvSpPr>
          <p:cNvPr id="434" name="Google Shape;434;p35"/>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435" name="Google Shape;435;p35"/>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436" name="Google Shape;436;p35"/>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437" name="Google Shape;437;p35"/>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438" name="Google Shape;438;p35"/>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439" name="Google Shape;439;p35"/>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440" name="Google Shape;440;p35"/>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441" name="Google Shape;441;p35"/>
          <p:cNvSpPr txBox="1"/>
          <p:nvPr/>
        </p:nvSpPr>
        <p:spPr>
          <a:xfrm>
            <a:off x="8830721" y="346413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Ohio Organizing Collaborative</a:t>
            </a:r>
            <a:endParaRPr/>
          </a:p>
        </p:txBody>
      </p:sp>
      <p:sp>
        <p:nvSpPr>
          <p:cNvPr id="442" name="Google Shape;442;p35"/>
          <p:cNvSpPr txBox="1"/>
          <p:nvPr/>
        </p:nvSpPr>
        <p:spPr>
          <a:xfrm>
            <a:off x="8827427" y="2456743"/>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CCS</a:t>
            </a:r>
            <a:endParaRPr/>
          </a:p>
        </p:txBody>
      </p:sp>
      <p:sp>
        <p:nvSpPr>
          <p:cNvPr id="443" name="Google Shape;443;p35"/>
          <p:cNvSpPr txBox="1"/>
          <p:nvPr/>
        </p:nvSpPr>
        <p:spPr>
          <a:xfrm>
            <a:off x="3380855" y="1987922"/>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chamber of commerce</a:t>
            </a:r>
            <a:endParaRPr i="1"/>
          </a:p>
        </p:txBody>
      </p:sp>
      <p:sp>
        <p:nvSpPr>
          <p:cNvPr id="444" name="Google Shape;444;p35"/>
          <p:cNvSpPr txBox="1"/>
          <p:nvPr/>
        </p:nvSpPr>
        <p:spPr>
          <a:xfrm>
            <a:off x="8705096" y="93260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County commissioner Erica Crawley</a:t>
            </a:r>
            <a:endParaRPr/>
          </a:p>
        </p:txBody>
      </p:sp>
      <p:sp>
        <p:nvSpPr>
          <p:cNvPr id="445" name="Google Shape;445;p35"/>
          <p:cNvSpPr txBox="1"/>
          <p:nvPr/>
        </p:nvSpPr>
        <p:spPr>
          <a:xfrm>
            <a:off x="8830721" y="28538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BREAD</a:t>
            </a:r>
            <a:endParaRPr/>
          </a:p>
        </p:txBody>
      </p:sp>
      <p:sp>
        <p:nvSpPr>
          <p:cNvPr id="446" name="Google Shape;446;p35"/>
          <p:cNvSpPr txBox="1"/>
          <p:nvPr/>
        </p:nvSpPr>
        <p:spPr>
          <a:xfrm>
            <a:off x="3641921" y="416440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homeowners- against tax increase</a:t>
            </a:r>
            <a:endParaRPr/>
          </a:p>
        </p:txBody>
      </p:sp>
      <p:sp>
        <p:nvSpPr>
          <p:cNvPr id="447" name="Google Shape;447;p35"/>
          <p:cNvSpPr txBox="1"/>
          <p:nvPr/>
        </p:nvSpPr>
        <p:spPr>
          <a:xfrm>
            <a:off x="8539127" y="1449381"/>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Action for Children</a:t>
            </a:r>
            <a:endParaRPr/>
          </a:p>
        </p:txBody>
      </p:sp>
      <p:sp>
        <p:nvSpPr>
          <p:cNvPr id="448" name="Google Shape;448;p35"/>
          <p:cNvSpPr txBox="1"/>
          <p:nvPr/>
        </p:nvSpPr>
        <p:spPr>
          <a:xfrm>
            <a:off x="391580" y="36848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449" name="Google Shape;449;p35"/>
          <p:cNvSpPr txBox="1"/>
          <p:nvPr/>
        </p:nvSpPr>
        <p:spPr>
          <a:xfrm>
            <a:off x="8314821" y="4859371"/>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Motherful</a:t>
            </a:r>
            <a:endParaRPr/>
          </a:p>
        </p:txBody>
      </p:sp>
      <p:sp>
        <p:nvSpPr>
          <p:cNvPr id="450" name="Google Shape;450;p35"/>
          <p:cNvSpPr txBox="1"/>
          <p:nvPr/>
        </p:nvSpPr>
        <p:spPr>
          <a:xfrm>
            <a:off x="4871696" y="2041621"/>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Columbus Foundation</a:t>
            </a:r>
            <a:endParaRPr/>
          </a:p>
        </p:txBody>
      </p:sp>
      <p:sp>
        <p:nvSpPr>
          <p:cNvPr id="451" name="Google Shape;451;p35"/>
          <p:cNvSpPr txBox="1"/>
          <p:nvPr/>
        </p:nvSpPr>
        <p:spPr>
          <a:xfrm>
            <a:off x="3699821" y="286858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Ohio Republican party</a:t>
            </a:r>
            <a:endParaRPr/>
          </a:p>
        </p:txBody>
      </p:sp>
      <p:sp>
        <p:nvSpPr>
          <p:cNvPr id="452" name="Google Shape;452;p35"/>
          <p:cNvSpPr txBox="1"/>
          <p:nvPr/>
        </p:nvSpPr>
        <p:spPr>
          <a:xfrm>
            <a:off x="6090521" y="14359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city council</a:t>
            </a:r>
            <a:endParaRPr/>
          </a:p>
        </p:txBody>
      </p:sp>
      <p:sp>
        <p:nvSpPr>
          <p:cNvPr id="453" name="Google Shape;453;p35"/>
          <p:cNvSpPr txBox="1"/>
          <p:nvPr/>
        </p:nvSpPr>
        <p:spPr>
          <a:xfrm>
            <a:off x="8827427" y="3250943"/>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CEA and other unions</a:t>
            </a:r>
            <a:endParaRPr/>
          </a:p>
        </p:txBody>
      </p:sp>
      <p:sp>
        <p:nvSpPr>
          <p:cNvPr id="454" name="Google Shape;454;p35"/>
          <p:cNvSpPr txBox="1"/>
          <p:nvPr/>
        </p:nvSpPr>
        <p:spPr>
          <a:xfrm>
            <a:off x="8705105" y="39396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NAEYC</a:t>
            </a:r>
            <a:endParaRPr i="1"/>
          </a:p>
        </p:txBody>
      </p:sp>
      <p:sp>
        <p:nvSpPr>
          <p:cNvPr id="455" name="Google Shape;455;p35"/>
          <p:cNvSpPr txBox="1"/>
          <p:nvPr/>
        </p:nvSpPr>
        <p:spPr>
          <a:xfrm>
            <a:off x="3747846" y="144938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Columbus Partnership</a:t>
            </a:r>
            <a:endParaRPr/>
          </a:p>
        </p:txBody>
      </p:sp>
      <p:sp>
        <p:nvSpPr>
          <p:cNvPr id="456" name="Google Shape;456;p35"/>
          <p:cNvSpPr txBox="1"/>
          <p:nvPr/>
        </p:nvSpPr>
        <p:spPr>
          <a:xfrm>
            <a:off x="202073" y="749835"/>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
        <p:nvSpPr>
          <p:cNvPr id="457" name="Google Shape;457;p35"/>
          <p:cNvSpPr txBox="1"/>
          <p:nvPr/>
        </p:nvSpPr>
        <p:spPr>
          <a:xfrm>
            <a:off x="7696750" y="1954725"/>
            <a:ext cx="2700600" cy="400200"/>
          </a:xfrm>
          <a:prstGeom prst="rect">
            <a:avLst/>
          </a:prstGeom>
          <a:solidFill>
            <a:srgbClr val="FAD79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Future Ready Columbus</a:t>
            </a:r>
            <a:endParaRPr>
              <a:latin typeface="Calibri"/>
              <a:ea typeface="Calibri"/>
              <a:cs typeface="Calibri"/>
              <a:sym typeface="Calibri"/>
            </a:endParaRPr>
          </a:p>
        </p:txBody>
      </p:sp>
      <p:sp>
        <p:nvSpPr>
          <p:cNvPr id="458" name="Google Shape;458;p35"/>
          <p:cNvSpPr txBox="1"/>
          <p:nvPr/>
        </p:nvSpPr>
        <p:spPr>
          <a:xfrm>
            <a:off x="6771225" y="2789225"/>
            <a:ext cx="544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Democratic party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3" name="Shape 463"/>
        <p:cNvGrpSpPr/>
        <p:nvPr/>
      </p:nvGrpSpPr>
      <p:grpSpPr>
        <a:xfrm>
          <a:off x="0" y="0"/>
          <a:ext cx="0" cy="0"/>
          <a:chOff x="0" y="0"/>
          <a:chExt cx="0" cy="0"/>
        </a:xfrm>
      </p:grpSpPr>
      <p:sp>
        <p:nvSpPr>
          <p:cNvPr id="464" name="Google Shape;464;p36"/>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65" name="Google Shape;465;p36"/>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EBR</a:t>
            </a:r>
            <a:r>
              <a:rPr b="1" lang="en-US" sz="2800">
                <a:solidFill>
                  <a:srgbClr val="253B70"/>
                </a:solidFill>
                <a:latin typeface="Century Gothic"/>
                <a:ea typeface="Century Gothic"/>
                <a:cs typeface="Century Gothic"/>
                <a:sym typeface="Century Gothic"/>
              </a:rPr>
              <a:t> Goal: </a:t>
            </a:r>
            <a:r>
              <a:rPr lang="en-US" sz="2800">
                <a:solidFill>
                  <a:srgbClr val="253B70"/>
                </a:solidFill>
                <a:latin typeface="Century Gothic"/>
                <a:ea typeface="Century Gothic"/>
                <a:cs typeface="Century Gothic"/>
                <a:sym typeface="Century Gothic"/>
              </a:rPr>
              <a:t>Develop a Timeline for Ballot Initiative</a:t>
            </a:r>
            <a:endParaRPr/>
          </a:p>
        </p:txBody>
      </p:sp>
      <p:sp>
        <p:nvSpPr>
          <p:cNvPr id="466" name="Google Shape;466;p36"/>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467" name="Google Shape;467;p36"/>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468" name="Google Shape;468;p36"/>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469" name="Google Shape;469;p36"/>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470" name="Google Shape;470;p36"/>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471" name="Google Shape;471;p36"/>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472" name="Google Shape;472;p36"/>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473" name="Google Shape;473;p36"/>
          <p:cNvSpPr txBox="1"/>
          <p:nvPr/>
        </p:nvSpPr>
        <p:spPr>
          <a:xfrm>
            <a:off x="7487921" y="355438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Example</a:t>
            </a:r>
            <a:endParaRPr/>
          </a:p>
        </p:txBody>
      </p:sp>
      <p:sp>
        <p:nvSpPr>
          <p:cNvPr id="474" name="Google Shape;474;p36"/>
          <p:cNvSpPr txBox="1"/>
          <p:nvPr/>
        </p:nvSpPr>
        <p:spPr>
          <a:xfrm>
            <a:off x="9364802" y="3961406"/>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475" name="Google Shape;475;p36"/>
          <p:cNvSpPr txBox="1"/>
          <p:nvPr/>
        </p:nvSpPr>
        <p:spPr>
          <a:xfrm>
            <a:off x="9174555" y="1418759"/>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Example</a:t>
            </a:r>
            <a:endParaRPr i="1"/>
          </a:p>
        </p:txBody>
      </p:sp>
      <p:sp>
        <p:nvSpPr>
          <p:cNvPr id="476" name="Google Shape;476;p36"/>
          <p:cNvSpPr txBox="1"/>
          <p:nvPr/>
        </p:nvSpPr>
        <p:spPr>
          <a:xfrm>
            <a:off x="4894371" y="241933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77" name="Google Shape;477;p36"/>
          <p:cNvSpPr txBox="1"/>
          <p:nvPr/>
        </p:nvSpPr>
        <p:spPr>
          <a:xfrm>
            <a:off x="9174546" y="18464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78" name="Google Shape;478;p36"/>
          <p:cNvSpPr txBox="1"/>
          <p:nvPr/>
        </p:nvSpPr>
        <p:spPr>
          <a:xfrm>
            <a:off x="3873046" y="434643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Southeast </a:t>
            </a:r>
            <a:endParaRPr/>
          </a:p>
        </p:txBody>
      </p:sp>
      <p:sp>
        <p:nvSpPr>
          <p:cNvPr id="479" name="Google Shape;479;p36"/>
          <p:cNvSpPr txBox="1"/>
          <p:nvPr/>
        </p:nvSpPr>
        <p:spPr>
          <a:xfrm>
            <a:off x="9099702" y="775643"/>
            <a:ext cx="2455200" cy="7389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United Way &amp; New Schools Baton Rouge, Louisiana Policy Institute</a:t>
            </a:r>
            <a:r>
              <a:rPr i="1" lang="en-US">
                <a:solidFill>
                  <a:schemeClr val="dk1"/>
                </a:solidFill>
                <a:latin typeface="Calibri"/>
                <a:ea typeface="Calibri"/>
                <a:cs typeface="Calibri"/>
                <a:sym typeface="Calibri"/>
              </a:rPr>
              <a:t> </a:t>
            </a:r>
            <a:endParaRPr/>
          </a:p>
        </p:txBody>
      </p:sp>
      <p:sp>
        <p:nvSpPr>
          <p:cNvPr id="480" name="Google Shape;480;p36"/>
          <p:cNvSpPr txBox="1"/>
          <p:nvPr/>
        </p:nvSpPr>
        <p:spPr>
          <a:xfrm>
            <a:off x="7811705" y="33345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481" name="Google Shape;481;p36"/>
          <p:cNvSpPr txBox="1"/>
          <p:nvPr/>
        </p:nvSpPr>
        <p:spPr>
          <a:xfrm>
            <a:off x="9436446" y="536053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82" name="Google Shape;482;p36"/>
          <p:cNvSpPr txBox="1"/>
          <p:nvPr/>
        </p:nvSpPr>
        <p:spPr>
          <a:xfrm>
            <a:off x="7811700" y="2707775"/>
            <a:ext cx="36354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Baton Rouge Area Foundation</a:t>
            </a:r>
            <a:endParaRPr/>
          </a:p>
        </p:txBody>
      </p:sp>
      <p:sp>
        <p:nvSpPr>
          <p:cNvPr id="483" name="Google Shape;483;p36"/>
          <p:cNvSpPr txBox="1"/>
          <p:nvPr/>
        </p:nvSpPr>
        <p:spPr>
          <a:xfrm>
            <a:off x="4715546" y="2885321"/>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84" name="Google Shape;484;p36"/>
          <p:cNvSpPr txBox="1"/>
          <p:nvPr/>
        </p:nvSpPr>
        <p:spPr>
          <a:xfrm>
            <a:off x="7727596" y="3033721"/>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DA’s office</a:t>
            </a:r>
            <a:endParaRPr/>
          </a:p>
        </p:txBody>
      </p:sp>
      <p:sp>
        <p:nvSpPr>
          <p:cNvPr id="485" name="Google Shape;485;p36"/>
          <p:cNvSpPr txBox="1"/>
          <p:nvPr/>
        </p:nvSpPr>
        <p:spPr>
          <a:xfrm>
            <a:off x="9480002" y="4840556"/>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Early Childhood</a:t>
            </a:r>
            <a:endParaRPr/>
          </a:p>
        </p:txBody>
      </p:sp>
      <p:sp>
        <p:nvSpPr>
          <p:cNvPr id="486" name="Google Shape;486;p36"/>
          <p:cNvSpPr txBox="1"/>
          <p:nvPr/>
        </p:nvSpPr>
        <p:spPr>
          <a:xfrm>
            <a:off x="9436455" y="44009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487" name="Google Shape;487;p36"/>
          <p:cNvSpPr txBox="1"/>
          <p:nvPr/>
        </p:nvSpPr>
        <p:spPr>
          <a:xfrm>
            <a:off x="258171" y="63716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488" name="Google Shape;488;p36"/>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3" name="Shape 493"/>
        <p:cNvGrpSpPr/>
        <p:nvPr/>
      </p:nvGrpSpPr>
      <p:grpSpPr>
        <a:xfrm>
          <a:off x="0" y="0"/>
          <a:ext cx="0" cy="0"/>
          <a:chOff x="0" y="0"/>
          <a:chExt cx="0" cy="0"/>
        </a:xfrm>
      </p:grpSpPr>
      <p:pic>
        <p:nvPicPr>
          <p:cNvPr id="494" name="Google Shape;494;p37"/>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495" name="Google Shape;495;p37"/>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96" name="Google Shape;496;p37"/>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Jefferson Parish </a:t>
            </a:r>
            <a:r>
              <a:rPr b="1" lang="en-US" sz="2800">
                <a:solidFill>
                  <a:srgbClr val="253B70"/>
                </a:solidFill>
                <a:latin typeface="Century Gothic"/>
                <a:ea typeface="Century Gothic"/>
                <a:cs typeface="Century Gothic"/>
                <a:sym typeface="Century Gothic"/>
              </a:rPr>
              <a:t>Goal: timeline and power analysis</a:t>
            </a:r>
            <a:endParaRPr/>
          </a:p>
        </p:txBody>
      </p:sp>
      <p:sp>
        <p:nvSpPr>
          <p:cNvPr id="497" name="Google Shape;497;p37"/>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498" name="Google Shape;498;p37"/>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499" name="Google Shape;499;p37"/>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500" name="Google Shape;500;p37"/>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501" name="Google Shape;501;p37"/>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502" name="Google Shape;502;p37"/>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503" name="Google Shape;503;p37"/>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504" name="Google Shape;504;p37"/>
          <p:cNvSpPr txBox="1"/>
          <p:nvPr/>
        </p:nvSpPr>
        <p:spPr>
          <a:xfrm>
            <a:off x="9280621" y="1439871"/>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Ready start network</a:t>
            </a:r>
            <a:endParaRPr/>
          </a:p>
        </p:txBody>
      </p:sp>
      <p:sp>
        <p:nvSpPr>
          <p:cNvPr id="505" name="Google Shape;505;p37"/>
          <p:cNvSpPr txBox="1"/>
          <p:nvPr/>
        </p:nvSpPr>
        <p:spPr>
          <a:xfrm>
            <a:off x="9965627" y="4012956"/>
            <a:ext cx="24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school district, ECE directors/owners</a:t>
            </a:r>
            <a:endParaRPr/>
          </a:p>
        </p:txBody>
      </p:sp>
      <p:sp>
        <p:nvSpPr>
          <p:cNvPr id="506" name="Google Shape;506;p37"/>
          <p:cNvSpPr txBox="1"/>
          <p:nvPr/>
        </p:nvSpPr>
        <p:spPr>
          <a:xfrm>
            <a:off x="6278005" y="11901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parish biz council</a:t>
            </a:r>
            <a:endParaRPr i="1"/>
          </a:p>
        </p:txBody>
      </p:sp>
      <p:sp>
        <p:nvSpPr>
          <p:cNvPr id="507" name="Google Shape;507;p37"/>
          <p:cNvSpPr txBox="1"/>
          <p:nvPr/>
        </p:nvSpPr>
        <p:spPr>
          <a:xfrm>
            <a:off x="9194746" y="2091196"/>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city council (scott walker)</a:t>
            </a:r>
            <a:endParaRPr/>
          </a:p>
        </p:txBody>
      </p:sp>
      <p:sp>
        <p:nvSpPr>
          <p:cNvPr id="508" name="Google Shape;508;p37"/>
          <p:cNvSpPr txBox="1"/>
          <p:nvPr/>
        </p:nvSpPr>
        <p:spPr>
          <a:xfrm>
            <a:off x="6201796" y="2819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09" name="Google Shape;509;p37"/>
          <p:cNvSpPr txBox="1"/>
          <p:nvPr/>
        </p:nvSpPr>
        <p:spPr>
          <a:xfrm>
            <a:off x="7710771" y="4374971"/>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10" name="Google Shape;510;p37"/>
          <p:cNvSpPr txBox="1"/>
          <p:nvPr/>
        </p:nvSpPr>
        <p:spPr>
          <a:xfrm>
            <a:off x="9191452" y="27220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UWSELA</a:t>
            </a:r>
            <a:endParaRPr/>
          </a:p>
        </p:txBody>
      </p:sp>
      <p:sp>
        <p:nvSpPr>
          <p:cNvPr id="511" name="Google Shape;511;p37"/>
          <p:cNvSpPr txBox="1"/>
          <p:nvPr/>
        </p:nvSpPr>
        <p:spPr>
          <a:xfrm>
            <a:off x="6186767" y="3144485"/>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512" name="Google Shape;512;p37"/>
          <p:cNvSpPr txBox="1"/>
          <p:nvPr/>
        </p:nvSpPr>
        <p:spPr>
          <a:xfrm>
            <a:off x="7879771" y="38863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Parent associations</a:t>
            </a:r>
            <a:endParaRPr/>
          </a:p>
        </p:txBody>
      </p:sp>
      <p:sp>
        <p:nvSpPr>
          <p:cNvPr id="513" name="Google Shape;513;p37"/>
          <p:cNvSpPr txBox="1"/>
          <p:nvPr/>
        </p:nvSpPr>
        <p:spPr>
          <a:xfrm>
            <a:off x="6186771" y="230548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14" name="Google Shape;514;p37"/>
          <p:cNvSpPr txBox="1"/>
          <p:nvPr/>
        </p:nvSpPr>
        <p:spPr>
          <a:xfrm>
            <a:off x="3456646" y="388630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JP Republican Party/ Women’s asso’c of repub</a:t>
            </a:r>
            <a:endParaRPr/>
          </a:p>
        </p:txBody>
      </p:sp>
      <p:sp>
        <p:nvSpPr>
          <p:cNvPr id="515" name="Google Shape;515;p37"/>
          <p:cNvSpPr txBox="1"/>
          <p:nvPr/>
        </p:nvSpPr>
        <p:spPr>
          <a:xfrm>
            <a:off x="6263621" y="156448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D</a:t>
            </a:r>
            <a:r>
              <a:rPr lang="en-US">
                <a:solidFill>
                  <a:schemeClr val="dk1"/>
                </a:solidFill>
                <a:latin typeface="Calibri"/>
                <a:ea typeface="Calibri"/>
                <a:cs typeface="Calibri"/>
                <a:sym typeface="Calibri"/>
              </a:rPr>
              <a:t>A,</a:t>
            </a:r>
            <a:r>
              <a:rPr lang="en-US" sz="1400">
                <a:solidFill>
                  <a:schemeClr val="dk1"/>
                </a:solidFill>
                <a:latin typeface="Calibri"/>
                <a:ea typeface="Calibri"/>
                <a:cs typeface="Calibri"/>
                <a:sym typeface="Calibri"/>
              </a:rPr>
              <a:t> </a:t>
            </a:r>
            <a:endParaRPr/>
          </a:p>
        </p:txBody>
      </p:sp>
      <p:sp>
        <p:nvSpPr>
          <p:cNvPr id="516" name="Google Shape;516;p37"/>
          <p:cNvSpPr txBox="1"/>
          <p:nvPr/>
        </p:nvSpPr>
        <p:spPr>
          <a:xfrm>
            <a:off x="7800277" y="4799893"/>
            <a:ext cx="24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labor unions, worker rights grassroots orgs</a:t>
            </a:r>
            <a:endParaRPr/>
          </a:p>
        </p:txBody>
      </p:sp>
      <p:sp>
        <p:nvSpPr>
          <p:cNvPr id="517" name="Google Shape;517;p37"/>
          <p:cNvSpPr txBox="1"/>
          <p:nvPr/>
        </p:nvSpPr>
        <p:spPr>
          <a:xfrm>
            <a:off x="7801955" y="5308497"/>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teacher unions</a:t>
            </a:r>
            <a:endParaRPr i="1"/>
          </a:p>
        </p:txBody>
      </p:sp>
      <p:sp>
        <p:nvSpPr>
          <p:cNvPr id="518" name="Google Shape;518;p37"/>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19" name="Google Shape;519;p37"/>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4" name="Shape 524"/>
        <p:cNvGrpSpPr/>
        <p:nvPr/>
      </p:nvGrpSpPr>
      <p:grpSpPr>
        <a:xfrm>
          <a:off x="0" y="0"/>
          <a:ext cx="0" cy="0"/>
          <a:chOff x="0" y="0"/>
          <a:chExt cx="0" cy="0"/>
        </a:xfrm>
      </p:grpSpPr>
      <p:pic>
        <p:nvPicPr>
          <p:cNvPr id="525" name="Google Shape;525;p38"/>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526" name="Google Shape;526;p38"/>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27" name="Google Shape;527;p38"/>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Longmont </a:t>
            </a: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Insert goal here</a:t>
            </a:r>
            <a:endParaRPr/>
          </a:p>
        </p:txBody>
      </p:sp>
      <p:sp>
        <p:nvSpPr>
          <p:cNvPr id="528" name="Google Shape;528;p38"/>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529" name="Google Shape;529;p38"/>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530" name="Google Shape;530;p38"/>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531" name="Google Shape;531;p38"/>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532" name="Google Shape;532;p38"/>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533" name="Google Shape;533;p38"/>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534" name="Google Shape;534;p38"/>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535" name="Google Shape;535;p38"/>
          <p:cNvSpPr txBox="1"/>
          <p:nvPr/>
        </p:nvSpPr>
        <p:spPr>
          <a:xfrm>
            <a:off x="258146" y="175543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Example</a:t>
            </a:r>
            <a:endParaRPr/>
          </a:p>
        </p:txBody>
      </p:sp>
      <p:sp>
        <p:nvSpPr>
          <p:cNvPr id="536" name="Google Shape;536;p38"/>
          <p:cNvSpPr txBox="1"/>
          <p:nvPr/>
        </p:nvSpPr>
        <p:spPr>
          <a:xfrm>
            <a:off x="254927" y="21191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537" name="Google Shape;537;p38"/>
          <p:cNvSpPr txBox="1"/>
          <p:nvPr/>
        </p:nvSpPr>
        <p:spPr>
          <a:xfrm>
            <a:off x="258155" y="14047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i="1"/>
          </a:p>
        </p:txBody>
      </p:sp>
      <p:sp>
        <p:nvSpPr>
          <p:cNvPr id="538" name="Google Shape;538;p38"/>
          <p:cNvSpPr txBox="1"/>
          <p:nvPr/>
        </p:nvSpPr>
        <p:spPr>
          <a:xfrm>
            <a:off x="258196" y="2456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39" name="Google Shape;539;p38"/>
          <p:cNvSpPr txBox="1"/>
          <p:nvPr/>
        </p:nvSpPr>
        <p:spPr>
          <a:xfrm>
            <a:off x="258196" y="2819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40" name="Google Shape;540;p38"/>
          <p:cNvSpPr txBox="1"/>
          <p:nvPr/>
        </p:nvSpPr>
        <p:spPr>
          <a:xfrm>
            <a:off x="261471" y="35324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41" name="Google Shape;541;p38"/>
          <p:cNvSpPr txBox="1"/>
          <p:nvPr/>
        </p:nvSpPr>
        <p:spPr>
          <a:xfrm>
            <a:off x="254902" y="38826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542" name="Google Shape;542;p38"/>
          <p:cNvSpPr txBox="1"/>
          <p:nvPr/>
        </p:nvSpPr>
        <p:spPr>
          <a:xfrm>
            <a:off x="258180" y="31822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543" name="Google Shape;543;p38"/>
          <p:cNvSpPr txBox="1"/>
          <p:nvPr/>
        </p:nvSpPr>
        <p:spPr>
          <a:xfrm>
            <a:off x="258171" y="42202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44" name="Google Shape;544;p38"/>
          <p:cNvSpPr txBox="1"/>
          <p:nvPr/>
        </p:nvSpPr>
        <p:spPr>
          <a:xfrm>
            <a:off x="258171" y="45830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45" name="Google Shape;545;p38"/>
          <p:cNvSpPr txBox="1"/>
          <p:nvPr/>
        </p:nvSpPr>
        <p:spPr>
          <a:xfrm>
            <a:off x="258171" y="4945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46" name="Google Shape;546;p38"/>
          <p:cNvSpPr txBox="1"/>
          <p:nvPr/>
        </p:nvSpPr>
        <p:spPr>
          <a:xfrm>
            <a:off x="261446" y="56587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47" name="Google Shape;547;p38"/>
          <p:cNvSpPr txBox="1"/>
          <p:nvPr/>
        </p:nvSpPr>
        <p:spPr>
          <a:xfrm>
            <a:off x="254877" y="600886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548" name="Google Shape;548;p38"/>
          <p:cNvSpPr txBox="1"/>
          <p:nvPr/>
        </p:nvSpPr>
        <p:spPr>
          <a:xfrm>
            <a:off x="258155" y="5308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549" name="Google Shape;549;p38"/>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50" name="Google Shape;550;p38"/>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5" name="Shape 555"/>
        <p:cNvGrpSpPr/>
        <p:nvPr/>
      </p:nvGrpSpPr>
      <p:grpSpPr>
        <a:xfrm>
          <a:off x="0" y="0"/>
          <a:ext cx="0" cy="0"/>
          <a:chOff x="0" y="0"/>
          <a:chExt cx="0" cy="0"/>
        </a:xfrm>
      </p:grpSpPr>
      <p:pic>
        <p:nvPicPr>
          <p:cNvPr id="556" name="Google Shape;556;p39"/>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557" name="Google Shape;557;p39"/>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58" name="Google Shape;558;p39"/>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Northfield Goal: </a:t>
            </a:r>
            <a:r>
              <a:rPr lang="en-US" sz="2800">
                <a:solidFill>
                  <a:srgbClr val="253B70"/>
                </a:solidFill>
                <a:latin typeface="Century Gothic"/>
                <a:ea typeface="Century Gothic"/>
                <a:cs typeface="Century Gothic"/>
                <a:sym typeface="Century Gothic"/>
              </a:rPr>
              <a:t>Build the coalition</a:t>
            </a:r>
            <a:endParaRPr/>
          </a:p>
        </p:txBody>
      </p:sp>
      <p:sp>
        <p:nvSpPr>
          <p:cNvPr id="559" name="Google Shape;559;p39"/>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560" name="Google Shape;560;p39"/>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561" name="Google Shape;561;p39"/>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562" name="Google Shape;562;p39"/>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563" name="Google Shape;563;p39"/>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564" name="Google Shape;564;p39"/>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565" name="Google Shape;565;p39"/>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566" name="Google Shape;566;p39"/>
          <p:cNvSpPr txBox="1"/>
          <p:nvPr/>
        </p:nvSpPr>
        <p:spPr>
          <a:xfrm>
            <a:off x="9200671" y="4295896"/>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Boards and Commissions</a:t>
            </a:r>
            <a:endParaRPr/>
          </a:p>
        </p:txBody>
      </p:sp>
      <p:sp>
        <p:nvSpPr>
          <p:cNvPr id="567" name="Google Shape;567;p39"/>
          <p:cNvSpPr txBox="1"/>
          <p:nvPr/>
        </p:nvSpPr>
        <p:spPr>
          <a:xfrm>
            <a:off x="254927" y="21191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568" name="Google Shape;568;p39"/>
          <p:cNvSpPr txBox="1"/>
          <p:nvPr/>
        </p:nvSpPr>
        <p:spPr>
          <a:xfrm>
            <a:off x="6503480" y="3684847"/>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Northfield </a:t>
            </a:r>
            <a:r>
              <a:rPr i="1" lang="en-US">
                <a:solidFill>
                  <a:schemeClr val="dk1"/>
                </a:solidFill>
                <a:latin typeface="Calibri"/>
                <a:ea typeface="Calibri"/>
                <a:cs typeface="Calibri"/>
                <a:sym typeface="Calibri"/>
              </a:rPr>
              <a:t>Chamber of Commerce</a:t>
            </a:r>
            <a:endParaRPr i="1"/>
          </a:p>
        </p:txBody>
      </p:sp>
      <p:sp>
        <p:nvSpPr>
          <p:cNvPr id="569" name="Google Shape;569;p39"/>
          <p:cNvSpPr txBox="1"/>
          <p:nvPr/>
        </p:nvSpPr>
        <p:spPr>
          <a:xfrm>
            <a:off x="9200671" y="2677146"/>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Mayor Pownell</a:t>
            </a:r>
            <a:endParaRPr/>
          </a:p>
        </p:txBody>
      </p:sp>
      <p:sp>
        <p:nvSpPr>
          <p:cNvPr id="570" name="Google Shape;570;p39"/>
          <p:cNvSpPr txBox="1"/>
          <p:nvPr/>
        </p:nvSpPr>
        <p:spPr>
          <a:xfrm>
            <a:off x="258196" y="2819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71" name="Google Shape;571;p39"/>
          <p:cNvSpPr txBox="1"/>
          <p:nvPr/>
        </p:nvSpPr>
        <p:spPr>
          <a:xfrm>
            <a:off x="9200671" y="342478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Growing Up Healthy</a:t>
            </a:r>
            <a:endParaRPr/>
          </a:p>
        </p:txBody>
      </p:sp>
      <p:sp>
        <p:nvSpPr>
          <p:cNvPr id="572" name="Google Shape;572;p39"/>
          <p:cNvSpPr txBox="1"/>
          <p:nvPr/>
        </p:nvSpPr>
        <p:spPr>
          <a:xfrm>
            <a:off x="9527277" y="2144943"/>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Three Rivers</a:t>
            </a:r>
            <a:r>
              <a:rPr lang="en-US" sz="1400">
                <a:solidFill>
                  <a:schemeClr val="dk1"/>
                </a:solidFill>
                <a:latin typeface="Calibri"/>
                <a:ea typeface="Calibri"/>
                <a:cs typeface="Calibri"/>
                <a:sym typeface="Calibri"/>
              </a:rPr>
              <a:t> </a:t>
            </a:r>
            <a:endParaRPr/>
          </a:p>
        </p:txBody>
      </p:sp>
      <p:sp>
        <p:nvSpPr>
          <p:cNvPr id="573" name="Google Shape;573;p39"/>
          <p:cNvSpPr txBox="1"/>
          <p:nvPr/>
        </p:nvSpPr>
        <p:spPr>
          <a:xfrm>
            <a:off x="258180" y="31822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574" name="Google Shape;574;p39"/>
          <p:cNvSpPr txBox="1"/>
          <p:nvPr/>
        </p:nvSpPr>
        <p:spPr>
          <a:xfrm>
            <a:off x="258171" y="42202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75" name="Google Shape;575;p39"/>
          <p:cNvSpPr txBox="1"/>
          <p:nvPr/>
        </p:nvSpPr>
        <p:spPr>
          <a:xfrm>
            <a:off x="6380796" y="178895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 </a:t>
            </a:r>
            <a:r>
              <a:rPr i="1" lang="en-US">
                <a:solidFill>
                  <a:schemeClr val="dk1"/>
                </a:solidFill>
                <a:latin typeface="Calibri"/>
                <a:ea typeface="Calibri"/>
                <a:cs typeface="Calibri"/>
                <a:sym typeface="Calibri"/>
              </a:rPr>
              <a:t>Northfield Shares, WINGS</a:t>
            </a:r>
            <a:endParaRPr/>
          </a:p>
        </p:txBody>
      </p:sp>
      <p:sp>
        <p:nvSpPr>
          <p:cNvPr id="576" name="Google Shape;576;p39"/>
          <p:cNvSpPr txBox="1"/>
          <p:nvPr/>
        </p:nvSpPr>
        <p:spPr>
          <a:xfrm>
            <a:off x="258171" y="4945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577" name="Google Shape;577;p39"/>
          <p:cNvSpPr txBox="1"/>
          <p:nvPr/>
        </p:nvSpPr>
        <p:spPr>
          <a:xfrm>
            <a:off x="9200671" y="154880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City Administrator and Police Chief</a:t>
            </a:r>
            <a:endParaRPr/>
          </a:p>
        </p:txBody>
      </p:sp>
      <p:sp>
        <p:nvSpPr>
          <p:cNvPr id="578" name="Google Shape;578;p39"/>
          <p:cNvSpPr txBox="1"/>
          <p:nvPr/>
        </p:nvSpPr>
        <p:spPr>
          <a:xfrm>
            <a:off x="254877" y="600886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579" name="Google Shape;579;p39"/>
          <p:cNvSpPr txBox="1"/>
          <p:nvPr/>
        </p:nvSpPr>
        <p:spPr>
          <a:xfrm>
            <a:off x="261505" y="56209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580" name="Google Shape;580;p39"/>
          <p:cNvSpPr txBox="1"/>
          <p:nvPr/>
        </p:nvSpPr>
        <p:spPr>
          <a:xfrm>
            <a:off x="9371396" y="93703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Rice County Ready for K</a:t>
            </a:r>
            <a:endParaRPr/>
          </a:p>
        </p:txBody>
      </p:sp>
      <p:sp>
        <p:nvSpPr>
          <p:cNvPr id="581" name="Google Shape;581;p39"/>
          <p:cNvSpPr txBox="1"/>
          <p:nvPr/>
        </p:nvSpPr>
        <p:spPr>
          <a:xfrm>
            <a:off x="254873" y="822685"/>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
        <p:nvSpPr>
          <p:cNvPr id="582" name="Google Shape;582;p39"/>
          <p:cNvSpPr txBox="1"/>
          <p:nvPr/>
        </p:nvSpPr>
        <p:spPr>
          <a:xfrm>
            <a:off x="6419055" y="2531397"/>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Faribault </a:t>
            </a:r>
            <a:r>
              <a:rPr i="1" lang="en-US">
                <a:solidFill>
                  <a:schemeClr val="dk1"/>
                </a:solidFill>
                <a:latin typeface="Calibri"/>
                <a:ea typeface="Calibri"/>
                <a:cs typeface="Calibri"/>
                <a:sym typeface="Calibri"/>
              </a:rPr>
              <a:t>Chamber of Commerce</a:t>
            </a:r>
            <a:endParaRPr i="1"/>
          </a:p>
        </p:txBody>
      </p:sp>
      <p:sp>
        <p:nvSpPr>
          <p:cNvPr id="583" name="Google Shape;583;p39"/>
          <p:cNvSpPr txBox="1"/>
          <p:nvPr/>
        </p:nvSpPr>
        <p:spPr>
          <a:xfrm>
            <a:off x="6263621" y="452805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 </a:t>
            </a:r>
            <a:r>
              <a:rPr i="1" lang="en-US">
                <a:solidFill>
                  <a:schemeClr val="dk1"/>
                </a:solidFill>
                <a:latin typeface="Calibri"/>
                <a:ea typeface="Calibri"/>
                <a:cs typeface="Calibri"/>
                <a:sym typeface="Calibri"/>
              </a:rPr>
              <a:t>Faribault Foundation, RCAUW</a:t>
            </a:r>
            <a:endParaRPr/>
          </a:p>
        </p:txBody>
      </p:sp>
      <p:sp>
        <p:nvSpPr>
          <p:cNvPr id="584" name="Google Shape;584;p39"/>
          <p:cNvSpPr txBox="1"/>
          <p:nvPr/>
        </p:nvSpPr>
        <p:spPr>
          <a:xfrm>
            <a:off x="7776850" y="1418750"/>
            <a:ext cx="15945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 </a:t>
            </a:r>
            <a:r>
              <a:rPr i="1" lang="en-US">
                <a:solidFill>
                  <a:schemeClr val="dk1"/>
                </a:solidFill>
                <a:latin typeface="Calibri"/>
                <a:ea typeface="Calibri"/>
                <a:cs typeface="Calibri"/>
                <a:sym typeface="Calibri"/>
              </a:rPr>
              <a:t>SMIF</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descr="Medium shot of kids playing with toys&#10;&#10;Description automatically generated with low confidence" id="590" name="Google Shape;590;p40"/>
          <p:cNvPicPr preferRelativeResize="0"/>
          <p:nvPr/>
        </p:nvPicPr>
        <p:blipFill rotWithShape="1">
          <a:blip r:embed="rId3">
            <a:alphaModFix/>
          </a:blip>
          <a:srcRect b="45030" l="0" r="0" t="0"/>
          <a:stretch/>
        </p:blipFill>
        <p:spPr>
          <a:xfrm>
            <a:off x="0" y="-390299"/>
            <a:ext cx="12174801" cy="3083775"/>
          </a:xfrm>
          <a:prstGeom prst="rect">
            <a:avLst/>
          </a:prstGeom>
          <a:noFill/>
          <a:ln>
            <a:noFill/>
          </a:ln>
        </p:spPr>
      </p:pic>
      <p:sp>
        <p:nvSpPr>
          <p:cNvPr id="591" name="Google Shape;591;p40"/>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92" name="Google Shape;592;p40"/>
          <p:cNvSpPr txBox="1"/>
          <p:nvPr/>
        </p:nvSpPr>
        <p:spPr>
          <a:xfrm>
            <a:off x="1253514" y="403645"/>
            <a:ext cx="57377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Prioritize Coalition Engagement</a:t>
            </a:r>
            <a:endParaRPr/>
          </a:p>
        </p:txBody>
      </p:sp>
      <p:sp>
        <p:nvSpPr>
          <p:cNvPr id="593" name="Google Shape;593;p40"/>
          <p:cNvSpPr/>
          <p:nvPr/>
        </p:nvSpPr>
        <p:spPr>
          <a:xfrm>
            <a:off x="9218279" y="6613753"/>
            <a:ext cx="2135521"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Select photos by Allison Shelley for EDUimages</a:t>
            </a:r>
            <a:endParaRPr sz="800">
              <a:solidFill>
                <a:schemeClr val="dk1"/>
              </a:solidFill>
              <a:latin typeface="Calibri"/>
              <a:ea typeface="Calibri"/>
              <a:cs typeface="Calibri"/>
              <a:sym typeface="Calibri"/>
            </a:endParaRPr>
          </a:p>
        </p:txBody>
      </p:sp>
      <p:sp>
        <p:nvSpPr>
          <p:cNvPr id="594" name="Google Shape;594;p40"/>
          <p:cNvSpPr/>
          <p:nvPr/>
        </p:nvSpPr>
        <p:spPr>
          <a:xfrm>
            <a:off x="452774" y="295071"/>
            <a:ext cx="740369" cy="74036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40"/>
          <p:cNvSpPr txBox="1"/>
          <p:nvPr/>
        </p:nvSpPr>
        <p:spPr>
          <a:xfrm>
            <a:off x="452771" y="480589"/>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3</a:t>
            </a:r>
            <a:endParaRPr/>
          </a:p>
        </p:txBody>
      </p:sp>
      <p:pic>
        <p:nvPicPr>
          <p:cNvPr descr="Timeline&#10;&#10;Description automatically generated with medium confidence" id="596" name="Google Shape;596;p40"/>
          <p:cNvPicPr preferRelativeResize="0"/>
          <p:nvPr/>
        </p:nvPicPr>
        <p:blipFill rotWithShape="1">
          <a:blip r:embed="rId4">
            <a:alphaModFix/>
          </a:blip>
          <a:srcRect b="0" l="0" r="0" t="0"/>
          <a:stretch/>
        </p:blipFill>
        <p:spPr>
          <a:xfrm>
            <a:off x="2513417" y="3554533"/>
            <a:ext cx="2847116" cy="2691486"/>
          </a:xfrm>
          <a:prstGeom prst="rect">
            <a:avLst/>
          </a:prstGeom>
          <a:noFill/>
          <a:ln>
            <a:noFill/>
          </a:ln>
        </p:spPr>
      </p:pic>
      <p:sp>
        <p:nvSpPr>
          <p:cNvPr id="597" name="Google Shape;597;p40"/>
          <p:cNvSpPr/>
          <p:nvPr/>
        </p:nvSpPr>
        <p:spPr>
          <a:xfrm>
            <a:off x="4182374" y="3836113"/>
            <a:ext cx="1370700" cy="608700"/>
          </a:xfrm>
          <a:prstGeom prst="roundRect">
            <a:avLst>
              <a:gd fmla="val 16667" name="adj"/>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Prioritize those who are here</a:t>
            </a:r>
            <a:endParaRPr/>
          </a:p>
        </p:txBody>
      </p:sp>
      <p:sp>
        <p:nvSpPr>
          <p:cNvPr id="598" name="Google Shape;598;p40"/>
          <p:cNvSpPr txBox="1"/>
          <p:nvPr/>
        </p:nvSpPr>
        <p:spPr>
          <a:xfrm>
            <a:off x="7154021" y="3185232"/>
            <a:ext cx="3806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6"/>
                </a:solidFill>
                <a:latin typeface="Century Gothic"/>
                <a:ea typeface="Century Gothic"/>
                <a:cs typeface="Century Gothic"/>
                <a:sym typeface="Century Gothic"/>
              </a:rPr>
              <a:t>How will you engage them?</a:t>
            </a:r>
            <a:endParaRPr/>
          </a:p>
        </p:txBody>
      </p:sp>
      <p:sp>
        <p:nvSpPr>
          <p:cNvPr id="599" name="Google Shape;599;p40"/>
          <p:cNvSpPr/>
          <p:nvPr/>
        </p:nvSpPr>
        <p:spPr>
          <a:xfrm>
            <a:off x="6505418" y="3068206"/>
            <a:ext cx="541800" cy="5418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40"/>
          <p:cNvSpPr txBox="1"/>
          <p:nvPr/>
        </p:nvSpPr>
        <p:spPr>
          <a:xfrm>
            <a:off x="1063045" y="3185232"/>
            <a:ext cx="291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entury Gothic"/>
                <a:ea typeface="Century Gothic"/>
                <a:cs typeface="Century Gothic"/>
                <a:sym typeface="Century Gothic"/>
              </a:rPr>
              <a:t>Who will you prioritize?</a:t>
            </a:r>
            <a:endParaRPr/>
          </a:p>
        </p:txBody>
      </p:sp>
      <p:sp>
        <p:nvSpPr>
          <p:cNvPr id="601" name="Google Shape;601;p40"/>
          <p:cNvSpPr/>
          <p:nvPr/>
        </p:nvSpPr>
        <p:spPr>
          <a:xfrm>
            <a:off x="446167" y="3064677"/>
            <a:ext cx="541800" cy="541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40"/>
          <p:cNvSpPr txBox="1"/>
          <p:nvPr/>
        </p:nvSpPr>
        <p:spPr>
          <a:xfrm>
            <a:off x="6505418" y="3185234"/>
            <a:ext cx="541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B</a:t>
            </a:r>
            <a:endParaRPr/>
          </a:p>
        </p:txBody>
      </p:sp>
      <p:sp>
        <p:nvSpPr>
          <p:cNvPr id="603" name="Google Shape;603;p40"/>
          <p:cNvSpPr txBox="1"/>
          <p:nvPr/>
        </p:nvSpPr>
        <p:spPr>
          <a:xfrm>
            <a:off x="446167" y="3185232"/>
            <a:ext cx="541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A</a:t>
            </a:r>
            <a:endParaRPr/>
          </a:p>
        </p:txBody>
      </p:sp>
      <p:sp>
        <p:nvSpPr>
          <p:cNvPr id="604" name="Google Shape;604;p40"/>
          <p:cNvSpPr txBox="1"/>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3F3F3F"/>
                </a:solidFill>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sz="1200" u="sng">
                <a:solidFill>
                  <a:srgbClr val="3F3F3F"/>
                </a:solidFill>
                <a:latin typeface="Calibri"/>
                <a:ea typeface="Calibri"/>
                <a:cs typeface="Calibri"/>
                <a:sym typeface="Calibri"/>
                <a:hlinkClick r:id="rId5">
                  <a:extLst>
                    <a:ext uri="{A12FA001-AC4F-418D-AE19-62706E023703}">
                      <ahyp:hlinkClr val="tx"/>
                    </a:ext>
                  </a:extLst>
                </a:hlinkClick>
              </a:rPr>
              <a:t>childrensfundingproject.org</a:t>
            </a:r>
            <a:r>
              <a:rPr lang="en-US" sz="1200" u="sng">
                <a:solidFill>
                  <a:srgbClr val="3F3F3F"/>
                </a:solidFill>
                <a:latin typeface="Calibri"/>
                <a:ea typeface="Calibri"/>
                <a:cs typeface="Calibri"/>
                <a:sym typeface="Calibri"/>
              </a:rPr>
              <a:t> </a:t>
            </a:r>
            <a:endParaRPr sz="1200">
              <a:solidFill>
                <a:srgbClr val="3F3F3F"/>
              </a:solidFill>
              <a:latin typeface="Calibri"/>
              <a:ea typeface="Calibri"/>
              <a:cs typeface="Calibri"/>
              <a:sym typeface="Calibri"/>
            </a:endParaRPr>
          </a:p>
        </p:txBody>
      </p:sp>
      <p:sp>
        <p:nvSpPr>
          <p:cNvPr id="605" name="Google Shape;605;p40"/>
          <p:cNvSpPr txBox="1"/>
          <p:nvPr/>
        </p:nvSpPr>
        <p:spPr>
          <a:xfrm>
            <a:off x="7154021" y="3606508"/>
            <a:ext cx="4665900" cy="1638600"/>
          </a:xfrm>
          <a:prstGeom prst="rect">
            <a:avLst/>
          </a:prstGeom>
          <a:noFill/>
          <a:ln>
            <a:noFill/>
          </a:ln>
        </p:spPr>
        <p:txBody>
          <a:bodyPr anchorCtr="0" anchor="t" bIns="45700" lIns="91425" spcFirstLastPara="1" rIns="91425" wrap="square" tIns="45700">
            <a:noAutofit/>
          </a:bodyPr>
          <a:lstStyle/>
          <a:p>
            <a:pPr indent="-285753" lvl="0" marL="285753" marR="0" rtl="0" algn="l">
              <a:lnSpc>
                <a:spcPct val="150000"/>
              </a:lnSpc>
              <a:spcBef>
                <a:spcPts val="0"/>
              </a:spcBef>
              <a:spcAft>
                <a:spcPts val="0"/>
              </a:spcAft>
              <a:buClr>
                <a:srgbClr val="253B70"/>
              </a:buClr>
              <a:buSzPts val="1600"/>
              <a:buFont typeface="Courier New"/>
              <a:buChar char="o"/>
            </a:pPr>
            <a:r>
              <a:rPr lang="en-US" sz="1600">
                <a:solidFill>
                  <a:srgbClr val="253B70"/>
                </a:solidFill>
                <a:latin typeface="Calibri"/>
                <a:ea typeface="Calibri"/>
                <a:cs typeface="Calibri"/>
                <a:sym typeface="Calibri"/>
              </a:rPr>
              <a:t>Kitchen Cabinet</a:t>
            </a:r>
            <a:endParaRPr/>
          </a:p>
          <a:p>
            <a:pPr indent="-285753" lvl="0" marL="285753" marR="0" rtl="0" algn="l">
              <a:lnSpc>
                <a:spcPct val="150000"/>
              </a:lnSpc>
              <a:spcBef>
                <a:spcPts val="0"/>
              </a:spcBef>
              <a:spcAft>
                <a:spcPts val="0"/>
              </a:spcAft>
              <a:buClr>
                <a:srgbClr val="253B70"/>
              </a:buClr>
              <a:buSzPts val="1600"/>
              <a:buFont typeface="Courier New"/>
              <a:buChar char="o"/>
            </a:pPr>
            <a:r>
              <a:rPr lang="en-US" sz="1600">
                <a:solidFill>
                  <a:srgbClr val="253B70"/>
                </a:solidFill>
                <a:latin typeface="Calibri"/>
                <a:ea typeface="Calibri"/>
                <a:cs typeface="Calibri"/>
                <a:sym typeface="Calibri"/>
              </a:rPr>
              <a:t>Steering Committee</a:t>
            </a:r>
            <a:endParaRPr/>
          </a:p>
          <a:p>
            <a:pPr indent="-285753" lvl="0" marL="285753" marR="0" rtl="0" algn="l">
              <a:lnSpc>
                <a:spcPct val="150000"/>
              </a:lnSpc>
              <a:spcBef>
                <a:spcPts val="0"/>
              </a:spcBef>
              <a:spcAft>
                <a:spcPts val="0"/>
              </a:spcAft>
              <a:buClr>
                <a:srgbClr val="253B70"/>
              </a:buClr>
              <a:buSzPts val="1600"/>
              <a:buFont typeface="Courier New"/>
              <a:buChar char="o"/>
            </a:pPr>
            <a:r>
              <a:rPr lang="en-US" sz="1600">
                <a:solidFill>
                  <a:srgbClr val="253B70"/>
                </a:solidFill>
                <a:latin typeface="Calibri"/>
                <a:ea typeface="Calibri"/>
                <a:cs typeface="Calibri"/>
                <a:sym typeface="Calibri"/>
              </a:rPr>
              <a:t>Subcommittee / Working Group</a:t>
            </a:r>
            <a:endParaRPr/>
          </a:p>
          <a:p>
            <a:pPr indent="-285753" lvl="0" marL="285753" marR="0" rtl="0" algn="l">
              <a:lnSpc>
                <a:spcPct val="150000"/>
              </a:lnSpc>
              <a:spcBef>
                <a:spcPts val="0"/>
              </a:spcBef>
              <a:spcAft>
                <a:spcPts val="0"/>
              </a:spcAft>
              <a:buClr>
                <a:srgbClr val="253B70"/>
              </a:buClr>
              <a:buSzPts val="1600"/>
              <a:buFont typeface="Courier New"/>
              <a:buChar char="o"/>
            </a:pPr>
            <a:r>
              <a:rPr lang="en-US" sz="1600">
                <a:solidFill>
                  <a:srgbClr val="253B70"/>
                </a:solidFill>
                <a:latin typeface="Calibri"/>
                <a:ea typeface="Calibri"/>
                <a:cs typeface="Calibri"/>
                <a:sym typeface="Calibri"/>
              </a:rPr>
              <a:t>Speaker’s Bureau</a:t>
            </a:r>
            <a:endParaRPr/>
          </a:p>
          <a:p>
            <a:pPr indent="-285753" lvl="0" marL="285753" marR="0" rtl="0" algn="l">
              <a:lnSpc>
                <a:spcPct val="150000"/>
              </a:lnSpc>
              <a:spcBef>
                <a:spcPts val="0"/>
              </a:spcBef>
              <a:spcAft>
                <a:spcPts val="0"/>
              </a:spcAft>
              <a:buClr>
                <a:srgbClr val="253B70"/>
              </a:buClr>
              <a:buSzPts val="1600"/>
              <a:buFont typeface="Courier New"/>
              <a:buChar char="o"/>
            </a:pPr>
            <a:r>
              <a:rPr lang="en-US" sz="1600">
                <a:solidFill>
                  <a:srgbClr val="253B70"/>
                </a:solidFill>
                <a:latin typeface="Calibri"/>
                <a:ea typeface="Calibri"/>
                <a:cs typeface="Calibri"/>
                <a:sym typeface="Calibri"/>
              </a:rPr>
              <a:t>Endorser</a:t>
            </a:r>
            <a:endParaRPr/>
          </a:p>
          <a:p>
            <a:pPr indent="-285753" lvl="0" marL="285753" marR="0" rtl="0" algn="l">
              <a:lnSpc>
                <a:spcPct val="150000"/>
              </a:lnSpc>
              <a:spcBef>
                <a:spcPts val="0"/>
              </a:spcBef>
              <a:spcAft>
                <a:spcPts val="0"/>
              </a:spcAft>
              <a:buClr>
                <a:srgbClr val="253B70"/>
              </a:buClr>
              <a:buSzPts val="1600"/>
              <a:buFont typeface="Courier New"/>
              <a:buChar char="o"/>
            </a:pPr>
            <a:r>
              <a:rPr lang="en-US" sz="1600">
                <a:solidFill>
                  <a:srgbClr val="253B70"/>
                </a:solidFill>
                <a:latin typeface="Calibri"/>
                <a:ea typeface="Calibri"/>
                <a:cs typeface="Calibri"/>
                <a:sym typeface="Calibri"/>
              </a:rPr>
              <a:t>Financial Contributor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0" name="Shape 610"/>
        <p:cNvGrpSpPr/>
        <p:nvPr/>
      </p:nvGrpSpPr>
      <p:grpSpPr>
        <a:xfrm>
          <a:off x="0" y="0"/>
          <a:ext cx="0" cy="0"/>
          <a:chOff x="0" y="0"/>
          <a:chExt cx="0" cy="0"/>
        </a:xfrm>
      </p:grpSpPr>
      <p:sp>
        <p:nvSpPr>
          <p:cNvPr id="611" name="Google Shape;611;p41"/>
          <p:cNvSpPr txBox="1"/>
          <p:nvPr/>
        </p:nvSpPr>
        <p:spPr>
          <a:xfrm>
            <a:off x="7569899" y="2681363"/>
            <a:ext cx="17859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Philanthropy</a:t>
            </a:r>
            <a:r>
              <a:rPr lang="en-US">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Baptist Community Ministries</a:t>
            </a:r>
            <a:endParaRPr/>
          </a:p>
        </p:txBody>
      </p:sp>
      <p:sp>
        <p:nvSpPr>
          <p:cNvPr id="612" name="Google Shape;612;p41"/>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13" name="Google Shape;613;p41"/>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700">
                <a:solidFill>
                  <a:srgbClr val="253B70"/>
                </a:solidFill>
                <a:latin typeface="Century Gothic"/>
                <a:ea typeface="Century Gothic"/>
                <a:cs typeface="Century Gothic"/>
                <a:sym typeface="Century Gothic"/>
              </a:rPr>
              <a:t>Prevent organized opposition from business or anti-tax groups</a:t>
            </a:r>
            <a:endParaRPr sz="1300"/>
          </a:p>
        </p:txBody>
      </p:sp>
      <p:sp>
        <p:nvSpPr>
          <p:cNvPr id="614" name="Google Shape;614;p41"/>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615" name="Google Shape;615;p41"/>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616" name="Google Shape;616;p41"/>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617" name="Google Shape;617;p41"/>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618" name="Google Shape;618;p41"/>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619" name="Google Shape;619;p41"/>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620" name="Google Shape;620;p41"/>
          <p:cNvSpPr txBox="1"/>
          <p:nvPr/>
        </p:nvSpPr>
        <p:spPr>
          <a:xfrm>
            <a:off x="6416700" y="2011425"/>
            <a:ext cx="2288400" cy="523200"/>
          </a:xfrm>
          <a:prstGeom prst="rect">
            <a:avLst/>
          </a:prstGeom>
          <a:solidFill>
            <a:srgbClr val="FAD79D"/>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Civic Engagement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Bureau of Governmental Responsibility</a:t>
            </a:r>
            <a:endParaRPr/>
          </a:p>
        </p:txBody>
      </p:sp>
      <p:sp>
        <p:nvSpPr>
          <p:cNvPr id="621" name="Google Shape;621;p41"/>
          <p:cNvSpPr txBox="1"/>
          <p:nvPr/>
        </p:nvSpPr>
        <p:spPr>
          <a:xfrm>
            <a:off x="6503475" y="3586425"/>
            <a:ext cx="2448600" cy="523200"/>
          </a:xfrm>
          <a:prstGeom prst="rect">
            <a:avLst/>
          </a:prstGeom>
          <a:solidFill>
            <a:srgbClr val="FAD79D"/>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Education</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GNO Collaborative of Charter Schools</a:t>
            </a:r>
            <a:r>
              <a:rPr lang="en-US" sz="1400">
                <a:solidFill>
                  <a:schemeClr val="dk1"/>
                </a:solidFill>
                <a:latin typeface="Calibri"/>
                <a:ea typeface="Calibri"/>
                <a:cs typeface="Calibri"/>
                <a:sym typeface="Calibri"/>
              </a:rPr>
              <a:t> </a:t>
            </a:r>
            <a:endParaRPr/>
          </a:p>
        </p:txBody>
      </p:sp>
      <p:sp>
        <p:nvSpPr>
          <p:cNvPr id="622" name="Google Shape;622;p41"/>
          <p:cNvSpPr txBox="1"/>
          <p:nvPr/>
        </p:nvSpPr>
        <p:spPr>
          <a:xfrm>
            <a:off x="6791025" y="1418750"/>
            <a:ext cx="1393800" cy="523200"/>
          </a:xfrm>
          <a:prstGeom prst="rect">
            <a:avLst/>
          </a:prstGeom>
          <a:solidFill>
            <a:srgbClr val="FAD79D"/>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Business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NOLA Business Council</a:t>
            </a:r>
            <a:endParaRPr/>
          </a:p>
        </p:txBody>
      </p:sp>
      <p:sp>
        <p:nvSpPr>
          <p:cNvPr id="623" name="Google Shape;623;p41"/>
          <p:cNvSpPr txBox="1"/>
          <p:nvPr/>
        </p:nvSpPr>
        <p:spPr>
          <a:xfrm>
            <a:off x="8951600" y="2223450"/>
            <a:ext cx="1701900" cy="523200"/>
          </a:xfrm>
          <a:prstGeom prst="rect">
            <a:avLst/>
          </a:prstGeom>
          <a:solidFill>
            <a:srgbClr val="FAD79D"/>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City Council President</a:t>
            </a:r>
            <a:endParaRPr/>
          </a:p>
        </p:txBody>
      </p:sp>
      <p:sp>
        <p:nvSpPr>
          <p:cNvPr id="624" name="Google Shape;624;p41"/>
          <p:cNvSpPr txBox="1"/>
          <p:nvPr/>
        </p:nvSpPr>
        <p:spPr>
          <a:xfrm>
            <a:off x="3752800" y="2486050"/>
            <a:ext cx="1445400" cy="738900"/>
          </a:xfrm>
          <a:prstGeom prst="rect">
            <a:avLst/>
          </a:prstGeom>
          <a:solidFill>
            <a:srgbClr val="FAD79D"/>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Lakeview N’hood Association</a:t>
            </a:r>
            <a:endParaRPr/>
          </a:p>
        </p:txBody>
      </p:sp>
      <p:sp>
        <p:nvSpPr>
          <p:cNvPr id="625" name="Google Shape;625;p41"/>
          <p:cNvSpPr txBox="1"/>
          <p:nvPr/>
        </p:nvSpPr>
        <p:spPr>
          <a:xfrm>
            <a:off x="10936575" y="2426925"/>
            <a:ext cx="1086900" cy="523200"/>
          </a:xfrm>
          <a:prstGeom prst="rect">
            <a:avLst/>
          </a:prstGeom>
          <a:solidFill>
            <a:srgbClr val="FAD79D"/>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Nonprofit</a:t>
            </a:r>
            <a:r>
              <a:rPr b="1" lang="en-US" sz="14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United Way</a:t>
            </a:r>
            <a:endParaRPr/>
          </a:p>
        </p:txBody>
      </p:sp>
      <p:sp>
        <p:nvSpPr>
          <p:cNvPr id="626" name="Google Shape;626;p41"/>
          <p:cNvSpPr txBox="1"/>
          <p:nvPr/>
        </p:nvSpPr>
        <p:spPr>
          <a:xfrm>
            <a:off x="5247825" y="2486050"/>
            <a:ext cx="1445400" cy="523200"/>
          </a:xfrm>
          <a:prstGeom prst="rect">
            <a:avLst/>
          </a:prstGeom>
          <a:solidFill>
            <a:srgbClr val="FAD79D"/>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Political Action</a:t>
            </a:r>
            <a:r>
              <a:rPr lang="en-US">
                <a:solidFill>
                  <a:schemeClr val="dk1"/>
                </a:solidFill>
                <a:latin typeface="Calibri"/>
                <a:ea typeface="Calibri"/>
                <a:cs typeface="Calibri"/>
                <a:sym typeface="Calibri"/>
              </a:rPr>
              <a:t>: GNO Republicans</a:t>
            </a:r>
            <a:endParaRPr/>
          </a:p>
        </p:txBody>
      </p:sp>
      <p:sp>
        <p:nvSpPr>
          <p:cNvPr id="627" name="Google Shape;627;p41"/>
          <p:cNvSpPr txBox="1"/>
          <p:nvPr/>
        </p:nvSpPr>
        <p:spPr>
          <a:xfrm>
            <a:off x="7702625" y="5759125"/>
            <a:ext cx="18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United Teachers of New Orleans</a:t>
            </a:r>
            <a:endParaRPr/>
          </a:p>
        </p:txBody>
      </p:sp>
      <p:sp>
        <p:nvSpPr>
          <p:cNvPr id="628" name="Google Shape;628;p41"/>
          <p:cNvSpPr txBox="1"/>
          <p:nvPr/>
        </p:nvSpPr>
        <p:spPr>
          <a:xfrm>
            <a:off x="4957355" y="4220247"/>
            <a:ext cx="2448600" cy="523200"/>
          </a:xfrm>
          <a:prstGeom prst="rect">
            <a:avLst/>
          </a:prstGeom>
          <a:solidFill>
            <a:srgbClr val="FAD79D"/>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NOLA Metro Association of Realtors</a:t>
            </a:r>
            <a:endParaRPr/>
          </a:p>
        </p:txBody>
      </p:sp>
      <p:sp>
        <p:nvSpPr>
          <p:cNvPr id="629" name="Google Shape;629;p41"/>
          <p:cNvSpPr txBox="1"/>
          <p:nvPr/>
        </p:nvSpPr>
        <p:spPr>
          <a:xfrm>
            <a:off x="7569900" y="4220250"/>
            <a:ext cx="14454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Elected Officials</a:t>
            </a:r>
            <a:r>
              <a:rPr lang="en-US">
                <a:solidFill>
                  <a:schemeClr val="dk1"/>
                </a:solidFill>
                <a:latin typeface="Calibri"/>
                <a:ea typeface="Calibri"/>
                <a:cs typeface="Calibri"/>
                <a:sym typeface="Calibri"/>
              </a:rPr>
              <a:t>: District Attorney</a:t>
            </a:r>
            <a:endParaRPr/>
          </a:p>
        </p:txBody>
      </p:sp>
      <p:sp>
        <p:nvSpPr>
          <p:cNvPr id="630" name="Google Shape;630;p41"/>
          <p:cNvSpPr txBox="1"/>
          <p:nvPr/>
        </p:nvSpPr>
        <p:spPr>
          <a:xfrm>
            <a:off x="9043250" y="3091200"/>
            <a:ext cx="1393800" cy="523200"/>
          </a:xfrm>
          <a:prstGeom prst="rect">
            <a:avLst/>
          </a:prstGeom>
          <a:solidFill>
            <a:srgbClr val="FAD79D"/>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Business</a:t>
            </a:r>
            <a:r>
              <a:rPr lang="en-US" sz="1400">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lang="en-US">
                <a:solidFill>
                  <a:schemeClr val="dk1"/>
                </a:solidFill>
                <a:latin typeface="Calibri"/>
                <a:ea typeface="Calibri"/>
                <a:cs typeface="Calibri"/>
                <a:sym typeface="Calibri"/>
              </a:rPr>
              <a:t>NOLA Chamber</a:t>
            </a:r>
            <a:endParaRPr/>
          </a:p>
        </p:txBody>
      </p:sp>
      <p:sp>
        <p:nvSpPr>
          <p:cNvPr id="631" name="Google Shape;631;p41"/>
          <p:cNvSpPr/>
          <p:nvPr/>
        </p:nvSpPr>
        <p:spPr>
          <a:xfrm>
            <a:off x="529684" y="1201555"/>
            <a:ext cx="740400" cy="740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41"/>
          <p:cNvSpPr txBox="1"/>
          <p:nvPr/>
        </p:nvSpPr>
        <p:spPr>
          <a:xfrm>
            <a:off x="529681" y="1387073"/>
            <a:ext cx="740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1</a:t>
            </a:r>
            <a:endParaRPr/>
          </a:p>
        </p:txBody>
      </p:sp>
      <p:sp>
        <p:nvSpPr>
          <p:cNvPr id="633" name="Google Shape;633;p41"/>
          <p:cNvSpPr txBox="1"/>
          <p:nvPr/>
        </p:nvSpPr>
        <p:spPr>
          <a:xfrm>
            <a:off x="1338325" y="1310125"/>
            <a:ext cx="2684100" cy="523200"/>
          </a:xfrm>
          <a:prstGeom prst="rect">
            <a:avLst/>
          </a:prstGeom>
          <a:solidFill>
            <a:srgbClr val="FAD79D"/>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Secure “Full Throated” Support from Key </a:t>
            </a:r>
            <a:r>
              <a:rPr b="1" lang="en-US" sz="1400">
                <a:solidFill>
                  <a:schemeClr val="dk1"/>
                </a:solidFill>
                <a:latin typeface="Calibri"/>
                <a:ea typeface="Calibri"/>
                <a:cs typeface="Calibri"/>
                <a:sym typeface="Calibri"/>
              </a:rPr>
              <a:t>Business</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Influencers</a:t>
            </a:r>
            <a:endParaRPr b="1"/>
          </a:p>
        </p:txBody>
      </p:sp>
      <p:sp>
        <p:nvSpPr>
          <p:cNvPr id="634" name="Google Shape;634;p41"/>
          <p:cNvSpPr/>
          <p:nvPr/>
        </p:nvSpPr>
        <p:spPr>
          <a:xfrm>
            <a:off x="482260" y="2223458"/>
            <a:ext cx="740400" cy="740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41"/>
          <p:cNvSpPr txBox="1"/>
          <p:nvPr/>
        </p:nvSpPr>
        <p:spPr>
          <a:xfrm>
            <a:off x="482257" y="2408976"/>
            <a:ext cx="740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2</a:t>
            </a:r>
            <a:endParaRPr/>
          </a:p>
        </p:txBody>
      </p:sp>
      <p:sp>
        <p:nvSpPr>
          <p:cNvPr id="636" name="Google Shape;636;p41"/>
          <p:cNvSpPr txBox="1"/>
          <p:nvPr/>
        </p:nvSpPr>
        <p:spPr>
          <a:xfrm>
            <a:off x="1270075" y="2332025"/>
            <a:ext cx="2288400" cy="523200"/>
          </a:xfrm>
          <a:prstGeom prst="rect">
            <a:avLst/>
          </a:prstGeom>
          <a:solidFill>
            <a:srgbClr val="FAD79D"/>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Educate &amp; Engage Potential Opposition</a:t>
            </a:r>
            <a:endParaRPr b="1"/>
          </a:p>
        </p:txBody>
      </p:sp>
      <p:sp>
        <p:nvSpPr>
          <p:cNvPr id="637" name="Google Shape;637;p41"/>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6" name="Shape 156"/>
        <p:cNvGrpSpPr/>
        <p:nvPr/>
      </p:nvGrpSpPr>
      <p:grpSpPr>
        <a:xfrm>
          <a:off x="0" y="0"/>
          <a:ext cx="0" cy="0"/>
          <a:chOff x="0" y="0"/>
          <a:chExt cx="0" cy="0"/>
        </a:xfrm>
      </p:grpSpPr>
      <p:sp>
        <p:nvSpPr>
          <p:cNvPr id="157" name="Google Shape;157;p24"/>
          <p:cNvSpPr txBox="1"/>
          <p:nvPr/>
        </p:nvSpPr>
        <p:spPr>
          <a:xfrm>
            <a:off x="6096000" y="1092557"/>
            <a:ext cx="5364479" cy="6553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253B70"/>
                </a:solidFill>
                <a:latin typeface="Century Gothic"/>
                <a:ea typeface="Century Gothic"/>
                <a:cs typeface="Century Gothic"/>
                <a:sym typeface="Century Gothic"/>
              </a:rPr>
              <a:t>Objective</a:t>
            </a:r>
            <a:endParaRPr/>
          </a:p>
        </p:txBody>
      </p:sp>
      <p:sp>
        <p:nvSpPr>
          <p:cNvPr id="158" name="Google Shape;158;p24"/>
          <p:cNvSpPr txBox="1"/>
          <p:nvPr/>
        </p:nvSpPr>
        <p:spPr>
          <a:xfrm>
            <a:off x="6105200" y="1804499"/>
            <a:ext cx="5714841" cy="2230739"/>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0" i="0" lang="en-US" sz="1800" u="none" cap="none" strike="noStrike">
                <a:solidFill>
                  <a:srgbClr val="000000"/>
                </a:solidFill>
                <a:latin typeface="Calibri"/>
                <a:ea typeface="Calibri"/>
                <a:cs typeface="Calibri"/>
                <a:sym typeface="Calibri"/>
              </a:rPr>
              <a:t>To support communities working to advance successful efforts to secure dedicated funding for children in </a:t>
            </a:r>
            <a:r>
              <a:rPr b="1" i="0" lang="en-US" sz="1800" u="none" cap="none" strike="noStrike">
                <a:solidFill>
                  <a:srgbClr val="000000"/>
                </a:solidFill>
                <a:latin typeface="Calibri"/>
                <a:ea typeface="Calibri"/>
                <a:cs typeface="Calibri"/>
                <a:sym typeface="Calibri"/>
              </a:rPr>
              <a:t>thinking through and building a strong, diverse, and effective coalition to support their success</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3F3F3F"/>
              </a:solidFill>
              <a:latin typeface="Calibri"/>
              <a:ea typeface="Calibri"/>
              <a:cs typeface="Calibri"/>
              <a:sym typeface="Calibri"/>
            </a:endParaRPr>
          </a:p>
        </p:txBody>
      </p:sp>
      <p:sp>
        <p:nvSpPr>
          <p:cNvPr id="159" name="Google Shape;159;p24"/>
          <p:cNvSpPr txBox="1"/>
          <p:nvPr/>
        </p:nvSpPr>
        <p:spPr>
          <a:xfrm>
            <a:off x="6413662" y="5368012"/>
            <a:ext cx="13147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chemeClr val="lt1"/>
                </a:solidFill>
                <a:latin typeface="Century Gothic"/>
                <a:ea typeface="Century Gothic"/>
                <a:cs typeface="Century Gothic"/>
                <a:sym typeface="Century Gothic"/>
              </a:rPr>
              <a:t>Your Title Here</a:t>
            </a:r>
            <a:endParaRPr/>
          </a:p>
        </p:txBody>
      </p:sp>
      <p:sp>
        <p:nvSpPr>
          <p:cNvPr id="160" name="Google Shape;160;p24"/>
          <p:cNvSpPr/>
          <p:nvPr/>
        </p:nvSpPr>
        <p:spPr>
          <a:xfrm>
            <a:off x="3537641" y="3663495"/>
            <a:ext cx="1938928" cy="19389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oup of people sitting at a table with laptops&#10;&#10;Description automatically generated with medium confidence" id="161" name="Google Shape;161;p24"/>
          <p:cNvPicPr preferRelativeResize="0"/>
          <p:nvPr>
            <p:ph idx="2" type="pic"/>
          </p:nvPr>
        </p:nvPicPr>
        <p:blipFill rotWithShape="1">
          <a:blip r:embed="rId3">
            <a:alphaModFix/>
          </a:blip>
          <a:srcRect b="0" l="0" r="0" t="0"/>
          <a:stretch/>
        </p:blipFill>
        <p:spPr>
          <a:xfrm>
            <a:off x="1463038" y="731520"/>
            <a:ext cx="3901500" cy="3901500"/>
          </a:xfrm>
          <a:prstGeom prst="ellipse">
            <a:avLst/>
          </a:prstGeom>
          <a:solidFill>
            <a:schemeClr val="lt1"/>
          </a:solidFill>
          <a:ln>
            <a:noFill/>
          </a:ln>
        </p:spPr>
      </p:pic>
      <p:pic>
        <p:nvPicPr>
          <p:cNvPr descr="A picture containing music, person, indoor, orange&#10;&#10;Description automatically generated" id="162" name="Google Shape;162;p24"/>
          <p:cNvPicPr preferRelativeResize="0"/>
          <p:nvPr>
            <p:ph idx="3" type="pic"/>
          </p:nvPr>
        </p:nvPicPr>
        <p:blipFill rotWithShape="1">
          <a:blip r:embed="rId4">
            <a:alphaModFix/>
          </a:blip>
          <a:srcRect b="0" l="0" r="0" t="0"/>
          <a:stretch/>
        </p:blipFill>
        <p:spPr>
          <a:xfrm>
            <a:off x="731518" y="2956560"/>
            <a:ext cx="3169800" cy="3169800"/>
          </a:xfrm>
          <a:prstGeom prst="ellipse">
            <a:avLst/>
          </a:prstGeom>
          <a:solidFill>
            <a:schemeClr val="lt1"/>
          </a:solidFill>
          <a:ln cap="flat" cmpd="sng" w="101600">
            <a:solidFill>
              <a:schemeClr val="lt1"/>
            </a:solidFill>
            <a:prstDash val="solid"/>
            <a:round/>
            <a:headEnd len="sm" w="sm" type="none"/>
            <a:tailEnd len="sm" w="sm" type="none"/>
          </a:ln>
        </p:spPr>
      </p:pic>
      <p:sp>
        <p:nvSpPr>
          <p:cNvPr id="163" name="Google Shape;163;p24"/>
          <p:cNvSpPr txBox="1"/>
          <p:nvPr>
            <p:ph idx="11" type="ftr"/>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5"/>
              </a:rPr>
              <a:t>childrensfundingproject.org</a:t>
            </a:r>
            <a:r>
              <a:rPr lang="en-US" u="sng">
                <a:latin typeface="Calibri"/>
                <a:ea typeface="Calibri"/>
                <a:cs typeface="Calibri"/>
                <a:sym typeface="Calibri"/>
              </a:rPr>
              <a:t> </a:t>
            </a:r>
            <a:endParaRPr/>
          </a:p>
        </p:txBody>
      </p:sp>
      <p:sp>
        <p:nvSpPr>
          <p:cNvPr id="164" name="Google Shape;164;p24"/>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65" name="Google Shape;165;p24"/>
          <p:cNvSpPr/>
          <p:nvPr/>
        </p:nvSpPr>
        <p:spPr>
          <a:xfrm>
            <a:off x="9599071" y="6613753"/>
            <a:ext cx="1861407"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Photos by Allison Shelley for EDUimages</a:t>
            </a:r>
            <a:endParaRPr sz="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42"/>
          <p:cNvSpPr/>
          <p:nvPr/>
        </p:nvSpPr>
        <p:spPr>
          <a:xfrm>
            <a:off x="6339788" y="4340466"/>
            <a:ext cx="1551919" cy="1948098"/>
          </a:xfrm>
          <a:prstGeom prst="roundRect">
            <a:avLst>
              <a:gd fmla="val 16667" name="adj"/>
            </a:avLst>
          </a:prstGeom>
          <a:solidFill>
            <a:schemeClr val="dk2">
              <a:alpha val="49803"/>
            </a:schemeClr>
          </a:solidFill>
          <a:ln cap="flat" cmpd="sng" w="12700">
            <a:solidFill>
              <a:srgbClr val="242D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4" name="Google Shape;644;p42"/>
          <p:cNvPicPr preferRelativeResize="0"/>
          <p:nvPr/>
        </p:nvPicPr>
        <p:blipFill rotWithShape="1">
          <a:blip r:embed="rId3">
            <a:alphaModFix/>
          </a:blip>
          <a:srcRect b="0" l="0" r="0" t="0"/>
          <a:stretch/>
        </p:blipFill>
        <p:spPr>
          <a:xfrm>
            <a:off x="5982907" y="626161"/>
            <a:ext cx="5464232" cy="5605680"/>
          </a:xfrm>
          <a:prstGeom prst="rect">
            <a:avLst/>
          </a:prstGeom>
          <a:noFill/>
          <a:ln>
            <a:noFill/>
          </a:ln>
        </p:spPr>
      </p:pic>
      <p:sp>
        <p:nvSpPr>
          <p:cNvPr id="645" name="Google Shape;645;p42"/>
          <p:cNvSpPr txBox="1"/>
          <p:nvPr>
            <p:ph idx="11" type="ftr"/>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4"/>
              </a:rPr>
              <a:t>childrensfundingproject.org</a:t>
            </a:r>
            <a:r>
              <a:rPr lang="en-US" u="sng">
                <a:latin typeface="Calibri"/>
                <a:ea typeface="Calibri"/>
                <a:cs typeface="Calibri"/>
                <a:sym typeface="Calibri"/>
              </a:rPr>
              <a:t> </a:t>
            </a:r>
            <a:endParaRPr/>
          </a:p>
        </p:txBody>
      </p:sp>
      <p:sp>
        <p:nvSpPr>
          <p:cNvPr id="646" name="Google Shape;646;p42"/>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47" name="Google Shape;647;p42"/>
          <p:cNvSpPr txBox="1"/>
          <p:nvPr/>
        </p:nvSpPr>
        <p:spPr>
          <a:xfrm>
            <a:off x="1189368" y="826035"/>
            <a:ext cx="68944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Once you have prioritized the gaps in your coalition you want to fill or shore up, outline a plan to engage each prospective coalition partner. </a:t>
            </a:r>
            <a:endParaRPr sz="1800">
              <a:solidFill>
                <a:srgbClr val="3F3F3F"/>
              </a:solidFill>
              <a:latin typeface="Calibri"/>
              <a:ea typeface="Calibri"/>
              <a:cs typeface="Calibri"/>
              <a:sym typeface="Calibri"/>
            </a:endParaRPr>
          </a:p>
        </p:txBody>
      </p:sp>
      <p:sp>
        <p:nvSpPr>
          <p:cNvPr id="648" name="Google Shape;648;p42"/>
          <p:cNvSpPr txBox="1"/>
          <p:nvPr/>
        </p:nvSpPr>
        <p:spPr>
          <a:xfrm>
            <a:off x="1192601" y="364550"/>
            <a:ext cx="49033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Develop Engagement plan</a:t>
            </a:r>
            <a:endParaRPr/>
          </a:p>
        </p:txBody>
      </p:sp>
      <p:grpSp>
        <p:nvGrpSpPr>
          <p:cNvPr id="649" name="Google Shape;649;p42"/>
          <p:cNvGrpSpPr/>
          <p:nvPr/>
        </p:nvGrpSpPr>
        <p:grpSpPr>
          <a:xfrm>
            <a:off x="8050738" y="1059457"/>
            <a:ext cx="4047496" cy="4727448"/>
            <a:chOff x="9048651" y="3660495"/>
            <a:chExt cx="2305149" cy="2691486"/>
          </a:xfrm>
        </p:grpSpPr>
        <p:pic>
          <p:nvPicPr>
            <p:cNvPr descr="Chart&#10;&#10;Description automatically generated with medium confidence" id="650" name="Google Shape;650;p42"/>
            <p:cNvPicPr preferRelativeResize="0"/>
            <p:nvPr/>
          </p:nvPicPr>
          <p:blipFill rotWithShape="1">
            <a:blip r:embed="rId5">
              <a:alphaModFix/>
            </a:blip>
            <a:srcRect b="0" l="0" r="0" t="0"/>
            <a:stretch/>
          </p:blipFill>
          <p:spPr>
            <a:xfrm>
              <a:off x="9048651" y="3660495"/>
              <a:ext cx="2305149" cy="2691486"/>
            </a:xfrm>
            <a:prstGeom prst="rect">
              <a:avLst/>
            </a:prstGeom>
            <a:noFill/>
            <a:ln>
              <a:noFill/>
            </a:ln>
          </p:spPr>
        </p:pic>
        <p:pic>
          <p:nvPicPr>
            <p:cNvPr id="651" name="Google Shape;651;p42"/>
            <p:cNvPicPr preferRelativeResize="0"/>
            <p:nvPr/>
          </p:nvPicPr>
          <p:blipFill rotWithShape="1">
            <a:blip r:embed="rId6">
              <a:alphaModFix/>
            </a:blip>
            <a:srcRect b="22027" l="0" r="0" t="21860"/>
            <a:stretch/>
          </p:blipFill>
          <p:spPr>
            <a:xfrm>
              <a:off x="10986493" y="6112811"/>
              <a:ext cx="367307" cy="206098"/>
            </a:xfrm>
            <a:prstGeom prst="rect">
              <a:avLst/>
            </a:prstGeom>
            <a:noFill/>
            <a:ln>
              <a:noFill/>
            </a:ln>
          </p:spPr>
        </p:pic>
      </p:grpSp>
      <p:sp>
        <p:nvSpPr>
          <p:cNvPr id="652" name="Google Shape;652;p42"/>
          <p:cNvSpPr/>
          <p:nvPr/>
        </p:nvSpPr>
        <p:spPr>
          <a:xfrm>
            <a:off x="295797" y="319088"/>
            <a:ext cx="740369" cy="74036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42"/>
          <p:cNvSpPr txBox="1"/>
          <p:nvPr/>
        </p:nvSpPr>
        <p:spPr>
          <a:xfrm>
            <a:off x="295794" y="504606"/>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4</a:t>
            </a:r>
            <a:endParaRPr/>
          </a:p>
        </p:txBody>
      </p:sp>
      <p:sp>
        <p:nvSpPr>
          <p:cNvPr id="654" name="Google Shape;654;p42"/>
          <p:cNvSpPr txBox="1"/>
          <p:nvPr/>
        </p:nvSpPr>
        <p:spPr>
          <a:xfrm>
            <a:off x="6431486" y="4903568"/>
            <a:ext cx="148856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Standard Asks</a:t>
            </a:r>
            <a:endParaRPr/>
          </a:p>
          <a:p>
            <a:pPr indent="-285753" lvl="0" marL="285753" marR="0" rtl="0" algn="l">
              <a:spcBef>
                <a:spcPts val="0"/>
              </a:spcBef>
              <a:spcAft>
                <a:spcPts val="0"/>
              </a:spcAft>
              <a:buClr>
                <a:schemeClr val="lt1"/>
              </a:buClr>
              <a:buSzPts val="1400"/>
              <a:buFont typeface="Courier New"/>
              <a:buChar char="o"/>
            </a:pPr>
            <a:r>
              <a:rPr b="1" lang="en-US" sz="1400">
                <a:solidFill>
                  <a:schemeClr val="lt1"/>
                </a:solidFill>
                <a:latin typeface="Century Gothic"/>
                <a:ea typeface="Century Gothic"/>
                <a:cs typeface="Century Gothic"/>
                <a:sym typeface="Century Gothic"/>
              </a:rPr>
              <a:t>Vote</a:t>
            </a:r>
            <a:endParaRPr/>
          </a:p>
          <a:p>
            <a:pPr indent="-285753" lvl="0" marL="285753" marR="0" rtl="0" algn="l">
              <a:spcBef>
                <a:spcPts val="0"/>
              </a:spcBef>
              <a:spcAft>
                <a:spcPts val="0"/>
              </a:spcAft>
              <a:buClr>
                <a:schemeClr val="lt1"/>
              </a:buClr>
              <a:buSzPts val="1400"/>
              <a:buFont typeface="Courier New"/>
              <a:buChar char="o"/>
            </a:pPr>
            <a:r>
              <a:rPr b="1" lang="en-US" sz="1400">
                <a:solidFill>
                  <a:schemeClr val="lt1"/>
                </a:solidFill>
                <a:latin typeface="Century Gothic"/>
                <a:ea typeface="Century Gothic"/>
                <a:cs typeface="Century Gothic"/>
                <a:sym typeface="Century Gothic"/>
              </a:rPr>
              <a:t>Endorse</a:t>
            </a:r>
            <a:endParaRPr/>
          </a:p>
          <a:p>
            <a:pPr indent="-285753" lvl="0" marL="285753" marR="0" rtl="0" algn="l">
              <a:spcBef>
                <a:spcPts val="0"/>
              </a:spcBef>
              <a:spcAft>
                <a:spcPts val="0"/>
              </a:spcAft>
              <a:buClr>
                <a:schemeClr val="lt1"/>
              </a:buClr>
              <a:buSzPts val="1400"/>
              <a:buFont typeface="Courier New"/>
              <a:buChar char="o"/>
            </a:pPr>
            <a:r>
              <a:rPr b="1" lang="en-US" sz="1400">
                <a:solidFill>
                  <a:schemeClr val="lt1"/>
                </a:solidFill>
                <a:latin typeface="Century Gothic"/>
                <a:ea typeface="Century Gothic"/>
                <a:cs typeface="Century Gothic"/>
                <a:sym typeface="Century Gothic"/>
              </a:rPr>
              <a:t>Volunteer</a:t>
            </a:r>
            <a:endParaRPr/>
          </a:p>
          <a:p>
            <a:pPr indent="-285753" lvl="0" marL="285753" marR="0" rtl="0" algn="l">
              <a:spcBef>
                <a:spcPts val="0"/>
              </a:spcBef>
              <a:spcAft>
                <a:spcPts val="0"/>
              </a:spcAft>
              <a:buClr>
                <a:schemeClr val="lt1"/>
              </a:buClr>
              <a:buSzPts val="1400"/>
              <a:buFont typeface="Courier New"/>
              <a:buChar char="o"/>
            </a:pPr>
            <a:r>
              <a:rPr b="1" lang="en-US" sz="1400">
                <a:solidFill>
                  <a:schemeClr val="lt1"/>
                </a:solidFill>
                <a:latin typeface="Century Gothic"/>
                <a:ea typeface="Century Gothic"/>
                <a:cs typeface="Century Gothic"/>
                <a:sym typeface="Century Gothic"/>
              </a:rPr>
              <a:t>Donate</a:t>
            </a:r>
            <a:endParaRPr/>
          </a:p>
          <a:p>
            <a:pPr indent="-285753" lvl="0" marL="285753" marR="0" rtl="0" algn="l">
              <a:spcBef>
                <a:spcPts val="0"/>
              </a:spcBef>
              <a:spcAft>
                <a:spcPts val="0"/>
              </a:spcAft>
              <a:buClr>
                <a:schemeClr val="lt1"/>
              </a:buClr>
              <a:buSzPts val="1400"/>
              <a:buFont typeface="Courier New"/>
              <a:buChar char="o"/>
            </a:pPr>
            <a:r>
              <a:rPr b="1" lang="en-US" sz="1400">
                <a:solidFill>
                  <a:schemeClr val="lt1"/>
                </a:solidFill>
                <a:latin typeface="Century Gothic"/>
                <a:ea typeface="Century Gothic"/>
                <a:cs typeface="Century Gothic"/>
                <a:sym typeface="Century Gothic"/>
              </a:rPr>
              <a:t>Promote</a:t>
            </a:r>
            <a:endParaRPr/>
          </a:p>
        </p:txBody>
      </p:sp>
      <p:sp>
        <p:nvSpPr>
          <p:cNvPr id="655" name="Google Shape;655;p42"/>
          <p:cNvSpPr txBox="1"/>
          <p:nvPr/>
        </p:nvSpPr>
        <p:spPr>
          <a:xfrm>
            <a:off x="1066694" y="1587181"/>
            <a:ext cx="35343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entury Gothic"/>
                <a:ea typeface="Century Gothic"/>
                <a:cs typeface="Century Gothic"/>
                <a:sym typeface="Century Gothic"/>
              </a:rPr>
              <a:t>Who should engage them?</a:t>
            </a:r>
            <a:endParaRPr/>
          </a:p>
        </p:txBody>
      </p:sp>
      <p:sp>
        <p:nvSpPr>
          <p:cNvPr id="656" name="Google Shape;656;p42"/>
          <p:cNvSpPr/>
          <p:nvPr/>
        </p:nvSpPr>
        <p:spPr>
          <a:xfrm>
            <a:off x="415599" y="1480373"/>
            <a:ext cx="541830" cy="541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42"/>
          <p:cNvSpPr txBox="1"/>
          <p:nvPr/>
        </p:nvSpPr>
        <p:spPr>
          <a:xfrm>
            <a:off x="415599" y="1600928"/>
            <a:ext cx="5418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A</a:t>
            </a:r>
            <a:endParaRPr/>
          </a:p>
        </p:txBody>
      </p:sp>
      <p:sp>
        <p:nvSpPr>
          <p:cNvPr id="658" name="Google Shape;658;p42"/>
          <p:cNvSpPr txBox="1"/>
          <p:nvPr/>
        </p:nvSpPr>
        <p:spPr>
          <a:xfrm>
            <a:off x="1066694" y="3156842"/>
            <a:ext cx="42651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6"/>
                </a:solidFill>
                <a:latin typeface="Century Gothic"/>
                <a:ea typeface="Century Gothic"/>
                <a:cs typeface="Century Gothic"/>
                <a:sym typeface="Century Gothic"/>
              </a:rPr>
              <a:t>What is your case for their support?</a:t>
            </a:r>
            <a:endParaRPr/>
          </a:p>
        </p:txBody>
      </p:sp>
      <p:sp>
        <p:nvSpPr>
          <p:cNvPr id="659" name="Google Shape;659;p42"/>
          <p:cNvSpPr/>
          <p:nvPr/>
        </p:nvSpPr>
        <p:spPr>
          <a:xfrm>
            <a:off x="418091" y="3039816"/>
            <a:ext cx="541830" cy="54183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0" name="Google Shape;660;p42"/>
          <p:cNvSpPr txBox="1"/>
          <p:nvPr/>
        </p:nvSpPr>
        <p:spPr>
          <a:xfrm>
            <a:off x="418091" y="3156843"/>
            <a:ext cx="5418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B</a:t>
            </a:r>
            <a:endParaRPr/>
          </a:p>
        </p:txBody>
      </p:sp>
      <p:sp>
        <p:nvSpPr>
          <p:cNvPr id="661" name="Google Shape;661;p42"/>
          <p:cNvSpPr/>
          <p:nvPr/>
        </p:nvSpPr>
        <p:spPr>
          <a:xfrm>
            <a:off x="418095" y="4615579"/>
            <a:ext cx="541830" cy="54183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42"/>
          <p:cNvSpPr txBox="1"/>
          <p:nvPr/>
        </p:nvSpPr>
        <p:spPr>
          <a:xfrm>
            <a:off x="418091" y="4726998"/>
            <a:ext cx="54183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C</a:t>
            </a:r>
            <a:endParaRPr/>
          </a:p>
        </p:txBody>
      </p:sp>
      <p:sp>
        <p:nvSpPr>
          <p:cNvPr id="663" name="Google Shape;663;p42"/>
          <p:cNvSpPr txBox="1"/>
          <p:nvPr/>
        </p:nvSpPr>
        <p:spPr>
          <a:xfrm>
            <a:off x="1066694" y="4696220"/>
            <a:ext cx="42651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BE5426"/>
                </a:solidFill>
                <a:latin typeface="Century Gothic"/>
                <a:ea typeface="Century Gothic"/>
                <a:cs typeface="Century Gothic"/>
                <a:sym typeface="Century Gothic"/>
              </a:rPr>
              <a:t>What is your ask of them?</a:t>
            </a:r>
            <a:endParaRPr/>
          </a:p>
        </p:txBody>
      </p:sp>
      <p:sp>
        <p:nvSpPr>
          <p:cNvPr id="664" name="Google Shape;664;p42"/>
          <p:cNvSpPr txBox="1"/>
          <p:nvPr/>
        </p:nvSpPr>
        <p:spPr>
          <a:xfrm>
            <a:off x="1090614" y="1917833"/>
            <a:ext cx="66704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3F3F3F"/>
                </a:solidFill>
                <a:latin typeface="Calibri"/>
                <a:ea typeface="Calibri"/>
                <a:cs typeface="Calibri"/>
                <a:sym typeface="Calibri"/>
              </a:rPr>
              <a:t>Consider:</a:t>
            </a:r>
            <a:endParaRPr b="1" sz="1600">
              <a:solidFill>
                <a:srgbClr val="3F3F3F"/>
              </a:solidFill>
              <a:latin typeface="Calibri"/>
              <a:ea typeface="Calibri"/>
              <a:cs typeface="Calibri"/>
              <a:sym typeface="Calibri"/>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Their relationship to this person/organization,</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Their understanding of and commitment to your issue and campaign, and</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Their ability to influence the prospective coalition member(s).</a:t>
            </a:r>
            <a:endParaRPr/>
          </a:p>
        </p:txBody>
      </p:sp>
      <p:sp>
        <p:nvSpPr>
          <p:cNvPr id="665" name="Google Shape;665;p42"/>
          <p:cNvSpPr txBox="1"/>
          <p:nvPr/>
        </p:nvSpPr>
        <p:spPr>
          <a:xfrm>
            <a:off x="1090614" y="3464620"/>
            <a:ext cx="66704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3F3F3F"/>
                </a:solidFill>
                <a:latin typeface="Calibri"/>
                <a:ea typeface="Calibri"/>
                <a:cs typeface="Calibri"/>
                <a:sym typeface="Calibri"/>
              </a:rPr>
              <a:t>Address:</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Why they should partner</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How their goals align with the goals of your campaign/coalition</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Who else is involved whom they trust</a:t>
            </a:r>
            <a:endParaRPr/>
          </a:p>
        </p:txBody>
      </p:sp>
      <p:sp>
        <p:nvSpPr>
          <p:cNvPr id="666" name="Google Shape;666;p42"/>
          <p:cNvSpPr txBox="1"/>
          <p:nvPr/>
        </p:nvSpPr>
        <p:spPr>
          <a:xfrm>
            <a:off x="1090614" y="4969101"/>
            <a:ext cx="476160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3F3F3F"/>
                </a:solidFill>
                <a:latin typeface="Calibri"/>
                <a:ea typeface="Calibri"/>
                <a:cs typeface="Calibri"/>
                <a:sym typeface="Calibri"/>
              </a:rPr>
              <a:t>Identify a clear and specific ask:</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Public endorsement or speaker’s bureau</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Serve on campaign leadership or subcommittee</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Financial support</a:t>
            </a:r>
            <a:endParaRPr/>
          </a:p>
          <a:p>
            <a:pPr indent="-285753" lvl="0" marL="285753" marR="0" rtl="0" algn="l">
              <a:spcBef>
                <a:spcPts val="0"/>
              </a:spcBef>
              <a:spcAft>
                <a:spcPts val="0"/>
              </a:spcAft>
              <a:buClr>
                <a:srgbClr val="3F3F3F"/>
              </a:buClr>
              <a:buSzPts val="1600"/>
              <a:buFont typeface="Courier New"/>
              <a:buChar char="o"/>
            </a:pPr>
            <a:r>
              <a:rPr lang="en-US" sz="1600">
                <a:solidFill>
                  <a:srgbClr val="3F3F3F"/>
                </a:solidFill>
                <a:latin typeface="Calibri"/>
                <a:ea typeface="Calibri"/>
                <a:cs typeface="Calibri"/>
                <a:sym typeface="Calibri"/>
              </a:rPr>
              <a:t>Host educational activities with constituents</a:t>
            </a:r>
            <a:endParaRPr/>
          </a:p>
        </p:txBody>
      </p:sp>
      <p:pic>
        <p:nvPicPr>
          <p:cNvPr id="667" name="Google Shape;667;p42"/>
          <p:cNvPicPr preferRelativeResize="0"/>
          <p:nvPr/>
        </p:nvPicPr>
        <p:blipFill rotWithShape="1">
          <a:blip r:embed="rId7">
            <a:alphaModFix/>
          </a:blip>
          <a:srcRect b="0" l="0" r="0" t="0"/>
          <a:stretch/>
        </p:blipFill>
        <p:spPr>
          <a:xfrm>
            <a:off x="6530409" y="4340466"/>
            <a:ext cx="1170675" cy="594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3"/>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73" name="Google Shape;673;p43"/>
          <p:cNvSpPr txBox="1"/>
          <p:nvPr>
            <p:ph idx="11" type="ftr"/>
          </p:nvPr>
        </p:nvSpPr>
        <p:spPr>
          <a:xfrm>
            <a:off x="2139696" y="6331412"/>
            <a:ext cx="717442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674" name="Google Shape;674;p43"/>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1620150"/>
                <a:gridCol w="3620400"/>
                <a:gridCol w="1796025"/>
                <a:gridCol w="2345525"/>
              </a:tblGrid>
              <a:tr h="723250">
                <a:tc>
                  <a:txBody>
                    <a:bodyPr/>
                    <a:lstStyle/>
                    <a:p>
                      <a:pPr indent="0" lvl="0" marL="0" marR="0" rtl="0" algn="l">
                        <a:spcBef>
                          <a:spcPts val="0"/>
                        </a:spcBef>
                        <a:spcAft>
                          <a:spcPts val="0"/>
                        </a:spcAft>
                        <a:buNone/>
                      </a:pPr>
                      <a:r>
                        <a:rPr lang="en-US" sz="1800"/>
                        <a:t>Potential influencer</a:t>
                      </a:r>
                      <a:endParaRPr/>
                    </a:p>
                  </a:txBody>
                  <a:tcPr marT="45725" marB="45725" marR="91450" marL="91450" anchor="ctr">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chor="ctr">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chor="ctr">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chor="ctr">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chor="ctr">
                    <a:noFill/>
                  </a:tcPr>
                </a:tc>
              </a:tr>
              <a:tr h="659450">
                <a:tc>
                  <a:txBody>
                    <a:bodyPr/>
                    <a:lstStyle/>
                    <a:p>
                      <a:pPr indent="0" lvl="0" marL="0" marR="0" rtl="0" algn="l">
                        <a:spcBef>
                          <a:spcPts val="0"/>
                        </a:spcBef>
                        <a:spcAft>
                          <a:spcPts val="0"/>
                        </a:spcAft>
                        <a:buNone/>
                      </a:pPr>
                      <a:r>
                        <a:t/>
                      </a:r>
                      <a:endParaRPr i="1" sz="1800"/>
                    </a:p>
                  </a:txBody>
                  <a:tcPr marT="45725" marB="45725" marR="91450" marL="91450" anchor="ctr">
                    <a:noFill/>
                  </a:tcPr>
                </a:tc>
                <a:tc>
                  <a:txBody>
                    <a:bodyPr/>
                    <a:lstStyle/>
                    <a:p>
                      <a:pPr indent="0" lvl="0" marL="0" marR="0" rtl="0" algn="l">
                        <a:spcBef>
                          <a:spcPts val="0"/>
                        </a:spcBef>
                        <a:spcAft>
                          <a:spcPts val="0"/>
                        </a:spcAft>
                        <a:buNone/>
                      </a:pPr>
                      <a:r>
                        <a:rPr lang="en-US"/>
                        <a:t>Bill Hammack (Influential member and campaign co-chair)</a:t>
                      </a:r>
                      <a:endParaRPr/>
                    </a:p>
                  </a:txBody>
                  <a:tcPr marT="45725" marB="45725" marR="91450" marL="91450" anchor="ctr">
                    <a:noFill/>
                  </a:tcPr>
                </a:tc>
                <a:tc>
                  <a:txBody>
                    <a:bodyPr/>
                    <a:lstStyle/>
                    <a:p>
                      <a:pPr indent="0" lvl="0" marL="0" marR="0" rtl="0" algn="l">
                        <a:spcBef>
                          <a:spcPts val="0"/>
                        </a:spcBef>
                        <a:spcAft>
                          <a:spcPts val="0"/>
                        </a:spcAft>
                        <a:buNone/>
                      </a:pPr>
                      <a:r>
                        <a:rPr lang="en-US"/>
                        <a:t>This is a natural extension of their education agenda. Child care is impacting workforce availability. We have a sound plan with a track record to ensure good use of tax dollars.</a:t>
                      </a:r>
                      <a:endParaRPr/>
                    </a:p>
                  </a:txBody>
                  <a:tcPr marT="45725" marB="45725" marR="91450" marL="91450" anchor="ctr">
                    <a:noFill/>
                  </a:tcPr>
                </a:tc>
                <a:tc>
                  <a:txBody>
                    <a:bodyPr/>
                    <a:lstStyle/>
                    <a:p>
                      <a:pPr indent="0" lvl="0" marL="0" marR="0" rtl="0" algn="l">
                        <a:spcBef>
                          <a:spcPts val="0"/>
                        </a:spcBef>
                        <a:spcAft>
                          <a:spcPts val="0"/>
                        </a:spcAft>
                        <a:buNone/>
                      </a:pPr>
                      <a:r>
                        <a:rPr lang="en-US"/>
                        <a:t>Endorse &amp; Membership Presentation</a:t>
                      </a:r>
                      <a:endParaRPr/>
                    </a:p>
                  </a:txBody>
                  <a:tcPr marT="45725" marB="45725" marR="91450" marL="91450" anchor="ctr">
                    <a:noFill/>
                  </a:tcPr>
                </a:tc>
                <a:tc>
                  <a:txBody>
                    <a:bodyPr/>
                    <a:lstStyle/>
                    <a:p>
                      <a:pPr indent="0" lvl="0" marL="0" marR="0" rtl="0" algn="l">
                        <a:spcBef>
                          <a:spcPts val="0"/>
                        </a:spcBef>
                        <a:spcAft>
                          <a:spcPts val="0"/>
                        </a:spcAft>
                        <a:buNone/>
                      </a:pPr>
                      <a:r>
                        <a:rPr lang="en-US"/>
                        <a:t>Contribute funds through PAC. Secure member donations. Provide s</a:t>
                      </a:r>
                      <a:r>
                        <a:rPr lang="en-US"/>
                        <a:t>urrogates.</a:t>
                      </a:r>
                      <a:endParaRPr/>
                    </a:p>
                  </a:txBody>
                  <a:tcPr marT="45725" marB="45725" marR="91450" marL="91450" anchor="ctr">
                    <a:noFill/>
                  </a:tcPr>
                </a:tc>
              </a:tr>
              <a:tr h="659450">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marR="0" rtl="0" algn="l">
                        <a:spcBef>
                          <a:spcPts val="0"/>
                        </a:spcBef>
                        <a:spcAft>
                          <a:spcPts val="0"/>
                        </a:spcAft>
                        <a:buNone/>
                      </a:pPr>
                      <a:r>
                        <a:rPr lang="en-US"/>
                        <a:t>Charmaine Caccioppi (EVP at United Way)</a:t>
                      </a:r>
                      <a:endParaRPr/>
                    </a:p>
                  </a:txBody>
                  <a:tcPr marT="45725" marB="45725" marR="91450" marL="91450" anchor="ctr">
                    <a:noFill/>
                  </a:tcPr>
                </a:tc>
                <a:tc>
                  <a:txBody>
                    <a:bodyPr/>
                    <a:lstStyle/>
                    <a:p>
                      <a:pPr indent="0" lvl="0" marL="0" marR="0" rtl="0" algn="l">
                        <a:spcBef>
                          <a:spcPts val="0"/>
                        </a:spcBef>
                        <a:spcAft>
                          <a:spcPts val="0"/>
                        </a:spcAft>
                        <a:buNone/>
                      </a:pPr>
                      <a:r>
                        <a:rPr lang="en-US"/>
                        <a:t>United Way has been a leader on this and it aligns with your Women United and long-term policy agenda for access to early care &amp; education.</a:t>
                      </a:r>
                      <a:endParaRPr/>
                    </a:p>
                  </a:txBody>
                  <a:tcPr marT="45725" marB="45725" marR="91450" marL="91450" anchor="ctr">
                    <a:noFill/>
                  </a:tcPr>
                </a:tc>
                <a:tc>
                  <a:txBody>
                    <a:bodyPr/>
                    <a:lstStyle/>
                    <a:p>
                      <a:pPr indent="0" lvl="0" marL="0" marR="0" rtl="0" algn="l">
                        <a:spcBef>
                          <a:spcPts val="0"/>
                        </a:spcBef>
                        <a:spcAft>
                          <a:spcPts val="0"/>
                        </a:spcAft>
                        <a:buNone/>
                      </a:pPr>
                      <a:r>
                        <a:rPr lang="en-US"/>
                        <a:t>Presentation &amp; Endorsement</a:t>
                      </a:r>
                      <a:endParaRPr/>
                    </a:p>
                  </a:txBody>
                  <a:tcPr marT="45725" marB="45725" marR="91450" marL="91450" anchor="ctr">
                    <a:noFill/>
                  </a:tcPr>
                </a:tc>
                <a:tc>
                  <a:txBody>
                    <a:bodyPr/>
                    <a:lstStyle/>
                    <a:p>
                      <a:pPr indent="0" lvl="0" marL="0" marR="0" rtl="0" algn="l">
                        <a:spcBef>
                          <a:spcPts val="0"/>
                        </a:spcBef>
                        <a:spcAft>
                          <a:spcPts val="0"/>
                        </a:spcAft>
                        <a:buNone/>
                      </a:pPr>
                      <a:r>
                        <a:rPr lang="en-US"/>
                        <a:t>Promote with other business leaders. Contribute funds. Support PR.</a:t>
                      </a:r>
                      <a:endParaRPr/>
                    </a:p>
                  </a:txBody>
                  <a:tcPr marT="45725" marB="45725" marR="91450" marL="91450" anchor="ctr">
                    <a:noFill/>
                  </a:tcPr>
                </a:tc>
              </a:tr>
              <a:tr h="659450">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marR="0" rtl="0" algn="l">
                        <a:spcBef>
                          <a:spcPts val="0"/>
                        </a:spcBef>
                        <a:spcAft>
                          <a:spcPts val="0"/>
                        </a:spcAft>
                        <a:buNone/>
                      </a:pPr>
                      <a:r>
                        <a:rPr lang="en-US"/>
                        <a:t>Hamilton</a:t>
                      </a:r>
                      <a:endParaRPr/>
                    </a:p>
                  </a:txBody>
                  <a:tcPr marT="45725" marB="45725" marR="91450" marL="91450" anchor="ctr">
                    <a:noFill/>
                  </a:tcPr>
                </a:tc>
                <a:tc>
                  <a:txBody>
                    <a:bodyPr/>
                    <a:lstStyle/>
                    <a:p>
                      <a:pPr indent="0" lvl="0" marL="0" rtl="0" algn="l">
                        <a:spcBef>
                          <a:spcPts val="0"/>
                        </a:spcBef>
                        <a:spcAft>
                          <a:spcPts val="0"/>
                        </a:spcAft>
                        <a:buClr>
                          <a:schemeClr val="dk1"/>
                        </a:buClr>
                        <a:buFont typeface="Arial"/>
                        <a:buNone/>
                      </a:pPr>
                      <a:r>
                        <a:rPr lang="en-US"/>
                        <a:t>Child care is impacting workforce availability. We have a sound plan with a track record to ensure good use of tax dollars.</a:t>
                      </a:r>
                      <a:endParaRPr/>
                    </a:p>
                  </a:txBody>
                  <a:tcPr marT="45725" marB="45725" marR="91450" marL="91450" anchor="ctr">
                    <a:noFill/>
                  </a:tcPr>
                </a:tc>
                <a:tc>
                  <a:txBody>
                    <a:bodyPr/>
                    <a:lstStyle/>
                    <a:p>
                      <a:pPr indent="0" lvl="0" marL="0" marR="0" rtl="0" algn="l">
                        <a:spcBef>
                          <a:spcPts val="0"/>
                        </a:spcBef>
                        <a:spcAft>
                          <a:spcPts val="0"/>
                        </a:spcAft>
                        <a:buNone/>
                      </a:pPr>
                      <a:r>
                        <a:rPr lang="en-US"/>
                        <a:t>Endorsement</a:t>
                      </a:r>
                      <a:endParaRPr/>
                    </a:p>
                  </a:txBody>
                  <a:tcPr marT="45725" marB="45725" marR="91450" marL="91450" anchor="ctr">
                    <a:noFill/>
                  </a:tcPr>
                </a:tc>
                <a:tc>
                  <a:txBody>
                    <a:bodyPr/>
                    <a:lstStyle/>
                    <a:p>
                      <a:pPr indent="0" lvl="0" marL="0" marR="0" rtl="0" algn="l">
                        <a:spcBef>
                          <a:spcPts val="0"/>
                        </a:spcBef>
                        <a:spcAft>
                          <a:spcPts val="0"/>
                        </a:spcAft>
                        <a:buNone/>
                      </a:pPr>
                      <a:r>
                        <a:rPr lang="en-US"/>
                        <a:t>Funding. Source of donors and surrogates.</a:t>
                      </a:r>
                      <a:endParaRPr/>
                    </a:p>
                  </a:txBody>
                  <a:tcPr marT="45725" marB="45725" marR="91450" marL="91450" anchor="ctr">
                    <a:noFill/>
                  </a:tcPr>
                </a:tc>
              </a:tr>
              <a:tr h="659450">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rtl="0" algn="l">
                        <a:spcBef>
                          <a:spcPts val="0"/>
                        </a:spcBef>
                        <a:spcAft>
                          <a:spcPts val="0"/>
                        </a:spcAft>
                        <a:buClr>
                          <a:schemeClr val="dk1"/>
                        </a:buClr>
                        <a:buFont typeface="Arial"/>
                        <a:buNone/>
                      </a:pPr>
                      <a:r>
                        <a:rPr lang="en-US"/>
                        <a:t>Charmaine Caccioppi (EVP at United Way)</a:t>
                      </a:r>
                      <a:endParaRPr sz="1800"/>
                    </a:p>
                  </a:txBody>
                  <a:tcPr marT="45725" marB="45725" marR="91450" marL="91450" anchor="ctr">
                    <a:noFill/>
                  </a:tcPr>
                </a:tc>
                <a:tc>
                  <a:txBody>
                    <a:bodyPr/>
                    <a:lstStyle/>
                    <a:p>
                      <a:pPr indent="0" lvl="0" marL="0" rtl="0" algn="l">
                        <a:spcBef>
                          <a:spcPts val="0"/>
                        </a:spcBef>
                        <a:spcAft>
                          <a:spcPts val="0"/>
                        </a:spcAft>
                        <a:buClr>
                          <a:schemeClr val="dk1"/>
                        </a:buClr>
                        <a:buFont typeface="Arial"/>
                        <a:buNone/>
                      </a:pPr>
                      <a:r>
                        <a:rPr lang="en-US"/>
                        <a:t>There is widespread voter </a:t>
                      </a:r>
                      <a:r>
                        <a:rPr lang="en-US"/>
                        <a:t>support</a:t>
                      </a:r>
                      <a:r>
                        <a:rPr lang="en-US"/>
                        <a:t> for this (polling). We have a strong coalition and a sound plan </a:t>
                      </a:r>
                      <a:r>
                        <a:rPr lang="en-US"/>
                        <a:t>with a track record to ensure good use of tax dollars.</a:t>
                      </a:r>
                      <a:endParaRPr sz="1800"/>
                    </a:p>
                  </a:txBody>
                  <a:tcPr marT="45725" marB="45725" marR="91450" marL="91450" anchor="ctr">
                    <a:noFill/>
                  </a:tcPr>
                </a:tc>
                <a:tc>
                  <a:txBody>
                    <a:bodyPr/>
                    <a:lstStyle/>
                    <a:p>
                      <a:pPr indent="0" lvl="0" marL="0" marR="0" rtl="0" algn="l">
                        <a:spcBef>
                          <a:spcPts val="0"/>
                        </a:spcBef>
                        <a:spcAft>
                          <a:spcPts val="0"/>
                        </a:spcAft>
                        <a:buNone/>
                      </a:pPr>
                      <a:r>
                        <a:rPr lang="en-US"/>
                        <a:t>Identify and address potential opposition</a:t>
                      </a:r>
                      <a:endParaRPr/>
                    </a:p>
                  </a:txBody>
                  <a:tcPr marT="45725" marB="45725" marR="91450" marL="91450" anchor="ctr">
                    <a:noFill/>
                  </a:tcPr>
                </a:tc>
                <a:tc>
                  <a:txBody>
                    <a:bodyPr/>
                    <a:lstStyle/>
                    <a:p>
                      <a:pPr indent="0" lvl="0" marL="0" marR="0" rtl="0" algn="l">
                        <a:spcBef>
                          <a:spcPts val="0"/>
                        </a:spcBef>
                        <a:spcAft>
                          <a:spcPts val="0"/>
                        </a:spcAft>
                        <a:buNone/>
                      </a:pPr>
                      <a:r>
                        <a:rPr lang="en-US"/>
                        <a:t>Continue to be a surrogate and champion.</a:t>
                      </a:r>
                      <a:endParaRPr/>
                    </a:p>
                  </a:txBody>
                  <a:tcPr marT="45725" marB="45725" marR="91450" marL="91450" anchor="ctr">
                    <a:noFill/>
                  </a:tcPr>
                </a:tc>
              </a:tr>
              <a:tr h="659450">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marR="0" rtl="0" algn="l">
                        <a:spcBef>
                          <a:spcPts val="0"/>
                        </a:spcBef>
                        <a:spcAft>
                          <a:spcPts val="0"/>
                        </a:spcAft>
                        <a:buNone/>
                      </a:pPr>
                      <a:r>
                        <a:t/>
                      </a:r>
                      <a:endParaRPr sz="1800"/>
                    </a:p>
                  </a:txBody>
                  <a:tcPr marT="45725" marB="45725" marR="91450" marL="91450" anchor="ctr">
                    <a:noFill/>
                  </a:tcPr>
                </a:tc>
                <a:tc>
                  <a:txBody>
                    <a:bodyPr/>
                    <a:lstStyle/>
                    <a:p>
                      <a:pPr indent="0" lvl="0" marL="0" marR="0" rtl="0" algn="l">
                        <a:spcBef>
                          <a:spcPts val="0"/>
                        </a:spcBef>
                        <a:spcAft>
                          <a:spcPts val="0"/>
                        </a:spcAft>
                        <a:buNone/>
                      </a:pPr>
                      <a:r>
                        <a:t/>
                      </a:r>
                      <a:endParaRPr sz="1800"/>
                    </a:p>
                  </a:txBody>
                  <a:tcPr marT="45725" marB="45725" marR="91450" marL="91450" anchor="ctr">
                    <a:noFill/>
                  </a:tcPr>
                </a:tc>
              </a:tr>
            </a:tbl>
          </a:graphicData>
        </a:graphic>
      </p:graphicFrame>
      <p:sp>
        <p:nvSpPr>
          <p:cNvPr id="675" name="Google Shape;675;p43"/>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700">
                <a:solidFill>
                  <a:srgbClr val="253B70"/>
                </a:solidFill>
                <a:latin typeface="Century Gothic"/>
                <a:ea typeface="Century Gothic"/>
                <a:cs typeface="Century Gothic"/>
                <a:sym typeface="Century Gothic"/>
              </a:rPr>
              <a:t>Prevent organized opposition from business or anti-tax groups</a:t>
            </a:r>
            <a:endParaRPr/>
          </a:p>
        </p:txBody>
      </p:sp>
      <p:sp>
        <p:nvSpPr>
          <p:cNvPr id="676" name="Google Shape;676;p43"/>
          <p:cNvSpPr txBox="1"/>
          <p:nvPr/>
        </p:nvSpPr>
        <p:spPr>
          <a:xfrm>
            <a:off x="390975" y="1985800"/>
            <a:ext cx="16608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Business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NOLA Business Council</a:t>
            </a:r>
            <a:endParaRPr/>
          </a:p>
        </p:txBody>
      </p:sp>
      <p:sp>
        <p:nvSpPr>
          <p:cNvPr id="677" name="Google Shape;677;p43"/>
          <p:cNvSpPr txBox="1"/>
          <p:nvPr/>
        </p:nvSpPr>
        <p:spPr>
          <a:xfrm>
            <a:off x="390975" y="2778025"/>
            <a:ext cx="2189400" cy="7389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Nonprofit</a:t>
            </a:r>
            <a:r>
              <a:rPr b="1" lang="en-US" sz="14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United Way Board &amp; Public Policy Committee</a:t>
            </a:r>
            <a:endParaRPr/>
          </a:p>
        </p:txBody>
      </p:sp>
      <p:sp>
        <p:nvSpPr>
          <p:cNvPr id="678" name="Google Shape;678;p43"/>
          <p:cNvSpPr txBox="1"/>
          <p:nvPr/>
        </p:nvSpPr>
        <p:spPr>
          <a:xfrm>
            <a:off x="390975" y="3785950"/>
            <a:ext cx="21015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Business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NOLA Chamber of Commerce</a:t>
            </a:r>
            <a:endParaRPr/>
          </a:p>
        </p:txBody>
      </p:sp>
      <p:sp>
        <p:nvSpPr>
          <p:cNvPr id="679" name="Google Shape;679;p43"/>
          <p:cNvSpPr txBox="1"/>
          <p:nvPr/>
        </p:nvSpPr>
        <p:spPr>
          <a:xfrm>
            <a:off x="390975" y="4578175"/>
            <a:ext cx="21015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City Council President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4"/>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85" name="Google Shape;685;p44"/>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686" name="Google Shape;686;p44"/>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687" name="Google Shape;687;p44"/>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Austin</a:t>
            </a:r>
            <a:endParaRPr/>
          </a:p>
        </p:txBody>
      </p:sp>
      <p:sp>
        <p:nvSpPr>
          <p:cNvPr id="688" name="Google Shape;688;p44"/>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45"/>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94" name="Google Shape;694;p45"/>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695" name="Google Shape;695;p45"/>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696" name="Google Shape;696;p45"/>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Baltimore</a:t>
            </a:r>
            <a:endParaRPr/>
          </a:p>
        </p:txBody>
      </p:sp>
      <p:sp>
        <p:nvSpPr>
          <p:cNvPr id="697" name="Google Shape;697;p45"/>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46"/>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03" name="Google Shape;703;p46"/>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04" name="Google Shape;704;p46"/>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05" name="Google Shape;705;p46"/>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Birmingham</a:t>
            </a:r>
            <a:endParaRPr/>
          </a:p>
        </p:txBody>
      </p:sp>
      <p:sp>
        <p:nvSpPr>
          <p:cNvPr id="706" name="Google Shape;706;p46"/>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47"/>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12" name="Google Shape;712;p47"/>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13" name="Google Shape;713;p47"/>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14" name="Google Shape;714;p47"/>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Cleveland</a:t>
            </a:r>
            <a:endParaRPr/>
          </a:p>
        </p:txBody>
      </p:sp>
      <p:sp>
        <p:nvSpPr>
          <p:cNvPr id="715" name="Google Shape;715;p47"/>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8"/>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21" name="Google Shape;721;p48"/>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22" name="Google Shape;722;p48"/>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23" name="Google Shape;723;p48"/>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Columbus</a:t>
            </a:r>
            <a:endParaRPr/>
          </a:p>
        </p:txBody>
      </p:sp>
      <p:sp>
        <p:nvSpPr>
          <p:cNvPr id="724" name="Google Shape;724;p48"/>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9"/>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30" name="Google Shape;730;p49"/>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31" name="Google Shape;731;p49"/>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32" name="Google Shape;732;p49"/>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East Baton Rouge</a:t>
            </a:r>
            <a:endParaRPr/>
          </a:p>
        </p:txBody>
      </p:sp>
      <p:sp>
        <p:nvSpPr>
          <p:cNvPr id="733" name="Google Shape;733;p49"/>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50"/>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39" name="Google Shape;739;p50"/>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40" name="Google Shape;740;p50"/>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41" name="Google Shape;741;p50"/>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Jefferson Parish</a:t>
            </a:r>
            <a:endParaRPr/>
          </a:p>
        </p:txBody>
      </p:sp>
      <p:sp>
        <p:nvSpPr>
          <p:cNvPr id="742" name="Google Shape;742;p50"/>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51"/>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48" name="Google Shape;748;p51"/>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49" name="Google Shape;749;p51"/>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50" name="Google Shape;750;p51"/>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Longmont</a:t>
            </a:r>
            <a:endParaRPr/>
          </a:p>
        </p:txBody>
      </p:sp>
      <p:sp>
        <p:nvSpPr>
          <p:cNvPr id="751" name="Google Shape;751;p51"/>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2"/>
        </a:solidFill>
      </p:bgPr>
    </p:bg>
    <p:spTree>
      <p:nvGrpSpPr>
        <p:cNvPr id="170" name="Shape 170"/>
        <p:cNvGrpSpPr/>
        <p:nvPr/>
      </p:nvGrpSpPr>
      <p:grpSpPr>
        <a:xfrm>
          <a:off x="0" y="0"/>
          <a:ext cx="0" cy="0"/>
          <a:chOff x="0" y="0"/>
          <a:chExt cx="0" cy="0"/>
        </a:xfrm>
      </p:grpSpPr>
      <p:sp>
        <p:nvSpPr>
          <p:cNvPr id="171" name="Google Shape;171;p25"/>
          <p:cNvSpPr/>
          <p:nvPr/>
        </p:nvSpPr>
        <p:spPr>
          <a:xfrm>
            <a:off x="11410972" y="6369580"/>
            <a:ext cx="351895" cy="351895"/>
          </a:xfrm>
          <a:prstGeom prst="ellipse">
            <a:avLst/>
          </a:prstGeom>
          <a:solidFill>
            <a:schemeClr val="dk2"/>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5"/>
          <p:cNvSpPr txBox="1"/>
          <p:nvPr/>
        </p:nvSpPr>
        <p:spPr>
          <a:xfrm>
            <a:off x="731520" y="731520"/>
            <a:ext cx="5631006" cy="6553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253B70"/>
                </a:solidFill>
                <a:latin typeface="Century Gothic"/>
                <a:ea typeface="Century Gothic"/>
                <a:cs typeface="Century Gothic"/>
                <a:sym typeface="Century Gothic"/>
              </a:rPr>
              <a:t>Why Do You Need A Coalition?</a:t>
            </a:r>
            <a:endParaRPr/>
          </a:p>
        </p:txBody>
      </p:sp>
      <p:sp>
        <p:nvSpPr>
          <p:cNvPr id="173" name="Google Shape;173;p25"/>
          <p:cNvSpPr txBox="1"/>
          <p:nvPr/>
        </p:nvSpPr>
        <p:spPr>
          <a:xfrm>
            <a:off x="731519" y="2116287"/>
            <a:ext cx="5572792" cy="15362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400">
                <a:solidFill>
                  <a:srgbClr val="3F3F3F"/>
                </a:solidFill>
                <a:latin typeface="Roboto"/>
                <a:ea typeface="Roboto"/>
                <a:cs typeface="Roboto"/>
                <a:sym typeface="Roboto"/>
              </a:rPr>
              <a:t>/ˈpou(ə)r/ </a:t>
            </a:r>
            <a:r>
              <a:rPr lang="en-US" sz="1400">
                <a:solidFill>
                  <a:srgbClr val="3F3F3F"/>
                </a:solidFill>
                <a:latin typeface="Calibri"/>
                <a:ea typeface="Calibri"/>
                <a:cs typeface="Calibri"/>
                <a:sym typeface="Calibri"/>
              </a:rPr>
              <a:t>(noun)</a:t>
            </a:r>
            <a:endParaRPr/>
          </a:p>
          <a:p>
            <a:pPr indent="0" lvl="0" marL="0" marR="0" rtl="0" algn="ctr">
              <a:lnSpc>
                <a:spcPct val="150000"/>
              </a:lnSpc>
              <a:spcBef>
                <a:spcPts val="0"/>
              </a:spcBef>
              <a:spcAft>
                <a:spcPts val="0"/>
              </a:spcAft>
              <a:buNone/>
            </a:pPr>
            <a:r>
              <a:rPr lang="en-US" sz="1800">
                <a:solidFill>
                  <a:srgbClr val="3F3F3F"/>
                </a:solidFill>
                <a:latin typeface="Calibri"/>
                <a:ea typeface="Calibri"/>
                <a:cs typeface="Calibri"/>
                <a:sym typeface="Calibri"/>
              </a:rPr>
              <a:t>The capacity or ability to direct or influence the behavior of others or the course of events.</a:t>
            </a:r>
            <a:endParaRPr/>
          </a:p>
          <a:p>
            <a:pPr indent="0" lvl="0" marL="0" marR="0" rtl="0" algn="ctr">
              <a:lnSpc>
                <a:spcPct val="150000"/>
              </a:lnSpc>
              <a:spcBef>
                <a:spcPts val="0"/>
              </a:spcBef>
              <a:spcAft>
                <a:spcPts val="0"/>
              </a:spcAft>
              <a:buNone/>
            </a:pPr>
            <a:r>
              <a:rPr lang="en-US" sz="1400">
                <a:solidFill>
                  <a:srgbClr val="3F3F3F"/>
                </a:solidFill>
                <a:latin typeface="Calibri"/>
                <a:ea typeface="Calibri"/>
                <a:cs typeface="Calibri"/>
                <a:sym typeface="Calibri"/>
              </a:rPr>
              <a:t>(Oxford) </a:t>
            </a:r>
            <a:endParaRPr/>
          </a:p>
        </p:txBody>
      </p:sp>
      <p:sp>
        <p:nvSpPr>
          <p:cNvPr id="174" name="Google Shape;174;p25"/>
          <p:cNvSpPr txBox="1"/>
          <p:nvPr/>
        </p:nvSpPr>
        <p:spPr>
          <a:xfrm>
            <a:off x="731519" y="1654622"/>
            <a:ext cx="55727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53B70"/>
                </a:solidFill>
                <a:latin typeface="Century Gothic"/>
                <a:ea typeface="Century Gothic"/>
                <a:cs typeface="Century Gothic"/>
                <a:sym typeface="Century Gothic"/>
              </a:rPr>
              <a:t>Power</a:t>
            </a:r>
            <a:endParaRPr sz="1800">
              <a:solidFill>
                <a:srgbClr val="253B70"/>
              </a:solidFill>
              <a:latin typeface="Calibri"/>
              <a:ea typeface="Calibri"/>
              <a:cs typeface="Calibri"/>
              <a:sym typeface="Calibri"/>
            </a:endParaRPr>
          </a:p>
        </p:txBody>
      </p:sp>
      <p:sp>
        <p:nvSpPr>
          <p:cNvPr id="175" name="Google Shape;175;p25"/>
          <p:cNvSpPr txBox="1"/>
          <p:nvPr>
            <p:ph idx="11" type="ftr"/>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dk1"/>
                </a:solidFill>
                <a:latin typeface="Calibri"/>
                <a:ea typeface="Calibri"/>
                <a:cs typeface="Calibri"/>
                <a:sym typeface="Calibri"/>
                <a:hlinkClick r:id="rId3">
                  <a:extLst>
                    <a:ext uri="{A12FA001-AC4F-418D-AE19-62706E023703}">
                      <ahyp:hlinkClr val="tx"/>
                    </a:ext>
                  </a:extLst>
                </a:hlinkClick>
              </a:rPr>
              <a:t>childrensfundingproject.org</a:t>
            </a:r>
            <a:r>
              <a:rPr lang="en-US" u="sng">
                <a:solidFill>
                  <a:schemeClr val="dk1"/>
                </a:solidFill>
                <a:latin typeface="Calibri"/>
                <a:ea typeface="Calibri"/>
                <a:cs typeface="Calibri"/>
                <a:sym typeface="Calibri"/>
              </a:rPr>
              <a:t> </a:t>
            </a:r>
            <a:endParaRPr>
              <a:solidFill>
                <a:schemeClr val="dk1"/>
              </a:solidFill>
            </a:endParaRPr>
          </a:p>
        </p:txBody>
      </p:sp>
      <p:sp>
        <p:nvSpPr>
          <p:cNvPr id="176" name="Google Shape;176;p25"/>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177" name="Google Shape;177;p25"/>
          <p:cNvPicPr preferRelativeResize="0"/>
          <p:nvPr/>
        </p:nvPicPr>
        <p:blipFill rotWithShape="1">
          <a:blip r:embed="rId4">
            <a:alphaModFix/>
          </a:blip>
          <a:srcRect b="0" l="0" r="0" t="0"/>
          <a:stretch/>
        </p:blipFill>
        <p:spPr>
          <a:xfrm>
            <a:off x="373312" y="6275551"/>
            <a:ext cx="1538615" cy="514288"/>
          </a:xfrm>
          <a:prstGeom prst="rect">
            <a:avLst/>
          </a:prstGeom>
          <a:noFill/>
          <a:ln>
            <a:noFill/>
          </a:ln>
        </p:spPr>
      </p:pic>
      <p:pic>
        <p:nvPicPr>
          <p:cNvPr descr="A person carrying a baby on the shoulders&#10;&#10;Description automatically generated with medium confidence" id="178" name="Google Shape;178;p25"/>
          <p:cNvPicPr preferRelativeResize="0"/>
          <p:nvPr>
            <p:ph idx="2" type="pic"/>
          </p:nvPr>
        </p:nvPicPr>
        <p:blipFill rotWithShape="1">
          <a:blip r:embed="rId5">
            <a:alphaModFix/>
          </a:blip>
          <a:srcRect b="0" l="0" r="0" t="0"/>
          <a:stretch/>
        </p:blipFill>
        <p:spPr>
          <a:xfrm>
            <a:off x="6837364" y="1"/>
            <a:ext cx="5354637" cy="6169025"/>
          </a:xfrm>
          <a:prstGeom prst="rect">
            <a:avLst/>
          </a:prstGeom>
          <a:solidFill>
            <a:schemeClr val="lt1"/>
          </a:solidFill>
          <a:ln>
            <a:noFill/>
          </a:ln>
        </p:spPr>
      </p:pic>
      <p:sp>
        <p:nvSpPr>
          <p:cNvPr id="179" name="Google Shape;179;p25"/>
          <p:cNvSpPr txBox="1"/>
          <p:nvPr/>
        </p:nvSpPr>
        <p:spPr>
          <a:xfrm>
            <a:off x="789734" y="3874534"/>
            <a:ext cx="5572792" cy="21268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800">
                <a:solidFill>
                  <a:srgbClr val="3F3F3F"/>
                </a:solidFill>
                <a:latin typeface="Calibri"/>
                <a:ea typeface="Calibri"/>
                <a:cs typeface="Calibri"/>
                <a:sym typeface="Calibri"/>
              </a:rPr>
              <a:t>A strong, diverse, and effective coalition gives you the power you need to achieve your goals.</a:t>
            </a:r>
            <a:endParaRPr/>
          </a:p>
          <a:p>
            <a:pPr indent="0" lvl="0" marL="0" marR="0" rtl="0" algn="ctr">
              <a:lnSpc>
                <a:spcPct val="150000"/>
              </a:lnSpc>
              <a:spcBef>
                <a:spcPts val="0"/>
              </a:spcBef>
              <a:spcAft>
                <a:spcPts val="0"/>
              </a:spcAft>
              <a:buNone/>
            </a:pPr>
            <a:r>
              <a:rPr lang="en-US" sz="1800">
                <a:solidFill>
                  <a:srgbClr val="3F3F3F"/>
                </a:solidFill>
                <a:latin typeface="Calibri"/>
                <a:ea typeface="Calibri"/>
                <a:cs typeface="Calibri"/>
                <a:sym typeface="Calibri"/>
              </a:rPr>
              <a:t>The stronger your coalition, the more power you have (i.e., the quicker and more effective your influence is to achieve your desired results).</a:t>
            </a:r>
            <a:endParaRPr sz="1400">
              <a:solidFill>
                <a:srgbClr val="3F3F3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52"/>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57" name="Google Shape;757;p52"/>
          <p:cNvSpPr txBox="1"/>
          <p:nvPr>
            <p:ph idx="11" type="ftr"/>
          </p:nvPr>
        </p:nvSpPr>
        <p:spPr>
          <a:xfrm>
            <a:off x="2139696" y="6331412"/>
            <a:ext cx="7174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graphicFrame>
        <p:nvGraphicFramePr>
          <p:cNvPr id="758" name="Google Shape;758;p52"/>
          <p:cNvGraphicFramePr/>
          <p:nvPr/>
        </p:nvGraphicFramePr>
        <p:xfrm>
          <a:off x="331342" y="1043930"/>
          <a:ext cx="3000000" cy="3000000"/>
        </p:xfrm>
        <a:graphic>
          <a:graphicData uri="http://schemas.openxmlformats.org/drawingml/2006/table">
            <a:tbl>
              <a:tblPr bandRow="1" firstRow="1">
                <a:noFill/>
                <a:tableStyleId>{B6C054DB-5F68-46AB-8A71-4FA51CEC9BCA}</a:tableStyleId>
              </a:tblPr>
              <a:tblGrid>
                <a:gridCol w="2345525"/>
                <a:gridCol w="2345525"/>
                <a:gridCol w="2345525"/>
                <a:gridCol w="2345525"/>
                <a:gridCol w="2345525"/>
              </a:tblGrid>
              <a:tr h="1074925">
                <a:tc>
                  <a:txBody>
                    <a:bodyPr/>
                    <a:lstStyle/>
                    <a:p>
                      <a:pPr indent="0" lvl="0" marL="0" marR="0" rtl="0" algn="l">
                        <a:spcBef>
                          <a:spcPts val="0"/>
                        </a:spcBef>
                        <a:spcAft>
                          <a:spcPts val="0"/>
                        </a:spcAft>
                        <a:buNone/>
                      </a:pPr>
                      <a:r>
                        <a:rPr lang="en-US" sz="1800"/>
                        <a:t>Potential influencer</a:t>
                      </a:r>
                      <a:endParaRPr/>
                    </a:p>
                  </a:txBody>
                  <a:tcPr marT="45725" marB="45725" marR="91450" marL="91450">
                    <a:noFill/>
                  </a:tcPr>
                </a:tc>
                <a:tc>
                  <a:txBody>
                    <a:bodyPr/>
                    <a:lstStyle/>
                    <a:p>
                      <a:pPr indent="0" lvl="0" marL="0" marR="0" rtl="0" algn="l">
                        <a:spcBef>
                          <a:spcPts val="0"/>
                        </a:spcBef>
                        <a:spcAft>
                          <a:spcPts val="0"/>
                        </a:spcAft>
                        <a:buNone/>
                      </a:pPr>
                      <a:r>
                        <a:rPr lang="en-US" sz="1800"/>
                        <a:t>Who should engage them?</a:t>
                      </a:r>
                      <a:endParaRPr/>
                    </a:p>
                  </a:txBody>
                  <a:tcPr marT="45725" marB="45725" marR="91450" marL="91450">
                    <a:noFill/>
                  </a:tcPr>
                </a:tc>
                <a:tc>
                  <a:txBody>
                    <a:bodyPr/>
                    <a:lstStyle/>
                    <a:p>
                      <a:pPr indent="0" lvl="0" marL="0" marR="0" rtl="0" algn="l">
                        <a:spcBef>
                          <a:spcPts val="0"/>
                        </a:spcBef>
                        <a:spcAft>
                          <a:spcPts val="0"/>
                        </a:spcAft>
                        <a:buNone/>
                      </a:pPr>
                      <a:r>
                        <a:rPr lang="en-US" sz="1800"/>
                        <a:t>What’s your case for their support?</a:t>
                      </a:r>
                      <a:endParaRPr/>
                    </a:p>
                  </a:txBody>
                  <a:tcPr marT="45725" marB="45725" marR="91450" marL="91450">
                    <a:noFill/>
                  </a:tcPr>
                </a:tc>
                <a:tc>
                  <a:txBody>
                    <a:bodyPr/>
                    <a:lstStyle/>
                    <a:p>
                      <a:pPr indent="0" lvl="0" marL="0" marR="0" rtl="0" algn="l">
                        <a:spcBef>
                          <a:spcPts val="0"/>
                        </a:spcBef>
                        <a:spcAft>
                          <a:spcPts val="0"/>
                        </a:spcAft>
                        <a:buNone/>
                      </a:pPr>
                      <a:r>
                        <a:rPr lang="en-US" sz="1800"/>
                        <a:t>What’s the immediate ask?</a:t>
                      </a:r>
                      <a:endParaRPr/>
                    </a:p>
                  </a:txBody>
                  <a:tcPr marT="45725" marB="45725" marR="91450" marL="91450">
                    <a:noFill/>
                  </a:tcPr>
                </a:tc>
                <a:tc>
                  <a:txBody>
                    <a:bodyPr/>
                    <a:lstStyle/>
                    <a:p>
                      <a:pPr indent="0" lvl="0" marL="0" marR="0" rtl="0" algn="l">
                        <a:spcBef>
                          <a:spcPts val="0"/>
                        </a:spcBef>
                        <a:spcAft>
                          <a:spcPts val="0"/>
                        </a:spcAft>
                        <a:buNone/>
                      </a:pPr>
                      <a:r>
                        <a:rPr lang="en-US" sz="1800"/>
                        <a:t>What’s the long-term potential ask?</a:t>
                      </a:r>
                      <a:endParaRPr/>
                    </a:p>
                  </a:txBody>
                  <a:tcPr marT="45725" marB="45725" marR="91450" marL="91450">
                    <a:noFill/>
                  </a:tcPr>
                </a:tc>
              </a:tr>
              <a:tr h="659450">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c>
                  <a:txBody>
                    <a:bodyPr/>
                    <a:lstStyle/>
                    <a:p>
                      <a:pPr indent="0" lvl="0" marL="0" marR="0" rtl="0" algn="l">
                        <a:spcBef>
                          <a:spcPts val="0"/>
                        </a:spcBef>
                        <a:spcAft>
                          <a:spcPts val="0"/>
                        </a:spcAft>
                        <a:buNone/>
                      </a:pPr>
                      <a:r>
                        <a:rPr i="1" lang="en-US" sz="1800"/>
                        <a:t>Example</a:t>
                      </a:r>
                      <a:endParaRPr i="1"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r h="659450">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c>
                  <a:txBody>
                    <a:bodyPr/>
                    <a:lstStyle/>
                    <a:p>
                      <a:pPr indent="0" lvl="0" marL="0" marR="0" rtl="0" algn="l">
                        <a:spcBef>
                          <a:spcPts val="0"/>
                        </a:spcBef>
                        <a:spcAft>
                          <a:spcPts val="0"/>
                        </a:spcAft>
                        <a:buNone/>
                      </a:pPr>
                      <a:r>
                        <a:t/>
                      </a:r>
                      <a:endParaRPr sz="1800"/>
                    </a:p>
                  </a:txBody>
                  <a:tcPr marT="45725" marB="45725" marR="91450" marL="91450">
                    <a:noFill/>
                  </a:tcPr>
                </a:tc>
              </a:tr>
            </a:tbl>
          </a:graphicData>
        </a:graphic>
      </p:graphicFrame>
      <p:sp>
        <p:nvSpPr>
          <p:cNvPr id="759" name="Google Shape;759;p52"/>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800">
                <a:solidFill>
                  <a:srgbClr val="253B70"/>
                </a:solidFill>
                <a:latin typeface="Century Gothic"/>
                <a:ea typeface="Century Gothic"/>
                <a:cs typeface="Century Gothic"/>
                <a:sym typeface="Century Gothic"/>
              </a:rPr>
              <a:t>Northfield</a:t>
            </a:r>
            <a:endParaRPr/>
          </a:p>
        </p:txBody>
      </p:sp>
      <p:sp>
        <p:nvSpPr>
          <p:cNvPr id="760" name="Google Shape;760;p52"/>
          <p:cNvSpPr txBox="1"/>
          <p:nvPr/>
        </p:nvSpPr>
        <p:spPr>
          <a:xfrm>
            <a:off x="-308895" y="2225572"/>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5" name="Shape 765"/>
        <p:cNvGrpSpPr/>
        <p:nvPr/>
      </p:nvGrpSpPr>
      <p:grpSpPr>
        <a:xfrm>
          <a:off x="0" y="0"/>
          <a:ext cx="0" cy="0"/>
          <a:chOff x="0" y="0"/>
          <a:chExt cx="0" cy="0"/>
        </a:xfrm>
      </p:grpSpPr>
      <p:pic>
        <p:nvPicPr>
          <p:cNvPr descr="A picture containing text, indoor, person, people&#10;&#10;Description automatically generated" id="766" name="Google Shape;766;p5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767" name="Google Shape;767;p53"/>
          <p:cNvSpPr txBox="1"/>
          <p:nvPr>
            <p:ph idx="11" type="ftr"/>
          </p:nvPr>
        </p:nvSpPr>
        <p:spPr>
          <a:xfrm>
            <a:off x="2911845" y="6307301"/>
            <a:ext cx="600863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lt1"/>
                </a:solidFill>
                <a:latin typeface="Calibri"/>
                <a:ea typeface="Calibri"/>
                <a:cs typeface="Calibri"/>
                <a:sym typeface="Calibri"/>
                <a:hlinkClick r:id="rId4">
                  <a:extLst>
                    <a:ext uri="{A12FA001-AC4F-418D-AE19-62706E023703}">
                      <ahyp:hlinkClr val="tx"/>
                    </a:ext>
                  </a:extLst>
                </a:hlinkClick>
              </a:rPr>
              <a:t>childrensfundingproject.org</a:t>
            </a:r>
            <a:r>
              <a:rPr lang="en-US" u="sng">
                <a:solidFill>
                  <a:schemeClr val="lt1"/>
                </a:solidFill>
                <a:latin typeface="Calibri"/>
                <a:ea typeface="Calibri"/>
                <a:cs typeface="Calibri"/>
                <a:sym typeface="Calibri"/>
              </a:rPr>
              <a:t> </a:t>
            </a:r>
            <a:endParaRPr>
              <a:solidFill>
                <a:schemeClr val="lt1"/>
              </a:solidFill>
            </a:endParaRPr>
          </a:p>
        </p:txBody>
      </p:sp>
      <p:sp>
        <p:nvSpPr>
          <p:cNvPr id="768" name="Google Shape;768;p53"/>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with medium confidence" id="769" name="Google Shape;769;p53"/>
          <p:cNvPicPr preferRelativeResize="0"/>
          <p:nvPr/>
        </p:nvPicPr>
        <p:blipFill rotWithShape="1">
          <a:blip r:embed="rId5">
            <a:alphaModFix/>
          </a:blip>
          <a:srcRect b="0" l="0" r="0" t="0"/>
          <a:stretch/>
        </p:blipFill>
        <p:spPr>
          <a:xfrm>
            <a:off x="373040" y="6275551"/>
            <a:ext cx="1531960" cy="512064"/>
          </a:xfrm>
          <a:prstGeom prst="rect">
            <a:avLst/>
          </a:prstGeom>
          <a:noFill/>
          <a:ln>
            <a:noFill/>
          </a:ln>
        </p:spPr>
      </p:pic>
      <p:sp>
        <p:nvSpPr>
          <p:cNvPr id="770" name="Google Shape;770;p53"/>
          <p:cNvSpPr/>
          <p:nvPr/>
        </p:nvSpPr>
        <p:spPr>
          <a:xfrm>
            <a:off x="9142919" y="6564704"/>
            <a:ext cx="2676041"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rgbClr val="3F3F3F"/>
                </a:solidFill>
                <a:latin typeface="Calibri"/>
                <a:ea typeface="Calibri"/>
                <a:cs typeface="Calibri"/>
                <a:sym typeface="Calibri"/>
              </a:rPr>
              <a:t>Yes for NOLA Kids Volunteers Phone Banking</a:t>
            </a:r>
            <a:endParaRPr/>
          </a:p>
        </p:txBody>
      </p:sp>
      <p:sp>
        <p:nvSpPr>
          <p:cNvPr id="771" name="Google Shape;771;p53"/>
          <p:cNvSpPr/>
          <p:nvPr/>
        </p:nvSpPr>
        <p:spPr>
          <a:xfrm>
            <a:off x="162555" y="3396279"/>
            <a:ext cx="740369" cy="74036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53"/>
          <p:cNvSpPr txBox="1"/>
          <p:nvPr/>
        </p:nvSpPr>
        <p:spPr>
          <a:xfrm>
            <a:off x="162552" y="3581797"/>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5</a:t>
            </a:r>
            <a:endParaRPr/>
          </a:p>
        </p:txBody>
      </p:sp>
      <p:sp>
        <p:nvSpPr>
          <p:cNvPr id="773" name="Google Shape;773;p53"/>
          <p:cNvSpPr txBox="1"/>
          <p:nvPr/>
        </p:nvSpPr>
        <p:spPr>
          <a:xfrm>
            <a:off x="1065475" y="3289409"/>
            <a:ext cx="405951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Implement &amp; Refine Engagement Plan</a:t>
            </a:r>
            <a:endParaRPr/>
          </a:p>
        </p:txBody>
      </p:sp>
      <p:sp>
        <p:nvSpPr>
          <p:cNvPr id="774" name="Google Shape;774;p53"/>
          <p:cNvSpPr txBox="1"/>
          <p:nvPr/>
        </p:nvSpPr>
        <p:spPr>
          <a:xfrm>
            <a:off x="9970571" y="1085589"/>
            <a:ext cx="21121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entury Gothic"/>
                <a:ea typeface="Century Gothic"/>
                <a:cs typeface="Century Gothic"/>
                <a:sym typeface="Century Gothic"/>
              </a:rPr>
              <a:t>What worked and what didn’t?</a:t>
            </a:r>
            <a:endParaRPr/>
          </a:p>
        </p:txBody>
      </p:sp>
      <p:sp>
        <p:nvSpPr>
          <p:cNvPr id="775" name="Google Shape;775;p53"/>
          <p:cNvSpPr/>
          <p:nvPr/>
        </p:nvSpPr>
        <p:spPr>
          <a:xfrm>
            <a:off x="9400687" y="1128672"/>
            <a:ext cx="541830" cy="541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53"/>
          <p:cNvSpPr txBox="1"/>
          <p:nvPr/>
        </p:nvSpPr>
        <p:spPr>
          <a:xfrm>
            <a:off x="9400687" y="1249227"/>
            <a:ext cx="5418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A</a:t>
            </a:r>
            <a:endParaRPr/>
          </a:p>
        </p:txBody>
      </p:sp>
      <p:sp>
        <p:nvSpPr>
          <p:cNvPr id="777" name="Google Shape;777;p53"/>
          <p:cNvSpPr txBox="1"/>
          <p:nvPr/>
        </p:nvSpPr>
        <p:spPr>
          <a:xfrm>
            <a:off x="9970571" y="2946768"/>
            <a:ext cx="21096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6"/>
                </a:solidFill>
                <a:latin typeface="Century Gothic"/>
                <a:ea typeface="Century Gothic"/>
                <a:cs typeface="Century Gothic"/>
                <a:sym typeface="Century Gothic"/>
              </a:rPr>
              <a:t>Why?</a:t>
            </a:r>
            <a:endParaRPr/>
          </a:p>
        </p:txBody>
      </p:sp>
      <p:sp>
        <p:nvSpPr>
          <p:cNvPr id="778" name="Google Shape;778;p53"/>
          <p:cNvSpPr/>
          <p:nvPr/>
        </p:nvSpPr>
        <p:spPr>
          <a:xfrm>
            <a:off x="9400686" y="2844587"/>
            <a:ext cx="541830" cy="54183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p53"/>
          <p:cNvSpPr txBox="1"/>
          <p:nvPr/>
        </p:nvSpPr>
        <p:spPr>
          <a:xfrm>
            <a:off x="9400686" y="2961614"/>
            <a:ext cx="5418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B</a:t>
            </a:r>
            <a:endParaRPr/>
          </a:p>
        </p:txBody>
      </p:sp>
      <p:sp>
        <p:nvSpPr>
          <p:cNvPr id="780" name="Google Shape;780;p53"/>
          <p:cNvSpPr/>
          <p:nvPr/>
        </p:nvSpPr>
        <p:spPr>
          <a:xfrm>
            <a:off x="9431237" y="4558610"/>
            <a:ext cx="541830" cy="54183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p53"/>
          <p:cNvSpPr txBox="1"/>
          <p:nvPr/>
        </p:nvSpPr>
        <p:spPr>
          <a:xfrm>
            <a:off x="9431233" y="4670029"/>
            <a:ext cx="54183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C</a:t>
            </a:r>
            <a:endParaRPr/>
          </a:p>
        </p:txBody>
      </p:sp>
      <p:sp>
        <p:nvSpPr>
          <p:cNvPr id="782" name="Google Shape;782;p53"/>
          <p:cNvSpPr txBox="1"/>
          <p:nvPr/>
        </p:nvSpPr>
        <p:spPr>
          <a:xfrm>
            <a:off x="9970571" y="4223752"/>
            <a:ext cx="214021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BE5426"/>
                </a:solidFill>
                <a:latin typeface="Century Gothic"/>
                <a:ea typeface="Century Gothic"/>
                <a:cs typeface="Century Gothic"/>
                <a:sym typeface="Century Gothic"/>
              </a:rPr>
              <a:t>How should we change our coalition-building strategy?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B70"/>
        </a:solidFill>
      </p:bgPr>
    </p:bg>
    <p:spTree>
      <p:nvGrpSpPr>
        <p:cNvPr id="787" name="Shape 787"/>
        <p:cNvGrpSpPr/>
        <p:nvPr/>
      </p:nvGrpSpPr>
      <p:grpSpPr>
        <a:xfrm>
          <a:off x="0" y="0"/>
          <a:ext cx="0" cy="0"/>
          <a:chOff x="0" y="0"/>
          <a:chExt cx="0" cy="0"/>
        </a:xfrm>
      </p:grpSpPr>
      <p:sp>
        <p:nvSpPr>
          <p:cNvPr id="788" name="Google Shape;788;p54"/>
          <p:cNvSpPr txBox="1"/>
          <p:nvPr/>
        </p:nvSpPr>
        <p:spPr>
          <a:xfrm>
            <a:off x="3642360" y="882045"/>
            <a:ext cx="4907280" cy="129881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6000">
                <a:solidFill>
                  <a:schemeClr val="lt1"/>
                </a:solidFill>
                <a:latin typeface="Century Gothic"/>
                <a:ea typeface="Century Gothic"/>
                <a:cs typeface="Century Gothic"/>
                <a:sym typeface="Century Gothic"/>
              </a:rPr>
              <a:t>Thanks</a:t>
            </a:r>
            <a:endParaRPr/>
          </a:p>
        </p:txBody>
      </p:sp>
      <p:sp>
        <p:nvSpPr>
          <p:cNvPr id="789" name="Google Shape;789;p54"/>
          <p:cNvSpPr txBox="1"/>
          <p:nvPr/>
        </p:nvSpPr>
        <p:spPr>
          <a:xfrm>
            <a:off x="2770208" y="2052847"/>
            <a:ext cx="6651584" cy="998863"/>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b="1" lang="en-US" sz="1600">
                <a:solidFill>
                  <a:schemeClr val="lt1"/>
                </a:solidFill>
                <a:latin typeface="Century Gothic"/>
                <a:ea typeface="Century Gothic"/>
                <a:cs typeface="Century Gothic"/>
                <a:sym typeface="Century Gothic"/>
              </a:rPr>
              <a:t>Hamilton Simons-Jones</a:t>
            </a:r>
            <a:endParaRPr/>
          </a:p>
          <a:p>
            <a:pPr indent="0" lvl="0" marL="0" marR="0" rtl="0" algn="ctr">
              <a:lnSpc>
                <a:spcPct val="200000"/>
              </a:lnSpc>
              <a:spcBef>
                <a:spcPts val="0"/>
              </a:spcBef>
              <a:spcAft>
                <a:spcPts val="0"/>
              </a:spcAft>
              <a:buNone/>
            </a:pPr>
            <a:r>
              <a:rPr b="1" lang="en-US" sz="16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Hamilton@ResourceFullConsulting.com</a:t>
            </a:r>
            <a:r>
              <a:rPr b="1" lang="en-US" sz="1600">
                <a:solidFill>
                  <a:schemeClr val="lt1"/>
                </a:solidFill>
                <a:latin typeface="Century Gothic"/>
                <a:ea typeface="Century Gothic"/>
                <a:cs typeface="Century Gothic"/>
                <a:sym typeface="Century Gothic"/>
              </a:rPr>
              <a:t> </a:t>
            </a:r>
            <a:endParaRPr b="1" sz="1600">
              <a:solidFill>
                <a:schemeClr val="lt1"/>
              </a:solidFill>
              <a:latin typeface="Century Gothic"/>
              <a:ea typeface="Century Gothic"/>
              <a:cs typeface="Century Gothic"/>
              <a:sym typeface="Century Gothic"/>
            </a:endParaRPr>
          </a:p>
        </p:txBody>
      </p:sp>
      <p:pic>
        <p:nvPicPr>
          <p:cNvPr descr="Logo&#10;&#10;Description automatically generated with medium confidence" id="790" name="Google Shape;790;p54"/>
          <p:cNvPicPr preferRelativeResize="0"/>
          <p:nvPr/>
        </p:nvPicPr>
        <p:blipFill rotWithShape="1">
          <a:blip r:embed="rId4">
            <a:alphaModFix/>
          </a:blip>
          <a:srcRect b="0" l="0" r="0" t="0"/>
          <a:stretch/>
        </p:blipFill>
        <p:spPr>
          <a:xfrm>
            <a:off x="4060639" y="4436249"/>
            <a:ext cx="4070723" cy="1360656"/>
          </a:xfrm>
          <a:prstGeom prst="rect">
            <a:avLst/>
          </a:prstGeom>
          <a:noFill/>
          <a:ln>
            <a:noFill/>
          </a:ln>
        </p:spPr>
      </p:pic>
      <p:pic>
        <p:nvPicPr>
          <p:cNvPr descr="Logo&#10;&#10;Description automatically generated" id="791" name="Google Shape;791;p54"/>
          <p:cNvPicPr preferRelativeResize="0"/>
          <p:nvPr/>
        </p:nvPicPr>
        <p:blipFill rotWithShape="1">
          <a:blip r:embed="rId5">
            <a:alphaModFix/>
          </a:blip>
          <a:srcRect b="0" l="0" r="0" t="0"/>
          <a:stretch/>
        </p:blipFill>
        <p:spPr>
          <a:xfrm>
            <a:off x="5086349" y="3007379"/>
            <a:ext cx="2019300" cy="147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nvSpPr>
        <p:spPr>
          <a:xfrm>
            <a:off x="178677" y="1079255"/>
            <a:ext cx="6624246" cy="73577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chemeClr val="lt1"/>
                </a:solidFill>
                <a:latin typeface="Century Gothic"/>
                <a:ea typeface="Century Gothic"/>
                <a:cs typeface="Century Gothic"/>
                <a:sym typeface="Century Gothic"/>
              </a:rPr>
              <a:t>Strong and Effective Coalitions</a:t>
            </a:r>
            <a:endParaRPr/>
          </a:p>
        </p:txBody>
      </p:sp>
      <p:sp>
        <p:nvSpPr>
          <p:cNvPr id="186" name="Google Shape;186;p26"/>
          <p:cNvSpPr txBox="1"/>
          <p:nvPr/>
        </p:nvSpPr>
        <p:spPr>
          <a:xfrm>
            <a:off x="337831" y="3593843"/>
            <a:ext cx="6465090" cy="2247988"/>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1600">
                <a:solidFill>
                  <a:schemeClr val="lt1"/>
                </a:solidFill>
                <a:latin typeface="Century Gothic"/>
                <a:ea typeface="Century Gothic"/>
                <a:cs typeface="Century Gothic"/>
                <a:sym typeface="Century Gothic"/>
              </a:rPr>
              <a:t>Share from your experience:</a:t>
            </a:r>
            <a:endParaRPr/>
          </a:p>
          <a:p>
            <a:pPr indent="-342905" lvl="0" marL="342905" marR="0" rtl="0" algn="l">
              <a:lnSpc>
                <a:spcPct val="200000"/>
              </a:lnSpc>
              <a:spcBef>
                <a:spcPts val="0"/>
              </a:spcBef>
              <a:spcAft>
                <a:spcPts val="0"/>
              </a:spcAft>
              <a:buClr>
                <a:schemeClr val="lt1"/>
              </a:buClr>
              <a:buSzPts val="1400"/>
              <a:buFont typeface="Century Gothic"/>
              <a:buAutoNum type="arabicPeriod"/>
            </a:pPr>
            <a:r>
              <a:rPr lang="en-US" sz="1400">
                <a:solidFill>
                  <a:schemeClr val="lt1"/>
                </a:solidFill>
                <a:latin typeface="Calibri"/>
                <a:ea typeface="Calibri"/>
                <a:cs typeface="Calibri"/>
                <a:sym typeface="Calibri"/>
              </a:rPr>
              <a:t>What is a strong and effective coalition you’re familiar with?</a:t>
            </a:r>
            <a:endParaRPr/>
          </a:p>
          <a:p>
            <a:pPr indent="-342905" lvl="0" marL="342905" marR="0" rtl="0" algn="l">
              <a:lnSpc>
                <a:spcPct val="200000"/>
              </a:lnSpc>
              <a:spcBef>
                <a:spcPts val="0"/>
              </a:spcBef>
              <a:spcAft>
                <a:spcPts val="0"/>
              </a:spcAft>
              <a:buClr>
                <a:schemeClr val="lt1"/>
              </a:buClr>
              <a:buSzPts val="1400"/>
              <a:buFont typeface="Century Gothic"/>
              <a:buAutoNum type="arabicPeriod"/>
            </a:pPr>
            <a:r>
              <a:rPr lang="en-US" sz="1400">
                <a:solidFill>
                  <a:schemeClr val="lt1"/>
                </a:solidFill>
                <a:latin typeface="Calibri"/>
                <a:ea typeface="Calibri"/>
                <a:cs typeface="Calibri"/>
                <a:sym typeface="Calibri"/>
              </a:rPr>
              <a:t>Why do you feel it was strong and effective?</a:t>
            </a:r>
            <a:endParaRPr/>
          </a:p>
          <a:p>
            <a:pPr indent="-342905" lvl="0" marL="342905" marR="0" rtl="0" algn="l">
              <a:lnSpc>
                <a:spcPct val="200000"/>
              </a:lnSpc>
              <a:spcBef>
                <a:spcPts val="0"/>
              </a:spcBef>
              <a:spcAft>
                <a:spcPts val="0"/>
              </a:spcAft>
              <a:buClr>
                <a:schemeClr val="lt1"/>
              </a:buClr>
              <a:buSzPts val="1400"/>
              <a:buFont typeface="Century Gothic"/>
              <a:buAutoNum type="arabicPeriod"/>
            </a:pPr>
            <a:r>
              <a:rPr lang="en-US" sz="1400">
                <a:solidFill>
                  <a:schemeClr val="lt1"/>
                </a:solidFill>
                <a:latin typeface="Calibri"/>
                <a:ea typeface="Calibri"/>
                <a:cs typeface="Calibri"/>
                <a:sym typeface="Calibri"/>
              </a:rPr>
              <a:t>OPTIONAL: What practices or approaches did this coalition use to be so strong and effective?</a:t>
            </a:r>
            <a:endParaRPr sz="1400">
              <a:solidFill>
                <a:schemeClr val="lt1"/>
              </a:solidFill>
              <a:latin typeface="Calibri"/>
              <a:ea typeface="Calibri"/>
              <a:cs typeface="Calibri"/>
              <a:sym typeface="Calibri"/>
            </a:endParaRPr>
          </a:p>
        </p:txBody>
      </p:sp>
      <p:pic>
        <p:nvPicPr>
          <p:cNvPr id="187" name="Google Shape;187;p26"/>
          <p:cNvPicPr preferRelativeResize="0"/>
          <p:nvPr>
            <p:ph idx="2" type="pic"/>
          </p:nvPr>
        </p:nvPicPr>
        <p:blipFill rotWithShape="1">
          <a:blip r:embed="rId3">
            <a:alphaModFix/>
          </a:blip>
          <a:srcRect b="-119" l="0" r="0" t="0"/>
          <a:stretch/>
        </p:blipFill>
        <p:spPr>
          <a:xfrm>
            <a:off x="6802923" y="731520"/>
            <a:ext cx="5389077" cy="5394960"/>
          </a:xfrm>
          <a:prstGeom prst="rect">
            <a:avLst/>
          </a:prstGeom>
          <a:solidFill>
            <a:schemeClr val="lt1"/>
          </a:solidFill>
          <a:ln>
            <a:noFill/>
          </a:ln>
        </p:spPr>
      </p:pic>
      <p:sp>
        <p:nvSpPr>
          <p:cNvPr id="188" name="Google Shape;188;p26"/>
          <p:cNvSpPr txBox="1"/>
          <p:nvPr>
            <p:ph idx="11" type="ftr"/>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4"/>
              </a:rPr>
              <a:t>childrensfundingproject.org</a:t>
            </a:r>
            <a:r>
              <a:rPr lang="en-US" u="sng">
                <a:latin typeface="Calibri"/>
                <a:ea typeface="Calibri"/>
                <a:cs typeface="Calibri"/>
                <a:sym typeface="Calibri"/>
              </a:rPr>
              <a:t> </a:t>
            </a:r>
            <a:endParaRPr/>
          </a:p>
        </p:txBody>
      </p:sp>
      <p:sp>
        <p:nvSpPr>
          <p:cNvPr id="189" name="Google Shape;189;p26"/>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90" name="Google Shape;190;p26"/>
          <p:cNvSpPr/>
          <p:nvPr/>
        </p:nvSpPr>
        <p:spPr>
          <a:xfrm>
            <a:off x="9516510" y="6633031"/>
            <a:ext cx="1821332"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Photo by Allison Shelley for EDUimages</a:t>
            </a:r>
            <a:endParaRPr sz="800">
              <a:solidFill>
                <a:schemeClr val="dk1"/>
              </a:solidFill>
              <a:latin typeface="Calibri"/>
              <a:ea typeface="Calibri"/>
              <a:cs typeface="Calibri"/>
              <a:sym typeface="Calibri"/>
            </a:endParaRPr>
          </a:p>
        </p:txBody>
      </p:sp>
      <p:sp>
        <p:nvSpPr>
          <p:cNvPr id="191" name="Google Shape;191;p26"/>
          <p:cNvSpPr txBox="1"/>
          <p:nvPr/>
        </p:nvSpPr>
        <p:spPr>
          <a:xfrm>
            <a:off x="337831" y="2070950"/>
            <a:ext cx="538907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Century Gothic"/>
                <a:ea typeface="Century Gothic"/>
                <a:cs typeface="Century Gothic"/>
                <a:sym typeface="Century Gothic"/>
              </a:rPr>
              <a:t>Strong: </a:t>
            </a:r>
            <a:r>
              <a:rPr lang="en-US" sz="1600">
                <a:solidFill>
                  <a:schemeClr val="lt1"/>
                </a:solidFill>
                <a:latin typeface="Calibri"/>
                <a:ea typeface="Calibri"/>
                <a:cs typeface="Calibri"/>
                <a:sym typeface="Calibri"/>
              </a:rPr>
              <a:t>Individual members prioritize the coalition.</a:t>
            </a:r>
            <a:endParaRPr/>
          </a:p>
        </p:txBody>
      </p:sp>
      <p:sp>
        <p:nvSpPr>
          <p:cNvPr id="192" name="Google Shape;192;p26"/>
          <p:cNvSpPr txBox="1"/>
          <p:nvPr/>
        </p:nvSpPr>
        <p:spPr>
          <a:xfrm>
            <a:off x="337831" y="2594709"/>
            <a:ext cx="538907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Century Gothic"/>
                <a:ea typeface="Century Gothic"/>
                <a:cs typeface="Century Gothic"/>
                <a:sym typeface="Century Gothic"/>
              </a:rPr>
              <a:t>Effective: </a:t>
            </a:r>
            <a:r>
              <a:rPr lang="en-US" sz="1600">
                <a:solidFill>
                  <a:schemeClr val="lt1"/>
                </a:solidFill>
                <a:latin typeface="Calibri"/>
                <a:ea typeface="Calibri"/>
                <a:cs typeface="Calibri"/>
                <a:sym typeface="Calibri"/>
              </a:rPr>
              <a:t>The coalition achieves its goals.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7" name="Shape 197"/>
        <p:cNvGrpSpPr/>
        <p:nvPr/>
      </p:nvGrpSpPr>
      <p:grpSpPr>
        <a:xfrm>
          <a:off x="0" y="0"/>
          <a:ext cx="0" cy="0"/>
          <a:chOff x="0" y="0"/>
          <a:chExt cx="0" cy="0"/>
        </a:xfrm>
      </p:grpSpPr>
      <p:sp>
        <p:nvSpPr>
          <p:cNvPr id="198" name="Google Shape;198;p27"/>
          <p:cNvSpPr txBox="1"/>
          <p:nvPr/>
        </p:nvSpPr>
        <p:spPr>
          <a:xfrm>
            <a:off x="731520" y="446351"/>
            <a:ext cx="4907280" cy="6553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accent1"/>
                </a:solidFill>
                <a:latin typeface="Century Gothic"/>
                <a:ea typeface="Century Gothic"/>
                <a:cs typeface="Century Gothic"/>
                <a:sym typeface="Century Gothic"/>
              </a:rPr>
              <a:t>A 5-Step Process</a:t>
            </a:r>
            <a:endParaRPr/>
          </a:p>
        </p:txBody>
      </p:sp>
      <p:sp>
        <p:nvSpPr>
          <p:cNvPr id="199" name="Google Shape;199;p27"/>
          <p:cNvSpPr txBox="1"/>
          <p:nvPr/>
        </p:nvSpPr>
        <p:spPr>
          <a:xfrm>
            <a:off x="731520" y="1082366"/>
            <a:ext cx="6030227" cy="6976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400">
                <a:solidFill>
                  <a:schemeClr val="accent5"/>
                </a:solidFill>
                <a:latin typeface="Century Gothic"/>
                <a:ea typeface="Century Gothic"/>
                <a:cs typeface="Century Gothic"/>
                <a:sym typeface="Century Gothic"/>
              </a:rPr>
              <a:t>For building and strengthening effective coalitions to secure dedicated funding for children that can be repeated regularly.</a:t>
            </a:r>
            <a:endParaRPr sz="1400">
              <a:solidFill>
                <a:schemeClr val="accent5"/>
              </a:solidFill>
              <a:latin typeface="Century Gothic"/>
              <a:ea typeface="Century Gothic"/>
              <a:cs typeface="Century Gothic"/>
              <a:sym typeface="Century Gothic"/>
            </a:endParaRPr>
          </a:p>
        </p:txBody>
      </p:sp>
      <p:sp>
        <p:nvSpPr>
          <p:cNvPr id="200" name="Google Shape;200;p27"/>
          <p:cNvSpPr/>
          <p:nvPr/>
        </p:nvSpPr>
        <p:spPr>
          <a:xfrm>
            <a:off x="822960" y="2824483"/>
            <a:ext cx="740369" cy="740369"/>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txBox="1"/>
          <p:nvPr/>
        </p:nvSpPr>
        <p:spPr>
          <a:xfrm>
            <a:off x="1769804" y="2129280"/>
            <a:ext cx="31595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Establish Your Goals</a:t>
            </a:r>
            <a:endParaRPr/>
          </a:p>
        </p:txBody>
      </p:sp>
      <p:sp>
        <p:nvSpPr>
          <p:cNvPr id="202" name="Google Shape;202;p27"/>
          <p:cNvSpPr txBox="1"/>
          <p:nvPr/>
        </p:nvSpPr>
        <p:spPr>
          <a:xfrm>
            <a:off x="822957" y="3010001"/>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2</a:t>
            </a:r>
            <a:endParaRPr/>
          </a:p>
        </p:txBody>
      </p:sp>
      <p:sp>
        <p:nvSpPr>
          <p:cNvPr id="203" name="Google Shape;203;p27"/>
          <p:cNvSpPr/>
          <p:nvPr/>
        </p:nvSpPr>
        <p:spPr>
          <a:xfrm>
            <a:off x="822956" y="4575901"/>
            <a:ext cx="740369" cy="74036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7"/>
          <p:cNvSpPr txBox="1"/>
          <p:nvPr/>
        </p:nvSpPr>
        <p:spPr>
          <a:xfrm>
            <a:off x="1769804" y="3010001"/>
            <a:ext cx="31595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Analyze Power &amp; Influence</a:t>
            </a:r>
            <a:endParaRPr/>
          </a:p>
        </p:txBody>
      </p:sp>
      <p:sp>
        <p:nvSpPr>
          <p:cNvPr id="205" name="Google Shape;205;p27"/>
          <p:cNvSpPr txBox="1"/>
          <p:nvPr/>
        </p:nvSpPr>
        <p:spPr>
          <a:xfrm>
            <a:off x="822953" y="4761419"/>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4</a:t>
            </a:r>
            <a:endParaRPr/>
          </a:p>
        </p:txBody>
      </p:sp>
      <p:sp>
        <p:nvSpPr>
          <p:cNvPr id="206" name="Google Shape;206;p27"/>
          <p:cNvSpPr/>
          <p:nvPr/>
        </p:nvSpPr>
        <p:spPr>
          <a:xfrm>
            <a:off x="822959" y="1949805"/>
            <a:ext cx="740369" cy="74036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7"/>
          <p:cNvSpPr txBox="1"/>
          <p:nvPr/>
        </p:nvSpPr>
        <p:spPr>
          <a:xfrm>
            <a:off x="822956" y="2135323"/>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1</a:t>
            </a:r>
            <a:endParaRPr/>
          </a:p>
        </p:txBody>
      </p:sp>
      <p:sp>
        <p:nvSpPr>
          <p:cNvPr id="208" name="Google Shape;208;p27"/>
          <p:cNvSpPr txBox="1"/>
          <p:nvPr>
            <p:ph idx="11" type="ftr"/>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u="sng">
                <a:latin typeface="Calibri"/>
                <a:ea typeface="Calibri"/>
                <a:cs typeface="Calibri"/>
                <a:sym typeface="Calibri"/>
              </a:rPr>
              <a:t> </a:t>
            </a:r>
            <a:endParaRPr/>
          </a:p>
        </p:txBody>
      </p:sp>
      <p:sp>
        <p:nvSpPr>
          <p:cNvPr id="209" name="Google Shape;209;p27"/>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10" name="Google Shape;210;p27"/>
          <p:cNvSpPr/>
          <p:nvPr/>
        </p:nvSpPr>
        <p:spPr>
          <a:xfrm>
            <a:off x="8305800" y="6014766"/>
            <a:ext cx="6096000"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Kristi Givens, Co-Founder of For Providers by Providers canvassing for Yes for NOLA KIds</a:t>
            </a:r>
            <a:endParaRPr sz="800">
              <a:solidFill>
                <a:schemeClr val="dk1"/>
              </a:solidFill>
              <a:latin typeface="Calibri"/>
              <a:ea typeface="Calibri"/>
              <a:cs typeface="Calibri"/>
              <a:sym typeface="Calibri"/>
            </a:endParaRPr>
          </a:p>
        </p:txBody>
      </p:sp>
      <p:pic>
        <p:nvPicPr>
          <p:cNvPr descr="A picture containing floor, ground&#10;&#10;Description automatically generated" id="211" name="Google Shape;211;p27"/>
          <p:cNvPicPr preferRelativeResize="0"/>
          <p:nvPr/>
        </p:nvPicPr>
        <p:blipFill rotWithShape="1">
          <a:blip r:embed="rId4">
            <a:alphaModFix/>
          </a:blip>
          <a:srcRect b="0" l="2408" r="11308" t="0"/>
          <a:stretch/>
        </p:blipFill>
        <p:spPr>
          <a:xfrm rot="5400000">
            <a:off x="6661586" y="386914"/>
            <a:ext cx="5917327" cy="5143500"/>
          </a:xfrm>
          <a:prstGeom prst="rect">
            <a:avLst/>
          </a:prstGeom>
          <a:noFill/>
          <a:ln>
            <a:noFill/>
          </a:ln>
        </p:spPr>
      </p:pic>
      <p:sp>
        <p:nvSpPr>
          <p:cNvPr id="212" name="Google Shape;212;p27"/>
          <p:cNvSpPr/>
          <p:nvPr/>
        </p:nvSpPr>
        <p:spPr>
          <a:xfrm>
            <a:off x="822956" y="3701223"/>
            <a:ext cx="740369" cy="74036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7"/>
          <p:cNvSpPr txBox="1"/>
          <p:nvPr/>
        </p:nvSpPr>
        <p:spPr>
          <a:xfrm>
            <a:off x="822953" y="3886741"/>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3</a:t>
            </a:r>
            <a:endParaRPr/>
          </a:p>
        </p:txBody>
      </p:sp>
      <p:sp>
        <p:nvSpPr>
          <p:cNvPr id="214" name="Google Shape;214;p27"/>
          <p:cNvSpPr/>
          <p:nvPr/>
        </p:nvSpPr>
        <p:spPr>
          <a:xfrm>
            <a:off x="822955" y="5450578"/>
            <a:ext cx="740369" cy="74036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7"/>
          <p:cNvSpPr txBox="1"/>
          <p:nvPr/>
        </p:nvSpPr>
        <p:spPr>
          <a:xfrm>
            <a:off x="822952" y="5636096"/>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5</a:t>
            </a:r>
            <a:endParaRPr/>
          </a:p>
        </p:txBody>
      </p:sp>
      <p:sp>
        <p:nvSpPr>
          <p:cNvPr id="216" name="Google Shape;216;p27"/>
          <p:cNvSpPr txBox="1"/>
          <p:nvPr/>
        </p:nvSpPr>
        <p:spPr>
          <a:xfrm>
            <a:off x="1769804" y="3886741"/>
            <a:ext cx="37376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Prioritize Coalition Engagement</a:t>
            </a:r>
            <a:endParaRPr/>
          </a:p>
        </p:txBody>
      </p:sp>
      <p:sp>
        <p:nvSpPr>
          <p:cNvPr id="217" name="Google Shape;217;p27"/>
          <p:cNvSpPr txBox="1"/>
          <p:nvPr/>
        </p:nvSpPr>
        <p:spPr>
          <a:xfrm>
            <a:off x="1769804" y="4761419"/>
            <a:ext cx="32436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Develop Engagement Plan</a:t>
            </a:r>
            <a:endParaRPr/>
          </a:p>
        </p:txBody>
      </p:sp>
      <p:sp>
        <p:nvSpPr>
          <p:cNvPr id="218" name="Google Shape;218;p27"/>
          <p:cNvSpPr txBox="1"/>
          <p:nvPr/>
        </p:nvSpPr>
        <p:spPr>
          <a:xfrm>
            <a:off x="1769804" y="5629986"/>
            <a:ext cx="46099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Implement &amp; Refine Engagement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p:nvPr/>
        </p:nvSpPr>
        <p:spPr>
          <a:xfrm>
            <a:off x="0" y="-75"/>
            <a:ext cx="5130900" cy="2084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icture containing person, child, child, young&#10;&#10;Description automatically generated" id="225" name="Google Shape;225;p28"/>
          <p:cNvPicPr preferRelativeResize="0"/>
          <p:nvPr>
            <p:ph idx="2" type="pic"/>
          </p:nvPr>
        </p:nvPicPr>
        <p:blipFill rotWithShape="1">
          <a:blip r:embed="rId3">
            <a:alphaModFix/>
          </a:blip>
          <a:srcRect b="2215" l="0" r="0" t="0"/>
          <a:stretch/>
        </p:blipFill>
        <p:spPr>
          <a:xfrm>
            <a:off x="5130800" y="-5"/>
            <a:ext cx="6990226" cy="2083950"/>
          </a:xfrm>
          <a:prstGeom prst="rect">
            <a:avLst/>
          </a:prstGeom>
          <a:solidFill>
            <a:schemeClr val="lt1"/>
          </a:solidFill>
          <a:ln>
            <a:noFill/>
          </a:ln>
        </p:spPr>
      </p:pic>
      <p:sp>
        <p:nvSpPr>
          <p:cNvPr id="226" name="Google Shape;226;p28"/>
          <p:cNvSpPr txBox="1"/>
          <p:nvPr/>
        </p:nvSpPr>
        <p:spPr>
          <a:xfrm>
            <a:off x="347100" y="2593725"/>
            <a:ext cx="4436700" cy="45099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50000"/>
              </a:lnSpc>
              <a:spcBef>
                <a:spcPts val="0"/>
              </a:spcBef>
              <a:spcAft>
                <a:spcPts val="0"/>
              </a:spcAft>
              <a:buClr>
                <a:srgbClr val="253B70"/>
              </a:buClr>
              <a:buSzPts val="1400"/>
              <a:buFont typeface="Century Gothic"/>
              <a:buAutoNum type="arabicParenR"/>
            </a:pPr>
            <a:r>
              <a:rPr b="1" lang="en-US" sz="1400">
                <a:solidFill>
                  <a:srgbClr val="253B70"/>
                </a:solidFill>
                <a:latin typeface="Century Gothic"/>
                <a:ea typeface="Century Gothic"/>
                <a:cs typeface="Century Gothic"/>
                <a:sym typeface="Century Gothic"/>
              </a:rPr>
              <a:t>Short-Term</a:t>
            </a:r>
            <a:endParaRPr b="1" sz="1400">
              <a:solidFill>
                <a:srgbClr val="253B70"/>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US">
                <a:solidFill>
                  <a:srgbClr val="3F3F3F"/>
                </a:solidFill>
                <a:latin typeface="Calibri"/>
                <a:ea typeface="Calibri"/>
                <a:cs typeface="Calibri"/>
                <a:sym typeface="Calibri"/>
              </a:rPr>
              <a:t>While your long-term goal is likely to win dedicated funding for children, it requires the achievement of several shorter-term goals first. </a:t>
            </a:r>
            <a:endParaRPr b="1">
              <a:solidFill>
                <a:srgbClr val="253B70"/>
              </a:solidFill>
              <a:latin typeface="Century Gothic"/>
              <a:ea typeface="Century Gothic"/>
              <a:cs typeface="Century Gothic"/>
              <a:sym typeface="Century Gothic"/>
            </a:endParaRPr>
          </a:p>
          <a:p>
            <a:pPr indent="-317500" lvl="0" marL="457200" rtl="0" algn="l">
              <a:lnSpc>
                <a:spcPct val="150000"/>
              </a:lnSpc>
              <a:spcBef>
                <a:spcPts val="0"/>
              </a:spcBef>
              <a:spcAft>
                <a:spcPts val="0"/>
              </a:spcAft>
              <a:buClr>
                <a:srgbClr val="253B70"/>
              </a:buClr>
              <a:buSzPts val="1400"/>
              <a:buFont typeface="Century Gothic"/>
              <a:buAutoNum type="arabicParenR"/>
            </a:pPr>
            <a:r>
              <a:rPr b="1" lang="en-US">
                <a:solidFill>
                  <a:srgbClr val="253B70"/>
                </a:solidFill>
                <a:latin typeface="Century Gothic"/>
                <a:ea typeface="Century Gothic"/>
                <a:cs typeface="Century Gothic"/>
                <a:sym typeface="Century Gothic"/>
              </a:rPr>
              <a:t>Coalition Focused</a:t>
            </a:r>
            <a:endParaRPr b="1">
              <a:solidFill>
                <a:srgbClr val="253B70"/>
              </a:solidFill>
              <a:latin typeface="Century Gothic"/>
              <a:ea typeface="Century Gothic"/>
              <a:cs typeface="Century Gothic"/>
              <a:sym typeface="Century Gothic"/>
            </a:endParaRPr>
          </a:p>
          <a:p>
            <a:pPr indent="0" lvl="0" marL="0" marR="0" rtl="0" algn="l">
              <a:lnSpc>
                <a:spcPct val="150000"/>
              </a:lnSpc>
              <a:spcBef>
                <a:spcPts val="0"/>
              </a:spcBef>
              <a:spcAft>
                <a:spcPts val="0"/>
              </a:spcAft>
              <a:buNone/>
            </a:pPr>
            <a:r>
              <a:rPr lang="en-US">
                <a:solidFill>
                  <a:srgbClr val="3F3F3F"/>
                </a:solidFill>
                <a:latin typeface="Calibri"/>
                <a:ea typeface="Calibri"/>
                <a:cs typeface="Calibri"/>
                <a:sym typeface="Calibri"/>
              </a:rPr>
              <a:t>While you have many goals, pick a goal that requires a coalition to ensure you have the power and influence to accomplish. </a:t>
            </a:r>
            <a:endParaRPr>
              <a:solidFill>
                <a:srgbClr val="3F3F3F"/>
              </a:solidFill>
              <a:latin typeface="Calibri"/>
              <a:ea typeface="Calibri"/>
              <a:cs typeface="Calibri"/>
              <a:sym typeface="Calibri"/>
            </a:endParaRPr>
          </a:p>
          <a:p>
            <a:pPr indent="-317500" lvl="0" marL="457200" marR="0" rtl="0" algn="l">
              <a:lnSpc>
                <a:spcPct val="150000"/>
              </a:lnSpc>
              <a:spcBef>
                <a:spcPts val="0"/>
              </a:spcBef>
              <a:spcAft>
                <a:spcPts val="0"/>
              </a:spcAft>
              <a:buClr>
                <a:srgbClr val="253B70"/>
              </a:buClr>
              <a:buSzPts val="1400"/>
              <a:buFont typeface="Century Gothic"/>
              <a:buAutoNum type="arabicParenR"/>
            </a:pPr>
            <a:r>
              <a:rPr b="1" lang="en-US">
                <a:solidFill>
                  <a:srgbClr val="253B70"/>
                </a:solidFill>
                <a:latin typeface="Century Gothic"/>
                <a:ea typeface="Century Gothic"/>
                <a:cs typeface="Century Gothic"/>
                <a:sym typeface="Century Gothic"/>
              </a:rPr>
              <a:t>SMART</a:t>
            </a:r>
            <a:endParaRPr b="1">
              <a:solidFill>
                <a:srgbClr val="253B70"/>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US">
                <a:solidFill>
                  <a:srgbClr val="3F3F3F"/>
                </a:solidFill>
                <a:latin typeface="Calibri"/>
                <a:ea typeface="Calibri"/>
                <a:cs typeface="Calibri"/>
                <a:sym typeface="Calibri"/>
              </a:rPr>
              <a:t>Set goals that are Specific, Measurable, Action-oriented, Realistic, and Time-bound</a:t>
            </a:r>
            <a:endParaRPr>
              <a:solidFill>
                <a:schemeClr val="dk1"/>
              </a:solidFill>
            </a:endParaRPr>
          </a:p>
          <a:p>
            <a:pPr indent="0" lvl="0" marL="0" marR="0" rtl="0" algn="l">
              <a:spcBef>
                <a:spcPts val="0"/>
              </a:spcBef>
              <a:spcAft>
                <a:spcPts val="0"/>
              </a:spcAft>
              <a:buNone/>
            </a:pPr>
            <a:r>
              <a:t/>
            </a:r>
            <a:endParaRPr b="1">
              <a:solidFill>
                <a:srgbClr val="253B70"/>
              </a:solidFill>
              <a:latin typeface="Century Gothic"/>
              <a:ea typeface="Century Gothic"/>
              <a:cs typeface="Century Gothic"/>
              <a:sym typeface="Century Gothic"/>
            </a:endParaRPr>
          </a:p>
          <a:p>
            <a:pPr indent="0" lvl="0" marL="0" marR="0" rtl="0" algn="l">
              <a:spcBef>
                <a:spcPts val="0"/>
              </a:spcBef>
              <a:spcAft>
                <a:spcPts val="0"/>
              </a:spcAft>
              <a:buNone/>
            </a:pPr>
            <a:r>
              <a:t/>
            </a:r>
            <a:endParaRPr b="1">
              <a:solidFill>
                <a:srgbClr val="253B70"/>
              </a:solidFill>
              <a:latin typeface="Century Gothic"/>
              <a:ea typeface="Century Gothic"/>
              <a:cs typeface="Century Gothic"/>
              <a:sym typeface="Century Gothic"/>
            </a:endParaRPr>
          </a:p>
          <a:p>
            <a:pPr indent="0" lvl="0" marL="0" marR="0" rtl="0" algn="l">
              <a:spcBef>
                <a:spcPts val="0"/>
              </a:spcBef>
              <a:spcAft>
                <a:spcPts val="0"/>
              </a:spcAft>
              <a:buNone/>
            </a:pPr>
            <a:r>
              <a:t/>
            </a:r>
            <a:endParaRPr b="1">
              <a:solidFill>
                <a:srgbClr val="253B70"/>
              </a:solidFill>
              <a:latin typeface="Century Gothic"/>
              <a:ea typeface="Century Gothic"/>
              <a:cs typeface="Century Gothic"/>
              <a:sym typeface="Century Gothic"/>
            </a:endParaRPr>
          </a:p>
          <a:p>
            <a:pPr indent="0" lvl="0" marL="0" marR="0" rtl="0" algn="l">
              <a:spcBef>
                <a:spcPts val="0"/>
              </a:spcBef>
              <a:spcAft>
                <a:spcPts val="0"/>
              </a:spcAft>
              <a:buNone/>
            </a:pPr>
            <a:r>
              <a:t/>
            </a:r>
            <a:endParaRPr b="1">
              <a:solidFill>
                <a:srgbClr val="253B70"/>
              </a:solidFill>
              <a:latin typeface="Century Gothic"/>
              <a:ea typeface="Century Gothic"/>
              <a:cs typeface="Century Gothic"/>
              <a:sym typeface="Century Gothic"/>
            </a:endParaRPr>
          </a:p>
        </p:txBody>
      </p:sp>
      <p:sp>
        <p:nvSpPr>
          <p:cNvPr id="227" name="Google Shape;227;p28"/>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28" name="Google Shape;228;p28"/>
          <p:cNvSpPr txBox="1"/>
          <p:nvPr/>
        </p:nvSpPr>
        <p:spPr>
          <a:xfrm>
            <a:off x="1154268" y="776139"/>
            <a:ext cx="3769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Establish Your Goals</a:t>
            </a:r>
            <a:endParaRPr/>
          </a:p>
        </p:txBody>
      </p:sp>
      <p:sp>
        <p:nvSpPr>
          <p:cNvPr id="229" name="Google Shape;229;p28"/>
          <p:cNvSpPr/>
          <p:nvPr/>
        </p:nvSpPr>
        <p:spPr>
          <a:xfrm>
            <a:off x="207423" y="671775"/>
            <a:ext cx="740400" cy="740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8"/>
          <p:cNvSpPr txBox="1"/>
          <p:nvPr/>
        </p:nvSpPr>
        <p:spPr>
          <a:xfrm>
            <a:off x="207420" y="857293"/>
            <a:ext cx="740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1</a:t>
            </a:r>
            <a:endParaRPr/>
          </a:p>
        </p:txBody>
      </p:sp>
      <p:sp>
        <p:nvSpPr>
          <p:cNvPr id="231" name="Google Shape;231;p28"/>
          <p:cNvSpPr txBox="1"/>
          <p:nvPr/>
        </p:nvSpPr>
        <p:spPr>
          <a:xfrm>
            <a:off x="5164048" y="2344450"/>
            <a:ext cx="179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Examples</a:t>
            </a:r>
            <a:endParaRPr sz="1800"/>
          </a:p>
        </p:txBody>
      </p:sp>
      <p:sp>
        <p:nvSpPr>
          <p:cNvPr id="232" name="Google Shape;232;p28"/>
          <p:cNvSpPr txBox="1"/>
          <p:nvPr/>
        </p:nvSpPr>
        <p:spPr>
          <a:xfrm>
            <a:off x="5228863" y="2791632"/>
            <a:ext cx="6794100" cy="327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Calibri"/>
                <a:ea typeface="Calibri"/>
                <a:cs typeface="Calibri"/>
                <a:sym typeface="Calibri"/>
              </a:rPr>
              <a:t>Getting on the Ballot: </a:t>
            </a:r>
            <a:r>
              <a:rPr lang="en-US" sz="1400">
                <a:solidFill>
                  <a:srgbClr val="3F3F3F"/>
                </a:solidFill>
                <a:latin typeface="Calibri"/>
                <a:ea typeface="Calibri"/>
                <a:cs typeface="Calibri"/>
                <a:sym typeface="Calibri"/>
              </a:rPr>
              <a:t>Securing # signatures by X date  </a:t>
            </a:r>
            <a:r>
              <a:rPr i="1" lang="en-US" sz="1400">
                <a:solidFill>
                  <a:srgbClr val="3F3F3F"/>
                </a:solidFill>
                <a:latin typeface="Calibri"/>
                <a:ea typeface="Calibri"/>
                <a:cs typeface="Calibri"/>
                <a:sym typeface="Calibri"/>
              </a:rPr>
              <a:t>or</a:t>
            </a:r>
            <a:r>
              <a:rPr lang="en-US" sz="1400">
                <a:solidFill>
                  <a:srgbClr val="3F3F3F"/>
                </a:solidFill>
                <a:latin typeface="Calibri"/>
                <a:ea typeface="Calibri"/>
                <a:cs typeface="Calibri"/>
                <a:sym typeface="Calibri"/>
              </a:rPr>
              <a:t>  Ensuring the majority of Council members vote for an ordinance to place our measure on the ballot by Y date.</a:t>
            </a:r>
            <a:endParaRPr/>
          </a:p>
          <a:p>
            <a:pPr indent="0" lvl="0" marL="0" marR="0" rtl="0" algn="l">
              <a:spcBef>
                <a:spcPts val="600"/>
              </a:spcBef>
              <a:spcAft>
                <a:spcPts val="0"/>
              </a:spcAft>
              <a:buNone/>
            </a:pPr>
            <a:r>
              <a:rPr b="1" lang="en-US" sz="1400">
                <a:solidFill>
                  <a:srgbClr val="3F3F3F"/>
                </a:solidFill>
                <a:latin typeface="Calibri"/>
                <a:ea typeface="Calibri"/>
                <a:cs typeface="Calibri"/>
                <a:sym typeface="Calibri"/>
              </a:rPr>
              <a:t>Fundraising: </a:t>
            </a:r>
            <a:r>
              <a:rPr lang="en-US" sz="1400">
                <a:solidFill>
                  <a:srgbClr val="3F3F3F"/>
                </a:solidFill>
                <a:latin typeface="Calibri"/>
                <a:ea typeface="Calibri"/>
                <a:cs typeface="Calibri"/>
                <a:sym typeface="Calibri"/>
              </a:rPr>
              <a:t>Raising $XXX,XXX dollars by Y date for our campaign fund.</a:t>
            </a:r>
            <a:endParaRPr/>
          </a:p>
          <a:p>
            <a:pPr indent="0" lvl="0" marL="0" marR="0" rtl="0" algn="l">
              <a:spcBef>
                <a:spcPts val="600"/>
              </a:spcBef>
              <a:spcAft>
                <a:spcPts val="0"/>
              </a:spcAft>
              <a:buNone/>
            </a:pPr>
            <a:r>
              <a:rPr b="1" lang="en-US" sz="1400">
                <a:solidFill>
                  <a:srgbClr val="3F3F3F"/>
                </a:solidFill>
                <a:latin typeface="Calibri"/>
                <a:ea typeface="Calibri"/>
                <a:cs typeface="Calibri"/>
                <a:sym typeface="Calibri"/>
              </a:rPr>
              <a:t>Media Support:</a:t>
            </a:r>
            <a:r>
              <a:rPr lang="en-US" sz="1400">
                <a:solidFill>
                  <a:srgbClr val="3F3F3F"/>
                </a:solidFill>
                <a:latin typeface="Calibri"/>
                <a:ea typeface="Calibri"/>
                <a:cs typeface="Calibri"/>
                <a:sym typeface="Calibri"/>
              </a:rPr>
              <a:t> Securing the endorsements of the major local newspapers for our ballot measure by the time early voting starts  </a:t>
            </a:r>
            <a:r>
              <a:rPr i="1" lang="en-US" sz="1400">
                <a:solidFill>
                  <a:srgbClr val="3F3F3F"/>
                </a:solidFill>
                <a:latin typeface="Calibri"/>
                <a:ea typeface="Calibri"/>
                <a:cs typeface="Calibri"/>
                <a:sym typeface="Calibri"/>
              </a:rPr>
              <a:t>or</a:t>
            </a:r>
            <a:r>
              <a:rPr lang="en-US" sz="1400">
                <a:solidFill>
                  <a:srgbClr val="3F3F3F"/>
                </a:solidFill>
                <a:latin typeface="Calibri"/>
                <a:ea typeface="Calibri"/>
                <a:cs typeface="Calibri"/>
                <a:sym typeface="Calibri"/>
              </a:rPr>
              <a:t>  Earning favorable feature stories about the issue to help educate voters about its importance in at least one major media outlet by X date.  </a:t>
            </a:r>
            <a:endParaRPr/>
          </a:p>
          <a:p>
            <a:pPr indent="0" lvl="0" marL="0" marR="0" rtl="0" algn="l">
              <a:spcBef>
                <a:spcPts val="600"/>
              </a:spcBef>
              <a:spcAft>
                <a:spcPts val="0"/>
              </a:spcAft>
              <a:buNone/>
            </a:pPr>
            <a:r>
              <a:rPr b="1" lang="en-US" sz="1400">
                <a:solidFill>
                  <a:srgbClr val="3F3F3F"/>
                </a:solidFill>
                <a:latin typeface="Calibri"/>
                <a:ea typeface="Calibri"/>
                <a:cs typeface="Calibri"/>
                <a:sym typeface="Calibri"/>
              </a:rPr>
              <a:t>Designing the Measure: </a:t>
            </a:r>
            <a:r>
              <a:rPr lang="en-US" sz="1400">
                <a:solidFill>
                  <a:srgbClr val="3F3F3F"/>
                </a:solidFill>
                <a:latin typeface="Calibri"/>
                <a:ea typeface="Calibri"/>
                <a:cs typeface="Calibri"/>
                <a:sym typeface="Calibri"/>
              </a:rPr>
              <a:t>Completing the language for the ballot measure by X date to best position it for success.</a:t>
            </a:r>
            <a:endParaRPr b="1" sz="1400">
              <a:solidFill>
                <a:srgbClr val="3F3F3F"/>
              </a:solidFill>
              <a:latin typeface="Calibri"/>
              <a:ea typeface="Calibri"/>
              <a:cs typeface="Calibri"/>
              <a:sym typeface="Calibri"/>
            </a:endParaRPr>
          </a:p>
          <a:p>
            <a:pPr indent="0" lvl="0" marL="0" marR="0" rtl="0" algn="l">
              <a:spcBef>
                <a:spcPts val="600"/>
              </a:spcBef>
              <a:spcAft>
                <a:spcPts val="0"/>
              </a:spcAft>
              <a:buNone/>
            </a:pPr>
            <a:r>
              <a:rPr b="1" lang="en-US" sz="1400">
                <a:solidFill>
                  <a:srgbClr val="3F3F3F"/>
                </a:solidFill>
                <a:latin typeface="Calibri"/>
                <a:ea typeface="Calibri"/>
                <a:cs typeface="Calibri"/>
                <a:sym typeface="Calibri"/>
              </a:rPr>
              <a:t>Minimizing Opposition: </a:t>
            </a:r>
            <a:r>
              <a:rPr lang="en-US" sz="1400">
                <a:solidFill>
                  <a:srgbClr val="3F3F3F"/>
                </a:solidFill>
                <a:latin typeface="Calibri"/>
                <a:ea typeface="Calibri"/>
                <a:cs typeface="Calibri"/>
                <a:sym typeface="Calibri"/>
              </a:rPr>
              <a:t>Ensuring anti-tax, business, or other groups don’t mount an organized opposition campaign before early voting starts.</a:t>
            </a:r>
            <a:endParaRPr b="1" sz="1400">
              <a:solidFill>
                <a:srgbClr val="3F3F3F"/>
              </a:solidFill>
              <a:latin typeface="Calibri"/>
              <a:ea typeface="Calibri"/>
              <a:cs typeface="Calibri"/>
              <a:sym typeface="Calibri"/>
            </a:endParaRPr>
          </a:p>
          <a:p>
            <a:pPr indent="0" lvl="0" marL="0" marR="0" rtl="0" algn="l">
              <a:spcBef>
                <a:spcPts val="600"/>
              </a:spcBef>
              <a:spcAft>
                <a:spcPts val="0"/>
              </a:spcAft>
              <a:buNone/>
            </a:pPr>
            <a:r>
              <a:rPr b="1" lang="en-US" sz="1400">
                <a:solidFill>
                  <a:srgbClr val="3F3F3F"/>
                </a:solidFill>
                <a:latin typeface="Calibri"/>
                <a:ea typeface="Calibri"/>
                <a:cs typeface="Calibri"/>
                <a:sym typeface="Calibri"/>
              </a:rPr>
              <a:t>Securing Endorsements: </a:t>
            </a:r>
            <a:r>
              <a:rPr lang="en-US" sz="1400">
                <a:solidFill>
                  <a:srgbClr val="3F3F3F"/>
                </a:solidFill>
                <a:latin typeface="Calibri"/>
                <a:ea typeface="Calibri"/>
                <a:cs typeface="Calibri"/>
                <a:sym typeface="Calibri"/>
              </a:rPr>
              <a:t>Securing key endorsements (elected officials labor, law enforcement, political organizations, civic groups, etc.) by one month before the election.</a:t>
            </a:r>
            <a:endParaRPr sz="1400">
              <a:solidFill>
                <a:srgbClr val="3F3F3F"/>
              </a:solidFill>
              <a:latin typeface="Calibri"/>
              <a:ea typeface="Calibri"/>
              <a:cs typeface="Calibri"/>
              <a:sym typeface="Calibri"/>
            </a:endParaRPr>
          </a:p>
        </p:txBody>
      </p:sp>
      <p:sp>
        <p:nvSpPr>
          <p:cNvPr id="233" name="Google Shape;233;p28"/>
          <p:cNvSpPr/>
          <p:nvPr/>
        </p:nvSpPr>
        <p:spPr>
          <a:xfrm>
            <a:off x="9218279" y="6613753"/>
            <a:ext cx="2135521"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Select photos by Allison Shelley for EDUimages</a:t>
            </a:r>
            <a:endParaRPr sz="800">
              <a:solidFill>
                <a:schemeClr val="dk1"/>
              </a:solidFill>
              <a:latin typeface="Calibri"/>
              <a:ea typeface="Calibri"/>
              <a:cs typeface="Calibri"/>
              <a:sym typeface="Calibri"/>
            </a:endParaRPr>
          </a:p>
        </p:txBody>
      </p:sp>
      <p:sp>
        <p:nvSpPr>
          <p:cNvPr id="234" name="Google Shape;234;p28"/>
          <p:cNvSpPr txBox="1"/>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3F3F3F"/>
                </a:solidFill>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sz="1200" u="sng">
                <a:solidFill>
                  <a:srgbClr val="3F3F3F"/>
                </a:solidFill>
                <a:latin typeface="Calibri"/>
                <a:ea typeface="Calibri"/>
                <a:cs typeface="Calibri"/>
                <a:sym typeface="Calibri"/>
                <a:hlinkClick r:id="rId4">
                  <a:extLst>
                    <a:ext uri="{A12FA001-AC4F-418D-AE19-62706E023703}">
                      <ahyp:hlinkClr val="tx"/>
                    </a:ext>
                  </a:extLst>
                </a:hlinkClick>
              </a:rPr>
              <a:t>childrensfundingproject.org</a:t>
            </a:r>
            <a:r>
              <a:rPr lang="en-US" sz="1200" u="sng">
                <a:solidFill>
                  <a:srgbClr val="3F3F3F"/>
                </a:solidFill>
                <a:latin typeface="Calibri"/>
                <a:ea typeface="Calibri"/>
                <a:cs typeface="Calibri"/>
                <a:sym typeface="Calibri"/>
              </a:rPr>
              <a:t> </a:t>
            </a:r>
            <a:endParaRPr sz="1200">
              <a:solidFill>
                <a:srgbClr val="3F3F3F"/>
              </a:solidFill>
              <a:latin typeface="Calibri"/>
              <a:ea typeface="Calibri"/>
              <a:cs typeface="Calibri"/>
              <a:sym typeface="Calibri"/>
            </a:endParaRPr>
          </a:p>
        </p:txBody>
      </p:sp>
      <p:sp>
        <p:nvSpPr>
          <p:cNvPr id="235" name="Google Shape;235;p28"/>
          <p:cNvSpPr txBox="1"/>
          <p:nvPr/>
        </p:nvSpPr>
        <p:spPr>
          <a:xfrm>
            <a:off x="207428" y="2224425"/>
            <a:ext cx="408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3B70"/>
                </a:solidFill>
                <a:latin typeface="Century Gothic"/>
                <a:ea typeface="Century Gothic"/>
                <a:cs typeface="Century Gothic"/>
                <a:sym typeface="Century Gothic"/>
              </a:rPr>
              <a:t>Your goals should be…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9"/>
          <p:cNvPicPr preferRelativeResize="0"/>
          <p:nvPr/>
        </p:nvPicPr>
        <p:blipFill rotWithShape="1">
          <a:blip r:embed="rId3">
            <a:alphaModFix/>
          </a:blip>
          <a:srcRect b="0" l="0" r="0" t="0"/>
          <a:stretch/>
        </p:blipFill>
        <p:spPr>
          <a:xfrm>
            <a:off x="5982907" y="473761"/>
            <a:ext cx="5464200" cy="5605800"/>
          </a:xfrm>
          <a:prstGeom prst="rect">
            <a:avLst/>
          </a:prstGeom>
          <a:noFill/>
          <a:ln>
            <a:noFill/>
          </a:ln>
        </p:spPr>
      </p:pic>
      <p:sp>
        <p:nvSpPr>
          <p:cNvPr id="242" name="Google Shape;242;p29"/>
          <p:cNvSpPr txBox="1"/>
          <p:nvPr/>
        </p:nvSpPr>
        <p:spPr>
          <a:xfrm>
            <a:off x="295794" y="2012822"/>
            <a:ext cx="7912841" cy="42319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Calibri"/>
                <a:ea typeface="Calibri"/>
                <a:cs typeface="Calibri"/>
                <a:sym typeface="Calibri"/>
              </a:rPr>
              <a:t>Business</a:t>
            </a:r>
            <a:r>
              <a:rPr lang="en-US" sz="1200">
                <a:solidFill>
                  <a:srgbClr val="3F3F3F"/>
                </a:solidFill>
                <a:latin typeface="Calibri"/>
                <a:ea typeface="Calibri"/>
                <a:cs typeface="Calibri"/>
                <a:sym typeface="Calibri"/>
              </a:rPr>
              <a:t>: Chambers of commerce, major companies/businesses, economic development organizations, business coalitions, young professional groups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Civic Engagement</a:t>
            </a:r>
            <a:r>
              <a:rPr lang="en-US" sz="1200">
                <a:solidFill>
                  <a:srgbClr val="3F3F3F"/>
                </a:solidFill>
                <a:latin typeface="Calibri"/>
                <a:ea typeface="Calibri"/>
                <a:cs typeface="Calibri"/>
                <a:sym typeface="Calibri"/>
              </a:rPr>
              <a:t>: Rotary, advocacy coalitions, leadership development orgs, organizers, Urban League, NAACP</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Education</a:t>
            </a:r>
            <a:r>
              <a:rPr lang="en-US" sz="1200">
                <a:solidFill>
                  <a:srgbClr val="3F3F3F"/>
                </a:solidFill>
                <a:latin typeface="Calibri"/>
                <a:ea typeface="Calibri"/>
                <a:cs typeface="Calibri"/>
                <a:sym typeface="Calibri"/>
              </a:rPr>
              <a:t>: Early childhood providers, teachers, principals, education organizations, school collaboratives, etc.</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Elected Officials (current and past)</a:t>
            </a:r>
            <a:r>
              <a:rPr lang="en-US" sz="1400">
                <a:solidFill>
                  <a:srgbClr val="3F3F3F"/>
                </a:solidFill>
                <a:latin typeface="Calibri"/>
                <a:ea typeface="Calibri"/>
                <a:cs typeface="Calibri"/>
                <a:sym typeface="Calibri"/>
              </a:rPr>
              <a:t>: </a:t>
            </a:r>
            <a:r>
              <a:rPr lang="en-US" sz="1200">
                <a:solidFill>
                  <a:srgbClr val="3F3F3F"/>
                </a:solidFill>
                <a:latin typeface="Calibri"/>
                <a:ea typeface="Calibri"/>
                <a:cs typeface="Calibri"/>
                <a:sym typeface="Calibri"/>
              </a:rPr>
              <a:t>Mayor/President, Council, School Board, Sheriff/DA/Police Chief, State reps, other State elected officials (i.e., Lt. Governor, Governor, Treasurer, Attorney General, etc.), U.S. Senators or Representatives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Faith</a:t>
            </a:r>
            <a:r>
              <a:rPr lang="en-US" sz="1200">
                <a:solidFill>
                  <a:srgbClr val="3F3F3F"/>
                </a:solidFill>
                <a:latin typeface="Calibri"/>
                <a:ea typeface="Calibri"/>
                <a:cs typeface="Calibri"/>
                <a:sym typeface="Calibri"/>
              </a:rPr>
              <a:t>:</a:t>
            </a:r>
            <a:r>
              <a:rPr b="1" lang="en-US" sz="1200">
                <a:solidFill>
                  <a:srgbClr val="3F3F3F"/>
                </a:solidFill>
                <a:latin typeface="Calibri"/>
                <a:ea typeface="Calibri"/>
                <a:cs typeface="Calibri"/>
                <a:sym typeface="Calibri"/>
              </a:rPr>
              <a:t> </a:t>
            </a:r>
            <a:r>
              <a:rPr lang="en-US" sz="1200">
                <a:solidFill>
                  <a:srgbClr val="3F3F3F"/>
                </a:solidFill>
                <a:latin typeface="Calibri"/>
                <a:ea typeface="Calibri"/>
                <a:cs typeface="Calibri"/>
                <a:sym typeface="Calibri"/>
              </a:rPr>
              <a:t>Major churches, synagogues, mosques, temples, interfaith groups, faith-based civic and policy groups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Media</a:t>
            </a:r>
            <a:r>
              <a:rPr lang="en-US" sz="1200">
                <a:solidFill>
                  <a:srgbClr val="3F3F3F"/>
                </a:solidFill>
                <a:latin typeface="Calibri"/>
                <a:ea typeface="Calibri"/>
                <a:cs typeface="Calibri"/>
                <a:sym typeface="Calibri"/>
              </a:rPr>
              <a:t>: Print, radio, TV, social media influencers, including mainstream, niche and ethnic media</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Neighborhood</a:t>
            </a:r>
            <a:r>
              <a:rPr b="1" lang="en-US" sz="1200">
                <a:solidFill>
                  <a:srgbClr val="3F3F3F"/>
                </a:solidFill>
                <a:latin typeface="Calibri"/>
                <a:ea typeface="Calibri"/>
                <a:cs typeface="Calibri"/>
                <a:sym typeface="Calibri"/>
              </a:rPr>
              <a:t>: </a:t>
            </a:r>
            <a:r>
              <a:rPr lang="en-US" sz="1200">
                <a:solidFill>
                  <a:srgbClr val="3F3F3F"/>
                </a:solidFill>
                <a:latin typeface="Calibri"/>
                <a:ea typeface="Calibri"/>
                <a:cs typeface="Calibri"/>
                <a:sym typeface="Calibri"/>
              </a:rPr>
              <a:t>Homeowners associations, neighborhood-based civic &amp; political groups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Nonprofit</a:t>
            </a:r>
            <a:r>
              <a:rPr lang="en-US" sz="1200">
                <a:solidFill>
                  <a:srgbClr val="3F3F3F"/>
                </a:solidFill>
                <a:latin typeface="Calibri"/>
                <a:ea typeface="Calibri"/>
                <a:cs typeface="Calibri"/>
                <a:sym typeface="Calibri"/>
              </a:rPr>
              <a:t>: Senior centers, youth-serving, museums, health, policy orgs, social justice, universities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Parent</a:t>
            </a:r>
            <a:r>
              <a:rPr lang="en-US" sz="1200">
                <a:solidFill>
                  <a:srgbClr val="3F3F3F"/>
                </a:solidFill>
                <a:latin typeface="Calibri"/>
                <a:ea typeface="Calibri"/>
                <a:cs typeface="Calibri"/>
                <a:sym typeface="Calibri"/>
              </a:rPr>
              <a:t>: PTOs, parent organizing and information groups, influential parents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Philanthropy</a:t>
            </a:r>
            <a:r>
              <a:rPr lang="en-US" sz="1200">
                <a:solidFill>
                  <a:srgbClr val="3F3F3F"/>
                </a:solidFill>
                <a:latin typeface="Calibri"/>
                <a:ea typeface="Calibri"/>
                <a:cs typeface="Calibri"/>
                <a:sym typeface="Calibri"/>
              </a:rPr>
              <a:t>: Local, regional, and national foundations, community foundations, United Way, wealthy individuals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Political Action</a:t>
            </a:r>
            <a:r>
              <a:rPr lang="en-US" sz="1200">
                <a:solidFill>
                  <a:srgbClr val="3F3F3F"/>
                </a:solidFill>
                <a:latin typeface="Calibri"/>
                <a:ea typeface="Calibri"/>
                <a:cs typeface="Calibri"/>
                <a:sym typeface="Calibri"/>
              </a:rPr>
              <a:t>: Active 501c4 orgs., party-affiliated groups, other local political organizations</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Professional Associations</a:t>
            </a:r>
            <a:r>
              <a:rPr lang="en-US" sz="1200">
                <a:solidFill>
                  <a:srgbClr val="3F3F3F"/>
                </a:solidFill>
                <a:latin typeface="Calibri"/>
                <a:ea typeface="Calibri"/>
                <a:cs typeface="Calibri"/>
                <a:sym typeface="Calibri"/>
              </a:rPr>
              <a:t>: Family/education/ child-related, financial (CPAs, etc.), real estate, etc.</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Public Officials (non-elected)</a:t>
            </a:r>
            <a:r>
              <a:rPr lang="en-US" sz="1200">
                <a:solidFill>
                  <a:srgbClr val="3F3F3F"/>
                </a:solidFill>
                <a:latin typeface="Calibri"/>
                <a:ea typeface="Calibri"/>
                <a:cs typeface="Calibri"/>
                <a:sym typeface="Calibri"/>
              </a:rPr>
              <a:t>:</a:t>
            </a:r>
            <a:r>
              <a:rPr b="1" lang="en-US" sz="1200">
                <a:solidFill>
                  <a:srgbClr val="3F3F3F"/>
                </a:solidFill>
                <a:latin typeface="Calibri"/>
                <a:ea typeface="Calibri"/>
                <a:cs typeface="Calibri"/>
                <a:sym typeface="Calibri"/>
              </a:rPr>
              <a:t> </a:t>
            </a:r>
            <a:r>
              <a:rPr lang="en-US" sz="1200">
                <a:solidFill>
                  <a:srgbClr val="3F3F3F"/>
                </a:solidFill>
                <a:latin typeface="Calibri"/>
                <a:ea typeface="Calibri"/>
                <a:cs typeface="Calibri"/>
                <a:sym typeface="Calibri"/>
              </a:rPr>
              <a:t>CAO, education, child and family services, health department staff</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Labor</a:t>
            </a:r>
            <a:r>
              <a:rPr lang="en-US" sz="1200">
                <a:solidFill>
                  <a:srgbClr val="3F3F3F"/>
                </a:solidFill>
                <a:latin typeface="Calibri"/>
                <a:ea typeface="Calibri"/>
                <a:cs typeface="Calibri"/>
                <a:sym typeface="Calibri"/>
              </a:rPr>
              <a:t>: Major local labor unions, teachers’ unions, etc.</a:t>
            </a:r>
            <a:endParaRPr/>
          </a:p>
          <a:p>
            <a:pPr indent="0" lvl="0" marL="0" marR="0" rtl="0" algn="l">
              <a:spcBef>
                <a:spcPts val="300"/>
              </a:spcBef>
              <a:spcAft>
                <a:spcPts val="0"/>
              </a:spcAft>
              <a:buNone/>
            </a:pPr>
            <a:r>
              <a:rPr b="1" lang="en-US" sz="1400">
                <a:solidFill>
                  <a:srgbClr val="3F3F3F"/>
                </a:solidFill>
                <a:latin typeface="Calibri"/>
                <a:ea typeface="Calibri"/>
                <a:cs typeface="Calibri"/>
                <a:sym typeface="Calibri"/>
              </a:rPr>
              <a:t>Other Influencers</a:t>
            </a:r>
            <a:r>
              <a:rPr lang="en-US" sz="1200">
                <a:solidFill>
                  <a:srgbClr val="3F3F3F"/>
                </a:solidFill>
                <a:latin typeface="Calibri"/>
                <a:ea typeface="Calibri"/>
                <a:cs typeface="Calibri"/>
                <a:sym typeface="Calibri"/>
              </a:rPr>
              <a:t>: Celebrities, athletes, musicians, entertainers, community elders, etc.</a:t>
            </a:r>
            <a:endParaRPr sz="1200">
              <a:solidFill>
                <a:srgbClr val="3F3F3F"/>
              </a:solidFill>
              <a:latin typeface="Calibri"/>
              <a:ea typeface="Calibri"/>
              <a:cs typeface="Calibri"/>
              <a:sym typeface="Calibri"/>
            </a:endParaRPr>
          </a:p>
        </p:txBody>
      </p:sp>
      <p:sp>
        <p:nvSpPr>
          <p:cNvPr id="243" name="Google Shape;243;p29"/>
          <p:cNvSpPr txBox="1"/>
          <p:nvPr>
            <p:ph idx="11" type="ftr"/>
          </p:nvPr>
        </p:nvSpPr>
        <p:spPr>
          <a:xfrm>
            <a:off x="2139696" y="6327648"/>
            <a:ext cx="717442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4"/>
              </a:rPr>
              <a:t>childrensfundingproject.org</a:t>
            </a:r>
            <a:r>
              <a:rPr lang="en-US" u="sng">
                <a:latin typeface="Calibri"/>
                <a:ea typeface="Calibri"/>
                <a:cs typeface="Calibri"/>
                <a:sym typeface="Calibri"/>
              </a:rPr>
              <a:t> </a:t>
            </a:r>
            <a:endParaRPr/>
          </a:p>
        </p:txBody>
      </p:sp>
      <p:sp>
        <p:nvSpPr>
          <p:cNvPr id="244" name="Google Shape;244;p29"/>
          <p:cNvSpPr txBox="1"/>
          <p:nvPr>
            <p:ph idx="12" type="sldNum"/>
          </p:nvPr>
        </p:nvSpPr>
        <p:spPr>
          <a:xfrm>
            <a:off x="108966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45" name="Google Shape;245;p29"/>
          <p:cNvSpPr txBox="1"/>
          <p:nvPr/>
        </p:nvSpPr>
        <p:spPr>
          <a:xfrm>
            <a:off x="295794" y="1636242"/>
            <a:ext cx="373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53B70"/>
                </a:solidFill>
                <a:latin typeface="Century Gothic"/>
                <a:ea typeface="Century Gothic"/>
                <a:cs typeface="Century Gothic"/>
                <a:sym typeface="Century Gothic"/>
              </a:rPr>
              <a:t>Key Stakeholders to Consider:</a:t>
            </a:r>
            <a:endParaRPr/>
          </a:p>
        </p:txBody>
      </p:sp>
      <p:sp>
        <p:nvSpPr>
          <p:cNvPr id="246" name="Google Shape;246;p29"/>
          <p:cNvSpPr txBox="1"/>
          <p:nvPr/>
        </p:nvSpPr>
        <p:spPr>
          <a:xfrm>
            <a:off x="1189368" y="826036"/>
            <a:ext cx="106306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F3F3F"/>
                </a:solidFill>
                <a:latin typeface="Calibri"/>
                <a:ea typeface="Calibri"/>
                <a:cs typeface="Calibri"/>
                <a:sym typeface="Calibri"/>
              </a:rPr>
              <a:t>A. Who</a:t>
            </a:r>
            <a:r>
              <a:rPr lang="en-US" sz="1800">
                <a:solidFill>
                  <a:srgbClr val="3F3F3F"/>
                </a:solidFill>
                <a:latin typeface="Calibri"/>
                <a:ea typeface="Calibri"/>
                <a:cs typeface="Calibri"/>
                <a:sym typeface="Calibri"/>
              </a:rPr>
              <a:t> do you need to influence to achieve your goal?   </a:t>
            </a:r>
            <a:r>
              <a:rPr b="1" lang="en-US" sz="1800">
                <a:solidFill>
                  <a:srgbClr val="3F3F3F"/>
                </a:solidFill>
                <a:latin typeface="Calibri"/>
                <a:ea typeface="Calibri"/>
                <a:cs typeface="Calibri"/>
                <a:sym typeface="Calibri"/>
              </a:rPr>
              <a:t>B.</a:t>
            </a:r>
            <a:r>
              <a:rPr lang="en-US" sz="1800">
                <a:solidFill>
                  <a:srgbClr val="3F3F3F"/>
                </a:solidFill>
                <a:latin typeface="Calibri"/>
                <a:ea typeface="Calibri"/>
                <a:cs typeface="Calibri"/>
                <a:sym typeface="Calibri"/>
              </a:rPr>
              <a:t> Which individuals and groups can </a:t>
            </a:r>
            <a:r>
              <a:rPr b="1" lang="en-US" sz="1800">
                <a:solidFill>
                  <a:srgbClr val="3F3F3F"/>
                </a:solidFill>
                <a:latin typeface="Calibri"/>
                <a:ea typeface="Calibri"/>
                <a:cs typeface="Calibri"/>
                <a:sym typeface="Calibri"/>
              </a:rPr>
              <a:t>help</a:t>
            </a:r>
            <a:r>
              <a:rPr lang="en-US" sz="1800">
                <a:solidFill>
                  <a:srgbClr val="3F3F3F"/>
                </a:solidFill>
                <a:latin typeface="Calibri"/>
                <a:ea typeface="Calibri"/>
                <a:cs typeface="Calibri"/>
                <a:sym typeface="Calibri"/>
              </a:rPr>
              <a:t> you accomplish this goal?   </a:t>
            </a:r>
            <a:r>
              <a:rPr b="1" lang="en-US" sz="1800">
                <a:solidFill>
                  <a:srgbClr val="3F3F3F"/>
                </a:solidFill>
                <a:latin typeface="Calibri"/>
                <a:ea typeface="Calibri"/>
                <a:cs typeface="Calibri"/>
                <a:sym typeface="Calibri"/>
              </a:rPr>
              <a:t>C.</a:t>
            </a:r>
            <a:r>
              <a:rPr lang="en-US" sz="1800">
                <a:solidFill>
                  <a:srgbClr val="3F3F3F"/>
                </a:solidFill>
                <a:latin typeface="Calibri"/>
                <a:ea typeface="Calibri"/>
                <a:cs typeface="Calibri"/>
                <a:sym typeface="Calibri"/>
              </a:rPr>
              <a:t> Which individuals and groups might </a:t>
            </a:r>
            <a:r>
              <a:rPr b="1" lang="en-US" sz="1800">
                <a:solidFill>
                  <a:srgbClr val="3F3F3F"/>
                </a:solidFill>
                <a:latin typeface="Calibri"/>
                <a:ea typeface="Calibri"/>
                <a:cs typeface="Calibri"/>
                <a:sym typeface="Calibri"/>
              </a:rPr>
              <a:t>stand in the way </a:t>
            </a:r>
            <a:r>
              <a:rPr lang="en-US" sz="1800">
                <a:solidFill>
                  <a:srgbClr val="3F3F3F"/>
                </a:solidFill>
                <a:latin typeface="Calibri"/>
                <a:ea typeface="Calibri"/>
                <a:cs typeface="Calibri"/>
                <a:sym typeface="Calibri"/>
              </a:rPr>
              <a:t>of your success?</a:t>
            </a:r>
            <a:endParaRPr sz="1800">
              <a:solidFill>
                <a:srgbClr val="3F3F3F"/>
              </a:solidFill>
              <a:latin typeface="Calibri"/>
              <a:ea typeface="Calibri"/>
              <a:cs typeface="Calibri"/>
              <a:sym typeface="Calibri"/>
            </a:endParaRPr>
          </a:p>
        </p:txBody>
      </p:sp>
      <p:sp>
        <p:nvSpPr>
          <p:cNvPr id="247" name="Google Shape;247;p29"/>
          <p:cNvSpPr/>
          <p:nvPr/>
        </p:nvSpPr>
        <p:spPr>
          <a:xfrm>
            <a:off x="314960" y="271185"/>
            <a:ext cx="740369" cy="740369"/>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9"/>
          <p:cNvSpPr txBox="1"/>
          <p:nvPr/>
        </p:nvSpPr>
        <p:spPr>
          <a:xfrm>
            <a:off x="314957" y="456703"/>
            <a:ext cx="740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2</a:t>
            </a:r>
            <a:endParaRPr/>
          </a:p>
        </p:txBody>
      </p:sp>
      <p:sp>
        <p:nvSpPr>
          <p:cNvPr id="249" name="Google Shape;249;p29"/>
          <p:cNvSpPr txBox="1"/>
          <p:nvPr/>
        </p:nvSpPr>
        <p:spPr>
          <a:xfrm>
            <a:off x="1192601" y="364550"/>
            <a:ext cx="49033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Analyze Power &amp; Influence</a:t>
            </a:r>
            <a:endParaRPr/>
          </a:p>
        </p:txBody>
      </p:sp>
      <p:sp>
        <p:nvSpPr>
          <p:cNvPr id="250" name="Google Shape;250;p29"/>
          <p:cNvSpPr txBox="1"/>
          <p:nvPr/>
        </p:nvSpPr>
        <p:spPr>
          <a:xfrm>
            <a:off x="8474722" y="1999353"/>
            <a:ext cx="1917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251" name="Google Shape;251;p29"/>
          <p:cNvCxnSpPr/>
          <p:nvPr/>
        </p:nvCxnSpPr>
        <p:spPr>
          <a:xfrm>
            <a:off x="9433398" y="2460278"/>
            <a:ext cx="0" cy="34863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252" name="Google Shape;252;p29"/>
          <p:cNvCxnSpPr/>
          <p:nvPr/>
        </p:nvCxnSpPr>
        <p:spPr>
          <a:xfrm>
            <a:off x="7537310" y="4096467"/>
            <a:ext cx="3665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253" name="Google Shape;253;p29"/>
          <p:cNvSpPr txBox="1"/>
          <p:nvPr/>
        </p:nvSpPr>
        <p:spPr>
          <a:xfrm>
            <a:off x="8461633" y="6048555"/>
            <a:ext cx="1917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254" name="Google Shape;254;p29"/>
          <p:cNvSpPr txBox="1"/>
          <p:nvPr/>
        </p:nvSpPr>
        <p:spPr>
          <a:xfrm>
            <a:off x="11108028" y="3776567"/>
            <a:ext cx="1059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255" name="Google Shape;255;p29"/>
          <p:cNvSpPr txBox="1"/>
          <p:nvPr/>
        </p:nvSpPr>
        <p:spPr>
          <a:xfrm>
            <a:off x="8305099" y="1594975"/>
            <a:ext cx="3732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53B70"/>
                </a:solidFill>
                <a:latin typeface="Century Gothic"/>
                <a:ea typeface="Century Gothic"/>
                <a:cs typeface="Century Gothic"/>
                <a:sym typeface="Century Gothic"/>
              </a:rPr>
              <a:t>Goal: [</a:t>
            </a:r>
            <a:r>
              <a:rPr b="1" lang="en-US" sz="1400">
                <a:solidFill>
                  <a:srgbClr val="253B70"/>
                </a:solidFill>
                <a:highlight>
                  <a:srgbClr val="C0C0C0"/>
                </a:highlight>
                <a:latin typeface="Century Gothic"/>
                <a:ea typeface="Century Gothic"/>
                <a:cs typeface="Century Gothic"/>
                <a:sym typeface="Century Gothic"/>
              </a:rPr>
              <a:t>INSERT HERE</a:t>
            </a:r>
            <a:r>
              <a:rPr b="1" lang="en-US" sz="1400">
                <a:solidFill>
                  <a:srgbClr val="253B70"/>
                </a:solidFill>
                <a:latin typeface="Century Gothic"/>
                <a:ea typeface="Century Gothic"/>
                <a:cs typeface="Century Gothic"/>
                <a:sym typeface="Century Gothic"/>
              </a:rPr>
              <a:t>]</a:t>
            </a:r>
            <a:endParaRPr/>
          </a:p>
        </p:txBody>
      </p:sp>
      <p:sp>
        <p:nvSpPr>
          <p:cNvPr id="256" name="Google Shape;256;p29"/>
          <p:cNvSpPr txBox="1"/>
          <p:nvPr/>
        </p:nvSpPr>
        <p:spPr>
          <a:xfrm>
            <a:off x="8925522" y="3919661"/>
            <a:ext cx="1018200" cy="307800"/>
          </a:xfrm>
          <a:prstGeom prst="rect">
            <a:avLst/>
          </a:prstGeom>
          <a:solidFill>
            <a:schemeClr val="lt2">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257" name="Google Shape;257;p29"/>
          <p:cNvSpPr txBox="1"/>
          <p:nvPr/>
        </p:nvSpPr>
        <p:spPr>
          <a:xfrm>
            <a:off x="6671374" y="3811928"/>
            <a:ext cx="10182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pic>
        <p:nvPicPr>
          <p:cNvPr id="263" name="Google Shape;263;p30"/>
          <p:cNvPicPr preferRelativeResize="0"/>
          <p:nvPr/>
        </p:nvPicPr>
        <p:blipFill rotWithShape="1">
          <a:blip r:embed="rId3">
            <a:alphaModFix/>
          </a:blip>
          <a:srcRect b="0" l="0" r="0" t="0"/>
          <a:stretch/>
        </p:blipFill>
        <p:spPr>
          <a:xfrm>
            <a:off x="5982907" y="930961"/>
            <a:ext cx="5464200" cy="5605800"/>
          </a:xfrm>
          <a:prstGeom prst="rect">
            <a:avLst/>
          </a:prstGeom>
          <a:noFill/>
          <a:ln>
            <a:noFill/>
          </a:ln>
        </p:spPr>
      </p:pic>
      <p:sp>
        <p:nvSpPr>
          <p:cNvPr id="264" name="Google Shape;264;p30"/>
          <p:cNvSpPr txBox="1"/>
          <p:nvPr>
            <p:ph idx="12" type="sldNum"/>
          </p:nvPr>
        </p:nvSpPr>
        <p:spPr>
          <a:xfrm>
            <a:off x="11353802" y="6356351"/>
            <a:ext cx="4662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65" name="Google Shape;265;p30"/>
          <p:cNvSpPr txBox="1"/>
          <p:nvPr/>
        </p:nvSpPr>
        <p:spPr>
          <a:xfrm>
            <a:off x="254874" y="226625"/>
            <a:ext cx="117276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53B70"/>
                </a:solidFill>
                <a:latin typeface="Century Gothic"/>
                <a:ea typeface="Century Gothic"/>
                <a:cs typeface="Century Gothic"/>
                <a:sym typeface="Century Gothic"/>
              </a:rPr>
              <a:t>Goal: </a:t>
            </a:r>
            <a:r>
              <a:rPr lang="en-US" sz="2700">
                <a:solidFill>
                  <a:srgbClr val="253B70"/>
                </a:solidFill>
                <a:latin typeface="Century Gothic"/>
                <a:ea typeface="Century Gothic"/>
                <a:cs typeface="Century Gothic"/>
                <a:sym typeface="Century Gothic"/>
              </a:rPr>
              <a:t>Prevent organized opposition from business or anti-tax groups</a:t>
            </a:r>
            <a:endParaRPr sz="1300"/>
          </a:p>
        </p:txBody>
      </p:sp>
      <p:sp>
        <p:nvSpPr>
          <p:cNvPr id="266" name="Google Shape;266;p30"/>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267" name="Google Shape;267;p30"/>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268" name="Google Shape;268;p30"/>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269" name="Google Shape;269;p30"/>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270" name="Google Shape;270;p30"/>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271" name="Google Shape;271;p30"/>
          <p:cNvSpPr txBox="1"/>
          <p:nvPr/>
        </p:nvSpPr>
        <p:spPr>
          <a:xfrm>
            <a:off x="6503482" y="3351305"/>
            <a:ext cx="1968900" cy="307800"/>
          </a:xfrm>
          <a:prstGeom prst="rect">
            <a:avLst/>
          </a:prstGeom>
          <a:solidFill>
            <a:schemeClr val="lt2">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272" name="Google Shape;272;p30"/>
          <p:cNvSpPr txBox="1"/>
          <p:nvPr/>
        </p:nvSpPr>
        <p:spPr>
          <a:xfrm>
            <a:off x="6416700" y="2011425"/>
            <a:ext cx="22884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Civic Engagement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Bureau of Governmental Responsibility</a:t>
            </a:r>
            <a:endParaRPr/>
          </a:p>
        </p:txBody>
      </p:sp>
      <p:sp>
        <p:nvSpPr>
          <p:cNvPr id="273" name="Google Shape;273;p30"/>
          <p:cNvSpPr txBox="1"/>
          <p:nvPr/>
        </p:nvSpPr>
        <p:spPr>
          <a:xfrm>
            <a:off x="6503475" y="3586425"/>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Education</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GNO Collaborative of Charter Schools</a:t>
            </a:r>
            <a:r>
              <a:rPr lang="en-US" sz="1400">
                <a:solidFill>
                  <a:schemeClr val="dk1"/>
                </a:solidFill>
                <a:latin typeface="Calibri"/>
                <a:ea typeface="Calibri"/>
                <a:cs typeface="Calibri"/>
                <a:sym typeface="Calibri"/>
              </a:rPr>
              <a:t> </a:t>
            </a:r>
            <a:endParaRPr/>
          </a:p>
        </p:txBody>
      </p:sp>
      <p:sp>
        <p:nvSpPr>
          <p:cNvPr id="274" name="Google Shape;274;p30"/>
          <p:cNvSpPr txBox="1"/>
          <p:nvPr/>
        </p:nvSpPr>
        <p:spPr>
          <a:xfrm>
            <a:off x="6791025" y="1418750"/>
            <a:ext cx="13938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Business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NOLA Business Council</a:t>
            </a:r>
            <a:endParaRPr/>
          </a:p>
        </p:txBody>
      </p:sp>
      <p:sp>
        <p:nvSpPr>
          <p:cNvPr id="275" name="Google Shape;275;p30"/>
          <p:cNvSpPr txBox="1"/>
          <p:nvPr/>
        </p:nvSpPr>
        <p:spPr>
          <a:xfrm>
            <a:off x="8951600" y="2223438"/>
            <a:ext cx="15771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City Council Chair</a:t>
            </a:r>
            <a:endParaRPr/>
          </a:p>
        </p:txBody>
      </p:sp>
      <p:sp>
        <p:nvSpPr>
          <p:cNvPr id="276" name="Google Shape;276;p30"/>
          <p:cNvSpPr txBox="1"/>
          <p:nvPr/>
        </p:nvSpPr>
        <p:spPr>
          <a:xfrm>
            <a:off x="3752800" y="2486050"/>
            <a:ext cx="1445400" cy="7389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Lakeview N’hood Association</a:t>
            </a:r>
            <a:endParaRPr/>
          </a:p>
        </p:txBody>
      </p:sp>
      <p:sp>
        <p:nvSpPr>
          <p:cNvPr id="277" name="Google Shape;277;p30"/>
          <p:cNvSpPr txBox="1"/>
          <p:nvPr/>
        </p:nvSpPr>
        <p:spPr>
          <a:xfrm>
            <a:off x="10936575" y="2426925"/>
            <a:ext cx="10869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Nonprofit</a:t>
            </a:r>
            <a:r>
              <a:rPr b="1" lang="en-US" sz="14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United Way</a:t>
            </a:r>
            <a:endParaRPr/>
          </a:p>
        </p:txBody>
      </p:sp>
      <p:sp>
        <p:nvSpPr>
          <p:cNvPr id="278" name="Google Shape;278;p30"/>
          <p:cNvSpPr txBox="1"/>
          <p:nvPr/>
        </p:nvSpPr>
        <p:spPr>
          <a:xfrm>
            <a:off x="5247825" y="2486050"/>
            <a:ext cx="14454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Political Action</a:t>
            </a:r>
            <a:r>
              <a:rPr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GNO Republicans</a:t>
            </a:r>
            <a:endParaRPr/>
          </a:p>
        </p:txBody>
      </p:sp>
      <p:sp>
        <p:nvSpPr>
          <p:cNvPr id="279" name="Google Shape;279;p30"/>
          <p:cNvSpPr txBox="1"/>
          <p:nvPr/>
        </p:nvSpPr>
        <p:spPr>
          <a:xfrm>
            <a:off x="7702625" y="5759125"/>
            <a:ext cx="18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United Teachers of New Orleans</a:t>
            </a:r>
            <a:endParaRPr/>
          </a:p>
        </p:txBody>
      </p:sp>
      <p:sp>
        <p:nvSpPr>
          <p:cNvPr id="280" name="Google Shape;280;p30"/>
          <p:cNvSpPr txBox="1"/>
          <p:nvPr/>
        </p:nvSpPr>
        <p:spPr>
          <a:xfrm>
            <a:off x="4957355" y="4220247"/>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NOLA Metro Association of Realtors</a:t>
            </a:r>
            <a:endParaRPr/>
          </a:p>
        </p:txBody>
      </p:sp>
      <p:sp>
        <p:nvSpPr>
          <p:cNvPr id="281" name="Google Shape;281;p30"/>
          <p:cNvSpPr txBox="1"/>
          <p:nvPr/>
        </p:nvSpPr>
        <p:spPr>
          <a:xfrm>
            <a:off x="7569900" y="4220250"/>
            <a:ext cx="14454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Elected Officials</a:t>
            </a:r>
            <a:r>
              <a:rPr lang="en-US">
                <a:solidFill>
                  <a:schemeClr val="dk1"/>
                </a:solidFill>
                <a:latin typeface="Calibri"/>
                <a:ea typeface="Calibri"/>
                <a:cs typeface="Calibri"/>
                <a:sym typeface="Calibri"/>
              </a:rPr>
              <a:t>: District Attorney</a:t>
            </a:r>
            <a:endParaRPr/>
          </a:p>
        </p:txBody>
      </p:sp>
      <p:sp>
        <p:nvSpPr>
          <p:cNvPr id="282" name="Google Shape;282;p30"/>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
        <p:nvSpPr>
          <p:cNvPr id="283" name="Google Shape;283;p30"/>
          <p:cNvSpPr txBox="1"/>
          <p:nvPr/>
        </p:nvSpPr>
        <p:spPr>
          <a:xfrm>
            <a:off x="9043250" y="3091200"/>
            <a:ext cx="13938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Business</a:t>
            </a:r>
            <a:r>
              <a:rPr lang="en-US" sz="1400">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lang="en-US">
                <a:solidFill>
                  <a:schemeClr val="dk1"/>
                </a:solidFill>
                <a:latin typeface="Calibri"/>
                <a:ea typeface="Calibri"/>
                <a:cs typeface="Calibri"/>
                <a:sym typeface="Calibri"/>
              </a:rPr>
              <a:t>NOLA Chamber</a:t>
            </a:r>
            <a:endParaRPr/>
          </a:p>
        </p:txBody>
      </p:sp>
      <p:sp>
        <p:nvSpPr>
          <p:cNvPr id="284" name="Google Shape;284;p30"/>
          <p:cNvSpPr txBox="1"/>
          <p:nvPr/>
        </p:nvSpPr>
        <p:spPr>
          <a:xfrm>
            <a:off x="7569899" y="2681363"/>
            <a:ext cx="17859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Calibri"/>
                <a:ea typeface="Calibri"/>
                <a:cs typeface="Calibri"/>
                <a:sym typeface="Calibri"/>
              </a:rPr>
              <a:t>Philanthropy</a:t>
            </a:r>
            <a:r>
              <a:rPr lang="en-US">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Baptist Community Ministries</a:t>
            </a:r>
            <a:endParaRPr/>
          </a:p>
        </p:txBody>
      </p:sp>
      <p:sp>
        <p:nvSpPr>
          <p:cNvPr id="285" name="Google Shape;285;p30"/>
          <p:cNvSpPr txBox="1"/>
          <p:nvPr/>
        </p:nvSpPr>
        <p:spPr>
          <a:xfrm>
            <a:off x="261496" y="17689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Example</a:t>
            </a:r>
            <a:endParaRPr/>
          </a:p>
        </p:txBody>
      </p:sp>
      <p:sp>
        <p:nvSpPr>
          <p:cNvPr id="286" name="Google Shape;286;p30"/>
          <p:cNvSpPr txBox="1"/>
          <p:nvPr/>
        </p:nvSpPr>
        <p:spPr>
          <a:xfrm>
            <a:off x="254927" y="21191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287" name="Google Shape;287;p30"/>
          <p:cNvSpPr txBox="1"/>
          <p:nvPr/>
        </p:nvSpPr>
        <p:spPr>
          <a:xfrm>
            <a:off x="258205" y="14187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Example</a:t>
            </a:r>
            <a:endParaRPr i="1"/>
          </a:p>
        </p:txBody>
      </p:sp>
      <p:sp>
        <p:nvSpPr>
          <p:cNvPr id="288" name="Google Shape;288;p30"/>
          <p:cNvSpPr txBox="1"/>
          <p:nvPr/>
        </p:nvSpPr>
        <p:spPr>
          <a:xfrm>
            <a:off x="258196" y="2456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89" name="Google Shape;289;p30"/>
          <p:cNvSpPr txBox="1"/>
          <p:nvPr/>
        </p:nvSpPr>
        <p:spPr>
          <a:xfrm>
            <a:off x="258196" y="2819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90" name="Google Shape;290;p30"/>
          <p:cNvSpPr txBox="1"/>
          <p:nvPr/>
        </p:nvSpPr>
        <p:spPr>
          <a:xfrm>
            <a:off x="261471" y="35324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91" name="Google Shape;291;p30"/>
          <p:cNvSpPr txBox="1"/>
          <p:nvPr/>
        </p:nvSpPr>
        <p:spPr>
          <a:xfrm>
            <a:off x="254902" y="38826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292" name="Google Shape;292;p30"/>
          <p:cNvSpPr txBox="1"/>
          <p:nvPr/>
        </p:nvSpPr>
        <p:spPr>
          <a:xfrm>
            <a:off x="258180" y="31822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293" name="Google Shape;293;p30"/>
          <p:cNvSpPr txBox="1"/>
          <p:nvPr/>
        </p:nvSpPr>
        <p:spPr>
          <a:xfrm>
            <a:off x="258171" y="42202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94" name="Google Shape;294;p30"/>
          <p:cNvSpPr txBox="1"/>
          <p:nvPr/>
        </p:nvSpPr>
        <p:spPr>
          <a:xfrm>
            <a:off x="258171" y="45830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95" name="Google Shape;295;p30"/>
          <p:cNvSpPr txBox="1"/>
          <p:nvPr/>
        </p:nvSpPr>
        <p:spPr>
          <a:xfrm>
            <a:off x="258171" y="49457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96" name="Google Shape;296;p30"/>
          <p:cNvSpPr txBox="1"/>
          <p:nvPr/>
        </p:nvSpPr>
        <p:spPr>
          <a:xfrm>
            <a:off x="261446" y="56587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297" name="Google Shape;297;p30"/>
          <p:cNvSpPr txBox="1"/>
          <p:nvPr/>
        </p:nvSpPr>
        <p:spPr>
          <a:xfrm>
            <a:off x="254877" y="600886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r>
              <a:rPr lang="en-US" sz="1400">
                <a:solidFill>
                  <a:schemeClr val="dk1"/>
                </a:solidFill>
                <a:latin typeface="Calibri"/>
                <a:ea typeface="Calibri"/>
                <a:cs typeface="Calibri"/>
                <a:sym typeface="Calibri"/>
              </a:rPr>
              <a:t> </a:t>
            </a:r>
            <a:endParaRPr/>
          </a:p>
        </p:txBody>
      </p:sp>
      <p:sp>
        <p:nvSpPr>
          <p:cNvPr id="298" name="Google Shape;298;p30"/>
          <p:cNvSpPr txBox="1"/>
          <p:nvPr/>
        </p:nvSpPr>
        <p:spPr>
          <a:xfrm>
            <a:off x="258155" y="5308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299" name="Google Shape;299;p30"/>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4" name="Shape 304"/>
        <p:cNvGrpSpPr/>
        <p:nvPr/>
      </p:nvGrpSpPr>
      <p:grpSpPr>
        <a:xfrm>
          <a:off x="0" y="0"/>
          <a:ext cx="0" cy="0"/>
          <a:chOff x="0" y="0"/>
          <a:chExt cx="0" cy="0"/>
        </a:xfrm>
      </p:grpSpPr>
      <p:pic>
        <p:nvPicPr>
          <p:cNvPr id="305" name="Google Shape;305;p31"/>
          <p:cNvPicPr preferRelativeResize="0"/>
          <p:nvPr/>
        </p:nvPicPr>
        <p:blipFill rotWithShape="1">
          <a:blip r:embed="rId3">
            <a:alphaModFix/>
          </a:blip>
          <a:srcRect b="0" l="0" r="0" t="0"/>
          <a:stretch/>
        </p:blipFill>
        <p:spPr>
          <a:xfrm>
            <a:off x="5982907" y="988011"/>
            <a:ext cx="5464200" cy="5605800"/>
          </a:xfrm>
          <a:prstGeom prst="rect">
            <a:avLst/>
          </a:prstGeom>
          <a:noFill/>
          <a:ln>
            <a:noFill/>
          </a:ln>
        </p:spPr>
      </p:pic>
      <p:sp>
        <p:nvSpPr>
          <p:cNvPr id="306" name="Google Shape;306;p31"/>
          <p:cNvSpPr txBox="1"/>
          <p:nvPr>
            <p:ph idx="12" type="sldNum"/>
          </p:nvPr>
        </p:nvSpPr>
        <p:spPr>
          <a:xfrm>
            <a:off x="11353802" y="6356351"/>
            <a:ext cx="466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07" name="Google Shape;307;p31"/>
          <p:cNvSpPr txBox="1"/>
          <p:nvPr/>
        </p:nvSpPr>
        <p:spPr>
          <a:xfrm>
            <a:off x="254874" y="226625"/>
            <a:ext cx="11727600" cy="38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253B70"/>
                </a:solidFill>
                <a:latin typeface="Century Gothic"/>
                <a:ea typeface="Century Gothic"/>
                <a:cs typeface="Century Gothic"/>
                <a:sym typeface="Century Gothic"/>
              </a:rPr>
              <a:t>Austin</a:t>
            </a:r>
            <a:r>
              <a:rPr b="1" lang="en-US" sz="1900">
                <a:solidFill>
                  <a:srgbClr val="253B70"/>
                </a:solidFill>
                <a:latin typeface="Century Gothic"/>
                <a:ea typeface="Century Gothic"/>
                <a:cs typeface="Century Gothic"/>
                <a:sym typeface="Century Gothic"/>
              </a:rPr>
              <a:t> </a:t>
            </a:r>
            <a:r>
              <a:rPr b="1" lang="en-US" sz="1900">
                <a:solidFill>
                  <a:srgbClr val="253B70"/>
                </a:solidFill>
                <a:latin typeface="Century Gothic"/>
                <a:ea typeface="Century Gothic"/>
                <a:cs typeface="Century Gothic"/>
                <a:sym typeface="Century Gothic"/>
              </a:rPr>
              <a:t>Goal: Identify the scope of funding goal (age range; target groups; $ required)</a:t>
            </a:r>
            <a:endParaRPr sz="500"/>
          </a:p>
        </p:txBody>
      </p:sp>
      <p:sp>
        <p:nvSpPr>
          <p:cNvPr id="308" name="Google Shape;308;p31"/>
          <p:cNvSpPr txBox="1"/>
          <p:nvPr/>
        </p:nvSpPr>
        <p:spPr>
          <a:xfrm>
            <a:off x="7569899" y="895550"/>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High Influence</a:t>
            </a:r>
            <a:endParaRPr/>
          </a:p>
        </p:txBody>
      </p:sp>
      <p:cxnSp>
        <p:nvCxnSpPr>
          <p:cNvPr id="309" name="Google Shape;309;p31"/>
          <p:cNvCxnSpPr/>
          <p:nvPr/>
        </p:nvCxnSpPr>
        <p:spPr>
          <a:xfrm>
            <a:off x="7487935" y="869661"/>
            <a:ext cx="0" cy="5842500"/>
          </a:xfrm>
          <a:prstGeom prst="straightConnector1">
            <a:avLst/>
          </a:prstGeom>
          <a:noFill/>
          <a:ln cap="flat" cmpd="sng" w="38100">
            <a:solidFill>
              <a:schemeClr val="accent1"/>
            </a:solidFill>
            <a:prstDash val="solid"/>
            <a:miter lim="800000"/>
            <a:headEnd len="med" w="med" type="triangle"/>
            <a:tailEnd len="med" w="med" type="triangle"/>
          </a:ln>
        </p:spPr>
      </p:cxnSp>
      <p:cxnSp>
        <p:nvCxnSpPr>
          <p:cNvPr id="310" name="Google Shape;310;p31"/>
          <p:cNvCxnSpPr/>
          <p:nvPr/>
        </p:nvCxnSpPr>
        <p:spPr>
          <a:xfrm>
            <a:off x="2952375" y="3749225"/>
            <a:ext cx="9071100" cy="0"/>
          </a:xfrm>
          <a:prstGeom prst="straightConnector1">
            <a:avLst/>
          </a:prstGeom>
          <a:noFill/>
          <a:ln cap="flat" cmpd="sng" w="38100">
            <a:solidFill>
              <a:schemeClr val="accent1"/>
            </a:solidFill>
            <a:prstDash val="solid"/>
            <a:miter lim="800000"/>
            <a:headEnd len="med" w="med" type="triangle"/>
            <a:tailEnd len="med" w="med" type="triangle"/>
          </a:ln>
        </p:spPr>
      </p:cxnSp>
      <p:sp>
        <p:nvSpPr>
          <p:cNvPr id="311" name="Google Shape;311;p31"/>
          <p:cNvSpPr txBox="1"/>
          <p:nvPr/>
        </p:nvSpPr>
        <p:spPr>
          <a:xfrm>
            <a:off x="7618201" y="6277300"/>
            <a:ext cx="108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Low Influence</a:t>
            </a:r>
            <a:endParaRPr/>
          </a:p>
        </p:txBody>
      </p:sp>
      <p:sp>
        <p:nvSpPr>
          <p:cNvPr id="312" name="Google Shape;312;p31"/>
          <p:cNvSpPr txBox="1"/>
          <p:nvPr/>
        </p:nvSpPr>
        <p:spPr>
          <a:xfrm>
            <a:off x="11165406" y="3137450"/>
            <a:ext cx="1026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Support</a:t>
            </a:r>
            <a:endParaRPr/>
          </a:p>
        </p:txBody>
      </p:sp>
      <p:sp>
        <p:nvSpPr>
          <p:cNvPr id="313" name="Google Shape;313;p31"/>
          <p:cNvSpPr txBox="1"/>
          <p:nvPr/>
        </p:nvSpPr>
        <p:spPr>
          <a:xfrm>
            <a:off x="2710121" y="3161638"/>
            <a:ext cx="1183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Strongly Oppose</a:t>
            </a:r>
            <a:endParaRPr/>
          </a:p>
        </p:txBody>
      </p:sp>
      <p:sp>
        <p:nvSpPr>
          <p:cNvPr id="314" name="Google Shape;314;p31"/>
          <p:cNvSpPr txBox="1"/>
          <p:nvPr/>
        </p:nvSpPr>
        <p:spPr>
          <a:xfrm>
            <a:off x="6503482" y="3351305"/>
            <a:ext cx="1968900" cy="307800"/>
          </a:xfrm>
          <a:prstGeom prst="rect">
            <a:avLst/>
          </a:prstGeom>
          <a:solidFill>
            <a:schemeClr val="lt2">
              <a:alpha val="4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Century Gothic"/>
                <a:ea typeface="Century Gothic"/>
                <a:cs typeface="Century Gothic"/>
                <a:sym typeface="Century Gothic"/>
              </a:rPr>
              <a:t>Neutral</a:t>
            </a:r>
            <a:endParaRPr/>
          </a:p>
        </p:txBody>
      </p:sp>
      <p:sp>
        <p:nvSpPr>
          <p:cNvPr id="315" name="Google Shape;315;p31"/>
          <p:cNvSpPr txBox="1"/>
          <p:nvPr/>
        </p:nvSpPr>
        <p:spPr>
          <a:xfrm>
            <a:off x="261496" y="176895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Civic Engagement: </a:t>
            </a:r>
            <a:r>
              <a:rPr i="1" lang="en-US">
                <a:solidFill>
                  <a:schemeClr val="dk1"/>
                </a:solidFill>
                <a:latin typeface="Calibri"/>
                <a:ea typeface="Calibri"/>
                <a:cs typeface="Calibri"/>
                <a:sym typeface="Calibri"/>
              </a:rPr>
              <a:t>Example</a:t>
            </a:r>
            <a:endParaRPr/>
          </a:p>
        </p:txBody>
      </p:sp>
      <p:sp>
        <p:nvSpPr>
          <p:cNvPr id="316" name="Google Shape;316;p31"/>
          <p:cNvSpPr txBox="1"/>
          <p:nvPr/>
        </p:nvSpPr>
        <p:spPr>
          <a:xfrm>
            <a:off x="9141727" y="1677318"/>
            <a:ext cx="24552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Education: </a:t>
            </a:r>
            <a:r>
              <a:rPr i="1" lang="en-US">
                <a:solidFill>
                  <a:schemeClr val="dk1"/>
                </a:solidFill>
                <a:latin typeface="Calibri"/>
                <a:ea typeface="Calibri"/>
                <a:cs typeface="Calibri"/>
                <a:sym typeface="Calibri"/>
              </a:rPr>
              <a:t>School Districts, ACC</a:t>
            </a:r>
            <a:endParaRPr/>
          </a:p>
        </p:txBody>
      </p:sp>
      <p:sp>
        <p:nvSpPr>
          <p:cNvPr id="317" name="Google Shape;317;p31"/>
          <p:cNvSpPr txBox="1"/>
          <p:nvPr/>
        </p:nvSpPr>
        <p:spPr>
          <a:xfrm>
            <a:off x="6304805" y="1768947"/>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Chamber AARO Leaders</a:t>
            </a:r>
            <a:endParaRPr i="1"/>
          </a:p>
        </p:txBody>
      </p:sp>
      <p:sp>
        <p:nvSpPr>
          <p:cNvPr id="318" name="Google Shape;318;p31"/>
          <p:cNvSpPr txBox="1"/>
          <p:nvPr/>
        </p:nvSpPr>
        <p:spPr>
          <a:xfrm>
            <a:off x="9743396" y="1214483"/>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City of Austin (Mayor, council)</a:t>
            </a:r>
            <a:endParaRPr/>
          </a:p>
        </p:txBody>
      </p:sp>
      <p:sp>
        <p:nvSpPr>
          <p:cNvPr id="319" name="Google Shape;319;p31"/>
          <p:cNvSpPr txBox="1"/>
          <p:nvPr/>
        </p:nvSpPr>
        <p:spPr>
          <a:xfrm>
            <a:off x="258196" y="2819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Faith:</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20" name="Google Shape;320;p31"/>
          <p:cNvSpPr txBox="1"/>
          <p:nvPr/>
        </p:nvSpPr>
        <p:spPr>
          <a:xfrm>
            <a:off x="4080321" y="3137458"/>
            <a:ext cx="24486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Neighborhood</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Western Edge of Travis County</a:t>
            </a:r>
            <a:endParaRPr/>
          </a:p>
        </p:txBody>
      </p:sp>
      <p:sp>
        <p:nvSpPr>
          <p:cNvPr id="321" name="Google Shape;321;p31"/>
          <p:cNvSpPr txBox="1"/>
          <p:nvPr/>
        </p:nvSpPr>
        <p:spPr>
          <a:xfrm>
            <a:off x="9302534" y="3050923"/>
            <a:ext cx="22944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Nonprofit</a:t>
            </a:r>
            <a:r>
              <a:rPr lang="en-US" sz="1400">
                <a:solidFill>
                  <a:schemeClr val="dk1"/>
                </a:solidFill>
                <a:latin typeface="Calibri"/>
                <a:ea typeface="Calibri"/>
                <a:cs typeface="Calibri"/>
                <a:sym typeface="Calibri"/>
              </a:rPr>
              <a:t>: UWATX</a:t>
            </a:r>
            <a:endParaRPr/>
          </a:p>
        </p:txBody>
      </p:sp>
      <p:sp>
        <p:nvSpPr>
          <p:cNvPr id="322" name="Google Shape;322;p31"/>
          <p:cNvSpPr txBox="1"/>
          <p:nvPr/>
        </p:nvSpPr>
        <p:spPr>
          <a:xfrm>
            <a:off x="258180" y="318224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Media</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323" name="Google Shape;323;p31"/>
          <p:cNvSpPr txBox="1"/>
          <p:nvPr/>
        </p:nvSpPr>
        <p:spPr>
          <a:xfrm>
            <a:off x="9574871" y="50007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Parent</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PTAs</a:t>
            </a:r>
            <a:endParaRPr/>
          </a:p>
        </p:txBody>
      </p:sp>
      <p:sp>
        <p:nvSpPr>
          <p:cNvPr id="324" name="Google Shape;324;p31"/>
          <p:cNvSpPr txBox="1"/>
          <p:nvPr/>
        </p:nvSpPr>
        <p:spPr>
          <a:xfrm>
            <a:off x="8905196" y="340008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Philanthropy:</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SX6 Coalition</a:t>
            </a:r>
            <a:endParaRPr/>
          </a:p>
        </p:txBody>
      </p:sp>
      <p:sp>
        <p:nvSpPr>
          <p:cNvPr id="325" name="Google Shape;325;p31"/>
          <p:cNvSpPr txBox="1"/>
          <p:nvPr/>
        </p:nvSpPr>
        <p:spPr>
          <a:xfrm>
            <a:off x="261496" y="49583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Political Action:</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26" name="Google Shape;326;p31"/>
          <p:cNvSpPr txBox="1"/>
          <p:nvPr/>
        </p:nvSpPr>
        <p:spPr>
          <a:xfrm>
            <a:off x="261446" y="56587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Public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27" name="Google Shape;327;p31"/>
          <p:cNvSpPr txBox="1"/>
          <p:nvPr/>
        </p:nvSpPr>
        <p:spPr>
          <a:xfrm>
            <a:off x="8359602" y="2514518"/>
            <a:ext cx="2455200" cy="5232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Labor</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Central Labor Council, Worker’s Defense</a:t>
            </a:r>
            <a:endParaRPr/>
          </a:p>
        </p:txBody>
      </p:sp>
      <p:sp>
        <p:nvSpPr>
          <p:cNvPr id="328" name="Google Shape;328;p31"/>
          <p:cNvSpPr txBox="1"/>
          <p:nvPr/>
        </p:nvSpPr>
        <p:spPr>
          <a:xfrm>
            <a:off x="258155" y="5308497"/>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Professional Assoc.</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i="1"/>
          </a:p>
        </p:txBody>
      </p:sp>
      <p:sp>
        <p:nvSpPr>
          <p:cNvPr id="329" name="Google Shape;329;p31"/>
          <p:cNvSpPr txBox="1"/>
          <p:nvPr/>
        </p:nvSpPr>
        <p:spPr>
          <a:xfrm>
            <a:off x="258146" y="6346508"/>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Other influencers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Example</a:t>
            </a:r>
            <a:endParaRPr/>
          </a:p>
        </p:txBody>
      </p:sp>
      <p:sp>
        <p:nvSpPr>
          <p:cNvPr id="330" name="Google Shape;330;p31"/>
          <p:cNvSpPr txBox="1"/>
          <p:nvPr/>
        </p:nvSpPr>
        <p:spPr>
          <a:xfrm>
            <a:off x="254873" y="838722"/>
            <a:ext cx="256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253B70"/>
                </a:solidFill>
                <a:latin typeface="Century Gothic"/>
                <a:ea typeface="Century Gothic"/>
                <a:cs typeface="Century Gothic"/>
                <a:sym typeface="Century Gothic"/>
              </a:rPr>
              <a:t>Potential influencers to consider: </a:t>
            </a:r>
            <a:endParaRPr sz="1200"/>
          </a:p>
        </p:txBody>
      </p:sp>
      <p:sp>
        <p:nvSpPr>
          <p:cNvPr id="331" name="Google Shape;331;p31"/>
          <p:cNvSpPr txBox="1"/>
          <p:nvPr/>
        </p:nvSpPr>
        <p:spPr>
          <a:xfrm>
            <a:off x="8753396" y="2095933"/>
            <a:ext cx="24486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Calibri"/>
                <a:ea typeface="Calibri"/>
                <a:cs typeface="Calibri"/>
                <a:sym typeface="Calibri"/>
              </a:rPr>
              <a:t>Elected officials</a:t>
            </a:r>
            <a:r>
              <a:rPr lang="en-US" sz="1400">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County Judge</a:t>
            </a:r>
            <a:endParaRPr/>
          </a:p>
        </p:txBody>
      </p:sp>
      <p:sp>
        <p:nvSpPr>
          <p:cNvPr id="332" name="Google Shape;332;p31"/>
          <p:cNvSpPr txBox="1"/>
          <p:nvPr/>
        </p:nvSpPr>
        <p:spPr>
          <a:xfrm>
            <a:off x="7681227" y="3080900"/>
            <a:ext cx="1428000" cy="307800"/>
          </a:xfrm>
          <a:prstGeom prst="rect">
            <a:avLst/>
          </a:prstGeom>
          <a:solidFill>
            <a:srgbClr val="FAD79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Business: </a:t>
            </a:r>
            <a:r>
              <a:rPr i="1" lang="en-US">
                <a:solidFill>
                  <a:schemeClr val="dk1"/>
                </a:solidFill>
                <a:latin typeface="Calibri"/>
                <a:ea typeface="Calibri"/>
                <a:cs typeface="Calibri"/>
                <a:sym typeface="Calibri"/>
              </a:rPr>
              <a:t>TRA</a:t>
            </a:r>
            <a:endParaRPr i="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