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charts/chart7.xml" ContentType="application/vnd.openxmlformats-officedocument.drawingml.chart+xml"/>
  <Override PartName="/ppt/charts/chart8.xml" ContentType="application/vnd.openxmlformats-officedocument.drawingml.chart+xml"/>
  <Override PartName="/ppt/charts/style3.xml" ContentType="application/vnd.ms-office.chartstyle+xml"/>
  <Override PartName="/ppt/charts/colors3.xml" ContentType="application/vnd.ms-office.chartcolorstyl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style4.xml" ContentType="application/vnd.ms-office.chartstyle+xml"/>
  <Override PartName="/ppt/charts/colors4.xml" ContentType="application/vnd.ms-office.chartcolorstyle+xml"/>
  <Override PartName="/ppt/charts/chart20.xml" ContentType="application/vnd.openxmlformats-officedocument.drawingml.chart+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xml" ContentType="application/vnd.openxmlformats-officedocument.presentationml.notesSlid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chart24.xml" ContentType="application/vnd.openxmlformats-officedocument.drawingml.chart+xml"/>
  <Override PartName="/ppt/charts/style7.xml" ContentType="application/vnd.ms-office.chartstyle+xml"/>
  <Override PartName="/ppt/charts/colors7.xml" ContentType="application/vnd.ms-office.chartcolorstyle+xml"/>
  <Override PartName="/ppt/charts/chart25.xml" ContentType="application/vnd.openxmlformats-officedocument.drawingml.chart+xml"/>
  <Override PartName="/ppt/charts/chart26.xml" ContentType="application/vnd.openxmlformats-officedocument.drawingml.chart+xml"/>
  <Override PartName="/ppt/charts/style8.xml" ContentType="application/vnd.ms-office.chartstyle+xml"/>
  <Override PartName="/ppt/charts/colors8.xml" ContentType="application/vnd.ms-office.chartcolorstyle+xml"/>
  <Override PartName="/ppt/charts/chart27.xml" ContentType="application/vnd.openxmlformats-officedocument.drawingml.chart+xml"/>
  <Override PartName="/ppt/charts/chart2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71"/>
  </p:notesMasterIdLst>
  <p:sldIdLst>
    <p:sldId id="256" r:id="rId2"/>
    <p:sldId id="1370" r:id="rId3"/>
    <p:sldId id="1374" r:id="rId4"/>
    <p:sldId id="681" r:id="rId5"/>
    <p:sldId id="1407" r:id="rId6"/>
    <p:sldId id="1322" r:id="rId7"/>
    <p:sldId id="1375" r:id="rId8"/>
    <p:sldId id="1328" r:id="rId9"/>
    <p:sldId id="1376" r:id="rId10"/>
    <p:sldId id="1565" r:id="rId11"/>
    <p:sldId id="811" r:id="rId12"/>
    <p:sldId id="1557" r:id="rId13"/>
    <p:sldId id="1378" r:id="rId14"/>
    <p:sldId id="807" r:id="rId15"/>
    <p:sldId id="547" r:id="rId16"/>
    <p:sldId id="263" r:id="rId17"/>
    <p:sldId id="289" r:id="rId18"/>
    <p:sldId id="1379" r:id="rId19"/>
    <p:sldId id="271" r:id="rId20"/>
    <p:sldId id="1380" r:id="rId21"/>
    <p:sldId id="1558" r:id="rId22"/>
    <p:sldId id="1559" r:id="rId23"/>
    <p:sldId id="1566" r:id="rId24"/>
    <p:sldId id="679" r:id="rId25"/>
    <p:sldId id="1381" r:id="rId26"/>
    <p:sldId id="1560" r:id="rId27"/>
    <p:sldId id="1561" r:id="rId28"/>
    <p:sldId id="1567" r:id="rId29"/>
    <p:sldId id="1382" r:id="rId30"/>
    <p:sldId id="759" r:id="rId31"/>
    <p:sldId id="722" r:id="rId32"/>
    <p:sldId id="723" r:id="rId33"/>
    <p:sldId id="724" r:id="rId34"/>
    <p:sldId id="1555" r:id="rId35"/>
    <p:sldId id="725" r:id="rId36"/>
    <p:sldId id="1383" r:id="rId37"/>
    <p:sldId id="1562" r:id="rId38"/>
    <p:sldId id="1568" r:id="rId39"/>
    <p:sldId id="1384" r:id="rId40"/>
    <p:sldId id="1385" r:id="rId41"/>
    <p:sldId id="1386" r:id="rId42"/>
    <p:sldId id="1540" r:id="rId43"/>
    <p:sldId id="1541" r:id="rId44"/>
    <p:sldId id="290" r:id="rId45"/>
    <p:sldId id="1542" r:id="rId46"/>
    <p:sldId id="287" r:id="rId47"/>
    <p:sldId id="804" r:id="rId48"/>
    <p:sldId id="813" r:id="rId49"/>
    <p:sldId id="1543" r:id="rId50"/>
    <p:sldId id="1538" r:id="rId51"/>
    <p:sldId id="1544" r:id="rId52"/>
    <p:sldId id="1545" r:id="rId53"/>
    <p:sldId id="280" r:id="rId54"/>
    <p:sldId id="1550" r:id="rId55"/>
    <p:sldId id="1546" r:id="rId56"/>
    <p:sldId id="1549" r:id="rId57"/>
    <p:sldId id="1548" r:id="rId58"/>
    <p:sldId id="1547" r:id="rId59"/>
    <p:sldId id="798" r:id="rId60"/>
    <p:sldId id="1551" r:id="rId61"/>
    <p:sldId id="1552" r:id="rId62"/>
    <p:sldId id="1553" r:id="rId63"/>
    <p:sldId id="1554" r:id="rId64"/>
    <p:sldId id="1563" r:id="rId65"/>
    <p:sldId id="1564" r:id="rId66"/>
    <p:sldId id="1569" r:id="rId67"/>
    <p:sldId id="258" r:id="rId68"/>
    <p:sldId id="1556" r:id="rId69"/>
    <p:sldId id="261" r:id="rId70"/>
  </p:sldIdLst>
  <p:sldSz cx="9144000" cy="6858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CA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3296810-A885-4BE3-A3E7-6D5BEEA58F3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6" autoAdjust="0"/>
    <p:restoredTop sz="90971" autoAdjust="0"/>
  </p:normalViewPr>
  <p:slideViewPr>
    <p:cSldViewPr snapToGrid="0" snapToObjects="1">
      <p:cViewPr varScale="1">
        <p:scale>
          <a:sx n="99" d="100"/>
          <a:sy n="99" d="100"/>
        </p:scale>
        <p:origin x="840" y="5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4.xml"/><Relationship Id="rId1" Type="http://schemas.microsoft.com/office/2011/relationships/chartStyle" Target="style4.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7.xml"/><Relationship Id="rId1" Type="http://schemas.microsoft.com/office/2011/relationships/chartStyle" Target="style7.xml"/></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8.xml"/><Relationship Id="rId1" Type="http://schemas.microsoft.com/office/2011/relationships/chartStyle" Target="style8.xml"/></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xml"/><Relationship Id="rId1" Type="http://schemas.microsoft.com/office/2011/relationships/chartStyle" Target="style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2.xml"/><Relationship Id="rId1" Type="http://schemas.microsoft.com/office/2011/relationships/chartStyle" Target="style2.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3.xml"/><Relationship Id="rId1" Type="http://schemas.microsoft.com/office/2011/relationships/chartStyle" Target="style3.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570094104925795E-2"/>
          <c:y val="1.8356664694456622E-2"/>
          <c:w val="0.84516685427850047"/>
          <c:h val="0.94872176378348161"/>
        </c:manualLayout>
      </c:layout>
      <c:pieChart>
        <c:varyColors val="1"/>
        <c:ser>
          <c:idx val="0"/>
          <c:order val="0"/>
          <c:tx>
            <c:strRef>
              <c:f>Sheet1!$B$1</c:f>
              <c:strCache>
                <c:ptCount val="1"/>
                <c:pt idx="0">
                  <c:v>Column2</c:v>
                </c:pt>
              </c:strCache>
            </c:strRef>
          </c:tx>
          <c:spPr>
            <a:ln w="19050">
              <a:solidFill>
                <a:schemeClr val="accent3"/>
              </a:solidFill>
            </a:ln>
            <a:effectLst/>
            <a:scene3d>
              <a:camera prst="orthographicFront"/>
              <a:lightRig rig="soft" dir="t"/>
            </a:scene3d>
            <a:sp3d/>
          </c:spPr>
          <c:dPt>
            <c:idx val="0"/>
            <c:bubble3D val="0"/>
            <c:spPr>
              <a:solidFill>
                <a:schemeClr val="accent1"/>
              </a:solidFill>
              <a:ln w="19050">
                <a:solidFill>
                  <a:schemeClr val="accent3"/>
                </a:solidFill>
              </a:ln>
              <a:effectLst/>
              <a:scene3d>
                <a:camera prst="orthographicFront"/>
                <a:lightRig rig="soft" dir="t"/>
              </a:scene3d>
              <a:sp3d/>
            </c:spPr>
            <c:extLst>
              <c:ext xmlns:c16="http://schemas.microsoft.com/office/drawing/2014/chart" uri="{C3380CC4-5D6E-409C-BE32-E72D297353CC}">
                <c16:uniqueId val="{00000001-41E1-4AD0-BBCB-67EA7EEE9D9D}"/>
              </c:ext>
            </c:extLst>
          </c:dPt>
          <c:dPt>
            <c:idx val="1"/>
            <c:bubble3D val="0"/>
            <c:spPr>
              <a:solidFill>
                <a:schemeClr val="accent4"/>
              </a:solidFill>
              <a:ln w="19050">
                <a:solidFill>
                  <a:schemeClr val="accent3"/>
                </a:solidFill>
              </a:ln>
              <a:effectLst/>
              <a:scene3d>
                <a:camera prst="orthographicFront"/>
                <a:lightRig rig="soft" dir="t"/>
              </a:scene3d>
              <a:sp3d/>
            </c:spPr>
            <c:extLst>
              <c:ext xmlns:c16="http://schemas.microsoft.com/office/drawing/2014/chart" uri="{C3380CC4-5D6E-409C-BE32-E72D297353CC}">
                <c16:uniqueId val="{00000003-41E1-4AD0-BBCB-67EA7EEE9D9D}"/>
              </c:ext>
            </c:extLst>
          </c:dPt>
          <c:dPt>
            <c:idx val="2"/>
            <c:bubble3D val="0"/>
            <c:spPr>
              <a:solidFill>
                <a:schemeClr val="accent6"/>
              </a:solidFill>
              <a:ln w="19050">
                <a:solidFill>
                  <a:schemeClr val="accent3"/>
                </a:solidFill>
              </a:ln>
              <a:effectLst/>
              <a:scene3d>
                <a:camera prst="orthographicFront"/>
                <a:lightRig rig="soft" dir="t"/>
              </a:scene3d>
              <a:sp3d/>
            </c:spPr>
            <c:extLst>
              <c:ext xmlns:c16="http://schemas.microsoft.com/office/drawing/2014/chart" uri="{C3380CC4-5D6E-409C-BE32-E72D297353CC}">
                <c16:uniqueId val="{00000005-41E1-4AD0-BBCB-67EA7EEE9D9D}"/>
              </c:ext>
            </c:extLst>
          </c:dPt>
          <c:dLbls>
            <c:dLbl>
              <c:idx val="0"/>
              <c:layout>
                <c:manualLayout>
                  <c:x val="0.20990073540206522"/>
                  <c:y val="0.1637775201320052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41E1-4AD0-BBCB-67EA7EEE9D9D}"/>
                </c:ext>
              </c:extLst>
            </c:dLbl>
            <c:dLbl>
              <c:idx val="1"/>
              <c:layout>
                <c:manualLayout>
                  <c:x val="-0.21933348762944746"/>
                  <c:y val="-0.23484406331081603"/>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41E1-4AD0-BBCB-67EA7EEE9D9D}"/>
                </c:ext>
              </c:extLst>
            </c:dLbl>
            <c:dLbl>
              <c:idx val="2"/>
              <c:layout>
                <c:manualLayout>
                  <c:x val="-3.2651300505451092E-2"/>
                  <c:y val="1.506839024333867E-2"/>
                </c:manualLayout>
              </c:layout>
              <c:spPr>
                <a:noFill/>
                <a:ln>
                  <a:noFill/>
                </a:ln>
                <a:effectLst/>
              </c:spPr>
              <c:txPr>
                <a:bodyPr wrap="square" lIns="38100" tIns="19050" rIns="38100" bIns="19050" anchor="ctr">
                  <a:spAutoFit/>
                </a:bodyPr>
                <a:lstStyle/>
                <a:p>
                  <a:pPr>
                    <a:lnSpc>
                      <a:spcPts val="1900"/>
                    </a:lnSpc>
                    <a:defRPr sz="1800">
                      <a:solidFill>
                        <a:schemeClr val="tx1"/>
                      </a:solidFill>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41E1-4AD0-BBCB-67EA7EEE9D9D}"/>
                </c:ext>
              </c:extLst>
            </c:dLbl>
            <c:spPr>
              <a:noFill/>
              <a:ln>
                <a:noFill/>
              </a:ln>
              <a:effectLst/>
            </c:spPr>
            <c:txPr>
              <a:bodyPr wrap="square" lIns="38100" tIns="19050" rIns="38100" bIns="19050" anchor="ctr">
                <a:spAutoFit/>
              </a:bodyPr>
              <a:lstStyle/>
              <a:p>
                <a:pPr>
                  <a:lnSpc>
                    <a:spcPts val="1900"/>
                  </a:lnSpc>
                  <a:defRPr sz="1800">
                    <a:solidFill>
                      <a:schemeClr val="accent3"/>
                    </a:solidFill>
                  </a:defRPr>
                </a:pPr>
                <a:endParaRPr lang="en-US"/>
              </a:p>
            </c:txPr>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Sheet1!$A$2:$A$4</c:f>
              <c:strCache>
                <c:ptCount val="3"/>
                <c:pt idx="0">
                  <c:v>Right Direction</c:v>
                </c:pt>
                <c:pt idx="1">
                  <c:v>Wrong Track</c:v>
                </c:pt>
                <c:pt idx="2">
                  <c:v>Don't Know</c:v>
                </c:pt>
              </c:strCache>
            </c:strRef>
          </c:cat>
          <c:val>
            <c:numRef>
              <c:f>Sheet1!$B$2:$B$4</c:f>
              <c:numCache>
                <c:formatCode>0%</c:formatCode>
                <c:ptCount val="3"/>
                <c:pt idx="0">
                  <c:v>0.34</c:v>
                </c:pt>
                <c:pt idx="1">
                  <c:v>0.56999999999999995</c:v>
                </c:pt>
                <c:pt idx="2">
                  <c:v>0.09</c:v>
                </c:pt>
              </c:numCache>
            </c:numRef>
          </c:val>
          <c:extLst>
            <c:ext xmlns:c16="http://schemas.microsoft.com/office/drawing/2014/chart" uri="{C3380CC4-5D6E-409C-BE32-E72D297353CC}">
              <c16:uniqueId val="{00000008-41E1-4AD0-BBCB-67EA7EEE9D9D}"/>
            </c:ext>
          </c:extLst>
        </c:ser>
        <c:dLbls>
          <c:showLegendKey val="0"/>
          <c:showVal val="0"/>
          <c:showCatName val="0"/>
          <c:showSerName val="0"/>
          <c:showPercent val="0"/>
          <c:showBubbleSize val="0"/>
          <c:showLeaderLines val="1"/>
        </c:dLbls>
        <c:firstSliceAng val="270"/>
      </c:pieChart>
    </c:plotArea>
    <c:plotVisOnly val="1"/>
    <c:dispBlanksAs val="zero"/>
    <c:showDLblsOverMax val="0"/>
  </c:chart>
  <c:spPr>
    <a:scene3d>
      <a:camera prst="orthographicFront"/>
      <a:lightRig rig="threePt" dir="t"/>
    </a:scene3d>
  </c:spPr>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851417463145961E-2"/>
          <c:y val="7.6354972828397968E-2"/>
          <c:w val="0.69050462024714288"/>
          <c:h val="0.85695921727439273"/>
        </c:manualLayout>
      </c:layout>
      <c:barChart>
        <c:barDir val="bar"/>
        <c:grouping val="stacked"/>
        <c:varyColors val="0"/>
        <c:ser>
          <c:idx val="0"/>
          <c:order val="0"/>
          <c:tx>
            <c:strRef>
              <c:f>Sheet1!$B$1</c:f>
              <c:strCache>
                <c:ptCount val="1"/>
                <c:pt idx="0">
                  <c:v>Total Responsible</c:v>
                </c:pt>
              </c:strCache>
            </c:strRef>
          </c:tx>
          <c:spPr>
            <a:solidFill>
              <a:schemeClr val="accent1"/>
            </a:solidFill>
            <a:ln>
              <a:noFill/>
            </a:ln>
          </c:spPr>
          <c:invertIfNegative val="0"/>
          <c:dPt>
            <c:idx val="0"/>
            <c:invertIfNegative val="0"/>
            <c:bubble3D val="0"/>
            <c:extLst>
              <c:ext xmlns:c16="http://schemas.microsoft.com/office/drawing/2014/chart" uri="{C3380CC4-5D6E-409C-BE32-E72D297353CC}">
                <c16:uniqueId val="{00000000-7639-4C20-9559-BBBF9377A01D}"/>
              </c:ext>
            </c:extLst>
          </c:dPt>
          <c:dPt>
            <c:idx val="1"/>
            <c:invertIfNegative val="0"/>
            <c:bubble3D val="0"/>
            <c:extLst>
              <c:ext xmlns:c16="http://schemas.microsoft.com/office/drawing/2014/chart" uri="{C3380CC4-5D6E-409C-BE32-E72D297353CC}">
                <c16:uniqueId val="{00000001-7639-4C20-9559-BBBF9377A01D}"/>
              </c:ext>
            </c:extLst>
          </c:dPt>
          <c:dPt>
            <c:idx val="2"/>
            <c:invertIfNegative val="0"/>
            <c:bubble3D val="0"/>
            <c:extLst>
              <c:ext xmlns:c16="http://schemas.microsoft.com/office/drawing/2014/chart" uri="{C3380CC4-5D6E-409C-BE32-E72D297353CC}">
                <c16:uniqueId val="{00000002-7639-4C20-9559-BBBF9377A01D}"/>
              </c:ext>
            </c:extLst>
          </c:dPt>
          <c:dPt>
            <c:idx val="3"/>
            <c:invertIfNegative val="0"/>
            <c:bubble3D val="0"/>
            <c:extLst>
              <c:ext xmlns:c16="http://schemas.microsoft.com/office/drawing/2014/chart" uri="{C3380CC4-5D6E-409C-BE32-E72D297353CC}">
                <c16:uniqueId val="{00000003-7639-4C20-9559-BBBF9377A01D}"/>
              </c:ext>
            </c:extLst>
          </c:dPt>
          <c:dPt>
            <c:idx val="4"/>
            <c:invertIfNegative val="0"/>
            <c:bubble3D val="0"/>
            <c:extLst>
              <c:ext xmlns:c16="http://schemas.microsoft.com/office/drawing/2014/chart" uri="{C3380CC4-5D6E-409C-BE32-E72D297353CC}">
                <c16:uniqueId val="{00000004-7639-4C20-9559-BBBF9377A01D}"/>
              </c:ext>
            </c:extLst>
          </c:dPt>
          <c:dPt>
            <c:idx val="5"/>
            <c:invertIfNegative val="0"/>
            <c:bubble3D val="0"/>
            <c:extLst>
              <c:ext xmlns:c16="http://schemas.microsoft.com/office/drawing/2014/chart" uri="{C3380CC4-5D6E-409C-BE32-E72D297353CC}">
                <c16:uniqueId val="{00000005-7639-4C20-9559-BBBF9377A01D}"/>
              </c:ext>
            </c:extLst>
          </c:dPt>
          <c:dPt>
            <c:idx val="6"/>
            <c:invertIfNegative val="0"/>
            <c:bubble3D val="0"/>
            <c:extLst>
              <c:ext xmlns:c16="http://schemas.microsoft.com/office/drawing/2014/chart" uri="{C3380CC4-5D6E-409C-BE32-E72D297353CC}">
                <c16:uniqueId val="{00000006-7639-4C20-9559-BBBF9377A01D}"/>
              </c:ext>
            </c:extLst>
          </c:dPt>
          <c:dPt>
            <c:idx val="7"/>
            <c:invertIfNegative val="0"/>
            <c:bubble3D val="0"/>
            <c:extLst>
              <c:ext xmlns:c16="http://schemas.microsoft.com/office/drawing/2014/chart" uri="{C3380CC4-5D6E-409C-BE32-E72D297353CC}">
                <c16:uniqueId val="{00000007-7639-4C20-9559-BBBF9377A01D}"/>
              </c:ext>
            </c:extLst>
          </c:dPt>
          <c:dPt>
            <c:idx val="8"/>
            <c:invertIfNegative val="0"/>
            <c:bubble3D val="0"/>
            <c:extLst>
              <c:ext xmlns:c16="http://schemas.microsoft.com/office/drawing/2014/chart" uri="{C3380CC4-5D6E-409C-BE32-E72D297353CC}">
                <c16:uniqueId val="{00000008-7639-4C20-9559-BBBF9377A01D}"/>
              </c:ext>
            </c:extLst>
          </c:dPt>
          <c:dPt>
            <c:idx val="9"/>
            <c:invertIfNegative val="0"/>
            <c:bubble3D val="0"/>
            <c:extLst>
              <c:ext xmlns:c16="http://schemas.microsoft.com/office/drawing/2014/chart" uri="{C3380CC4-5D6E-409C-BE32-E72D297353CC}">
                <c16:uniqueId val="{00000009-7639-4C20-9559-BBBF9377A01D}"/>
              </c:ext>
            </c:extLst>
          </c:dPt>
          <c:dPt>
            <c:idx val="10"/>
            <c:invertIfNegative val="0"/>
            <c:bubble3D val="0"/>
            <c:extLst>
              <c:ext xmlns:c16="http://schemas.microsoft.com/office/drawing/2014/chart" uri="{C3380CC4-5D6E-409C-BE32-E72D297353CC}">
                <c16:uniqueId val="{0000000A-7639-4C20-9559-BBBF9377A01D}"/>
              </c:ext>
            </c:extLst>
          </c:dPt>
          <c:dPt>
            <c:idx val="12"/>
            <c:invertIfNegative val="0"/>
            <c:bubble3D val="0"/>
            <c:extLst>
              <c:ext xmlns:c16="http://schemas.microsoft.com/office/drawing/2014/chart" uri="{C3380CC4-5D6E-409C-BE32-E72D297353CC}">
                <c16:uniqueId val="{0000000B-7639-4C20-9559-BBBF9377A01D}"/>
              </c:ext>
            </c:extLst>
          </c:dPt>
          <c:dPt>
            <c:idx val="15"/>
            <c:invertIfNegative val="0"/>
            <c:bubble3D val="0"/>
            <c:extLst>
              <c:ext xmlns:c16="http://schemas.microsoft.com/office/drawing/2014/chart" uri="{C3380CC4-5D6E-409C-BE32-E72D297353CC}">
                <c16:uniqueId val="{0000000C-7639-4C20-9559-BBBF9377A01D}"/>
              </c:ext>
            </c:extLst>
          </c:dPt>
          <c:dPt>
            <c:idx val="18"/>
            <c:invertIfNegative val="0"/>
            <c:bubble3D val="0"/>
            <c:extLst>
              <c:ext xmlns:c16="http://schemas.microsoft.com/office/drawing/2014/chart" uri="{C3380CC4-5D6E-409C-BE32-E72D297353CC}">
                <c16:uniqueId val="{0000000D-7639-4C20-9559-BBBF9377A01D}"/>
              </c:ext>
            </c:extLst>
          </c:dPt>
          <c:dLbls>
            <c:spPr>
              <a:noFill/>
              <a:ln>
                <a:noFill/>
              </a:ln>
              <a:effectLst/>
            </c:spPr>
            <c:txPr>
              <a:bodyPr/>
              <a:lstStyle/>
              <a:p>
                <a:pPr>
                  <a:defRPr sz="1800">
                    <a:solidFill>
                      <a:schemeClr val="accent3"/>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School districts</c:v>
                </c:pt>
                <c:pt idx="1">
                  <c:v>Local government</c:v>
                </c:pt>
                <c:pt idx="2">
                  <c:v>State government</c:v>
                </c:pt>
                <c:pt idx="3">
                  <c:v>Federal government</c:v>
                </c:pt>
                <c:pt idx="4">
                  <c:v>Nonprofit groups</c:v>
                </c:pt>
                <c:pt idx="5">
                  <c:v>Businesses</c:v>
                </c:pt>
              </c:strCache>
            </c:strRef>
          </c:cat>
          <c:val>
            <c:numRef>
              <c:f>Sheet1!$B$2:$B$7</c:f>
              <c:numCache>
                <c:formatCode>0%</c:formatCode>
                <c:ptCount val="6"/>
                <c:pt idx="0">
                  <c:v>0.79</c:v>
                </c:pt>
                <c:pt idx="1">
                  <c:v>0.78</c:v>
                </c:pt>
                <c:pt idx="2">
                  <c:v>0.75</c:v>
                </c:pt>
                <c:pt idx="3">
                  <c:v>0.68</c:v>
                </c:pt>
                <c:pt idx="4">
                  <c:v>0.55000000000000004</c:v>
                </c:pt>
                <c:pt idx="5">
                  <c:v>0.46</c:v>
                </c:pt>
              </c:numCache>
            </c:numRef>
          </c:val>
          <c:extLst>
            <c:ext xmlns:c16="http://schemas.microsoft.com/office/drawing/2014/chart" uri="{C3380CC4-5D6E-409C-BE32-E72D297353CC}">
              <c16:uniqueId val="{0000000E-7639-4C20-9559-BBBF9377A01D}"/>
            </c:ext>
          </c:extLst>
        </c:ser>
        <c:ser>
          <c:idx val="1"/>
          <c:order val="1"/>
          <c:tx>
            <c:strRef>
              <c:f>Sheet1!$C$1</c:f>
              <c:strCache>
                <c:ptCount val="1"/>
                <c:pt idx="0">
                  <c:v>Total Not Responsible</c:v>
                </c:pt>
              </c:strCache>
            </c:strRef>
          </c:tx>
          <c:spPr>
            <a:solidFill>
              <a:schemeClr val="accent4"/>
            </a:solidFill>
            <a:ln>
              <a:noFill/>
            </a:ln>
          </c:spPr>
          <c:invertIfNegative val="0"/>
          <c:dLbls>
            <c:dLbl>
              <c:idx val="0"/>
              <c:numFmt formatCode="0%;0%" sourceLinked="0"/>
              <c:spPr/>
              <c:txPr>
                <a:bodyPr/>
                <a:lstStyle/>
                <a:p>
                  <a:pPr>
                    <a:defRPr sz="1800">
                      <a:solidFill>
                        <a:schemeClr val="accent3"/>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639-4C20-9559-BBBF9377A01D}"/>
                </c:ext>
              </c:extLst>
            </c:dLbl>
            <c:dLbl>
              <c:idx val="1"/>
              <c:numFmt formatCode="0%;0%" sourceLinked="0"/>
              <c:spPr/>
              <c:txPr>
                <a:bodyPr/>
                <a:lstStyle/>
                <a:p>
                  <a:pPr>
                    <a:defRPr sz="1800">
                      <a:solidFill>
                        <a:schemeClr val="accent3"/>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639-4C20-9559-BBBF9377A01D}"/>
                </c:ext>
              </c:extLst>
            </c:dLbl>
            <c:dLbl>
              <c:idx val="2"/>
              <c:numFmt formatCode="0%;0%" sourceLinked="0"/>
              <c:spPr/>
              <c:txPr>
                <a:bodyPr/>
                <a:lstStyle/>
                <a:p>
                  <a:pPr>
                    <a:defRPr sz="1800">
                      <a:solidFill>
                        <a:schemeClr val="accent3"/>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639-4C20-9559-BBBF9377A01D}"/>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639-4C20-9559-BBBF9377A01D}"/>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639-4C20-9559-BBBF9377A01D}"/>
                </c:ext>
              </c:extLst>
            </c:dLbl>
            <c:dLbl>
              <c:idx val="9"/>
              <c:tx>
                <c:rich>
                  <a:bodyPr/>
                  <a:lstStyle/>
                  <a:p>
                    <a:fld id="{271CBE8C-FB92-40DD-A9FF-F494B1530E5F}" type="VALUE">
                      <a:rPr lang="en-US" sz="1800">
                        <a:solidFill>
                          <a:schemeClr val="accent3"/>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7639-4C20-9559-BBBF9377A01D}"/>
                </c:ext>
              </c:extLst>
            </c:dLbl>
            <c:numFmt formatCode="0%;0%" sourceLinked="0"/>
            <c:spPr>
              <a:noFill/>
              <a:ln>
                <a:noFill/>
              </a:ln>
              <a:effectLst/>
            </c:spPr>
            <c:txPr>
              <a:bodyPr/>
              <a:lstStyle/>
              <a:p>
                <a:pPr>
                  <a:defRPr sz="1800">
                    <a:solidFill>
                      <a:schemeClr val="accent3"/>
                    </a:solidFill>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Sheet1!$A$2:$A$7</c:f>
              <c:strCache>
                <c:ptCount val="6"/>
                <c:pt idx="0">
                  <c:v>School districts</c:v>
                </c:pt>
                <c:pt idx="1">
                  <c:v>Local government</c:v>
                </c:pt>
                <c:pt idx="2">
                  <c:v>State government</c:v>
                </c:pt>
                <c:pt idx="3">
                  <c:v>Federal government</c:v>
                </c:pt>
                <c:pt idx="4">
                  <c:v>Nonprofit groups</c:v>
                </c:pt>
                <c:pt idx="5">
                  <c:v>Businesses</c:v>
                </c:pt>
              </c:strCache>
            </c:strRef>
          </c:cat>
          <c:val>
            <c:numRef>
              <c:f>Sheet1!$C$2:$C$7</c:f>
              <c:numCache>
                <c:formatCode>0%</c:formatCode>
                <c:ptCount val="6"/>
                <c:pt idx="0">
                  <c:v>-0.19</c:v>
                </c:pt>
                <c:pt idx="1">
                  <c:v>-0.2</c:v>
                </c:pt>
                <c:pt idx="2">
                  <c:v>-0.24</c:v>
                </c:pt>
                <c:pt idx="3">
                  <c:v>-0.31</c:v>
                </c:pt>
                <c:pt idx="4">
                  <c:v>-0.39</c:v>
                </c:pt>
                <c:pt idx="5">
                  <c:v>-0.5</c:v>
                </c:pt>
              </c:numCache>
            </c:numRef>
          </c:val>
          <c:extLst>
            <c:ext xmlns:c16="http://schemas.microsoft.com/office/drawing/2014/chart" uri="{C3380CC4-5D6E-409C-BE32-E72D297353CC}">
              <c16:uniqueId val="{00000015-7639-4C20-9559-BBBF9377A01D}"/>
            </c:ext>
          </c:extLst>
        </c:ser>
        <c:dLbls>
          <c:showLegendKey val="0"/>
          <c:showVal val="0"/>
          <c:showCatName val="0"/>
          <c:showSerName val="0"/>
          <c:showPercent val="0"/>
          <c:showBubbleSize val="0"/>
        </c:dLbls>
        <c:gapWidth val="25"/>
        <c:overlap val="100"/>
        <c:axId val="523230408"/>
        <c:axId val="523230800"/>
      </c:barChart>
      <c:catAx>
        <c:axId val="523230408"/>
        <c:scaling>
          <c:orientation val="maxMin"/>
        </c:scaling>
        <c:delete val="0"/>
        <c:axPos val="r"/>
        <c:numFmt formatCode="General" sourceLinked="1"/>
        <c:majorTickMark val="none"/>
        <c:minorTickMark val="none"/>
        <c:tickLblPos val="high"/>
        <c:spPr>
          <a:ln>
            <a:noFill/>
          </a:ln>
        </c:spPr>
        <c:txPr>
          <a:bodyPr/>
          <a:lstStyle/>
          <a:p>
            <a:pPr algn="r">
              <a:lnSpc>
                <a:spcPct val="100000"/>
              </a:lnSpc>
              <a:defRPr sz="1800"/>
            </a:pPr>
            <a:endParaRPr lang="en-US"/>
          </a:p>
        </c:txPr>
        <c:crossAx val="523230800"/>
        <c:crossesAt val="0"/>
        <c:auto val="1"/>
        <c:lblAlgn val="ctr"/>
        <c:lblOffset val="0"/>
        <c:noMultiLvlLbl val="0"/>
      </c:catAx>
      <c:valAx>
        <c:axId val="523230800"/>
        <c:scaling>
          <c:orientation val="maxMin"/>
          <c:max val="0.8"/>
        </c:scaling>
        <c:delete val="1"/>
        <c:axPos val="b"/>
        <c:numFmt formatCode="0%;0%" sourceLinked="0"/>
        <c:majorTickMark val="out"/>
        <c:minorTickMark val="none"/>
        <c:tickLblPos val="nextTo"/>
        <c:crossAx val="523230408"/>
        <c:crosses val="max"/>
        <c:crossBetween val="between"/>
      </c:valAx>
    </c:plotArea>
    <c:legend>
      <c:legendPos val="t"/>
      <c:layout>
        <c:manualLayout>
          <c:xMode val="edge"/>
          <c:yMode val="edge"/>
          <c:x val="0.32209630338263789"/>
          <c:y val="1.4589931775938821E-2"/>
          <c:w val="0.40740464100865897"/>
          <c:h val="4.6872265589847577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0416313599251"/>
          <c:y val="8.6435549064701939E-2"/>
          <c:w val="0.5677477015739586"/>
          <c:h val="0.85175024853310921"/>
        </c:manualLayout>
      </c:layout>
      <c:barChart>
        <c:barDir val="bar"/>
        <c:grouping val="percentStacked"/>
        <c:varyColors val="0"/>
        <c:ser>
          <c:idx val="0"/>
          <c:order val="0"/>
          <c:tx>
            <c:strRef>
              <c:f>Sheet1!$B$1</c:f>
              <c:strCache>
                <c:ptCount val="1"/>
                <c:pt idx="0">
                  <c:v>Ext. Impt.</c:v>
                </c:pt>
              </c:strCache>
            </c:strRef>
          </c:tx>
          <c:spPr>
            <a:solidFill>
              <a:schemeClr val="accent1"/>
            </a:solidFill>
            <a:ln>
              <a:noFill/>
            </a:ln>
          </c:spPr>
          <c:invertIfNegative val="0"/>
          <c:dLbls>
            <c:spPr>
              <a:noFill/>
              <a:ln>
                <a:noFill/>
              </a:ln>
              <a:effectLst/>
            </c:spPr>
            <c:txPr>
              <a:bodyPr/>
              <a:lstStyle/>
              <a:p>
                <a:pPr>
                  <a:defRPr sz="18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Protecting children from abuse, neglect and trafficking</c:v>
                </c:pt>
                <c:pt idx="1">
                  <c:v>Providing career and job training for youth</c:v>
                </c:pt>
                <c:pt idx="2">
                  <c:v>Providing support to homeless children and teens</c:v>
                </c:pt>
                <c:pt idx="3">
                  <c:v>Providing mental health services to children and youth</c:v>
                </c:pt>
                <c:pt idx="4">
                  <c:v>Offering afterschool programs for school-age children, like sports</c:v>
                </c:pt>
                <c:pt idx="5">
                  <c:v>Providing crisis intervention support for families</c:v>
                </c:pt>
              </c:strCache>
            </c:strRef>
          </c:cat>
          <c:val>
            <c:numRef>
              <c:f>Sheet1!$B$2:$B$7</c:f>
              <c:numCache>
                <c:formatCode>0%</c:formatCode>
                <c:ptCount val="6"/>
                <c:pt idx="0">
                  <c:v>0.73</c:v>
                </c:pt>
                <c:pt idx="1">
                  <c:v>0.51</c:v>
                </c:pt>
                <c:pt idx="2">
                  <c:v>0.56999999999999995</c:v>
                </c:pt>
                <c:pt idx="3">
                  <c:v>0.52</c:v>
                </c:pt>
                <c:pt idx="4">
                  <c:v>0.44</c:v>
                </c:pt>
                <c:pt idx="5">
                  <c:v>0.42</c:v>
                </c:pt>
              </c:numCache>
            </c:numRef>
          </c:val>
          <c:extLst>
            <c:ext xmlns:c16="http://schemas.microsoft.com/office/drawing/2014/chart" uri="{C3380CC4-5D6E-409C-BE32-E72D297353CC}">
              <c16:uniqueId val="{00000000-CF53-47B3-90F2-DB50A104168C}"/>
            </c:ext>
          </c:extLst>
        </c:ser>
        <c:ser>
          <c:idx val="1"/>
          <c:order val="1"/>
          <c:tx>
            <c:strRef>
              <c:f>Sheet1!$C$1</c:f>
              <c:strCache>
                <c:ptCount val="1"/>
                <c:pt idx="0">
                  <c:v>Very Impt.</c:v>
                </c:pt>
              </c:strCache>
            </c:strRef>
          </c:tx>
          <c:spPr>
            <a:solidFill>
              <a:schemeClr val="accent2"/>
            </a:solidFill>
            <a:ln w="9525">
              <a:noFill/>
            </a:ln>
          </c:spPr>
          <c:invertIfNegative val="0"/>
          <c:dLbls>
            <c:spPr>
              <a:noFill/>
              <a:ln>
                <a:noFill/>
              </a:ln>
              <a:effectLst/>
            </c:spPr>
            <c:txPr>
              <a:bodyPr wrap="square" lIns="38100" tIns="19050" rIns="38100" bIns="19050" anchor="ctr">
                <a:spAutoFit/>
              </a:bodyPr>
              <a:lstStyle/>
              <a:p>
                <a:pPr>
                  <a:defRPr sz="18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Protecting children from abuse, neglect and trafficking</c:v>
                </c:pt>
                <c:pt idx="1">
                  <c:v>Providing career and job training for youth</c:v>
                </c:pt>
                <c:pt idx="2">
                  <c:v>Providing support to homeless children and teens</c:v>
                </c:pt>
                <c:pt idx="3">
                  <c:v>Providing mental health services to children and youth</c:v>
                </c:pt>
                <c:pt idx="4">
                  <c:v>Offering afterschool programs for school-age children, like sports</c:v>
                </c:pt>
                <c:pt idx="5">
                  <c:v>Providing crisis intervention support for families</c:v>
                </c:pt>
              </c:strCache>
            </c:strRef>
          </c:cat>
          <c:val>
            <c:numRef>
              <c:f>Sheet1!$C$2:$C$7</c:f>
              <c:numCache>
                <c:formatCode>0%</c:formatCode>
                <c:ptCount val="6"/>
                <c:pt idx="0">
                  <c:v>0.19</c:v>
                </c:pt>
                <c:pt idx="1">
                  <c:v>0.36</c:v>
                </c:pt>
                <c:pt idx="2">
                  <c:v>0.24</c:v>
                </c:pt>
                <c:pt idx="3">
                  <c:v>0.28000000000000003</c:v>
                </c:pt>
                <c:pt idx="4">
                  <c:v>0.36</c:v>
                </c:pt>
                <c:pt idx="5">
                  <c:v>0.34</c:v>
                </c:pt>
              </c:numCache>
            </c:numRef>
          </c:val>
          <c:extLst>
            <c:ext xmlns:c16="http://schemas.microsoft.com/office/drawing/2014/chart" uri="{C3380CC4-5D6E-409C-BE32-E72D297353CC}">
              <c16:uniqueId val="{00000001-CF53-47B3-90F2-DB50A104168C}"/>
            </c:ext>
          </c:extLst>
        </c:ser>
        <c:ser>
          <c:idx val="2"/>
          <c:order val="2"/>
          <c:tx>
            <c:strRef>
              <c:f>Sheet1!$D$1</c:f>
              <c:strCache>
                <c:ptCount val="1"/>
                <c:pt idx="0">
                  <c:v>Smwt. Impt.</c:v>
                </c:pt>
              </c:strCache>
            </c:strRef>
          </c:tx>
          <c:spPr>
            <a:solidFill>
              <a:schemeClr val="bg2"/>
            </a:solidFill>
            <a:ln>
              <a:noFill/>
            </a:ln>
          </c:spPr>
          <c:invertIfNegative val="0"/>
          <c:dLbls>
            <c:dLbl>
              <c:idx val="0"/>
              <c:spPr>
                <a:noFill/>
                <a:ln>
                  <a:noFill/>
                </a:ln>
                <a:effectLst/>
              </c:spPr>
              <c:txPr>
                <a:bodyPr wrap="square" lIns="38100" tIns="19050" rIns="38100" bIns="19050" anchor="ctr">
                  <a:spAutoFit/>
                </a:bodyPr>
                <a:lstStyle/>
                <a:p>
                  <a:pPr>
                    <a:defRPr sz="1400"/>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5-C698-435F-AE74-1601F30338A1}"/>
                </c:ext>
              </c:extLst>
            </c:dLbl>
            <c:spPr>
              <a:noFill/>
              <a:ln>
                <a:noFill/>
              </a:ln>
              <a:effectLst/>
            </c:spPr>
            <c:txPr>
              <a:bodyPr wrap="square" lIns="38100" tIns="19050" rIns="38100" bIns="19050" anchor="ctr">
                <a:spAutoFit/>
              </a:bodyPr>
              <a:lstStyle/>
              <a:p>
                <a:pPr>
                  <a:defRPr sz="18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Protecting children from abuse, neglect and trafficking</c:v>
                </c:pt>
                <c:pt idx="1">
                  <c:v>Providing career and job training for youth</c:v>
                </c:pt>
                <c:pt idx="2">
                  <c:v>Providing support to homeless children and teens</c:v>
                </c:pt>
                <c:pt idx="3">
                  <c:v>Providing mental health services to children and youth</c:v>
                </c:pt>
                <c:pt idx="4">
                  <c:v>Offering afterschool programs for school-age children, like sports</c:v>
                </c:pt>
                <c:pt idx="5">
                  <c:v>Providing crisis intervention support for families</c:v>
                </c:pt>
              </c:strCache>
            </c:strRef>
          </c:cat>
          <c:val>
            <c:numRef>
              <c:f>Sheet1!$D$2:$D$7</c:f>
              <c:numCache>
                <c:formatCode>0%</c:formatCode>
                <c:ptCount val="6"/>
                <c:pt idx="0">
                  <c:v>0.05</c:v>
                </c:pt>
                <c:pt idx="1">
                  <c:v>0.1</c:v>
                </c:pt>
                <c:pt idx="2">
                  <c:v>0.12</c:v>
                </c:pt>
                <c:pt idx="3">
                  <c:v>0.12</c:v>
                </c:pt>
                <c:pt idx="4">
                  <c:v>0.15</c:v>
                </c:pt>
                <c:pt idx="5">
                  <c:v>0.18</c:v>
                </c:pt>
              </c:numCache>
            </c:numRef>
          </c:val>
          <c:extLst>
            <c:ext xmlns:c16="http://schemas.microsoft.com/office/drawing/2014/chart" uri="{C3380CC4-5D6E-409C-BE32-E72D297353CC}">
              <c16:uniqueId val="{00000002-CF53-47B3-90F2-DB50A104168C}"/>
            </c:ext>
          </c:extLst>
        </c:ser>
        <c:ser>
          <c:idx val="3"/>
          <c:order val="3"/>
          <c:tx>
            <c:strRef>
              <c:f>Sheet1!$E$1</c:f>
              <c:strCache>
                <c:ptCount val="1"/>
                <c:pt idx="0">
                  <c:v>Not Too Impt.</c:v>
                </c:pt>
              </c:strCache>
            </c:strRef>
          </c:tx>
          <c:spPr>
            <a:solidFill>
              <a:schemeClr val="accent4"/>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C698-435F-AE74-1601F30338A1}"/>
                </c:ext>
              </c:extLst>
            </c:dLbl>
            <c:dLbl>
              <c:idx val="1"/>
              <c:delete val="1"/>
              <c:extLst>
                <c:ext xmlns:c15="http://schemas.microsoft.com/office/drawing/2012/chart" uri="{CE6537A1-D6FC-4f65-9D91-7224C49458BB}"/>
                <c:ext xmlns:c16="http://schemas.microsoft.com/office/drawing/2014/chart" uri="{C3380CC4-5D6E-409C-BE32-E72D297353CC}">
                  <c16:uniqueId val="{00000001-C698-435F-AE74-1601F30338A1}"/>
                </c:ext>
              </c:extLst>
            </c:dLbl>
            <c:dLbl>
              <c:idx val="2"/>
              <c:spPr>
                <a:noFill/>
                <a:ln>
                  <a:noFill/>
                </a:ln>
                <a:effectLst/>
              </c:spPr>
              <c:txPr>
                <a:bodyPr wrap="square" lIns="38100" tIns="19050" rIns="38100" bIns="19050" anchor="ctr">
                  <a:spAutoFit/>
                </a:bodyPr>
                <a:lstStyle/>
                <a:p>
                  <a:pPr>
                    <a:defRPr sz="1400">
                      <a:solidFill>
                        <a:schemeClr val="accent3"/>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C698-435F-AE74-1601F30338A1}"/>
                </c:ext>
              </c:extLst>
            </c:dLbl>
            <c:dLbl>
              <c:idx val="4"/>
              <c:delete val="1"/>
              <c:extLst>
                <c:ext xmlns:c15="http://schemas.microsoft.com/office/drawing/2012/chart" uri="{CE6537A1-D6FC-4f65-9D91-7224C49458BB}"/>
                <c:ext xmlns:c16="http://schemas.microsoft.com/office/drawing/2014/chart" uri="{C3380CC4-5D6E-409C-BE32-E72D297353CC}">
                  <c16:uniqueId val="{00000000-C698-435F-AE74-1601F30338A1}"/>
                </c:ext>
              </c:extLst>
            </c:dLbl>
            <c:dLbl>
              <c:idx val="5"/>
              <c:spPr>
                <a:noFill/>
                <a:ln>
                  <a:noFill/>
                </a:ln>
                <a:effectLst/>
              </c:spPr>
              <c:txPr>
                <a:bodyPr wrap="square" lIns="38100" tIns="19050" rIns="38100" bIns="19050" anchor="ctr">
                  <a:spAutoFit/>
                </a:bodyPr>
                <a:lstStyle/>
                <a:p>
                  <a:pPr>
                    <a:defRPr sz="1400">
                      <a:solidFill>
                        <a:schemeClr val="accent3"/>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4-C698-435F-AE74-1601F30338A1}"/>
                </c:ext>
              </c:extLst>
            </c:dLbl>
            <c:spPr>
              <a:noFill/>
              <a:ln>
                <a:noFill/>
              </a:ln>
              <a:effectLst/>
            </c:spPr>
            <c:txPr>
              <a:bodyPr wrap="square" lIns="38100" tIns="19050" rIns="38100" bIns="19050" anchor="ctr">
                <a:spAutoFit/>
              </a:bodyPr>
              <a:lstStyle/>
              <a:p>
                <a:pPr>
                  <a:defRPr sz="16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Protecting children from abuse, neglect and trafficking</c:v>
                </c:pt>
                <c:pt idx="1">
                  <c:v>Providing career and job training for youth</c:v>
                </c:pt>
                <c:pt idx="2">
                  <c:v>Providing support to homeless children and teens</c:v>
                </c:pt>
                <c:pt idx="3">
                  <c:v>Providing mental health services to children and youth</c:v>
                </c:pt>
                <c:pt idx="4">
                  <c:v>Offering afterschool programs for school-age children, like sports</c:v>
                </c:pt>
                <c:pt idx="5">
                  <c:v>Providing crisis intervention support for families</c:v>
                </c:pt>
              </c:strCache>
            </c:strRef>
          </c:cat>
          <c:val>
            <c:numRef>
              <c:f>Sheet1!$E$2:$E$7</c:f>
              <c:numCache>
                <c:formatCode>0%</c:formatCode>
                <c:ptCount val="6"/>
                <c:pt idx="0">
                  <c:v>0.02</c:v>
                </c:pt>
                <c:pt idx="1">
                  <c:v>0.02</c:v>
                </c:pt>
                <c:pt idx="2">
                  <c:v>0.05</c:v>
                </c:pt>
                <c:pt idx="3">
                  <c:v>0.06</c:v>
                </c:pt>
                <c:pt idx="4">
                  <c:v>0.04</c:v>
                </c:pt>
                <c:pt idx="5">
                  <c:v>0.05</c:v>
                </c:pt>
              </c:numCache>
            </c:numRef>
          </c:val>
          <c:extLst>
            <c:ext xmlns:c16="http://schemas.microsoft.com/office/drawing/2014/chart" uri="{C3380CC4-5D6E-409C-BE32-E72D297353CC}">
              <c16:uniqueId val="{0000000A-CF53-47B3-90F2-DB50A104168C}"/>
            </c:ext>
          </c:extLst>
        </c:ser>
        <c:ser>
          <c:idx val="4"/>
          <c:order val="4"/>
          <c:tx>
            <c:strRef>
              <c:f>Sheet1!$F$1</c:f>
              <c:strCache>
                <c:ptCount val="1"/>
                <c:pt idx="0">
                  <c:v>Don't Know</c:v>
                </c:pt>
              </c:strCache>
            </c:strRef>
          </c:tx>
          <c:spPr>
            <a:solidFill>
              <a:schemeClr val="accent6"/>
            </a:solidFill>
            <a:ln>
              <a:noFill/>
            </a:ln>
          </c:spPr>
          <c:invertIfNegative val="0"/>
          <c:dLbls>
            <c:delete val="1"/>
          </c:dLbls>
          <c:cat>
            <c:strRef>
              <c:f>Sheet1!$A$2:$A$7</c:f>
              <c:strCache>
                <c:ptCount val="6"/>
                <c:pt idx="0">
                  <c:v>Protecting children from abuse, neglect and trafficking</c:v>
                </c:pt>
                <c:pt idx="1">
                  <c:v>Providing career and job training for youth</c:v>
                </c:pt>
                <c:pt idx="2">
                  <c:v>Providing support to homeless children and teens</c:v>
                </c:pt>
                <c:pt idx="3">
                  <c:v>Providing mental health services to children and youth</c:v>
                </c:pt>
                <c:pt idx="4">
                  <c:v>Offering afterschool programs for school-age children, like sports</c:v>
                </c:pt>
                <c:pt idx="5">
                  <c:v>Providing crisis intervention support for families</c:v>
                </c:pt>
              </c:strCache>
            </c:strRef>
          </c:cat>
          <c:val>
            <c:numRef>
              <c:f>Sheet1!$F$2:$F$7</c:f>
              <c:numCache>
                <c:formatCode>0%</c:formatCode>
                <c:ptCount val="6"/>
                <c:pt idx="0">
                  <c:v>0</c:v>
                </c:pt>
                <c:pt idx="1">
                  <c:v>0.01</c:v>
                </c:pt>
                <c:pt idx="2">
                  <c:v>0.02</c:v>
                </c:pt>
                <c:pt idx="3">
                  <c:v>0.01</c:v>
                </c:pt>
                <c:pt idx="4">
                  <c:v>0</c:v>
                </c:pt>
                <c:pt idx="5">
                  <c:v>0.01</c:v>
                </c:pt>
              </c:numCache>
            </c:numRef>
          </c:val>
          <c:extLst>
            <c:ext xmlns:c16="http://schemas.microsoft.com/office/drawing/2014/chart" uri="{C3380CC4-5D6E-409C-BE32-E72D297353CC}">
              <c16:uniqueId val="{0000000C-CF53-47B3-90F2-DB50A104168C}"/>
            </c:ext>
          </c:extLst>
        </c:ser>
        <c:dLbls>
          <c:dLblPos val="ctr"/>
          <c:showLegendKey val="0"/>
          <c:showVal val="1"/>
          <c:showCatName val="0"/>
          <c:showSerName val="0"/>
          <c:showPercent val="0"/>
          <c:showBubbleSize val="0"/>
        </c:dLbls>
        <c:gapWidth val="48"/>
        <c:overlap val="100"/>
        <c:axId val="337592784"/>
        <c:axId val="337593176"/>
      </c:barChart>
      <c:catAx>
        <c:axId val="337592784"/>
        <c:scaling>
          <c:orientation val="maxMin"/>
        </c:scaling>
        <c:delete val="0"/>
        <c:axPos val="l"/>
        <c:numFmt formatCode="General" sourceLinked="1"/>
        <c:majorTickMark val="none"/>
        <c:minorTickMark val="none"/>
        <c:tickLblPos val="nextTo"/>
        <c:spPr>
          <a:ln>
            <a:noFill/>
          </a:ln>
        </c:spPr>
        <c:txPr>
          <a:bodyPr/>
          <a:lstStyle/>
          <a:p>
            <a:pPr algn="r">
              <a:lnSpc>
                <a:spcPts val="1600"/>
              </a:lnSpc>
              <a:defRPr sz="1800"/>
            </a:pPr>
            <a:endParaRPr lang="en-US"/>
          </a:p>
        </c:txPr>
        <c:crossAx val="337593176"/>
        <c:crosses val="autoZero"/>
        <c:auto val="1"/>
        <c:lblAlgn val="ctr"/>
        <c:lblOffset val="0"/>
        <c:noMultiLvlLbl val="0"/>
      </c:catAx>
      <c:valAx>
        <c:axId val="337593176"/>
        <c:scaling>
          <c:orientation val="minMax"/>
          <c:max val="1"/>
          <c:min val="0"/>
        </c:scaling>
        <c:delete val="1"/>
        <c:axPos val="b"/>
        <c:numFmt formatCode="0%" sourceLinked="1"/>
        <c:majorTickMark val="out"/>
        <c:minorTickMark val="none"/>
        <c:tickLblPos val="nextTo"/>
        <c:crossAx val="337592784"/>
        <c:crosses val="max"/>
        <c:crossBetween val="between"/>
        <c:majorUnit val="0.2"/>
      </c:valAx>
    </c:plotArea>
    <c:legend>
      <c:legendPos val="t"/>
      <c:layout>
        <c:manualLayout>
          <c:xMode val="edge"/>
          <c:yMode val="edge"/>
          <c:x val="0.20685210232370979"/>
          <c:y val="1.5120337647854877E-2"/>
          <c:w val="0.75726107309976298"/>
          <c:h val="5.7757110229642611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0416313599251"/>
          <c:y val="8.6435549064701939E-2"/>
          <c:w val="0.5677477015739586"/>
          <c:h val="0.85175024853310921"/>
        </c:manualLayout>
      </c:layout>
      <c:barChart>
        <c:barDir val="bar"/>
        <c:grouping val="percentStacked"/>
        <c:varyColors val="0"/>
        <c:ser>
          <c:idx val="0"/>
          <c:order val="0"/>
          <c:tx>
            <c:strRef>
              <c:f>Sheet1!$B$1</c:f>
              <c:strCache>
                <c:ptCount val="1"/>
                <c:pt idx="0">
                  <c:v>Ext. Impt.</c:v>
                </c:pt>
              </c:strCache>
            </c:strRef>
          </c:tx>
          <c:spPr>
            <a:solidFill>
              <a:schemeClr val="accent1"/>
            </a:solidFill>
            <a:ln>
              <a:noFill/>
            </a:ln>
          </c:spPr>
          <c:invertIfNegative val="0"/>
          <c:dLbls>
            <c:spPr>
              <a:noFill/>
              <a:ln>
                <a:noFill/>
              </a:ln>
              <a:effectLst/>
            </c:spPr>
            <c:txPr>
              <a:bodyPr/>
              <a:lstStyle/>
              <a:p>
                <a:pPr>
                  <a:defRPr sz="18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Providing support to youth healing from trauma</c:v>
                </c:pt>
                <c:pt idx="1">
                  <c:v>Providing violence prevention programs for youth</c:v>
                </c:pt>
                <c:pt idx="2">
                  <c:v>Providing affordable,
 high-quality childcare</c:v>
                </c:pt>
                <c:pt idx="3">
                  <c:v>Paying better wages to attract and retain high-quality childcare providers and preschool teachers</c:v>
                </c:pt>
                <c:pt idx="4">
                  <c:v>Preventing and reducing 
gun violence</c:v>
                </c:pt>
                <c:pt idx="5">
                  <c:v>Providing arts and cultural enrichment</c:v>
                </c:pt>
              </c:strCache>
            </c:strRef>
          </c:cat>
          <c:val>
            <c:numRef>
              <c:f>Sheet1!$B$2:$B$7</c:f>
              <c:numCache>
                <c:formatCode>0%</c:formatCode>
                <c:ptCount val="6"/>
                <c:pt idx="0">
                  <c:v>0.43</c:v>
                </c:pt>
                <c:pt idx="1">
                  <c:v>0.46</c:v>
                </c:pt>
                <c:pt idx="2">
                  <c:v>0.45</c:v>
                </c:pt>
                <c:pt idx="3">
                  <c:v>0.45</c:v>
                </c:pt>
                <c:pt idx="4">
                  <c:v>0.5</c:v>
                </c:pt>
                <c:pt idx="5">
                  <c:v>0.34</c:v>
                </c:pt>
              </c:numCache>
            </c:numRef>
          </c:val>
          <c:extLst>
            <c:ext xmlns:c16="http://schemas.microsoft.com/office/drawing/2014/chart" uri="{C3380CC4-5D6E-409C-BE32-E72D297353CC}">
              <c16:uniqueId val="{00000000-CF53-47B3-90F2-DB50A104168C}"/>
            </c:ext>
          </c:extLst>
        </c:ser>
        <c:ser>
          <c:idx val="1"/>
          <c:order val="1"/>
          <c:tx>
            <c:strRef>
              <c:f>Sheet1!$C$1</c:f>
              <c:strCache>
                <c:ptCount val="1"/>
                <c:pt idx="0">
                  <c:v>Very Impt.</c:v>
                </c:pt>
              </c:strCache>
            </c:strRef>
          </c:tx>
          <c:spPr>
            <a:solidFill>
              <a:schemeClr val="accent2"/>
            </a:solidFill>
            <a:ln w="9525">
              <a:noFill/>
            </a:ln>
          </c:spPr>
          <c:invertIfNegative val="0"/>
          <c:dLbls>
            <c:spPr>
              <a:noFill/>
              <a:ln>
                <a:noFill/>
              </a:ln>
              <a:effectLst/>
            </c:spPr>
            <c:txPr>
              <a:bodyPr wrap="square" lIns="38100" tIns="19050" rIns="38100" bIns="19050" anchor="ctr">
                <a:spAutoFit/>
              </a:bodyPr>
              <a:lstStyle/>
              <a:p>
                <a:pPr>
                  <a:defRPr sz="18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Providing support to youth healing from trauma</c:v>
                </c:pt>
                <c:pt idx="1">
                  <c:v>Providing violence prevention programs for youth</c:v>
                </c:pt>
                <c:pt idx="2">
                  <c:v>Providing affordable,
 high-quality childcare</c:v>
                </c:pt>
                <c:pt idx="3">
                  <c:v>Paying better wages to attract and retain high-quality childcare providers and preschool teachers</c:v>
                </c:pt>
                <c:pt idx="4">
                  <c:v>Preventing and reducing 
gun violence</c:v>
                </c:pt>
                <c:pt idx="5">
                  <c:v>Providing arts and cultural enrichment</c:v>
                </c:pt>
              </c:strCache>
            </c:strRef>
          </c:cat>
          <c:val>
            <c:numRef>
              <c:f>Sheet1!$C$2:$C$7</c:f>
              <c:numCache>
                <c:formatCode>0%</c:formatCode>
                <c:ptCount val="6"/>
                <c:pt idx="0">
                  <c:v>0.32</c:v>
                </c:pt>
                <c:pt idx="1">
                  <c:v>0.28999999999999998</c:v>
                </c:pt>
                <c:pt idx="2">
                  <c:v>0.28999999999999998</c:v>
                </c:pt>
                <c:pt idx="3">
                  <c:v>0.27</c:v>
                </c:pt>
                <c:pt idx="4">
                  <c:v>0.18</c:v>
                </c:pt>
                <c:pt idx="5">
                  <c:v>0.34</c:v>
                </c:pt>
              </c:numCache>
            </c:numRef>
          </c:val>
          <c:extLst>
            <c:ext xmlns:c16="http://schemas.microsoft.com/office/drawing/2014/chart" uri="{C3380CC4-5D6E-409C-BE32-E72D297353CC}">
              <c16:uniqueId val="{00000001-CF53-47B3-90F2-DB50A104168C}"/>
            </c:ext>
          </c:extLst>
        </c:ser>
        <c:ser>
          <c:idx val="2"/>
          <c:order val="2"/>
          <c:tx>
            <c:strRef>
              <c:f>Sheet1!$D$1</c:f>
              <c:strCache>
                <c:ptCount val="1"/>
                <c:pt idx="0">
                  <c:v>Smwt. Impt.</c:v>
                </c:pt>
              </c:strCache>
            </c:strRef>
          </c:tx>
          <c:spPr>
            <a:solidFill>
              <a:schemeClr val="bg2"/>
            </a:solidFill>
            <a:ln>
              <a:noFill/>
            </a:ln>
          </c:spPr>
          <c:invertIfNegative val="0"/>
          <c:dLbls>
            <c:spPr>
              <a:noFill/>
              <a:ln>
                <a:noFill/>
              </a:ln>
              <a:effectLst/>
            </c:spPr>
            <c:txPr>
              <a:bodyPr wrap="square" lIns="38100" tIns="19050" rIns="38100" bIns="19050" anchor="ctr">
                <a:spAutoFit/>
              </a:bodyPr>
              <a:lstStyle/>
              <a:p>
                <a:pPr>
                  <a:defRPr sz="18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Providing support to youth healing from trauma</c:v>
                </c:pt>
                <c:pt idx="1">
                  <c:v>Providing violence prevention programs for youth</c:v>
                </c:pt>
                <c:pt idx="2">
                  <c:v>Providing affordable,
 high-quality childcare</c:v>
                </c:pt>
                <c:pt idx="3">
                  <c:v>Paying better wages to attract and retain high-quality childcare providers and preschool teachers</c:v>
                </c:pt>
                <c:pt idx="4">
                  <c:v>Preventing and reducing 
gun violence</c:v>
                </c:pt>
                <c:pt idx="5">
                  <c:v>Providing arts and cultural enrichment</c:v>
                </c:pt>
              </c:strCache>
            </c:strRef>
          </c:cat>
          <c:val>
            <c:numRef>
              <c:f>Sheet1!$D$2:$D$7</c:f>
              <c:numCache>
                <c:formatCode>0%</c:formatCode>
                <c:ptCount val="6"/>
                <c:pt idx="0">
                  <c:v>0.16</c:v>
                </c:pt>
                <c:pt idx="1">
                  <c:v>0.18</c:v>
                </c:pt>
                <c:pt idx="2">
                  <c:v>0.17</c:v>
                </c:pt>
                <c:pt idx="3">
                  <c:v>0.15</c:v>
                </c:pt>
                <c:pt idx="4">
                  <c:v>0.15</c:v>
                </c:pt>
                <c:pt idx="5">
                  <c:v>0.22</c:v>
                </c:pt>
              </c:numCache>
            </c:numRef>
          </c:val>
          <c:extLst>
            <c:ext xmlns:c16="http://schemas.microsoft.com/office/drawing/2014/chart" uri="{C3380CC4-5D6E-409C-BE32-E72D297353CC}">
              <c16:uniqueId val="{00000002-CF53-47B3-90F2-DB50A104168C}"/>
            </c:ext>
          </c:extLst>
        </c:ser>
        <c:ser>
          <c:idx val="3"/>
          <c:order val="3"/>
          <c:tx>
            <c:strRef>
              <c:f>Sheet1!$E$1</c:f>
              <c:strCache>
                <c:ptCount val="1"/>
                <c:pt idx="0">
                  <c:v>Not Too Impt.</c:v>
                </c:pt>
              </c:strCache>
            </c:strRef>
          </c:tx>
          <c:spPr>
            <a:solidFill>
              <a:schemeClr val="accent4"/>
            </a:solidFill>
            <a:ln>
              <a:no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Providing support to youth healing from trauma</c:v>
                </c:pt>
                <c:pt idx="1">
                  <c:v>Providing violence prevention programs for youth</c:v>
                </c:pt>
                <c:pt idx="2">
                  <c:v>Providing affordable,
 high-quality childcare</c:v>
                </c:pt>
                <c:pt idx="3">
                  <c:v>Paying better wages to attract and retain high-quality childcare providers and preschool teachers</c:v>
                </c:pt>
                <c:pt idx="4">
                  <c:v>Preventing and reducing 
gun violence</c:v>
                </c:pt>
                <c:pt idx="5">
                  <c:v>Providing arts and cultural enrichment</c:v>
                </c:pt>
              </c:strCache>
            </c:strRef>
          </c:cat>
          <c:val>
            <c:numRef>
              <c:f>Sheet1!$E$2:$E$7</c:f>
              <c:numCache>
                <c:formatCode>0%</c:formatCode>
                <c:ptCount val="6"/>
                <c:pt idx="0">
                  <c:v>7.0000000000000007E-2</c:v>
                </c:pt>
                <c:pt idx="1">
                  <c:v>7.0000000000000007E-2</c:v>
                </c:pt>
                <c:pt idx="2">
                  <c:v>0.08</c:v>
                </c:pt>
                <c:pt idx="3">
                  <c:v>0.12</c:v>
                </c:pt>
                <c:pt idx="4">
                  <c:v>0.15</c:v>
                </c:pt>
                <c:pt idx="5">
                  <c:v>0.09</c:v>
                </c:pt>
              </c:numCache>
            </c:numRef>
          </c:val>
          <c:extLst>
            <c:ext xmlns:c16="http://schemas.microsoft.com/office/drawing/2014/chart" uri="{C3380CC4-5D6E-409C-BE32-E72D297353CC}">
              <c16:uniqueId val="{0000000A-CF53-47B3-90F2-DB50A104168C}"/>
            </c:ext>
          </c:extLst>
        </c:ser>
        <c:ser>
          <c:idx val="4"/>
          <c:order val="4"/>
          <c:tx>
            <c:strRef>
              <c:f>Sheet1!$F$1</c:f>
              <c:strCache>
                <c:ptCount val="1"/>
                <c:pt idx="0">
                  <c:v>Don't Know</c:v>
                </c:pt>
              </c:strCache>
            </c:strRef>
          </c:tx>
          <c:spPr>
            <a:solidFill>
              <a:schemeClr val="accent6"/>
            </a:solidFill>
            <a:ln>
              <a:noFill/>
            </a:ln>
          </c:spPr>
          <c:invertIfNegative val="0"/>
          <c:dLbls>
            <c:delete val="1"/>
          </c:dLbls>
          <c:cat>
            <c:strRef>
              <c:f>Sheet1!$A$2:$A$7</c:f>
              <c:strCache>
                <c:ptCount val="6"/>
                <c:pt idx="0">
                  <c:v>Providing support to youth healing from trauma</c:v>
                </c:pt>
                <c:pt idx="1">
                  <c:v>Providing violence prevention programs for youth</c:v>
                </c:pt>
                <c:pt idx="2">
                  <c:v>Providing affordable,
 high-quality childcare</c:v>
                </c:pt>
                <c:pt idx="3">
                  <c:v>Paying better wages to attract and retain high-quality childcare providers and preschool teachers</c:v>
                </c:pt>
                <c:pt idx="4">
                  <c:v>Preventing and reducing 
gun violence</c:v>
                </c:pt>
                <c:pt idx="5">
                  <c:v>Providing arts and cultural enrichment</c:v>
                </c:pt>
              </c:strCache>
            </c:strRef>
          </c:cat>
          <c:val>
            <c:numRef>
              <c:f>Sheet1!$F$2:$F$7</c:f>
              <c:numCache>
                <c:formatCode>0%</c:formatCode>
                <c:ptCount val="6"/>
                <c:pt idx="0">
                  <c:v>0.01</c:v>
                </c:pt>
                <c:pt idx="1">
                  <c:v>0.01</c:v>
                </c:pt>
                <c:pt idx="2">
                  <c:v>0.01</c:v>
                </c:pt>
                <c:pt idx="3">
                  <c:v>0.02</c:v>
                </c:pt>
                <c:pt idx="4">
                  <c:v>0.02</c:v>
                </c:pt>
                <c:pt idx="5">
                  <c:v>0.01</c:v>
                </c:pt>
              </c:numCache>
            </c:numRef>
          </c:val>
          <c:extLst>
            <c:ext xmlns:c16="http://schemas.microsoft.com/office/drawing/2014/chart" uri="{C3380CC4-5D6E-409C-BE32-E72D297353CC}">
              <c16:uniqueId val="{0000000C-CF53-47B3-90F2-DB50A104168C}"/>
            </c:ext>
          </c:extLst>
        </c:ser>
        <c:dLbls>
          <c:dLblPos val="ctr"/>
          <c:showLegendKey val="0"/>
          <c:showVal val="1"/>
          <c:showCatName val="0"/>
          <c:showSerName val="0"/>
          <c:showPercent val="0"/>
          <c:showBubbleSize val="0"/>
        </c:dLbls>
        <c:gapWidth val="48"/>
        <c:overlap val="100"/>
        <c:axId val="337592784"/>
        <c:axId val="337593176"/>
      </c:barChart>
      <c:catAx>
        <c:axId val="337592784"/>
        <c:scaling>
          <c:orientation val="maxMin"/>
        </c:scaling>
        <c:delete val="0"/>
        <c:axPos val="l"/>
        <c:numFmt formatCode="General" sourceLinked="1"/>
        <c:majorTickMark val="none"/>
        <c:minorTickMark val="none"/>
        <c:tickLblPos val="nextTo"/>
        <c:spPr>
          <a:ln>
            <a:noFill/>
          </a:ln>
        </c:spPr>
        <c:txPr>
          <a:bodyPr/>
          <a:lstStyle/>
          <a:p>
            <a:pPr algn="r">
              <a:lnSpc>
                <a:spcPts val="1600"/>
              </a:lnSpc>
              <a:defRPr sz="1800"/>
            </a:pPr>
            <a:endParaRPr lang="en-US"/>
          </a:p>
        </c:txPr>
        <c:crossAx val="337593176"/>
        <c:crosses val="autoZero"/>
        <c:auto val="1"/>
        <c:lblAlgn val="ctr"/>
        <c:lblOffset val="0"/>
        <c:noMultiLvlLbl val="0"/>
      </c:catAx>
      <c:valAx>
        <c:axId val="337593176"/>
        <c:scaling>
          <c:orientation val="minMax"/>
          <c:max val="1"/>
          <c:min val="0"/>
        </c:scaling>
        <c:delete val="1"/>
        <c:axPos val="b"/>
        <c:numFmt formatCode="0%" sourceLinked="1"/>
        <c:majorTickMark val="out"/>
        <c:minorTickMark val="none"/>
        <c:tickLblPos val="nextTo"/>
        <c:crossAx val="337592784"/>
        <c:crosses val="max"/>
        <c:crossBetween val="between"/>
        <c:majorUnit val="0.2"/>
      </c:valAx>
    </c:plotArea>
    <c:legend>
      <c:legendPos val="t"/>
      <c:layout>
        <c:manualLayout>
          <c:xMode val="edge"/>
          <c:yMode val="edge"/>
          <c:x val="0.20685210232370979"/>
          <c:y val="1.5120337647854877E-2"/>
          <c:w val="0.75726107309976298"/>
          <c:h val="5.7757110229642611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227902224697719"/>
          <c:y val="0.12751110056187315"/>
          <c:w val="0.59422700909926041"/>
          <c:h val="0.81067457196900761"/>
        </c:manualLayout>
      </c:layout>
      <c:barChart>
        <c:barDir val="bar"/>
        <c:grouping val="percentStacked"/>
        <c:varyColors val="0"/>
        <c:ser>
          <c:idx val="0"/>
          <c:order val="0"/>
          <c:tx>
            <c:strRef>
              <c:f>Sheet1!$B$1</c:f>
              <c:strCache>
                <c:ptCount val="1"/>
                <c:pt idx="0">
                  <c:v>Highest Prior.</c:v>
                </c:pt>
              </c:strCache>
            </c:strRef>
          </c:tx>
          <c:spPr>
            <a:solidFill>
              <a:schemeClr val="accent1"/>
            </a:solidFill>
            <a:ln>
              <a:noFill/>
            </a:ln>
          </c:spPr>
          <c:invertIfNegative val="0"/>
          <c:dLbls>
            <c:spPr>
              <a:noFill/>
              <a:ln>
                <a:noFill/>
              </a:ln>
              <a:effectLst/>
            </c:spPr>
            <c:txPr>
              <a:bodyPr wrap="square" lIns="38100" tIns="19050" rIns="38100" bIns="19050" anchor="ctr">
                <a:spAutoFit/>
              </a:bodyPr>
              <a:lstStyle/>
              <a:p>
                <a:pPr>
                  <a:defRPr>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Youth living in poverty</c:v>
                </c:pt>
                <c:pt idx="1">
                  <c:v>Foster children and youth</c:v>
                </c:pt>
                <c:pt idx="2">
                  <c:v>Children who are not doing well in school</c:v>
                </c:pt>
                <c:pt idx="3">
                  <c:v>Youth with disabilities</c:v>
                </c:pt>
                <c:pt idx="4">
                  <c:v>Youth involved in the juvenile justice system</c:v>
                </c:pt>
              </c:strCache>
            </c:strRef>
          </c:cat>
          <c:val>
            <c:numRef>
              <c:f>Sheet1!$B$2:$B$6</c:f>
              <c:numCache>
                <c:formatCode>0%</c:formatCode>
                <c:ptCount val="5"/>
                <c:pt idx="0">
                  <c:v>0.42</c:v>
                </c:pt>
                <c:pt idx="1">
                  <c:v>0.32</c:v>
                </c:pt>
                <c:pt idx="2">
                  <c:v>0.32</c:v>
                </c:pt>
                <c:pt idx="3">
                  <c:v>0.28999999999999998</c:v>
                </c:pt>
                <c:pt idx="4">
                  <c:v>0.23</c:v>
                </c:pt>
              </c:numCache>
            </c:numRef>
          </c:val>
          <c:extLst>
            <c:ext xmlns:c16="http://schemas.microsoft.com/office/drawing/2014/chart" uri="{C3380CC4-5D6E-409C-BE32-E72D297353CC}">
              <c16:uniqueId val="{00000000-CCF6-43AA-8C4E-7F00F8C70B91}"/>
            </c:ext>
          </c:extLst>
        </c:ser>
        <c:ser>
          <c:idx val="1"/>
          <c:order val="1"/>
          <c:tx>
            <c:strRef>
              <c:f>Sheet1!$C$1</c:f>
              <c:strCache>
                <c:ptCount val="1"/>
                <c:pt idx="0">
                  <c:v>High Prior.</c:v>
                </c:pt>
              </c:strCache>
            </c:strRef>
          </c:tx>
          <c:spPr>
            <a:solidFill>
              <a:schemeClr val="accent2"/>
            </a:solidFill>
            <a:ln w="9525">
              <a:noFill/>
            </a:ln>
          </c:spPr>
          <c:invertIfNegative val="0"/>
          <c:dLbls>
            <c:spPr>
              <a:noFill/>
              <a:ln>
                <a:noFill/>
              </a:ln>
              <a:effectLst/>
            </c:spPr>
            <c:txPr>
              <a:bodyPr wrap="square" lIns="38100" tIns="19050" rIns="38100" bIns="19050" anchor="ctr">
                <a:spAutoFit/>
              </a:bodyPr>
              <a:lstStyle/>
              <a:p>
                <a:pPr>
                  <a:defRPr>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Youth living in poverty</c:v>
                </c:pt>
                <c:pt idx="1">
                  <c:v>Foster children and youth</c:v>
                </c:pt>
                <c:pt idx="2">
                  <c:v>Children who are not doing well in school</c:v>
                </c:pt>
                <c:pt idx="3">
                  <c:v>Youth with disabilities</c:v>
                </c:pt>
                <c:pt idx="4">
                  <c:v>Youth involved in the juvenile justice system</c:v>
                </c:pt>
              </c:strCache>
            </c:strRef>
          </c:cat>
          <c:val>
            <c:numRef>
              <c:f>Sheet1!$C$2:$C$6</c:f>
              <c:numCache>
                <c:formatCode>0%</c:formatCode>
                <c:ptCount val="5"/>
                <c:pt idx="0">
                  <c:v>0.36</c:v>
                </c:pt>
                <c:pt idx="1">
                  <c:v>0.44</c:v>
                </c:pt>
                <c:pt idx="2">
                  <c:v>0.42</c:v>
                </c:pt>
                <c:pt idx="3">
                  <c:v>0.42</c:v>
                </c:pt>
                <c:pt idx="4">
                  <c:v>0.45</c:v>
                </c:pt>
              </c:numCache>
            </c:numRef>
          </c:val>
          <c:extLst>
            <c:ext xmlns:c16="http://schemas.microsoft.com/office/drawing/2014/chart" uri="{C3380CC4-5D6E-409C-BE32-E72D297353CC}">
              <c16:uniqueId val="{00000001-CCF6-43AA-8C4E-7F00F8C70B91}"/>
            </c:ext>
          </c:extLst>
        </c:ser>
        <c:ser>
          <c:idx val="2"/>
          <c:order val="2"/>
          <c:tx>
            <c:strRef>
              <c:f>Sheet1!$D$1</c:f>
              <c:strCache>
                <c:ptCount val="1"/>
                <c:pt idx="0">
                  <c:v>Mod. Prior.</c:v>
                </c:pt>
              </c:strCache>
            </c:strRef>
          </c:tx>
          <c:spPr>
            <a:solidFill>
              <a:schemeClr val="accent5"/>
            </a:solidFill>
            <a:ln>
              <a:no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Youth living in poverty</c:v>
                </c:pt>
                <c:pt idx="1">
                  <c:v>Foster children and youth</c:v>
                </c:pt>
                <c:pt idx="2">
                  <c:v>Children who are not doing well in school</c:v>
                </c:pt>
                <c:pt idx="3">
                  <c:v>Youth with disabilities</c:v>
                </c:pt>
                <c:pt idx="4">
                  <c:v>Youth involved in the juvenile justice system</c:v>
                </c:pt>
              </c:strCache>
            </c:strRef>
          </c:cat>
          <c:val>
            <c:numRef>
              <c:f>Sheet1!$D$2:$D$6</c:f>
              <c:numCache>
                <c:formatCode>0%</c:formatCode>
                <c:ptCount val="5"/>
                <c:pt idx="0">
                  <c:v>0.16</c:v>
                </c:pt>
                <c:pt idx="1">
                  <c:v>0.18</c:v>
                </c:pt>
                <c:pt idx="2">
                  <c:v>0.2</c:v>
                </c:pt>
                <c:pt idx="3">
                  <c:v>0.23</c:v>
                </c:pt>
                <c:pt idx="4">
                  <c:v>0.21</c:v>
                </c:pt>
              </c:numCache>
            </c:numRef>
          </c:val>
          <c:extLst>
            <c:ext xmlns:c16="http://schemas.microsoft.com/office/drawing/2014/chart" uri="{C3380CC4-5D6E-409C-BE32-E72D297353CC}">
              <c16:uniqueId val="{00000002-CCF6-43AA-8C4E-7F00F8C70B91}"/>
            </c:ext>
          </c:extLst>
        </c:ser>
        <c:ser>
          <c:idx val="3"/>
          <c:order val="3"/>
          <c:tx>
            <c:strRef>
              <c:f>Sheet1!$E$1</c:f>
              <c:strCache>
                <c:ptCount val="1"/>
                <c:pt idx="0">
                  <c:v>Low Prior.</c:v>
                </c:pt>
              </c:strCache>
            </c:strRef>
          </c:tx>
          <c:spPr>
            <a:solidFill>
              <a:schemeClr val="accent4"/>
            </a:solidFill>
            <a:ln>
              <a:noFill/>
            </a:ln>
          </c:spPr>
          <c:invertIfNegative val="0"/>
          <c:dLbls>
            <c:dLbl>
              <c:idx val="0"/>
              <c:spPr>
                <a:noFill/>
                <a:ln>
                  <a:noFill/>
                </a:ln>
                <a:effectLst/>
              </c:spPr>
              <c:txPr>
                <a:bodyPr wrap="square" lIns="38100" tIns="19050" rIns="38100" bIns="19050" anchor="ctr">
                  <a:spAutoFit/>
                </a:bodyPr>
                <a:lstStyle/>
                <a:p>
                  <a:pPr>
                    <a:defRPr sz="1600">
                      <a:solidFill>
                        <a:schemeClr val="accent3"/>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5-3F67-4855-A72D-D6A6F99329A6}"/>
                </c:ext>
              </c:extLst>
            </c:dLbl>
            <c:dLbl>
              <c:idx val="1"/>
              <c:spPr>
                <a:noFill/>
                <a:ln>
                  <a:noFill/>
                </a:ln>
                <a:effectLst/>
              </c:spPr>
              <c:txPr>
                <a:bodyPr wrap="square" lIns="38100" tIns="19050" rIns="38100" bIns="19050" anchor="ctr">
                  <a:spAutoFit/>
                </a:bodyPr>
                <a:lstStyle/>
                <a:p>
                  <a:pPr>
                    <a:defRPr sz="1400">
                      <a:solidFill>
                        <a:schemeClr val="accent3"/>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6-3F67-4855-A72D-D6A6F99329A6}"/>
                </c:ext>
              </c:extLst>
            </c:dLbl>
            <c:dLbl>
              <c:idx val="2"/>
              <c:delete val="1"/>
              <c:extLst>
                <c:ext xmlns:c15="http://schemas.microsoft.com/office/drawing/2012/chart" uri="{CE6537A1-D6FC-4f65-9D91-7224C49458BB}"/>
                <c:ext xmlns:c16="http://schemas.microsoft.com/office/drawing/2014/chart" uri="{C3380CC4-5D6E-409C-BE32-E72D297353CC}">
                  <c16:uniqueId val="{00000004-3F67-4855-A72D-D6A6F99329A6}"/>
                </c:ext>
              </c:extLst>
            </c:dLbl>
            <c:dLbl>
              <c:idx val="3"/>
              <c:spPr>
                <a:noFill/>
                <a:ln>
                  <a:noFill/>
                </a:ln>
                <a:effectLst/>
              </c:spPr>
              <c:txPr>
                <a:bodyPr wrap="square" lIns="38100" tIns="19050" rIns="38100" bIns="19050" anchor="ctr">
                  <a:spAutoFit/>
                </a:bodyPr>
                <a:lstStyle/>
                <a:p>
                  <a:pPr>
                    <a:defRPr sz="1400">
                      <a:solidFill>
                        <a:schemeClr val="accent3"/>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7-3F67-4855-A72D-D6A6F99329A6}"/>
                </c:ext>
              </c:extLst>
            </c:dLbl>
            <c:spPr>
              <a:noFill/>
              <a:ln>
                <a:noFill/>
              </a:ln>
              <a:effectLst/>
            </c:spPr>
            <c:txPr>
              <a:bodyPr wrap="square" lIns="38100" tIns="19050" rIns="38100" bIns="19050" anchor="ctr">
                <a:spAutoFit/>
              </a:bodyPr>
              <a:lstStyle/>
              <a:p>
                <a:pPr>
                  <a:defRPr>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Youth living in poverty</c:v>
                </c:pt>
                <c:pt idx="1">
                  <c:v>Foster children and youth</c:v>
                </c:pt>
                <c:pt idx="2">
                  <c:v>Children who are not doing well in school</c:v>
                </c:pt>
                <c:pt idx="3">
                  <c:v>Youth with disabilities</c:v>
                </c:pt>
                <c:pt idx="4">
                  <c:v>Youth involved in the juvenile justice system</c:v>
                </c:pt>
              </c:strCache>
            </c:strRef>
          </c:cat>
          <c:val>
            <c:numRef>
              <c:f>Sheet1!$E$2:$E$6</c:f>
              <c:numCache>
                <c:formatCode>0%</c:formatCode>
                <c:ptCount val="5"/>
                <c:pt idx="0">
                  <c:v>0.06</c:v>
                </c:pt>
                <c:pt idx="1">
                  <c:v>0.05</c:v>
                </c:pt>
                <c:pt idx="2">
                  <c:v>0.03</c:v>
                </c:pt>
                <c:pt idx="3">
                  <c:v>0.05</c:v>
                </c:pt>
                <c:pt idx="4">
                  <c:v>0.09</c:v>
                </c:pt>
              </c:numCache>
            </c:numRef>
          </c:val>
          <c:extLst>
            <c:ext xmlns:c16="http://schemas.microsoft.com/office/drawing/2014/chart" uri="{C3380CC4-5D6E-409C-BE32-E72D297353CC}">
              <c16:uniqueId val="{00000003-CCF6-43AA-8C4E-7F00F8C70B91}"/>
            </c:ext>
          </c:extLst>
        </c:ser>
        <c:ser>
          <c:idx val="4"/>
          <c:order val="4"/>
          <c:tx>
            <c:strRef>
              <c:f>Sheet1!$F$1</c:f>
              <c:strCache>
                <c:ptCount val="1"/>
                <c:pt idx="0">
                  <c:v>Don't Know</c:v>
                </c:pt>
              </c:strCache>
            </c:strRef>
          </c:tx>
          <c:spPr>
            <a:solidFill>
              <a:schemeClr val="accent6"/>
            </a:solidFill>
            <a:ln>
              <a:noFill/>
            </a:ln>
          </c:spPr>
          <c:invertIfNegative val="0"/>
          <c:dLbls>
            <c:delete val="1"/>
          </c:dLbls>
          <c:cat>
            <c:strRef>
              <c:f>Sheet1!$A$2:$A$6</c:f>
              <c:strCache>
                <c:ptCount val="5"/>
                <c:pt idx="0">
                  <c:v>Youth living in poverty</c:v>
                </c:pt>
                <c:pt idx="1">
                  <c:v>Foster children and youth</c:v>
                </c:pt>
                <c:pt idx="2">
                  <c:v>Children who are not doing well in school</c:v>
                </c:pt>
                <c:pt idx="3">
                  <c:v>Youth with disabilities</c:v>
                </c:pt>
                <c:pt idx="4">
                  <c:v>Youth involved in the juvenile justice system</c:v>
                </c:pt>
              </c:strCache>
            </c:strRef>
          </c:cat>
          <c:val>
            <c:numRef>
              <c:f>Sheet1!$F$2:$F$6</c:f>
              <c:numCache>
                <c:formatCode>0%</c:formatCode>
                <c:ptCount val="5"/>
                <c:pt idx="0">
                  <c:v>0</c:v>
                </c:pt>
                <c:pt idx="1">
                  <c:v>0.01</c:v>
                </c:pt>
                <c:pt idx="2">
                  <c:v>0.02</c:v>
                </c:pt>
                <c:pt idx="3">
                  <c:v>0.02</c:v>
                </c:pt>
                <c:pt idx="4">
                  <c:v>0.02</c:v>
                </c:pt>
              </c:numCache>
            </c:numRef>
          </c:val>
          <c:extLst>
            <c:ext xmlns:c16="http://schemas.microsoft.com/office/drawing/2014/chart" uri="{C3380CC4-5D6E-409C-BE32-E72D297353CC}">
              <c16:uniqueId val="{00000001-1C28-4BD1-9A8B-49FC5A7F99F5}"/>
            </c:ext>
          </c:extLst>
        </c:ser>
        <c:dLbls>
          <c:dLblPos val="ctr"/>
          <c:showLegendKey val="0"/>
          <c:showVal val="1"/>
          <c:showCatName val="0"/>
          <c:showSerName val="0"/>
          <c:showPercent val="0"/>
          <c:showBubbleSize val="0"/>
        </c:dLbls>
        <c:gapWidth val="70"/>
        <c:overlap val="100"/>
        <c:axId val="251015968"/>
        <c:axId val="251016360"/>
      </c:barChart>
      <c:catAx>
        <c:axId val="251015968"/>
        <c:scaling>
          <c:orientation val="maxMin"/>
        </c:scaling>
        <c:delete val="0"/>
        <c:axPos val="l"/>
        <c:numFmt formatCode="General" sourceLinked="1"/>
        <c:majorTickMark val="none"/>
        <c:minorTickMark val="none"/>
        <c:tickLblPos val="nextTo"/>
        <c:spPr>
          <a:ln>
            <a:noFill/>
          </a:ln>
        </c:spPr>
        <c:txPr>
          <a:bodyPr/>
          <a:lstStyle/>
          <a:p>
            <a:pPr algn="r">
              <a:lnSpc>
                <a:spcPts val="1900"/>
              </a:lnSpc>
              <a:defRPr sz="1800"/>
            </a:pPr>
            <a:endParaRPr lang="en-US"/>
          </a:p>
        </c:txPr>
        <c:crossAx val="251016360"/>
        <c:crosses val="autoZero"/>
        <c:auto val="1"/>
        <c:lblAlgn val="ctr"/>
        <c:lblOffset val="0"/>
        <c:noMultiLvlLbl val="0"/>
      </c:catAx>
      <c:valAx>
        <c:axId val="251016360"/>
        <c:scaling>
          <c:orientation val="minMax"/>
          <c:max val="1"/>
          <c:min val="0"/>
        </c:scaling>
        <c:delete val="1"/>
        <c:axPos val="b"/>
        <c:numFmt formatCode="0%" sourceLinked="1"/>
        <c:majorTickMark val="out"/>
        <c:minorTickMark val="none"/>
        <c:tickLblPos val="nextTo"/>
        <c:crossAx val="251015968"/>
        <c:crosses val="max"/>
        <c:crossBetween val="between"/>
        <c:majorUnit val="0.2"/>
      </c:valAx>
    </c:plotArea>
    <c:legend>
      <c:legendPos val="t"/>
      <c:layout>
        <c:manualLayout>
          <c:xMode val="edge"/>
          <c:yMode val="edge"/>
          <c:x val="0.29757106541584433"/>
          <c:y val="6.4206671235394017E-2"/>
          <c:w val="0.65956055700181904"/>
          <c:h val="6.2632527355008974E-2"/>
        </c:manualLayout>
      </c:layout>
      <c:overlay val="0"/>
      <c:txPr>
        <a:bodyPr/>
        <a:lstStyle/>
        <a:p>
          <a:pPr>
            <a:defRPr sz="13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438855671814257"/>
          <c:y val="0.12751110056187315"/>
          <c:w val="0.56211747462809514"/>
          <c:h val="0.81067457196900761"/>
        </c:manualLayout>
      </c:layout>
      <c:barChart>
        <c:barDir val="bar"/>
        <c:grouping val="percentStacked"/>
        <c:varyColors val="0"/>
        <c:ser>
          <c:idx val="0"/>
          <c:order val="0"/>
          <c:tx>
            <c:strRef>
              <c:f>Sheet1!$B$1</c:f>
              <c:strCache>
                <c:ptCount val="1"/>
                <c:pt idx="0">
                  <c:v>Highest Prior.</c:v>
                </c:pt>
              </c:strCache>
            </c:strRef>
          </c:tx>
          <c:spPr>
            <a:solidFill>
              <a:schemeClr val="accent1"/>
            </a:solidFill>
            <a:ln>
              <a:noFill/>
            </a:ln>
          </c:spPr>
          <c:invertIfNegative val="0"/>
          <c:dLbls>
            <c:spPr>
              <a:noFill/>
              <a:ln>
                <a:noFill/>
              </a:ln>
              <a:effectLst/>
            </c:spPr>
            <c:txPr>
              <a:bodyPr wrap="square" lIns="38100" tIns="19050" rIns="38100" bIns="19050" anchor="ctr">
                <a:spAutoFit/>
              </a:bodyPr>
              <a:lstStyle/>
              <a:p>
                <a:pPr>
                  <a:defRPr>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Children under age 5</c:v>
                </c:pt>
                <c:pt idx="1">
                  <c:v>Teen parents</c:v>
                </c:pt>
                <c:pt idx="2">
                  <c:v>Marginalized youth of color</c:v>
                </c:pt>
                <c:pt idx="3">
                  <c:v>Children from middle-class families who do not qualify for any supports currently</c:v>
                </c:pt>
                <c:pt idx="4">
                  <c:v>Immigrant and refugee children</c:v>
                </c:pt>
                <c:pt idx="5">
                  <c:v>LGBTQ+ children and youth, including trans youth</c:v>
                </c:pt>
              </c:strCache>
            </c:strRef>
          </c:cat>
          <c:val>
            <c:numRef>
              <c:f>Sheet1!$B$2:$B$7</c:f>
              <c:numCache>
                <c:formatCode>0%</c:formatCode>
                <c:ptCount val="6"/>
                <c:pt idx="0">
                  <c:v>0.27</c:v>
                </c:pt>
                <c:pt idx="1">
                  <c:v>0.23</c:v>
                </c:pt>
                <c:pt idx="2">
                  <c:v>0.28999999999999998</c:v>
                </c:pt>
                <c:pt idx="3">
                  <c:v>0.18</c:v>
                </c:pt>
                <c:pt idx="4">
                  <c:v>0.17</c:v>
                </c:pt>
                <c:pt idx="5">
                  <c:v>0.18</c:v>
                </c:pt>
              </c:numCache>
            </c:numRef>
          </c:val>
          <c:extLst>
            <c:ext xmlns:c16="http://schemas.microsoft.com/office/drawing/2014/chart" uri="{C3380CC4-5D6E-409C-BE32-E72D297353CC}">
              <c16:uniqueId val="{00000000-CCF6-43AA-8C4E-7F00F8C70B91}"/>
            </c:ext>
          </c:extLst>
        </c:ser>
        <c:ser>
          <c:idx val="1"/>
          <c:order val="1"/>
          <c:tx>
            <c:strRef>
              <c:f>Sheet1!$C$1</c:f>
              <c:strCache>
                <c:ptCount val="1"/>
                <c:pt idx="0">
                  <c:v>High Prior.</c:v>
                </c:pt>
              </c:strCache>
            </c:strRef>
          </c:tx>
          <c:spPr>
            <a:solidFill>
              <a:schemeClr val="accent2"/>
            </a:solidFill>
            <a:ln w="9525">
              <a:noFill/>
            </a:ln>
          </c:spPr>
          <c:invertIfNegative val="0"/>
          <c:dLbls>
            <c:spPr>
              <a:noFill/>
              <a:ln>
                <a:noFill/>
              </a:ln>
              <a:effectLst/>
            </c:spPr>
            <c:txPr>
              <a:bodyPr wrap="square" lIns="38100" tIns="19050" rIns="38100" bIns="19050" anchor="ctr">
                <a:spAutoFit/>
              </a:bodyPr>
              <a:lstStyle/>
              <a:p>
                <a:pPr>
                  <a:defRPr>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Children under age 5</c:v>
                </c:pt>
                <c:pt idx="1">
                  <c:v>Teen parents</c:v>
                </c:pt>
                <c:pt idx="2">
                  <c:v>Marginalized youth of color</c:v>
                </c:pt>
                <c:pt idx="3">
                  <c:v>Children from middle-class families who do not qualify for any supports currently</c:v>
                </c:pt>
                <c:pt idx="4">
                  <c:v>Immigrant and refugee children</c:v>
                </c:pt>
                <c:pt idx="5">
                  <c:v>LGBTQ+ children and youth, including trans youth</c:v>
                </c:pt>
              </c:strCache>
            </c:strRef>
          </c:cat>
          <c:val>
            <c:numRef>
              <c:f>Sheet1!$C$2:$C$7</c:f>
              <c:numCache>
                <c:formatCode>0%</c:formatCode>
                <c:ptCount val="6"/>
                <c:pt idx="0">
                  <c:v>0.35</c:v>
                </c:pt>
                <c:pt idx="1">
                  <c:v>0.37</c:v>
                </c:pt>
                <c:pt idx="2">
                  <c:v>0.28999999999999998</c:v>
                </c:pt>
                <c:pt idx="3">
                  <c:v>0.3</c:v>
                </c:pt>
                <c:pt idx="4">
                  <c:v>0.28999999999999998</c:v>
                </c:pt>
                <c:pt idx="5">
                  <c:v>0.24</c:v>
                </c:pt>
              </c:numCache>
            </c:numRef>
          </c:val>
          <c:extLst>
            <c:ext xmlns:c16="http://schemas.microsoft.com/office/drawing/2014/chart" uri="{C3380CC4-5D6E-409C-BE32-E72D297353CC}">
              <c16:uniqueId val="{00000001-CCF6-43AA-8C4E-7F00F8C70B91}"/>
            </c:ext>
          </c:extLst>
        </c:ser>
        <c:ser>
          <c:idx val="2"/>
          <c:order val="2"/>
          <c:tx>
            <c:strRef>
              <c:f>Sheet1!$D$1</c:f>
              <c:strCache>
                <c:ptCount val="1"/>
                <c:pt idx="0">
                  <c:v>Mod. Prior.</c:v>
                </c:pt>
              </c:strCache>
            </c:strRef>
          </c:tx>
          <c:spPr>
            <a:solidFill>
              <a:schemeClr val="accent5"/>
            </a:solidFill>
            <a:ln>
              <a:no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Children under age 5</c:v>
                </c:pt>
                <c:pt idx="1">
                  <c:v>Teen parents</c:v>
                </c:pt>
                <c:pt idx="2">
                  <c:v>Marginalized youth of color</c:v>
                </c:pt>
                <c:pt idx="3">
                  <c:v>Children from middle-class families who do not qualify for any supports currently</c:v>
                </c:pt>
                <c:pt idx="4">
                  <c:v>Immigrant and refugee children</c:v>
                </c:pt>
                <c:pt idx="5">
                  <c:v>LGBTQ+ children and youth, including trans youth</c:v>
                </c:pt>
              </c:strCache>
            </c:strRef>
          </c:cat>
          <c:val>
            <c:numRef>
              <c:f>Sheet1!$D$2:$D$7</c:f>
              <c:numCache>
                <c:formatCode>0%</c:formatCode>
                <c:ptCount val="6"/>
                <c:pt idx="0">
                  <c:v>0.23</c:v>
                </c:pt>
                <c:pt idx="1">
                  <c:v>0.26</c:v>
                </c:pt>
                <c:pt idx="2">
                  <c:v>0.18</c:v>
                </c:pt>
                <c:pt idx="3">
                  <c:v>0.37</c:v>
                </c:pt>
                <c:pt idx="4">
                  <c:v>0.25</c:v>
                </c:pt>
                <c:pt idx="5">
                  <c:v>0.21</c:v>
                </c:pt>
              </c:numCache>
            </c:numRef>
          </c:val>
          <c:extLst>
            <c:ext xmlns:c16="http://schemas.microsoft.com/office/drawing/2014/chart" uri="{C3380CC4-5D6E-409C-BE32-E72D297353CC}">
              <c16:uniqueId val="{00000002-CCF6-43AA-8C4E-7F00F8C70B91}"/>
            </c:ext>
          </c:extLst>
        </c:ser>
        <c:ser>
          <c:idx val="3"/>
          <c:order val="3"/>
          <c:tx>
            <c:strRef>
              <c:f>Sheet1!$E$1</c:f>
              <c:strCache>
                <c:ptCount val="1"/>
                <c:pt idx="0">
                  <c:v>Low Prior.</c:v>
                </c:pt>
              </c:strCache>
            </c:strRef>
          </c:tx>
          <c:spPr>
            <a:solidFill>
              <a:schemeClr val="accent4"/>
            </a:solidFill>
            <a:ln>
              <a:noFill/>
            </a:ln>
          </c:spPr>
          <c:invertIfNegative val="0"/>
          <c:dLbls>
            <c:spPr>
              <a:noFill/>
              <a:ln>
                <a:noFill/>
              </a:ln>
              <a:effectLst/>
            </c:spPr>
            <c:txPr>
              <a:bodyPr wrap="square" lIns="38100" tIns="19050" rIns="38100" bIns="19050" anchor="ctr">
                <a:spAutoFit/>
              </a:bodyPr>
              <a:lstStyle/>
              <a:p>
                <a:pPr>
                  <a:defRPr>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Children under age 5</c:v>
                </c:pt>
                <c:pt idx="1">
                  <c:v>Teen parents</c:v>
                </c:pt>
                <c:pt idx="2">
                  <c:v>Marginalized youth of color</c:v>
                </c:pt>
                <c:pt idx="3">
                  <c:v>Children from middle-class families who do not qualify for any supports currently</c:v>
                </c:pt>
                <c:pt idx="4">
                  <c:v>Immigrant and refugee children</c:v>
                </c:pt>
                <c:pt idx="5">
                  <c:v>LGBTQ+ children and youth, including trans youth</c:v>
                </c:pt>
              </c:strCache>
            </c:strRef>
          </c:cat>
          <c:val>
            <c:numRef>
              <c:f>Sheet1!$E$2:$E$7</c:f>
              <c:numCache>
                <c:formatCode>0%</c:formatCode>
                <c:ptCount val="6"/>
                <c:pt idx="0">
                  <c:v>0.12</c:v>
                </c:pt>
                <c:pt idx="1">
                  <c:v>0.11</c:v>
                </c:pt>
                <c:pt idx="2">
                  <c:v>0.18</c:v>
                </c:pt>
                <c:pt idx="3">
                  <c:v>0.14000000000000001</c:v>
                </c:pt>
                <c:pt idx="4">
                  <c:v>0.28999999999999998</c:v>
                </c:pt>
                <c:pt idx="5">
                  <c:v>0.35</c:v>
                </c:pt>
              </c:numCache>
            </c:numRef>
          </c:val>
          <c:extLst>
            <c:ext xmlns:c16="http://schemas.microsoft.com/office/drawing/2014/chart" uri="{C3380CC4-5D6E-409C-BE32-E72D297353CC}">
              <c16:uniqueId val="{00000003-CCF6-43AA-8C4E-7F00F8C70B91}"/>
            </c:ext>
          </c:extLst>
        </c:ser>
        <c:ser>
          <c:idx val="4"/>
          <c:order val="4"/>
          <c:tx>
            <c:strRef>
              <c:f>Sheet1!$F$1</c:f>
              <c:strCache>
                <c:ptCount val="1"/>
                <c:pt idx="0">
                  <c:v>Don't Know</c:v>
                </c:pt>
              </c:strCache>
            </c:strRef>
          </c:tx>
          <c:spPr>
            <a:solidFill>
              <a:schemeClr val="accent6"/>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7E46-4C56-80BE-27D56724EDB9}"/>
                </c:ext>
              </c:extLst>
            </c:dLbl>
            <c:dLbl>
              <c:idx val="1"/>
              <c:delete val="1"/>
              <c:extLst>
                <c:ext xmlns:c15="http://schemas.microsoft.com/office/drawing/2012/chart" uri="{CE6537A1-D6FC-4f65-9D91-7224C49458BB}"/>
                <c:ext xmlns:c16="http://schemas.microsoft.com/office/drawing/2014/chart" uri="{C3380CC4-5D6E-409C-BE32-E72D297353CC}">
                  <c16:uniqueId val="{00000001-7E46-4C56-80BE-27D56724EDB9}"/>
                </c:ext>
              </c:extLst>
            </c:dLbl>
            <c:dLbl>
              <c:idx val="3"/>
              <c:delete val="1"/>
              <c:extLst>
                <c:ext xmlns:c15="http://schemas.microsoft.com/office/drawing/2012/chart" uri="{CE6537A1-D6FC-4f65-9D91-7224C49458BB}"/>
                <c:ext xmlns:c16="http://schemas.microsoft.com/office/drawing/2014/chart" uri="{C3380CC4-5D6E-409C-BE32-E72D297353CC}">
                  <c16:uniqueId val="{00000002-7E46-4C56-80BE-27D56724EDB9}"/>
                </c:ext>
              </c:extLst>
            </c:dLbl>
            <c:dLbl>
              <c:idx val="4"/>
              <c:delete val="1"/>
              <c:extLst>
                <c:ext xmlns:c15="http://schemas.microsoft.com/office/drawing/2012/chart" uri="{CE6537A1-D6FC-4f65-9D91-7224C49458BB}"/>
                <c:ext xmlns:c16="http://schemas.microsoft.com/office/drawing/2014/chart" uri="{C3380CC4-5D6E-409C-BE32-E72D297353CC}">
                  <c16:uniqueId val="{00000003-7E46-4C56-80BE-27D56724EDB9}"/>
                </c:ext>
              </c:extLst>
            </c:dLbl>
            <c:dLbl>
              <c:idx val="5"/>
              <c:delete val="1"/>
              <c:extLst>
                <c:ext xmlns:c15="http://schemas.microsoft.com/office/drawing/2012/chart" uri="{CE6537A1-D6FC-4f65-9D91-7224C49458BB}"/>
                <c:ext xmlns:c16="http://schemas.microsoft.com/office/drawing/2014/chart" uri="{C3380CC4-5D6E-409C-BE32-E72D297353CC}">
                  <c16:uniqueId val="{00000004-7E46-4C56-80BE-27D56724EDB9}"/>
                </c:ext>
              </c:extLst>
            </c:dLbl>
            <c:spPr>
              <a:noFill/>
              <a:ln>
                <a:noFill/>
              </a:ln>
              <a:effectLst/>
            </c:spPr>
            <c:txPr>
              <a:bodyPr wrap="square" lIns="38100" tIns="19050" rIns="38100" bIns="19050" anchor="ctr">
                <a:spAutoFit/>
              </a:bodyPr>
              <a:lstStyle/>
              <a:p>
                <a:pPr>
                  <a:defRPr sz="16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Children under age 5</c:v>
                </c:pt>
                <c:pt idx="1">
                  <c:v>Teen parents</c:v>
                </c:pt>
                <c:pt idx="2">
                  <c:v>Marginalized youth of color</c:v>
                </c:pt>
                <c:pt idx="3">
                  <c:v>Children from middle-class families who do not qualify for any supports currently</c:v>
                </c:pt>
                <c:pt idx="4">
                  <c:v>Immigrant and refugee children</c:v>
                </c:pt>
                <c:pt idx="5">
                  <c:v>LGBTQ+ children and youth, including trans youth</c:v>
                </c:pt>
              </c:strCache>
            </c:strRef>
          </c:cat>
          <c:val>
            <c:numRef>
              <c:f>Sheet1!$F$2:$F$7</c:f>
              <c:numCache>
                <c:formatCode>0%</c:formatCode>
                <c:ptCount val="6"/>
                <c:pt idx="0">
                  <c:v>0.03</c:v>
                </c:pt>
                <c:pt idx="1">
                  <c:v>0.03</c:v>
                </c:pt>
                <c:pt idx="2">
                  <c:v>0.06</c:v>
                </c:pt>
                <c:pt idx="3">
                  <c:v>0.02</c:v>
                </c:pt>
                <c:pt idx="4">
                  <c:v>0.01</c:v>
                </c:pt>
                <c:pt idx="5">
                  <c:v>0.02</c:v>
                </c:pt>
              </c:numCache>
            </c:numRef>
          </c:val>
          <c:extLst>
            <c:ext xmlns:c16="http://schemas.microsoft.com/office/drawing/2014/chart" uri="{C3380CC4-5D6E-409C-BE32-E72D297353CC}">
              <c16:uniqueId val="{00000001-1C28-4BD1-9A8B-49FC5A7F99F5}"/>
            </c:ext>
          </c:extLst>
        </c:ser>
        <c:dLbls>
          <c:dLblPos val="ctr"/>
          <c:showLegendKey val="0"/>
          <c:showVal val="1"/>
          <c:showCatName val="0"/>
          <c:showSerName val="0"/>
          <c:showPercent val="0"/>
          <c:showBubbleSize val="0"/>
        </c:dLbls>
        <c:gapWidth val="70"/>
        <c:overlap val="100"/>
        <c:axId val="251015968"/>
        <c:axId val="251016360"/>
      </c:barChart>
      <c:catAx>
        <c:axId val="251015968"/>
        <c:scaling>
          <c:orientation val="maxMin"/>
        </c:scaling>
        <c:delete val="0"/>
        <c:axPos val="l"/>
        <c:numFmt formatCode="General" sourceLinked="1"/>
        <c:majorTickMark val="none"/>
        <c:minorTickMark val="none"/>
        <c:tickLblPos val="nextTo"/>
        <c:spPr>
          <a:ln>
            <a:noFill/>
          </a:ln>
        </c:spPr>
        <c:txPr>
          <a:bodyPr/>
          <a:lstStyle/>
          <a:p>
            <a:pPr algn="r">
              <a:lnSpc>
                <a:spcPts val="1800"/>
              </a:lnSpc>
              <a:defRPr sz="1800"/>
            </a:pPr>
            <a:endParaRPr lang="en-US"/>
          </a:p>
        </c:txPr>
        <c:crossAx val="251016360"/>
        <c:crosses val="autoZero"/>
        <c:auto val="1"/>
        <c:lblAlgn val="ctr"/>
        <c:lblOffset val="0"/>
        <c:noMultiLvlLbl val="0"/>
      </c:catAx>
      <c:valAx>
        <c:axId val="251016360"/>
        <c:scaling>
          <c:orientation val="minMax"/>
          <c:max val="1"/>
          <c:min val="0"/>
        </c:scaling>
        <c:delete val="1"/>
        <c:axPos val="b"/>
        <c:numFmt formatCode="0%" sourceLinked="1"/>
        <c:majorTickMark val="out"/>
        <c:minorTickMark val="none"/>
        <c:tickLblPos val="nextTo"/>
        <c:crossAx val="251015968"/>
        <c:crosses val="max"/>
        <c:crossBetween val="between"/>
        <c:majorUnit val="0.2"/>
      </c:valAx>
    </c:plotArea>
    <c:legend>
      <c:legendPos val="t"/>
      <c:layout>
        <c:manualLayout>
          <c:xMode val="edge"/>
          <c:yMode val="edge"/>
          <c:x val="0.29757106541584433"/>
          <c:y val="6.4206671235394017E-2"/>
          <c:w val="0.65956055700181904"/>
          <c:h val="6.2632527355008974E-2"/>
        </c:manualLayout>
      </c:layout>
      <c:overlay val="0"/>
      <c:txPr>
        <a:bodyPr/>
        <a:lstStyle/>
        <a:p>
          <a:pPr>
            <a:defRPr sz="13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934190497777423"/>
          <c:y val="0.12751110056187315"/>
          <c:w val="0.48184363845018147"/>
          <c:h val="0.81067457196900761"/>
        </c:manualLayout>
      </c:layout>
      <c:barChart>
        <c:barDir val="bar"/>
        <c:grouping val="percentStacked"/>
        <c:varyColors val="0"/>
        <c:ser>
          <c:idx val="0"/>
          <c:order val="0"/>
          <c:tx>
            <c:strRef>
              <c:f>Sheet1!$B$1</c:f>
              <c:strCache>
                <c:ptCount val="1"/>
                <c:pt idx="0">
                  <c:v>Strng. Supp.</c:v>
                </c:pt>
              </c:strCache>
            </c:strRef>
          </c:tx>
          <c:spPr>
            <a:solidFill>
              <a:schemeClr val="accent1"/>
            </a:solidFill>
            <a:ln>
              <a:noFill/>
            </a:ln>
          </c:spPr>
          <c:invertIfNegative val="0"/>
          <c:dLbls>
            <c:spPr>
              <a:noFill/>
              <a:ln>
                <a:noFill/>
              </a:ln>
              <a:effectLst/>
            </c:spPr>
            <c:txPr>
              <a:bodyPr/>
              <a:lstStyle/>
              <a:p>
                <a:pPr>
                  <a:defRPr sz="18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Childcare, preschool, 
and other early childhood services</c:v>
                </c:pt>
                <c:pt idx="1">
                  <c:v>Programs and services to support the development of children of all ages</c:v>
                </c:pt>
                <c:pt idx="2">
                  <c:v>Total</c:v>
                </c:pt>
              </c:strCache>
            </c:strRef>
          </c:cat>
          <c:val>
            <c:numRef>
              <c:f>Sheet1!$B$2:$B$4</c:f>
              <c:numCache>
                <c:formatCode>0%</c:formatCode>
                <c:ptCount val="3"/>
                <c:pt idx="0">
                  <c:v>0.27</c:v>
                </c:pt>
                <c:pt idx="1">
                  <c:v>0.23</c:v>
                </c:pt>
                <c:pt idx="2">
                  <c:v>0.25</c:v>
                </c:pt>
              </c:numCache>
            </c:numRef>
          </c:val>
          <c:extLst>
            <c:ext xmlns:c16="http://schemas.microsoft.com/office/drawing/2014/chart" uri="{C3380CC4-5D6E-409C-BE32-E72D297353CC}">
              <c16:uniqueId val="{00000000-CCF6-43AA-8C4E-7F00F8C70B91}"/>
            </c:ext>
          </c:extLst>
        </c:ser>
        <c:ser>
          <c:idx val="1"/>
          <c:order val="1"/>
          <c:tx>
            <c:strRef>
              <c:f>Sheet1!$C$1</c:f>
              <c:strCache>
                <c:ptCount val="1"/>
                <c:pt idx="0">
                  <c:v>Smwt. Supp.</c:v>
                </c:pt>
              </c:strCache>
            </c:strRef>
          </c:tx>
          <c:spPr>
            <a:solidFill>
              <a:schemeClr val="accent2"/>
            </a:solidFill>
            <a:ln w="9525">
              <a:noFill/>
            </a:ln>
          </c:spPr>
          <c:invertIfNegative val="0"/>
          <c:dLbls>
            <c:spPr>
              <a:noFill/>
              <a:ln>
                <a:noFill/>
              </a:ln>
              <a:effectLst/>
            </c:spPr>
            <c:txPr>
              <a:bodyPr wrap="square" lIns="38100" tIns="19050" rIns="38100" bIns="19050" anchor="ctr">
                <a:spAutoFit/>
              </a:bodyPr>
              <a:lstStyle/>
              <a:p>
                <a:pPr>
                  <a:defRPr sz="18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Childcare, preschool, 
and other early childhood services</c:v>
                </c:pt>
                <c:pt idx="1">
                  <c:v>Programs and services to support the development of children of all ages</c:v>
                </c:pt>
                <c:pt idx="2">
                  <c:v>Total</c:v>
                </c:pt>
              </c:strCache>
            </c:strRef>
          </c:cat>
          <c:val>
            <c:numRef>
              <c:f>Sheet1!$C$2:$C$4</c:f>
              <c:numCache>
                <c:formatCode>0%</c:formatCode>
                <c:ptCount val="3"/>
                <c:pt idx="0">
                  <c:v>0.22</c:v>
                </c:pt>
                <c:pt idx="1">
                  <c:v>0.25</c:v>
                </c:pt>
                <c:pt idx="2">
                  <c:v>0.23</c:v>
                </c:pt>
              </c:numCache>
            </c:numRef>
          </c:val>
          <c:extLst>
            <c:ext xmlns:c16="http://schemas.microsoft.com/office/drawing/2014/chart" uri="{C3380CC4-5D6E-409C-BE32-E72D297353CC}">
              <c16:uniqueId val="{00000001-CCF6-43AA-8C4E-7F00F8C70B91}"/>
            </c:ext>
          </c:extLst>
        </c:ser>
        <c:ser>
          <c:idx val="2"/>
          <c:order val="2"/>
          <c:tx>
            <c:strRef>
              <c:f>Sheet1!$D$1</c:f>
              <c:strCache>
                <c:ptCount val="1"/>
                <c:pt idx="0">
                  <c:v>Smwt. Opp.</c:v>
                </c:pt>
              </c:strCache>
            </c:strRef>
          </c:tx>
          <c:spPr>
            <a:solidFill>
              <a:schemeClr val="accent5"/>
            </a:solidFill>
            <a:ln>
              <a:no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Childcare, preschool, 
and other early childhood services</c:v>
                </c:pt>
                <c:pt idx="1">
                  <c:v>Programs and services to support the development of children of all ages</c:v>
                </c:pt>
                <c:pt idx="2">
                  <c:v>Total</c:v>
                </c:pt>
              </c:strCache>
            </c:strRef>
          </c:cat>
          <c:val>
            <c:numRef>
              <c:f>Sheet1!$D$2:$D$4</c:f>
              <c:numCache>
                <c:formatCode>0%</c:formatCode>
                <c:ptCount val="3"/>
                <c:pt idx="0">
                  <c:v>0.12</c:v>
                </c:pt>
                <c:pt idx="1">
                  <c:v>0.12</c:v>
                </c:pt>
                <c:pt idx="2">
                  <c:v>0.12</c:v>
                </c:pt>
              </c:numCache>
            </c:numRef>
          </c:val>
          <c:extLst>
            <c:ext xmlns:c16="http://schemas.microsoft.com/office/drawing/2014/chart" uri="{C3380CC4-5D6E-409C-BE32-E72D297353CC}">
              <c16:uniqueId val="{00000002-CCF6-43AA-8C4E-7F00F8C70B91}"/>
            </c:ext>
          </c:extLst>
        </c:ser>
        <c:ser>
          <c:idx val="3"/>
          <c:order val="3"/>
          <c:tx>
            <c:strRef>
              <c:f>Sheet1!$E$1</c:f>
              <c:strCache>
                <c:ptCount val="1"/>
                <c:pt idx="0">
                  <c:v>Strng. Opp.</c:v>
                </c:pt>
              </c:strCache>
            </c:strRef>
          </c:tx>
          <c:spPr>
            <a:solidFill>
              <a:schemeClr val="accent4"/>
            </a:solidFill>
            <a:ln>
              <a:noFill/>
            </a:ln>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CF6-43AA-8C4E-7F00F8C70B91}"/>
                </c:ext>
              </c:extLst>
            </c:dLbl>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Childcare, preschool, 
and other early childhood services</c:v>
                </c:pt>
                <c:pt idx="1">
                  <c:v>Programs and services to support the development of children of all ages</c:v>
                </c:pt>
                <c:pt idx="2">
                  <c:v>Total</c:v>
                </c:pt>
              </c:strCache>
            </c:strRef>
          </c:cat>
          <c:val>
            <c:numRef>
              <c:f>Sheet1!$E$2:$E$4</c:f>
              <c:numCache>
                <c:formatCode>0%</c:formatCode>
                <c:ptCount val="3"/>
                <c:pt idx="0">
                  <c:v>0.35</c:v>
                </c:pt>
                <c:pt idx="1">
                  <c:v>0.37</c:v>
                </c:pt>
                <c:pt idx="2">
                  <c:v>0.36</c:v>
                </c:pt>
              </c:numCache>
            </c:numRef>
          </c:val>
          <c:extLst>
            <c:ext xmlns:c16="http://schemas.microsoft.com/office/drawing/2014/chart" uri="{C3380CC4-5D6E-409C-BE32-E72D297353CC}">
              <c16:uniqueId val="{00000003-CCF6-43AA-8C4E-7F00F8C70B91}"/>
            </c:ext>
          </c:extLst>
        </c:ser>
        <c:ser>
          <c:idx val="4"/>
          <c:order val="4"/>
          <c:tx>
            <c:strRef>
              <c:f>Sheet1!$F$1</c:f>
              <c:strCache>
                <c:ptCount val="1"/>
                <c:pt idx="0">
                  <c:v>Don't Know</c:v>
                </c:pt>
              </c:strCache>
            </c:strRef>
          </c:tx>
          <c:spPr>
            <a:solidFill>
              <a:schemeClr val="accent6"/>
            </a:solidFill>
            <a:ln>
              <a:noFill/>
            </a:ln>
          </c:spPr>
          <c:invertIfNegative val="0"/>
          <c:dLbls>
            <c:delete val="1"/>
          </c:dLbls>
          <c:cat>
            <c:strRef>
              <c:f>Sheet1!$A$2:$A$4</c:f>
              <c:strCache>
                <c:ptCount val="3"/>
                <c:pt idx="0">
                  <c:v>Childcare, preschool, 
and other early childhood services</c:v>
                </c:pt>
                <c:pt idx="1">
                  <c:v>Programs and services to support the development of children of all ages</c:v>
                </c:pt>
                <c:pt idx="2">
                  <c:v>Total</c:v>
                </c:pt>
              </c:strCache>
            </c:strRef>
          </c:cat>
          <c:val>
            <c:numRef>
              <c:f>Sheet1!$F$2:$F$4</c:f>
              <c:numCache>
                <c:formatCode>0%</c:formatCode>
                <c:ptCount val="3"/>
                <c:pt idx="0">
                  <c:v>0.04</c:v>
                </c:pt>
                <c:pt idx="1">
                  <c:v>0.03</c:v>
                </c:pt>
                <c:pt idx="2">
                  <c:v>0.04</c:v>
                </c:pt>
              </c:numCache>
            </c:numRef>
          </c:val>
          <c:extLst>
            <c:ext xmlns:c16="http://schemas.microsoft.com/office/drawing/2014/chart" uri="{C3380CC4-5D6E-409C-BE32-E72D297353CC}">
              <c16:uniqueId val="{00000005-CCF6-43AA-8C4E-7F00F8C70B91}"/>
            </c:ext>
          </c:extLst>
        </c:ser>
        <c:dLbls>
          <c:dLblPos val="ctr"/>
          <c:showLegendKey val="0"/>
          <c:showVal val="1"/>
          <c:showCatName val="0"/>
          <c:showSerName val="0"/>
          <c:showPercent val="0"/>
          <c:showBubbleSize val="0"/>
        </c:dLbls>
        <c:gapWidth val="90"/>
        <c:overlap val="100"/>
        <c:axId val="251015968"/>
        <c:axId val="251016360"/>
      </c:barChart>
      <c:catAx>
        <c:axId val="251015968"/>
        <c:scaling>
          <c:orientation val="maxMin"/>
        </c:scaling>
        <c:delete val="0"/>
        <c:axPos val="l"/>
        <c:numFmt formatCode="General" sourceLinked="1"/>
        <c:majorTickMark val="none"/>
        <c:minorTickMark val="none"/>
        <c:tickLblPos val="nextTo"/>
        <c:spPr>
          <a:ln>
            <a:noFill/>
          </a:ln>
        </c:spPr>
        <c:txPr>
          <a:bodyPr/>
          <a:lstStyle/>
          <a:p>
            <a:pPr algn="r">
              <a:defRPr sz="1800"/>
            </a:pPr>
            <a:endParaRPr lang="en-US"/>
          </a:p>
        </c:txPr>
        <c:crossAx val="251016360"/>
        <c:crosses val="autoZero"/>
        <c:auto val="1"/>
        <c:lblAlgn val="ctr"/>
        <c:lblOffset val="0"/>
        <c:noMultiLvlLbl val="0"/>
      </c:catAx>
      <c:valAx>
        <c:axId val="251016360"/>
        <c:scaling>
          <c:orientation val="minMax"/>
          <c:max val="1"/>
          <c:min val="0"/>
        </c:scaling>
        <c:delete val="1"/>
        <c:axPos val="b"/>
        <c:numFmt formatCode="0%" sourceLinked="1"/>
        <c:majorTickMark val="out"/>
        <c:minorTickMark val="none"/>
        <c:tickLblPos val="nextTo"/>
        <c:crossAx val="251015968"/>
        <c:crosses val="max"/>
        <c:crossBetween val="between"/>
        <c:majorUnit val="0.2"/>
      </c:valAx>
    </c:plotArea>
    <c:legend>
      <c:legendPos val="t"/>
      <c:layout>
        <c:manualLayout>
          <c:xMode val="edge"/>
          <c:yMode val="edge"/>
          <c:x val="0.25764766308957182"/>
          <c:y val="7.4843405071541039E-2"/>
          <c:w val="0.70144390508573318"/>
          <c:h val="6.018313388915493E-2"/>
        </c:manualLayout>
      </c:layout>
      <c:overlay val="0"/>
      <c:txPr>
        <a:bodyPr/>
        <a:lstStyle/>
        <a:p>
          <a:pPr>
            <a:defRPr sz="13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851417463145961E-2"/>
          <c:y val="7.6354972828397968E-2"/>
          <c:w val="0.72988574040269993"/>
          <c:h val="0.85695921727439273"/>
        </c:manualLayout>
      </c:layout>
      <c:barChart>
        <c:barDir val="bar"/>
        <c:grouping val="stacked"/>
        <c:varyColors val="0"/>
        <c:ser>
          <c:idx val="0"/>
          <c:order val="0"/>
          <c:tx>
            <c:strRef>
              <c:f>Sheet1!$B$1</c:f>
              <c:strCache>
                <c:ptCount val="1"/>
                <c:pt idx="0">
                  <c:v>Total Willing</c:v>
                </c:pt>
              </c:strCache>
            </c:strRef>
          </c:tx>
          <c:spPr>
            <a:solidFill>
              <a:schemeClr val="accent1"/>
            </a:solidFill>
            <a:ln>
              <a:noFill/>
            </a:ln>
          </c:spPr>
          <c:invertIfNegative val="0"/>
          <c:dPt>
            <c:idx val="0"/>
            <c:invertIfNegative val="0"/>
            <c:bubble3D val="0"/>
            <c:extLst>
              <c:ext xmlns:c16="http://schemas.microsoft.com/office/drawing/2014/chart" uri="{C3380CC4-5D6E-409C-BE32-E72D297353CC}">
                <c16:uniqueId val="{00000000-7639-4C20-9559-BBBF9377A01D}"/>
              </c:ext>
            </c:extLst>
          </c:dPt>
          <c:dPt>
            <c:idx val="1"/>
            <c:invertIfNegative val="0"/>
            <c:bubble3D val="0"/>
            <c:extLst>
              <c:ext xmlns:c16="http://schemas.microsoft.com/office/drawing/2014/chart" uri="{C3380CC4-5D6E-409C-BE32-E72D297353CC}">
                <c16:uniqueId val="{00000001-7639-4C20-9559-BBBF9377A01D}"/>
              </c:ext>
            </c:extLst>
          </c:dPt>
          <c:dPt>
            <c:idx val="2"/>
            <c:invertIfNegative val="0"/>
            <c:bubble3D val="0"/>
            <c:extLst>
              <c:ext xmlns:c16="http://schemas.microsoft.com/office/drawing/2014/chart" uri="{C3380CC4-5D6E-409C-BE32-E72D297353CC}">
                <c16:uniqueId val="{00000002-7639-4C20-9559-BBBF9377A01D}"/>
              </c:ext>
            </c:extLst>
          </c:dPt>
          <c:dPt>
            <c:idx val="3"/>
            <c:invertIfNegative val="0"/>
            <c:bubble3D val="0"/>
            <c:extLst>
              <c:ext xmlns:c16="http://schemas.microsoft.com/office/drawing/2014/chart" uri="{C3380CC4-5D6E-409C-BE32-E72D297353CC}">
                <c16:uniqueId val="{00000003-7639-4C20-9559-BBBF9377A01D}"/>
              </c:ext>
            </c:extLst>
          </c:dPt>
          <c:dPt>
            <c:idx val="4"/>
            <c:invertIfNegative val="0"/>
            <c:bubble3D val="0"/>
            <c:extLst>
              <c:ext xmlns:c16="http://schemas.microsoft.com/office/drawing/2014/chart" uri="{C3380CC4-5D6E-409C-BE32-E72D297353CC}">
                <c16:uniqueId val="{00000004-7639-4C20-9559-BBBF9377A01D}"/>
              </c:ext>
            </c:extLst>
          </c:dPt>
          <c:dPt>
            <c:idx val="5"/>
            <c:invertIfNegative val="0"/>
            <c:bubble3D val="0"/>
            <c:extLst>
              <c:ext xmlns:c16="http://schemas.microsoft.com/office/drawing/2014/chart" uri="{C3380CC4-5D6E-409C-BE32-E72D297353CC}">
                <c16:uniqueId val="{00000005-7639-4C20-9559-BBBF9377A01D}"/>
              </c:ext>
            </c:extLst>
          </c:dPt>
          <c:dPt>
            <c:idx val="6"/>
            <c:invertIfNegative val="0"/>
            <c:bubble3D val="0"/>
            <c:extLst>
              <c:ext xmlns:c16="http://schemas.microsoft.com/office/drawing/2014/chart" uri="{C3380CC4-5D6E-409C-BE32-E72D297353CC}">
                <c16:uniqueId val="{00000006-7639-4C20-9559-BBBF9377A01D}"/>
              </c:ext>
            </c:extLst>
          </c:dPt>
          <c:dPt>
            <c:idx val="7"/>
            <c:invertIfNegative val="0"/>
            <c:bubble3D val="0"/>
            <c:extLst>
              <c:ext xmlns:c16="http://schemas.microsoft.com/office/drawing/2014/chart" uri="{C3380CC4-5D6E-409C-BE32-E72D297353CC}">
                <c16:uniqueId val="{00000007-7639-4C20-9559-BBBF9377A01D}"/>
              </c:ext>
            </c:extLst>
          </c:dPt>
          <c:dPt>
            <c:idx val="8"/>
            <c:invertIfNegative val="0"/>
            <c:bubble3D val="0"/>
            <c:extLst>
              <c:ext xmlns:c16="http://schemas.microsoft.com/office/drawing/2014/chart" uri="{C3380CC4-5D6E-409C-BE32-E72D297353CC}">
                <c16:uniqueId val="{00000008-7639-4C20-9559-BBBF9377A01D}"/>
              </c:ext>
            </c:extLst>
          </c:dPt>
          <c:dPt>
            <c:idx val="9"/>
            <c:invertIfNegative val="0"/>
            <c:bubble3D val="0"/>
            <c:extLst>
              <c:ext xmlns:c16="http://schemas.microsoft.com/office/drawing/2014/chart" uri="{C3380CC4-5D6E-409C-BE32-E72D297353CC}">
                <c16:uniqueId val="{00000009-7639-4C20-9559-BBBF9377A01D}"/>
              </c:ext>
            </c:extLst>
          </c:dPt>
          <c:dPt>
            <c:idx val="10"/>
            <c:invertIfNegative val="0"/>
            <c:bubble3D val="0"/>
            <c:extLst>
              <c:ext xmlns:c16="http://schemas.microsoft.com/office/drawing/2014/chart" uri="{C3380CC4-5D6E-409C-BE32-E72D297353CC}">
                <c16:uniqueId val="{0000000A-7639-4C20-9559-BBBF9377A01D}"/>
              </c:ext>
            </c:extLst>
          </c:dPt>
          <c:dPt>
            <c:idx val="12"/>
            <c:invertIfNegative val="0"/>
            <c:bubble3D val="0"/>
            <c:extLst>
              <c:ext xmlns:c16="http://schemas.microsoft.com/office/drawing/2014/chart" uri="{C3380CC4-5D6E-409C-BE32-E72D297353CC}">
                <c16:uniqueId val="{0000000B-7639-4C20-9559-BBBF9377A01D}"/>
              </c:ext>
            </c:extLst>
          </c:dPt>
          <c:dPt>
            <c:idx val="15"/>
            <c:invertIfNegative val="0"/>
            <c:bubble3D val="0"/>
            <c:extLst>
              <c:ext xmlns:c16="http://schemas.microsoft.com/office/drawing/2014/chart" uri="{C3380CC4-5D6E-409C-BE32-E72D297353CC}">
                <c16:uniqueId val="{0000000C-7639-4C20-9559-BBBF9377A01D}"/>
              </c:ext>
            </c:extLst>
          </c:dPt>
          <c:dPt>
            <c:idx val="18"/>
            <c:invertIfNegative val="0"/>
            <c:bubble3D val="0"/>
            <c:extLst>
              <c:ext xmlns:c16="http://schemas.microsoft.com/office/drawing/2014/chart" uri="{C3380CC4-5D6E-409C-BE32-E72D297353CC}">
                <c16:uniqueId val="{0000000D-7639-4C20-9559-BBBF9377A01D}"/>
              </c:ext>
            </c:extLst>
          </c:dPt>
          <c:dLbls>
            <c:spPr>
              <a:noFill/>
              <a:ln>
                <a:noFill/>
              </a:ln>
              <a:effectLst/>
            </c:spPr>
            <c:txPr>
              <a:bodyPr/>
              <a:lstStyle/>
              <a:p>
                <a:pPr>
                  <a:defRPr sz="1800">
                    <a:solidFill>
                      <a:schemeClr val="accent3"/>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$150 per year</c:v>
                </c:pt>
                <c:pt idx="1">
                  <c:v>$100 per year</c:v>
                </c:pt>
                <c:pt idx="2">
                  <c:v>$50 per year</c:v>
                </c:pt>
                <c:pt idx="3">
                  <c:v>$25 per year</c:v>
                </c:pt>
              </c:strCache>
            </c:strRef>
          </c:cat>
          <c:val>
            <c:numRef>
              <c:f>Sheet1!$B$2:$B$5</c:f>
              <c:numCache>
                <c:formatCode>0%</c:formatCode>
                <c:ptCount val="4"/>
                <c:pt idx="0">
                  <c:v>0.49</c:v>
                </c:pt>
                <c:pt idx="1">
                  <c:v>0.52</c:v>
                </c:pt>
                <c:pt idx="2">
                  <c:v>0.57999999999999996</c:v>
                </c:pt>
                <c:pt idx="3">
                  <c:v>0.62</c:v>
                </c:pt>
              </c:numCache>
            </c:numRef>
          </c:val>
          <c:extLst>
            <c:ext xmlns:c16="http://schemas.microsoft.com/office/drawing/2014/chart" uri="{C3380CC4-5D6E-409C-BE32-E72D297353CC}">
              <c16:uniqueId val="{0000000E-7639-4C20-9559-BBBF9377A01D}"/>
            </c:ext>
          </c:extLst>
        </c:ser>
        <c:ser>
          <c:idx val="1"/>
          <c:order val="1"/>
          <c:tx>
            <c:strRef>
              <c:f>Sheet1!$C$1</c:f>
              <c:strCache>
                <c:ptCount val="1"/>
                <c:pt idx="0">
                  <c:v>Total Unwilling</c:v>
                </c:pt>
              </c:strCache>
            </c:strRef>
          </c:tx>
          <c:spPr>
            <a:solidFill>
              <a:schemeClr val="accent4"/>
            </a:solidFill>
            <a:ln>
              <a:noFill/>
            </a:ln>
          </c:spPr>
          <c:invertIfNegative val="0"/>
          <c:dLbls>
            <c:dLbl>
              <c:idx val="0"/>
              <c:numFmt formatCode="0%;0%" sourceLinked="0"/>
              <c:spPr/>
              <c:txPr>
                <a:bodyPr/>
                <a:lstStyle/>
                <a:p>
                  <a:pPr>
                    <a:defRPr sz="1800">
                      <a:solidFill>
                        <a:schemeClr val="accent3"/>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639-4C20-9559-BBBF9377A01D}"/>
                </c:ext>
              </c:extLst>
            </c:dLbl>
            <c:dLbl>
              <c:idx val="1"/>
              <c:numFmt formatCode="0%;0%" sourceLinked="0"/>
              <c:spPr/>
              <c:txPr>
                <a:bodyPr/>
                <a:lstStyle/>
                <a:p>
                  <a:pPr>
                    <a:defRPr sz="1800">
                      <a:solidFill>
                        <a:schemeClr val="accent3"/>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639-4C20-9559-BBBF9377A01D}"/>
                </c:ext>
              </c:extLst>
            </c:dLbl>
            <c:dLbl>
              <c:idx val="2"/>
              <c:numFmt formatCode="0%;0%" sourceLinked="0"/>
              <c:spPr/>
              <c:txPr>
                <a:bodyPr/>
                <a:lstStyle/>
                <a:p>
                  <a:pPr>
                    <a:defRPr sz="1800">
                      <a:solidFill>
                        <a:schemeClr val="accent3"/>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639-4C20-9559-BBBF9377A01D}"/>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639-4C20-9559-BBBF9377A01D}"/>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639-4C20-9559-BBBF9377A01D}"/>
                </c:ext>
              </c:extLst>
            </c:dLbl>
            <c:dLbl>
              <c:idx val="9"/>
              <c:tx>
                <c:rich>
                  <a:bodyPr/>
                  <a:lstStyle/>
                  <a:p>
                    <a:fld id="{271CBE8C-FB92-40DD-A9FF-F494B1530E5F}" type="VALUE">
                      <a:rPr lang="en-US" sz="1800">
                        <a:solidFill>
                          <a:schemeClr val="accent3"/>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7639-4C20-9559-BBBF9377A01D}"/>
                </c:ext>
              </c:extLst>
            </c:dLbl>
            <c:numFmt formatCode="0%;0%" sourceLinked="0"/>
            <c:spPr>
              <a:noFill/>
              <a:ln>
                <a:noFill/>
              </a:ln>
              <a:effectLst/>
            </c:spPr>
            <c:txPr>
              <a:bodyPr/>
              <a:lstStyle/>
              <a:p>
                <a:pPr>
                  <a:defRPr sz="1800">
                    <a:solidFill>
                      <a:schemeClr val="accent3"/>
                    </a:solidFill>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Sheet1!$A$2:$A$5</c:f>
              <c:strCache>
                <c:ptCount val="4"/>
                <c:pt idx="0">
                  <c:v>$150 per year</c:v>
                </c:pt>
                <c:pt idx="1">
                  <c:v>$100 per year</c:v>
                </c:pt>
                <c:pt idx="2">
                  <c:v>$50 per year</c:v>
                </c:pt>
                <c:pt idx="3">
                  <c:v>$25 per year</c:v>
                </c:pt>
              </c:strCache>
            </c:strRef>
          </c:cat>
          <c:val>
            <c:numRef>
              <c:f>Sheet1!$C$2:$C$5</c:f>
              <c:numCache>
                <c:formatCode>0%</c:formatCode>
                <c:ptCount val="4"/>
                <c:pt idx="0">
                  <c:v>-0.46</c:v>
                </c:pt>
                <c:pt idx="1">
                  <c:v>-0.45</c:v>
                </c:pt>
                <c:pt idx="2">
                  <c:v>-0.39</c:v>
                </c:pt>
                <c:pt idx="3">
                  <c:v>-0.35</c:v>
                </c:pt>
              </c:numCache>
            </c:numRef>
          </c:val>
          <c:extLst>
            <c:ext xmlns:c16="http://schemas.microsoft.com/office/drawing/2014/chart" uri="{C3380CC4-5D6E-409C-BE32-E72D297353CC}">
              <c16:uniqueId val="{00000015-7639-4C20-9559-BBBF9377A01D}"/>
            </c:ext>
          </c:extLst>
        </c:ser>
        <c:dLbls>
          <c:showLegendKey val="0"/>
          <c:showVal val="0"/>
          <c:showCatName val="0"/>
          <c:showSerName val="0"/>
          <c:showPercent val="0"/>
          <c:showBubbleSize val="0"/>
        </c:dLbls>
        <c:gapWidth val="25"/>
        <c:overlap val="100"/>
        <c:axId val="523230408"/>
        <c:axId val="523230800"/>
      </c:barChart>
      <c:catAx>
        <c:axId val="523230408"/>
        <c:scaling>
          <c:orientation val="maxMin"/>
        </c:scaling>
        <c:delete val="0"/>
        <c:axPos val="r"/>
        <c:numFmt formatCode="General" sourceLinked="1"/>
        <c:majorTickMark val="none"/>
        <c:minorTickMark val="none"/>
        <c:tickLblPos val="high"/>
        <c:spPr>
          <a:ln>
            <a:noFill/>
          </a:ln>
        </c:spPr>
        <c:txPr>
          <a:bodyPr/>
          <a:lstStyle/>
          <a:p>
            <a:pPr algn="r">
              <a:lnSpc>
                <a:spcPct val="100000"/>
              </a:lnSpc>
              <a:defRPr sz="1800"/>
            </a:pPr>
            <a:endParaRPr lang="en-US"/>
          </a:p>
        </c:txPr>
        <c:crossAx val="523230800"/>
        <c:crossesAt val="0"/>
        <c:auto val="1"/>
        <c:lblAlgn val="ctr"/>
        <c:lblOffset val="0"/>
        <c:noMultiLvlLbl val="0"/>
      </c:catAx>
      <c:valAx>
        <c:axId val="523230800"/>
        <c:scaling>
          <c:orientation val="maxMin"/>
          <c:max val="0.8"/>
        </c:scaling>
        <c:delete val="1"/>
        <c:axPos val="b"/>
        <c:numFmt formatCode="0%;0%" sourceLinked="0"/>
        <c:majorTickMark val="out"/>
        <c:minorTickMark val="none"/>
        <c:tickLblPos val="nextTo"/>
        <c:crossAx val="523230408"/>
        <c:crosses val="max"/>
        <c:crossBetween val="between"/>
      </c:valAx>
    </c:plotArea>
    <c:legend>
      <c:legendPos val="t"/>
      <c:layout>
        <c:manualLayout>
          <c:xMode val="edge"/>
          <c:yMode val="edge"/>
          <c:x val="0.36147741769079622"/>
          <c:y val="8.5269885644831556E-3"/>
          <c:w val="0.40740464100865897"/>
          <c:h val="4.6872265589847577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984596272538145"/>
          <c:y val="0.12751110056187315"/>
          <c:w val="0.45133958070257429"/>
          <c:h val="0.81067457196900761"/>
        </c:manualLayout>
      </c:layout>
      <c:barChart>
        <c:barDir val="bar"/>
        <c:grouping val="percentStacked"/>
        <c:varyColors val="0"/>
        <c:ser>
          <c:idx val="0"/>
          <c:order val="0"/>
          <c:tx>
            <c:strRef>
              <c:f>Sheet1!$B$1</c:f>
              <c:strCache>
                <c:ptCount val="1"/>
                <c:pt idx="0">
                  <c:v>Very Acc.</c:v>
                </c:pt>
              </c:strCache>
            </c:strRef>
          </c:tx>
          <c:spPr>
            <a:solidFill>
              <a:schemeClr val="accent1"/>
            </a:solidFill>
            <a:ln>
              <a:noFill/>
            </a:ln>
          </c:spPr>
          <c:invertIfNegative val="0"/>
          <c:dLbls>
            <c:spPr>
              <a:noFill/>
              <a:ln>
                <a:noFill/>
              </a:ln>
              <a:effectLst/>
            </c:spPr>
            <c:txPr>
              <a:bodyPr/>
              <a:lstStyle/>
              <a:p>
                <a:pPr>
                  <a:defRPr sz="18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Dedicating a small percentage of funds from existing city budgets, 
with no increase in taxes</c:v>
                </c:pt>
                <c:pt idx="1">
                  <c:v>Dedicating a small percentage of funds from existing city budgets</c:v>
                </c:pt>
                <c:pt idx="2">
                  <c:v>A tax on corporations</c:v>
                </c:pt>
                <c:pt idx="3">
                  <c:v>A tax on cannabis businesses</c:v>
                </c:pt>
                <c:pt idx="4">
                  <c:v>A tax on very high-income households</c:v>
                </c:pt>
                <c:pt idx="5">
                  <c:v>A tax on digital advertising</c:v>
                </c:pt>
              </c:strCache>
            </c:strRef>
          </c:cat>
          <c:val>
            <c:numRef>
              <c:f>Sheet1!$B$2:$B$7</c:f>
              <c:numCache>
                <c:formatCode>0%</c:formatCode>
                <c:ptCount val="6"/>
                <c:pt idx="0">
                  <c:v>0.55000000000000004</c:v>
                </c:pt>
                <c:pt idx="1">
                  <c:v>0.46</c:v>
                </c:pt>
                <c:pt idx="2">
                  <c:v>0.49</c:v>
                </c:pt>
                <c:pt idx="3">
                  <c:v>0.45</c:v>
                </c:pt>
                <c:pt idx="4">
                  <c:v>0.43</c:v>
                </c:pt>
                <c:pt idx="5">
                  <c:v>0.34</c:v>
                </c:pt>
              </c:numCache>
            </c:numRef>
          </c:val>
          <c:extLst>
            <c:ext xmlns:c16="http://schemas.microsoft.com/office/drawing/2014/chart" uri="{C3380CC4-5D6E-409C-BE32-E72D297353CC}">
              <c16:uniqueId val="{00000000-CCF6-43AA-8C4E-7F00F8C70B91}"/>
            </c:ext>
          </c:extLst>
        </c:ser>
        <c:ser>
          <c:idx val="1"/>
          <c:order val="1"/>
          <c:tx>
            <c:strRef>
              <c:f>Sheet1!$C$1</c:f>
              <c:strCache>
                <c:ptCount val="1"/>
                <c:pt idx="0">
                  <c:v>Smwt. Acc.</c:v>
                </c:pt>
              </c:strCache>
            </c:strRef>
          </c:tx>
          <c:spPr>
            <a:solidFill>
              <a:schemeClr val="accent2"/>
            </a:solidFill>
            <a:ln w="9525">
              <a:noFill/>
            </a:ln>
          </c:spPr>
          <c:invertIfNegative val="0"/>
          <c:dLbls>
            <c:spPr>
              <a:noFill/>
              <a:ln>
                <a:noFill/>
              </a:ln>
              <a:effectLst/>
            </c:spPr>
            <c:txPr>
              <a:bodyPr wrap="square" lIns="38100" tIns="19050" rIns="38100" bIns="19050" anchor="ctr">
                <a:spAutoFit/>
              </a:bodyPr>
              <a:lstStyle/>
              <a:p>
                <a:pPr>
                  <a:defRPr sz="18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Dedicating a small percentage of funds from existing city budgets, 
with no increase in taxes</c:v>
                </c:pt>
                <c:pt idx="1">
                  <c:v>Dedicating a small percentage of funds from existing city budgets</c:v>
                </c:pt>
                <c:pt idx="2">
                  <c:v>A tax on corporations</c:v>
                </c:pt>
                <c:pt idx="3">
                  <c:v>A tax on cannabis businesses</c:v>
                </c:pt>
                <c:pt idx="4">
                  <c:v>A tax on very high-income households</c:v>
                </c:pt>
                <c:pt idx="5">
                  <c:v>A tax on digital advertising</c:v>
                </c:pt>
              </c:strCache>
            </c:strRef>
          </c:cat>
          <c:val>
            <c:numRef>
              <c:f>Sheet1!$C$2:$C$7</c:f>
              <c:numCache>
                <c:formatCode>0%</c:formatCode>
                <c:ptCount val="6"/>
                <c:pt idx="0">
                  <c:v>0.24</c:v>
                </c:pt>
                <c:pt idx="1">
                  <c:v>0.3</c:v>
                </c:pt>
                <c:pt idx="2">
                  <c:v>0.2</c:v>
                </c:pt>
                <c:pt idx="3">
                  <c:v>0.21</c:v>
                </c:pt>
                <c:pt idx="4">
                  <c:v>0.2</c:v>
                </c:pt>
                <c:pt idx="5">
                  <c:v>0.26</c:v>
                </c:pt>
              </c:numCache>
            </c:numRef>
          </c:val>
          <c:extLst>
            <c:ext xmlns:c16="http://schemas.microsoft.com/office/drawing/2014/chart" uri="{C3380CC4-5D6E-409C-BE32-E72D297353CC}">
              <c16:uniqueId val="{00000001-CCF6-43AA-8C4E-7F00F8C70B91}"/>
            </c:ext>
          </c:extLst>
        </c:ser>
        <c:ser>
          <c:idx val="2"/>
          <c:order val="2"/>
          <c:tx>
            <c:strRef>
              <c:f>Sheet1!$D$1</c:f>
              <c:strCache>
                <c:ptCount val="1"/>
                <c:pt idx="0">
                  <c:v>Smwt. Unacc.</c:v>
                </c:pt>
              </c:strCache>
            </c:strRef>
          </c:tx>
          <c:spPr>
            <a:solidFill>
              <a:schemeClr val="accent5"/>
            </a:solidFill>
            <a:ln>
              <a:noFill/>
            </a:ln>
          </c:spPr>
          <c:invertIfNegative val="0"/>
          <c:dLbls>
            <c:dLbl>
              <c:idx val="0"/>
              <c:spPr>
                <a:noFill/>
                <a:ln>
                  <a:noFill/>
                </a:ln>
                <a:effectLst/>
              </c:spPr>
              <c:txPr>
                <a:bodyPr wrap="square" lIns="38100" tIns="19050" rIns="38100" bIns="19050" anchor="ctr">
                  <a:spAutoFit/>
                </a:bodyPr>
                <a:lstStyle/>
                <a:p>
                  <a:pPr>
                    <a:defRPr sz="1600"/>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05CD-48A6-864B-ADE618FF9708}"/>
                </c:ext>
              </c:extLst>
            </c:dLbl>
            <c:dLbl>
              <c:idx val="1"/>
              <c:spPr>
                <a:noFill/>
                <a:ln>
                  <a:noFill/>
                </a:ln>
                <a:effectLst/>
              </c:spPr>
              <c:txPr>
                <a:bodyPr wrap="square" lIns="38100" tIns="19050" rIns="38100" bIns="19050" anchor="ctr">
                  <a:spAutoFit/>
                </a:bodyPr>
                <a:lstStyle/>
                <a:p>
                  <a:pPr>
                    <a:defRPr sz="1600"/>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5-05CD-48A6-864B-ADE618FF9708}"/>
                </c:ext>
              </c:extLst>
            </c:dLbl>
            <c:dLbl>
              <c:idx val="2"/>
              <c:spPr>
                <a:noFill/>
                <a:ln>
                  <a:noFill/>
                </a:ln>
                <a:effectLst/>
              </c:spPr>
              <c:txPr>
                <a:bodyPr wrap="square" lIns="38100" tIns="19050" rIns="38100" bIns="19050" anchor="ctr">
                  <a:spAutoFit/>
                </a:bodyPr>
                <a:lstStyle/>
                <a:p>
                  <a:pPr>
                    <a:defRPr sz="1600"/>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4-05CD-48A6-864B-ADE618FF9708}"/>
                </c:ext>
              </c:extLst>
            </c:dLbl>
            <c:dLbl>
              <c:idx val="3"/>
              <c:spPr>
                <a:noFill/>
                <a:ln>
                  <a:noFill/>
                </a:ln>
                <a:effectLst/>
              </c:spPr>
              <c:txPr>
                <a:bodyPr wrap="square" lIns="38100" tIns="19050" rIns="38100" bIns="19050" anchor="ctr">
                  <a:spAutoFit/>
                </a:bodyPr>
                <a:lstStyle/>
                <a:p>
                  <a:pPr>
                    <a:defRPr sz="1600"/>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6-05CD-48A6-864B-ADE618FF9708}"/>
                </c:ext>
              </c:extLst>
            </c:dLbl>
            <c:dLbl>
              <c:idx val="4"/>
              <c:spPr>
                <a:noFill/>
                <a:ln>
                  <a:noFill/>
                </a:ln>
                <a:effectLst/>
              </c:spPr>
              <c:txPr>
                <a:bodyPr wrap="square" lIns="38100" tIns="19050" rIns="38100" bIns="19050" anchor="ctr">
                  <a:spAutoFit/>
                </a:bodyPr>
                <a:lstStyle/>
                <a:p>
                  <a:pPr>
                    <a:defRPr sz="1600"/>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7-05CD-48A6-864B-ADE618FF9708}"/>
                </c:ext>
              </c:extLst>
            </c:dLbl>
            <c:dLbl>
              <c:idx val="5"/>
              <c:spPr>
                <a:noFill/>
                <a:ln>
                  <a:noFill/>
                </a:ln>
                <a:effectLst/>
              </c:spPr>
              <c:txPr>
                <a:bodyPr wrap="square" lIns="38100" tIns="19050" rIns="38100" bIns="19050" anchor="ctr">
                  <a:spAutoFit/>
                </a:bodyPr>
                <a:lstStyle/>
                <a:p>
                  <a:pPr>
                    <a:defRPr sz="1600"/>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8-05CD-48A6-864B-ADE618FF9708}"/>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Dedicating a small percentage of funds from existing city budgets, 
with no increase in taxes</c:v>
                </c:pt>
                <c:pt idx="1">
                  <c:v>Dedicating a small percentage of funds from existing city budgets</c:v>
                </c:pt>
                <c:pt idx="2">
                  <c:v>A tax on corporations</c:v>
                </c:pt>
                <c:pt idx="3">
                  <c:v>A tax on cannabis businesses</c:v>
                </c:pt>
                <c:pt idx="4">
                  <c:v>A tax on very high-income households</c:v>
                </c:pt>
                <c:pt idx="5">
                  <c:v>A tax on digital advertising</c:v>
                </c:pt>
              </c:strCache>
            </c:strRef>
          </c:cat>
          <c:val>
            <c:numRef>
              <c:f>Sheet1!$D$2:$D$7</c:f>
              <c:numCache>
                <c:formatCode>0%</c:formatCode>
                <c:ptCount val="6"/>
                <c:pt idx="0">
                  <c:v>7.0000000000000007E-2</c:v>
                </c:pt>
                <c:pt idx="1">
                  <c:v>0.09</c:v>
                </c:pt>
                <c:pt idx="2">
                  <c:v>7.0000000000000007E-2</c:v>
                </c:pt>
                <c:pt idx="3">
                  <c:v>0.1</c:v>
                </c:pt>
                <c:pt idx="4">
                  <c:v>0.09</c:v>
                </c:pt>
                <c:pt idx="5">
                  <c:v>0.09</c:v>
                </c:pt>
              </c:numCache>
            </c:numRef>
          </c:val>
          <c:extLst>
            <c:ext xmlns:c16="http://schemas.microsoft.com/office/drawing/2014/chart" uri="{C3380CC4-5D6E-409C-BE32-E72D297353CC}">
              <c16:uniqueId val="{00000002-CCF6-43AA-8C4E-7F00F8C70B91}"/>
            </c:ext>
          </c:extLst>
        </c:ser>
        <c:ser>
          <c:idx val="3"/>
          <c:order val="3"/>
          <c:tx>
            <c:strRef>
              <c:f>Sheet1!$E$1</c:f>
              <c:strCache>
                <c:ptCount val="1"/>
                <c:pt idx="0">
                  <c:v>Very Unacc.</c:v>
                </c:pt>
              </c:strCache>
            </c:strRef>
          </c:tx>
          <c:spPr>
            <a:solidFill>
              <a:schemeClr val="accent4"/>
            </a:solidFill>
            <a:ln>
              <a:noFill/>
            </a:ln>
          </c:spPr>
          <c:invertIfNegative val="0"/>
          <c:dLbls>
            <c:dLbl>
              <c:idx val="0"/>
              <c:spPr>
                <a:noFill/>
                <a:ln>
                  <a:noFill/>
                </a:ln>
                <a:effectLst/>
              </c:spPr>
              <c:txPr>
                <a:bodyPr wrap="square" lIns="38100" tIns="19050" rIns="38100" bIns="19050" anchor="ctr">
                  <a:spAutoFit/>
                </a:bodyPr>
                <a:lstStyle/>
                <a:p>
                  <a:pPr>
                    <a:defRPr sz="1600">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CF6-43AA-8C4E-7F00F8C70B91}"/>
                </c:ext>
              </c:extLst>
            </c:dLbl>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Dedicating a small percentage of funds from existing city budgets, 
with no increase in taxes</c:v>
                </c:pt>
                <c:pt idx="1">
                  <c:v>Dedicating a small percentage of funds from existing city budgets</c:v>
                </c:pt>
                <c:pt idx="2">
                  <c:v>A tax on corporations</c:v>
                </c:pt>
                <c:pt idx="3">
                  <c:v>A tax on cannabis businesses</c:v>
                </c:pt>
                <c:pt idx="4">
                  <c:v>A tax on very high-income households</c:v>
                </c:pt>
                <c:pt idx="5">
                  <c:v>A tax on digital advertising</c:v>
                </c:pt>
              </c:strCache>
            </c:strRef>
          </c:cat>
          <c:val>
            <c:numRef>
              <c:f>Sheet1!$E$2:$E$7</c:f>
              <c:numCache>
                <c:formatCode>0%</c:formatCode>
                <c:ptCount val="6"/>
                <c:pt idx="0">
                  <c:v>0.1</c:v>
                </c:pt>
                <c:pt idx="1">
                  <c:v>0.13</c:v>
                </c:pt>
                <c:pt idx="2">
                  <c:v>0.22</c:v>
                </c:pt>
                <c:pt idx="3">
                  <c:v>0.22</c:v>
                </c:pt>
                <c:pt idx="4">
                  <c:v>0.27</c:v>
                </c:pt>
                <c:pt idx="5">
                  <c:v>0.25</c:v>
                </c:pt>
              </c:numCache>
            </c:numRef>
          </c:val>
          <c:extLst>
            <c:ext xmlns:c16="http://schemas.microsoft.com/office/drawing/2014/chart" uri="{C3380CC4-5D6E-409C-BE32-E72D297353CC}">
              <c16:uniqueId val="{00000003-CCF6-43AA-8C4E-7F00F8C70B91}"/>
            </c:ext>
          </c:extLst>
        </c:ser>
        <c:ser>
          <c:idx val="4"/>
          <c:order val="4"/>
          <c:tx>
            <c:strRef>
              <c:f>Sheet1!$F$1</c:f>
              <c:strCache>
                <c:ptCount val="1"/>
                <c:pt idx="0">
                  <c:v>Don't Know</c:v>
                </c:pt>
              </c:strCache>
            </c:strRef>
          </c:tx>
          <c:spPr>
            <a:solidFill>
              <a:schemeClr val="accent6"/>
            </a:solidFill>
            <a:ln>
              <a:noFill/>
            </a:ln>
          </c:spPr>
          <c:invertIfNegative val="0"/>
          <c:dLbls>
            <c:dLbl>
              <c:idx val="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5CD-48A6-864B-ADE618FF9708}"/>
                </c:ext>
              </c:extLst>
            </c:dLbl>
            <c:spPr>
              <a:noFill/>
              <a:ln>
                <a:noFill/>
              </a:ln>
              <a:effectLst/>
            </c:spPr>
            <c:txPr>
              <a:bodyPr wrap="square" lIns="38100" tIns="19050" rIns="38100" bIns="19050" anchor="ctr">
                <a:spAutoFit/>
              </a:bodyPr>
              <a:lstStyle/>
              <a:p>
                <a:pPr>
                  <a:defRPr sz="1000"/>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Sheet1!$A$2:$A$7</c:f>
              <c:strCache>
                <c:ptCount val="6"/>
                <c:pt idx="0">
                  <c:v>Dedicating a small percentage of funds from existing city budgets, 
with no increase in taxes</c:v>
                </c:pt>
                <c:pt idx="1">
                  <c:v>Dedicating a small percentage of funds from existing city budgets</c:v>
                </c:pt>
                <c:pt idx="2">
                  <c:v>A tax on corporations</c:v>
                </c:pt>
                <c:pt idx="3">
                  <c:v>A tax on cannabis businesses</c:v>
                </c:pt>
                <c:pt idx="4">
                  <c:v>A tax on very high-income households</c:v>
                </c:pt>
                <c:pt idx="5">
                  <c:v>A tax on digital advertising</c:v>
                </c:pt>
              </c:strCache>
            </c:strRef>
          </c:cat>
          <c:val>
            <c:numRef>
              <c:f>Sheet1!$F$2:$F$7</c:f>
              <c:numCache>
                <c:formatCode>0%</c:formatCode>
                <c:ptCount val="6"/>
                <c:pt idx="0">
                  <c:v>0.03</c:v>
                </c:pt>
                <c:pt idx="1">
                  <c:v>0.03</c:v>
                </c:pt>
                <c:pt idx="2">
                  <c:v>0.02</c:v>
                </c:pt>
                <c:pt idx="3">
                  <c:v>0.02</c:v>
                </c:pt>
                <c:pt idx="4">
                  <c:v>0.02</c:v>
                </c:pt>
                <c:pt idx="5">
                  <c:v>0.05</c:v>
                </c:pt>
              </c:numCache>
            </c:numRef>
          </c:val>
          <c:extLst>
            <c:ext xmlns:c16="http://schemas.microsoft.com/office/drawing/2014/chart" uri="{C3380CC4-5D6E-409C-BE32-E72D297353CC}">
              <c16:uniqueId val="{00000005-CCF6-43AA-8C4E-7F00F8C70B91}"/>
            </c:ext>
          </c:extLst>
        </c:ser>
        <c:dLbls>
          <c:dLblPos val="ctr"/>
          <c:showLegendKey val="0"/>
          <c:showVal val="1"/>
          <c:showCatName val="0"/>
          <c:showSerName val="0"/>
          <c:showPercent val="0"/>
          <c:showBubbleSize val="0"/>
        </c:dLbls>
        <c:gapWidth val="60"/>
        <c:overlap val="100"/>
        <c:axId val="251015968"/>
        <c:axId val="251016360"/>
      </c:barChart>
      <c:catAx>
        <c:axId val="251015968"/>
        <c:scaling>
          <c:orientation val="maxMin"/>
        </c:scaling>
        <c:delete val="0"/>
        <c:axPos val="l"/>
        <c:numFmt formatCode="General" sourceLinked="1"/>
        <c:majorTickMark val="none"/>
        <c:minorTickMark val="none"/>
        <c:tickLblPos val="nextTo"/>
        <c:spPr>
          <a:ln>
            <a:noFill/>
          </a:ln>
        </c:spPr>
        <c:txPr>
          <a:bodyPr/>
          <a:lstStyle/>
          <a:p>
            <a:pPr algn="r">
              <a:lnSpc>
                <a:spcPts val="1600"/>
              </a:lnSpc>
              <a:defRPr sz="1800"/>
            </a:pPr>
            <a:endParaRPr lang="en-US"/>
          </a:p>
        </c:txPr>
        <c:crossAx val="251016360"/>
        <c:crosses val="autoZero"/>
        <c:auto val="1"/>
        <c:lblAlgn val="ctr"/>
        <c:lblOffset val="0"/>
        <c:noMultiLvlLbl val="0"/>
      </c:catAx>
      <c:valAx>
        <c:axId val="251016360"/>
        <c:scaling>
          <c:orientation val="minMax"/>
          <c:max val="1"/>
          <c:min val="0"/>
        </c:scaling>
        <c:delete val="1"/>
        <c:axPos val="b"/>
        <c:numFmt formatCode="0%" sourceLinked="1"/>
        <c:majorTickMark val="out"/>
        <c:minorTickMark val="none"/>
        <c:tickLblPos val="nextTo"/>
        <c:crossAx val="251015968"/>
        <c:crosses val="max"/>
        <c:crossBetween val="between"/>
        <c:majorUnit val="0.2"/>
      </c:valAx>
    </c:plotArea>
    <c:legend>
      <c:legendPos val="t"/>
      <c:layout>
        <c:manualLayout>
          <c:xMode val="edge"/>
          <c:yMode val="edge"/>
          <c:x val="0.25604218636601356"/>
          <c:y val="4.9895603381027359E-2"/>
          <c:w val="0.7220233355409692"/>
          <c:h val="6.018313388915493E-2"/>
        </c:manualLayout>
      </c:layout>
      <c:overlay val="0"/>
      <c:txPr>
        <a:bodyPr/>
        <a:lstStyle/>
        <a:p>
          <a:pPr>
            <a:defRPr sz="13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984596272538145"/>
          <c:y val="0.12751110056187315"/>
          <c:w val="0.45133958070257429"/>
          <c:h val="0.81067457196900761"/>
        </c:manualLayout>
      </c:layout>
      <c:barChart>
        <c:barDir val="bar"/>
        <c:grouping val="percentStacked"/>
        <c:varyColors val="0"/>
        <c:ser>
          <c:idx val="0"/>
          <c:order val="0"/>
          <c:tx>
            <c:strRef>
              <c:f>Sheet1!$B$1</c:f>
              <c:strCache>
                <c:ptCount val="1"/>
                <c:pt idx="0">
                  <c:v>Very Acc.</c:v>
                </c:pt>
              </c:strCache>
            </c:strRef>
          </c:tx>
          <c:spPr>
            <a:solidFill>
              <a:schemeClr val="accent1"/>
            </a:solidFill>
            <a:ln>
              <a:noFill/>
            </a:ln>
          </c:spPr>
          <c:invertIfNegative val="0"/>
          <c:dLbls>
            <c:dLbl>
              <c:idx val="5"/>
              <c:spPr>
                <a:noFill/>
                <a:ln>
                  <a:noFill/>
                </a:ln>
                <a:effectLst/>
              </c:spPr>
              <c:txPr>
                <a:bodyPr/>
                <a:lstStyle/>
                <a:p>
                  <a:pPr>
                    <a:defRPr sz="1600">
                      <a:solidFill>
                        <a:schemeClr val="accent3"/>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D129-4356-A272-AB0EC95EE3BA}"/>
                </c:ext>
              </c:extLst>
            </c:dLbl>
            <c:spPr>
              <a:noFill/>
              <a:ln>
                <a:noFill/>
              </a:ln>
              <a:effectLst/>
            </c:spPr>
            <c:txPr>
              <a:bodyPr/>
              <a:lstStyle/>
              <a:p>
                <a:pPr>
                  <a:defRPr sz="18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A tax on the sale of personal data by technology companies</c:v>
                </c:pt>
                <c:pt idx="1">
                  <c:v>A tax on the sales of high-end homes and business properties</c:v>
                </c:pt>
                <c:pt idx="2">
                  <c:v>A tax on single-use plastics</c:v>
                </c:pt>
                <c:pt idx="3">
                  <c:v>A fee on new development 
and construction</c:v>
                </c:pt>
                <c:pt idx="4">
                  <c:v>A flat annual tax charged on each property in your community</c:v>
                </c:pt>
                <c:pt idx="5">
                  <c:v>A sales tax increase</c:v>
                </c:pt>
              </c:strCache>
            </c:strRef>
          </c:cat>
          <c:val>
            <c:numRef>
              <c:f>Sheet1!$B$2:$B$7</c:f>
              <c:numCache>
                <c:formatCode>0%</c:formatCode>
                <c:ptCount val="6"/>
                <c:pt idx="0">
                  <c:v>0.41</c:v>
                </c:pt>
                <c:pt idx="1">
                  <c:v>0.38</c:v>
                </c:pt>
                <c:pt idx="2">
                  <c:v>0.32</c:v>
                </c:pt>
                <c:pt idx="3">
                  <c:v>0.24</c:v>
                </c:pt>
                <c:pt idx="4">
                  <c:v>0.13</c:v>
                </c:pt>
                <c:pt idx="5">
                  <c:v>0.08</c:v>
                </c:pt>
              </c:numCache>
            </c:numRef>
          </c:val>
          <c:extLst>
            <c:ext xmlns:c16="http://schemas.microsoft.com/office/drawing/2014/chart" uri="{C3380CC4-5D6E-409C-BE32-E72D297353CC}">
              <c16:uniqueId val="{00000000-CCF6-43AA-8C4E-7F00F8C70B91}"/>
            </c:ext>
          </c:extLst>
        </c:ser>
        <c:ser>
          <c:idx val="1"/>
          <c:order val="1"/>
          <c:tx>
            <c:strRef>
              <c:f>Sheet1!$C$1</c:f>
              <c:strCache>
                <c:ptCount val="1"/>
                <c:pt idx="0">
                  <c:v>Smwt. Acc.</c:v>
                </c:pt>
              </c:strCache>
            </c:strRef>
          </c:tx>
          <c:spPr>
            <a:solidFill>
              <a:schemeClr val="accent2"/>
            </a:solidFill>
            <a:ln w="9525">
              <a:noFill/>
            </a:ln>
          </c:spPr>
          <c:invertIfNegative val="0"/>
          <c:dLbls>
            <c:spPr>
              <a:noFill/>
              <a:ln>
                <a:noFill/>
              </a:ln>
              <a:effectLst/>
            </c:spPr>
            <c:txPr>
              <a:bodyPr wrap="square" lIns="38100" tIns="19050" rIns="38100" bIns="19050" anchor="ctr">
                <a:spAutoFit/>
              </a:bodyPr>
              <a:lstStyle/>
              <a:p>
                <a:pPr>
                  <a:defRPr sz="18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A tax on the sale of personal data by technology companies</c:v>
                </c:pt>
                <c:pt idx="1">
                  <c:v>A tax on the sales of high-end homes and business properties</c:v>
                </c:pt>
                <c:pt idx="2">
                  <c:v>A tax on single-use plastics</c:v>
                </c:pt>
                <c:pt idx="3">
                  <c:v>A fee on new development 
and construction</c:v>
                </c:pt>
                <c:pt idx="4">
                  <c:v>A flat annual tax charged on each property in your community</c:v>
                </c:pt>
                <c:pt idx="5">
                  <c:v>A sales tax increase</c:v>
                </c:pt>
              </c:strCache>
            </c:strRef>
          </c:cat>
          <c:val>
            <c:numRef>
              <c:f>Sheet1!$C$2:$C$7</c:f>
              <c:numCache>
                <c:formatCode>0%</c:formatCode>
                <c:ptCount val="6"/>
                <c:pt idx="0">
                  <c:v>0.17</c:v>
                </c:pt>
                <c:pt idx="1">
                  <c:v>0.16</c:v>
                </c:pt>
                <c:pt idx="2">
                  <c:v>0.2</c:v>
                </c:pt>
                <c:pt idx="3">
                  <c:v>0.22</c:v>
                </c:pt>
                <c:pt idx="4">
                  <c:v>0.22</c:v>
                </c:pt>
                <c:pt idx="5">
                  <c:v>0.2</c:v>
                </c:pt>
              </c:numCache>
            </c:numRef>
          </c:val>
          <c:extLst>
            <c:ext xmlns:c16="http://schemas.microsoft.com/office/drawing/2014/chart" uri="{C3380CC4-5D6E-409C-BE32-E72D297353CC}">
              <c16:uniqueId val="{00000001-CCF6-43AA-8C4E-7F00F8C70B91}"/>
            </c:ext>
          </c:extLst>
        </c:ser>
        <c:ser>
          <c:idx val="2"/>
          <c:order val="2"/>
          <c:tx>
            <c:strRef>
              <c:f>Sheet1!$D$1</c:f>
              <c:strCache>
                <c:ptCount val="1"/>
                <c:pt idx="0">
                  <c:v>Smwt. Unacc.</c:v>
                </c:pt>
              </c:strCache>
            </c:strRef>
          </c:tx>
          <c:spPr>
            <a:solidFill>
              <a:schemeClr val="accent5"/>
            </a:solidFill>
            <a:ln>
              <a:noFill/>
            </a:ln>
          </c:spPr>
          <c:invertIfNegative val="0"/>
          <c:dLbls>
            <c:dLbl>
              <c:idx val="0"/>
              <c:spPr>
                <a:noFill/>
                <a:ln>
                  <a:noFill/>
                </a:ln>
                <a:effectLst/>
              </c:spPr>
              <c:txPr>
                <a:bodyPr wrap="square" lIns="38100" tIns="19050" rIns="38100" bIns="19050" anchor="ctr">
                  <a:spAutoFit/>
                </a:bodyPr>
                <a:lstStyle/>
                <a:p>
                  <a:pPr>
                    <a:defRPr sz="1600"/>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05CD-48A6-864B-ADE618FF9708}"/>
                </c:ext>
              </c:extLst>
            </c:dLbl>
            <c:dLbl>
              <c:idx val="1"/>
              <c:spPr>
                <a:noFill/>
                <a:ln>
                  <a:noFill/>
                </a:ln>
                <a:effectLst/>
              </c:spPr>
              <c:txPr>
                <a:bodyPr wrap="square" lIns="38100" tIns="19050" rIns="38100" bIns="19050" anchor="ctr">
                  <a:spAutoFit/>
                </a:bodyPr>
                <a:lstStyle/>
                <a:p>
                  <a:pPr>
                    <a:defRPr sz="1600"/>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5-05CD-48A6-864B-ADE618FF9708}"/>
                </c:ext>
              </c:extLst>
            </c:dLbl>
            <c:spPr>
              <a:noFill/>
              <a:ln>
                <a:noFill/>
              </a:ln>
              <a:effectLst/>
            </c:spPr>
            <c:txPr>
              <a:bodyPr wrap="square" lIns="38100" tIns="19050" rIns="38100" bIns="19050" anchor="ctr">
                <a:spAutoFit/>
              </a:bodyPr>
              <a:lstStyle/>
              <a:p>
                <a:pPr>
                  <a:defRPr sz="18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A tax on the sale of personal data by technology companies</c:v>
                </c:pt>
                <c:pt idx="1">
                  <c:v>A tax on the sales of high-end homes and business properties</c:v>
                </c:pt>
                <c:pt idx="2">
                  <c:v>A tax on single-use plastics</c:v>
                </c:pt>
                <c:pt idx="3">
                  <c:v>A fee on new development 
and construction</c:v>
                </c:pt>
                <c:pt idx="4">
                  <c:v>A flat annual tax charged on each property in your community</c:v>
                </c:pt>
                <c:pt idx="5">
                  <c:v>A sales tax increase</c:v>
                </c:pt>
              </c:strCache>
            </c:strRef>
          </c:cat>
          <c:val>
            <c:numRef>
              <c:f>Sheet1!$D$2:$D$7</c:f>
              <c:numCache>
                <c:formatCode>0%</c:formatCode>
                <c:ptCount val="6"/>
                <c:pt idx="0">
                  <c:v>0.08</c:v>
                </c:pt>
                <c:pt idx="1">
                  <c:v>0.1</c:v>
                </c:pt>
                <c:pt idx="2">
                  <c:v>0.12</c:v>
                </c:pt>
                <c:pt idx="3">
                  <c:v>0.17</c:v>
                </c:pt>
                <c:pt idx="4">
                  <c:v>0.16</c:v>
                </c:pt>
                <c:pt idx="5">
                  <c:v>0.18</c:v>
                </c:pt>
              </c:numCache>
            </c:numRef>
          </c:val>
          <c:extLst>
            <c:ext xmlns:c16="http://schemas.microsoft.com/office/drawing/2014/chart" uri="{C3380CC4-5D6E-409C-BE32-E72D297353CC}">
              <c16:uniqueId val="{00000002-CCF6-43AA-8C4E-7F00F8C70B91}"/>
            </c:ext>
          </c:extLst>
        </c:ser>
        <c:ser>
          <c:idx val="3"/>
          <c:order val="3"/>
          <c:tx>
            <c:strRef>
              <c:f>Sheet1!$E$1</c:f>
              <c:strCache>
                <c:ptCount val="1"/>
                <c:pt idx="0">
                  <c:v>Very Unacc.</c:v>
                </c:pt>
              </c:strCache>
            </c:strRef>
          </c:tx>
          <c:spPr>
            <a:solidFill>
              <a:schemeClr val="accent4"/>
            </a:solidFill>
            <a:ln>
              <a:noFill/>
            </a:ln>
          </c:spPr>
          <c:invertIfNegative val="0"/>
          <c:dLbls>
            <c:dLbl>
              <c:idx val="0"/>
              <c:spPr>
                <a:noFill/>
                <a:ln>
                  <a:noFill/>
                </a:ln>
                <a:effectLst/>
              </c:spPr>
              <c:txPr>
                <a:bodyPr wrap="square" lIns="38100" tIns="19050" rIns="38100" bIns="19050" anchor="ctr">
                  <a:spAutoFit/>
                </a:bodyPr>
                <a:lstStyle/>
                <a:p>
                  <a:pPr>
                    <a:defRPr sz="1600">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CF6-43AA-8C4E-7F00F8C70B91}"/>
                </c:ext>
              </c:extLst>
            </c:dLbl>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A tax on the sale of personal data by technology companies</c:v>
                </c:pt>
                <c:pt idx="1">
                  <c:v>A tax on the sales of high-end homes and business properties</c:v>
                </c:pt>
                <c:pt idx="2">
                  <c:v>A tax on single-use plastics</c:v>
                </c:pt>
                <c:pt idx="3">
                  <c:v>A fee on new development 
and construction</c:v>
                </c:pt>
                <c:pt idx="4">
                  <c:v>A flat annual tax charged on each property in your community</c:v>
                </c:pt>
                <c:pt idx="5">
                  <c:v>A sales tax increase</c:v>
                </c:pt>
              </c:strCache>
            </c:strRef>
          </c:cat>
          <c:val>
            <c:numRef>
              <c:f>Sheet1!$E$2:$E$7</c:f>
              <c:numCache>
                <c:formatCode>0%</c:formatCode>
                <c:ptCount val="6"/>
                <c:pt idx="0">
                  <c:v>0.28999999999999998</c:v>
                </c:pt>
                <c:pt idx="1">
                  <c:v>0.33</c:v>
                </c:pt>
                <c:pt idx="2">
                  <c:v>0.32</c:v>
                </c:pt>
                <c:pt idx="3">
                  <c:v>0.34</c:v>
                </c:pt>
                <c:pt idx="4">
                  <c:v>0.44</c:v>
                </c:pt>
                <c:pt idx="5">
                  <c:v>0.54</c:v>
                </c:pt>
              </c:numCache>
            </c:numRef>
          </c:val>
          <c:extLst>
            <c:ext xmlns:c16="http://schemas.microsoft.com/office/drawing/2014/chart" uri="{C3380CC4-5D6E-409C-BE32-E72D297353CC}">
              <c16:uniqueId val="{00000003-CCF6-43AA-8C4E-7F00F8C70B91}"/>
            </c:ext>
          </c:extLst>
        </c:ser>
        <c:ser>
          <c:idx val="4"/>
          <c:order val="4"/>
          <c:tx>
            <c:strRef>
              <c:f>Sheet1!$F$1</c:f>
              <c:strCache>
                <c:ptCount val="1"/>
                <c:pt idx="0">
                  <c:v>Don't Know</c:v>
                </c:pt>
              </c:strCache>
            </c:strRef>
          </c:tx>
          <c:spPr>
            <a:solidFill>
              <a:schemeClr val="accent6"/>
            </a:solidFill>
            <a:ln>
              <a:noFill/>
            </a:ln>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129-4356-A272-AB0EC95EE3BA}"/>
                </c:ext>
              </c:extLst>
            </c:dLbl>
            <c:spPr>
              <a:noFill/>
              <a:ln>
                <a:noFill/>
              </a:ln>
              <a:effectLst/>
            </c:spPr>
            <c:txPr>
              <a:bodyPr wrap="square" lIns="38100" tIns="19050" rIns="38100" bIns="19050" anchor="ctr">
                <a:spAutoFit/>
              </a:bodyPr>
              <a:lstStyle/>
              <a:p>
                <a:pPr>
                  <a:defRPr sz="1200"/>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Sheet1!$A$2:$A$7</c:f>
              <c:strCache>
                <c:ptCount val="6"/>
                <c:pt idx="0">
                  <c:v>A tax on the sale of personal data by technology companies</c:v>
                </c:pt>
                <c:pt idx="1">
                  <c:v>A tax on the sales of high-end homes and business properties</c:v>
                </c:pt>
                <c:pt idx="2">
                  <c:v>A tax on single-use plastics</c:v>
                </c:pt>
                <c:pt idx="3">
                  <c:v>A fee on new development 
and construction</c:v>
                </c:pt>
                <c:pt idx="4">
                  <c:v>A flat annual tax charged on each property in your community</c:v>
                </c:pt>
                <c:pt idx="5">
                  <c:v>A sales tax increase</c:v>
                </c:pt>
              </c:strCache>
            </c:strRef>
          </c:cat>
          <c:val>
            <c:numRef>
              <c:f>Sheet1!$F$2:$F$7</c:f>
              <c:numCache>
                <c:formatCode>0%</c:formatCode>
                <c:ptCount val="6"/>
                <c:pt idx="0">
                  <c:v>0.06</c:v>
                </c:pt>
                <c:pt idx="1">
                  <c:v>0.03</c:v>
                </c:pt>
                <c:pt idx="2">
                  <c:v>0.04</c:v>
                </c:pt>
                <c:pt idx="3">
                  <c:v>0.03</c:v>
                </c:pt>
                <c:pt idx="4">
                  <c:v>0.05</c:v>
                </c:pt>
                <c:pt idx="5">
                  <c:v>0.01</c:v>
                </c:pt>
              </c:numCache>
            </c:numRef>
          </c:val>
          <c:extLst>
            <c:ext xmlns:c16="http://schemas.microsoft.com/office/drawing/2014/chart" uri="{C3380CC4-5D6E-409C-BE32-E72D297353CC}">
              <c16:uniqueId val="{00000005-CCF6-43AA-8C4E-7F00F8C70B91}"/>
            </c:ext>
          </c:extLst>
        </c:ser>
        <c:dLbls>
          <c:dLblPos val="ctr"/>
          <c:showLegendKey val="0"/>
          <c:showVal val="1"/>
          <c:showCatName val="0"/>
          <c:showSerName val="0"/>
          <c:showPercent val="0"/>
          <c:showBubbleSize val="0"/>
        </c:dLbls>
        <c:gapWidth val="60"/>
        <c:overlap val="100"/>
        <c:axId val="251015968"/>
        <c:axId val="251016360"/>
      </c:barChart>
      <c:catAx>
        <c:axId val="251015968"/>
        <c:scaling>
          <c:orientation val="maxMin"/>
        </c:scaling>
        <c:delete val="0"/>
        <c:axPos val="l"/>
        <c:numFmt formatCode="General" sourceLinked="1"/>
        <c:majorTickMark val="none"/>
        <c:minorTickMark val="none"/>
        <c:tickLblPos val="nextTo"/>
        <c:spPr>
          <a:ln>
            <a:noFill/>
          </a:ln>
        </c:spPr>
        <c:txPr>
          <a:bodyPr/>
          <a:lstStyle/>
          <a:p>
            <a:pPr algn="r">
              <a:lnSpc>
                <a:spcPts val="1600"/>
              </a:lnSpc>
              <a:defRPr sz="1800"/>
            </a:pPr>
            <a:endParaRPr lang="en-US"/>
          </a:p>
        </c:txPr>
        <c:crossAx val="251016360"/>
        <c:crosses val="autoZero"/>
        <c:auto val="1"/>
        <c:lblAlgn val="ctr"/>
        <c:lblOffset val="0"/>
        <c:noMultiLvlLbl val="0"/>
      </c:catAx>
      <c:valAx>
        <c:axId val="251016360"/>
        <c:scaling>
          <c:orientation val="minMax"/>
          <c:max val="1"/>
          <c:min val="0"/>
        </c:scaling>
        <c:delete val="1"/>
        <c:axPos val="b"/>
        <c:numFmt formatCode="0%" sourceLinked="1"/>
        <c:majorTickMark val="out"/>
        <c:minorTickMark val="none"/>
        <c:tickLblPos val="nextTo"/>
        <c:crossAx val="251015968"/>
        <c:crosses val="max"/>
        <c:crossBetween val="between"/>
        <c:majorUnit val="0.2"/>
      </c:valAx>
    </c:plotArea>
    <c:legend>
      <c:legendPos val="t"/>
      <c:layout>
        <c:manualLayout>
          <c:xMode val="edge"/>
          <c:yMode val="edge"/>
          <c:x val="0.25604218636601356"/>
          <c:y val="4.9895603381027359E-2"/>
          <c:w val="0.7220233355409692"/>
          <c:h val="6.018313388915493E-2"/>
        </c:manualLayout>
      </c:layout>
      <c:overlay val="0"/>
      <c:txPr>
        <a:bodyPr/>
        <a:lstStyle/>
        <a:p>
          <a:pPr>
            <a:defRPr sz="13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62443863191894"/>
          <c:y val="1.4928875390677512E-3"/>
          <c:w val="0.58520979059217237"/>
          <c:h val="0.97029454570887941"/>
        </c:manualLayout>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1"/>
            <c:invertIfNegative val="0"/>
            <c:bubble3D val="0"/>
            <c:spPr>
              <a:solidFill>
                <a:schemeClr val="accent4"/>
              </a:solidFill>
              <a:ln>
                <a:noFill/>
              </a:ln>
              <a:effectLst/>
            </c:spPr>
            <c:extLst>
              <c:ext xmlns:c16="http://schemas.microsoft.com/office/drawing/2014/chart" uri="{C3380CC4-5D6E-409C-BE32-E72D297353CC}">
                <c16:uniqueId val="{00000001-C106-4DD4-99B1-6BB5DA2295FA}"/>
              </c:ext>
            </c:extLst>
          </c:dPt>
          <c:dPt>
            <c:idx val="2"/>
            <c:invertIfNegative val="0"/>
            <c:bubble3D val="0"/>
            <c:spPr>
              <a:solidFill>
                <a:schemeClr val="accent6"/>
              </a:solidFill>
              <a:ln>
                <a:noFill/>
              </a:ln>
              <a:effectLst/>
            </c:spPr>
            <c:extLst>
              <c:ext xmlns:c16="http://schemas.microsoft.com/office/drawing/2014/chart" uri="{C3380CC4-5D6E-409C-BE32-E72D297353CC}">
                <c16:uniqueId val="{00000003-C106-4DD4-99B1-6BB5DA2295FA}"/>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0-8D71-422E-9ADA-70C93B778580}"/>
              </c:ext>
            </c:extLst>
          </c:dPt>
          <c:dPt>
            <c:idx val="4"/>
            <c:invertIfNegative val="0"/>
            <c:bubble3D val="0"/>
            <c:spPr>
              <a:solidFill>
                <a:schemeClr val="accent4"/>
              </a:solidFill>
              <a:ln>
                <a:noFill/>
              </a:ln>
              <a:effectLst/>
            </c:spPr>
            <c:extLst>
              <c:ext xmlns:c16="http://schemas.microsoft.com/office/drawing/2014/chart" uri="{C3380CC4-5D6E-409C-BE32-E72D297353CC}">
                <c16:uniqueId val="{00000005-C106-4DD4-99B1-6BB5DA2295FA}"/>
              </c:ext>
            </c:extLst>
          </c:dPt>
          <c:dPt>
            <c:idx val="5"/>
            <c:invertIfNegative val="0"/>
            <c:bubble3D val="0"/>
            <c:spPr>
              <a:solidFill>
                <a:schemeClr val="accent5"/>
              </a:solidFill>
              <a:ln>
                <a:noFill/>
              </a:ln>
              <a:effectLst/>
            </c:spPr>
            <c:extLst>
              <c:ext xmlns:c16="http://schemas.microsoft.com/office/drawing/2014/chart" uri="{C3380CC4-5D6E-409C-BE32-E72D297353CC}">
                <c16:uniqueId val="{00000007-C106-4DD4-99B1-6BB5DA2295FA}"/>
              </c:ext>
            </c:extLst>
          </c:dPt>
          <c:dPt>
            <c:idx val="6"/>
            <c:invertIfNegative val="0"/>
            <c:bubble3D val="0"/>
            <c:spPr>
              <a:solidFill>
                <a:schemeClr val="accent6"/>
              </a:solidFill>
              <a:ln>
                <a:noFill/>
              </a:ln>
              <a:effectLst/>
            </c:spPr>
            <c:extLst>
              <c:ext xmlns:c16="http://schemas.microsoft.com/office/drawing/2014/chart" uri="{C3380CC4-5D6E-409C-BE32-E72D297353CC}">
                <c16:uniqueId val="{00000009-C106-4DD4-99B1-6BB5DA2295FA}"/>
              </c:ext>
            </c:extLst>
          </c:dPt>
          <c:dPt>
            <c:idx val="8"/>
            <c:invertIfNegative val="0"/>
            <c:bubble3D val="0"/>
            <c:spPr>
              <a:solidFill>
                <a:schemeClr val="accent6"/>
              </a:solidFill>
              <a:ln>
                <a:noFill/>
              </a:ln>
              <a:effectLst/>
            </c:spPr>
            <c:extLst>
              <c:ext xmlns:c16="http://schemas.microsoft.com/office/drawing/2014/chart" uri="{C3380CC4-5D6E-409C-BE32-E72D297353CC}">
                <c16:uniqueId val="{0000000B-C106-4DD4-99B1-6BB5DA2295FA}"/>
              </c:ext>
            </c:extLst>
          </c:dPt>
          <c:dLbls>
            <c:numFmt formatCode="0%" sourceLinked="0"/>
            <c:spPr>
              <a:noFill/>
              <a:ln>
                <a:noFill/>
              </a:ln>
              <a:effectLst/>
            </c:spPr>
            <c:txPr>
              <a:bodyPr rot="0" spcFirstLastPara="1" vertOverflow="overflow" horzOverflow="overflow" vert="horz" wrap="non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Setting aside existing dollars is a good way to fund children and youth.  Children are a huge and important part of our community, but right now almost no money is invested in them.  By dedicating a small proportion of existing city budgets, we can shift p</c:v>
                </c:pt>
                <c:pt idx="1">
                  <c:v>Setting aside existing dollars is a bad way to fund children and youth. Shifting money to childcare or afterschool programs right now means less funding to provide affordable housing or fight crime (SPLIT SAMPLE A ONLY: and it’s essentially a way of defund</c:v>
                </c:pt>
                <c:pt idx="2">
                  <c:v>Both/Neither/Don't Know</c:v>
                </c:pt>
              </c:strCache>
            </c:strRef>
          </c:cat>
          <c:val>
            <c:numRef>
              <c:f>Sheet1!$B$2:$B$4</c:f>
              <c:numCache>
                <c:formatCode>0%</c:formatCode>
                <c:ptCount val="3"/>
                <c:pt idx="0">
                  <c:v>0.69</c:v>
                </c:pt>
                <c:pt idx="1">
                  <c:v>0.16</c:v>
                </c:pt>
                <c:pt idx="2">
                  <c:v>0.14000000000000001</c:v>
                </c:pt>
              </c:numCache>
            </c:numRef>
          </c:val>
          <c:extLst>
            <c:ext xmlns:c16="http://schemas.microsoft.com/office/drawing/2014/chart" uri="{C3380CC4-5D6E-409C-BE32-E72D297353CC}">
              <c16:uniqueId val="{0000000C-C106-4DD4-99B1-6BB5DA2295FA}"/>
            </c:ext>
          </c:extLst>
        </c:ser>
        <c:dLbls>
          <c:showLegendKey val="0"/>
          <c:showVal val="0"/>
          <c:showCatName val="0"/>
          <c:showSerName val="0"/>
          <c:showPercent val="0"/>
          <c:showBubbleSize val="0"/>
        </c:dLbls>
        <c:gapWidth val="21"/>
        <c:axId val="249318424"/>
        <c:axId val="249318816"/>
      </c:barChart>
      <c:catAx>
        <c:axId val="249318424"/>
        <c:scaling>
          <c:orientation val="maxMin"/>
        </c:scaling>
        <c:delete val="1"/>
        <c:axPos val="l"/>
        <c:numFmt formatCode="General" sourceLinked="1"/>
        <c:majorTickMark val="none"/>
        <c:minorTickMark val="none"/>
        <c:tickLblPos val="nextTo"/>
        <c:crossAx val="249318816"/>
        <c:crosses val="autoZero"/>
        <c:auto val="1"/>
        <c:lblAlgn val="ctr"/>
        <c:lblOffset val="0"/>
        <c:noMultiLvlLbl val="0"/>
      </c:catAx>
      <c:valAx>
        <c:axId val="249318816"/>
        <c:scaling>
          <c:orientation val="minMax"/>
        </c:scaling>
        <c:delete val="1"/>
        <c:axPos val="b"/>
        <c:numFmt formatCode="0%" sourceLinked="0"/>
        <c:majorTickMark val="out"/>
        <c:minorTickMark val="none"/>
        <c:tickLblPos val="nextTo"/>
        <c:crossAx val="249318424"/>
        <c:crosses val="max"/>
        <c:crossBetween val="between"/>
        <c:majorUnit val="0.15000000000000002"/>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069381961945591"/>
          <c:y val="0.10865887515157098"/>
          <c:w val="0.66935976507783201"/>
          <c:h val="0.89134088502095132"/>
        </c:manualLayout>
      </c:layout>
      <c:barChart>
        <c:barDir val="bar"/>
        <c:grouping val="percentStacked"/>
        <c:varyColors val="0"/>
        <c:ser>
          <c:idx val="0"/>
          <c:order val="0"/>
          <c:tx>
            <c:strRef>
              <c:f>Sheet1!$B$1</c:f>
              <c:strCache>
                <c:ptCount val="1"/>
                <c:pt idx="0">
                  <c:v>Right Direction</c:v>
                </c:pt>
              </c:strCache>
            </c:strRef>
          </c:tx>
          <c:spPr>
            <a:solidFill>
              <a:schemeClr val="accent1"/>
            </a:solidFill>
            <a:ln>
              <a:noFill/>
            </a:ln>
          </c:spPr>
          <c:invertIfNegative val="0"/>
          <c:dLbls>
            <c:spPr>
              <a:noFill/>
              <a:ln>
                <a:noFill/>
              </a:ln>
              <a:effectLst/>
            </c:spPr>
            <c:txPr>
              <a:bodyPr wrap="square" lIns="38100" tIns="19050" rIns="38100" bIns="19050" anchor="ctr">
                <a:spAutoFit/>
              </a:bodyPr>
              <a:lstStyle/>
              <a:p>
                <a:pPr>
                  <a:defRPr>
                    <a:solidFill>
                      <a:schemeClr val="accent3"/>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May 2023</c:v>
                </c:pt>
                <c:pt idx="1">
                  <c:v>December 2022</c:v>
                </c:pt>
                <c:pt idx="2">
                  <c:v>November/December 2021</c:v>
                </c:pt>
                <c:pt idx="3">
                  <c:v>March/April 2021</c:v>
                </c:pt>
                <c:pt idx="4">
                  <c:v>September 2020</c:v>
                </c:pt>
                <c:pt idx="5">
                  <c:v>November 2019</c:v>
                </c:pt>
                <c:pt idx="6">
                  <c:v>May/June 2019</c:v>
                </c:pt>
                <c:pt idx="7">
                  <c:v>March 2019</c:v>
                </c:pt>
              </c:strCache>
            </c:strRef>
          </c:cat>
          <c:val>
            <c:numRef>
              <c:f>Sheet1!$B$2:$B$9</c:f>
              <c:numCache>
                <c:formatCode>0%</c:formatCode>
                <c:ptCount val="8"/>
                <c:pt idx="0">
                  <c:v>0.34</c:v>
                </c:pt>
                <c:pt idx="1">
                  <c:v>0.41</c:v>
                </c:pt>
                <c:pt idx="2">
                  <c:v>0.38</c:v>
                </c:pt>
                <c:pt idx="3">
                  <c:v>0.46</c:v>
                </c:pt>
                <c:pt idx="4">
                  <c:v>0.36</c:v>
                </c:pt>
                <c:pt idx="5">
                  <c:v>0.4</c:v>
                </c:pt>
                <c:pt idx="6">
                  <c:v>0.4</c:v>
                </c:pt>
                <c:pt idx="7">
                  <c:v>0.43</c:v>
                </c:pt>
              </c:numCache>
            </c:numRef>
          </c:val>
          <c:extLst>
            <c:ext xmlns:c16="http://schemas.microsoft.com/office/drawing/2014/chart" uri="{C3380CC4-5D6E-409C-BE32-E72D297353CC}">
              <c16:uniqueId val="{00000000-83AA-4124-BA4B-1707C4CC7E75}"/>
            </c:ext>
          </c:extLst>
        </c:ser>
        <c:ser>
          <c:idx val="1"/>
          <c:order val="1"/>
          <c:tx>
            <c:strRef>
              <c:f>Sheet1!$C$1</c:f>
              <c:strCache>
                <c:ptCount val="1"/>
                <c:pt idx="0">
                  <c:v>Don't Know</c:v>
                </c:pt>
              </c:strCache>
            </c:strRef>
          </c:tx>
          <c:spPr>
            <a:solidFill>
              <a:schemeClr val="accent6"/>
            </a:solidFill>
            <a:ln w="9525">
              <a:noFill/>
            </a:ln>
          </c:spPr>
          <c:invertIfNegative val="0"/>
          <c:dLbls>
            <c:spPr>
              <a:noFill/>
              <a:ln>
                <a:noFill/>
              </a:ln>
              <a:effectLst/>
            </c:spPr>
            <c:txPr>
              <a:bodyPr wrap="square" lIns="38100" tIns="19050" rIns="38100" bIns="19050" anchor="ctr">
                <a:spAutoFit/>
              </a:bodyPr>
              <a:lstStyle/>
              <a:p>
                <a:pPr>
                  <a:defRPr sz="1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May 2023</c:v>
                </c:pt>
                <c:pt idx="1">
                  <c:v>December 2022</c:v>
                </c:pt>
                <c:pt idx="2">
                  <c:v>November/December 2021</c:v>
                </c:pt>
                <c:pt idx="3">
                  <c:v>March/April 2021</c:v>
                </c:pt>
                <c:pt idx="4">
                  <c:v>September 2020</c:v>
                </c:pt>
                <c:pt idx="5">
                  <c:v>November 2019</c:v>
                </c:pt>
                <c:pt idx="6">
                  <c:v>May/June 2019</c:v>
                </c:pt>
                <c:pt idx="7">
                  <c:v>March 2019</c:v>
                </c:pt>
              </c:strCache>
            </c:strRef>
          </c:cat>
          <c:val>
            <c:numRef>
              <c:f>Sheet1!$C$2:$C$9</c:f>
              <c:numCache>
                <c:formatCode>0%</c:formatCode>
                <c:ptCount val="8"/>
                <c:pt idx="0">
                  <c:v>0.09</c:v>
                </c:pt>
                <c:pt idx="1">
                  <c:v>0.09</c:v>
                </c:pt>
                <c:pt idx="2">
                  <c:v>0.08</c:v>
                </c:pt>
                <c:pt idx="3">
                  <c:v>0.09</c:v>
                </c:pt>
                <c:pt idx="4">
                  <c:v>0.09</c:v>
                </c:pt>
                <c:pt idx="5">
                  <c:v>7.0000000000000007E-2</c:v>
                </c:pt>
                <c:pt idx="6">
                  <c:v>0.1</c:v>
                </c:pt>
                <c:pt idx="7">
                  <c:v>0.09</c:v>
                </c:pt>
              </c:numCache>
            </c:numRef>
          </c:val>
          <c:extLst>
            <c:ext xmlns:c16="http://schemas.microsoft.com/office/drawing/2014/chart" uri="{C3380CC4-5D6E-409C-BE32-E72D297353CC}">
              <c16:uniqueId val="{00000006-3189-49B6-9C6A-312EEFBA405F}"/>
            </c:ext>
          </c:extLst>
        </c:ser>
        <c:ser>
          <c:idx val="2"/>
          <c:order val="2"/>
          <c:tx>
            <c:strRef>
              <c:f>Sheet1!$D$1</c:f>
              <c:strCache>
                <c:ptCount val="1"/>
                <c:pt idx="0">
                  <c:v>Wrong Track</c:v>
                </c:pt>
              </c:strCache>
            </c:strRef>
          </c:tx>
          <c:spPr>
            <a:solidFill>
              <a:schemeClr val="accent4"/>
            </a:solidFill>
            <a:ln>
              <a:noFill/>
            </a:ln>
          </c:spPr>
          <c:invertIfNegative val="0"/>
          <c:dLbls>
            <c:spPr>
              <a:noFill/>
              <a:ln>
                <a:noFill/>
              </a:ln>
              <a:effectLst/>
            </c:spPr>
            <c:txPr>
              <a:bodyPr wrap="square" lIns="38100" tIns="19050" rIns="38100" bIns="19050" anchor="ctr">
                <a:spAutoFit/>
              </a:bodyPr>
              <a:lstStyle/>
              <a:p>
                <a:pPr>
                  <a:defRPr>
                    <a:solidFill>
                      <a:schemeClr val="accent3"/>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May 2023</c:v>
                </c:pt>
                <c:pt idx="1">
                  <c:v>December 2022</c:v>
                </c:pt>
                <c:pt idx="2">
                  <c:v>November/December 2021</c:v>
                </c:pt>
                <c:pt idx="3">
                  <c:v>March/April 2021</c:v>
                </c:pt>
                <c:pt idx="4">
                  <c:v>September 2020</c:v>
                </c:pt>
                <c:pt idx="5">
                  <c:v>November 2019</c:v>
                </c:pt>
                <c:pt idx="6">
                  <c:v>May/June 2019</c:v>
                </c:pt>
                <c:pt idx="7">
                  <c:v>March 2019</c:v>
                </c:pt>
              </c:strCache>
            </c:strRef>
          </c:cat>
          <c:val>
            <c:numRef>
              <c:f>Sheet1!$D$2:$D$9</c:f>
              <c:numCache>
                <c:formatCode>0%</c:formatCode>
                <c:ptCount val="8"/>
                <c:pt idx="0">
                  <c:v>0.56999999999999995</c:v>
                </c:pt>
                <c:pt idx="1">
                  <c:v>0.5</c:v>
                </c:pt>
                <c:pt idx="2">
                  <c:v>0.54</c:v>
                </c:pt>
                <c:pt idx="3">
                  <c:v>0.45</c:v>
                </c:pt>
                <c:pt idx="4">
                  <c:v>0.55000000000000004</c:v>
                </c:pt>
                <c:pt idx="5">
                  <c:v>0.53</c:v>
                </c:pt>
                <c:pt idx="6">
                  <c:v>0.51</c:v>
                </c:pt>
                <c:pt idx="7">
                  <c:v>0.48</c:v>
                </c:pt>
              </c:numCache>
            </c:numRef>
          </c:val>
          <c:extLst>
            <c:ext xmlns:c16="http://schemas.microsoft.com/office/drawing/2014/chart" uri="{C3380CC4-5D6E-409C-BE32-E72D297353CC}">
              <c16:uniqueId val="{0000000B-3189-49B6-9C6A-312EEFBA405F}"/>
            </c:ext>
          </c:extLst>
        </c:ser>
        <c:dLbls>
          <c:showLegendKey val="0"/>
          <c:showVal val="1"/>
          <c:showCatName val="0"/>
          <c:showSerName val="0"/>
          <c:showPercent val="0"/>
          <c:showBubbleSize val="0"/>
        </c:dLbls>
        <c:gapWidth val="39"/>
        <c:overlap val="100"/>
        <c:axId val="248961216"/>
        <c:axId val="248961608"/>
      </c:barChart>
      <c:catAx>
        <c:axId val="248961216"/>
        <c:scaling>
          <c:orientation val="maxMin"/>
        </c:scaling>
        <c:delete val="0"/>
        <c:axPos val="l"/>
        <c:numFmt formatCode="General" sourceLinked="1"/>
        <c:majorTickMark val="none"/>
        <c:minorTickMark val="none"/>
        <c:tickLblPos val="nextTo"/>
        <c:spPr>
          <a:ln>
            <a:noFill/>
          </a:ln>
        </c:spPr>
        <c:txPr>
          <a:bodyPr/>
          <a:lstStyle/>
          <a:p>
            <a:pPr algn="r">
              <a:lnSpc>
                <a:spcPct val="100000"/>
              </a:lnSpc>
              <a:defRPr sz="1800"/>
            </a:pPr>
            <a:endParaRPr lang="en-US"/>
          </a:p>
        </c:txPr>
        <c:crossAx val="248961608"/>
        <c:crosses val="autoZero"/>
        <c:auto val="1"/>
        <c:lblAlgn val="ctr"/>
        <c:lblOffset val="0"/>
        <c:noMultiLvlLbl val="0"/>
      </c:catAx>
      <c:valAx>
        <c:axId val="248961608"/>
        <c:scaling>
          <c:orientation val="minMax"/>
          <c:max val="1"/>
          <c:min val="0"/>
        </c:scaling>
        <c:delete val="1"/>
        <c:axPos val="b"/>
        <c:numFmt formatCode="0%" sourceLinked="1"/>
        <c:majorTickMark val="out"/>
        <c:minorTickMark val="none"/>
        <c:tickLblPos val="nextTo"/>
        <c:crossAx val="248961216"/>
        <c:crosses val="max"/>
        <c:crossBetween val="between"/>
        <c:majorUnit val="0.2"/>
      </c:valAx>
    </c:plotArea>
    <c:legend>
      <c:legendPos val="t"/>
      <c:layout>
        <c:manualLayout>
          <c:xMode val="edge"/>
          <c:yMode val="edge"/>
          <c:x val="0.42625153358364437"/>
          <c:y val="2.4366471734892786E-2"/>
          <c:w val="0.46859752828533863"/>
          <c:h val="6.9806823763257669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570241012999923"/>
          <c:y val="6.1623859252987094E-3"/>
          <c:w val="0.73216940861638502"/>
          <c:h val="0.92614772730721473"/>
        </c:manualLayout>
      </c:layout>
      <c:barChart>
        <c:barDir val="bar"/>
        <c:grouping val="stacked"/>
        <c:varyColors val="0"/>
        <c:ser>
          <c:idx val="0"/>
          <c:order val="0"/>
          <c:tx>
            <c:strRef>
              <c:f>Sheet1!$B$1</c:f>
              <c:strCache>
                <c:ptCount val="1"/>
                <c:pt idx="0">
                  <c:v>Good Way</c:v>
                </c:pt>
              </c:strCache>
            </c:strRef>
          </c:tx>
          <c:spPr>
            <a:solidFill>
              <a:schemeClr val="accent1"/>
            </a:solidFill>
            <a:ln>
              <a:noFill/>
            </a:ln>
          </c:spPr>
          <c:invertIfNegative val="0"/>
          <c:dPt>
            <c:idx val="0"/>
            <c:invertIfNegative val="0"/>
            <c:bubble3D val="0"/>
            <c:extLst>
              <c:ext xmlns:c16="http://schemas.microsoft.com/office/drawing/2014/chart" uri="{C3380CC4-5D6E-409C-BE32-E72D297353CC}">
                <c16:uniqueId val="{00000000-4A88-4C6D-A2A8-796A1889CAC1}"/>
              </c:ext>
            </c:extLst>
          </c:dPt>
          <c:dPt>
            <c:idx val="2"/>
            <c:invertIfNegative val="0"/>
            <c:bubble3D val="0"/>
            <c:extLst>
              <c:ext xmlns:c16="http://schemas.microsoft.com/office/drawing/2014/chart" uri="{C3380CC4-5D6E-409C-BE32-E72D297353CC}">
                <c16:uniqueId val="{00000002-4A88-4C6D-A2A8-796A1889CAC1}"/>
              </c:ext>
            </c:extLst>
          </c:dPt>
          <c:dPt>
            <c:idx val="3"/>
            <c:invertIfNegative val="0"/>
            <c:bubble3D val="0"/>
            <c:extLst>
              <c:ext xmlns:c16="http://schemas.microsoft.com/office/drawing/2014/chart" uri="{C3380CC4-5D6E-409C-BE32-E72D297353CC}">
                <c16:uniqueId val="{00000003-4A88-4C6D-A2A8-796A1889CAC1}"/>
              </c:ext>
            </c:extLst>
          </c:dPt>
          <c:dPt>
            <c:idx val="4"/>
            <c:invertIfNegative val="0"/>
            <c:bubble3D val="0"/>
            <c:extLst>
              <c:ext xmlns:c16="http://schemas.microsoft.com/office/drawing/2014/chart" uri="{C3380CC4-5D6E-409C-BE32-E72D297353CC}">
                <c16:uniqueId val="{00000004-4A88-4C6D-A2A8-796A1889CAC1}"/>
              </c:ext>
            </c:extLst>
          </c:dPt>
          <c:dPt>
            <c:idx val="6"/>
            <c:invertIfNegative val="0"/>
            <c:bubble3D val="0"/>
            <c:extLst>
              <c:ext xmlns:c16="http://schemas.microsoft.com/office/drawing/2014/chart" uri="{C3380CC4-5D6E-409C-BE32-E72D297353CC}">
                <c16:uniqueId val="{00000006-4A88-4C6D-A2A8-796A1889CAC1}"/>
              </c:ext>
            </c:extLst>
          </c:dPt>
          <c:dPt>
            <c:idx val="8"/>
            <c:invertIfNegative val="0"/>
            <c:bubble3D val="0"/>
            <c:extLst>
              <c:ext xmlns:c16="http://schemas.microsoft.com/office/drawing/2014/chart" uri="{C3380CC4-5D6E-409C-BE32-E72D297353CC}">
                <c16:uniqueId val="{00000006-966C-4320-B80B-74CC90028AF9}"/>
              </c:ext>
            </c:extLst>
          </c:dPt>
          <c:dPt>
            <c:idx val="10"/>
            <c:invertIfNegative val="0"/>
            <c:bubble3D val="0"/>
            <c:extLst>
              <c:ext xmlns:c16="http://schemas.microsoft.com/office/drawing/2014/chart" uri="{C3380CC4-5D6E-409C-BE32-E72D297353CC}">
                <c16:uniqueId val="{00000006-D693-4035-AD1A-E038ED2CCF0B}"/>
              </c:ext>
            </c:extLst>
          </c:dPt>
          <c:dPt>
            <c:idx val="12"/>
            <c:invertIfNegative val="0"/>
            <c:bubble3D val="0"/>
            <c:extLst>
              <c:ext xmlns:c16="http://schemas.microsoft.com/office/drawing/2014/chart" uri="{C3380CC4-5D6E-409C-BE32-E72D297353CC}">
                <c16:uniqueId val="{00000007-86D9-4EFF-A0CA-D8234DB3ADD1}"/>
              </c:ext>
            </c:extLst>
          </c:dPt>
          <c:dPt>
            <c:idx val="14"/>
            <c:invertIfNegative val="0"/>
            <c:bubble3D val="0"/>
            <c:extLst>
              <c:ext xmlns:c16="http://schemas.microsoft.com/office/drawing/2014/chart" uri="{C3380CC4-5D6E-409C-BE32-E72D297353CC}">
                <c16:uniqueId val="{00000008-86D9-4EFF-A0CA-D8234DB3ADD1}"/>
              </c:ext>
            </c:extLst>
          </c:dPt>
          <c:dPt>
            <c:idx val="18"/>
            <c:invertIfNegative val="0"/>
            <c:bubble3D val="0"/>
            <c:extLst>
              <c:ext xmlns:c16="http://schemas.microsoft.com/office/drawing/2014/chart" uri="{C3380CC4-5D6E-409C-BE32-E72D297353CC}">
                <c16:uniqueId val="{0000000D-4A88-4C6D-A2A8-796A1889CAC1}"/>
              </c:ext>
            </c:extLst>
          </c:dPt>
          <c:dLbls>
            <c:spPr>
              <a:noFill/>
              <a:ln>
                <a:noFill/>
              </a:ln>
              <a:effectLst/>
            </c:spPr>
            <c:txPr>
              <a:bodyPr/>
              <a:lstStyle/>
              <a:p>
                <a:pPr>
                  <a:defRPr sz="1700">
                    <a:solidFill>
                      <a:schemeClr val="accent3"/>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All Voters</c:v>
                </c:pt>
                <c:pt idx="2">
                  <c:v>Los Angeles County</c:v>
                </c:pt>
                <c:pt idx="3">
                  <c:v>Inland Empire</c:v>
                </c:pt>
                <c:pt idx="4">
                  <c:v>Other LA Area</c:v>
                </c:pt>
                <c:pt idx="5">
                  <c:v>Bay Area</c:v>
                </c:pt>
                <c:pt idx="6">
                  <c:v>San Diego</c:v>
                </c:pt>
                <c:pt idx="7">
                  <c:v>Sacramento/Rural North</c:v>
                </c:pt>
                <c:pt idx="8">
                  <c:v>Kern County</c:v>
                </c:pt>
                <c:pt idx="9">
                  <c:v>Central Coast</c:v>
                </c:pt>
                <c:pt idx="10">
                  <c:v>Core Central Valley</c:v>
                </c:pt>
                <c:pt idx="12">
                  <c:v>Democrats</c:v>
                </c:pt>
                <c:pt idx="13">
                  <c:v>Independents</c:v>
                </c:pt>
                <c:pt idx="14">
                  <c:v>Republicans</c:v>
                </c:pt>
              </c:strCache>
            </c:strRef>
          </c:cat>
          <c:val>
            <c:numRef>
              <c:f>Sheet1!$B$2:$B$16</c:f>
              <c:numCache>
                <c:formatCode>General</c:formatCode>
                <c:ptCount val="15"/>
                <c:pt idx="0" formatCode="0%">
                  <c:v>0.69</c:v>
                </c:pt>
                <c:pt idx="2" formatCode="0%">
                  <c:v>0.67</c:v>
                </c:pt>
                <c:pt idx="3" formatCode="0%">
                  <c:v>0.74</c:v>
                </c:pt>
                <c:pt idx="4" formatCode="0%">
                  <c:v>0.77</c:v>
                </c:pt>
                <c:pt idx="5" formatCode="0%">
                  <c:v>0.69</c:v>
                </c:pt>
                <c:pt idx="6" formatCode="0%">
                  <c:v>0.64</c:v>
                </c:pt>
                <c:pt idx="7" formatCode="0%">
                  <c:v>0.7</c:v>
                </c:pt>
                <c:pt idx="8" formatCode="0%">
                  <c:v>0.67</c:v>
                </c:pt>
                <c:pt idx="9" formatCode="0%">
                  <c:v>0.66</c:v>
                </c:pt>
                <c:pt idx="10" formatCode="0%">
                  <c:v>0.66</c:v>
                </c:pt>
                <c:pt idx="12" formatCode="0%">
                  <c:v>0.75</c:v>
                </c:pt>
                <c:pt idx="13" formatCode="0%">
                  <c:v>0.7</c:v>
                </c:pt>
                <c:pt idx="14" formatCode="0%">
                  <c:v>0.57999999999999996</c:v>
                </c:pt>
              </c:numCache>
            </c:numRef>
          </c:val>
          <c:extLst>
            <c:ext xmlns:c16="http://schemas.microsoft.com/office/drawing/2014/chart" uri="{C3380CC4-5D6E-409C-BE32-E72D297353CC}">
              <c16:uniqueId val="{0000000E-4A88-4C6D-A2A8-796A1889CAC1}"/>
            </c:ext>
          </c:extLst>
        </c:ser>
        <c:ser>
          <c:idx val="1"/>
          <c:order val="1"/>
          <c:tx>
            <c:strRef>
              <c:f>Sheet1!$C$1</c:f>
              <c:strCache>
                <c:ptCount val="1"/>
                <c:pt idx="0">
                  <c:v>Bad Way</c:v>
                </c:pt>
              </c:strCache>
            </c:strRef>
          </c:tx>
          <c:spPr>
            <a:solidFill>
              <a:schemeClr val="accent4"/>
            </a:solidFill>
            <a:ln>
              <a:noFill/>
            </a:ln>
          </c:spPr>
          <c:invertIfNegative val="0"/>
          <c:dLbls>
            <c:dLbl>
              <c:idx val="0"/>
              <c:numFmt formatCode="0%;0%" sourceLinked="0"/>
              <c:spPr/>
              <c:txPr>
                <a:bodyPr/>
                <a:lstStyle/>
                <a:p>
                  <a:pPr>
                    <a:defRPr sz="1700">
                      <a:solidFill>
                        <a:schemeClr val="accent3"/>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A88-4C6D-A2A8-796A1889CAC1}"/>
                </c:ext>
              </c:extLst>
            </c:dLbl>
            <c:dLbl>
              <c:idx val="2"/>
              <c:numFmt formatCode="0%;0%" sourceLinked="0"/>
              <c:spPr/>
              <c:txPr>
                <a:bodyPr/>
                <a:lstStyle/>
                <a:p>
                  <a:pPr>
                    <a:defRPr sz="1700">
                      <a:solidFill>
                        <a:schemeClr val="accent3"/>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A88-4C6D-A2A8-796A1889CAC1}"/>
                </c:ext>
              </c:extLst>
            </c:dLbl>
            <c:dLbl>
              <c:idx val="3"/>
              <c:numFmt formatCode="0%;0%" sourceLinked="0"/>
              <c:spPr/>
              <c:txPr>
                <a:bodyPr/>
                <a:lstStyle/>
                <a:p>
                  <a:pPr>
                    <a:defRPr sz="1700">
                      <a:solidFill>
                        <a:schemeClr val="accent3"/>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4A88-4C6D-A2A8-796A1889CAC1}"/>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4A88-4C6D-A2A8-796A1889CAC1}"/>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4A88-4C6D-A2A8-796A1889CAC1}"/>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8D1-45FE-913D-00CA15BD92BC}"/>
                </c:ext>
              </c:extLst>
            </c:dLbl>
            <c:numFmt formatCode="0%;0%" sourceLinked="0"/>
            <c:spPr>
              <a:noFill/>
              <a:ln>
                <a:noFill/>
              </a:ln>
              <a:effectLst/>
            </c:spPr>
            <c:txPr>
              <a:bodyPr/>
              <a:lstStyle/>
              <a:p>
                <a:pPr>
                  <a:defRPr sz="1700">
                    <a:solidFill>
                      <a:schemeClr val="accent3"/>
                    </a:solidFill>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ext>
            </c:extLst>
          </c:dLbls>
          <c:cat>
            <c:strRef>
              <c:f>Sheet1!$A$2:$A$16</c:f>
              <c:strCache>
                <c:ptCount val="15"/>
                <c:pt idx="0">
                  <c:v>All Voters</c:v>
                </c:pt>
                <c:pt idx="2">
                  <c:v>Los Angeles County</c:v>
                </c:pt>
                <c:pt idx="3">
                  <c:v>Inland Empire</c:v>
                </c:pt>
                <c:pt idx="4">
                  <c:v>Other LA Area</c:v>
                </c:pt>
                <c:pt idx="5">
                  <c:v>Bay Area</c:v>
                </c:pt>
                <c:pt idx="6">
                  <c:v>San Diego</c:v>
                </c:pt>
                <c:pt idx="7">
                  <c:v>Sacramento/Rural North</c:v>
                </c:pt>
                <c:pt idx="8">
                  <c:v>Kern County</c:v>
                </c:pt>
                <c:pt idx="9">
                  <c:v>Central Coast</c:v>
                </c:pt>
                <c:pt idx="10">
                  <c:v>Core Central Valley</c:v>
                </c:pt>
                <c:pt idx="12">
                  <c:v>Democrats</c:v>
                </c:pt>
                <c:pt idx="13">
                  <c:v>Independents</c:v>
                </c:pt>
                <c:pt idx="14">
                  <c:v>Republicans</c:v>
                </c:pt>
              </c:strCache>
            </c:strRef>
          </c:cat>
          <c:val>
            <c:numRef>
              <c:f>Sheet1!$C$2:$C$16</c:f>
              <c:numCache>
                <c:formatCode>General</c:formatCode>
                <c:ptCount val="15"/>
                <c:pt idx="0" formatCode="0%">
                  <c:v>-0.16</c:v>
                </c:pt>
                <c:pt idx="2" formatCode="0%">
                  <c:v>-0.19</c:v>
                </c:pt>
                <c:pt idx="3" formatCode="0%">
                  <c:v>-0.13</c:v>
                </c:pt>
                <c:pt idx="4" formatCode="0%">
                  <c:v>-0.13</c:v>
                </c:pt>
                <c:pt idx="5" formatCode="0%">
                  <c:v>-0.13</c:v>
                </c:pt>
                <c:pt idx="6" formatCode="0%">
                  <c:v>-0.17</c:v>
                </c:pt>
                <c:pt idx="7" formatCode="0%">
                  <c:v>-0.13</c:v>
                </c:pt>
                <c:pt idx="8" formatCode="0%">
                  <c:v>-0.24</c:v>
                </c:pt>
                <c:pt idx="9" formatCode="0%">
                  <c:v>-0.19</c:v>
                </c:pt>
                <c:pt idx="10" formatCode="0%">
                  <c:v>-0.21</c:v>
                </c:pt>
                <c:pt idx="12" formatCode="0%">
                  <c:v>-0.14000000000000001</c:v>
                </c:pt>
                <c:pt idx="13" formatCode="0%">
                  <c:v>-0.12</c:v>
                </c:pt>
                <c:pt idx="14" formatCode="0%">
                  <c:v>-0.24</c:v>
                </c:pt>
              </c:numCache>
            </c:numRef>
          </c:val>
          <c:extLst>
            <c:ext xmlns:c16="http://schemas.microsoft.com/office/drawing/2014/chart" uri="{C3380CC4-5D6E-409C-BE32-E72D297353CC}">
              <c16:uniqueId val="{00000015-4A88-4C6D-A2A8-796A1889CAC1}"/>
            </c:ext>
          </c:extLst>
        </c:ser>
        <c:dLbls>
          <c:showLegendKey val="0"/>
          <c:showVal val="0"/>
          <c:showCatName val="0"/>
          <c:showSerName val="0"/>
          <c:showPercent val="0"/>
          <c:showBubbleSize val="0"/>
        </c:dLbls>
        <c:gapWidth val="25"/>
        <c:overlap val="100"/>
        <c:axId val="523230408"/>
        <c:axId val="523230800"/>
      </c:barChart>
      <c:catAx>
        <c:axId val="523230408"/>
        <c:scaling>
          <c:orientation val="maxMin"/>
        </c:scaling>
        <c:delete val="0"/>
        <c:axPos val="r"/>
        <c:numFmt formatCode="General" sourceLinked="1"/>
        <c:majorTickMark val="none"/>
        <c:minorTickMark val="none"/>
        <c:tickLblPos val="high"/>
        <c:spPr>
          <a:ln>
            <a:noFill/>
          </a:ln>
        </c:spPr>
        <c:txPr>
          <a:bodyPr/>
          <a:lstStyle/>
          <a:p>
            <a:pPr algn="r">
              <a:lnSpc>
                <a:spcPts val="1600"/>
              </a:lnSpc>
              <a:defRPr sz="1700"/>
            </a:pPr>
            <a:endParaRPr lang="en-US"/>
          </a:p>
        </c:txPr>
        <c:crossAx val="523230800"/>
        <c:crossesAt val="0"/>
        <c:auto val="1"/>
        <c:lblAlgn val="ctr"/>
        <c:lblOffset val="0"/>
        <c:noMultiLvlLbl val="0"/>
      </c:catAx>
      <c:valAx>
        <c:axId val="523230800"/>
        <c:scaling>
          <c:orientation val="maxMin"/>
          <c:max val="0.8"/>
          <c:min val="-0.4"/>
        </c:scaling>
        <c:delete val="1"/>
        <c:axPos val="b"/>
        <c:numFmt formatCode="0%;0%" sourceLinked="0"/>
        <c:majorTickMark val="out"/>
        <c:minorTickMark val="none"/>
        <c:tickLblPos val="nextTo"/>
        <c:crossAx val="523230408"/>
        <c:crosses val="max"/>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128294500427061E-2"/>
          <c:y val="0.19606158605174351"/>
          <c:w val="0.92975799067558396"/>
          <c:h val="0.78279996250468686"/>
        </c:manualLayout>
      </c:layout>
      <c:lineChart>
        <c:grouping val="standard"/>
        <c:varyColors val="0"/>
        <c:ser>
          <c:idx val="0"/>
          <c:order val="0"/>
          <c:tx>
            <c:strRef>
              <c:f>Sheet1!$B$1</c:f>
              <c:strCache>
                <c:ptCount val="1"/>
                <c:pt idx="0">
                  <c:v>Total Support</c:v>
                </c:pt>
              </c:strCache>
            </c:strRef>
          </c:tx>
          <c:spPr>
            <a:ln w="28575" cap="rnd">
              <a:solidFill>
                <a:schemeClr val="accent1"/>
              </a:solidFill>
              <a:round/>
            </a:ln>
            <a:effectLst/>
          </c:spPr>
          <c:marker>
            <c:symbol val="circle"/>
            <c:size val="4"/>
            <c:spPr>
              <a:solidFill>
                <a:schemeClr val="accent1"/>
              </a:solidFill>
              <a:ln w="28575" cap="rnd">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accent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Initial
 Support</c:v>
                </c:pt>
                <c:pt idx="1">
                  <c:v>After Positive
 Messaging</c:v>
                </c:pt>
                <c:pt idx="2">
                  <c:v>After Opposition Statement</c:v>
                </c:pt>
              </c:strCache>
            </c:strRef>
          </c:cat>
          <c:val>
            <c:numRef>
              <c:f>Sheet1!$B$2:$B$4</c:f>
              <c:numCache>
                <c:formatCode>0%</c:formatCode>
                <c:ptCount val="3"/>
                <c:pt idx="0">
                  <c:v>0.49</c:v>
                </c:pt>
                <c:pt idx="1">
                  <c:v>0.54</c:v>
                </c:pt>
                <c:pt idx="2">
                  <c:v>0.49</c:v>
                </c:pt>
              </c:numCache>
            </c:numRef>
          </c:val>
          <c:smooth val="0"/>
          <c:extLst>
            <c:ext xmlns:c16="http://schemas.microsoft.com/office/drawing/2014/chart" uri="{C3380CC4-5D6E-409C-BE32-E72D297353CC}">
              <c16:uniqueId val="{00000000-AC62-428B-9B47-65027189DC41}"/>
            </c:ext>
          </c:extLst>
        </c:ser>
        <c:ser>
          <c:idx val="1"/>
          <c:order val="1"/>
          <c:tx>
            <c:strRef>
              <c:f>Sheet1!$C$1</c:f>
              <c:strCache>
                <c:ptCount val="1"/>
                <c:pt idx="0">
                  <c:v>Total Oppose</c:v>
                </c:pt>
              </c:strCache>
            </c:strRef>
          </c:tx>
          <c:spPr>
            <a:ln w="28575" cap="rnd">
              <a:solidFill>
                <a:schemeClr val="accent4"/>
              </a:solidFill>
              <a:round/>
            </a:ln>
            <a:effectLst/>
          </c:spPr>
          <c:marker>
            <c:symbol val="circle"/>
            <c:size val="4"/>
            <c:spPr>
              <a:solidFill>
                <a:schemeClr val="accent4"/>
              </a:solidFill>
              <a:ln w="2857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accent4"/>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Initial
 Support</c:v>
                </c:pt>
                <c:pt idx="1">
                  <c:v>After Positive
 Messaging</c:v>
                </c:pt>
                <c:pt idx="2">
                  <c:v>After Opposition Statement</c:v>
                </c:pt>
              </c:strCache>
            </c:strRef>
          </c:cat>
          <c:val>
            <c:numRef>
              <c:f>Sheet1!$C$2:$C$4</c:f>
              <c:numCache>
                <c:formatCode>0%</c:formatCode>
                <c:ptCount val="3"/>
                <c:pt idx="0">
                  <c:v>0.47</c:v>
                </c:pt>
                <c:pt idx="1">
                  <c:v>0.43</c:v>
                </c:pt>
                <c:pt idx="2">
                  <c:v>0.47</c:v>
                </c:pt>
              </c:numCache>
            </c:numRef>
          </c:val>
          <c:smooth val="0"/>
          <c:extLst>
            <c:ext xmlns:c16="http://schemas.microsoft.com/office/drawing/2014/chart" uri="{C3380CC4-5D6E-409C-BE32-E72D297353CC}">
              <c16:uniqueId val="{00000001-AC62-428B-9B47-65027189DC41}"/>
            </c:ext>
          </c:extLst>
        </c:ser>
        <c:ser>
          <c:idx val="2"/>
          <c:order val="2"/>
          <c:tx>
            <c:strRef>
              <c:f>Sheet1!$D$1</c:f>
              <c:strCache>
                <c:ptCount val="1"/>
                <c:pt idx="0">
                  <c:v>Don’t Know</c:v>
                </c:pt>
              </c:strCache>
            </c:strRef>
          </c:tx>
          <c:spPr>
            <a:ln w="28575" cap="rnd">
              <a:solidFill>
                <a:schemeClr val="accent6">
                  <a:lumMod val="75000"/>
                </a:schemeClr>
              </a:solidFill>
              <a:round/>
            </a:ln>
            <a:effectLst/>
          </c:spPr>
          <c:marker>
            <c:symbol val="circle"/>
            <c:size val="4"/>
            <c:spPr>
              <a:solidFill>
                <a:schemeClr val="accent6">
                  <a:lumMod val="75000"/>
                </a:schemeClr>
              </a:solidFill>
              <a:ln w="28575">
                <a:solidFill>
                  <a:schemeClr val="accent6">
                    <a:lumMod val="75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accent6">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Initial
 Support</c:v>
                </c:pt>
                <c:pt idx="1">
                  <c:v>After Positive
 Messaging</c:v>
                </c:pt>
                <c:pt idx="2">
                  <c:v>After Opposition Statement</c:v>
                </c:pt>
              </c:strCache>
            </c:strRef>
          </c:cat>
          <c:val>
            <c:numRef>
              <c:f>Sheet1!$D$2:$D$4</c:f>
              <c:numCache>
                <c:formatCode>0%</c:formatCode>
                <c:ptCount val="3"/>
                <c:pt idx="0">
                  <c:v>0.04</c:v>
                </c:pt>
                <c:pt idx="1">
                  <c:v>0.03</c:v>
                </c:pt>
                <c:pt idx="2">
                  <c:v>0.03</c:v>
                </c:pt>
              </c:numCache>
            </c:numRef>
          </c:val>
          <c:smooth val="0"/>
          <c:extLst>
            <c:ext xmlns:c16="http://schemas.microsoft.com/office/drawing/2014/chart" uri="{C3380CC4-5D6E-409C-BE32-E72D297353CC}">
              <c16:uniqueId val="{00000004-AC62-428B-9B47-65027189DC41}"/>
            </c:ext>
          </c:extLst>
        </c:ser>
        <c:dLbls>
          <c:dLblPos val="t"/>
          <c:showLegendKey val="0"/>
          <c:showVal val="1"/>
          <c:showCatName val="0"/>
          <c:showSerName val="0"/>
          <c:showPercent val="0"/>
          <c:showBubbleSize val="0"/>
        </c:dLbls>
        <c:marker val="1"/>
        <c:smooth val="0"/>
        <c:axId val="432978224"/>
        <c:axId val="432977832"/>
      </c:lineChart>
      <c:valAx>
        <c:axId val="432977832"/>
        <c:scaling>
          <c:orientation val="minMax"/>
          <c:min val="0"/>
        </c:scaling>
        <c:delete val="1"/>
        <c:axPos val="r"/>
        <c:majorGridlines>
          <c:spPr>
            <a:ln w="19050" cap="flat" cmpd="sng" algn="ctr">
              <a:noFill/>
              <a:prstDash val="dash"/>
              <a:round/>
            </a:ln>
            <a:effectLst/>
          </c:spPr>
        </c:majorGridlines>
        <c:numFmt formatCode="0%" sourceLinked="1"/>
        <c:majorTickMark val="out"/>
        <c:minorTickMark val="none"/>
        <c:tickLblPos val="nextTo"/>
        <c:crossAx val="432978224"/>
        <c:crosses val="max"/>
        <c:crossBetween val="between"/>
      </c:valAx>
      <c:catAx>
        <c:axId val="432978224"/>
        <c:scaling>
          <c:orientation val="minMax"/>
        </c:scaling>
        <c:delete val="0"/>
        <c:axPos val="t"/>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lnSpc>
                <a:spcPts val="1600"/>
              </a:lnSpc>
              <a:defRPr sz="1800" b="0" i="0" u="none" strike="noStrike" kern="1200" baseline="0">
                <a:solidFill>
                  <a:schemeClr val="tx1"/>
                </a:solidFill>
                <a:latin typeface="+mn-lt"/>
                <a:ea typeface="+mn-ea"/>
                <a:cs typeface="+mn-cs"/>
              </a:defRPr>
            </a:pPr>
            <a:endParaRPr lang="en-US"/>
          </a:p>
        </c:txPr>
        <c:crossAx val="432977832"/>
        <c:crosses val="max"/>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128294500427061E-2"/>
          <c:y val="0.19606158605174351"/>
          <c:w val="0.92975799067558396"/>
          <c:h val="0.78279996250468686"/>
        </c:manualLayout>
      </c:layout>
      <c:lineChart>
        <c:grouping val="standard"/>
        <c:varyColors val="0"/>
        <c:ser>
          <c:idx val="0"/>
          <c:order val="0"/>
          <c:tx>
            <c:strRef>
              <c:f>Sheet1!$B$1</c:f>
              <c:strCache>
                <c:ptCount val="1"/>
                <c:pt idx="0">
                  <c:v>Total Support</c:v>
                </c:pt>
              </c:strCache>
            </c:strRef>
          </c:tx>
          <c:spPr>
            <a:ln w="28575" cap="rnd">
              <a:solidFill>
                <a:schemeClr val="accent1"/>
              </a:solidFill>
              <a:round/>
            </a:ln>
            <a:effectLst/>
          </c:spPr>
          <c:marker>
            <c:symbol val="circle"/>
            <c:size val="4"/>
            <c:spPr>
              <a:solidFill>
                <a:schemeClr val="accent1"/>
              </a:solidFill>
              <a:ln w="28575" cap="rnd">
                <a:solidFill>
                  <a:schemeClr val="accent1"/>
                </a:solidFill>
              </a:ln>
              <a:effectLst/>
            </c:spPr>
          </c:marker>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320-4BEE-B4CC-F2B03F4356B6}"/>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accent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Initial
 Support</c:v>
                </c:pt>
                <c:pt idx="1">
                  <c:v>After Positive
 Messaging</c:v>
                </c:pt>
                <c:pt idx="2">
                  <c:v>After Opposition Statement</c:v>
                </c:pt>
              </c:strCache>
            </c:strRef>
          </c:cat>
          <c:val>
            <c:numRef>
              <c:f>Sheet1!$B$2:$B$4</c:f>
              <c:numCache>
                <c:formatCode>0%</c:formatCode>
                <c:ptCount val="3"/>
                <c:pt idx="0">
                  <c:v>0.48</c:v>
                </c:pt>
                <c:pt idx="1">
                  <c:v>0.55000000000000004</c:v>
                </c:pt>
                <c:pt idx="2">
                  <c:v>0.52</c:v>
                </c:pt>
              </c:numCache>
            </c:numRef>
          </c:val>
          <c:smooth val="0"/>
          <c:extLst>
            <c:ext xmlns:c16="http://schemas.microsoft.com/office/drawing/2014/chart" uri="{C3380CC4-5D6E-409C-BE32-E72D297353CC}">
              <c16:uniqueId val="{00000000-AC62-428B-9B47-65027189DC41}"/>
            </c:ext>
          </c:extLst>
        </c:ser>
        <c:ser>
          <c:idx val="1"/>
          <c:order val="1"/>
          <c:tx>
            <c:strRef>
              <c:f>Sheet1!$C$1</c:f>
              <c:strCache>
                <c:ptCount val="1"/>
                <c:pt idx="0">
                  <c:v>Total Oppose</c:v>
                </c:pt>
              </c:strCache>
            </c:strRef>
          </c:tx>
          <c:spPr>
            <a:ln w="28575" cap="rnd">
              <a:solidFill>
                <a:schemeClr val="accent4"/>
              </a:solidFill>
              <a:round/>
            </a:ln>
            <a:effectLst/>
          </c:spPr>
          <c:marker>
            <c:symbol val="circle"/>
            <c:size val="4"/>
            <c:spPr>
              <a:solidFill>
                <a:schemeClr val="accent4"/>
              </a:solidFill>
              <a:ln w="28575">
                <a:solidFill>
                  <a:schemeClr val="accent4"/>
                </a:solidFill>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320-4BEE-B4CC-F2B03F4356B6}"/>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accent4"/>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Initial
 Support</c:v>
                </c:pt>
                <c:pt idx="1">
                  <c:v>After Positive
 Messaging</c:v>
                </c:pt>
                <c:pt idx="2">
                  <c:v>After Opposition Statement</c:v>
                </c:pt>
              </c:strCache>
            </c:strRef>
          </c:cat>
          <c:val>
            <c:numRef>
              <c:f>Sheet1!$C$2:$C$4</c:f>
              <c:numCache>
                <c:formatCode>0%</c:formatCode>
                <c:ptCount val="3"/>
                <c:pt idx="0">
                  <c:v>0.49</c:v>
                </c:pt>
                <c:pt idx="1">
                  <c:v>0.43</c:v>
                </c:pt>
                <c:pt idx="2">
                  <c:v>0.45</c:v>
                </c:pt>
              </c:numCache>
            </c:numRef>
          </c:val>
          <c:smooth val="0"/>
          <c:extLst>
            <c:ext xmlns:c16="http://schemas.microsoft.com/office/drawing/2014/chart" uri="{C3380CC4-5D6E-409C-BE32-E72D297353CC}">
              <c16:uniqueId val="{00000001-AC62-428B-9B47-65027189DC41}"/>
            </c:ext>
          </c:extLst>
        </c:ser>
        <c:ser>
          <c:idx val="2"/>
          <c:order val="2"/>
          <c:tx>
            <c:strRef>
              <c:f>Sheet1!$D$1</c:f>
              <c:strCache>
                <c:ptCount val="1"/>
                <c:pt idx="0">
                  <c:v>Don’t Know</c:v>
                </c:pt>
              </c:strCache>
            </c:strRef>
          </c:tx>
          <c:spPr>
            <a:ln w="28575" cap="rnd">
              <a:solidFill>
                <a:schemeClr val="accent6">
                  <a:lumMod val="75000"/>
                </a:schemeClr>
              </a:solidFill>
              <a:round/>
            </a:ln>
            <a:effectLst/>
          </c:spPr>
          <c:marker>
            <c:symbol val="circle"/>
            <c:size val="4"/>
            <c:spPr>
              <a:solidFill>
                <a:schemeClr val="accent6">
                  <a:lumMod val="75000"/>
                </a:schemeClr>
              </a:solidFill>
              <a:ln w="28575">
                <a:solidFill>
                  <a:schemeClr val="accent6">
                    <a:lumMod val="75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accent6">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Initial
 Support</c:v>
                </c:pt>
                <c:pt idx="1">
                  <c:v>After Positive
 Messaging</c:v>
                </c:pt>
                <c:pt idx="2">
                  <c:v>After Opposition Statement</c:v>
                </c:pt>
              </c:strCache>
            </c:strRef>
          </c:cat>
          <c:val>
            <c:numRef>
              <c:f>Sheet1!$D$2:$D$4</c:f>
              <c:numCache>
                <c:formatCode>0%</c:formatCode>
                <c:ptCount val="3"/>
                <c:pt idx="0">
                  <c:v>0.03</c:v>
                </c:pt>
                <c:pt idx="1">
                  <c:v>0.02</c:v>
                </c:pt>
                <c:pt idx="2">
                  <c:v>0.03</c:v>
                </c:pt>
              </c:numCache>
            </c:numRef>
          </c:val>
          <c:smooth val="0"/>
          <c:extLst>
            <c:ext xmlns:c16="http://schemas.microsoft.com/office/drawing/2014/chart" uri="{C3380CC4-5D6E-409C-BE32-E72D297353CC}">
              <c16:uniqueId val="{00000004-AC62-428B-9B47-65027189DC41}"/>
            </c:ext>
          </c:extLst>
        </c:ser>
        <c:dLbls>
          <c:dLblPos val="t"/>
          <c:showLegendKey val="0"/>
          <c:showVal val="1"/>
          <c:showCatName val="0"/>
          <c:showSerName val="0"/>
          <c:showPercent val="0"/>
          <c:showBubbleSize val="0"/>
        </c:dLbls>
        <c:marker val="1"/>
        <c:smooth val="0"/>
        <c:axId val="432978224"/>
        <c:axId val="432977832"/>
      </c:lineChart>
      <c:valAx>
        <c:axId val="432977832"/>
        <c:scaling>
          <c:orientation val="minMax"/>
          <c:max val="0.70000000000000007"/>
          <c:min val="0"/>
        </c:scaling>
        <c:delete val="1"/>
        <c:axPos val="r"/>
        <c:majorGridlines>
          <c:spPr>
            <a:ln w="19050" cap="flat" cmpd="sng" algn="ctr">
              <a:noFill/>
              <a:prstDash val="dash"/>
              <a:round/>
            </a:ln>
            <a:effectLst/>
          </c:spPr>
        </c:majorGridlines>
        <c:numFmt formatCode="0%" sourceLinked="1"/>
        <c:majorTickMark val="out"/>
        <c:minorTickMark val="none"/>
        <c:tickLblPos val="nextTo"/>
        <c:crossAx val="432978224"/>
        <c:crosses val="max"/>
        <c:crossBetween val="between"/>
      </c:valAx>
      <c:catAx>
        <c:axId val="432978224"/>
        <c:scaling>
          <c:orientation val="minMax"/>
        </c:scaling>
        <c:delete val="0"/>
        <c:axPos val="t"/>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lnSpc>
                <a:spcPts val="1600"/>
              </a:lnSpc>
              <a:defRPr sz="1800" b="0" i="0" u="none" strike="noStrike" kern="1200" baseline="0">
                <a:solidFill>
                  <a:schemeClr val="tx1"/>
                </a:solidFill>
                <a:latin typeface="+mn-lt"/>
                <a:ea typeface="+mn-ea"/>
                <a:cs typeface="+mn-cs"/>
              </a:defRPr>
            </a:pPr>
            <a:endParaRPr lang="en-US"/>
          </a:p>
        </c:txPr>
        <c:crossAx val="432977832"/>
        <c:crosses val="max"/>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61876481663827"/>
          <c:y val="2.2997093092434757E-2"/>
          <c:w val="0.67692390087599708"/>
          <c:h val="1"/>
        </c:manualLayout>
      </c:layout>
      <c:pieChart>
        <c:varyColors val="1"/>
        <c:ser>
          <c:idx val="0"/>
          <c:order val="0"/>
          <c:tx>
            <c:strRef>
              <c:f>Sheet1!$B$1</c:f>
              <c:strCache>
                <c:ptCount val="1"/>
                <c:pt idx="0">
                  <c:v>Column2</c:v>
                </c:pt>
              </c:strCache>
            </c:strRef>
          </c:tx>
          <c:spPr>
            <a:ln w="19050">
              <a:solidFill>
                <a:schemeClr val="accent3"/>
              </a:solidFill>
            </a:ln>
            <a:effectLst/>
            <a:scene3d>
              <a:camera prst="orthographicFront"/>
              <a:lightRig rig="soft" dir="t"/>
            </a:scene3d>
            <a:sp3d/>
          </c:spPr>
          <c:dPt>
            <c:idx val="0"/>
            <c:bubble3D val="0"/>
            <c:extLst>
              <c:ext xmlns:c16="http://schemas.microsoft.com/office/drawing/2014/chart" uri="{C3380CC4-5D6E-409C-BE32-E72D297353CC}">
                <c16:uniqueId val="{00000001-F74F-41E2-975A-7743E28DA82D}"/>
              </c:ext>
            </c:extLst>
          </c:dPt>
          <c:dPt>
            <c:idx val="1"/>
            <c:bubble3D val="0"/>
            <c:spPr>
              <a:solidFill>
                <a:schemeClr val="accent6"/>
              </a:solidFill>
              <a:ln w="19050">
                <a:solidFill>
                  <a:schemeClr val="accent3"/>
                </a:solidFill>
              </a:ln>
              <a:effectLst/>
              <a:scene3d>
                <a:camera prst="orthographicFront"/>
                <a:lightRig rig="soft" dir="t"/>
              </a:scene3d>
              <a:sp3d/>
            </c:spPr>
            <c:extLst>
              <c:ext xmlns:c16="http://schemas.microsoft.com/office/drawing/2014/chart" uri="{C3380CC4-5D6E-409C-BE32-E72D297353CC}">
                <c16:uniqueId val="{00000003-F74F-41E2-975A-7743E28DA82D}"/>
              </c:ext>
            </c:extLst>
          </c:dPt>
          <c:dPt>
            <c:idx val="2"/>
            <c:bubble3D val="0"/>
            <c:spPr>
              <a:solidFill>
                <a:schemeClr val="accent4"/>
              </a:solidFill>
              <a:ln w="19050">
                <a:solidFill>
                  <a:schemeClr val="accent3"/>
                </a:solidFill>
              </a:ln>
              <a:effectLst/>
              <a:scene3d>
                <a:camera prst="orthographicFront"/>
                <a:lightRig rig="soft" dir="t"/>
              </a:scene3d>
              <a:sp3d/>
            </c:spPr>
            <c:extLst>
              <c:ext xmlns:c16="http://schemas.microsoft.com/office/drawing/2014/chart" uri="{C3380CC4-5D6E-409C-BE32-E72D297353CC}">
                <c16:uniqueId val="{00000005-F74F-41E2-975A-7743E28DA82D}"/>
              </c:ext>
            </c:extLst>
          </c:dPt>
          <c:dPt>
            <c:idx val="3"/>
            <c:bubble3D val="0"/>
            <c:spPr>
              <a:solidFill>
                <a:srgbClr val="FFCC66"/>
              </a:solidFill>
              <a:ln w="19050">
                <a:solidFill>
                  <a:schemeClr val="accent3"/>
                </a:solidFill>
              </a:ln>
              <a:effectLst/>
              <a:scene3d>
                <a:camera prst="orthographicFront"/>
                <a:lightRig rig="soft" dir="t"/>
              </a:scene3d>
              <a:sp3d/>
            </c:spPr>
            <c:extLst>
              <c:ext xmlns:c16="http://schemas.microsoft.com/office/drawing/2014/chart" uri="{C3380CC4-5D6E-409C-BE32-E72D297353CC}">
                <c16:uniqueId val="{00000007-F74F-41E2-975A-7743E28DA82D}"/>
              </c:ext>
            </c:extLst>
          </c:dPt>
          <c:dLbls>
            <c:dLbl>
              <c:idx val="1"/>
              <c:layout>
                <c:manualLayout>
                  <c:x val="-0.16625302174565262"/>
                  <c:y val="0.2045681212261943"/>
                </c:manualLayout>
              </c:layout>
              <c:spPr>
                <a:noFill/>
                <a:ln>
                  <a:noFill/>
                </a:ln>
                <a:effectLst/>
              </c:spPr>
              <c:txPr>
                <a:bodyPr/>
                <a:lstStyle/>
                <a:p>
                  <a:pPr>
                    <a:lnSpc>
                      <a:spcPts val="1900"/>
                    </a:lnSpc>
                    <a:defRPr>
                      <a:solidFill>
                        <a:schemeClr val="tx1"/>
                      </a:solidFill>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F74F-41E2-975A-7743E28DA82D}"/>
                </c:ext>
              </c:extLst>
            </c:dLbl>
            <c:dLbl>
              <c:idx val="2"/>
              <c:spPr/>
              <c:txPr>
                <a:bodyPr/>
                <a:lstStyle/>
                <a:p>
                  <a:pPr>
                    <a:lnSpc>
                      <a:spcPts val="1900"/>
                    </a:lnSpc>
                    <a:defRPr>
                      <a:solidFill>
                        <a:schemeClr val="accent3"/>
                      </a:solidFill>
                    </a:defRPr>
                  </a:pPr>
                  <a:endParaRPr lang="en-US"/>
                </a:p>
              </c:txPr>
              <c:dLblPos val="ct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74F-41E2-975A-7743E28DA82D}"/>
                </c:ext>
              </c:extLst>
            </c:dLbl>
            <c:spPr>
              <a:noFill/>
              <a:ln>
                <a:noFill/>
              </a:ln>
              <a:effectLst/>
            </c:spPr>
            <c:txPr>
              <a:bodyPr/>
              <a:lstStyle/>
              <a:p>
                <a:pPr>
                  <a:lnSpc>
                    <a:spcPts val="1900"/>
                  </a:lnSpc>
                  <a:defRPr>
                    <a:solidFill>
                      <a:schemeClr val="accent3"/>
                    </a:solidFill>
                  </a:defRPr>
                </a:pPr>
                <a:endParaRPr lang="en-US"/>
              </a:p>
            </c:txPr>
            <c:dLblPos val="ctr"/>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Sheet1!$A$2:$A$4</c:f>
              <c:strCache>
                <c:ptCount val="3"/>
                <c:pt idx="0">
                  <c:v>Consistent Support</c:v>
                </c:pt>
                <c:pt idx="1">
                  <c:v>Swing </c:v>
                </c:pt>
                <c:pt idx="2">
                  <c:v>Consistent Oppose</c:v>
                </c:pt>
              </c:strCache>
            </c:strRef>
          </c:cat>
          <c:val>
            <c:numRef>
              <c:f>Sheet1!$B$2:$B$4</c:f>
              <c:numCache>
                <c:formatCode>0%</c:formatCode>
                <c:ptCount val="3"/>
                <c:pt idx="0">
                  <c:v>0.4</c:v>
                </c:pt>
                <c:pt idx="1">
                  <c:v>0.26</c:v>
                </c:pt>
                <c:pt idx="2">
                  <c:v>0.34</c:v>
                </c:pt>
              </c:numCache>
            </c:numRef>
          </c:val>
          <c:extLst>
            <c:ext xmlns:c16="http://schemas.microsoft.com/office/drawing/2014/chart" uri="{C3380CC4-5D6E-409C-BE32-E72D297353CC}">
              <c16:uniqueId val="{00000008-F74F-41E2-975A-7743E28DA82D}"/>
            </c:ext>
          </c:extLst>
        </c:ser>
        <c:dLbls>
          <c:showLegendKey val="0"/>
          <c:showVal val="0"/>
          <c:showCatName val="0"/>
          <c:showSerName val="0"/>
          <c:showPercent val="0"/>
          <c:showBubbleSize val="0"/>
          <c:showLeaderLines val="1"/>
        </c:dLbls>
        <c:firstSliceAng val="216"/>
      </c:pieChart>
      <c:spPr>
        <a:ln>
          <a:noFill/>
        </a:ln>
      </c:spPr>
    </c:plotArea>
    <c:plotVisOnly val="1"/>
    <c:dispBlanksAs val="zero"/>
    <c:showDLblsOverMax val="0"/>
  </c:chart>
  <c:spPr>
    <a:scene3d>
      <a:camera prst="orthographicFront"/>
      <a:lightRig rig="threePt" dir="t"/>
    </a:scene3d>
  </c:spPr>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ln>
              <a:solidFill>
                <a:schemeClr val="accent1"/>
              </a:solidFill>
            </a:ln>
          </c:spPr>
          <c:dPt>
            <c:idx val="0"/>
            <c:bubble3D val="0"/>
            <c:spPr>
              <a:solidFill>
                <a:schemeClr val="accent1"/>
              </a:solidFill>
              <a:ln w="19050">
                <a:solidFill>
                  <a:schemeClr val="accent1"/>
                </a:solidFill>
              </a:ln>
              <a:effectLst/>
            </c:spPr>
            <c:extLst>
              <c:ext xmlns:c16="http://schemas.microsoft.com/office/drawing/2014/chart" uri="{C3380CC4-5D6E-409C-BE32-E72D297353CC}">
                <c16:uniqueId val="{00000001-8998-42A3-AF95-F3CE431FFFD1}"/>
              </c:ext>
            </c:extLst>
          </c:dPt>
          <c:dPt>
            <c:idx val="1"/>
            <c:bubble3D val="0"/>
            <c:spPr>
              <a:noFill/>
              <a:ln w="19050">
                <a:solidFill>
                  <a:schemeClr val="accent1"/>
                </a:solidFill>
              </a:ln>
              <a:effectLst/>
            </c:spPr>
            <c:extLst>
              <c:ext xmlns:c16="http://schemas.microsoft.com/office/drawing/2014/chart" uri="{C3380CC4-5D6E-409C-BE32-E72D297353CC}">
                <c16:uniqueId val="{00000003-8998-42A3-AF95-F3CE431FFFD1}"/>
              </c:ext>
            </c:extLst>
          </c:dPt>
          <c:cat>
            <c:strRef>
              <c:f>Sheet1!$A$2:$A$3</c:f>
              <c:strCache>
                <c:ptCount val="1"/>
                <c:pt idx="0">
                  <c:v>Positive Movers: After Positives</c:v>
                </c:pt>
              </c:strCache>
            </c:strRef>
          </c:cat>
          <c:val>
            <c:numRef>
              <c:f>Sheet1!$B$2:$B$3</c:f>
              <c:numCache>
                <c:formatCode>General</c:formatCode>
                <c:ptCount val="2"/>
                <c:pt idx="0">
                  <c:v>10</c:v>
                </c:pt>
                <c:pt idx="1">
                  <c:v>90</c:v>
                </c:pt>
              </c:numCache>
            </c:numRef>
          </c:val>
          <c:extLst>
            <c:ext xmlns:c16="http://schemas.microsoft.com/office/drawing/2014/chart" uri="{C3380CC4-5D6E-409C-BE32-E72D297353CC}">
              <c16:uniqueId val="{00000004-8998-42A3-AF95-F3CE431FFFD1}"/>
            </c:ext>
          </c:extLst>
        </c:ser>
        <c:dLbls>
          <c:showLegendKey val="0"/>
          <c:showVal val="0"/>
          <c:showCatName val="0"/>
          <c:showSerName val="0"/>
          <c:showPercent val="0"/>
          <c:showBubbleSize val="0"/>
          <c:showLeaderLines val="1"/>
        </c:dLbls>
        <c:firstSliceAng val="0"/>
        <c:holeSize val="58"/>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39368538825038"/>
          <c:y val="8.6435549064701939E-2"/>
          <c:w val="0.66885253171177639"/>
          <c:h val="0.85175024853310921"/>
        </c:manualLayout>
      </c:layout>
      <c:barChart>
        <c:barDir val="bar"/>
        <c:grouping val="stacked"/>
        <c:varyColors val="0"/>
        <c:ser>
          <c:idx val="0"/>
          <c:order val="0"/>
          <c:tx>
            <c:strRef>
              <c:f>Sheet1!$B$1</c:f>
              <c:strCache>
                <c:ptCount val="1"/>
                <c:pt idx="0">
                  <c:v>Very Convincing</c:v>
                </c:pt>
              </c:strCache>
            </c:strRef>
          </c:tx>
          <c:spPr>
            <a:solidFill>
              <a:schemeClr val="accent1"/>
            </a:solidFill>
            <a:ln>
              <a:noFill/>
            </a:ln>
          </c:spPr>
          <c:invertIfNegative val="0"/>
          <c:dLbls>
            <c:spPr>
              <a:noFill/>
              <a:ln>
                <a:noFill/>
              </a:ln>
              <a:effectLst/>
            </c:spPr>
            <c:txPr>
              <a:bodyPr/>
              <a:lstStyle/>
              <a:p>
                <a:pPr>
                  <a:defRPr sz="18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Quality/Safety</c:v>
                </c:pt>
                <c:pt idx="1">
                  <c:v>Brain Development</c:v>
                </c:pt>
                <c:pt idx="2">
                  <c:v>Keep Kids Off Streets</c:v>
                </c:pt>
                <c:pt idx="3">
                  <c:v>Homeless</c:v>
                </c:pt>
                <c:pt idx="4">
                  <c:v>Parents</c:v>
                </c:pt>
                <c:pt idx="5">
                  <c:v>Equity</c:v>
                </c:pt>
                <c:pt idx="6">
                  <c:v>Low Wages</c:v>
                </c:pt>
                <c:pt idx="7">
                  <c:v>Essential Workers</c:v>
                </c:pt>
                <c:pt idx="8">
                  <c:v>School Readiness</c:v>
                </c:pt>
                <c:pt idx="9">
                  <c:v>Smart Investment</c:v>
                </c:pt>
                <c:pt idx="10">
                  <c:v>Mental Health</c:v>
                </c:pt>
                <c:pt idx="11">
                  <c:v>Workforce/Economy</c:v>
                </c:pt>
                <c:pt idx="12">
                  <c:v>Vulnerable Youth</c:v>
                </c:pt>
              </c:strCache>
            </c:strRef>
          </c:cat>
          <c:val>
            <c:numRef>
              <c:f>Sheet1!$B$2:$B$14</c:f>
              <c:numCache>
                <c:formatCode>0%</c:formatCode>
                <c:ptCount val="13"/>
                <c:pt idx="0">
                  <c:v>0.54</c:v>
                </c:pt>
                <c:pt idx="1">
                  <c:v>0.53</c:v>
                </c:pt>
                <c:pt idx="2">
                  <c:v>0.53</c:v>
                </c:pt>
                <c:pt idx="3">
                  <c:v>0.53</c:v>
                </c:pt>
                <c:pt idx="4">
                  <c:v>0.5</c:v>
                </c:pt>
                <c:pt idx="5">
                  <c:v>0.49</c:v>
                </c:pt>
                <c:pt idx="6">
                  <c:v>0.49</c:v>
                </c:pt>
                <c:pt idx="7">
                  <c:v>0.48</c:v>
                </c:pt>
                <c:pt idx="8">
                  <c:v>0.46</c:v>
                </c:pt>
                <c:pt idx="9">
                  <c:v>0.46</c:v>
                </c:pt>
                <c:pt idx="10">
                  <c:v>0.43</c:v>
                </c:pt>
                <c:pt idx="11">
                  <c:v>0.4</c:v>
                </c:pt>
                <c:pt idx="12">
                  <c:v>0.33</c:v>
                </c:pt>
              </c:numCache>
            </c:numRef>
          </c:val>
          <c:extLst>
            <c:ext xmlns:c16="http://schemas.microsoft.com/office/drawing/2014/chart" uri="{C3380CC4-5D6E-409C-BE32-E72D297353CC}">
              <c16:uniqueId val="{00000000-970F-4D39-B478-31DF7EDFD808}"/>
            </c:ext>
          </c:extLst>
        </c:ser>
        <c:ser>
          <c:idx val="1"/>
          <c:order val="1"/>
          <c:tx>
            <c:strRef>
              <c:f>Sheet1!$C$1</c:f>
              <c:strCache>
                <c:ptCount val="1"/>
                <c:pt idx="0">
                  <c:v>Somewhat Convincing</c:v>
                </c:pt>
              </c:strCache>
            </c:strRef>
          </c:tx>
          <c:spPr>
            <a:solidFill>
              <a:schemeClr val="accent2"/>
            </a:solidFill>
            <a:ln w="9525">
              <a:noFill/>
            </a:ln>
          </c:spPr>
          <c:invertIfNegative val="0"/>
          <c:dLbls>
            <c:spPr>
              <a:noFill/>
              <a:ln>
                <a:noFill/>
              </a:ln>
              <a:effectLst/>
            </c:spPr>
            <c:txPr>
              <a:bodyPr wrap="square" lIns="38100" tIns="19050" rIns="38100" bIns="19050" anchor="ctr">
                <a:spAutoFit/>
              </a:bodyPr>
              <a:lstStyle/>
              <a:p>
                <a:pPr>
                  <a:defRPr sz="18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Quality/Safety</c:v>
                </c:pt>
                <c:pt idx="1">
                  <c:v>Brain Development</c:v>
                </c:pt>
                <c:pt idx="2">
                  <c:v>Keep Kids Off Streets</c:v>
                </c:pt>
                <c:pt idx="3">
                  <c:v>Homeless</c:v>
                </c:pt>
                <c:pt idx="4">
                  <c:v>Parents</c:v>
                </c:pt>
                <c:pt idx="5">
                  <c:v>Equity</c:v>
                </c:pt>
                <c:pt idx="6">
                  <c:v>Low Wages</c:v>
                </c:pt>
                <c:pt idx="7">
                  <c:v>Essential Workers</c:v>
                </c:pt>
                <c:pt idx="8">
                  <c:v>School Readiness</c:v>
                </c:pt>
                <c:pt idx="9">
                  <c:v>Smart Investment</c:v>
                </c:pt>
                <c:pt idx="10">
                  <c:v>Mental Health</c:v>
                </c:pt>
                <c:pt idx="11">
                  <c:v>Workforce/Economy</c:v>
                </c:pt>
                <c:pt idx="12">
                  <c:v>Vulnerable Youth</c:v>
                </c:pt>
              </c:strCache>
            </c:strRef>
          </c:cat>
          <c:val>
            <c:numRef>
              <c:f>Sheet1!$C$2:$C$14</c:f>
              <c:numCache>
                <c:formatCode>0%</c:formatCode>
                <c:ptCount val="13"/>
                <c:pt idx="0">
                  <c:v>0.3</c:v>
                </c:pt>
                <c:pt idx="1">
                  <c:v>0.31</c:v>
                </c:pt>
                <c:pt idx="2">
                  <c:v>0.31</c:v>
                </c:pt>
                <c:pt idx="3">
                  <c:v>0.25</c:v>
                </c:pt>
                <c:pt idx="4">
                  <c:v>0.31</c:v>
                </c:pt>
                <c:pt idx="5">
                  <c:v>0.27</c:v>
                </c:pt>
                <c:pt idx="6">
                  <c:v>0.25</c:v>
                </c:pt>
                <c:pt idx="7">
                  <c:v>0.28999999999999998</c:v>
                </c:pt>
                <c:pt idx="8">
                  <c:v>0.32</c:v>
                </c:pt>
                <c:pt idx="9">
                  <c:v>0.3</c:v>
                </c:pt>
                <c:pt idx="10">
                  <c:v>0.34</c:v>
                </c:pt>
                <c:pt idx="11">
                  <c:v>0.28999999999999998</c:v>
                </c:pt>
                <c:pt idx="12">
                  <c:v>0.28999999999999998</c:v>
                </c:pt>
              </c:numCache>
            </c:numRef>
          </c:val>
          <c:extLst>
            <c:ext xmlns:c16="http://schemas.microsoft.com/office/drawing/2014/chart" uri="{C3380CC4-5D6E-409C-BE32-E72D297353CC}">
              <c16:uniqueId val="{00000001-970F-4D39-B478-31DF7EDFD808}"/>
            </c:ext>
          </c:extLst>
        </c:ser>
        <c:ser>
          <c:idx val="2"/>
          <c:order val="2"/>
          <c:tx>
            <c:strRef>
              <c:f>Sheet1!$D$1</c:f>
              <c:strCache>
                <c:ptCount val="1"/>
                <c:pt idx="0">
                  <c:v>Total</c:v>
                </c:pt>
              </c:strCache>
            </c:strRef>
          </c:tx>
          <c:spPr>
            <a:noFill/>
            <a:ln>
              <a:noFill/>
            </a:ln>
          </c:spPr>
          <c:invertIfNegative val="0"/>
          <c:dLbls>
            <c:spPr>
              <a:noFill/>
              <a:ln>
                <a:noFill/>
              </a:ln>
              <a:effectLst/>
            </c:spPr>
            <c:txPr>
              <a:bodyPr wrap="square" lIns="38100" tIns="19050" rIns="38100" bIns="19050" anchor="ctr">
                <a:spAutoFit/>
              </a:bodyPr>
              <a:lstStyle/>
              <a:p>
                <a:pPr>
                  <a:defRPr sz="1800" b="1">
                    <a:solidFill>
                      <a:schemeClr val="accent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Quality/Safety</c:v>
                </c:pt>
                <c:pt idx="1">
                  <c:v>Brain Development</c:v>
                </c:pt>
                <c:pt idx="2">
                  <c:v>Keep Kids Off Streets</c:v>
                </c:pt>
                <c:pt idx="3">
                  <c:v>Homeless</c:v>
                </c:pt>
                <c:pt idx="4">
                  <c:v>Parents</c:v>
                </c:pt>
                <c:pt idx="5">
                  <c:v>Equity</c:v>
                </c:pt>
                <c:pt idx="6">
                  <c:v>Low Wages</c:v>
                </c:pt>
                <c:pt idx="7">
                  <c:v>Essential Workers</c:v>
                </c:pt>
                <c:pt idx="8">
                  <c:v>School Readiness</c:v>
                </c:pt>
                <c:pt idx="9">
                  <c:v>Smart Investment</c:v>
                </c:pt>
                <c:pt idx="10">
                  <c:v>Mental Health</c:v>
                </c:pt>
                <c:pt idx="11">
                  <c:v>Workforce/Economy</c:v>
                </c:pt>
                <c:pt idx="12">
                  <c:v>Vulnerable Youth</c:v>
                </c:pt>
              </c:strCache>
            </c:strRef>
          </c:cat>
          <c:val>
            <c:numRef>
              <c:f>Sheet1!$D$2:$D$14</c:f>
              <c:numCache>
                <c:formatCode>0%</c:formatCode>
                <c:ptCount val="13"/>
                <c:pt idx="0">
                  <c:v>0.84</c:v>
                </c:pt>
                <c:pt idx="1">
                  <c:v>0.84</c:v>
                </c:pt>
                <c:pt idx="2">
                  <c:v>0.84</c:v>
                </c:pt>
                <c:pt idx="3">
                  <c:v>0.78</c:v>
                </c:pt>
                <c:pt idx="4">
                  <c:v>0.8</c:v>
                </c:pt>
                <c:pt idx="5">
                  <c:v>0.76</c:v>
                </c:pt>
                <c:pt idx="6">
                  <c:v>0.75</c:v>
                </c:pt>
                <c:pt idx="7">
                  <c:v>0.77</c:v>
                </c:pt>
                <c:pt idx="8">
                  <c:v>0.78</c:v>
                </c:pt>
                <c:pt idx="9">
                  <c:v>0.77</c:v>
                </c:pt>
                <c:pt idx="10">
                  <c:v>0.77</c:v>
                </c:pt>
                <c:pt idx="11">
                  <c:v>0.7</c:v>
                </c:pt>
                <c:pt idx="12">
                  <c:v>0.62</c:v>
                </c:pt>
              </c:numCache>
            </c:numRef>
          </c:val>
          <c:extLst>
            <c:ext xmlns:c16="http://schemas.microsoft.com/office/drawing/2014/chart" uri="{C3380CC4-5D6E-409C-BE32-E72D297353CC}">
              <c16:uniqueId val="{00000002-970F-4D39-B478-31DF7EDFD808}"/>
            </c:ext>
          </c:extLst>
        </c:ser>
        <c:dLbls>
          <c:dLblPos val="ctr"/>
          <c:showLegendKey val="0"/>
          <c:showVal val="1"/>
          <c:showCatName val="0"/>
          <c:showSerName val="0"/>
          <c:showPercent val="0"/>
          <c:showBubbleSize val="0"/>
        </c:dLbls>
        <c:gapWidth val="48"/>
        <c:overlap val="100"/>
        <c:axId val="337592784"/>
        <c:axId val="337593176"/>
      </c:barChart>
      <c:catAx>
        <c:axId val="337592784"/>
        <c:scaling>
          <c:orientation val="maxMin"/>
        </c:scaling>
        <c:delete val="0"/>
        <c:axPos val="l"/>
        <c:numFmt formatCode="General" sourceLinked="1"/>
        <c:majorTickMark val="none"/>
        <c:minorTickMark val="none"/>
        <c:tickLblPos val="nextTo"/>
        <c:spPr>
          <a:ln>
            <a:noFill/>
          </a:ln>
        </c:spPr>
        <c:txPr>
          <a:bodyPr/>
          <a:lstStyle/>
          <a:p>
            <a:pPr algn="r">
              <a:lnSpc>
                <a:spcPct val="100000"/>
              </a:lnSpc>
              <a:defRPr sz="1800"/>
            </a:pPr>
            <a:endParaRPr lang="en-US"/>
          </a:p>
        </c:txPr>
        <c:crossAx val="337593176"/>
        <c:crosses val="autoZero"/>
        <c:auto val="1"/>
        <c:lblAlgn val="ctr"/>
        <c:lblOffset val="0"/>
        <c:noMultiLvlLbl val="0"/>
      </c:catAx>
      <c:valAx>
        <c:axId val="337593176"/>
        <c:scaling>
          <c:orientation val="minMax"/>
          <c:max val="1"/>
          <c:min val="0"/>
        </c:scaling>
        <c:delete val="1"/>
        <c:axPos val="b"/>
        <c:numFmt formatCode="0%" sourceLinked="1"/>
        <c:majorTickMark val="out"/>
        <c:minorTickMark val="none"/>
        <c:tickLblPos val="nextTo"/>
        <c:crossAx val="337592784"/>
        <c:crosses val="max"/>
        <c:crossBetween val="between"/>
        <c:majorUnit val="0.2"/>
      </c:valAx>
    </c:plotArea>
    <c:legend>
      <c:legendPos val="t"/>
      <c:legendEntry>
        <c:idx val="2"/>
        <c:delete val="1"/>
      </c:legendEntry>
      <c:layout>
        <c:manualLayout>
          <c:xMode val="edge"/>
          <c:yMode val="edge"/>
          <c:x val="0.40863699623870359"/>
          <c:y val="1.6963729104702462E-2"/>
          <c:w val="0.43027650304041914"/>
          <c:h val="5.5541615233237918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07242704309209"/>
          <c:y val="3.4840468313753752E-2"/>
          <c:w val="0.69965408205105195"/>
          <c:h val="0.87934623619443331"/>
        </c:manualLayout>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2F71-41B6-9FE6-77F3F28AB4DE}"/>
              </c:ext>
            </c:extLst>
          </c:dPt>
          <c:dPt>
            <c:idx val="2"/>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03-2F71-41B6-9FE6-77F3F28AB4DE}"/>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5-2F71-41B6-9FE6-77F3F28AB4DE}"/>
              </c:ext>
            </c:extLst>
          </c:dPt>
          <c:dPt>
            <c:idx val="4"/>
            <c:invertIfNegative val="0"/>
            <c:bubble3D val="0"/>
            <c:spPr>
              <a:solidFill>
                <a:schemeClr val="accent4"/>
              </a:solidFill>
              <a:ln>
                <a:noFill/>
              </a:ln>
              <a:effectLst/>
            </c:spPr>
            <c:extLst>
              <c:ext xmlns:c16="http://schemas.microsoft.com/office/drawing/2014/chart" uri="{C3380CC4-5D6E-409C-BE32-E72D297353CC}">
                <c16:uniqueId val="{00000007-2F71-41B6-9FE6-77F3F28AB4DE}"/>
              </c:ext>
            </c:extLst>
          </c:dPt>
          <c:dPt>
            <c:idx val="5"/>
            <c:invertIfNegative val="0"/>
            <c:bubble3D val="0"/>
            <c:spPr>
              <a:solidFill>
                <a:schemeClr val="accent5"/>
              </a:solidFill>
              <a:ln>
                <a:noFill/>
              </a:ln>
              <a:effectLst/>
            </c:spPr>
            <c:extLst>
              <c:ext xmlns:c16="http://schemas.microsoft.com/office/drawing/2014/chart" uri="{C3380CC4-5D6E-409C-BE32-E72D297353CC}">
                <c16:uniqueId val="{00000009-2F71-41B6-9FE6-77F3F28AB4DE}"/>
              </c:ext>
            </c:extLst>
          </c:dPt>
          <c:dPt>
            <c:idx val="6"/>
            <c:invertIfNegative val="0"/>
            <c:bubble3D val="0"/>
            <c:spPr>
              <a:solidFill>
                <a:schemeClr val="accent6"/>
              </a:solidFill>
              <a:ln>
                <a:noFill/>
              </a:ln>
              <a:effectLst/>
            </c:spPr>
            <c:extLst>
              <c:ext xmlns:c16="http://schemas.microsoft.com/office/drawing/2014/chart" uri="{C3380CC4-5D6E-409C-BE32-E72D297353CC}">
                <c16:uniqueId val="{0000000B-2F71-41B6-9FE6-77F3F28AB4DE}"/>
              </c:ext>
            </c:extLst>
          </c:dPt>
          <c:dPt>
            <c:idx val="8"/>
            <c:invertIfNegative val="0"/>
            <c:bubble3D val="0"/>
            <c:spPr>
              <a:solidFill>
                <a:schemeClr val="accent6"/>
              </a:solidFill>
              <a:ln>
                <a:noFill/>
              </a:ln>
              <a:effectLst/>
            </c:spPr>
            <c:extLst>
              <c:ext xmlns:c16="http://schemas.microsoft.com/office/drawing/2014/chart" uri="{C3380CC4-5D6E-409C-BE32-E72D297353CC}">
                <c16:uniqueId val="{0000000D-2F71-41B6-9FE6-77F3F28AB4DE}"/>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Strongly support</c:v>
                </c:pt>
                <c:pt idx="1">
                  <c:v>Somewhat support</c:v>
                </c:pt>
                <c:pt idx="3">
                  <c:v>Somewhat oppose</c:v>
                </c:pt>
                <c:pt idx="4">
                  <c:v>Strongly oppose</c:v>
                </c:pt>
                <c:pt idx="6">
                  <c:v>Don't know</c:v>
                </c:pt>
              </c:strCache>
            </c:strRef>
          </c:cat>
          <c:val>
            <c:numRef>
              <c:f>Sheet1!$B$2:$B$8</c:f>
              <c:numCache>
                <c:formatCode>0%</c:formatCode>
                <c:ptCount val="7"/>
                <c:pt idx="0">
                  <c:v>0.3</c:v>
                </c:pt>
                <c:pt idx="1">
                  <c:v>0.21</c:v>
                </c:pt>
                <c:pt idx="3">
                  <c:v>0.12</c:v>
                </c:pt>
                <c:pt idx="4">
                  <c:v>0.34</c:v>
                </c:pt>
                <c:pt idx="6">
                  <c:v>0.03</c:v>
                </c:pt>
              </c:numCache>
            </c:numRef>
          </c:val>
          <c:extLst>
            <c:ext xmlns:c16="http://schemas.microsoft.com/office/drawing/2014/chart" uri="{C3380CC4-5D6E-409C-BE32-E72D297353CC}">
              <c16:uniqueId val="{0000000E-2F71-41B6-9FE6-77F3F28AB4DE}"/>
            </c:ext>
          </c:extLst>
        </c:ser>
        <c:dLbls>
          <c:showLegendKey val="0"/>
          <c:showVal val="0"/>
          <c:showCatName val="0"/>
          <c:showSerName val="0"/>
          <c:showPercent val="0"/>
          <c:showBubbleSize val="0"/>
        </c:dLbls>
        <c:gapWidth val="21"/>
        <c:axId val="249318424"/>
        <c:axId val="249318816"/>
      </c:barChart>
      <c:catAx>
        <c:axId val="24931842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49318816"/>
        <c:crosses val="autoZero"/>
        <c:auto val="1"/>
        <c:lblAlgn val="ctr"/>
        <c:lblOffset val="0"/>
        <c:noMultiLvlLbl val="0"/>
      </c:catAx>
      <c:valAx>
        <c:axId val="249318816"/>
        <c:scaling>
          <c:orientation val="minMax"/>
        </c:scaling>
        <c:delete val="1"/>
        <c:axPos val="b"/>
        <c:numFmt formatCode="0%" sourceLinked="0"/>
        <c:majorTickMark val="out"/>
        <c:minorTickMark val="none"/>
        <c:tickLblPos val="nextTo"/>
        <c:crossAx val="249318424"/>
        <c:crosses val="max"/>
        <c:crossBetween val="between"/>
        <c:majorUnit val="0.15000000000000002"/>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851417463145961E-2"/>
          <c:y val="7.6354972828397968E-2"/>
          <c:w val="0.69050462024714288"/>
          <c:h val="0.85695921727439273"/>
        </c:manualLayout>
      </c:layout>
      <c:barChart>
        <c:barDir val="bar"/>
        <c:grouping val="stacked"/>
        <c:varyColors val="0"/>
        <c:ser>
          <c:idx val="0"/>
          <c:order val="0"/>
          <c:tx>
            <c:strRef>
              <c:f>Sheet1!$B$1</c:f>
              <c:strCache>
                <c:ptCount val="1"/>
                <c:pt idx="0">
                  <c:v>Total Trust</c:v>
                </c:pt>
              </c:strCache>
            </c:strRef>
          </c:tx>
          <c:spPr>
            <a:solidFill>
              <a:schemeClr val="accent1"/>
            </a:solidFill>
            <a:ln>
              <a:noFill/>
            </a:ln>
          </c:spPr>
          <c:invertIfNegative val="0"/>
          <c:dPt>
            <c:idx val="0"/>
            <c:invertIfNegative val="0"/>
            <c:bubble3D val="0"/>
            <c:extLst>
              <c:ext xmlns:c16="http://schemas.microsoft.com/office/drawing/2014/chart" uri="{C3380CC4-5D6E-409C-BE32-E72D297353CC}">
                <c16:uniqueId val="{00000000-7639-4C20-9559-BBBF9377A01D}"/>
              </c:ext>
            </c:extLst>
          </c:dPt>
          <c:dPt>
            <c:idx val="1"/>
            <c:invertIfNegative val="0"/>
            <c:bubble3D val="0"/>
            <c:extLst>
              <c:ext xmlns:c16="http://schemas.microsoft.com/office/drawing/2014/chart" uri="{C3380CC4-5D6E-409C-BE32-E72D297353CC}">
                <c16:uniqueId val="{00000001-7639-4C20-9559-BBBF9377A01D}"/>
              </c:ext>
            </c:extLst>
          </c:dPt>
          <c:dPt>
            <c:idx val="2"/>
            <c:invertIfNegative val="0"/>
            <c:bubble3D val="0"/>
            <c:extLst>
              <c:ext xmlns:c16="http://schemas.microsoft.com/office/drawing/2014/chart" uri="{C3380CC4-5D6E-409C-BE32-E72D297353CC}">
                <c16:uniqueId val="{00000002-7639-4C20-9559-BBBF9377A01D}"/>
              </c:ext>
            </c:extLst>
          </c:dPt>
          <c:dPt>
            <c:idx val="3"/>
            <c:invertIfNegative val="0"/>
            <c:bubble3D val="0"/>
            <c:extLst>
              <c:ext xmlns:c16="http://schemas.microsoft.com/office/drawing/2014/chart" uri="{C3380CC4-5D6E-409C-BE32-E72D297353CC}">
                <c16:uniqueId val="{00000003-7639-4C20-9559-BBBF9377A01D}"/>
              </c:ext>
            </c:extLst>
          </c:dPt>
          <c:dPt>
            <c:idx val="4"/>
            <c:invertIfNegative val="0"/>
            <c:bubble3D val="0"/>
            <c:extLst>
              <c:ext xmlns:c16="http://schemas.microsoft.com/office/drawing/2014/chart" uri="{C3380CC4-5D6E-409C-BE32-E72D297353CC}">
                <c16:uniqueId val="{00000004-7639-4C20-9559-BBBF9377A01D}"/>
              </c:ext>
            </c:extLst>
          </c:dPt>
          <c:dPt>
            <c:idx val="5"/>
            <c:invertIfNegative val="0"/>
            <c:bubble3D val="0"/>
            <c:extLst>
              <c:ext xmlns:c16="http://schemas.microsoft.com/office/drawing/2014/chart" uri="{C3380CC4-5D6E-409C-BE32-E72D297353CC}">
                <c16:uniqueId val="{00000005-7639-4C20-9559-BBBF9377A01D}"/>
              </c:ext>
            </c:extLst>
          </c:dPt>
          <c:dPt>
            <c:idx val="6"/>
            <c:invertIfNegative val="0"/>
            <c:bubble3D val="0"/>
            <c:extLst>
              <c:ext xmlns:c16="http://schemas.microsoft.com/office/drawing/2014/chart" uri="{C3380CC4-5D6E-409C-BE32-E72D297353CC}">
                <c16:uniqueId val="{00000006-7639-4C20-9559-BBBF9377A01D}"/>
              </c:ext>
            </c:extLst>
          </c:dPt>
          <c:dPt>
            <c:idx val="7"/>
            <c:invertIfNegative val="0"/>
            <c:bubble3D val="0"/>
            <c:extLst>
              <c:ext xmlns:c16="http://schemas.microsoft.com/office/drawing/2014/chart" uri="{C3380CC4-5D6E-409C-BE32-E72D297353CC}">
                <c16:uniqueId val="{00000007-7639-4C20-9559-BBBF9377A01D}"/>
              </c:ext>
            </c:extLst>
          </c:dPt>
          <c:dPt>
            <c:idx val="8"/>
            <c:invertIfNegative val="0"/>
            <c:bubble3D val="0"/>
            <c:extLst>
              <c:ext xmlns:c16="http://schemas.microsoft.com/office/drawing/2014/chart" uri="{C3380CC4-5D6E-409C-BE32-E72D297353CC}">
                <c16:uniqueId val="{00000008-7639-4C20-9559-BBBF9377A01D}"/>
              </c:ext>
            </c:extLst>
          </c:dPt>
          <c:dPt>
            <c:idx val="9"/>
            <c:invertIfNegative val="0"/>
            <c:bubble3D val="0"/>
            <c:extLst>
              <c:ext xmlns:c16="http://schemas.microsoft.com/office/drawing/2014/chart" uri="{C3380CC4-5D6E-409C-BE32-E72D297353CC}">
                <c16:uniqueId val="{00000009-7639-4C20-9559-BBBF9377A01D}"/>
              </c:ext>
            </c:extLst>
          </c:dPt>
          <c:dPt>
            <c:idx val="10"/>
            <c:invertIfNegative val="0"/>
            <c:bubble3D val="0"/>
            <c:extLst>
              <c:ext xmlns:c16="http://schemas.microsoft.com/office/drawing/2014/chart" uri="{C3380CC4-5D6E-409C-BE32-E72D297353CC}">
                <c16:uniqueId val="{0000000A-7639-4C20-9559-BBBF9377A01D}"/>
              </c:ext>
            </c:extLst>
          </c:dPt>
          <c:dPt>
            <c:idx val="12"/>
            <c:invertIfNegative val="0"/>
            <c:bubble3D val="0"/>
            <c:extLst>
              <c:ext xmlns:c16="http://schemas.microsoft.com/office/drawing/2014/chart" uri="{C3380CC4-5D6E-409C-BE32-E72D297353CC}">
                <c16:uniqueId val="{0000000B-7639-4C20-9559-BBBF9377A01D}"/>
              </c:ext>
            </c:extLst>
          </c:dPt>
          <c:dPt>
            <c:idx val="15"/>
            <c:invertIfNegative val="0"/>
            <c:bubble3D val="0"/>
            <c:extLst>
              <c:ext xmlns:c16="http://schemas.microsoft.com/office/drawing/2014/chart" uri="{C3380CC4-5D6E-409C-BE32-E72D297353CC}">
                <c16:uniqueId val="{0000000C-7639-4C20-9559-BBBF9377A01D}"/>
              </c:ext>
            </c:extLst>
          </c:dPt>
          <c:dPt>
            <c:idx val="18"/>
            <c:invertIfNegative val="0"/>
            <c:bubble3D val="0"/>
            <c:extLst>
              <c:ext xmlns:c16="http://schemas.microsoft.com/office/drawing/2014/chart" uri="{C3380CC4-5D6E-409C-BE32-E72D297353CC}">
                <c16:uniqueId val="{0000000D-7639-4C20-9559-BBBF9377A01D}"/>
              </c:ext>
            </c:extLst>
          </c:dPt>
          <c:dLbls>
            <c:spPr>
              <a:noFill/>
              <a:ln>
                <a:noFill/>
              </a:ln>
              <a:effectLst/>
            </c:spPr>
            <c:txPr>
              <a:bodyPr/>
              <a:lstStyle/>
              <a:p>
                <a:pPr>
                  <a:defRPr sz="1800">
                    <a:solidFill>
                      <a:schemeClr val="accent3"/>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Pediatricians</c:v>
                </c:pt>
                <c:pt idx="1">
                  <c:v>Essential workers</c:v>
                </c:pt>
                <c:pt idx="2">
                  <c:v>Teachers</c:v>
                </c:pt>
                <c:pt idx="3">
                  <c:v>Small local businesses</c:v>
                </c:pt>
                <c:pt idx="4">
                  <c:v>Childcare workers</c:v>
                </c:pt>
                <c:pt idx="5">
                  <c:v>Local parents</c:v>
                </c:pt>
                <c:pt idx="6">
                  <c:v>Working teens</c:v>
                </c:pt>
                <c:pt idx="7">
                  <c:v>Youth in your community</c:v>
                </c:pt>
                <c:pt idx="8">
                  <c:v>Child development experts 
at a local university</c:v>
                </c:pt>
              </c:strCache>
            </c:strRef>
          </c:cat>
          <c:val>
            <c:numRef>
              <c:f>Sheet1!$B$2:$B$10</c:f>
              <c:numCache>
                <c:formatCode>0%</c:formatCode>
                <c:ptCount val="9"/>
                <c:pt idx="0">
                  <c:v>0.74</c:v>
                </c:pt>
                <c:pt idx="1">
                  <c:v>0.7</c:v>
                </c:pt>
                <c:pt idx="2">
                  <c:v>0.7</c:v>
                </c:pt>
                <c:pt idx="3">
                  <c:v>0.68</c:v>
                </c:pt>
                <c:pt idx="4">
                  <c:v>0.66</c:v>
                </c:pt>
                <c:pt idx="5">
                  <c:v>0.66</c:v>
                </c:pt>
                <c:pt idx="6">
                  <c:v>0.6</c:v>
                </c:pt>
                <c:pt idx="7">
                  <c:v>0.57999999999999996</c:v>
                </c:pt>
                <c:pt idx="8">
                  <c:v>0.61</c:v>
                </c:pt>
              </c:numCache>
            </c:numRef>
          </c:val>
          <c:extLst>
            <c:ext xmlns:c16="http://schemas.microsoft.com/office/drawing/2014/chart" uri="{C3380CC4-5D6E-409C-BE32-E72D297353CC}">
              <c16:uniqueId val="{0000000E-7639-4C20-9559-BBBF9377A01D}"/>
            </c:ext>
          </c:extLst>
        </c:ser>
        <c:ser>
          <c:idx val="1"/>
          <c:order val="1"/>
          <c:tx>
            <c:strRef>
              <c:f>Sheet1!$C$1</c:f>
              <c:strCache>
                <c:ptCount val="1"/>
                <c:pt idx="0">
                  <c:v>Total Suspicious</c:v>
                </c:pt>
              </c:strCache>
            </c:strRef>
          </c:tx>
          <c:spPr>
            <a:solidFill>
              <a:schemeClr val="accent4"/>
            </a:solidFill>
            <a:ln>
              <a:noFill/>
            </a:ln>
          </c:spPr>
          <c:invertIfNegative val="0"/>
          <c:dLbls>
            <c:dLbl>
              <c:idx val="0"/>
              <c:numFmt formatCode="0%;0%" sourceLinked="0"/>
              <c:spPr/>
              <c:txPr>
                <a:bodyPr/>
                <a:lstStyle/>
                <a:p>
                  <a:pPr>
                    <a:defRPr sz="1800">
                      <a:solidFill>
                        <a:schemeClr val="accent3"/>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639-4C20-9559-BBBF9377A01D}"/>
                </c:ext>
              </c:extLst>
            </c:dLbl>
            <c:dLbl>
              <c:idx val="1"/>
              <c:numFmt formatCode="0%;0%" sourceLinked="0"/>
              <c:spPr/>
              <c:txPr>
                <a:bodyPr/>
                <a:lstStyle/>
                <a:p>
                  <a:pPr>
                    <a:defRPr sz="1800">
                      <a:solidFill>
                        <a:schemeClr val="accent3"/>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639-4C20-9559-BBBF9377A01D}"/>
                </c:ext>
              </c:extLst>
            </c:dLbl>
            <c:dLbl>
              <c:idx val="2"/>
              <c:numFmt formatCode="0%;0%" sourceLinked="0"/>
              <c:spPr/>
              <c:txPr>
                <a:bodyPr/>
                <a:lstStyle/>
                <a:p>
                  <a:pPr>
                    <a:defRPr sz="1800">
                      <a:solidFill>
                        <a:schemeClr val="accent3"/>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639-4C20-9559-BBBF9377A01D}"/>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639-4C20-9559-BBBF9377A01D}"/>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639-4C20-9559-BBBF9377A01D}"/>
                </c:ext>
              </c:extLst>
            </c:dLbl>
            <c:dLbl>
              <c:idx val="9"/>
              <c:tx>
                <c:rich>
                  <a:bodyPr/>
                  <a:lstStyle/>
                  <a:p>
                    <a:fld id="{271CBE8C-FB92-40DD-A9FF-F494B1530E5F}" type="VALUE">
                      <a:rPr lang="en-US" sz="1800">
                        <a:solidFill>
                          <a:schemeClr val="accent3"/>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7639-4C20-9559-BBBF9377A01D}"/>
                </c:ext>
              </c:extLst>
            </c:dLbl>
            <c:numFmt formatCode="0%;0%" sourceLinked="0"/>
            <c:spPr>
              <a:noFill/>
              <a:ln>
                <a:noFill/>
              </a:ln>
              <a:effectLst/>
            </c:spPr>
            <c:txPr>
              <a:bodyPr/>
              <a:lstStyle/>
              <a:p>
                <a:pPr>
                  <a:defRPr sz="1800">
                    <a:solidFill>
                      <a:schemeClr val="accent3"/>
                    </a:solidFill>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Sheet1!$A$2:$A$10</c:f>
              <c:strCache>
                <c:ptCount val="9"/>
                <c:pt idx="0">
                  <c:v>Pediatricians</c:v>
                </c:pt>
                <c:pt idx="1">
                  <c:v>Essential workers</c:v>
                </c:pt>
                <c:pt idx="2">
                  <c:v>Teachers</c:v>
                </c:pt>
                <c:pt idx="3">
                  <c:v>Small local businesses</c:v>
                </c:pt>
                <c:pt idx="4">
                  <c:v>Childcare workers</c:v>
                </c:pt>
                <c:pt idx="5">
                  <c:v>Local parents</c:v>
                </c:pt>
                <c:pt idx="6">
                  <c:v>Working teens</c:v>
                </c:pt>
                <c:pt idx="7">
                  <c:v>Youth in your community</c:v>
                </c:pt>
                <c:pt idx="8">
                  <c:v>Child development experts 
at a local university</c:v>
                </c:pt>
              </c:strCache>
            </c:strRef>
          </c:cat>
          <c:val>
            <c:numRef>
              <c:f>Sheet1!$C$2:$C$10</c:f>
              <c:numCache>
                <c:formatCode>0%</c:formatCode>
                <c:ptCount val="9"/>
                <c:pt idx="0">
                  <c:v>-0.19</c:v>
                </c:pt>
                <c:pt idx="1">
                  <c:v>-0.22</c:v>
                </c:pt>
                <c:pt idx="2">
                  <c:v>-0.25</c:v>
                </c:pt>
                <c:pt idx="3">
                  <c:v>-0.24</c:v>
                </c:pt>
                <c:pt idx="4">
                  <c:v>-0.27</c:v>
                </c:pt>
                <c:pt idx="5">
                  <c:v>-0.27</c:v>
                </c:pt>
                <c:pt idx="6">
                  <c:v>-0.27</c:v>
                </c:pt>
                <c:pt idx="7">
                  <c:v>-0.26</c:v>
                </c:pt>
                <c:pt idx="8">
                  <c:v>-0.33</c:v>
                </c:pt>
              </c:numCache>
            </c:numRef>
          </c:val>
          <c:extLst>
            <c:ext xmlns:c16="http://schemas.microsoft.com/office/drawing/2014/chart" uri="{C3380CC4-5D6E-409C-BE32-E72D297353CC}">
              <c16:uniqueId val="{00000015-7639-4C20-9559-BBBF9377A01D}"/>
            </c:ext>
          </c:extLst>
        </c:ser>
        <c:dLbls>
          <c:showLegendKey val="0"/>
          <c:showVal val="0"/>
          <c:showCatName val="0"/>
          <c:showSerName val="0"/>
          <c:showPercent val="0"/>
          <c:showBubbleSize val="0"/>
        </c:dLbls>
        <c:gapWidth val="25"/>
        <c:overlap val="100"/>
        <c:axId val="523230408"/>
        <c:axId val="523230800"/>
      </c:barChart>
      <c:catAx>
        <c:axId val="523230408"/>
        <c:scaling>
          <c:orientation val="maxMin"/>
        </c:scaling>
        <c:delete val="0"/>
        <c:axPos val="r"/>
        <c:numFmt formatCode="General" sourceLinked="1"/>
        <c:majorTickMark val="none"/>
        <c:minorTickMark val="none"/>
        <c:tickLblPos val="high"/>
        <c:spPr>
          <a:ln>
            <a:noFill/>
          </a:ln>
        </c:spPr>
        <c:txPr>
          <a:bodyPr/>
          <a:lstStyle/>
          <a:p>
            <a:pPr algn="r">
              <a:lnSpc>
                <a:spcPts val="1500"/>
              </a:lnSpc>
              <a:defRPr sz="1800"/>
            </a:pPr>
            <a:endParaRPr lang="en-US"/>
          </a:p>
        </c:txPr>
        <c:crossAx val="523230800"/>
        <c:crossesAt val="0"/>
        <c:auto val="1"/>
        <c:lblAlgn val="ctr"/>
        <c:lblOffset val="0"/>
        <c:noMultiLvlLbl val="0"/>
      </c:catAx>
      <c:valAx>
        <c:axId val="523230800"/>
        <c:scaling>
          <c:orientation val="maxMin"/>
          <c:max val="0.8"/>
          <c:min val="-0.60000000000000009"/>
        </c:scaling>
        <c:delete val="1"/>
        <c:axPos val="b"/>
        <c:numFmt formatCode="0%;0%" sourceLinked="0"/>
        <c:majorTickMark val="out"/>
        <c:minorTickMark val="none"/>
        <c:tickLblPos val="nextTo"/>
        <c:crossAx val="523230408"/>
        <c:crosses val="max"/>
        <c:crossBetween val="between"/>
      </c:valAx>
    </c:plotArea>
    <c:legend>
      <c:legendPos val="t"/>
      <c:layout>
        <c:manualLayout>
          <c:xMode val="edge"/>
          <c:yMode val="edge"/>
          <c:x val="0.54054856329384393"/>
          <c:y val="1.4589903097769584E-2"/>
          <c:w val="0.31394667125801534"/>
          <c:h val="4.6872265589847577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851417463145961E-2"/>
          <c:y val="7.6354972828397968E-2"/>
          <c:w val="0.69050462024714288"/>
          <c:h val="0.85695921727439273"/>
        </c:manualLayout>
      </c:layout>
      <c:barChart>
        <c:barDir val="bar"/>
        <c:grouping val="stacked"/>
        <c:varyColors val="0"/>
        <c:ser>
          <c:idx val="0"/>
          <c:order val="0"/>
          <c:tx>
            <c:strRef>
              <c:f>Sheet1!$B$1</c:f>
              <c:strCache>
                <c:ptCount val="1"/>
                <c:pt idx="0">
                  <c:v>Total Trust</c:v>
                </c:pt>
              </c:strCache>
            </c:strRef>
          </c:tx>
          <c:spPr>
            <a:solidFill>
              <a:schemeClr val="accent1"/>
            </a:solidFill>
            <a:ln>
              <a:noFill/>
            </a:ln>
          </c:spPr>
          <c:invertIfNegative val="0"/>
          <c:dPt>
            <c:idx val="0"/>
            <c:invertIfNegative val="0"/>
            <c:bubble3D val="0"/>
            <c:extLst>
              <c:ext xmlns:c16="http://schemas.microsoft.com/office/drawing/2014/chart" uri="{C3380CC4-5D6E-409C-BE32-E72D297353CC}">
                <c16:uniqueId val="{00000000-7639-4C20-9559-BBBF9377A01D}"/>
              </c:ext>
            </c:extLst>
          </c:dPt>
          <c:dPt>
            <c:idx val="1"/>
            <c:invertIfNegative val="0"/>
            <c:bubble3D val="0"/>
            <c:extLst>
              <c:ext xmlns:c16="http://schemas.microsoft.com/office/drawing/2014/chart" uri="{C3380CC4-5D6E-409C-BE32-E72D297353CC}">
                <c16:uniqueId val="{00000001-7639-4C20-9559-BBBF9377A01D}"/>
              </c:ext>
            </c:extLst>
          </c:dPt>
          <c:dPt>
            <c:idx val="2"/>
            <c:invertIfNegative val="0"/>
            <c:bubble3D val="0"/>
            <c:extLst>
              <c:ext xmlns:c16="http://schemas.microsoft.com/office/drawing/2014/chart" uri="{C3380CC4-5D6E-409C-BE32-E72D297353CC}">
                <c16:uniqueId val="{00000002-7639-4C20-9559-BBBF9377A01D}"/>
              </c:ext>
            </c:extLst>
          </c:dPt>
          <c:dPt>
            <c:idx val="3"/>
            <c:invertIfNegative val="0"/>
            <c:bubble3D val="0"/>
            <c:extLst>
              <c:ext xmlns:c16="http://schemas.microsoft.com/office/drawing/2014/chart" uri="{C3380CC4-5D6E-409C-BE32-E72D297353CC}">
                <c16:uniqueId val="{00000003-7639-4C20-9559-BBBF9377A01D}"/>
              </c:ext>
            </c:extLst>
          </c:dPt>
          <c:dPt>
            <c:idx val="4"/>
            <c:invertIfNegative val="0"/>
            <c:bubble3D val="0"/>
            <c:extLst>
              <c:ext xmlns:c16="http://schemas.microsoft.com/office/drawing/2014/chart" uri="{C3380CC4-5D6E-409C-BE32-E72D297353CC}">
                <c16:uniqueId val="{00000004-7639-4C20-9559-BBBF9377A01D}"/>
              </c:ext>
            </c:extLst>
          </c:dPt>
          <c:dPt>
            <c:idx val="5"/>
            <c:invertIfNegative val="0"/>
            <c:bubble3D val="0"/>
            <c:extLst>
              <c:ext xmlns:c16="http://schemas.microsoft.com/office/drawing/2014/chart" uri="{C3380CC4-5D6E-409C-BE32-E72D297353CC}">
                <c16:uniqueId val="{00000005-7639-4C20-9559-BBBF9377A01D}"/>
              </c:ext>
            </c:extLst>
          </c:dPt>
          <c:dPt>
            <c:idx val="6"/>
            <c:invertIfNegative val="0"/>
            <c:bubble3D val="0"/>
            <c:extLst>
              <c:ext xmlns:c16="http://schemas.microsoft.com/office/drawing/2014/chart" uri="{C3380CC4-5D6E-409C-BE32-E72D297353CC}">
                <c16:uniqueId val="{00000006-7639-4C20-9559-BBBF9377A01D}"/>
              </c:ext>
            </c:extLst>
          </c:dPt>
          <c:dPt>
            <c:idx val="7"/>
            <c:invertIfNegative val="0"/>
            <c:bubble3D val="0"/>
            <c:extLst>
              <c:ext xmlns:c16="http://schemas.microsoft.com/office/drawing/2014/chart" uri="{C3380CC4-5D6E-409C-BE32-E72D297353CC}">
                <c16:uniqueId val="{00000007-7639-4C20-9559-BBBF9377A01D}"/>
              </c:ext>
            </c:extLst>
          </c:dPt>
          <c:dPt>
            <c:idx val="8"/>
            <c:invertIfNegative val="0"/>
            <c:bubble3D val="0"/>
            <c:extLst>
              <c:ext xmlns:c16="http://schemas.microsoft.com/office/drawing/2014/chart" uri="{C3380CC4-5D6E-409C-BE32-E72D297353CC}">
                <c16:uniqueId val="{00000008-7639-4C20-9559-BBBF9377A01D}"/>
              </c:ext>
            </c:extLst>
          </c:dPt>
          <c:dPt>
            <c:idx val="9"/>
            <c:invertIfNegative val="0"/>
            <c:bubble3D val="0"/>
            <c:extLst>
              <c:ext xmlns:c16="http://schemas.microsoft.com/office/drawing/2014/chart" uri="{C3380CC4-5D6E-409C-BE32-E72D297353CC}">
                <c16:uniqueId val="{00000009-7639-4C20-9559-BBBF9377A01D}"/>
              </c:ext>
            </c:extLst>
          </c:dPt>
          <c:dPt>
            <c:idx val="10"/>
            <c:invertIfNegative val="0"/>
            <c:bubble3D val="0"/>
            <c:extLst>
              <c:ext xmlns:c16="http://schemas.microsoft.com/office/drawing/2014/chart" uri="{C3380CC4-5D6E-409C-BE32-E72D297353CC}">
                <c16:uniqueId val="{0000000A-7639-4C20-9559-BBBF9377A01D}"/>
              </c:ext>
            </c:extLst>
          </c:dPt>
          <c:dPt>
            <c:idx val="12"/>
            <c:invertIfNegative val="0"/>
            <c:bubble3D val="0"/>
            <c:extLst>
              <c:ext xmlns:c16="http://schemas.microsoft.com/office/drawing/2014/chart" uri="{C3380CC4-5D6E-409C-BE32-E72D297353CC}">
                <c16:uniqueId val="{0000000B-7639-4C20-9559-BBBF9377A01D}"/>
              </c:ext>
            </c:extLst>
          </c:dPt>
          <c:dPt>
            <c:idx val="15"/>
            <c:invertIfNegative val="0"/>
            <c:bubble3D val="0"/>
            <c:extLst>
              <c:ext xmlns:c16="http://schemas.microsoft.com/office/drawing/2014/chart" uri="{C3380CC4-5D6E-409C-BE32-E72D297353CC}">
                <c16:uniqueId val="{0000000C-7639-4C20-9559-BBBF9377A01D}"/>
              </c:ext>
            </c:extLst>
          </c:dPt>
          <c:dPt>
            <c:idx val="18"/>
            <c:invertIfNegative val="0"/>
            <c:bubble3D val="0"/>
            <c:extLst>
              <c:ext xmlns:c16="http://schemas.microsoft.com/office/drawing/2014/chart" uri="{C3380CC4-5D6E-409C-BE32-E72D297353CC}">
                <c16:uniqueId val="{0000000D-7639-4C20-9559-BBBF9377A01D}"/>
              </c:ext>
            </c:extLst>
          </c:dPt>
          <c:dLbls>
            <c:spPr>
              <a:noFill/>
              <a:ln>
                <a:noFill/>
              </a:ln>
              <a:effectLst/>
            </c:spPr>
            <c:txPr>
              <a:bodyPr/>
              <a:lstStyle/>
              <a:p>
                <a:pPr>
                  <a:defRPr sz="1800">
                    <a:solidFill>
                      <a:schemeClr val="accent3"/>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Your local First 5 program</c:v>
                </c:pt>
                <c:pt idx="1">
                  <c:v>Police officers</c:v>
                </c:pt>
                <c:pt idx="2">
                  <c:v>Social workers</c:v>
                </c:pt>
                <c:pt idx="3">
                  <c:v>Nonprofit employees</c:v>
                </c:pt>
                <c:pt idx="4">
                  <c:v>Economists</c:v>
                </c:pt>
                <c:pt idx="5">
                  <c:v>Public employee unions</c:v>
                </c:pt>
                <c:pt idx="6">
                  <c:v>Faith leaders</c:v>
                </c:pt>
                <c:pt idx="7">
                  <c:v>Your local chamber of commerce</c:v>
                </c:pt>
                <c:pt idx="8">
                  <c:v>Your county supervisor</c:v>
                </c:pt>
              </c:strCache>
            </c:strRef>
          </c:cat>
          <c:val>
            <c:numRef>
              <c:f>Sheet1!$B$2:$B$10</c:f>
              <c:numCache>
                <c:formatCode>0%</c:formatCode>
                <c:ptCount val="9"/>
                <c:pt idx="0">
                  <c:v>0.42</c:v>
                </c:pt>
                <c:pt idx="1">
                  <c:v>0.6</c:v>
                </c:pt>
                <c:pt idx="2">
                  <c:v>0.59</c:v>
                </c:pt>
                <c:pt idx="3">
                  <c:v>0.54</c:v>
                </c:pt>
                <c:pt idx="4">
                  <c:v>0.43</c:v>
                </c:pt>
                <c:pt idx="5">
                  <c:v>0.43</c:v>
                </c:pt>
                <c:pt idx="6">
                  <c:v>0.4</c:v>
                </c:pt>
                <c:pt idx="7">
                  <c:v>0.36</c:v>
                </c:pt>
                <c:pt idx="8">
                  <c:v>0.3</c:v>
                </c:pt>
              </c:numCache>
            </c:numRef>
          </c:val>
          <c:extLst>
            <c:ext xmlns:c16="http://schemas.microsoft.com/office/drawing/2014/chart" uri="{C3380CC4-5D6E-409C-BE32-E72D297353CC}">
              <c16:uniqueId val="{0000000E-7639-4C20-9559-BBBF9377A01D}"/>
            </c:ext>
          </c:extLst>
        </c:ser>
        <c:ser>
          <c:idx val="1"/>
          <c:order val="1"/>
          <c:tx>
            <c:strRef>
              <c:f>Sheet1!$C$1</c:f>
              <c:strCache>
                <c:ptCount val="1"/>
                <c:pt idx="0">
                  <c:v>Total Suspicious</c:v>
                </c:pt>
              </c:strCache>
            </c:strRef>
          </c:tx>
          <c:spPr>
            <a:solidFill>
              <a:schemeClr val="accent4"/>
            </a:solidFill>
            <a:ln>
              <a:noFill/>
            </a:ln>
          </c:spPr>
          <c:invertIfNegative val="0"/>
          <c:dLbls>
            <c:dLbl>
              <c:idx val="0"/>
              <c:numFmt formatCode="0%;0%" sourceLinked="0"/>
              <c:spPr/>
              <c:txPr>
                <a:bodyPr/>
                <a:lstStyle/>
                <a:p>
                  <a:pPr>
                    <a:defRPr sz="1800">
                      <a:solidFill>
                        <a:schemeClr val="accent3"/>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639-4C20-9559-BBBF9377A01D}"/>
                </c:ext>
              </c:extLst>
            </c:dLbl>
            <c:dLbl>
              <c:idx val="1"/>
              <c:numFmt formatCode="0%;0%" sourceLinked="0"/>
              <c:spPr/>
              <c:txPr>
                <a:bodyPr/>
                <a:lstStyle/>
                <a:p>
                  <a:pPr>
                    <a:defRPr sz="1800">
                      <a:solidFill>
                        <a:schemeClr val="accent3"/>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639-4C20-9559-BBBF9377A01D}"/>
                </c:ext>
              </c:extLst>
            </c:dLbl>
            <c:dLbl>
              <c:idx val="2"/>
              <c:numFmt formatCode="0%;0%" sourceLinked="0"/>
              <c:spPr/>
              <c:txPr>
                <a:bodyPr/>
                <a:lstStyle/>
                <a:p>
                  <a:pPr>
                    <a:defRPr sz="1800">
                      <a:solidFill>
                        <a:schemeClr val="accent3"/>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639-4C20-9559-BBBF9377A01D}"/>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639-4C20-9559-BBBF9377A01D}"/>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639-4C20-9559-BBBF9377A01D}"/>
                </c:ext>
              </c:extLst>
            </c:dLbl>
            <c:dLbl>
              <c:idx val="9"/>
              <c:tx>
                <c:rich>
                  <a:bodyPr/>
                  <a:lstStyle/>
                  <a:p>
                    <a:fld id="{271CBE8C-FB92-40DD-A9FF-F494B1530E5F}" type="VALUE">
                      <a:rPr lang="en-US" sz="1800">
                        <a:solidFill>
                          <a:schemeClr val="accent3"/>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7639-4C20-9559-BBBF9377A01D}"/>
                </c:ext>
              </c:extLst>
            </c:dLbl>
            <c:numFmt formatCode="0%;0%" sourceLinked="0"/>
            <c:spPr>
              <a:noFill/>
              <a:ln>
                <a:noFill/>
              </a:ln>
              <a:effectLst/>
            </c:spPr>
            <c:txPr>
              <a:bodyPr/>
              <a:lstStyle/>
              <a:p>
                <a:pPr>
                  <a:defRPr sz="1800">
                    <a:solidFill>
                      <a:schemeClr val="accent3"/>
                    </a:solidFill>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Sheet1!$A$2:$A$10</c:f>
              <c:strCache>
                <c:ptCount val="9"/>
                <c:pt idx="0">
                  <c:v>Your local First 5 program</c:v>
                </c:pt>
                <c:pt idx="1">
                  <c:v>Police officers</c:v>
                </c:pt>
                <c:pt idx="2">
                  <c:v>Social workers</c:v>
                </c:pt>
                <c:pt idx="3">
                  <c:v>Nonprofit employees</c:v>
                </c:pt>
                <c:pt idx="4">
                  <c:v>Economists</c:v>
                </c:pt>
                <c:pt idx="5">
                  <c:v>Public employee unions</c:v>
                </c:pt>
                <c:pt idx="6">
                  <c:v>Faith leaders</c:v>
                </c:pt>
                <c:pt idx="7">
                  <c:v>Your local chamber of commerce</c:v>
                </c:pt>
                <c:pt idx="8">
                  <c:v>Your county supervisor</c:v>
                </c:pt>
              </c:strCache>
            </c:strRef>
          </c:cat>
          <c:val>
            <c:numRef>
              <c:f>Sheet1!$C$2:$C$10</c:f>
              <c:numCache>
                <c:formatCode>0%</c:formatCode>
                <c:ptCount val="9"/>
                <c:pt idx="0">
                  <c:v>-0.17</c:v>
                </c:pt>
                <c:pt idx="1">
                  <c:v>-0.37</c:v>
                </c:pt>
                <c:pt idx="2">
                  <c:v>-0.36</c:v>
                </c:pt>
                <c:pt idx="3">
                  <c:v>-0.33</c:v>
                </c:pt>
                <c:pt idx="4">
                  <c:v>-0.46</c:v>
                </c:pt>
                <c:pt idx="5">
                  <c:v>-0.47</c:v>
                </c:pt>
                <c:pt idx="6">
                  <c:v>-0.5</c:v>
                </c:pt>
                <c:pt idx="7">
                  <c:v>-0.52</c:v>
                </c:pt>
                <c:pt idx="8">
                  <c:v>-0.52</c:v>
                </c:pt>
              </c:numCache>
            </c:numRef>
          </c:val>
          <c:extLst>
            <c:ext xmlns:c16="http://schemas.microsoft.com/office/drawing/2014/chart" uri="{C3380CC4-5D6E-409C-BE32-E72D297353CC}">
              <c16:uniqueId val="{00000015-7639-4C20-9559-BBBF9377A01D}"/>
            </c:ext>
          </c:extLst>
        </c:ser>
        <c:dLbls>
          <c:showLegendKey val="0"/>
          <c:showVal val="0"/>
          <c:showCatName val="0"/>
          <c:showSerName val="0"/>
          <c:showPercent val="0"/>
          <c:showBubbleSize val="0"/>
        </c:dLbls>
        <c:gapWidth val="25"/>
        <c:overlap val="100"/>
        <c:axId val="523230408"/>
        <c:axId val="523230800"/>
      </c:barChart>
      <c:catAx>
        <c:axId val="523230408"/>
        <c:scaling>
          <c:orientation val="maxMin"/>
        </c:scaling>
        <c:delete val="0"/>
        <c:axPos val="r"/>
        <c:numFmt formatCode="General" sourceLinked="1"/>
        <c:majorTickMark val="none"/>
        <c:minorTickMark val="none"/>
        <c:tickLblPos val="high"/>
        <c:spPr>
          <a:ln>
            <a:noFill/>
          </a:ln>
        </c:spPr>
        <c:txPr>
          <a:bodyPr/>
          <a:lstStyle/>
          <a:p>
            <a:pPr algn="r">
              <a:lnSpc>
                <a:spcPts val="1500"/>
              </a:lnSpc>
              <a:defRPr sz="1800"/>
            </a:pPr>
            <a:endParaRPr lang="en-US"/>
          </a:p>
        </c:txPr>
        <c:crossAx val="523230800"/>
        <c:crossesAt val="0"/>
        <c:auto val="1"/>
        <c:lblAlgn val="ctr"/>
        <c:lblOffset val="0"/>
        <c:noMultiLvlLbl val="0"/>
      </c:catAx>
      <c:valAx>
        <c:axId val="523230800"/>
        <c:scaling>
          <c:orientation val="maxMin"/>
        </c:scaling>
        <c:delete val="1"/>
        <c:axPos val="b"/>
        <c:numFmt formatCode="0%;0%" sourceLinked="0"/>
        <c:majorTickMark val="out"/>
        <c:minorTickMark val="none"/>
        <c:tickLblPos val="nextTo"/>
        <c:crossAx val="523230408"/>
        <c:crosses val="max"/>
        <c:crossBetween val="between"/>
      </c:valAx>
    </c:plotArea>
    <c:legend>
      <c:legendPos val="t"/>
      <c:layout>
        <c:manualLayout>
          <c:xMode val="edge"/>
          <c:yMode val="edge"/>
          <c:x val="0.54054856329384393"/>
          <c:y val="1.4589903097769584E-2"/>
          <c:w val="0.31394667125801534"/>
          <c:h val="4.6872265589847577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239212856443888"/>
          <c:y val="8.5576057104224126E-2"/>
          <c:w val="0.59880670744372755"/>
          <c:h val="0.85260946228286483"/>
        </c:manualLayout>
      </c:layout>
      <c:barChart>
        <c:barDir val="bar"/>
        <c:grouping val="percentStacked"/>
        <c:varyColors val="0"/>
        <c:ser>
          <c:idx val="0"/>
          <c:order val="0"/>
          <c:tx>
            <c:strRef>
              <c:f>Sheet1!$B$1</c:f>
              <c:strCache>
                <c:ptCount val="1"/>
                <c:pt idx="0">
                  <c:v>Very Fav.</c:v>
                </c:pt>
              </c:strCache>
            </c:strRef>
          </c:tx>
          <c:spPr>
            <a:solidFill>
              <a:schemeClr val="accent1"/>
            </a:solidFill>
            <a:ln>
              <a:noFill/>
            </a:ln>
          </c:spPr>
          <c:invertIfNegative val="0"/>
          <c:dLbls>
            <c:spPr>
              <a:noFill/>
              <a:ln>
                <a:noFill/>
              </a:ln>
              <a:effectLst/>
            </c:spPr>
            <c:txPr>
              <a:bodyPr wrap="square" lIns="38100" tIns="19050" rIns="38100" bIns="19050" anchor="ctr">
                <a:spAutoFit/>
              </a:bodyPr>
              <a:lstStyle/>
              <a:p>
                <a:pPr>
                  <a:defRPr sz="18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Firefighter unions</c:v>
                </c:pt>
                <c:pt idx="1">
                  <c:v>Childcare providers and 
early childhood educators</c:v>
                </c:pt>
                <c:pt idx="2">
                  <c:v>Local nonprofits</c:v>
                </c:pt>
                <c:pt idx="3">
                  <c:v>K-12 teachers</c:v>
                </c:pt>
                <c:pt idx="4">
                  <c:v>Teachers unions</c:v>
                </c:pt>
                <c:pt idx="5">
                  <c:v>Public employee unions</c:v>
                </c:pt>
              </c:strCache>
            </c:strRef>
          </c:cat>
          <c:val>
            <c:numRef>
              <c:f>Sheet1!$B$2:$B$7</c:f>
              <c:numCache>
                <c:formatCode>0%</c:formatCode>
                <c:ptCount val="6"/>
                <c:pt idx="0">
                  <c:v>0.33</c:v>
                </c:pt>
                <c:pt idx="1">
                  <c:v>0.32</c:v>
                </c:pt>
                <c:pt idx="2">
                  <c:v>0.27</c:v>
                </c:pt>
                <c:pt idx="3">
                  <c:v>0.35</c:v>
                </c:pt>
                <c:pt idx="4">
                  <c:v>0.28000000000000003</c:v>
                </c:pt>
                <c:pt idx="5">
                  <c:v>0.25</c:v>
                </c:pt>
              </c:numCache>
            </c:numRef>
          </c:val>
          <c:extLst>
            <c:ext xmlns:c16="http://schemas.microsoft.com/office/drawing/2014/chart" uri="{C3380CC4-5D6E-409C-BE32-E72D297353CC}">
              <c16:uniqueId val="{00000000-657A-46DC-9FE1-3134532D1E6E}"/>
            </c:ext>
          </c:extLst>
        </c:ser>
        <c:ser>
          <c:idx val="1"/>
          <c:order val="1"/>
          <c:tx>
            <c:strRef>
              <c:f>Sheet1!$C$1</c:f>
              <c:strCache>
                <c:ptCount val="1"/>
                <c:pt idx="0">
                  <c:v>Smwt. Fav.</c:v>
                </c:pt>
              </c:strCache>
            </c:strRef>
          </c:tx>
          <c:spPr>
            <a:solidFill>
              <a:schemeClr val="accent2"/>
            </a:solidFill>
            <a:ln w="9525">
              <a:noFill/>
            </a:ln>
          </c:spPr>
          <c:invertIfNegative val="0"/>
          <c:dLbls>
            <c:spPr>
              <a:noFill/>
              <a:ln>
                <a:noFill/>
              </a:ln>
              <a:effectLst/>
            </c:spPr>
            <c:txPr>
              <a:bodyPr wrap="square" lIns="38100" tIns="19050" rIns="38100" bIns="19050" anchor="ctr">
                <a:spAutoFit/>
              </a:bodyPr>
              <a:lstStyle/>
              <a:p>
                <a:pPr>
                  <a:defRPr sz="18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Firefighter unions</c:v>
                </c:pt>
                <c:pt idx="1">
                  <c:v>Childcare providers and 
early childhood educators</c:v>
                </c:pt>
                <c:pt idx="2">
                  <c:v>Local nonprofits</c:v>
                </c:pt>
                <c:pt idx="3">
                  <c:v>K-12 teachers</c:v>
                </c:pt>
                <c:pt idx="4">
                  <c:v>Teachers unions</c:v>
                </c:pt>
                <c:pt idx="5">
                  <c:v>Public employee unions</c:v>
                </c:pt>
              </c:strCache>
            </c:strRef>
          </c:cat>
          <c:val>
            <c:numRef>
              <c:f>Sheet1!$C$2:$C$7</c:f>
              <c:numCache>
                <c:formatCode>0%</c:formatCode>
                <c:ptCount val="6"/>
                <c:pt idx="0">
                  <c:v>0.3</c:v>
                </c:pt>
                <c:pt idx="1">
                  <c:v>0.3</c:v>
                </c:pt>
                <c:pt idx="2">
                  <c:v>0.35</c:v>
                </c:pt>
                <c:pt idx="3">
                  <c:v>0.25</c:v>
                </c:pt>
                <c:pt idx="4">
                  <c:v>0.24</c:v>
                </c:pt>
                <c:pt idx="5">
                  <c:v>0.24</c:v>
                </c:pt>
              </c:numCache>
            </c:numRef>
          </c:val>
          <c:extLst>
            <c:ext xmlns:c16="http://schemas.microsoft.com/office/drawing/2014/chart" uri="{C3380CC4-5D6E-409C-BE32-E72D297353CC}">
              <c16:uniqueId val="{00000001-657A-46DC-9FE1-3134532D1E6E}"/>
            </c:ext>
          </c:extLst>
        </c:ser>
        <c:ser>
          <c:idx val="2"/>
          <c:order val="2"/>
          <c:tx>
            <c:strRef>
              <c:f>Sheet1!$D$1</c:f>
              <c:strCache>
                <c:ptCount val="1"/>
                <c:pt idx="0">
                  <c:v>Smwt. Unfav.</c:v>
                </c:pt>
              </c:strCache>
            </c:strRef>
          </c:tx>
          <c:spPr>
            <a:solidFill>
              <a:schemeClr val="accent5"/>
            </a:solidFill>
            <a:ln>
              <a:no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Firefighter unions</c:v>
                </c:pt>
                <c:pt idx="1">
                  <c:v>Childcare providers and 
early childhood educators</c:v>
                </c:pt>
                <c:pt idx="2">
                  <c:v>Local nonprofits</c:v>
                </c:pt>
                <c:pt idx="3">
                  <c:v>K-12 teachers</c:v>
                </c:pt>
                <c:pt idx="4">
                  <c:v>Teachers unions</c:v>
                </c:pt>
                <c:pt idx="5">
                  <c:v>Public employee unions</c:v>
                </c:pt>
              </c:strCache>
            </c:strRef>
          </c:cat>
          <c:val>
            <c:numRef>
              <c:f>Sheet1!$D$2:$D$7</c:f>
              <c:numCache>
                <c:formatCode>0%</c:formatCode>
                <c:ptCount val="6"/>
                <c:pt idx="0">
                  <c:v>0.1</c:v>
                </c:pt>
                <c:pt idx="1">
                  <c:v>0.1</c:v>
                </c:pt>
                <c:pt idx="2">
                  <c:v>0.12</c:v>
                </c:pt>
                <c:pt idx="3">
                  <c:v>0.15</c:v>
                </c:pt>
                <c:pt idx="4">
                  <c:v>0.13</c:v>
                </c:pt>
                <c:pt idx="5">
                  <c:v>0.12</c:v>
                </c:pt>
              </c:numCache>
            </c:numRef>
          </c:val>
          <c:extLst>
            <c:ext xmlns:c16="http://schemas.microsoft.com/office/drawing/2014/chart" uri="{C3380CC4-5D6E-409C-BE32-E72D297353CC}">
              <c16:uniqueId val="{00000002-657A-46DC-9FE1-3134532D1E6E}"/>
            </c:ext>
          </c:extLst>
        </c:ser>
        <c:ser>
          <c:idx val="3"/>
          <c:order val="3"/>
          <c:tx>
            <c:strRef>
              <c:f>Sheet1!$E$1</c:f>
              <c:strCache>
                <c:ptCount val="1"/>
                <c:pt idx="0">
                  <c:v>Very Unfav.</c:v>
                </c:pt>
              </c:strCache>
            </c:strRef>
          </c:tx>
          <c:spPr>
            <a:solidFill>
              <a:schemeClr val="accent4"/>
            </a:solidFill>
          </c:spPr>
          <c:invertIfNegative val="0"/>
          <c:dLbls>
            <c:dLbl>
              <c:idx val="0"/>
              <c:spPr>
                <a:noFill/>
                <a:ln>
                  <a:noFill/>
                </a:ln>
                <a:effectLst/>
              </c:spPr>
              <c:txPr>
                <a:bodyPr wrap="square" lIns="38100" tIns="19050" rIns="38100" bIns="19050" anchor="ctr">
                  <a:spAutoFit/>
                </a:bodyPr>
                <a:lstStyle/>
                <a:p>
                  <a:pPr>
                    <a:defRPr sz="1400">
                      <a:solidFill>
                        <a:schemeClr val="accent3"/>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E88E-44BA-A21B-AB7F7F818E37}"/>
                </c:ext>
              </c:extLst>
            </c:dLbl>
            <c:spPr>
              <a:noFill/>
              <a:ln>
                <a:noFill/>
              </a:ln>
              <a:effectLst/>
            </c:spPr>
            <c:txPr>
              <a:bodyPr wrap="square" lIns="38100" tIns="19050" rIns="38100" bIns="19050" anchor="ctr">
                <a:spAutoFit/>
              </a:bodyPr>
              <a:lstStyle/>
              <a:p>
                <a:pPr>
                  <a:defRPr>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Firefighter unions</c:v>
                </c:pt>
                <c:pt idx="1">
                  <c:v>Childcare providers and 
early childhood educators</c:v>
                </c:pt>
                <c:pt idx="2">
                  <c:v>Local nonprofits</c:v>
                </c:pt>
                <c:pt idx="3">
                  <c:v>K-12 teachers</c:v>
                </c:pt>
                <c:pt idx="4">
                  <c:v>Teachers unions</c:v>
                </c:pt>
                <c:pt idx="5">
                  <c:v>Public employee unions</c:v>
                </c:pt>
              </c:strCache>
            </c:strRef>
          </c:cat>
          <c:val>
            <c:numRef>
              <c:f>Sheet1!$E$2:$E$7</c:f>
              <c:numCache>
                <c:formatCode>0%</c:formatCode>
                <c:ptCount val="6"/>
                <c:pt idx="0">
                  <c:v>0.05</c:v>
                </c:pt>
                <c:pt idx="1">
                  <c:v>0.11</c:v>
                </c:pt>
                <c:pt idx="2">
                  <c:v>7.0000000000000007E-2</c:v>
                </c:pt>
                <c:pt idx="3">
                  <c:v>0.14000000000000001</c:v>
                </c:pt>
                <c:pt idx="4">
                  <c:v>0.23</c:v>
                </c:pt>
                <c:pt idx="5">
                  <c:v>0.22</c:v>
                </c:pt>
              </c:numCache>
            </c:numRef>
          </c:val>
          <c:extLst>
            <c:ext xmlns:c16="http://schemas.microsoft.com/office/drawing/2014/chart" uri="{C3380CC4-5D6E-409C-BE32-E72D297353CC}">
              <c16:uniqueId val="{00000003-657A-46DC-9FE1-3134532D1E6E}"/>
            </c:ext>
          </c:extLst>
        </c:ser>
        <c:ser>
          <c:idx val="4"/>
          <c:order val="4"/>
          <c:tx>
            <c:strRef>
              <c:f>Sheet1!$F$1</c:f>
              <c:strCache>
                <c:ptCount val="1"/>
                <c:pt idx="0">
                  <c:v>Never Heard of</c:v>
                </c:pt>
              </c:strCache>
            </c:strRef>
          </c:tx>
          <c:spPr>
            <a:solidFill>
              <a:schemeClr val="accent6"/>
            </a:solidFill>
          </c:spPr>
          <c:invertIfNegative val="0"/>
          <c:dLbls>
            <c:delete val="1"/>
          </c:dLbls>
          <c:cat>
            <c:strRef>
              <c:f>Sheet1!$A$2:$A$7</c:f>
              <c:strCache>
                <c:ptCount val="6"/>
                <c:pt idx="0">
                  <c:v>Firefighter unions</c:v>
                </c:pt>
                <c:pt idx="1">
                  <c:v>Childcare providers and 
early childhood educators</c:v>
                </c:pt>
                <c:pt idx="2">
                  <c:v>Local nonprofits</c:v>
                </c:pt>
                <c:pt idx="3">
                  <c:v>K-12 teachers</c:v>
                </c:pt>
                <c:pt idx="4">
                  <c:v>Teachers unions</c:v>
                </c:pt>
                <c:pt idx="5">
                  <c:v>Public employee unions</c:v>
                </c:pt>
              </c:strCache>
            </c:strRef>
          </c:cat>
          <c:val>
            <c:numRef>
              <c:f>Sheet1!$F$2:$F$7</c:f>
              <c:numCache>
                <c:formatCode>0%</c:formatCode>
                <c:ptCount val="6"/>
                <c:pt idx="0">
                  <c:v>0.03</c:v>
                </c:pt>
                <c:pt idx="1">
                  <c:v>0.01</c:v>
                </c:pt>
                <c:pt idx="2">
                  <c:v>0.04</c:v>
                </c:pt>
                <c:pt idx="3">
                  <c:v>0.01</c:v>
                </c:pt>
                <c:pt idx="4">
                  <c:v>0.01</c:v>
                </c:pt>
                <c:pt idx="5">
                  <c:v>0.04</c:v>
                </c:pt>
              </c:numCache>
            </c:numRef>
          </c:val>
          <c:extLst>
            <c:ext xmlns:c16="http://schemas.microsoft.com/office/drawing/2014/chart" uri="{C3380CC4-5D6E-409C-BE32-E72D297353CC}">
              <c16:uniqueId val="{00000004-657A-46DC-9FE1-3134532D1E6E}"/>
            </c:ext>
          </c:extLst>
        </c:ser>
        <c:ser>
          <c:idx val="5"/>
          <c:order val="5"/>
          <c:tx>
            <c:strRef>
              <c:f>Sheet1!$G$1</c:f>
              <c:strCache>
                <c:ptCount val="1"/>
                <c:pt idx="0">
                  <c:v>Can't Rate</c:v>
                </c:pt>
              </c:strCache>
            </c:strRef>
          </c:tx>
          <c:spPr>
            <a:solidFill>
              <a:schemeClr val="accent6">
                <a:lumMod val="75000"/>
              </a:schemeClr>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Firefighter unions</c:v>
                </c:pt>
                <c:pt idx="1">
                  <c:v>Childcare providers and 
early childhood educators</c:v>
                </c:pt>
                <c:pt idx="2">
                  <c:v>Local nonprofits</c:v>
                </c:pt>
                <c:pt idx="3">
                  <c:v>K-12 teachers</c:v>
                </c:pt>
                <c:pt idx="4">
                  <c:v>Teachers unions</c:v>
                </c:pt>
                <c:pt idx="5">
                  <c:v>Public employee unions</c:v>
                </c:pt>
              </c:strCache>
            </c:strRef>
          </c:cat>
          <c:val>
            <c:numRef>
              <c:f>Sheet1!$G$2:$G$7</c:f>
              <c:numCache>
                <c:formatCode>0%</c:formatCode>
                <c:ptCount val="6"/>
                <c:pt idx="0">
                  <c:v>0.18</c:v>
                </c:pt>
                <c:pt idx="1">
                  <c:v>0.16</c:v>
                </c:pt>
                <c:pt idx="2">
                  <c:v>0.16</c:v>
                </c:pt>
                <c:pt idx="3">
                  <c:v>0.09</c:v>
                </c:pt>
                <c:pt idx="4">
                  <c:v>0.11</c:v>
                </c:pt>
                <c:pt idx="5">
                  <c:v>0.13</c:v>
                </c:pt>
              </c:numCache>
            </c:numRef>
          </c:val>
          <c:extLst>
            <c:ext xmlns:c16="http://schemas.microsoft.com/office/drawing/2014/chart" uri="{C3380CC4-5D6E-409C-BE32-E72D297353CC}">
              <c16:uniqueId val="{00000005-657A-46DC-9FE1-3134532D1E6E}"/>
            </c:ext>
          </c:extLst>
        </c:ser>
        <c:dLbls>
          <c:dLblPos val="ctr"/>
          <c:showLegendKey val="0"/>
          <c:showVal val="1"/>
          <c:showCatName val="0"/>
          <c:showSerName val="0"/>
          <c:showPercent val="0"/>
          <c:showBubbleSize val="0"/>
        </c:dLbls>
        <c:gapWidth val="65"/>
        <c:overlap val="100"/>
        <c:axId val="251015968"/>
        <c:axId val="251016360"/>
      </c:barChart>
      <c:catAx>
        <c:axId val="251015968"/>
        <c:scaling>
          <c:orientation val="maxMin"/>
        </c:scaling>
        <c:delete val="0"/>
        <c:axPos val="l"/>
        <c:numFmt formatCode="General" sourceLinked="1"/>
        <c:majorTickMark val="none"/>
        <c:minorTickMark val="none"/>
        <c:tickLblPos val="nextTo"/>
        <c:spPr>
          <a:ln>
            <a:noFill/>
          </a:ln>
        </c:spPr>
        <c:txPr>
          <a:bodyPr/>
          <a:lstStyle/>
          <a:p>
            <a:pPr algn="r">
              <a:defRPr sz="1800"/>
            </a:pPr>
            <a:endParaRPr lang="en-US"/>
          </a:p>
        </c:txPr>
        <c:crossAx val="251016360"/>
        <c:crosses val="autoZero"/>
        <c:auto val="1"/>
        <c:lblAlgn val="ctr"/>
        <c:lblOffset val="0"/>
        <c:noMultiLvlLbl val="0"/>
      </c:catAx>
      <c:valAx>
        <c:axId val="251016360"/>
        <c:scaling>
          <c:orientation val="minMax"/>
          <c:max val="1"/>
          <c:min val="0"/>
        </c:scaling>
        <c:delete val="1"/>
        <c:axPos val="b"/>
        <c:numFmt formatCode="0%" sourceLinked="1"/>
        <c:majorTickMark val="out"/>
        <c:minorTickMark val="none"/>
        <c:tickLblPos val="nextTo"/>
        <c:crossAx val="251015968"/>
        <c:crosses val="max"/>
        <c:crossBetween val="between"/>
        <c:majorUnit val="0.2"/>
      </c:valAx>
    </c:plotArea>
    <c:legend>
      <c:legendPos val="t"/>
      <c:layout>
        <c:manualLayout>
          <c:xMode val="edge"/>
          <c:yMode val="edge"/>
          <c:x val="8.8167788612908402E-2"/>
          <c:y val="1.4957223176315676E-2"/>
          <c:w val="0.899999906855105"/>
          <c:h val="6.269427613148261E-2"/>
        </c:manualLayout>
      </c:layout>
      <c:overlay val="0"/>
      <c:txPr>
        <a:bodyPr/>
        <a:lstStyle/>
        <a:p>
          <a:pPr>
            <a:defRPr sz="13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909834306388828"/>
          <c:y val="8.5576057104224126E-2"/>
          <c:w val="0.61210056879896368"/>
          <c:h val="0.85260946228286483"/>
        </c:manualLayout>
      </c:layout>
      <c:barChart>
        <c:barDir val="bar"/>
        <c:grouping val="percentStacked"/>
        <c:varyColors val="0"/>
        <c:ser>
          <c:idx val="0"/>
          <c:order val="0"/>
          <c:tx>
            <c:strRef>
              <c:f>Sheet1!$B$1</c:f>
              <c:strCache>
                <c:ptCount val="1"/>
                <c:pt idx="0">
                  <c:v>Very Fav.</c:v>
                </c:pt>
              </c:strCache>
            </c:strRef>
          </c:tx>
          <c:spPr>
            <a:solidFill>
              <a:schemeClr val="accent1"/>
            </a:solidFill>
            <a:ln>
              <a:noFill/>
            </a:ln>
          </c:spPr>
          <c:invertIfNegative val="0"/>
          <c:dLbls>
            <c:spPr>
              <a:noFill/>
              <a:ln>
                <a:noFill/>
              </a:ln>
              <a:effectLst/>
            </c:spPr>
            <c:txPr>
              <a:bodyPr wrap="square" lIns="38100" tIns="19050" rIns="38100" bIns="19050" anchor="ctr">
                <a:spAutoFit/>
              </a:bodyPr>
              <a:lstStyle/>
              <a:p>
                <a:pPr>
                  <a:defRPr sz="18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Your city government</c:v>
                </c:pt>
                <c:pt idx="1">
                  <c:v>Police unions</c:v>
                </c:pt>
                <c:pt idx="2">
                  <c:v>^Governor
 Gavin Newsom</c:v>
                </c:pt>
                <c:pt idx="3">
                  <c:v>Your local school district</c:v>
                </c:pt>
                <c:pt idx="4">
                  <c:v>Your county government</c:v>
                </c:pt>
                <c:pt idx="5">
                  <c:v>^The California 
State Legislature</c:v>
                </c:pt>
              </c:strCache>
            </c:strRef>
          </c:cat>
          <c:val>
            <c:numRef>
              <c:f>Sheet1!$B$2:$B$7</c:f>
              <c:numCache>
                <c:formatCode>0%</c:formatCode>
                <c:ptCount val="6"/>
                <c:pt idx="0">
                  <c:v>0.1</c:v>
                </c:pt>
                <c:pt idx="1">
                  <c:v>0.15</c:v>
                </c:pt>
                <c:pt idx="2">
                  <c:v>0.22</c:v>
                </c:pt>
                <c:pt idx="3">
                  <c:v>0.13</c:v>
                </c:pt>
                <c:pt idx="4">
                  <c:v>0.1</c:v>
                </c:pt>
                <c:pt idx="5">
                  <c:v>0.1</c:v>
                </c:pt>
              </c:numCache>
            </c:numRef>
          </c:val>
          <c:extLst>
            <c:ext xmlns:c16="http://schemas.microsoft.com/office/drawing/2014/chart" uri="{C3380CC4-5D6E-409C-BE32-E72D297353CC}">
              <c16:uniqueId val="{00000000-657A-46DC-9FE1-3134532D1E6E}"/>
            </c:ext>
          </c:extLst>
        </c:ser>
        <c:ser>
          <c:idx val="1"/>
          <c:order val="1"/>
          <c:tx>
            <c:strRef>
              <c:f>Sheet1!$C$1</c:f>
              <c:strCache>
                <c:ptCount val="1"/>
                <c:pt idx="0">
                  <c:v>Smwt. Fav.</c:v>
                </c:pt>
              </c:strCache>
            </c:strRef>
          </c:tx>
          <c:spPr>
            <a:solidFill>
              <a:schemeClr val="accent2"/>
            </a:solidFill>
            <a:ln w="9525">
              <a:noFill/>
            </a:ln>
          </c:spPr>
          <c:invertIfNegative val="0"/>
          <c:dLbls>
            <c:spPr>
              <a:noFill/>
              <a:ln>
                <a:noFill/>
              </a:ln>
              <a:effectLst/>
            </c:spPr>
            <c:txPr>
              <a:bodyPr wrap="square" lIns="38100" tIns="19050" rIns="38100" bIns="19050" anchor="ctr">
                <a:spAutoFit/>
              </a:bodyPr>
              <a:lstStyle/>
              <a:p>
                <a:pPr>
                  <a:defRPr sz="18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Your city government</c:v>
                </c:pt>
                <c:pt idx="1">
                  <c:v>Police unions</c:v>
                </c:pt>
                <c:pt idx="2">
                  <c:v>^Governor
 Gavin Newsom</c:v>
                </c:pt>
                <c:pt idx="3">
                  <c:v>Your local school district</c:v>
                </c:pt>
                <c:pt idx="4">
                  <c:v>Your county government</c:v>
                </c:pt>
                <c:pt idx="5">
                  <c:v>^The California 
State Legislature</c:v>
                </c:pt>
              </c:strCache>
            </c:strRef>
          </c:cat>
          <c:val>
            <c:numRef>
              <c:f>Sheet1!$C$2:$C$7</c:f>
              <c:numCache>
                <c:formatCode>0%</c:formatCode>
                <c:ptCount val="6"/>
                <c:pt idx="0">
                  <c:v>0.38</c:v>
                </c:pt>
                <c:pt idx="1">
                  <c:v>0.3</c:v>
                </c:pt>
                <c:pt idx="2">
                  <c:v>0.24</c:v>
                </c:pt>
                <c:pt idx="3">
                  <c:v>0.31</c:v>
                </c:pt>
                <c:pt idx="4">
                  <c:v>0.33</c:v>
                </c:pt>
                <c:pt idx="5">
                  <c:v>0.27</c:v>
                </c:pt>
              </c:numCache>
            </c:numRef>
          </c:val>
          <c:extLst>
            <c:ext xmlns:c16="http://schemas.microsoft.com/office/drawing/2014/chart" uri="{C3380CC4-5D6E-409C-BE32-E72D297353CC}">
              <c16:uniqueId val="{00000001-657A-46DC-9FE1-3134532D1E6E}"/>
            </c:ext>
          </c:extLst>
        </c:ser>
        <c:ser>
          <c:idx val="2"/>
          <c:order val="2"/>
          <c:tx>
            <c:strRef>
              <c:f>Sheet1!$D$1</c:f>
              <c:strCache>
                <c:ptCount val="1"/>
                <c:pt idx="0">
                  <c:v>Smwt. Unfav.</c:v>
                </c:pt>
              </c:strCache>
            </c:strRef>
          </c:tx>
          <c:spPr>
            <a:solidFill>
              <a:schemeClr val="accent5"/>
            </a:solidFill>
            <a:ln>
              <a:no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Your city government</c:v>
                </c:pt>
                <c:pt idx="1">
                  <c:v>Police unions</c:v>
                </c:pt>
                <c:pt idx="2">
                  <c:v>^Governor
 Gavin Newsom</c:v>
                </c:pt>
                <c:pt idx="3">
                  <c:v>Your local school district</c:v>
                </c:pt>
                <c:pt idx="4">
                  <c:v>Your county government</c:v>
                </c:pt>
                <c:pt idx="5">
                  <c:v>^The California 
State Legislature</c:v>
                </c:pt>
              </c:strCache>
            </c:strRef>
          </c:cat>
          <c:val>
            <c:numRef>
              <c:f>Sheet1!$D$2:$D$7</c:f>
              <c:numCache>
                <c:formatCode>0%</c:formatCode>
                <c:ptCount val="6"/>
                <c:pt idx="0">
                  <c:v>0.22</c:v>
                </c:pt>
                <c:pt idx="1">
                  <c:v>0.19</c:v>
                </c:pt>
                <c:pt idx="2">
                  <c:v>0.1</c:v>
                </c:pt>
                <c:pt idx="3">
                  <c:v>0.21</c:v>
                </c:pt>
                <c:pt idx="4">
                  <c:v>0.25</c:v>
                </c:pt>
                <c:pt idx="5">
                  <c:v>0.17</c:v>
                </c:pt>
              </c:numCache>
            </c:numRef>
          </c:val>
          <c:extLst>
            <c:ext xmlns:c16="http://schemas.microsoft.com/office/drawing/2014/chart" uri="{C3380CC4-5D6E-409C-BE32-E72D297353CC}">
              <c16:uniqueId val="{00000002-657A-46DC-9FE1-3134532D1E6E}"/>
            </c:ext>
          </c:extLst>
        </c:ser>
        <c:ser>
          <c:idx val="3"/>
          <c:order val="3"/>
          <c:tx>
            <c:strRef>
              <c:f>Sheet1!$E$1</c:f>
              <c:strCache>
                <c:ptCount val="1"/>
                <c:pt idx="0">
                  <c:v>Very Unfav.</c:v>
                </c:pt>
              </c:strCache>
            </c:strRef>
          </c:tx>
          <c:spPr>
            <a:solidFill>
              <a:schemeClr val="accent4"/>
            </a:solidFill>
          </c:spPr>
          <c:invertIfNegative val="0"/>
          <c:dLbls>
            <c:spPr>
              <a:noFill/>
              <a:ln>
                <a:noFill/>
              </a:ln>
              <a:effectLst/>
            </c:spPr>
            <c:txPr>
              <a:bodyPr wrap="square" lIns="38100" tIns="19050" rIns="38100" bIns="19050" anchor="ctr">
                <a:spAutoFit/>
              </a:bodyPr>
              <a:lstStyle/>
              <a:p>
                <a:pPr>
                  <a:defRPr>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Your city government</c:v>
                </c:pt>
                <c:pt idx="1">
                  <c:v>Police unions</c:v>
                </c:pt>
                <c:pt idx="2">
                  <c:v>^Governor
 Gavin Newsom</c:v>
                </c:pt>
                <c:pt idx="3">
                  <c:v>Your local school district</c:v>
                </c:pt>
                <c:pt idx="4">
                  <c:v>Your county government</c:v>
                </c:pt>
                <c:pt idx="5">
                  <c:v>^The California 
State Legislature</c:v>
                </c:pt>
              </c:strCache>
            </c:strRef>
          </c:cat>
          <c:val>
            <c:numRef>
              <c:f>Sheet1!$E$2:$E$7</c:f>
              <c:numCache>
                <c:formatCode>0%</c:formatCode>
                <c:ptCount val="6"/>
                <c:pt idx="0">
                  <c:v>0.19</c:v>
                </c:pt>
                <c:pt idx="1">
                  <c:v>0.21</c:v>
                </c:pt>
                <c:pt idx="2">
                  <c:v>0.41</c:v>
                </c:pt>
                <c:pt idx="3">
                  <c:v>0.14000000000000001</c:v>
                </c:pt>
                <c:pt idx="4">
                  <c:v>0.19</c:v>
                </c:pt>
                <c:pt idx="5">
                  <c:v>0.36</c:v>
                </c:pt>
              </c:numCache>
            </c:numRef>
          </c:val>
          <c:extLst>
            <c:ext xmlns:c16="http://schemas.microsoft.com/office/drawing/2014/chart" uri="{C3380CC4-5D6E-409C-BE32-E72D297353CC}">
              <c16:uniqueId val="{00000003-657A-46DC-9FE1-3134532D1E6E}"/>
            </c:ext>
          </c:extLst>
        </c:ser>
        <c:ser>
          <c:idx val="4"/>
          <c:order val="4"/>
          <c:tx>
            <c:strRef>
              <c:f>Sheet1!$F$1</c:f>
              <c:strCache>
                <c:ptCount val="1"/>
                <c:pt idx="0">
                  <c:v>Never Heard of</c:v>
                </c:pt>
              </c:strCache>
            </c:strRef>
          </c:tx>
          <c:spPr>
            <a:solidFill>
              <a:schemeClr val="accent6"/>
            </a:solidFill>
          </c:spPr>
          <c:invertIfNegative val="0"/>
          <c:dLbls>
            <c:delete val="1"/>
          </c:dLbls>
          <c:cat>
            <c:strRef>
              <c:f>Sheet1!$A$2:$A$7</c:f>
              <c:strCache>
                <c:ptCount val="6"/>
                <c:pt idx="0">
                  <c:v>Your city government</c:v>
                </c:pt>
                <c:pt idx="1">
                  <c:v>Police unions</c:v>
                </c:pt>
                <c:pt idx="2">
                  <c:v>^Governor
 Gavin Newsom</c:v>
                </c:pt>
                <c:pt idx="3">
                  <c:v>Your local school district</c:v>
                </c:pt>
                <c:pt idx="4">
                  <c:v>Your county government</c:v>
                </c:pt>
                <c:pt idx="5">
                  <c:v>^The California 
State Legislature</c:v>
                </c:pt>
              </c:strCache>
            </c:strRef>
          </c:cat>
          <c:val>
            <c:numRef>
              <c:f>Sheet1!$F$2:$F$7</c:f>
              <c:numCache>
                <c:formatCode>0%</c:formatCode>
                <c:ptCount val="6"/>
                <c:pt idx="0">
                  <c:v>0.01</c:v>
                </c:pt>
                <c:pt idx="1">
                  <c:v>0.02</c:v>
                </c:pt>
                <c:pt idx="2">
                  <c:v>0.01</c:v>
                </c:pt>
                <c:pt idx="3">
                  <c:v>0.01</c:v>
                </c:pt>
                <c:pt idx="4">
                  <c:v>0.01</c:v>
                </c:pt>
                <c:pt idx="5">
                  <c:v>0.01</c:v>
                </c:pt>
              </c:numCache>
            </c:numRef>
          </c:val>
          <c:extLst>
            <c:ext xmlns:c16="http://schemas.microsoft.com/office/drawing/2014/chart" uri="{C3380CC4-5D6E-409C-BE32-E72D297353CC}">
              <c16:uniqueId val="{00000004-657A-46DC-9FE1-3134532D1E6E}"/>
            </c:ext>
          </c:extLst>
        </c:ser>
        <c:ser>
          <c:idx val="5"/>
          <c:order val="5"/>
          <c:tx>
            <c:strRef>
              <c:f>Sheet1!$G$1</c:f>
              <c:strCache>
                <c:ptCount val="1"/>
                <c:pt idx="0">
                  <c:v>Can't Rate</c:v>
                </c:pt>
              </c:strCache>
            </c:strRef>
          </c:tx>
          <c:spPr>
            <a:solidFill>
              <a:schemeClr val="accent6">
                <a:lumMod val="75000"/>
              </a:schemeClr>
            </a:solidFill>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93F0-4934-ADAA-13913A269783}"/>
                </c:ext>
              </c:extLst>
            </c:dLbl>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Your city government</c:v>
                </c:pt>
                <c:pt idx="1">
                  <c:v>Police unions</c:v>
                </c:pt>
                <c:pt idx="2">
                  <c:v>^Governor
 Gavin Newsom</c:v>
                </c:pt>
                <c:pt idx="3">
                  <c:v>Your local school district</c:v>
                </c:pt>
                <c:pt idx="4">
                  <c:v>Your county government</c:v>
                </c:pt>
                <c:pt idx="5">
                  <c:v>^The California 
State Legislature</c:v>
                </c:pt>
              </c:strCache>
            </c:strRef>
          </c:cat>
          <c:val>
            <c:numRef>
              <c:f>Sheet1!$G$2:$G$7</c:f>
              <c:numCache>
                <c:formatCode>0%</c:formatCode>
                <c:ptCount val="6"/>
                <c:pt idx="0">
                  <c:v>0.1</c:v>
                </c:pt>
                <c:pt idx="1">
                  <c:v>0.13</c:v>
                </c:pt>
                <c:pt idx="2">
                  <c:v>0.03</c:v>
                </c:pt>
                <c:pt idx="3">
                  <c:v>0.2</c:v>
                </c:pt>
                <c:pt idx="4">
                  <c:v>0.11</c:v>
                </c:pt>
                <c:pt idx="5">
                  <c:v>0.09</c:v>
                </c:pt>
              </c:numCache>
            </c:numRef>
          </c:val>
          <c:extLst>
            <c:ext xmlns:c16="http://schemas.microsoft.com/office/drawing/2014/chart" uri="{C3380CC4-5D6E-409C-BE32-E72D297353CC}">
              <c16:uniqueId val="{00000005-657A-46DC-9FE1-3134532D1E6E}"/>
            </c:ext>
          </c:extLst>
        </c:ser>
        <c:dLbls>
          <c:dLblPos val="ctr"/>
          <c:showLegendKey val="0"/>
          <c:showVal val="1"/>
          <c:showCatName val="0"/>
          <c:showSerName val="0"/>
          <c:showPercent val="0"/>
          <c:showBubbleSize val="0"/>
        </c:dLbls>
        <c:gapWidth val="65"/>
        <c:overlap val="100"/>
        <c:axId val="251015968"/>
        <c:axId val="251016360"/>
      </c:barChart>
      <c:catAx>
        <c:axId val="251015968"/>
        <c:scaling>
          <c:orientation val="maxMin"/>
        </c:scaling>
        <c:delete val="0"/>
        <c:axPos val="l"/>
        <c:numFmt formatCode="General" sourceLinked="1"/>
        <c:majorTickMark val="none"/>
        <c:minorTickMark val="none"/>
        <c:tickLblPos val="nextTo"/>
        <c:spPr>
          <a:ln>
            <a:noFill/>
          </a:ln>
        </c:spPr>
        <c:txPr>
          <a:bodyPr/>
          <a:lstStyle/>
          <a:p>
            <a:pPr algn="r">
              <a:defRPr sz="1800"/>
            </a:pPr>
            <a:endParaRPr lang="en-US"/>
          </a:p>
        </c:txPr>
        <c:crossAx val="251016360"/>
        <c:crosses val="autoZero"/>
        <c:auto val="1"/>
        <c:lblAlgn val="ctr"/>
        <c:lblOffset val="0"/>
        <c:noMultiLvlLbl val="0"/>
      </c:catAx>
      <c:valAx>
        <c:axId val="251016360"/>
        <c:scaling>
          <c:orientation val="minMax"/>
          <c:max val="1"/>
          <c:min val="0"/>
        </c:scaling>
        <c:delete val="1"/>
        <c:axPos val="b"/>
        <c:numFmt formatCode="0%" sourceLinked="1"/>
        <c:majorTickMark val="out"/>
        <c:minorTickMark val="none"/>
        <c:tickLblPos val="nextTo"/>
        <c:crossAx val="251015968"/>
        <c:crosses val="max"/>
        <c:crossBetween val="between"/>
        <c:majorUnit val="0.2"/>
      </c:valAx>
    </c:plotArea>
    <c:legend>
      <c:legendPos val="t"/>
      <c:layout>
        <c:manualLayout>
          <c:xMode val="edge"/>
          <c:yMode val="edge"/>
          <c:x val="8.8167788612908402E-2"/>
          <c:y val="1.4957223176315676E-2"/>
          <c:w val="0.89999989105555189"/>
          <c:h val="6.269427613148261E-2"/>
        </c:manualLayout>
      </c:layout>
      <c:overlay val="0"/>
      <c:txPr>
        <a:bodyPr/>
        <a:lstStyle/>
        <a:p>
          <a:pPr>
            <a:defRPr sz="13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205996447727702"/>
          <c:y val="0.10535655645228971"/>
          <c:w val="0.5404081704787741"/>
          <c:h val="0.86370910472657658"/>
        </c:manualLayout>
      </c:layout>
      <c:barChart>
        <c:barDir val="bar"/>
        <c:grouping val="percentStacked"/>
        <c:varyColors val="0"/>
        <c:ser>
          <c:idx val="0"/>
          <c:order val="0"/>
          <c:tx>
            <c:strRef>
              <c:f>Sheet1!$B$1</c:f>
              <c:strCache>
                <c:ptCount val="1"/>
                <c:pt idx="0">
                  <c:v>Ext. Ser. Prob.</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accent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Homelessness</c:v>
                </c:pt>
                <c:pt idx="1">
                  <c:v>The cost of living</c:v>
                </c:pt>
                <c:pt idx="2">
                  <c:v>The cost of housing</c:v>
                </c:pt>
                <c:pt idx="3">
                  <c:v>Substance abuse</c:v>
                </c:pt>
                <c:pt idx="4">
                  <c:v>Government waste and inefficiency</c:v>
                </c:pt>
                <c:pt idx="5">
                  <c:v>Untreated mental health issues for children and youth</c:v>
                </c:pt>
              </c:strCache>
            </c:strRef>
          </c:cat>
          <c:val>
            <c:numRef>
              <c:f>Sheet1!$B$2:$B$7</c:f>
              <c:numCache>
                <c:formatCode>0%</c:formatCode>
                <c:ptCount val="6"/>
                <c:pt idx="0">
                  <c:v>0.71</c:v>
                </c:pt>
                <c:pt idx="1">
                  <c:v>0.67</c:v>
                </c:pt>
                <c:pt idx="2">
                  <c:v>0.59</c:v>
                </c:pt>
                <c:pt idx="3">
                  <c:v>0.5</c:v>
                </c:pt>
                <c:pt idx="4">
                  <c:v>0.51</c:v>
                </c:pt>
                <c:pt idx="5">
                  <c:v>0.46</c:v>
                </c:pt>
              </c:numCache>
            </c:numRef>
          </c:val>
          <c:extLst>
            <c:ext xmlns:c16="http://schemas.microsoft.com/office/drawing/2014/chart" uri="{C3380CC4-5D6E-409C-BE32-E72D297353CC}">
              <c16:uniqueId val="{00000000-80CA-4D63-92DF-9577108101F0}"/>
            </c:ext>
          </c:extLst>
        </c:ser>
        <c:ser>
          <c:idx val="1"/>
          <c:order val="1"/>
          <c:tx>
            <c:strRef>
              <c:f>Sheet1!$C$1</c:f>
              <c:strCache>
                <c:ptCount val="1"/>
                <c:pt idx="0">
                  <c:v>Very Ser. Prob.</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Homelessness</c:v>
                </c:pt>
                <c:pt idx="1">
                  <c:v>The cost of living</c:v>
                </c:pt>
                <c:pt idx="2">
                  <c:v>The cost of housing</c:v>
                </c:pt>
                <c:pt idx="3">
                  <c:v>Substance abuse</c:v>
                </c:pt>
                <c:pt idx="4">
                  <c:v>Government waste and inefficiency</c:v>
                </c:pt>
                <c:pt idx="5">
                  <c:v>Untreated mental health issues for children and youth</c:v>
                </c:pt>
              </c:strCache>
            </c:strRef>
          </c:cat>
          <c:val>
            <c:numRef>
              <c:f>Sheet1!$C$2:$C$7</c:f>
              <c:numCache>
                <c:formatCode>0%</c:formatCode>
                <c:ptCount val="6"/>
                <c:pt idx="0">
                  <c:v>0.23</c:v>
                </c:pt>
                <c:pt idx="1">
                  <c:v>0.22</c:v>
                </c:pt>
                <c:pt idx="2">
                  <c:v>0.27</c:v>
                </c:pt>
                <c:pt idx="3">
                  <c:v>0.28999999999999998</c:v>
                </c:pt>
                <c:pt idx="4">
                  <c:v>0.23</c:v>
                </c:pt>
                <c:pt idx="5">
                  <c:v>0.28999999999999998</c:v>
                </c:pt>
              </c:numCache>
            </c:numRef>
          </c:val>
          <c:extLst>
            <c:ext xmlns:c16="http://schemas.microsoft.com/office/drawing/2014/chart" uri="{C3380CC4-5D6E-409C-BE32-E72D297353CC}">
              <c16:uniqueId val="{00000001-80CA-4D63-92DF-9577108101F0}"/>
            </c:ext>
          </c:extLst>
        </c:ser>
        <c:ser>
          <c:idx val="2"/>
          <c:order val="2"/>
          <c:tx>
            <c:strRef>
              <c:f>Sheet1!$D$1</c:f>
              <c:strCache>
                <c:ptCount val="1"/>
                <c:pt idx="0">
                  <c:v>Smwt. Ser. Prob.</c:v>
                </c:pt>
              </c:strCache>
            </c:strRef>
          </c:tx>
          <c:spPr>
            <a:solidFill>
              <a:schemeClr val="accent5">
                <a:lumMod val="60000"/>
                <a:lumOff val="40000"/>
              </a:schemeClr>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20B0-4F6D-8BA6-8685986646BB}"/>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Homelessness</c:v>
                </c:pt>
                <c:pt idx="1">
                  <c:v>The cost of living</c:v>
                </c:pt>
                <c:pt idx="2">
                  <c:v>The cost of housing</c:v>
                </c:pt>
                <c:pt idx="3">
                  <c:v>Substance abuse</c:v>
                </c:pt>
                <c:pt idx="4">
                  <c:v>Government waste and inefficiency</c:v>
                </c:pt>
                <c:pt idx="5">
                  <c:v>Untreated mental health issues for children and youth</c:v>
                </c:pt>
              </c:strCache>
            </c:strRef>
          </c:cat>
          <c:val>
            <c:numRef>
              <c:f>Sheet1!$D$2:$D$7</c:f>
              <c:numCache>
                <c:formatCode>0%</c:formatCode>
                <c:ptCount val="6"/>
                <c:pt idx="0">
                  <c:v>0.05</c:v>
                </c:pt>
                <c:pt idx="1">
                  <c:v>0.09</c:v>
                </c:pt>
                <c:pt idx="2">
                  <c:v>0.12</c:v>
                </c:pt>
                <c:pt idx="3">
                  <c:v>0.17</c:v>
                </c:pt>
                <c:pt idx="4">
                  <c:v>0.15</c:v>
                </c:pt>
                <c:pt idx="5">
                  <c:v>0.18</c:v>
                </c:pt>
              </c:numCache>
            </c:numRef>
          </c:val>
          <c:extLst>
            <c:ext xmlns:c16="http://schemas.microsoft.com/office/drawing/2014/chart" uri="{C3380CC4-5D6E-409C-BE32-E72D297353CC}">
              <c16:uniqueId val="{00000002-80CA-4D63-92DF-9577108101F0}"/>
            </c:ext>
          </c:extLst>
        </c:ser>
        <c:ser>
          <c:idx val="3"/>
          <c:order val="3"/>
          <c:tx>
            <c:strRef>
              <c:f>Sheet1!$E$1</c:f>
              <c:strCache>
                <c:ptCount val="1"/>
                <c:pt idx="0">
                  <c:v>Not Ser. Prob.</c:v>
                </c:pt>
              </c:strCache>
            </c:strRef>
          </c:tx>
          <c:spPr>
            <a:solidFill>
              <a:schemeClr val="accent1"/>
            </a:solidFill>
            <a:ln>
              <a:noFill/>
            </a:ln>
            <a:effectLst/>
          </c:spPr>
          <c:invertIfNegative val="0"/>
          <c:dLbls>
            <c:dLbl>
              <c:idx val="4"/>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0B0-4F6D-8BA6-8685986646BB}"/>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0B0-4F6D-8BA6-8685986646B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Homelessness</c:v>
                </c:pt>
                <c:pt idx="1">
                  <c:v>The cost of living</c:v>
                </c:pt>
                <c:pt idx="2">
                  <c:v>The cost of housing</c:v>
                </c:pt>
                <c:pt idx="3">
                  <c:v>Substance abuse</c:v>
                </c:pt>
                <c:pt idx="4">
                  <c:v>Government waste and inefficiency</c:v>
                </c:pt>
                <c:pt idx="5">
                  <c:v>Untreated mental health issues for children and youth</c:v>
                </c:pt>
              </c:strCache>
            </c:strRef>
          </c:cat>
          <c:val>
            <c:numRef>
              <c:f>Sheet1!$E$2:$E$7</c:f>
              <c:numCache>
                <c:formatCode>0%</c:formatCode>
                <c:ptCount val="6"/>
                <c:pt idx="0">
                  <c:v>0</c:v>
                </c:pt>
                <c:pt idx="1">
                  <c:v>0.01</c:v>
                </c:pt>
                <c:pt idx="2">
                  <c:v>0.01</c:v>
                </c:pt>
                <c:pt idx="3">
                  <c:v>0.03</c:v>
                </c:pt>
                <c:pt idx="4">
                  <c:v>0.06</c:v>
                </c:pt>
                <c:pt idx="5">
                  <c:v>0.05</c:v>
                </c:pt>
              </c:numCache>
            </c:numRef>
          </c:val>
          <c:extLst>
            <c:ext xmlns:c16="http://schemas.microsoft.com/office/drawing/2014/chart" uri="{C3380CC4-5D6E-409C-BE32-E72D297353CC}">
              <c16:uniqueId val="{00000003-80CA-4D63-92DF-9577108101F0}"/>
            </c:ext>
          </c:extLst>
        </c:ser>
        <c:ser>
          <c:idx val="4"/>
          <c:order val="4"/>
          <c:tx>
            <c:strRef>
              <c:f>Sheet1!$F$1</c:f>
              <c:strCache>
                <c:ptCount val="1"/>
                <c:pt idx="0">
                  <c:v>Don't Know</c:v>
                </c:pt>
              </c:strCache>
            </c:strRef>
          </c:tx>
          <c:spPr>
            <a:solidFill>
              <a:schemeClr val="accent6"/>
            </a:solidFill>
            <a:ln>
              <a:noFill/>
            </a:ln>
            <a:effectLst/>
          </c:spPr>
          <c:invertIfNegative val="0"/>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0B0-4F6D-8BA6-8685986646B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Homelessness</c:v>
                </c:pt>
                <c:pt idx="1">
                  <c:v>The cost of living</c:v>
                </c:pt>
                <c:pt idx="2">
                  <c:v>The cost of housing</c:v>
                </c:pt>
                <c:pt idx="3">
                  <c:v>Substance abuse</c:v>
                </c:pt>
                <c:pt idx="4">
                  <c:v>Government waste and inefficiency</c:v>
                </c:pt>
                <c:pt idx="5">
                  <c:v>Untreated mental health issues for children and youth</c:v>
                </c:pt>
              </c:strCache>
            </c:strRef>
          </c:cat>
          <c:val>
            <c:numRef>
              <c:f>Sheet1!$F$2:$F$7</c:f>
              <c:numCache>
                <c:formatCode>0%</c:formatCode>
                <c:ptCount val="6"/>
                <c:pt idx="0">
                  <c:v>0.01</c:v>
                </c:pt>
                <c:pt idx="1">
                  <c:v>0</c:v>
                </c:pt>
                <c:pt idx="2">
                  <c:v>0.01</c:v>
                </c:pt>
                <c:pt idx="3">
                  <c:v>0.02</c:v>
                </c:pt>
                <c:pt idx="4">
                  <c:v>0.05</c:v>
                </c:pt>
                <c:pt idx="5">
                  <c:v>0.03</c:v>
                </c:pt>
              </c:numCache>
            </c:numRef>
          </c:val>
          <c:extLst>
            <c:ext xmlns:c16="http://schemas.microsoft.com/office/drawing/2014/chart" uri="{C3380CC4-5D6E-409C-BE32-E72D297353CC}">
              <c16:uniqueId val="{00000004-80CA-4D63-92DF-9577108101F0}"/>
            </c:ext>
          </c:extLst>
        </c:ser>
        <c:dLbls>
          <c:showLegendKey val="0"/>
          <c:showVal val="0"/>
          <c:showCatName val="0"/>
          <c:showSerName val="0"/>
          <c:showPercent val="0"/>
          <c:showBubbleSize val="0"/>
        </c:dLbls>
        <c:gapWidth val="30"/>
        <c:overlap val="100"/>
        <c:axId val="620695632"/>
        <c:axId val="620694976"/>
      </c:barChart>
      <c:catAx>
        <c:axId val="62069563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800" b="0" i="0" u="none" strike="noStrike" kern="1200" baseline="0">
                <a:solidFill>
                  <a:schemeClr val="tx1"/>
                </a:solidFill>
                <a:latin typeface="+mn-lt"/>
                <a:ea typeface="+mn-ea"/>
                <a:cs typeface="+mn-cs"/>
              </a:defRPr>
            </a:pPr>
            <a:endParaRPr lang="en-US"/>
          </a:p>
        </c:txPr>
        <c:crossAx val="620694976"/>
        <c:crosses val="autoZero"/>
        <c:auto val="1"/>
        <c:lblAlgn val="ctr"/>
        <c:lblOffset val="0"/>
        <c:noMultiLvlLbl val="0"/>
      </c:catAx>
      <c:valAx>
        <c:axId val="620694976"/>
        <c:scaling>
          <c:orientation val="minMax"/>
        </c:scaling>
        <c:delete val="1"/>
        <c:axPos val="t"/>
        <c:numFmt formatCode="0%" sourceLinked="1"/>
        <c:majorTickMark val="none"/>
        <c:minorTickMark val="none"/>
        <c:tickLblPos val="nextTo"/>
        <c:crossAx val="620695632"/>
        <c:crosses val="autoZero"/>
        <c:crossBetween val="between"/>
      </c:valAx>
      <c:spPr>
        <a:noFill/>
        <a:ln>
          <a:noFill/>
        </a:ln>
        <a:effectLst/>
      </c:spPr>
    </c:plotArea>
    <c:legend>
      <c:legendPos val="t"/>
      <c:layout>
        <c:manualLayout>
          <c:xMode val="edge"/>
          <c:yMode val="edge"/>
          <c:x val="0.13882050421059144"/>
          <c:y val="0"/>
          <c:w val="0.86023361176718594"/>
          <c:h val="6.6201653906906688E-2"/>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205996447727702"/>
          <c:y val="0.10535655645228971"/>
          <c:w val="0.5404081704787741"/>
          <c:h val="0.86370910472657658"/>
        </c:manualLayout>
      </c:layout>
      <c:barChart>
        <c:barDir val="bar"/>
        <c:grouping val="percentStacked"/>
        <c:varyColors val="0"/>
        <c:ser>
          <c:idx val="0"/>
          <c:order val="0"/>
          <c:tx>
            <c:strRef>
              <c:f>Sheet1!$B$1</c:f>
              <c:strCache>
                <c:ptCount val="1"/>
                <c:pt idx="0">
                  <c:v>Ext. Ser. Prob.</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accent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Crime</c:v>
                </c:pt>
                <c:pt idx="1">
                  <c:v>^Gun violence</c:v>
                </c:pt>
                <c:pt idx="2">
                  <c:v>The quality of K-12 public education</c:v>
                </c:pt>
                <c:pt idx="3">
                  <c:v>The amount you pay in taxes</c:v>
                </c:pt>
                <c:pt idx="4">
                  <c:v>The lack of affordable childcare and pre-school for parents</c:v>
                </c:pt>
                <c:pt idx="5">
                  <c:v>Climate change</c:v>
                </c:pt>
                <c:pt idx="6">
                  <c:v>A lack of afterschool programs
 for youth</c:v>
                </c:pt>
              </c:strCache>
            </c:strRef>
          </c:cat>
          <c:val>
            <c:numRef>
              <c:f>Sheet1!$B$2:$B$8</c:f>
              <c:numCache>
                <c:formatCode>0%</c:formatCode>
                <c:ptCount val="7"/>
                <c:pt idx="0">
                  <c:v>0.4</c:v>
                </c:pt>
                <c:pt idx="1">
                  <c:v>0.44</c:v>
                </c:pt>
                <c:pt idx="2">
                  <c:v>0.31</c:v>
                </c:pt>
                <c:pt idx="3">
                  <c:v>0.41</c:v>
                </c:pt>
                <c:pt idx="4">
                  <c:v>0.34</c:v>
                </c:pt>
                <c:pt idx="5">
                  <c:v>0.37</c:v>
                </c:pt>
                <c:pt idx="6">
                  <c:v>0.23</c:v>
                </c:pt>
              </c:numCache>
            </c:numRef>
          </c:val>
          <c:extLst>
            <c:ext xmlns:c16="http://schemas.microsoft.com/office/drawing/2014/chart" uri="{C3380CC4-5D6E-409C-BE32-E72D297353CC}">
              <c16:uniqueId val="{00000000-80CA-4D63-92DF-9577108101F0}"/>
            </c:ext>
          </c:extLst>
        </c:ser>
        <c:ser>
          <c:idx val="1"/>
          <c:order val="1"/>
          <c:tx>
            <c:strRef>
              <c:f>Sheet1!$C$1</c:f>
              <c:strCache>
                <c:ptCount val="1"/>
                <c:pt idx="0">
                  <c:v>Very Ser. Prob.</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Crime</c:v>
                </c:pt>
                <c:pt idx="1">
                  <c:v>^Gun violence</c:v>
                </c:pt>
                <c:pt idx="2">
                  <c:v>The quality of K-12 public education</c:v>
                </c:pt>
                <c:pt idx="3">
                  <c:v>The amount you pay in taxes</c:v>
                </c:pt>
                <c:pt idx="4">
                  <c:v>The lack of affordable childcare and pre-school for parents</c:v>
                </c:pt>
                <c:pt idx="5">
                  <c:v>Climate change</c:v>
                </c:pt>
                <c:pt idx="6">
                  <c:v>A lack of afterschool programs
 for youth</c:v>
                </c:pt>
              </c:strCache>
            </c:strRef>
          </c:cat>
          <c:val>
            <c:numRef>
              <c:f>Sheet1!$C$2:$C$8</c:f>
              <c:numCache>
                <c:formatCode>0%</c:formatCode>
                <c:ptCount val="7"/>
                <c:pt idx="0">
                  <c:v>0.31</c:v>
                </c:pt>
                <c:pt idx="1">
                  <c:v>0.2</c:v>
                </c:pt>
                <c:pt idx="2">
                  <c:v>0.3</c:v>
                </c:pt>
                <c:pt idx="3">
                  <c:v>0.18</c:v>
                </c:pt>
                <c:pt idx="4">
                  <c:v>0.25</c:v>
                </c:pt>
                <c:pt idx="5">
                  <c:v>0.16</c:v>
                </c:pt>
                <c:pt idx="6">
                  <c:v>0.26</c:v>
                </c:pt>
              </c:numCache>
            </c:numRef>
          </c:val>
          <c:extLst>
            <c:ext xmlns:c16="http://schemas.microsoft.com/office/drawing/2014/chart" uri="{C3380CC4-5D6E-409C-BE32-E72D297353CC}">
              <c16:uniqueId val="{00000001-80CA-4D63-92DF-9577108101F0}"/>
            </c:ext>
          </c:extLst>
        </c:ser>
        <c:ser>
          <c:idx val="2"/>
          <c:order val="2"/>
          <c:tx>
            <c:strRef>
              <c:f>Sheet1!$D$1</c:f>
              <c:strCache>
                <c:ptCount val="1"/>
                <c:pt idx="0">
                  <c:v>Smwt. Ser. Prob.</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Crime</c:v>
                </c:pt>
                <c:pt idx="1">
                  <c:v>^Gun violence</c:v>
                </c:pt>
                <c:pt idx="2">
                  <c:v>The quality of K-12 public education</c:v>
                </c:pt>
                <c:pt idx="3">
                  <c:v>The amount you pay in taxes</c:v>
                </c:pt>
                <c:pt idx="4">
                  <c:v>The lack of affordable childcare and pre-school for parents</c:v>
                </c:pt>
                <c:pt idx="5">
                  <c:v>Climate change</c:v>
                </c:pt>
                <c:pt idx="6">
                  <c:v>A lack of afterschool programs
 for youth</c:v>
                </c:pt>
              </c:strCache>
            </c:strRef>
          </c:cat>
          <c:val>
            <c:numRef>
              <c:f>Sheet1!$D$2:$D$8</c:f>
              <c:numCache>
                <c:formatCode>0%</c:formatCode>
                <c:ptCount val="7"/>
                <c:pt idx="0">
                  <c:v>0.2</c:v>
                </c:pt>
                <c:pt idx="1">
                  <c:v>0.21</c:v>
                </c:pt>
                <c:pt idx="2">
                  <c:v>0.25</c:v>
                </c:pt>
                <c:pt idx="3">
                  <c:v>0.23</c:v>
                </c:pt>
                <c:pt idx="4">
                  <c:v>0.22</c:v>
                </c:pt>
                <c:pt idx="5">
                  <c:v>0.15</c:v>
                </c:pt>
                <c:pt idx="6">
                  <c:v>0.28000000000000003</c:v>
                </c:pt>
              </c:numCache>
            </c:numRef>
          </c:val>
          <c:extLst>
            <c:ext xmlns:c16="http://schemas.microsoft.com/office/drawing/2014/chart" uri="{C3380CC4-5D6E-409C-BE32-E72D297353CC}">
              <c16:uniqueId val="{00000002-80CA-4D63-92DF-9577108101F0}"/>
            </c:ext>
          </c:extLst>
        </c:ser>
        <c:ser>
          <c:idx val="3"/>
          <c:order val="3"/>
          <c:tx>
            <c:strRef>
              <c:f>Sheet1!$E$1</c:f>
              <c:strCache>
                <c:ptCount val="1"/>
                <c:pt idx="0">
                  <c:v>Not Ser. Prob.</c:v>
                </c:pt>
              </c:strCache>
            </c:strRef>
          </c:tx>
          <c:spPr>
            <a:solidFill>
              <a:schemeClr val="accent1"/>
            </a:solidFill>
            <a:ln>
              <a:noFill/>
            </a:ln>
            <a:effectLst/>
          </c:spPr>
          <c:invertIfNegative val="0"/>
          <c:dLbls>
            <c:dLbl>
              <c:idx val="2"/>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1951-45DE-8967-DE68E03E9062}"/>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Crime</c:v>
                </c:pt>
                <c:pt idx="1">
                  <c:v>^Gun violence</c:v>
                </c:pt>
                <c:pt idx="2">
                  <c:v>The quality of K-12 public education</c:v>
                </c:pt>
                <c:pt idx="3">
                  <c:v>The amount you pay in taxes</c:v>
                </c:pt>
                <c:pt idx="4">
                  <c:v>The lack of affordable childcare and pre-school for parents</c:v>
                </c:pt>
                <c:pt idx="5">
                  <c:v>Climate change</c:v>
                </c:pt>
                <c:pt idx="6">
                  <c:v>A lack of afterschool programs
 for youth</c:v>
                </c:pt>
              </c:strCache>
            </c:strRef>
          </c:cat>
          <c:val>
            <c:numRef>
              <c:f>Sheet1!$E$2:$E$8</c:f>
              <c:numCache>
                <c:formatCode>0%</c:formatCode>
                <c:ptCount val="7"/>
                <c:pt idx="0">
                  <c:v>7.0000000000000007E-2</c:v>
                </c:pt>
                <c:pt idx="1">
                  <c:v>0.15</c:v>
                </c:pt>
                <c:pt idx="2">
                  <c:v>0.06</c:v>
                </c:pt>
                <c:pt idx="3">
                  <c:v>0.16</c:v>
                </c:pt>
                <c:pt idx="4">
                  <c:v>0.1</c:v>
                </c:pt>
                <c:pt idx="5">
                  <c:v>0.3</c:v>
                </c:pt>
                <c:pt idx="6">
                  <c:v>0.13</c:v>
                </c:pt>
              </c:numCache>
            </c:numRef>
          </c:val>
          <c:extLst>
            <c:ext xmlns:c16="http://schemas.microsoft.com/office/drawing/2014/chart" uri="{C3380CC4-5D6E-409C-BE32-E72D297353CC}">
              <c16:uniqueId val="{00000003-80CA-4D63-92DF-9577108101F0}"/>
            </c:ext>
          </c:extLst>
        </c:ser>
        <c:ser>
          <c:idx val="4"/>
          <c:order val="4"/>
          <c:tx>
            <c:strRef>
              <c:f>Sheet1!$F$1</c:f>
              <c:strCache>
                <c:ptCount val="1"/>
                <c:pt idx="0">
                  <c:v>Don't Know</c:v>
                </c:pt>
              </c:strCache>
            </c:strRef>
          </c:tx>
          <c:spPr>
            <a:solidFill>
              <a:schemeClr val="accent6"/>
            </a:solidFill>
            <a:ln>
              <a:noFill/>
            </a:ln>
            <a:effectLst/>
          </c:spPr>
          <c:invertIfNegative val="0"/>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951-45DE-8967-DE68E03E9062}"/>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0B0-4F6D-8BA6-8685986646BB}"/>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951-45DE-8967-DE68E03E9062}"/>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Crime</c:v>
                </c:pt>
                <c:pt idx="1">
                  <c:v>^Gun violence</c:v>
                </c:pt>
                <c:pt idx="2">
                  <c:v>The quality of K-12 public education</c:v>
                </c:pt>
                <c:pt idx="3">
                  <c:v>The amount you pay in taxes</c:v>
                </c:pt>
                <c:pt idx="4">
                  <c:v>The lack of affordable childcare and pre-school for parents</c:v>
                </c:pt>
                <c:pt idx="5">
                  <c:v>Climate change</c:v>
                </c:pt>
                <c:pt idx="6">
                  <c:v>A lack of afterschool programs
 for youth</c:v>
                </c:pt>
              </c:strCache>
            </c:strRef>
          </c:cat>
          <c:val>
            <c:numRef>
              <c:f>Sheet1!$F$2:$F$8</c:f>
              <c:numCache>
                <c:formatCode>0%</c:formatCode>
                <c:ptCount val="7"/>
                <c:pt idx="0">
                  <c:v>0.01</c:v>
                </c:pt>
                <c:pt idx="1">
                  <c:v>0.01</c:v>
                </c:pt>
                <c:pt idx="2">
                  <c:v>0.08</c:v>
                </c:pt>
                <c:pt idx="3">
                  <c:v>0.02</c:v>
                </c:pt>
                <c:pt idx="4">
                  <c:v>0.09</c:v>
                </c:pt>
                <c:pt idx="5">
                  <c:v>0.01</c:v>
                </c:pt>
                <c:pt idx="6">
                  <c:v>0.11</c:v>
                </c:pt>
              </c:numCache>
            </c:numRef>
          </c:val>
          <c:extLst>
            <c:ext xmlns:c16="http://schemas.microsoft.com/office/drawing/2014/chart" uri="{C3380CC4-5D6E-409C-BE32-E72D297353CC}">
              <c16:uniqueId val="{00000004-80CA-4D63-92DF-9577108101F0}"/>
            </c:ext>
          </c:extLst>
        </c:ser>
        <c:dLbls>
          <c:showLegendKey val="0"/>
          <c:showVal val="0"/>
          <c:showCatName val="0"/>
          <c:showSerName val="0"/>
          <c:showPercent val="0"/>
          <c:showBubbleSize val="0"/>
        </c:dLbls>
        <c:gapWidth val="30"/>
        <c:overlap val="100"/>
        <c:axId val="620695632"/>
        <c:axId val="620694976"/>
      </c:barChart>
      <c:catAx>
        <c:axId val="62069563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800" b="0" i="0" u="none" strike="noStrike" kern="1200" baseline="0">
                <a:solidFill>
                  <a:schemeClr val="tx1"/>
                </a:solidFill>
                <a:latin typeface="+mn-lt"/>
                <a:ea typeface="+mn-ea"/>
                <a:cs typeface="+mn-cs"/>
              </a:defRPr>
            </a:pPr>
            <a:endParaRPr lang="en-US"/>
          </a:p>
        </c:txPr>
        <c:crossAx val="620694976"/>
        <c:crosses val="autoZero"/>
        <c:auto val="1"/>
        <c:lblAlgn val="ctr"/>
        <c:lblOffset val="0"/>
        <c:noMultiLvlLbl val="0"/>
      </c:catAx>
      <c:valAx>
        <c:axId val="620694976"/>
        <c:scaling>
          <c:orientation val="minMax"/>
        </c:scaling>
        <c:delete val="1"/>
        <c:axPos val="t"/>
        <c:numFmt formatCode="0%" sourceLinked="1"/>
        <c:majorTickMark val="none"/>
        <c:minorTickMark val="none"/>
        <c:tickLblPos val="nextTo"/>
        <c:crossAx val="620695632"/>
        <c:crosses val="autoZero"/>
        <c:crossBetween val="between"/>
      </c:valAx>
      <c:spPr>
        <a:noFill/>
        <a:ln>
          <a:noFill/>
        </a:ln>
        <a:effectLst/>
      </c:spPr>
    </c:plotArea>
    <c:legend>
      <c:legendPos val="t"/>
      <c:layout>
        <c:manualLayout>
          <c:xMode val="edge"/>
          <c:yMode val="edge"/>
          <c:x val="0.13882050421059144"/>
          <c:y val="1.2196741117207081E-2"/>
          <c:w val="0.86023361176718594"/>
          <c:h val="6.6201653906906688E-2"/>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19505281456227"/>
          <c:y val="3.4840468313753752E-2"/>
          <c:w val="0.47257862145681573"/>
          <c:h val="0.9277150936088967"/>
        </c:manualLayout>
      </c:layout>
      <c:barChart>
        <c:barDir val="bar"/>
        <c:grouping val="clustered"/>
        <c:varyColors val="0"/>
        <c:ser>
          <c:idx val="0"/>
          <c:order val="0"/>
          <c:tx>
            <c:strRef>
              <c:f>Sheet1!$B$1</c:f>
              <c:strCache>
                <c:ptCount val="1"/>
                <c:pt idx="0">
                  <c:v>Q2</c:v>
                </c:pt>
              </c:strCache>
            </c:strRef>
          </c:tx>
          <c:spPr>
            <a:solidFill>
              <a:schemeClr val="accent4"/>
            </a:solidFill>
            <a:ln>
              <a:noFill/>
            </a:ln>
            <a:effectLst/>
          </c:spPr>
          <c:invertIfNegative val="0"/>
          <c:dPt>
            <c:idx val="1"/>
            <c:invertIfNegative val="0"/>
            <c:bubble3D val="0"/>
            <c:extLst>
              <c:ext xmlns:c16="http://schemas.microsoft.com/office/drawing/2014/chart" uri="{C3380CC4-5D6E-409C-BE32-E72D297353CC}">
                <c16:uniqueId val="{00000001-F6D0-4677-914A-7D42B971FDBC}"/>
              </c:ext>
            </c:extLst>
          </c:dPt>
          <c:dPt>
            <c:idx val="2"/>
            <c:invertIfNegative val="0"/>
            <c:bubble3D val="0"/>
            <c:extLst>
              <c:ext xmlns:c16="http://schemas.microsoft.com/office/drawing/2014/chart" uri="{C3380CC4-5D6E-409C-BE32-E72D297353CC}">
                <c16:uniqueId val="{00000003-F6D0-4677-914A-7D42B971FDBC}"/>
              </c:ext>
            </c:extLst>
          </c:dPt>
          <c:dPt>
            <c:idx val="3"/>
            <c:invertIfNegative val="0"/>
            <c:bubble3D val="0"/>
            <c:extLst>
              <c:ext xmlns:c16="http://schemas.microsoft.com/office/drawing/2014/chart" uri="{C3380CC4-5D6E-409C-BE32-E72D297353CC}">
                <c16:uniqueId val="{00000005-F6D0-4677-914A-7D42B971FDBC}"/>
              </c:ext>
            </c:extLst>
          </c:dPt>
          <c:dPt>
            <c:idx val="4"/>
            <c:invertIfNegative val="0"/>
            <c:bubble3D val="0"/>
            <c:extLst>
              <c:ext xmlns:c16="http://schemas.microsoft.com/office/drawing/2014/chart" uri="{C3380CC4-5D6E-409C-BE32-E72D297353CC}">
                <c16:uniqueId val="{00000007-F6D0-4677-914A-7D42B971FDBC}"/>
              </c:ext>
            </c:extLst>
          </c:dPt>
          <c:dPt>
            <c:idx val="5"/>
            <c:invertIfNegative val="0"/>
            <c:bubble3D val="0"/>
            <c:extLst>
              <c:ext xmlns:c16="http://schemas.microsoft.com/office/drawing/2014/chart" uri="{C3380CC4-5D6E-409C-BE32-E72D297353CC}">
                <c16:uniqueId val="{00000009-F6D0-4677-914A-7D42B971FDBC}"/>
              </c:ext>
            </c:extLst>
          </c:dPt>
          <c:dPt>
            <c:idx val="6"/>
            <c:invertIfNegative val="0"/>
            <c:bubble3D val="0"/>
            <c:extLst>
              <c:ext xmlns:c16="http://schemas.microsoft.com/office/drawing/2014/chart" uri="{C3380CC4-5D6E-409C-BE32-E72D297353CC}">
                <c16:uniqueId val="{0000000B-F6D0-4677-914A-7D42B971FDBC}"/>
              </c:ext>
            </c:extLst>
          </c:dPt>
          <c:dPt>
            <c:idx val="8"/>
            <c:invertIfNegative val="0"/>
            <c:bubble3D val="0"/>
            <c:extLst>
              <c:ext xmlns:c16="http://schemas.microsoft.com/office/drawing/2014/chart" uri="{C3380CC4-5D6E-409C-BE32-E72D297353CC}">
                <c16:uniqueId val="{0000000D-F6D0-4677-914A-7D42B971FDBC}"/>
              </c:ext>
            </c:extLst>
          </c:dPt>
          <c:dLbls>
            <c:numFmt formatCode="0%" sourceLinked="0"/>
            <c:spPr>
              <a:noFill/>
              <a:ln>
                <a:noFill/>
              </a:ln>
              <a:effectLst/>
            </c:spPr>
            <c:txPr>
              <a:bodyPr rot="0" spcFirstLastPara="1" vertOverflow="ellipsis" vert="horz" wrap="non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Education/schools/teachers</c:v>
                </c:pt>
                <c:pt idx="1">
                  <c:v>Family/parents/need for more family focus</c:v>
                </c:pt>
                <c:pt idx="2">
                  <c:v>Cost of living/inflation</c:v>
                </c:pt>
                <c:pt idx="3">
                  <c:v>Healthcare/healthcare costs/mental health</c:v>
                </c:pt>
                <c:pt idx="4">
                  <c:v>LGBTQ rights/moral issues</c:v>
                </c:pt>
                <c:pt idx="5">
                  <c:v>Affordable housing/housing</c:v>
                </c:pt>
                <c:pt idx="6">
                  <c:v>Government/politicians/policies</c:v>
                </c:pt>
                <c:pt idx="7">
                  <c:v>Economy/jobs</c:v>
                </c:pt>
                <c:pt idx="8">
                  <c:v>Crime/safety/policing</c:v>
                </c:pt>
                <c:pt idx="9">
                  <c:v>Gun control/gun violence/shootings</c:v>
                </c:pt>
                <c:pt idx="10">
                  <c:v>Homelessness/poverty/food insecurity</c:v>
                </c:pt>
                <c:pt idx="11">
                  <c:v>Drugs/marijuana</c:v>
                </c:pt>
                <c:pt idx="12">
                  <c:v>Childcare/daycare</c:v>
                </c:pt>
                <c:pt idx="13">
                  <c:v>Social media/media</c:v>
                </c:pt>
                <c:pt idx="14">
                  <c:v>Pandemic/coronavirus/lockdowns</c:v>
                </c:pt>
                <c:pt idx="15">
                  <c:v>Racism/people of color/diversity</c:v>
                </c:pt>
                <c:pt idx="16">
                  <c:v>Immigration/border control/sanctuary state</c:v>
                </c:pt>
                <c:pt idx="17">
                  <c:v>Taxation</c:v>
                </c:pt>
                <c:pt idx="18">
                  <c:v>Future of our youth/future concerns</c:v>
                </c:pt>
                <c:pt idx="19">
                  <c:v>I don't have any children</c:v>
                </c:pt>
              </c:strCache>
            </c:strRef>
          </c:cat>
          <c:val>
            <c:numRef>
              <c:f>Sheet1!$B$2:$B$21</c:f>
              <c:numCache>
                <c:formatCode>0%</c:formatCode>
                <c:ptCount val="20"/>
                <c:pt idx="0">
                  <c:v>0.34</c:v>
                </c:pt>
                <c:pt idx="1">
                  <c:v>0.17</c:v>
                </c:pt>
                <c:pt idx="2">
                  <c:v>0.12</c:v>
                </c:pt>
                <c:pt idx="3">
                  <c:v>0.09</c:v>
                </c:pt>
                <c:pt idx="4">
                  <c:v>0.09</c:v>
                </c:pt>
                <c:pt idx="5">
                  <c:v>0.09</c:v>
                </c:pt>
                <c:pt idx="6">
                  <c:v>0.09</c:v>
                </c:pt>
                <c:pt idx="7">
                  <c:v>0.08</c:v>
                </c:pt>
                <c:pt idx="8">
                  <c:v>7.0000000000000007E-2</c:v>
                </c:pt>
                <c:pt idx="9">
                  <c:v>7.0000000000000007E-2</c:v>
                </c:pt>
                <c:pt idx="10">
                  <c:v>0.06</c:v>
                </c:pt>
                <c:pt idx="11">
                  <c:v>0.04</c:v>
                </c:pt>
                <c:pt idx="12">
                  <c:v>0.04</c:v>
                </c:pt>
                <c:pt idx="13">
                  <c:v>0.04</c:v>
                </c:pt>
                <c:pt idx="14">
                  <c:v>0.01</c:v>
                </c:pt>
                <c:pt idx="15">
                  <c:v>0.01</c:v>
                </c:pt>
                <c:pt idx="16">
                  <c:v>0.01</c:v>
                </c:pt>
                <c:pt idx="17">
                  <c:v>0.01</c:v>
                </c:pt>
                <c:pt idx="18">
                  <c:v>0.01</c:v>
                </c:pt>
                <c:pt idx="19">
                  <c:v>0.01</c:v>
                </c:pt>
              </c:numCache>
            </c:numRef>
          </c:val>
          <c:extLst>
            <c:ext xmlns:c16="http://schemas.microsoft.com/office/drawing/2014/chart" uri="{C3380CC4-5D6E-409C-BE32-E72D297353CC}">
              <c16:uniqueId val="{0000000E-F6D0-4677-914A-7D42B971FDBC}"/>
            </c:ext>
          </c:extLst>
        </c:ser>
        <c:dLbls>
          <c:showLegendKey val="0"/>
          <c:showVal val="0"/>
          <c:showCatName val="0"/>
          <c:showSerName val="0"/>
          <c:showPercent val="0"/>
          <c:showBubbleSize val="0"/>
        </c:dLbls>
        <c:gapWidth val="21"/>
        <c:axId val="249318424"/>
        <c:axId val="249318816"/>
      </c:barChart>
      <c:catAx>
        <c:axId val="24931842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lnSpc>
                <a:spcPts val="1600"/>
              </a:lnSpc>
              <a:defRPr sz="1800" b="0" i="0" u="none" strike="noStrike" kern="1200" baseline="0">
                <a:solidFill>
                  <a:schemeClr val="tx1"/>
                </a:solidFill>
                <a:latin typeface="+mn-lt"/>
                <a:ea typeface="+mn-ea"/>
                <a:cs typeface="+mn-cs"/>
              </a:defRPr>
            </a:pPr>
            <a:endParaRPr lang="en-US"/>
          </a:p>
        </c:txPr>
        <c:crossAx val="249318816"/>
        <c:crosses val="autoZero"/>
        <c:auto val="1"/>
        <c:lblAlgn val="ctr"/>
        <c:lblOffset val="0"/>
        <c:noMultiLvlLbl val="0"/>
      </c:catAx>
      <c:valAx>
        <c:axId val="249318816"/>
        <c:scaling>
          <c:orientation val="minMax"/>
        </c:scaling>
        <c:delete val="1"/>
        <c:axPos val="b"/>
        <c:numFmt formatCode="0%" sourceLinked="0"/>
        <c:majorTickMark val="out"/>
        <c:minorTickMark val="none"/>
        <c:tickLblPos val="nextTo"/>
        <c:crossAx val="249318424"/>
        <c:crosses val="max"/>
        <c:crossBetween val="between"/>
        <c:majorUnit val="0.15000000000000002"/>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275399011203145"/>
          <c:y val="1.4450024670599162E-2"/>
          <c:w val="0.53164716271518508"/>
          <c:h val="0.87934623619443331"/>
        </c:manualLayout>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C106-4DD4-99B1-6BB5DA2295FA}"/>
              </c:ext>
            </c:extLst>
          </c:dPt>
          <c:dPt>
            <c:idx val="2"/>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03-C106-4DD4-99B1-6BB5DA2295FA}"/>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0-8D71-422E-9ADA-70C93B778580}"/>
              </c:ext>
            </c:extLst>
          </c:dPt>
          <c:dPt>
            <c:idx val="4"/>
            <c:invertIfNegative val="0"/>
            <c:bubble3D val="0"/>
            <c:spPr>
              <a:solidFill>
                <a:schemeClr val="accent4"/>
              </a:solidFill>
              <a:ln>
                <a:noFill/>
              </a:ln>
              <a:effectLst/>
            </c:spPr>
            <c:extLst>
              <c:ext xmlns:c16="http://schemas.microsoft.com/office/drawing/2014/chart" uri="{C3380CC4-5D6E-409C-BE32-E72D297353CC}">
                <c16:uniqueId val="{00000005-C106-4DD4-99B1-6BB5DA2295FA}"/>
              </c:ext>
            </c:extLst>
          </c:dPt>
          <c:dPt>
            <c:idx val="5"/>
            <c:invertIfNegative val="0"/>
            <c:bubble3D val="0"/>
            <c:spPr>
              <a:solidFill>
                <a:schemeClr val="accent5"/>
              </a:solidFill>
              <a:ln>
                <a:noFill/>
              </a:ln>
              <a:effectLst/>
            </c:spPr>
            <c:extLst>
              <c:ext xmlns:c16="http://schemas.microsoft.com/office/drawing/2014/chart" uri="{C3380CC4-5D6E-409C-BE32-E72D297353CC}">
                <c16:uniqueId val="{00000007-C106-4DD4-99B1-6BB5DA2295FA}"/>
              </c:ext>
            </c:extLst>
          </c:dPt>
          <c:dPt>
            <c:idx val="6"/>
            <c:invertIfNegative val="0"/>
            <c:bubble3D val="0"/>
            <c:spPr>
              <a:solidFill>
                <a:schemeClr val="accent6"/>
              </a:solidFill>
              <a:ln>
                <a:noFill/>
              </a:ln>
              <a:effectLst/>
            </c:spPr>
            <c:extLst>
              <c:ext xmlns:c16="http://schemas.microsoft.com/office/drawing/2014/chart" uri="{C3380CC4-5D6E-409C-BE32-E72D297353CC}">
                <c16:uniqueId val="{00000009-C106-4DD4-99B1-6BB5DA2295FA}"/>
              </c:ext>
            </c:extLst>
          </c:dPt>
          <c:dPt>
            <c:idx val="8"/>
            <c:invertIfNegative val="0"/>
            <c:bubble3D val="0"/>
            <c:spPr>
              <a:solidFill>
                <a:schemeClr val="accent6"/>
              </a:solidFill>
              <a:ln>
                <a:noFill/>
              </a:ln>
              <a:effectLst/>
            </c:spPr>
            <c:extLst>
              <c:ext xmlns:c16="http://schemas.microsoft.com/office/drawing/2014/chart" uri="{C3380CC4-5D6E-409C-BE32-E72D297353CC}">
                <c16:uniqueId val="{0000000B-C106-4DD4-99B1-6BB5DA2295FA}"/>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Great need</c:v>
                </c:pt>
                <c:pt idx="1">
                  <c:v>Some need</c:v>
                </c:pt>
                <c:pt idx="3">
                  <c:v>A little need</c:v>
                </c:pt>
                <c:pt idx="4">
                  <c:v>No real need</c:v>
                </c:pt>
                <c:pt idx="6">
                  <c:v>Don't know</c:v>
                </c:pt>
              </c:strCache>
            </c:strRef>
          </c:cat>
          <c:val>
            <c:numRef>
              <c:f>Sheet1!$B$2:$B$8</c:f>
              <c:numCache>
                <c:formatCode>0%</c:formatCode>
                <c:ptCount val="7"/>
                <c:pt idx="0">
                  <c:v>0.47</c:v>
                </c:pt>
                <c:pt idx="1">
                  <c:v>0.26</c:v>
                </c:pt>
                <c:pt idx="3">
                  <c:v>0.09</c:v>
                </c:pt>
                <c:pt idx="4">
                  <c:v>0.13</c:v>
                </c:pt>
                <c:pt idx="6">
                  <c:v>0.05</c:v>
                </c:pt>
              </c:numCache>
            </c:numRef>
          </c:val>
          <c:extLst>
            <c:ext xmlns:c16="http://schemas.microsoft.com/office/drawing/2014/chart" uri="{C3380CC4-5D6E-409C-BE32-E72D297353CC}">
              <c16:uniqueId val="{0000000C-C106-4DD4-99B1-6BB5DA2295FA}"/>
            </c:ext>
          </c:extLst>
        </c:ser>
        <c:dLbls>
          <c:showLegendKey val="0"/>
          <c:showVal val="0"/>
          <c:showCatName val="0"/>
          <c:showSerName val="0"/>
          <c:showPercent val="0"/>
          <c:showBubbleSize val="0"/>
        </c:dLbls>
        <c:gapWidth val="21"/>
        <c:axId val="249318424"/>
        <c:axId val="249318816"/>
      </c:barChart>
      <c:catAx>
        <c:axId val="24931842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49318816"/>
        <c:crosses val="autoZero"/>
        <c:auto val="1"/>
        <c:lblAlgn val="ctr"/>
        <c:lblOffset val="0"/>
        <c:noMultiLvlLbl val="0"/>
      </c:catAx>
      <c:valAx>
        <c:axId val="249318816"/>
        <c:scaling>
          <c:orientation val="minMax"/>
        </c:scaling>
        <c:delete val="1"/>
        <c:axPos val="b"/>
        <c:numFmt formatCode="0%" sourceLinked="0"/>
        <c:majorTickMark val="out"/>
        <c:minorTickMark val="none"/>
        <c:tickLblPos val="nextTo"/>
        <c:crossAx val="249318424"/>
        <c:crosses val="max"/>
        <c:crossBetween val="between"/>
        <c:majorUnit val="0.15000000000000002"/>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9337559982698318"/>
          <c:y val="0.11028991447345279"/>
          <c:w val="0.38902387228813512"/>
          <c:h val="0.83924887719250063"/>
        </c:manualLayout>
      </c:layout>
      <c:barChart>
        <c:barDir val="bar"/>
        <c:grouping val="percentStacked"/>
        <c:varyColors val="0"/>
        <c:ser>
          <c:idx val="0"/>
          <c:order val="0"/>
          <c:tx>
            <c:strRef>
              <c:f>Sheet1!$B$1</c:f>
              <c:strCache>
                <c:ptCount val="1"/>
                <c:pt idx="0">
                  <c:v>Great/Some Need</c:v>
                </c:pt>
              </c:strCache>
            </c:strRef>
          </c:tx>
          <c:spPr>
            <a:solidFill>
              <a:schemeClr val="accent1"/>
            </a:solidFill>
            <a:ln>
              <a:noFill/>
            </a:ln>
          </c:spPr>
          <c:invertIfNegative val="0"/>
          <c:dLbls>
            <c:dLbl>
              <c:idx val="9"/>
              <c:delete val="1"/>
              <c:extLst>
                <c:ext xmlns:c15="http://schemas.microsoft.com/office/drawing/2012/chart" uri="{CE6537A1-D6FC-4f65-9D91-7224C49458BB}"/>
                <c:ext xmlns:c16="http://schemas.microsoft.com/office/drawing/2014/chart" uri="{C3380CC4-5D6E-409C-BE32-E72D297353CC}">
                  <c16:uniqueId val="{00000000-1B1E-4602-B50A-234A0C0D29E5}"/>
                </c:ext>
              </c:extLst>
            </c:dLbl>
            <c:spPr>
              <a:noFill/>
              <a:ln>
                <a:noFill/>
              </a:ln>
              <a:effectLst/>
            </c:spPr>
            <c:txPr>
              <a:bodyPr wrap="square" lIns="38100" tIns="19050" rIns="38100" bIns="19050" anchor="ctr">
                <a:spAutoFit/>
              </a:bodyPr>
              <a:lstStyle/>
              <a:p>
                <a:pPr>
                  <a:defRPr sz="1600">
                    <a:solidFill>
                      <a:schemeClr val="accent3"/>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Los Angeles County</c:v>
                </c:pt>
                <c:pt idx="1">
                  <c:v>Inland Empire</c:v>
                </c:pt>
                <c:pt idx="2">
                  <c:v>Other LA Area</c:v>
                </c:pt>
                <c:pt idx="3">
                  <c:v>Bay Area</c:v>
                </c:pt>
                <c:pt idx="4">
                  <c:v>San Diego</c:v>
                </c:pt>
                <c:pt idx="5">
                  <c:v>Sacramento/Rural North</c:v>
                </c:pt>
                <c:pt idx="6">
                  <c:v>Kern County</c:v>
                </c:pt>
                <c:pt idx="7">
                  <c:v>Central Coast</c:v>
                </c:pt>
                <c:pt idx="8">
                  <c:v>Core Central Valley</c:v>
                </c:pt>
                <c:pt idx="10">
                  <c:v>Democrats</c:v>
                </c:pt>
                <c:pt idx="11">
                  <c:v>Independents</c:v>
                </c:pt>
                <c:pt idx="12">
                  <c:v>Republicans</c:v>
                </c:pt>
              </c:strCache>
            </c:strRef>
          </c:cat>
          <c:val>
            <c:numRef>
              <c:f>Sheet1!$B$2:$B$14</c:f>
              <c:numCache>
                <c:formatCode>0%</c:formatCode>
                <c:ptCount val="13"/>
                <c:pt idx="0">
                  <c:v>0.77</c:v>
                </c:pt>
                <c:pt idx="1">
                  <c:v>0.75</c:v>
                </c:pt>
                <c:pt idx="2">
                  <c:v>0.71</c:v>
                </c:pt>
                <c:pt idx="3">
                  <c:v>0.71</c:v>
                </c:pt>
                <c:pt idx="4">
                  <c:v>0.69</c:v>
                </c:pt>
                <c:pt idx="5">
                  <c:v>0.71</c:v>
                </c:pt>
                <c:pt idx="6">
                  <c:v>0.68</c:v>
                </c:pt>
                <c:pt idx="7">
                  <c:v>0.71</c:v>
                </c:pt>
                <c:pt idx="8">
                  <c:v>0.73</c:v>
                </c:pt>
                <c:pt idx="10">
                  <c:v>0.85</c:v>
                </c:pt>
                <c:pt idx="11">
                  <c:v>0.71</c:v>
                </c:pt>
                <c:pt idx="12">
                  <c:v>0.53</c:v>
                </c:pt>
              </c:numCache>
            </c:numRef>
          </c:val>
          <c:extLst>
            <c:ext xmlns:c16="http://schemas.microsoft.com/office/drawing/2014/chart" uri="{C3380CC4-5D6E-409C-BE32-E72D297353CC}">
              <c16:uniqueId val="{00000001-76F5-4763-AC2C-E392F588FF62}"/>
            </c:ext>
          </c:extLst>
        </c:ser>
        <c:ser>
          <c:idx val="1"/>
          <c:order val="1"/>
          <c:tx>
            <c:strRef>
              <c:f>Sheet1!$C$1</c:f>
              <c:strCache>
                <c:ptCount val="1"/>
                <c:pt idx="0">
                  <c:v>A Little/No Real Need</c:v>
                </c:pt>
              </c:strCache>
            </c:strRef>
          </c:tx>
          <c:spPr>
            <a:solidFill>
              <a:schemeClr val="accent4"/>
            </a:solidFill>
            <a:ln w="9525">
              <a:noFill/>
            </a:ln>
          </c:spPr>
          <c:invertIfNegative val="0"/>
          <c:dLbls>
            <c:dLbl>
              <c:idx val="0"/>
              <c:spPr>
                <a:noFill/>
                <a:ln>
                  <a:noFill/>
                </a:ln>
                <a:effectLst/>
              </c:spPr>
              <c:txPr>
                <a:bodyPr wrap="square" lIns="38100" tIns="19050" rIns="38100" bIns="19050" anchor="ctr">
                  <a:spAutoFit/>
                </a:bodyPr>
                <a:lstStyle/>
                <a:p>
                  <a:pPr>
                    <a:defRPr sz="1400">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E-76F5-4763-AC2C-E392F588FF62}"/>
                </c:ext>
              </c:extLst>
            </c:dLbl>
            <c:dLbl>
              <c:idx val="10"/>
              <c:spPr>
                <a:noFill/>
                <a:ln>
                  <a:noFill/>
                </a:ln>
                <a:effectLst/>
              </c:spPr>
              <c:txPr>
                <a:bodyPr wrap="square" lIns="38100" tIns="19050" rIns="38100" bIns="19050" anchor="ctr">
                  <a:spAutoFit/>
                </a:bodyPr>
                <a:lstStyle/>
                <a:p>
                  <a:pPr>
                    <a:defRPr sz="900">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1B1E-4602-B50A-234A0C0D29E5}"/>
                </c:ext>
              </c:extLst>
            </c:dLbl>
            <c:spPr>
              <a:noFill/>
              <a:ln>
                <a:noFill/>
              </a:ln>
              <a:effectLst/>
            </c:spPr>
            <c:txPr>
              <a:bodyPr wrap="square" lIns="38100" tIns="19050" rIns="38100" bIns="19050" anchor="ctr">
                <a:spAutoFit/>
              </a:bodyPr>
              <a:lstStyle/>
              <a:p>
                <a:pPr>
                  <a:defRPr sz="16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Los Angeles County</c:v>
                </c:pt>
                <c:pt idx="1">
                  <c:v>Inland Empire</c:v>
                </c:pt>
                <c:pt idx="2">
                  <c:v>Other LA Area</c:v>
                </c:pt>
                <c:pt idx="3">
                  <c:v>Bay Area</c:v>
                </c:pt>
                <c:pt idx="4">
                  <c:v>San Diego</c:v>
                </c:pt>
                <c:pt idx="5">
                  <c:v>Sacramento/Rural North</c:v>
                </c:pt>
                <c:pt idx="6">
                  <c:v>Kern County</c:v>
                </c:pt>
                <c:pt idx="7">
                  <c:v>Central Coast</c:v>
                </c:pt>
                <c:pt idx="8">
                  <c:v>Core Central Valley</c:v>
                </c:pt>
                <c:pt idx="10">
                  <c:v>Democrats</c:v>
                </c:pt>
                <c:pt idx="11">
                  <c:v>Independents</c:v>
                </c:pt>
                <c:pt idx="12">
                  <c:v>Republicans</c:v>
                </c:pt>
              </c:strCache>
            </c:strRef>
          </c:cat>
          <c:val>
            <c:numRef>
              <c:f>Sheet1!$C$2:$C$14</c:f>
              <c:numCache>
                <c:formatCode>0%</c:formatCode>
                <c:ptCount val="13"/>
                <c:pt idx="0">
                  <c:v>0.18</c:v>
                </c:pt>
                <c:pt idx="1">
                  <c:v>0.19</c:v>
                </c:pt>
                <c:pt idx="2">
                  <c:v>0.27</c:v>
                </c:pt>
                <c:pt idx="3">
                  <c:v>0.25</c:v>
                </c:pt>
                <c:pt idx="4">
                  <c:v>0.22</c:v>
                </c:pt>
                <c:pt idx="5">
                  <c:v>0.25</c:v>
                </c:pt>
                <c:pt idx="6">
                  <c:v>0.28000000000000003</c:v>
                </c:pt>
                <c:pt idx="7">
                  <c:v>0.23</c:v>
                </c:pt>
                <c:pt idx="8">
                  <c:v>0.24</c:v>
                </c:pt>
                <c:pt idx="10">
                  <c:v>0.11</c:v>
                </c:pt>
                <c:pt idx="11">
                  <c:v>0.25</c:v>
                </c:pt>
                <c:pt idx="12">
                  <c:v>0.4</c:v>
                </c:pt>
              </c:numCache>
            </c:numRef>
          </c:val>
          <c:extLst>
            <c:ext xmlns:c16="http://schemas.microsoft.com/office/drawing/2014/chart" uri="{C3380CC4-5D6E-409C-BE32-E72D297353CC}">
              <c16:uniqueId val="{00000002-76F5-4763-AC2C-E392F588FF62}"/>
            </c:ext>
          </c:extLst>
        </c:ser>
        <c:ser>
          <c:idx val="2"/>
          <c:order val="2"/>
          <c:tx>
            <c:strRef>
              <c:f>Sheet1!$D$1</c:f>
              <c:strCache>
                <c:ptCount val="1"/>
                <c:pt idx="0">
                  <c:v>Don't Know</c:v>
                </c:pt>
              </c:strCache>
            </c:strRef>
          </c:tx>
          <c:spPr>
            <a:solidFill>
              <a:schemeClr val="accent6"/>
            </a:solidFill>
            <a:ln>
              <a:noFill/>
            </a:ln>
          </c:spPr>
          <c:invertIfNegative val="0"/>
          <c:dLbls>
            <c:dLbl>
              <c:idx val="0"/>
              <c:spPr>
                <a:noFill/>
                <a:ln>
                  <a:noFill/>
                </a:ln>
                <a:effectLst/>
              </c:spPr>
              <c:txPr>
                <a:bodyPr wrap="square" lIns="38100" tIns="19050" rIns="38100" bIns="19050" anchor="ctr">
                  <a:spAutoFit/>
                </a:bodyPr>
                <a:lstStyle/>
                <a:p>
                  <a:pPr>
                    <a:defRPr sz="60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D-76F5-4763-AC2C-E392F588FF62}"/>
                </c:ext>
              </c:extLst>
            </c:dLbl>
            <c:dLbl>
              <c:idx val="1"/>
              <c:spPr>
                <a:noFill/>
                <a:ln>
                  <a:noFill/>
                </a:ln>
                <a:effectLst/>
              </c:spPr>
              <c:txPr>
                <a:bodyPr wrap="square" lIns="38100" tIns="19050" rIns="38100" bIns="19050" anchor="ctr">
                  <a:spAutoFit/>
                </a:bodyPr>
                <a:lstStyle/>
                <a:p>
                  <a:pPr>
                    <a:defRPr sz="70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4-76F5-4763-AC2C-E392F588FF62}"/>
                </c:ext>
              </c:extLst>
            </c:dLbl>
            <c:dLbl>
              <c:idx val="2"/>
              <c:delete val="1"/>
              <c:extLst>
                <c:ext xmlns:c15="http://schemas.microsoft.com/office/drawing/2012/chart" uri="{CE6537A1-D6FC-4f65-9D91-7224C49458BB}"/>
                <c:ext xmlns:c16="http://schemas.microsoft.com/office/drawing/2014/chart" uri="{C3380CC4-5D6E-409C-BE32-E72D297353CC}">
                  <c16:uniqueId val="{00000005-76F5-4763-AC2C-E392F588FF62}"/>
                </c:ext>
              </c:extLst>
            </c:dLbl>
            <c:dLbl>
              <c:idx val="3"/>
              <c:delete val="1"/>
              <c:extLst>
                <c:ext xmlns:c15="http://schemas.microsoft.com/office/drawing/2012/chart" uri="{CE6537A1-D6FC-4f65-9D91-7224C49458BB}"/>
                <c:ext xmlns:c16="http://schemas.microsoft.com/office/drawing/2014/chart" uri="{C3380CC4-5D6E-409C-BE32-E72D297353CC}">
                  <c16:uniqueId val="{0000000C-76F5-4763-AC2C-E392F588FF62}"/>
                </c:ext>
              </c:extLst>
            </c:dLbl>
            <c:dLbl>
              <c:idx val="4"/>
              <c:spPr>
                <a:noFill/>
                <a:ln>
                  <a:noFill/>
                </a:ln>
                <a:effectLst/>
              </c:spPr>
              <c:txPr>
                <a:bodyPr wrap="square" lIns="38100" tIns="19050" rIns="38100" bIns="19050" anchor="ctr">
                  <a:spAutoFit/>
                </a:bodyPr>
                <a:lstStyle/>
                <a:p>
                  <a:pPr>
                    <a:defRPr sz="110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6-76F5-4763-AC2C-E392F588FF62}"/>
                </c:ext>
              </c:extLst>
            </c:dLbl>
            <c:dLbl>
              <c:idx val="5"/>
              <c:delete val="1"/>
              <c:extLst>
                <c:ext xmlns:c15="http://schemas.microsoft.com/office/drawing/2012/chart" uri="{CE6537A1-D6FC-4f65-9D91-7224C49458BB}"/>
                <c:ext xmlns:c16="http://schemas.microsoft.com/office/drawing/2014/chart" uri="{C3380CC4-5D6E-409C-BE32-E72D297353CC}">
                  <c16:uniqueId val="{00000007-76F5-4763-AC2C-E392F588FF62}"/>
                </c:ext>
              </c:extLst>
            </c:dLbl>
            <c:dLbl>
              <c:idx val="6"/>
              <c:spPr>
                <a:noFill/>
                <a:ln>
                  <a:noFill/>
                </a:ln>
                <a:effectLst/>
              </c:spPr>
              <c:txPr>
                <a:bodyPr wrap="square" lIns="38100" tIns="19050" rIns="38100" bIns="19050" anchor="ctr">
                  <a:spAutoFit/>
                </a:bodyPr>
                <a:lstStyle/>
                <a:p>
                  <a:pPr>
                    <a:defRPr sz="60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2-BCE5-437E-B56D-1EECF88507B6}"/>
                </c:ext>
              </c:extLst>
            </c:dLbl>
            <c:dLbl>
              <c:idx val="7"/>
              <c:spPr>
                <a:noFill/>
                <a:ln>
                  <a:noFill/>
                </a:ln>
                <a:effectLst/>
              </c:spPr>
              <c:txPr>
                <a:bodyPr wrap="square" lIns="38100" tIns="19050" rIns="38100" bIns="19050" anchor="ctr">
                  <a:spAutoFit/>
                </a:bodyPr>
                <a:lstStyle/>
                <a:p>
                  <a:pPr>
                    <a:defRPr sz="70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B-76F5-4763-AC2C-E392F588FF62}"/>
                </c:ext>
              </c:extLst>
            </c:dLbl>
            <c:dLbl>
              <c:idx val="8"/>
              <c:delete val="1"/>
              <c:extLst>
                <c:ext xmlns:c15="http://schemas.microsoft.com/office/drawing/2012/chart" uri="{CE6537A1-D6FC-4f65-9D91-7224C49458BB}"/>
                <c:ext xmlns:c16="http://schemas.microsoft.com/office/drawing/2014/chart" uri="{C3380CC4-5D6E-409C-BE32-E72D297353CC}">
                  <c16:uniqueId val="{00000000-AFB8-4CDF-9F7B-BDBE2501AC4D}"/>
                </c:ext>
              </c:extLst>
            </c:dLbl>
            <c:dLbl>
              <c:idx val="10"/>
              <c:delete val="1"/>
              <c:extLst>
                <c:ext xmlns:c15="http://schemas.microsoft.com/office/drawing/2012/chart" uri="{CE6537A1-D6FC-4f65-9D91-7224C49458BB}"/>
                <c:ext xmlns:c16="http://schemas.microsoft.com/office/drawing/2014/chart" uri="{C3380CC4-5D6E-409C-BE32-E72D297353CC}">
                  <c16:uniqueId val="{00000002-1B1E-4602-B50A-234A0C0D29E5}"/>
                </c:ext>
              </c:extLst>
            </c:dLbl>
            <c:dLbl>
              <c:idx val="11"/>
              <c:delete val="1"/>
              <c:extLst>
                <c:ext xmlns:c15="http://schemas.microsoft.com/office/drawing/2012/chart" uri="{CE6537A1-D6FC-4f65-9D91-7224C49458BB}"/>
                <c:ext xmlns:c16="http://schemas.microsoft.com/office/drawing/2014/chart" uri="{C3380CC4-5D6E-409C-BE32-E72D297353CC}">
                  <c16:uniqueId val="{00000002-C905-4244-8CAF-B4577CB4C432}"/>
                </c:ext>
              </c:extLst>
            </c:dLbl>
            <c:spPr>
              <a:noFill/>
              <a:ln>
                <a:noFill/>
              </a:ln>
              <a:effectLst/>
            </c:spPr>
            <c:txPr>
              <a:bodyPr wrap="square" lIns="38100" tIns="19050" rIns="38100" bIns="19050" anchor="ctr">
                <a:spAutoFit/>
              </a:bodyPr>
              <a:lstStyle/>
              <a:p>
                <a:pPr>
                  <a:defRPr sz="8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Los Angeles County</c:v>
                </c:pt>
                <c:pt idx="1">
                  <c:v>Inland Empire</c:v>
                </c:pt>
                <c:pt idx="2">
                  <c:v>Other LA Area</c:v>
                </c:pt>
                <c:pt idx="3">
                  <c:v>Bay Area</c:v>
                </c:pt>
                <c:pt idx="4">
                  <c:v>San Diego</c:v>
                </c:pt>
                <c:pt idx="5">
                  <c:v>Sacramento/Rural North</c:v>
                </c:pt>
                <c:pt idx="6">
                  <c:v>Kern County</c:v>
                </c:pt>
                <c:pt idx="7">
                  <c:v>Central Coast</c:v>
                </c:pt>
                <c:pt idx="8">
                  <c:v>Core Central Valley</c:v>
                </c:pt>
                <c:pt idx="10">
                  <c:v>Democrats</c:v>
                </c:pt>
                <c:pt idx="11">
                  <c:v>Independents</c:v>
                </c:pt>
                <c:pt idx="12">
                  <c:v>Republicans</c:v>
                </c:pt>
              </c:strCache>
            </c:strRef>
          </c:cat>
          <c:val>
            <c:numRef>
              <c:f>Sheet1!$D$2:$D$14</c:f>
              <c:numCache>
                <c:formatCode>0%</c:formatCode>
                <c:ptCount val="13"/>
                <c:pt idx="0">
                  <c:v>0.05</c:v>
                </c:pt>
                <c:pt idx="1">
                  <c:v>0.06</c:v>
                </c:pt>
                <c:pt idx="2">
                  <c:v>0.02</c:v>
                </c:pt>
                <c:pt idx="3">
                  <c:v>0.03</c:v>
                </c:pt>
                <c:pt idx="4">
                  <c:v>0.09</c:v>
                </c:pt>
                <c:pt idx="5">
                  <c:v>0.04</c:v>
                </c:pt>
                <c:pt idx="6">
                  <c:v>0.05</c:v>
                </c:pt>
                <c:pt idx="7">
                  <c:v>0.06</c:v>
                </c:pt>
                <c:pt idx="8">
                  <c:v>0.03</c:v>
                </c:pt>
                <c:pt idx="10">
                  <c:v>0.04</c:v>
                </c:pt>
                <c:pt idx="11">
                  <c:v>0.04</c:v>
                </c:pt>
                <c:pt idx="12">
                  <c:v>7.0000000000000007E-2</c:v>
                </c:pt>
              </c:numCache>
            </c:numRef>
          </c:val>
          <c:extLst>
            <c:ext xmlns:c16="http://schemas.microsoft.com/office/drawing/2014/chart" uri="{C3380CC4-5D6E-409C-BE32-E72D297353CC}">
              <c16:uniqueId val="{00000003-76F5-4763-AC2C-E392F588FF62}"/>
            </c:ext>
          </c:extLst>
        </c:ser>
        <c:dLbls>
          <c:showLegendKey val="0"/>
          <c:showVal val="1"/>
          <c:showCatName val="0"/>
          <c:showSerName val="0"/>
          <c:showPercent val="0"/>
          <c:showBubbleSize val="0"/>
        </c:dLbls>
        <c:gapWidth val="35"/>
        <c:overlap val="100"/>
        <c:axId val="248961216"/>
        <c:axId val="248961608"/>
      </c:barChart>
      <c:catAx>
        <c:axId val="248961216"/>
        <c:scaling>
          <c:orientation val="maxMin"/>
        </c:scaling>
        <c:delete val="0"/>
        <c:axPos val="l"/>
        <c:numFmt formatCode="General" sourceLinked="1"/>
        <c:majorTickMark val="none"/>
        <c:minorTickMark val="none"/>
        <c:tickLblPos val="nextTo"/>
        <c:spPr>
          <a:ln>
            <a:noFill/>
          </a:ln>
        </c:spPr>
        <c:txPr>
          <a:bodyPr/>
          <a:lstStyle/>
          <a:p>
            <a:pPr algn="r">
              <a:lnSpc>
                <a:spcPct val="100000"/>
              </a:lnSpc>
              <a:defRPr sz="1600"/>
            </a:pPr>
            <a:endParaRPr lang="en-US"/>
          </a:p>
        </c:txPr>
        <c:crossAx val="248961608"/>
        <c:crosses val="autoZero"/>
        <c:auto val="1"/>
        <c:lblAlgn val="ctr"/>
        <c:lblOffset val="0"/>
        <c:noMultiLvlLbl val="0"/>
      </c:catAx>
      <c:valAx>
        <c:axId val="248961608"/>
        <c:scaling>
          <c:orientation val="minMax"/>
          <c:max val="1"/>
          <c:min val="0"/>
        </c:scaling>
        <c:delete val="1"/>
        <c:axPos val="b"/>
        <c:numFmt formatCode="0%" sourceLinked="1"/>
        <c:majorTickMark val="out"/>
        <c:minorTickMark val="none"/>
        <c:tickLblPos val="nextTo"/>
        <c:crossAx val="248961216"/>
        <c:crosses val="max"/>
        <c:crossBetween val="between"/>
        <c:majorUnit val="0.2"/>
      </c:valAx>
    </c:plotArea>
    <c:legend>
      <c:legendPos val="t"/>
      <c:layout>
        <c:manualLayout>
          <c:xMode val="edge"/>
          <c:yMode val="edge"/>
          <c:x val="0.26243118273538107"/>
          <c:y val="0"/>
          <c:w val="0.72783007610822481"/>
          <c:h val="6.1728307263053214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B2548F-C381-4C71-AE07-91385D801583}" type="datetimeFigureOut">
              <a:rPr lang="en-US" smtClean="0"/>
              <a:t>6/27/2023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777421-6EBB-4C3D-B913-B3850A218659}" type="slidenum">
              <a:rPr lang="en-US" smtClean="0"/>
              <a:t>‹#›</a:t>
            </a:fld>
            <a:endParaRPr lang="en-US"/>
          </a:p>
        </p:txBody>
      </p:sp>
    </p:spTree>
    <p:extLst>
      <p:ext uri="{BB962C8B-B14F-4D97-AF65-F5344CB8AC3E}">
        <p14:creationId xmlns:p14="http://schemas.microsoft.com/office/powerpoint/2010/main" val="1443799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777421-6EBB-4C3D-B913-B3850A218659}" type="slidenum">
              <a:rPr lang="en-US" smtClean="0"/>
              <a:t>45</a:t>
            </a:fld>
            <a:endParaRPr lang="en-US"/>
          </a:p>
        </p:txBody>
      </p:sp>
    </p:spTree>
    <p:extLst>
      <p:ext uri="{BB962C8B-B14F-4D97-AF65-F5344CB8AC3E}">
        <p14:creationId xmlns:p14="http://schemas.microsoft.com/office/powerpoint/2010/main" val="16131504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COVER W TAGLINE">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4A90B8B0-5A62-4859-8D8C-484B9B2D878C}"/>
              </a:ext>
            </a:extLst>
          </p:cNvPr>
          <p:cNvSpPr txBox="1"/>
          <p:nvPr userDrawn="1"/>
        </p:nvSpPr>
        <p:spPr>
          <a:xfrm>
            <a:off x="3464" y="2794643"/>
            <a:ext cx="9145732" cy="1323439"/>
          </a:xfrm>
          <a:prstGeom prst="rect">
            <a:avLst/>
          </a:prstGeom>
          <a:noFill/>
        </p:spPr>
        <p:txBody>
          <a:bodyPr wrap="square" rtlCol="0" anchor="ctr">
            <a:spAutoFit/>
          </a:bodyPr>
          <a:lstStyle/>
          <a:p>
            <a:pPr algn="ctr"/>
            <a:r>
              <a:rPr lang="en-US" sz="4000" b="1" dirty="0">
                <a:latin typeface="+mj-lt"/>
              </a:rPr>
              <a:t>California Voter Attitudes Toward </a:t>
            </a:r>
          </a:p>
          <a:p>
            <a:pPr algn="ctr"/>
            <a:r>
              <a:rPr lang="en-US" sz="4000" b="1" dirty="0">
                <a:latin typeface="+mj-lt"/>
              </a:rPr>
              <a:t>Funding for Children and Youth</a:t>
            </a:r>
          </a:p>
        </p:txBody>
      </p:sp>
      <p:sp>
        <p:nvSpPr>
          <p:cNvPr id="14" name="TextBox 13">
            <a:extLst>
              <a:ext uri="{FF2B5EF4-FFF2-40B4-BE49-F238E27FC236}">
                <a16:creationId xmlns:a16="http://schemas.microsoft.com/office/drawing/2014/main" id="{F967DC4F-B596-476D-8028-C9D42370C79F}"/>
              </a:ext>
            </a:extLst>
          </p:cNvPr>
          <p:cNvSpPr txBox="1"/>
          <p:nvPr userDrawn="1"/>
        </p:nvSpPr>
        <p:spPr>
          <a:xfrm>
            <a:off x="-5196" y="4072898"/>
            <a:ext cx="9145732" cy="830997"/>
          </a:xfrm>
          <a:prstGeom prst="rect">
            <a:avLst/>
          </a:prstGeom>
          <a:noFill/>
        </p:spPr>
        <p:txBody>
          <a:bodyPr wrap="square" rtlCol="0">
            <a:spAutoFit/>
          </a:bodyPr>
          <a:lstStyle/>
          <a:p>
            <a:pPr algn="ctr"/>
            <a:r>
              <a:rPr lang="en-US" sz="2400" b="0" i="1" dirty="0">
                <a:latin typeface="+mn-lt"/>
              </a:rPr>
              <a:t>Key Findings of a Statewide Survey Conducted</a:t>
            </a:r>
          </a:p>
          <a:p>
            <a:pPr algn="ctr"/>
            <a:r>
              <a:rPr lang="en-US" sz="2400" b="0" i="1" dirty="0">
                <a:latin typeface="+mn-lt"/>
              </a:rPr>
              <a:t>May 10-18, 2023</a:t>
            </a:r>
          </a:p>
        </p:txBody>
      </p:sp>
      <p:sp>
        <p:nvSpPr>
          <p:cNvPr id="15" name="TextBox 14">
            <a:extLst>
              <a:ext uri="{FF2B5EF4-FFF2-40B4-BE49-F238E27FC236}">
                <a16:creationId xmlns:a16="http://schemas.microsoft.com/office/drawing/2014/main" id="{593C35A6-9E11-45EA-B2B9-C0D432274EFF}"/>
              </a:ext>
            </a:extLst>
          </p:cNvPr>
          <p:cNvSpPr txBox="1"/>
          <p:nvPr userDrawn="1"/>
        </p:nvSpPr>
        <p:spPr>
          <a:xfrm>
            <a:off x="7916141" y="6413013"/>
            <a:ext cx="1233055" cy="253916"/>
          </a:xfrm>
          <a:prstGeom prst="rect">
            <a:avLst/>
          </a:prstGeom>
          <a:noFill/>
        </p:spPr>
        <p:txBody>
          <a:bodyPr wrap="square" rtlCol="0">
            <a:spAutoFit/>
          </a:bodyPr>
          <a:lstStyle/>
          <a:p>
            <a:pPr algn="r"/>
            <a:r>
              <a:rPr lang="en-US" sz="1050" dirty="0"/>
              <a:t>220-5440</a:t>
            </a:r>
          </a:p>
        </p:txBody>
      </p:sp>
      <p:pic>
        <p:nvPicPr>
          <p:cNvPr id="22" name="Picture 21" descr="A close up of a sign&#10;&#10;Description generated with very high confidence">
            <a:extLst>
              <a:ext uri="{FF2B5EF4-FFF2-40B4-BE49-F238E27FC236}">
                <a16:creationId xmlns:a16="http://schemas.microsoft.com/office/drawing/2014/main" id="{1EFE3BA6-3906-4745-A858-343B317D19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2096" y="5050305"/>
            <a:ext cx="3878073" cy="1403394"/>
          </a:xfrm>
          <a:prstGeom prst="rect">
            <a:avLst/>
          </a:prstGeom>
        </p:spPr>
      </p:pic>
      <p:grpSp>
        <p:nvGrpSpPr>
          <p:cNvPr id="21" name="Group 20">
            <a:extLst>
              <a:ext uri="{FF2B5EF4-FFF2-40B4-BE49-F238E27FC236}">
                <a16:creationId xmlns:a16="http://schemas.microsoft.com/office/drawing/2014/main" id="{2E3B3D6C-45A9-4D4E-A485-F6ADC046D933}"/>
              </a:ext>
            </a:extLst>
          </p:cNvPr>
          <p:cNvGrpSpPr/>
          <p:nvPr userDrawn="1"/>
        </p:nvGrpSpPr>
        <p:grpSpPr>
          <a:xfrm>
            <a:off x="0" y="1400"/>
            <a:ext cx="9144000" cy="1838130"/>
            <a:chOff x="0" y="-28511"/>
            <a:chExt cx="9144000" cy="1838130"/>
          </a:xfrm>
        </p:grpSpPr>
        <p:sp>
          <p:nvSpPr>
            <p:cNvPr id="27" name="Isosceles Triangle 26">
              <a:extLst>
                <a:ext uri="{FF2B5EF4-FFF2-40B4-BE49-F238E27FC236}">
                  <a16:creationId xmlns:a16="http://schemas.microsoft.com/office/drawing/2014/main" id="{8BA29889-47ED-488F-8C56-F999F2B68043}"/>
                </a:ext>
              </a:extLst>
            </p:cNvPr>
            <p:cNvSpPr/>
            <p:nvPr/>
          </p:nvSpPr>
          <p:spPr>
            <a:xfrm flipV="1">
              <a:off x="1258920" y="1181106"/>
              <a:ext cx="1754155" cy="625151"/>
            </a:xfrm>
            <a:prstGeom prst="triangle">
              <a:avLst/>
            </a:prstGeom>
            <a:solidFill>
              <a:srgbClr val="618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16E38D1-6F40-4BB7-AEEE-8BFB68CDF5E3}"/>
                </a:ext>
              </a:extLst>
            </p:cNvPr>
            <p:cNvSpPr/>
            <p:nvPr/>
          </p:nvSpPr>
          <p:spPr>
            <a:xfrm>
              <a:off x="0" y="274734"/>
              <a:ext cx="4338735" cy="12223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6A80D267-0890-4128-AAEB-834730693A62}"/>
                </a:ext>
              </a:extLst>
            </p:cNvPr>
            <p:cNvSpPr/>
            <p:nvPr/>
          </p:nvSpPr>
          <p:spPr>
            <a:xfrm rot="3156271">
              <a:off x="3695635" y="-1350417"/>
              <a:ext cx="1105335" cy="4472613"/>
            </a:xfrm>
            <a:custGeom>
              <a:avLst/>
              <a:gdLst>
                <a:gd name="connsiteX0" fmla="*/ 0 w 1105335"/>
                <a:gd name="connsiteY0" fmla="*/ 1445954 h 4472613"/>
                <a:gd name="connsiteX1" fmla="*/ 1105335 w 1105335"/>
                <a:gd name="connsiteY1" fmla="*/ 0 h 4472613"/>
                <a:gd name="connsiteX2" fmla="*/ 1105335 w 1105335"/>
                <a:gd name="connsiteY2" fmla="*/ 3026659 h 4472613"/>
                <a:gd name="connsiteX3" fmla="*/ 0 w 1105335"/>
                <a:gd name="connsiteY3" fmla="*/ 4472613 h 4472613"/>
                <a:gd name="connsiteX4" fmla="*/ 0 w 1105335"/>
                <a:gd name="connsiteY4" fmla="*/ 1445954 h 4472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35" h="4472613">
                  <a:moveTo>
                    <a:pt x="0" y="1445954"/>
                  </a:moveTo>
                  <a:lnTo>
                    <a:pt x="1105335" y="0"/>
                  </a:lnTo>
                  <a:lnTo>
                    <a:pt x="1105335" y="3026659"/>
                  </a:lnTo>
                  <a:lnTo>
                    <a:pt x="0" y="4472613"/>
                  </a:lnTo>
                  <a:lnTo>
                    <a:pt x="0" y="1445954"/>
                  </a:lnTo>
                  <a:close/>
                </a:path>
              </a:pathLst>
            </a:custGeom>
            <a:solidFill>
              <a:srgbClr val="FDCA0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286BDA1B-E52E-4C6D-A782-01F96CEB3CA8}"/>
                </a:ext>
              </a:extLst>
            </p:cNvPr>
            <p:cNvSpPr/>
            <p:nvPr/>
          </p:nvSpPr>
          <p:spPr>
            <a:xfrm>
              <a:off x="4039986" y="-28511"/>
              <a:ext cx="5104014" cy="1838130"/>
            </a:xfrm>
            <a:custGeom>
              <a:avLst/>
              <a:gdLst>
                <a:gd name="connsiteX0" fmla="*/ 2404567 w 5104014"/>
                <a:gd name="connsiteY0" fmla="*/ 0 h 1838130"/>
                <a:gd name="connsiteX1" fmla="*/ 5104014 w 5104014"/>
                <a:gd name="connsiteY1" fmla="*/ 0 h 1838130"/>
                <a:gd name="connsiteX2" fmla="*/ 5104014 w 5104014"/>
                <a:gd name="connsiteY2" fmla="*/ 1838130 h 1838130"/>
                <a:gd name="connsiteX3" fmla="*/ 0 w 5104014"/>
                <a:gd name="connsiteY3" fmla="*/ 1838130 h 1838130"/>
                <a:gd name="connsiteX4" fmla="*/ 2404567 w 5104014"/>
                <a:gd name="connsiteY4" fmla="*/ 0 h 1838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4014" h="1838130">
                  <a:moveTo>
                    <a:pt x="2404567" y="0"/>
                  </a:moveTo>
                  <a:lnTo>
                    <a:pt x="5104014" y="0"/>
                  </a:lnTo>
                  <a:lnTo>
                    <a:pt x="5104014" y="1838130"/>
                  </a:lnTo>
                  <a:lnTo>
                    <a:pt x="0" y="1838130"/>
                  </a:lnTo>
                  <a:lnTo>
                    <a:pt x="2404567"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6" name="Group 15">
            <a:extLst>
              <a:ext uri="{FF2B5EF4-FFF2-40B4-BE49-F238E27FC236}">
                <a16:creationId xmlns:a16="http://schemas.microsoft.com/office/drawing/2014/main" id="{7D12EB22-A5C1-4824-A9EF-8CEFD1DAAD16}"/>
              </a:ext>
            </a:extLst>
          </p:cNvPr>
          <p:cNvGrpSpPr/>
          <p:nvPr userDrawn="1"/>
        </p:nvGrpSpPr>
        <p:grpSpPr>
          <a:xfrm flipV="1">
            <a:off x="0" y="6657975"/>
            <a:ext cx="9144000" cy="200025"/>
            <a:chOff x="0" y="0"/>
            <a:chExt cx="12192000" cy="266700"/>
          </a:xfrm>
        </p:grpSpPr>
        <p:sp>
          <p:nvSpPr>
            <p:cNvPr id="17" name="Rectangle 16">
              <a:extLst>
                <a:ext uri="{FF2B5EF4-FFF2-40B4-BE49-F238E27FC236}">
                  <a16:creationId xmlns:a16="http://schemas.microsoft.com/office/drawing/2014/main" id="{70EA23C7-C27C-472B-83D9-667F8DCD38D9}"/>
                </a:ext>
              </a:extLst>
            </p:cNvPr>
            <p:cNvSpPr/>
            <p:nvPr userDrawn="1"/>
          </p:nvSpPr>
          <p:spPr>
            <a:xfrm>
              <a:off x="0" y="76201"/>
              <a:ext cx="12192000" cy="190499"/>
            </a:xfrm>
            <a:prstGeom prst="rect">
              <a:avLst/>
            </a:prstGeom>
            <a:solidFill>
              <a:srgbClr val="FCCA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8" name="Rectangle 17">
              <a:extLst>
                <a:ext uri="{FF2B5EF4-FFF2-40B4-BE49-F238E27FC236}">
                  <a16:creationId xmlns:a16="http://schemas.microsoft.com/office/drawing/2014/main" id="{F6617CCD-D31A-43AC-98FA-4075448BF937}"/>
                </a:ext>
              </a:extLst>
            </p:cNvPr>
            <p:cNvSpPr/>
            <p:nvPr userDrawn="1"/>
          </p:nvSpPr>
          <p:spPr>
            <a:xfrm>
              <a:off x="0" y="0"/>
              <a:ext cx="12192000" cy="190500"/>
            </a:xfrm>
            <a:prstGeom prst="rect">
              <a:avLst/>
            </a:prstGeom>
            <a:solidFill>
              <a:srgbClr val="1B3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grpSp>
      <p:pic>
        <p:nvPicPr>
          <p:cNvPr id="3" name="Picture 2" descr="A blue text on a black background&#10;&#10;Description automatically generated with low confidence">
            <a:extLst>
              <a:ext uri="{FF2B5EF4-FFF2-40B4-BE49-F238E27FC236}">
                <a16:creationId xmlns:a16="http://schemas.microsoft.com/office/drawing/2014/main" id="{72649F22-A600-F0DC-A752-11BF1CF337A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59695" y="2013042"/>
            <a:ext cx="4224609" cy="621621"/>
          </a:xfrm>
          <a:prstGeom prst="rect">
            <a:avLst/>
          </a:prstGeom>
        </p:spPr>
      </p:pic>
    </p:spTree>
    <p:extLst>
      <p:ext uri="{BB962C8B-B14F-4D97-AF65-F5344CB8AC3E}">
        <p14:creationId xmlns:p14="http://schemas.microsoft.com/office/powerpoint/2010/main" val="2346939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ULLE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24159-7CCA-4FCE-B757-6FB92428A138}"/>
              </a:ext>
            </a:extLst>
          </p:cNvPr>
          <p:cNvSpPr>
            <a:spLocks noGrp="1"/>
          </p:cNvSpPr>
          <p:nvPr>
            <p:ph type="title"/>
          </p:nvPr>
        </p:nvSpPr>
        <p:spPr>
          <a:xfrm>
            <a:off x="0" y="189781"/>
            <a:ext cx="9144000" cy="1199086"/>
          </a:xfrm>
          <a:prstGeom prst="rect">
            <a:avLst/>
          </a:prstGeom>
        </p:spPr>
        <p:txBody>
          <a:bodyPr vert="horz" lIns="91440" tIns="45720" rIns="91440" bIns="45720" rtlCol="0" anchor="t">
            <a:normAutofit/>
          </a:bodyPr>
          <a:lstStyle>
            <a:lvl1pPr>
              <a:defRPr lang="en-US" sz="3400" dirty="0"/>
            </a:lvl1pPr>
          </a:lstStyle>
          <a:p>
            <a:pPr lvl="0">
              <a:lnSpc>
                <a:spcPts val="3000"/>
              </a:lnSpc>
            </a:pPr>
            <a:r>
              <a:rPr lang="en-US" dirty="0"/>
              <a:t>Click to edit Master title style</a:t>
            </a:r>
          </a:p>
        </p:txBody>
      </p:sp>
      <p:sp>
        <p:nvSpPr>
          <p:cNvPr id="9" name="Text Placeholder 8">
            <a:extLst>
              <a:ext uri="{FF2B5EF4-FFF2-40B4-BE49-F238E27FC236}">
                <a16:creationId xmlns:a16="http://schemas.microsoft.com/office/drawing/2014/main" id="{83C26223-B34F-4C65-B65A-AA734C8FC68B}"/>
              </a:ext>
            </a:extLst>
          </p:cNvPr>
          <p:cNvSpPr>
            <a:spLocks noGrp="1"/>
          </p:cNvSpPr>
          <p:nvPr>
            <p:ph type="body" sz="quarter" idx="10"/>
          </p:nvPr>
        </p:nvSpPr>
        <p:spPr>
          <a:xfrm>
            <a:off x="818135" y="6200091"/>
            <a:ext cx="8310625" cy="490883"/>
          </a:xfrm>
          <a:prstGeom prst="rect">
            <a:avLst/>
          </a:prstGeom>
        </p:spPr>
        <p:txBody>
          <a:bodyPr anchor="b">
            <a:noAutofit/>
          </a:bodyPr>
          <a:lstStyle>
            <a:lvl1pPr marL="0" indent="0">
              <a:buNone/>
              <a:defRPr sz="1000" i="1"/>
            </a:lvl1pPr>
            <a:lvl2pPr>
              <a:defRPr sz="900"/>
            </a:lvl2pPr>
            <a:lvl3pPr>
              <a:defRPr sz="900"/>
            </a:lvl3pPr>
            <a:lvl4pPr>
              <a:defRPr sz="900"/>
            </a:lvl4pPr>
            <a:lvl5pPr>
              <a:defRPr sz="900"/>
            </a:lvl5pPr>
          </a:lstStyle>
          <a:p>
            <a:pPr lvl="0"/>
            <a:endParaRPr lang="en-US" dirty="0"/>
          </a:p>
        </p:txBody>
      </p:sp>
      <p:sp>
        <p:nvSpPr>
          <p:cNvPr id="6" name="Text Placeholder 10">
            <a:extLst>
              <a:ext uri="{FF2B5EF4-FFF2-40B4-BE49-F238E27FC236}">
                <a16:creationId xmlns:a16="http://schemas.microsoft.com/office/drawing/2014/main" id="{13D9E745-A533-41F0-8650-CC05B1BBE4F9}"/>
              </a:ext>
            </a:extLst>
          </p:cNvPr>
          <p:cNvSpPr>
            <a:spLocks noGrp="1"/>
          </p:cNvSpPr>
          <p:nvPr>
            <p:ph type="body" sz="quarter" idx="11"/>
          </p:nvPr>
        </p:nvSpPr>
        <p:spPr>
          <a:xfrm>
            <a:off x="117872" y="931653"/>
            <a:ext cx="8908257" cy="5348377"/>
          </a:xfrm>
          <a:prstGeom prst="rect">
            <a:avLst/>
          </a:prstGeom>
        </p:spPr>
        <p:txBody>
          <a:bodyPr/>
          <a:lstStyle>
            <a:lvl1pPr>
              <a:buSzPct val="120000"/>
              <a:defRPr/>
            </a:lvl1pPr>
            <a:lvl2pPr>
              <a:buFont typeface="Wingdings" panose="05000000000000000000" pitchFamily="2" charset="2"/>
              <a:buChar char="§"/>
              <a:defRPr/>
            </a:lvl2pPr>
            <a:lvl3pPr>
              <a:buSzPct val="98000"/>
              <a:buFont typeface="Courier New" panose="02070309020205020404" pitchFamily="49" charset="0"/>
              <a:buChar char="o"/>
              <a:defRPr/>
            </a:lvl3pPr>
            <a:lvl4pPr>
              <a:buFont typeface="Arial" panose="020B0604020202020204" pitchFamily="34" charset="0"/>
              <a:buChar char="•"/>
              <a:defRPr/>
            </a:lvl4pPr>
            <a:lvl5pPr>
              <a:buFont typeface="Wingdings" panose="05000000000000000000" pitchFamily="2" charset="2"/>
              <a:buChar char="§"/>
              <a:defRPr/>
            </a:lvl5pPr>
          </a:lstStyle>
          <a:p>
            <a:endParaRPr lang="en-US" dirty="0"/>
          </a:p>
        </p:txBody>
      </p:sp>
    </p:spTree>
    <p:extLst>
      <p:ext uri="{BB962C8B-B14F-4D97-AF65-F5344CB8AC3E}">
        <p14:creationId xmlns:p14="http://schemas.microsoft.com/office/powerpoint/2010/main" val="325687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24159-7CCA-4FCE-B757-6FB92428A138}"/>
              </a:ext>
            </a:extLst>
          </p:cNvPr>
          <p:cNvSpPr>
            <a:spLocks noGrp="1"/>
          </p:cNvSpPr>
          <p:nvPr>
            <p:ph type="title"/>
          </p:nvPr>
        </p:nvSpPr>
        <p:spPr>
          <a:xfrm>
            <a:off x="0" y="184277"/>
            <a:ext cx="9144000" cy="1118329"/>
          </a:xfrm>
          <a:prstGeom prst="rect">
            <a:avLst/>
          </a:prstGeom>
        </p:spPr>
        <p:txBody>
          <a:bodyPr vert="horz" lIns="91440" tIns="45720" rIns="91440" bIns="45720" rtlCol="0" anchor="t">
            <a:normAutofit/>
          </a:bodyPr>
          <a:lstStyle>
            <a:lvl1pPr>
              <a:defRPr lang="en-US" sz="3400" dirty="0"/>
            </a:lvl1pPr>
          </a:lstStyle>
          <a:p>
            <a:pPr lvl="0">
              <a:lnSpc>
                <a:spcPts val="3000"/>
              </a:lnSpc>
            </a:pPr>
            <a:r>
              <a:rPr lang="en-US" dirty="0"/>
              <a:t>Click to edit Master title style</a:t>
            </a:r>
          </a:p>
        </p:txBody>
      </p:sp>
      <p:sp>
        <p:nvSpPr>
          <p:cNvPr id="9" name="Text Placeholder 8">
            <a:extLst>
              <a:ext uri="{FF2B5EF4-FFF2-40B4-BE49-F238E27FC236}">
                <a16:creationId xmlns:a16="http://schemas.microsoft.com/office/drawing/2014/main" id="{83C26223-B34F-4C65-B65A-AA734C8FC68B}"/>
              </a:ext>
            </a:extLst>
          </p:cNvPr>
          <p:cNvSpPr>
            <a:spLocks noGrp="1"/>
          </p:cNvSpPr>
          <p:nvPr>
            <p:ph type="body" sz="quarter" idx="10"/>
          </p:nvPr>
        </p:nvSpPr>
        <p:spPr>
          <a:xfrm>
            <a:off x="818135" y="6201343"/>
            <a:ext cx="8310625" cy="490883"/>
          </a:xfrm>
          <a:prstGeom prst="rect">
            <a:avLst/>
          </a:prstGeom>
        </p:spPr>
        <p:txBody>
          <a:bodyPr anchor="b">
            <a:noAutofit/>
          </a:bodyPr>
          <a:lstStyle>
            <a:lvl1pPr marL="0" indent="0">
              <a:buNone/>
              <a:defRPr sz="1000" i="1"/>
            </a:lvl1pPr>
            <a:lvl2pPr>
              <a:defRPr sz="900"/>
            </a:lvl2pPr>
            <a:lvl3pPr>
              <a:defRPr sz="900"/>
            </a:lvl3pPr>
            <a:lvl4pPr>
              <a:defRPr sz="900"/>
            </a:lvl4pPr>
            <a:lvl5pPr>
              <a:defRPr sz="900"/>
            </a:lvl5pPr>
          </a:lstStyle>
          <a:p>
            <a:pPr lvl="0"/>
            <a:endParaRPr lang="en-US" dirty="0"/>
          </a:p>
        </p:txBody>
      </p:sp>
    </p:spTree>
    <p:extLst>
      <p:ext uri="{BB962C8B-B14F-4D97-AF65-F5344CB8AC3E}">
        <p14:creationId xmlns:p14="http://schemas.microsoft.com/office/powerpoint/2010/main" val="908412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R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0D3E3-746D-95F0-F835-9C869F9C3C17}"/>
              </a:ext>
            </a:extLst>
          </p:cNvPr>
          <p:cNvSpPr>
            <a:spLocks noGrp="1"/>
          </p:cNvSpPr>
          <p:nvPr>
            <p:ph type="title"/>
          </p:nvPr>
        </p:nvSpPr>
        <p:spPr>
          <a:xfrm>
            <a:off x="0" y="184273"/>
            <a:ext cx="9144000" cy="1118329"/>
          </a:xfrm>
          <a:prstGeom prst="rect">
            <a:avLst/>
          </a:prstGeom>
        </p:spPr>
        <p:txBody>
          <a:bodyPr vert="horz" lIns="91440" tIns="45720" rIns="91440" bIns="45720" rtlCol="0" anchor="t">
            <a:normAutofit/>
          </a:bodyPr>
          <a:lstStyle>
            <a:lvl1pPr>
              <a:defRPr lang="en-US" sz="3400" dirty="0"/>
            </a:lvl1pPr>
          </a:lstStyle>
          <a:p>
            <a:pPr lvl="0">
              <a:lnSpc>
                <a:spcPts val="3000"/>
              </a:lnSpc>
            </a:pPr>
            <a:r>
              <a:rPr lang="en-US" dirty="0"/>
              <a:t>Click to edit Master title style</a:t>
            </a:r>
          </a:p>
        </p:txBody>
      </p:sp>
    </p:spTree>
    <p:extLst>
      <p:ext uri="{BB962C8B-B14F-4D97-AF65-F5344CB8AC3E}">
        <p14:creationId xmlns:p14="http://schemas.microsoft.com/office/powerpoint/2010/main" val="1952329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DIVIDER SLIDE">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36F92F5C-DB64-4360-BC14-67E42E5A2AD4}"/>
              </a:ext>
            </a:extLst>
          </p:cNvPr>
          <p:cNvGrpSpPr/>
          <p:nvPr userDrawn="1"/>
        </p:nvGrpSpPr>
        <p:grpSpPr>
          <a:xfrm>
            <a:off x="0" y="6646536"/>
            <a:ext cx="9144000" cy="211464"/>
            <a:chOff x="0" y="6646536"/>
            <a:chExt cx="9144000" cy="211464"/>
          </a:xfrm>
        </p:grpSpPr>
        <p:sp>
          <p:nvSpPr>
            <p:cNvPr id="26" name="Rectangle 25">
              <a:extLst>
                <a:ext uri="{FF2B5EF4-FFF2-40B4-BE49-F238E27FC236}">
                  <a16:creationId xmlns:a16="http://schemas.microsoft.com/office/drawing/2014/main" id="{9C5B6115-4994-4AA6-976C-52EF6883D198}"/>
                </a:ext>
              </a:extLst>
            </p:cNvPr>
            <p:cNvSpPr/>
            <p:nvPr userDrawn="1"/>
          </p:nvSpPr>
          <p:spPr>
            <a:xfrm flipV="1">
              <a:off x="0" y="6646536"/>
              <a:ext cx="9144000" cy="134934"/>
            </a:xfrm>
            <a:prstGeom prst="rect">
              <a:avLst/>
            </a:prstGeom>
            <a:solidFill>
              <a:srgbClr val="FCCA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7" name="Rectangle 26">
              <a:extLst>
                <a:ext uri="{FF2B5EF4-FFF2-40B4-BE49-F238E27FC236}">
                  <a16:creationId xmlns:a16="http://schemas.microsoft.com/office/drawing/2014/main" id="{A9E72063-AD0B-40A9-A93B-762F591EB12C}"/>
                </a:ext>
              </a:extLst>
            </p:cNvPr>
            <p:cNvSpPr/>
            <p:nvPr userDrawn="1"/>
          </p:nvSpPr>
          <p:spPr>
            <a:xfrm flipV="1">
              <a:off x="0" y="6685121"/>
              <a:ext cx="9144000" cy="172879"/>
            </a:xfrm>
            <a:prstGeom prst="rect">
              <a:avLst/>
            </a:prstGeom>
            <a:solidFill>
              <a:srgbClr val="1B3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grpSp>
      <p:sp>
        <p:nvSpPr>
          <p:cNvPr id="12" name="Title 11">
            <a:extLst>
              <a:ext uri="{FF2B5EF4-FFF2-40B4-BE49-F238E27FC236}">
                <a16:creationId xmlns:a16="http://schemas.microsoft.com/office/drawing/2014/main" id="{28B1B66E-90B1-4A74-BDB8-692D2A496ACE}"/>
              </a:ext>
            </a:extLst>
          </p:cNvPr>
          <p:cNvSpPr>
            <a:spLocks noGrp="1"/>
          </p:cNvSpPr>
          <p:nvPr>
            <p:ph type="title"/>
          </p:nvPr>
        </p:nvSpPr>
        <p:spPr>
          <a:xfrm>
            <a:off x="0" y="1846771"/>
            <a:ext cx="9144000" cy="4768394"/>
          </a:xfrm>
          <a:prstGeom prst="rect">
            <a:avLst/>
          </a:prstGeom>
        </p:spPr>
        <p:txBody>
          <a:bodyPr anchor="ctr">
            <a:normAutofit/>
          </a:bodyPr>
          <a:lstStyle>
            <a:lvl1pPr algn="ctr">
              <a:defRPr sz="5000"/>
            </a:lvl1pPr>
          </a:lstStyle>
          <a:p>
            <a:r>
              <a:rPr lang="en-US" dirty="0"/>
              <a:t>Click to edit Master title style</a:t>
            </a:r>
          </a:p>
        </p:txBody>
      </p:sp>
      <p:grpSp>
        <p:nvGrpSpPr>
          <p:cNvPr id="13" name="Group 12">
            <a:extLst>
              <a:ext uri="{FF2B5EF4-FFF2-40B4-BE49-F238E27FC236}">
                <a16:creationId xmlns:a16="http://schemas.microsoft.com/office/drawing/2014/main" id="{5B275E11-3F5B-4A4A-92C8-918EAA67EDA6}"/>
              </a:ext>
            </a:extLst>
          </p:cNvPr>
          <p:cNvGrpSpPr/>
          <p:nvPr userDrawn="1"/>
        </p:nvGrpSpPr>
        <p:grpSpPr>
          <a:xfrm>
            <a:off x="0" y="1400"/>
            <a:ext cx="9144000" cy="1838130"/>
            <a:chOff x="0" y="-28511"/>
            <a:chExt cx="9144000" cy="1838130"/>
          </a:xfrm>
        </p:grpSpPr>
        <p:sp>
          <p:nvSpPr>
            <p:cNvPr id="14" name="Isosceles Triangle 13">
              <a:extLst>
                <a:ext uri="{FF2B5EF4-FFF2-40B4-BE49-F238E27FC236}">
                  <a16:creationId xmlns:a16="http://schemas.microsoft.com/office/drawing/2014/main" id="{2B76856F-14D1-4A59-B085-37EE318A8BB5}"/>
                </a:ext>
              </a:extLst>
            </p:cNvPr>
            <p:cNvSpPr/>
            <p:nvPr/>
          </p:nvSpPr>
          <p:spPr>
            <a:xfrm flipV="1">
              <a:off x="1258920" y="1181106"/>
              <a:ext cx="1754155" cy="625151"/>
            </a:xfrm>
            <a:prstGeom prst="triangle">
              <a:avLst/>
            </a:prstGeom>
            <a:solidFill>
              <a:srgbClr val="618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104C8A6-DAA4-4026-BDF7-AA13AB823C72}"/>
                </a:ext>
              </a:extLst>
            </p:cNvPr>
            <p:cNvSpPr/>
            <p:nvPr/>
          </p:nvSpPr>
          <p:spPr>
            <a:xfrm>
              <a:off x="0" y="274734"/>
              <a:ext cx="4338735" cy="12223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FE9838C-10C3-45DC-95CC-986580E576F9}"/>
                </a:ext>
              </a:extLst>
            </p:cNvPr>
            <p:cNvSpPr/>
            <p:nvPr/>
          </p:nvSpPr>
          <p:spPr>
            <a:xfrm rot="3156271">
              <a:off x="3695635" y="-1350417"/>
              <a:ext cx="1105335" cy="4472613"/>
            </a:xfrm>
            <a:custGeom>
              <a:avLst/>
              <a:gdLst>
                <a:gd name="connsiteX0" fmla="*/ 0 w 1105335"/>
                <a:gd name="connsiteY0" fmla="*/ 1445954 h 4472613"/>
                <a:gd name="connsiteX1" fmla="*/ 1105335 w 1105335"/>
                <a:gd name="connsiteY1" fmla="*/ 0 h 4472613"/>
                <a:gd name="connsiteX2" fmla="*/ 1105335 w 1105335"/>
                <a:gd name="connsiteY2" fmla="*/ 3026659 h 4472613"/>
                <a:gd name="connsiteX3" fmla="*/ 0 w 1105335"/>
                <a:gd name="connsiteY3" fmla="*/ 4472613 h 4472613"/>
                <a:gd name="connsiteX4" fmla="*/ 0 w 1105335"/>
                <a:gd name="connsiteY4" fmla="*/ 1445954 h 4472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35" h="4472613">
                  <a:moveTo>
                    <a:pt x="0" y="1445954"/>
                  </a:moveTo>
                  <a:lnTo>
                    <a:pt x="1105335" y="0"/>
                  </a:lnTo>
                  <a:lnTo>
                    <a:pt x="1105335" y="3026659"/>
                  </a:lnTo>
                  <a:lnTo>
                    <a:pt x="0" y="4472613"/>
                  </a:lnTo>
                  <a:lnTo>
                    <a:pt x="0" y="1445954"/>
                  </a:lnTo>
                  <a:close/>
                </a:path>
              </a:pathLst>
            </a:custGeom>
            <a:solidFill>
              <a:srgbClr val="FDCA0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C8BBDCE5-A7EB-4D06-93B0-BAF630C06474}"/>
                </a:ext>
              </a:extLst>
            </p:cNvPr>
            <p:cNvSpPr/>
            <p:nvPr/>
          </p:nvSpPr>
          <p:spPr>
            <a:xfrm>
              <a:off x="4039986" y="-28511"/>
              <a:ext cx="5104014" cy="1838130"/>
            </a:xfrm>
            <a:custGeom>
              <a:avLst/>
              <a:gdLst>
                <a:gd name="connsiteX0" fmla="*/ 2404567 w 5104014"/>
                <a:gd name="connsiteY0" fmla="*/ 0 h 1838130"/>
                <a:gd name="connsiteX1" fmla="*/ 5104014 w 5104014"/>
                <a:gd name="connsiteY1" fmla="*/ 0 h 1838130"/>
                <a:gd name="connsiteX2" fmla="*/ 5104014 w 5104014"/>
                <a:gd name="connsiteY2" fmla="*/ 1838130 h 1838130"/>
                <a:gd name="connsiteX3" fmla="*/ 0 w 5104014"/>
                <a:gd name="connsiteY3" fmla="*/ 1838130 h 1838130"/>
                <a:gd name="connsiteX4" fmla="*/ 2404567 w 5104014"/>
                <a:gd name="connsiteY4" fmla="*/ 0 h 1838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4014" h="1838130">
                  <a:moveTo>
                    <a:pt x="2404567" y="0"/>
                  </a:moveTo>
                  <a:lnTo>
                    <a:pt x="5104014" y="0"/>
                  </a:lnTo>
                  <a:lnTo>
                    <a:pt x="5104014" y="1838130"/>
                  </a:lnTo>
                  <a:lnTo>
                    <a:pt x="0" y="1838130"/>
                  </a:lnTo>
                  <a:lnTo>
                    <a:pt x="2404567"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9" name="Text Box 14">
            <a:extLst>
              <a:ext uri="{FF2B5EF4-FFF2-40B4-BE49-F238E27FC236}">
                <a16:creationId xmlns:a16="http://schemas.microsoft.com/office/drawing/2014/main" id="{0F74557B-7E04-4829-AB03-DC17CD925B05}"/>
              </a:ext>
            </a:extLst>
          </p:cNvPr>
          <p:cNvSpPr txBox="1">
            <a:spLocks noChangeArrowheads="1"/>
          </p:cNvSpPr>
          <p:nvPr userDrawn="1"/>
        </p:nvSpPr>
        <p:spPr bwMode="auto">
          <a:xfrm>
            <a:off x="7809922" y="6640671"/>
            <a:ext cx="1352550" cy="261610"/>
          </a:xfrm>
          <a:prstGeom prst="rect">
            <a:avLst/>
          </a:prstGeom>
          <a:noFill/>
          <a:ln>
            <a:noFill/>
          </a:ln>
          <a:effectLst/>
          <a:extLst>
            <a:ext uri="{909E8E84-426E-40DD-AFC4-6F175D3DCCD1}">
              <a14:hiddenFill xmlns:a14="http://schemas.microsoft.com/office/drawing/2010/main">
                <a:solidFill>
                  <a:srgbClr val="1E2B6D"/>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lgn="l" defTabSz="820738">
              <a:defRPr sz="2400">
                <a:solidFill>
                  <a:schemeClr val="tx1"/>
                </a:solidFill>
                <a:latin typeface="Times New Roman" pitchFamily="18" charset="0"/>
              </a:defRPr>
            </a:lvl1pPr>
            <a:lvl2pPr algn="l" defTabSz="820738">
              <a:defRPr sz="2400">
                <a:solidFill>
                  <a:schemeClr val="tx1"/>
                </a:solidFill>
                <a:latin typeface="Times New Roman" pitchFamily="18" charset="0"/>
              </a:defRPr>
            </a:lvl2pPr>
            <a:lvl3pPr algn="l" defTabSz="820738">
              <a:defRPr sz="2400">
                <a:solidFill>
                  <a:schemeClr val="tx1"/>
                </a:solidFill>
                <a:latin typeface="Times New Roman" pitchFamily="18" charset="0"/>
              </a:defRPr>
            </a:lvl3pPr>
            <a:lvl4pPr algn="l" defTabSz="820738">
              <a:defRPr sz="2400">
                <a:solidFill>
                  <a:schemeClr val="tx1"/>
                </a:solidFill>
                <a:latin typeface="Times New Roman" pitchFamily="18" charset="0"/>
              </a:defRPr>
            </a:lvl4pPr>
            <a:lvl5pPr algn="l" defTabSz="820738">
              <a:defRPr sz="2400">
                <a:solidFill>
                  <a:schemeClr val="tx1"/>
                </a:solidFill>
                <a:latin typeface="Times New Roman" pitchFamily="18" charset="0"/>
              </a:defRPr>
            </a:lvl5pPr>
            <a:lvl6pPr defTabSz="820738" fontAlgn="base">
              <a:spcBef>
                <a:spcPct val="0"/>
              </a:spcBef>
              <a:spcAft>
                <a:spcPct val="0"/>
              </a:spcAft>
              <a:defRPr sz="2400">
                <a:solidFill>
                  <a:schemeClr val="tx1"/>
                </a:solidFill>
                <a:latin typeface="Times New Roman" pitchFamily="18" charset="0"/>
              </a:defRPr>
            </a:lvl6pPr>
            <a:lvl7pPr defTabSz="820738" fontAlgn="base">
              <a:spcBef>
                <a:spcPct val="0"/>
              </a:spcBef>
              <a:spcAft>
                <a:spcPct val="0"/>
              </a:spcAft>
              <a:defRPr sz="2400">
                <a:solidFill>
                  <a:schemeClr val="tx1"/>
                </a:solidFill>
                <a:latin typeface="Times New Roman" pitchFamily="18" charset="0"/>
              </a:defRPr>
            </a:lvl7pPr>
            <a:lvl8pPr defTabSz="820738" fontAlgn="base">
              <a:spcBef>
                <a:spcPct val="0"/>
              </a:spcBef>
              <a:spcAft>
                <a:spcPct val="0"/>
              </a:spcAft>
              <a:defRPr sz="2400">
                <a:solidFill>
                  <a:schemeClr val="tx1"/>
                </a:solidFill>
                <a:latin typeface="Times New Roman" pitchFamily="18" charset="0"/>
              </a:defRPr>
            </a:lvl8pPr>
            <a:lvl9pPr defTabSz="820738" fontAlgn="base">
              <a:spcBef>
                <a:spcPct val="0"/>
              </a:spcBef>
              <a:spcAft>
                <a:spcPct val="0"/>
              </a:spcAft>
              <a:defRPr sz="2400">
                <a:solidFill>
                  <a:schemeClr val="tx1"/>
                </a:solidFill>
                <a:latin typeface="Times New Roman" pitchFamily="18" charset="0"/>
              </a:defRPr>
            </a:lvl9pPr>
          </a:lstStyle>
          <a:p>
            <a:pPr algn="r">
              <a:spcBef>
                <a:spcPct val="50000"/>
              </a:spcBef>
              <a:defRPr/>
            </a:pPr>
            <a:fld id="{8F7DFF3F-7FFA-48C0-A368-6C9A302F2E91}" type="slidenum">
              <a:rPr lang="en-US" sz="1100" smtClean="0">
                <a:solidFill>
                  <a:schemeClr val="accent3"/>
                </a:solidFill>
                <a:latin typeface="+mn-lt"/>
              </a:rPr>
              <a:pPr algn="r">
                <a:spcBef>
                  <a:spcPct val="50000"/>
                </a:spcBef>
                <a:defRPr/>
              </a:pPr>
              <a:t>‹#›</a:t>
            </a:fld>
            <a:endParaRPr lang="en-US" sz="1100" dirty="0">
              <a:solidFill>
                <a:schemeClr val="accent3"/>
              </a:solidFill>
              <a:latin typeface="+mn-lt"/>
            </a:endParaRPr>
          </a:p>
        </p:txBody>
      </p:sp>
    </p:spTree>
    <p:extLst>
      <p:ext uri="{BB962C8B-B14F-4D97-AF65-F5344CB8AC3E}">
        <p14:creationId xmlns:p14="http://schemas.microsoft.com/office/powerpoint/2010/main" val="3041765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ACT - FM3 OK">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6463BDC7-E808-478E-9BD4-AFD01951039F}"/>
              </a:ext>
            </a:extLst>
          </p:cNvPr>
          <p:cNvGrpSpPr/>
          <p:nvPr userDrawn="1"/>
        </p:nvGrpSpPr>
        <p:grpSpPr>
          <a:xfrm>
            <a:off x="0" y="1400"/>
            <a:ext cx="9144000" cy="1838130"/>
            <a:chOff x="0" y="-28511"/>
            <a:chExt cx="9144000" cy="1838130"/>
          </a:xfrm>
        </p:grpSpPr>
        <p:sp>
          <p:nvSpPr>
            <p:cNvPr id="16" name="Isosceles Triangle 15">
              <a:extLst>
                <a:ext uri="{FF2B5EF4-FFF2-40B4-BE49-F238E27FC236}">
                  <a16:creationId xmlns:a16="http://schemas.microsoft.com/office/drawing/2014/main" id="{36871DD3-B7AA-4447-AFDD-9C4A00E9C22B}"/>
                </a:ext>
              </a:extLst>
            </p:cNvPr>
            <p:cNvSpPr/>
            <p:nvPr/>
          </p:nvSpPr>
          <p:spPr>
            <a:xfrm flipV="1">
              <a:off x="1258920" y="1181106"/>
              <a:ext cx="1754155" cy="625151"/>
            </a:xfrm>
            <a:prstGeom prst="triangle">
              <a:avLst/>
            </a:prstGeom>
            <a:solidFill>
              <a:srgbClr val="618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3634C9E-9461-45FA-9962-40D843021F8C}"/>
                </a:ext>
              </a:extLst>
            </p:cNvPr>
            <p:cNvSpPr/>
            <p:nvPr/>
          </p:nvSpPr>
          <p:spPr>
            <a:xfrm>
              <a:off x="0" y="274734"/>
              <a:ext cx="4338735" cy="12223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11327F-918C-4A53-A86C-5C3957EA8BAE}"/>
                </a:ext>
              </a:extLst>
            </p:cNvPr>
            <p:cNvSpPr/>
            <p:nvPr/>
          </p:nvSpPr>
          <p:spPr>
            <a:xfrm rot="3156271">
              <a:off x="3695635" y="-1350417"/>
              <a:ext cx="1105335" cy="4472613"/>
            </a:xfrm>
            <a:custGeom>
              <a:avLst/>
              <a:gdLst>
                <a:gd name="connsiteX0" fmla="*/ 0 w 1105335"/>
                <a:gd name="connsiteY0" fmla="*/ 1445954 h 4472613"/>
                <a:gd name="connsiteX1" fmla="*/ 1105335 w 1105335"/>
                <a:gd name="connsiteY1" fmla="*/ 0 h 4472613"/>
                <a:gd name="connsiteX2" fmla="*/ 1105335 w 1105335"/>
                <a:gd name="connsiteY2" fmla="*/ 3026659 h 4472613"/>
                <a:gd name="connsiteX3" fmla="*/ 0 w 1105335"/>
                <a:gd name="connsiteY3" fmla="*/ 4472613 h 4472613"/>
                <a:gd name="connsiteX4" fmla="*/ 0 w 1105335"/>
                <a:gd name="connsiteY4" fmla="*/ 1445954 h 4472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35" h="4472613">
                  <a:moveTo>
                    <a:pt x="0" y="1445954"/>
                  </a:moveTo>
                  <a:lnTo>
                    <a:pt x="1105335" y="0"/>
                  </a:lnTo>
                  <a:lnTo>
                    <a:pt x="1105335" y="3026659"/>
                  </a:lnTo>
                  <a:lnTo>
                    <a:pt x="0" y="4472613"/>
                  </a:lnTo>
                  <a:lnTo>
                    <a:pt x="0" y="1445954"/>
                  </a:lnTo>
                  <a:close/>
                </a:path>
              </a:pathLst>
            </a:custGeom>
            <a:solidFill>
              <a:srgbClr val="FDCA0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2DC42A22-B8C3-464A-AA3F-3904B8F6D500}"/>
                </a:ext>
              </a:extLst>
            </p:cNvPr>
            <p:cNvSpPr/>
            <p:nvPr/>
          </p:nvSpPr>
          <p:spPr>
            <a:xfrm>
              <a:off x="4039986" y="-28511"/>
              <a:ext cx="5104014" cy="1838130"/>
            </a:xfrm>
            <a:custGeom>
              <a:avLst/>
              <a:gdLst>
                <a:gd name="connsiteX0" fmla="*/ 2404567 w 5104014"/>
                <a:gd name="connsiteY0" fmla="*/ 0 h 1838130"/>
                <a:gd name="connsiteX1" fmla="*/ 5104014 w 5104014"/>
                <a:gd name="connsiteY1" fmla="*/ 0 h 1838130"/>
                <a:gd name="connsiteX2" fmla="*/ 5104014 w 5104014"/>
                <a:gd name="connsiteY2" fmla="*/ 1838130 h 1838130"/>
                <a:gd name="connsiteX3" fmla="*/ 0 w 5104014"/>
                <a:gd name="connsiteY3" fmla="*/ 1838130 h 1838130"/>
                <a:gd name="connsiteX4" fmla="*/ 2404567 w 5104014"/>
                <a:gd name="connsiteY4" fmla="*/ 0 h 1838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4014" h="1838130">
                  <a:moveTo>
                    <a:pt x="2404567" y="0"/>
                  </a:moveTo>
                  <a:lnTo>
                    <a:pt x="5104014" y="0"/>
                  </a:lnTo>
                  <a:lnTo>
                    <a:pt x="5104014" y="1838130"/>
                  </a:lnTo>
                  <a:lnTo>
                    <a:pt x="0" y="1838130"/>
                  </a:lnTo>
                  <a:lnTo>
                    <a:pt x="2404567"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2" name="TextBox 11">
            <a:extLst>
              <a:ext uri="{FF2B5EF4-FFF2-40B4-BE49-F238E27FC236}">
                <a16:creationId xmlns:a16="http://schemas.microsoft.com/office/drawing/2014/main" id="{20B8067E-2023-4915-9CA9-897042AADBBD}"/>
              </a:ext>
            </a:extLst>
          </p:cNvPr>
          <p:cNvSpPr txBox="1"/>
          <p:nvPr userDrawn="1"/>
        </p:nvSpPr>
        <p:spPr>
          <a:xfrm>
            <a:off x="0" y="551045"/>
            <a:ext cx="3976255" cy="729430"/>
          </a:xfrm>
          <a:prstGeom prst="rect">
            <a:avLst/>
          </a:prstGeom>
          <a:noFill/>
        </p:spPr>
        <p:txBody>
          <a:bodyPr wrap="square" rtlCol="0">
            <a:spAutoFit/>
          </a:bodyPr>
          <a:lstStyle/>
          <a:p>
            <a:pPr marL="0" algn="l" defTabSz="685800" rtl="0" eaLnBrk="1" latinLnBrk="0" hangingPunct="1">
              <a:lnSpc>
                <a:spcPct val="90000"/>
              </a:lnSpc>
              <a:spcBef>
                <a:spcPct val="0"/>
              </a:spcBef>
              <a:tabLst>
                <a:tab pos="2743200" algn="l"/>
              </a:tabLst>
            </a:pPr>
            <a:r>
              <a:rPr lang="en-US" sz="2300" b="1" kern="1200" dirty="0">
                <a:ln w="10541" cmpd="sng">
                  <a:noFill/>
                  <a:prstDash val="solid"/>
                </a:ln>
                <a:solidFill>
                  <a:schemeClr val="bg1"/>
                </a:solidFill>
                <a:latin typeface="+mj-lt"/>
                <a:ea typeface="+mn-ea"/>
                <a:cs typeface="+mn-cs"/>
              </a:rPr>
              <a:t>For more information, </a:t>
            </a:r>
            <a:br>
              <a:rPr lang="en-US" sz="2300" b="1" kern="1200" dirty="0">
                <a:ln w="10541" cmpd="sng">
                  <a:noFill/>
                  <a:prstDash val="solid"/>
                </a:ln>
                <a:solidFill>
                  <a:schemeClr val="bg1"/>
                </a:solidFill>
                <a:latin typeface="+mj-lt"/>
                <a:ea typeface="+mn-ea"/>
                <a:cs typeface="+mn-cs"/>
              </a:rPr>
            </a:br>
            <a:r>
              <a:rPr lang="en-US" sz="2300" b="1" kern="1200" dirty="0">
                <a:ln w="10541" cmpd="sng">
                  <a:noFill/>
                  <a:prstDash val="solid"/>
                </a:ln>
                <a:solidFill>
                  <a:schemeClr val="bg1"/>
                </a:solidFill>
                <a:latin typeface="+mj-lt"/>
                <a:ea typeface="+mn-ea"/>
                <a:cs typeface="+mn-cs"/>
              </a:rPr>
              <a:t>contact:</a:t>
            </a:r>
          </a:p>
        </p:txBody>
      </p:sp>
      <p:graphicFrame>
        <p:nvGraphicFramePr>
          <p:cNvPr id="24" name="Table 23">
            <a:extLst>
              <a:ext uri="{FF2B5EF4-FFF2-40B4-BE49-F238E27FC236}">
                <a16:creationId xmlns:a16="http://schemas.microsoft.com/office/drawing/2014/main" id="{B4B5D9BC-5541-4139-A856-E0891115F887}"/>
              </a:ext>
            </a:extLst>
          </p:cNvPr>
          <p:cNvGraphicFramePr>
            <a:graphicFrameLocks noGrp="1"/>
          </p:cNvGraphicFramePr>
          <p:nvPr userDrawn="1">
            <p:extLst>
              <p:ext uri="{D42A27DB-BD31-4B8C-83A1-F6EECF244321}">
                <p14:modId xmlns:p14="http://schemas.microsoft.com/office/powerpoint/2010/main" val="1154450688"/>
              </p:ext>
            </p:extLst>
          </p:nvPr>
        </p:nvGraphicFramePr>
        <p:xfrm>
          <a:off x="4428026" y="3365658"/>
          <a:ext cx="4519376" cy="1889760"/>
        </p:xfrm>
        <a:graphic>
          <a:graphicData uri="http://schemas.openxmlformats.org/drawingml/2006/table">
            <a:tbl>
              <a:tblPr>
                <a:tableStyleId>{93296810-A885-4BE3-A3E7-6D5BEEA58F35}</a:tableStyleId>
              </a:tblPr>
              <a:tblGrid>
                <a:gridCol w="4519376">
                  <a:extLst>
                    <a:ext uri="{9D8B030D-6E8A-4147-A177-3AD203B41FA5}">
                      <a16:colId xmlns:a16="http://schemas.microsoft.com/office/drawing/2014/main" val="1830107636"/>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kern="1200" dirty="0">
                          <a:ln w="10541" cmpd="sng">
                            <a:noFill/>
                            <a:prstDash val="solid"/>
                          </a:ln>
                          <a:solidFill>
                            <a:schemeClr val="tx1"/>
                          </a:solidFill>
                          <a:latin typeface="+mj-lt"/>
                          <a:ea typeface="+mn-ea"/>
                          <a:cs typeface="+mn-cs"/>
                        </a:rPr>
                        <a:t>Dave Metz</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87160880"/>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Dave@FM3research.com</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83932688"/>
                  </a:ext>
                </a:extLst>
              </a:tr>
              <a:tr h="0">
                <a:tc>
                  <a:txBody>
                    <a:bodyPr/>
                    <a:lstStyle/>
                    <a:p>
                      <a:pPr algn="ctr"/>
                      <a:endParaRPr lang="en-US" sz="2000" dirty="0"/>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14591391"/>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kern="1200" dirty="0">
                          <a:ln w="10541" cmpd="sng">
                            <a:noFill/>
                            <a:prstDash val="solid"/>
                          </a:ln>
                          <a:solidFill>
                            <a:schemeClr val="tx1"/>
                          </a:solidFill>
                          <a:latin typeface="+mj-lt"/>
                          <a:ea typeface="+mn-ea"/>
                          <a:cs typeface="+mn-cs"/>
                        </a:rPr>
                        <a:t>Lucia Del Puppo</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30637974"/>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Lucia@FM3research.com</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93746002"/>
                  </a:ext>
                </a:extLst>
              </a:tr>
            </a:tbl>
          </a:graphicData>
        </a:graphic>
      </p:graphicFrame>
      <p:grpSp>
        <p:nvGrpSpPr>
          <p:cNvPr id="27" name="Group 26">
            <a:extLst>
              <a:ext uri="{FF2B5EF4-FFF2-40B4-BE49-F238E27FC236}">
                <a16:creationId xmlns:a16="http://schemas.microsoft.com/office/drawing/2014/main" id="{2776CA02-42CF-4FE1-A65E-2FD9BF4C9354}"/>
              </a:ext>
            </a:extLst>
          </p:cNvPr>
          <p:cNvGrpSpPr/>
          <p:nvPr userDrawn="1"/>
        </p:nvGrpSpPr>
        <p:grpSpPr>
          <a:xfrm flipV="1">
            <a:off x="0" y="6675741"/>
            <a:ext cx="9144000" cy="182259"/>
            <a:chOff x="0" y="0"/>
            <a:chExt cx="12192000" cy="243012"/>
          </a:xfrm>
        </p:grpSpPr>
        <p:sp>
          <p:nvSpPr>
            <p:cNvPr id="28" name="Rectangle 27">
              <a:extLst>
                <a:ext uri="{FF2B5EF4-FFF2-40B4-BE49-F238E27FC236}">
                  <a16:creationId xmlns:a16="http://schemas.microsoft.com/office/drawing/2014/main" id="{4BC8BCCE-5BFD-46AB-BC75-E0BE3C106981}"/>
                </a:ext>
              </a:extLst>
            </p:cNvPr>
            <p:cNvSpPr/>
            <p:nvPr userDrawn="1"/>
          </p:nvSpPr>
          <p:spPr>
            <a:xfrm>
              <a:off x="0" y="99888"/>
              <a:ext cx="12192000" cy="143124"/>
            </a:xfrm>
            <a:prstGeom prst="rect">
              <a:avLst/>
            </a:prstGeom>
            <a:solidFill>
              <a:srgbClr val="FCCA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9" name="Rectangle 28">
              <a:extLst>
                <a:ext uri="{FF2B5EF4-FFF2-40B4-BE49-F238E27FC236}">
                  <a16:creationId xmlns:a16="http://schemas.microsoft.com/office/drawing/2014/main" id="{259F284E-255E-4604-8FEA-446B25E34957}"/>
                </a:ext>
              </a:extLst>
            </p:cNvPr>
            <p:cNvSpPr/>
            <p:nvPr userDrawn="1"/>
          </p:nvSpPr>
          <p:spPr>
            <a:xfrm>
              <a:off x="0" y="0"/>
              <a:ext cx="12192000" cy="190500"/>
            </a:xfrm>
            <a:prstGeom prst="rect">
              <a:avLst/>
            </a:prstGeom>
            <a:solidFill>
              <a:srgbClr val="1B3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grpSp>
      <p:grpSp>
        <p:nvGrpSpPr>
          <p:cNvPr id="2" name="Group 1">
            <a:extLst>
              <a:ext uri="{FF2B5EF4-FFF2-40B4-BE49-F238E27FC236}">
                <a16:creationId xmlns:a16="http://schemas.microsoft.com/office/drawing/2014/main" id="{3BC14454-C439-0F45-0030-282E589DE8D8}"/>
              </a:ext>
            </a:extLst>
          </p:cNvPr>
          <p:cNvGrpSpPr/>
          <p:nvPr userDrawn="1"/>
        </p:nvGrpSpPr>
        <p:grpSpPr>
          <a:xfrm>
            <a:off x="300181" y="3016258"/>
            <a:ext cx="4368800" cy="2588560"/>
            <a:chOff x="300181" y="3016258"/>
            <a:chExt cx="4368800" cy="2588560"/>
          </a:xfrm>
        </p:grpSpPr>
        <p:sp>
          <p:nvSpPr>
            <p:cNvPr id="22" name="TextBox 21">
              <a:extLst>
                <a:ext uri="{FF2B5EF4-FFF2-40B4-BE49-F238E27FC236}">
                  <a16:creationId xmlns:a16="http://schemas.microsoft.com/office/drawing/2014/main" id="{4E2B5040-BAA2-41CB-A2F5-768A7CFC01F5}"/>
                </a:ext>
              </a:extLst>
            </p:cNvPr>
            <p:cNvSpPr txBox="1"/>
            <p:nvPr userDrawn="1"/>
          </p:nvSpPr>
          <p:spPr>
            <a:xfrm>
              <a:off x="300181" y="4281379"/>
              <a:ext cx="4368800" cy="1323439"/>
            </a:xfrm>
            <a:prstGeom prst="rect">
              <a:avLst/>
            </a:prstGeom>
            <a:noFill/>
          </p:spPr>
          <p:txBody>
            <a:bodyPr wrap="square" rtlCol="0">
              <a:spAutoFit/>
            </a:bodyPr>
            <a:lstStyle/>
            <a:p>
              <a:pPr algn="ctr"/>
              <a:r>
                <a:rPr lang="en-US" sz="2000" b="0" dirty="0">
                  <a:solidFill>
                    <a:schemeClr val="tx1"/>
                  </a:solidFill>
                </a:rPr>
                <a:t>1999 Harrison St., Suite 2020</a:t>
              </a:r>
              <a:br>
                <a:rPr lang="en-US" sz="2000" b="0" dirty="0">
                  <a:solidFill>
                    <a:schemeClr val="tx1"/>
                  </a:solidFill>
                </a:rPr>
              </a:br>
              <a:r>
                <a:rPr lang="en-US" sz="2000" b="0" dirty="0">
                  <a:solidFill>
                    <a:schemeClr val="tx1"/>
                  </a:solidFill>
                </a:rPr>
                <a:t>Oakland, CA 94612</a:t>
              </a:r>
              <a:br>
                <a:rPr lang="en-US" sz="2000" b="0" dirty="0">
                  <a:solidFill>
                    <a:schemeClr val="tx1"/>
                  </a:solidFill>
                </a:rPr>
              </a:br>
              <a:r>
                <a:rPr lang="en-US" sz="2000" b="0" dirty="0">
                  <a:solidFill>
                    <a:schemeClr val="tx1"/>
                  </a:solidFill>
                </a:rPr>
                <a:t>Phone (510) 451-9521</a:t>
              </a:r>
            </a:p>
            <a:p>
              <a:pPr algn="ctr"/>
              <a:r>
                <a:rPr lang="en-US" sz="2000" b="0" dirty="0">
                  <a:solidFill>
                    <a:schemeClr val="tx1"/>
                  </a:solidFill>
                </a:rPr>
                <a:t>Fax (510) 451-0384 </a:t>
              </a:r>
            </a:p>
          </p:txBody>
        </p:sp>
        <p:pic>
          <p:nvPicPr>
            <p:cNvPr id="18" name="Picture 17" descr="Logo&#10;&#10;Description automatically generated with medium confidence">
              <a:extLst>
                <a:ext uri="{FF2B5EF4-FFF2-40B4-BE49-F238E27FC236}">
                  <a16:creationId xmlns:a16="http://schemas.microsoft.com/office/drawing/2014/main" id="{497555B6-D032-473E-9591-4B79625538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1877" y="3016258"/>
              <a:ext cx="3525408" cy="1275773"/>
            </a:xfrm>
            <a:prstGeom prst="rect">
              <a:avLst/>
            </a:prstGeom>
          </p:spPr>
        </p:pic>
      </p:grpSp>
    </p:spTree>
    <p:extLst>
      <p:ext uri="{BB962C8B-B14F-4D97-AF65-F5344CB8AC3E}">
        <p14:creationId xmlns:p14="http://schemas.microsoft.com/office/powerpoint/2010/main" val="1834994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E53E10-0CE5-4EE1-BF9C-9C766EE89349}"/>
              </a:ext>
            </a:extLst>
          </p:cNvPr>
          <p:cNvSpPr/>
          <p:nvPr userDrawn="1"/>
        </p:nvSpPr>
        <p:spPr>
          <a:xfrm flipV="1">
            <a:off x="877454" y="6655031"/>
            <a:ext cx="8266545" cy="142876"/>
          </a:xfrm>
          <a:prstGeom prst="rect">
            <a:avLst/>
          </a:prstGeom>
          <a:solidFill>
            <a:srgbClr val="FCCA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1" name="Rectangle 10">
            <a:extLst>
              <a:ext uri="{FF2B5EF4-FFF2-40B4-BE49-F238E27FC236}">
                <a16:creationId xmlns:a16="http://schemas.microsoft.com/office/drawing/2014/main" id="{55C138F3-F323-4FA0-A776-C9074B0A7A5D}"/>
              </a:ext>
            </a:extLst>
          </p:cNvPr>
          <p:cNvSpPr/>
          <p:nvPr userDrawn="1"/>
        </p:nvSpPr>
        <p:spPr>
          <a:xfrm flipV="1">
            <a:off x="877454" y="6685121"/>
            <a:ext cx="8266545" cy="172879"/>
          </a:xfrm>
          <a:prstGeom prst="rect">
            <a:avLst/>
          </a:prstGeom>
          <a:solidFill>
            <a:srgbClr val="1B3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9" name="Picture 8">
            <a:extLst>
              <a:ext uri="{FF2B5EF4-FFF2-40B4-BE49-F238E27FC236}">
                <a16:creationId xmlns:a16="http://schemas.microsoft.com/office/drawing/2014/main" id="{AEBA8295-75CD-475E-8C10-FCF800E06AB7}"/>
              </a:ext>
            </a:extLst>
          </p:cNvPr>
          <p:cNvPicPr>
            <a:picLocks noChangeAspect="1"/>
          </p:cNvPicPr>
          <p:nvPr userDrawn="1"/>
        </p:nvPicPr>
        <p:blipFill rotWithShape="1">
          <a:blip r:embed="rId8"/>
          <a:srcRect t="23469" b="63622"/>
          <a:stretch/>
        </p:blipFill>
        <p:spPr>
          <a:xfrm>
            <a:off x="0" y="0"/>
            <a:ext cx="9144000" cy="130207"/>
          </a:xfrm>
          <a:prstGeom prst="rect">
            <a:avLst/>
          </a:prstGeom>
        </p:spPr>
      </p:pic>
      <p:sp>
        <p:nvSpPr>
          <p:cNvPr id="13" name="Text Box 14">
            <a:extLst>
              <a:ext uri="{FF2B5EF4-FFF2-40B4-BE49-F238E27FC236}">
                <a16:creationId xmlns:a16="http://schemas.microsoft.com/office/drawing/2014/main" id="{FC81D046-0B41-41D6-A7EC-513B2EAFA637}"/>
              </a:ext>
            </a:extLst>
          </p:cNvPr>
          <p:cNvSpPr txBox="1">
            <a:spLocks noChangeArrowheads="1"/>
          </p:cNvSpPr>
          <p:nvPr userDrawn="1"/>
        </p:nvSpPr>
        <p:spPr bwMode="auto">
          <a:xfrm>
            <a:off x="7809922" y="6640671"/>
            <a:ext cx="1352550" cy="261610"/>
          </a:xfrm>
          <a:prstGeom prst="rect">
            <a:avLst/>
          </a:prstGeom>
          <a:noFill/>
          <a:ln>
            <a:noFill/>
          </a:ln>
          <a:effectLst/>
          <a:extLst>
            <a:ext uri="{909E8E84-426E-40DD-AFC4-6F175D3DCCD1}">
              <a14:hiddenFill xmlns:a14="http://schemas.microsoft.com/office/drawing/2010/main">
                <a:solidFill>
                  <a:srgbClr val="1E2B6D"/>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lgn="l" defTabSz="820738">
              <a:defRPr sz="2400">
                <a:solidFill>
                  <a:schemeClr val="tx1"/>
                </a:solidFill>
                <a:latin typeface="Times New Roman" pitchFamily="18" charset="0"/>
              </a:defRPr>
            </a:lvl1pPr>
            <a:lvl2pPr algn="l" defTabSz="820738">
              <a:defRPr sz="2400">
                <a:solidFill>
                  <a:schemeClr val="tx1"/>
                </a:solidFill>
                <a:latin typeface="Times New Roman" pitchFamily="18" charset="0"/>
              </a:defRPr>
            </a:lvl2pPr>
            <a:lvl3pPr algn="l" defTabSz="820738">
              <a:defRPr sz="2400">
                <a:solidFill>
                  <a:schemeClr val="tx1"/>
                </a:solidFill>
                <a:latin typeface="Times New Roman" pitchFamily="18" charset="0"/>
              </a:defRPr>
            </a:lvl3pPr>
            <a:lvl4pPr algn="l" defTabSz="820738">
              <a:defRPr sz="2400">
                <a:solidFill>
                  <a:schemeClr val="tx1"/>
                </a:solidFill>
                <a:latin typeface="Times New Roman" pitchFamily="18" charset="0"/>
              </a:defRPr>
            </a:lvl4pPr>
            <a:lvl5pPr algn="l" defTabSz="820738">
              <a:defRPr sz="2400">
                <a:solidFill>
                  <a:schemeClr val="tx1"/>
                </a:solidFill>
                <a:latin typeface="Times New Roman" pitchFamily="18" charset="0"/>
              </a:defRPr>
            </a:lvl5pPr>
            <a:lvl6pPr defTabSz="820738" fontAlgn="base">
              <a:spcBef>
                <a:spcPct val="0"/>
              </a:spcBef>
              <a:spcAft>
                <a:spcPct val="0"/>
              </a:spcAft>
              <a:defRPr sz="2400">
                <a:solidFill>
                  <a:schemeClr val="tx1"/>
                </a:solidFill>
                <a:latin typeface="Times New Roman" pitchFamily="18" charset="0"/>
              </a:defRPr>
            </a:lvl6pPr>
            <a:lvl7pPr defTabSz="820738" fontAlgn="base">
              <a:spcBef>
                <a:spcPct val="0"/>
              </a:spcBef>
              <a:spcAft>
                <a:spcPct val="0"/>
              </a:spcAft>
              <a:defRPr sz="2400">
                <a:solidFill>
                  <a:schemeClr val="tx1"/>
                </a:solidFill>
                <a:latin typeface="Times New Roman" pitchFamily="18" charset="0"/>
              </a:defRPr>
            </a:lvl7pPr>
            <a:lvl8pPr defTabSz="820738" fontAlgn="base">
              <a:spcBef>
                <a:spcPct val="0"/>
              </a:spcBef>
              <a:spcAft>
                <a:spcPct val="0"/>
              </a:spcAft>
              <a:defRPr sz="2400">
                <a:solidFill>
                  <a:schemeClr val="tx1"/>
                </a:solidFill>
                <a:latin typeface="Times New Roman" pitchFamily="18" charset="0"/>
              </a:defRPr>
            </a:lvl8pPr>
            <a:lvl9pPr defTabSz="820738" fontAlgn="base">
              <a:spcBef>
                <a:spcPct val="0"/>
              </a:spcBef>
              <a:spcAft>
                <a:spcPct val="0"/>
              </a:spcAft>
              <a:defRPr sz="2400">
                <a:solidFill>
                  <a:schemeClr val="tx1"/>
                </a:solidFill>
                <a:latin typeface="Times New Roman" pitchFamily="18" charset="0"/>
              </a:defRPr>
            </a:lvl9pPr>
          </a:lstStyle>
          <a:p>
            <a:pPr algn="r">
              <a:spcBef>
                <a:spcPct val="50000"/>
              </a:spcBef>
              <a:defRPr/>
            </a:pPr>
            <a:fld id="{8F7DFF3F-7FFA-48C0-A368-6C9A302F2E91}" type="slidenum">
              <a:rPr lang="en-US" sz="1100" smtClean="0">
                <a:solidFill>
                  <a:schemeClr val="accent3"/>
                </a:solidFill>
                <a:latin typeface="+mn-lt"/>
              </a:rPr>
              <a:pPr algn="r">
                <a:spcBef>
                  <a:spcPct val="50000"/>
                </a:spcBef>
                <a:defRPr/>
              </a:pPr>
              <a:t>‹#›</a:t>
            </a:fld>
            <a:endParaRPr lang="en-US" sz="1100" dirty="0">
              <a:solidFill>
                <a:schemeClr val="accent3"/>
              </a:solidFill>
              <a:latin typeface="+mn-lt"/>
            </a:endParaRPr>
          </a:p>
        </p:txBody>
      </p:sp>
      <p:pic>
        <p:nvPicPr>
          <p:cNvPr id="2" name="Picture 1" descr="Logo&#10;&#10;Description automatically generated">
            <a:extLst>
              <a:ext uri="{FF2B5EF4-FFF2-40B4-BE49-F238E27FC236}">
                <a16:creationId xmlns:a16="http://schemas.microsoft.com/office/drawing/2014/main" id="{67060C3B-468B-C016-B4F1-A630CCB6906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7862" y="6336792"/>
            <a:ext cx="838060" cy="521208"/>
          </a:xfrm>
          <a:prstGeom prst="rect">
            <a:avLst/>
          </a:prstGeom>
        </p:spPr>
      </p:pic>
    </p:spTree>
    <p:extLst>
      <p:ext uri="{BB962C8B-B14F-4D97-AF65-F5344CB8AC3E}">
        <p14:creationId xmlns:p14="http://schemas.microsoft.com/office/powerpoint/2010/main" val="316529419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9" r:id="rId3"/>
    <p:sldLayoutId id="2147483684" r:id="rId4"/>
    <p:sldLayoutId id="2147483677" r:id="rId5"/>
    <p:sldLayoutId id="2147483661" r:id="rId6"/>
  </p:sldLayoutIdLst>
  <p:txStyles>
    <p:titleStyle>
      <a:lvl1pPr algn="ctr"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svg"/></Relationships>
</file>

<file path=ppt/slides/_rels/slide20.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chart" Target="../charts/chart4.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873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A7EE8BA-6626-4705-973D-E9D63A4C7BF8}"/>
              </a:ext>
            </a:extLst>
          </p:cNvPr>
          <p:cNvSpPr>
            <a:spLocks noGrp="1"/>
          </p:cNvSpPr>
          <p:nvPr>
            <p:ph type="body" sz="quarter" idx="10"/>
          </p:nvPr>
        </p:nvSpPr>
        <p:spPr/>
        <p:txBody>
          <a:bodyPr/>
          <a:lstStyle/>
          <a:p>
            <a:r>
              <a:rPr lang="en-US" dirty="0"/>
              <a:t>Q3.</a:t>
            </a:r>
            <a:r>
              <a:rPr lang="en-US" sz="1000" i="1" dirty="0">
                <a:effectLst/>
                <a:latin typeface="+mj-lt"/>
                <a:ea typeface="Times New Roman" panose="02020603050405020304" pitchFamily="18" charset="0"/>
                <a:cs typeface="Times New Roman" panose="02020603050405020304" pitchFamily="18" charset="0"/>
              </a:rPr>
              <a:t> I’m going to read you a list of issues that some people say are problems in California. Please tell me whether you think it is an extremely serious problem, </a:t>
            </a:r>
            <a:br>
              <a:rPr lang="en-US" sz="1000" i="1" dirty="0">
                <a:effectLst/>
                <a:latin typeface="+mj-lt"/>
                <a:ea typeface="Times New Roman" panose="02020603050405020304" pitchFamily="18" charset="0"/>
                <a:cs typeface="Times New Roman" panose="02020603050405020304" pitchFamily="18" charset="0"/>
              </a:rPr>
            </a:br>
            <a:r>
              <a:rPr lang="en-US" sz="1000" i="1" dirty="0">
                <a:effectLst/>
                <a:latin typeface="+mj-lt"/>
                <a:ea typeface="Times New Roman" panose="02020603050405020304" pitchFamily="18" charset="0"/>
                <a:cs typeface="Times New Roman" panose="02020603050405020304" pitchFamily="18" charset="0"/>
              </a:rPr>
              <a:t>a very serious problem, a somewhat serious problem, or not a serious a problem in California. </a:t>
            </a:r>
            <a:r>
              <a:rPr lang="en-US" dirty="0"/>
              <a:t> ^Not Part of Split Sample</a:t>
            </a:r>
          </a:p>
        </p:txBody>
      </p:sp>
      <p:graphicFrame>
        <p:nvGraphicFramePr>
          <p:cNvPr id="4" name="Table 4">
            <a:extLst>
              <a:ext uri="{FF2B5EF4-FFF2-40B4-BE49-F238E27FC236}">
                <a16:creationId xmlns:a16="http://schemas.microsoft.com/office/drawing/2014/main" id="{3AED89E7-B8F9-4D95-94ED-0CDCFA6D6884}"/>
              </a:ext>
            </a:extLst>
          </p:cNvPr>
          <p:cNvGraphicFramePr>
            <a:graphicFrameLocks noGrp="1"/>
          </p:cNvGraphicFramePr>
          <p:nvPr>
            <p:extLst>
              <p:ext uri="{D42A27DB-BD31-4B8C-83A1-F6EECF244321}">
                <p14:modId xmlns:p14="http://schemas.microsoft.com/office/powerpoint/2010/main" val="1855801462"/>
              </p:ext>
            </p:extLst>
          </p:nvPr>
        </p:nvGraphicFramePr>
        <p:xfrm>
          <a:off x="103100" y="1345690"/>
          <a:ext cx="8937801" cy="4938719"/>
        </p:xfrm>
        <a:graphic>
          <a:graphicData uri="http://schemas.openxmlformats.org/drawingml/2006/table">
            <a:tbl>
              <a:tblPr firstRow="1" bandRow="1">
                <a:tableStyleId>{93296810-A885-4BE3-A3E7-6D5BEEA58F35}</a:tableStyleId>
              </a:tblPr>
              <a:tblGrid>
                <a:gridCol w="3566160">
                  <a:extLst>
                    <a:ext uri="{9D8B030D-6E8A-4147-A177-3AD203B41FA5}">
                      <a16:colId xmlns:a16="http://schemas.microsoft.com/office/drawing/2014/main" val="2563863929"/>
                    </a:ext>
                  </a:extLst>
                </a:gridCol>
                <a:gridCol w="816746">
                  <a:extLst>
                    <a:ext uri="{9D8B030D-6E8A-4147-A177-3AD203B41FA5}">
                      <a16:colId xmlns:a16="http://schemas.microsoft.com/office/drawing/2014/main" val="1099831682"/>
                    </a:ext>
                  </a:extLst>
                </a:gridCol>
                <a:gridCol w="822960">
                  <a:extLst>
                    <a:ext uri="{9D8B030D-6E8A-4147-A177-3AD203B41FA5}">
                      <a16:colId xmlns:a16="http://schemas.microsoft.com/office/drawing/2014/main" val="2950452391"/>
                    </a:ext>
                  </a:extLst>
                </a:gridCol>
                <a:gridCol w="1097280">
                  <a:extLst>
                    <a:ext uri="{9D8B030D-6E8A-4147-A177-3AD203B41FA5}">
                      <a16:colId xmlns:a16="http://schemas.microsoft.com/office/drawing/2014/main" val="2895830701"/>
                    </a:ext>
                  </a:extLst>
                </a:gridCol>
                <a:gridCol w="822960">
                  <a:extLst>
                    <a:ext uri="{9D8B030D-6E8A-4147-A177-3AD203B41FA5}">
                      <a16:colId xmlns:a16="http://schemas.microsoft.com/office/drawing/2014/main" val="1387612060"/>
                    </a:ext>
                  </a:extLst>
                </a:gridCol>
                <a:gridCol w="988735">
                  <a:extLst>
                    <a:ext uri="{9D8B030D-6E8A-4147-A177-3AD203B41FA5}">
                      <a16:colId xmlns:a16="http://schemas.microsoft.com/office/drawing/2014/main" val="2466832935"/>
                    </a:ext>
                  </a:extLst>
                </a:gridCol>
                <a:gridCol w="822960">
                  <a:extLst>
                    <a:ext uri="{9D8B030D-6E8A-4147-A177-3AD203B41FA5}">
                      <a16:colId xmlns:a16="http://schemas.microsoft.com/office/drawing/2014/main" val="971914008"/>
                    </a:ext>
                  </a:extLst>
                </a:gridCol>
              </a:tblGrid>
              <a:tr h="274320">
                <a:tc rowSpan="2">
                  <a:txBody>
                    <a:bodyPr/>
                    <a:lstStyle/>
                    <a:p>
                      <a:pPr algn="ctr">
                        <a:lnSpc>
                          <a:spcPts val="1600"/>
                        </a:lnSpc>
                      </a:pPr>
                      <a:r>
                        <a:rPr lang="en-US" sz="1800" dirty="0">
                          <a:solidFill>
                            <a:schemeClr val="bg1"/>
                          </a:solidFill>
                          <a:latin typeface="+mj-lt"/>
                        </a:rPr>
                        <a:t>Issue</a:t>
                      </a:r>
                    </a:p>
                  </a:txBody>
                  <a:tcPr anchor="ctr">
                    <a:solidFill>
                      <a:schemeClr val="accent4"/>
                    </a:solidFill>
                  </a:tcPr>
                </a:tc>
                <a:tc rowSpan="2">
                  <a:txBody>
                    <a:bodyPr/>
                    <a:lstStyle/>
                    <a:p>
                      <a:pPr algn="ctr">
                        <a:lnSpc>
                          <a:spcPts val="1600"/>
                        </a:lnSpc>
                      </a:pPr>
                      <a:r>
                        <a:rPr lang="en-US" sz="1800" dirty="0">
                          <a:solidFill>
                            <a:schemeClr val="bg1"/>
                          </a:solidFill>
                          <a:latin typeface="+mj-lt"/>
                        </a:rPr>
                        <a:t>All Voters</a:t>
                      </a:r>
                    </a:p>
                  </a:txBody>
                  <a:tcPr marT="0" marB="0" anchor="ctr">
                    <a:lnR w="38100" cap="flat" cmpd="sng" algn="ctr">
                      <a:solidFill>
                        <a:schemeClr val="accent3"/>
                      </a:solidFill>
                      <a:prstDash val="solid"/>
                      <a:round/>
                      <a:headEnd type="none" w="med" len="med"/>
                      <a:tailEnd type="none" w="med" len="med"/>
                    </a:lnR>
                    <a:solidFill>
                      <a:schemeClr val="accent4"/>
                    </a:solidFill>
                  </a:tcPr>
                </a:tc>
                <a:tc gridSpan="5">
                  <a:txBody>
                    <a:bodyPr/>
                    <a:lstStyle/>
                    <a:p>
                      <a:pPr algn="ctr">
                        <a:lnSpc>
                          <a:spcPts val="1600"/>
                        </a:lnSpc>
                      </a:pPr>
                      <a:r>
                        <a:rPr lang="en-US" sz="1800" dirty="0">
                          <a:solidFill>
                            <a:schemeClr val="bg1"/>
                          </a:solidFill>
                          <a:latin typeface="+mj-lt"/>
                        </a:rPr>
                        <a:t>Race/Ethnicity</a:t>
                      </a:r>
                    </a:p>
                  </a:txBody>
                  <a:tcPr marT="0" marB="0" anchor="ctr">
                    <a:lnL w="381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solidFill>
                      <a:schemeClr val="accent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solidFill>
                      <a:schemeClr val="accent1"/>
                    </a:solidFill>
                  </a:tcPr>
                </a:tc>
                <a:extLst>
                  <a:ext uri="{0D108BD9-81ED-4DB2-BD59-A6C34878D82A}">
                    <a16:rowId xmlns:a16="http://schemas.microsoft.com/office/drawing/2014/main" val="3190792292"/>
                  </a:ext>
                </a:extLst>
              </a:tr>
              <a:tr h="640080">
                <a:tc vMerge="1">
                  <a:txBody>
                    <a:bodyPr/>
                    <a:lstStyle/>
                    <a:p>
                      <a:endParaRPr lang="en-US" dirty="0"/>
                    </a:p>
                  </a:txBody>
                  <a:tcPr>
                    <a:solidFill>
                      <a:schemeClr val="accent1"/>
                    </a:solidFill>
                  </a:tcPr>
                </a:tc>
                <a:tc vMerge="1">
                  <a:txBody>
                    <a:bodyPr/>
                    <a:lstStyle/>
                    <a:p>
                      <a:endParaRPr lang="en-US" dirty="0"/>
                    </a:p>
                  </a:txBody>
                  <a:tcPr>
                    <a:solidFill>
                      <a:schemeClr val="accent1"/>
                    </a:solidFill>
                  </a:tcPr>
                </a:tc>
                <a:tc>
                  <a:txBody>
                    <a:bodyPr/>
                    <a:lstStyle/>
                    <a:p>
                      <a:pPr algn="ctr" fontAlgn="b">
                        <a:lnSpc>
                          <a:spcPts val="1600"/>
                        </a:lnSpc>
                      </a:pPr>
                      <a:r>
                        <a:rPr lang="en-US" sz="1800" b="1" i="0" u="none" strike="noStrike" dirty="0">
                          <a:solidFill>
                            <a:srgbClr val="000000"/>
                          </a:solidFill>
                          <a:effectLst/>
                          <a:latin typeface="Calibri" panose="020F0502020204030204" pitchFamily="34" charset="0"/>
                        </a:rPr>
                        <a:t>Latinos</a:t>
                      </a:r>
                    </a:p>
                  </a:txBody>
                  <a:tcPr marL="4763" marR="4763" marT="4763" marB="0" anchor="ctr">
                    <a:lnL w="381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lumMod val="40000"/>
                        <a:lumOff val="60000"/>
                      </a:schemeClr>
                    </a:solidFill>
                  </a:tcPr>
                </a:tc>
                <a:tc>
                  <a:txBody>
                    <a:bodyPr/>
                    <a:lstStyle/>
                    <a:p>
                      <a:pPr algn="ctr" fontAlgn="b">
                        <a:lnSpc>
                          <a:spcPts val="1600"/>
                        </a:lnSpc>
                      </a:pPr>
                      <a:r>
                        <a:rPr lang="en-US" sz="1800" b="1" i="0" u="none" strike="noStrike" dirty="0">
                          <a:solidFill>
                            <a:srgbClr val="000000"/>
                          </a:solidFill>
                          <a:effectLst/>
                          <a:latin typeface="Calibri" panose="020F0502020204030204" pitchFamily="34" charset="0"/>
                        </a:rPr>
                        <a:t>African Americans</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lumMod val="40000"/>
                        <a:lumOff val="60000"/>
                      </a:schemeClr>
                    </a:solidFill>
                  </a:tcPr>
                </a:tc>
                <a:tc>
                  <a:txBody>
                    <a:bodyPr/>
                    <a:lstStyle/>
                    <a:p>
                      <a:pPr algn="ctr" fontAlgn="b">
                        <a:lnSpc>
                          <a:spcPts val="1600"/>
                        </a:lnSpc>
                      </a:pPr>
                      <a:r>
                        <a:rPr lang="en-US" sz="1800" b="1" i="0" u="none" strike="noStrike" dirty="0">
                          <a:solidFill>
                            <a:srgbClr val="000000"/>
                          </a:solidFill>
                          <a:effectLst/>
                          <a:latin typeface="Calibri" panose="020F0502020204030204" pitchFamily="34" charset="0"/>
                        </a:rPr>
                        <a:t>Whites</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lumMod val="40000"/>
                        <a:lumOff val="60000"/>
                      </a:schemeClr>
                    </a:solidFill>
                  </a:tcPr>
                </a:tc>
                <a:tc>
                  <a:txBody>
                    <a:bodyPr/>
                    <a:lstStyle/>
                    <a:p>
                      <a:pPr algn="ctr" fontAlgn="b">
                        <a:lnSpc>
                          <a:spcPts val="1600"/>
                        </a:lnSpc>
                      </a:pPr>
                      <a:r>
                        <a:rPr lang="en-US" sz="1800" b="1" i="0" u="none" strike="noStrike" dirty="0">
                          <a:solidFill>
                            <a:srgbClr val="000000"/>
                          </a:solidFill>
                          <a:effectLst/>
                          <a:latin typeface="Calibri" panose="020F0502020204030204" pitchFamily="34" charset="0"/>
                        </a:rPr>
                        <a:t>Asians/</a:t>
                      </a:r>
                    </a:p>
                    <a:p>
                      <a:pPr algn="ctr" fontAlgn="b">
                        <a:lnSpc>
                          <a:spcPts val="1600"/>
                        </a:lnSpc>
                      </a:pPr>
                      <a:r>
                        <a:rPr lang="en-US" sz="1800" b="1" i="0" u="none" strike="noStrike" dirty="0">
                          <a:solidFill>
                            <a:srgbClr val="000000"/>
                          </a:solidFill>
                          <a:effectLst/>
                          <a:latin typeface="Calibri" panose="020F0502020204030204" pitchFamily="34" charset="0"/>
                        </a:rPr>
                        <a:t>Pacific Islanders</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lumMod val="40000"/>
                        <a:lumOff val="60000"/>
                      </a:schemeClr>
                    </a:solidFill>
                  </a:tcPr>
                </a:tc>
                <a:tc>
                  <a:txBody>
                    <a:bodyPr/>
                    <a:lstStyle/>
                    <a:p>
                      <a:pPr algn="ctr" fontAlgn="b">
                        <a:lnSpc>
                          <a:spcPts val="1600"/>
                        </a:lnSpc>
                      </a:pPr>
                      <a:r>
                        <a:rPr lang="en-US" sz="1800" b="1" i="1" u="none" strike="noStrike" dirty="0">
                          <a:solidFill>
                            <a:srgbClr val="000000"/>
                          </a:solidFill>
                          <a:effectLst/>
                          <a:latin typeface="Calibri" panose="020F0502020204030204" pitchFamily="34" charset="0"/>
                        </a:rPr>
                        <a:t>All Voters of Color</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792830917"/>
                  </a:ext>
                </a:extLst>
              </a:tr>
              <a:tr h="100364">
                <a:tc>
                  <a:txBody>
                    <a:bodyPr/>
                    <a:lstStyle/>
                    <a:p>
                      <a:pPr algn="ctr" fontAlgn="b">
                        <a:lnSpc>
                          <a:spcPts val="1600"/>
                        </a:lnSpc>
                      </a:pPr>
                      <a:r>
                        <a:rPr lang="en-US" sz="1800" b="0" i="0" u="none" strike="noStrike" dirty="0">
                          <a:solidFill>
                            <a:srgbClr val="000000"/>
                          </a:solidFill>
                          <a:effectLst/>
                          <a:latin typeface="+mj-lt"/>
                        </a:rPr>
                        <a:t>Homelessness</a:t>
                      </a:r>
                    </a:p>
                  </a:txBody>
                  <a:tcPr marL="4763" marR="4763" marT="4763" marB="0" anchor="ctr"/>
                </a:tc>
                <a:tc>
                  <a:txBody>
                    <a:bodyPr/>
                    <a:lstStyle/>
                    <a:p>
                      <a:pPr algn="ctr" fontAlgn="ctr"/>
                      <a:r>
                        <a:rPr lang="en-US" sz="1800" b="1" i="0" u="none" strike="noStrike" dirty="0">
                          <a:solidFill>
                            <a:srgbClr val="000000"/>
                          </a:solidFill>
                          <a:effectLst/>
                          <a:latin typeface="+mj-lt"/>
                          <a:ea typeface="Arial" panose="020B0604020202020204" pitchFamily="34" charset="0"/>
                        </a:rPr>
                        <a:t>94%</a:t>
                      </a:r>
                      <a:endParaRPr lang="en-US" sz="1800" b="1" i="0" u="none" strike="noStrike" dirty="0">
                        <a:solidFill>
                          <a:srgbClr val="000000"/>
                        </a:solidFill>
                        <a:effectLst/>
                        <a:latin typeface="+mj-lt"/>
                      </a:endParaRP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ea typeface="Arial" panose="020B0604020202020204" pitchFamily="34" charset="0"/>
                        </a:rPr>
                        <a:t>95%</a:t>
                      </a:r>
                      <a:endParaRPr lang="en-US" sz="1800" b="0" i="0" u="none" strike="noStrike">
                        <a:solidFill>
                          <a:srgbClr val="000000"/>
                        </a:solidFill>
                        <a:effectLst/>
                        <a:latin typeface="+mj-lt"/>
                      </a:endParaRPr>
                    </a:p>
                  </a:txBody>
                  <a:tcPr marL="4763" marR="4763" marT="4763" marB="0" anchor="ctr">
                    <a:lnL w="38100" cap="flat" cmpd="sng" algn="ctr">
                      <a:solidFill>
                        <a:schemeClr val="accent3"/>
                      </a:solidFill>
                      <a:prstDash val="solid"/>
                      <a:round/>
                      <a:headEnd type="none" w="med" len="med"/>
                      <a:tailEnd type="none" w="med" len="med"/>
                    </a:lnL>
                    <a:lnT w="38100" cap="flat" cmpd="sng" algn="ctr">
                      <a:solidFill>
                        <a:schemeClr val="accent3"/>
                      </a:solidFill>
                      <a:prstDash val="solid"/>
                      <a:round/>
                      <a:headEnd type="none" w="med" len="med"/>
                      <a:tailEnd type="none" w="med" len="med"/>
                    </a:lnT>
                  </a:tcPr>
                </a:tc>
                <a:tc>
                  <a:txBody>
                    <a:bodyPr/>
                    <a:lstStyle/>
                    <a:p>
                      <a:pPr algn="ctr" fontAlgn="ctr"/>
                      <a:r>
                        <a:rPr lang="en-US" sz="1800" b="0" i="0" u="none" strike="noStrike">
                          <a:solidFill>
                            <a:srgbClr val="000000"/>
                          </a:solidFill>
                          <a:effectLst/>
                          <a:latin typeface="+mj-lt"/>
                          <a:ea typeface="Arial" panose="020B0604020202020204" pitchFamily="34" charset="0"/>
                        </a:rPr>
                        <a:t>94%</a:t>
                      </a:r>
                      <a:endParaRPr lang="en-US" sz="18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ctr"/>
                      <a:r>
                        <a:rPr lang="en-US" sz="1800" b="0" i="0" u="none" strike="noStrike">
                          <a:solidFill>
                            <a:srgbClr val="000000"/>
                          </a:solidFill>
                          <a:effectLst/>
                          <a:latin typeface="+mj-lt"/>
                          <a:ea typeface="Arial" panose="020B0604020202020204" pitchFamily="34" charset="0"/>
                        </a:rPr>
                        <a:t>96%</a:t>
                      </a:r>
                      <a:endParaRPr lang="en-US" sz="18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ctr"/>
                      <a:r>
                        <a:rPr lang="en-US" sz="1800" b="0" i="0" u="none" strike="noStrike">
                          <a:solidFill>
                            <a:srgbClr val="000000"/>
                          </a:solidFill>
                          <a:effectLst/>
                          <a:latin typeface="+mj-lt"/>
                          <a:ea typeface="Arial" panose="020B0604020202020204" pitchFamily="34" charset="0"/>
                        </a:rPr>
                        <a:t>93%</a:t>
                      </a:r>
                      <a:endParaRPr lang="en-US" sz="18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ctr"/>
                      <a:r>
                        <a:rPr lang="en-US" sz="1800" b="0" i="1" u="none" strike="noStrike">
                          <a:solidFill>
                            <a:srgbClr val="000000"/>
                          </a:solidFill>
                          <a:effectLst/>
                          <a:latin typeface="+mj-lt"/>
                          <a:ea typeface="Arial" panose="020B0604020202020204" pitchFamily="34" charset="0"/>
                        </a:rPr>
                        <a:t>93%</a:t>
                      </a:r>
                      <a:endParaRPr lang="en-US" sz="1800" b="0" i="1"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1963344676"/>
                  </a:ext>
                </a:extLst>
              </a:tr>
              <a:tr h="100364">
                <a:tc>
                  <a:txBody>
                    <a:bodyPr/>
                    <a:lstStyle/>
                    <a:p>
                      <a:pPr algn="ctr" fontAlgn="b">
                        <a:lnSpc>
                          <a:spcPts val="1600"/>
                        </a:lnSpc>
                      </a:pPr>
                      <a:r>
                        <a:rPr lang="en-US" sz="1800" b="0" i="0" u="none" strike="noStrike">
                          <a:solidFill>
                            <a:srgbClr val="000000"/>
                          </a:solidFill>
                          <a:effectLst/>
                          <a:latin typeface="+mj-lt"/>
                        </a:rPr>
                        <a:t>The cost of living</a:t>
                      </a:r>
                    </a:p>
                  </a:txBody>
                  <a:tcPr marL="4763" marR="4763" marT="4763" marB="0" anchor="ctr"/>
                </a:tc>
                <a:tc>
                  <a:txBody>
                    <a:bodyPr/>
                    <a:lstStyle/>
                    <a:p>
                      <a:pPr algn="ctr" fontAlgn="ctr"/>
                      <a:r>
                        <a:rPr lang="en-US" sz="1800" b="1" i="0" u="none" strike="noStrike" dirty="0">
                          <a:solidFill>
                            <a:srgbClr val="000000"/>
                          </a:solidFill>
                          <a:effectLst/>
                          <a:latin typeface="+mj-lt"/>
                          <a:ea typeface="Arial" panose="020B0604020202020204" pitchFamily="34" charset="0"/>
                        </a:rPr>
                        <a:t>90%</a:t>
                      </a:r>
                      <a:endParaRPr lang="en-US" sz="1800" b="1" i="0" u="none" strike="noStrike" dirty="0">
                        <a:solidFill>
                          <a:srgbClr val="000000"/>
                        </a:solidFill>
                        <a:effectLst/>
                        <a:latin typeface="+mj-lt"/>
                      </a:endParaRP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88%</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88%</a:t>
                      </a:r>
                    </a:p>
                  </a:txBody>
                  <a:tcPr marL="4763" marR="4763" marT="4763" marB="0" anchor="ctr"/>
                </a:tc>
                <a:tc>
                  <a:txBody>
                    <a:bodyPr/>
                    <a:lstStyle/>
                    <a:p>
                      <a:pPr algn="ctr" fontAlgn="ctr"/>
                      <a:r>
                        <a:rPr lang="en-US" sz="1800" b="0" i="0" u="none" strike="noStrike">
                          <a:solidFill>
                            <a:srgbClr val="000000"/>
                          </a:solidFill>
                          <a:effectLst/>
                          <a:latin typeface="+mj-lt"/>
                        </a:rPr>
                        <a:t>86%</a:t>
                      </a:r>
                    </a:p>
                  </a:txBody>
                  <a:tcPr marL="4763" marR="4763" marT="4763" marB="0" anchor="ctr"/>
                </a:tc>
                <a:tc>
                  <a:txBody>
                    <a:bodyPr/>
                    <a:lstStyle/>
                    <a:p>
                      <a:pPr algn="ctr" fontAlgn="ctr"/>
                      <a:r>
                        <a:rPr lang="en-US" sz="1800" b="0" i="0" u="none" strike="noStrike">
                          <a:solidFill>
                            <a:srgbClr val="000000"/>
                          </a:solidFill>
                          <a:effectLst/>
                          <a:latin typeface="+mj-lt"/>
                        </a:rPr>
                        <a:t>98%</a:t>
                      </a:r>
                    </a:p>
                  </a:txBody>
                  <a:tcPr marL="4763" marR="4763" marT="4763" marB="0" anchor="ctr"/>
                </a:tc>
                <a:tc>
                  <a:txBody>
                    <a:bodyPr/>
                    <a:lstStyle/>
                    <a:p>
                      <a:pPr algn="ctr" fontAlgn="ctr"/>
                      <a:r>
                        <a:rPr lang="en-US" sz="1800" b="0" i="1" u="none" strike="noStrike" dirty="0">
                          <a:solidFill>
                            <a:srgbClr val="000000"/>
                          </a:solidFill>
                          <a:effectLst/>
                          <a:latin typeface="+mj-lt"/>
                        </a:rPr>
                        <a:t>92%</a:t>
                      </a:r>
                    </a:p>
                  </a:txBody>
                  <a:tcPr marL="4763" marR="4763" marT="4763" marB="0" anchor="ctr"/>
                </a:tc>
                <a:extLst>
                  <a:ext uri="{0D108BD9-81ED-4DB2-BD59-A6C34878D82A}">
                    <a16:rowId xmlns:a16="http://schemas.microsoft.com/office/drawing/2014/main" val="650548173"/>
                  </a:ext>
                </a:extLst>
              </a:tr>
              <a:tr h="100364">
                <a:tc>
                  <a:txBody>
                    <a:bodyPr/>
                    <a:lstStyle/>
                    <a:p>
                      <a:pPr algn="ctr" fontAlgn="b">
                        <a:lnSpc>
                          <a:spcPts val="1600"/>
                        </a:lnSpc>
                      </a:pPr>
                      <a:r>
                        <a:rPr lang="en-US" sz="1800" b="0" i="0" u="none" strike="noStrike">
                          <a:solidFill>
                            <a:srgbClr val="000000"/>
                          </a:solidFill>
                          <a:effectLst/>
                          <a:latin typeface="+mj-lt"/>
                        </a:rPr>
                        <a:t>The cost of housing</a:t>
                      </a:r>
                    </a:p>
                  </a:txBody>
                  <a:tcPr marL="4763" marR="4763" marT="4763" marB="0" anchor="ctr"/>
                </a:tc>
                <a:tc>
                  <a:txBody>
                    <a:bodyPr/>
                    <a:lstStyle/>
                    <a:p>
                      <a:pPr algn="ctr" fontAlgn="ctr"/>
                      <a:r>
                        <a:rPr lang="en-US" sz="1800" b="1" i="0" u="none" strike="noStrike">
                          <a:solidFill>
                            <a:srgbClr val="000000"/>
                          </a:solidFill>
                          <a:effectLst/>
                          <a:latin typeface="+mj-lt"/>
                        </a:rPr>
                        <a:t>85%</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91%</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82%</a:t>
                      </a:r>
                    </a:p>
                  </a:txBody>
                  <a:tcPr marL="4763" marR="4763" marT="4763" marB="0" anchor="ctr"/>
                </a:tc>
                <a:tc>
                  <a:txBody>
                    <a:bodyPr/>
                    <a:lstStyle/>
                    <a:p>
                      <a:pPr algn="ctr" fontAlgn="ctr"/>
                      <a:r>
                        <a:rPr lang="en-US" sz="1800" b="0" i="0" u="none" strike="noStrike">
                          <a:solidFill>
                            <a:srgbClr val="000000"/>
                          </a:solidFill>
                          <a:effectLst/>
                          <a:latin typeface="+mj-lt"/>
                        </a:rPr>
                        <a:t>82%</a:t>
                      </a:r>
                    </a:p>
                  </a:txBody>
                  <a:tcPr marL="4763" marR="4763" marT="4763" marB="0" anchor="ctr"/>
                </a:tc>
                <a:tc>
                  <a:txBody>
                    <a:bodyPr/>
                    <a:lstStyle/>
                    <a:p>
                      <a:pPr algn="ctr" fontAlgn="ctr"/>
                      <a:r>
                        <a:rPr lang="en-US" sz="1800" b="0" i="0" u="none" strike="noStrike">
                          <a:solidFill>
                            <a:srgbClr val="000000"/>
                          </a:solidFill>
                          <a:effectLst/>
                          <a:latin typeface="+mj-lt"/>
                        </a:rPr>
                        <a:t>90%</a:t>
                      </a:r>
                    </a:p>
                  </a:txBody>
                  <a:tcPr marL="4763" marR="4763" marT="4763" marB="0" anchor="ctr"/>
                </a:tc>
                <a:tc>
                  <a:txBody>
                    <a:bodyPr/>
                    <a:lstStyle/>
                    <a:p>
                      <a:pPr algn="ctr" fontAlgn="ctr"/>
                      <a:r>
                        <a:rPr lang="en-US" sz="1800" b="0" i="1" u="none" strike="noStrike">
                          <a:solidFill>
                            <a:srgbClr val="000000"/>
                          </a:solidFill>
                          <a:effectLst/>
                          <a:latin typeface="+mj-lt"/>
                        </a:rPr>
                        <a:t>88%</a:t>
                      </a:r>
                    </a:p>
                  </a:txBody>
                  <a:tcPr marL="4763" marR="4763" marT="4763" marB="0" anchor="ctr"/>
                </a:tc>
                <a:extLst>
                  <a:ext uri="{0D108BD9-81ED-4DB2-BD59-A6C34878D82A}">
                    <a16:rowId xmlns:a16="http://schemas.microsoft.com/office/drawing/2014/main" val="790779060"/>
                  </a:ext>
                </a:extLst>
              </a:tr>
              <a:tr h="100364">
                <a:tc>
                  <a:txBody>
                    <a:bodyPr/>
                    <a:lstStyle/>
                    <a:p>
                      <a:pPr algn="ctr" fontAlgn="b">
                        <a:lnSpc>
                          <a:spcPts val="1600"/>
                        </a:lnSpc>
                      </a:pPr>
                      <a:r>
                        <a:rPr lang="en-US" sz="1800" b="0" i="0" u="none" strike="noStrike" dirty="0">
                          <a:solidFill>
                            <a:srgbClr val="000000"/>
                          </a:solidFill>
                          <a:effectLst/>
                          <a:latin typeface="+mj-lt"/>
                        </a:rPr>
                        <a:t>Substance abuse</a:t>
                      </a:r>
                    </a:p>
                  </a:txBody>
                  <a:tcPr marL="4763" marR="4763" marT="4763" marB="0" anchor="ctr"/>
                </a:tc>
                <a:tc>
                  <a:txBody>
                    <a:bodyPr/>
                    <a:lstStyle/>
                    <a:p>
                      <a:pPr algn="ctr" fontAlgn="ctr"/>
                      <a:r>
                        <a:rPr lang="en-US" sz="1800" b="1" i="0" u="none" strike="noStrike" dirty="0">
                          <a:solidFill>
                            <a:srgbClr val="000000"/>
                          </a:solidFill>
                          <a:effectLst/>
                          <a:latin typeface="+mj-lt"/>
                        </a:rPr>
                        <a:t>79%</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83%</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76%</a:t>
                      </a:r>
                    </a:p>
                  </a:txBody>
                  <a:tcPr marL="4763" marR="4763" marT="4763" marB="0" anchor="ctr"/>
                </a:tc>
                <a:tc>
                  <a:txBody>
                    <a:bodyPr/>
                    <a:lstStyle/>
                    <a:p>
                      <a:pPr algn="ctr" fontAlgn="ctr"/>
                      <a:r>
                        <a:rPr lang="en-US" sz="1800" b="0" i="0" u="none" strike="noStrike">
                          <a:solidFill>
                            <a:srgbClr val="000000"/>
                          </a:solidFill>
                          <a:effectLst/>
                          <a:latin typeface="+mj-lt"/>
                        </a:rPr>
                        <a:t>79%</a:t>
                      </a:r>
                    </a:p>
                  </a:txBody>
                  <a:tcPr marL="4763" marR="4763" marT="4763" marB="0" anchor="ctr"/>
                </a:tc>
                <a:tc>
                  <a:txBody>
                    <a:bodyPr/>
                    <a:lstStyle/>
                    <a:p>
                      <a:pPr algn="ctr" fontAlgn="ctr"/>
                      <a:r>
                        <a:rPr lang="en-US" sz="1800" b="0" i="0" u="none" strike="noStrike">
                          <a:solidFill>
                            <a:srgbClr val="000000"/>
                          </a:solidFill>
                          <a:effectLst/>
                          <a:latin typeface="+mj-lt"/>
                        </a:rPr>
                        <a:t>71%</a:t>
                      </a:r>
                    </a:p>
                  </a:txBody>
                  <a:tcPr marL="4763" marR="4763" marT="4763" marB="0" anchor="ctr"/>
                </a:tc>
                <a:tc>
                  <a:txBody>
                    <a:bodyPr/>
                    <a:lstStyle/>
                    <a:p>
                      <a:pPr algn="ctr" fontAlgn="ctr"/>
                      <a:r>
                        <a:rPr lang="en-US" sz="1800" b="0" i="1" u="none" strike="noStrike">
                          <a:solidFill>
                            <a:srgbClr val="000000"/>
                          </a:solidFill>
                          <a:effectLst/>
                          <a:latin typeface="+mj-lt"/>
                        </a:rPr>
                        <a:t>78%</a:t>
                      </a:r>
                    </a:p>
                  </a:txBody>
                  <a:tcPr marL="4763" marR="4763" marT="4763" marB="0" anchor="ctr"/>
                </a:tc>
                <a:extLst>
                  <a:ext uri="{0D108BD9-81ED-4DB2-BD59-A6C34878D82A}">
                    <a16:rowId xmlns:a16="http://schemas.microsoft.com/office/drawing/2014/main" val="967359862"/>
                  </a:ext>
                </a:extLst>
              </a:tr>
              <a:tr h="100364">
                <a:tc>
                  <a:txBody>
                    <a:bodyPr/>
                    <a:lstStyle/>
                    <a:p>
                      <a:pPr algn="ctr" fontAlgn="b">
                        <a:lnSpc>
                          <a:spcPts val="1600"/>
                        </a:lnSpc>
                      </a:pPr>
                      <a:r>
                        <a:rPr lang="en-US" sz="1800" b="0" i="0" u="none" strike="noStrike">
                          <a:solidFill>
                            <a:srgbClr val="000000"/>
                          </a:solidFill>
                          <a:effectLst/>
                          <a:latin typeface="+mj-lt"/>
                        </a:rPr>
                        <a:t>Government waste and inefficiency</a:t>
                      </a:r>
                    </a:p>
                  </a:txBody>
                  <a:tcPr marL="4763" marR="4763" marT="4763" marB="0" anchor="ctr"/>
                </a:tc>
                <a:tc>
                  <a:txBody>
                    <a:bodyPr/>
                    <a:lstStyle/>
                    <a:p>
                      <a:pPr algn="ctr" fontAlgn="ctr"/>
                      <a:r>
                        <a:rPr lang="en-US" sz="1800" b="1" i="0" u="none" strike="noStrike">
                          <a:solidFill>
                            <a:srgbClr val="000000"/>
                          </a:solidFill>
                          <a:effectLst/>
                          <a:latin typeface="+mj-lt"/>
                        </a:rPr>
                        <a:t>75%</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79%</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77%</a:t>
                      </a:r>
                    </a:p>
                  </a:txBody>
                  <a:tcPr marL="4763" marR="4763" marT="4763" marB="0" anchor="ctr"/>
                </a:tc>
                <a:tc>
                  <a:txBody>
                    <a:bodyPr/>
                    <a:lstStyle/>
                    <a:p>
                      <a:pPr algn="ctr" fontAlgn="ctr"/>
                      <a:r>
                        <a:rPr lang="en-US" sz="1800" b="0" i="0" u="none" strike="noStrike">
                          <a:solidFill>
                            <a:srgbClr val="000000"/>
                          </a:solidFill>
                          <a:effectLst/>
                          <a:latin typeface="+mj-lt"/>
                        </a:rPr>
                        <a:t>68%</a:t>
                      </a:r>
                    </a:p>
                  </a:txBody>
                  <a:tcPr marL="4763" marR="4763" marT="4763" marB="0" anchor="ctr"/>
                </a:tc>
                <a:tc>
                  <a:txBody>
                    <a:bodyPr/>
                    <a:lstStyle/>
                    <a:p>
                      <a:pPr algn="ctr" fontAlgn="ctr"/>
                      <a:r>
                        <a:rPr lang="en-US" sz="1800" b="0" i="0" u="none" strike="noStrike">
                          <a:solidFill>
                            <a:srgbClr val="000000"/>
                          </a:solidFill>
                          <a:effectLst/>
                          <a:latin typeface="+mj-lt"/>
                        </a:rPr>
                        <a:t>68%</a:t>
                      </a:r>
                    </a:p>
                  </a:txBody>
                  <a:tcPr marL="4763" marR="4763" marT="4763" marB="0" anchor="ctr"/>
                </a:tc>
                <a:tc>
                  <a:txBody>
                    <a:bodyPr/>
                    <a:lstStyle/>
                    <a:p>
                      <a:pPr algn="ctr" fontAlgn="ctr"/>
                      <a:r>
                        <a:rPr lang="en-US" sz="1800" b="0" i="1" u="none" strike="noStrike" dirty="0">
                          <a:solidFill>
                            <a:srgbClr val="000000"/>
                          </a:solidFill>
                          <a:effectLst/>
                          <a:latin typeface="+mj-lt"/>
                        </a:rPr>
                        <a:t>76%</a:t>
                      </a:r>
                    </a:p>
                  </a:txBody>
                  <a:tcPr marL="4763" marR="4763" marT="4763" marB="0" anchor="ctr"/>
                </a:tc>
                <a:extLst>
                  <a:ext uri="{0D108BD9-81ED-4DB2-BD59-A6C34878D82A}">
                    <a16:rowId xmlns:a16="http://schemas.microsoft.com/office/drawing/2014/main" val="911618783"/>
                  </a:ext>
                </a:extLst>
              </a:tr>
              <a:tr h="173734">
                <a:tc>
                  <a:txBody>
                    <a:bodyPr/>
                    <a:lstStyle/>
                    <a:p>
                      <a:pPr algn="ctr" fontAlgn="b">
                        <a:lnSpc>
                          <a:spcPts val="1600"/>
                        </a:lnSpc>
                      </a:pPr>
                      <a:r>
                        <a:rPr lang="en-US" sz="1800" b="0" i="0" u="none" strike="noStrike" dirty="0">
                          <a:solidFill>
                            <a:srgbClr val="000000"/>
                          </a:solidFill>
                          <a:effectLst/>
                          <a:latin typeface="+mj-lt"/>
                        </a:rPr>
                        <a:t>Untreated mental health issues</a:t>
                      </a:r>
                    </a:p>
                    <a:p>
                      <a:pPr algn="ctr" fontAlgn="b">
                        <a:lnSpc>
                          <a:spcPts val="1600"/>
                        </a:lnSpc>
                      </a:pPr>
                      <a:r>
                        <a:rPr lang="en-US" sz="1800" b="0" i="0" u="none" strike="noStrike" dirty="0">
                          <a:solidFill>
                            <a:srgbClr val="000000"/>
                          </a:solidFill>
                          <a:effectLst/>
                          <a:latin typeface="+mj-lt"/>
                        </a:rPr>
                        <a:t> for children and youth</a:t>
                      </a:r>
                    </a:p>
                  </a:txBody>
                  <a:tcPr marL="4763" marR="4763" marT="4763" marB="0" anchor="ctr"/>
                </a:tc>
                <a:tc>
                  <a:txBody>
                    <a:bodyPr/>
                    <a:lstStyle/>
                    <a:p>
                      <a:pPr algn="ctr" fontAlgn="ctr"/>
                      <a:r>
                        <a:rPr lang="en-US" sz="1800" b="1" i="0" u="none" strike="noStrike" dirty="0">
                          <a:solidFill>
                            <a:srgbClr val="000000"/>
                          </a:solidFill>
                          <a:effectLst/>
                          <a:latin typeface="+mj-lt"/>
                        </a:rPr>
                        <a:t>74%</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82%</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69%</a:t>
                      </a:r>
                    </a:p>
                  </a:txBody>
                  <a:tcPr marL="4763" marR="4763" marT="4763" marB="0" anchor="ctr"/>
                </a:tc>
                <a:tc>
                  <a:txBody>
                    <a:bodyPr/>
                    <a:lstStyle/>
                    <a:p>
                      <a:pPr algn="ctr" fontAlgn="ctr"/>
                      <a:r>
                        <a:rPr lang="en-US" sz="1800" b="0" i="0" u="none" strike="noStrike">
                          <a:solidFill>
                            <a:srgbClr val="000000"/>
                          </a:solidFill>
                          <a:effectLst/>
                          <a:latin typeface="+mj-lt"/>
                        </a:rPr>
                        <a:t>76%</a:t>
                      </a:r>
                    </a:p>
                  </a:txBody>
                  <a:tcPr marL="4763" marR="4763" marT="4763" marB="0" anchor="ctr"/>
                </a:tc>
                <a:tc>
                  <a:txBody>
                    <a:bodyPr/>
                    <a:lstStyle/>
                    <a:p>
                      <a:pPr algn="ctr" fontAlgn="ctr"/>
                      <a:r>
                        <a:rPr lang="en-US" sz="1800" b="0" i="0" u="none" strike="noStrike">
                          <a:solidFill>
                            <a:srgbClr val="000000"/>
                          </a:solidFill>
                          <a:effectLst/>
                          <a:latin typeface="+mj-lt"/>
                        </a:rPr>
                        <a:t>62%</a:t>
                      </a:r>
                    </a:p>
                  </a:txBody>
                  <a:tcPr marL="4763" marR="4763" marT="4763" marB="0" anchor="ctr"/>
                </a:tc>
                <a:tc>
                  <a:txBody>
                    <a:bodyPr/>
                    <a:lstStyle/>
                    <a:p>
                      <a:pPr algn="ctr" fontAlgn="ctr"/>
                      <a:r>
                        <a:rPr lang="en-US" sz="1800" b="0" i="1" u="none" strike="noStrike">
                          <a:solidFill>
                            <a:srgbClr val="000000"/>
                          </a:solidFill>
                          <a:effectLst/>
                          <a:latin typeface="+mj-lt"/>
                        </a:rPr>
                        <a:t>74%</a:t>
                      </a:r>
                    </a:p>
                  </a:txBody>
                  <a:tcPr marL="4763" marR="4763" marT="4763" marB="0" anchor="ctr"/>
                </a:tc>
                <a:extLst>
                  <a:ext uri="{0D108BD9-81ED-4DB2-BD59-A6C34878D82A}">
                    <a16:rowId xmlns:a16="http://schemas.microsoft.com/office/drawing/2014/main" val="3910646588"/>
                  </a:ext>
                </a:extLst>
              </a:tr>
              <a:tr h="100364">
                <a:tc>
                  <a:txBody>
                    <a:bodyPr/>
                    <a:lstStyle/>
                    <a:p>
                      <a:pPr algn="ctr" fontAlgn="b">
                        <a:lnSpc>
                          <a:spcPts val="1600"/>
                        </a:lnSpc>
                      </a:pPr>
                      <a:r>
                        <a:rPr lang="en-US" sz="1800" b="0" i="0" u="none" strike="noStrike">
                          <a:solidFill>
                            <a:srgbClr val="000000"/>
                          </a:solidFill>
                          <a:effectLst/>
                          <a:latin typeface="+mj-lt"/>
                        </a:rPr>
                        <a:t>Crime</a:t>
                      </a:r>
                    </a:p>
                  </a:txBody>
                  <a:tcPr marL="4763" marR="4763" marT="4763" marB="0" anchor="ctr"/>
                </a:tc>
                <a:tc>
                  <a:txBody>
                    <a:bodyPr/>
                    <a:lstStyle/>
                    <a:p>
                      <a:pPr algn="ctr" fontAlgn="ctr"/>
                      <a:r>
                        <a:rPr lang="en-US" sz="1800" b="1" i="0" u="none" strike="noStrike">
                          <a:solidFill>
                            <a:srgbClr val="000000"/>
                          </a:solidFill>
                          <a:effectLst/>
                          <a:latin typeface="+mj-lt"/>
                        </a:rPr>
                        <a:t>71%</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76%</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69%</a:t>
                      </a:r>
                    </a:p>
                  </a:txBody>
                  <a:tcPr marL="4763" marR="4763" marT="4763" marB="0" anchor="ctr"/>
                </a:tc>
                <a:tc>
                  <a:txBody>
                    <a:bodyPr/>
                    <a:lstStyle/>
                    <a:p>
                      <a:pPr algn="ctr" fontAlgn="ctr"/>
                      <a:r>
                        <a:rPr lang="en-US" sz="1800" b="0" i="0" u="none" strike="noStrike">
                          <a:solidFill>
                            <a:srgbClr val="000000"/>
                          </a:solidFill>
                          <a:effectLst/>
                          <a:latin typeface="+mj-lt"/>
                        </a:rPr>
                        <a:t>68%</a:t>
                      </a:r>
                    </a:p>
                  </a:txBody>
                  <a:tcPr marL="4763" marR="4763" marT="4763" marB="0" anchor="ctr"/>
                </a:tc>
                <a:tc>
                  <a:txBody>
                    <a:bodyPr/>
                    <a:lstStyle/>
                    <a:p>
                      <a:pPr algn="ctr" fontAlgn="ctr"/>
                      <a:r>
                        <a:rPr lang="en-US" sz="1800" b="0" i="0" u="none" strike="noStrike">
                          <a:solidFill>
                            <a:srgbClr val="000000"/>
                          </a:solidFill>
                          <a:effectLst/>
                          <a:latin typeface="+mj-lt"/>
                        </a:rPr>
                        <a:t>62%</a:t>
                      </a:r>
                    </a:p>
                  </a:txBody>
                  <a:tcPr marL="4763" marR="4763" marT="4763" marB="0" anchor="ctr"/>
                </a:tc>
                <a:tc>
                  <a:txBody>
                    <a:bodyPr/>
                    <a:lstStyle/>
                    <a:p>
                      <a:pPr algn="ctr" fontAlgn="ctr"/>
                      <a:r>
                        <a:rPr lang="en-US" sz="1800" b="0" i="1" u="none" strike="noStrike">
                          <a:solidFill>
                            <a:srgbClr val="000000"/>
                          </a:solidFill>
                          <a:effectLst/>
                          <a:latin typeface="+mj-lt"/>
                        </a:rPr>
                        <a:t>72%</a:t>
                      </a:r>
                    </a:p>
                  </a:txBody>
                  <a:tcPr marL="4763" marR="4763" marT="4763" marB="0" anchor="ctr"/>
                </a:tc>
                <a:extLst>
                  <a:ext uri="{0D108BD9-81ED-4DB2-BD59-A6C34878D82A}">
                    <a16:rowId xmlns:a16="http://schemas.microsoft.com/office/drawing/2014/main" val="2803810122"/>
                  </a:ext>
                </a:extLst>
              </a:tr>
              <a:tr h="100364">
                <a:tc>
                  <a:txBody>
                    <a:bodyPr/>
                    <a:lstStyle/>
                    <a:p>
                      <a:pPr algn="ctr" fontAlgn="b">
                        <a:lnSpc>
                          <a:spcPts val="1600"/>
                        </a:lnSpc>
                      </a:pPr>
                      <a:r>
                        <a:rPr lang="en-US" sz="1800" b="0" i="0" u="none" strike="noStrike">
                          <a:solidFill>
                            <a:srgbClr val="000000"/>
                          </a:solidFill>
                          <a:effectLst/>
                          <a:latin typeface="+mj-lt"/>
                        </a:rPr>
                        <a:t>^Gun violence</a:t>
                      </a:r>
                    </a:p>
                  </a:txBody>
                  <a:tcPr marL="4763" marR="4763" marT="4763" marB="0" anchor="ctr"/>
                </a:tc>
                <a:tc>
                  <a:txBody>
                    <a:bodyPr/>
                    <a:lstStyle/>
                    <a:p>
                      <a:pPr algn="ctr" fontAlgn="ctr"/>
                      <a:r>
                        <a:rPr lang="en-US" sz="1800" b="1" i="0" u="none" strike="noStrike">
                          <a:solidFill>
                            <a:srgbClr val="000000"/>
                          </a:solidFill>
                          <a:effectLst/>
                          <a:latin typeface="+mj-lt"/>
                        </a:rPr>
                        <a:t>63%</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67%</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74%</a:t>
                      </a:r>
                    </a:p>
                  </a:txBody>
                  <a:tcPr marL="4763" marR="4763" marT="4763" marB="0" anchor="ctr"/>
                </a:tc>
                <a:tc>
                  <a:txBody>
                    <a:bodyPr/>
                    <a:lstStyle/>
                    <a:p>
                      <a:pPr algn="ctr" fontAlgn="ctr"/>
                      <a:r>
                        <a:rPr lang="en-US" sz="1800" b="0" i="0" u="none" strike="noStrike">
                          <a:solidFill>
                            <a:srgbClr val="000000"/>
                          </a:solidFill>
                          <a:effectLst/>
                          <a:latin typeface="+mj-lt"/>
                        </a:rPr>
                        <a:t>66%</a:t>
                      </a:r>
                    </a:p>
                  </a:txBody>
                  <a:tcPr marL="4763" marR="4763" marT="4763" marB="0" anchor="ctr"/>
                </a:tc>
                <a:tc>
                  <a:txBody>
                    <a:bodyPr/>
                    <a:lstStyle/>
                    <a:p>
                      <a:pPr algn="ctr" fontAlgn="ctr"/>
                      <a:r>
                        <a:rPr lang="en-US" sz="1800" b="0" i="0" u="none" strike="noStrike">
                          <a:solidFill>
                            <a:srgbClr val="000000"/>
                          </a:solidFill>
                          <a:effectLst/>
                          <a:latin typeface="+mj-lt"/>
                        </a:rPr>
                        <a:t>61%</a:t>
                      </a:r>
                    </a:p>
                  </a:txBody>
                  <a:tcPr marL="4763" marR="4763" marT="4763" marB="0" anchor="ctr"/>
                </a:tc>
                <a:tc>
                  <a:txBody>
                    <a:bodyPr/>
                    <a:lstStyle/>
                    <a:p>
                      <a:pPr algn="ctr" fontAlgn="ctr"/>
                      <a:r>
                        <a:rPr lang="en-US" sz="1800" b="0" i="1" u="none" strike="noStrike" dirty="0">
                          <a:solidFill>
                            <a:srgbClr val="000000"/>
                          </a:solidFill>
                          <a:effectLst/>
                          <a:latin typeface="+mj-lt"/>
                        </a:rPr>
                        <a:t>65%</a:t>
                      </a:r>
                    </a:p>
                  </a:txBody>
                  <a:tcPr marL="4763" marR="4763" marT="4763" marB="0" anchor="ctr"/>
                </a:tc>
                <a:extLst>
                  <a:ext uri="{0D108BD9-81ED-4DB2-BD59-A6C34878D82A}">
                    <a16:rowId xmlns:a16="http://schemas.microsoft.com/office/drawing/2014/main" val="4246048080"/>
                  </a:ext>
                </a:extLst>
              </a:tr>
              <a:tr h="147863">
                <a:tc>
                  <a:txBody>
                    <a:bodyPr/>
                    <a:lstStyle/>
                    <a:p>
                      <a:pPr algn="ctr" fontAlgn="b">
                        <a:lnSpc>
                          <a:spcPts val="1600"/>
                        </a:lnSpc>
                      </a:pPr>
                      <a:r>
                        <a:rPr lang="en-US" sz="1800" b="0" i="0" u="none" strike="noStrike" dirty="0">
                          <a:solidFill>
                            <a:srgbClr val="000000"/>
                          </a:solidFill>
                          <a:effectLst/>
                          <a:latin typeface="+mj-lt"/>
                        </a:rPr>
                        <a:t>The quality of K-12 public education</a:t>
                      </a:r>
                    </a:p>
                  </a:txBody>
                  <a:tcPr marL="4763" marR="4763" marT="4763" marB="0" anchor="ctr"/>
                </a:tc>
                <a:tc>
                  <a:txBody>
                    <a:bodyPr/>
                    <a:lstStyle/>
                    <a:p>
                      <a:pPr algn="ctr" fontAlgn="ctr"/>
                      <a:r>
                        <a:rPr lang="en-US" sz="1800" b="1" i="0" u="none" strike="noStrike">
                          <a:solidFill>
                            <a:srgbClr val="000000"/>
                          </a:solidFill>
                          <a:effectLst/>
                          <a:latin typeface="+mj-lt"/>
                        </a:rPr>
                        <a:t>60%</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66%</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45%</a:t>
                      </a:r>
                    </a:p>
                  </a:txBody>
                  <a:tcPr marL="4763" marR="4763" marT="4763" marB="0" anchor="ctr"/>
                </a:tc>
                <a:tc>
                  <a:txBody>
                    <a:bodyPr/>
                    <a:lstStyle/>
                    <a:p>
                      <a:pPr algn="ctr" fontAlgn="ctr"/>
                      <a:r>
                        <a:rPr lang="en-US" sz="1800" b="0" i="0" u="none" strike="noStrike">
                          <a:solidFill>
                            <a:srgbClr val="000000"/>
                          </a:solidFill>
                          <a:effectLst/>
                          <a:latin typeface="+mj-lt"/>
                        </a:rPr>
                        <a:t>55%</a:t>
                      </a:r>
                    </a:p>
                  </a:txBody>
                  <a:tcPr marL="4763" marR="4763" marT="4763" marB="0" anchor="ctr"/>
                </a:tc>
                <a:tc>
                  <a:txBody>
                    <a:bodyPr/>
                    <a:lstStyle/>
                    <a:p>
                      <a:pPr algn="ctr" fontAlgn="ctr"/>
                      <a:r>
                        <a:rPr lang="en-US" sz="1800" b="0" i="0" u="none" strike="noStrike">
                          <a:solidFill>
                            <a:srgbClr val="000000"/>
                          </a:solidFill>
                          <a:effectLst/>
                          <a:latin typeface="+mj-lt"/>
                        </a:rPr>
                        <a:t>57%</a:t>
                      </a:r>
                    </a:p>
                  </a:txBody>
                  <a:tcPr marL="4763" marR="4763" marT="4763" marB="0" anchor="ctr"/>
                </a:tc>
                <a:tc>
                  <a:txBody>
                    <a:bodyPr/>
                    <a:lstStyle/>
                    <a:p>
                      <a:pPr algn="ctr" fontAlgn="ctr"/>
                      <a:r>
                        <a:rPr lang="en-US" sz="1800" b="0" i="1" u="none" strike="noStrike">
                          <a:solidFill>
                            <a:srgbClr val="000000"/>
                          </a:solidFill>
                          <a:effectLst/>
                          <a:latin typeface="+mj-lt"/>
                        </a:rPr>
                        <a:t>61%</a:t>
                      </a:r>
                    </a:p>
                  </a:txBody>
                  <a:tcPr marL="4763" marR="4763" marT="4763" marB="0" anchor="ctr"/>
                </a:tc>
                <a:extLst>
                  <a:ext uri="{0D108BD9-81ED-4DB2-BD59-A6C34878D82A}">
                    <a16:rowId xmlns:a16="http://schemas.microsoft.com/office/drawing/2014/main" val="873374224"/>
                  </a:ext>
                </a:extLst>
              </a:tr>
              <a:tr h="100364">
                <a:tc>
                  <a:txBody>
                    <a:bodyPr/>
                    <a:lstStyle/>
                    <a:p>
                      <a:pPr algn="ctr" fontAlgn="b">
                        <a:lnSpc>
                          <a:spcPts val="1600"/>
                        </a:lnSpc>
                      </a:pPr>
                      <a:r>
                        <a:rPr lang="en-US" sz="1800" b="0" i="0" u="none" strike="noStrike">
                          <a:solidFill>
                            <a:srgbClr val="000000"/>
                          </a:solidFill>
                          <a:effectLst/>
                          <a:latin typeface="+mj-lt"/>
                        </a:rPr>
                        <a:t>The amount you pay in taxes</a:t>
                      </a:r>
                    </a:p>
                  </a:txBody>
                  <a:tcPr marL="4763" marR="4763" marT="4763" marB="0" anchor="ctr"/>
                </a:tc>
                <a:tc>
                  <a:txBody>
                    <a:bodyPr/>
                    <a:lstStyle/>
                    <a:p>
                      <a:pPr algn="ctr" fontAlgn="ctr"/>
                      <a:r>
                        <a:rPr lang="en-US" sz="1800" b="1" i="0" u="none" strike="noStrike">
                          <a:solidFill>
                            <a:srgbClr val="000000"/>
                          </a:solidFill>
                          <a:effectLst/>
                          <a:latin typeface="+mj-lt"/>
                        </a:rPr>
                        <a:t>59%</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57%</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51%</a:t>
                      </a:r>
                    </a:p>
                  </a:txBody>
                  <a:tcPr marL="4763" marR="4763" marT="4763" marB="0" anchor="ctr"/>
                </a:tc>
                <a:tc>
                  <a:txBody>
                    <a:bodyPr/>
                    <a:lstStyle/>
                    <a:p>
                      <a:pPr algn="ctr" fontAlgn="ctr"/>
                      <a:r>
                        <a:rPr lang="en-US" sz="1800" b="0" i="0" u="none" strike="noStrike">
                          <a:solidFill>
                            <a:srgbClr val="000000"/>
                          </a:solidFill>
                          <a:effectLst/>
                          <a:latin typeface="+mj-lt"/>
                        </a:rPr>
                        <a:t>53%</a:t>
                      </a:r>
                    </a:p>
                  </a:txBody>
                  <a:tcPr marL="4763" marR="4763" marT="4763" marB="0" anchor="ctr"/>
                </a:tc>
                <a:tc>
                  <a:txBody>
                    <a:bodyPr/>
                    <a:lstStyle/>
                    <a:p>
                      <a:pPr algn="ctr" fontAlgn="ctr"/>
                      <a:r>
                        <a:rPr lang="en-US" sz="1800" b="0" i="0" u="none" strike="noStrike">
                          <a:solidFill>
                            <a:srgbClr val="000000"/>
                          </a:solidFill>
                          <a:effectLst/>
                          <a:latin typeface="+mj-lt"/>
                        </a:rPr>
                        <a:t>50%</a:t>
                      </a:r>
                    </a:p>
                  </a:txBody>
                  <a:tcPr marL="4763" marR="4763" marT="4763" marB="0" anchor="ctr"/>
                </a:tc>
                <a:tc>
                  <a:txBody>
                    <a:bodyPr/>
                    <a:lstStyle/>
                    <a:p>
                      <a:pPr algn="ctr" fontAlgn="ctr"/>
                      <a:r>
                        <a:rPr lang="en-US" sz="1800" b="0" i="1" u="none" strike="noStrike" dirty="0">
                          <a:solidFill>
                            <a:srgbClr val="000000"/>
                          </a:solidFill>
                          <a:effectLst/>
                          <a:latin typeface="+mj-lt"/>
                        </a:rPr>
                        <a:t>57%</a:t>
                      </a:r>
                    </a:p>
                  </a:txBody>
                  <a:tcPr marL="4763" marR="4763" marT="4763" marB="0" anchor="ctr"/>
                </a:tc>
                <a:extLst>
                  <a:ext uri="{0D108BD9-81ED-4DB2-BD59-A6C34878D82A}">
                    <a16:rowId xmlns:a16="http://schemas.microsoft.com/office/drawing/2014/main" val="3199046777"/>
                  </a:ext>
                </a:extLst>
              </a:tr>
              <a:tr h="173734">
                <a:tc>
                  <a:txBody>
                    <a:bodyPr/>
                    <a:lstStyle/>
                    <a:p>
                      <a:pPr algn="ctr" fontAlgn="b">
                        <a:lnSpc>
                          <a:spcPts val="1600"/>
                        </a:lnSpc>
                      </a:pPr>
                      <a:r>
                        <a:rPr lang="en-US" sz="1800" b="0" i="0" u="none" strike="noStrike" dirty="0">
                          <a:solidFill>
                            <a:srgbClr val="000000"/>
                          </a:solidFill>
                          <a:effectLst/>
                          <a:latin typeface="+mj-lt"/>
                        </a:rPr>
                        <a:t>The lack of affordable childcare </a:t>
                      </a:r>
                      <a:br>
                        <a:rPr lang="en-US" sz="1800" b="0" i="0" u="none" strike="noStrike" dirty="0">
                          <a:solidFill>
                            <a:srgbClr val="000000"/>
                          </a:solidFill>
                          <a:effectLst/>
                          <a:latin typeface="+mj-lt"/>
                        </a:rPr>
                      </a:br>
                      <a:r>
                        <a:rPr lang="en-US" sz="1800" b="0" i="0" u="none" strike="noStrike" dirty="0">
                          <a:solidFill>
                            <a:srgbClr val="000000"/>
                          </a:solidFill>
                          <a:effectLst/>
                          <a:latin typeface="+mj-lt"/>
                        </a:rPr>
                        <a:t>and pre-school for parents</a:t>
                      </a:r>
                    </a:p>
                  </a:txBody>
                  <a:tcPr marL="4763" marR="4763" marT="4763" marB="0" anchor="ctr"/>
                </a:tc>
                <a:tc>
                  <a:txBody>
                    <a:bodyPr/>
                    <a:lstStyle/>
                    <a:p>
                      <a:pPr algn="ctr" fontAlgn="ctr"/>
                      <a:r>
                        <a:rPr lang="en-US" sz="1800" b="1" i="0" u="none" strike="noStrike" dirty="0">
                          <a:solidFill>
                            <a:srgbClr val="000000"/>
                          </a:solidFill>
                          <a:effectLst/>
                          <a:latin typeface="+mj-lt"/>
                        </a:rPr>
                        <a:t>59%</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59%</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56%</a:t>
                      </a:r>
                    </a:p>
                  </a:txBody>
                  <a:tcPr marL="4763" marR="4763" marT="4763" marB="0" anchor="ctr"/>
                </a:tc>
                <a:tc>
                  <a:txBody>
                    <a:bodyPr/>
                    <a:lstStyle/>
                    <a:p>
                      <a:pPr algn="ctr" fontAlgn="ctr"/>
                      <a:r>
                        <a:rPr lang="en-US" sz="1800" b="0" i="0" u="none" strike="noStrike">
                          <a:solidFill>
                            <a:srgbClr val="000000"/>
                          </a:solidFill>
                          <a:effectLst/>
                          <a:latin typeface="+mj-lt"/>
                        </a:rPr>
                        <a:t>62%</a:t>
                      </a:r>
                    </a:p>
                  </a:txBody>
                  <a:tcPr marL="4763" marR="4763" marT="4763" marB="0" anchor="ctr"/>
                </a:tc>
                <a:tc>
                  <a:txBody>
                    <a:bodyPr/>
                    <a:lstStyle/>
                    <a:p>
                      <a:pPr algn="ctr" fontAlgn="ctr"/>
                      <a:r>
                        <a:rPr lang="en-US" sz="1800" b="0" i="0" u="none" strike="noStrike">
                          <a:solidFill>
                            <a:srgbClr val="000000"/>
                          </a:solidFill>
                          <a:effectLst/>
                          <a:latin typeface="+mj-lt"/>
                        </a:rPr>
                        <a:t>64%</a:t>
                      </a:r>
                    </a:p>
                  </a:txBody>
                  <a:tcPr marL="4763" marR="4763" marT="4763" marB="0" anchor="ctr"/>
                </a:tc>
                <a:tc>
                  <a:txBody>
                    <a:bodyPr/>
                    <a:lstStyle/>
                    <a:p>
                      <a:pPr algn="ctr" fontAlgn="ctr"/>
                      <a:r>
                        <a:rPr lang="en-US" sz="1800" b="0" i="1" u="none" strike="noStrike" dirty="0">
                          <a:solidFill>
                            <a:srgbClr val="000000"/>
                          </a:solidFill>
                          <a:effectLst/>
                          <a:latin typeface="+mj-lt"/>
                        </a:rPr>
                        <a:t>61%</a:t>
                      </a:r>
                    </a:p>
                  </a:txBody>
                  <a:tcPr marL="4763" marR="4763" marT="4763" marB="0" anchor="ctr"/>
                </a:tc>
                <a:extLst>
                  <a:ext uri="{0D108BD9-81ED-4DB2-BD59-A6C34878D82A}">
                    <a16:rowId xmlns:a16="http://schemas.microsoft.com/office/drawing/2014/main" val="3662285353"/>
                  </a:ext>
                </a:extLst>
              </a:tr>
              <a:tr h="100364">
                <a:tc>
                  <a:txBody>
                    <a:bodyPr/>
                    <a:lstStyle/>
                    <a:p>
                      <a:pPr algn="ctr" fontAlgn="b">
                        <a:lnSpc>
                          <a:spcPts val="1600"/>
                        </a:lnSpc>
                      </a:pPr>
                      <a:r>
                        <a:rPr lang="en-US" sz="1800" b="0" i="0" u="none" strike="noStrike" dirty="0">
                          <a:solidFill>
                            <a:srgbClr val="000000"/>
                          </a:solidFill>
                          <a:effectLst/>
                          <a:latin typeface="+mj-lt"/>
                        </a:rPr>
                        <a:t>Climate change</a:t>
                      </a:r>
                    </a:p>
                  </a:txBody>
                  <a:tcPr marL="4763" marR="4763" marT="4763" marB="0" anchor="ctr"/>
                </a:tc>
                <a:tc>
                  <a:txBody>
                    <a:bodyPr/>
                    <a:lstStyle/>
                    <a:p>
                      <a:pPr algn="ctr" fontAlgn="ctr"/>
                      <a:r>
                        <a:rPr lang="en-US" sz="1800" b="1" i="0" u="none" strike="noStrike">
                          <a:solidFill>
                            <a:srgbClr val="000000"/>
                          </a:solidFill>
                          <a:effectLst/>
                          <a:latin typeface="+mj-lt"/>
                        </a:rPr>
                        <a:t>53%</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54%</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55%</a:t>
                      </a:r>
                    </a:p>
                  </a:txBody>
                  <a:tcPr marL="4763" marR="4763" marT="4763" marB="0" anchor="ctr"/>
                </a:tc>
                <a:tc>
                  <a:txBody>
                    <a:bodyPr/>
                    <a:lstStyle/>
                    <a:p>
                      <a:pPr algn="ctr" fontAlgn="ctr"/>
                      <a:r>
                        <a:rPr lang="en-US" sz="1800" b="0" i="0" u="none" strike="noStrike">
                          <a:solidFill>
                            <a:srgbClr val="000000"/>
                          </a:solidFill>
                          <a:effectLst/>
                          <a:latin typeface="+mj-lt"/>
                        </a:rPr>
                        <a:t>61%</a:t>
                      </a:r>
                    </a:p>
                  </a:txBody>
                  <a:tcPr marL="4763" marR="4763" marT="4763" marB="0" anchor="ctr"/>
                </a:tc>
                <a:tc>
                  <a:txBody>
                    <a:bodyPr/>
                    <a:lstStyle/>
                    <a:p>
                      <a:pPr algn="ctr" fontAlgn="ctr"/>
                      <a:r>
                        <a:rPr lang="en-US" sz="1800" b="0" i="0" u="none" strike="noStrike">
                          <a:solidFill>
                            <a:srgbClr val="000000"/>
                          </a:solidFill>
                          <a:effectLst/>
                          <a:latin typeface="+mj-lt"/>
                        </a:rPr>
                        <a:t>52%</a:t>
                      </a:r>
                    </a:p>
                  </a:txBody>
                  <a:tcPr marL="4763" marR="4763" marT="4763" marB="0" anchor="ctr"/>
                </a:tc>
                <a:tc>
                  <a:txBody>
                    <a:bodyPr/>
                    <a:lstStyle/>
                    <a:p>
                      <a:pPr algn="ctr" fontAlgn="ctr"/>
                      <a:r>
                        <a:rPr lang="en-US" sz="1800" b="0" i="1" u="none" strike="noStrike" dirty="0">
                          <a:solidFill>
                            <a:srgbClr val="000000"/>
                          </a:solidFill>
                          <a:effectLst/>
                          <a:latin typeface="+mj-lt"/>
                        </a:rPr>
                        <a:t>53%</a:t>
                      </a:r>
                    </a:p>
                  </a:txBody>
                  <a:tcPr marL="4763" marR="4763" marT="4763" marB="0" anchor="ctr"/>
                </a:tc>
                <a:extLst>
                  <a:ext uri="{0D108BD9-81ED-4DB2-BD59-A6C34878D82A}">
                    <a16:rowId xmlns:a16="http://schemas.microsoft.com/office/drawing/2014/main" val="630459180"/>
                  </a:ext>
                </a:extLst>
              </a:tr>
              <a:tr h="147863">
                <a:tc>
                  <a:txBody>
                    <a:bodyPr/>
                    <a:lstStyle/>
                    <a:p>
                      <a:pPr algn="ctr" fontAlgn="b">
                        <a:lnSpc>
                          <a:spcPts val="1600"/>
                        </a:lnSpc>
                      </a:pPr>
                      <a:r>
                        <a:rPr lang="en-US" sz="1800" b="0" i="0" u="none" strike="noStrike" dirty="0">
                          <a:solidFill>
                            <a:srgbClr val="000000"/>
                          </a:solidFill>
                          <a:effectLst/>
                          <a:latin typeface="+mj-lt"/>
                        </a:rPr>
                        <a:t>A lack of afterschool programs </a:t>
                      </a:r>
                    </a:p>
                    <a:p>
                      <a:pPr algn="ctr" fontAlgn="b">
                        <a:lnSpc>
                          <a:spcPts val="1600"/>
                        </a:lnSpc>
                      </a:pPr>
                      <a:r>
                        <a:rPr lang="en-US" sz="1800" b="0" i="0" u="none" strike="noStrike" dirty="0">
                          <a:solidFill>
                            <a:srgbClr val="000000"/>
                          </a:solidFill>
                          <a:effectLst/>
                          <a:latin typeface="+mj-lt"/>
                        </a:rPr>
                        <a:t>for youth</a:t>
                      </a:r>
                    </a:p>
                  </a:txBody>
                  <a:tcPr marL="4763" marR="4763" marT="4763" marB="0" anchor="ctr"/>
                </a:tc>
                <a:tc>
                  <a:txBody>
                    <a:bodyPr/>
                    <a:lstStyle/>
                    <a:p>
                      <a:pPr algn="ctr" fontAlgn="ctr"/>
                      <a:r>
                        <a:rPr lang="en-US" sz="1800" b="1" i="0" u="none" strike="noStrike" dirty="0">
                          <a:solidFill>
                            <a:srgbClr val="000000"/>
                          </a:solidFill>
                          <a:effectLst/>
                          <a:latin typeface="+mj-lt"/>
                        </a:rPr>
                        <a:t>49%</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53%</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42%</a:t>
                      </a:r>
                    </a:p>
                  </a:txBody>
                  <a:tcPr marL="4763" marR="4763" marT="4763" marB="0" anchor="ctr"/>
                </a:tc>
                <a:tc>
                  <a:txBody>
                    <a:bodyPr/>
                    <a:lstStyle/>
                    <a:p>
                      <a:pPr algn="ctr" fontAlgn="ctr"/>
                      <a:r>
                        <a:rPr lang="en-US" sz="1800" b="0" i="0" u="none" strike="noStrike">
                          <a:solidFill>
                            <a:srgbClr val="000000"/>
                          </a:solidFill>
                          <a:effectLst/>
                          <a:latin typeface="+mj-lt"/>
                        </a:rPr>
                        <a:t>50%</a:t>
                      </a:r>
                    </a:p>
                  </a:txBody>
                  <a:tcPr marL="4763" marR="4763" marT="4763" marB="0" anchor="ctr"/>
                </a:tc>
                <a:tc>
                  <a:txBody>
                    <a:bodyPr/>
                    <a:lstStyle/>
                    <a:p>
                      <a:pPr algn="ctr" fontAlgn="ctr"/>
                      <a:r>
                        <a:rPr lang="en-US" sz="1800" b="0" i="0" u="none" strike="noStrike">
                          <a:solidFill>
                            <a:srgbClr val="000000"/>
                          </a:solidFill>
                          <a:effectLst/>
                          <a:latin typeface="+mj-lt"/>
                        </a:rPr>
                        <a:t>45%</a:t>
                      </a:r>
                    </a:p>
                  </a:txBody>
                  <a:tcPr marL="4763" marR="4763" marT="4763" marB="0" anchor="ctr"/>
                </a:tc>
                <a:tc>
                  <a:txBody>
                    <a:bodyPr/>
                    <a:lstStyle/>
                    <a:p>
                      <a:pPr algn="ctr" fontAlgn="ctr"/>
                      <a:r>
                        <a:rPr lang="en-US" sz="1800" b="0" i="1" u="none" strike="noStrike" dirty="0">
                          <a:solidFill>
                            <a:srgbClr val="000000"/>
                          </a:solidFill>
                          <a:effectLst/>
                          <a:latin typeface="+mj-lt"/>
                        </a:rPr>
                        <a:t>51%</a:t>
                      </a:r>
                    </a:p>
                  </a:txBody>
                  <a:tcPr marL="4763" marR="4763" marT="4763" marB="0" anchor="ctr"/>
                </a:tc>
                <a:extLst>
                  <a:ext uri="{0D108BD9-81ED-4DB2-BD59-A6C34878D82A}">
                    <a16:rowId xmlns:a16="http://schemas.microsoft.com/office/drawing/2014/main" val="1448054582"/>
                  </a:ext>
                </a:extLst>
              </a:tr>
            </a:tbl>
          </a:graphicData>
        </a:graphic>
      </p:graphicFrame>
      <p:sp>
        <p:nvSpPr>
          <p:cNvPr id="5" name="TextBox 4">
            <a:extLst>
              <a:ext uri="{FF2B5EF4-FFF2-40B4-BE49-F238E27FC236}">
                <a16:creationId xmlns:a16="http://schemas.microsoft.com/office/drawing/2014/main" id="{BF4C6BD1-BAC9-4DCF-A721-FBB060FD618A}"/>
              </a:ext>
            </a:extLst>
          </p:cNvPr>
          <p:cNvSpPr txBox="1"/>
          <p:nvPr/>
        </p:nvSpPr>
        <p:spPr>
          <a:xfrm>
            <a:off x="-59267" y="760219"/>
            <a:ext cx="9128760" cy="338554"/>
          </a:xfrm>
          <a:prstGeom prst="rect">
            <a:avLst/>
          </a:prstGeom>
          <a:noFill/>
        </p:spPr>
        <p:txBody>
          <a:bodyPr wrap="square" rtlCol="0">
            <a:spAutoFit/>
          </a:bodyPr>
          <a:lstStyle/>
          <a:p>
            <a:pPr algn="ctr"/>
            <a:r>
              <a:rPr lang="en-US" sz="1600" i="1" dirty="0"/>
              <a:t>Extremely/Very Serious Problem</a:t>
            </a:r>
          </a:p>
        </p:txBody>
      </p:sp>
      <p:sp>
        <p:nvSpPr>
          <p:cNvPr id="6" name="Title 5">
            <a:extLst>
              <a:ext uri="{FF2B5EF4-FFF2-40B4-BE49-F238E27FC236}">
                <a16:creationId xmlns:a16="http://schemas.microsoft.com/office/drawing/2014/main" id="{19D6ED2A-8EFB-8B6A-65AB-4029E80D6C8B}"/>
              </a:ext>
            </a:extLst>
          </p:cNvPr>
          <p:cNvSpPr>
            <a:spLocks noGrp="1"/>
          </p:cNvSpPr>
          <p:nvPr>
            <p:ph type="title"/>
          </p:nvPr>
        </p:nvSpPr>
        <p:spPr/>
        <p:txBody>
          <a:bodyPr/>
          <a:lstStyle/>
          <a:p>
            <a:r>
              <a:rPr lang="en-US" dirty="0"/>
              <a:t>Issue Concerns by Race/Ethnicity</a:t>
            </a:r>
          </a:p>
        </p:txBody>
      </p:sp>
    </p:spTree>
    <p:extLst>
      <p:ext uri="{BB962C8B-B14F-4D97-AF65-F5344CB8AC3E}">
        <p14:creationId xmlns:p14="http://schemas.microsoft.com/office/powerpoint/2010/main" val="2890547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A7EE8BA-6626-4705-973D-E9D63A4C7BF8}"/>
              </a:ext>
            </a:extLst>
          </p:cNvPr>
          <p:cNvSpPr>
            <a:spLocks noGrp="1"/>
          </p:cNvSpPr>
          <p:nvPr>
            <p:ph type="body" sz="quarter" idx="10"/>
          </p:nvPr>
        </p:nvSpPr>
        <p:spPr/>
        <p:txBody>
          <a:bodyPr/>
          <a:lstStyle/>
          <a:p>
            <a:r>
              <a:rPr lang="en-US" dirty="0"/>
              <a:t>Q3.</a:t>
            </a:r>
            <a:r>
              <a:rPr lang="en-US" sz="1000" i="1" dirty="0">
                <a:effectLst/>
                <a:latin typeface="+mj-lt"/>
                <a:ea typeface="Times New Roman" panose="02020603050405020304" pitchFamily="18" charset="0"/>
                <a:cs typeface="Times New Roman" panose="02020603050405020304" pitchFamily="18" charset="0"/>
              </a:rPr>
              <a:t> I’m going to read you a list of issues that some people say are problems in California. Please tell me whether you think it is an extremely serious problem, </a:t>
            </a:r>
            <a:br>
              <a:rPr lang="en-US" sz="1000" i="1" dirty="0">
                <a:effectLst/>
                <a:latin typeface="+mj-lt"/>
                <a:ea typeface="Times New Roman" panose="02020603050405020304" pitchFamily="18" charset="0"/>
                <a:cs typeface="Times New Roman" panose="02020603050405020304" pitchFamily="18" charset="0"/>
              </a:rPr>
            </a:br>
            <a:r>
              <a:rPr lang="en-US" sz="1000" i="1" dirty="0">
                <a:effectLst/>
                <a:latin typeface="+mj-lt"/>
                <a:ea typeface="Times New Roman" panose="02020603050405020304" pitchFamily="18" charset="0"/>
                <a:cs typeface="Times New Roman" panose="02020603050405020304" pitchFamily="18" charset="0"/>
              </a:rPr>
              <a:t>a very serious problem, a somewhat serious problem, or not a serious a problem in California. </a:t>
            </a:r>
            <a:r>
              <a:rPr lang="en-US" dirty="0"/>
              <a:t> ^Not Part of Split Sample</a:t>
            </a:r>
          </a:p>
        </p:txBody>
      </p:sp>
      <p:graphicFrame>
        <p:nvGraphicFramePr>
          <p:cNvPr id="4" name="Table 4">
            <a:extLst>
              <a:ext uri="{FF2B5EF4-FFF2-40B4-BE49-F238E27FC236}">
                <a16:creationId xmlns:a16="http://schemas.microsoft.com/office/drawing/2014/main" id="{3AED89E7-B8F9-4D95-94ED-0CDCFA6D6884}"/>
              </a:ext>
            </a:extLst>
          </p:cNvPr>
          <p:cNvGraphicFramePr>
            <a:graphicFrameLocks noGrp="1"/>
          </p:cNvGraphicFramePr>
          <p:nvPr>
            <p:extLst>
              <p:ext uri="{D42A27DB-BD31-4B8C-83A1-F6EECF244321}">
                <p14:modId xmlns:p14="http://schemas.microsoft.com/office/powerpoint/2010/main" val="3193438523"/>
              </p:ext>
            </p:extLst>
          </p:nvPr>
        </p:nvGraphicFramePr>
        <p:xfrm>
          <a:off x="147118" y="1345690"/>
          <a:ext cx="8849765" cy="4880033"/>
        </p:xfrm>
        <a:graphic>
          <a:graphicData uri="http://schemas.openxmlformats.org/drawingml/2006/table">
            <a:tbl>
              <a:tblPr firstRow="1" bandRow="1">
                <a:tableStyleId>{93296810-A885-4BE3-A3E7-6D5BEEA58F35}</a:tableStyleId>
              </a:tblPr>
              <a:tblGrid>
                <a:gridCol w="3762859">
                  <a:extLst>
                    <a:ext uri="{9D8B030D-6E8A-4147-A177-3AD203B41FA5}">
                      <a16:colId xmlns:a16="http://schemas.microsoft.com/office/drawing/2014/main" val="2563863929"/>
                    </a:ext>
                  </a:extLst>
                </a:gridCol>
                <a:gridCol w="816746">
                  <a:extLst>
                    <a:ext uri="{9D8B030D-6E8A-4147-A177-3AD203B41FA5}">
                      <a16:colId xmlns:a16="http://schemas.microsoft.com/office/drawing/2014/main" val="1099831682"/>
                    </a:ext>
                  </a:extLst>
                </a:gridCol>
                <a:gridCol w="967666">
                  <a:extLst>
                    <a:ext uri="{9D8B030D-6E8A-4147-A177-3AD203B41FA5}">
                      <a16:colId xmlns:a16="http://schemas.microsoft.com/office/drawing/2014/main" val="2950452391"/>
                    </a:ext>
                  </a:extLst>
                </a:gridCol>
                <a:gridCol w="896645">
                  <a:extLst>
                    <a:ext uri="{9D8B030D-6E8A-4147-A177-3AD203B41FA5}">
                      <a16:colId xmlns:a16="http://schemas.microsoft.com/office/drawing/2014/main" val="2895830701"/>
                    </a:ext>
                  </a:extLst>
                </a:gridCol>
                <a:gridCol w="941033">
                  <a:extLst>
                    <a:ext uri="{9D8B030D-6E8A-4147-A177-3AD203B41FA5}">
                      <a16:colId xmlns:a16="http://schemas.microsoft.com/office/drawing/2014/main" val="1387612060"/>
                    </a:ext>
                  </a:extLst>
                </a:gridCol>
                <a:gridCol w="763479">
                  <a:extLst>
                    <a:ext uri="{9D8B030D-6E8A-4147-A177-3AD203B41FA5}">
                      <a16:colId xmlns:a16="http://schemas.microsoft.com/office/drawing/2014/main" val="2466832935"/>
                    </a:ext>
                  </a:extLst>
                </a:gridCol>
                <a:gridCol w="701337">
                  <a:extLst>
                    <a:ext uri="{9D8B030D-6E8A-4147-A177-3AD203B41FA5}">
                      <a16:colId xmlns:a16="http://schemas.microsoft.com/office/drawing/2014/main" val="971914008"/>
                    </a:ext>
                  </a:extLst>
                </a:gridCol>
              </a:tblGrid>
              <a:tr h="274320">
                <a:tc rowSpan="2">
                  <a:txBody>
                    <a:bodyPr/>
                    <a:lstStyle/>
                    <a:p>
                      <a:pPr algn="ctr">
                        <a:lnSpc>
                          <a:spcPts val="1600"/>
                        </a:lnSpc>
                      </a:pPr>
                      <a:r>
                        <a:rPr lang="en-US" sz="1800" dirty="0">
                          <a:solidFill>
                            <a:schemeClr val="bg1"/>
                          </a:solidFill>
                          <a:latin typeface="+mj-lt"/>
                        </a:rPr>
                        <a:t>Issue</a:t>
                      </a:r>
                    </a:p>
                  </a:txBody>
                  <a:tcPr anchor="ctr">
                    <a:solidFill>
                      <a:schemeClr val="accent4"/>
                    </a:solidFill>
                  </a:tcPr>
                </a:tc>
                <a:tc rowSpan="2">
                  <a:txBody>
                    <a:bodyPr/>
                    <a:lstStyle/>
                    <a:p>
                      <a:pPr algn="ctr">
                        <a:lnSpc>
                          <a:spcPts val="1600"/>
                        </a:lnSpc>
                      </a:pPr>
                      <a:r>
                        <a:rPr lang="en-US" sz="1800" dirty="0">
                          <a:solidFill>
                            <a:schemeClr val="bg1"/>
                          </a:solidFill>
                          <a:latin typeface="+mj-lt"/>
                        </a:rPr>
                        <a:t>All Voters</a:t>
                      </a:r>
                    </a:p>
                  </a:txBody>
                  <a:tcPr marT="0" marB="0" anchor="ctr">
                    <a:lnR w="38100" cap="flat" cmpd="sng" algn="ctr">
                      <a:solidFill>
                        <a:schemeClr val="accent3"/>
                      </a:solidFill>
                      <a:prstDash val="solid"/>
                      <a:round/>
                      <a:headEnd type="none" w="med" len="med"/>
                      <a:tailEnd type="none" w="med" len="med"/>
                    </a:lnR>
                    <a:solidFill>
                      <a:schemeClr val="accent4"/>
                    </a:solidFill>
                  </a:tcPr>
                </a:tc>
                <a:tc gridSpan="5">
                  <a:txBody>
                    <a:bodyPr/>
                    <a:lstStyle/>
                    <a:p>
                      <a:pPr algn="ctr">
                        <a:lnSpc>
                          <a:spcPts val="1600"/>
                        </a:lnSpc>
                      </a:pPr>
                      <a:r>
                        <a:rPr lang="en-US" sz="1800" dirty="0">
                          <a:solidFill>
                            <a:schemeClr val="bg1"/>
                          </a:solidFill>
                          <a:latin typeface="+mj-lt"/>
                        </a:rPr>
                        <a:t>Region</a:t>
                      </a:r>
                    </a:p>
                  </a:txBody>
                  <a:tcPr marT="0" marB="0" anchor="ctr">
                    <a:lnL w="381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solidFill>
                      <a:schemeClr val="accent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solidFill>
                      <a:schemeClr val="accent1"/>
                    </a:solidFill>
                  </a:tcPr>
                </a:tc>
                <a:extLst>
                  <a:ext uri="{0D108BD9-81ED-4DB2-BD59-A6C34878D82A}">
                    <a16:rowId xmlns:a16="http://schemas.microsoft.com/office/drawing/2014/main" val="3190792292"/>
                  </a:ext>
                </a:extLst>
              </a:tr>
              <a:tr h="721856">
                <a:tc vMerge="1">
                  <a:txBody>
                    <a:bodyPr/>
                    <a:lstStyle/>
                    <a:p>
                      <a:endParaRPr lang="en-US" dirty="0"/>
                    </a:p>
                  </a:txBody>
                  <a:tcPr>
                    <a:solidFill>
                      <a:schemeClr val="accent1"/>
                    </a:solidFill>
                  </a:tcPr>
                </a:tc>
                <a:tc vMerge="1">
                  <a:txBody>
                    <a:bodyPr/>
                    <a:lstStyle/>
                    <a:p>
                      <a:endParaRPr lang="en-US" dirty="0"/>
                    </a:p>
                  </a:txBody>
                  <a:tcPr>
                    <a:solidFill>
                      <a:schemeClr val="accent1"/>
                    </a:solidFill>
                  </a:tcPr>
                </a:tc>
                <a:tc>
                  <a:txBody>
                    <a:bodyPr/>
                    <a:lstStyle/>
                    <a:p>
                      <a:pPr algn="ctr" fontAlgn="b">
                        <a:lnSpc>
                          <a:spcPts val="1600"/>
                        </a:lnSpc>
                      </a:pPr>
                      <a:r>
                        <a:rPr lang="en-US" sz="1800" b="1" i="0" u="none" strike="noStrike" dirty="0">
                          <a:solidFill>
                            <a:srgbClr val="000000"/>
                          </a:solidFill>
                          <a:effectLst/>
                          <a:latin typeface="+mj-lt"/>
                        </a:rPr>
                        <a:t>Los Angeles County</a:t>
                      </a:r>
                    </a:p>
                  </a:txBody>
                  <a:tcPr marL="4763" marR="4763" marT="4763" marB="0" anchor="ctr">
                    <a:lnL w="381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lumMod val="40000"/>
                        <a:lumOff val="60000"/>
                      </a:schemeClr>
                    </a:solidFill>
                  </a:tcPr>
                </a:tc>
                <a:tc>
                  <a:txBody>
                    <a:bodyPr/>
                    <a:lstStyle/>
                    <a:p>
                      <a:pPr algn="ctr" fontAlgn="b">
                        <a:lnSpc>
                          <a:spcPts val="1600"/>
                        </a:lnSpc>
                      </a:pPr>
                      <a:r>
                        <a:rPr lang="en-US" sz="1800" b="1" i="0" u="none" strike="noStrike">
                          <a:solidFill>
                            <a:srgbClr val="000000"/>
                          </a:solidFill>
                          <a:effectLst/>
                          <a:latin typeface="+mj-lt"/>
                        </a:rPr>
                        <a:t>Inland Empire</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lumMod val="40000"/>
                        <a:lumOff val="60000"/>
                      </a:schemeClr>
                    </a:solidFill>
                  </a:tcPr>
                </a:tc>
                <a:tc>
                  <a:txBody>
                    <a:bodyPr/>
                    <a:lstStyle/>
                    <a:p>
                      <a:pPr algn="ctr" fontAlgn="b">
                        <a:lnSpc>
                          <a:spcPts val="1600"/>
                        </a:lnSpc>
                      </a:pPr>
                      <a:r>
                        <a:rPr lang="en-US" sz="1800" b="1" i="0" u="none" strike="noStrike" dirty="0">
                          <a:solidFill>
                            <a:srgbClr val="000000"/>
                          </a:solidFill>
                          <a:effectLst/>
                          <a:latin typeface="+mj-lt"/>
                        </a:rPr>
                        <a:t>Other </a:t>
                      </a:r>
                      <a:br>
                        <a:rPr lang="en-US" sz="1800" b="1" i="0" u="none" strike="noStrike" dirty="0">
                          <a:solidFill>
                            <a:srgbClr val="000000"/>
                          </a:solidFill>
                          <a:effectLst/>
                          <a:latin typeface="+mj-lt"/>
                        </a:rPr>
                      </a:br>
                      <a:r>
                        <a:rPr lang="en-US" sz="1800" b="1" i="0" u="none" strike="noStrike" dirty="0">
                          <a:solidFill>
                            <a:srgbClr val="000000"/>
                          </a:solidFill>
                          <a:effectLst/>
                          <a:latin typeface="+mj-lt"/>
                        </a:rPr>
                        <a:t>LA Area</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lumMod val="40000"/>
                        <a:lumOff val="60000"/>
                      </a:schemeClr>
                    </a:solidFill>
                  </a:tcPr>
                </a:tc>
                <a:tc>
                  <a:txBody>
                    <a:bodyPr/>
                    <a:lstStyle/>
                    <a:p>
                      <a:pPr algn="ctr" fontAlgn="b">
                        <a:lnSpc>
                          <a:spcPts val="1600"/>
                        </a:lnSpc>
                      </a:pPr>
                      <a:r>
                        <a:rPr lang="en-US" sz="1800" b="1" i="0" u="none" strike="noStrike" dirty="0">
                          <a:solidFill>
                            <a:srgbClr val="000000"/>
                          </a:solidFill>
                          <a:effectLst/>
                          <a:latin typeface="+mj-lt"/>
                        </a:rPr>
                        <a:t>Bay </a:t>
                      </a:r>
                      <a:br>
                        <a:rPr lang="en-US" sz="1800" b="1" i="0" u="none" strike="noStrike" dirty="0">
                          <a:solidFill>
                            <a:srgbClr val="000000"/>
                          </a:solidFill>
                          <a:effectLst/>
                          <a:latin typeface="+mj-lt"/>
                        </a:rPr>
                      </a:br>
                      <a:r>
                        <a:rPr lang="en-US" sz="1800" b="1" i="0" u="none" strike="noStrike" dirty="0">
                          <a:solidFill>
                            <a:srgbClr val="000000"/>
                          </a:solidFill>
                          <a:effectLst/>
                          <a:latin typeface="+mj-lt"/>
                        </a:rPr>
                        <a:t>Area</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lumMod val="40000"/>
                        <a:lumOff val="60000"/>
                      </a:schemeClr>
                    </a:solidFill>
                  </a:tcPr>
                </a:tc>
                <a:tc>
                  <a:txBody>
                    <a:bodyPr/>
                    <a:lstStyle/>
                    <a:p>
                      <a:pPr algn="ctr" fontAlgn="b">
                        <a:lnSpc>
                          <a:spcPts val="1600"/>
                        </a:lnSpc>
                      </a:pPr>
                      <a:r>
                        <a:rPr lang="en-US" sz="1800" b="1" i="0" u="none" strike="noStrike" dirty="0">
                          <a:solidFill>
                            <a:srgbClr val="000000"/>
                          </a:solidFill>
                          <a:effectLst/>
                          <a:latin typeface="+mj-lt"/>
                        </a:rPr>
                        <a:t>San Diego</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792830917"/>
                  </a:ext>
                </a:extLst>
              </a:tr>
              <a:tr h="265241">
                <a:tc>
                  <a:txBody>
                    <a:bodyPr/>
                    <a:lstStyle/>
                    <a:p>
                      <a:pPr algn="ctr" fontAlgn="b">
                        <a:lnSpc>
                          <a:spcPts val="1600"/>
                        </a:lnSpc>
                      </a:pPr>
                      <a:r>
                        <a:rPr lang="en-US" sz="1800" b="0" i="0" u="none" strike="noStrike" dirty="0">
                          <a:solidFill>
                            <a:srgbClr val="000000"/>
                          </a:solidFill>
                          <a:effectLst/>
                          <a:latin typeface="+mj-lt"/>
                        </a:rPr>
                        <a:t>Homelessness</a:t>
                      </a:r>
                    </a:p>
                  </a:txBody>
                  <a:tcPr marL="4763" marR="4763" marT="4763" marB="0" anchor="ctr"/>
                </a:tc>
                <a:tc>
                  <a:txBody>
                    <a:bodyPr/>
                    <a:lstStyle/>
                    <a:p>
                      <a:pPr algn="ctr" fontAlgn="ctr">
                        <a:lnSpc>
                          <a:spcPts val="1600"/>
                        </a:lnSpc>
                      </a:pPr>
                      <a:r>
                        <a:rPr lang="en-US" sz="1800" b="1" i="0" u="none" strike="noStrike" dirty="0">
                          <a:solidFill>
                            <a:srgbClr val="000000"/>
                          </a:solidFill>
                          <a:effectLst/>
                          <a:latin typeface="+mj-lt"/>
                          <a:ea typeface="Arial" panose="020B0604020202020204" pitchFamily="34" charset="0"/>
                        </a:rPr>
                        <a:t>94%</a:t>
                      </a:r>
                      <a:endParaRPr lang="en-US" sz="1800" b="1" i="0" u="none" strike="noStrike" dirty="0">
                        <a:solidFill>
                          <a:srgbClr val="000000"/>
                        </a:solidFill>
                        <a:effectLst/>
                        <a:latin typeface="+mj-lt"/>
                      </a:endParaRP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600"/>
                        </a:lnSpc>
                      </a:pPr>
                      <a:r>
                        <a:rPr lang="en-US" sz="1800" b="0" i="0" u="none" strike="noStrike">
                          <a:solidFill>
                            <a:srgbClr val="000000"/>
                          </a:solidFill>
                          <a:effectLst/>
                          <a:latin typeface="+mj-lt"/>
                          <a:ea typeface="Arial" panose="020B0604020202020204" pitchFamily="34" charset="0"/>
                        </a:rPr>
                        <a:t>95%</a:t>
                      </a:r>
                      <a:endParaRPr lang="en-US" sz="1800" b="0" i="0" u="none" strike="noStrike">
                        <a:solidFill>
                          <a:srgbClr val="000000"/>
                        </a:solidFill>
                        <a:effectLst/>
                        <a:latin typeface="+mj-lt"/>
                      </a:endParaRPr>
                    </a:p>
                  </a:txBody>
                  <a:tcPr marL="4763" marR="4763" marT="4763" marB="0" anchor="ctr">
                    <a:lnL w="38100" cap="flat" cmpd="sng" algn="ctr">
                      <a:solidFill>
                        <a:schemeClr val="accent3"/>
                      </a:solidFill>
                      <a:prstDash val="solid"/>
                      <a:round/>
                      <a:headEnd type="none" w="med" len="med"/>
                      <a:tailEnd type="none" w="med" len="med"/>
                    </a:lnL>
                    <a:lnT w="38100" cap="flat" cmpd="sng" algn="ctr">
                      <a:solidFill>
                        <a:schemeClr val="accent3"/>
                      </a:solidFill>
                      <a:prstDash val="solid"/>
                      <a:round/>
                      <a:headEnd type="none" w="med" len="med"/>
                      <a:tailEnd type="none" w="med" len="med"/>
                    </a:lnT>
                  </a:tcPr>
                </a:tc>
                <a:tc>
                  <a:txBody>
                    <a:bodyPr/>
                    <a:lstStyle/>
                    <a:p>
                      <a:pPr algn="ctr" fontAlgn="ctr">
                        <a:lnSpc>
                          <a:spcPts val="1600"/>
                        </a:lnSpc>
                      </a:pPr>
                      <a:r>
                        <a:rPr lang="en-US" sz="1800" b="0" i="0" u="none" strike="noStrike">
                          <a:solidFill>
                            <a:srgbClr val="000000"/>
                          </a:solidFill>
                          <a:effectLst/>
                          <a:latin typeface="+mj-lt"/>
                          <a:ea typeface="Arial" panose="020B0604020202020204" pitchFamily="34" charset="0"/>
                        </a:rPr>
                        <a:t>96%</a:t>
                      </a:r>
                      <a:endParaRPr lang="en-US" sz="18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ctr">
                        <a:lnSpc>
                          <a:spcPts val="1600"/>
                        </a:lnSpc>
                      </a:pPr>
                      <a:r>
                        <a:rPr lang="en-US" sz="1800" b="0" i="0" u="none" strike="noStrike">
                          <a:solidFill>
                            <a:srgbClr val="000000"/>
                          </a:solidFill>
                          <a:effectLst/>
                          <a:latin typeface="+mj-lt"/>
                          <a:ea typeface="Arial" panose="020B0604020202020204" pitchFamily="34" charset="0"/>
                        </a:rPr>
                        <a:t>89%</a:t>
                      </a:r>
                      <a:endParaRPr lang="en-US" sz="18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ctr">
                        <a:lnSpc>
                          <a:spcPts val="1600"/>
                        </a:lnSpc>
                      </a:pPr>
                      <a:r>
                        <a:rPr lang="en-US" sz="1800" b="0" i="0" u="none" strike="noStrike">
                          <a:solidFill>
                            <a:srgbClr val="000000"/>
                          </a:solidFill>
                          <a:effectLst/>
                          <a:latin typeface="+mj-lt"/>
                          <a:ea typeface="Arial" panose="020B0604020202020204" pitchFamily="34" charset="0"/>
                        </a:rPr>
                        <a:t>94%</a:t>
                      </a:r>
                      <a:endParaRPr lang="en-US" sz="18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ctr">
                        <a:lnSpc>
                          <a:spcPts val="1600"/>
                        </a:lnSpc>
                      </a:pPr>
                      <a:r>
                        <a:rPr lang="en-US" sz="1800" b="0" i="0" u="none" strike="noStrike">
                          <a:solidFill>
                            <a:srgbClr val="000000"/>
                          </a:solidFill>
                          <a:effectLst/>
                          <a:latin typeface="+mj-lt"/>
                          <a:ea typeface="Arial" panose="020B0604020202020204" pitchFamily="34" charset="0"/>
                        </a:rPr>
                        <a:t>96%</a:t>
                      </a:r>
                      <a:endParaRPr lang="en-US" sz="18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1963344676"/>
                  </a:ext>
                </a:extLst>
              </a:tr>
              <a:tr h="265241">
                <a:tc>
                  <a:txBody>
                    <a:bodyPr/>
                    <a:lstStyle/>
                    <a:p>
                      <a:pPr algn="ctr" fontAlgn="b">
                        <a:lnSpc>
                          <a:spcPts val="1600"/>
                        </a:lnSpc>
                      </a:pPr>
                      <a:r>
                        <a:rPr lang="en-US" sz="1800" b="0" i="0" u="none" strike="noStrike" dirty="0">
                          <a:solidFill>
                            <a:srgbClr val="000000"/>
                          </a:solidFill>
                          <a:effectLst/>
                          <a:latin typeface="+mj-lt"/>
                        </a:rPr>
                        <a:t>The cost of living</a:t>
                      </a:r>
                    </a:p>
                  </a:txBody>
                  <a:tcPr marL="4763" marR="4763" marT="4763" marB="0" anchor="ctr"/>
                </a:tc>
                <a:tc>
                  <a:txBody>
                    <a:bodyPr/>
                    <a:lstStyle/>
                    <a:p>
                      <a:pPr algn="ctr" fontAlgn="ctr">
                        <a:lnSpc>
                          <a:spcPts val="1600"/>
                        </a:lnSpc>
                      </a:pPr>
                      <a:r>
                        <a:rPr lang="en-US" sz="1800" b="1" i="0" u="none" strike="noStrike">
                          <a:solidFill>
                            <a:srgbClr val="000000"/>
                          </a:solidFill>
                          <a:effectLst/>
                          <a:latin typeface="+mj-lt"/>
                          <a:ea typeface="Arial" panose="020B0604020202020204" pitchFamily="34" charset="0"/>
                        </a:rPr>
                        <a:t>90%</a:t>
                      </a:r>
                      <a:endParaRPr lang="en-US" sz="1800" b="1" i="0" u="none" strike="noStrike">
                        <a:solidFill>
                          <a:srgbClr val="000000"/>
                        </a:solidFill>
                        <a:effectLst/>
                        <a:latin typeface="+mj-lt"/>
                      </a:endParaRP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600"/>
                        </a:lnSpc>
                      </a:pPr>
                      <a:r>
                        <a:rPr lang="en-US" sz="1800" b="0" i="0" u="none" strike="noStrike">
                          <a:solidFill>
                            <a:srgbClr val="000000"/>
                          </a:solidFill>
                          <a:effectLst/>
                          <a:latin typeface="+mj-lt"/>
                        </a:rPr>
                        <a:t>92%</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600"/>
                        </a:lnSpc>
                      </a:pPr>
                      <a:r>
                        <a:rPr lang="en-US" sz="1800" b="0" i="0" u="none" strike="noStrike">
                          <a:solidFill>
                            <a:srgbClr val="000000"/>
                          </a:solidFill>
                          <a:effectLst/>
                          <a:latin typeface="+mj-lt"/>
                        </a:rPr>
                        <a:t>88%</a:t>
                      </a:r>
                    </a:p>
                  </a:txBody>
                  <a:tcPr marL="4763" marR="4763" marT="4763" marB="0" anchor="ctr"/>
                </a:tc>
                <a:tc>
                  <a:txBody>
                    <a:bodyPr/>
                    <a:lstStyle/>
                    <a:p>
                      <a:pPr algn="ctr" fontAlgn="ctr">
                        <a:lnSpc>
                          <a:spcPts val="1600"/>
                        </a:lnSpc>
                      </a:pPr>
                      <a:r>
                        <a:rPr lang="en-US" sz="1800" b="0" i="0" u="none" strike="noStrike">
                          <a:solidFill>
                            <a:srgbClr val="000000"/>
                          </a:solidFill>
                          <a:effectLst/>
                          <a:latin typeface="+mj-lt"/>
                        </a:rPr>
                        <a:t>94%</a:t>
                      </a:r>
                    </a:p>
                  </a:txBody>
                  <a:tcPr marL="4763" marR="4763" marT="4763" marB="0" anchor="ctr"/>
                </a:tc>
                <a:tc>
                  <a:txBody>
                    <a:bodyPr/>
                    <a:lstStyle/>
                    <a:p>
                      <a:pPr algn="ctr" fontAlgn="ctr">
                        <a:lnSpc>
                          <a:spcPts val="1600"/>
                        </a:lnSpc>
                      </a:pPr>
                      <a:r>
                        <a:rPr lang="en-US" sz="1800" b="0" i="0" u="none" strike="noStrike">
                          <a:solidFill>
                            <a:srgbClr val="000000"/>
                          </a:solidFill>
                          <a:effectLst/>
                          <a:latin typeface="+mj-lt"/>
                        </a:rPr>
                        <a:t>86%</a:t>
                      </a:r>
                    </a:p>
                  </a:txBody>
                  <a:tcPr marL="4763" marR="4763" marT="4763" marB="0" anchor="ctr"/>
                </a:tc>
                <a:tc>
                  <a:txBody>
                    <a:bodyPr/>
                    <a:lstStyle/>
                    <a:p>
                      <a:pPr algn="ctr" fontAlgn="ctr">
                        <a:lnSpc>
                          <a:spcPts val="1600"/>
                        </a:lnSpc>
                      </a:pPr>
                      <a:r>
                        <a:rPr lang="en-US" sz="1800" b="0" i="0" u="none" strike="noStrike">
                          <a:solidFill>
                            <a:srgbClr val="000000"/>
                          </a:solidFill>
                          <a:effectLst/>
                          <a:latin typeface="+mj-lt"/>
                        </a:rPr>
                        <a:t>89%</a:t>
                      </a:r>
                    </a:p>
                  </a:txBody>
                  <a:tcPr marL="4763" marR="4763" marT="4763" marB="0" anchor="ctr"/>
                </a:tc>
                <a:extLst>
                  <a:ext uri="{0D108BD9-81ED-4DB2-BD59-A6C34878D82A}">
                    <a16:rowId xmlns:a16="http://schemas.microsoft.com/office/drawing/2014/main" val="650548173"/>
                  </a:ext>
                </a:extLst>
              </a:tr>
              <a:tr h="265241">
                <a:tc>
                  <a:txBody>
                    <a:bodyPr/>
                    <a:lstStyle/>
                    <a:p>
                      <a:pPr algn="ctr" fontAlgn="b">
                        <a:lnSpc>
                          <a:spcPts val="1600"/>
                        </a:lnSpc>
                      </a:pPr>
                      <a:r>
                        <a:rPr lang="en-US" sz="1800" b="0" i="0" u="none" strike="noStrike">
                          <a:solidFill>
                            <a:srgbClr val="000000"/>
                          </a:solidFill>
                          <a:effectLst/>
                          <a:latin typeface="+mj-lt"/>
                        </a:rPr>
                        <a:t>The cost of housing</a:t>
                      </a:r>
                    </a:p>
                  </a:txBody>
                  <a:tcPr marL="4763" marR="4763" marT="4763" marB="0" anchor="ctr"/>
                </a:tc>
                <a:tc>
                  <a:txBody>
                    <a:bodyPr/>
                    <a:lstStyle/>
                    <a:p>
                      <a:pPr algn="ctr" fontAlgn="ctr">
                        <a:lnSpc>
                          <a:spcPts val="1600"/>
                        </a:lnSpc>
                      </a:pPr>
                      <a:r>
                        <a:rPr lang="en-US" sz="1800" b="1" i="0" u="none" strike="noStrike" dirty="0">
                          <a:solidFill>
                            <a:srgbClr val="000000"/>
                          </a:solidFill>
                          <a:effectLst/>
                          <a:latin typeface="+mj-lt"/>
                        </a:rPr>
                        <a:t>85%</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600"/>
                        </a:lnSpc>
                      </a:pPr>
                      <a:r>
                        <a:rPr lang="en-US" sz="1800" b="0" i="0" u="none" strike="noStrike">
                          <a:solidFill>
                            <a:srgbClr val="000000"/>
                          </a:solidFill>
                          <a:effectLst/>
                          <a:latin typeface="+mj-lt"/>
                        </a:rPr>
                        <a:t>85%</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600"/>
                        </a:lnSpc>
                      </a:pPr>
                      <a:r>
                        <a:rPr lang="en-US" sz="1800" b="0" i="0" u="none" strike="noStrike">
                          <a:solidFill>
                            <a:srgbClr val="000000"/>
                          </a:solidFill>
                          <a:effectLst/>
                          <a:latin typeface="+mj-lt"/>
                        </a:rPr>
                        <a:t>94%</a:t>
                      </a:r>
                    </a:p>
                  </a:txBody>
                  <a:tcPr marL="4763" marR="4763" marT="4763" marB="0" anchor="ctr"/>
                </a:tc>
                <a:tc>
                  <a:txBody>
                    <a:bodyPr/>
                    <a:lstStyle/>
                    <a:p>
                      <a:pPr algn="ctr" fontAlgn="ctr">
                        <a:lnSpc>
                          <a:spcPts val="1600"/>
                        </a:lnSpc>
                      </a:pPr>
                      <a:r>
                        <a:rPr lang="en-US" sz="1800" b="0" i="0" u="none" strike="noStrike">
                          <a:solidFill>
                            <a:srgbClr val="000000"/>
                          </a:solidFill>
                          <a:effectLst/>
                          <a:latin typeface="+mj-lt"/>
                        </a:rPr>
                        <a:t>87%</a:t>
                      </a:r>
                    </a:p>
                  </a:txBody>
                  <a:tcPr marL="4763" marR="4763" marT="4763" marB="0" anchor="ctr"/>
                </a:tc>
                <a:tc>
                  <a:txBody>
                    <a:bodyPr/>
                    <a:lstStyle/>
                    <a:p>
                      <a:pPr algn="ctr" fontAlgn="ctr">
                        <a:lnSpc>
                          <a:spcPts val="1600"/>
                        </a:lnSpc>
                      </a:pPr>
                      <a:r>
                        <a:rPr lang="en-US" sz="1800" b="0" i="0" u="none" strike="noStrike">
                          <a:solidFill>
                            <a:srgbClr val="000000"/>
                          </a:solidFill>
                          <a:effectLst/>
                          <a:latin typeface="+mj-lt"/>
                        </a:rPr>
                        <a:t>80%</a:t>
                      </a:r>
                    </a:p>
                  </a:txBody>
                  <a:tcPr marL="4763" marR="4763" marT="4763" marB="0" anchor="ctr"/>
                </a:tc>
                <a:tc>
                  <a:txBody>
                    <a:bodyPr/>
                    <a:lstStyle/>
                    <a:p>
                      <a:pPr algn="ctr" fontAlgn="ctr">
                        <a:lnSpc>
                          <a:spcPts val="1600"/>
                        </a:lnSpc>
                      </a:pPr>
                      <a:r>
                        <a:rPr lang="en-US" sz="1800" b="0" i="0" u="none" strike="noStrike">
                          <a:solidFill>
                            <a:srgbClr val="000000"/>
                          </a:solidFill>
                          <a:effectLst/>
                          <a:latin typeface="+mj-lt"/>
                        </a:rPr>
                        <a:t>79%</a:t>
                      </a:r>
                    </a:p>
                  </a:txBody>
                  <a:tcPr marL="4763" marR="4763" marT="4763" marB="0" anchor="ctr"/>
                </a:tc>
                <a:extLst>
                  <a:ext uri="{0D108BD9-81ED-4DB2-BD59-A6C34878D82A}">
                    <a16:rowId xmlns:a16="http://schemas.microsoft.com/office/drawing/2014/main" val="790779060"/>
                  </a:ext>
                </a:extLst>
              </a:tr>
              <a:tr h="265241">
                <a:tc>
                  <a:txBody>
                    <a:bodyPr/>
                    <a:lstStyle/>
                    <a:p>
                      <a:pPr algn="ctr" fontAlgn="b">
                        <a:lnSpc>
                          <a:spcPts val="1600"/>
                        </a:lnSpc>
                      </a:pPr>
                      <a:r>
                        <a:rPr lang="en-US" sz="1800" b="0" i="0" u="none" strike="noStrike" dirty="0">
                          <a:solidFill>
                            <a:srgbClr val="000000"/>
                          </a:solidFill>
                          <a:effectLst/>
                          <a:latin typeface="+mj-lt"/>
                        </a:rPr>
                        <a:t>Substance abuse</a:t>
                      </a:r>
                    </a:p>
                  </a:txBody>
                  <a:tcPr marL="4763" marR="4763" marT="4763" marB="0" anchor="ctr"/>
                </a:tc>
                <a:tc>
                  <a:txBody>
                    <a:bodyPr/>
                    <a:lstStyle/>
                    <a:p>
                      <a:pPr algn="ctr" fontAlgn="ctr">
                        <a:lnSpc>
                          <a:spcPts val="1600"/>
                        </a:lnSpc>
                      </a:pPr>
                      <a:r>
                        <a:rPr lang="en-US" sz="1800" b="1" i="0" u="none" strike="noStrike">
                          <a:solidFill>
                            <a:srgbClr val="000000"/>
                          </a:solidFill>
                          <a:effectLst/>
                          <a:latin typeface="+mj-lt"/>
                        </a:rPr>
                        <a:t>79%</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600"/>
                        </a:lnSpc>
                      </a:pPr>
                      <a:r>
                        <a:rPr lang="en-US" sz="1800" b="0" i="0" u="none" strike="noStrike">
                          <a:solidFill>
                            <a:srgbClr val="000000"/>
                          </a:solidFill>
                          <a:effectLst/>
                          <a:latin typeface="+mj-lt"/>
                        </a:rPr>
                        <a:t>74%</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600"/>
                        </a:lnSpc>
                      </a:pPr>
                      <a:r>
                        <a:rPr lang="en-US" sz="1800" b="0" i="0" u="none" strike="noStrike">
                          <a:solidFill>
                            <a:srgbClr val="000000"/>
                          </a:solidFill>
                          <a:effectLst/>
                          <a:latin typeface="+mj-lt"/>
                        </a:rPr>
                        <a:t>82%</a:t>
                      </a:r>
                    </a:p>
                  </a:txBody>
                  <a:tcPr marL="4763" marR="4763" marT="4763" marB="0" anchor="ctr"/>
                </a:tc>
                <a:tc>
                  <a:txBody>
                    <a:bodyPr/>
                    <a:lstStyle/>
                    <a:p>
                      <a:pPr algn="ctr" fontAlgn="ctr">
                        <a:lnSpc>
                          <a:spcPts val="1600"/>
                        </a:lnSpc>
                      </a:pPr>
                      <a:r>
                        <a:rPr lang="en-US" sz="1800" b="0" i="0" u="none" strike="noStrike">
                          <a:solidFill>
                            <a:srgbClr val="000000"/>
                          </a:solidFill>
                          <a:effectLst/>
                          <a:latin typeface="+mj-lt"/>
                        </a:rPr>
                        <a:t>79%</a:t>
                      </a:r>
                    </a:p>
                  </a:txBody>
                  <a:tcPr marL="4763" marR="4763" marT="4763" marB="0" anchor="ctr"/>
                </a:tc>
                <a:tc>
                  <a:txBody>
                    <a:bodyPr/>
                    <a:lstStyle/>
                    <a:p>
                      <a:pPr algn="ctr" fontAlgn="ctr">
                        <a:lnSpc>
                          <a:spcPts val="1600"/>
                        </a:lnSpc>
                      </a:pPr>
                      <a:r>
                        <a:rPr lang="en-US" sz="1800" b="0" i="0" u="none" strike="noStrike">
                          <a:solidFill>
                            <a:srgbClr val="000000"/>
                          </a:solidFill>
                          <a:effectLst/>
                          <a:latin typeface="+mj-lt"/>
                        </a:rPr>
                        <a:t>81%</a:t>
                      </a:r>
                    </a:p>
                  </a:txBody>
                  <a:tcPr marL="4763" marR="4763" marT="4763" marB="0" anchor="ctr"/>
                </a:tc>
                <a:tc>
                  <a:txBody>
                    <a:bodyPr/>
                    <a:lstStyle/>
                    <a:p>
                      <a:pPr algn="ctr" fontAlgn="ctr">
                        <a:lnSpc>
                          <a:spcPts val="1600"/>
                        </a:lnSpc>
                      </a:pPr>
                      <a:r>
                        <a:rPr lang="en-US" sz="1800" b="0" i="0" u="none" strike="noStrike">
                          <a:solidFill>
                            <a:srgbClr val="000000"/>
                          </a:solidFill>
                          <a:effectLst/>
                          <a:latin typeface="+mj-lt"/>
                        </a:rPr>
                        <a:t>79%</a:t>
                      </a:r>
                    </a:p>
                  </a:txBody>
                  <a:tcPr marL="4763" marR="4763" marT="4763" marB="0" anchor="ctr"/>
                </a:tc>
                <a:extLst>
                  <a:ext uri="{0D108BD9-81ED-4DB2-BD59-A6C34878D82A}">
                    <a16:rowId xmlns:a16="http://schemas.microsoft.com/office/drawing/2014/main" val="967359862"/>
                  </a:ext>
                </a:extLst>
              </a:tr>
              <a:tr h="265241">
                <a:tc>
                  <a:txBody>
                    <a:bodyPr/>
                    <a:lstStyle/>
                    <a:p>
                      <a:pPr algn="ctr" fontAlgn="b">
                        <a:lnSpc>
                          <a:spcPts val="1600"/>
                        </a:lnSpc>
                      </a:pPr>
                      <a:r>
                        <a:rPr lang="en-US" sz="1800" b="0" i="0" u="none" strike="noStrike">
                          <a:solidFill>
                            <a:srgbClr val="000000"/>
                          </a:solidFill>
                          <a:effectLst/>
                          <a:latin typeface="+mj-lt"/>
                        </a:rPr>
                        <a:t>Government waste and inefficiency</a:t>
                      </a:r>
                    </a:p>
                  </a:txBody>
                  <a:tcPr marL="4763" marR="4763" marT="4763" marB="0" anchor="ctr"/>
                </a:tc>
                <a:tc>
                  <a:txBody>
                    <a:bodyPr/>
                    <a:lstStyle/>
                    <a:p>
                      <a:pPr algn="ctr" fontAlgn="ctr">
                        <a:lnSpc>
                          <a:spcPts val="1600"/>
                        </a:lnSpc>
                      </a:pPr>
                      <a:r>
                        <a:rPr lang="en-US" sz="1800" b="1" i="0" u="none" strike="noStrike">
                          <a:solidFill>
                            <a:srgbClr val="000000"/>
                          </a:solidFill>
                          <a:effectLst/>
                          <a:latin typeface="+mj-lt"/>
                        </a:rPr>
                        <a:t>75%</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600"/>
                        </a:lnSpc>
                      </a:pPr>
                      <a:r>
                        <a:rPr lang="en-US" sz="1800" b="0" i="0" u="none" strike="noStrike">
                          <a:solidFill>
                            <a:srgbClr val="000000"/>
                          </a:solidFill>
                          <a:effectLst/>
                          <a:latin typeface="+mj-lt"/>
                        </a:rPr>
                        <a:t>71%</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600"/>
                        </a:lnSpc>
                      </a:pPr>
                      <a:r>
                        <a:rPr lang="en-US" sz="1800" b="0" i="0" u="none" strike="noStrike">
                          <a:solidFill>
                            <a:srgbClr val="000000"/>
                          </a:solidFill>
                          <a:effectLst/>
                          <a:latin typeface="+mj-lt"/>
                        </a:rPr>
                        <a:t>89%</a:t>
                      </a:r>
                    </a:p>
                  </a:txBody>
                  <a:tcPr marL="4763" marR="4763" marT="4763" marB="0" anchor="ctr"/>
                </a:tc>
                <a:tc>
                  <a:txBody>
                    <a:bodyPr/>
                    <a:lstStyle/>
                    <a:p>
                      <a:pPr algn="ctr" fontAlgn="ctr">
                        <a:lnSpc>
                          <a:spcPts val="1600"/>
                        </a:lnSpc>
                      </a:pPr>
                      <a:r>
                        <a:rPr lang="en-US" sz="1800" b="0" i="0" u="none" strike="noStrike">
                          <a:solidFill>
                            <a:srgbClr val="000000"/>
                          </a:solidFill>
                          <a:effectLst/>
                          <a:latin typeface="+mj-lt"/>
                        </a:rPr>
                        <a:t>82%</a:t>
                      </a:r>
                    </a:p>
                  </a:txBody>
                  <a:tcPr marL="4763" marR="4763" marT="4763" marB="0" anchor="ctr"/>
                </a:tc>
                <a:tc>
                  <a:txBody>
                    <a:bodyPr/>
                    <a:lstStyle/>
                    <a:p>
                      <a:pPr algn="ctr" fontAlgn="ctr">
                        <a:lnSpc>
                          <a:spcPts val="1600"/>
                        </a:lnSpc>
                      </a:pPr>
                      <a:r>
                        <a:rPr lang="en-US" sz="1800" b="0" i="0" u="none" strike="noStrike">
                          <a:solidFill>
                            <a:srgbClr val="000000"/>
                          </a:solidFill>
                          <a:effectLst/>
                          <a:latin typeface="+mj-lt"/>
                        </a:rPr>
                        <a:t>65%</a:t>
                      </a:r>
                    </a:p>
                  </a:txBody>
                  <a:tcPr marL="4763" marR="4763" marT="4763" marB="0" anchor="ctr"/>
                </a:tc>
                <a:tc>
                  <a:txBody>
                    <a:bodyPr/>
                    <a:lstStyle/>
                    <a:p>
                      <a:pPr algn="ctr" fontAlgn="ctr">
                        <a:lnSpc>
                          <a:spcPts val="1600"/>
                        </a:lnSpc>
                      </a:pPr>
                      <a:r>
                        <a:rPr lang="en-US" sz="1800" b="0" i="0" u="none" strike="noStrike" dirty="0">
                          <a:solidFill>
                            <a:srgbClr val="000000"/>
                          </a:solidFill>
                          <a:effectLst/>
                          <a:latin typeface="+mj-lt"/>
                        </a:rPr>
                        <a:t>67%</a:t>
                      </a:r>
                    </a:p>
                  </a:txBody>
                  <a:tcPr marL="4763" marR="4763" marT="4763" marB="0" anchor="ctr"/>
                </a:tc>
                <a:extLst>
                  <a:ext uri="{0D108BD9-81ED-4DB2-BD59-A6C34878D82A}">
                    <a16:rowId xmlns:a16="http://schemas.microsoft.com/office/drawing/2014/main" val="911618783"/>
                  </a:ext>
                </a:extLst>
              </a:tr>
              <a:tr h="483103">
                <a:tc>
                  <a:txBody>
                    <a:bodyPr/>
                    <a:lstStyle/>
                    <a:p>
                      <a:pPr algn="ctr" fontAlgn="b">
                        <a:lnSpc>
                          <a:spcPts val="1600"/>
                        </a:lnSpc>
                      </a:pPr>
                      <a:r>
                        <a:rPr lang="en-US" sz="1800" b="0" i="0" u="none" strike="noStrike" dirty="0">
                          <a:solidFill>
                            <a:srgbClr val="000000"/>
                          </a:solidFill>
                          <a:effectLst/>
                          <a:latin typeface="+mj-lt"/>
                        </a:rPr>
                        <a:t>Untreated mental health issues for children and youth</a:t>
                      </a:r>
                    </a:p>
                  </a:txBody>
                  <a:tcPr marL="4763" marR="4763" marT="4763" marB="0" anchor="ctr"/>
                </a:tc>
                <a:tc>
                  <a:txBody>
                    <a:bodyPr/>
                    <a:lstStyle/>
                    <a:p>
                      <a:pPr algn="ctr" fontAlgn="ctr">
                        <a:lnSpc>
                          <a:spcPts val="1600"/>
                        </a:lnSpc>
                      </a:pPr>
                      <a:r>
                        <a:rPr lang="en-US" sz="1800" b="1" i="0" u="none" strike="noStrike">
                          <a:solidFill>
                            <a:srgbClr val="000000"/>
                          </a:solidFill>
                          <a:effectLst/>
                          <a:latin typeface="+mj-lt"/>
                        </a:rPr>
                        <a:t>74%</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600"/>
                        </a:lnSpc>
                      </a:pPr>
                      <a:r>
                        <a:rPr lang="en-US" sz="1800" b="0" i="0" u="none" strike="noStrike">
                          <a:solidFill>
                            <a:srgbClr val="000000"/>
                          </a:solidFill>
                          <a:effectLst/>
                          <a:latin typeface="+mj-lt"/>
                        </a:rPr>
                        <a:t>72%</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600"/>
                        </a:lnSpc>
                      </a:pPr>
                      <a:r>
                        <a:rPr lang="en-US" sz="1800" b="0" i="0" u="none" strike="noStrike">
                          <a:solidFill>
                            <a:srgbClr val="000000"/>
                          </a:solidFill>
                          <a:effectLst/>
                          <a:latin typeface="+mj-lt"/>
                        </a:rPr>
                        <a:t>75%</a:t>
                      </a:r>
                    </a:p>
                  </a:txBody>
                  <a:tcPr marL="4763" marR="4763" marT="4763" marB="0" anchor="ctr"/>
                </a:tc>
                <a:tc>
                  <a:txBody>
                    <a:bodyPr/>
                    <a:lstStyle/>
                    <a:p>
                      <a:pPr algn="ctr" fontAlgn="ctr">
                        <a:lnSpc>
                          <a:spcPts val="1600"/>
                        </a:lnSpc>
                      </a:pPr>
                      <a:r>
                        <a:rPr lang="en-US" sz="1800" b="0" i="0" u="none" strike="noStrike">
                          <a:solidFill>
                            <a:srgbClr val="000000"/>
                          </a:solidFill>
                          <a:effectLst/>
                          <a:latin typeface="+mj-lt"/>
                        </a:rPr>
                        <a:t>74%</a:t>
                      </a:r>
                    </a:p>
                  </a:txBody>
                  <a:tcPr marL="4763" marR="4763" marT="4763" marB="0" anchor="ctr"/>
                </a:tc>
                <a:tc>
                  <a:txBody>
                    <a:bodyPr/>
                    <a:lstStyle/>
                    <a:p>
                      <a:pPr algn="ctr" fontAlgn="ctr">
                        <a:lnSpc>
                          <a:spcPts val="1600"/>
                        </a:lnSpc>
                      </a:pPr>
                      <a:r>
                        <a:rPr lang="en-US" sz="1800" b="0" i="0" u="none" strike="noStrike">
                          <a:solidFill>
                            <a:srgbClr val="000000"/>
                          </a:solidFill>
                          <a:effectLst/>
                          <a:latin typeface="+mj-lt"/>
                        </a:rPr>
                        <a:t>73%</a:t>
                      </a:r>
                    </a:p>
                  </a:txBody>
                  <a:tcPr marL="4763" marR="4763" marT="4763" marB="0" anchor="ctr"/>
                </a:tc>
                <a:tc>
                  <a:txBody>
                    <a:bodyPr/>
                    <a:lstStyle/>
                    <a:p>
                      <a:pPr algn="ctr" fontAlgn="ctr">
                        <a:lnSpc>
                          <a:spcPts val="1600"/>
                        </a:lnSpc>
                      </a:pPr>
                      <a:r>
                        <a:rPr lang="en-US" sz="1800" b="0" i="0" u="none" strike="noStrike">
                          <a:solidFill>
                            <a:srgbClr val="000000"/>
                          </a:solidFill>
                          <a:effectLst/>
                          <a:latin typeface="+mj-lt"/>
                        </a:rPr>
                        <a:t>75%</a:t>
                      </a:r>
                    </a:p>
                  </a:txBody>
                  <a:tcPr marL="4763" marR="4763" marT="4763" marB="0" anchor="ctr"/>
                </a:tc>
                <a:extLst>
                  <a:ext uri="{0D108BD9-81ED-4DB2-BD59-A6C34878D82A}">
                    <a16:rowId xmlns:a16="http://schemas.microsoft.com/office/drawing/2014/main" val="3910646588"/>
                  </a:ext>
                </a:extLst>
              </a:tr>
              <a:tr h="265241">
                <a:tc>
                  <a:txBody>
                    <a:bodyPr/>
                    <a:lstStyle/>
                    <a:p>
                      <a:pPr algn="ctr" fontAlgn="b">
                        <a:lnSpc>
                          <a:spcPts val="1600"/>
                        </a:lnSpc>
                      </a:pPr>
                      <a:r>
                        <a:rPr lang="en-US" sz="1800" b="0" i="0" u="none" strike="noStrike">
                          <a:solidFill>
                            <a:srgbClr val="000000"/>
                          </a:solidFill>
                          <a:effectLst/>
                          <a:latin typeface="+mj-lt"/>
                        </a:rPr>
                        <a:t>Crime</a:t>
                      </a:r>
                    </a:p>
                  </a:txBody>
                  <a:tcPr marL="4763" marR="4763" marT="4763" marB="0" anchor="ctr"/>
                </a:tc>
                <a:tc>
                  <a:txBody>
                    <a:bodyPr/>
                    <a:lstStyle/>
                    <a:p>
                      <a:pPr algn="ctr" fontAlgn="ctr">
                        <a:lnSpc>
                          <a:spcPts val="1600"/>
                        </a:lnSpc>
                      </a:pPr>
                      <a:r>
                        <a:rPr lang="en-US" sz="1800" b="1" i="0" u="none" strike="noStrike">
                          <a:solidFill>
                            <a:srgbClr val="000000"/>
                          </a:solidFill>
                          <a:effectLst/>
                          <a:latin typeface="+mj-lt"/>
                        </a:rPr>
                        <a:t>71%</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600"/>
                        </a:lnSpc>
                      </a:pPr>
                      <a:r>
                        <a:rPr lang="en-US" sz="1800" b="0" i="0" u="none" strike="noStrike">
                          <a:solidFill>
                            <a:srgbClr val="000000"/>
                          </a:solidFill>
                          <a:effectLst/>
                          <a:latin typeface="+mj-lt"/>
                        </a:rPr>
                        <a:t>71%</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600"/>
                        </a:lnSpc>
                      </a:pPr>
                      <a:r>
                        <a:rPr lang="en-US" sz="1800" b="0" i="0" u="none" strike="noStrike">
                          <a:solidFill>
                            <a:srgbClr val="000000"/>
                          </a:solidFill>
                          <a:effectLst/>
                          <a:latin typeface="+mj-lt"/>
                        </a:rPr>
                        <a:t>77%</a:t>
                      </a:r>
                    </a:p>
                  </a:txBody>
                  <a:tcPr marL="4763" marR="4763" marT="4763" marB="0" anchor="ctr"/>
                </a:tc>
                <a:tc>
                  <a:txBody>
                    <a:bodyPr/>
                    <a:lstStyle/>
                    <a:p>
                      <a:pPr algn="ctr" fontAlgn="ctr">
                        <a:lnSpc>
                          <a:spcPts val="1600"/>
                        </a:lnSpc>
                      </a:pPr>
                      <a:r>
                        <a:rPr lang="en-US" sz="1800" b="0" i="0" u="none" strike="noStrike">
                          <a:solidFill>
                            <a:srgbClr val="000000"/>
                          </a:solidFill>
                          <a:effectLst/>
                          <a:latin typeface="+mj-lt"/>
                        </a:rPr>
                        <a:t>63%</a:t>
                      </a:r>
                    </a:p>
                  </a:txBody>
                  <a:tcPr marL="4763" marR="4763" marT="4763" marB="0" anchor="ctr"/>
                </a:tc>
                <a:tc>
                  <a:txBody>
                    <a:bodyPr/>
                    <a:lstStyle/>
                    <a:p>
                      <a:pPr algn="ctr" fontAlgn="ctr">
                        <a:lnSpc>
                          <a:spcPts val="1600"/>
                        </a:lnSpc>
                      </a:pPr>
                      <a:r>
                        <a:rPr lang="en-US" sz="1800" b="0" i="0" u="none" strike="noStrike">
                          <a:solidFill>
                            <a:srgbClr val="000000"/>
                          </a:solidFill>
                          <a:effectLst/>
                          <a:latin typeface="+mj-lt"/>
                        </a:rPr>
                        <a:t>78%</a:t>
                      </a:r>
                    </a:p>
                  </a:txBody>
                  <a:tcPr marL="4763" marR="4763" marT="4763" marB="0" anchor="ctr"/>
                </a:tc>
                <a:tc>
                  <a:txBody>
                    <a:bodyPr/>
                    <a:lstStyle/>
                    <a:p>
                      <a:pPr algn="ctr" fontAlgn="ctr">
                        <a:lnSpc>
                          <a:spcPts val="1600"/>
                        </a:lnSpc>
                      </a:pPr>
                      <a:r>
                        <a:rPr lang="en-US" sz="1800" b="0" i="0" u="none" strike="noStrike">
                          <a:solidFill>
                            <a:srgbClr val="000000"/>
                          </a:solidFill>
                          <a:effectLst/>
                          <a:latin typeface="+mj-lt"/>
                        </a:rPr>
                        <a:t>61%</a:t>
                      </a:r>
                    </a:p>
                  </a:txBody>
                  <a:tcPr marL="4763" marR="4763" marT="4763" marB="0" anchor="ctr"/>
                </a:tc>
                <a:extLst>
                  <a:ext uri="{0D108BD9-81ED-4DB2-BD59-A6C34878D82A}">
                    <a16:rowId xmlns:a16="http://schemas.microsoft.com/office/drawing/2014/main" val="2803810122"/>
                  </a:ext>
                </a:extLst>
              </a:tr>
              <a:tr h="265241">
                <a:tc>
                  <a:txBody>
                    <a:bodyPr/>
                    <a:lstStyle/>
                    <a:p>
                      <a:pPr algn="ctr" fontAlgn="b">
                        <a:lnSpc>
                          <a:spcPts val="1600"/>
                        </a:lnSpc>
                      </a:pPr>
                      <a:r>
                        <a:rPr lang="en-US" sz="1800" b="0" i="0" u="none" strike="noStrike">
                          <a:solidFill>
                            <a:srgbClr val="000000"/>
                          </a:solidFill>
                          <a:effectLst/>
                          <a:latin typeface="+mj-lt"/>
                        </a:rPr>
                        <a:t>^Gun violence</a:t>
                      </a:r>
                    </a:p>
                  </a:txBody>
                  <a:tcPr marL="4763" marR="4763" marT="4763" marB="0" anchor="ctr"/>
                </a:tc>
                <a:tc>
                  <a:txBody>
                    <a:bodyPr/>
                    <a:lstStyle/>
                    <a:p>
                      <a:pPr algn="ctr" fontAlgn="ctr">
                        <a:lnSpc>
                          <a:spcPts val="1600"/>
                        </a:lnSpc>
                      </a:pPr>
                      <a:r>
                        <a:rPr lang="en-US" sz="1800" b="1" i="0" u="none" strike="noStrike" dirty="0">
                          <a:solidFill>
                            <a:srgbClr val="000000"/>
                          </a:solidFill>
                          <a:effectLst/>
                          <a:latin typeface="+mj-lt"/>
                        </a:rPr>
                        <a:t>63%</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600"/>
                        </a:lnSpc>
                      </a:pPr>
                      <a:r>
                        <a:rPr lang="en-US" sz="1800" b="0" i="0" u="none" strike="noStrike">
                          <a:solidFill>
                            <a:srgbClr val="000000"/>
                          </a:solidFill>
                          <a:effectLst/>
                          <a:latin typeface="+mj-lt"/>
                        </a:rPr>
                        <a:t>69%</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600"/>
                        </a:lnSpc>
                      </a:pPr>
                      <a:r>
                        <a:rPr lang="en-US" sz="1800" b="0" i="0" u="none" strike="noStrike">
                          <a:solidFill>
                            <a:srgbClr val="000000"/>
                          </a:solidFill>
                          <a:effectLst/>
                          <a:latin typeface="+mj-lt"/>
                        </a:rPr>
                        <a:t>59%</a:t>
                      </a:r>
                    </a:p>
                  </a:txBody>
                  <a:tcPr marL="4763" marR="4763" marT="4763" marB="0" anchor="ctr"/>
                </a:tc>
                <a:tc>
                  <a:txBody>
                    <a:bodyPr/>
                    <a:lstStyle/>
                    <a:p>
                      <a:pPr algn="ctr" fontAlgn="ctr">
                        <a:lnSpc>
                          <a:spcPts val="1600"/>
                        </a:lnSpc>
                      </a:pPr>
                      <a:r>
                        <a:rPr lang="en-US" sz="1800" b="0" i="0" u="none" strike="noStrike">
                          <a:solidFill>
                            <a:srgbClr val="000000"/>
                          </a:solidFill>
                          <a:effectLst/>
                          <a:latin typeface="+mj-lt"/>
                        </a:rPr>
                        <a:t>55%</a:t>
                      </a:r>
                    </a:p>
                  </a:txBody>
                  <a:tcPr marL="4763" marR="4763" marT="4763" marB="0" anchor="ctr"/>
                </a:tc>
                <a:tc>
                  <a:txBody>
                    <a:bodyPr/>
                    <a:lstStyle/>
                    <a:p>
                      <a:pPr algn="ctr" fontAlgn="ctr">
                        <a:lnSpc>
                          <a:spcPts val="1600"/>
                        </a:lnSpc>
                      </a:pPr>
                      <a:r>
                        <a:rPr lang="en-US" sz="1800" b="0" i="0" u="none" strike="noStrike">
                          <a:solidFill>
                            <a:srgbClr val="000000"/>
                          </a:solidFill>
                          <a:effectLst/>
                          <a:latin typeface="+mj-lt"/>
                        </a:rPr>
                        <a:t>68%</a:t>
                      </a:r>
                    </a:p>
                  </a:txBody>
                  <a:tcPr marL="4763" marR="4763" marT="4763" marB="0" anchor="ctr"/>
                </a:tc>
                <a:tc>
                  <a:txBody>
                    <a:bodyPr/>
                    <a:lstStyle/>
                    <a:p>
                      <a:pPr algn="ctr" fontAlgn="ctr">
                        <a:lnSpc>
                          <a:spcPts val="1600"/>
                        </a:lnSpc>
                      </a:pPr>
                      <a:r>
                        <a:rPr lang="en-US" sz="1800" b="0" i="0" u="none" strike="noStrike">
                          <a:solidFill>
                            <a:srgbClr val="000000"/>
                          </a:solidFill>
                          <a:effectLst/>
                          <a:latin typeface="+mj-lt"/>
                        </a:rPr>
                        <a:t>61%</a:t>
                      </a:r>
                    </a:p>
                  </a:txBody>
                  <a:tcPr marL="4763" marR="4763" marT="4763" marB="0" anchor="ctr"/>
                </a:tc>
                <a:extLst>
                  <a:ext uri="{0D108BD9-81ED-4DB2-BD59-A6C34878D82A}">
                    <a16:rowId xmlns:a16="http://schemas.microsoft.com/office/drawing/2014/main" val="4246048080"/>
                  </a:ext>
                </a:extLst>
              </a:tr>
              <a:tr h="265241">
                <a:tc>
                  <a:txBody>
                    <a:bodyPr/>
                    <a:lstStyle/>
                    <a:p>
                      <a:pPr algn="ctr" fontAlgn="b">
                        <a:lnSpc>
                          <a:spcPts val="1600"/>
                        </a:lnSpc>
                      </a:pPr>
                      <a:r>
                        <a:rPr lang="en-US" sz="1800" b="0" i="0" u="none" strike="noStrike" dirty="0">
                          <a:solidFill>
                            <a:srgbClr val="000000"/>
                          </a:solidFill>
                          <a:effectLst/>
                          <a:latin typeface="+mj-lt"/>
                        </a:rPr>
                        <a:t>The quality of K-12 public education</a:t>
                      </a:r>
                    </a:p>
                  </a:txBody>
                  <a:tcPr marL="4763" marR="4763" marT="4763" marB="0" anchor="ctr"/>
                </a:tc>
                <a:tc>
                  <a:txBody>
                    <a:bodyPr/>
                    <a:lstStyle/>
                    <a:p>
                      <a:pPr algn="ctr" fontAlgn="ctr">
                        <a:lnSpc>
                          <a:spcPts val="1600"/>
                        </a:lnSpc>
                      </a:pPr>
                      <a:r>
                        <a:rPr lang="en-US" sz="1800" b="1" i="0" u="none" strike="noStrike" dirty="0">
                          <a:solidFill>
                            <a:srgbClr val="000000"/>
                          </a:solidFill>
                          <a:effectLst/>
                          <a:latin typeface="+mj-lt"/>
                        </a:rPr>
                        <a:t>60%</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600"/>
                        </a:lnSpc>
                      </a:pPr>
                      <a:r>
                        <a:rPr lang="en-US" sz="1800" b="0" i="0" u="none" strike="noStrike">
                          <a:solidFill>
                            <a:srgbClr val="000000"/>
                          </a:solidFill>
                          <a:effectLst/>
                          <a:latin typeface="+mj-lt"/>
                        </a:rPr>
                        <a:t>62%</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600"/>
                        </a:lnSpc>
                      </a:pPr>
                      <a:r>
                        <a:rPr lang="en-US" sz="1800" b="0" i="0" u="none" strike="noStrike">
                          <a:solidFill>
                            <a:srgbClr val="000000"/>
                          </a:solidFill>
                          <a:effectLst/>
                          <a:latin typeface="+mj-lt"/>
                        </a:rPr>
                        <a:t>63%</a:t>
                      </a:r>
                    </a:p>
                  </a:txBody>
                  <a:tcPr marL="4763" marR="4763" marT="4763" marB="0" anchor="ctr"/>
                </a:tc>
                <a:tc>
                  <a:txBody>
                    <a:bodyPr/>
                    <a:lstStyle/>
                    <a:p>
                      <a:pPr algn="ctr" fontAlgn="ctr">
                        <a:lnSpc>
                          <a:spcPts val="1600"/>
                        </a:lnSpc>
                      </a:pPr>
                      <a:r>
                        <a:rPr lang="en-US" sz="1800" b="0" i="0" u="none" strike="noStrike">
                          <a:solidFill>
                            <a:srgbClr val="000000"/>
                          </a:solidFill>
                          <a:effectLst/>
                          <a:latin typeface="+mj-lt"/>
                        </a:rPr>
                        <a:t>55%</a:t>
                      </a:r>
                    </a:p>
                  </a:txBody>
                  <a:tcPr marL="4763" marR="4763" marT="4763" marB="0" anchor="ctr"/>
                </a:tc>
                <a:tc>
                  <a:txBody>
                    <a:bodyPr/>
                    <a:lstStyle/>
                    <a:p>
                      <a:pPr algn="ctr" fontAlgn="ctr">
                        <a:lnSpc>
                          <a:spcPts val="1600"/>
                        </a:lnSpc>
                      </a:pPr>
                      <a:r>
                        <a:rPr lang="en-US" sz="1800" b="0" i="0" u="none" strike="noStrike">
                          <a:solidFill>
                            <a:srgbClr val="000000"/>
                          </a:solidFill>
                          <a:effectLst/>
                          <a:latin typeface="+mj-lt"/>
                        </a:rPr>
                        <a:t>61%</a:t>
                      </a:r>
                    </a:p>
                  </a:txBody>
                  <a:tcPr marL="4763" marR="4763" marT="4763" marB="0" anchor="ctr"/>
                </a:tc>
                <a:tc>
                  <a:txBody>
                    <a:bodyPr/>
                    <a:lstStyle/>
                    <a:p>
                      <a:pPr algn="ctr" fontAlgn="ctr">
                        <a:lnSpc>
                          <a:spcPts val="1600"/>
                        </a:lnSpc>
                      </a:pPr>
                      <a:r>
                        <a:rPr lang="en-US" sz="1800" b="0" i="0" u="none" strike="noStrike">
                          <a:solidFill>
                            <a:srgbClr val="000000"/>
                          </a:solidFill>
                          <a:effectLst/>
                          <a:latin typeface="+mj-lt"/>
                        </a:rPr>
                        <a:t>63%</a:t>
                      </a:r>
                    </a:p>
                  </a:txBody>
                  <a:tcPr marL="4763" marR="4763" marT="4763" marB="0" anchor="ctr"/>
                </a:tc>
                <a:extLst>
                  <a:ext uri="{0D108BD9-81ED-4DB2-BD59-A6C34878D82A}">
                    <a16:rowId xmlns:a16="http://schemas.microsoft.com/office/drawing/2014/main" val="873374224"/>
                  </a:ext>
                </a:extLst>
              </a:tr>
              <a:tr h="265241">
                <a:tc>
                  <a:txBody>
                    <a:bodyPr/>
                    <a:lstStyle/>
                    <a:p>
                      <a:pPr algn="ctr" fontAlgn="b">
                        <a:lnSpc>
                          <a:spcPts val="1600"/>
                        </a:lnSpc>
                      </a:pPr>
                      <a:r>
                        <a:rPr lang="en-US" sz="1800" b="0" i="0" u="none" strike="noStrike">
                          <a:solidFill>
                            <a:srgbClr val="000000"/>
                          </a:solidFill>
                          <a:effectLst/>
                          <a:latin typeface="+mj-lt"/>
                        </a:rPr>
                        <a:t>The amount you pay in taxes</a:t>
                      </a:r>
                    </a:p>
                  </a:txBody>
                  <a:tcPr marL="4763" marR="4763" marT="4763" marB="0" anchor="ctr"/>
                </a:tc>
                <a:tc>
                  <a:txBody>
                    <a:bodyPr/>
                    <a:lstStyle/>
                    <a:p>
                      <a:pPr algn="ctr" fontAlgn="ctr">
                        <a:lnSpc>
                          <a:spcPts val="1600"/>
                        </a:lnSpc>
                      </a:pPr>
                      <a:r>
                        <a:rPr lang="en-US" sz="1800" b="1" i="0" u="none" strike="noStrike" dirty="0">
                          <a:solidFill>
                            <a:srgbClr val="000000"/>
                          </a:solidFill>
                          <a:effectLst/>
                          <a:latin typeface="+mj-lt"/>
                        </a:rPr>
                        <a:t>59%</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600"/>
                        </a:lnSpc>
                      </a:pPr>
                      <a:r>
                        <a:rPr lang="en-US" sz="1800" b="0" i="0" u="none" strike="noStrike">
                          <a:solidFill>
                            <a:srgbClr val="000000"/>
                          </a:solidFill>
                          <a:effectLst/>
                          <a:latin typeface="+mj-lt"/>
                        </a:rPr>
                        <a:t>55%</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600"/>
                        </a:lnSpc>
                      </a:pPr>
                      <a:r>
                        <a:rPr lang="en-US" sz="1800" b="0" i="0" u="none" strike="noStrike">
                          <a:solidFill>
                            <a:srgbClr val="000000"/>
                          </a:solidFill>
                          <a:effectLst/>
                          <a:latin typeface="+mj-lt"/>
                        </a:rPr>
                        <a:t>63%</a:t>
                      </a:r>
                    </a:p>
                  </a:txBody>
                  <a:tcPr marL="4763" marR="4763" marT="4763" marB="0" anchor="ctr"/>
                </a:tc>
                <a:tc>
                  <a:txBody>
                    <a:bodyPr/>
                    <a:lstStyle/>
                    <a:p>
                      <a:pPr algn="ctr" fontAlgn="ctr">
                        <a:lnSpc>
                          <a:spcPts val="1600"/>
                        </a:lnSpc>
                      </a:pPr>
                      <a:r>
                        <a:rPr lang="en-US" sz="1800" b="0" i="0" u="none" strike="noStrike">
                          <a:solidFill>
                            <a:srgbClr val="000000"/>
                          </a:solidFill>
                          <a:effectLst/>
                          <a:latin typeface="+mj-lt"/>
                        </a:rPr>
                        <a:t>73%</a:t>
                      </a:r>
                    </a:p>
                  </a:txBody>
                  <a:tcPr marL="4763" marR="4763" marT="4763" marB="0" anchor="ctr"/>
                </a:tc>
                <a:tc>
                  <a:txBody>
                    <a:bodyPr/>
                    <a:lstStyle/>
                    <a:p>
                      <a:pPr algn="ctr" fontAlgn="ctr">
                        <a:lnSpc>
                          <a:spcPts val="1600"/>
                        </a:lnSpc>
                      </a:pPr>
                      <a:r>
                        <a:rPr lang="en-US" sz="1800" b="0" i="0" u="none" strike="noStrike">
                          <a:solidFill>
                            <a:srgbClr val="000000"/>
                          </a:solidFill>
                          <a:effectLst/>
                          <a:latin typeface="+mj-lt"/>
                        </a:rPr>
                        <a:t>59%</a:t>
                      </a:r>
                    </a:p>
                  </a:txBody>
                  <a:tcPr marL="4763" marR="4763" marT="4763" marB="0" anchor="ctr"/>
                </a:tc>
                <a:tc>
                  <a:txBody>
                    <a:bodyPr/>
                    <a:lstStyle/>
                    <a:p>
                      <a:pPr algn="ctr" fontAlgn="ctr">
                        <a:lnSpc>
                          <a:spcPts val="1600"/>
                        </a:lnSpc>
                      </a:pPr>
                      <a:r>
                        <a:rPr lang="en-US" sz="1800" b="0" i="0" u="none" strike="noStrike" dirty="0">
                          <a:solidFill>
                            <a:srgbClr val="000000"/>
                          </a:solidFill>
                          <a:effectLst/>
                          <a:latin typeface="+mj-lt"/>
                        </a:rPr>
                        <a:t>59%</a:t>
                      </a:r>
                    </a:p>
                  </a:txBody>
                  <a:tcPr marL="4763" marR="4763" marT="4763" marB="0" anchor="ctr"/>
                </a:tc>
                <a:extLst>
                  <a:ext uri="{0D108BD9-81ED-4DB2-BD59-A6C34878D82A}">
                    <a16:rowId xmlns:a16="http://schemas.microsoft.com/office/drawing/2014/main" val="3199046777"/>
                  </a:ext>
                </a:extLst>
              </a:tr>
              <a:tr h="483103">
                <a:tc>
                  <a:txBody>
                    <a:bodyPr/>
                    <a:lstStyle/>
                    <a:p>
                      <a:pPr algn="ctr" fontAlgn="b">
                        <a:lnSpc>
                          <a:spcPts val="1600"/>
                        </a:lnSpc>
                      </a:pPr>
                      <a:r>
                        <a:rPr lang="en-US" sz="1800" b="0" i="0" u="none" strike="noStrike" dirty="0">
                          <a:solidFill>
                            <a:srgbClr val="000000"/>
                          </a:solidFill>
                          <a:effectLst/>
                          <a:latin typeface="+mj-lt"/>
                        </a:rPr>
                        <a:t>The lack of affordable childcare and </a:t>
                      </a:r>
                    </a:p>
                    <a:p>
                      <a:pPr algn="ctr" fontAlgn="b">
                        <a:lnSpc>
                          <a:spcPts val="1600"/>
                        </a:lnSpc>
                      </a:pPr>
                      <a:r>
                        <a:rPr lang="en-US" sz="1800" b="0" i="0" u="none" strike="noStrike" dirty="0">
                          <a:solidFill>
                            <a:srgbClr val="000000"/>
                          </a:solidFill>
                          <a:effectLst/>
                          <a:latin typeface="+mj-lt"/>
                        </a:rPr>
                        <a:t>pre-school for parents</a:t>
                      </a:r>
                    </a:p>
                  </a:txBody>
                  <a:tcPr marL="4763" marR="4763" marT="4763" marB="0" anchor="ctr"/>
                </a:tc>
                <a:tc>
                  <a:txBody>
                    <a:bodyPr/>
                    <a:lstStyle/>
                    <a:p>
                      <a:pPr algn="ctr" fontAlgn="ctr">
                        <a:lnSpc>
                          <a:spcPts val="1600"/>
                        </a:lnSpc>
                      </a:pPr>
                      <a:r>
                        <a:rPr lang="en-US" sz="1800" b="1" i="0" u="none" strike="noStrike" dirty="0">
                          <a:solidFill>
                            <a:srgbClr val="000000"/>
                          </a:solidFill>
                          <a:effectLst/>
                          <a:latin typeface="+mj-lt"/>
                        </a:rPr>
                        <a:t>59%</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600"/>
                        </a:lnSpc>
                      </a:pPr>
                      <a:r>
                        <a:rPr lang="en-US" sz="1800" b="0" i="0" u="none" strike="noStrike">
                          <a:solidFill>
                            <a:srgbClr val="000000"/>
                          </a:solidFill>
                          <a:effectLst/>
                          <a:latin typeface="+mj-lt"/>
                        </a:rPr>
                        <a:t>60%</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600"/>
                        </a:lnSpc>
                      </a:pPr>
                      <a:r>
                        <a:rPr lang="en-US" sz="1800" b="0" i="0" u="none" strike="noStrike">
                          <a:solidFill>
                            <a:srgbClr val="000000"/>
                          </a:solidFill>
                          <a:effectLst/>
                          <a:latin typeface="+mj-lt"/>
                        </a:rPr>
                        <a:t>52%</a:t>
                      </a:r>
                    </a:p>
                  </a:txBody>
                  <a:tcPr marL="4763" marR="4763" marT="4763" marB="0" anchor="ctr"/>
                </a:tc>
                <a:tc>
                  <a:txBody>
                    <a:bodyPr/>
                    <a:lstStyle/>
                    <a:p>
                      <a:pPr algn="ctr" fontAlgn="ctr">
                        <a:lnSpc>
                          <a:spcPts val="1600"/>
                        </a:lnSpc>
                      </a:pPr>
                      <a:r>
                        <a:rPr lang="en-US" sz="1800" b="0" i="0" u="none" strike="noStrike">
                          <a:solidFill>
                            <a:srgbClr val="000000"/>
                          </a:solidFill>
                          <a:effectLst/>
                          <a:latin typeface="+mj-lt"/>
                        </a:rPr>
                        <a:t>61%</a:t>
                      </a:r>
                    </a:p>
                  </a:txBody>
                  <a:tcPr marL="4763" marR="4763" marT="4763" marB="0" anchor="ctr"/>
                </a:tc>
                <a:tc>
                  <a:txBody>
                    <a:bodyPr/>
                    <a:lstStyle/>
                    <a:p>
                      <a:pPr algn="ctr" fontAlgn="ctr">
                        <a:lnSpc>
                          <a:spcPts val="1600"/>
                        </a:lnSpc>
                      </a:pPr>
                      <a:r>
                        <a:rPr lang="en-US" sz="1800" b="0" i="0" u="none" strike="noStrike">
                          <a:solidFill>
                            <a:srgbClr val="000000"/>
                          </a:solidFill>
                          <a:effectLst/>
                          <a:latin typeface="+mj-lt"/>
                        </a:rPr>
                        <a:t>53%</a:t>
                      </a:r>
                    </a:p>
                  </a:txBody>
                  <a:tcPr marL="4763" marR="4763" marT="4763" marB="0" anchor="ctr"/>
                </a:tc>
                <a:tc>
                  <a:txBody>
                    <a:bodyPr/>
                    <a:lstStyle/>
                    <a:p>
                      <a:pPr algn="ctr" fontAlgn="ctr">
                        <a:lnSpc>
                          <a:spcPts val="1600"/>
                        </a:lnSpc>
                      </a:pPr>
                      <a:r>
                        <a:rPr lang="en-US" sz="1800" b="0" i="0" u="none" strike="noStrike" dirty="0">
                          <a:solidFill>
                            <a:srgbClr val="000000"/>
                          </a:solidFill>
                          <a:effectLst/>
                          <a:latin typeface="+mj-lt"/>
                        </a:rPr>
                        <a:t>66%</a:t>
                      </a:r>
                    </a:p>
                  </a:txBody>
                  <a:tcPr marL="4763" marR="4763" marT="4763" marB="0" anchor="ctr"/>
                </a:tc>
                <a:extLst>
                  <a:ext uri="{0D108BD9-81ED-4DB2-BD59-A6C34878D82A}">
                    <a16:rowId xmlns:a16="http://schemas.microsoft.com/office/drawing/2014/main" val="3662285353"/>
                  </a:ext>
                </a:extLst>
              </a:tr>
              <a:tr h="265241">
                <a:tc>
                  <a:txBody>
                    <a:bodyPr/>
                    <a:lstStyle/>
                    <a:p>
                      <a:pPr algn="ctr" fontAlgn="b">
                        <a:lnSpc>
                          <a:spcPts val="1600"/>
                        </a:lnSpc>
                      </a:pPr>
                      <a:r>
                        <a:rPr lang="en-US" sz="1800" b="0" i="0" u="none" strike="noStrike">
                          <a:solidFill>
                            <a:srgbClr val="000000"/>
                          </a:solidFill>
                          <a:effectLst/>
                          <a:latin typeface="+mj-lt"/>
                        </a:rPr>
                        <a:t>Climate change</a:t>
                      </a:r>
                    </a:p>
                  </a:txBody>
                  <a:tcPr marL="4763" marR="4763" marT="4763" marB="0" anchor="ctr"/>
                </a:tc>
                <a:tc>
                  <a:txBody>
                    <a:bodyPr/>
                    <a:lstStyle/>
                    <a:p>
                      <a:pPr algn="ctr" fontAlgn="ctr">
                        <a:lnSpc>
                          <a:spcPts val="1600"/>
                        </a:lnSpc>
                      </a:pPr>
                      <a:r>
                        <a:rPr lang="en-US" sz="1800" b="1" i="0" u="none" strike="noStrike" dirty="0">
                          <a:solidFill>
                            <a:srgbClr val="000000"/>
                          </a:solidFill>
                          <a:effectLst/>
                          <a:latin typeface="+mj-lt"/>
                        </a:rPr>
                        <a:t>53%</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600"/>
                        </a:lnSpc>
                      </a:pPr>
                      <a:r>
                        <a:rPr lang="en-US" sz="1800" b="0" i="0" u="none" strike="noStrike">
                          <a:solidFill>
                            <a:srgbClr val="000000"/>
                          </a:solidFill>
                          <a:effectLst/>
                          <a:latin typeface="+mj-lt"/>
                        </a:rPr>
                        <a:t>66%</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600"/>
                        </a:lnSpc>
                      </a:pPr>
                      <a:r>
                        <a:rPr lang="en-US" sz="1800" b="0" i="0" u="none" strike="noStrike">
                          <a:solidFill>
                            <a:srgbClr val="000000"/>
                          </a:solidFill>
                          <a:effectLst/>
                          <a:latin typeface="+mj-lt"/>
                        </a:rPr>
                        <a:t>38%</a:t>
                      </a:r>
                    </a:p>
                  </a:txBody>
                  <a:tcPr marL="4763" marR="4763" marT="4763" marB="0" anchor="ctr"/>
                </a:tc>
                <a:tc>
                  <a:txBody>
                    <a:bodyPr/>
                    <a:lstStyle/>
                    <a:p>
                      <a:pPr algn="ctr" fontAlgn="ctr">
                        <a:lnSpc>
                          <a:spcPts val="1600"/>
                        </a:lnSpc>
                      </a:pPr>
                      <a:r>
                        <a:rPr lang="en-US" sz="1800" b="0" i="0" u="none" strike="noStrike">
                          <a:solidFill>
                            <a:srgbClr val="000000"/>
                          </a:solidFill>
                          <a:effectLst/>
                          <a:latin typeface="+mj-lt"/>
                        </a:rPr>
                        <a:t>39%</a:t>
                      </a:r>
                    </a:p>
                  </a:txBody>
                  <a:tcPr marL="4763" marR="4763" marT="4763" marB="0" anchor="ctr"/>
                </a:tc>
                <a:tc>
                  <a:txBody>
                    <a:bodyPr/>
                    <a:lstStyle/>
                    <a:p>
                      <a:pPr algn="ctr" fontAlgn="ctr">
                        <a:lnSpc>
                          <a:spcPts val="1600"/>
                        </a:lnSpc>
                      </a:pPr>
                      <a:r>
                        <a:rPr lang="en-US" sz="1800" b="0" i="0" u="none" strike="noStrike">
                          <a:solidFill>
                            <a:srgbClr val="000000"/>
                          </a:solidFill>
                          <a:effectLst/>
                          <a:latin typeface="+mj-lt"/>
                        </a:rPr>
                        <a:t>55%</a:t>
                      </a:r>
                    </a:p>
                  </a:txBody>
                  <a:tcPr marL="4763" marR="4763" marT="4763" marB="0" anchor="ctr"/>
                </a:tc>
                <a:tc>
                  <a:txBody>
                    <a:bodyPr/>
                    <a:lstStyle/>
                    <a:p>
                      <a:pPr algn="ctr" fontAlgn="ctr">
                        <a:lnSpc>
                          <a:spcPts val="1600"/>
                        </a:lnSpc>
                      </a:pPr>
                      <a:r>
                        <a:rPr lang="en-US" sz="1800" b="0" i="0" u="none" strike="noStrike">
                          <a:solidFill>
                            <a:srgbClr val="000000"/>
                          </a:solidFill>
                          <a:effectLst/>
                          <a:latin typeface="+mj-lt"/>
                        </a:rPr>
                        <a:t>59%</a:t>
                      </a:r>
                    </a:p>
                  </a:txBody>
                  <a:tcPr marL="4763" marR="4763" marT="4763" marB="0" anchor="ctr"/>
                </a:tc>
                <a:extLst>
                  <a:ext uri="{0D108BD9-81ED-4DB2-BD59-A6C34878D82A}">
                    <a16:rowId xmlns:a16="http://schemas.microsoft.com/office/drawing/2014/main" val="630459180"/>
                  </a:ext>
                </a:extLst>
              </a:tr>
              <a:tr h="265241">
                <a:tc>
                  <a:txBody>
                    <a:bodyPr/>
                    <a:lstStyle/>
                    <a:p>
                      <a:pPr algn="ctr" fontAlgn="b">
                        <a:lnSpc>
                          <a:spcPts val="1600"/>
                        </a:lnSpc>
                      </a:pPr>
                      <a:r>
                        <a:rPr lang="en-US" sz="1800" b="0" i="0" u="none" strike="noStrike">
                          <a:solidFill>
                            <a:srgbClr val="000000"/>
                          </a:solidFill>
                          <a:effectLst/>
                          <a:latin typeface="+mj-lt"/>
                        </a:rPr>
                        <a:t>A lack of afterschool programs for youth</a:t>
                      </a:r>
                    </a:p>
                  </a:txBody>
                  <a:tcPr marL="4763" marR="4763" marT="4763" marB="0" anchor="ctr"/>
                </a:tc>
                <a:tc>
                  <a:txBody>
                    <a:bodyPr/>
                    <a:lstStyle/>
                    <a:p>
                      <a:pPr algn="ctr" fontAlgn="ctr">
                        <a:lnSpc>
                          <a:spcPts val="1600"/>
                        </a:lnSpc>
                      </a:pPr>
                      <a:r>
                        <a:rPr lang="en-US" sz="1800" b="1" i="0" u="none" strike="noStrike" dirty="0">
                          <a:solidFill>
                            <a:srgbClr val="000000"/>
                          </a:solidFill>
                          <a:effectLst/>
                          <a:latin typeface="+mj-lt"/>
                        </a:rPr>
                        <a:t>49%</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600"/>
                        </a:lnSpc>
                      </a:pPr>
                      <a:r>
                        <a:rPr lang="en-US" sz="1800" b="0" i="0" u="none" strike="noStrike">
                          <a:solidFill>
                            <a:srgbClr val="000000"/>
                          </a:solidFill>
                          <a:effectLst/>
                          <a:latin typeface="+mj-lt"/>
                        </a:rPr>
                        <a:t>42%</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600"/>
                        </a:lnSpc>
                      </a:pPr>
                      <a:r>
                        <a:rPr lang="en-US" sz="1800" b="0" i="0" u="none" strike="noStrike">
                          <a:solidFill>
                            <a:srgbClr val="000000"/>
                          </a:solidFill>
                          <a:effectLst/>
                          <a:latin typeface="+mj-lt"/>
                        </a:rPr>
                        <a:t>56%</a:t>
                      </a:r>
                    </a:p>
                  </a:txBody>
                  <a:tcPr marL="4763" marR="4763" marT="4763" marB="0" anchor="ctr"/>
                </a:tc>
                <a:tc>
                  <a:txBody>
                    <a:bodyPr/>
                    <a:lstStyle/>
                    <a:p>
                      <a:pPr algn="ctr" fontAlgn="ctr">
                        <a:lnSpc>
                          <a:spcPts val="1600"/>
                        </a:lnSpc>
                      </a:pPr>
                      <a:r>
                        <a:rPr lang="en-US" sz="1800" b="0" i="0" u="none" strike="noStrike">
                          <a:solidFill>
                            <a:srgbClr val="000000"/>
                          </a:solidFill>
                          <a:effectLst/>
                          <a:latin typeface="+mj-lt"/>
                        </a:rPr>
                        <a:t>55%</a:t>
                      </a:r>
                    </a:p>
                  </a:txBody>
                  <a:tcPr marL="4763" marR="4763" marT="4763" marB="0" anchor="ctr"/>
                </a:tc>
                <a:tc>
                  <a:txBody>
                    <a:bodyPr/>
                    <a:lstStyle/>
                    <a:p>
                      <a:pPr algn="ctr" fontAlgn="ctr">
                        <a:lnSpc>
                          <a:spcPts val="1600"/>
                        </a:lnSpc>
                      </a:pPr>
                      <a:r>
                        <a:rPr lang="en-US" sz="1800" b="0" i="0" u="none" strike="noStrike">
                          <a:solidFill>
                            <a:srgbClr val="000000"/>
                          </a:solidFill>
                          <a:effectLst/>
                          <a:latin typeface="+mj-lt"/>
                        </a:rPr>
                        <a:t>49%</a:t>
                      </a:r>
                    </a:p>
                  </a:txBody>
                  <a:tcPr marL="4763" marR="4763" marT="4763" marB="0" anchor="ctr"/>
                </a:tc>
                <a:tc>
                  <a:txBody>
                    <a:bodyPr/>
                    <a:lstStyle/>
                    <a:p>
                      <a:pPr algn="ctr" fontAlgn="ctr">
                        <a:lnSpc>
                          <a:spcPts val="1600"/>
                        </a:lnSpc>
                      </a:pPr>
                      <a:r>
                        <a:rPr lang="en-US" sz="1800" b="0" i="0" u="none" strike="noStrike" dirty="0">
                          <a:solidFill>
                            <a:srgbClr val="000000"/>
                          </a:solidFill>
                          <a:effectLst/>
                          <a:latin typeface="+mj-lt"/>
                        </a:rPr>
                        <a:t>48%</a:t>
                      </a:r>
                    </a:p>
                  </a:txBody>
                  <a:tcPr marL="4763" marR="4763" marT="4763" marB="0" anchor="ctr"/>
                </a:tc>
                <a:extLst>
                  <a:ext uri="{0D108BD9-81ED-4DB2-BD59-A6C34878D82A}">
                    <a16:rowId xmlns:a16="http://schemas.microsoft.com/office/drawing/2014/main" val="1448054582"/>
                  </a:ext>
                </a:extLst>
              </a:tr>
            </a:tbl>
          </a:graphicData>
        </a:graphic>
      </p:graphicFrame>
      <p:sp>
        <p:nvSpPr>
          <p:cNvPr id="5" name="TextBox 4">
            <a:extLst>
              <a:ext uri="{FF2B5EF4-FFF2-40B4-BE49-F238E27FC236}">
                <a16:creationId xmlns:a16="http://schemas.microsoft.com/office/drawing/2014/main" id="{BF4C6BD1-BAC9-4DCF-A721-FBB060FD618A}"/>
              </a:ext>
            </a:extLst>
          </p:cNvPr>
          <p:cNvSpPr txBox="1"/>
          <p:nvPr/>
        </p:nvSpPr>
        <p:spPr>
          <a:xfrm>
            <a:off x="-59267" y="760219"/>
            <a:ext cx="9128760" cy="338554"/>
          </a:xfrm>
          <a:prstGeom prst="rect">
            <a:avLst/>
          </a:prstGeom>
          <a:noFill/>
        </p:spPr>
        <p:txBody>
          <a:bodyPr wrap="square" rtlCol="0">
            <a:spAutoFit/>
          </a:bodyPr>
          <a:lstStyle/>
          <a:p>
            <a:pPr algn="ctr"/>
            <a:r>
              <a:rPr lang="en-US" sz="1600" i="1" dirty="0"/>
              <a:t>Extremely/Very Serious Problem</a:t>
            </a:r>
          </a:p>
        </p:txBody>
      </p:sp>
      <p:sp>
        <p:nvSpPr>
          <p:cNvPr id="11" name="Title 10">
            <a:extLst>
              <a:ext uri="{FF2B5EF4-FFF2-40B4-BE49-F238E27FC236}">
                <a16:creationId xmlns:a16="http://schemas.microsoft.com/office/drawing/2014/main" id="{C59C0A94-AADD-1AAD-5DF3-735AC421EE62}"/>
              </a:ext>
            </a:extLst>
          </p:cNvPr>
          <p:cNvSpPr>
            <a:spLocks noGrp="1"/>
          </p:cNvSpPr>
          <p:nvPr>
            <p:ph type="title"/>
          </p:nvPr>
        </p:nvSpPr>
        <p:spPr/>
        <p:txBody>
          <a:bodyPr/>
          <a:lstStyle/>
          <a:p>
            <a:r>
              <a:rPr lang="en-US" dirty="0"/>
              <a:t>Regional Breakouts for Issue Concerns</a:t>
            </a:r>
          </a:p>
        </p:txBody>
      </p:sp>
    </p:spTree>
    <p:extLst>
      <p:ext uri="{BB962C8B-B14F-4D97-AF65-F5344CB8AC3E}">
        <p14:creationId xmlns:p14="http://schemas.microsoft.com/office/powerpoint/2010/main" val="4037915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A7EE8BA-6626-4705-973D-E9D63A4C7BF8}"/>
              </a:ext>
            </a:extLst>
          </p:cNvPr>
          <p:cNvSpPr>
            <a:spLocks noGrp="1"/>
          </p:cNvSpPr>
          <p:nvPr>
            <p:ph type="body" sz="quarter" idx="10"/>
          </p:nvPr>
        </p:nvSpPr>
        <p:spPr/>
        <p:txBody>
          <a:bodyPr/>
          <a:lstStyle/>
          <a:p>
            <a:r>
              <a:rPr lang="en-US" dirty="0"/>
              <a:t>Q3.</a:t>
            </a:r>
            <a:r>
              <a:rPr lang="en-US" sz="1000" i="1" dirty="0">
                <a:effectLst/>
                <a:latin typeface="+mj-lt"/>
                <a:ea typeface="Times New Roman" panose="02020603050405020304" pitchFamily="18" charset="0"/>
                <a:cs typeface="Times New Roman" panose="02020603050405020304" pitchFamily="18" charset="0"/>
              </a:rPr>
              <a:t> I’m going to read you a list of issues that some people say are problems in California. Please tell me whether you think it is an extremely serious problem, </a:t>
            </a:r>
            <a:br>
              <a:rPr lang="en-US" sz="1000" i="1" dirty="0">
                <a:effectLst/>
                <a:latin typeface="+mj-lt"/>
                <a:ea typeface="Times New Roman" panose="02020603050405020304" pitchFamily="18" charset="0"/>
                <a:cs typeface="Times New Roman" panose="02020603050405020304" pitchFamily="18" charset="0"/>
              </a:rPr>
            </a:br>
            <a:r>
              <a:rPr lang="en-US" sz="1000" i="1" dirty="0">
                <a:effectLst/>
                <a:latin typeface="+mj-lt"/>
                <a:ea typeface="Times New Roman" panose="02020603050405020304" pitchFamily="18" charset="0"/>
                <a:cs typeface="Times New Roman" panose="02020603050405020304" pitchFamily="18" charset="0"/>
              </a:rPr>
              <a:t>a very serious problem, a somewhat serious problem, or not a serious a problem in California. </a:t>
            </a:r>
            <a:r>
              <a:rPr lang="en-US" dirty="0"/>
              <a:t> ^Not Part of Split Sample</a:t>
            </a:r>
          </a:p>
        </p:txBody>
      </p:sp>
      <p:graphicFrame>
        <p:nvGraphicFramePr>
          <p:cNvPr id="4" name="Table 4">
            <a:extLst>
              <a:ext uri="{FF2B5EF4-FFF2-40B4-BE49-F238E27FC236}">
                <a16:creationId xmlns:a16="http://schemas.microsoft.com/office/drawing/2014/main" id="{3AED89E7-B8F9-4D95-94ED-0CDCFA6D6884}"/>
              </a:ext>
            </a:extLst>
          </p:cNvPr>
          <p:cNvGraphicFramePr>
            <a:graphicFrameLocks noGrp="1"/>
          </p:cNvGraphicFramePr>
          <p:nvPr>
            <p:extLst>
              <p:ext uri="{D42A27DB-BD31-4B8C-83A1-F6EECF244321}">
                <p14:modId xmlns:p14="http://schemas.microsoft.com/office/powerpoint/2010/main" val="1178720330"/>
              </p:ext>
            </p:extLst>
          </p:nvPr>
        </p:nvGraphicFramePr>
        <p:xfrm>
          <a:off x="150319" y="1106953"/>
          <a:ext cx="8861833" cy="5094393"/>
        </p:xfrm>
        <a:graphic>
          <a:graphicData uri="http://schemas.openxmlformats.org/drawingml/2006/table">
            <a:tbl>
              <a:tblPr firstRow="1" bandRow="1">
                <a:tableStyleId>{93296810-A885-4BE3-A3E7-6D5BEEA58F35}</a:tableStyleId>
              </a:tblPr>
              <a:tblGrid>
                <a:gridCol w="3722358">
                  <a:extLst>
                    <a:ext uri="{9D8B030D-6E8A-4147-A177-3AD203B41FA5}">
                      <a16:colId xmlns:a16="http://schemas.microsoft.com/office/drawing/2014/main" val="2563863929"/>
                    </a:ext>
                  </a:extLst>
                </a:gridCol>
                <a:gridCol w="1008206">
                  <a:extLst>
                    <a:ext uri="{9D8B030D-6E8A-4147-A177-3AD203B41FA5}">
                      <a16:colId xmlns:a16="http://schemas.microsoft.com/office/drawing/2014/main" val="1099831682"/>
                    </a:ext>
                  </a:extLst>
                </a:gridCol>
                <a:gridCol w="1410677">
                  <a:extLst>
                    <a:ext uri="{9D8B030D-6E8A-4147-A177-3AD203B41FA5}">
                      <a16:colId xmlns:a16="http://schemas.microsoft.com/office/drawing/2014/main" val="2950452391"/>
                    </a:ext>
                  </a:extLst>
                </a:gridCol>
                <a:gridCol w="906864">
                  <a:extLst>
                    <a:ext uri="{9D8B030D-6E8A-4147-A177-3AD203B41FA5}">
                      <a16:colId xmlns:a16="http://schemas.microsoft.com/office/drawing/2014/main" val="2895830701"/>
                    </a:ext>
                  </a:extLst>
                </a:gridCol>
                <a:gridCol w="906864">
                  <a:extLst>
                    <a:ext uri="{9D8B030D-6E8A-4147-A177-3AD203B41FA5}">
                      <a16:colId xmlns:a16="http://schemas.microsoft.com/office/drawing/2014/main" val="1387612060"/>
                    </a:ext>
                  </a:extLst>
                </a:gridCol>
                <a:gridCol w="906864">
                  <a:extLst>
                    <a:ext uri="{9D8B030D-6E8A-4147-A177-3AD203B41FA5}">
                      <a16:colId xmlns:a16="http://schemas.microsoft.com/office/drawing/2014/main" val="2466832935"/>
                    </a:ext>
                  </a:extLst>
                </a:gridCol>
              </a:tblGrid>
              <a:tr h="256723">
                <a:tc rowSpan="2">
                  <a:txBody>
                    <a:bodyPr/>
                    <a:lstStyle/>
                    <a:p>
                      <a:pPr algn="ctr">
                        <a:lnSpc>
                          <a:spcPts val="1700"/>
                        </a:lnSpc>
                      </a:pPr>
                      <a:r>
                        <a:rPr lang="en-US" dirty="0">
                          <a:solidFill>
                            <a:schemeClr val="bg1"/>
                          </a:solidFill>
                        </a:rPr>
                        <a:t>Issue</a:t>
                      </a:r>
                    </a:p>
                  </a:txBody>
                  <a:tcPr anchor="ctr">
                    <a:solidFill>
                      <a:schemeClr val="accent4"/>
                    </a:solidFill>
                  </a:tcPr>
                </a:tc>
                <a:tc rowSpan="2">
                  <a:txBody>
                    <a:bodyPr/>
                    <a:lstStyle/>
                    <a:p>
                      <a:pPr algn="ctr">
                        <a:lnSpc>
                          <a:spcPts val="1700"/>
                        </a:lnSpc>
                      </a:pPr>
                      <a:r>
                        <a:rPr lang="en-US" dirty="0">
                          <a:solidFill>
                            <a:schemeClr val="bg1"/>
                          </a:solidFill>
                        </a:rPr>
                        <a:t>All Voters</a:t>
                      </a:r>
                    </a:p>
                  </a:txBody>
                  <a:tcPr marT="0" marB="0" anchor="ctr">
                    <a:lnR w="38100" cap="flat" cmpd="sng" algn="ctr">
                      <a:solidFill>
                        <a:schemeClr val="accent3"/>
                      </a:solidFill>
                      <a:prstDash val="solid"/>
                      <a:round/>
                      <a:headEnd type="none" w="med" len="med"/>
                      <a:tailEnd type="none" w="med" len="med"/>
                    </a:lnR>
                    <a:solidFill>
                      <a:schemeClr val="accent4"/>
                    </a:solidFill>
                  </a:tcPr>
                </a:tc>
                <a:tc gridSpan="4">
                  <a:txBody>
                    <a:bodyPr/>
                    <a:lstStyle/>
                    <a:p>
                      <a:pPr algn="ctr">
                        <a:lnSpc>
                          <a:spcPts val="1700"/>
                        </a:lnSpc>
                      </a:pPr>
                      <a:r>
                        <a:rPr lang="en-US" sz="1800" b="1" kern="1200" dirty="0">
                          <a:solidFill>
                            <a:schemeClr val="bg1"/>
                          </a:solidFill>
                          <a:latin typeface="+mn-lt"/>
                          <a:ea typeface="+mn-ea"/>
                          <a:cs typeface="+mn-cs"/>
                        </a:rPr>
                        <a:t>Region </a:t>
                      </a:r>
                      <a:r>
                        <a:rPr lang="en-US" sz="1800" b="1" i="1" kern="1200" dirty="0">
                          <a:solidFill>
                            <a:schemeClr val="bg1"/>
                          </a:solidFill>
                          <a:latin typeface="+mn-lt"/>
                          <a:ea typeface="+mn-ea"/>
                          <a:cs typeface="+mn-cs"/>
                        </a:rPr>
                        <a:t>(Continued)</a:t>
                      </a:r>
                      <a:endParaRPr lang="en-US" sz="1800" b="1" kern="1200" dirty="0">
                        <a:solidFill>
                          <a:schemeClr val="bg1"/>
                        </a:solidFill>
                        <a:latin typeface="+mn-lt"/>
                        <a:ea typeface="+mn-ea"/>
                        <a:cs typeface="+mn-cs"/>
                      </a:endParaRPr>
                    </a:p>
                  </a:txBody>
                  <a:tcPr marT="0" marB="0" anchor="ctr">
                    <a:lnL w="381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solidFill>
                      <a:schemeClr val="accent4"/>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90792292"/>
                  </a:ext>
                </a:extLst>
              </a:tr>
              <a:tr h="583709">
                <a:tc vMerge="1">
                  <a:txBody>
                    <a:bodyPr/>
                    <a:lstStyle/>
                    <a:p>
                      <a:endParaRPr lang="en-US" dirty="0"/>
                    </a:p>
                  </a:txBody>
                  <a:tcPr>
                    <a:solidFill>
                      <a:schemeClr val="accent1"/>
                    </a:solidFill>
                  </a:tcPr>
                </a:tc>
                <a:tc vMerge="1">
                  <a:txBody>
                    <a:bodyPr/>
                    <a:lstStyle/>
                    <a:p>
                      <a:endParaRPr lang="en-US" dirty="0"/>
                    </a:p>
                  </a:txBody>
                  <a:tcPr>
                    <a:solidFill>
                      <a:schemeClr val="accent1"/>
                    </a:solidFill>
                  </a:tcPr>
                </a:tc>
                <a:tc>
                  <a:txBody>
                    <a:bodyPr/>
                    <a:lstStyle/>
                    <a:p>
                      <a:pPr algn="ctr" fontAlgn="b">
                        <a:lnSpc>
                          <a:spcPts val="1700"/>
                        </a:lnSpc>
                      </a:pPr>
                      <a:r>
                        <a:rPr lang="en-US" sz="1800" b="1" i="0" u="none" strike="noStrike" dirty="0">
                          <a:solidFill>
                            <a:srgbClr val="000000"/>
                          </a:solidFill>
                          <a:effectLst/>
                          <a:latin typeface="+mj-lt"/>
                        </a:rPr>
                        <a:t>Sacramento/ Rural North</a:t>
                      </a:r>
                    </a:p>
                  </a:txBody>
                  <a:tcPr marL="4763" marR="4763" marT="4763" marB="0" anchor="ctr">
                    <a:lnL w="381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lumMod val="40000"/>
                        <a:lumOff val="60000"/>
                      </a:schemeClr>
                    </a:solidFill>
                  </a:tcPr>
                </a:tc>
                <a:tc>
                  <a:txBody>
                    <a:bodyPr/>
                    <a:lstStyle/>
                    <a:p>
                      <a:pPr algn="ctr" fontAlgn="b">
                        <a:lnSpc>
                          <a:spcPts val="1700"/>
                        </a:lnSpc>
                      </a:pPr>
                      <a:r>
                        <a:rPr lang="en-US" sz="1800" b="1" i="0" u="none" strike="noStrike" dirty="0">
                          <a:solidFill>
                            <a:srgbClr val="000000"/>
                          </a:solidFill>
                          <a:effectLst/>
                          <a:latin typeface="+mj-lt"/>
                        </a:rPr>
                        <a:t>Kern County</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lumMod val="40000"/>
                        <a:lumOff val="60000"/>
                      </a:schemeClr>
                    </a:solidFill>
                  </a:tcPr>
                </a:tc>
                <a:tc>
                  <a:txBody>
                    <a:bodyPr/>
                    <a:lstStyle/>
                    <a:p>
                      <a:pPr algn="ctr" fontAlgn="b">
                        <a:lnSpc>
                          <a:spcPts val="1700"/>
                        </a:lnSpc>
                      </a:pPr>
                      <a:r>
                        <a:rPr lang="en-US" sz="1800" b="1" i="0" u="none" strike="noStrike" dirty="0">
                          <a:solidFill>
                            <a:srgbClr val="000000"/>
                          </a:solidFill>
                          <a:effectLst/>
                          <a:latin typeface="+mj-lt"/>
                        </a:rPr>
                        <a:t>Central Coast</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lumMod val="40000"/>
                        <a:lumOff val="60000"/>
                      </a:schemeClr>
                    </a:solidFill>
                  </a:tcPr>
                </a:tc>
                <a:tc>
                  <a:txBody>
                    <a:bodyPr/>
                    <a:lstStyle/>
                    <a:p>
                      <a:pPr algn="ctr" fontAlgn="b">
                        <a:lnSpc>
                          <a:spcPts val="1700"/>
                        </a:lnSpc>
                      </a:pPr>
                      <a:r>
                        <a:rPr lang="en-US" sz="1800" b="1" i="0" u="none" strike="noStrike" dirty="0">
                          <a:solidFill>
                            <a:srgbClr val="000000"/>
                          </a:solidFill>
                          <a:effectLst/>
                          <a:latin typeface="+mj-lt"/>
                        </a:rPr>
                        <a:t>Central Valley</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792830917"/>
                  </a:ext>
                </a:extLst>
              </a:tr>
              <a:tr h="271761">
                <a:tc>
                  <a:txBody>
                    <a:bodyPr/>
                    <a:lstStyle/>
                    <a:p>
                      <a:pPr algn="ctr" fontAlgn="b">
                        <a:lnSpc>
                          <a:spcPts val="1700"/>
                        </a:lnSpc>
                      </a:pPr>
                      <a:r>
                        <a:rPr lang="en-US" sz="1800" b="0" i="0" u="none" strike="noStrike" dirty="0">
                          <a:solidFill>
                            <a:srgbClr val="000000"/>
                          </a:solidFill>
                          <a:effectLst/>
                          <a:latin typeface="+mj-lt"/>
                        </a:rPr>
                        <a:t>Homelessness</a:t>
                      </a:r>
                    </a:p>
                  </a:txBody>
                  <a:tcPr marL="4763" marR="4763" marT="4763" marB="0" anchor="ctr"/>
                </a:tc>
                <a:tc>
                  <a:txBody>
                    <a:bodyPr/>
                    <a:lstStyle/>
                    <a:p>
                      <a:pPr algn="ctr" fontAlgn="ctr">
                        <a:lnSpc>
                          <a:spcPts val="1700"/>
                        </a:lnSpc>
                      </a:pPr>
                      <a:r>
                        <a:rPr lang="en-US" sz="1800" b="1" i="0" u="none" strike="noStrike" dirty="0">
                          <a:solidFill>
                            <a:srgbClr val="000000"/>
                          </a:solidFill>
                          <a:effectLst/>
                          <a:latin typeface="+mj-lt"/>
                          <a:ea typeface="Arial" panose="020B0604020202020204" pitchFamily="34" charset="0"/>
                        </a:rPr>
                        <a:t>94%</a:t>
                      </a:r>
                      <a:endParaRPr lang="en-US" sz="1800" b="1" i="0" u="none" strike="noStrike" dirty="0">
                        <a:solidFill>
                          <a:srgbClr val="000000"/>
                        </a:solidFill>
                        <a:effectLst/>
                        <a:latin typeface="+mj-lt"/>
                      </a:endParaRP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800" b="0" i="0" u="none" strike="noStrike" dirty="0">
                          <a:solidFill>
                            <a:srgbClr val="000000"/>
                          </a:solidFill>
                          <a:effectLst/>
                          <a:latin typeface="+mj-lt"/>
                          <a:ea typeface="Arial" panose="020B0604020202020204" pitchFamily="34" charset="0"/>
                        </a:rPr>
                        <a:t>97%</a:t>
                      </a:r>
                      <a:endParaRPr lang="en-US" sz="1800" b="0" i="0" u="none" strike="noStrike" dirty="0">
                        <a:solidFill>
                          <a:srgbClr val="000000"/>
                        </a:solidFill>
                        <a:effectLst/>
                        <a:latin typeface="+mj-lt"/>
                      </a:endParaRPr>
                    </a:p>
                  </a:txBody>
                  <a:tcPr marL="4763" marR="4763" marT="4763" marB="0" anchor="ctr">
                    <a:lnL w="38100" cap="flat" cmpd="sng" algn="ctr">
                      <a:solidFill>
                        <a:schemeClr val="accent3"/>
                      </a:solidFill>
                      <a:prstDash val="solid"/>
                      <a:round/>
                      <a:headEnd type="none" w="med" len="med"/>
                      <a:tailEnd type="none" w="med" len="med"/>
                    </a:lnL>
                    <a:lnT w="38100" cap="flat" cmpd="sng" algn="ctr">
                      <a:solidFill>
                        <a:schemeClr val="accent3"/>
                      </a:solidFill>
                      <a:prstDash val="solid"/>
                      <a:round/>
                      <a:headEnd type="none" w="med" len="med"/>
                      <a:tailEnd type="none" w="med" len="med"/>
                    </a:lnT>
                  </a:tcPr>
                </a:tc>
                <a:tc>
                  <a:txBody>
                    <a:bodyPr/>
                    <a:lstStyle/>
                    <a:p>
                      <a:pPr algn="ctr" fontAlgn="ctr">
                        <a:lnSpc>
                          <a:spcPts val="1700"/>
                        </a:lnSpc>
                      </a:pPr>
                      <a:r>
                        <a:rPr lang="en-US" sz="1800" b="0" i="0" u="none" strike="noStrike" dirty="0">
                          <a:solidFill>
                            <a:srgbClr val="000000"/>
                          </a:solidFill>
                          <a:effectLst/>
                          <a:latin typeface="+mj-lt"/>
                          <a:ea typeface="Arial" panose="020B0604020202020204" pitchFamily="34" charset="0"/>
                        </a:rPr>
                        <a:t>90%</a:t>
                      </a:r>
                      <a:endParaRPr lang="en-US" sz="1800" b="0" i="0" u="none" strike="noStrike" dirty="0">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ctr">
                        <a:lnSpc>
                          <a:spcPts val="1700"/>
                        </a:lnSpc>
                      </a:pPr>
                      <a:r>
                        <a:rPr lang="en-US" sz="1800" b="0" i="0" u="none" strike="noStrike">
                          <a:solidFill>
                            <a:srgbClr val="000000"/>
                          </a:solidFill>
                          <a:effectLst/>
                          <a:latin typeface="+mj-lt"/>
                          <a:ea typeface="Arial" panose="020B0604020202020204" pitchFamily="34" charset="0"/>
                        </a:rPr>
                        <a:t>93%</a:t>
                      </a:r>
                      <a:endParaRPr lang="en-US" sz="18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ctr">
                        <a:lnSpc>
                          <a:spcPts val="1700"/>
                        </a:lnSpc>
                      </a:pPr>
                      <a:r>
                        <a:rPr lang="en-US" sz="1800" b="0" i="0" u="none" strike="noStrike">
                          <a:solidFill>
                            <a:srgbClr val="000000"/>
                          </a:solidFill>
                          <a:effectLst/>
                          <a:latin typeface="+mj-lt"/>
                          <a:ea typeface="Arial" panose="020B0604020202020204" pitchFamily="34" charset="0"/>
                        </a:rPr>
                        <a:t>93%</a:t>
                      </a:r>
                      <a:endParaRPr lang="en-US" sz="18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1963344676"/>
                  </a:ext>
                </a:extLst>
              </a:tr>
              <a:tr h="271761">
                <a:tc>
                  <a:txBody>
                    <a:bodyPr/>
                    <a:lstStyle/>
                    <a:p>
                      <a:pPr algn="ctr" fontAlgn="b">
                        <a:lnSpc>
                          <a:spcPts val="1700"/>
                        </a:lnSpc>
                      </a:pPr>
                      <a:r>
                        <a:rPr lang="en-US" sz="1800" b="0" i="0" u="none" strike="noStrike" dirty="0">
                          <a:solidFill>
                            <a:srgbClr val="000000"/>
                          </a:solidFill>
                          <a:effectLst/>
                          <a:latin typeface="+mj-lt"/>
                        </a:rPr>
                        <a:t>The cost of living</a:t>
                      </a:r>
                    </a:p>
                  </a:txBody>
                  <a:tcPr marL="4763" marR="4763" marT="4763" marB="0" anchor="ctr"/>
                </a:tc>
                <a:tc>
                  <a:txBody>
                    <a:bodyPr/>
                    <a:lstStyle/>
                    <a:p>
                      <a:pPr algn="ctr" fontAlgn="ctr">
                        <a:lnSpc>
                          <a:spcPts val="1700"/>
                        </a:lnSpc>
                      </a:pPr>
                      <a:r>
                        <a:rPr lang="en-US" sz="1800" b="1" i="0" u="none" strike="noStrike">
                          <a:solidFill>
                            <a:srgbClr val="000000"/>
                          </a:solidFill>
                          <a:effectLst/>
                          <a:latin typeface="+mj-lt"/>
                          <a:ea typeface="Arial" panose="020B0604020202020204" pitchFamily="34" charset="0"/>
                        </a:rPr>
                        <a:t>90%</a:t>
                      </a:r>
                      <a:endParaRPr lang="en-US" sz="1800" b="1" i="0" u="none" strike="noStrike">
                        <a:solidFill>
                          <a:srgbClr val="000000"/>
                        </a:solidFill>
                        <a:effectLst/>
                        <a:latin typeface="+mj-lt"/>
                      </a:endParaRP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800" b="0" i="0" u="none" strike="noStrike" dirty="0">
                          <a:solidFill>
                            <a:srgbClr val="000000"/>
                          </a:solidFill>
                          <a:effectLst/>
                          <a:latin typeface="+mj-lt"/>
                        </a:rPr>
                        <a:t>87%</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800" b="0" i="0" u="none" strike="noStrike">
                          <a:solidFill>
                            <a:srgbClr val="000000"/>
                          </a:solidFill>
                          <a:effectLst/>
                          <a:latin typeface="+mj-lt"/>
                        </a:rPr>
                        <a:t>81%</a:t>
                      </a:r>
                    </a:p>
                  </a:txBody>
                  <a:tcPr marL="4763" marR="4763" marT="4763" marB="0" anchor="ctr"/>
                </a:tc>
                <a:tc>
                  <a:txBody>
                    <a:bodyPr/>
                    <a:lstStyle/>
                    <a:p>
                      <a:pPr algn="ctr" fontAlgn="ctr">
                        <a:lnSpc>
                          <a:spcPts val="1700"/>
                        </a:lnSpc>
                      </a:pPr>
                      <a:r>
                        <a:rPr lang="en-US" sz="1800" b="0" i="0" u="none" strike="noStrike">
                          <a:solidFill>
                            <a:srgbClr val="000000"/>
                          </a:solidFill>
                          <a:effectLst/>
                          <a:latin typeface="+mj-lt"/>
                        </a:rPr>
                        <a:t>90%</a:t>
                      </a:r>
                    </a:p>
                  </a:txBody>
                  <a:tcPr marL="4763" marR="4763" marT="4763" marB="0" anchor="ctr"/>
                </a:tc>
                <a:tc>
                  <a:txBody>
                    <a:bodyPr/>
                    <a:lstStyle/>
                    <a:p>
                      <a:pPr algn="ctr" fontAlgn="ctr">
                        <a:lnSpc>
                          <a:spcPts val="1700"/>
                        </a:lnSpc>
                      </a:pPr>
                      <a:r>
                        <a:rPr lang="en-US" sz="1800" b="0" i="0" u="none" strike="noStrike">
                          <a:solidFill>
                            <a:srgbClr val="000000"/>
                          </a:solidFill>
                          <a:effectLst/>
                          <a:latin typeface="+mj-lt"/>
                        </a:rPr>
                        <a:t>96%</a:t>
                      </a:r>
                    </a:p>
                  </a:txBody>
                  <a:tcPr marL="4763" marR="4763" marT="4763" marB="0" anchor="ctr"/>
                </a:tc>
                <a:extLst>
                  <a:ext uri="{0D108BD9-81ED-4DB2-BD59-A6C34878D82A}">
                    <a16:rowId xmlns:a16="http://schemas.microsoft.com/office/drawing/2014/main" val="650548173"/>
                  </a:ext>
                </a:extLst>
              </a:tr>
              <a:tr h="271761">
                <a:tc>
                  <a:txBody>
                    <a:bodyPr/>
                    <a:lstStyle/>
                    <a:p>
                      <a:pPr algn="ctr" fontAlgn="b">
                        <a:lnSpc>
                          <a:spcPts val="1700"/>
                        </a:lnSpc>
                      </a:pPr>
                      <a:r>
                        <a:rPr lang="en-US" sz="1800" b="0" i="0" u="none" strike="noStrike">
                          <a:solidFill>
                            <a:srgbClr val="000000"/>
                          </a:solidFill>
                          <a:effectLst/>
                          <a:latin typeface="+mj-lt"/>
                        </a:rPr>
                        <a:t>The cost of housing</a:t>
                      </a:r>
                    </a:p>
                  </a:txBody>
                  <a:tcPr marL="4763" marR="4763" marT="4763" marB="0" anchor="ctr"/>
                </a:tc>
                <a:tc>
                  <a:txBody>
                    <a:bodyPr/>
                    <a:lstStyle/>
                    <a:p>
                      <a:pPr algn="ctr" fontAlgn="ctr">
                        <a:lnSpc>
                          <a:spcPts val="1700"/>
                        </a:lnSpc>
                      </a:pPr>
                      <a:r>
                        <a:rPr lang="en-US" sz="1800" b="1" i="0" u="none" strike="noStrike" dirty="0">
                          <a:solidFill>
                            <a:srgbClr val="000000"/>
                          </a:solidFill>
                          <a:effectLst/>
                          <a:latin typeface="+mj-lt"/>
                        </a:rPr>
                        <a:t>85%</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800" b="0" i="0" u="none" strike="noStrike" dirty="0">
                          <a:solidFill>
                            <a:srgbClr val="000000"/>
                          </a:solidFill>
                          <a:effectLst/>
                          <a:latin typeface="+mj-lt"/>
                        </a:rPr>
                        <a:t>95%</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800" b="0" i="0" u="none" strike="noStrike">
                          <a:solidFill>
                            <a:srgbClr val="000000"/>
                          </a:solidFill>
                          <a:effectLst/>
                          <a:latin typeface="+mj-lt"/>
                        </a:rPr>
                        <a:t>85%</a:t>
                      </a:r>
                    </a:p>
                  </a:txBody>
                  <a:tcPr marL="4763" marR="4763" marT="4763" marB="0" anchor="ctr"/>
                </a:tc>
                <a:tc>
                  <a:txBody>
                    <a:bodyPr/>
                    <a:lstStyle/>
                    <a:p>
                      <a:pPr algn="ctr" fontAlgn="ctr">
                        <a:lnSpc>
                          <a:spcPts val="1700"/>
                        </a:lnSpc>
                      </a:pPr>
                      <a:r>
                        <a:rPr lang="en-US" sz="1800" b="0" i="0" u="none" strike="noStrike">
                          <a:solidFill>
                            <a:srgbClr val="000000"/>
                          </a:solidFill>
                          <a:effectLst/>
                          <a:latin typeface="+mj-lt"/>
                        </a:rPr>
                        <a:t>90%</a:t>
                      </a:r>
                    </a:p>
                  </a:txBody>
                  <a:tcPr marL="4763" marR="4763" marT="4763" marB="0" anchor="ctr"/>
                </a:tc>
                <a:tc>
                  <a:txBody>
                    <a:bodyPr/>
                    <a:lstStyle/>
                    <a:p>
                      <a:pPr algn="ctr" fontAlgn="ctr">
                        <a:lnSpc>
                          <a:spcPts val="1700"/>
                        </a:lnSpc>
                      </a:pPr>
                      <a:r>
                        <a:rPr lang="en-US" sz="1800" b="0" i="0" u="none" strike="noStrike">
                          <a:solidFill>
                            <a:srgbClr val="000000"/>
                          </a:solidFill>
                          <a:effectLst/>
                          <a:latin typeface="+mj-lt"/>
                        </a:rPr>
                        <a:t>78%</a:t>
                      </a:r>
                    </a:p>
                  </a:txBody>
                  <a:tcPr marL="4763" marR="4763" marT="4763" marB="0" anchor="ctr"/>
                </a:tc>
                <a:extLst>
                  <a:ext uri="{0D108BD9-81ED-4DB2-BD59-A6C34878D82A}">
                    <a16:rowId xmlns:a16="http://schemas.microsoft.com/office/drawing/2014/main" val="790779060"/>
                  </a:ext>
                </a:extLst>
              </a:tr>
              <a:tr h="271761">
                <a:tc>
                  <a:txBody>
                    <a:bodyPr/>
                    <a:lstStyle/>
                    <a:p>
                      <a:pPr algn="ctr" fontAlgn="b">
                        <a:lnSpc>
                          <a:spcPts val="1700"/>
                        </a:lnSpc>
                      </a:pPr>
                      <a:r>
                        <a:rPr lang="en-US" sz="1800" b="0" i="0" u="none" strike="noStrike" dirty="0">
                          <a:solidFill>
                            <a:srgbClr val="000000"/>
                          </a:solidFill>
                          <a:effectLst/>
                          <a:latin typeface="+mj-lt"/>
                        </a:rPr>
                        <a:t>Substance abuse</a:t>
                      </a:r>
                    </a:p>
                  </a:txBody>
                  <a:tcPr marL="4763" marR="4763" marT="4763" marB="0" anchor="ctr"/>
                </a:tc>
                <a:tc>
                  <a:txBody>
                    <a:bodyPr/>
                    <a:lstStyle/>
                    <a:p>
                      <a:pPr algn="ctr" fontAlgn="ctr">
                        <a:lnSpc>
                          <a:spcPts val="1700"/>
                        </a:lnSpc>
                      </a:pPr>
                      <a:r>
                        <a:rPr lang="en-US" sz="1800" b="1" i="0" u="none" strike="noStrike">
                          <a:solidFill>
                            <a:srgbClr val="000000"/>
                          </a:solidFill>
                          <a:effectLst/>
                          <a:latin typeface="+mj-lt"/>
                        </a:rPr>
                        <a:t>79%</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800" b="0" i="0" u="none" strike="noStrike" dirty="0">
                          <a:solidFill>
                            <a:srgbClr val="000000"/>
                          </a:solidFill>
                          <a:effectLst/>
                          <a:latin typeface="+mj-lt"/>
                        </a:rPr>
                        <a:t>70%</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800" b="0" i="0" u="none" strike="noStrike">
                          <a:solidFill>
                            <a:srgbClr val="000000"/>
                          </a:solidFill>
                          <a:effectLst/>
                          <a:latin typeface="+mj-lt"/>
                        </a:rPr>
                        <a:t>85%</a:t>
                      </a:r>
                    </a:p>
                  </a:txBody>
                  <a:tcPr marL="4763" marR="4763" marT="4763" marB="0" anchor="ctr"/>
                </a:tc>
                <a:tc>
                  <a:txBody>
                    <a:bodyPr/>
                    <a:lstStyle/>
                    <a:p>
                      <a:pPr algn="ctr" fontAlgn="ctr">
                        <a:lnSpc>
                          <a:spcPts val="1700"/>
                        </a:lnSpc>
                      </a:pPr>
                      <a:r>
                        <a:rPr lang="en-US" sz="1800" b="0" i="0" u="none" strike="noStrike" dirty="0">
                          <a:solidFill>
                            <a:srgbClr val="000000"/>
                          </a:solidFill>
                          <a:effectLst/>
                          <a:latin typeface="+mj-lt"/>
                        </a:rPr>
                        <a:t>83%</a:t>
                      </a:r>
                    </a:p>
                  </a:txBody>
                  <a:tcPr marL="4763" marR="4763" marT="4763" marB="0" anchor="ctr"/>
                </a:tc>
                <a:tc>
                  <a:txBody>
                    <a:bodyPr/>
                    <a:lstStyle/>
                    <a:p>
                      <a:pPr algn="ctr" fontAlgn="ctr">
                        <a:lnSpc>
                          <a:spcPts val="1700"/>
                        </a:lnSpc>
                      </a:pPr>
                      <a:r>
                        <a:rPr lang="en-US" sz="1800" b="0" i="0" u="none" strike="noStrike">
                          <a:solidFill>
                            <a:srgbClr val="000000"/>
                          </a:solidFill>
                          <a:effectLst/>
                          <a:latin typeface="+mj-lt"/>
                        </a:rPr>
                        <a:t>93%</a:t>
                      </a:r>
                    </a:p>
                  </a:txBody>
                  <a:tcPr marL="4763" marR="4763" marT="4763" marB="0" anchor="ctr"/>
                </a:tc>
                <a:extLst>
                  <a:ext uri="{0D108BD9-81ED-4DB2-BD59-A6C34878D82A}">
                    <a16:rowId xmlns:a16="http://schemas.microsoft.com/office/drawing/2014/main" val="967359862"/>
                  </a:ext>
                </a:extLst>
              </a:tr>
              <a:tr h="271761">
                <a:tc>
                  <a:txBody>
                    <a:bodyPr/>
                    <a:lstStyle/>
                    <a:p>
                      <a:pPr algn="ctr" fontAlgn="b">
                        <a:lnSpc>
                          <a:spcPts val="1700"/>
                        </a:lnSpc>
                      </a:pPr>
                      <a:r>
                        <a:rPr lang="en-US" sz="1800" b="0" i="0" u="none" strike="noStrike">
                          <a:solidFill>
                            <a:srgbClr val="000000"/>
                          </a:solidFill>
                          <a:effectLst/>
                          <a:latin typeface="+mj-lt"/>
                        </a:rPr>
                        <a:t>Government waste and inefficiency</a:t>
                      </a:r>
                    </a:p>
                  </a:txBody>
                  <a:tcPr marL="4763" marR="4763" marT="4763" marB="0" anchor="ctr"/>
                </a:tc>
                <a:tc>
                  <a:txBody>
                    <a:bodyPr/>
                    <a:lstStyle/>
                    <a:p>
                      <a:pPr algn="ctr" fontAlgn="ctr">
                        <a:lnSpc>
                          <a:spcPts val="1700"/>
                        </a:lnSpc>
                      </a:pPr>
                      <a:r>
                        <a:rPr lang="en-US" sz="1800" b="1" i="0" u="none" strike="noStrike">
                          <a:solidFill>
                            <a:srgbClr val="000000"/>
                          </a:solidFill>
                          <a:effectLst/>
                          <a:latin typeface="+mj-lt"/>
                        </a:rPr>
                        <a:t>75%</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800" b="0" i="0" u="none" strike="noStrike" dirty="0">
                          <a:solidFill>
                            <a:srgbClr val="000000"/>
                          </a:solidFill>
                          <a:effectLst/>
                          <a:latin typeface="+mj-lt"/>
                        </a:rPr>
                        <a:t>79%</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800" b="0" i="0" u="none" strike="noStrike" dirty="0">
                          <a:solidFill>
                            <a:srgbClr val="000000"/>
                          </a:solidFill>
                          <a:effectLst/>
                          <a:latin typeface="+mj-lt"/>
                        </a:rPr>
                        <a:t>88%</a:t>
                      </a:r>
                    </a:p>
                  </a:txBody>
                  <a:tcPr marL="4763" marR="4763" marT="4763" marB="0" anchor="ctr"/>
                </a:tc>
                <a:tc>
                  <a:txBody>
                    <a:bodyPr/>
                    <a:lstStyle/>
                    <a:p>
                      <a:pPr algn="ctr" fontAlgn="ctr">
                        <a:lnSpc>
                          <a:spcPts val="1700"/>
                        </a:lnSpc>
                      </a:pPr>
                      <a:r>
                        <a:rPr lang="en-US" sz="1800" b="0" i="0" u="none" strike="noStrike">
                          <a:solidFill>
                            <a:srgbClr val="000000"/>
                          </a:solidFill>
                          <a:effectLst/>
                          <a:latin typeface="+mj-lt"/>
                        </a:rPr>
                        <a:t>77%</a:t>
                      </a:r>
                    </a:p>
                  </a:txBody>
                  <a:tcPr marL="4763" marR="4763" marT="4763" marB="0" anchor="ctr"/>
                </a:tc>
                <a:tc>
                  <a:txBody>
                    <a:bodyPr/>
                    <a:lstStyle/>
                    <a:p>
                      <a:pPr algn="ctr" fontAlgn="ctr">
                        <a:lnSpc>
                          <a:spcPts val="1700"/>
                        </a:lnSpc>
                      </a:pPr>
                      <a:r>
                        <a:rPr lang="en-US" sz="1800" b="0" i="0" u="none" strike="noStrike">
                          <a:solidFill>
                            <a:srgbClr val="000000"/>
                          </a:solidFill>
                          <a:effectLst/>
                          <a:latin typeface="+mj-lt"/>
                        </a:rPr>
                        <a:t>81%</a:t>
                      </a:r>
                    </a:p>
                  </a:txBody>
                  <a:tcPr marL="4763" marR="4763" marT="4763" marB="0" anchor="ctr"/>
                </a:tc>
                <a:extLst>
                  <a:ext uri="{0D108BD9-81ED-4DB2-BD59-A6C34878D82A}">
                    <a16:rowId xmlns:a16="http://schemas.microsoft.com/office/drawing/2014/main" val="911618783"/>
                  </a:ext>
                </a:extLst>
              </a:tr>
              <a:tr h="504279">
                <a:tc>
                  <a:txBody>
                    <a:bodyPr/>
                    <a:lstStyle/>
                    <a:p>
                      <a:pPr algn="ctr" fontAlgn="b">
                        <a:lnSpc>
                          <a:spcPts val="1700"/>
                        </a:lnSpc>
                      </a:pPr>
                      <a:r>
                        <a:rPr lang="en-US" sz="1800" b="0" i="0" u="none" strike="noStrike" dirty="0">
                          <a:solidFill>
                            <a:srgbClr val="000000"/>
                          </a:solidFill>
                          <a:effectLst/>
                          <a:latin typeface="+mj-lt"/>
                        </a:rPr>
                        <a:t>Untreated mental health issues for children and youth</a:t>
                      </a:r>
                    </a:p>
                  </a:txBody>
                  <a:tcPr marL="4763" marR="4763" marT="4763" marB="0" anchor="ctr"/>
                </a:tc>
                <a:tc>
                  <a:txBody>
                    <a:bodyPr/>
                    <a:lstStyle/>
                    <a:p>
                      <a:pPr algn="ctr" fontAlgn="ctr">
                        <a:lnSpc>
                          <a:spcPts val="1700"/>
                        </a:lnSpc>
                      </a:pPr>
                      <a:r>
                        <a:rPr lang="en-US" sz="1800" b="1" i="0" u="none" strike="noStrike">
                          <a:solidFill>
                            <a:srgbClr val="000000"/>
                          </a:solidFill>
                          <a:effectLst/>
                          <a:latin typeface="+mj-lt"/>
                        </a:rPr>
                        <a:t>74%</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800" b="0" i="0" u="none" strike="noStrike" dirty="0">
                          <a:solidFill>
                            <a:srgbClr val="000000"/>
                          </a:solidFill>
                          <a:effectLst/>
                          <a:latin typeface="+mj-lt"/>
                        </a:rPr>
                        <a:t>84%</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800" b="0" i="0" u="none" strike="noStrike">
                          <a:solidFill>
                            <a:srgbClr val="000000"/>
                          </a:solidFill>
                          <a:effectLst/>
                          <a:latin typeface="+mj-lt"/>
                        </a:rPr>
                        <a:t>83%</a:t>
                      </a:r>
                    </a:p>
                  </a:txBody>
                  <a:tcPr marL="4763" marR="4763" marT="4763" marB="0" anchor="ctr"/>
                </a:tc>
                <a:tc>
                  <a:txBody>
                    <a:bodyPr/>
                    <a:lstStyle/>
                    <a:p>
                      <a:pPr algn="ctr" fontAlgn="ctr">
                        <a:lnSpc>
                          <a:spcPts val="1700"/>
                        </a:lnSpc>
                      </a:pPr>
                      <a:r>
                        <a:rPr lang="en-US" sz="1800" b="0" i="0" u="none" strike="noStrike">
                          <a:solidFill>
                            <a:srgbClr val="000000"/>
                          </a:solidFill>
                          <a:effectLst/>
                          <a:latin typeface="+mj-lt"/>
                        </a:rPr>
                        <a:t>75%</a:t>
                      </a:r>
                    </a:p>
                  </a:txBody>
                  <a:tcPr marL="4763" marR="4763" marT="4763" marB="0" anchor="ctr"/>
                </a:tc>
                <a:tc>
                  <a:txBody>
                    <a:bodyPr/>
                    <a:lstStyle/>
                    <a:p>
                      <a:pPr algn="ctr" fontAlgn="ctr">
                        <a:lnSpc>
                          <a:spcPts val="1700"/>
                        </a:lnSpc>
                      </a:pPr>
                      <a:r>
                        <a:rPr lang="en-US" sz="1800" b="0" i="0" u="none" strike="noStrike">
                          <a:solidFill>
                            <a:srgbClr val="000000"/>
                          </a:solidFill>
                          <a:effectLst/>
                          <a:latin typeface="+mj-lt"/>
                        </a:rPr>
                        <a:t>70%</a:t>
                      </a:r>
                    </a:p>
                  </a:txBody>
                  <a:tcPr marL="4763" marR="4763" marT="4763" marB="0" anchor="ctr"/>
                </a:tc>
                <a:extLst>
                  <a:ext uri="{0D108BD9-81ED-4DB2-BD59-A6C34878D82A}">
                    <a16:rowId xmlns:a16="http://schemas.microsoft.com/office/drawing/2014/main" val="3910646588"/>
                  </a:ext>
                </a:extLst>
              </a:tr>
              <a:tr h="271761">
                <a:tc>
                  <a:txBody>
                    <a:bodyPr/>
                    <a:lstStyle/>
                    <a:p>
                      <a:pPr algn="ctr" fontAlgn="b">
                        <a:lnSpc>
                          <a:spcPts val="1700"/>
                        </a:lnSpc>
                      </a:pPr>
                      <a:r>
                        <a:rPr lang="en-US" sz="1800" b="0" i="0" u="none" strike="noStrike">
                          <a:solidFill>
                            <a:srgbClr val="000000"/>
                          </a:solidFill>
                          <a:effectLst/>
                          <a:latin typeface="+mj-lt"/>
                        </a:rPr>
                        <a:t>Crime</a:t>
                      </a:r>
                    </a:p>
                  </a:txBody>
                  <a:tcPr marL="4763" marR="4763" marT="4763" marB="0" anchor="ctr"/>
                </a:tc>
                <a:tc>
                  <a:txBody>
                    <a:bodyPr/>
                    <a:lstStyle/>
                    <a:p>
                      <a:pPr algn="ctr" fontAlgn="ctr">
                        <a:lnSpc>
                          <a:spcPts val="1700"/>
                        </a:lnSpc>
                      </a:pPr>
                      <a:r>
                        <a:rPr lang="en-US" sz="1800" b="1" i="0" u="none" strike="noStrike" dirty="0">
                          <a:solidFill>
                            <a:srgbClr val="000000"/>
                          </a:solidFill>
                          <a:effectLst/>
                          <a:latin typeface="+mj-lt"/>
                        </a:rPr>
                        <a:t>71%</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800" b="0" i="0" u="none" strike="noStrike" dirty="0">
                          <a:solidFill>
                            <a:srgbClr val="000000"/>
                          </a:solidFill>
                          <a:effectLst/>
                          <a:latin typeface="+mj-lt"/>
                        </a:rPr>
                        <a:t>66%</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800" b="0" i="0" u="none" strike="noStrike">
                          <a:solidFill>
                            <a:srgbClr val="000000"/>
                          </a:solidFill>
                          <a:effectLst/>
                          <a:latin typeface="+mj-lt"/>
                        </a:rPr>
                        <a:t>82%</a:t>
                      </a:r>
                    </a:p>
                  </a:txBody>
                  <a:tcPr marL="4763" marR="4763" marT="4763" marB="0" anchor="ctr"/>
                </a:tc>
                <a:tc>
                  <a:txBody>
                    <a:bodyPr/>
                    <a:lstStyle/>
                    <a:p>
                      <a:pPr algn="ctr" fontAlgn="ctr">
                        <a:lnSpc>
                          <a:spcPts val="1700"/>
                        </a:lnSpc>
                      </a:pPr>
                      <a:r>
                        <a:rPr lang="en-US" sz="1800" b="0" i="0" u="none" strike="noStrike">
                          <a:solidFill>
                            <a:srgbClr val="000000"/>
                          </a:solidFill>
                          <a:effectLst/>
                          <a:latin typeface="+mj-lt"/>
                        </a:rPr>
                        <a:t>69%</a:t>
                      </a:r>
                    </a:p>
                  </a:txBody>
                  <a:tcPr marL="4763" marR="4763" marT="4763" marB="0" anchor="ctr"/>
                </a:tc>
                <a:tc>
                  <a:txBody>
                    <a:bodyPr/>
                    <a:lstStyle/>
                    <a:p>
                      <a:pPr algn="ctr" fontAlgn="ctr">
                        <a:lnSpc>
                          <a:spcPts val="1700"/>
                        </a:lnSpc>
                      </a:pPr>
                      <a:r>
                        <a:rPr lang="en-US" sz="1800" b="0" i="0" u="none" strike="noStrike">
                          <a:solidFill>
                            <a:srgbClr val="000000"/>
                          </a:solidFill>
                          <a:effectLst/>
                          <a:latin typeface="+mj-lt"/>
                        </a:rPr>
                        <a:t>82%</a:t>
                      </a:r>
                    </a:p>
                  </a:txBody>
                  <a:tcPr marL="4763" marR="4763" marT="4763" marB="0" anchor="ctr"/>
                </a:tc>
                <a:extLst>
                  <a:ext uri="{0D108BD9-81ED-4DB2-BD59-A6C34878D82A}">
                    <a16:rowId xmlns:a16="http://schemas.microsoft.com/office/drawing/2014/main" val="2803810122"/>
                  </a:ext>
                </a:extLst>
              </a:tr>
              <a:tr h="271761">
                <a:tc>
                  <a:txBody>
                    <a:bodyPr/>
                    <a:lstStyle/>
                    <a:p>
                      <a:pPr algn="ctr" fontAlgn="b">
                        <a:lnSpc>
                          <a:spcPts val="1700"/>
                        </a:lnSpc>
                      </a:pPr>
                      <a:r>
                        <a:rPr lang="en-US" sz="1800" b="0" i="0" u="none" strike="noStrike">
                          <a:solidFill>
                            <a:srgbClr val="000000"/>
                          </a:solidFill>
                          <a:effectLst/>
                          <a:latin typeface="+mj-lt"/>
                        </a:rPr>
                        <a:t>^Gun violence</a:t>
                      </a:r>
                    </a:p>
                  </a:txBody>
                  <a:tcPr marL="4763" marR="4763" marT="4763" marB="0" anchor="ctr"/>
                </a:tc>
                <a:tc>
                  <a:txBody>
                    <a:bodyPr/>
                    <a:lstStyle/>
                    <a:p>
                      <a:pPr algn="ctr" fontAlgn="ctr">
                        <a:lnSpc>
                          <a:spcPts val="1700"/>
                        </a:lnSpc>
                      </a:pPr>
                      <a:r>
                        <a:rPr lang="en-US" sz="1800" b="1" i="0" u="none" strike="noStrike" dirty="0">
                          <a:solidFill>
                            <a:srgbClr val="000000"/>
                          </a:solidFill>
                          <a:effectLst/>
                          <a:latin typeface="+mj-lt"/>
                        </a:rPr>
                        <a:t>63%</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800" b="0" i="0" u="none" strike="noStrike" dirty="0">
                          <a:solidFill>
                            <a:srgbClr val="000000"/>
                          </a:solidFill>
                          <a:effectLst/>
                          <a:latin typeface="+mj-lt"/>
                        </a:rPr>
                        <a:t>57%</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800" b="0" i="0" u="none" strike="noStrike">
                          <a:solidFill>
                            <a:srgbClr val="000000"/>
                          </a:solidFill>
                          <a:effectLst/>
                          <a:latin typeface="+mj-lt"/>
                        </a:rPr>
                        <a:t>46%</a:t>
                      </a:r>
                    </a:p>
                  </a:txBody>
                  <a:tcPr marL="4763" marR="4763" marT="4763" marB="0" anchor="ctr"/>
                </a:tc>
                <a:tc>
                  <a:txBody>
                    <a:bodyPr/>
                    <a:lstStyle/>
                    <a:p>
                      <a:pPr algn="ctr" fontAlgn="ctr">
                        <a:lnSpc>
                          <a:spcPts val="1700"/>
                        </a:lnSpc>
                      </a:pPr>
                      <a:r>
                        <a:rPr lang="en-US" sz="1800" b="0" i="0" u="none" strike="noStrike" dirty="0">
                          <a:solidFill>
                            <a:srgbClr val="000000"/>
                          </a:solidFill>
                          <a:effectLst/>
                          <a:latin typeface="+mj-lt"/>
                        </a:rPr>
                        <a:t>65%</a:t>
                      </a:r>
                    </a:p>
                  </a:txBody>
                  <a:tcPr marL="4763" marR="4763" marT="4763" marB="0" anchor="ctr"/>
                </a:tc>
                <a:tc>
                  <a:txBody>
                    <a:bodyPr/>
                    <a:lstStyle/>
                    <a:p>
                      <a:pPr algn="ctr" fontAlgn="ctr">
                        <a:lnSpc>
                          <a:spcPts val="1700"/>
                        </a:lnSpc>
                      </a:pPr>
                      <a:r>
                        <a:rPr lang="en-US" sz="1800" b="0" i="0" u="none" strike="noStrike">
                          <a:solidFill>
                            <a:srgbClr val="000000"/>
                          </a:solidFill>
                          <a:effectLst/>
                          <a:latin typeface="+mj-lt"/>
                        </a:rPr>
                        <a:t>64%</a:t>
                      </a:r>
                    </a:p>
                  </a:txBody>
                  <a:tcPr marL="4763" marR="4763" marT="4763" marB="0" anchor="ctr"/>
                </a:tc>
                <a:extLst>
                  <a:ext uri="{0D108BD9-81ED-4DB2-BD59-A6C34878D82A}">
                    <a16:rowId xmlns:a16="http://schemas.microsoft.com/office/drawing/2014/main" val="4246048080"/>
                  </a:ext>
                </a:extLst>
              </a:tr>
              <a:tr h="295275">
                <a:tc>
                  <a:txBody>
                    <a:bodyPr/>
                    <a:lstStyle/>
                    <a:p>
                      <a:pPr algn="ctr" fontAlgn="b">
                        <a:lnSpc>
                          <a:spcPts val="1700"/>
                        </a:lnSpc>
                      </a:pPr>
                      <a:r>
                        <a:rPr lang="en-US" sz="1800" b="0" i="0" u="none" strike="noStrike" dirty="0">
                          <a:solidFill>
                            <a:srgbClr val="000000"/>
                          </a:solidFill>
                          <a:effectLst/>
                          <a:latin typeface="+mj-lt"/>
                        </a:rPr>
                        <a:t>The quality of K-12 public education</a:t>
                      </a:r>
                    </a:p>
                  </a:txBody>
                  <a:tcPr marL="4763" marR="4763" marT="4763" marB="0" anchor="ctr"/>
                </a:tc>
                <a:tc>
                  <a:txBody>
                    <a:bodyPr/>
                    <a:lstStyle/>
                    <a:p>
                      <a:pPr algn="ctr" fontAlgn="ctr">
                        <a:lnSpc>
                          <a:spcPts val="1700"/>
                        </a:lnSpc>
                      </a:pPr>
                      <a:r>
                        <a:rPr lang="en-US" sz="1800" b="1" i="0" u="none" strike="noStrike" dirty="0">
                          <a:solidFill>
                            <a:srgbClr val="000000"/>
                          </a:solidFill>
                          <a:effectLst/>
                          <a:latin typeface="+mj-lt"/>
                        </a:rPr>
                        <a:t>60%</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800" b="0" i="0" u="none" strike="noStrike" dirty="0">
                          <a:solidFill>
                            <a:srgbClr val="000000"/>
                          </a:solidFill>
                          <a:effectLst/>
                          <a:latin typeface="+mj-lt"/>
                        </a:rPr>
                        <a:t>55%</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800" b="0" i="0" u="none" strike="noStrike">
                          <a:solidFill>
                            <a:srgbClr val="000000"/>
                          </a:solidFill>
                          <a:effectLst/>
                          <a:latin typeface="+mj-lt"/>
                        </a:rPr>
                        <a:t>65%</a:t>
                      </a:r>
                    </a:p>
                  </a:txBody>
                  <a:tcPr marL="4763" marR="4763" marT="4763" marB="0" anchor="ctr"/>
                </a:tc>
                <a:tc>
                  <a:txBody>
                    <a:bodyPr/>
                    <a:lstStyle/>
                    <a:p>
                      <a:pPr algn="ctr" fontAlgn="ctr">
                        <a:lnSpc>
                          <a:spcPts val="1700"/>
                        </a:lnSpc>
                      </a:pPr>
                      <a:r>
                        <a:rPr lang="en-US" sz="1800" b="0" i="0" u="none" strike="noStrike">
                          <a:solidFill>
                            <a:srgbClr val="000000"/>
                          </a:solidFill>
                          <a:effectLst/>
                          <a:latin typeface="+mj-lt"/>
                        </a:rPr>
                        <a:t>54%</a:t>
                      </a:r>
                    </a:p>
                  </a:txBody>
                  <a:tcPr marL="4763" marR="4763" marT="4763" marB="0" anchor="ctr"/>
                </a:tc>
                <a:tc>
                  <a:txBody>
                    <a:bodyPr/>
                    <a:lstStyle/>
                    <a:p>
                      <a:pPr algn="ctr" fontAlgn="ctr">
                        <a:lnSpc>
                          <a:spcPts val="1700"/>
                        </a:lnSpc>
                      </a:pPr>
                      <a:r>
                        <a:rPr lang="en-US" sz="1800" b="0" i="0" u="none" strike="noStrike">
                          <a:solidFill>
                            <a:srgbClr val="000000"/>
                          </a:solidFill>
                          <a:effectLst/>
                          <a:latin typeface="+mj-lt"/>
                        </a:rPr>
                        <a:t>63%</a:t>
                      </a:r>
                    </a:p>
                  </a:txBody>
                  <a:tcPr marL="4763" marR="4763" marT="4763" marB="0" anchor="ctr"/>
                </a:tc>
                <a:extLst>
                  <a:ext uri="{0D108BD9-81ED-4DB2-BD59-A6C34878D82A}">
                    <a16:rowId xmlns:a16="http://schemas.microsoft.com/office/drawing/2014/main" val="873374224"/>
                  </a:ext>
                </a:extLst>
              </a:tr>
              <a:tr h="271761">
                <a:tc>
                  <a:txBody>
                    <a:bodyPr/>
                    <a:lstStyle/>
                    <a:p>
                      <a:pPr algn="ctr" fontAlgn="b">
                        <a:lnSpc>
                          <a:spcPts val="1700"/>
                        </a:lnSpc>
                      </a:pPr>
                      <a:r>
                        <a:rPr lang="en-US" sz="1800" b="0" i="0" u="none" strike="noStrike">
                          <a:solidFill>
                            <a:srgbClr val="000000"/>
                          </a:solidFill>
                          <a:effectLst/>
                          <a:latin typeface="+mj-lt"/>
                        </a:rPr>
                        <a:t>The amount you pay in taxes</a:t>
                      </a:r>
                    </a:p>
                  </a:txBody>
                  <a:tcPr marL="4763" marR="4763" marT="4763" marB="0" anchor="ctr"/>
                </a:tc>
                <a:tc>
                  <a:txBody>
                    <a:bodyPr/>
                    <a:lstStyle/>
                    <a:p>
                      <a:pPr algn="ctr" fontAlgn="ctr">
                        <a:lnSpc>
                          <a:spcPts val="1700"/>
                        </a:lnSpc>
                      </a:pPr>
                      <a:r>
                        <a:rPr lang="en-US" sz="1800" b="1" i="0" u="none" strike="noStrike" dirty="0">
                          <a:solidFill>
                            <a:srgbClr val="000000"/>
                          </a:solidFill>
                          <a:effectLst/>
                          <a:latin typeface="+mj-lt"/>
                        </a:rPr>
                        <a:t>59%</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800" b="0" i="0" u="none" strike="noStrike" dirty="0">
                          <a:solidFill>
                            <a:srgbClr val="000000"/>
                          </a:solidFill>
                          <a:effectLst/>
                          <a:latin typeface="+mj-lt"/>
                        </a:rPr>
                        <a:t>45%</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800" b="0" i="0" u="none" strike="noStrike">
                          <a:solidFill>
                            <a:srgbClr val="000000"/>
                          </a:solidFill>
                          <a:effectLst/>
                          <a:latin typeface="+mj-lt"/>
                        </a:rPr>
                        <a:t>69%</a:t>
                      </a:r>
                    </a:p>
                  </a:txBody>
                  <a:tcPr marL="4763" marR="4763" marT="4763" marB="0" anchor="ctr"/>
                </a:tc>
                <a:tc>
                  <a:txBody>
                    <a:bodyPr/>
                    <a:lstStyle/>
                    <a:p>
                      <a:pPr algn="ctr" fontAlgn="ctr">
                        <a:lnSpc>
                          <a:spcPts val="1700"/>
                        </a:lnSpc>
                      </a:pPr>
                      <a:r>
                        <a:rPr lang="en-US" sz="1800" b="0" i="0" u="none" strike="noStrike">
                          <a:solidFill>
                            <a:srgbClr val="000000"/>
                          </a:solidFill>
                          <a:effectLst/>
                          <a:latin typeface="+mj-lt"/>
                        </a:rPr>
                        <a:t>54%</a:t>
                      </a:r>
                    </a:p>
                  </a:txBody>
                  <a:tcPr marL="4763" marR="4763" marT="4763" marB="0" anchor="ctr"/>
                </a:tc>
                <a:tc>
                  <a:txBody>
                    <a:bodyPr/>
                    <a:lstStyle/>
                    <a:p>
                      <a:pPr algn="ctr" fontAlgn="ctr">
                        <a:lnSpc>
                          <a:spcPts val="1700"/>
                        </a:lnSpc>
                      </a:pPr>
                      <a:r>
                        <a:rPr lang="en-US" sz="1800" b="0" i="0" u="none" strike="noStrike" dirty="0">
                          <a:solidFill>
                            <a:srgbClr val="000000"/>
                          </a:solidFill>
                          <a:effectLst/>
                          <a:latin typeface="+mj-lt"/>
                        </a:rPr>
                        <a:t>70%</a:t>
                      </a:r>
                    </a:p>
                  </a:txBody>
                  <a:tcPr marL="4763" marR="4763" marT="4763" marB="0" anchor="ctr"/>
                </a:tc>
                <a:extLst>
                  <a:ext uri="{0D108BD9-81ED-4DB2-BD59-A6C34878D82A}">
                    <a16:rowId xmlns:a16="http://schemas.microsoft.com/office/drawing/2014/main" val="3199046777"/>
                  </a:ext>
                </a:extLst>
              </a:tr>
              <a:tr h="504279">
                <a:tc>
                  <a:txBody>
                    <a:bodyPr/>
                    <a:lstStyle/>
                    <a:p>
                      <a:pPr algn="ctr" fontAlgn="b">
                        <a:lnSpc>
                          <a:spcPts val="1700"/>
                        </a:lnSpc>
                      </a:pPr>
                      <a:r>
                        <a:rPr lang="en-US" sz="1800" b="0" i="0" u="none" strike="noStrike" dirty="0">
                          <a:solidFill>
                            <a:srgbClr val="000000"/>
                          </a:solidFill>
                          <a:effectLst/>
                          <a:latin typeface="+mj-lt"/>
                        </a:rPr>
                        <a:t>The lack of affordable childcare</a:t>
                      </a:r>
                      <a:br>
                        <a:rPr lang="en-US" sz="1800" b="0" i="0" u="none" strike="noStrike" dirty="0">
                          <a:solidFill>
                            <a:srgbClr val="000000"/>
                          </a:solidFill>
                          <a:effectLst/>
                          <a:latin typeface="+mj-lt"/>
                        </a:rPr>
                      </a:br>
                      <a:r>
                        <a:rPr lang="en-US" sz="1800" b="0" i="0" u="none" strike="noStrike" dirty="0">
                          <a:solidFill>
                            <a:srgbClr val="000000"/>
                          </a:solidFill>
                          <a:effectLst/>
                          <a:latin typeface="+mj-lt"/>
                        </a:rPr>
                        <a:t> and pre-school for parents</a:t>
                      </a:r>
                    </a:p>
                  </a:txBody>
                  <a:tcPr marL="4763" marR="4763" marT="4763" marB="0" anchor="ctr"/>
                </a:tc>
                <a:tc>
                  <a:txBody>
                    <a:bodyPr/>
                    <a:lstStyle/>
                    <a:p>
                      <a:pPr algn="ctr" fontAlgn="ctr">
                        <a:lnSpc>
                          <a:spcPts val="1700"/>
                        </a:lnSpc>
                      </a:pPr>
                      <a:r>
                        <a:rPr lang="en-US" sz="1800" b="1" i="0" u="none" strike="noStrike" dirty="0">
                          <a:solidFill>
                            <a:srgbClr val="000000"/>
                          </a:solidFill>
                          <a:effectLst/>
                          <a:latin typeface="+mj-lt"/>
                        </a:rPr>
                        <a:t>59%</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800" b="0" i="0" u="none" strike="noStrike" dirty="0">
                          <a:solidFill>
                            <a:srgbClr val="000000"/>
                          </a:solidFill>
                          <a:effectLst/>
                          <a:latin typeface="+mj-lt"/>
                        </a:rPr>
                        <a:t>63%</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800" b="0" i="0" u="none" strike="noStrike">
                          <a:solidFill>
                            <a:srgbClr val="000000"/>
                          </a:solidFill>
                          <a:effectLst/>
                          <a:latin typeface="+mj-lt"/>
                        </a:rPr>
                        <a:t>52%</a:t>
                      </a:r>
                    </a:p>
                  </a:txBody>
                  <a:tcPr marL="4763" marR="4763" marT="4763" marB="0" anchor="ctr"/>
                </a:tc>
                <a:tc>
                  <a:txBody>
                    <a:bodyPr/>
                    <a:lstStyle/>
                    <a:p>
                      <a:pPr algn="ctr" fontAlgn="ctr">
                        <a:lnSpc>
                          <a:spcPts val="1700"/>
                        </a:lnSpc>
                      </a:pPr>
                      <a:r>
                        <a:rPr lang="en-US" sz="1800" b="0" i="0" u="none" strike="noStrike">
                          <a:solidFill>
                            <a:srgbClr val="000000"/>
                          </a:solidFill>
                          <a:effectLst/>
                          <a:latin typeface="+mj-lt"/>
                        </a:rPr>
                        <a:t>64%</a:t>
                      </a:r>
                    </a:p>
                  </a:txBody>
                  <a:tcPr marL="4763" marR="4763" marT="4763" marB="0" anchor="ctr"/>
                </a:tc>
                <a:tc>
                  <a:txBody>
                    <a:bodyPr/>
                    <a:lstStyle/>
                    <a:p>
                      <a:pPr algn="ctr" fontAlgn="ctr">
                        <a:lnSpc>
                          <a:spcPts val="1700"/>
                        </a:lnSpc>
                      </a:pPr>
                      <a:r>
                        <a:rPr lang="en-US" sz="1800" b="0" i="0" u="none" strike="noStrike">
                          <a:solidFill>
                            <a:srgbClr val="000000"/>
                          </a:solidFill>
                          <a:effectLst/>
                          <a:latin typeface="+mj-lt"/>
                        </a:rPr>
                        <a:t>65%</a:t>
                      </a:r>
                    </a:p>
                  </a:txBody>
                  <a:tcPr marL="4763" marR="4763" marT="4763" marB="0" anchor="ctr"/>
                </a:tc>
                <a:extLst>
                  <a:ext uri="{0D108BD9-81ED-4DB2-BD59-A6C34878D82A}">
                    <a16:rowId xmlns:a16="http://schemas.microsoft.com/office/drawing/2014/main" val="3662285353"/>
                  </a:ext>
                </a:extLst>
              </a:tr>
              <a:tr h="271761">
                <a:tc>
                  <a:txBody>
                    <a:bodyPr/>
                    <a:lstStyle/>
                    <a:p>
                      <a:pPr algn="ctr" fontAlgn="b">
                        <a:lnSpc>
                          <a:spcPts val="1700"/>
                        </a:lnSpc>
                      </a:pPr>
                      <a:r>
                        <a:rPr lang="en-US" sz="1800" b="0" i="0" u="none" strike="noStrike">
                          <a:solidFill>
                            <a:srgbClr val="000000"/>
                          </a:solidFill>
                          <a:effectLst/>
                          <a:latin typeface="+mj-lt"/>
                        </a:rPr>
                        <a:t>Climate change</a:t>
                      </a:r>
                    </a:p>
                  </a:txBody>
                  <a:tcPr marL="4763" marR="4763" marT="4763" marB="0" anchor="ctr"/>
                </a:tc>
                <a:tc>
                  <a:txBody>
                    <a:bodyPr/>
                    <a:lstStyle/>
                    <a:p>
                      <a:pPr algn="ctr" fontAlgn="ctr">
                        <a:lnSpc>
                          <a:spcPts val="1700"/>
                        </a:lnSpc>
                      </a:pPr>
                      <a:r>
                        <a:rPr lang="en-US" sz="1800" b="1" i="0" u="none" strike="noStrike" dirty="0">
                          <a:solidFill>
                            <a:srgbClr val="000000"/>
                          </a:solidFill>
                          <a:effectLst/>
                          <a:latin typeface="+mj-lt"/>
                        </a:rPr>
                        <a:t>53%</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800" b="0" i="0" u="none" strike="noStrike" dirty="0">
                          <a:solidFill>
                            <a:srgbClr val="000000"/>
                          </a:solidFill>
                          <a:effectLst/>
                          <a:latin typeface="+mj-lt"/>
                        </a:rPr>
                        <a:t>54%</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800" b="0" i="0" u="none" strike="noStrike">
                          <a:solidFill>
                            <a:srgbClr val="000000"/>
                          </a:solidFill>
                          <a:effectLst/>
                          <a:latin typeface="+mj-lt"/>
                        </a:rPr>
                        <a:t>28%</a:t>
                      </a:r>
                    </a:p>
                  </a:txBody>
                  <a:tcPr marL="4763" marR="4763" marT="4763" marB="0" anchor="ctr"/>
                </a:tc>
                <a:tc>
                  <a:txBody>
                    <a:bodyPr/>
                    <a:lstStyle/>
                    <a:p>
                      <a:pPr algn="ctr" fontAlgn="ctr">
                        <a:lnSpc>
                          <a:spcPts val="1700"/>
                        </a:lnSpc>
                      </a:pPr>
                      <a:r>
                        <a:rPr lang="en-US" sz="1800" b="0" i="0" u="none" strike="noStrike">
                          <a:solidFill>
                            <a:srgbClr val="000000"/>
                          </a:solidFill>
                          <a:effectLst/>
                          <a:latin typeface="+mj-lt"/>
                        </a:rPr>
                        <a:t>43%</a:t>
                      </a:r>
                    </a:p>
                  </a:txBody>
                  <a:tcPr marL="4763" marR="4763" marT="4763" marB="0" anchor="ctr"/>
                </a:tc>
                <a:tc>
                  <a:txBody>
                    <a:bodyPr/>
                    <a:lstStyle/>
                    <a:p>
                      <a:pPr algn="ctr" fontAlgn="ctr">
                        <a:lnSpc>
                          <a:spcPts val="1700"/>
                        </a:lnSpc>
                      </a:pPr>
                      <a:r>
                        <a:rPr lang="en-US" sz="1800" b="0" i="0" u="none" strike="noStrike">
                          <a:solidFill>
                            <a:srgbClr val="000000"/>
                          </a:solidFill>
                          <a:effectLst/>
                          <a:latin typeface="+mj-lt"/>
                        </a:rPr>
                        <a:t>49%</a:t>
                      </a:r>
                    </a:p>
                  </a:txBody>
                  <a:tcPr marL="4763" marR="4763" marT="4763" marB="0" anchor="ctr"/>
                </a:tc>
                <a:extLst>
                  <a:ext uri="{0D108BD9-81ED-4DB2-BD59-A6C34878D82A}">
                    <a16:rowId xmlns:a16="http://schemas.microsoft.com/office/drawing/2014/main" val="630459180"/>
                  </a:ext>
                </a:extLst>
              </a:tr>
              <a:tr h="504279">
                <a:tc>
                  <a:txBody>
                    <a:bodyPr/>
                    <a:lstStyle/>
                    <a:p>
                      <a:pPr algn="ctr" fontAlgn="b">
                        <a:lnSpc>
                          <a:spcPts val="1700"/>
                        </a:lnSpc>
                      </a:pPr>
                      <a:r>
                        <a:rPr lang="en-US" sz="1800" b="0" i="0" u="none" strike="noStrike" dirty="0">
                          <a:solidFill>
                            <a:srgbClr val="000000"/>
                          </a:solidFill>
                          <a:effectLst/>
                          <a:latin typeface="+mj-lt"/>
                        </a:rPr>
                        <a:t>A lack of afterschool programs</a:t>
                      </a:r>
                      <a:br>
                        <a:rPr lang="en-US" sz="1800" b="0" i="0" u="none" strike="noStrike" dirty="0">
                          <a:solidFill>
                            <a:srgbClr val="000000"/>
                          </a:solidFill>
                          <a:effectLst/>
                          <a:latin typeface="+mj-lt"/>
                        </a:rPr>
                      </a:br>
                      <a:r>
                        <a:rPr lang="en-US" sz="1800" b="0" i="0" u="none" strike="noStrike" dirty="0">
                          <a:solidFill>
                            <a:srgbClr val="000000"/>
                          </a:solidFill>
                          <a:effectLst/>
                          <a:latin typeface="+mj-lt"/>
                        </a:rPr>
                        <a:t> for youth</a:t>
                      </a:r>
                    </a:p>
                  </a:txBody>
                  <a:tcPr marL="4763" marR="4763" marT="4763" marB="0" anchor="ctr"/>
                </a:tc>
                <a:tc>
                  <a:txBody>
                    <a:bodyPr/>
                    <a:lstStyle/>
                    <a:p>
                      <a:pPr algn="ctr" fontAlgn="ctr">
                        <a:lnSpc>
                          <a:spcPts val="1700"/>
                        </a:lnSpc>
                      </a:pPr>
                      <a:r>
                        <a:rPr lang="en-US" sz="1800" b="1" i="0" u="none" strike="noStrike" dirty="0">
                          <a:solidFill>
                            <a:srgbClr val="000000"/>
                          </a:solidFill>
                          <a:effectLst/>
                          <a:latin typeface="+mj-lt"/>
                        </a:rPr>
                        <a:t>49%</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800" b="0" i="0" u="none" strike="noStrike" dirty="0">
                          <a:solidFill>
                            <a:srgbClr val="000000"/>
                          </a:solidFill>
                          <a:effectLst/>
                          <a:latin typeface="+mj-lt"/>
                        </a:rPr>
                        <a:t>50%</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800" b="0" i="0" u="none" strike="noStrike">
                          <a:solidFill>
                            <a:srgbClr val="000000"/>
                          </a:solidFill>
                          <a:effectLst/>
                          <a:latin typeface="+mj-lt"/>
                        </a:rPr>
                        <a:t>46%</a:t>
                      </a:r>
                    </a:p>
                  </a:txBody>
                  <a:tcPr marL="4763" marR="4763" marT="4763" marB="0" anchor="ctr"/>
                </a:tc>
                <a:tc>
                  <a:txBody>
                    <a:bodyPr/>
                    <a:lstStyle/>
                    <a:p>
                      <a:pPr algn="ctr" fontAlgn="ctr">
                        <a:lnSpc>
                          <a:spcPts val="1700"/>
                        </a:lnSpc>
                      </a:pPr>
                      <a:r>
                        <a:rPr lang="en-US" sz="1800" b="0" i="0" u="none" strike="noStrike">
                          <a:solidFill>
                            <a:srgbClr val="000000"/>
                          </a:solidFill>
                          <a:effectLst/>
                          <a:latin typeface="+mj-lt"/>
                        </a:rPr>
                        <a:t>50%</a:t>
                      </a:r>
                    </a:p>
                  </a:txBody>
                  <a:tcPr marL="4763" marR="4763" marT="4763" marB="0" anchor="ctr"/>
                </a:tc>
                <a:tc>
                  <a:txBody>
                    <a:bodyPr/>
                    <a:lstStyle/>
                    <a:p>
                      <a:pPr algn="ctr" fontAlgn="ctr">
                        <a:lnSpc>
                          <a:spcPts val="1700"/>
                        </a:lnSpc>
                      </a:pPr>
                      <a:r>
                        <a:rPr lang="en-US" sz="1800" b="0" i="0" u="none" strike="noStrike" dirty="0">
                          <a:solidFill>
                            <a:srgbClr val="000000"/>
                          </a:solidFill>
                          <a:effectLst/>
                          <a:latin typeface="+mj-lt"/>
                        </a:rPr>
                        <a:t>61%</a:t>
                      </a:r>
                    </a:p>
                  </a:txBody>
                  <a:tcPr marL="4763" marR="4763" marT="4763" marB="0" anchor="ctr"/>
                </a:tc>
                <a:extLst>
                  <a:ext uri="{0D108BD9-81ED-4DB2-BD59-A6C34878D82A}">
                    <a16:rowId xmlns:a16="http://schemas.microsoft.com/office/drawing/2014/main" val="1448054582"/>
                  </a:ext>
                </a:extLst>
              </a:tr>
            </a:tbl>
          </a:graphicData>
        </a:graphic>
      </p:graphicFrame>
      <p:sp>
        <p:nvSpPr>
          <p:cNvPr id="5" name="TextBox 4">
            <a:extLst>
              <a:ext uri="{FF2B5EF4-FFF2-40B4-BE49-F238E27FC236}">
                <a16:creationId xmlns:a16="http://schemas.microsoft.com/office/drawing/2014/main" id="{BF4C6BD1-BAC9-4DCF-A721-FBB060FD618A}"/>
              </a:ext>
            </a:extLst>
          </p:cNvPr>
          <p:cNvSpPr txBox="1"/>
          <p:nvPr/>
        </p:nvSpPr>
        <p:spPr>
          <a:xfrm>
            <a:off x="0" y="701496"/>
            <a:ext cx="9128760" cy="338554"/>
          </a:xfrm>
          <a:prstGeom prst="rect">
            <a:avLst/>
          </a:prstGeom>
          <a:noFill/>
        </p:spPr>
        <p:txBody>
          <a:bodyPr wrap="square" rtlCol="0">
            <a:spAutoFit/>
          </a:bodyPr>
          <a:lstStyle/>
          <a:p>
            <a:pPr algn="ctr"/>
            <a:r>
              <a:rPr lang="en-US" sz="1600" i="1" dirty="0"/>
              <a:t>Extremely/Very Serious Problem</a:t>
            </a:r>
          </a:p>
        </p:txBody>
      </p:sp>
      <p:sp>
        <p:nvSpPr>
          <p:cNvPr id="7" name="Title 6">
            <a:extLst>
              <a:ext uri="{FF2B5EF4-FFF2-40B4-BE49-F238E27FC236}">
                <a16:creationId xmlns:a16="http://schemas.microsoft.com/office/drawing/2014/main" id="{D53A8422-0212-FFAB-6A8B-51577B3C0D12}"/>
              </a:ext>
            </a:extLst>
          </p:cNvPr>
          <p:cNvSpPr>
            <a:spLocks noGrp="1"/>
          </p:cNvSpPr>
          <p:nvPr>
            <p:ph type="title"/>
          </p:nvPr>
        </p:nvSpPr>
        <p:spPr/>
        <p:txBody>
          <a:bodyPr>
            <a:normAutofit/>
          </a:bodyPr>
          <a:lstStyle/>
          <a:p>
            <a:r>
              <a:rPr lang="en-US" sz="3200" dirty="0"/>
              <a:t>Regional Breakouts for Issue Concerns </a:t>
            </a:r>
            <a:r>
              <a:rPr lang="en-US" sz="3200" i="1" dirty="0"/>
              <a:t>(Continued)</a:t>
            </a:r>
            <a:endParaRPr lang="en-US" sz="3200" dirty="0"/>
          </a:p>
        </p:txBody>
      </p:sp>
    </p:spTree>
    <p:extLst>
      <p:ext uri="{BB962C8B-B14F-4D97-AF65-F5344CB8AC3E}">
        <p14:creationId xmlns:p14="http://schemas.microsoft.com/office/powerpoint/2010/main" val="3188236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4E944-3FF4-4874-9078-EAFEBD1C0F3C}"/>
              </a:ext>
            </a:extLst>
          </p:cNvPr>
          <p:cNvSpPr>
            <a:spLocks noGrp="1"/>
          </p:cNvSpPr>
          <p:nvPr>
            <p:ph type="title"/>
          </p:nvPr>
        </p:nvSpPr>
        <p:spPr/>
        <p:txBody>
          <a:bodyPr/>
          <a:lstStyle/>
          <a:p>
            <a:r>
              <a:rPr lang="en-US" dirty="0"/>
              <a:t>Views on Issues Affecting Children and Families</a:t>
            </a:r>
          </a:p>
        </p:txBody>
      </p:sp>
    </p:spTree>
    <p:extLst>
      <p:ext uri="{BB962C8B-B14F-4D97-AF65-F5344CB8AC3E}">
        <p14:creationId xmlns:p14="http://schemas.microsoft.com/office/powerpoint/2010/main" val="4042155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B24432A-5467-4DD1-A621-502934C75731}"/>
              </a:ext>
            </a:extLst>
          </p:cNvPr>
          <p:cNvSpPr/>
          <p:nvPr/>
        </p:nvSpPr>
        <p:spPr>
          <a:xfrm>
            <a:off x="669956" y="1201125"/>
            <a:ext cx="7804087" cy="615553"/>
          </a:xfrm>
          <a:prstGeom prst="rect">
            <a:avLst/>
          </a:prstGeom>
        </p:spPr>
        <p:txBody>
          <a:bodyPr wrap="square">
            <a:spAutoFit/>
          </a:bodyPr>
          <a:lstStyle/>
          <a:p>
            <a:pPr algn="ctr"/>
            <a:r>
              <a:rPr lang="en-US" sz="1700" i="1" dirty="0">
                <a:ea typeface="Times New Roman" panose="02020603050405020304" pitchFamily="18" charset="0"/>
                <a:cs typeface="Times New Roman" panose="02020603050405020304" pitchFamily="18" charset="0"/>
              </a:rPr>
              <a:t>In a few words of your own, what do you think is the most serious problem or challenge facing children and their families in California today? </a:t>
            </a:r>
            <a:endParaRPr lang="en-US" i="1" dirty="0"/>
          </a:p>
        </p:txBody>
      </p:sp>
      <p:sp>
        <p:nvSpPr>
          <p:cNvPr id="5" name="Title 4">
            <a:extLst>
              <a:ext uri="{FF2B5EF4-FFF2-40B4-BE49-F238E27FC236}">
                <a16:creationId xmlns:a16="http://schemas.microsoft.com/office/drawing/2014/main" id="{8269071B-DEAE-4A1A-8441-A9467CF9C7ED}"/>
              </a:ext>
            </a:extLst>
          </p:cNvPr>
          <p:cNvSpPr>
            <a:spLocks noGrp="1"/>
          </p:cNvSpPr>
          <p:nvPr>
            <p:ph type="title"/>
          </p:nvPr>
        </p:nvSpPr>
        <p:spPr/>
        <p:txBody>
          <a:bodyPr/>
          <a:lstStyle/>
          <a:p>
            <a:r>
              <a:rPr lang="en-US" dirty="0"/>
              <a:t>Voters place education at the top of a list of problems facing children and families today.</a:t>
            </a:r>
          </a:p>
        </p:txBody>
      </p:sp>
      <p:sp>
        <p:nvSpPr>
          <p:cNvPr id="6" name="Text Placeholder 5">
            <a:extLst>
              <a:ext uri="{FF2B5EF4-FFF2-40B4-BE49-F238E27FC236}">
                <a16:creationId xmlns:a16="http://schemas.microsoft.com/office/drawing/2014/main" id="{B0D224C4-62AA-4316-B1C3-09206CDA7FF7}"/>
              </a:ext>
            </a:extLst>
          </p:cNvPr>
          <p:cNvSpPr>
            <a:spLocks noGrp="1"/>
          </p:cNvSpPr>
          <p:nvPr>
            <p:ph type="body" sz="quarter" idx="10"/>
          </p:nvPr>
        </p:nvSpPr>
        <p:spPr/>
        <p:txBody>
          <a:bodyPr/>
          <a:lstStyle/>
          <a:p>
            <a:r>
              <a:rPr lang="en-US" dirty="0"/>
              <a:t>Q4.</a:t>
            </a:r>
          </a:p>
        </p:txBody>
      </p:sp>
      <p:graphicFrame>
        <p:nvGraphicFramePr>
          <p:cNvPr id="12" name="Chart 11">
            <a:extLst>
              <a:ext uri="{FF2B5EF4-FFF2-40B4-BE49-F238E27FC236}">
                <a16:creationId xmlns:a16="http://schemas.microsoft.com/office/drawing/2014/main" id="{6823B2C6-4ACB-40BB-BB99-7D3DD798B809}"/>
              </a:ext>
            </a:extLst>
          </p:cNvPr>
          <p:cNvGraphicFramePr/>
          <p:nvPr>
            <p:extLst>
              <p:ext uri="{D42A27DB-BD31-4B8C-83A1-F6EECF244321}">
                <p14:modId xmlns:p14="http://schemas.microsoft.com/office/powerpoint/2010/main" val="1884408802"/>
              </p:ext>
            </p:extLst>
          </p:nvPr>
        </p:nvGraphicFramePr>
        <p:xfrm>
          <a:off x="149795" y="2049680"/>
          <a:ext cx="8994205" cy="4517679"/>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6B63529D-8B0C-4C3F-A7E9-3660159D67DF}"/>
              </a:ext>
            </a:extLst>
          </p:cNvPr>
          <p:cNvSpPr txBox="1"/>
          <p:nvPr/>
        </p:nvSpPr>
        <p:spPr>
          <a:xfrm>
            <a:off x="15241" y="1769053"/>
            <a:ext cx="9128759" cy="338554"/>
          </a:xfrm>
          <a:prstGeom prst="rect">
            <a:avLst/>
          </a:prstGeom>
          <a:noFill/>
        </p:spPr>
        <p:txBody>
          <a:bodyPr wrap="square">
            <a:spAutoFit/>
          </a:bodyPr>
          <a:lstStyle/>
          <a:p>
            <a:pPr algn="ctr"/>
            <a:r>
              <a:rPr lang="en-US" sz="1600" i="1" dirty="0">
                <a:ea typeface="Times New Roman" panose="02020603050405020304" pitchFamily="18" charset="0"/>
                <a:cs typeface="Times New Roman" panose="02020603050405020304" pitchFamily="18" charset="0"/>
              </a:rPr>
              <a:t>(Open-ended)</a:t>
            </a:r>
            <a:endParaRPr lang="en-US" sz="1600" dirty="0"/>
          </a:p>
        </p:txBody>
      </p:sp>
    </p:spTree>
    <p:extLst>
      <p:ext uri="{BB962C8B-B14F-4D97-AF65-F5344CB8AC3E}">
        <p14:creationId xmlns:p14="http://schemas.microsoft.com/office/powerpoint/2010/main" val="4125888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a:xfrm>
            <a:off x="145968" y="4399968"/>
            <a:ext cx="3154752" cy="1788361"/>
          </a:xfrm>
          <a:prstGeom prst="wedgeRoundRectCallout">
            <a:avLst>
              <a:gd name="adj1" fmla="val 40765"/>
              <a:gd name="adj2" fmla="val 61482"/>
              <a:gd name="adj3" fmla="val 16667"/>
            </a:avLst>
          </a:prstGeom>
          <a:solidFill>
            <a:schemeClr val="accent4">
              <a:lumMod val="20000"/>
              <a:lumOff val="80000"/>
            </a:schemeClr>
          </a:solidFill>
          <a:ln>
            <a:solidFill>
              <a:schemeClr val="accent4"/>
            </a:solidFill>
          </a:ln>
          <a:effectLst/>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Calibri"/>
                <a:ea typeface="+mn-ea"/>
                <a:cs typeface="+mn-cs"/>
              </a:rPr>
              <a:t>I would say for this that it is definitely quality education for all children. I think this is a serious problem in </a:t>
            </a:r>
            <a:r>
              <a:rPr lang="en-US" sz="1600" dirty="0">
                <a:solidFill>
                  <a:schemeClr val="tx1"/>
                </a:solidFill>
                <a:latin typeface="Calibri"/>
              </a:rPr>
              <a:t>C</a:t>
            </a:r>
            <a:r>
              <a:rPr kumimoji="0" lang="en-US" sz="1600" b="0" i="0" strike="noStrike" kern="1200" cap="none" spc="0" normalizeH="0" baseline="0" noProof="0" dirty="0" err="1">
                <a:ln>
                  <a:noFill/>
                </a:ln>
                <a:solidFill>
                  <a:schemeClr val="tx1"/>
                </a:solidFill>
                <a:effectLst/>
                <a:uLnTx/>
                <a:uFillTx/>
                <a:latin typeface="Calibri"/>
                <a:ea typeface="+mn-ea"/>
                <a:cs typeface="+mn-cs"/>
              </a:rPr>
              <a:t>alifornia</a:t>
            </a:r>
            <a:r>
              <a:rPr kumimoji="0" lang="en-US" sz="1600" b="0" i="0" u="none" strike="noStrike" kern="1200" cap="none" spc="0" normalizeH="0" baseline="0" noProof="0" dirty="0">
                <a:ln>
                  <a:noFill/>
                </a:ln>
                <a:solidFill>
                  <a:schemeClr val="tx1"/>
                </a:solidFill>
                <a:effectLst/>
                <a:uLnTx/>
                <a:uFillTx/>
                <a:latin typeface="Calibri"/>
                <a:ea typeface="+mn-ea"/>
                <a:cs typeface="+mn-cs"/>
              </a:rPr>
              <a:t>. It's also receiving good quality school lunches as well, but this could apply to all of </a:t>
            </a:r>
            <a:r>
              <a:rPr lang="en-US" sz="1600" dirty="0">
                <a:solidFill>
                  <a:schemeClr val="tx1"/>
                </a:solidFill>
                <a:latin typeface="Calibri"/>
              </a:rPr>
              <a:t>A</a:t>
            </a:r>
            <a:r>
              <a:rPr kumimoji="0" lang="en-US" sz="1600" b="0" i="0" u="none" strike="noStrike" kern="1200" cap="none" spc="0" normalizeH="0" baseline="0" noProof="0" dirty="0" err="1">
                <a:ln>
                  <a:noFill/>
                </a:ln>
                <a:solidFill>
                  <a:schemeClr val="tx1"/>
                </a:solidFill>
                <a:effectLst/>
                <a:uLnTx/>
                <a:uFillTx/>
                <a:latin typeface="Calibri"/>
                <a:ea typeface="+mn-ea"/>
                <a:cs typeface="+mn-cs"/>
              </a:rPr>
              <a:t>merica</a:t>
            </a:r>
            <a:r>
              <a:rPr kumimoji="0" lang="en-US" sz="1600" b="0" i="0" u="none" strike="noStrike" kern="1200" cap="none" spc="0" normalizeH="0" baseline="0" noProof="0" dirty="0">
                <a:ln>
                  <a:noFill/>
                </a:ln>
                <a:solidFill>
                  <a:schemeClr val="tx1"/>
                </a:solidFill>
                <a:effectLst/>
                <a:uLnTx/>
                <a:uFillTx/>
                <a:latin typeface="Calibri"/>
                <a:ea typeface="+mn-ea"/>
                <a:cs typeface="+mn-cs"/>
              </a:rPr>
              <a:t>.</a:t>
            </a:r>
          </a:p>
        </p:txBody>
      </p:sp>
      <p:sp>
        <p:nvSpPr>
          <p:cNvPr id="6" name="Rounded Rectangular Callout 5"/>
          <p:cNvSpPr/>
          <p:nvPr/>
        </p:nvSpPr>
        <p:spPr>
          <a:xfrm>
            <a:off x="6575170" y="3887558"/>
            <a:ext cx="2305852" cy="1118329"/>
          </a:xfrm>
          <a:prstGeom prst="wedgeRoundRectCallout">
            <a:avLst>
              <a:gd name="adj1" fmla="val 4863"/>
              <a:gd name="adj2" fmla="val 56276"/>
              <a:gd name="adj3" fmla="val 16667"/>
            </a:avLst>
          </a:prstGeom>
          <a:solidFill>
            <a:schemeClr val="accent4">
              <a:lumMod val="20000"/>
              <a:lumOff val="80000"/>
            </a:schemeClr>
          </a:solidFill>
          <a:ln>
            <a:solidFill>
              <a:schemeClr val="accent4"/>
            </a:solidFill>
          </a:ln>
          <a:effectLst/>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Calibri"/>
                <a:ea typeface="+mn-ea"/>
                <a:cs typeface="+mn-cs"/>
              </a:rPr>
              <a:t>Access to comprehensive health care including mental health care.</a:t>
            </a:r>
          </a:p>
        </p:txBody>
      </p:sp>
      <p:sp>
        <p:nvSpPr>
          <p:cNvPr id="7" name="Rounded Rectangular Callout 6"/>
          <p:cNvSpPr/>
          <p:nvPr/>
        </p:nvSpPr>
        <p:spPr>
          <a:xfrm>
            <a:off x="3517395" y="5227146"/>
            <a:ext cx="2782737" cy="961183"/>
          </a:xfrm>
          <a:prstGeom prst="wedgeRoundRectCallout">
            <a:avLst>
              <a:gd name="adj1" fmla="val 40765"/>
              <a:gd name="adj2" fmla="val 61482"/>
              <a:gd name="adj3" fmla="val 16667"/>
            </a:avLst>
          </a:prstGeom>
          <a:solidFill>
            <a:schemeClr val="accent4">
              <a:lumMod val="20000"/>
              <a:lumOff val="80000"/>
            </a:schemeClr>
          </a:solidFill>
          <a:ln>
            <a:solidFill>
              <a:schemeClr val="accent4"/>
            </a:solidFill>
          </a:ln>
          <a:effectLst/>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Calibri"/>
                <a:ea typeface="+mn-ea"/>
                <a:cs typeface="+mn-cs"/>
              </a:rPr>
              <a:t>Lack of discipline in the classroom. Poor use of resources. Teachers need more pay.</a:t>
            </a:r>
          </a:p>
        </p:txBody>
      </p:sp>
      <p:sp>
        <p:nvSpPr>
          <p:cNvPr id="8" name="Rounded Rectangular Callout 7"/>
          <p:cNvSpPr/>
          <p:nvPr/>
        </p:nvSpPr>
        <p:spPr>
          <a:xfrm>
            <a:off x="100387" y="1264278"/>
            <a:ext cx="1954215" cy="1658464"/>
          </a:xfrm>
          <a:prstGeom prst="wedgeRoundRectCallout">
            <a:avLst>
              <a:gd name="adj1" fmla="val 57768"/>
              <a:gd name="adj2" fmla="val -46076"/>
              <a:gd name="adj3" fmla="val 16667"/>
            </a:avLst>
          </a:prstGeom>
          <a:solidFill>
            <a:schemeClr val="accent4">
              <a:lumMod val="20000"/>
              <a:lumOff val="80000"/>
            </a:schemeClr>
          </a:solidFill>
          <a:ln>
            <a:solidFill>
              <a:schemeClr val="accent4"/>
            </a:solidFill>
          </a:ln>
          <a:effectLst/>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Calibri"/>
                <a:ea typeface="+mn-ea"/>
                <a:cs typeface="+mn-cs"/>
              </a:rPr>
              <a:t>Lack of parenting due to time it takes to have both parents working to be able to be here. Spiritual deficiency.</a:t>
            </a:r>
          </a:p>
        </p:txBody>
      </p:sp>
      <p:sp>
        <p:nvSpPr>
          <p:cNvPr id="12" name="Text Placeholder 11">
            <a:extLst>
              <a:ext uri="{FF2B5EF4-FFF2-40B4-BE49-F238E27FC236}">
                <a16:creationId xmlns:a16="http://schemas.microsoft.com/office/drawing/2014/main" id="{278FF3C2-6E5C-40AF-BC9D-E7CF6813ADFE}"/>
              </a:ext>
            </a:extLst>
          </p:cNvPr>
          <p:cNvSpPr>
            <a:spLocks noGrp="1"/>
          </p:cNvSpPr>
          <p:nvPr>
            <p:ph type="body" sz="quarter" idx="10"/>
          </p:nvPr>
        </p:nvSpPr>
        <p:spPr/>
        <p:txBody>
          <a:bodyPr/>
          <a:lstStyle/>
          <a:p>
            <a:r>
              <a:rPr lang="en-US" dirty="0"/>
              <a:t>Q4. </a:t>
            </a:r>
            <a:r>
              <a:rPr lang="en-US" sz="1000" i="1" dirty="0">
                <a:ea typeface="Times New Roman" panose="02020603050405020304" pitchFamily="18" charset="0"/>
                <a:cs typeface="Times New Roman" panose="02020603050405020304" pitchFamily="18" charset="0"/>
              </a:rPr>
              <a:t>In a few words of your own, what do you think is the most serious problem or challenge facing children and their families in California today? </a:t>
            </a:r>
            <a:endParaRPr lang="en-US" i="1" dirty="0"/>
          </a:p>
        </p:txBody>
      </p:sp>
      <p:sp>
        <p:nvSpPr>
          <p:cNvPr id="9" name="Rounded Rectangular Callout 5">
            <a:extLst>
              <a:ext uri="{FF2B5EF4-FFF2-40B4-BE49-F238E27FC236}">
                <a16:creationId xmlns:a16="http://schemas.microsoft.com/office/drawing/2014/main" id="{28CCD06B-DCC2-4105-835B-2921317C5EEF}"/>
              </a:ext>
            </a:extLst>
          </p:cNvPr>
          <p:cNvSpPr/>
          <p:nvPr/>
        </p:nvSpPr>
        <p:spPr>
          <a:xfrm>
            <a:off x="2280058" y="1237868"/>
            <a:ext cx="3333310" cy="2652433"/>
          </a:xfrm>
          <a:prstGeom prst="wedgeRoundRectCallout">
            <a:avLst>
              <a:gd name="adj1" fmla="val -22891"/>
              <a:gd name="adj2" fmla="val 62524"/>
              <a:gd name="adj3" fmla="val 16667"/>
            </a:avLst>
          </a:prstGeom>
          <a:solidFill>
            <a:schemeClr val="accent4">
              <a:lumMod val="20000"/>
              <a:lumOff val="80000"/>
            </a:schemeClr>
          </a:solidFill>
          <a:ln>
            <a:solidFill>
              <a:schemeClr val="accent4"/>
            </a:solidFill>
          </a:ln>
          <a:effectLst/>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Calibri"/>
                <a:ea typeface="+mn-ea"/>
                <a:cs typeface="+mn-cs"/>
              </a:rPr>
              <a:t>The most serious challenge for </a:t>
            </a:r>
            <a:r>
              <a:rPr lang="en-US" sz="1600" dirty="0">
                <a:solidFill>
                  <a:schemeClr val="tx1"/>
                </a:solidFill>
                <a:latin typeface="Calibri"/>
              </a:rPr>
              <a:t>C</a:t>
            </a:r>
            <a:r>
              <a:rPr kumimoji="0" lang="en-US" sz="1600" b="0" i="0" u="none" strike="noStrike" kern="1200" cap="none" spc="0" normalizeH="0" baseline="0" noProof="0" dirty="0" err="1">
                <a:ln>
                  <a:noFill/>
                </a:ln>
                <a:solidFill>
                  <a:schemeClr val="tx1"/>
                </a:solidFill>
                <a:effectLst/>
                <a:uLnTx/>
                <a:uFillTx/>
                <a:latin typeface="Calibri"/>
                <a:ea typeface="+mn-ea"/>
                <a:cs typeface="+mn-cs"/>
              </a:rPr>
              <a:t>alifornia</a:t>
            </a:r>
            <a:r>
              <a:rPr kumimoji="0" lang="en-US" sz="1600" b="0" i="0" u="none" strike="noStrike" kern="1200" cap="none" spc="0" normalizeH="0" baseline="0" noProof="0" dirty="0">
                <a:ln>
                  <a:noFill/>
                </a:ln>
                <a:solidFill>
                  <a:schemeClr val="tx1"/>
                </a:solidFill>
                <a:effectLst/>
                <a:uLnTx/>
                <a:uFillTx/>
                <a:latin typeface="Calibri"/>
                <a:ea typeface="+mn-ea"/>
                <a:cs typeface="+mn-cs"/>
              </a:rPr>
              <a:t> students and their families is the ability to foster a balanced, fact-based education with academia under attack from rightwing political activists who deny truth and enable a gun culture that brings unmitigated fear into our classrooms.</a:t>
            </a:r>
          </a:p>
        </p:txBody>
      </p:sp>
      <p:sp>
        <p:nvSpPr>
          <p:cNvPr id="10" name="Rounded Rectangular Callout 5">
            <a:extLst>
              <a:ext uri="{FF2B5EF4-FFF2-40B4-BE49-F238E27FC236}">
                <a16:creationId xmlns:a16="http://schemas.microsoft.com/office/drawing/2014/main" id="{449E41AE-F60F-4D22-B661-BF4C9BE8D0EF}"/>
              </a:ext>
            </a:extLst>
          </p:cNvPr>
          <p:cNvSpPr/>
          <p:nvPr/>
        </p:nvSpPr>
        <p:spPr>
          <a:xfrm>
            <a:off x="6523629" y="5294150"/>
            <a:ext cx="2483892" cy="1039216"/>
          </a:xfrm>
          <a:prstGeom prst="wedgeRoundRectCallout">
            <a:avLst>
              <a:gd name="adj1" fmla="val -56851"/>
              <a:gd name="adj2" fmla="val 42207"/>
              <a:gd name="adj3" fmla="val 16667"/>
            </a:avLst>
          </a:prstGeom>
          <a:solidFill>
            <a:schemeClr val="accent4">
              <a:lumMod val="20000"/>
              <a:lumOff val="80000"/>
            </a:schemeClr>
          </a:solidFill>
          <a:ln>
            <a:solidFill>
              <a:schemeClr val="accent4"/>
            </a:solidFill>
          </a:ln>
          <a:effectLst/>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Calibri"/>
                <a:ea typeface="+mn-ea"/>
                <a:cs typeface="+mn-cs"/>
              </a:rPr>
              <a:t>Lack of parental guidance. Parents’ inability to care for their children.</a:t>
            </a:r>
          </a:p>
        </p:txBody>
      </p:sp>
      <p:sp>
        <p:nvSpPr>
          <p:cNvPr id="11" name="Rounded Rectangular Callout 5">
            <a:extLst>
              <a:ext uri="{FF2B5EF4-FFF2-40B4-BE49-F238E27FC236}">
                <a16:creationId xmlns:a16="http://schemas.microsoft.com/office/drawing/2014/main" id="{73D335DE-0D43-4664-82E9-1153F52167DE}"/>
              </a:ext>
            </a:extLst>
          </p:cNvPr>
          <p:cNvSpPr/>
          <p:nvPr/>
        </p:nvSpPr>
        <p:spPr>
          <a:xfrm>
            <a:off x="3517395" y="4083425"/>
            <a:ext cx="2868841" cy="922462"/>
          </a:xfrm>
          <a:prstGeom prst="wedgeRoundRectCallout">
            <a:avLst>
              <a:gd name="adj1" fmla="val 10436"/>
              <a:gd name="adj2" fmla="val 67430"/>
              <a:gd name="adj3" fmla="val 16667"/>
            </a:avLst>
          </a:prstGeom>
          <a:solidFill>
            <a:schemeClr val="accent4">
              <a:lumMod val="20000"/>
              <a:lumOff val="80000"/>
            </a:schemeClr>
          </a:solidFill>
          <a:ln>
            <a:solidFill>
              <a:schemeClr val="accent4"/>
            </a:solidFill>
          </a:ln>
          <a:effectLst/>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Calibri"/>
                <a:ea typeface="+mn-ea"/>
                <a:cs typeface="+mn-cs"/>
              </a:rPr>
              <a:t>Living affordability - housing, care, food, childcare, and healthcare, and fire insurance.</a:t>
            </a:r>
          </a:p>
        </p:txBody>
      </p:sp>
      <p:sp>
        <p:nvSpPr>
          <p:cNvPr id="13" name="Rounded Rectangular Callout 5">
            <a:extLst>
              <a:ext uri="{FF2B5EF4-FFF2-40B4-BE49-F238E27FC236}">
                <a16:creationId xmlns:a16="http://schemas.microsoft.com/office/drawing/2014/main" id="{CD302F48-0CF4-4D4F-AC80-6E451B4294F2}"/>
              </a:ext>
            </a:extLst>
          </p:cNvPr>
          <p:cNvSpPr/>
          <p:nvPr/>
        </p:nvSpPr>
        <p:spPr>
          <a:xfrm>
            <a:off x="5826095" y="2509296"/>
            <a:ext cx="3129509" cy="1118329"/>
          </a:xfrm>
          <a:prstGeom prst="wedgeRoundRectCallout">
            <a:avLst>
              <a:gd name="adj1" fmla="val -40147"/>
              <a:gd name="adj2" fmla="val 62975"/>
              <a:gd name="adj3" fmla="val 16667"/>
            </a:avLst>
          </a:prstGeom>
          <a:solidFill>
            <a:schemeClr val="accent4">
              <a:lumMod val="20000"/>
              <a:lumOff val="80000"/>
            </a:schemeClr>
          </a:solidFill>
          <a:ln>
            <a:solidFill>
              <a:schemeClr val="accent4"/>
            </a:solidFill>
          </a:ln>
          <a:effectLst/>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Calibri"/>
              </a:rPr>
              <a:t>T</a:t>
            </a:r>
            <a:r>
              <a:rPr kumimoji="0" lang="en-US" sz="1600" b="0" i="0" u="none" strike="noStrike" kern="1200" cap="none" spc="0" normalizeH="0" baseline="0" noProof="0" dirty="0" err="1">
                <a:ln>
                  <a:noFill/>
                </a:ln>
                <a:solidFill>
                  <a:schemeClr val="tx1"/>
                </a:solidFill>
                <a:effectLst/>
                <a:uLnTx/>
                <a:uFillTx/>
                <a:latin typeface="Calibri"/>
                <a:ea typeface="+mn-ea"/>
                <a:cs typeface="+mn-cs"/>
              </a:rPr>
              <a:t>eachers</a:t>
            </a:r>
            <a:r>
              <a:rPr kumimoji="0" lang="en-US" sz="1600" b="0" i="0" u="none" strike="noStrike" kern="1200" cap="none" spc="0" normalizeH="0" baseline="0" noProof="0" dirty="0">
                <a:ln>
                  <a:noFill/>
                </a:ln>
                <a:solidFill>
                  <a:schemeClr val="tx1"/>
                </a:solidFill>
                <a:effectLst/>
                <a:uLnTx/>
                <a:uFillTx/>
                <a:latin typeface="Calibri"/>
                <a:ea typeface="+mn-ea"/>
                <a:cs typeface="+mn-cs"/>
              </a:rPr>
              <a:t> don’t have enough money to do their job, and kids are stressed out and upset about everything.</a:t>
            </a:r>
          </a:p>
        </p:txBody>
      </p:sp>
      <p:sp>
        <p:nvSpPr>
          <p:cNvPr id="14" name="Rounded Rectangular Callout 5">
            <a:extLst>
              <a:ext uri="{FF2B5EF4-FFF2-40B4-BE49-F238E27FC236}">
                <a16:creationId xmlns:a16="http://schemas.microsoft.com/office/drawing/2014/main" id="{82F7EA5D-8A5D-4DF5-9892-2B638398F7B2}"/>
              </a:ext>
            </a:extLst>
          </p:cNvPr>
          <p:cNvSpPr/>
          <p:nvPr/>
        </p:nvSpPr>
        <p:spPr>
          <a:xfrm>
            <a:off x="5823570" y="1238064"/>
            <a:ext cx="3168697" cy="1039216"/>
          </a:xfrm>
          <a:prstGeom prst="wedgeRoundRectCallout">
            <a:avLst>
              <a:gd name="adj1" fmla="val 5308"/>
              <a:gd name="adj2" fmla="val 62392"/>
              <a:gd name="adj3" fmla="val 16667"/>
            </a:avLst>
          </a:prstGeom>
          <a:solidFill>
            <a:schemeClr val="accent4">
              <a:lumMod val="20000"/>
              <a:lumOff val="80000"/>
            </a:schemeClr>
          </a:solidFill>
          <a:ln>
            <a:solidFill>
              <a:schemeClr val="accent4"/>
            </a:solidFill>
          </a:ln>
          <a:effectLst/>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Calibri"/>
                <a:ea typeface="+mn-ea"/>
                <a:cs typeface="+mn-cs"/>
              </a:rPr>
              <a:t>Qualified teachers who can't afford to teach because of the low pay. Ridiculous taxation, who can afford it?</a:t>
            </a:r>
          </a:p>
        </p:txBody>
      </p:sp>
      <p:sp>
        <p:nvSpPr>
          <p:cNvPr id="17" name="Rounded Rectangular Callout 7">
            <a:extLst>
              <a:ext uri="{FF2B5EF4-FFF2-40B4-BE49-F238E27FC236}">
                <a16:creationId xmlns:a16="http://schemas.microsoft.com/office/drawing/2014/main" id="{1B4E2D0D-2ABF-458D-A910-990752482080}"/>
              </a:ext>
            </a:extLst>
          </p:cNvPr>
          <p:cNvSpPr/>
          <p:nvPr/>
        </p:nvSpPr>
        <p:spPr>
          <a:xfrm>
            <a:off x="112292" y="3068461"/>
            <a:ext cx="1954215" cy="987123"/>
          </a:xfrm>
          <a:prstGeom prst="wedgeRoundRectCallout">
            <a:avLst>
              <a:gd name="adj1" fmla="val 42299"/>
              <a:gd name="adj2" fmla="val 63916"/>
              <a:gd name="adj3" fmla="val 16667"/>
            </a:avLst>
          </a:prstGeom>
          <a:solidFill>
            <a:schemeClr val="accent4">
              <a:lumMod val="20000"/>
              <a:lumOff val="80000"/>
            </a:schemeClr>
          </a:solidFill>
          <a:ln>
            <a:solidFill>
              <a:schemeClr val="accent4"/>
            </a:solidFill>
          </a:ln>
          <a:effectLst/>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1"/>
                </a:solidFill>
                <a:effectLst/>
                <a:uLnTx/>
                <a:uFillTx/>
                <a:latin typeface="Calibri"/>
                <a:ea typeface="+mn-ea"/>
                <a:cs typeface="+mn-cs"/>
              </a:rPr>
              <a:t>Lack of adequate mental and health care resources.</a:t>
            </a:r>
            <a:endParaRPr kumimoji="0" lang="en-US" sz="1600" b="0" i="0" u="none" strike="noStrike" kern="1200" cap="none" spc="0" normalizeH="0" baseline="0" noProof="0" dirty="0">
              <a:ln>
                <a:noFill/>
              </a:ln>
              <a:solidFill>
                <a:schemeClr val="tx1"/>
              </a:solidFill>
              <a:effectLst/>
              <a:uLnTx/>
              <a:uFillTx/>
              <a:latin typeface="Calibri"/>
              <a:ea typeface="+mn-ea"/>
              <a:cs typeface="+mn-cs"/>
            </a:endParaRPr>
          </a:p>
        </p:txBody>
      </p:sp>
      <p:sp>
        <p:nvSpPr>
          <p:cNvPr id="18" name="Title 17">
            <a:extLst>
              <a:ext uri="{FF2B5EF4-FFF2-40B4-BE49-F238E27FC236}">
                <a16:creationId xmlns:a16="http://schemas.microsoft.com/office/drawing/2014/main" id="{AC9E8273-B55B-2695-812F-21737280FCCE}"/>
              </a:ext>
            </a:extLst>
          </p:cNvPr>
          <p:cNvSpPr>
            <a:spLocks noGrp="1"/>
          </p:cNvSpPr>
          <p:nvPr>
            <p:ph type="title"/>
          </p:nvPr>
        </p:nvSpPr>
        <p:spPr/>
        <p:txBody>
          <a:bodyPr/>
          <a:lstStyle/>
          <a:p>
            <a:r>
              <a:rPr lang="en-US" dirty="0"/>
              <a:t>Verbatim Comments on Issues Facing California Children and Families</a:t>
            </a:r>
          </a:p>
        </p:txBody>
      </p:sp>
    </p:spTree>
    <p:extLst>
      <p:ext uri="{BB962C8B-B14F-4D97-AF65-F5344CB8AC3E}">
        <p14:creationId xmlns:p14="http://schemas.microsoft.com/office/powerpoint/2010/main" val="934361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2095862747"/>
              </p:ext>
            </p:extLst>
          </p:nvPr>
        </p:nvGraphicFramePr>
        <p:xfrm>
          <a:off x="68916" y="2421202"/>
          <a:ext cx="3813928" cy="4189197"/>
        </p:xfrm>
        <a:graphic>
          <a:graphicData uri="http://schemas.openxmlformats.org/drawingml/2006/chart">
            <c:chart xmlns:c="http://schemas.openxmlformats.org/drawingml/2006/chart" xmlns:r="http://schemas.openxmlformats.org/officeDocument/2006/relationships" r:id="rId2"/>
          </a:graphicData>
        </a:graphic>
      </p:graphicFrame>
      <p:sp>
        <p:nvSpPr>
          <p:cNvPr id="7" name="Right Bracket 6"/>
          <p:cNvSpPr/>
          <p:nvPr/>
        </p:nvSpPr>
        <p:spPr bwMode="auto">
          <a:xfrm>
            <a:off x="3741445" y="2456694"/>
            <a:ext cx="119572" cy="1014229"/>
          </a:xfrm>
          <a:prstGeom prst="rightBracket">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820738"/>
            <a:endParaRPr lang="en-US" dirty="0">
              <a:solidFill>
                <a:prstClr val="black"/>
              </a:solidFill>
            </a:endParaRPr>
          </a:p>
        </p:txBody>
      </p:sp>
      <p:sp>
        <p:nvSpPr>
          <p:cNvPr id="8" name="Right Bracket 7"/>
          <p:cNvSpPr/>
          <p:nvPr/>
        </p:nvSpPr>
        <p:spPr bwMode="auto">
          <a:xfrm>
            <a:off x="2607753" y="4118414"/>
            <a:ext cx="119572" cy="970255"/>
          </a:xfrm>
          <a:prstGeom prst="rightBracket">
            <a:avLst/>
          </a:prstGeom>
          <a:noFill/>
          <a:ln w="1905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820738"/>
            <a:endParaRPr lang="en-US" dirty="0">
              <a:solidFill>
                <a:prstClr val="black"/>
              </a:solidFill>
            </a:endParaRPr>
          </a:p>
        </p:txBody>
      </p:sp>
      <p:sp>
        <p:nvSpPr>
          <p:cNvPr id="9" name="TextBox 8"/>
          <p:cNvSpPr txBox="1"/>
          <p:nvPr/>
        </p:nvSpPr>
        <p:spPr>
          <a:xfrm>
            <a:off x="3763104" y="2458025"/>
            <a:ext cx="1142936" cy="1070421"/>
          </a:xfrm>
          <a:prstGeom prst="rect">
            <a:avLst/>
          </a:prstGeom>
          <a:noFill/>
        </p:spPr>
        <p:txBody>
          <a:bodyPr wrap="square" rtlCol="0">
            <a:spAutoFit/>
          </a:bodyPr>
          <a:lstStyle/>
          <a:p>
            <a:pPr algn="ctr">
              <a:lnSpc>
                <a:spcPts val="1900"/>
              </a:lnSpc>
            </a:pPr>
            <a:r>
              <a:rPr lang="en-US" b="1" dirty="0">
                <a:solidFill>
                  <a:schemeClr val="accent1"/>
                </a:solidFill>
              </a:rPr>
              <a:t>Great/</a:t>
            </a:r>
            <a:br>
              <a:rPr lang="en-US" b="1" dirty="0">
                <a:solidFill>
                  <a:schemeClr val="accent1"/>
                </a:solidFill>
              </a:rPr>
            </a:br>
            <a:r>
              <a:rPr lang="en-US" b="1" dirty="0">
                <a:solidFill>
                  <a:schemeClr val="accent1"/>
                </a:solidFill>
              </a:rPr>
              <a:t>Some Need</a:t>
            </a:r>
            <a:br>
              <a:rPr lang="en-US" b="1" dirty="0">
                <a:solidFill>
                  <a:schemeClr val="accent1"/>
                </a:solidFill>
              </a:rPr>
            </a:br>
            <a:r>
              <a:rPr lang="en-US" b="1" dirty="0">
                <a:solidFill>
                  <a:schemeClr val="accent1"/>
                </a:solidFill>
              </a:rPr>
              <a:t>73%</a:t>
            </a:r>
          </a:p>
        </p:txBody>
      </p:sp>
      <p:sp>
        <p:nvSpPr>
          <p:cNvPr id="10" name="TextBox 9"/>
          <p:cNvSpPr txBox="1"/>
          <p:nvPr/>
        </p:nvSpPr>
        <p:spPr>
          <a:xfrm>
            <a:off x="2763265" y="4181613"/>
            <a:ext cx="1571307" cy="826765"/>
          </a:xfrm>
          <a:prstGeom prst="rect">
            <a:avLst/>
          </a:prstGeom>
          <a:noFill/>
        </p:spPr>
        <p:txBody>
          <a:bodyPr wrap="square" rtlCol="0">
            <a:spAutoFit/>
          </a:bodyPr>
          <a:lstStyle/>
          <a:p>
            <a:pPr algn="ctr">
              <a:lnSpc>
                <a:spcPts val="1900"/>
              </a:lnSpc>
            </a:pPr>
            <a:r>
              <a:rPr lang="en-US" b="1" dirty="0">
                <a:solidFill>
                  <a:schemeClr val="accent4"/>
                </a:solidFill>
              </a:rPr>
              <a:t>A Little/</a:t>
            </a:r>
            <a:br>
              <a:rPr lang="en-US" b="1" dirty="0">
                <a:solidFill>
                  <a:schemeClr val="accent4"/>
                </a:solidFill>
              </a:rPr>
            </a:br>
            <a:r>
              <a:rPr lang="en-US" b="1" dirty="0">
                <a:solidFill>
                  <a:schemeClr val="accent4"/>
                </a:solidFill>
              </a:rPr>
              <a:t>No Real Need</a:t>
            </a:r>
            <a:br>
              <a:rPr lang="en-US" b="1" dirty="0">
                <a:solidFill>
                  <a:schemeClr val="accent4"/>
                </a:solidFill>
              </a:rPr>
            </a:br>
            <a:r>
              <a:rPr lang="en-US" b="1" dirty="0">
                <a:solidFill>
                  <a:schemeClr val="accent4"/>
                </a:solidFill>
              </a:rPr>
              <a:t>22%</a:t>
            </a:r>
          </a:p>
        </p:txBody>
      </p:sp>
      <p:sp>
        <p:nvSpPr>
          <p:cNvPr id="5" name="Text Placeholder 4">
            <a:extLst>
              <a:ext uri="{FF2B5EF4-FFF2-40B4-BE49-F238E27FC236}">
                <a16:creationId xmlns:a16="http://schemas.microsoft.com/office/drawing/2014/main" id="{A768A088-6F44-482C-8504-3685E70AD1B8}"/>
              </a:ext>
            </a:extLst>
          </p:cNvPr>
          <p:cNvSpPr>
            <a:spLocks noGrp="1"/>
          </p:cNvSpPr>
          <p:nvPr>
            <p:ph type="body" sz="quarter" idx="10"/>
          </p:nvPr>
        </p:nvSpPr>
        <p:spPr/>
        <p:txBody>
          <a:bodyPr/>
          <a:lstStyle/>
          <a:p>
            <a:r>
              <a:rPr lang="en-US" dirty="0"/>
              <a:t>Q5.</a:t>
            </a:r>
          </a:p>
        </p:txBody>
      </p:sp>
      <p:sp>
        <p:nvSpPr>
          <p:cNvPr id="6" name="Title 5">
            <a:extLst>
              <a:ext uri="{FF2B5EF4-FFF2-40B4-BE49-F238E27FC236}">
                <a16:creationId xmlns:a16="http://schemas.microsoft.com/office/drawing/2014/main" id="{6A3FD85F-4717-3699-7EFA-B3369C03D59B}"/>
              </a:ext>
            </a:extLst>
          </p:cNvPr>
          <p:cNvSpPr>
            <a:spLocks noGrp="1"/>
          </p:cNvSpPr>
          <p:nvPr>
            <p:ph type="title"/>
          </p:nvPr>
        </p:nvSpPr>
        <p:spPr/>
        <p:txBody>
          <a:bodyPr/>
          <a:lstStyle/>
          <a:p>
            <a:r>
              <a:rPr lang="en-US" dirty="0"/>
              <a:t>Three-quarters say there is a need for additional funding for programs serving children and youth.</a:t>
            </a:r>
          </a:p>
        </p:txBody>
      </p:sp>
      <p:sp>
        <p:nvSpPr>
          <p:cNvPr id="14" name="TextBox 13">
            <a:extLst>
              <a:ext uri="{FF2B5EF4-FFF2-40B4-BE49-F238E27FC236}">
                <a16:creationId xmlns:a16="http://schemas.microsoft.com/office/drawing/2014/main" id="{F3654BE1-1BDA-44A8-C814-78DE93EEC009}"/>
              </a:ext>
            </a:extLst>
          </p:cNvPr>
          <p:cNvSpPr txBox="1"/>
          <p:nvPr/>
        </p:nvSpPr>
        <p:spPr>
          <a:xfrm>
            <a:off x="0" y="1165341"/>
            <a:ext cx="5015620" cy="1200329"/>
          </a:xfrm>
          <a:prstGeom prst="rect">
            <a:avLst/>
          </a:prstGeom>
          <a:noFill/>
        </p:spPr>
        <p:txBody>
          <a:bodyPr wrap="square">
            <a:spAutoFit/>
          </a:bodyPr>
          <a:lstStyle/>
          <a:p>
            <a:pPr algn="ctr"/>
            <a:r>
              <a:rPr lang="en-US" i="1" dirty="0"/>
              <a:t>Do you think there is a great need for additional funding, some need, a little need, or no real need for additional funding for programs that serve children and youth in your community?</a:t>
            </a:r>
          </a:p>
        </p:txBody>
      </p:sp>
      <p:sp>
        <p:nvSpPr>
          <p:cNvPr id="16" name="TextBox 15">
            <a:extLst>
              <a:ext uri="{FF2B5EF4-FFF2-40B4-BE49-F238E27FC236}">
                <a16:creationId xmlns:a16="http://schemas.microsoft.com/office/drawing/2014/main" id="{256952CA-8D49-D948-55D0-5AD728BE67E9}"/>
              </a:ext>
            </a:extLst>
          </p:cNvPr>
          <p:cNvSpPr txBox="1"/>
          <p:nvPr/>
        </p:nvSpPr>
        <p:spPr>
          <a:xfrm>
            <a:off x="6971964" y="5060541"/>
            <a:ext cx="2103120" cy="338328"/>
          </a:xfrm>
          <a:prstGeom prst="rect">
            <a:avLst/>
          </a:prstGeom>
          <a:noFill/>
        </p:spPr>
        <p:txBody>
          <a:bodyPr wrap="square" rtlCol="0">
            <a:spAutoFit/>
          </a:bodyPr>
          <a:lstStyle/>
          <a:p>
            <a:pPr algn="ctr"/>
            <a:r>
              <a:rPr lang="en-US" sz="1700" b="1" dirty="0"/>
              <a:t>Party</a:t>
            </a:r>
          </a:p>
        </p:txBody>
      </p:sp>
      <p:graphicFrame>
        <p:nvGraphicFramePr>
          <p:cNvPr id="18" name="Chart 17">
            <a:extLst>
              <a:ext uri="{FF2B5EF4-FFF2-40B4-BE49-F238E27FC236}">
                <a16:creationId xmlns:a16="http://schemas.microsoft.com/office/drawing/2014/main" id="{56498E11-285F-0682-4BC3-C909227F6BEC}"/>
              </a:ext>
            </a:extLst>
          </p:cNvPr>
          <p:cNvGraphicFramePr/>
          <p:nvPr>
            <p:extLst>
              <p:ext uri="{D42A27DB-BD31-4B8C-83A1-F6EECF244321}">
                <p14:modId xmlns:p14="http://schemas.microsoft.com/office/powerpoint/2010/main" val="3485312938"/>
              </p:ext>
            </p:extLst>
          </p:nvPr>
        </p:nvGraphicFramePr>
        <p:xfrm>
          <a:off x="3970597" y="1375865"/>
          <a:ext cx="5116267" cy="5316361"/>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04B09EF8-3314-BED9-6F8C-C2A370A24C2E}"/>
              </a:ext>
            </a:extLst>
          </p:cNvPr>
          <p:cNvSpPr txBox="1"/>
          <p:nvPr/>
        </p:nvSpPr>
        <p:spPr>
          <a:xfrm>
            <a:off x="6724650" y="1626312"/>
            <a:ext cx="2569707" cy="353943"/>
          </a:xfrm>
          <a:prstGeom prst="rect">
            <a:avLst/>
          </a:prstGeom>
          <a:noFill/>
        </p:spPr>
        <p:txBody>
          <a:bodyPr wrap="square" rtlCol="0">
            <a:spAutoFit/>
          </a:bodyPr>
          <a:lstStyle/>
          <a:p>
            <a:pPr algn="ctr"/>
            <a:r>
              <a:rPr lang="en-US" sz="1700" b="1" dirty="0"/>
              <a:t>Region</a:t>
            </a:r>
          </a:p>
        </p:txBody>
      </p:sp>
    </p:spTree>
    <p:extLst>
      <p:ext uri="{BB962C8B-B14F-4D97-AF65-F5344CB8AC3E}">
        <p14:creationId xmlns:p14="http://schemas.microsoft.com/office/powerpoint/2010/main" val="1217393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9CCC215-ADC1-4E2F-8476-BDA148AE2ADD}"/>
              </a:ext>
            </a:extLst>
          </p:cNvPr>
          <p:cNvSpPr>
            <a:spLocks noGrp="1"/>
          </p:cNvSpPr>
          <p:nvPr>
            <p:ph type="body" sz="quarter" idx="10"/>
          </p:nvPr>
        </p:nvSpPr>
        <p:spPr/>
        <p:txBody>
          <a:bodyPr/>
          <a:lstStyle/>
          <a:p>
            <a:r>
              <a:rPr lang="en-US" dirty="0"/>
              <a:t>Q6.</a:t>
            </a:r>
          </a:p>
        </p:txBody>
      </p:sp>
      <p:graphicFrame>
        <p:nvGraphicFramePr>
          <p:cNvPr id="4" name="Chart 3"/>
          <p:cNvGraphicFramePr/>
          <p:nvPr>
            <p:extLst>
              <p:ext uri="{D42A27DB-BD31-4B8C-83A1-F6EECF244321}">
                <p14:modId xmlns:p14="http://schemas.microsoft.com/office/powerpoint/2010/main" val="1073997217"/>
              </p:ext>
            </p:extLst>
          </p:nvPr>
        </p:nvGraphicFramePr>
        <p:xfrm>
          <a:off x="457200" y="2420947"/>
          <a:ext cx="8153400" cy="41894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p:cNvGraphicFramePr>
            <a:graphicFrameLocks noGrp="1"/>
          </p:cNvGraphicFramePr>
          <p:nvPr>
            <p:extLst>
              <p:ext uri="{D42A27DB-BD31-4B8C-83A1-F6EECF244321}">
                <p14:modId xmlns:p14="http://schemas.microsoft.com/office/powerpoint/2010/main" val="502931256"/>
              </p:ext>
            </p:extLst>
          </p:nvPr>
        </p:nvGraphicFramePr>
        <p:xfrm>
          <a:off x="7855591" y="2410045"/>
          <a:ext cx="1291390" cy="3741623"/>
        </p:xfrm>
        <a:graphic>
          <a:graphicData uri="http://schemas.openxmlformats.org/drawingml/2006/table">
            <a:tbl>
              <a:tblPr>
                <a:tableStyleId>{5C22544A-7EE6-4342-B048-85BDC9FD1C3A}</a:tableStyleId>
              </a:tblPr>
              <a:tblGrid>
                <a:gridCol w="1291390">
                  <a:extLst>
                    <a:ext uri="{9D8B030D-6E8A-4147-A177-3AD203B41FA5}">
                      <a16:colId xmlns:a16="http://schemas.microsoft.com/office/drawing/2014/main" val="20000"/>
                    </a:ext>
                  </a:extLst>
                </a:gridCol>
              </a:tblGrid>
              <a:tr h="267429">
                <a:tc>
                  <a:txBody>
                    <a:bodyPr/>
                    <a:lstStyle/>
                    <a:p>
                      <a:pPr algn="ctr" fontAlgn="b"/>
                      <a:r>
                        <a:rPr lang="en-US" sz="1800" b="1" i="0" u="none" strike="noStrike" dirty="0">
                          <a:solidFill>
                            <a:srgbClr val="000000"/>
                          </a:solidFill>
                          <a:effectLst/>
                          <a:latin typeface="Calibri" panose="020F0502020204030204" pitchFamily="34" charset="0"/>
                        </a:rPr>
                        <a:t>Difference</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61964">
                <a:tc>
                  <a:txBody>
                    <a:bodyPr/>
                    <a:lstStyle/>
                    <a:p>
                      <a:pPr algn="ctr" fontAlgn="b"/>
                      <a:r>
                        <a:rPr lang="en-US" sz="1800" b="1" i="0" u="none" strike="noStrike" dirty="0">
                          <a:solidFill>
                            <a:schemeClr val="accent1"/>
                          </a:solidFill>
                          <a:effectLst/>
                          <a:latin typeface="Calibri" panose="020F0502020204030204" pitchFamily="34" charset="0"/>
                        </a:rPr>
                        <a:t>+60%</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29431">
                <a:tc>
                  <a:txBody>
                    <a:bodyPr/>
                    <a:lstStyle/>
                    <a:p>
                      <a:pPr algn="ctr" fontAlgn="b"/>
                      <a:r>
                        <a:rPr lang="en-US" sz="1800" b="1" i="0" u="none" strike="noStrike" dirty="0">
                          <a:solidFill>
                            <a:schemeClr val="accent1"/>
                          </a:solidFill>
                          <a:effectLst/>
                          <a:latin typeface="Calibri" panose="020F0502020204030204" pitchFamily="34" charset="0"/>
                        </a:rPr>
                        <a:t>+58%</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94942">
                <a:tc>
                  <a:txBody>
                    <a:bodyPr/>
                    <a:lstStyle/>
                    <a:p>
                      <a:pPr algn="ctr" fontAlgn="b"/>
                      <a:r>
                        <a:rPr lang="en-US" sz="1800" b="1" i="0" u="none" strike="noStrike" dirty="0">
                          <a:solidFill>
                            <a:schemeClr val="accent1"/>
                          </a:solidFill>
                          <a:effectLst/>
                          <a:latin typeface="Calibri" panose="020F0502020204030204" pitchFamily="34" charset="0"/>
                        </a:rPr>
                        <a:t>+51%</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86319">
                <a:tc>
                  <a:txBody>
                    <a:bodyPr/>
                    <a:lstStyle/>
                    <a:p>
                      <a:pPr algn="ctr" fontAlgn="b"/>
                      <a:r>
                        <a:rPr lang="en-US" sz="1800" b="1" i="0" u="none" strike="noStrike" dirty="0">
                          <a:solidFill>
                            <a:schemeClr val="accent1"/>
                          </a:solidFill>
                          <a:effectLst/>
                          <a:latin typeface="Calibri" panose="020F0502020204030204" pitchFamily="34" charset="0"/>
                        </a:rPr>
                        <a:t>+37%</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94942">
                <a:tc>
                  <a:txBody>
                    <a:bodyPr/>
                    <a:lstStyle/>
                    <a:p>
                      <a:pPr algn="ctr" fontAlgn="b"/>
                      <a:r>
                        <a:rPr lang="en-US" sz="1800" b="1" i="0" u="none" strike="noStrike" dirty="0">
                          <a:solidFill>
                            <a:schemeClr val="accent1"/>
                          </a:solidFill>
                          <a:effectLst/>
                          <a:latin typeface="Calibri" panose="020F0502020204030204" pitchFamily="34" charset="0"/>
                        </a:rPr>
                        <a:t>+16%</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94942">
                <a:tc>
                  <a:txBody>
                    <a:bodyPr/>
                    <a:lstStyle/>
                    <a:p>
                      <a:pPr algn="ctr" fontAlgn="b"/>
                      <a:r>
                        <a:rPr lang="en-US" sz="1800" b="1" i="0" u="none" strike="noStrike" dirty="0">
                          <a:solidFill>
                            <a:schemeClr val="accent4"/>
                          </a:solidFill>
                          <a:effectLst/>
                          <a:latin typeface="Calibri" panose="020F0502020204030204" pitchFamily="34" charset="0"/>
                        </a:rPr>
                        <a:t>-4%</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7" name="Title 6">
            <a:extLst>
              <a:ext uri="{FF2B5EF4-FFF2-40B4-BE49-F238E27FC236}">
                <a16:creationId xmlns:a16="http://schemas.microsoft.com/office/drawing/2014/main" id="{922FAF48-F198-A465-B846-A40CDCB8077E}"/>
              </a:ext>
            </a:extLst>
          </p:cNvPr>
          <p:cNvSpPr>
            <a:spLocks noGrp="1"/>
          </p:cNvSpPr>
          <p:nvPr>
            <p:ph type="title"/>
          </p:nvPr>
        </p:nvSpPr>
        <p:spPr>
          <a:xfrm>
            <a:off x="645695" y="165774"/>
            <a:ext cx="7855591" cy="1118329"/>
          </a:xfrm>
        </p:spPr>
        <p:txBody>
          <a:bodyPr>
            <a:noAutofit/>
          </a:bodyPr>
          <a:lstStyle/>
          <a:p>
            <a:r>
              <a:rPr lang="en-US" sz="2800" dirty="0"/>
              <a:t>Voters view school districts, local government and state government as most responsible for supporting children and families.</a:t>
            </a:r>
          </a:p>
        </p:txBody>
      </p:sp>
      <p:sp>
        <p:nvSpPr>
          <p:cNvPr id="9" name="TextBox 8">
            <a:extLst>
              <a:ext uri="{FF2B5EF4-FFF2-40B4-BE49-F238E27FC236}">
                <a16:creationId xmlns:a16="http://schemas.microsoft.com/office/drawing/2014/main" id="{A2B7EBAF-3655-1B0A-337D-AF569B2A373D}"/>
              </a:ext>
            </a:extLst>
          </p:cNvPr>
          <p:cNvSpPr txBox="1"/>
          <p:nvPr/>
        </p:nvSpPr>
        <p:spPr>
          <a:xfrm>
            <a:off x="16832" y="1448534"/>
            <a:ext cx="9111928" cy="877163"/>
          </a:xfrm>
          <a:prstGeom prst="rect">
            <a:avLst/>
          </a:prstGeom>
          <a:noFill/>
        </p:spPr>
        <p:txBody>
          <a:bodyPr wrap="square">
            <a:spAutoFit/>
          </a:bodyPr>
          <a:lstStyle/>
          <a:p>
            <a:pPr algn="ctr"/>
            <a:r>
              <a:rPr lang="en-US" sz="1700" i="1" dirty="0">
                <a:latin typeface="+mj-lt"/>
                <a:ea typeface="Times New Roman" panose="02020603050405020304" pitchFamily="18" charset="0"/>
                <a:cs typeface="Times New Roman" panose="02020603050405020304" pitchFamily="18" charset="0"/>
              </a:rPr>
              <a:t>H</a:t>
            </a:r>
            <a:r>
              <a:rPr lang="en-US" sz="1700" i="1" dirty="0">
                <a:effectLst/>
                <a:latin typeface="+mj-lt"/>
                <a:ea typeface="Times New Roman" panose="02020603050405020304" pitchFamily="18" charset="0"/>
                <a:cs typeface="Times New Roman" panose="02020603050405020304" pitchFamily="18" charset="0"/>
              </a:rPr>
              <a:t>ere is a list of organizations. Please indicate how responsible you think they should be for helping parents ensure California children and their families have the support they need to be healthy and thrive: very responsible, somewhat responsible, not too responsible, or not at all responsible. </a:t>
            </a:r>
            <a:endParaRPr lang="en-US" sz="1700" i="1" dirty="0">
              <a:latin typeface="+mj-lt"/>
            </a:endParaRPr>
          </a:p>
        </p:txBody>
      </p:sp>
    </p:spTree>
    <p:extLst>
      <p:ext uri="{BB962C8B-B14F-4D97-AF65-F5344CB8AC3E}">
        <p14:creationId xmlns:p14="http://schemas.microsoft.com/office/powerpoint/2010/main" val="526935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A7EE8BA-6626-4705-973D-E9D63A4C7BF8}"/>
              </a:ext>
            </a:extLst>
          </p:cNvPr>
          <p:cNvSpPr>
            <a:spLocks noGrp="1"/>
          </p:cNvSpPr>
          <p:nvPr>
            <p:ph type="body" sz="quarter" idx="10"/>
          </p:nvPr>
        </p:nvSpPr>
        <p:spPr/>
        <p:txBody>
          <a:bodyPr/>
          <a:lstStyle/>
          <a:p>
            <a:r>
              <a:rPr lang="en-US" dirty="0"/>
              <a:t>Q6. </a:t>
            </a:r>
            <a:r>
              <a:rPr lang="en-US" sz="1000" i="1" dirty="0">
                <a:latin typeface="+mj-lt"/>
                <a:ea typeface="Times New Roman" panose="02020603050405020304" pitchFamily="18" charset="0"/>
                <a:cs typeface="Times New Roman" panose="02020603050405020304" pitchFamily="18" charset="0"/>
              </a:rPr>
              <a:t>H</a:t>
            </a:r>
            <a:r>
              <a:rPr lang="en-US" sz="1000" i="1" dirty="0">
                <a:effectLst/>
                <a:latin typeface="+mj-lt"/>
                <a:ea typeface="Times New Roman" panose="02020603050405020304" pitchFamily="18" charset="0"/>
                <a:cs typeface="Times New Roman" panose="02020603050405020304" pitchFamily="18" charset="0"/>
              </a:rPr>
              <a:t>ere is a list of organizations. Please indicate how responsible you think they should be for helping parents ensure California children and their families have the support they need to be healthy and thrive: very responsible, somewhat responsible, not too responsible, or not at all responsible. </a:t>
            </a:r>
            <a:endParaRPr lang="en-US" sz="1000" i="1" dirty="0">
              <a:latin typeface="+mj-lt"/>
            </a:endParaRPr>
          </a:p>
        </p:txBody>
      </p:sp>
      <p:graphicFrame>
        <p:nvGraphicFramePr>
          <p:cNvPr id="4" name="Table 4">
            <a:extLst>
              <a:ext uri="{FF2B5EF4-FFF2-40B4-BE49-F238E27FC236}">
                <a16:creationId xmlns:a16="http://schemas.microsoft.com/office/drawing/2014/main" id="{3AED89E7-B8F9-4D95-94ED-0CDCFA6D6884}"/>
              </a:ext>
            </a:extLst>
          </p:cNvPr>
          <p:cNvGraphicFramePr>
            <a:graphicFrameLocks noGrp="1"/>
          </p:cNvGraphicFramePr>
          <p:nvPr>
            <p:extLst>
              <p:ext uri="{D42A27DB-BD31-4B8C-83A1-F6EECF244321}">
                <p14:modId xmlns:p14="http://schemas.microsoft.com/office/powerpoint/2010/main" val="2786308730"/>
              </p:ext>
            </p:extLst>
          </p:nvPr>
        </p:nvGraphicFramePr>
        <p:xfrm>
          <a:off x="134556" y="1762145"/>
          <a:ext cx="8874890" cy="4439200"/>
        </p:xfrm>
        <a:graphic>
          <a:graphicData uri="http://schemas.openxmlformats.org/drawingml/2006/table">
            <a:tbl>
              <a:tblPr firstRow="1" bandRow="1">
                <a:tableStyleId>{93296810-A885-4BE3-A3E7-6D5BEEA58F35}</a:tableStyleId>
              </a:tblPr>
              <a:tblGrid>
                <a:gridCol w="2389569">
                  <a:extLst>
                    <a:ext uri="{9D8B030D-6E8A-4147-A177-3AD203B41FA5}">
                      <a16:colId xmlns:a16="http://schemas.microsoft.com/office/drawing/2014/main" val="2563863929"/>
                    </a:ext>
                  </a:extLst>
                </a:gridCol>
                <a:gridCol w="1160387">
                  <a:extLst>
                    <a:ext uri="{9D8B030D-6E8A-4147-A177-3AD203B41FA5}">
                      <a16:colId xmlns:a16="http://schemas.microsoft.com/office/drawing/2014/main" val="1099831682"/>
                    </a:ext>
                  </a:extLst>
                </a:gridCol>
                <a:gridCol w="1774978">
                  <a:extLst>
                    <a:ext uri="{9D8B030D-6E8A-4147-A177-3AD203B41FA5}">
                      <a16:colId xmlns:a16="http://schemas.microsoft.com/office/drawing/2014/main" val="2950452391"/>
                    </a:ext>
                  </a:extLst>
                </a:gridCol>
                <a:gridCol w="1774978">
                  <a:extLst>
                    <a:ext uri="{9D8B030D-6E8A-4147-A177-3AD203B41FA5}">
                      <a16:colId xmlns:a16="http://schemas.microsoft.com/office/drawing/2014/main" val="971914008"/>
                    </a:ext>
                  </a:extLst>
                </a:gridCol>
                <a:gridCol w="1774978">
                  <a:extLst>
                    <a:ext uri="{9D8B030D-6E8A-4147-A177-3AD203B41FA5}">
                      <a16:colId xmlns:a16="http://schemas.microsoft.com/office/drawing/2014/main" val="1612859170"/>
                    </a:ext>
                  </a:extLst>
                </a:gridCol>
              </a:tblGrid>
              <a:tr h="554900">
                <a:tc rowSpan="2">
                  <a:txBody>
                    <a:bodyPr/>
                    <a:lstStyle/>
                    <a:p>
                      <a:pPr algn="ctr"/>
                      <a:r>
                        <a:rPr lang="en-US" sz="1800" dirty="0">
                          <a:solidFill>
                            <a:schemeClr val="bg1"/>
                          </a:solidFill>
                          <a:latin typeface="+mj-lt"/>
                        </a:rPr>
                        <a:t>Organization</a:t>
                      </a:r>
                    </a:p>
                  </a:txBody>
                  <a:tcPr anchor="ctr">
                    <a:solidFill>
                      <a:schemeClr val="accent1"/>
                    </a:solidFill>
                  </a:tcPr>
                </a:tc>
                <a:tc rowSpan="2">
                  <a:txBody>
                    <a:bodyPr/>
                    <a:lstStyle/>
                    <a:p>
                      <a:pPr algn="ctr"/>
                      <a:r>
                        <a:rPr lang="en-US" sz="1800" dirty="0">
                          <a:solidFill>
                            <a:schemeClr val="bg1"/>
                          </a:solidFill>
                          <a:latin typeface="+mj-lt"/>
                        </a:rPr>
                        <a:t>All Voters</a:t>
                      </a:r>
                    </a:p>
                  </a:txBody>
                  <a:tcPr anchor="ctr">
                    <a:lnR w="38100" cap="flat" cmpd="sng" algn="ctr">
                      <a:solidFill>
                        <a:schemeClr val="accent3"/>
                      </a:solidFill>
                      <a:prstDash val="solid"/>
                      <a:round/>
                      <a:headEnd type="none" w="med" len="med"/>
                      <a:tailEnd type="none" w="med" len="med"/>
                    </a:lnR>
                    <a:solidFill>
                      <a:schemeClr val="accent1"/>
                    </a:solidFill>
                  </a:tcPr>
                </a:tc>
                <a:tc gridSpan="3">
                  <a:txBody>
                    <a:bodyPr/>
                    <a:lstStyle/>
                    <a:p>
                      <a:pPr algn="ctr"/>
                      <a:r>
                        <a:rPr lang="en-US" sz="1800" dirty="0">
                          <a:solidFill>
                            <a:schemeClr val="bg1"/>
                          </a:solidFill>
                          <a:latin typeface="+mj-lt"/>
                        </a:rPr>
                        <a:t>Party</a:t>
                      </a:r>
                    </a:p>
                  </a:txBody>
                  <a:tcPr anchor="ctr">
                    <a:lnL w="381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solidFill>
                      <a:schemeClr val="accent1"/>
                    </a:solidFill>
                  </a:tcPr>
                </a:tc>
                <a:tc hMerge="1">
                  <a:txBody>
                    <a:bodyPr/>
                    <a:lstStyle/>
                    <a:p>
                      <a:endParaRPr lang="en-US" dirty="0"/>
                    </a:p>
                  </a:txBody>
                  <a:tcPr>
                    <a:solidFill>
                      <a:schemeClr val="accent1"/>
                    </a:solidFill>
                  </a:tcPr>
                </a:tc>
                <a:tc hMerge="1">
                  <a:txBody>
                    <a:bodyPr/>
                    <a:lstStyle/>
                    <a:p>
                      <a:endParaRPr lang="en-US" dirty="0"/>
                    </a:p>
                  </a:txBody>
                  <a:tcPr>
                    <a:solidFill>
                      <a:schemeClr val="accent1"/>
                    </a:solidFill>
                  </a:tcPr>
                </a:tc>
                <a:extLst>
                  <a:ext uri="{0D108BD9-81ED-4DB2-BD59-A6C34878D82A}">
                    <a16:rowId xmlns:a16="http://schemas.microsoft.com/office/drawing/2014/main" val="3190792292"/>
                  </a:ext>
                </a:extLst>
              </a:tr>
              <a:tr h="554900">
                <a:tc vMerge="1">
                  <a:txBody>
                    <a:bodyPr/>
                    <a:lstStyle/>
                    <a:p>
                      <a:endParaRPr lang="en-US" dirty="0"/>
                    </a:p>
                  </a:txBody>
                  <a:tcPr>
                    <a:solidFill>
                      <a:schemeClr val="accent1"/>
                    </a:solidFill>
                  </a:tcPr>
                </a:tc>
                <a:tc vMerge="1">
                  <a:txBody>
                    <a:bodyPr/>
                    <a:lstStyle/>
                    <a:p>
                      <a:endParaRPr lang="en-US" dirty="0"/>
                    </a:p>
                  </a:txBody>
                  <a:tcPr>
                    <a:solidFill>
                      <a:schemeClr val="accent1"/>
                    </a:solidFill>
                  </a:tcPr>
                </a:tc>
                <a:tc>
                  <a:txBody>
                    <a:bodyPr/>
                    <a:lstStyle/>
                    <a:p>
                      <a:pPr algn="ctr"/>
                      <a:r>
                        <a:rPr lang="en-US" sz="1800" b="1" dirty="0">
                          <a:solidFill>
                            <a:schemeClr val="tx1"/>
                          </a:solidFill>
                          <a:latin typeface="+mj-lt"/>
                        </a:rPr>
                        <a:t>Democrats</a:t>
                      </a:r>
                    </a:p>
                  </a:txBody>
                  <a:tcPr anchor="ctr">
                    <a:lnL w="381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a:r>
                        <a:rPr lang="en-US" sz="1800" b="1" dirty="0">
                          <a:solidFill>
                            <a:schemeClr val="tx1"/>
                          </a:solidFill>
                          <a:latin typeface="+mj-lt"/>
                        </a:rPr>
                        <a:t>Independents</a:t>
                      </a:r>
                    </a:p>
                  </a:txBody>
                  <a:tcPr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a:r>
                        <a:rPr lang="en-US" sz="1800" b="1" dirty="0">
                          <a:solidFill>
                            <a:schemeClr val="tx1"/>
                          </a:solidFill>
                          <a:latin typeface="+mj-lt"/>
                        </a:rPr>
                        <a:t>Republicans</a:t>
                      </a:r>
                    </a:p>
                  </a:txBody>
                  <a:tcPr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792830917"/>
                  </a:ext>
                </a:extLst>
              </a:tr>
              <a:tr h="554900">
                <a:tc>
                  <a:txBody>
                    <a:bodyPr/>
                    <a:lstStyle/>
                    <a:p>
                      <a:pPr algn="ctr" fontAlgn="b"/>
                      <a:r>
                        <a:rPr lang="en-US" sz="1800" b="0" i="0" u="none" strike="noStrike" dirty="0">
                          <a:solidFill>
                            <a:srgbClr val="000000"/>
                          </a:solidFill>
                          <a:effectLst/>
                          <a:latin typeface="+mj-lt"/>
                        </a:rPr>
                        <a:t>School districts</a:t>
                      </a:r>
                    </a:p>
                  </a:txBody>
                  <a:tcPr marL="4763" marR="4763" marT="4763" marB="0" anchor="ctr"/>
                </a:tc>
                <a:tc>
                  <a:txBody>
                    <a:bodyPr/>
                    <a:lstStyle/>
                    <a:p>
                      <a:pPr algn="ctr" fontAlgn="ctr"/>
                      <a:r>
                        <a:rPr lang="en-US" sz="1800" b="1" i="0" u="none" strike="noStrike" dirty="0">
                          <a:solidFill>
                            <a:srgbClr val="000000"/>
                          </a:solidFill>
                          <a:effectLst/>
                          <a:latin typeface="+mj-lt"/>
                          <a:ea typeface="Arial" panose="020B0604020202020204" pitchFamily="34" charset="0"/>
                        </a:rPr>
                        <a:t>79%</a:t>
                      </a:r>
                      <a:endParaRPr lang="en-US" sz="1800" b="1" i="0" u="none" strike="noStrike" dirty="0">
                        <a:solidFill>
                          <a:srgbClr val="000000"/>
                        </a:solidFill>
                        <a:effectLst/>
                        <a:latin typeface="+mj-lt"/>
                      </a:endParaRP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ea typeface="Arial" panose="020B0604020202020204" pitchFamily="34" charset="0"/>
                        </a:rPr>
                        <a:t>87%</a:t>
                      </a:r>
                      <a:endParaRPr lang="en-US" sz="1800" b="0" i="0" u="none" strike="noStrike">
                        <a:solidFill>
                          <a:srgbClr val="000000"/>
                        </a:solidFill>
                        <a:effectLst/>
                        <a:latin typeface="+mj-lt"/>
                      </a:endParaRPr>
                    </a:p>
                  </a:txBody>
                  <a:tcPr marL="4763" marR="4763" marT="4763" marB="0" anchor="ctr">
                    <a:lnL w="38100" cap="flat" cmpd="sng" algn="ctr">
                      <a:solidFill>
                        <a:schemeClr val="accent3"/>
                      </a:solidFill>
                      <a:prstDash val="solid"/>
                      <a:round/>
                      <a:headEnd type="none" w="med" len="med"/>
                      <a:tailEnd type="none" w="med" len="med"/>
                    </a:lnL>
                    <a:lnT w="38100" cap="flat" cmpd="sng" algn="ctr">
                      <a:solidFill>
                        <a:schemeClr val="accent3"/>
                      </a:solidFill>
                      <a:prstDash val="solid"/>
                      <a:round/>
                      <a:headEnd type="none" w="med" len="med"/>
                      <a:tailEnd type="none" w="med" len="med"/>
                    </a:lnT>
                  </a:tcPr>
                </a:tc>
                <a:tc>
                  <a:txBody>
                    <a:bodyPr/>
                    <a:lstStyle/>
                    <a:p>
                      <a:pPr algn="ctr" fontAlgn="ctr"/>
                      <a:r>
                        <a:rPr lang="en-US" sz="1800" b="0" i="0" u="none" strike="noStrike">
                          <a:solidFill>
                            <a:srgbClr val="000000"/>
                          </a:solidFill>
                          <a:effectLst/>
                          <a:latin typeface="+mj-lt"/>
                          <a:ea typeface="Arial" panose="020B0604020202020204" pitchFamily="34" charset="0"/>
                        </a:rPr>
                        <a:t>74%</a:t>
                      </a:r>
                      <a:endParaRPr lang="en-US" sz="18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ctr"/>
                      <a:r>
                        <a:rPr lang="en-US" sz="1800" b="0" i="0" u="none" strike="noStrike">
                          <a:solidFill>
                            <a:srgbClr val="000000"/>
                          </a:solidFill>
                          <a:effectLst/>
                          <a:latin typeface="+mj-lt"/>
                          <a:ea typeface="Arial" panose="020B0604020202020204" pitchFamily="34" charset="0"/>
                        </a:rPr>
                        <a:t>68%</a:t>
                      </a:r>
                      <a:endParaRPr lang="en-US" sz="18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1963344676"/>
                  </a:ext>
                </a:extLst>
              </a:tr>
              <a:tr h="554900">
                <a:tc>
                  <a:txBody>
                    <a:bodyPr/>
                    <a:lstStyle/>
                    <a:p>
                      <a:pPr algn="ctr" fontAlgn="b"/>
                      <a:r>
                        <a:rPr lang="en-US" sz="1800" b="0" i="0" u="none" strike="noStrike">
                          <a:solidFill>
                            <a:srgbClr val="000000"/>
                          </a:solidFill>
                          <a:effectLst/>
                          <a:latin typeface="+mj-lt"/>
                        </a:rPr>
                        <a:t>Local government</a:t>
                      </a:r>
                    </a:p>
                  </a:txBody>
                  <a:tcPr marL="4763" marR="4763" marT="4763" marB="0" anchor="ctr"/>
                </a:tc>
                <a:tc>
                  <a:txBody>
                    <a:bodyPr/>
                    <a:lstStyle/>
                    <a:p>
                      <a:pPr algn="ctr" fontAlgn="ctr"/>
                      <a:r>
                        <a:rPr lang="en-US" sz="1800" b="1" i="0" u="none" strike="noStrike">
                          <a:solidFill>
                            <a:srgbClr val="000000"/>
                          </a:solidFill>
                          <a:effectLst/>
                          <a:latin typeface="+mj-lt"/>
                          <a:ea typeface="Arial" panose="020B0604020202020204" pitchFamily="34" charset="0"/>
                        </a:rPr>
                        <a:t>78%</a:t>
                      </a:r>
                      <a:endParaRPr lang="en-US" sz="1800" b="1" i="0" u="none" strike="noStrike">
                        <a:solidFill>
                          <a:srgbClr val="000000"/>
                        </a:solidFill>
                        <a:effectLst/>
                        <a:latin typeface="+mj-lt"/>
                      </a:endParaRP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dirty="0">
                          <a:solidFill>
                            <a:srgbClr val="000000"/>
                          </a:solidFill>
                          <a:effectLst/>
                          <a:latin typeface="+mj-lt"/>
                        </a:rPr>
                        <a:t>90%</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72%</a:t>
                      </a:r>
                    </a:p>
                  </a:txBody>
                  <a:tcPr marL="4763" marR="4763" marT="4763" marB="0" anchor="ctr"/>
                </a:tc>
                <a:tc>
                  <a:txBody>
                    <a:bodyPr/>
                    <a:lstStyle/>
                    <a:p>
                      <a:pPr algn="ctr" fontAlgn="ctr"/>
                      <a:r>
                        <a:rPr lang="en-US" sz="1800" b="0" i="0" u="none" strike="noStrike">
                          <a:solidFill>
                            <a:srgbClr val="000000"/>
                          </a:solidFill>
                          <a:effectLst/>
                          <a:latin typeface="+mj-lt"/>
                        </a:rPr>
                        <a:t>62%</a:t>
                      </a:r>
                    </a:p>
                  </a:txBody>
                  <a:tcPr marL="4763" marR="4763" marT="4763" marB="0" anchor="ctr"/>
                </a:tc>
                <a:extLst>
                  <a:ext uri="{0D108BD9-81ED-4DB2-BD59-A6C34878D82A}">
                    <a16:rowId xmlns:a16="http://schemas.microsoft.com/office/drawing/2014/main" val="4246048080"/>
                  </a:ext>
                </a:extLst>
              </a:tr>
              <a:tr h="554900">
                <a:tc>
                  <a:txBody>
                    <a:bodyPr/>
                    <a:lstStyle/>
                    <a:p>
                      <a:pPr algn="ctr" fontAlgn="b"/>
                      <a:r>
                        <a:rPr lang="en-US" sz="1800" b="0" i="0" u="none" strike="noStrike">
                          <a:solidFill>
                            <a:srgbClr val="000000"/>
                          </a:solidFill>
                          <a:effectLst/>
                          <a:latin typeface="+mj-lt"/>
                        </a:rPr>
                        <a:t>State government</a:t>
                      </a:r>
                    </a:p>
                  </a:txBody>
                  <a:tcPr marL="4763" marR="4763" marT="4763" marB="0" anchor="ctr"/>
                </a:tc>
                <a:tc>
                  <a:txBody>
                    <a:bodyPr/>
                    <a:lstStyle/>
                    <a:p>
                      <a:pPr algn="ctr" fontAlgn="ctr"/>
                      <a:r>
                        <a:rPr lang="en-US" sz="1800" b="1" i="0" u="none" strike="noStrike">
                          <a:solidFill>
                            <a:srgbClr val="000000"/>
                          </a:solidFill>
                          <a:effectLst/>
                          <a:latin typeface="+mj-lt"/>
                        </a:rPr>
                        <a:t>75%</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90%</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67%</a:t>
                      </a:r>
                    </a:p>
                  </a:txBody>
                  <a:tcPr marL="4763" marR="4763" marT="4763" marB="0" anchor="ctr"/>
                </a:tc>
                <a:tc>
                  <a:txBody>
                    <a:bodyPr/>
                    <a:lstStyle/>
                    <a:p>
                      <a:pPr algn="ctr" fontAlgn="ctr"/>
                      <a:r>
                        <a:rPr lang="en-US" sz="1800" b="0" i="0" u="none" strike="noStrike">
                          <a:solidFill>
                            <a:srgbClr val="000000"/>
                          </a:solidFill>
                          <a:effectLst/>
                          <a:latin typeface="+mj-lt"/>
                        </a:rPr>
                        <a:t>56%</a:t>
                      </a:r>
                    </a:p>
                  </a:txBody>
                  <a:tcPr marL="4763" marR="4763" marT="4763" marB="0" anchor="ctr"/>
                </a:tc>
                <a:extLst>
                  <a:ext uri="{0D108BD9-81ED-4DB2-BD59-A6C34878D82A}">
                    <a16:rowId xmlns:a16="http://schemas.microsoft.com/office/drawing/2014/main" val="873374224"/>
                  </a:ext>
                </a:extLst>
              </a:tr>
              <a:tr h="554900">
                <a:tc>
                  <a:txBody>
                    <a:bodyPr/>
                    <a:lstStyle/>
                    <a:p>
                      <a:pPr algn="ctr" fontAlgn="b"/>
                      <a:r>
                        <a:rPr lang="en-US" sz="1800" b="0" i="0" u="none" strike="noStrike">
                          <a:solidFill>
                            <a:srgbClr val="000000"/>
                          </a:solidFill>
                          <a:effectLst/>
                          <a:latin typeface="+mj-lt"/>
                        </a:rPr>
                        <a:t>Federal government</a:t>
                      </a:r>
                    </a:p>
                  </a:txBody>
                  <a:tcPr marL="4763" marR="4763" marT="4763" marB="0" anchor="ctr"/>
                </a:tc>
                <a:tc>
                  <a:txBody>
                    <a:bodyPr/>
                    <a:lstStyle/>
                    <a:p>
                      <a:pPr algn="ctr" fontAlgn="ctr"/>
                      <a:r>
                        <a:rPr lang="en-US" sz="1800" b="1" i="0" u="none" strike="noStrike" dirty="0">
                          <a:solidFill>
                            <a:srgbClr val="000000"/>
                          </a:solidFill>
                          <a:effectLst/>
                          <a:latin typeface="+mj-lt"/>
                        </a:rPr>
                        <a:t>68%</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84%</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60%</a:t>
                      </a:r>
                    </a:p>
                  </a:txBody>
                  <a:tcPr marL="4763" marR="4763" marT="4763" marB="0" anchor="ctr"/>
                </a:tc>
                <a:tc>
                  <a:txBody>
                    <a:bodyPr/>
                    <a:lstStyle/>
                    <a:p>
                      <a:pPr algn="ctr" fontAlgn="ctr"/>
                      <a:r>
                        <a:rPr lang="en-US" sz="1800" b="0" i="0" u="none" strike="noStrike">
                          <a:solidFill>
                            <a:srgbClr val="000000"/>
                          </a:solidFill>
                          <a:effectLst/>
                          <a:latin typeface="+mj-lt"/>
                        </a:rPr>
                        <a:t>45%</a:t>
                      </a:r>
                    </a:p>
                  </a:txBody>
                  <a:tcPr marL="4763" marR="4763" marT="4763" marB="0" anchor="ctr"/>
                </a:tc>
                <a:extLst>
                  <a:ext uri="{0D108BD9-81ED-4DB2-BD59-A6C34878D82A}">
                    <a16:rowId xmlns:a16="http://schemas.microsoft.com/office/drawing/2014/main" val="3199046777"/>
                  </a:ext>
                </a:extLst>
              </a:tr>
              <a:tr h="554900">
                <a:tc>
                  <a:txBody>
                    <a:bodyPr/>
                    <a:lstStyle/>
                    <a:p>
                      <a:pPr algn="ctr" fontAlgn="b"/>
                      <a:r>
                        <a:rPr lang="en-US" sz="1800" b="0" i="0" u="none" strike="noStrike">
                          <a:solidFill>
                            <a:srgbClr val="000000"/>
                          </a:solidFill>
                          <a:effectLst/>
                          <a:latin typeface="+mj-lt"/>
                        </a:rPr>
                        <a:t>Nonprofit groups</a:t>
                      </a:r>
                    </a:p>
                  </a:txBody>
                  <a:tcPr marL="4763" marR="4763" marT="4763" marB="0" anchor="ctr"/>
                </a:tc>
                <a:tc>
                  <a:txBody>
                    <a:bodyPr/>
                    <a:lstStyle/>
                    <a:p>
                      <a:pPr algn="ctr" fontAlgn="ctr"/>
                      <a:r>
                        <a:rPr lang="en-US" sz="1800" b="1" i="0" u="none" strike="noStrike">
                          <a:solidFill>
                            <a:srgbClr val="000000"/>
                          </a:solidFill>
                          <a:effectLst/>
                          <a:latin typeface="+mj-lt"/>
                        </a:rPr>
                        <a:t>55%</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65%</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47%</a:t>
                      </a:r>
                    </a:p>
                  </a:txBody>
                  <a:tcPr marL="4763" marR="4763" marT="4763" marB="0" anchor="ctr"/>
                </a:tc>
                <a:tc>
                  <a:txBody>
                    <a:bodyPr/>
                    <a:lstStyle/>
                    <a:p>
                      <a:pPr algn="ctr" fontAlgn="ctr"/>
                      <a:r>
                        <a:rPr lang="en-US" sz="1800" b="0" i="0" u="none" strike="noStrike">
                          <a:solidFill>
                            <a:srgbClr val="000000"/>
                          </a:solidFill>
                          <a:effectLst/>
                          <a:latin typeface="+mj-lt"/>
                        </a:rPr>
                        <a:t>45%</a:t>
                      </a:r>
                    </a:p>
                  </a:txBody>
                  <a:tcPr marL="4763" marR="4763" marT="4763" marB="0" anchor="ctr"/>
                </a:tc>
                <a:extLst>
                  <a:ext uri="{0D108BD9-81ED-4DB2-BD59-A6C34878D82A}">
                    <a16:rowId xmlns:a16="http://schemas.microsoft.com/office/drawing/2014/main" val="3662285353"/>
                  </a:ext>
                </a:extLst>
              </a:tr>
              <a:tr h="554900">
                <a:tc>
                  <a:txBody>
                    <a:bodyPr/>
                    <a:lstStyle/>
                    <a:p>
                      <a:pPr algn="ctr" fontAlgn="b"/>
                      <a:r>
                        <a:rPr lang="en-US" sz="1800" b="0" i="0" u="none" strike="noStrike">
                          <a:solidFill>
                            <a:srgbClr val="000000"/>
                          </a:solidFill>
                          <a:effectLst/>
                          <a:latin typeface="+mj-lt"/>
                        </a:rPr>
                        <a:t>Businesses</a:t>
                      </a:r>
                    </a:p>
                  </a:txBody>
                  <a:tcPr marL="4763" marR="4763" marT="4763" marB="0" anchor="ctr"/>
                </a:tc>
                <a:tc>
                  <a:txBody>
                    <a:bodyPr/>
                    <a:lstStyle/>
                    <a:p>
                      <a:pPr algn="ctr" fontAlgn="ctr"/>
                      <a:r>
                        <a:rPr lang="en-US" sz="1800" b="1" i="0" u="none" strike="noStrike" dirty="0">
                          <a:solidFill>
                            <a:srgbClr val="000000"/>
                          </a:solidFill>
                          <a:effectLst/>
                          <a:latin typeface="+mj-lt"/>
                        </a:rPr>
                        <a:t>46%</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dirty="0">
                          <a:solidFill>
                            <a:srgbClr val="000000"/>
                          </a:solidFill>
                          <a:effectLst/>
                          <a:latin typeface="+mj-lt"/>
                        </a:rPr>
                        <a:t>58%</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37%</a:t>
                      </a:r>
                    </a:p>
                  </a:txBody>
                  <a:tcPr marL="4763" marR="4763" marT="4763" marB="0" anchor="ctr"/>
                </a:tc>
                <a:tc>
                  <a:txBody>
                    <a:bodyPr/>
                    <a:lstStyle/>
                    <a:p>
                      <a:pPr algn="ctr" fontAlgn="ctr"/>
                      <a:r>
                        <a:rPr lang="en-US" sz="1800" b="0" i="0" u="none" strike="noStrike" dirty="0">
                          <a:solidFill>
                            <a:srgbClr val="000000"/>
                          </a:solidFill>
                          <a:effectLst/>
                          <a:latin typeface="+mj-lt"/>
                        </a:rPr>
                        <a:t>33%</a:t>
                      </a:r>
                    </a:p>
                  </a:txBody>
                  <a:tcPr marL="4763" marR="4763" marT="4763" marB="0" anchor="ctr"/>
                </a:tc>
                <a:extLst>
                  <a:ext uri="{0D108BD9-81ED-4DB2-BD59-A6C34878D82A}">
                    <a16:rowId xmlns:a16="http://schemas.microsoft.com/office/drawing/2014/main" val="630459180"/>
                  </a:ext>
                </a:extLst>
              </a:tr>
            </a:tbl>
          </a:graphicData>
        </a:graphic>
      </p:graphicFrame>
      <p:sp>
        <p:nvSpPr>
          <p:cNvPr id="5" name="TextBox 4">
            <a:extLst>
              <a:ext uri="{FF2B5EF4-FFF2-40B4-BE49-F238E27FC236}">
                <a16:creationId xmlns:a16="http://schemas.microsoft.com/office/drawing/2014/main" id="{BF4C6BD1-BAC9-4DCF-A721-FBB060FD618A}"/>
              </a:ext>
            </a:extLst>
          </p:cNvPr>
          <p:cNvSpPr txBox="1"/>
          <p:nvPr/>
        </p:nvSpPr>
        <p:spPr>
          <a:xfrm>
            <a:off x="0" y="1328484"/>
            <a:ext cx="9128760" cy="338554"/>
          </a:xfrm>
          <a:prstGeom prst="rect">
            <a:avLst/>
          </a:prstGeom>
          <a:noFill/>
        </p:spPr>
        <p:txBody>
          <a:bodyPr wrap="square" rtlCol="0">
            <a:spAutoFit/>
          </a:bodyPr>
          <a:lstStyle/>
          <a:p>
            <a:pPr algn="ctr"/>
            <a:r>
              <a:rPr lang="en-US" sz="1600" i="1" dirty="0"/>
              <a:t>Total Responsible</a:t>
            </a:r>
          </a:p>
        </p:txBody>
      </p:sp>
      <p:sp>
        <p:nvSpPr>
          <p:cNvPr id="8" name="Title 7">
            <a:extLst>
              <a:ext uri="{FF2B5EF4-FFF2-40B4-BE49-F238E27FC236}">
                <a16:creationId xmlns:a16="http://schemas.microsoft.com/office/drawing/2014/main" id="{3C875F12-29E9-404C-772A-E73EFB6828AB}"/>
              </a:ext>
            </a:extLst>
          </p:cNvPr>
          <p:cNvSpPr>
            <a:spLocks noGrp="1"/>
          </p:cNvSpPr>
          <p:nvPr>
            <p:ph type="title"/>
          </p:nvPr>
        </p:nvSpPr>
        <p:spPr/>
        <p:txBody>
          <a:bodyPr/>
          <a:lstStyle/>
          <a:p>
            <a:r>
              <a:rPr lang="en-US" dirty="0"/>
              <a:t>Voters across partisan lines see school districts and local government as bearing responsibility.</a:t>
            </a:r>
          </a:p>
        </p:txBody>
      </p:sp>
    </p:spTree>
    <p:extLst>
      <p:ext uri="{BB962C8B-B14F-4D97-AF65-F5344CB8AC3E}">
        <p14:creationId xmlns:p14="http://schemas.microsoft.com/office/powerpoint/2010/main" val="2289701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2016472591"/>
              </p:ext>
            </p:extLst>
          </p:nvPr>
        </p:nvGraphicFramePr>
        <p:xfrm>
          <a:off x="8086725" y="2257231"/>
          <a:ext cx="1066800" cy="3800669"/>
        </p:xfrm>
        <a:graphic>
          <a:graphicData uri="http://schemas.openxmlformats.org/drawingml/2006/table">
            <a:tbl>
              <a:tblPr>
                <a:tableStyleId>{5C22544A-7EE6-4342-B048-85BDC9FD1C3A}</a:tableStyleId>
              </a:tblPr>
              <a:tblGrid>
                <a:gridCol w="1066800">
                  <a:extLst>
                    <a:ext uri="{9D8B030D-6E8A-4147-A177-3AD203B41FA5}">
                      <a16:colId xmlns:a16="http://schemas.microsoft.com/office/drawing/2014/main" val="20000"/>
                    </a:ext>
                  </a:extLst>
                </a:gridCol>
              </a:tblGrid>
              <a:tr h="0">
                <a:tc>
                  <a:txBody>
                    <a:bodyPr/>
                    <a:lstStyle/>
                    <a:p>
                      <a:pPr algn="ctr" fontAlgn="b">
                        <a:lnSpc>
                          <a:spcPts val="1900"/>
                        </a:lnSpc>
                      </a:pPr>
                      <a:r>
                        <a:rPr lang="en-US" sz="1800" b="1" u="none" strike="noStrike" dirty="0">
                          <a:solidFill>
                            <a:schemeClr val="accent1"/>
                          </a:solidFill>
                          <a:effectLst/>
                          <a:latin typeface="+mj-lt"/>
                        </a:rPr>
                        <a:t>Ext./Very</a:t>
                      </a:r>
                      <a:r>
                        <a:rPr lang="en-US" sz="1800" b="1" u="none" strike="noStrike" baseline="0" dirty="0">
                          <a:solidFill>
                            <a:schemeClr val="accent1"/>
                          </a:solidFill>
                          <a:effectLst/>
                          <a:latin typeface="+mj-lt"/>
                        </a:rPr>
                        <a:t> </a:t>
                      </a:r>
                      <a:r>
                        <a:rPr lang="en-US" sz="1800" b="1" u="none" strike="noStrike" dirty="0">
                          <a:solidFill>
                            <a:schemeClr val="accent1"/>
                          </a:solidFill>
                          <a:effectLst/>
                          <a:latin typeface="+mj-lt"/>
                        </a:rPr>
                        <a:t>Impt.</a:t>
                      </a:r>
                      <a:endParaRPr lang="en-US" sz="1800" b="1" i="0" u="none" strike="noStrike" dirty="0">
                        <a:solidFill>
                          <a:schemeClr val="accent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33861">
                <a:tc>
                  <a:txBody>
                    <a:bodyPr/>
                    <a:lstStyle/>
                    <a:p>
                      <a:pPr algn="ctr" fontAlgn="b"/>
                      <a:r>
                        <a:rPr lang="en-US" sz="1800" b="1" i="0" u="none" strike="noStrike" dirty="0">
                          <a:solidFill>
                            <a:schemeClr val="accent1"/>
                          </a:solidFill>
                          <a:effectLst/>
                          <a:latin typeface="+mj-lt"/>
                        </a:rPr>
                        <a:t>92%</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02491">
                <a:tc>
                  <a:txBody>
                    <a:bodyPr/>
                    <a:lstStyle/>
                    <a:p>
                      <a:pPr algn="ctr" fontAlgn="b"/>
                      <a:r>
                        <a:rPr lang="en-US" sz="1800" b="1" i="0" u="none" strike="noStrike">
                          <a:solidFill>
                            <a:schemeClr val="accent1"/>
                          </a:solidFill>
                          <a:effectLst/>
                          <a:latin typeface="+mj-lt"/>
                        </a:rPr>
                        <a:t>87%</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8581796"/>
                  </a:ext>
                </a:extLst>
              </a:tr>
              <a:tr h="619125">
                <a:tc>
                  <a:txBody>
                    <a:bodyPr/>
                    <a:lstStyle/>
                    <a:p>
                      <a:pPr algn="ctr" fontAlgn="b"/>
                      <a:r>
                        <a:rPr lang="en-US" sz="1800" b="1" i="0" u="none" strike="noStrike" dirty="0">
                          <a:solidFill>
                            <a:schemeClr val="accent1"/>
                          </a:solidFill>
                          <a:effectLst/>
                          <a:latin typeface="+mj-lt"/>
                        </a:rPr>
                        <a:t>81%</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19125">
                <a:tc>
                  <a:txBody>
                    <a:bodyPr/>
                    <a:lstStyle/>
                    <a:p>
                      <a:pPr algn="ctr" fontAlgn="b"/>
                      <a:r>
                        <a:rPr lang="en-US" sz="1800" b="1" i="0" u="none" strike="noStrike" dirty="0">
                          <a:solidFill>
                            <a:schemeClr val="accent1"/>
                          </a:solidFill>
                          <a:effectLst/>
                          <a:latin typeface="+mj-lt"/>
                        </a:rPr>
                        <a:t>81%</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00075">
                <a:tc>
                  <a:txBody>
                    <a:bodyPr/>
                    <a:lstStyle/>
                    <a:p>
                      <a:pPr algn="ctr" fontAlgn="b"/>
                      <a:r>
                        <a:rPr lang="en-US" sz="1800" b="1" i="0" u="none" strike="noStrike">
                          <a:solidFill>
                            <a:schemeClr val="accent1"/>
                          </a:solidFill>
                          <a:effectLst/>
                          <a:latin typeface="+mj-lt"/>
                        </a:rPr>
                        <a:t>80%</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90550">
                <a:tc>
                  <a:txBody>
                    <a:bodyPr/>
                    <a:lstStyle/>
                    <a:p>
                      <a:pPr algn="ctr" fontAlgn="b"/>
                      <a:r>
                        <a:rPr lang="en-US" sz="1800" b="1" i="0" u="none" strike="noStrike" dirty="0">
                          <a:solidFill>
                            <a:schemeClr val="accent1"/>
                          </a:solidFill>
                          <a:effectLst/>
                          <a:latin typeface="+mj-lt"/>
                        </a:rPr>
                        <a:t>76%</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4" name="Text Placeholder 3">
            <a:extLst>
              <a:ext uri="{FF2B5EF4-FFF2-40B4-BE49-F238E27FC236}">
                <a16:creationId xmlns:a16="http://schemas.microsoft.com/office/drawing/2014/main" id="{95E9F333-47BD-4F29-9827-C16F7D1F42E0}"/>
              </a:ext>
            </a:extLst>
          </p:cNvPr>
          <p:cNvSpPr>
            <a:spLocks noGrp="1"/>
          </p:cNvSpPr>
          <p:nvPr>
            <p:ph type="body" sz="quarter" idx="10"/>
          </p:nvPr>
        </p:nvSpPr>
        <p:spPr/>
        <p:txBody>
          <a:bodyPr/>
          <a:lstStyle/>
          <a:p>
            <a:r>
              <a:rPr lang="en-US" dirty="0"/>
              <a:t>Q7. Split Sample</a:t>
            </a:r>
          </a:p>
        </p:txBody>
      </p:sp>
      <p:sp>
        <p:nvSpPr>
          <p:cNvPr id="5" name="Title 4">
            <a:extLst>
              <a:ext uri="{FF2B5EF4-FFF2-40B4-BE49-F238E27FC236}">
                <a16:creationId xmlns:a16="http://schemas.microsoft.com/office/drawing/2014/main" id="{1E7660BF-0AD7-7E05-78E3-4A02B8BD77CC}"/>
              </a:ext>
            </a:extLst>
          </p:cNvPr>
          <p:cNvSpPr>
            <a:spLocks noGrp="1"/>
          </p:cNvSpPr>
          <p:nvPr>
            <p:ph type="title"/>
          </p:nvPr>
        </p:nvSpPr>
        <p:spPr/>
        <p:txBody>
          <a:bodyPr>
            <a:noAutofit/>
          </a:bodyPr>
          <a:lstStyle/>
          <a:p>
            <a:r>
              <a:rPr lang="en-US" sz="2800" dirty="0"/>
              <a:t>Protecting children from abuse, providing job training, support for homeless kids, and mental health services are the most important funding priorities.</a:t>
            </a:r>
          </a:p>
        </p:txBody>
      </p:sp>
      <p:sp>
        <p:nvSpPr>
          <p:cNvPr id="8" name="TextBox 7">
            <a:extLst>
              <a:ext uri="{FF2B5EF4-FFF2-40B4-BE49-F238E27FC236}">
                <a16:creationId xmlns:a16="http://schemas.microsoft.com/office/drawing/2014/main" id="{4AFEAF2F-42E7-1660-4399-73D8E79B62D4}"/>
              </a:ext>
            </a:extLst>
          </p:cNvPr>
          <p:cNvSpPr txBox="1"/>
          <p:nvPr/>
        </p:nvSpPr>
        <p:spPr>
          <a:xfrm>
            <a:off x="512622" y="1369281"/>
            <a:ext cx="8095044" cy="784830"/>
          </a:xfrm>
          <a:prstGeom prst="rect">
            <a:avLst/>
          </a:prstGeom>
          <a:noFill/>
        </p:spPr>
        <p:txBody>
          <a:bodyPr wrap="square">
            <a:spAutoFit/>
          </a:bodyPr>
          <a:lstStyle/>
          <a:p>
            <a:pPr algn="ctr"/>
            <a:r>
              <a:rPr lang="en-US" sz="1500" i="1" dirty="0">
                <a:effectLst/>
                <a:latin typeface="+mj-lt"/>
                <a:ea typeface="Times New Roman" panose="02020603050405020304" pitchFamily="18" charset="0"/>
                <a:cs typeface="Times New Roman" panose="02020603050405020304" pitchFamily="18" charset="0"/>
              </a:rPr>
              <a:t>I am going to read you a list of programs for children, youth, and families. Please tell me how important it is to you personally that each item be funded in your community: extremely important, very important, somewhat important, or not too important. </a:t>
            </a:r>
            <a:endParaRPr lang="en-US" sz="1500" i="1" dirty="0">
              <a:latin typeface="+mj-lt"/>
            </a:endParaRPr>
          </a:p>
        </p:txBody>
      </p:sp>
      <p:graphicFrame>
        <p:nvGraphicFramePr>
          <p:cNvPr id="7" name="Chart 6">
            <a:extLst>
              <a:ext uri="{FF2B5EF4-FFF2-40B4-BE49-F238E27FC236}">
                <a16:creationId xmlns:a16="http://schemas.microsoft.com/office/drawing/2014/main" id="{6EE9E50D-A993-4F60-BFD2-DD6682185180}"/>
              </a:ext>
            </a:extLst>
          </p:cNvPr>
          <p:cNvGraphicFramePr/>
          <p:nvPr>
            <p:extLst>
              <p:ext uri="{D42A27DB-BD31-4B8C-83A1-F6EECF244321}">
                <p14:modId xmlns:p14="http://schemas.microsoft.com/office/powerpoint/2010/main" val="4247208529"/>
              </p:ext>
            </p:extLst>
          </p:nvPr>
        </p:nvGraphicFramePr>
        <p:xfrm>
          <a:off x="134556" y="2219325"/>
          <a:ext cx="8171244" cy="42976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98072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8FC9BF0F-6CE3-6B00-9D2E-95D90D877ABB}"/>
              </a:ext>
            </a:extLst>
          </p:cNvPr>
          <p:cNvGraphicFramePr>
            <a:graphicFrameLocks noGrp="1"/>
          </p:cNvGraphicFramePr>
          <p:nvPr>
            <p:extLst>
              <p:ext uri="{D42A27DB-BD31-4B8C-83A1-F6EECF244321}">
                <p14:modId xmlns:p14="http://schemas.microsoft.com/office/powerpoint/2010/main" val="3366010398"/>
              </p:ext>
            </p:extLst>
          </p:nvPr>
        </p:nvGraphicFramePr>
        <p:xfrm>
          <a:off x="158384" y="703280"/>
          <a:ext cx="8827233" cy="5516172"/>
        </p:xfrm>
        <a:graphic>
          <a:graphicData uri="http://schemas.openxmlformats.org/drawingml/2006/table">
            <a:tbl>
              <a:tblPr firstCol="1" bandRow="1">
                <a:tableStyleId>{93296810-A885-4BE3-A3E7-6D5BEEA58F35}</a:tableStyleId>
              </a:tblPr>
              <a:tblGrid>
                <a:gridCol w="2708401">
                  <a:extLst>
                    <a:ext uri="{9D8B030D-6E8A-4147-A177-3AD203B41FA5}">
                      <a16:colId xmlns:a16="http://schemas.microsoft.com/office/drawing/2014/main" val="90720934"/>
                    </a:ext>
                  </a:extLst>
                </a:gridCol>
                <a:gridCol w="6118832">
                  <a:extLst>
                    <a:ext uri="{9D8B030D-6E8A-4147-A177-3AD203B41FA5}">
                      <a16:colId xmlns:a16="http://schemas.microsoft.com/office/drawing/2014/main" val="4125130851"/>
                    </a:ext>
                  </a:extLst>
                </a:gridCol>
              </a:tblGrid>
              <a:tr h="464870">
                <a:tc>
                  <a:txBody>
                    <a:bodyPr/>
                    <a:lstStyle/>
                    <a:p>
                      <a:pPr algn="ctr"/>
                      <a:r>
                        <a:rPr lang="en-US" sz="1800" dirty="0"/>
                        <a:t>Dates</a:t>
                      </a:r>
                    </a:p>
                  </a:txBody>
                  <a:tcPr anchor="ctr">
                    <a:solidFill>
                      <a:schemeClr val="accent1"/>
                    </a:solidFill>
                  </a:tcPr>
                </a:tc>
                <a:tc>
                  <a:txBody>
                    <a:bodyPr/>
                    <a:lstStyle/>
                    <a:p>
                      <a:pPr marL="0" marR="0" algn="ctr">
                        <a:lnSpc>
                          <a:spcPct val="107000"/>
                        </a:lnSpc>
                        <a:spcBef>
                          <a:spcPts val="0"/>
                        </a:spcBef>
                        <a:spcAft>
                          <a:spcPts val="800"/>
                        </a:spcAft>
                      </a:pP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May 10-18, 2023</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39337317"/>
                  </a:ext>
                </a:extLst>
              </a:tr>
              <a:tr h="464870">
                <a:tc>
                  <a:txBody>
                    <a:bodyPr/>
                    <a:lstStyle/>
                    <a:p>
                      <a:pPr algn="ctr"/>
                      <a:r>
                        <a:rPr lang="en-US" sz="1800" dirty="0"/>
                        <a:t>Survey Type</a:t>
                      </a:r>
                    </a:p>
                  </a:txBody>
                  <a:tcPr anchor="ctr">
                    <a:solidFill>
                      <a:schemeClr val="accent1"/>
                    </a:solidFill>
                  </a:tcPr>
                </a:tc>
                <a:tc>
                  <a:txBody>
                    <a:bodyPr/>
                    <a:lstStyle/>
                    <a:p>
                      <a:pPr marL="0" marR="0" algn="ctr">
                        <a:lnSpc>
                          <a:spcPct val="107000"/>
                        </a:lnSpc>
                        <a:spcBef>
                          <a:spcPts val="0"/>
                        </a:spcBef>
                        <a:spcAft>
                          <a:spcPts val="800"/>
                        </a:spcAft>
                      </a:pPr>
                      <a:r>
                        <a:rPr lang="en-US" sz="1800" b="0">
                          <a:solidFill>
                            <a:schemeClr val="tx1"/>
                          </a:solidFill>
                          <a:effectLst/>
                          <a:latin typeface="Calibri" panose="020F0502020204030204" pitchFamily="34" charset="0"/>
                          <a:ea typeface="Calibri" panose="020F0502020204030204" pitchFamily="34" charset="0"/>
                          <a:cs typeface="Calibri" panose="020F0502020204030204" pitchFamily="34" charset="0"/>
                        </a:rPr>
                        <a:t>Dual-mode Voter Survey      </a:t>
                      </a:r>
                      <a:endParaRPr lang="en-US"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83586739"/>
                  </a:ext>
                </a:extLst>
              </a:tr>
              <a:tr h="464870">
                <a:tc>
                  <a:txBody>
                    <a:bodyPr/>
                    <a:lstStyle/>
                    <a:p>
                      <a:pPr algn="ctr"/>
                      <a:r>
                        <a:rPr lang="en-US" sz="1800" dirty="0"/>
                        <a:t>Research Population</a:t>
                      </a:r>
                    </a:p>
                  </a:txBody>
                  <a:tcPr anchor="ctr">
                    <a:solidFill>
                      <a:schemeClr val="accent1"/>
                    </a:solidFill>
                  </a:tcPr>
                </a:tc>
                <a:tc>
                  <a:txBody>
                    <a:bodyPr/>
                    <a:lstStyle/>
                    <a:p>
                      <a:pPr marL="0" marR="0" algn="ctr">
                        <a:lnSpc>
                          <a:spcPct val="107000"/>
                        </a:lnSpc>
                        <a:spcBef>
                          <a:spcPts val="0"/>
                        </a:spcBef>
                        <a:spcAft>
                          <a:spcPts val="800"/>
                        </a:spcAft>
                      </a:pP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California Voters Likely to Cast a Ballot in November 2024</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45775839"/>
                  </a:ext>
                </a:extLst>
              </a:tr>
              <a:tr h="729507">
                <a:tc>
                  <a:txBody>
                    <a:bodyPr/>
                    <a:lstStyle/>
                    <a:p>
                      <a:pPr algn="ctr"/>
                      <a:r>
                        <a:rPr lang="en-US" sz="1800" dirty="0"/>
                        <a:t>Total Interviews</a:t>
                      </a:r>
                    </a:p>
                  </a:txBody>
                  <a:tcPr anchor="ctr">
                    <a:solidFill>
                      <a:schemeClr val="accent1"/>
                    </a:solidFill>
                  </a:tcPr>
                </a:tc>
                <a:tc>
                  <a:txBody>
                    <a:bodyPr/>
                    <a:lstStyle/>
                    <a:p>
                      <a:pPr marL="0" marR="0" algn="ctr">
                        <a:lnSpc>
                          <a:spcPct val="107000"/>
                        </a:lnSpc>
                        <a:spcBef>
                          <a:spcPts val="0"/>
                        </a:spcBef>
                        <a:spcAft>
                          <a:spcPts val="800"/>
                        </a:spcAft>
                      </a:pP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1,332 Voters Statewide Including Oversamples Yielding 208 in Riverside and San Bernardino Counties, 138 in Kern County, 178 in Central Valley Counties, and 148 in Central Coast Counties.</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55793943"/>
                  </a:ext>
                </a:extLst>
              </a:tr>
              <a:tr h="464870">
                <a:tc>
                  <a:txBody>
                    <a:bodyPr/>
                    <a:lstStyle/>
                    <a:p>
                      <a:pPr algn="ctr"/>
                      <a:r>
                        <a:rPr lang="en-US" sz="1800" dirty="0"/>
                        <a:t>Margin of Sampling Error</a:t>
                      </a:r>
                    </a:p>
                  </a:txBody>
                  <a:tcPr anchor="ctr">
                    <a:solidFill>
                      <a:schemeClr val="accent1"/>
                    </a:solidFill>
                  </a:tcPr>
                </a:tc>
                <a:tc>
                  <a:txBody>
                    <a:bodyPr/>
                    <a:lstStyle/>
                    <a:p>
                      <a:pPr marL="0" marR="0" algn="ctr">
                        <a:lnSpc>
                          <a:spcPct val="107000"/>
                        </a:lnSpc>
                        <a:spcBef>
                          <a:spcPts val="0"/>
                        </a:spcBef>
                        <a:spcAft>
                          <a:spcPts val="0"/>
                        </a:spcAft>
                      </a:pPr>
                      <a:r>
                        <a:rPr lang="en-US" sz="18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±3.5% at the 95% Confidence Level</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74126025"/>
                  </a:ext>
                </a:extLst>
              </a:tr>
              <a:tr h="1162174">
                <a:tc>
                  <a:txBody>
                    <a:bodyPr/>
                    <a:lstStyle/>
                    <a:p>
                      <a:pPr algn="ctr"/>
                      <a:endParaRPr lang="en-US" sz="1800" dirty="0"/>
                    </a:p>
                    <a:p>
                      <a:pPr algn="ctr"/>
                      <a:r>
                        <a:rPr lang="en-US" sz="1800" dirty="0"/>
                        <a:t>Contact Methods</a:t>
                      </a:r>
                    </a:p>
                    <a:p>
                      <a:pPr algn="ctr"/>
                      <a:endParaRPr lang="en-US" sz="1800" dirty="0"/>
                    </a:p>
                  </a:txBody>
                  <a:tcPr anchor="ctr">
                    <a:solidFill>
                      <a:schemeClr val="accent1"/>
                    </a:solidFill>
                  </a:tcPr>
                </a:tc>
                <a:tc>
                  <a:txBody>
                    <a:bodyPr/>
                    <a:lstStyle/>
                    <a:p>
                      <a:pPr algn="ctr"/>
                      <a:endParaRPr lang="en-US" sz="1800" dirty="0"/>
                    </a:p>
                  </a:txBody>
                  <a:tcPr anchor="ctr"/>
                </a:tc>
                <a:extLst>
                  <a:ext uri="{0D108BD9-81ED-4DB2-BD59-A6C34878D82A}">
                    <a16:rowId xmlns:a16="http://schemas.microsoft.com/office/drawing/2014/main" val="1056214626"/>
                  </a:ext>
                </a:extLst>
              </a:tr>
              <a:tr h="1162174">
                <a:tc>
                  <a:txBody>
                    <a:bodyPr/>
                    <a:lstStyle/>
                    <a:p>
                      <a:pPr algn="ctr"/>
                      <a:endParaRPr lang="en-US" sz="1800" dirty="0"/>
                    </a:p>
                    <a:p>
                      <a:pPr algn="ctr"/>
                      <a:r>
                        <a:rPr lang="en-US" sz="1800" dirty="0"/>
                        <a:t>Data Collection Modes</a:t>
                      </a:r>
                    </a:p>
                    <a:p>
                      <a:pPr algn="ctr"/>
                      <a:endParaRPr lang="en-US" sz="1800" dirty="0"/>
                    </a:p>
                  </a:txBody>
                  <a:tcPr anchor="ctr">
                    <a:solidFill>
                      <a:schemeClr val="accent1"/>
                    </a:solidFill>
                  </a:tcPr>
                </a:tc>
                <a:tc>
                  <a:txBody>
                    <a:bodyPr/>
                    <a:lstStyle/>
                    <a:p>
                      <a:pPr algn="ctr"/>
                      <a:endParaRPr lang="en-US" sz="1800" dirty="0"/>
                    </a:p>
                  </a:txBody>
                  <a:tcPr anchor="ctr"/>
                </a:tc>
                <a:extLst>
                  <a:ext uri="{0D108BD9-81ED-4DB2-BD59-A6C34878D82A}">
                    <a16:rowId xmlns:a16="http://schemas.microsoft.com/office/drawing/2014/main" val="598336593"/>
                  </a:ext>
                </a:extLst>
              </a:tr>
              <a:tr h="464870">
                <a:tc>
                  <a:txBody>
                    <a:bodyPr/>
                    <a:lstStyle/>
                    <a:p>
                      <a:pPr algn="ctr"/>
                      <a:r>
                        <a:rPr lang="en-US" sz="1800" dirty="0"/>
                        <a:t>Languages</a:t>
                      </a:r>
                    </a:p>
                  </a:txBody>
                  <a:tcPr anchor="ctr">
                    <a:solidFill>
                      <a:schemeClr val="accent1"/>
                    </a:solidFill>
                  </a:tcPr>
                </a:tc>
                <a:tc>
                  <a:txBody>
                    <a:bodyPr/>
                    <a:lstStyle/>
                    <a:p>
                      <a:pPr algn="ctr"/>
                      <a:r>
                        <a:rPr lang="en-US" sz="1800" kern="1200" dirty="0">
                          <a:solidFill>
                            <a:schemeClr val="dk1"/>
                          </a:solidFill>
                          <a:effectLst/>
                          <a:latin typeface="+mn-lt"/>
                          <a:ea typeface="+mn-ea"/>
                          <a:cs typeface="+mn-cs"/>
                        </a:rPr>
                        <a:t>English and Spanish</a:t>
                      </a:r>
                      <a:endParaRPr lang="en-US" sz="1800" dirty="0"/>
                    </a:p>
                  </a:txBody>
                  <a:tcPr anchor="ctr"/>
                </a:tc>
                <a:extLst>
                  <a:ext uri="{0D108BD9-81ED-4DB2-BD59-A6C34878D82A}">
                    <a16:rowId xmlns:a16="http://schemas.microsoft.com/office/drawing/2014/main" val="793723494"/>
                  </a:ext>
                </a:extLst>
              </a:tr>
            </a:tbl>
          </a:graphicData>
        </a:graphic>
      </p:graphicFrame>
      <p:sp>
        <p:nvSpPr>
          <p:cNvPr id="3" name="TextBox 2">
            <a:extLst>
              <a:ext uri="{FF2B5EF4-FFF2-40B4-BE49-F238E27FC236}">
                <a16:creationId xmlns:a16="http://schemas.microsoft.com/office/drawing/2014/main" id="{5A8C113B-C984-43D8-8580-0F78DBFD5388}"/>
              </a:ext>
            </a:extLst>
          </p:cNvPr>
          <p:cNvSpPr txBox="1"/>
          <p:nvPr/>
        </p:nvSpPr>
        <p:spPr>
          <a:xfrm>
            <a:off x="2098735" y="6219452"/>
            <a:ext cx="4965192" cy="338554"/>
          </a:xfrm>
          <a:prstGeom prst="rect">
            <a:avLst/>
          </a:prstGeom>
          <a:noFill/>
        </p:spPr>
        <p:txBody>
          <a:bodyPr wrap="square" rtlCol="0">
            <a:spAutoFit/>
          </a:bodyPr>
          <a:lstStyle/>
          <a:p>
            <a:pPr algn="ctr"/>
            <a:r>
              <a:rPr lang="en-US" sz="1600" i="1" dirty="0"/>
              <a:t>(Note: Not All Results Will Sum to 100% Due to Rounding)</a:t>
            </a:r>
          </a:p>
        </p:txBody>
      </p:sp>
      <p:grpSp>
        <p:nvGrpSpPr>
          <p:cNvPr id="9" name="Group 8">
            <a:extLst>
              <a:ext uri="{FF2B5EF4-FFF2-40B4-BE49-F238E27FC236}">
                <a16:creationId xmlns:a16="http://schemas.microsoft.com/office/drawing/2014/main" id="{094DDC7A-D144-A1BD-8690-FA850B6F5DFD}"/>
              </a:ext>
            </a:extLst>
          </p:cNvPr>
          <p:cNvGrpSpPr/>
          <p:nvPr/>
        </p:nvGrpSpPr>
        <p:grpSpPr>
          <a:xfrm>
            <a:off x="4098159" y="3689347"/>
            <a:ext cx="1761079" cy="646331"/>
            <a:chOff x="35402" y="1855189"/>
            <a:chExt cx="1761079" cy="646331"/>
          </a:xfrm>
        </p:grpSpPr>
        <p:sp>
          <p:nvSpPr>
            <p:cNvPr id="10" name="TextBox 9">
              <a:extLst>
                <a:ext uri="{FF2B5EF4-FFF2-40B4-BE49-F238E27FC236}">
                  <a16:creationId xmlns:a16="http://schemas.microsoft.com/office/drawing/2014/main" id="{38470D9F-6F1E-BB59-FFB2-C97C96034C0F}"/>
                </a:ext>
              </a:extLst>
            </p:cNvPr>
            <p:cNvSpPr txBox="1"/>
            <p:nvPr/>
          </p:nvSpPr>
          <p:spPr>
            <a:xfrm>
              <a:off x="575414" y="1855189"/>
              <a:ext cx="1221067" cy="646331"/>
            </a:xfrm>
            <a:prstGeom prst="rect">
              <a:avLst/>
            </a:prstGeom>
            <a:noFill/>
          </p:spPr>
          <p:txBody>
            <a:bodyPr wrap="square" rtlCol="0" anchor="ctr">
              <a:spAutoFit/>
            </a:bodyPr>
            <a:lstStyle/>
            <a:p>
              <a:pPr algn="ctr"/>
              <a:r>
                <a:rPr lang="en-US" dirty="0"/>
                <a:t>Telephone</a:t>
              </a:r>
            </a:p>
            <a:p>
              <a:pPr algn="ctr"/>
              <a:r>
                <a:rPr lang="en-US" dirty="0"/>
                <a:t>Calls</a:t>
              </a:r>
            </a:p>
          </p:txBody>
        </p:sp>
        <p:pic>
          <p:nvPicPr>
            <p:cNvPr id="11" name="Picture 10" descr="A close up of a logo&#10;&#10;Description automatically generated">
              <a:extLst>
                <a:ext uri="{FF2B5EF4-FFF2-40B4-BE49-F238E27FC236}">
                  <a16:creationId xmlns:a16="http://schemas.microsoft.com/office/drawing/2014/main" id="{381B11B7-5DBF-8DC5-9952-FCFBDAF25C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02" y="1892640"/>
              <a:ext cx="571429" cy="571429"/>
            </a:xfrm>
            <a:prstGeom prst="rect">
              <a:avLst/>
            </a:prstGeom>
          </p:spPr>
        </p:pic>
      </p:grpSp>
      <p:grpSp>
        <p:nvGrpSpPr>
          <p:cNvPr id="12" name="Group 11">
            <a:extLst>
              <a:ext uri="{FF2B5EF4-FFF2-40B4-BE49-F238E27FC236}">
                <a16:creationId xmlns:a16="http://schemas.microsoft.com/office/drawing/2014/main" id="{57A33A83-3FB8-97C5-8554-B1E6330FDD1D}"/>
              </a:ext>
            </a:extLst>
          </p:cNvPr>
          <p:cNvGrpSpPr/>
          <p:nvPr/>
        </p:nvGrpSpPr>
        <p:grpSpPr>
          <a:xfrm>
            <a:off x="6042596" y="3689347"/>
            <a:ext cx="1658970" cy="646331"/>
            <a:chOff x="145195" y="1099142"/>
            <a:chExt cx="1658970" cy="646331"/>
          </a:xfrm>
        </p:grpSpPr>
        <p:sp>
          <p:nvSpPr>
            <p:cNvPr id="13" name="TextBox 12">
              <a:extLst>
                <a:ext uri="{FF2B5EF4-FFF2-40B4-BE49-F238E27FC236}">
                  <a16:creationId xmlns:a16="http://schemas.microsoft.com/office/drawing/2014/main" id="{20F09EEB-3606-F7ED-6253-34968DD076E5}"/>
                </a:ext>
              </a:extLst>
            </p:cNvPr>
            <p:cNvSpPr txBox="1"/>
            <p:nvPr/>
          </p:nvSpPr>
          <p:spPr>
            <a:xfrm>
              <a:off x="583098" y="1099142"/>
              <a:ext cx="1221067" cy="646331"/>
            </a:xfrm>
            <a:prstGeom prst="rect">
              <a:avLst/>
            </a:prstGeom>
            <a:noFill/>
          </p:spPr>
          <p:txBody>
            <a:bodyPr wrap="square" rtlCol="0">
              <a:spAutoFit/>
            </a:bodyPr>
            <a:lstStyle/>
            <a:p>
              <a:pPr algn="ctr"/>
              <a:r>
                <a:rPr lang="en-US" dirty="0"/>
                <a:t>Email</a:t>
              </a:r>
            </a:p>
            <a:p>
              <a:pPr algn="ctr"/>
              <a:r>
                <a:rPr lang="en-US" dirty="0"/>
                <a:t>Invitations</a:t>
              </a:r>
            </a:p>
          </p:txBody>
        </p:sp>
        <p:pic>
          <p:nvPicPr>
            <p:cNvPr id="14" name="Picture 22">
              <a:extLst>
                <a:ext uri="{FF2B5EF4-FFF2-40B4-BE49-F238E27FC236}">
                  <a16:creationId xmlns:a16="http://schemas.microsoft.com/office/drawing/2014/main" id="{025C228E-ACBD-598E-75BB-67BCBED0D84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45195" y="1184416"/>
              <a:ext cx="438912" cy="438912"/>
            </a:xfrm>
            <a:prstGeom prst="rect">
              <a:avLst/>
            </a:prstGeom>
          </p:spPr>
        </p:pic>
      </p:grpSp>
      <p:grpSp>
        <p:nvGrpSpPr>
          <p:cNvPr id="34" name="Group 33">
            <a:extLst>
              <a:ext uri="{FF2B5EF4-FFF2-40B4-BE49-F238E27FC236}">
                <a16:creationId xmlns:a16="http://schemas.microsoft.com/office/drawing/2014/main" id="{C9FB89B2-EFC9-0F74-8B11-79F61DACDE32}"/>
              </a:ext>
            </a:extLst>
          </p:cNvPr>
          <p:cNvGrpSpPr/>
          <p:nvPr/>
        </p:nvGrpSpPr>
        <p:grpSpPr>
          <a:xfrm>
            <a:off x="3368660" y="4849905"/>
            <a:ext cx="3655089" cy="646332"/>
            <a:chOff x="4083883" y="4560202"/>
            <a:chExt cx="3655089" cy="646332"/>
          </a:xfrm>
        </p:grpSpPr>
        <p:grpSp>
          <p:nvGrpSpPr>
            <p:cNvPr id="15" name="Group 14">
              <a:extLst>
                <a:ext uri="{FF2B5EF4-FFF2-40B4-BE49-F238E27FC236}">
                  <a16:creationId xmlns:a16="http://schemas.microsoft.com/office/drawing/2014/main" id="{2816F84D-C9BF-1A9B-0DEE-EE48DF14C7AD}"/>
                </a:ext>
              </a:extLst>
            </p:cNvPr>
            <p:cNvGrpSpPr/>
            <p:nvPr/>
          </p:nvGrpSpPr>
          <p:grpSpPr>
            <a:xfrm>
              <a:off x="4083883" y="4560203"/>
              <a:ext cx="1755622" cy="646331"/>
              <a:chOff x="1185131" y="1911054"/>
              <a:chExt cx="1755622" cy="646331"/>
            </a:xfrm>
          </p:grpSpPr>
          <p:sp>
            <p:nvSpPr>
              <p:cNvPr id="16" name="TextBox 15">
                <a:extLst>
                  <a:ext uri="{FF2B5EF4-FFF2-40B4-BE49-F238E27FC236}">
                    <a16:creationId xmlns:a16="http://schemas.microsoft.com/office/drawing/2014/main" id="{D794ED63-BF14-125A-0DD6-79E25B9D469C}"/>
                  </a:ext>
                </a:extLst>
              </p:cNvPr>
              <p:cNvSpPr txBox="1"/>
              <p:nvPr/>
            </p:nvSpPr>
            <p:spPr>
              <a:xfrm>
                <a:off x="1719686" y="1911054"/>
                <a:ext cx="1221067" cy="646331"/>
              </a:xfrm>
              <a:prstGeom prst="rect">
                <a:avLst/>
              </a:prstGeom>
              <a:noFill/>
            </p:spPr>
            <p:txBody>
              <a:bodyPr wrap="square" lIns="0" rIns="0" rtlCol="0">
                <a:spAutoFit/>
              </a:bodyPr>
              <a:lstStyle/>
              <a:p>
                <a:pPr algn="ctr"/>
                <a:r>
                  <a:rPr lang="en-US" dirty="0"/>
                  <a:t>Telephone</a:t>
                </a:r>
              </a:p>
              <a:p>
                <a:pPr algn="ctr"/>
                <a:r>
                  <a:rPr lang="en-US" dirty="0"/>
                  <a:t>Interviews</a:t>
                </a:r>
              </a:p>
            </p:txBody>
          </p:sp>
          <p:pic>
            <p:nvPicPr>
              <p:cNvPr id="17" name="Picture 16" descr="A close up of a logo&#10;&#10;Description automatically generated">
                <a:extLst>
                  <a:ext uri="{FF2B5EF4-FFF2-40B4-BE49-F238E27FC236}">
                    <a16:creationId xmlns:a16="http://schemas.microsoft.com/office/drawing/2014/main" id="{46AF6340-A1FD-9576-11ED-B7065DE32F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5131" y="1948505"/>
                <a:ext cx="571429" cy="571429"/>
              </a:xfrm>
              <a:prstGeom prst="rect">
                <a:avLst/>
              </a:prstGeom>
            </p:spPr>
          </p:pic>
        </p:grpSp>
        <p:grpSp>
          <p:nvGrpSpPr>
            <p:cNvPr id="18" name="Group 17">
              <a:extLst>
                <a:ext uri="{FF2B5EF4-FFF2-40B4-BE49-F238E27FC236}">
                  <a16:creationId xmlns:a16="http://schemas.microsoft.com/office/drawing/2014/main" id="{8E245A9C-8EAC-7619-08FD-309F31F5C5D6}"/>
                </a:ext>
              </a:extLst>
            </p:cNvPr>
            <p:cNvGrpSpPr/>
            <p:nvPr/>
          </p:nvGrpSpPr>
          <p:grpSpPr>
            <a:xfrm>
              <a:off x="5975791" y="4560202"/>
              <a:ext cx="1763181" cy="646332"/>
              <a:chOff x="1021220" y="5270525"/>
              <a:chExt cx="1763181" cy="646332"/>
            </a:xfrm>
          </p:grpSpPr>
          <p:sp>
            <p:nvSpPr>
              <p:cNvPr id="19" name="TextBox 18">
                <a:extLst>
                  <a:ext uri="{FF2B5EF4-FFF2-40B4-BE49-F238E27FC236}">
                    <a16:creationId xmlns:a16="http://schemas.microsoft.com/office/drawing/2014/main" id="{A353AF8A-0BA9-9B6D-A842-4CB119BEE64A}"/>
                  </a:ext>
                </a:extLst>
              </p:cNvPr>
              <p:cNvSpPr txBox="1"/>
              <p:nvPr/>
            </p:nvSpPr>
            <p:spPr>
              <a:xfrm>
                <a:off x="1697179" y="5270525"/>
                <a:ext cx="1087222" cy="646332"/>
              </a:xfrm>
              <a:prstGeom prst="rect">
                <a:avLst/>
              </a:prstGeom>
              <a:noFill/>
            </p:spPr>
            <p:txBody>
              <a:bodyPr wrap="square" lIns="0" rIns="0" rtlCol="0">
                <a:spAutoFit/>
              </a:bodyPr>
              <a:lstStyle/>
              <a:p>
                <a:pPr algn="ctr"/>
                <a:r>
                  <a:rPr lang="en-US" dirty="0"/>
                  <a:t>Online</a:t>
                </a:r>
              </a:p>
              <a:p>
                <a:pPr algn="ctr"/>
                <a:r>
                  <a:rPr lang="en-US" dirty="0"/>
                  <a:t>Interviews</a:t>
                </a:r>
              </a:p>
            </p:txBody>
          </p:sp>
          <p:pic>
            <p:nvPicPr>
              <p:cNvPr id="20" name="Picture 19">
                <a:extLst>
                  <a:ext uri="{FF2B5EF4-FFF2-40B4-BE49-F238E27FC236}">
                    <a16:creationId xmlns:a16="http://schemas.microsoft.com/office/drawing/2014/main" id="{76735013-F790-4751-6429-973053B58228}"/>
                  </a:ext>
                </a:extLst>
              </p:cNvPr>
              <p:cNvPicPr>
                <a:picLocks noChangeAspect="1"/>
              </p:cNvPicPr>
              <p:nvPr/>
            </p:nvPicPr>
            <p:blipFill>
              <a:blip r:embed="rId5"/>
              <a:stretch>
                <a:fillRect/>
              </a:stretch>
            </p:blipFill>
            <p:spPr>
              <a:xfrm>
                <a:off x="1021220" y="5348286"/>
                <a:ext cx="622155" cy="490810"/>
              </a:xfrm>
              <a:prstGeom prst="rect">
                <a:avLst/>
              </a:prstGeom>
            </p:spPr>
          </p:pic>
        </p:grpSp>
      </p:grpSp>
      <p:sp>
        <p:nvSpPr>
          <p:cNvPr id="28" name="Title 27">
            <a:extLst>
              <a:ext uri="{FF2B5EF4-FFF2-40B4-BE49-F238E27FC236}">
                <a16:creationId xmlns:a16="http://schemas.microsoft.com/office/drawing/2014/main" id="{D447D994-6A7A-54A9-4189-6AF19EC3A80F}"/>
              </a:ext>
            </a:extLst>
          </p:cNvPr>
          <p:cNvSpPr>
            <a:spLocks noGrp="1"/>
          </p:cNvSpPr>
          <p:nvPr>
            <p:ph type="title"/>
          </p:nvPr>
        </p:nvSpPr>
        <p:spPr>
          <a:xfrm>
            <a:off x="9331" y="144115"/>
            <a:ext cx="9144000" cy="1118329"/>
          </a:xfrm>
        </p:spPr>
        <p:txBody>
          <a:bodyPr/>
          <a:lstStyle/>
          <a:p>
            <a:r>
              <a:rPr lang="en-US" dirty="0"/>
              <a:t>Survey Methodology</a:t>
            </a:r>
          </a:p>
        </p:txBody>
      </p:sp>
      <p:grpSp>
        <p:nvGrpSpPr>
          <p:cNvPr id="5" name="Group 4">
            <a:extLst>
              <a:ext uri="{FF2B5EF4-FFF2-40B4-BE49-F238E27FC236}">
                <a16:creationId xmlns:a16="http://schemas.microsoft.com/office/drawing/2014/main" id="{05CCD45D-8C0A-7255-2C0F-B12BBF5DC294}"/>
              </a:ext>
            </a:extLst>
          </p:cNvPr>
          <p:cNvGrpSpPr/>
          <p:nvPr/>
        </p:nvGrpSpPr>
        <p:grpSpPr>
          <a:xfrm>
            <a:off x="7205562" y="4849905"/>
            <a:ext cx="1535211" cy="646330"/>
            <a:chOff x="1256798" y="2899251"/>
            <a:chExt cx="1535211" cy="646330"/>
          </a:xfrm>
        </p:grpSpPr>
        <p:sp>
          <p:nvSpPr>
            <p:cNvPr id="21" name="TextBox 20">
              <a:extLst>
                <a:ext uri="{FF2B5EF4-FFF2-40B4-BE49-F238E27FC236}">
                  <a16:creationId xmlns:a16="http://schemas.microsoft.com/office/drawing/2014/main" id="{B460BDD7-990F-2A93-D571-2A49DABAE57E}"/>
                </a:ext>
              </a:extLst>
            </p:cNvPr>
            <p:cNvSpPr txBox="1"/>
            <p:nvPr/>
          </p:nvSpPr>
          <p:spPr>
            <a:xfrm>
              <a:off x="1570942" y="2899251"/>
              <a:ext cx="1221067" cy="646330"/>
            </a:xfrm>
            <a:prstGeom prst="rect">
              <a:avLst/>
            </a:prstGeom>
            <a:noFill/>
          </p:spPr>
          <p:txBody>
            <a:bodyPr wrap="square" lIns="0" rIns="0" rtlCol="0">
              <a:spAutoFit/>
            </a:bodyPr>
            <a:lstStyle/>
            <a:p>
              <a:pPr algn="ctr"/>
              <a:r>
                <a:rPr lang="en-US" dirty="0"/>
                <a:t>Mailed</a:t>
              </a:r>
            </a:p>
            <a:p>
              <a:pPr algn="ctr"/>
              <a:r>
                <a:rPr lang="en-US" dirty="0"/>
                <a:t>Surveys</a:t>
              </a:r>
            </a:p>
          </p:txBody>
        </p:sp>
        <p:pic>
          <p:nvPicPr>
            <p:cNvPr id="23" name="Picture 31">
              <a:extLst>
                <a:ext uri="{FF2B5EF4-FFF2-40B4-BE49-F238E27FC236}">
                  <a16:creationId xmlns:a16="http://schemas.microsoft.com/office/drawing/2014/main" id="{3430FD54-CAEB-5C70-DA3B-2ADD6FE6B68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256798" y="3012375"/>
              <a:ext cx="438912" cy="438913"/>
            </a:xfrm>
            <a:prstGeom prst="rect">
              <a:avLst/>
            </a:prstGeom>
          </p:spPr>
        </p:pic>
      </p:grpSp>
    </p:spTree>
    <p:extLst>
      <p:ext uri="{BB962C8B-B14F-4D97-AF65-F5344CB8AC3E}">
        <p14:creationId xmlns:p14="http://schemas.microsoft.com/office/powerpoint/2010/main" val="1658501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3244967716"/>
              </p:ext>
            </p:extLst>
          </p:nvPr>
        </p:nvGraphicFramePr>
        <p:xfrm>
          <a:off x="8048625" y="1283933"/>
          <a:ext cx="1066800" cy="4668134"/>
        </p:xfrm>
        <a:graphic>
          <a:graphicData uri="http://schemas.openxmlformats.org/drawingml/2006/table">
            <a:tbl>
              <a:tblPr>
                <a:tableStyleId>{5C22544A-7EE6-4342-B048-85BDC9FD1C3A}</a:tableStyleId>
              </a:tblPr>
              <a:tblGrid>
                <a:gridCol w="1066800">
                  <a:extLst>
                    <a:ext uri="{9D8B030D-6E8A-4147-A177-3AD203B41FA5}">
                      <a16:colId xmlns:a16="http://schemas.microsoft.com/office/drawing/2014/main" val="20000"/>
                    </a:ext>
                  </a:extLst>
                </a:gridCol>
              </a:tblGrid>
              <a:tr h="680162">
                <a:tc>
                  <a:txBody>
                    <a:bodyPr/>
                    <a:lstStyle/>
                    <a:p>
                      <a:pPr algn="ctr" fontAlgn="b">
                        <a:lnSpc>
                          <a:spcPts val="1900"/>
                        </a:lnSpc>
                      </a:pPr>
                      <a:r>
                        <a:rPr lang="en-US" sz="1800" b="1" u="none" strike="noStrike" dirty="0">
                          <a:solidFill>
                            <a:schemeClr val="accent1"/>
                          </a:solidFill>
                          <a:effectLst/>
                          <a:latin typeface="+mj-lt"/>
                        </a:rPr>
                        <a:t>Ext./Very</a:t>
                      </a:r>
                      <a:r>
                        <a:rPr lang="en-US" sz="1800" b="1" u="none" strike="noStrike" baseline="0" dirty="0">
                          <a:solidFill>
                            <a:schemeClr val="accent1"/>
                          </a:solidFill>
                          <a:effectLst/>
                          <a:latin typeface="+mj-lt"/>
                        </a:rPr>
                        <a:t> </a:t>
                      </a:r>
                      <a:r>
                        <a:rPr lang="en-US" sz="1800" b="1" u="none" strike="noStrike" dirty="0">
                          <a:solidFill>
                            <a:schemeClr val="accent1"/>
                          </a:solidFill>
                          <a:effectLst/>
                          <a:latin typeface="+mj-lt"/>
                        </a:rPr>
                        <a:t>Impt.</a:t>
                      </a:r>
                      <a:endParaRPr lang="en-US" sz="1800" b="1" i="0" u="none" strike="noStrike" dirty="0">
                        <a:solidFill>
                          <a:schemeClr val="accent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87216">
                <a:tc>
                  <a:txBody>
                    <a:bodyPr/>
                    <a:lstStyle/>
                    <a:p>
                      <a:pPr algn="ctr" fontAlgn="b"/>
                      <a:r>
                        <a:rPr lang="en-US" sz="1800" b="1" i="0" u="none" strike="noStrike" dirty="0">
                          <a:solidFill>
                            <a:schemeClr val="accent1"/>
                          </a:solidFill>
                          <a:effectLst/>
                          <a:latin typeface="Calibri" panose="020F0502020204030204" pitchFamily="34" charset="0"/>
                        </a:rPr>
                        <a:t>75%</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20152">
                <a:tc>
                  <a:txBody>
                    <a:bodyPr/>
                    <a:lstStyle/>
                    <a:p>
                      <a:pPr algn="ctr" fontAlgn="b"/>
                      <a:r>
                        <a:rPr lang="en-US" sz="1800" b="1" i="0" u="none" strike="noStrike" dirty="0">
                          <a:solidFill>
                            <a:schemeClr val="accent1"/>
                          </a:solidFill>
                          <a:effectLst/>
                          <a:latin typeface="Calibri" panose="020F0502020204030204" pitchFamily="34" charset="0"/>
                        </a:rPr>
                        <a:t>74%</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8581796"/>
                  </a:ext>
                </a:extLst>
              </a:tr>
              <a:tr h="697992">
                <a:tc>
                  <a:txBody>
                    <a:bodyPr/>
                    <a:lstStyle/>
                    <a:p>
                      <a:pPr algn="ctr" fontAlgn="b"/>
                      <a:r>
                        <a:rPr lang="en-US" sz="1800" b="1" i="0" u="none" strike="noStrike">
                          <a:solidFill>
                            <a:schemeClr val="accent1"/>
                          </a:solidFill>
                          <a:effectLst/>
                          <a:latin typeface="Calibri" panose="020F0502020204030204" pitchFamily="34" charset="0"/>
                        </a:rPr>
                        <a:t>74%</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230">
                <a:tc>
                  <a:txBody>
                    <a:bodyPr/>
                    <a:lstStyle/>
                    <a:p>
                      <a:pPr algn="ctr" fontAlgn="b"/>
                      <a:r>
                        <a:rPr lang="en-US" sz="1800" b="1" i="0" u="none" strike="noStrike" dirty="0">
                          <a:solidFill>
                            <a:schemeClr val="accent1"/>
                          </a:solidFill>
                          <a:effectLst/>
                          <a:latin typeface="Calibri" panose="020F0502020204030204" pitchFamily="34" charset="0"/>
                        </a:rPr>
                        <a:t>72%</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230">
                <a:tc>
                  <a:txBody>
                    <a:bodyPr/>
                    <a:lstStyle/>
                    <a:p>
                      <a:pPr algn="ctr" fontAlgn="b"/>
                      <a:r>
                        <a:rPr lang="en-US" sz="1800" b="1" i="0" u="none" strike="noStrike" dirty="0">
                          <a:solidFill>
                            <a:schemeClr val="accent1"/>
                          </a:solidFill>
                          <a:effectLst/>
                          <a:latin typeface="Calibri" panose="020F0502020204030204" pitchFamily="34" charset="0"/>
                        </a:rPr>
                        <a:t>68%</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20152">
                <a:tc>
                  <a:txBody>
                    <a:bodyPr/>
                    <a:lstStyle/>
                    <a:p>
                      <a:pPr algn="ctr" fontAlgn="b"/>
                      <a:r>
                        <a:rPr lang="en-US" sz="1800" b="1" i="0" u="none" strike="noStrike" dirty="0">
                          <a:solidFill>
                            <a:schemeClr val="accent1"/>
                          </a:solidFill>
                          <a:effectLst/>
                          <a:latin typeface="Calibri" panose="020F0502020204030204" pitchFamily="34" charset="0"/>
                        </a:rPr>
                        <a:t>68%</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4" name="Text Placeholder 3">
            <a:extLst>
              <a:ext uri="{FF2B5EF4-FFF2-40B4-BE49-F238E27FC236}">
                <a16:creationId xmlns:a16="http://schemas.microsoft.com/office/drawing/2014/main" id="{95E9F333-47BD-4F29-9827-C16F7D1F42E0}"/>
              </a:ext>
            </a:extLst>
          </p:cNvPr>
          <p:cNvSpPr>
            <a:spLocks noGrp="1"/>
          </p:cNvSpPr>
          <p:nvPr>
            <p:ph type="body" sz="quarter" idx="10"/>
          </p:nvPr>
        </p:nvSpPr>
        <p:spPr/>
        <p:txBody>
          <a:bodyPr/>
          <a:lstStyle/>
          <a:p>
            <a:r>
              <a:rPr lang="en-US" dirty="0"/>
              <a:t>Q7. </a:t>
            </a:r>
            <a:r>
              <a:rPr lang="en-US" sz="1000" i="1" dirty="0">
                <a:effectLst/>
                <a:latin typeface="+mj-lt"/>
                <a:ea typeface="Times New Roman" panose="02020603050405020304" pitchFamily="18" charset="0"/>
                <a:cs typeface="Times New Roman" panose="02020603050405020304" pitchFamily="18" charset="0"/>
              </a:rPr>
              <a:t>I am going to read you a list of programs for children, youth, and families. Please tell me how important it is to you personally that each item be funded in your community: extremely important, very important, somewhat important, or not too important. </a:t>
            </a:r>
            <a:r>
              <a:rPr lang="en-US" dirty="0">
                <a:latin typeface="+mj-lt"/>
                <a:ea typeface="Times New Roman" panose="02020603050405020304" pitchFamily="18" charset="0"/>
                <a:cs typeface="Times New Roman" panose="02020603050405020304" pitchFamily="18" charset="0"/>
              </a:rPr>
              <a:t>Split Sample</a:t>
            </a:r>
            <a:endParaRPr lang="en-US" sz="1000" i="1" dirty="0">
              <a:latin typeface="+mj-lt"/>
            </a:endParaRPr>
          </a:p>
        </p:txBody>
      </p:sp>
      <p:sp>
        <p:nvSpPr>
          <p:cNvPr id="5" name="Title 4">
            <a:extLst>
              <a:ext uri="{FF2B5EF4-FFF2-40B4-BE49-F238E27FC236}">
                <a16:creationId xmlns:a16="http://schemas.microsoft.com/office/drawing/2014/main" id="{1E7660BF-0AD7-7E05-78E3-4A02B8BD77CC}"/>
              </a:ext>
            </a:extLst>
          </p:cNvPr>
          <p:cNvSpPr>
            <a:spLocks noGrp="1"/>
          </p:cNvSpPr>
          <p:nvPr>
            <p:ph type="title"/>
          </p:nvPr>
        </p:nvSpPr>
        <p:spPr>
          <a:xfrm>
            <a:off x="1173692" y="229681"/>
            <a:ext cx="6874933" cy="1118329"/>
          </a:xfrm>
        </p:spPr>
        <p:txBody>
          <a:bodyPr>
            <a:noAutofit/>
          </a:bodyPr>
          <a:lstStyle/>
          <a:p>
            <a:r>
              <a:rPr lang="en-US" sz="3200" dirty="0"/>
              <a:t>Three-quarters prioritize efforts to support youth healing from trauma.</a:t>
            </a:r>
          </a:p>
        </p:txBody>
      </p:sp>
      <p:graphicFrame>
        <p:nvGraphicFramePr>
          <p:cNvPr id="7" name="Chart 6">
            <a:extLst>
              <a:ext uri="{FF2B5EF4-FFF2-40B4-BE49-F238E27FC236}">
                <a16:creationId xmlns:a16="http://schemas.microsoft.com/office/drawing/2014/main" id="{6EE9E50D-A993-4F60-BFD2-DD6682185180}"/>
              </a:ext>
            </a:extLst>
          </p:cNvPr>
          <p:cNvGraphicFramePr/>
          <p:nvPr>
            <p:extLst>
              <p:ext uri="{D42A27DB-BD31-4B8C-83A1-F6EECF244321}">
                <p14:modId xmlns:p14="http://schemas.microsoft.com/office/powerpoint/2010/main" val="2967976341"/>
              </p:ext>
            </p:extLst>
          </p:nvPr>
        </p:nvGraphicFramePr>
        <p:xfrm>
          <a:off x="154621" y="1348010"/>
          <a:ext cx="8171244" cy="51262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729289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A7EE8BA-6626-4705-973D-E9D63A4C7BF8}"/>
              </a:ext>
            </a:extLst>
          </p:cNvPr>
          <p:cNvSpPr>
            <a:spLocks noGrp="1"/>
          </p:cNvSpPr>
          <p:nvPr>
            <p:ph type="body" sz="quarter" idx="10"/>
          </p:nvPr>
        </p:nvSpPr>
        <p:spPr/>
        <p:txBody>
          <a:bodyPr/>
          <a:lstStyle/>
          <a:p>
            <a:r>
              <a:rPr lang="en-US" dirty="0"/>
              <a:t>Q7. </a:t>
            </a:r>
            <a:r>
              <a:rPr lang="en-US" sz="1000" i="1" dirty="0">
                <a:effectLst/>
                <a:latin typeface="+mj-lt"/>
                <a:ea typeface="Times New Roman" panose="02020603050405020304" pitchFamily="18" charset="0"/>
                <a:cs typeface="Times New Roman" panose="02020603050405020304" pitchFamily="18" charset="0"/>
              </a:rPr>
              <a:t>I am going to read you a list of programs for children, youth, and families. Please tell me how important it is to you personally that each item be funded in your community: extremely important, very important, somewhat important, or not too important. </a:t>
            </a:r>
            <a:r>
              <a:rPr lang="en-US" dirty="0">
                <a:latin typeface="+mj-lt"/>
                <a:ea typeface="Times New Roman" panose="02020603050405020304" pitchFamily="18" charset="0"/>
                <a:cs typeface="Times New Roman" panose="02020603050405020304" pitchFamily="18" charset="0"/>
              </a:rPr>
              <a:t>Split Sample</a:t>
            </a:r>
            <a:endParaRPr lang="en-US" sz="1000" i="1" dirty="0">
              <a:latin typeface="+mj-lt"/>
            </a:endParaRPr>
          </a:p>
        </p:txBody>
      </p:sp>
      <p:graphicFrame>
        <p:nvGraphicFramePr>
          <p:cNvPr id="4" name="Table 4">
            <a:extLst>
              <a:ext uri="{FF2B5EF4-FFF2-40B4-BE49-F238E27FC236}">
                <a16:creationId xmlns:a16="http://schemas.microsoft.com/office/drawing/2014/main" id="{3AED89E7-B8F9-4D95-94ED-0CDCFA6D6884}"/>
              </a:ext>
            </a:extLst>
          </p:cNvPr>
          <p:cNvGraphicFramePr>
            <a:graphicFrameLocks noGrp="1"/>
          </p:cNvGraphicFramePr>
          <p:nvPr>
            <p:extLst>
              <p:ext uri="{D42A27DB-BD31-4B8C-83A1-F6EECF244321}">
                <p14:modId xmlns:p14="http://schemas.microsoft.com/office/powerpoint/2010/main" val="3511783746"/>
              </p:ext>
            </p:extLst>
          </p:nvPr>
        </p:nvGraphicFramePr>
        <p:xfrm>
          <a:off x="137160" y="1269492"/>
          <a:ext cx="8869680" cy="5014602"/>
        </p:xfrm>
        <a:graphic>
          <a:graphicData uri="http://schemas.openxmlformats.org/drawingml/2006/table">
            <a:tbl>
              <a:tblPr firstRow="1" bandRow="1">
                <a:tableStyleId>{93296810-A885-4BE3-A3E7-6D5BEEA58F35}</a:tableStyleId>
              </a:tblPr>
              <a:tblGrid>
                <a:gridCol w="4297680">
                  <a:extLst>
                    <a:ext uri="{9D8B030D-6E8A-4147-A177-3AD203B41FA5}">
                      <a16:colId xmlns:a16="http://schemas.microsoft.com/office/drawing/2014/main" val="2563863929"/>
                    </a:ext>
                  </a:extLst>
                </a:gridCol>
                <a:gridCol w="822960">
                  <a:extLst>
                    <a:ext uri="{9D8B030D-6E8A-4147-A177-3AD203B41FA5}">
                      <a16:colId xmlns:a16="http://schemas.microsoft.com/office/drawing/2014/main" val="1099831682"/>
                    </a:ext>
                  </a:extLst>
                </a:gridCol>
                <a:gridCol w="822960">
                  <a:extLst>
                    <a:ext uri="{9D8B030D-6E8A-4147-A177-3AD203B41FA5}">
                      <a16:colId xmlns:a16="http://schemas.microsoft.com/office/drawing/2014/main" val="2950452391"/>
                    </a:ext>
                  </a:extLst>
                </a:gridCol>
                <a:gridCol w="822960">
                  <a:extLst>
                    <a:ext uri="{9D8B030D-6E8A-4147-A177-3AD203B41FA5}">
                      <a16:colId xmlns:a16="http://schemas.microsoft.com/office/drawing/2014/main" val="2895830701"/>
                    </a:ext>
                  </a:extLst>
                </a:gridCol>
                <a:gridCol w="822960">
                  <a:extLst>
                    <a:ext uri="{9D8B030D-6E8A-4147-A177-3AD203B41FA5}">
                      <a16:colId xmlns:a16="http://schemas.microsoft.com/office/drawing/2014/main" val="1387612060"/>
                    </a:ext>
                  </a:extLst>
                </a:gridCol>
                <a:gridCol w="640080">
                  <a:extLst>
                    <a:ext uri="{9D8B030D-6E8A-4147-A177-3AD203B41FA5}">
                      <a16:colId xmlns:a16="http://schemas.microsoft.com/office/drawing/2014/main" val="2466832935"/>
                    </a:ext>
                  </a:extLst>
                </a:gridCol>
                <a:gridCol w="640080">
                  <a:extLst>
                    <a:ext uri="{9D8B030D-6E8A-4147-A177-3AD203B41FA5}">
                      <a16:colId xmlns:a16="http://schemas.microsoft.com/office/drawing/2014/main" val="971914008"/>
                    </a:ext>
                  </a:extLst>
                </a:gridCol>
              </a:tblGrid>
              <a:tr h="274320">
                <a:tc rowSpan="2">
                  <a:txBody>
                    <a:bodyPr/>
                    <a:lstStyle/>
                    <a:p>
                      <a:pPr algn="ctr">
                        <a:lnSpc>
                          <a:spcPts val="1600"/>
                        </a:lnSpc>
                      </a:pPr>
                      <a:r>
                        <a:rPr lang="en-US" sz="1700" dirty="0">
                          <a:solidFill>
                            <a:schemeClr val="bg1"/>
                          </a:solidFill>
                          <a:latin typeface="+mj-lt"/>
                        </a:rPr>
                        <a:t>Program</a:t>
                      </a:r>
                    </a:p>
                  </a:txBody>
                  <a:tcPr anchor="ctr">
                    <a:solidFill>
                      <a:schemeClr val="accent1"/>
                    </a:solidFill>
                  </a:tcPr>
                </a:tc>
                <a:tc rowSpan="2">
                  <a:txBody>
                    <a:bodyPr/>
                    <a:lstStyle/>
                    <a:p>
                      <a:pPr algn="ctr">
                        <a:lnSpc>
                          <a:spcPts val="1600"/>
                        </a:lnSpc>
                      </a:pPr>
                      <a:r>
                        <a:rPr lang="en-US" sz="1700" dirty="0">
                          <a:solidFill>
                            <a:schemeClr val="bg1"/>
                          </a:solidFill>
                          <a:latin typeface="+mj-lt"/>
                        </a:rPr>
                        <a:t>All Voters</a:t>
                      </a:r>
                    </a:p>
                  </a:txBody>
                  <a:tcPr marT="0" marB="0" anchor="ctr">
                    <a:lnR w="38100" cap="flat" cmpd="sng" algn="ctr">
                      <a:solidFill>
                        <a:schemeClr val="accent3"/>
                      </a:solidFill>
                      <a:prstDash val="solid"/>
                      <a:round/>
                      <a:headEnd type="none" w="med" len="med"/>
                      <a:tailEnd type="none" w="med" len="med"/>
                    </a:lnR>
                    <a:solidFill>
                      <a:schemeClr val="accent1"/>
                    </a:solidFill>
                  </a:tcPr>
                </a:tc>
                <a:tc gridSpan="5">
                  <a:txBody>
                    <a:bodyPr/>
                    <a:lstStyle/>
                    <a:p>
                      <a:pPr algn="ctr">
                        <a:lnSpc>
                          <a:spcPts val="1600"/>
                        </a:lnSpc>
                      </a:pPr>
                      <a:r>
                        <a:rPr lang="en-US" sz="1800" dirty="0">
                          <a:solidFill>
                            <a:schemeClr val="bg1"/>
                          </a:solidFill>
                          <a:latin typeface="+mj-lt"/>
                        </a:rPr>
                        <a:t>Region</a:t>
                      </a:r>
                    </a:p>
                  </a:txBody>
                  <a:tcPr marT="0" marB="0" anchor="ctr">
                    <a:lnL w="381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solidFill>
                      <a:schemeClr val="accent1"/>
                    </a:solidFill>
                  </a:tcPr>
                </a:tc>
                <a:extLst>
                  <a:ext uri="{0D108BD9-81ED-4DB2-BD59-A6C34878D82A}">
                    <a16:rowId xmlns:a16="http://schemas.microsoft.com/office/drawing/2014/main" val="3190792292"/>
                  </a:ext>
                </a:extLst>
              </a:tr>
              <a:tr h="229938">
                <a:tc vMerge="1">
                  <a:txBody>
                    <a:bodyPr/>
                    <a:lstStyle/>
                    <a:p>
                      <a:endParaRPr lang="en-US" dirty="0"/>
                    </a:p>
                  </a:txBody>
                  <a:tcPr>
                    <a:solidFill>
                      <a:schemeClr val="accent1"/>
                    </a:solidFill>
                  </a:tcPr>
                </a:tc>
                <a:tc vMerge="1">
                  <a:txBody>
                    <a:bodyPr/>
                    <a:lstStyle/>
                    <a:p>
                      <a:endParaRPr lang="en-US" dirty="0"/>
                    </a:p>
                  </a:txBody>
                  <a:tcPr>
                    <a:solidFill>
                      <a:schemeClr val="accent1"/>
                    </a:solidFill>
                  </a:tcPr>
                </a:tc>
                <a:tc>
                  <a:txBody>
                    <a:bodyPr/>
                    <a:lstStyle/>
                    <a:p>
                      <a:pPr algn="ctr" fontAlgn="b">
                        <a:lnSpc>
                          <a:spcPts val="1600"/>
                        </a:lnSpc>
                      </a:pPr>
                      <a:r>
                        <a:rPr lang="en-US" sz="1700" b="1" i="0" u="none" strike="noStrike" dirty="0">
                          <a:solidFill>
                            <a:srgbClr val="000000"/>
                          </a:solidFill>
                          <a:effectLst/>
                          <a:latin typeface="+mj-lt"/>
                        </a:rPr>
                        <a:t>Los Angeles County</a:t>
                      </a:r>
                    </a:p>
                  </a:txBody>
                  <a:tcPr marL="4763" marR="4763" marT="4763" marB="0" anchor="ctr">
                    <a:lnL w="381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ts val="1600"/>
                        </a:lnSpc>
                      </a:pPr>
                      <a:r>
                        <a:rPr lang="en-US" sz="1700" b="1" i="0" u="none" strike="noStrike" dirty="0">
                          <a:solidFill>
                            <a:srgbClr val="000000"/>
                          </a:solidFill>
                          <a:effectLst/>
                          <a:latin typeface="+mj-lt"/>
                        </a:rPr>
                        <a:t>Inland Empire</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ts val="1600"/>
                        </a:lnSpc>
                      </a:pPr>
                      <a:r>
                        <a:rPr lang="en-US" sz="1700" b="1" i="0" u="none" strike="noStrike" dirty="0">
                          <a:solidFill>
                            <a:srgbClr val="000000"/>
                          </a:solidFill>
                          <a:effectLst/>
                          <a:latin typeface="+mj-lt"/>
                        </a:rPr>
                        <a:t>Other </a:t>
                      </a:r>
                      <a:br>
                        <a:rPr lang="en-US" sz="1700" b="1" i="0" u="none" strike="noStrike" dirty="0">
                          <a:solidFill>
                            <a:srgbClr val="000000"/>
                          </a:solidFill>
                          <a:effectLst/>
                          <a:latin typeface="+mj-lt"/>
                        </a:rPr>
                      </a:br>
                      <a:r>
                        <a:rPr lang="en-US" sz="1700" b="1" i="0" u="none" strike="noStrike" dirty="0">
                          <a:solidFill>
                            <a:srgbClr val="000000"/>
                          </a:solidFill>
                          <a:effectLst/>
                          <a:latin typeface="+mj-lt"/>
                        </a:rPr>
                        <a:t>LA Area</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ts val="1600"/>
                        </a:lnSpc>
                      </a:pPr>
                      <a:r>
                        <a:rPr lang="en-US" sz="1700" b="1" i="0" u="none" strike="noStrike" dirty="0">
                          <a:solidFill>
                            <a:srgbClr val="000000"/>
                          </a:solidFill>
                          <a:effectLst/>
                          <a:latin typeface="+mj-lt"/>
                        </a:rPr>
                        <a:t>Bay </a:t>
                      </a:r>
                      <a:br>
                        <a:rPr lang="en-US" sz="1700" b="1" i="0" u="none" strike="noStrike" dirty="0">
                          <a:solidFill>
                            <a:srgbClr val="000000"/>
                          </a:solidFill>
                          <a:effectLst/>
                          <a:latin typeface="+mj-lt"/>
                        </a:rPr>
                      </a:br>
                      <a:r>
                        <a:rPr lang="en-US" sz="1700" b="1" i="0" u="none" strike="noStrike" dirty="0">
                          <a:solidFill>
                            <a:srgbClr val="000000"/>
                          </a:solidFill>
                          <a:effectLst/>
                          <a:latin typeface="+mj-lt"/>
                        </a:rPr>
                        <a:t>Area</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ts val="1600"/>
                        </a:lnSpc>
                      </a:pPr>
                      <a:r>
                        <a:rPr lang="en-US" sz="1700" b="1" i="0" u="none" strike="noStrike" dirty="0">
                          <a:solidFill>
                            <a:srgbClr val="000000"/>
                          </a:solidFill>
                          <a:effectLst/>
                          <a:latin typeface="+mj-lt"/>
                        </a:rPr>
                        <a:t>San Diego</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792830917"/>
                  </a:ext>
                </a:extLst>
              </a:tr>
              <a:tr h="153886">
                <a:tc>
                  <a:txBody>
                    <a:bodyPr/>
                    <a:lstStyle/>
                    <a:p>
                      <a:pPr algn="ctr" fontAlgn="b">
                        <a:lnSpc>
                          <a:spcPts val="1600"/>
                        </a:lnSpc>
                      </a:pPr>
                      <a:r>
                        <a:rPr lang="en-US" sz="1700" b="0" i="0" u="none" strike="noStrike" dirty="0">
                          <a:solidFill>
                            <a:srgbClr val="000000"/>
                          </a:solidFill>
                          <a:effectLst/>
                          <a:latin typeface="+mj-lt"/>
                        </a:rPr>
                        <a:t>Protecting children from abuse, neglect </a:t>
                      </a:r>
                    </a:p>
                    <a:p>
                      <a:pPr algn="ctr" fontAlgn="b">
                        <a:lnSpc>
                          <a:spcPts val="1600"/>
                        </a:lnSpc>
                      </a:pPr>
                      <a:r>
                        <a:rPr lang="en-US" sz="1700" b="0" i="0" u="none" strike="noStrike" dirty="0">
                          <a:solidFill>
                            <a:srgbClr val="000000"/>
                          </a:solidFill>
                          <a:effectLst/>
                          <a:latin typeface="+mj-lt"/>
                        </a:rPr>
                        <a:t>and trafficking</a:t>
                      </a:r>
                    </a:p>
                  </a:txBody>
                  <a:tcPr marL="4763" marR="4763" marT="4763" marB="0" anchor="ctr"/>
                </a:tc>
                <a:tc>
                  <a:txBody>
                    <a:bodyPr/>
                    <a:lstStyle/>
                    <a:p>
                      <a:pPr algn="ctr" fontAlgn="b">
                        <a:lnSpc>
                          <a:spcPts val="1600"/>
                        </a:lnSpc>
                      </a:pPr>
                      <a:r>
                        <a:rPr lang="en-US" sz="1700" b="1" i="0" u="none" strike="noStrike" dirty="0">
                          <a:solidFill>
                            <a:srgbClr val="000000"/>
                          </a:solidFill>
                          <a:effectLst/>
                          <a:latin typeface="+mj-lt"/>
                          <a:ea typeface="Arial" panose="020B0604020202020204" pitchFamily="34" charset="0"/>
                        </a:rPr>
                        <a:t>92%</a:t>
                      </a:r>
                      <a:endParaRPr lang="en-US" sz="1700" b="1" i="0" u="none" strike="noStrike" dirty="0">
                        <a:solidFill>
                          <a:srgbClr val="000000"/>
                        </a:solidFill>
                        <a:effectLst/>
                        <a:latin typeface="+mj-lt"/>
                      </a:endParaRP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b">
                        <a:lnSpc>
                          <a:spcPts val="1600"/>
                        </a:lnSpc>
                      </a:pPr>
                      <a:r>
                        <a:rPr lang="en-US" sz="1700" b="0" i="0" u="none" strike="noStrike">
                          <a:solidFill>
                            <a:srgbClr val="000000"/>
                          </a:solidFill>
                          <a:effectLst/>
                          <a:latin typeface="+mj-lt"/>
                          <a:ea typeface="Arial" panose="020B0604020202020204" pitchFamily="34" charset="0"/>
                        </a:rPr>
                        <a:t>94%</a:t>
                      </a:r>
                      <a:endParaRPr lang="en-US" sz="1700" b="0" i="0" u="none" strike="noStrike">
                        <a:solidFill>
                          <a:srgbClr val="000000"/>
                        </a:solidFill>
                        <a:effectLst/>
                        <a:latin typeface="+mj-lt"/>
                      </a:endParaRPr>
                    </a:p>
                  </a:txBody>
                  <a:tcPr marL="4763" marR="4763" marT="4763" marB="0" anchor="ctr">
                    <a:lnL w="38100" cap="flat" cmpd="sng" algn="ctr">
                      <a:solidFill>
                        <a:schemeClr val="accent3"/>
                      </a:solidFill>
                      <a:prstDash val="solid"/>
                      <a:round/>
                      <a:headEnd type="none" w="med" len="med"/>
                      <a:tailEnd type="none" w="med" len="med"/>
                    </a:lnL>
                    <a:lnT w="38100" cap="flat" cmpd="sng" algn="ctr">
                      <a:solidFill>
                        <a:schemeClr val="accent3"/>
                      </a:solidFill>
                      <a:prstDash val="solid"/>
                      <a:round/>
                      <a:headEnd type="none" w="med" len="med"/>
                      <a:tailEnd type="none" w="med" len="med"/>
                    </a:lnT>
                  </a:tcPr>
                </a:tc>
                <a:tc>
                  <a:txBody>
                    <a:bodyPr/>
                    <a:lstStyle/>
                    <a:p>
                      <a:pPr algn="ctr" fontAlgn="b">
                        <a:lnSpc>
                          <a:spcPts val="1600"/>
                        </a:lnSpc>
                      </a:pPr>
                      <a:r>
                        <a:rPr lang="en-US" sz="1700" b="0" i="0" u="none" strike="noStrike">
                          <a:solidFill>
                            <a:srgbClr val="000000"/>
                          </a:solidFill>
                          <a:effectLst/>
                          <a:latin typeface="+mj-lt"/>
                          <a:ea typeface="Arial" panose="020B0604020202020204" pitchFamily="34" charset="0"/>
                        </a:rPr>
                        <a:t>95%</a:t>
                      </a:r>
                      <a:endParaRPr lang="en-US" sz="17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b">
                        <a:lnSpc>
                          <a:spcPts val="1600"/>
                        </a:lnSpc>
                      </a:pPr>
                      <a:r>
                        <a:rPr lang="en-US" sz="1700" b="0" i="0" u="none" strike="noStrike">
                          <a:solidFill>
                            <a:srgbClr val="000000"/>
                          </a:solidFill>
                          <a:effectLst/>
                          <a:latin typeface="+mj-lt"/>
                          <a:ea typeface="Arial" panose="020B0604020202020204" pitchFamily="34" charset="0"/>
                        </a:rPr>
                        <a:t>96%</a:t>
                      </a:r>
                      <a:endParaRPr lang="en-US" sz="17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b">
                        <a:lnSpc>
                          <a:spcPts val="1600"/>
                        </a:lnSpc>
                      </a:pPr>
                      <a:r>
                        <a:rPr lang="en-US" sz="1700" b="0" i="0" u="none" strike="noStrike">
                          <a:solidFill>
                            <a:srgbClr val="000000"/>
                          </a:solidFill>
                          <a:effectLst/>
                          <a:latin typeface="+mj-lt"/>
                          <a:ea typeface="Arial" panose="020B0604020202020204" pitchFamily="34" charset="0"/>
                        </a:rPr>
                        <a:t>88%</a:t>
                      </a:r>
                      <a:endParaRPr lang="en-US" sz="17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b">
                        <a:lnSpc>
                          <a:spcPts val="1600"/>
                        </a:lnSpc>
                      </a:pPr>
                      <a:r>
                        <a:rPr lang="en-US" sz="1700" b="0" i="0" u="none" strike="noStrike" dirty="0">
                          <a:solidFill>
                            <a:srgbClr val="000000"/>
                          </a:solidFill>
                          <a:effectLst/>
                          <a:latin typeface="+mj-lt"/>
                          <a:ea typeface="Arial" panose="020B0604020202020204" pitchFamily="34" charset="0"/>
                        </a:rPr>
                        <a:t>93%</a:t>
                      </a:r>
                      <a:endParaRPr lang="en-US" sz="1700" b="0" i="0" u="none" strike="noStrike" dirty="0">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1963344676"/>
                  </a:ext>
                </a:extLst>
              </a:tr>
              <a:tr h="89722">
                <a:tc>
                  <a:txBody>
                    <a:bodyPr/>
                    <a:lstStyle/>
                    <a:p>
                      <a:pPr algn="ctr" fontAlgn="b">
                        <a:lnSpc>
                          <a:spcPts val="1600"/>
                        </a:lnSpc>
                      </a:pPr>
                      <a:r>
                        <a:rPr lang="en-US" sz="1700" b="0" i="0" u="none" strike="noStrike">
                          <a:solidFill>
                            <a:srgbClr val="000000"/>
                          </a:solidFill>
                          <a:effectLst/>
                          <a:latin typeface="+mj-lt"/>
                        </a:rPr>
                        <a:t>Providing career and job training for youth</a:t>
                      </a:r>
                    </a:p>
                  </a:txBody>
                  <a:tcPr marL="4763" marR="4763" marT="4763" marB="0" anchor="ctr"/>
                </a:tc>
                <a:tc>
                  <a:txBody>
                    <a:bodyPr/>
                    <a:lstStyle/>
                    <a:p>
                      <a:pPr algn="ctr" fontAlgn="b">
                        <a:lnSpc>
                          <a:spcPts val="1600"/>
                        </a:lnSpc>
                      </a:pPr>
                      <a:r>
                        <a:rPr lang="en-US" sz="1700" b="1" i="0" u="none" strike="noStrike">
                          <a:solidFill>
                            <a:srgbClr val="000000"/>
                          </a:solidFill>
                          <a:effectLst/>
                          <a:latin typeface="+mj-lt"/>
                          <a:ea typeface="Arial" panose="020B0604020202020204" pitchFamily="34" charset="0"/>
                        </a:rPr>
                        <a:t>87%</a:t>
                      </a:r>
                      <a:endParaRPr lang="en-US" sz="1700" b="1" i="0" u="none" strike="noStrike">
                        <a:solidFill>
                          <a:srgbClr val="000000"/>
                        </a:solidFill>
                        <a:effectLst/>
                        <a:latin typeface="+mj-lt"/>
                      </a:endParaRP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b">
                        <a:lnSpc>
                          <a:spcPts val="1600"/>
                        </a:lnSpc>
                      </a:pPr>
                      <a:r>
                        <a:rPr lang="en-US" sz="1700" b="0" i="0" u="none" strike="noStrike">
                          <a:solidFill>
                            <a:srgbClr val="000000"/>
                          </a:solidFill>
                          <a:effectLst/>
                          <a:latin typeface="+mj-lt"/>
                        </a:rPr>
                        <a:t>90%</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b">
                        <a:lnSpc>
                          <a:spcPts val="1600"/>
                        </a:lnSpc>
                      </a:pPr>
                      <a:r>
                        <a:rPr lang="en-US" sz="1700" b="0" i="0" u="none" strike="noStrike">
                          <a:solidFill>
                            <a:srgbClr val="000000"/>
                          </a:solidFill>
                          <a:effectLst/>
                          <a:latin typeface="+mj-lt"/>
                        </a:rPr>
                        <a:t>91%</a:t>
                      </a:r>
                    </a:p>
                  </a:txBody>
                  <a:tcPr marL="4763" marR="4763" marT="4763" marB="0" anchor="ctr"/>
                </a:tc>
                <a:tc>
                  <a:txBody>
                    <a:bodyPr/>
                    <a:lstStyle/>
                    <a:p>
                      <a:pPr algn="ctr" fontAlgn="b">
                        <a:lnSpc>
                          <a:spcPts val="1600"/>
                        </a:lnSpc>
                      </a:pPr>
                      <a:r>
                        <a:rPr lang="en-US" sz="1700" b="0" i="0" u="none" strike="noStrike">
                          <a:solidFill>
                            <a:srgbClr val="000000"/>
                          </a:solidFill>
                          <a:effectLst/>
                          <a:latin typeface="+mj-lt"/>
                        </a:rPr>
                        <a:t>84%</a:t>
                      </a:r>
                    </a:p>
                  </a:txBody>
                  <a:tcPr marL="4763" marR="4763" marT="4763" marB="0" anchor="ctr"/>
                </a:tc>
                <a:tc>
                  <a:txBody>
                    <a:bodyPr/>
                    <a:lstStyle/>
                    <a:p>
                      <a:pPr algn="ctr" fontAlgn="b">
                        <a:lnSpc>
                          <a:spcPts val="1600"/>
                        </a:lnSpc>
                      </a:pPr>
                      <a:r>
                        <a:rPr lang="en-US" sz="1700" b="0" i="0" u="none" strike="noStrike">
                          <a:solidFill>
                            <a:srgbClr val="000000"/>
                          </a:solidFill>
                          <a:effectLst/>
                          <a:latin typeface="+mj-lt"/>
                        </a:rPr>
                        <a:t>88%</a:t>
                      </a:r>
                    </a:p>
                  </a:txBody>
                  <a:tcPr marL="4763" marR="4763" marT="4763" marB="0" anchor="ctr"/>
                </a:tc>
                <a:tc>
                  <a:txBody>
                    <a:bodyPr/>
                    <a:lstStyle/>
                    <a:p>
                      <a:pPr algn="ctr" fontAlgn="b">
                        <a:lnSpc>
                          <a:spcPts val="1600"/>
                        </a:lnSpc>
                      </a:pPr>
                      <a:r>
                        <a:rPr lang="en-US" sz="1700" b="0" i="0" u="none" strike="noStrike">
                          <a:solidFill>
                            <a:srgbClr val="000000"/>
                          </a:solidFill>
                          <a:effectLst/>
                          <a:latin typeface="+mj-lt"/>
                        </a:rPr>
                        <a:t>81%</a:t>
                      </a:r>
                    </a:p>
                  </a:txBody>
                  <a:tcPr marL="4763" marR="4763" marT="4763" marB="0" anchor="ctr"/>
                </a:tc>
                <a:extLst>
                  <a:ext uri="{0D108BD9-81ED-4DB2-BD59-A6C34878D82A}">
                    <a16:rowId xmlns:a16="http://schemas.microsoft.com/office/drawing/2014/main" val="650548173"/>
                  </a:ext>
                </a:extLst>
              </a:tr>
              <a:tr h="153886">
                <a:tc>
                  <a:txBody>
                    <a:bodyPr/>
                    <a:lstStyle/>
                    <a:p>
                      <a:pPr algn="ctr" fontAlgn="b">
                        <a:lnSpc>
                          <a:spcPts val="1600"/>
                        </a:lnSpc>
                      </a:pPr>
                      <a:r>
                        <a:rPr lang="en-US" sz="1700" b="0" i="0" u="none" strike="noStrike" dirty="0">
                          <a:solidFill>
                            <a:srgbClr val="000000"/>
                          </a:solidFill>
                          <a:effectLst/>
                          <a:latin typeface="+mj-lt"/>
                        </a:rPr>
                        <a:t>Providing support to homeless </a:t>
                      </a:r>
                    </a:p>
                    <a:p>
                      <a:pPr algn="ctr" fontAlgn="b">
                        <a:lnSpc>
                          <a:spcPts val="1600"/>
                        </a:lnSpc>
                      </a:pPr>
                      <a:r>
                        <a:rPr lang="en-US" sz="1700" b="0" i="0" u="none" strike="noStrike" dirty="0">
                          <a:solidFill>
                            <a:srgbClr val="000000"/>
                          </a:solidFill>
                          <a:effectLst/>
                          <a:latin typeface="+mj-lt"/>
                        </a:rPr>
                        <a:t>children and teens</a:t>
                      </a:r>
                    </a:p>
                  </a:txBody>
                  <a:tcPr marL="4763" marR="4763" marT="4763" marB="0" anchor="ctr"/>
                </a:tc>
                <a:tc>
                  <a:txBody>
                    <a:bodyPr/>
                    <a:lstStyle/>
                    <a:p>
                      <a:pPr algn="ctr" fontAlgn="b">
                        <a:lnSpc>
                          <a:spcPts val="1600"/>
                        </a:lnSpc>
                      </a:pPr>
                      <a:r>
                        <a:rPr lang="en-US" sz="1700" b="1" i="0" u="none" strike="noStrike">
                          <a:solidFill>
                            <a:srgbClr val="000000"/>
                          </a:solidFill>
                          <a:effectLst/>
                          <a:latin typeface="+mj-lt"/>
                        </a:rPr>
                        <a:t>81%</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b">
                        <a:lnSpc>
                          <a:spcPts val="1600"/>
                        </a:lnSpc>
                      </a:pPr>
                      <a:r>
                        <a:rPr lang="en-US" sz="1700" b="0" i="0" u="none" strike="noStrike">
                          <a:solidFill>
                            <a:srgbClr val="000000"/>
                          </a:solidFill>
                          <a:effectLst/>
                          <a:latin typeface="+mj-lt"/>
                        </a:rPr>
                        <a:t>83%</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b">
                        <a:lnSpc>
                          <a:spcPts val="1600"/>
                        </a:lnSpc>
                      </a:pPr>
                      <a:r>
                        <a:rPr lang="en-US" sz="1700" b="0" i="0" u="none" strike="noStrike">
                          <a:solidFill>
                            <a:srgbClr val="000000"/>
                          </a:solidFill>
                          <a:effectLst/>
                          <a:latin typeface="+mj-lt"/>
                        </a:rPr>
                        <a:t>87%</a:t>
                      </a:r>
                    </a:p>
                  </a:txBody>
                  <a:tcPr marL="4763" marR="4763" marT="4763" marB="0" anchor="ctr"/>
                </a:tc>
                <a:tc>
                  <a:txBody>
                    <a:bodyPr/>
                    <a:lstStyle/>
                    <a:p>
                      <a:pPr algn="ctr" fontAlgn="b">
                        <a:lnSpc>
                          <a:spcPts val="1600"/>
                        </a:lnSpc>
                      </a:pPr>
                      <a:r>
                        <a:rPr lang="en-US" sz="1700" b="0" i="0" u="none" strike="noStrike">
                          <a:solidFill>
                            <a:srgbClr val="000000"/>
                          </a:solidFill>
                          <a:effectLst/>
                          <a:latin typeface="+mj-lt"/>
                        </a:rPr>
                        <a:t>79%</a:t>
                      </a:r>
                    </a:p>
                  </a:txBody>
                  <a:tcPr marL="4763" marR="4763" marT="4763" marB="0" anchor="ctr"/>
                </a:tc>
                <a:tc>
                  <a:txBody>
                    <a:bodyPr/>
                    <a:lstStyle/>
                    <a:p>
                      <a:pPr algn="ctr" fontAlgn="b">
                        <a:lnSpc>
                          <a:spcPts val="1600"/>
                        </a:lnSpc>
                      </a:pPr>
                      <a:r>
                        <a:rPr lang="en-US" sz="1700" b="0" i="0" u="none" strike="noStrike">
                          <a:solidFill>
                            <a:srgbClr val="000000"/>
                          </a:solidFill>
                          <a:effectLst/>
                          <a:latin typeface="+mj-lt"/>
                        </a:rPr>
                        <a:t>73%</a:t>
                      </a:r>
                    </a:p>
                  </a:txBody>
                  <a:tcPr marL="4763" marR="4763" marT="4763" marB="0" anchor="ctr"/>
                </a:tc>
                <a:tc>
                  <a:txBody>
                    <a:bodyPr/>
                    <a:lstStyle/>
                    <a:p>
                      <a:pPr algn="ctr" fontAlgn="b">
                        <a:lnSpc>
                          <a:spcPts val="1600"/>
                        </a:lnSpc>
                      </a:pPr>
                      <a:r>
                        <a:rPr lang="en-US" sz="1700" b="0" i="0" u="none" strike="noStrike">
                          <a:solidFill>
                            <a:srgbClr val="000000"/>
                          </a:solidFill>
                          <a:effectLst/>
                          <a:latin typeface="+mj-lt"/>
                        </a:rPr>
                        <a:t>86%</a:t>
                      </a:r>
                    </a:p>
                  </a:txBody>
                  <a:tcPr marL="4763" marR="4763" marT="4763" marB="0" anchor="ctr"/>
                </a:tc>
                <a:extLst>
                  <a:ext uri="{0D108BD9-81ED-4DB2-BD59-A6C34878D82A}">
                    <a16:rowId xmlns:a16="http://schemas.microsoft.com/office/drawing/2014/main" val="790779060"/>
                  </a:ext>
                </a:extLst>
              </a:tr>
              <a:tr h="153886">
                <a:tc>
                  <a:txBody>
                    <a:bodyPr/>
                    <a:lstStyle/>
                    <a:p>
                      <a:pPr algn="ctr" fontAlgn="b">
                        <a:lnSpc>
                          <a:spcPts val="1600"/>
                        </a:lnSpc>
                      </a:pPr>
                      <a:r>
                        <a:rPr lang="en-US" sz="1700" b="0" i="0" u="none" strike="noStrike" dirty="0">
                          <a:solidFill>
                            <a:srgbClr val="000000"/>
                          </a:solidFill>
                          <a:effectLst/>
                          <a:latin typeface="+mj-lt"/>
                        </a:rPr>
                        <a:t>Providing mental health services to</a:t>
                      </a:r>
                    </a:p>
                    <a:p>
                      <a:pPr algn="ctr" fontAlgn="b">
                        <a:lnSpc>
                          <a:spcPts val="1600"/>
                        </a:lnSpc>
                      </a:pPr>
                      <a:r>
                        <a:rPr lang="en-US" sz="1700" b="0" i="0" u="none" strike="noStrike" dirty="0">
                          <a:solidFill>
                            <a:srgbClr val="000000"/>
                          </a:solidFill>
                          <a:effectLst/>
                          <a:latin typeface="+mj-lt"/>
                        </a:rPr>
                        <a:t> children and youth</a:t>
                      </a:r>
                    </a:p>
                  </a:txBody>
                  <a:tcPr marL="4763" marR="4763" marT="4763" marB="0" anchor="ctr"/>
                </a:tc>
                <a:tc>
                  <a:txBody>
                    <a:bodyPr/>
                    <a:lstStyle/>
                    <a:p>
                      <a:pPr algn="ctr" fontAlgn="b">
                        <a:lnSpc>
                          <a:spcPts val="1600"/>
                        </a:lnSpc>
                      </a:pPr>
                      <a:r>
                        <a:rPr lang="en-US" sz="1700" b="1" i="0" u="none" strike="noStrike" dirty="0">
                          <a:solidFill>
                            <a:srgbClr val="000000"/>
                          </a:solidFill>
                          <a:effectLst/>
                          <a:latin typeface="+mj-lt"/>
                        </a:rPr>
                        <a:t>81%</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b">
                        <a:lnSpc>
                          <a:spcPts val="1600"/>
                        </a:lnSpc>
                      </a:pPr>
                      <a:r>
                        <a:rPr lang="en-US" sz="1700" b="0" i="0" u="none" strike="noStrike">
                          <a:solidFill>
                            <a:srgbClr val="000000"/>
                          </a:solidFill>
                          <a:effectLst/>
                          <a:latin typeface="+mj-lt"/>
                        </a:rPr>
                        <a:t>83%</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b">
                        <a:lnSpc>
                          <a:spcPts val="1600"/>
                        </a:lnSpc>
                      </a:pPr>
                      <a:r>
                        <a:rPr lang="en-US" sz="1700" b="0" i="0" u="none" strike="noStrike">
                          <a:solidFill>
                            <a:srgbClr val="000000"/>
                          </a:solidFill>
                          <a:effectLst/>
                          <a:latin typeface="+mj-lt"/>
                        </a:rPr>
                        <a:t>88%</a:t>
                      </a:r>
                    </a:p>
                  </a:txBody>
                  <a:tcPr marL="4763" marR="4763" marT="4763" marB="0" anchor="ctr"/>
                </a:tc>
                <a:tc>
                  <a:txBody>
                    <a:bodyPr/>
                    <a:lstStyle/>
                    <a:p>
                      <a:pPr algn="ctr" fontAlgn="b">
                        <a:lnSpc>
                          <a:spcPts val="1600"/>
                        </a:lnSpc>
                      </a:pPr>
                      <a:r>
                        <a:rPr lang="en-US" sz="1700" b="0" i="0" u="none" strike="noStrike">
                          <a:solidFill>
                            <a:srgbClr val="000000"/>
                          </a:solidFill>
                          <a:effectLst/>
                          <a:latin typeface="+mj-lt"/>
                        </a:rPr>
                        <a:t>79%</a:t>
                      </a:r>
                    </a:p>
                  </a:txBody>
                  <a:tcPr marL="4763" marR="4763" marT="4763" marB="0" anchor="ctr"/>
                </a:tc>
                <a:tc>
                  <a:txBody>
                    <a:bodyPr/>
                    <a:lstStyle/>
                    <a:p>
                      <a:pPr algn="ctr" fontAlgn="b">
                        <a:lnSpc>
                          <a:spcPts val="1600"/>
                        </a:lnSpc>
                      </a:pPr>
                      <a:r>
                        <a:rPr lang="en-US" sz="1700" b="0" i="0" u="none" strike="noStrike">
                          <a:solidFill>
                            <a:srgbClr val="000000"/>
                          </a:solidFill>
                          <a:effectLst/>
                          <a:latin typeface="+mj-lt"/>
                        </a:rPr>
                        <a:t>78%</a:t>
                      </a:r>
                    </a:p>
                  </a:txBody>
                  <a:tcPr marL="4763" marR="4763" marT="4763" marB="0" anchor="ctr"/>
                </a:tc>
                <a:tc>
                  <a:txBody>
                    <a:bodyPr/>
                    <a:lstStyle/>
                    <a:p>
                      <a:pPr algn="ctr" fontAlgn="b">
                        <a:lnSpc>
                          <a:spcPts val="1600"/>
                        </a:lnSpc>
                      </a:pPr>
                      <a:r>
                        <a:rPr lang="en-US" sz="1700" b="0" i="0" u="none" strike="noStrike" dirty="0">
                          <a:solidFill>
                            <a:srgbClr val="000000"/>
                          </a:solidFill>
                          <a:effectLst/>
                          <a:latin typeface="+mj-lt"/>
                        </a:rPr>
                        <a:t>77%</a:t>
                      </a:r>
                    </a:p>
                  </a:txBody>
                  <a:tcPr marL="4763" marR="4763" marT="4763" marB="0" anchor="ctr"/>
                </a:tc>
                <a:extLst>
                  <a:ext uri="{0D108BD9-81ED-4DB2-BD59-A6C34878D82A}">
                    <a16:rowId xmlns:a16="http://schemas.microsoft.com/office/drawing/2014/main" val="967359862"/>
                  </a:ext>
                </a:extLst>
              </a:tr>
              <a:tr h="153886">
                <a:tc>
                  <a:txBody>
                    <a:bodyPr/>
                    <a:lstStyle/>
                    <a:p>
                      <a:pPr algn="ctr" fontAlgn="b">
                        <a:lnSpc>
                          <a:spcPts val="1600"/>
                        </a:lnSpc>
                      </a:pPr>
                      <a:r>
                        <a:rPr lang="en-US" sz="1700" b="0" i="0" u="none" strike="noStrike">
                          <a:solidFill>
                            <a:srgbClr val="000000"/>
                          </a:solidFill>
                          <a:effectLst/>
                          <a:latin typeface="+mj-lt"/>
                        </a:rPr>
                        <a:t>Offering afterschool programs for school-age children, like sports</a:t>
                      </a:r>
                    </a:p>
                  </a:txBody>
                  <a:tcPr marL="4763" marR="4763" marT="4763" marB="0" anchor="ctr"/>
                </a:tc>
                <a:tc>
                  <a:txBody>
                    <a:bodyPr/>
                    <a:lstStyle/>
                    <a:p>
                      <a:pPr algn="ctr" fontAlgn="b">
                        <a:lnSpc>
                          <a:spcPts val="1600"/>
                        </a:lnSpc>
                      </a:pPr>
                      <a:r>
                        <a:rPr lang="en-US" sz="1700" b="1" i="0" u="none" strike="noStrike">
                          <a:solidFill>
                            <a:srgbClr val="000000"/>
                          </a:solidFill>
                          <a:effectLst/>
                          <a:latin typeface="+mj-lt"/>
                        </a:rPr>
                        <a:t>80%</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b">
                        <a:lnSpc>
                          <a:spcPts val="1600"/>
                        </a:lnSpc>
                      </a:pPr>
                      <a:r>
                        <a:rPr lang="en-US" sz="1700" b="0" i="0" u="none" strike="noStrike">
                          <a:solidFill>
                            <a:srgbClr val="000000"/>
                          </a:solidFill>
                          <a:effectLst/>
                          <a:latin typeface="+mj-lt"/>
                        </a:rPr>
                        <a:t>80%</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b">
                        <a:lnSpc>
                          <a:spcPts val="1600"/>
                        </a:lnSpc>
                      </a:pPr>
                      <a:r>
                        <a:rPr lang="en-US" sz="1700" b="0" i="0" u="none" strike="noStrike">
                          <a:solidFill>
                            <a:srgbClr val="000000"/>
                          </a:solidFill>
                          <a:effectLst/>
                          <a:latin typeface="+mj-lt"/>
                        </a:rPr>
                        <a:t>86%</a:t>
                      </a:r>
                    </a:p>
                  </a:txBody>
                  <a:tcPr marL="4763" marR="4763" marT="4763" marB="0" anchor="ctr"/>
                </a:tc>
                <a:tc>
                  <a:txBody>
                    <a:bodyPr/>
                    <a:lstStyle/>
                    <a:p>
                      <a:pPr algn="ctr" fontAlgn="b">
                        <a:lnSpc>
                          <a:spcPts val="1600"/>
                        </a:lnSpc>
                      </a:pPr>
                      <a:r>
                        <a:rPr lang="en-US" sz="1700" b="0" i="0" u="none" strike="noStrike">
                          <a:solidFill>
                            <a:srgbClr val="000000"/>
                          </a:solidFill>
                          <a:effectLst/>
                          <a:latin typeface="+mj-lt"/>
                        </a:rPr>
                        <a:t>78%</a:t>
                      </a:r>
                    </a:p>
                  </a:txBody>
                  <a:tcPr marL="4763" marR="4763" marT="4763" marB="0" anchor="ctr"/>
                </a:tc>
                <a:tc>
                  <a:txBody>
                    <a:bodyPr/>
                    <a:lstStyle/>
                    <a:p>
                      <a:pPr algn="ctr" fontAlgn="b">
                        <a:lnSpc>
                          <a:spcPts val="1600"/>
                        </a:lnSpc>
                      </a:pPr>
                      <a:r>
                        <a:rPr lang="en-US" sz="1700" b="0" i="0" u="none" strike="noStrike">
                          <a:solidFill>
                            <a:srgbClr val="000000"/>
                          </a:solidFill>
                          <a:effectLst/>
                          <a:latin typeface="+mj-lt"/>
                        </a:rPr>
                        <a:t>84%</a:t>
                      </a:r>
                    </a:p>
                  </a:txBody>
                  <a:tcPr marL="4763" marR="4763" marT="4763" marB="0" anchor="ctr"/>
                </a:tc>
                <a:tc>
                  <a:txBody>
                    <a:bodyPr/>
                    <a:lstStyle/>
                    <a:p>
                      <a:pPr algn="ctr" fontAlgn="b">
                        <a:lnSpc>
                          <a:spcPts val="1600"/>
                        </a:lnSpc>
                      </a:pPr>
                      <a:r>
                        <a:rPr lang="en-US" sz="1700" b="0" i="0" u="none" strike="noStrike" dirty="0">
                          <a:solidFill>
                            <a:srgbClr val="000000"/>
                          </a:solidFill>
                          <a:effectLst/>
                          <a:latin typeface="+mj-lt"/>
                        </a:rPr>
                        <a:t>75%</a:t>
                      </a:r>
                    </a:p>
                  </a:txBody>
                  <a:tcPr marL="4763" marR="4763" marT="4763" marB="0" anchor="ctr"/>
                </a:tc>
                <a:extLst>
                  <a:ext uri="{0D108BD9-81ED-4DB2-BD59-A6C34878D82A}">
                    <a16:rowId xmlns:a16="http://schemas.microsoft.com/office/drawing/2014/main" val="911618783"/>
                  </a:ext>
                </a:extLst>
              </a:tr>
              <a:tr h="89722">
                <a:tc>
                  <a:txBody>
                    <a:bodyPr/>
                    <a:lstStyle/>
                    <a:p>
                      <a:pPr algn="ctr" fontAlgn="b">
                        <a:lnSpc>
                          <a:spcPts val="1600"/>
                        </a:lnSpc>
                      </a:pPr>
                      <a:r>
                        <a:rPr lang="en-US" sz="1700" b="0" i="0" u="none" strike="noStrike" dirty="0">
                          <a:solidFill>
                            <a:srgbClr val="000000"/>
                          </a:solidFill>
                          <a:effectLst/>
                          <a:latin typeface="+mj-lt"/>
                        </a:rPr>
                        <a:t>Providing crisis intervention support for families</a:t>
                      </a:r>
                    </a:p>
                  </a:txBody>
                  <a:tcPr marL="4763" marR="4763" marT="4763" marB="0" anchor="ctr"/>
                </a:tc>
                <a:tc>
                  <a:txBody>
                    <a:bodyPr/>
                    <a:lstStyle/>
                    <a:p>
                      <a:pPr algn="ctr" fontAlgn="b">
                        <a:lnSpc>
                          <a:spcPts val="1600"/>
                        </a:lnSpc>
                      </a:pPr>
                      <a:r>
                        <a:rPr lang="en-US" sz="1700" b="1" i="0" u="none" strike="noStrike">
                          <a:solidFill>
                            <a:srgbClr val="000000"/>
                          </a:solidFill>
                          <a:effectLst/>
                          <a:latin typeface="+mj-lt"/>
                        </a:rPr>
                        <a:t>76%</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b">
                        <a:lnSpc>
                          <a:spcPts val="1600"/>
                        </a:lnSpc>
                      </a:pPr>
                      <a:r>
                        <a:rPr lang="en-US" sz="1700" b="0" i="0" u="none" strike="noStrike">
                          <a:solidFill>
                            <a:srgbClr val="000000"/>
                          </a:solidFill>
                          <a:effectLst/>
                          <a:latin typeface="+mj-lt"/>
                        </a:rPr>
                        <a:t>82%</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b">
                        <a:lnSpc>
                          <a:spcPts val="1600"/>
                        </a:lnSpc>
                      </a:pPr>
                      <a:r>
                        <a:rPr lang="en-US" sz="1700" b="0" i="0" u="none" strike="noStrike">
                          <a:solidFill>
                            <a:srgbClr val="000000"/>
                          </a:solidFill>
                          <a:effectLst/>
                          <a:latin typeface="+mj-lt"/>
                        </a:rPr>
                        <a:t>73%</a:t>
                      </a:r>
                    </a:p>
                  </a:txBody>
                  <a:tcPr marL="4763" marR="4763" marT="4763" marB="0" anchor="ctr"/>
                </a:tc>
                <a:tc>
                  <a:txBody>
                    <a:bodyPr/>
                    <a:lstStyle/>
                    <a:p>
                      <a:pPr algn="ctr" fontAlgn="b">
                        <a:lnSpc>
                          <a:spcPts val="1600"/>
                        </a:lnSpc>
                      </a:pPr>
                      <a:r>
                        <a:rPr lang="en-US" sz="1700" b="0" i="0" u="none" strike="noStrike">
                          <a:solidFill>
                            <a:srgbClr val="000000"/>
                          </a:solidFill>
                          <a:effectLst/>
                          <a:latin typeface="+mj-lt"/>
                        </a:rPr>
                        <a:t>78%</a:t>
                      </a:r>
                    </a:p>
                  </a:txBody>
                  <a:tcPr marL="4763" marR="4763" marT="4763" marB="0" anchor="ctr"/>
                </a:tc>
                <a:tc>
                  <a:txBody>
                    <a:bodyPr/>
                    <a:lstStyle/>
                    <a:p>
                      <a:pPr algn="ctr" fontAlgn="b">
                        <a:lnSpc>
                          <a:spcPts val="1600"/>
                        </a:lnSpc>
                      </a:pPr>
                      <a:r>
                        <a:rPr lang="en-US" sz="1700" b="0" i="0" u="none" strike="noStrike">
                          <a:solidFill>
                            <a:srgbClr val="000000"/>
                          </a:solidFill>
                          <a:effectLst/>
                          <a:latin typeface="+mj-lt"/>
                        </a:rPr>
                        <a:t>74%</a:t>
                      </a:r>
                    </a:p>
                  </a:txBody>
                  <a:tcPr marL="4763" marR="4763" marT="4763" marB="0" anchor="ctr"/>
                </a:tc>
                <a:tc>
                  <a:txBody>
                    <a:bodyPr/>
                    <a:lstStyle/>
                    <a:p>
                      <a:pPr algn="ctr" fontAlgn="b">
                        <a:lnSpc>
                          <a:spcPts val="1600"/>
                        </a:lnSpc>
                      </a:pPr>
                      <a:r>
                        <a:rPr lang="en-US" sz="1700" b="0" i="0" u="none" strike="noStrike">
                          <a:solidFill>
                            <a:srgbClr val="000000"/>
                          </a:solidFill>
                          <a:effectLst/>
                          <a:latin typeface="+mj-lt"/>
                        </a:rPr>
                        <a:t>74%</a:t>
                      </a:r>
                    </a:p>
                  </a:txBody>
                  <a:tcPr marL="4763" marR="4763" marT="4763" marB="0" anchor="ctr"/>
                </a:tc>
                <a:extLst>
                  <a:ext uri="{0D108BD9-81ED-4DB2-BD59-A6C34878D82A}">
                    <a16:rowId xmlns:a16="http://schemas.microsoft.com/office/drawing/2014/main" val="3910646588"/>
                  </a:ext>
                </a:extLst>
              </a:tr>
              <a:tr h="89722">
                <a:tc>
                  <a:txBody>
                    <a:bodyPr/>
                    <a:lstStyle/>
                    <a:p>
                      <a:pPr algn="ctr" fontAlgn="b">
                        <a:lnSpc>
                          <a:spcPts val="1600"/>
                        </a:lnSpc>
                      </a:pPr>
                      <a:r>
                        <a:rPr lang="en-US" sz="1700" b="0" i="0" u="none" strike="noStrike">
                          <a:solidFill>
                            <a:srgbClr val="000000"/>
                          </a:solidFill>
                          <a:effectLst/>
                          <a:latin typeface="+mj-lt"/>
                        </a:rPr>
                        <a:t>Providing support to youth healing from trauma</a:t>
                      </a:r>
                    </a:p>
                  </a:txBody>
                  <a:tcPr marL="4763" marR="4763" marT="4763" marB="0" anchor="ctr"/>
                </a:tc>
                <a:tc>
                  <a:txBody>
                    <a:bodyPr/>
                    <a:lstStyle/>
                    <a:p>
                      <a:pPr algn="ctr" fontAlgn="b">
                        <a:lnSpc>
                          <a:spcPts val="1600"/>
                        </a:lnSpc>
                      </a:pPr>
                      <a:r>
                        <a:rPr lang="en-US" sz="1700" b="1" i="0" u="none" strike="noStrike">
                          <a:solidFill>
                            <a:srgbClr val="000000"/>
                          </a:solidFill>
                          <a:effectLst/>
                          <a:latin typeface="+mj-lt"/>
                        </a:rPr>
                        <a:t>75%</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b">
                        <a:lnSpc>
                          <a:spcPts val="1600"/>
                        </a:lnSpc>
                      </a:pPr>
                      <a:r>
                        <a:rPr lang="en-US" sz="1700" b="0" i="0" u="none" strike="noStrike">
                          <a:solidFill>
                            <a:srgbClr val="000000"/>
                          </a:solidFill>
                          <a:effectLst/>
                          <a:latin typeface="+mj-lt"/>
                        </a:rPr>
                        <a:t>77%</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b">
                        <a:lnSpc>
                          <a:spcPts val="1600"/>
                        </a:lnSpc>
                      </a:pPr>
                      <a:r>
                        <a:rPr lang="en-US" sz="1700" b="0" i="0" u="none" strike="noStrike">
                          <a:solidFill>
                            <a:srgbClr val="000000"/>
                          </a:solidFill>
                          <a:effectLst/>
                          <a:latin typeface="+mj-lt"/>
                        </a:rPr>
                        <a:t>78%</a:t>
                      </a:r>
                    </a:p>
                  </a:txBody>
                  <a:tcPr marL="4763" marR="4763" marT="4763" marB="0" anchor="ctr"/>
                </a:tc>
                <a:tc>
                  <a:txBody>
                    <a:bodyPr/>
                    <a:lstStyle/>
                    <a:p>
                      <a:pPr algn="ctr" fontAlgn="b">
                        <a:lnSpc>
                          <a:spcPts val="1600"/>
                        </a:lnSpc>
                      </a:pPr>
                      <a:r>
                        <a:rPr lang="en-US" sz="1700" b="0" i="0" u="none" strike="noStrike">
                          <a:solidFill>
                            <a:srgbClr val="000000"/>
                          </a:solidFill>
                          <a:effectLst/>
                          <a:latin typeface="+mj-lt"/>
                        </a:rPr>
                        <a:t>72%</a:t>
                      </a:r>
                    </a:p>
                  </a:txBody>
                  <a:tcPr marL="4763" marR="4763" marT="4763" marB="0" anchor="ctr"/>
                </a:tc>
                <a:tc>
                  <a:txBody>
                    <a:bodyPr/>
                    <a:lstStyle/>
                    <a:p>
                      <a:pPr algn="ctr" fontAlgn="b">
                        <a:lnSpc>
                          <a:spcPts val="1600"/>
                        </a:lnSpc>
                      </a:pPr>
                      <a:r>
                        <a:rPr lang="en-US" sz="1700" b="0" i="0" u="none" strike="noStrike">
                          <a:solidFill>
                            <a:srgbClr val="000000"/>
                          </a:solidFill>
                          <a:effectLst/>
                          <a:latin typeface="+mj-lt"/>
                        </a:rPr>
                        <a:t>74%</a:t>
                      </a:r>
                    </a:p>
                  </a:txBody>
                  <a:tcPr marL="4763" marR="4763" marT="4763" marB="0" anchor="ctr"/>
                </a:tc>
                <a:tc>
                  <a:txBody>
                    <a:bodyPr/>
                    <a:lstStyle/>
                    <a:p>
                      <a:pPr algn="ctr" fontAlgn="b">
                        <a:lnSpc>
                          <a:spcPts val="1600"/>
                        </a:lnSpc>
                      </a:pPr>
                      <a:r>
                        <a:rPr lang="en-US" sz="1700" b="0" i="0" u="none" strike="noStrike">
                          <a:solidFill>
                            <a:srgbClr val="000000"/>
                          </a:solidFill>
                          <a:effectLst/>
                          <a:latin typeface="+mj-lt"/>
                        </a:rPr>
                        <a:t>74%</a:t>
                      </a:r>
                    </a:p>
                  </a:txBody>
                  <a:tcPr marL="4763" marR="4763" marT="4763" marB="0" anchor="ctr"/>
                </a:tc>
                <a:extLst>
                  <a:ext uri="{0D108BD9-81ED-4DB2-BD59-A6C34878D82A}">
                    <a16:rowId xmlns:a16="http://schemas.microsoft.com/office/drawing/2014/main" val="2803810122"/>
                  </a:ext>
                </a:extLst>
              </a:tr>
              <a:tr h="89722">
                <a:tc>
                  <a:txBody>
                    <a:bodyPr/>
                    <a:lstStyle/>
                    <a:p>
                      <a:pPr algn="ctr" fontAlgn="b">
                        <a:lnSpc>
                          <a:spcPts val="1600"/>
                        </a:lnSpc>
                      </a:pPr>
                      <a:r>
                        <a:rPr lang="en-US" sz="1700" b="0" i="0" u="none" strike="noStrike" dirty="0">
                          <a:solidFill>
                            <a:srgbClr val="000000"/>
                          </a:solidFill>
                          <a:effectLst/>
                          <a:latin typeface="+mj-lt"/>
                        </a:rPr>
                        <a:t>Programs for children and youth</a:t>
                      </a:r>
                    </a:p>
                  </a:txBody>
                  <a:tcPr marL="4763" marR="4763" marT="4763" marB="0" anchor="ctr"/>
                </a:tc>
                <a:tc>
                  <a:txBody>
                    <a:bodyPr/>
                    <a:lstStyle/>
                    <a:p>
                      <a:pPr algn="ctr" fontAlgn="b">
                        <a:lnSpc>
                          <a:spcPts val="1600"/>
                        </a:lnSpc>
                      </a:pPr>
                      <a:r>
                        <a:rPr lang="en-US" sz="1700" b="1" i="0" u="none" strike="noStrike">
                          <a:solidFill>
                            <a:srgbClr val="000000"/>
                          </a:solidFill>
                          <a:effectLst/>
                          <a:latin typeface="+mj-lt"/>
                        </a:rPr>
                        <a:t>75%</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b">
                        <a:lnSpc>
                          <a:spcPts val="1600"/>
                        </a:lnSpc>
                      </a:pPr>
                      <a:r>
                        <a:rPr lang="en-US" sz="1700" b="0" i="0" u="none" strike="noStrike">
                          <a:solidFill>
                            <a:srgbClr val="000000"/>
                          </a:solidFill>
                          <a:effectLst/>
                          <a:latin typeface="+mj-lt"/>
                        </a:rPr>
                        <a:t>74%</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b">
                        <a:lnSpc>
                          <a:spcPts val="1600"/>
                        </a:lnSpc>
                      </a:pPr>
                      <a:r>
                        <a:rPr lang="en-US" sz="1700" b="0" i="0" u="none" strike="noStrike">
                          <a:solidFill>
                            <a:srgbClr val="000000"/>
                          </a:solidFill>
                          <a:effectLst/>
                          <a:latin typeface="+mj-lt"/>
                        </a:rPr>
                        <a:t>79%</a:t>
                      </a:r>
                    </a:p>
                  </a:txBody>
                  <a:tcPr marL="4763" marR="4763" marT="4763" marB="0" anchor="ctr"/>
                </a:tc>
                <a:tc>
                  <a:txBody>
                    <a:bodyPr/>
                    <a:lstStyle/>
                    <a:p>
                      <a:pPr algn="ctr" fontAlgn="b">
                        <a:lnSpc>
                          <a:spcPts val="1600"/>
                        </a:lnSpc>
                      </a:pPr>
                      <a:r>
                        <a:rPr lang="en-US" sz="1700" b="0" i="0" u="none" strike="noStrike">
                          <a:solidFill>
                            <a:srgbClr val="000000"/>
                          </a:solidFill>
                          <a:effectLst/>
                          <a:latin typeface="+mj-lt"/>
                        </a:rPr>
                        <a:t>76%</a:t>
                      </a:r>
                    </a:p>
                  </a:txBody>
                  <a:tcPr marL="4763" marR="4763" marT="4763" marB="0" anchor="ctr"/>
                </a:tc>
                <a:tc>
                  <a:txBody>
                    <a:bodyPr/>
                    <a:lstStyle/>
                    <a:p>
                      <a:pPr algn="ctr" fontAlgn="b">
                        <a:lnSpc>
                          <a:spcPts val="1600"/>
                        </a:lnSpc>
                      </a:pPr>
                      <a:r>
                        <a:rPr lang="en-US" sz="1700" b="0" i="0" u="none" strike="noStrike">
                          <a:solidFill>
                            <a:srgbClr val="000000"/>
                          </a:solidFill>
                          <a:effectLst/>
                          <a:latin typeface="+mj-lt"/>
                        </a:rPr>
                        <a:t>78%</a:t>
                      </a:r>
                    </a:p>
                  </a:txBody>
                  <a:tcPr marL="4763" marR="4763" marT="4763" marB="0" anchor="ctr"/>
                </a:tc>
                <a:tc>
                  <a:txBody>
                    <a:bodyPr/>
                    <a:lstStyle/>
                    <a:p>
                      <a:pPr algn="ctr" fontAlgn="b">
                        <a:lnSpc>
                          <a:spcPts val="1600"/>
                        </a:lnSpc>
                      </a:pPr>
                      <a:r>
                        <a:rPr lang="en-US" sz="1700" b="0" i="0" u="none" strike="noStrike" dirty="0">
                          <a:solidFill>
                            <a:srgbClr val="000000"/>
                          </a:solidFill>
                          <a:effectLst/>
                          <a:latin typeface="+mj-lt"/>
                        </a:rPr>
                        <a:t>76%</a:t>
                      </a:r>
                    </a:p>
                  </a:txBody>
                  <a:tcPr marL="4763" marR="4763" marT="4763" marB="0" anchor="ctr"/>
                </a:tc>
                <a:extLst>
                  <a:ext uri="{0D108BD9-81ED-4DB2-BD59-A6C34878D82A}">
                    <a16:rowId xmlns:a16="http://schemas.microsoft.com/office/drawing/2014/main" val="4246048080"/>
                  </a:ext>
                </a:extLst>
              </a:tr>
              <a:tr h="153886">
                <a:tc>
                  <a:txBody>
                    <a:bodyPr/>
                    <a:lstStyle/>
                    <a:p>
                      <a:pPr algn="ctr" fontAlgn="b">
                        <a:lnSpc>
                          <a:spcPts val="1600"/>
                        </a:lnSpc>
                      </a:pPr>
                      <a:r>
                        <a:rPr lang="en-US" sz="1700" b="0" i="0" u="none" strike="noStrike" dirty="0">
                          <a:solidFill>
                            <a:srgbClr val="000000"/>
                          </a:solidFill>
                          <a:effectLst/>
                          <a:latin typeface="+mj-lt"/>
                        </a:rPr>
                        <a:t>Providing violence prevention programs</a:t>
                      </a:r>
                    </a:p>
                    <a:p>
                      <a:pPr algn="ctr" fontAlgn="b">
                        <a:lnSpc>
                          <a:spcPts val="1600"/>
                        </a:lnSpc>
                      </a:pPr>
                      <a:r>
                        <a:rPr lang="en-US" sz="1700" b="0" i="0" u="none" strike="noStrike" dirty="0">
                          <a:solidFill>
                            <a:srgbClr val="000000"/>
                          </a:solidFill>
                          <a:effectLst/>
                          <a:latin typeface="+mj-lt"/>
                        </a:rPr>
                        <a:t> for youth</a:t>
                      </a:r>
                    </a:p>
                  </a:txBody>
                  <a:tcPr marL="4763" marR="4763" marT="4763" marB="0" anchor="ctr"/>
                </a:tc>
                <a:tc>
                  <a:txBody>
                    <a:bodyPr/>
                    <a:lstStyle/>
                    <a:p>
                      <a:pPr algn="ctr" fontAlgn="b">
                        <a:lnSpc>
                          <a:spcPts val="1600"/>
                        </a:lnSpc>
                      </a:pPr>
                      <a:r>
                        <a:rPr lang="en-US" sz="1700" b="1" i="0" u="none" strike="noStrike">
                          <a:solidFill>
                            <a:srgbClr val="000000"/>
                          </a:solidFill>
                          <a:effectLst/>
                          <a:latin typeface="+mj-lt"/>
                        </a:rPr>
                        <a:t>74%</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b">
                        <a:lnSpc>
                          <a:spcPts val="1600"/>
                        </a:lnSpc>
                      </a:pPr>
                      <a:r>
                        <a:rPr lang="en-US" sz="1700" b="0" i="0" u="none" strike="noStrike">
                          <a:solidFill>
                            <a:srgbClr val="000000"/>
                          </a:solidFill>
                          <a:effectLst/>
                          <a:latin typeface="+mj-lt"/>
                        </a:rPr>
                        <a:t>74%</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b">
                        <a:lnSpc>
                          <a:spcPts val="1600"/>
                        </a:lnSpc>
                      </a:pPr>
                      <a:r>
                        <a:rPr lang="en-US" sz="1700" b="0" i="0" u="none" strike="noStrike">
                          <a:solidFill>
                            <a:srgbClr val="000000"/>
                          </a:solidFill>
                          <a:effectLst/>
                          <a:latin typeface="+mj-lt"/>
                        </a:rPr>
                        <a:t>81%</a:t>
                      </a:r>
                    </a:p>
                  </a:txBody>
                  <a:tcPr marL="4763" marR="4763" marT="4763" marB="0" anchor="ctr"/>
                </a:tc>
                <a:tc>
                  <a:txBody>
                    <a:bodyPr/>
                    <a:lstStyle/>
                    <a:p>
                      <a:pPr algn="ctr" fontAlgn="b">
                        <a:lnSpc>
                          <a:spcPts val="1600"/>
                        </a:lnSpc>
                      </a:pPr>
                      <a:r>
                        <a:rPr lang="en-US" sz="1700" b="0" i="0" u="none" strike="noStrike">
                          <a:solidFill>
                            <a:srgbClr val="000000"/>
                          </a:solidFill>
                          <a:effectLst/>
                          <a:latin typeface="+mj-lt"/>
                        </a:rPr>
                        <a:t>73%</a:t>
                      </a:r>
                    </a:p>
                  </a:txBody>
                  <a:tcPr marL="4763" marR="4763" marT="4763" marB="0" anchor="ctr"/>
                </a:tc>
                <a:tc>
                  <a:txBody>
                    <a:bodyPr/>
                    <a:lstStyle/>
                    <a:p>
                      <a:pPr algn="ctr" fontAlgn="b">
                        <a:lnSpc>
                          <a:spcPts val="1600"/>
                        </a:lnSpc>
                      </a:pPr>
                      <a:r>
                        <a:rPr lang="en-US" sz="1700" b="0" i="0" u="none" strike="noStrike">
                          <a:solidFill>
                            <a:srgbClr val="000000"/>
                          </a:solidFill>
                          <a:effectLst/>
                          <a:latin typeface="+mj-lt"/>
                        </a:rPr>
                        <a:t>75%</a:t>
                      </a:r>
                    </a:p>
                  </a:txBody>
                  <a:tcPr marL="4763" marR="4763" marT="4763" marB="0" anchor="ctr"/>
                </a:tc>
                <a:tc>
                  <a:txBody>
                    <a:bodyPr/>
                    <a:lstStyle/>
                    <a:p>
                      <a:pPr algn="ctr" fontAlgn="b">
                        <a:lnSpc>
                          <a:spcPts val="1600"/>
                        </a:lnSpc>
                      </a:pPr>
                      <a:r>
                        <a:rPr lang="en-US" sz="1700" b="0" i="0" u="none" strike="noStrike" dirty="0">
                          <a:solidFill>
                            <a:srgbClr val="000000"/>
                          </a:solidFill>
                          <a:effectLst/>
                          <a:latin typeface="+mj-lt"/>
                        </a:rPr>
                        <a:t>74%</a:t>
                      </a:r>
                    </a:p>
                  </a:txBody>
                  <a:tcPr marL="4763" marR="4763" marT="4763" marB="0" anchor="ctr"/>
                </a:tc>
                <a:extLst>
                  <a:ext uri="{0D108BD9-81ED-4DB2-BD59-A6C34878D82A}">
                    <a16:rowId xmlns:a16="http://schemas.microsoft.com/office/drawing/2014/main" val="873374224"/>
                  </a:ext>
                </a:extLst>
              </a:tr>
              <a:tr h="89722">
                <a:tc>
                  <a:txBody>
                    <a:bodyPr/>
                    <a:lstStyle/>
                    <a:p>
                      <a:pPr algn="ctr" fontAlgn="b">
                        <a:lnSpc>
                          <a:spcPts val="1600"/>
                        </a:lnSpc>
                      </a:pPr>
                      <a:r>
                        <a:rPr lang="en-US" sz="1700" b="0" i="0" u="none" strike="noStrike">
                          <a:solidFill>
                            <a:srgbClr val="000000"/>
                          </a:solidFill>
                          <a:effectLst/>
                          <a:latin typeface="+mj-lt"/>
                        </a:rPr>
                        <a:t>Providing affordable, high-quality childcare</a:t>
                      </a:r>
                    </a:p>
                  </a:txBody>
                  <a:tcPr marL="4763" marR="4763" marT="4763" marB="0" anchor="ctr"/>
                </a:tc>
                <a:tc>
                  <a:txBody>
                    <a:bodyPr/>
                    <a:lstStyle/>
                    <a:p>
                      <a:pPr algn="ctr" fontAlgn="b">
                        <a:lnSpc>
                          <a:spcPts val="1600"/>
                        </a:lnSpc>
                      </a:pPr>
                      <a:r>
                        <a:rPr lang="en-US" sz="1700" b="1" i="0" u="none" strike="noStrike">
                          <a:solidFill>
                            <a:srgbClr val="000000"/>
                          </a:solidFill>
                          <a:effectLst/>
                          <a:latin typeface="+mj-lt"/>
                        </a:rPr>
                        <a:t>74%</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b">
                        <a:lnSpc>
                          <a:spcPts val="1600"/>
                        </a:lnSpc>
                      </a:pPr>
                      <a:r>
                        <a:rPr lang="en-US" sz="1700" b="0" i="0" u="none" strike="noStrike">
                          <a:solidFill>
                            <a:srgbClr val="000000"/>
                          </a:solidFill>
                          <a:effectLst/>
                          <a:latin typeface="+mj-lt"/>
                        </a:rPr>
                        <a:t>73%</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b">
                        <a:lnSpc>
                          <a:spcPts val="1600"/>
                        </a:lnSpc>
                      </a:pPr>
                      <a:r>
                        <a:rPr lang="en-US" sz="1700" b="0" i="0" u="none" strike="noStrike">
                          <a:solidFill>
                            <a:srgbClr val="000000"/>
                          </a:solidFill>
                          <a:effectLst/>
                          <a:latin typeface="+mj-lt"/>
                        </a:rPr>
                        <a:t>73%</a:t>
                      </a:r>
                    </a:p>
                  </a:txBody>
                  <a:tcPr marL="4763" marR="4763" marT="4763" marB="0" anchor="ctr"/>
                </a:tc>
                <a:tc>
                  <a:txBody>
                    <a:bodyPr/>
                    <a:lstStyle/>
                    <a:p>
                      <a:pPr algn="ctr" fontAlgn="b">
                        <a:lnSpc>
                          <a:spcPts val="1600"/>
                        </a:lnSpc>
                      </a:pPr>
                      <a:r>
                        <a:rPr lang="en-US" sz="1700" b="0" i="0" u="none" strike="noStrike">
                          <a:solidFill>
                            <a:srgbClr val="000000"/>
                          </a:solidFill>
                          <a:effectLst/>
                          <a:latin typeface="+mj-lt"/>
                        </a:rPr>
                        <a:t>77%</a:t>
                      </a:r>
                    </a:p>
                  </a:txBody>
                  <a:tcPr marL="4763" marR="4763" marT="4763" marB="0" anchor="ctr"/>
                </a:tc>
                <a:tc>
                  <a:txBody>
                    <a:bodyPr/>
                    <a:lstStyle/>
                    <a:p>
                      <a:pPr algn="ctr" fontAlgn="b">
                        <a:lnSpc>
                          <a:spcPts val="1600"/>
                        </a:lnSpc>
                      </a:pPr>
                      <a:r>
                        <a:rPr lang="en-US" sz="1700" b="0" i="0" u="none" strike="noStrike">
                          <a:solidFill>
                            <a:srgbClr val="000000"/>
                          </a:solidFill>
                          <a:effectLst/>
                          <a:latin typeface="+mj-lt"/>
                        </a:rPr>
                        <a:t>75%</a:t>
                      </a:r>
                    </a:p>
                  </a:txBody>
                  <a:tcPr marL="4763" marR="4763" marT="4763" marB="0" anchor="ctr"/>
                </a:tc>
                <a:tc>
                  <a:txBody>
                    <a:bodyPr/>
                    <a:lstStyle/>
                    <a:p>
                      <a:pPr algn="ctr" fontAlgn="b">
                        <a:lnSpc>
                          <a:spcPts val="1600"/>
                        </a:lnSpc>
                      </a:pPr>
                      <a:r>
                        <a:rPr lang="en-US" sz="1700" b="0" i="0" u="none" strike="noStrike">
                          <a:solidFill>
                            <a:srgbClr val="000000"/>
                          </a:solidFill>
                          <a:effectLst/>
                          <a:latin typeface="+mj-lt"/>
                        </a:rPr>
                        <a:t>67%</a:t>
                      </a:r>
                    </a:p>
                  </a:txBody>
                  <a:tcPr marL="4763" marR="4763" marT="4763" marB="0" anchor="ctr"/>
                </a:tc>
                <a:extLst>
                  <a:ext uri="{0D108BD9-81ED-4DB2-BD59-A6C34878D82A}">
                    <a16:rowId xmlns:a16="http://schemas.microsoft.com/office/drawing/2014/main" val="3199046777"/>
                  </a:ext>
                </a:extLst>
              </a:tr>
              <a:tr h="229938">
                <a:tc>
                  <a:txBody>
                    <a:bodyPr/>
                    <a:lstStyle/>
                    <a:p>
                      <a:pPr algn="ctr" fontAlgn="b">
                        <a:lnSpc>
                          <a:spcPts val="1600"/>
                        </a:lnSpc>
                      </a:pPr>
                      <a:r>
                        <a:rPr lang="en-US" sz="1700" b="0" i="0" u="none" strike="noStrike" dirty="0">
                          <a:solidFill>
                            <a:srgbClr val="000000"/>
                          </a:solidFill>
                          <a:effectLst/>
                          <a:latin typeface="+mj-lt"/>
                        </a:rPr>
                        <a:t>Paying better wages to attract and retain </a:t>
                      </a:r>
                    </a:p>
                    <a:p>
                      <a:pPr algn="ctr" fontAlgn="b">
                        <a:lnSpc>
                          <a:spcPts val="1600"/>
                        </a:lnSpc>
                      </a:pPr>
                      <a:r>
                        <a:rPr lang="en-US" sz="1700" b="0" i="0" u="none" strike="noStrike" dirty="0">
                          <a:solidFill>
                            <a:srgbClr val="000000"/>
                          </a:solidFill>
                          <a:effectLst/>
                          <a:latin typeface="+mj-lt"/>
                        </a:rPr>
                        <a:t>high-quality childcare providers and </a:t>
                      </a:r>
                    </a:p>
                    <a:p>
                      <a:pPr algn="ctr" fontAlgn="b">
                        <a:lnSpc>
                          <a:spcPts val="1600"/>
                        </a:lnSpc>
                      </a:pPr>
                      <a:r>
                        <a:rPr lang="en-US" sz="1700" b="0" i="0" u="none" strike="noStrike" dirty="0">
                          <a:solidFill>
                            <a:srgbClr val="000000"/>
                          </a:solidFill>
                          <a:effectLst/>
                          <a:latin typeface="+mj-lt"/>
                        </a:rPr>
                        <a:t>preschool teachers</a:t>
                      </a:r>
                    </a:p>
                  </a:txBody>
                  <a:tcPr marL="4763" marR="4763" marT="4763" marB="0" anchor="ctr"/>
                </a:tc>
                <a:tc>
                  <a:txBody>
                    <a:bodyPr/>
                    <a:lstStyle/>
                    <a:p>
                      <a:pPr algn="ctr" fontAlgn="b">
                        <a:lnSpc>
                          <a:spcPts val="1600"/>
                        </a:lnSpc>
                      </a:pPr>
                      <a:r>
                        <a:rPr lang="en-US" sz="1700" b="1" i="0" u="none" strike="noStrike" dirty="0">
                          <a:solidFill>
                            <a:srgbClr val="000000"/>
                          </a:solidFill>
                          <a:effectLst/>
                          <a:latin typeface="+mj-lt"/>
                        </a:rPr>
                        <a:t>72%</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b">
                        <a:lnSpc>
                          <a:spcPts val="1600"/>
                        </a:lnSpc>
                      </a:pPr>
                      <a:r>
                        <a:rPr lang="en-US" sz="1700" b="0" i="0" u="none" strike="noStrike">
                          <a:solidFill>
                            <a:srgbClr val="000000"/>
                          </a:solidFill>
                          <a:effectLst/>
                          <a:latin typeface="+mj-lt"/>
                        </a:rPr>
                        <a:t>76%</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b">
                        <a:lnSpc>
                          <a:spcPts val="1600"/>
                        </a:lnSpc>
                      </a:pPr>
                      <a:r>
                        <a:rPr lang="en-US" sz="1700" b="0" i="0" u="none" strike="noStrike">
                          <a:solidFill>
                            <a:srgbClr val="000000"/>
                          </a:solidFill>
                          <a:effectLst/>
                          <a:latin typeface="+mj-lt"/>
                        </a:rPr>
                        <a:t>70%</a:t>
                      </a:r>
                    </a:p>
                  </a:txBody>
                  <a:tcPr marL="4763" marR="4763" marT="4763" marB="0" anchor="ctr"/>
                </a:tc>
                <a:tc>
                  <a:txBody>
                    <a:bodyPr/>
                    <a:lstStyle/>
                    <a:p>
                      <a:pPr algn="ctr" fontAlgn="b">
                        <a:lnSpc>
                          <a:spcPts val="1600"/>
                        </a:lnSpc>
                      </a:pPr>
                      <a:r>
                        <a:rPr lang="en-US" sz="1700" b="0" i="0" u="none" strike="noStrike">
                          <a:solidFill>
                            <a:srgbClr val="000000"/>
                          </a:solidFill>
                          <a:effectLst/>
                          <a:latin typeface="+mj-lt"/>
                        </a:rPr>
                        <a:t>57%</a:t>
                      </a:r>
                    </a:p>
                  </a:txBody>
                  <a:tcPr marL="4763" marR="4763" marT="4763" marB="0" anchor="ctr"/>
                </a:tc>
                <a:tc>
                  <a:txBody>
                    <a:bodyPr/>
                    <a:lstStyle/>
                    <a:p>
                      <a:pPr algn="ctr" fontAlgn="b">
                        <a:lnSpc>
                          <a:spcPts val="1600"/>
                        </a:lnSpc>
                      </a:pPr>
                      <a:r>
                        <a:rPr lang="en-US" sz="1700" b="0" i="0" u="none" strike="noStrike">
                          <a:solidFill>
                            <a:srgbClr val="000000"/>
                          </a:solidFill>
                          <a:effectLst/>
                          <a:latin typeface="+mj-lt"/>
                        </a:rPr>
                        <a:t>78%</a:t>
                      </a:r>
                    </a:p>
                  </a:txBody>
                  <a:tcPr marL="4763" marR="4763" marT="4763" marB="0" anchor="ctr"/>
                </a:tc>
                <a:tc>
                  <a:txBody>
                    <a:bodyPr/>
                    <a:lstStyle/>
                    <a:p>
                      <a:pPr algn="ctr" fontAlgn="b">
                        <a:lnSpc>
                          <a:spcPts val="1600"/>
                        </a:lnSpc>
                      </a:pPr>
                      <a:r>
                        <a:rPr lang="en-US" sz="1700" b="0" i="0" u="none" strike="noStrike" dirty="0">
                          <a:solidFill>
                            <a:srgbClr val="000000"/>
                          </a:solidFill>
                          <a:effectLst/>
                          <a:latin typeface="+mj-lt"/>
                        </a:rPr>
                        <a:t>69%</a:t>
                      </a:r>
                    </a:p>
                  </a:txBody>
                  <a:tcPr marL="4763" marR="4763" marT="4763" marB="0" anchor="ctr"/>
                </a:tc>
                <a:extLst>
                  <a:ext uri="{0D108BD9-81ED-4DB2-BD59-A6C34878D82A}">
                    <a16:rowId xmlns:a16="http://schemas.microsoft.com/office/drawing/2014/main" val="3662285353"/>
                  </a:ext>
                </a:extLst>
              </a:tr>
              <a:tr h="89722">
                <a:tc>
                  <a:txBody>
                    <a:bodyPr/>
                    <a:lstStyle/>
                    <a:p>
                      <a:pPr algn="ctr" fontAlgn="b">
                        <a:lnSpc>
                          <a:spcPts val="1600"/>
                        </a:lnSpc>
                      </a:pPr>
                      <a:r>
                        <a:rPr lang="en-US" sz="1700" b="0" i="0" u="none" strike="noStrike">
                          <a:solidFill>
                            <a:srgbClr val="000000"/>
                          </a:solidFill>
                          <a:effectLst/>
                          <a:latin typeface="+mj-lt"/>
                        </a:rPr>
                        <a:t>Preventing and reducing gun violence</a:t>
                      </a:r>
                    </a:p>
                  </a:txBody>
                  <a:tcPr marL="4763" marR="4763" marT="4763" marB="0" anchor="ctr"/>
                </a:tc>
                <a:tc>
                  <a:txBody>
                    <a:bodyPr/>
                    <a:lstStyle/>
                    <a:p>
                      <a:pPr algn="ctr" fontAlgn="b">
                        <a:lnSpc>
                          <a:spcPts val="1600"/>
                        </a:lnSpc>
                      </a:pPr>
                      <a:r>
                        <a:rPr lang="en-US" sz="1700" b="1" i="0" u="none" strike="noStrike">
                          <a:solidFill>
                            <a:srgbClr val="000000"/>
                          </a:solidFill>
                          <a:effectLst/>
                          <a:latin typeface="+mj-lt"/>
                        </a:rPr>
                        <a:t>68%</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b">
                        <a:lnSpc>
                          <a:spcPts val="1600"/>
                        </a:lnSpc>
                      </a:pPr>
                      <a:r>
                        <a:rPr lang="en-US" sz="1700" b="0" i="0" u="none" strike="noStrike">
                          <a:solidFill>
                            <a:srgbClr val="000000"/>
                          </a:solidFill>
                          <a:effectLst/>
                          <a:latin typeface="+mj-lt"/>
                        </a:rPr>
                        <a:t>70%</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b">
                        <a:lnSpc>
                          <a:spcPts val="1600"/>
                        </a:lnSpc>
                      </a:pPr>
                      <a:r>
                        <a:rPr lang="en-US" sz="1700" b="0" i="0" u="none" strike="noStrike">
                          <a:solidFill>
                            <a:srgbClr val="000000"/>
                          </a:solidFill>
                          <a:effectLst/>
                          <a:latin typeface="+mj-lt"/>
                        </a:rPr>
                        <a:t>69%</a:t>
                      </a:r>
                    </a:p>
                  </a:txBody>
                  <a:tcPr marL="4763" marR="4763" marT="4763" marB="0" anchor="ctr"/>
                </a:tc>
                <a:tc>
                  <a:txBody>
                    <a:bodyPr/>
                    <a:lstStyle/>
                    <a:p>
                      <a:pPr algn="ctr" fontAlgn="b">
                        <a:lnSpc>
                          <a:spcPts val="1600"/>
                        </a:lnSpc>
                      </a:pPr>
                      <a:r>
                        <a:rPr lang="en-US" sz="1700" b="0" i="0" u="none" strike="noStrike">
                          <a:solidFill>
                            <a:srgbClr val="000000"/>
                          </a:solidFill>
                          <a:effectLst/>
                          <a:latin typeface="+mj-lt"/>
                        </a:rPr>
                        <a:t>68%</a:t>
                      </a:r>
                    </a:p>
                  </a:txBody>
                  <a:tcPr marL="4763" marR="4763" marT="4763" marB="0" anchor="ctr"/>
                </a:tc>
                <a:tc>
                  <a:txBody>
                    <a:bodyPr/>
                    <a:lstStyle/>
                    <a:p>
                      <a:pPr algn="ctr" fontAlgn="b">
                        <a:lnSpc>
                          <a:spcPts val="1600"/>
                        </a:lnSpc>
                      </a:pPr>
                      <a:r>
                        <a:rPr lang="en-US" sz="1700" b="0" i="0" u="none" strike="noStrike">
                          <a:solidFill>
                            <a:srgbClr val="000000"/>
                          </a:solidFill>
                          <a:effectLst/>
                          <a:latin typeface="+mj-lt"/>
                        </a:rPr>
                        <a:t>70%</a:t>
                      </a:r>
                    </a:p>
                  </a:txBody>
                  <a:tcPr marL="4763" marR="4763" marT="4763" marB="0" anchor="ctr"/>
                </a:tc>
                <a:tc>
                  <a:txBody>
                    <a:bodyPr/>
                    <a:lstStyle/>
                    <a:p>
                      <a:pPr algn="ctr" fontAlgn="b">
                        <a:lnSpc>
                          <a:spcPts val="1600"/>
                        </a:lnSpc>
                      </a:pPr>
                      <a:r>
                        <a:rPr lang="en-US" sz="1700" b="0" i="0" u="none" strike="noStrike">
                          <a:solidFill>
                            <a:srgbClr val="000000"/>
                          </a:solidFill>
                          <a:effectLst/>
                          <a:latin typeface="+mj-lt"/>
                        </a:rPr>
                        <a:t>69%</a:t>
                      </a:r>
                    </a:p>
                  </a:txBody>
                  <a:tcPr marL="4763" marR="4763" marT="4763" marB="0" anchor="ctr"/>
                </a:tc>
                <a:extLst>
                  <a:ext uri="{0D108BD9-81ED-4DB2-BD59-A6C34878D82A}">
                    <a16:rowId xmlns:a16="http://schemas.microsoft.com/office/drawing/2014/main" val="630459180"/>
                  </a:ext>
                </a:extLst>
              </a:tr>
              <a:tr h="89722">
                <a:tc>
                  <a:txBody>
                    <a:bodyPr/>
                    <a:lstStyle/>
                    <a:p>
                      <a:pPr algn="ctr" fontAlgn="b">
                        <a:lnSpc>
                          <a:spcPts val="1600"/>
                        </a:lnSpc>
                      </a:pPr>
                      <a:r>
                        <a:rPr lang="en-US" sz="1700" b="0" i="0" u="none" strike="noStrike" dirty="0">
                          <a:solidFill>
                            <a:srgbClr val="000000"/>
                          </a:solidFill>
                          <a:effectLst/>
                          <a:latin typeface="+mj-lt"/>
                        </a:rPr>
                        <a:t>Providing arts and cultural enrichment</a:t>
                      </a:r>
                    </a:p>
                  </a:txBody>
                  <a:tcPr marL="4763" marR="4763" marT="4763" marB="0" anchor="ctr"/>
                </a:tc>
                <a:tc>
                  <a:txBody>
                    <a:bodyPr/>
                    <a:lstStyle/>
                    <a:p>
                      <a:pPr algn="ctr" fontAlgn="b">
                        <a:lnSpc>
                          <a:spcPts val="1600"/>
                        </a:lnSpc>
                      </a:pPr>
                      <a:r>
                        <a:rPr lang="en-US" sz="1700" b="1" i="0" u="none" strike="noStrike" dirty="0">
                          <a:solidFill>
                            <a:srgbClr val="000000"/>
                          </a:solidFill>
                          <a:effectLst/>
                          <a:latin typeface="+mj-lt"/>
                        </a:rPr>
                        <a:t>68%</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b">
                        <a:lnSpc>
                          <a:spcPts val="1600"/>
                        </a:lnSpc>
                      </a:pPr>
                      <a:r>
                        <a:rPr lang="en-US" sz="1700" b="0" i="0" u="none" strike="noStrike">
                          <a:solidFill>
                            <a:srgbClr val="000000"/>
                          </a:solidFill>
                          <a:effectLst/>
                          <a:latin typeface="+mj-lt"/>
                        </a:rPr>
                        <a:t>69%</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b">
                        <a:lnSpc>
                          <a:spcPts val="1600"/>
                        </a:lnSpc>
                      </a:pPr>
                      <a:r>
                        <a:rPr lang="en-US" sz="1700" b="0" i="0" u="none" strike="noStrike">
                          <a:solidFill>
                            <a:srgbClr val="000000"/>
                          </a:solidFill>
                          <a:effectLst/>
                          <a:latin typeface="+mj-lt"/>
                        </a:rPr>
                        <a:t>74%</a:t>
                      </a:r>
                    </a:p>
                  </a:txBody>
                  <a:tcPr marL="4763" marR="4763" marT="4763" marB="0" anchor="ctr"/>
                </a:tc>
                <a:tc>
                  <a:txBody>
                    <a:bodyPr/>
                    <a:lstStyle/>
                    <a:p>
                      <a:pPr algn="ctr" fontAlgn="b">
                        <a:lnSpc>
                          <a:spcPts val="1600"/>
                        </a:lnSpc>
                      </a:pPr>
                      <a:r>
                        <a:rPr lang="en-US" sz="1700" b="0" i="0" u="none" strike="noStrike">
                          <a:solidFill>
                            <a:srgbClr val="000000"/>
                          </a:solidFill>
                          <a:effectLst/>
                          <a:latin typeface="+mj-lt"/>
                        </a:rPr>
                        <a:t>68%</a:t>
                      </a:r>
                    </a:p>
                  </a:txBody>
                  <a:tcPr marL="4763" marR="4763" marT="4763" marB="0" anchor="ctr"/>
                </a:tc>
                <a:tc>
                  <a:txBody>
                    <a:bodyPr/>
                    <a:lstStyle/>
                    <a:p>
                      <a:pPr algn="ctr" fontAlgn="b">
                        <a:lnSpc>
                          <a:spcPts val="1600"/>
                        </a:lnSpc>
                      </a:pPr>
                      <a:r>
                        <a:rPr lang="en-US" sz="1700" b="0" i="0" u="none" strike="noStrike">
                          <a:solidFill>
                            <a:srgbClr val="000000"/>
                          </a:solidFill>
                          <a:effectLst/>
                          <a:latin typeface="+mj-lt"/>
                        </a:rPr>
                        <a:t>66%</a:t>
                      </a:r>
                    </a:p>
                  </a:txBody>
                  <a:tcPr marL="4763" marR="4763" marT="4763" marB="0" anchor="ctr"/>
                </a:tc>
                <a:tc>
                  <a:txBody>
                    <a:bodyPr/>
                    <a:lstStyle/>
                    <a:p>
                      <a:pPr algn="ctr" fontAlgn="b">
                        <a:lnSpc>
                          <a:spcPts val="1600"/>
                        </a:lnSpc>
                      </a:pPr>
                      <a:r>
                        <a:rPr lang="en-US" sz="1700" b="0" i="0" u="none" strike="noStrike" dirty="0">
                          <a:solidFill>
                            <a:srgbClr val="000000"/>
                          </a:solidFill>
                          <a:effectLst/>
                          <a:latin typeface="+mj-lt"/>
                        </a:rPr>
                        <a:t>64%</a:t>
                      </a:r>
                    </a:p>
                  </a:txBody>
                  <a:tcPr marL="4763" marR="4763" marT="4763" marB="0" anchor="ctr"/>
                </a:tc>
                <a:extLst>
                  <a:ext uri="{0D108BD9-81ED-4DB2-BD59-A6C34878D82A}">
                    <a16:rowId xmlns:a16="http://schemas.microsoft.com/office/drawing/2014/main" val="1448054582"/>
                  </a:ext>
                </a:extLst>
              </a:tr>
            </a:tbl>
          </a:graphicData>
        </a:graphic>
      </p:graphicFrame>
      <p:sp>
        <p:nvSpPr>
          <p:cNvPr id="5" name="TextBox 4">
            <a:extLst>
              <a:ext uri="{FF2B5EF4-FFF2-40B4-BE49-F238E27FC236}">
                <a16:creationId xmlns:a16="http://schemas.microsoft.com/office/drawing/2014/main" id="{BF4C6BD1-BAC9-4DCF-A721-FBB060FD618A}"/>
              </a:ext>
            </a:extLst>
          </p:cNvPr>
          <p:cNvSpPr txBox="1"/>
          <p:nvPr/>
        </p:nvSpPr>
        <p:spPr>
          <a:xfrm>
            <a:off x="0" y="788418"/>
            <a:ext cx="9128760" cy="338554"/>
          </a:xfrm>
          <a:prstGeom prst="rect">
            <a:avLst/>
          </a:prstGeom>
          <a:noFill/>
        </p:spPr>
        <p:txBody>
          <a:bodyPr wrap="square" rtlCol="0">
            <a:spAutoFit/>
          </a:bodyPr>
          <a:lstStyle/>
          <a:p>
            <a:pPr algn="ctr"/>
            <a:r>
              <a:rPr lang="en-US" sz="1600" i="1" dirty="0"/>
              <a:t>Extremely/Very Important</a:t>
            </a:r>
          </a:p>
        </p:txBody>
      </p:sp>
      <p:sp>
        <p:nvSpPr>
          <p:cNvPr id="11" name="Title 10">
            <a:extLst>
              <a:ext uri="{FF2B5EF4-FFF2-40B4-BE49-F238E27FC236}">
                <a16:creationId xmlns:a16="http://schemas.microsoft.com/office/drawing/2014/main" id="{C59C0A94-AADD-1AAD-5DF3-735AC421EE62}"/>
              </a:ext>
            </a:extLst>
          </p:cNvPr>
          <p:cNvSpPr>
            <a:spLocks noGrp="1"/>
          </p:cNvSpPr>
          <p:nvPr>
            <p:ph type="title"/>
          </p:nvPr>
        </p:nvSpPr>
        <p:spPr>
          <a:xfrm>
            <a:off x="0" y="184277"/>
            <a:ext cx="9144000" cy="800175"/>
          </a:xfrm>
        </p:spPr>
        <p:txBody>
          <a:bodyPr/>
          <a:lstStyle/>
          <a:p>
            <a:r>
              <a:rPr lang="en-US" dirty="0"/>
              <a:t>Regional Breakouts for Funding Priorities</a:t>
            </a:r>
          </a:p>
        </p:txBody>
      </p:sp>
    </p:spTree>
    <p:extLst>
      <p:ext uri="{BB962C8B-B14F-4D97-AF65-F5344CB8AC3E}">
        <p14:creationId xmlns:p14="http://schemas.microsoft.com/office/powerpoint/2010/main" val="3369874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A7EE8BA-6626-4705-973D-E9D63A4C7BF8}"/>
              </a:ext>
            </a:extLst>
          </p:cNvPr>
          <p:cNvSpPr>
            <a:spLocks noGrp="1"/>
          </p:cNvSpPr>
          <p:nvPr>
            <p:ph type="body" sz="quarter" idx="10"/>
          </p:nvPr>
        </p:nvSpPr>
        <p:spPr/>
        <p:txBody>
          <a:bodyPr/>
          <a:lstStyle/>
          <a:p>
            <a:r>
              <a:rPr lang="en-US" dirty="0"/>
              <a:t>Q7. </a:t>
            </a:r>
            <a:r>
              <a:rPr lang="en-US" sz="1000" i="1" dirty="0">
                <a:effectLst/>
                <a:latin typeface="+mj-lt"/>
                <a:ea typeface="Times New Roman" panose="02020603050405020304" pitchFamily="18" charset="0"/>
                <a:cs typeface="Times New Roman" panose="02020603050405020304" pitchFamily="18" charset="0"/>
              </a:rPr>
              <a:t>I am going to read you a list of programs for children, youth, and families. Please tell me how important it is to you personally that each item be funded in your community: extremely important, very important, somewhat important, or not too important. </a:t>
            </a:r>
            <a:r>
              <a:rPr lang="en-US" dirty="0">
                <a:latin typeface="+mj-lt"/>
                <a:ea typeface="Times New Roman" panose="02020603050405020304" pitchFamily="18" charset="0"/>
                <a:cs typeface="Times New Roman" panose="02020603050405020304" pitchFamily="18" charset="0"/>
              </a:rPr>
              <a:t>Split Sample</a:t>
            </a:r>
            <a:endParaRPr lang="en-US" sz="1000" i="1" dirty="0">
              <a:latin typeface="+mj-lt"/>
            </a:endParaRPr>
          </a:p>
        </p:txBody>
      </p:sp>
      <p:graphicFrame>
        <p:nvGraphicFramePr>
          <p:cNvPr id="4" name="Table 4">
            <a:extLst>
              <a:ext uri="{FF2B5EF4-FFF2-40B4-BE49-F238E27FC236}">
                <a16:creationId xmlns:a16="http://schemas.microsoft.com/office/drawing/2014/main" id="{3AED89E7-B8F9-4D95-94ED-0CDCFA6D6884}"/>
              </a:ext>
            </a:extLst>
          </p:cNvPr>
          <p:cNvGraphicFramePr>
            <a:graphicFrameLocks noGrp="1"/>
          </p:cNvGraphicFramePr>
          <p:nvPr>
            <p:extLst>
              <p:ext uri="{D42A27DB-BD31-4B8C-83A1-F6EECF244321}">
                <p14:modId xmlns:p14="http://schemas.microsoft.com/office/powerpoint/2010/main" val="848936503"/>
              </p:ext>
            </p:extLst>
          </p:nvPr>
        </p:nvGraphicFramePr>
        <p:xfrm>
          <a:off x="151756" y="1028700"/>
          <a:ext cx="8840488" cy="5172644"/>
        </p:xfrm>
        <a:graphic>
          <a:graphicData uri="http://schemas.openxmlformats.org/drawingml/2006/table">
            <a:tbl>
              <a:tblPr firstRow="1" bandRow="1">
                <a:tableStyleId>{93296810-A885-4BE3-A3E7-6D5BEEA58F35}</a:tableStyleId>
              </a:tblPr>
              <a:tblGrid>
                <a:gridCol w="4480560">
                  <a:extLst>
                    <a:ext uri="{9D8B030D-6E8A-4147-A177-3AD203B41FA5}">
                      <a16:colId xmlns:a16="http://schemas.microsoft.com/office/drawing/2014/main" val="2563863929"/>
                    </a:ext>
                  </a:extLst>
                </a:gridCol>
                <a:gridCol w="822960">
                  <a:extLst>
                    <a:ext uri="{9D8B030D-6E8A-4147-A177-3AD203B41FA5}">
                      <a16:colId xmlns:a16="http://schemas.microsoft.com/office/drawing/2014/main" val="1099831682"/>
                    </a:ext>
                  </a:extLst>
                </a:gridCol>
                <a:gridCol w="1280160">
                  <a:extLst>
                    <a:ext uri="{9D8B030D-6E8A-4147-A177-3AD203B41FA5}">
                      <a16:colId xmlns:a16="http://schemas.microsoft.com/office/drawing/2014/main" val="2950452391"/>
                    </a:ext>
                  </a:extLst>
                </a:gridCol>
                <a:gridCol w="731520">
                  <a:extLst>
                    <a:ext uri="{9D8B030D-6E8A-4147-A177-3AD203B41FA5}">
                      <a16:colId xmlns:a16="http://schemas.microsoft.com/office/drawing/2014/main" val="2895830701"/>
                    </a:ext>
                  </a:extLst>
                </a:gridCol>
                <a:gridCol w="731520">
                  <a:extLst>
                    <a:ext uri="{9D8B030D-6E8A-4147-A177-3AD203B41FA5}">
                      <a16:colId xmlns:a16="http://schemas.microsoft.com/office/drawing/2014/main" val="1387612060"/>
                    </a:ext>
                  </a:extLst>
                </a:gridCol>
                <a:gridCol w="793768">
                  <a:extLst>
                    <a:ext uri="{9D8B030D-6E8A-4147-A177-3AD203B41FA5}">
                      <a16:colId xmlns:a16="http://schemas.microsoft.com/office/drawing/2014/main" val="2466832935"/>
                    </a:ext>
                  </a:extLst>
                </a:gridCol>
              </a:tblGrid>
              <a:tr h="307920">
                <a:tc rowSpan="2">
                  <a:txBody>
                    <a:bodyPr/>
                    <a:lstStyle/>
                    <a:p>
                      <a:pPr algn="ctr">
                        <a:lnSpc>
                          <a:spcPts val="1600"/>
                        </a:lnSpc>
                      </a:pPr>
                      <a:r>
                        <a:rPr lang="en-US" sz="1700" b="1" kern="1200" dirty="0">
                          <a:solidFill>
                            <a:schemeClr val="bg1"/>
                          </a:solidFill>
                          <a:latin typeface="+mj-lt"/>
                          <a:ea typeface="+mn-ea"/>
                          <a:cs typeface="+mn-cs"/>
                        </a:rPr>
                        <a:t>Program</a:t>
                      </a:r>
                    </a:p>
                  </a:txBody>
                  <a:tcPr anchor="ctr">
                    <a:solidFill>
                      <a:schemeClr val="accent1"/>
                    </a:solidFill>
                  </a:tcPr>
                </a:tc>
                <a:tc rowSpan="2">
                  <a:txBody>
                    <a:bodyPr/>
                    <a:lstStyle/>
                    <a:p>
                      <a:pPr algn="ctr">
                        <a:lnSpc>
                          <a:spcPts val="1600"/>
                        </a:lnSpc>
                      </a:pPr>
                      <a:r>
                        <a:rPr lang="en-US" sz="1700" dirty="0">
                          <a:solidFill>
                            <a:schemeClr val="bg1"/>
                          </a:solidFill>
                          <a:latin typeface="+mj-lt"/>
                        </a:rPr>
                        <a:t>All Voters</a:t>
                      </a:r>
                    </a:p>
                  </a:txBody>
                  <a:tcPr marT="0" marB="0" anchor="ctr">
                    <a:lnR w="38100" cap="flat" cmpd="sng" algn="ctr">
                      <a:solidFill>
                        <a:schemeClr val="accent3"/>
                      </a:solidFill>
                      <a:prstDash val="solid"/>
                      <a:round/>
                      <a:headEnd type="none" w="med" len="med"/>
                      <a:tailEnd type="none" w="med" len="med"/>
                    </a:lnR>
                    <a:solidFill>
                      <a:schemeClr val="accent1"/>
                    </a:solidFill>
                  </a:tcPr>
                </a:tc>
                <a:tc gridSpan="4">
                  <a:txBody>
                    <a:bodyPr/>
                    <a:lstStyle/>
                    <a:p>
                      <a:pPr algn="ctr">
                        <a:lnSpc>
                          <a:spcPts val="1600"/>
                        </a:lnSpc>
                      </a:pPr>
                      <a:r>
                        <a:rPr lang="en-US" sz="1700" b="1" kern="1200" dirty="0">
                          <a:solidFill>
                            <a:schemeClr val="bg1"/>
                          </a:solidFill>
                          <a:latin typeface="+mj-lt"/>
                          <a:ea typeface="+mn-ea"/>
                          <a:cs typeface="+mn-cs"/>
                        </a:rPr>
                        <a:t>Region </a:t>
                      </a:r>
                      <a:r>
                        <a:rPr lang="en-US" sz="1700" b="1" i="1" kern="1200" dirty="0">
                          <a:solidFill>
                            <a:schemeClr val="bg1"/>
                          </a:solidFill>
                          <a:latin typeface="+mj-lt"/>
                          <a:ea typeface="+mn-ea"/>
                          <a:cs typeface="+mn-cs"/>
                        </a:rPr>
                        <a:t>(Continued)</a:t>
                      </a:r>
                      <a:endParaRPr lang="en-US" sz="1700" b="1" kern="1200" dirty="0">
                        <a:solidFill>
                          <a:schemeClr val="bg1"/>
                        </a:solidFill>
                        <a:latin typeface="+mj-lt"/>
                        <a:ea typeface="+mn-ea"/>
                        <a:cs typeface="+mn-cs"/>
                      </a:endParaRPr>
                    </a:p>
                  </a:txBody>
                  <a:tcPr marT="0" marB="0" anchor="ctr">
                    <a:lnL w="381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90792292"/>
                  </a:ext>
                </a:extLst>
              </a:tr>
              <a:tr h="689614">
                <a:tc vMerge="1">
                  <a:txBody>
                    <a:bodyPr/>
                    <a:lstStyle/>
                    <a:p>
                      <a:endParaRPr lang="en-US" dirty="0"/>
                    </a:p>
                  </a:txBody>
                  <a:tcPr>
                    <a:solidFill>
                      <a:schemeClr val="accent1"/>
                    </a:solidFill>
                  </a:tcPr>
                </a:tc>
                <a:tc vMerge="1">
                  <a:txBody>
                    <a:bodyPr/>
                    <a:lstStyle/>
                    <a:p>
                      <a:endParaRPr lang="en-US" dirty="0"/>
                    </a:p>
                  </a:txBody>
                  <a:tcPr>
                    <a:solidFill>
                      <a:schemeClr val="accent1"/>
                    </a:solidFill>
                  </a:tcPr>
                </a:tc>
                <a:tc>
                  <a:txBody>
                    <a:bodyPr/>
                    <a:lstStyle/>
                    <a:p>
                      <a:pPr algn="ctr" fontAlgn="b">
                        <a:lnSpc>
                          <a:spcPts val="1600"/>
                        </a:lnSpc>
                      </a:pPr>
                      <a:r>
                        <a:rPr lang="en-US" sz="1700" b="1" i="0" u="none" strike="noStrike" dirty="0">
                          <a:solidFill>
                            <a:srgbClr val="000000"/>
                          </a:solidFill>
                          <a:effectLst/>
                          <a:latin typeface="+mj-lt"/>
                        </a:rPr>
                        <a:t>Sacramento/</a:t>
                      </a:r>
                    </a:p>
                    <a:p>
                      <a:pPr algn="ctr" fontAlgn="b">
                        <a:lnSpc>
                          <a:spcPts val="1600"/>
                        </a:lnSpc>
                      </a:pPr>
                      <a:r>
                        <a:rPr lang="en-US" sz="1700" b="1" i="0" u="none" strike="noStrike" dirty="0">
                          <a:solidFill>
                            <a:srgbClr val="000000"/>
                          </a:solidFill>
                          <a:effectLst/>
                          <a:latin typeface="+mj-lt"/>
                        </a:rPr>
                        <a:t>Rural North</a:t>
                      </a:r>
                    </a:p>
                  </a:txBody>
                  <a:tcPr marL="4763" marR="4763" marT="4763" marB="0" anchor="ctr">
                    <a:lnL w="381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ts val="1600"/>
                        </a:lnSpc>
                      </a:pPr>
                      <a:r>
                        <a:rPr lang="en-US" sz="1700" b="1" i="0" u="none" strike="noStrike" dirty="0">
                          <a:solidFill>
                            <a:srgbClr val="000000"/>
                          </a:solidFill>
                          <a:effectLst/>
                          <a:latin typeface="+mj-lt"/>
                        </a:rPr>
                        <a:t>Kern County</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ts val="1600"/>
                        </a:lnSpc>
                      </a:pPr>
                      <a:r>
                        <a:rPr lang="en-US" sz="1700" b="1" i="0" u="none" strike="noStrike" dirty="0">
                          <a:solidFill>
                            <a:srgbClr val="000000"/>
                          </a:solidFill>
                          <a:effectLst/>
                          <a:latin typeface="+mj-lt"/>
                        </a:rPr>
                        <a:t>Central Coast</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ts val="1600"/>
                        </a:lnSpc>
                      </a:pPr>
                      <a:r>
                        <a:rPr lang="en-US" sz="1700" b="1" i="0" u="none" strike="noStrike" dirty="0">
                          <a:solidFill>
                            <a:srgbClr val="000000"/>
                          </a:solidFill>
                          <a:effectLst/>
                          <a:latin typeface="+mj-lt"/>
                        </a:rPr>
                        <a:t>Central Valley</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792830917"/>
                  </a:ext>
                </a:extLst>
              </a:tr>
              <a:tr h="461524">
                <a:tc>
                  <a:txBody>
                    <a:bodyPr/>
                    <a:lstStyle/>
                    <a:p>
                      <a:pPr algn="ctr" fontAlgn="b">
                        <a:lnSpc>
                          <a:spcPts val="1600"/>
                        </a:lnSpc>
                      </a:pPr>
                      <a:r>
                        <a:rPr lang="en-US" sz="1700" b="0" i="0" u="none" strike="noStrike" dirty="0">
                          <a:solidFill>
                            <a:srgbClr val="000000"/>
                          </a:solidFill>
                          <a:effectLst/>
                          <a:latin typeface="+mj-lt"/>
                        </a:rPr>
                        <a:t>Protecting children from abuse, neglect </a:t>
                      </a:r>
                    </a:p>
                    <a:p>
                      <a:pPr algn="ctr" fontAlgn="b">
                        <a:lnSpc>
                          <a:spcPts val="1600"/>
                        </a:lnSpc>
                      </a:pPr>
                      <a:r>
                        <a:rPr lang="en-US" sz="1700" b="0" i="0" u="none" strike="noStrike" dirty="0">
                          <a:solidFill>
                            <a:srgbClr val="000000"/>
                          </a:solidFill>
                          <a:effectLst/>
                          <a:latin typeface="+mj-lt"/>
                        </a:rPr>
                        <a:t>and trafficking</a:t>
                      </a:r>
                    </a:p>
                  </a:txBody>
                  <a:tcPr marL="4763" marR="4763" marT="4763" marB="0" anchor="ctr"/>
                </a:tc>
                <a:tc>
                  <a:txBody>
                    <a:bodyPr/>
                    <a:lstStyle/>
                    <a:p>
                      <a:pPr algn="ctr" fontAlgn="b">
                        <a:lnSpc>
                          <a:spcPts val="1600"/>
                        </a:lnSpc>
                      </a:pPr>
                      <a:r>
                        <a:rPr lang="en-US" sz="1700" b="1" i="0" u="none" strike="noStrike" dirty="0">
                          <a:solidFill>
                            <a:srgbClr val="000000"/>
                          </a:solidFill>
                          <a:effectLst/>
                          <a:latin typeface="+mj-lt"/>
                          <a:ea typeface="Arial" panose="020B0604020202020204" pitchFamily="34" charset="0"/>
                        </a:rPr>
                        <a:t>92%</a:t>
                      </a:r>
                      <a:endParaRPr lang="en-US" sz="1700" b="1" i="0" u="none" strike="noStrike" dirty="0">
                        <a:solidFill>
                          <a:srgbClr val="000000"/>
                        </a:solidFill>
                        <a:effectLst/>
                        <a:latin typeface="+mj-lt"/>
                      </a:endParaRP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b">
                        <a:lnSpc>
                          <a:spcPts val="1600"/>
                        </a:lnSpc>
                      </a:pPr>
                      <a:r>
                        <a:rPr lang="en-US" sz="1700" b="0" i="0" u="none" strike="noStrike" dirty="0">
                          <a:solidFill>
                            <a:srgbClr val="000000"/>
                          </a:solidFill>
                          <a:effectLst/>
                          <a:latin typeface="+mj-lt"/>
                          <a:ea typeface="Arial" panose="020B0604020202020204" pitchFamily="34" charset="0"/>
                        </a:rPr>
                        <a:t>84%</a:t>
                      </a:r>
                      <a:endParaRPr lang="en-US" sz="1700" b="0" i="0" u="none" strike="noStrike" dirty="0">
                        <a:solidFill>
                          <a:srgbClr val="000000"/>
                        </a:solidFill>
                        <a:effectLst/>
                        <a:latin typeface="+mj-lt"/>
                      </a:endParaRPr>
                    </a:p>
                  </a:txBody>
                  <a:tcPr marL="4763" marR="4763" marT="4763" marB="0" anchor="ctr">
                    <a:lnL w="38100" cap="flat" cmpd="sng" algn="ctr">
                      <a:solidFill>
                        <a:schemeClr val="accent3"/>
                      </a:solidFill>
                      <a:prstDash val="solid"/>
                      <a:round/>
                      <a:headEnd type="none" w="med" len="med"/>
                      <a:tailEnd type="none" w="med" len="med"/>
                    </a:lnL>
                    <a:lnT w="38100" cap="flat" cmpd="sng" algn="ctr">
                      <a:solidFill>
                        <a:schemeClr val="accent3"/>
                      </a:solidFill>
                      <a:prstDash val="solid"/>
                      <a:round/>
                      <a:headEnd type="none" w="med" len="med"/>
                      <a:tailEnd type="none" w="med" len="med"/>
                    </a:lnT>
                  </a:tcPr>
                </a:tc>
                <a:tc>
                  <a:txBody>
                    <a:bodyPr/>
                    <a:lstStyle/>
                    <a:p>
                      <a:pPr algn="ctr" fontAlgn="b">
                        <a:lnSpc>
                          <a:spcPts val="1600"/>
                        </a:lnSpc>
                      </a:pPr>
                      <a:r>
                        <a:rPr lang="en-US" sz="1700" b="0" i="0" u="none" strike="noStrike">
                          <a:solidFill>
                            <a:srgbClr val="000000"/>
                          </a:solidFill>
                          <a:effectLst/>
                          <a:latin typeface="+mj-lt"/>
                          <a:ea typeface="Arial" panose="020B0604020202020204" pitchFamily="34" charset="0"/>
                        </a:rPr>
                        <a:t>95%</a:t>
                      </a:r>
                      <a:endParaRPr lang="en-US" sz="17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b">
                        <a:lnSpc>
                          <a:spcPts val="1600"/>
                        </a:lnSpc>
                      </a:pPr>
                      <a:r>
                        <a:rPr lang="en-US" sz="1700" b="0" i="0" u="none" strike="noStrike">
                          <a:solidFill>
                            <a:srgbClr val="000000"/>
                          </a:solidFill>
                          <a:effectLst/>
                          <a:latin typeface="+mj-lt"/>
                          <a:ea typeface="Arial" panose="020B0604020202020204" pitchFamily="34" charset="0"/>
                        </a:rPr>
                        <a:t>94%</a:t>
                      </a:r>
                      <a:endParaRPr lang="en-US" sz="17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b">
                        <a:lnSpc>
                          <a:spcPts val="1600"/>
                        </a:lnSpc>
                      </a:pPr>
                      <a:r>
                        <a:rPr lang="en-US" sz="1700" b="0" i="0" u="none" strike="noStrike">
                          <a:solidFill>
                            <a:srgbClr val="000000"/>
                          </a:solidFill>
                          <a:effectLst/>
                          <a:latin typeface="+mj-lt"/>
                          <a:ea typeface="Arial" panose="020B0604020202020204" pitchFamily="34" charset="0"/>
                        </a:rPr>
                        <a:t>96%</a:t>
                      </a:r>
                      <a:endParaRPr lang="en-US" sz="17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1963344676"/>
                  </a:ext>
                </a:extLst>
              </a:tr>
              <a:tr h="233436">
                <a:tc>
                  <a:txBody>
                    <a:bodyPr/>
                    <a:lstStyle/>
                    <a:p>
                      <a:pPr algn="ctr" fontAlgn="b">
                        <a:lnSpc>
                          <a:spcPts val="1600"/>
                        </a:lnSpc>
                      </a:pPr>
                      <a:r>
                        <a:rPr lang="en-US" sz="1700" b="0" i="0" u="none" strike="noStrike">
                          <a:solidFill>
                            <a:srgbClr val="000000"/>
                          </a:solidFill>
                          <a:effectLst/>
                          <a:latin typeface="+mj-lt"/>
                        </a:rPr>
                        <a:t>Providing career and job training for youth</a:t>
                      </a:r>
                    </a:p>
                  </a:txBody>
                  <a:tcPr marL="4763" marR="4763" marT="4763" marB="0" anchor="ctr"/>
                </a:tc>
                <a:tc>
                  <a:txBody>
                    <a:bodyPr/>
                    <a:lstStyle/>
                    <a:p>
                      <a:pPr algn="ctr" fontAlgn="b">
                        <a:lnSpc>
                          <a:spcPts val="1600"/>
                        </a:lnSpc>
                      </a:pPr>
                      <a:r>
                        <a:rPr lang="en-US" sz="1700" b="1" i="0" u="none" strike="noStrike">
                          <a:solidFill>
                            <a:srgbClr val="000000"/>
                          </a:solidFill>
                          <a:effectLst/>
                          <a:latin typeface="+mj-lt"/>
                          <a:ea typeface="Arial" panose="020B0604020202020204" pitchFamily="34" charset="0"/>
                        </a:rPr>
                        <a:t>87%</a:t>
                      </a:r>
                      <a:endParaRPr lang="en-US" sz="1700" b="1" i="0" u="none" strike="noStrike">
                        <a:solidFill>
                          <a:srgbClr val="000000"/>
                        </a:solidFill>
                        <a:effectLst/>
                        <a:latin typeface="+mj-lt"/>
                      </a:endParaRP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b">
                        <a:lnSpc>
                          <a:spcPts val="1600"/>
                        </a:lnSpc>
                      </a:pPr>
                      <a:r>
                        <a:rPr lang="en-US" sz="1700" b="0" i="0" u="none" strike="noStrike">
                          <a:solidFill>
                            <a:srgbClr val="000000"/>
                          </a:solidFill>
                          <a:effectLst/>
                          <a:latin typeface="+mj-lt"/>
                        </a:rPr>
                        <a:t>82%</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b">
                        <a:lnSpc>
                          <a:spcPts val="1600"/>
                        </a:lnSpc>
                      </a:pPr>
                      <a:r>
                        <a:rPr lang="en-US" sz="1700" b="0" i="0" u="none" strike="noStrike">
                          <a:solidFill>
                            <a:srgbClr val="000000"/>
                          </a:solidFill>
                          <a:effectLst/>
                          <a:latin typeface="+mj-lt"/>
                        </a:rPr>
                        <a:t>89%</a:t>
                      </a:r>
                    </a:p>
                  </a:txBody>
                  <a:tcPr marL="4763" marR="4763" marT="4763" marB="0" anchor="ctr"/>
                </a:tc>
                <a:tc>
                  <a:txBody>
                    <a:bodyPr/>
                    <a:lstStyle/>
                    <a:p>
                      <a:pPr algn="ctr" fontAlgn="b">
                        <a:lnSpc>
                          <a:spcPts val="1600"/>
                        </a:lnSpc>
                      </a:pPr>
                      <a:r>
                        <a:rPr lang="en-US" sz="1700" b="0" i="0" u="none" strike="noStrike">
                          <a:solidFill>
                            <a:srgbClr val="000000"/>
                          </a:solidFill>
                          <a:effectLst/>
                          <a:latin typeface="+mj-lt"/>
                        </a:rPr>
                        <a:t>84%</a:t>
                      </a:r>
                    </a:p>
                  </a:txBody>
                  <a:tcPr marL="4763" marR="4763" marT="4763" marB="0" anchor="ctr"/>
                </a:tc>
                <a:tc>
                  <a:txBody>
                    <a:bodyPr/>
                    <a:lstStyle/>
                    <a:p>
                      <a:pPr algn="ctr" fontAlgn="b">
                        <a:lnSpc>
                          <a:spcPts val="1600"/>
                        </a:lnSpc>
                      </a:pPr>
                      <a:r>
                        <a:rPr lang="en-US" sz="1700" b="0" i="0" u="none" strike="noStrike">
                          <a:solidFill>
                            <a:srgbClr val="000000"/>
                          </a:solidFill>
                          <a:effectLst/>
                          <a:latin typeface="+mj-lt"/>
                        </a:rPr>
                        <a:t>83%</a:t>
                      </a:r>
                    </a:p>
                  </a:txBody>
                  <a:tcPr marL="4763" marR="4763" marT="4763" marB="0" anchor="ctr"/>
                </a:tc>
                <a:extLst>
                  <a:ext uri="{0D108BD9-81ED-4DB2-BD59-A6C34878D82A}">
                    <a16:rowId xmlns:a16="http://schemas.microsoft.com/office/drawing/2014/main" val="650548173"/>
                  </a:ext>
                </a:extLst>
              </a:tr>
              <a:tr h="233436">
                <a:tc>
                  <a:txBody>
                    <a:bodyPr/>
                    <a:lstStyle/>
                    <a:p>
                      <a:pPr algn="ctr" fontAlgn="b">
                        <a:lnSpc>
                          <a:spcPts val="1600"/>
                        </a:lnSpc>
                      </a:pPr>
                      <a:r>
                        <a:rPr lang="en-US" sz="1700" b="0" i="0" u="none" strike="noStrike" dirty="0">
                          <a:solidFill>
                            <a:srgbClr val="000000"/>
                          </a:solidFill>
                          <a:effectLst/>
                          <a:latin typeface="+mj-lt"/>
                        </a:rPr>
                        <a:t>Providing support to homeless children and teens</a:t>
                      </a:r>
                    </a:p>
                  </a:txBody>
                  <a:tcPr marL="4763" marR="4763" marT="4763" marB="0" anchor="ctr"/>
                </a:tc>
                <a:tc>
                  <a:txBody>
                    <a:bodyPr/>
                    <a:lstStyle/>
                    <a:p>
                      <a:pPr algn="ctr" fontAlgn="b">
                        <a:lnSpc>
                          <a:spcPts val="1600"/>
                        </a:lnSpc>
                      </a:pPr>
                      <a:r>
                        <a:rPr lang="en-US" sz="1700" b="1" i="0" u="none" strike="noStrike">
                          <a:solidFill>
                            <a:srgbClr val="000000"/>
                          </a:solidFill>
                          <a:effectLst/>
                          <a:latin typeface="+mj-lt"/>
                        </a:rPr>
                        <a:t>81%</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b">
                        <a:lnSpc>
                          <a:spcPts val="1600"/>
                        </a:lnSpc>
                      </a:pPr>
                      <a:r>
                        <a:rPr lang="en-US" sz="1700" b="0" i="0" u="none" strike="noStrike">
                          <a:solidFill>
                            <a:srgbClr val="000000"/>
                          </a:solidFill>
                          <a:effectLst/>
                          <a:latin typeface="+mj-lt"/>
                        </a:rPr>
                        <a:t>82%</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b">
                        <a:lnSpc>
                          <a:spcPts val="1600"/>
                        </a:lnSpc>
                      </a:pPr>
                      <a:r>
                        <a:rPr lang="en-US" sz="1700" b="0" i="0" u="none" strike="noStrike">
                          <a:solidFill>
                            <a:srgbClr val="000000"/>
                          </a:solidFill>
                          <a:effectLst/>
                          <a:latin typeface="+mj-lt"/>
                        </a:rPr>
                        <a:t>80%</a:t>
                      </a:r>
                    </a:p>
                  </a:txBody>
                  <a:tcPr marL="4763" marR="4763" marT="4763" marB="0" anchor="ctr"/>
                </a:tc>
                <a:tc>
                  <a:txBody>
                    <a:bodyPr/>
                    <a:lstStyle/>
                    <a:p>
                      <a:pPr algn="ctr" fontAlgn="b">
                        <a:lnSpc>
                          <a:spcPts val="1600"/>
                        </a:lnSpc>
                      </a:pPr>
                      <a:r>
                        <a:rPr lang="en-US" sz="1700" b="0" i="0" u="none" strike="noStrike">
                          <a:solidFill>
                            <a:srgbClr val="000000"/>
                          </a:solidFill>
                          <a:effectLst/>
                          <a:latin typeface="+mj-lt"/>
                        </a:rPr>
                        <a:t>82%</a:t>
                      </a:r>
                    </a:p>
                  </a:txBody>
                  <a:tcPr marL="4763" marR="4763" marT="4763" marB="0" anchor="ctr"/>
                </a:tc>
                <a:tc>
                  <a:txBody>
                    <a:bodyPr/>
                    <a:lstStyle/>
                    <a:p>
                      <a:pPr algn="ctr" fontAlgn="b">
                        <a:lnSpc>
                          <a:spcPts val="1600"/>
                        </a:lnSpc>
                      </a:pPr>
                      <a:r>
                        <a:rPr lang="en-US" sz="1700" b="0" i="0" u="none" strike="noStrike">
                          <a:solidFill>
                            <a:srgbClr val="000000"/>
                          </a:solidFill>
                          <a:effectLst/>
                          <a:latin typeface="+mj-lt"/>
                        </a:rPr>
                        <a:t>83%</a:t>
                      </a:r>
                    </a:p>
                  </a:txBody>
                  <a:tcPr marL="4763" marR="4763" marT="4763" marB="0" anchor="ctr"/>
                </a:tc>
                <a:extLst>
                  <a:ext uri="{0D108BD9-81ED-4DB2-BD59-A6C34878D82A}">
                    <a16:rowId xmlns:a16="http://schemas.microsoft.com/office/drawing/2014/main" val="790779060"/>
                  </a:ext>
                </a:extLst>
              </a:tr>
              <a:tr h="461524">
                <a:tc>
                  <a:txBody>
                    <a:bodyPr/>
                    <a:lstStyle/>
                    <a:p>
                      <a:pPr algn="ctr" fontAlgn="b">
                        <a:lnSpc>
                          <a:spcPts val="1600"/>
                        </a:lnSpc>
                      </a:pPr>
                      <a:r>
                        <a:rPr lang="en-US" sz="1700" b="0" i="0" u="none" strike="noStrike" dirty="0">
                          <a:solidFill>
                            <a:srgbClr val="000000"/>
                          </a:solidFill>
                          <a:effectLst/>
                          <a:latin typeface="+mj-lt"/>
                        </a:rPr>
                        <a:t>Providing mental health services to</a:t>
                      </a:r>
                    </a:p>
                    <a:p>
                      <a:pPr algn="ctr" fontAlgn="b">
                        <a:lnSpc>
                          <a:spcPts val="1600"/>
                        </a:lnSpc>
                      </a:pPr>
                      <a:r>
                        <a:rPr lang="en-US" sz="1700" b="0" i="0" u="none" strike="noStrike" dirty="0">
                          <a:solidFill>
                            <a:srgbClr val="000000"/>
                          </a:solidFill>
                          <a:effectLst/>
                          <a:latin typeface="+mj-lt"/>
                        </a:rPr>
                        <a:t> children and youth</a:t>
                      </a:r>
                    </a:p>
                  </a:txBody>
                  <a:tcPr marL="4763" marR="4763" marT="4763" marB="0" anchor="ctr"/>
                </a:tc>
                <a:tc>
                  <a:txBody>
                    <a:bodyPr/>
                    <a:lstStyle/>
                    <a:p>
                      <a:pPr algn="ctr" fontAlgn="b">
                        <a:lnSpc>
                          <a:spcPts val="1600"/>
                        </a:lnSpc>
                      </a:pPr>
                      <a:r>
                        <a:rPr lang="en-US" sz="1700" b="1" i="0" u="none" strike="noStrike" dirty="0">
                          <a:solidFill>
                            <a:srgbClr val="000000"/>
                          </a:solidFill>
                          <a:effectLst/>
                          <a:latin typeface="+mj-lt"/>
                        </a:rPr>
                        <a:t>81%</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b">
                        <a:lnSpc>
                          <a:spcPts val="1600"/>
                        </a:lnSpc>
                      </a:pPr>
                      <a:r>
                        <a:rPr lang="en-US" sz="1700" b="0" i="0" u="none" strike="noStrike">
                          <a:solidFill>
                            <a:srgbClr val="000000"/>
                          </a:solidFill>
                          <a:effectLst/>
                          <a:latin typeface="+mj-lt"/>
                        </a:rPr>
                        <a:t>76%</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b">
                        <a:lnSpc>
                          <a:spcPts val="1600"/>
                        </a:lnSpc>
                      </a:pPr>
                      <a:r>
                        <a:rPr lang="en-US" sz="1700" b="0" i="0" u="none" strike="noStrike">
                          <a:solidFill>
                            <a:srgbClr val="000000"/>
                          </a:solidFill>
                          <a:effectLst/>
                          <a:latin typeface="+mj-lt"/>
                        </a:rPr>
                        <a:t>75%</a:t>
                      </a:r>
                    </a:p>
                  </a:txBody>
                  <a:tcPr marL="4763" marR="4763" marT="4763" marB="0" anchor="ctr"/>
                </a:tc>
                <a:tc>
                  <a:txBody>
                    <a:bodyPr/>
                    <a:lstStyle/>
                    <a:p>
                      <a:pPr algn="ctr" fontAlgn="b">
                        <a:lnSpc>
                          <a:spcPts val="1600"/>
                        </a:lnSpc>
                      </a:pPr>
                      <a:r>
                        <a:rPr lang="en-US" sz="1700" b="0" i="0" u="none" strike="noStrike">
                          <a:solidFill>
                            <a:srgbClr val="000000"/>
                          </a:solidFill>
                          <a:effectLst/>
                          <a:latin typeface="+mj-lt"/>
                        </a:rPr>
                        <a:t>78%</a:t>
                      </a:r>
                    </a:p>
                  </a:txBody>
                  <a:tcPr marL="4763" marR="4763" marT="4763" marB="0" anchor="ctr"/>
                </a:tc>
                <a:tc>
                  <a:txBody>
                    <a:bodyPr/>
                    <a:lstStyle/>
                    <a:p>
                      <a:pPr algn="ctr" fontAlgn="b">
                        <a:lnSpc>
                          <a:spcPts val="1600"/>
                        </a:lnSpc>
                      </a:pPr>
                      <a:r>
                        <a:rPr lang="en-US" sz="1700" b="0" i="0" u="none" strike="noStrike">
                          <a:solidFill>
                            <a:srgbClr val="000000"/>
                          </a:solidFill>
                          <a:effectLst/>
                          <a:latin typeface="+mj-lt"/>
                        </a:rPr>
                        <a:t>83%</a:t>
                      </a:r>
                    </a:p>
                  </a:txBody>
                  <a:tcPr marL="4763" marR="4763" marT="4763" marB="0" anchor="ctr"/>
                </a:tc>
                <a:extLst>
                  <a:ext uri="{0D108BD9-81ED-4DB2-BD59-A6C34878D82A}">
                    <a16:rowId xmlns:a16="http://schemas.microsoft.com/office/drawing/2014/main" val="967359862"/>
                  </a:ext>
                </a:extLst>
              </a:tr>
              <a:tr h="461524">
                <a:tc>
                  <a:txBody>
                    <a:bodyPr/>
                    <a:lstStyle/>
                    <a:p>
                      <a:pPr algn="ctr" fontAlgn="b">
                        <a:lnSpc>
                          <a:spcPts val="1600"/>
                        </a:lnSpc>
                      </a:pPr>
                      <a:r>
                        <a:rPr lang="en-US" sz="1700" b="0" i="0" u="none" strike="noStrike" dirty="0">
                          <a:solidFill>
                            <a:srgbClr val="000000"/>
                          </a:solidFill>
                          <a:effectLst/>
                          <a:latin typeface="+mj-lt"/>
                        </a:rPr>
                        <a:t>Offering afterschool programs for </a:t>
                      </a:r>
                    </a:p>
                    <a:p>
                      <a:pPr algn="ctr" fontAlgn="b">
                        <a:lnSpc>
                          <a:spcPts val="1600"/>
                        </a:lnSpc>
                      </a:pPr>
                      <a:r>
                        <a:rPr lang="en-US" sz="1700" b="0" i="0" u="none" strike="noStrike" dirty="0">
                          <a:solidFill>
                            <a:srgbClr val="000000"/>
                          </a:solidFill>
                          <a:effectLst/>
                          <a:latin typeface="+mj-lt"/>
                        </a:rPr>
                        <a:t>school-age children, like sports</a:t>
                      </a:r>
                    </a:p>
                  </a:txBody>
                  <a:tcPr marL="4763" marR="4763" marT="4763" marB="0" anchor="ctr"/>
                </a:tc>
                <a:tc>
                  <a:txBody>
                    <a:bodyPr/>
                    <a:lstStyle/>
                    <a:p>
                      <a:pPr algn="ctr" fontAlgn="b">
                        <a:lnSpc>
                          <a:spcPts val="1600"/>
                        </a:lnSpc>
                      </a:pPr>
                      <a:r>
                        <a:rPr lang="en-US" sz="1700" b="1" i="0" u="none" strike="noStrike">
                          <a:solidFill>
                            <a:srgbClr val="000000"/>
                          </a:solidFill>
                          <a:effectLst/>
                          <a:latin typeface="+mj-lt"/>
                        </a:rPr>
                        <a:t>80%</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b">
                        <a:lnSpc>
                          <a:spcPts val="1600"/>
                        </a:lnSpc>
                      </a:pPr>
                      <a:r>
                        <a:rPr lang="en-US" sz="1700" b="0" i="0" u="none" strike="noStrike">
                          <a:solidFill>
                            <a:srgbClr val="000000"/>
                          </a:solidFill>
                          <a:effectLst/>
                          <a:latin typeface="+mj-lt"/>
                        </a:rPr>
                        <a:t>71%</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b">
                        <a:lnSpc>
                          <a:spcPts val="1600"/>
                        </a:lnSpc>
                      </a:pPr>
                      <a:r>
                        <a:rPr lang="en-US" sz="1700" b="0" i="0" u="none" strike="noStrike">
                          <a:solidFill>
                            <a:srgbClr val="000000"/>
                          </a:solidFill>
                          <a:effectLst/>
                          <a:latin typeface="+mj-lt"/>
                        </a:rPr>
                        <a:t>80%</a:t>
                      </a:r>
                    </a:p>
                  </a:txBody>
                  <a:tcPr marL="4763" marR="4763" marT="4763" marB="0" anchor="ctr"/>
                </a:tc>
                <a:tc>
                  <a:txBody>
                    <a:bodyPr/>
                    <a:lstStyle/>
                    <a:p>
                      <a:pPr algn="ctr" fontAlgn="b">
                        <a:lnSpc>
                          <a:spcPts val="1600"/>
                        </a:lnSpc>
                      </a:pPr>
                      <a:r>
                        <a:rPr lang="en-US" sz="1700" b="0" i="0" u="none" strike="noStrike">
                          <a:solidFill>
                            <a:srgbClr val="000000"/>
                          </a:solidFill>
                          <a:effectLst/>
                          <a:latin typeface="+mj-lt"/>
                        </a:rPr>
                        <a:t>79%</a:t>
                      </a:r>
                    </a:p>
                  </a:txBody>
                  <a:tcPr marL="4763" marR="4763" marT="4763" marB="0" anchor="ctr"/>
                </a:tc>
                <a:tc>
                  <a:txBody>
                    <a:bodyPr/>
                    <a:lstStyle/>
                    <a:p>
                      <a:pPr algn="ctr" fontAlgn="b">
                        <a:lnSpc>
                          <a:spcPts val="1600"/>
                        </a:lnSpc>
                      </a:pPr>
                      <a:r>
                        <a:rPr lang="en-US" sz="1700" b="0" i="0" u="none" strike="noStrike">
                          <a:solidFill>
                            <a:srgbClr val="000000"/>
                          </a:solidFill>
                          <a:effectLst/>
                          <a:latin typeface="+mj-lt"/>
                        </a:rPr>
                        <a:t>83%</a:t>
                      </a:r>
                    </a:p>
                  </a:txBody>
                  <a:tcPr marL="4763" marR="4763" marT="4763" marB="0" anchor="ctr"/>
                </a:tc>
                <a:extLst>
                  <a:ext uri="{0D108BD9-81ED-4DB2-BD59-A6C34878D82A}">
                    <a16:rowId xmlns:a16="http://schemas.microsoft.com/office/drawing/2014/main" val="911618783"/>
                  </a:ext>
                </a:extLst>
              </a:tr>
              <a:tr h="233436">
                <a:tc>
                  <a:txBody>
                    <a:bodyPr/>
                    <a:lstStyle/>
                    <a:p>
                      <a:pPr algn="ctr" fontAlgn="b">
                        <a:lnSpc>
                          <a:spcPts val="1600"/>
                        </a:lnSpc>
                      </a:pPr>
                      <a:r>
                        <a:rPr lang="en-US" sz="1700" b="0" i="0" u="none" strike="noStrike" dirty="0">
                          <a:solidFill>
                            <a:srgbClr val="000000"/>
                          </a:solidFill>
                          <a:effectLst/>
                          <a:latin typeface="+mj-lt"/>
                        </a:rPr>
                        <a:t>Providing crisis intervention support for families</a:t>
                      </a:r>
                    </a:p>
                  </a:txBody>
                  <a:tcPr marL="4763" marR="4763" marT="4763" marB="0" anchor="ctr"/>
                </a:tc>
                <a:tc>
                  <a:txBody>
                    <a:bodyPr/>
                    <a:lstStyle/>
                    <a:p>
                      <a:pPr algn="ctr" fontAlgn="b">
                        <a:lnSpc>
                          <a:spcPts val="1600"/>
                        </a:lnSpc>
                      </a:pPr>
                      <a:r>
                        <a:rPr lang="en-US" sz="1700" b="1" i="0" u="none" strike="noStrike">
                          <a:solidFill>
                            <a:srgbClr val="000000"/>
                          </a:solidFill>
                          <a:effectLst/>
                          <a:latin typeface="+mj-lt"/>
                        </a:rPr>
                        <a:t>76%</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b">
                        <a:lnSpc>
                          <a:spcPts val="1600"/>
                        </a:lnSpc>
                      </a:pPr>
                      <a:r>
                        <a:rPr lang="en-US" sz="1700" b="0" i="0" u="none" strike="noStrike">
                          <a:solidFill>
                            <a:srgbClr val="000000"/>
                          </a:solidFill>
                          <a:effectLst/>
                          <a:latin typeface="+mj-lt"/>
                        </a:rPr>
                        <a:t>63%</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b">
                        <a:lnSpc>
                          <a:spcPts val="1600"/>
                        </a:lnSpc>
                      </a:pPr>
                      <a:r>
                        <a:rPr lang="en-US" sz="1700" b="0" i="0" u="none" strike="noStrike">
                          <a:solidFill>
                            <a:srgbClr val="000000"/>
                          </a:solidFill>
                          <a:effectLst/>
                          <a:latin typeface="+mj-lt"/>
                        </a:rPr>
                        <a:t>65%</a:t>
                      </a:r>
                    </a:p>
                  </a:txBody>
                  <a:tcPr marL="4763" marR="4763" marT="4763" marB="0" anchor="ctr"/>
                </a:tc>
                <a:tc>
                  <a:txBody>
                    <a:bodyPr/>
                    <a:lstStyle/>
                    <a:p>
                      <a:pPr algn="ctr" fontAlgn="b">
                        <a:lnSpc>
                          <a:spcPts val="1600"/>
                        </a:lnSpc>
                      </a:pPr>
                      <a:r>
                        <a:rPr lang="en-US" sz="1700" b="0" i="0" u="none" strike="noStrike">
                          <a:solidFill>
                            <a:srgbClr val="000000"/>
                          </a:solidFill>
                          <a:effectLst/>
                          <a:latin typeface="+mj-lt"/>
                        </a:rPr>
                        <a:t>81%</a:t>
                      </a:r>
                    </a:p>
                  </a:txBody>
                  <a:tcPr marL="4763" marR="4763" marT="4763" marB="0" anchor="ctr"/>
                </a:tc>
                <a:tc>
                  <a:txBody>
                    <a:bodyPr/>
                    <a:lstStyle/>
                    <a:p>
                      <a:pPr algn="ctr" fontAlgn="b">
                        <a:lnSpc>
                          <a:spcPts val="1600"/>
                        </a:lnSpc>
                      </a:pPr>
                      <a:r>
                        <a:rPr lang="en-US" sz="1700" b="0" i="0" u="none" strike="noStrike">
                          <a:solidFill>
                            <a:srgbClr val="000000"/>
                          </a:solidFill>
                          <a:effectLst/>
                          <a:latin typeface="+mj-lt"/>
                        </a:rPr>
                        <a:t>77%</a:t>
                      </a:r>
                    </a:p>
                  </a:txBody>
                  <a:tcPr marL="4763" marR="4763" marT="4763" marB="0" anchor="ctr"/>
                </a:tc>
                <a:extLst>
                  <a:ext uri="{0D108BD9-81ED-4DB2-BD59-A6C34878D82A}">
                    <a16:rowId xmlns:a16="http://schemas.microsoft.com/office/drawing/2014/main" val="3910646588"/>
                  </a:ext>
                </a:extLst>
              </a:tr>
              <a:tr h="233436">
                <a:tc>
                  <a:txBody>
                    <a:bodyPr/>
                    <a:lstStyle/>
                    <a:p>
                      <a:pPr algn="ctr" fontAlgn="b">
                        <a:lnSpc>
                          <a:spcPts val="1600"/>
                        </a:lnSpc>
                      </a:pPr>
                      <a:r>
                        <a:rPr lang="en-US" sz="1700" b="0" i="0" u="none" strike="noStrike" dirty="0">
                          <a:solidFill>
                            <a:srgbClr val="000000"/>
                          </a:solidFill>
                          <a:effectLst/>
                          <a:latin typeface="+mj-lt"/>
                        </a:rPr>
                        <a:t>Providing support to youth healing from trauma</a:t>
                      </a:r>
                    </a:p>
                  </a:txBody>
                  <a:tcPr marL="4763" marR="4763" marT="4763" marB="0" anchor="ctr"/>
                </a:tc>
                <a:tc>
                  <a:txBody>
                    <a:bodyPr/>
                    <a:lstStyle/>
                    <a:p>
                      <a:pPr algn="ctr" fontAlgn="b">
                        <a:lnSpc>
                          <a:spcPts val="1600"/>
                        </a:lnSpc>
                      </a:pPr>
                      <a:r>
                        <a:rPr lang="en-US" sz="1700" b="1" i="0" u="none" strike="noStrike">
                          <a:solidFill>
                            <a:srgbClr val="000000"/>
                          </a:solidFill>
                          <a:effectLst/>
                          <a:latin typeface="+mj-lt"/>
                        </a:rPr>
                        <a:t>75%</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b">
                        <a:lnSpc>
                          <a:spcPts val="1600"/>
                        </a:lnSpc>
                      </a:pPr>
                      <a:r>
                        <a:rPr lang="en-US" sz="1700" b="0" i="0" u="none" strike="noStrike">
                          <a:solidFill>
                            <a:srgbClr val="000000"/>
                          </a:solidFill>
                          <a:effectLst/>
                          <a:latin typeface="+mj-lt"/>
                        </a:rPr>
                        <a:t>72%</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b">
                        <a:lnSpc>
                          <a:spcPts val="1600"/>
                        </a:lnSpc>
                      </a:pPr>
                      <a:r>
                        <a:rPr lang="en-US" sz="1700" b="0" i="0" u="none" strike="noStrike">
                          <a:solidFill>
                            <a:srgbClr val="000000"/>
                          </a:solidFill>
                          <a:effectLst/>
                          <a:latin typeface="+mj-lt"/>
                        </a:rPr>
                        <a:t>80%</a:t>
                      </a:r>
                    </a:p>
                  </a:txBody>
                  <a:tcPr marL="4763" marR="4763" marT="4763" marB="0" anchor="ctr"/>
                </a:tc>
                <a:tc>
                  <a:txBody>
                    <a:bodyPr/>
                    <a:lstStyle/>
                    <a:p>
                      <a:pPr algn="ctr" fontAlgn="b">
                        <a:lnSpc>
                          <a:spcPts val="1600"/>
                        </a:lnSpc>
                      </a:pPr>
                      <a:r>
                        <a:rPr lang="en-US" sz="1700" b="0" i="0" u="none" strike="noStrike">
                          <a:solidFill>
                            <a:srgbClr val="000000"/>
                          </a:solidFill>
                          <a:effectLst/>
                          <a:latin typeface="+mj-lt"/>
                        </a:rPr>
                        <a:t>75%</a:t>
                      </a:r>
                    </a:p>
                  </a:txBody>
                  <a:tcPr marL="4763" marR="4763" marT="4763" marB="0" anchor="ctr"/>
                </a:tc>
                <a:tc>
                  <a:txBody>
                    <a:bodyPr/>
                    <a:lstStyle/>
                    <a:p>
                      <a:pPr algn="ctr" fontAlgn="b">
                        <a:lnSpc>
                          <a:spcPts val="1600"/>
                        </a:lnSpc>
                      </a:pPr>
                      <a:r>
                        <a:rPr lang="en-US" sz="1700" b="0" i="0" u="none" strike="noStrike">
                          <a:solidFill>
                            <a:srgbClr val="000000"/>
                          </a:solidFill>
                          <a:effectLst/>
                          <a:latin typeface="+mj-lt"/>
                        </a:rPr>
                        <a:t>79%</a:t>
                      </a:r>
                    </a:p>
                  </a:txBody>
                  <a:tcPr marL="4763" marR="4763" marT="4763" marB="0" anchor="ctr"/>
                </a:tc>
                <a:extLst>
                  <a:ext uri="{0D108BD9-81ED-4DB2-BD59-A6C34878D82A}">
                    <a16:rowId xmlns:a16="http://schemas.microsoft.com/office/drawing/2014/main" val="2803810122"/>
                  </a:ext>
                </a:extLst>
              </a:tr>
              <a:tr h="233436">
                <a:tc>
                  <a:txBody>
                    <a:bodyPr/>
                    <a:lstStyle/>
                    <a:p>
                      <a:pPr algn="ctr" fontAlgn="b">
                        <a:lnSpc>
                          <a:spcPts val="1600"/>
                        </a:lnSpc>
                      </a:pPr>
                      <a:r>
                        <a:rPr lang="en-US" sz="1700" b="0" i="0" u="none" strike="noStrike" dirty="0">
                          <a:solidFill>
                            <a:srgbClr val="000000"/>
                          </a:solidFill>
                          <a:effectLst/>
                          <a:latin typeface="+mj-lt"/>
                        </a:rPr>
                        <a:t>Programs for children and youth</a:t>
                      </a:r>
                    </a:p>
                  </a:txBody>
                  <a:tcPr marL="4763" marR="4763" marT="4763" marB="0" anchor="ctr"/>
                </a:tc>
                <a:tc>
                  <a:txBody>
                    <a:bodyPr/>
                    <a:lstStyle/>
                    <a:p>
                      <a:pPr algn="ctr" fontAlgn="b">
                        <a:lnSpc>
                          <a:spcPts val="1600"/>
                        </a:lnSpc>
                      </a:pPr>
                      <a:r>
                        <a:rPr lang="en-US" sz="1700" b="1" i="0" u="none" strike="noStrike">
                          <a:solidFill>
                            <a:srgbClr val="000000"/>
                          </a:solidFill>
                          <a:effectLst/>
                          <a:latin typeface="+mj-lt"/>
                        </a:rPr>
                        <a:t>75%</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b">
                        <a:lnSpc>
                          <a:spcPts val="1600"/>
                        </a:lnSpc>
                      </a:pPr>
                      <a:r>
                        <a:rPr lang="en-US" sz="1700" b="0" i="0" u="none" strike="noStrike">
                          <a:solidFill>
                            <a:srgbClr val="000000"/>
                          </a:solidFill>
                          <a:effectLst/>
                          <a:latin typeface="+mj-lt"/>
                        </a:rPr>
                        <a:t>59%</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b">
                        <a:lnSpc>
                          <a:spcPts val="1600"/>
                        </a:lnSpc>
                      </a:pPr>
                      <a:r>
                        <a:rPr lang="en-US" sz="1700" b="0" i="0" u="none" strike="noStrike">
                          <a:solidFill>
                            <a:srgbClr val="000000"/>
                          </a:solidFill>
                          <a:effectLst/>
                          <a:latin typeface="+mj-lt"/>
                        </a:rPr>
                        <a:t>68%</a:t>
                      </a:r>
                    </a:p>
                  </a:txBody>
                  <a:tcPr marL="4763" marR="4763" marT="4763" marB="0" anchor="ctr"/>
                </a:tc>
                <a:tc>
                  <a:txBody>
                    <a:bodyPr/>
                    <a:lstStyle/>
                    <a:p>
                      <a:pPr algn="ctr" fontAlgn="b">
                        <a:lnSpc>
                          <a:spcPts val="1600"/>
                        </a:lnSpc>
                      </a:pPr>
                      <a:r>
                        <a:rPr lang="en-US" sz="1700" b="0" i="0" u="none" strike="noStrike">
                          <a:solidFill>
                            <a:srgbClr val="000000"/>
                          </a:solidFill>
                          <a:effectLst/>
                          <a:latin typeface="+mj-lt"/>
                        </a:rPr>
                        <a:t>70%</a:t>
                      </a:r>
                    </a:p>
                  </a:txBody>
                  <a:tcPr marL="4763" marR="4763" marT="4763" marB="0" anchor="ctr"/>
                </a:tc>
                <a:tc>
                  <a:txBody>
                    <a:bodyPr/>
                    <a:lstStyle/>
                    <a:p>
                      <a:pPr algn="ctr" fontAlgn="b">
                        <a:lnSpc>
                          <a:spcPts val="1600"/>
                        </a:lnSpc>
                      </a:pPr>
                      <a:r>
                        <a:rPr lang="en-US" sz="1700" b="0" i="0" u="none" strike="noStrike">
                          <a:solidFill>
                            <a:srgbClr val="000000"/>
                          </a:solidFill>
                          <a:effectLst/>
                          <a:latin typeface="+mj-lt"/>
                        </a:rPr>
                        <a:t>87%</a:t>
                      </a:r>
                    </a:p>
                  </a:txBody>
                  <a:tcPr marL="4763" marR="4763" marT="4763" marB="0" anchor="ctr"/>
                </a:tc>
                <a:extLst>
                  <a:ext uri="{0D108BD9-81ED-4DB2-BD59-A6C34878D82A}">
                    <a16:rowId xmlns:a16="http://schemas.microsoft.com/office/drawing/2014/main" val="4246048080"/>
                  </a:ext>
                </a:extLst>
              </a:tr>
              <a:tr h="233436">
                <a:tc>
                  <a:txBody>
                    <a:bodyPr/>
                    <a:lstStyle/>
                    <a:p>
                      <a:pPr algn="ctr" fontAlgn="b">
                        <a:lnSpc>
                          <a:spcPts val="1600"/>
                        </a:lnSpc>
                      </a:pPr>
                      <a:r>
                        <a:rPr lang="en-US" sz="1700" b="0" i="0" u="none" strike="noStrike" dirty="0">
                          <a:solidFill>
                            <a:srgbClr val="000000"/>
                          </a:solidFill>
                          <a:effectLst/>
                          <a:latin typeface="+mj-lt"/>
                        </a:rPr>
                        <a:t>Providing violence prevention programs for youth</a:t>
                      </a:r>
                    </a:p>
                  </a:txBody>
                  <a:tcPr marL="4763" marR="4763" marT="4763" marB="0" anchor="ctr"/>
                </a:tc>
                <a:tc>
                  <a:txBody>
                    <a:bodyPr/>
                    <a:lstStyle/>
                    <a:p>
                      <a:pPr algn="ctr" fontAlgn="b">
                        <a:lnSpc>
                          <a:spcPts val="1600"/>
                        </a:lnSpc>
                      </a:pPr>
                      <a:r>
                        <a:rPr lang="en-US" sz="1700" b="1" i="0" u="none" strike="noStrike">
                          <a:solidFill>
                            <a:srgbClr val="000000"/>
                          </a:solidFill>
                          <a:effectLst/>
                          <a:latin typeface="+mj-lt"/>
                        </a:rPr>
                        <a:t>74%</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b">
                        <a:lnSpc>
                          <a:spcPts val="1600"/>
                        </a:lnSpc>
                      </a:pPr>
                      <a:r>
                        <a:rPr lang="en-US" sz="1700" b="0" i="0" u="none" strike="noStrike">
                          <a:solidFill>
                            <a:srgbClr val="000000"/>
                          </a:solidFill>
                          <a:effectLst/>
                          <a:latin typeface="+mj-lt"/>
                        </a:rPr>
                        <a:t>71%</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b">
                        <a:lnSpc>
                          <a:spcPts val="1600"/>
                        </a:lnSpc>
                      </a:pPr>
                      <a:r>
                        <a:rPr lang="en-US" sz="1700" b="0" i="0" u="none" strike="noStrike">
                          <a:solidFill>
                            <a:srgbClr val="000000"/>
                          </a:solidFill>
                          <a:effectLst/>
                          <a:latin typeface="+mj-lt"/>
                        </a:rPr>
                        <a:t>69%</a:t>
                      </a:r>
                    </a:p>
                  </a:txBody>
                  <a:tcPr marL="4763" marR="4763" marT="4763" marB="0" anchor="ctr"/>
                </a:tc>
                <a:tc>
                  <a:txBody>
                    <a:bodyPr/>
                    <a:lstStyle/>
                    <a:p>
                      <a:pPr algn="ctr" fontAlgn="b">
                        <a:lnSpc>
                          <a:spcPts val="1600"/>
                        </a:lnSpc>
                      </a:pPr>
                      <a:r>
                        <a:rPr lang="en-US" sz="1700" b="0" i="0" u="none" strike="noStrike">
                          <a:solidFill>
                            <a:srgbClr val="000000"/>
                          </a:solidFill>
                          <a:effectLst/>
                          <a:latin typeface="+mj-lt"/>
                        </a:rPr>
                        <a:t>74%</a:t>
                      </a:r>
                    </a:p>
                  </a:txBody>
                  <a:tcPr marL="4763" marR="4763" marT="4763" marB="0" anchor="ctr"/>
                </a:tc>
                <a:tc>
                  <a:txBody>
                    <a:bodyPr/>
                    <a:lstStyle/>
                    <a:p>
                      <a:pPr algn="ctr" fontAlgn="b">
                        <a:lnSpc>
                          <a:spcPts val="1600"/>
                        </a:lnSpc>
                      </a:pPr>
                      <a:r>
                        <a:rPr lang="en-US" sz="1700" b="0" i="0" u="none" strike="noStrike">
                          <a:solidFill>
                            <a:srgbClr val="000000"/>
                          </a:solidFill>
                          <a:effectLst/>
                          <a:latin typeface="+mj-lt"/>
                        </a:rPr>
                        <a:t>72%</a:t>
                      </a:r>
                    </a:p>
                  </a:txBody>
                  <a:tcPr marL="4763" marR="4763" marT="4763" marB="0" anchor="ctr"/>
                </a:tc>
                <a:extLst>
                  <a:ext uri="{0D108BD9-81ED-4DB2-BD59-A6C34878D82A}">
                    <a16:rowId xmlns:a16="http://schemas.microsoft.com/office/drawing/2014/main" val="873374224"/>
                  </a:ext>
                </a:extLst>
              </a:tr>
              <a:tr h="233436">
                <a:tc>
                  <a:txBody>
                    <a:bodyPr/>
                    <a:lstStyle/>
                    <a:p>
                      <a:pPr algn="ctr" fontAlgn="b">
                        <a:lnSpc>
                          <a:spcPts val="1600"/>
                        </a:lnSpc>
                      </a:pPr>
                      <a:r>
                        <a:rPr lang="en-US" sz="1700" b="0" i="0" u="none" strike="noStrike">
                          <a:solidFill>
                            <a:srgbClr val="000000"/>
                          </a:solidFill>
                          <a:effectLst/>
                          <a:latin typeface="+mj-lt"/>
                        </a:rPr>
                        <a:t>Providing affordable, high-quality childcare</a:t>
                      </a:r>
                    </a:p>
                  </a:txBody>
                  <a:tcPr marL="4763" marR="4763" marT="4763" marB="0" anchor="ctr"/>
                </a:tc>
                <a:tc>
                  <a:txBody>
                    <a:bodyPr/>
                    <a:lstStyle/>
                    <a:p>
                      <a:pPr algn="ctr" fontAlgn="b">
                        <a:lnSpc>
                          <a:spcPts val="1600"/>
                        </a:lnSpc>
                      </a:pPr>
                      <a:r>
                        <a:rPr lang="en-US" sz="1700" b="1" i="0" u="none" strike="noStrike">
                          <a:solidFill>
                            <a:srgbClr val="000000"/>
                          </a:solidFill>
                          <a:effectLst/>
                          <a:latin typeface="+mj-lt"/>
                        </a:rPr>
                        <a:t>74%</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b">
                        <a:lnSpc>
                          <a:spcPts val="1600"/>
                        </a:lnSpc>
                      </a:pPr>
                      <a:r>
                        <a:rPr lang="en-US" sz="1700" b="0" i="0" u="none" strike="noStrike">
                          <a:solidFill>
                            <a:srgbClr val="000000"/>
                          </a:solidFill>
                          <a:effectLst/>
                          <a:latin typeface="+mj-lt"/>
                        </a:rPr>
                        <a:t>72%</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b">
                        <a:lnSpc>
                          <a:spcPts val="1600"/>
                        </a:lnSpc>
                      </a:pPr>
                      <a:r>
                        <a:rPr lang="en-US" sz="1700" b="0" i="0" u="none" strike="noStrike">
                          <a:solidFill>
                            <a:srgbClr val="000000"/>
                          </a:solidFill>
                          <a:effectLst/>
                          <a:latin typeface="+mj-lt"/>
                        </a:rPr>
                        <a:t>61%</a:t>
                      </a:r>
                    </a:p>
                  </a:txBody>
                  <a:tcPr marL="4763" marR="4763" marT="4763" marB="0" anchor="ctr"/>
                </a:tc>
                <a:tc>
                  <a:txBody>
                    <a:bodyPr/>
                    <a:lstStyle/>
                    <a:p>
                      <a:pPr algn="ctr" fontAlgn="b">
                        <a:lnSpc>
                          <a:spcPts val="1600"/>
                        </a:lnSpc>
                      </a:pPr>
                      <a:r>
                        <a:rPr lang="en-US" sz="1700" b="0" i="0" u="none" strike="noStrike">
                          <a:solidFill>
                            <a:srgbClr val="000000"/>
                          </a:solidFill>
                          <a:effectLst/>
                          <a:latin typeface="+mj-lt"/>
                        </a:rPr>
                        <a:t>80%</a:t>
                      </a:r>
                    </a:p>
                  </a:txBody>
                  <a:tcPr marL="4763" marR="4763" marT="4763" marB="0" anchor="ctr"/>
                </a:tc>
                <a:tc>
                  <a:txBody>
                    <a:bodyPr/>
                    <a:lstStyle/>
                    <a:p>
                      <a:pPr algn="ctr" fontAlgn="b">
                        <a:lnSpc>
                          <a:spcPts val="1600"/>
                        </a:lnSpc>
                      </a:pPr>
                      <a:r>
                        <a:rPr lang="en-US" sz="1700" b="0" i="0" u="none" strike="noStrike">
                          <a:solidFill>
                            <a:srgbClr val="000000"/>
                          </a:solidFill>
                          <a:effectLst/>
                          <a:latin typeface="+mj-lt"/>
                        </a:rPr>
                        <a:t>87%</a:t>
                      </a:r>
                    </a:p>
                  </a:txBody>
                  <a:tcPr marL="4763" marR="4763" marT="4763" marB="0" anchor="ctr"/>
                </a:tc>
                <a:extLst>
                  <a:ext uri="{0D108BD9-81ED-4DB2-BD59-A6C34878D82A}">
                    <a16:rowId xmlns:a16="http://schemas.microsoft.com/office/drawing/2014/main" val="3199046777"/>
                  </a:ext>
                </a:extLst>
              </a:tr>
              <a:tr h="689614">
                <a:tc>
                  <a:txBody>
                    <a:bodyPr/>
                    <a:lstStyle/>
                    <a:p>
                      <a:pPr algn="ctr" fontAlgn="b">
                        <a:lnSpc>
                          <a:spcPts val="1600"/>
                        </a:lnSpc>
                      </a:pPr>
                      <a:r>
                        <a:rPr lang="en-US" sz="1700" b="0" i="0" u="none" strike="noStrike" dirty="0">
                          <a:solidFill>
                            <a:srgbClr val="000000"/>
                          </a:solidFill>
                          <a:effectLst/>
                          <a:latin typeface="+mj-lt"/>
                        </a:rPr>
                        <a:t>Paying better wages to attract and retain </a:t>
                      </a:r>
                    </a:p>
                    <a:p>
                      <a:pPr algn="ctr" fontAlgn="b">
                        <a:lnSpc>
                          <a:spcPts val="1600"/>
                        </a:lnSpc>
                      </a:pPr>
                      <a:r>
                        <a:rPr lang="en-US" sz="1700" b="0" i="0" u="none" strike="noStrike" dirty="0">
                          <a:solidFill>
                            <a:srgbClr val="000000"/>
                          </a:solidFill>
                          <a:effectLst/>
                          <a:latin typeface="+mj-lt"/>
                        </a:rPr>
                        <a:t>high-quality childcare providers and </a:t>
                      </a:r>
                    </a:p>
                    <a:p>
                      <a:pPr algn="ctr" fontAlgn="b">
                        <a:lnSpc>
                          <a:spcPts val="1600"/>
                        </a:lnSpc>
                      </a:pPr>
                      <a:r>
                        <a:rPr lang="en-US" sz="1700" b="0" i="0" u="none" strike="noStrike" dirty="0">
                          <a:solidFill>
                            <a:srgbClr val="000000"/>
                          </a:solidFill>
                          <a:effectLst/>
                          <a:latin typeface="+mj-lt"/>
                        </a:rPr>
                        <a:t>preschool teachers</a:t>
                      </a:r>
                    </a:p>
                  </a:txBody>
                  <a:tcPr marL="4763" marR="4763" marT="4763" marB="0" anchor="ctr"/>
                </a:tc>
                <a:tc>
                  <a:txBody>
                    <a:bodyPr/>
                    <a:lstStyle/>
                    <a:p>
                      <a:pPr algn="ctr" fontAlgn="b">
                        <a:lnSpc>
                          <a:spcPts val="1600"/>
                        </a:lnSpc>
                      </a:pPr>
                      <a:r>
                        <a:rPr lang="en-US" sz="1700" b="1" i="0" u="none" strike="noStrike" dirty="0">
                          <a:solidFill>
                            <a:srgbClr val="000000"/>
                          </a:solidFill>
                          <a:effectLst/>
                          <a:latin typeface="+mj-lt"/>
                        </a:rPr>
                        <a:t>72%</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b">
                        <a:lnSpc>
                          <a:spcPts val="1600"/>
                        </a:lnSpc>
                      </a:pPr>
                      <a:r>
                        <a:rPr lang="en-US" sz="1700" b="0" i="0" u="none" strike="noStrike">
                          <a:solidFill>
                            <a:srgbClr val="000000"/>
                          </a:solidFill>
                          <a:effectLst/>
                          <a:latin typeface="+mj-lt"/>
                        </a:rPr>
                        <a:t>78%</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b">
                        <a:lnSpc>
                          <a:spcPts val="1600"/>
                        </a:lnSpc>
                      </a:pPr>
                      <a:r>
                        <a:rPr lang="en-US" sz="1700" b="0" i="0" u="none" strike="noStrike">
                          <a:solidFill>
                            <a:srgbClr val="000000"/>
                          </a:solidFill>
                          <a:effectLst/>
                          <a:latin typeface="+mj-lt"/>
                        </a:rPr>
                        <a:t>69%</a:t>
                      </a:r>
                    </a:p>
                  </a:txBody>
                  <a:tcPr marL="4763" marR="4763" marT="4763" marB="0" anchor="ctr"/>
                </a:tc>
                <a:tc>
                  <a:txBody>
                    <a:bodyPr/>
                    <a:lstStyle/>
                    <a:p>
                      <a:pPr algn="ctr" fontAlgn="b">
                        <a:lnSpc>
                          <a:spcPts val="1600"/>
                        </a:lnSpc>
                      </a:pPr>
                      <a:r>
                        <a:rPr lang="en-US" sz="1700" b="0" i="0" u="none" strike="noStrike">
                          <a:solidFill>
                            <a:srgbClr val="000000"/>
                          </a:solidFill>
                          <a:effectLst/>
                          <a:latin typeface="+mj-lt"/>
                        </a:rPr>
                        <a:t>67%</a:t>
                      </a:r>
                    </a:p>
                  </a:txBody>
                  <a:tcPr marL="4763" marR="4763" marT="4763" marB="0" anchor="ctr"/>
                </a:tc>
                <a:tc>
                  <a:txBody>
                    <a:bodyPr/>
                    <a:lstStyle/>
                    <a:p>
                      <a:pPr algn="ctr" fontAlgn="b">
                        <a:lnSpc>
                          <a:spcPts val="1600"/>
                        </a:lnSpc>
                      </a:pPr>
                      <a:r>
                        <a:rPr lang="en-US" sz="1700" b="0" i="0" u="none" strike="noStrike">
                          <a:solidFill>
                            <a:srgbClr val="000000"/>
                          </a:solidFill>
                          <a:effectLst/>
                          <a:latin typeface="+mj-lt"/>
                        </a:rPr>
                        <a:t>63%</a:t>
                      </a:r>
                    </a:p>
                  </a:txBody>
                  <a:tcPr marL="4763" marR="4763" marT="4763" marB="0" anchor="ctr"/>
                </a:tc>
                <a:extLst>
                  <a:ext uri="{0D108BD9-81ED-4DB2-BD59-A6C34878D82A}">
                    <a16:rowId xmlns:a16="http://schemas.microsoft.com/office/drawing/2014/main" val="3662285353"/>
                  </a:ext>
                </a:extLst>
              </a:tr>
              <a:tr h="233436">
                <a:tc>
                  <a:txBody>
                    <a:bodyPr/>
                    <a:lstStyle/>
                    <a:p>
                      <a:pPr algn="ctr" fontAlgn="b">
                        <a:lnSpc>
                          <a:spcPts val="1600"/>
                        </a:lnSpc>
                      </a:pPr>
                      <a:r>
                        <a:rPr lang="en-US" sz="1700" b="0" i="0" u="none" strike="noStrike" dirty="0">
                          <a:solidFill>
                            <a:srgbClr val="000000"/>
                          </a:solidFill>
                          <a:effectLst/>
                          <a:latin typeface="+mj-lt"/>
                        </a:rPr>
                        <a:t>Preventing and reducing gun violence</a:t>
                      </a:r>
                    </a:p>
                  </a:txBody>
                  <a:tcPr marL="4763" marR="4763" marT="4763" marB="0" anchor="ctr"/>
                </a:tc>
                <a:tc>
                  <a:txBody>
                    <a:bodyPr/>
                    <a:lstStyle/>
                    <a:p>
                      <a:pPr algn="ctr" fontAlgn="b">
                        <a:lnSpc>
                          <a:spcPts val="1600"/>
                        </a:lnSpc>
                      </a:pPr>
                      <a:r>
                        <a:rPr lang="en-US" sz="1700" b="1" i="0" u="none" strike="noStrike">
                          <a:solidFill>
                            <a:srgbClr val="000000"/>
                          </a:solidFill>
                          <a:effectLst/>
                          <a:latin typeface="+mj-lt"/>
                        </a:rPr>
                        <a:t>68%</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b">
                        <a:lnSpc>
                          <a:spcPts val="1600"/>
                        </a:lnSpc>
                      </a:pPr>
                      <a:r>
                        <a:rPr lang="en-US" sz="1700" b="0" i="0" u="none" strike="noStrike">
                          <a:solidFill>
                            <a:srgbClr val="000000"/>
                          </a:solidFill>
                          <a:effectLst/>
                          <a:latin typeface="+mj-lt"/>
                        </a:rPr>
                        <a:t>60%</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b">
                        <a:lnSpc>
                          <a:spcPts val="1600"/>
                        </a:lnSpc>
                      </a:pPr>
                      <a:r>
                        <a:rPr lang="en-US" sz="1700" b="0" i="0" u="none" strike="noStrike">
                          <a:solidFill>
                            <a:srgbClr val="000000"/>
                          </a:solidFill>
                          <a:effectLst/>
                          <a:latin typeface="+mj-lt"/>
                        </a:rPr>
                        <a:t>63%</a:t>
                      </a:r>
                    </a:p>
                  </a:txBody>
                  <a:tcPr marL="4763" marR="4763" marT="4763" marB="0" anchor="ctr"/>
                </a:tc>
                <a:tc>
                  <a:txBody>
                    <a:bodyPr/>
                    <a:lstStyle/>
                    <a:p>
                      <a:pPr algn="ctr" fontAlgn="b">
                        <a:lnSpc>
                          <a:spcPts val="1600"/>
                        </a:lnSpc>
                      </a:pPr>
                      <a:r>
                        <a:rPr lang="en-US" sz="1700" b="0" i="0" u="none" strike="noStrike">
                          <a:solidFill>
                            <a:srgbClr val="000000"/>
                          </a:solidFill>
                          <a:effectLst/>
                          <a:latin typeface="+mj-lt"/>
                        </a:rPr>
                        <a:t>70%</a:t>
                      </a:r>
                    </a:p>
                  </a:txBody>
                  <a:tcPr marL="4763" marR="4763" marT="4763" marB="0" anchor="ctr"/>
                </a:tc>
                <a:tc>
                  <a:txBody>
                    <a:bodyPr/>
                    <a:lstStyle/>
                    <a:p>
                      <a:pPr algn="ctr" fontAlgn="b">
                        <a:lnSpc>
                          <a:spcPts val="1600"/>
                        </a:lnSpc>
                      </a:pPr>
                      <a:r>
                        <a:rPr lang="en-US" sz="1700" b="0" i="0" u="none" strike="noStrike">
                          <a:solidFill>
                            <a:srgbClr val="000000"/>
                          </a:solidFill>
                          <a:effectLst/>
                          <a:latin typeface="+mj-lt"/>
                        </a:rPr>
                        <a:t>55%</a:t>
                      </a:r>
                    </a:p>
                  </a:txBody>
                  <a:tcPr marL="4763" marR="4763" marT="4763" marB="0" anchor="ctr"/>
                </a:tc>
                <a:extLst>
                  <a:ext uri="{0D108BD9-81ED-4DB2-BD59-A6C34878D82A}">
                    <a16:rowId xmlns:a16="http://schemas.microsoft.com/office/drawing/2014/main" val="630459180"/>
                  </a:ext>
                </a:extLst>
              </a:tr>
              <a:tr h="233436">
                <a:tc>
                  <a:txBody>
                    <a:bodyPr/>
                    <a:lstStyle/>
                    <a:p>
                      <a:pPr algn="ctr" fontAlgn="b">
                        <a:lnSpc>
                          <a:spcPts val="1600"/>
                        </a:lnSpc>
                      </a:pPr>
                      <a:r>
                        <a:rPr lang="en-US" sz="1700" b="0" i="0" u="none" strike="noStrike" dirty="0">
                          <a:solidFill>
                            <a:srgbClr val="000000"/>
                          </a:solidFill>
                          <a:effectLst/>
                          <a:latin typeface="+mj-lt"/>
                        </a:rPr>
                        <a:t>Providing arts and cultural enrichment</a:t>
                      </a:r>
                    </a:p>
                  </a:txBody>
                  <a:tcPr marL="4763" marR="4763" marT="4763" marB="0" anchor="ctr"/>
                </a:tc>
                <a:tc>
                  <a:txBody>
                    <a:bodyPr/>
                    <a:lstStyle/>
                    <a:p>
                      <a:pPr algn="ctr" fontAlgn="b">
                        <a:lnSpc>
                          <a:spcPts val="1600"/>
                        </a:lnSpc>
                      </a:pPr>
                      <a:r>
                        <a:rPr lang="en-US" sz="1700" b="1" i="0" u="none" strike="noStrike" dirty="0">
                          <a:solidFill>
                            <a:srgbClr val="000000"/>
                          </a:solidFill>
                          <a:effectLst/>
                          <a:latin typeface="+mj-lt"/>
                        </a:rPr>
                        <a:t>68%</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b">
                        <a:lnSpc>
                          <a:spcPts val="1600"/>
                        </a:lnSpc>
                      </a:pPr>
                      <a:r>
                        <a:rPr lang="en-US" sz="1700" b="0" i="0" u="none" strike="noStrike">
                          <a:solidFill>
                            <a:srgbClr val="000000"/>
                          </a:solidFill>
                          <a:effectLst/>
                          <a:latin typeface="+mj-lt"/>
                        </a:rPr>
                        <a:t>59%</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b">
                        <a:lnSpc>
                          <a:spcPts val="1600"/>
                        </a:lnSpc>
                      </a:pPr>
                      <a:r>
                        <a:rPr lang="en-US" sz="1700" b="0" i="0" u="none" strike="noStrike">
                          <a:solidFill>
                            <a:srgbClr val="000000"/>
                          </a:solidFill>
                          <a:effectLst/>
                          <a:latin typeface="+mj-lt"/>
                        </a:rPr>
                        <a:t>63%</a:t>
                      </a:r>
                    </a:p>
                  </a:txBody>
                  <a:tcPr marL="4763" marR="4763" marT="4763" marB="0" anchor="ctr"/>
                </a:tc>
                <a:tc>
                  <a:txBody>
                    <a:bodyPr/>
                    <a:lstStyle/>
                    <a:p>
                      <a:pPr algn="ctr" fontAlgn="b">
                        <a:lnSpc>
                          <a:spcPts val="1600"/>
                        </a:lnSpc>
                      </a:pPr>
                      <a:r>
                        <a:rPr lang="en-US" sz="1700" b="0" i="0" u="none" strike="noStrike">
                          <a:solidFill>
                            <a:srgbClr val="000000"/>
                          </a:solidFill>
                          <a:effectLst/>
                          <a:latin typeface="+mj-lt"/>
                        </a:rPr>
                        <a:t>71%</a:t>
                      </a:r>
                    </a:p>
                  </a:txBody>
                  <a:tcPr marL="4763" marR="4763" marT="4763" marB="0" anchor="ctr"/>
                </a:tc>
                <a:tc>
                  <a:txBody>
                    <a:bodyPr/>
                    <a:lstStyle/>
                    <a:p>
                      <a:pPr algn="ctr" fontAlgn="b">
                        <a:lnSpc>
                          <a:spcPts val="1600"/>
                        </a:lnSpc>
                      </a:pPr>
                      <a:r>
                        <a:rPr lang="en-US" sz="1700" b="0" i="0" u="none" strike="noStrike" dirty="0">
                          <a:solidFill>
                            <a:srgbClr val="000000"/>
                          </a:solidFill>
                          <a:effectLst/>
                          <a:latin typeface="+mj-lt"/>
                        </a:rPr>
                        <a:t>74%</a:t>
                      </a:r>
                    </a:p>
                  </a:txBody>
                  <a:tcPr marL="4763" marR="4763" marT="4763" marB="0" anchor="ctr"/>
                </a:tc>
                <a:extLst>
                  <a:ext uri="{0D108BD9-81ED-4DB2-BD59-A6C34878D82A}">
                    <a16:rowId xmlns:a16="http://schemas.microsoft.com/office/drawing/2014/main" val="1448054582"/>
                  </a:ext>
                </a:extLst>
              </a:tr>
            </a:tbl>
          </a:graphicData>
        </a:graphic>
      </p:graphicFrame>
      <p:sp>
        <p:nvSpPr>
          <p:cNvPr id="7" name="Title 6">
            <a:extLst>
              <a:ext uri="{FF2B5EF4-FFF2-40B4-BE49-F238E27FC236}">
                <a16:creationId xmlns:a16="http://schemas.microsoft.com/office/drawing/2014/main" id="{D53A8422-0212-FFAB-6A8B-51577B3C0D12}"/>
              </a:ext>
            </a:extLst>
          </p:cNvPr>
          <p:cNvSpPr>
            <a:spLocks noGrp="1"/>
          </p:cNvSpPr>
          <p:nvPr>
            <p:ph type="title"/>
          </p:nvPr>
        </p:nvSpPr>
        <p:spPr>
          <a:xfrm>
            <a:off x="0" y="158876"/>
            <a:ext cx="9144000" cy="1118329"/>
          </a:xfrm>
        </p:spPr>
        <p:txBody>
          <a:bodyPr>
            <a:normAutofit/>
          </a:bodyPr>
          <a:lstStyle/>
          <a:p>
            <a:r>
              <a:rPr lang="en-US" sz="3200" dirty="0"/>
              <a:t>Regional Breakouts for Funding Priorities </a:t>
            </a:r>
            <a:r>
              <a:rPr lang="en-US" sz="3200" i="1" dirty="0"/>
              <a:t>(Continued)</a:t>
            </a:r>
            <a:endParaRPr lang="en-US" sz="3200" dirty="0"/>
          </a:p>
        </p:txBody>
      </p:sp>
      <p:sp>
        <p:nvSpPr>
          <p:cNvPr id="6" name="TextBox 5">
            <a:extLst>
              <a:ext uri="{FF2B5EF4-FFF2-40B4-BE49-F238E27FC236}">
                <a16:creationId xmlns:a16="http://schemas.microsoft.com/office/drawing/2014/main" id="{D574D5BB-D1B0-84C0-2412-4041166332D7}"/>
              </a:ext>
            </a:extLst>
          </p:cNvPr>
          <p:cNvSpPr txBox="1"/>
          <p:nvPr/>
        </p:nvSpPr>
        <p:spPr>
          <a:xfrm>
            <a:off x="0" y="603452"/>
            <a:ext cx="9128760" cy="338554"/>
          </a:xfrm>
          <a:prstGeom prst="rect">
            <a:avLst/>
          </a:prstGeom>
          <a:noFill/>
        </p:spPr>
        <p:txBody>
          <a:bodyPr wrap="square" rtlCol="0">
            <a:spAutoFit/>
          </a:bodyPr>
          <a:lstStyle/>
          <a:p>
            <a:pPr algn="ctr"/>
            <a:r>
              <a:rPr lang="en-US" sz="1600" i="1" dirty="0"/>
              <a:t>Extremely/Very Important</a:t>
            </a:r>
          </a:p>
        </p:txBody>
      </p:sp>
    </p:spTree>
    <p:extLst>
      <p:ext uri="{BB962C8B-B14F-4D97-AF65-F5344CB8AC3E}">
        <p14:creationId xmlns:p14="http://schemas.microsoft.com/office/powerpoint/2010/main" val="2348429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A7EE8BA-6626-4705-973D-E9D63A4C7BF8}"/>
              </a:ext>
            </a:extLst>
          </p:cNvPr>
          <p:cNvSpPr>
            <a:spLocks noGrp="1"/>
          </p:cNvSpPr>
          <p:nvPr>
            <p:ph type="body" sz="quarter" idx="10"/>
          </p:nvPr>
        </p:nvSpPr>
        <p:spPr/>
        <p:txBody>
          <a:bodyPr/>
          <a:lstStyle/>
          <a:p>
            <a:r>
              <a:rPr lang="en-US" dirty="0"/>
              <a:t>Q7. </a:t>
            </a:r>
            <a:r>
              <a:rPr lang="en-US" sz="1000" i="1" dirty="0">
                <a:effectLst/>
                <a:latin typeface="+mj-lt"/>
                <a:ea typeface="Times New Roman" panose="02020603050405020304" pitchFamily="18" charset="0"/>
                <a:cs typeface="Times New Roman" panose="02020603050405020304" pitchFamily="18" charset="0"/>
              </a:rPr>
              <a:t>I am going to read you a list of programs for children, youth, and families. Please tell me how important it is to you personally that each item be funded in your community: extremely important, very important, somewhat important, or not too important. </a:t>
            </a:r>
            <a:r>
              <a:rPr lang="en-US" dirty="0">
                <a:latin typeface="+mj-lt"/>
                <a:ea typeface="Times New Roman" panose="02020603050405020304" pitchFamily="18" charset="0"/>
                <a:cs typeface="Times New Roman" panose="02020603050405020304" pitchFamily="18" charset="0"/>
              </a:rPr>
              <a:t>Split Sample</a:t>
            </a:r>
            <a:endParaRPr lang="en-US" sz="1000" i="1" dirty="0">
              <a:latin typeface="+mj-lt"/>
            </a:endParaRPr>
          </a:p>
        </p:txBody>
      </p:sp>
      <p:graphicFrame>
        <p:nvGraphicFramePr>
          <p:cNvPr id="4" name="Table 4">
            <a:extLst>
              <a:ext uri="{FF2B5EF4-FFF2-40B4-BE49-F238E27FC236}">
                <a16:creationId xmlns:a16="http://schemas.microsoft.com/office/drawing/2014/main" id="{3AED89E7-B8F9-4D95-94ED-0CDCFA6D6884}"/>
              </a:ext>
            </a:extLst>
          </p:cNvPr>
          <p:cNvGraphicFramePr>
            <a:graphicFrameLocks noGrp="1"/>
          </p:cNvGraphicFramePr>
          <p:nvPr>
            <p:extLst>
              <p:ext uri="{D42A27DB-BD31-4B8C-83A1-F6EECF244321}">
                <p14:modId xmlns:p14="http://schemas.microsoft.com/office/powerpoint/2010/main" val="3363697912"/>
              </p:ext>
            </p:extLst>
          </p:nvPr>
        </p:nvGraphicFramePr>
        <p:xfrm>
          <a:off x="93495" y="1146793"/>
          <a:ext cx="8957011" cy="5054552"/>
        </p:xfrm>
        <a:graphic>
          <a:graphicData uri="http://schemas.openxmlformats.org/drawingml/2006/table">
            <a:tbl>
              <a:tblPr firstRow="1" bandRow="1">
                <a:tableStyleId>{93296810-A885-4BE3-A3E7-6D5BEEA58F35}</a:tableStyleId>
              </a:tblPr>
              <a:tblGrid>
                <a:gridCol w="4411393">
                  <a:extLst>
                    <a:ext uri="{9D8B030D-6E8A-4147-A177-3AD203B41FA5}">
                      <a16:colId xmlns:a16="http://schemas.microsoft.com/office/drawing/2014/main" val="2563863929"/>
                    </a:ext>
                  </a:extLst>
                </a:gridCol>
                <a:gridCol w="685254">
                  <a:extLst>
                    <a:ext uri="{9D8B030D-6E8A-4147-A177-3AD203B41FA5}">
                      <a16:colId xmlns:a16="http://schemas.microsoft.com/office/drawing/2014/main" val="1099831682"/>
                    </a:ext>
                  </a:extLst>
                </a:gridCol>
                <a:gridCol w="659087">
                  <a:extLst>
                    <a:ext uri="{9D8B030D-6E8A-4147-A177-3AD203B41FA5}">
                      <a16:colId xmlns:a16="http://schemas.microsoft.com/office/drawing/2014/main" val="2950452391"/>
                    </a:ext>
                  </a:extLst>
                </a:gridCol>
                <a:gridCol w="941552">
                  <a:extLst>
                    <a:ext uri="{9D8B030D-6E8A-4147-A177-3AD203B41FA5}">
                      <a16:colId xmlns:a16="http://schemas.microsoft.com/office/drawing/2014/main" val="2895830701"/>
                    </a:ext>
                  </a:extLst>
                </a:gridCol>
                <a:gridCol w="659087">
                  <a:extLst>
                    <a:ext uri="{9D8B030D-6E8A-4147-A177-3AD203B41FA5}">
                      <a16:colId xmlns:a16="http://schemas.microsoft.com/office/drawing/2014/main" val="1387612060"/>
                    </a:ext>
                  </a:extLst>
                </a:gridCol>
                <a:gridCol w="847397">
                  <a:extLst>
                    <a:ext uri="{9D8B030D-6E8A-4147-A177-3AD203B41FA5}">
                      <a16:colId xmlns:a16="http://schemas.microsoft.com/office/drawing/2014/main" val="2466832935"/>
                    </a:ext>
                  </a:extLst>
                </a:gridCol>
                <a:gridCol w="753241">
                  <a:extLst>
                    <a:ext uri="{9D8B030D-6E8A-4147-A177-3AD203B41FA5}">
                      <a16:colId xmlns:a16="http://schemas.microsoft.com/office/drawing/2014/main" val="971914008"/>
                    </a:ext>
                  </a:extLst>
                </a:gridCol>
              </a:tblGrid>
              <a:tr h="291316">
                <a:tc rowSpan="2">
                  <a:txBody>
                    <a:bodyPr/>
                    <a:lstStyle/>
                    <a:p>
                      <a:pPr algn="ctr">
                        <a:lnSpc>
                          <a:spcPts val="1600"/>
                        </a:lnSpc>
                      </a:pPr>
                      <a:r>
                        <a:rPr lang="en-US" sz="1700" dirty="0">
                          <a:solidFill>
                            <a:schemeClr val="bg1"/>
                          </a:solidFill>
                          <a:latin typeface="+mj-lt"/>
                        </a:rPr>
                        <a:t>Program</a:t>
                      </a:r>
                    </a:p>
                  </a:txBody>
                  <a:tcPr anchor="ctr">
                    <a:solidFill>
                      <a:schemeClr val="accent1"/>
                    </a:solidFill>
                  </a:tcPr>
                </a:tc>
                <a:tc rowSpan="2">
                  <a:txBody>
                    <a:bodyPr/>
                    <a:lstStyle/>
                    <a:p>
                      <a:pPr algn="ctr">
                        <a:lnSpc>
                          <a:spcPts val="1600"/>
                        </a:lnSpc>
                      </a:pPr>
                      <a:r>
                        <a:rPr lang="en-US" sz="1700" dirty="0">
                          <a:solidFill>
                            <a:schemeClr val="bg1"/>
                          </a:solidFill>
                          <a:latin typeface="+mj-lt"/>
                        </a:rPr>
                        <a:t>All Voters</a:t>
                      </a:r>
                    </a:p>
                  </a:txBody>
                  <a:tcPr marL="0" marR="0" marT="0" marB="0" anchor="ctr">
                    <a:lnR w="38100" cap="flat" cmpd="sng" algn="ctr">
                      <a:solidFill>
                        <a:schemeClr val="accent3"/>
                      </a:solidFill>
                      <a:prstDash val="solid"/>
                      <a:round/>
                      <a:headEnd type="none" w="med" len="med"/>
                      <a:tailEnd type="none" w="med" len="med"/>
                    </a:lnR>
                    <a:solidFill>
                      <a:schemeClr val="accent1"/>
                    </a:solidFill>
                  </a:tcPr>
                </a:tc>
                <a:tc gridSpan="5">
                  <a:txBody>
                    <a:bodyPr/>
                    <a:lstStyle/>
                    <a:p>
                      <a:pPr algn="ctr">
                        <a:lnSpc>
                          <a:spcPts val="1600"/>
                        </a:lnSpc>
                      </a:pPr>
                      <a:r>
                        <a:rPr lang="en-US" sz="1700" dirty="0">
                          <a:solidFill>
                            <a:schemeClr val="bg1"/>
                          </a:solidFill>
                          <a:latin typeface="+mj-lt"/>
                        </a:rPr>
                        <a:t>Race/Ethnicity</a:t>
                      </a:r>
                    </a:p>
                  </a:txBody>
                  <a:tcPr marT="0" marB="0" anchor="ctr">
                    <a:lnL w="381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solidFill>
                      <a:schemeClr val="accent1"/>
                    </a:solidFill>
                  </a:tcPr>
                </a:tc>
                <a:extLst>
                  <a:ext uri="{0D108BD9-81ED-4DB2-BD59-A6C34878D82A}">
                    <a16:rowId xmlns:a16="http://schemas.microsoft.com/office/drawing/2014/main" val="3190792292"/>
                  </a:ext>
                </a:extLst>
              </a:tr>
              <a:tr h="679738">
                <a:tc vMerge="1">
                  <a:txBody>
                    <a:bodyPr/>
                    <a:lstStyle/>
                    <a:p>
                      <a:endParaRPr lang="en-US" dirty="0"/>
                    </a:p>
                  </a:txBody>
                  <a:tcPr>
                    <a:solidFill>
                      <a:schemeClr val="accent1"/>
                    </a:solidFill>
                  </a:tcPr>
                </a:tc>
                <a:tc vMerge="1">
                  <a:txBody>
                    <a:bodyPr/>
                    <a:lstStyle/>
                    <a:p>
                      <a:endParaRPr lang="en-US" dirty="0"/>
                    </a:p>
                  </a:txBody>
                  <a:tcPr>
                    <a:solidFill>
                      <a:schemeClr val="accent1"/>
                    </a:solidFill>
                  </a:tcPr>
                </a:tc>
                <a:tc>
                  <a:txBody>
                    <a:bodyPr/>
                    <a:lstStyle/>
                    <a:p>
                      <a:pPr algn="ctr" fontAlgn="b">
                        <a:lnSpc>
                          <a:spcPts val="1600"/>
                        </a:lnSpc>
                      </a:pPr>
                      <a:r>
                        <a:rPr lang="en-US" sz="1600" b="1" i="0" u="none" strike="noStrike" dirty="0">
                          <a:solidFill>
                            <a:srgbClr val="000000"/>
                          </a:solidFill>
                          <a:effectLst/>
                          <a:latin typeface="+mj-lt"/>
                        </a:rPr>
                        <a:t>Latinos</a:t>
                      </a:r>
                    </a:p>
                  </a:txBody>
                  <a:tcPr marL="4763" marR="4763" marT="4763" marB="0" anchor="ctr">
                    <a:lnL w="381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ts val="1600"/>
                        </a:lnSpc>
                      </a:pPr>
                      <a:r>
                        <a:rPr lang="en-US" sz="1600" b="1" i="0" u="none" strike="noStrike" dirty="0">
                          <a:solidFill>
                            <a:srgbClr val="000000"/>
                          </a:solidFill>
                          <a:effectLst/>
                          <a:latin typeface="+mj-lt"/>
                        </a:rPr>
                        <a:t>African Americans</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ts val="1600"/>
                        </a:lnSpc>
                      </a:pPr>
                      <a:r>
                        <a:rPr lang="en-US" sz="1600" b="1" i="0" u="none" strike="noStrike" dirty="0">
                          <a:solidFill>
                            <a:srgbClr val="000000"/>
                          </a:solidFill>
                          <a:effectLst/>
                          <a:latin typeface="+mj-lt"/>
                        </a:rPr>
                        <a:t>Whites</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ts val="1600"/>
                        </a:lnSpc>
                      </a:pPr>
                      <a:r>
                        <a:rPr lang="en-US" sz="1600" b="1" i="0" u="none" strike="noStrike" dirty="0">
                          <a:solidFill>
                            <a:srgbClr val="000000"/>
                          </a:solidFill>
                          <a:effectLst/>
                          <a:latin typeface="+mj-lt"/>
                        </a:rPr>
                        <a:t>Asians/</a:t>
                      </a:r>
                    </a:p>
                    <a:p>
                      <a:pPr algn="ctr" fontAlgn="b">
                        <a:lnSpc>
                          <a:spcPts val="1600"/>
                        </a:lnSpc>
                      </a:pPr>
                      <a:r>
                        <a:rPr lang="en-US" sz="1600" b="1" i="0" u="none" strike="noStrike" dirty="0">
                          <a:solidFill>
                            <a:srgbClr val="000000"/>
                          </a:solidFill>
                          <a:effectLst/>
                          <a:latin typeface="+mj-lt"/>
                        </a:rPr>
                        <a:t>Pacific Islanders</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ts val="1600"/>
                        </a:lnSpc>
                      </a:pPr>
                      <a:r>
                        <a:rPr lang="en-US" sz="1600" b="1" i="1" u="none" strike="noStrike" dirty="0">
                          <a:solidFill>
                            <a:srgbClr val="000000"/>
                          </a:solidFill>
                          <a:effectLst/>
                          <a:latin typeface="+mj-lt"/>
                        </a:rPr>
                        <a:t>All Voters of Color</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792830917"/>
                  </a:ext>
                </a:extLst>
              </a:tr>
              <a:tr h="436638">
                <a:tc>
                  <a:txBody>
                    <a:bodyPr/>
                    <a:lstStyle/>
                    <a:p>
                      <a:pPr algn="ctr" fontAlgn="b">
                        <a:lnSpc>
                          <a:spcPts val="1600"/>
                        </a:lnSpc>
                      </a:pPr>
                      <a:r>
                        <a:rPr lang="en-US" sz="1700" b="0" i="0" u="none" strike="noStrike" dirty="0">
                          <a:solidFill>
                            <a:srgbClr val="000000"/>
                          </a:solidFill>
                          <a:effectLst/>
                          <a:latin typeface="+mj-lt"/>
                        </a:rPr>
                        <a:t>Protecting children from abuse, neglect </a:t>
                      </a:r>
                    </a:p>
                    <a:p>
                      <a:pPr algn="ctr" fontAlgn="b">
                        <a:lnSpc>
                          <a:spcPts val="1600"/>
                        </a:lnSpc>
                      </a:pPr>
                      <a:r>
                        <a:rPr lang="en-US" sz="1700" b="0" i="0" u="none" strike="noStrike" dirty="0">
                          <a:solidFill>
                            <a:srgbClr val="000000"/>
                          </a:solidFill>
                          <a:effectLst/>
                          <a:latin typeface="+mj-lt"/>
                        </a:rPr>
                        <a:t>and trafficking</a:t>
                      </a:r>
                    </a:p>
                  </a:txBody>
                  <a:tcPr marL="4763" marR="4763" marT="4763" marB="0" anchor="ctr"/>
                </a:tc>
                <a:tc>
                  <a:txBody>
                    <a:bodyPr/>
                    <a:lstStyle/>
                    <a:p>
                      <a:pPr algn="ctr" fontAlgn="b">
                        <a:lnSpc>
                          <a:spcPts val="1600"/>
                        </a:lnSpc>
                      </a:pPr>
                      <a:r>
                        <a:rPr lang="en-US" sz="1700" b="1" i="0" u="none" strike="noStrike" dirty="0">
                          <a:solidFill>
                            <a:srgbClr val="000000"/>
                          </a:solidFill>
                          <a:effectLst/>
                          <a:latin typeface="+mj-lt"/>
                          <a:ea typeface="Arial" panose="020B0604020202020204" pitchFamily="34" charset="0"/>
                        </a:rPr>
                        <a:t>92%</a:t>
                      </a:r>
                      <a:endParaRPr lang="en-US" sz="1700" b="1" i="0" u="none" strike="noStrike" dirty="0">
                        <a:solidFill>
                          <a:srgbClr val="000000"/>
                        </a:solidFill>
                        <a:effectLst/>
                        <a:latin typeface="+mj-lt"/>
                      </a:endParaRP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600"/>
                        </a:lnSpc>
                      </a:pPr>
                      <a:r>
                        <a:rPr lang="en-US" sz="1700" b="0" i="0" u="none" strike="noStrike" dirty="0">
                          <a:solidFill>
                            <a:srgbClr val="000000"/>
                          </a:solidFill>
                          <a:effectLst/>
                          <a:latin typeface="+mj-lt"/>
                          <a:ea typeface="Arial" panose="020B0604020202020204" pitchFamily="34" charset="0"/>
                        </a:rPr>
                        <a:t>95%</a:t>
                      </a:r>
                      <a:endParaRPr lang="en-US" sz="1700" b="0" i="0" u="none" strike="noStrike" dirty="0">
                        <a:solidFill>
                          <a:srgbClr val="000000"/>
                        </a:solidFill>
                        <a:effectLst/>
                        <a:latin typeface="+mj-lt"/>
                      </a:endParaRPr>
                    </a:p>
                  </a:txBody>
                  <a:tcPr marL="4763" marR="4763" marT="4763" marB="0" anchor="ctr">
                    <a:lnL w="38100" cap="flat" cmpd="sng" algn="ctr">
                      <a:solidFill>
                        <a:schemeClr val="accent3"/>
                      </a:solidFill>
                      <a:prstDash val="solid"/>
                      <a:round/>
                      <a:headEnd type="none" w="med" len="med"/>
                      <a:tailEnd type="none" w="med" len="med"/>
                    </a:lnL>
                    <a:lnT w="38100" cap="flat" cmpd="sng" algn="ctr">
                      <a:solidFill>
                        <a:schemeClr val="accent3"/>
                      </a:solidFill>
                      <a:prstDash val="solid"/>
                      <a:round/>
                      <a:headEnd type="none" w="med" len="med"/>
                      <a:tailEnd type="none" w="med" len="med"/>
                    </a:lnT>
                  </a:tcPr>
                </a:tc>
                <a:tc>
                  <a:txBody>
                    <a:bodyPr/>
                    <a:lstStyle/>
                    <a:p>
                      <a:pPr algn="ctr" fontAlgn="ctr">
                        <a:lnSpc>
                          <a:spcPts val="1600"/>
                        </a:lnSpc>
                      </a:pPr>
                      <a:r>
                        <a:rPr lang="en-US" sz="1700" b="0" i="0" u="none" strike="noStrike">
                          <a:solidFill>
                            <a:srgbClr val="000000"/>
                          </a:solidFill>
                          <a:effectLst/>
                          <a:latin typeface="+mj-lt"/>
                          <a:ea typeface="Arial" panose="020B0604020202020204" pitchFamily="34" charset="0"/>
                        </a:rPr>
                        <a:t>96%</a:t>
                      </a:r>
                      <a:endParaRPr lang="en-US" sz="17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ctr">
                        <a:lnSpc>
                          <a:spcPts val="1600"/>
                        </a:lnSpc>
                      </a:pPr>
                      <a:r>
                        <a:rPr lang="en-US" sz="1700" b="0" i="0" u="none" strike="noStrike">
                          <a:solidFill>
                            <a:srgbClr val="000000"/>
                          </a:solidFill>
                          <a:effectLst/>
                          <a:latin typeface="+mj-lt"/>
                          <a:ea typeface="Arial" panose="020B0604020202020204" pitchFamily="34" charset="0"/>
                        </a:rPr>
                        <a:t>91%</a:t>
                      </a:r>
                      <a:endParaRPr lang="en-US" sz="17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ctr">
                        <a:lnSpc>
                          <a:spcPts val="1600"/>
                        </a:lnSpc>
                      </a:pPr>
                      <a:r>
                        <a:rPr lang="en-US" sz="1700" b="0" i="0" u="none" strike="noStrike">
                          <a:solidFill>
                            <a:srgbClr val="000000"/>
                          </a:solidFill>
                          <a:effectLst/>
                          <a:latin typeface="+mj-lt"/>
                          <a:ea typeface="Arial" panose="020B0604020202020204" pitchFamily="34" charset="0"/>
                        </a:rPr>
                        <a:t>90%</a:t>
                      </a:r>
                      <a:endParaRPr lang="en-US" sz="17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ctr">
                        <a:lnSpc>
                          <a:spcPts val="1600"/>
                        </a:lnSpc>
                      </a:pPr>
                      <a:r>
                        <a:rPr lang="en-US" sz="1700" b="0" i="1" u="none" strike="noStrike" dirty="0">
                          <a:solidFill>
                            <a:srgbClr val="000000"/>
                          </a:solidFill>
                          <a:effectLst/>
                          <a:latin typeface="+mj-lt"/>
                          <a:ea typeface="Arial" panose="020B0604020202020204" pitchFamily="34" charset="0"/>
                        </a:rPr>
                        <a:t>93%</a:t>
                      </a:r>
                      <a:endParaRPr lang="en-US" sz="1700" b="0" i="1" u="none" strike="noStrike" dirty="0">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1963344676"/>
                  </a:ext>
                </a:extLst>
              </a:tr>
              <a:tr h="235684">
                <a:tc>
                  <a:txBody>
                    <a:bodyPr/>
                    <a:lstStyle/>
                    <a:p>
                      <a:pPr algn="ctr" fontAlgn="b">
                        <a:lnSpc>
                          <a:spcPts val="1600"/>
                        </a:lnSpc>
                      </a:pPr>
                      <a:r>
                        <a:rPr lang="en-US" sz="1700" b="0" i="0" u="none" strike="noStrike" dirty="0">
                          <a:solidFill>
                            <a:srgbClr val="000000"/>
                          </a:solidFill>
                          <a:effectLst/>
                          <a:latin typeface="+mj-lt"/>
                        </a:rPr>
                        <a:t>Providing career and job training for youth</a:t>
                      </a:r>
                    </a:p>
                  </a:txBody>
                  <a:tcPr marL="4763" marR="4763" marT="4763" marB="0" anchor="ctr"/>
                </a:tc>
                <a:tc>
                  <a:txBody>
                    <a:bodyPr/>
                    <a:lstStyle/>
                    <a:p>
                      <a:pPr algn="ctr" fontAlgn="b">
                        <a:lnSpc>
                          <a:spcPts val="1600"/>
                        </a:lnSpc>
                      </a:pPr>
                      <a:r>
                        <a:rPr lang="en-US" sz="1700" b="1" i="0" u="none" strike="noStrike">
                          <a:solidFill>
                            <a:srgbClr val="000000"/>
                          </a:solidFill>
                          <a:effectLst/>
                          <a:latin typeface="+mj-lt"/>
                          <a:ea typeface="Arial" panose="020B0604020202020204" pitchFamily="34" charset="0"/>
                        </a:rPr>
                        <a:t>87%</a:t>
                      </a:r>
                      <a:endParaRPr lang="en-US" sz="1700" b="1" i="0" u="none" strike="noStrike">
                        <a:solidFill>
                          <a:srgbClr val="000000"/>
                        </a:solidFill>
                        <a:effectLst/>
                        <a:latin typeface="+mj-lt"/>
                      </a:endParaRP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600"/>
                        </a:lnSpc>
                      </a:pPr>
                      <a:r>
                        <a:rPr lang="en-US" sz="1700" b="0" i="0" u="none" strike="noStrike">
                          <a:solidFill>
                            <a:srgbClr val="000000"/>
                          </a:solidFill>
                          <a:effectLst/>
                          <a:latin typeface="+mj-lt"/>
                          <a:ea typeface="Arial" panose="020B0604020202020204" pitchFamily="34" charset="0"/>
                        </a:rPr>
                        <a:t>90%</a:t>
                      </a:r>
                      <a:endParaRPr lang="en-US" sz="1700" b="0" i="0" u="none" strike="noStrike">
                        <a:solidFill>
                          <a:srgbClr val="000000"/>
                        </a:solidFill>
                        <a:effectLst/>
                        <a:latin typeface="+mj-lt"/>
                      </a:endParaRP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600"/>
                        </a:lnSpc>
                      </a:pPr>
                      <a:r>
                        <a:rPr lang="en-US" sz="1700" b="0" i="0" u="none" strike="noStrike">
                          <a:solidFill>
                            <a:srgbClr val="000000"/>
                          </a:solidFill>
                          <a:effectLst/>
                          <a:latin typeface="+mj-lt"/>
                        </a:rPr>
                        <a:t>94%</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83%</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89%</a:t>
                      </a:r>
                    </a:p>
                  </a:txBody>
                  <a:tcPr marL="4763" marR="4763" marT="4763" marB="0" anchor="ctr"/>
                </a:tc>
                <a:tc>
                  <a:txBody>
                    <a:bodyPr/>
                    <a:lstStyle/>
                    <a:p>
                      <a:pPr algn="ctr" fontAlgn="ctr">
                        <a:lnSpc>
                          <a:spcPts val="1600"/>
                        </a:lnSpc>
                      </a:pPr>
                      <a:r>
                        <a:rPr lang="en-US" sz="1700" b="0" i="1" u="none" strike="noStrike">
                          <a:solidFill>
                            <a:srgbClr val="000000"/>
                          </a:solidFill>
                          <a:effectLst/>
                          <a:latin typeface="+mj-lt"/>
                        </a:rPr>
                        <a:t>90%</a:t>
                      </a:r>
                    </a:p>
                  </a:txBody>
                  <a:tcPr marL="4763" marR="4763" marT="4763" marB="0" anchor="ctr"/>
                </a:tc>
                <a:extLst>
                  <a:ext uri="{0D108BD9-81ED-4DB2-BD59-A6C34878D82A}">
                    <a16:rowId xmlns:a16="http://schemas.microsoft.com/office/drawing/2014/main" val="650548173"/>
                  </a:ext>
                </a:extLst>
              </a:tr>
              <a:tr h="235684">
                <a:tc>
                  <a:txBody>
                    <a:bodyPr/>
                    <a:lstStyle/>
                    <a:p>
                      <a:pPr algn="ctr" fontAlgn="b">
                        <a:lnSpc>
                          <a:spcPts val="1600"/>
                        </a:lnSpc>
                      </a:pPr>
                      <a:r>
                        <a:rPr lang="en-US" sz="1700" b="0" i="0" u="none" strike="noStrike" dirty="0">
                          <a:solidFill>
                            <a:srgbClr val="000000"/>
                          </a:solidFill>
                          <a:effectLst/>
                          <a:latin typeface="+mj-lt"/>
                        </a:rPr>
                        <a:t>Providing support to homeless children and teens</a:t>
                      </a:r>
                    </a:p>
                  </a:txBody>
                  <a:tcPr marL="4763" marR="4763" marT="4763" marB="0" anchor="ctr"/>
                </a:tc>
                <a:tc>
                  <a:txBody>
                    <a:bodyPr/>
                    <a:lstStyle/>
                    <a:p>
                      <a:pPr algn="ctr" fontAlgn="b">
                        <a:lnSpc>
                          <a:spcPts val="1600"/>
                        </a:lnSpc>
                      </a:pPr>
                      <a:r>
                        <a:rPr lang="en-US" sz="1700" b="1" i="0" u="none" strike="noStrike" dirty="0">
                          <a:solidFill>
                            <a:srgbClr val="000000"/>
                          </a:solidFill>
                          <a:effectLst/>
                          <a:latin typeface="+mj-lt"/>
                        </a:rPr>
                        <a:t>81%</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600"/>
                        </a:lnSpc>
                      </a:pPr>
                      <a:r>
                        <a:rPr lang="en-US" sz="1700" b="0" i="0" u="none" strike="noStrike">
                          <a:solidFill>
                            <a:srgbClr val="000000"/>
                          </a:solidFill>
                          <a:effectLst/>
                          <a:latin typeface="+mj-lt"/>
                        </a:rPr>
                        <a:t>89%</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600"/>
                        </a:lnSpc>
                      </a:pPr>
                      <a:r>
                        <a:rPr lang="en-US" sz="1700" b="0" i="0" u="none" strike="noStrike">
                          <a:solidFill>
                            <a:srgbClr val="000000"/>
                          </a:solidFill>
                          <a:effectLst/>
                          <a:latin typeface="+mj-lt"/>
                        </a:rPr>
                        <a:t>85%</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84%</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77%</a:t>
                      </a:r>
                    </a:p>
                  </a:txBody>
                  <a:tcPr marL="4763" marR="4763" marT="4763" marB="0" anchor="ctr"/>
                </a:tc>
                <a:tc>
                  <a:txBody>
                    <a:bodyPr/>
                    <a:lstStyle/>
                    <a:p>
                      <a:pPr algn="ctr" fontAlgn="ctr">
                        <a:lnSpc>
                          <a:spcPts val="1600"/>
                        </a:lnSpc>
                      </a:pPr>
                      <a:r>
                        <a:rPr lang="en-US" sz="1700" b="0" i="1" u="none" strike="noStrike" dirty="0">
                          <a:solidFill>
                            <a:srgbClr val="000000"/>
                          </a:solidFill>
                          <a:effectLst/>
                          <a:latin typeface="+mj-lt"/>
                        </a:rPr>
                        <a:t>82%</a:t>
                      </a:r>
                    </a:p>
                  </a:txBody>
                  <a:tcPr marL="4763" marR="4763" marT="4763" marB="0" anchor="ctr"/>
                </a:tc>
                <a:extLst>
                  <a:ext uri="{0D108BD9-81ED-4DB2-BD59-A6C34878D82A}">
                    <a16:rowId xmlns:a16="http://schemas.microsoft.com/office/drawing/2014/main" val="790779060"/>
                  </a:ext>
                </a:extLst>
              </a:tr>
              <a:tr h="436638">
                <a:tc>
                  <a:txBody>
                    <a:bodyPr/>
                    <a:lstStyle/>
                    <a:p>
                      <a:pPr algn="ctr" fontAlgn="b">
                        <a:lnSpc>
                          <a:spcPts val="1600"/>
                        </a:lnSpc>
                      </a:pPr>
                      <a:r>
                        <a:rPr lang="en-US" sz="1700" b="0" i="0" u="none" strike="noStrike" dirty="0">
                          <a:solidFill>
                            <a:srgbClr val="000000"/>
                          </a:solidFill>
                          <a:effectLst/>
                          <a:latin typeface="+mj-lt"/>
                        </a:rPr>
                        <a:t>Providing mental health services to</a:t>
                      </a:r>
                    </a:p>
                    <a:p>
                      <a:pPr algn="ctr" fontAlgn="b">
                        <a:lnSpc>
                          <a:spcPts val="1600"/>
                        </a:lnSpc>
                      </a:pPr>
                      <a:r>
                        <a:rPr lang="en-US" sz="1700" b="0" i="0" u="none" strike="noStrike" dirty="0">
                          <a:solidFill>
                            <a:srgbClr val="000000"/>
                          </a:solidFill>
                          <a:effectLst/>
                          <a:latin typeface="+mj-lt"/>
                        </a:rPr>
                        <a:t> children and youth</a:t>
                      </a:r>
                    </a:p>
                  </a:txBody>
                  <a:tcPr marL="4763" marR="4763" marT="4763" marB="0" anchor="ctr"/>
                </a:tc>
                <a:tc>
                  <a:txBody>
                    <a:bodyPr/>
                    <a:lstStyle/>
                    <a:p>
                      <a:pPr algn="ctr" fontAlgn="b">
                        <a:lnSpc>
                          <a:spcPts val="1600"/>
                        </a:lnSpc>
                      </a:pPr>
                      <a:r>
                        <a:rPr lang="en-US" sz="1700" b="1" i="0" u="none" strike="noStrike" dirty="0">
                          <a:solidFill>
                            <a:srgbClr val="000000"/>
                          </a:solidFill>
                          <a:effectLst/>
                          <a:latin typeface="+mj-lt"/>
                        </a:rPr>
                        <a:t>81%</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600"/>
                        </a:lnSpc>
                      </a:pPr>
                      <a:r>
                        <a:rPr lang="en-US" sz="1700" b="0" i="0" u="none" strike="noStrike">
                          <a:solidFill>
                            <a:srgbClr val="000000"/>
                          </a:solidFill>
                          <a:effectLst/>
                          <a:latin typeface="+mj-lt"/>
                        </a:rPr>
                        <a:t>83%</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600"/>
                        </a:lnSpc>
                      </a:pPr>
                      <a:r>
                        <a:rPr lang="en-US" sz="1700" b="0" i="0" u="none" strike="noStrike">
                          <a:solidFill>
                            <a:srgbClr val="000000"/>
                          </a:solidFill>
                          <a:effectLst/>
                          <a:latin typeface="+mj-lt"/>
                        </a:rPr>
                        <a:t>85%</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81%</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81%</a:t>
                      </a:r>
                    </a:p>
                  </a:txBody>
                  <a:tcPr marL="4763" marR="4763" marT="4763" marB="0" anchor="ctr"/>
                </a:tc>
                <a:tc>
                  <a:txBody>
                    <a:bodyPr/>
                    <a:lstStyle/>
                    <a:p>
                      <a:pPr algn="ctr" fontAlgn="ctr">
                        <a:lnSpc>
                          <a:spcPts val="1600"/>
                        </a:lnSpc>
                      </a:pPr>
                      <a:r>
                        <a:rPr lang="en-US" sz="1700" b="0" i="1" u="none" strike="noStrike" dirty="0">
                          <a:solidFill>
                            <a:srgbClr val="000000"/>
                          </a:solidFill>
                          <a:effectLst/>
                          <a:latin typeface="+mj-lt"/>
                        </a:rPr>
                        <a:t>82%</a:t>
                      </a:r>
                    </a:p>
                  </a:txBody>
                  <a:tcPr marL="4763" marR="4763" marT="4763" marB="0" anchor="ctr"/>
                </a:tc>
                <a:extLst>
                  <a:ext uri="{0D108BD9-81ED-4DB2-BD59-A6C34878D82A}">
                    <a16:rowId xmlns:a16="http://schemas.microsoft.com/office/drawing/2014/main" val="967359862"/>
                  </a:ext>
                </a:extLst>
              </a:tr>
              <a:tr h="436638">
                <a:tc>
                  <a:txBody>
                    <a:bodyPr/>
                    <a:lstStyle/>
                    <a:p>
                      <a:pPr algn="ctr" fontAlgn="b">
                        <a:lnSpc>
                          <a:spcPts val="1600"/>
                        </a:lnSpc>
                      </a:pPr>
                      <a:r>
                        <a:rPr lang="en-US" sz="1700" b="0" i="0" u="none" strike="noStrike" dirty="0">
                          <a:solidFill>
                            <a:srgbClr val="000000"/>
                          </a:solidFill>
                          <a:effectLst/>
                          <a:latin typeface="+mj-lt"/>
                        </a:rPr>
                        <a:t>Offering afterschool programs for </a:t>
                      </a:r>
                    </a:p>
                    <a:p>
                      <a:pPr algn="ctr" fontAlgn="b">
                        <a:lnSpc>
                          <a:spcPts val="1600"/>
                        </a:lnSpc>
                      </a:pPr>
                      <a:r>
                        <a:rPr lang="en-US" sz="1700" b="0" i="0" u="none" strike="noStrike" dirty="0">
                          <a:solidFill>
                            <a:srgbClr val="000000"/>
                          </a:solidFill>
                          <a:effectLst/>
                          <a:latin typeface="+mj-lt"/>
                        </a:rPr>
                        <a:t>school-age children, like sports</a:t>
                      </a:r>
                    </a:p>
                  </a:txBody>
                  <a:tcPr marL="4763" marR="4763" marT="4763" marB="0" anchor="ctr"/>
                </a:tc>
                <a:tc>
                  <a:txBody>
                    <a:bodyPr/>
                    <a:lstStyle/>
                    <a:p>
                      <a:pPr algn="ctr" fontAlgn="b">
                        <a:lnSpc>
                          <a:spcPts val="1600"/>
                        </a:lnSpc>
                      </a:pPr>
                      <a:r>
                        <a:rPr lang="en-US" sz="1700" b="1" i="0" u="none" strike="noStrike">
                          <a:solidFill>
                            <a:srgbClr val="000000"/>
                          </a:solidFill>
                          <a:effectLst/>
                          <a:latin typeface="+mj-lt"/>
                        </a:rPr>
                        <a:t>80%</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600"/>
                        </a:lnSpc>
                      </a:pPr>
                      <a:r>
                        <a:rPr lang="en-US" sz="1700" b="0" i="0" u="none" strike="noStrike">
                          <a:solidFill>
                            <a:srgbClr val="000000"/>
                          </a:solidFill>
                          <a:effectLst/>
                          <a:latin typeface="+mj-lt"/>
                        </a:rPr>
                        <a:t>79%</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600"/>
                        </a:lnSpc>
                      </a:pPr>
                      <a:r>
                        <a:rPr lang="en-US" sz="1700" b="0" i="0" u="none" strike="noStrike">
                          <a:solidFill>
                            <a:srgbClr val="000000"/>
                          </a:solidFill>
                          <a:effectLst/>
                          <a:latin typeface="+mj-lt"/>
                        </a:rPr>
                        <a:t>85%</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81%</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80%</a:t>
                      </a:r>
                    </a:p>
                  </a:txBody>
                  <a:tcPr marL="4763" marR="4763" marT="4763" marB="0" anchor="ctr"/>
                </a:tc>
                <a:tc>
                  <a:txBody>
                    <a:bodyPr/>
                    <a:lstStyle/>
                    <a:p>
                      <a:pPr algn="ctr" fontAlgn="ctr">
                        <a:lnSpc>
                          <a:spcPts val="1600"/>
                        </a:lnSpc>
                      </a:pPr>
                      <a:r>
                        <a:rPr lang="en-US" sz="1700" b="0" i="1" u="none" strike="noStrike" dirty="0">
                          <a:solidFill>
                            <a:srgbClr val="000000"/>
                          </a:solidFill>
                          <a:effectLst/>
                          <a:latin typeface="+mj-lt"/>
                        </a:rPr>
                        <a:t>79%</a:t>
                      </a:r>
                    </a:p>
                  </a:txBody>
                  <a:tcPr marL="4763" marR="4763" marT="4763" marB="0" anchor="ctr"/>
                </a:tc>
                <a:extLst>
                  <a:ext uri="{0D108BD9-81ED-4DB2-BD59-A6C34878D82A}">
                    <a16:rowId xmlns:a16="http://schemas.microsoft.com/office/drawing/2014/main" val="911618783"/>
                  </a:ext>
                </a:extLst>
              </a:tr>
              <a:tr h="235684">
                <a:tc>
                  <a:txBody>
                    <a:bodyPr/>
                    <a:lstStyle/>
                    <a:p>
                      <a:pPr algn="ctr" fontAlgn="b">
                        <a:lnSpc>
                          <a:spcPts val="1600"/>
                        </a:lnSpc>
                      </a:pPr>
                      <a:r>
                        <a:rPr lang="en-US" sz="1700" b="0" i="0" u="none" strike="noStrike" dirty="0">
                          <a:solidFill>
                            <a:srgbClr val="000000"/>
                          </a:solidFill>
                          <a:effectLst/>
                          <a:latin typeface="+mj-lt"/>
                        </a:rPr>
                        <a:t>Providing crisis intervention support for families</a:t>
                      </a:r>
                    </a:p>
                  </a:txBody>
                  <a:tcPr marL="4763" marR="4763" marT="4763" marB="0" anchor="ctr"/>
                </a:tc>
                <a:tc>
                  <a:txBody>
                    <a:bodyPr/>
                    <a:lstStyle/>
                    <a:p>
                      <a:pPr algn="ctr" fontAlgn="b">
                        <a:lnSpc>
                          <a:spcPts val="1600"/>
                        </a:lnSpc>
                      </a:pPr>
                      <a:r>
                        <a:rPr lang="en-US" sz="1700" b="1" i="0" u="none" strike="noStrike">
                          <a:solidFill>
                            <a:srgbClr val="000000"/>
                          </a:solidFill>
                          <a:effectLst/>
                          <a:latin typeface="+mj-lt"/>
                        </a:rPr>
                        <a:t>76%</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600"/>
                        </a:lnSpc>
                      </a:pPr>
                      <a:r>
                        <a:rPr lang="en-US" sz="1700" b="0" i="0" u="none" strike="noStrike">
                          <a:solidFill>
                            <a:srgbClr val="000000"/>
                          </a:solidFill>
                          <a:effectLst/>
                          <a:latin typeface="+mj-lt"/>
                        </a:rPr>
                        <a:t>76%</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600"/>
                        </a:lnSpc>
                      </a:pPr>
                      <a:r>
                        <a:rPr lang="en-US" sz="1700" b="0" i="0" u="none" strike="noStrike">
                          <a:solidFill>
                            <a:srgbClr val="000000"/>
                          </a:solidFill>
                          <a:effectLst/>
                          <a:latin typeface="+mj-lt"/>
                        </a:rPr>
                        <a:t>77%</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78%</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74%</a:t>
                      </a:r>
                    </a:p>
                  </a:txBody>
                  <a:tcPr marL="4763" marR="4763" marT="4763" marB="0" anchor="ctr"/>
                </a:tc>
                <a:tc>
                  <a:txBody>
                    <a:bodyPr/>
                    <a:lstStyle/>
                    <a:p>
                      <a:pPr algn="ctr" fontAlgn="ctr">
                        <a:lnSpc>
                          <a:spcPts val="1600"/>
                        </a:lnSpc>
                      </a:pPr>
                      <a:r>
                        <a:rPr lang="en-US" sz="1700" b="0" i="1" u="none" strike="noStrike" dirty="0">
                          <a:solidFill>
                            <a:srgbClr val="000000"/>
                          </a:solidFill>
                          <a:effectLst/>
                          <a:latin typeface="+mj-lt"/>
                        </a:rPr>
                        <a:t>77%</a:t>
                      </a:r>
                    </a:p>
                  </a:txBody>
                  <a:tcPr marL="4763" marR="4763" marT="4763" marB="0" anchor="ctr"/>
                </a:tc>
                <a:extLst>
                  <a:ext uri="{0D108BD9-81ED-4DB2-BD59-A6C34878D82A}">
                    <a16:rowId xmlns:a16="http://schemas.microsoft.com/office/drawing/2014/main" val="3910646588"/>
                  </a:ext>
                </a:extLst>
              </a:tr>
              <a:tr h="235684">
                <a:tc>
                  <a:txBody>
                    <a:bodyPr/>
                    <a:lstStyle/>
                    <a:p>
                      <a:pPr algn="ctr" fontAlgn="b">
                        <a:lnSpc>
                          <a:spcPts val="1600"/>
                        </a:lnSpc>
                      </a:pPr>
                      <a:r>
                        <a:rPr lang="en-US" sz="1700" b="0" i="0" u="none" strike="noStrike" dirty="0">
                          <a:solidFill>
                            <a:srgbClr val="000000"/>
                          </a:solidFill>
                          <a:effectLst/>
                          <a:latin typeface="+mj-lt"/>
                        </a:rPr>
                        <a:t>Providing support to youth healing from trauma</a:t>
                      </a:r>
                    </a:p>
                  </a:txBody>
                  <a:tcPr marL="4763" marR="4763" marT="4763" marB="0" anchor="ctr"/>
                </a:tc>
                <a:tc>
                  <a:txBody>
                    <a:bodyPr/>
                    <a:lstStyle/>
                    <a:p>
                      <a:pPr algn="ctr" fontAlgn="b">
                        <a:lnSpc>
                          <a:spcPts val="1600"/>
                        </a:lnSpc>
                      </a:pPr>
                      <a:r>
                        <a:rPr lang="en-US" sz="1700" b="1" i="0" u="none" strike="noStrike">
                          <a:solidFill>
                            <a:srgbClr val="000000"/>
                          </a:solidFill>
                          <a:effectLst/>
                          <a:latin typeface="+mj-lt"/>
                        </a:rPr>
                        <a:t>75%</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600"/>
                        </a:lnSpc>
                      </a:pPr>
                      <a:r>
                        <a:rPr lang="en-US" sz="1700" b="0" i="0" u="none" strike="noStrike">
                          <a:solidFill>
                            <a:srgbClr val="000000"/>
                          </a:solidFill>
                          <a:effectLst/>
                          <a:latin typeface="+mj-lt"/>
                        </a:rPr>
                        <a:t>83%</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600"/>
                        </a:lnSpc>
                      </a:pPr>
                      <a:r>
                        <a:rPr lang="en-US" sz="1700" b="0" i="0" u="none" strike="noStrike">
                          <a:solidFill>
                            <a:srgbClr val="000000"/>
                          </a:solidFill>
                          <a:effectLst/>
                          <a:latin typeface="+mj-lt"/>
                        </a:rPr>
                        <a:t>84%</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78%</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71%</a:t>
                      </a:r>
                    </a:p>
                  </a:txBody>
                  <a:tcPr marL="4763" marR="4763" marT="4763" marB="0" anchor="ctr"/>
                </a:tc>
                <a:tc>
                  <a:txBody>
                    <a:bodyPr/>
                    <a:lstStyle/>
                    <a:p>
                      <a:pPr algn="ctr" fontAlgn="ctr">
                        <a:lnSpc>
                          <a:spcPts val="1600"/>
                        </a:lnSpc>
                      </a:pPr>
                      <a:r>
                        <a:rPr lang="en-US" sz="1700" b="0" i="1" u="none" strike="noStrike" dirty="0">
                          <a:solidFill>
                            <a:srgbClr val="000000"/>
                          </a:solidFill>
                          <a:effectLst/>
                          <a:latin typeface="+mj-lt"/>
                        </a:rPr>
                        <a:t>77%</a:t>
                      </a:r>
                    </a:p>
                  </a:txBody>
                  <a:tcPr marL="4763" marR="4763" marT="4763" marB="0" anchor="ctr"/>
                </a:tc>
                <a:extLst>
                  <a:ext uri="{0D108BD9-81ED-4DB2-BD59-A6C34878D82A}">
                    <a16:rowId xmlns:a16="http://schemas.microsoft.com/office/drawing/2014/main" val="2803810122"/>
                  </a:ext>
                </a:extLst>
              </a:tr>
              <a:tr h="235684">
                <a:tc>
                  <a:txBody>
                    <a:bodyPr/>
                    <a:lstStyle/>
                    <a:p>
                      <a:pPr algn="ctr" fontAlgn="b">
                        <a:lnSpc>
                          <a:spcPts val="1600"/>
                        </a:lnSpc>
                      </a:pPr>
                      <a:r>
                        <a:rPr lang="en-US" sz="1700" b="0" i="0" u="none" strike="noStrike" dirty="0">
                          <a:solidFill>
                            <a:srgbClr val="000000"/>
                          </a:solidFill>
                          <a:effectLst/>
                          <a:latin typeface="+mj-lt"/>
                        </a:rPr>
                        <a:t>Programs for children and youth</a:t>
                      </a:r>
                    </a:p>
                  </a:txBody>
                  <a:tcPr marL="4763" marR="4763" marT="4763" marB="0" anchor="ctr"/>
                </a:tc>
                <a:tc>
                  <a:txBody>
                    <a:bodyPr/>
                    <a:lstStyle/>
                    <a:p>
                      <a:pPr algn="ctr" fontAlgn="b">
                        <a:lnSpc>
                          <a:spcPts val="1600"/>
                        </a:lnSpc>
                      </a:pPr>
                      <a:r>
                        <a:rPr lang="en-US" sz="1700" b="1" i="0" u="none" strike="noStrike">
                          <a:solidFill>
                            <a:srgbClr val="000000"/>
                          </a:solidFill>
                          <a:effectLst/>
                          <a:latin typeface="+mj-lt"/>
                        </a:rPr>
                        <a:t>75%</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600"/>
                        </a:lnSpc>
                      </a:pPr>
                      <a:r>
                        <a:rPr lang="en-US" sz="1700" b="0" i="0" u="none" strike="noStrike">
                          <a:solidFill>
                            <a:srgbClr val="000000"/>
                          </a:solidFill>
                          <a:effectLst/>
                          <a:latin typeface="+mj-lt"/>
                        </a:rPr>
                        <a:t>74%</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600"/>
                        </a:lnSpc>
                      </a:pPr>
                      <a:r>
                        <a:rPr lang="en-US" sz="1700" b="0" i="0" u="none" strike="noStrike">
                          <a:solidFill>
                            <a:srgbClr val="000000"/>
                          </a:solidFill>
                          <a:effectLst/>
                          <a:latin typeface="+mj-lt"/>
                        </a:rPr>
                        <a:t>81%</a:t>
                      </a:r>
                    </a:p>
                  </a:txBody>
                  <a:tcPr marL="4763" marR="4763" marT="4763" marB="0" anchor="ctr"/>
                </a:tc>
                <a:tc>
                  <a:txBody>
                    <a:bodyPr/>
                    <a:lstStyle/>
                    <a:p>
                      <a:pPr algn="ctr" fontAlgn="ctr">
                        <a:lnSpc>
                          <a:spcPts val="1600"/>
                        </a:lnSpc>
                      </a:pPr>
                      <a:r>
                        <a:rPr lang="en-US" sz="1700" b="0" i="0" u="none" strike="noStrike" dirty="0">
                          <a:solidFill>
                            <a:srgbClr val="000000"/>
                          </a:solidFill>
                          <a:effectLst/>
                          <a:latin typeface="+mj-lt"/>
                        </a:rPr>
                        <a:t>74%</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77%</a:t>
                      </a:r>
                    </a:p>
                  </a:txBody>
                  <a:tcPr marL="4763" marR="4763" marT="4763" marB="0" anchor="ctr"/>
                </a:tc>
                <a:tc>
                  <a:txBody>
                    <a:bodyPr/>
                    <a:lstStyle/>
                    <a:p>
                      <a:pPr algn="ctr" fontAlgn="ctr">
                        <a:lnSpc>
                          <a:spcPts val="1600"/>
                        </a:lnSpc>
                      </a:pPr>
                      <a:r>
                        <a:rPr lang="en-US" sz="1700" b="0" i="1" u="none" strike="noStrike" dirty="0">
                          <a:solidFill>
                            <a:srgbClr val="000000"/>
                          </a:solidFill>
                          <a:effectLst/>
                          <a:latin typeface="+mj-lt"/>
                        </a:rPr>
                        <a:t>77%</a:t>
                      </a:r>
                    </a:p>
                  </a:txBody>
                  <a:tcPr marL="4763" marR="4763" marT="4763" marB="0" anchor="ctr"/>
                </a:tc>
                <a:extLst>
                  <a:ext uri="{0D108BD9-81ED-4DB2-BD59-A6C34878D82A}">
                    <a16:rowId xmlns:a16="http://schemas.microsoft.com/office/drawing/2014/main" val="4246048080"/>
                  </a:ext>
                </a:extLst>
              </a:tr>
              <a:tr h="235684">
                <a:tc>
                  <a:txBody>
                    <a:bodyPr/>
                    <a:lstStyle/>
                    <a:p>
                      <a:pPr algn="ctr" fontAlgn="b">
                        <a:lnSpc>
                          <a:spcPts val="1600"/>
                        </a:lnSpc>
                      </a:pPr>
                      <a:r>
                        <a:rPr lang="en-US" sz="1700" b="0" i="0" u="none" strike="noStrike" dirty="0">
                          <a:solidFill>
                            <a:srgbClr val="000000"/>
                          </a:solidFill>
                          <a:effectLst/>
                          <a:latin typeface="+mj-lt"/>
                        </a:rPr>
                        <a:t>Providing violence prevention programs for youth</a:t>
                      </a:r>
                    </a:p>
                  </a:txBody>
                  <a:tcPr marL="4763" marR="4763" marT="4763" marB="0" anchor="ctr"/>
                </a:tc>
                <a:tc>
                  <a:txBody>
                    <a:bodyPr/>
                    <a:lstStyle/>
                    <a:p>
                      <a:pPr algn="ctr" fontAlgn="b">
                        <a:lnSpc>
                          <a:spcPts val="1600"/>
                        </a:lnSpc>
                      </a:pPr>
                      <a:r>
                        <a:rPr lang="en-US" sz="1700" b="1" i="0" u="none" strike="noStrike">
                          <a:solidFill>
                            <a:srgbClr val="000000"/>
                          </a:solidFill>
                          <a:effectLst/>
                          <a:latin typeface="+mj-lt"/>
                        </a:rPr>
                        <a:t>74%</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600"/>
                        </a:lnSpc>
                      </a:pPr>
                      <a:r>
                        <a:rPr lang="en-US" sz="1700" b="0" i="0" u="none" strike="noStrike">
                          <a:solidFill>
                            <a:srgbClr val="000000"/>
                          </a:solidFill>
                          <a:effectLst/>
                          <a:latin typeface="+mj-lt"/>
                        </a:rPr>
                        <a:t>83%</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600"/>
                        </a:lnSpc>
                      </a:pPr>
                      <a:r>
                        <a:rPr lang="en-US" sz="1700" b="0" i="0" u="none" strike="noStrike">
                          <a:solidFill>
                            <a:srgbClr val="000000"/>
                          </a:solidFill>
                          <a:effectLst/>
                          <a:latin typeface="+mj-lt"/>
                        </a:rPr>
                        <a:t>75%</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74%</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87%</a:t>
                      </a:r>
                    </a:p>
                  </a:txBody>
                  <a:tcPr marL="4763" marR="4763" marT="4763" marB="0" anchor="ctr"/>
                </a:tc>
                <a:tc>
                  <a:txBody>
                    <a:bodyPr/>
                    <a:lstStyle/>
                    <a:p>
                      <a:pPr algn="ctr" fontAlgn="ctr">
                        <a:lnSpc>
                          <a:spcPts val="1600"/>
                        </a:lnSpc>
                      </a:pPr>
                      <a:r>
                        <a:rPr lang="en-US" sz="1700" b="0" i="1" u="none" strike="noStrike" dirty="0">
                          <a:solidFill>
                            <a:srgbClr val="000000"/>
                          </a:solidFill>
                          <a:effectLst/>
                          <a:latin typeface="+mj-lt"/>
                        </a:rPr>
                        <a:t>78%</a:t>
                      </a:r>
                    </a:p>
                  </a:txBody>
                  <a:tcPr marL="4763" marR="4763" marT="4763" marB="0" anchor="ctr"/>
                </a:tc>
                <a:extLst>
                  <a:ext uri="{0D108BD9-81ED-4DB2-BD59-A6C34878D82A}">
                    <a16:rowId xmlns:a16="http://schemas.microsoft.com/office/drawing/2014/main" val="873374224"/>
                  </a:ext>
                </a:extLst>
              </a:tr>
              <a:tr h="235684">
                <a:tc>
                  <a:txBody>
                    <a:bodyPr/>
                    <a:lstStyle/>
                    <a:p>
                      <a:pPr algn="ctr" fontAlgn="b">
                        <a:lnSpc>
                          <a:spcPts val="1600"/>
                        </a:lnSpc>
                      </a:pPr>
                      <a:r>
                        <a:rPr lang="en-US" sz="1700" b="0" i="0" u="none" strike="noStrike">
                          <a:solidFill>
                            <a:srgbClr val="000000"/>
                          </a:solidFill>
                          <a:effectLst/>
                          <a:latin typeface="+mj-lt"/>
                        </a:rPr>
                        <a:t>Providing affordable, high-quality childcare</a:t>
                      </a:r>
                    </a:p>
                  </a:txBody>
                  <a:tcPr marL="4763" marR="4763" marT="4763" marB="0" anchor="ctr"/>
                </a:tc>
                <a:tc>
                  <a:txBody>
                    <a:bodyPr/>
                    <a:lstStyle/>
                    <a:p>
                      <a:pPr algn="ctr" fontAlgn="b">
                        <a:lnSpc>
                          <a:spcPts val="1600"/>
                        </a:lnSpc>
                      </a:pPr>
                      <a:r>
                        <a:rPr lang="en-US" sz="1700" b="1" i="0" u="none" strike="noStrike">
                          <a:solidFill>
                            <a:srgbClr val="000000"/>
                          </a:solidFill>
                          <a:effectLst/>
                          <a:latin typeface="+mj-lt"/>
                        </a:rPr>
                        <a:t>74%</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600"/>
                        </a:lnSpc>
                      </a:pPr>
                      <a:r>
                        <a:rPr lang="en-US" sz="1700" b="0" i="0" u="none" strike="noStrike">
                          <a:solidFill>
                            <a:srgbClr val="000000"/>
                          </a:solidFill>
                          <a:effectLst/>
                          <a:latin typeface="+mj-lt"/>
                        </a:rPr>
                        <a:t>74%</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600"/>
                        </a:lnSpc>
                      </a:pPr>
                      <a:r>
                        <a:rPr lang="en-US" sz="1700" b="0" i="0" u="none" strike="noStrike">
                          <a:solidFill>
                            <a:srgbClr val="000000"/>
                          </a:solidFill>
                          <a:effectLst/>
                          <a:latin typeface="+mj-lt"/>
                        </a:rPr>
                        <a:t>76%</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78%</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74%</a:t>
                      </a:r>
                    </a:p>
                  </a:txBody>
                  <a:tcPr marL="4763" marR="4763" marT="4763" marB="0" anchor="ctr"/>
                </a:tc>
                <a:tc>
                  <a:txBody>
                    <a:bodyPr/>
                    <a:lstStyle/>
                    <a:p>
                      <a:pPr algn="ctr" fontAlgn="ctr">
                        <a:lnSpc>
                          <a:spcPts val="1600"/>
                        </a:lnSpc>
                      </a:pPr>
                      <a:r>
                        <a:rPr lang="en-US" sz="1700" b="0" i="1" u="none" strike="noStrike" dirty="0">
                          <a:solidFill>
                            <a:srgbClr val="000000"/>
                          </a:solidFill>
                          <a:effectLst/>
                          <a:latin typeface="+mj-lt"/>
                        </a:rPr>
                        <a:t>75%</a:t>
                      </a:r>
                    </a:p>
                  </a:txBody>
                  <a:tcPr marL="4763" marR="4763" marT="4763" marB="0" anchor="ctr"/>
                </a:tc>
                <a:extLst>
                  <a:ext uri="{0D108BD9-81ED-4DB2-BD59-A6C34878D82A}">
                    <a16:rowId xmlns:a16="http://schemas.microsoft.com/office/drawing/2014/main" val="3199046777"/>
                  </a:ext>
                </a:extLst>
              </a:tr>
              <a:tr h="652428">
                <a:tc>
                  <a:txBody>
                    <a:bodyPr/>
                    <a:lstStyle/>
                    <a:p>
                      <a:pPr algn="ctr" fontAlgn="b">
                        <a:lnSpc>
                          <a:spcPts val="1600"/>
                        </a:lnSpc>
                      </a:pPr>
                      <a:r>
                        <a:rPr lang="en-US" sz="1700" b="0" i="0" u="none" strike="noStrike" dirty="0">
                          <a:solidFill>
                            <a:srgbClr val="000000"/>
                          </a:solidFill>
                          <a:effectLst/>
                          <a:latin typeface="+mj-lt"/>
                        </a:rPr>
                        <a:t>Paying better wages to attract and retain </a:t>
                      </a:r>
                    </a:p>
                    <a:p>
                      <a:pPr algn="ctr" fontAlgn="b">
                        <a:lnSpc>
                          <a:spcPts val="1600"/>
                        </a:lnSpc>
                      </a:pPr>
                      <a:r>
                        <a:rPr lang="en-US" sz="1700" b="0" i="0" u="none" strike="noStrike" dirty="0">
                          <a:solidFill>
                            <a:srgbClr val="000000"/>
                          </a:solidFill>
                          <a:effectLst/>
                          <a:latin typeface="+mj-lt"/>
                        </a:rPr>
                        <a:t>high-quality childcare providers and </a:t>
                      </a:r>
                    </a:p>
                    <a:p>
                      <a:pPr algn="ctr" fontAlgn="b">
                        <a:lnSpc>
                          <a:spcPts val="1600"/>
                        </a:lnSpc>
                      </a:pPr>
                      <a:r>
                        <a:rPr lang="en-US" sz="1700" b="0" i="0" u="none" strike="noStrike" dirty="0">
                          <a:solidFill>
                            <a:srgbClr val="000000"/>
                          </a:solidFill>
                          <a:effectLst/>
                          <a:latin typeface="+mj-lt"/>
                        </a:rPr>
                        <a:t>preschool teachers</a:t>
                      </a:r>
                    </a:p>
                  </a:txBody>
                  <a:tcPr marL="4763" marR="4763" marT="4763" marB="0" anchor="ctr"/>
                </a:tc>
                <a:tc>
                  <a:txBody>
                    <a:bodyPr/>
                    <a:lstStyle/>
                    <a:p>
                      <a:pPr algn="ctr" fontAlgn="b">
                        <a:lnSpc>
                          <a:spcPts val="1600"/>
                        </a:lnSpc>
                      </a:pPr>
                      <a:r>
                        <a:rPr lang="en-US" sz="1700" b="1" i="0" u="none" strike="noStrike" dirty="0">
                          <a:solidFill>
                            <a:srgbClr val="000000"/>
                          </a:solidFill>
                          <a:effectLst/>
                          <a:latin typeface="+mj-lt"/>
                        </a:rPr>
                        <a:t>72%</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600"/>
                        </a:lnSpc>
                      </a:pPr>
                      <a:r>
                        <a:rPr lang="en-US" sz="1700" b="0" i="0" u="none" strike="noStrike">
                          <a:solidFill>
                            <a:srgbClr val="000000"/>
                          </a:solidFill>
                          <a:effectLst/>
                          <a:latin typeface="+mj-lt"/>
                        </a:rPr>
                        <a:t>79%</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600"/>
                        </a:lnSpc>
                      </a:pPr>
                      <a:r>
                        <a:rPr lang="en-US" sz="1700" b="0" i="0" u="none" strike="noStrike">
                          <a:solidFill>
                            <a:srgbClr val="000000"/>
                          </a:solidFill>
                          <a:effectLst/>
                          <a:latin typeface="+mj-lt"/>
                        </a:rPr>
                        <a:t>75%</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73%</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78%</a:t>
                      </a:r>
                    </a:p>
                  </a:txBody>
                  <a:tcPr marL="4763" marR="4763" marT="4763" marB="0" anchor="ctr"/>
                </a:tc>
                <a:tc>
                  <a:txBody>
                    <a:bodyPr/>
                    <a:lstStyle/>
                    <a:p>
                      <a:pPr algn="ctr" fontAlgn="ctr">
                        <a:lnSpc>
                          <a:spcPts val="1600"/>
                        </a:lnSpc>
                      </a:pPr>
                      <a:r>
                        <a:rPr lang="en-US" sz="1700" b="0" i="1" u="none" strike="noStrike" dirty="0">
                          <a:solidFill>
                            <a:srgbClr val="000000"/>
                          </a:solidFill>
                          <a:effectLst/>
                          <a:latin typeface="+mj-lt"/>
                        </a:rPr>
                        <a:t>75%</a:t>
                      </a:r>
                    </a:p>
                  </a:txBody>
                  <a:tcPr marL="4763" marR="4763" marT="4763" marB="0" anchor="ctr"/>
                </a:tc>
                <a:extLst>
                  <a:ext uri="{0D108BD9-81ED-4DB2-BD59-A6C34878D82A}">
                    <a16:rowId xmlns:a16="http://schemas.microsoft.com/office/drawing/2014/main" val="3662285353"/>
                  </a:ext>
                </a:extLst>
              </a:tr>
              <a:tr h="235684">
                <a:tc>
                  <a:txBody>
                    <a:bodyPr/>
                    <a:lstStyle/>
                    <a:p>
                      <a:pPr algn="ctr" fontAlgn="b">
                        <a:lnSpc>
                          <a:spcPts val="1600"/>
                        </a:lnSpc>
                      </a:pPr>
                      <a:r>
                        <a:rPr lang="en-US" sz="1700" b="0" i="0" u="none" strike="noStrike" dirty="0">
                          <a:solidFill>
                            <a:srgbClr val="000000"/>
                          </a:solidFill>
                          <a:effectLst/>
                          <a:latin typeface="+mj-lt"/>
                        </a:rPr>
                        <a:t>Preventing and reducing gun violence</a:t>
                      </a:r>
                    </a:p>
                  </a:txBody>
                  <a:tcPr marL="4763" marR="4763" marT="4763" marB="0" anchor="ctr"/>
                </a:tc>
                <a:tc>
                  <a:txBody>
                    <a:bodyPr/>
                    <a:lstStyle/>
                    <a:p>
                      <a:pPr algn="ctr" fontAlgn="b">
                        <a:lnSpc>
                          <a:spcPts val="1600"/>
                        </a:lnSpc>
                      </a:pPr>
                      <a:r>
                        <a:rPr lang="en-US" sz="1700" b="1" i="0" u="none" strike="noStrike">
                          <a:solidFill>
                            <a:srgbClr val="000000"/>
                          </a:solidFill>
                          <a:effectLst/>
                          <a:latin typeface="+mj-lt"/>
                        </a:rPr>
                        <a:t>68%</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600"/>
                        </a:lnSpc>
                      </a:pPr>
                      <a:r>
                        <a:rPr lang="en-US" sz="1700" b="0" i="0" u="none" strike="noStrike">
                          <a:solidFill>
                            <a:srgbClr val="000000"/>
                          </a:solidFill>
                          <a:effectLst/>
                          <a:latin typeface="+mj-lt"/>
                        </a:rPr>
                        <a:t>79%</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600"/>
                        </a:lnSpc>
                      </a:pPr>
                      <a:r>
                        <a:rPr lang="en-US" sz="1700" b="0" i="0" u="none" strike="noStrike">
                          <a:solidFill>
                            <a:srgbClr val="000000"/>
                          </a:solidFill>
                          <a:effectLst/>
                          <a:latin typeface="+mj-lt"/>
                        </a:rPr>
                        <a:t>66%</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70%</a:t>
                      </a:r>
                    </a:p>
                  </a:txBody>
                  <a:tcPr marL="4763" marR="4763" marT="4763" marB="0" anchor="ctr"/>
                </a:tc>
                <a:tc>
                  <a:txBody>
                    <a:bodyPr/>
                    <a:lstStyle/>
                    <a:p>
                      <a:pPr algn="ctr" fontAlgn="ctr">
                        <a:lnSpc>
                          <a:spcPts val="1600"/>
                        </a:lnSpc>
                      </a:pPr>
                      <a:r>
                        <a:rPr lang="en-US" sz="1700" b="0" i="0" u="none" strike="noStrike" dirty="0">
                          <a:solidFill>
                            <a:srgbClr val="000000"/>
                          </a:solidFill>
                          <a:effectLst/>
                          <a:latin typeface="+mj-lt"/>
                        </a:rPr>
                        <a:t>73%</a:t>
                      </a:r>
                    </a:p>
                  </a:txBody>
                  <a:tcPr marL="4763" marR="4763" marT="4763" marB="0" anchor="ctr"/>
                </a:tc>
                <a:tc>
                  <a:txBody>
                    <a:bodyPr/>
                    <a:lstStyle/>
                    <a:p>
                      <a:pPr algn="ctr" fontAlgn="ctr">
                        <a:lnSpc>
                          <a:spcPts val="1600"/>
                        </a:lnSpc>
                      </a:pPr>
                      <a:r>
                        <a:rPr lang="en-US" sz="1700" b="0" i="1" u="none" strike="noStrike" dirty="0">
                          <a:solidFill>
                            <a:srgbClr val="000000"/>
                          </a:solidFill>
                          <a:effectLst/>
                          <a:latin typeface="+mj-lt"/>
                        </a:rPr>
                        <a:t>70%</a:t>
                      </a:r>
                    </a:p>
                  </a:txBody>
                  <a:tcPr marL="4763" marR="4763" marT="4763" marB="0" anchor="ctr"/>
                </a:tc>
                <a:extLst>
                  <a:ext uri="{0D108BD9-81ED-4DB2-BD59-A6C34878D82A}">
                    <a16:rowId xmlns:a16="http://schemas.microsoft.com/office/drawing/2014/main" val="630459180"/>
                  </a:ext>
                </a:extLst>
              </a:tr>
              <a:tr h="235684">
                <a:tc>
                  <a:txBody>
                    <a:bodyPr/>
                    <a:lstStyle/>
                    <a:p>
                      <a:pPr algn="ctr" fontAlgn="b">
                        <a:lnSpc>
                          <a:spcPts val="1600"/>
                        </a:lnSpc>
                      </a:pPr>
                      <a:r>
                        <a:rPr lang="en-US" sz="1700" b="0" i="0" u="none" strike="noStrike" dirty="0">
                          <a:solidFill>
                            <a:srgbClr val="000000"/>
                          </a:solidFill>
                          <a:effectLst/>
                          <a:latin typeface="+mj-lt"/>
                        </a:rPr>
                        <a:t>Providing arts and cultural enrichment</a:t>
                      </a:r>
                    </a:p>
                  </a:txBody>
                  <a:tcPr marL="4763" marR="4763" marT="4763" marB="0" anchor="ctr"/>
                </a:tc>
                <a:tc>
                  <a:txBody>
                    <a:bodyPr/>
                    <a:lstStyle/>
                    <a:p>
                      <a:pPr algn="ctr" fontAlgn="b">
                        <a:lnSpc>
                          <a:spcPts val="1600"/>
                        </a:lnSpc>
                      </a:pPr>
                      <a:r>
                        <a:rPr lang="en-US" sz="1700" b="1" i="0" u="none" strike="noStrike" dirty="0">
                          <a:solidFill>
                            <a:srgbClr val="000000"/>
                          </a:solidFill>
                          <a:effectLst/>
                          <a:latin typeface="+mj-lt"/>
                        </a:rPr>
                        <a:t>68%</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600"/>
                        </a:lnSpc>
                      </a:pPr>
                      <a:r>
                        <a:rPr lang="en-US" sz="1700" b="0" i="0" u="none" strike="noStrike">
                          <a:solidFill>
                            <a:srgbClr val="000000"/>
                          </a:solidFill>
                          <a:effectLst/>
                          <a:latin typeface="+mj-lt"/>
                        </a:rPr>
                        <a:t>69%</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600"/>
                        </a:lnSpc>
                      </a:pPr>
                      <a:r>
                        <a:rPr lang="en-US" sz="1700" b="0" i="0" u="none" strike="noStrike">
                          <a:solidFill>
                            <a:srgbClr val="000000"/>
                          </a:solidFill>
                          <a:effectLst/>
                          <a:latin typeface="+mj-lt"/>
                        </a:rPr>
                        <a:t>50%</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76%</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59%</a:t>
                      </a:r>
                    </a:p>
                  </a:txBody>
                  <a:tcPr marL="4763" marR="4763" marT="4763" marB="0" anchor="ctr"/>
                </a:tc>
                <a:tc>
                  <a:txBody>
                    <a:bodyPr/>
                    <a:lstStyle/>
                    <a:p>
                      <a:pPr algn="ctr" fontAlgn="ctr">
                        <a:lnSpc>
                          <a:spcPts val="1600"/>
                        </a:lnSpc>
                      </a:pPr>
                      <a:r>
                        <a:rPr lang="en-US" sz="1700" b="0" i="1" u="none" strike="noStrike" dirty="0">
                          <a:solidFill>
                            <a:srgbClr val="000000"/>
                          </a:solidFill>
                          <a:effectLst/>
                          <a:latin typeface="+mj-lt"/>
                        </a:rPr>
                        <a:t>66%</a:t>
                      </a:r>
                    </a:p>
                  </a:txBody>
                  <a:tcPr marL="4763" marR="4763" marT="4763" marB="0" anchor="ctr"/>
                </a:tc>
                <a:extLst>
                  <a:ext uri="{0D108BD9-81ED-4DB2-BD59-A6C34878D82A}">
                    <a16:rowId xmlns:a16="http://schemas.microsoft.com/office/drawing/2014/main" val="1448054582"/>
                  </a:ext>
                </a:extLst>
              </a:tr>
            </a:tbl>
          </a:graphicData>
        </a:graphic>
      </p:graphicFrame>
      <p:sp>
        <p:nvSpPr>
          <p:cNvPr id="6" name="Title 5">
            <a:extLst>
              <a:ext uri="{FF2B5EF4-FFF2-40B4-BE49-F238E27FC236}">
                <a16:creationId xmlns:a16="http://schemas.microsoft.com/office/drawing/2014/main" id="{19D6ED2A-8EFB-8B6A-65AB-4029E80D6C8B}"/>
              </a:ext>
            </a:extLst>
          </p:cNvPr>
          <p:cNvSpPr>
            <a:spLocks noGrp="1"/>
          </p:cNvSpPr>
          <p:nvPr>
            <p:ph type="title"/>
          </p:nvPr>
        </p:nvSpPr>
        <p:spPr/>
        <p:txBody>
          <a:bodyPr/>
          <a:lstStyle/>
          <a:p>
            <a:r>
              <a:rPr lang="en-US" dirty="0"/>
              <a:t>Issue Concerns by Race/Ethnicity</a:t>
            </a:r>
          </a:p>
        </p:txBody>
      </p:sp>
      <p:sp>
        <p:nvSpPr>
          <p:cNvPr id="2" name="TextBox 1">
            <a:extLst>
              <a:ext uri="{FF2B5EF4-FFF2-40B4-BE49-F238E27FC236}">
                <a16:creationId xmlns:a16="http://schemas.microsoft.com/office/drawing/2014/main" id="{DCE5793A-91A7-4C4A-3265-88946D57C0F8}"/>
              </a:ext>
            </a:extLst>
          </p:cNvPr>
          <p:cNvSpPr txBox="1"/>
          <p:nvPr/>
        </p:nvSpPr>
        <p:spPr>
          <a:xfrm>
            <a:off x="0" y="804788"/>
            <a:ext cx="9128760" cy="338554"/>
          </a:xfrm>
          <a:prstGeom prst="rect">
            <a:avLst/>
          </a:prstGeom>
          <a:noFill/>
        </p:spPr>
        <p:txBody>
          <a:bodyPr wrap="square" rtlCol="0">
            <a:spAutoFit/>
          </a:bodyPr>
          <a:lstStyle/>
          <a:p>
            <a:pPr algn="ctr"/>
            <a:r>
              <a:rPr lang="en-US" sz="1600" i="1" dirty="0"/>
              <a:t>Extremely/Very Important</a:t>
            </a:r>
          </a:p>
        </p:txBody>
      </p:sp>
    </p:spTree>
    <p:extLst>
      <p:ext uri="{BB962C8B-B14F-4D97-AF65-F5344CB8AC3E}">
        <p14:creationId xmlns:p14="http://schemas.microsoft.com/office/powerpoint/2010/main" val="4046988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1EB0C54-358E-4CA7-B98D-6B1D701576D7}"/>
              </a:ext>
            </a:extLst>
          </p:cNvPr>
          <p:cNvSpPr>
            <a:spLocks noGrp="1"/>
          </p:cNvSpPr>
          <p:nvPr>
            <p:ph type="title"/>
          </p:nvPr>
        </p:nvSpPr>
        <p:spPr/>
        <p:txBody>
          <a:bodyPr/>
          <a:lstStyle/>
          <a:p>
            <a:r>
              <a:rPr lang="en-US" dirty="0"/>
              <a:t>Voters view youth living in poverty as the </a:t>
            </a:r>
            <a:br>
              <a:rPr lang="en-US" dirty="0"/>
            </a:br>
            <a:r>
              <a:rPr lang="en-US" dirty="0"/>
              <a:t>highest-priority population to assist.</a:t>
            </a:r>
          </a:p>
        </p:txBody>
      </p:sp>
      <p:sp>
        <p:nvSpPr>
          <p:cNvPr id="5" name="Text Placeholder 4">
            <a:extLst>
              <a:ext uri="{FF2B5EF4-FFF2-40B4-BE49-F238E27FC236}">
                <a16:creationId xmlns:a16="http://schemas.microsoft.com/office/drawing/2014/main" id="{4465FBAC-301D-48D1-9A2F-BE7867D0F7E0}"/>
              </a:ext>
            </a:extLst>
          </p:cNvPr>
          <p:cNvSpPr>
            <a:spLocks noGrp="1"/>
          </p:cNvSpPr>
          <p:nvPr>
            <p:ph type="body" sz="quarter" idx="10"/>
          </p:nvPr>
        </p:nvSpPr>
        <p:spPr/>
        <p:txBody>
          <a:bodyPr/>
          <a:lstStyle/>
          <a:p>
            <a:r>
              <a:rPr lang="en-US" dirty="0"/>
              <a:t>Q8. Split Sample</a:t>
            </a:r>
          </a:p>
        </p:txBody>
      </p:sp>
      <p:graphicFrame>
        <p:nvGraphicFramePr>
          <p:cNvPr id="4" name="Chart 3"/>
          <p:cNvGraphicFramePr/>
          <p:nvPr>
            <p:extLst>
              <p:ext uri="{D42A27DB-BD31-4B8C-83A1-F6EECF244321}">
                <p14:modId xmlns:p14="http://schemas.microsoft.com/office/powerpoint/2010/main" val="429207385"/>
              </p:ext>
            </p:extLst>
          </p:nvPr>
        </p:nvGraphicFramePr>
        <p:xfrm>
          <a:off x="0" y="2057400"/>
          <a:ext cx="7910423" cy="440239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p:cNvGraphicFramePr>
            <a:graphicFrameLocks noGrp="1"/>
          </p:cNvGraphicFramePr>
          <p:nvPr>
            <p:extLst>
              <p:ext uri="{D42A27DB-BD31-4B8C-83A1-F6EECF244321}">
                <p14:modId xmlns:p14="http://schemas.microsoft.com/office/powerpoint/2010/main" val="812282001"/>
              </p:ext>
            </p:extLst>
          </p:nvPr>
        </p:nvGraphicFramePr>
        <p:xfrm>
          <a:off x="7910423" y="2216042"/>
          <a:ext cx="1116791" cy="3763339"/>
        </p:xfrm>
        <a:graphic>
          <a:graphicData uri="http://schemas.openxmlformats.org/drawingml/2006/table">
            <a:tbl>
              <a:tblPr>
                <a:tableStyleId>{5C22544A-7EE6-4342-B048-85BDC9FD1C3A}</a:tableStyleId>
              </a:tblPr>
              <a:tblGrid>
                <a:gridCol w="1116791">
                  <a:extLst>
                    <a:ext uri="{9D8B030D-6E8A-4147-A177-3AD203B41FA5}">
                      <a16:colId xmlns:a16="http://schemas.microsoft.com/office/drawing/2014/main" val="365180995"/>
                    </a:ext>
                  </a:extLst>
                </a:gridCol>
              </a:tblGrid>
              <a:tr h="577128">
                <a:tc>
                  <a:txBody>
                    <a:bodyPr/>
                    <a:lstStyle/>
                    <a:p>
                      <a:pPr algn="ctr" fontAlgn="b"/>
                      <a:r>
                        <a:rPr lang="en-US" sz="1800" b="1" i="0" u="none" strike="noStrike" dirty="0">
                          <a:solidFill>
                            <a:schemeClr val="accent1"/>
                          </a:solidFill>
                          <a:effectLst/>
                          <a:latin typeface="Calibri" panose="020F0502020204030204" pitchFamily="34" charset="0"/>
                        </a:rPr>
                        <a:t>Total High Priority</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48089115"/>
                  </a:ext>
                </a:extLst>
              </a:tr>
              <a:tr h="323741">
                <a:tc>
                  <a:txBody>
                    <a:bodyPr/>
                    <a:lstStyle/>
                    <a:p>
                      <a:pPr algn="ctr" fontAlgn="b"/>
                      <a:r>
                        <a:rPr lang="en-US" sz="1800" b="1" i="0" u="none" strike="noStrike" dirty="0">
                          <a:solidFill>
                            <a:schemeClr val="accent1"/>
                          </a:solidFill>
                          <a:effectLst/>
                          <a:latin typeface="Calibri" panose="020F0502020204030204" pitchFamily="34" charset="0"/>
                        </a:rPr>
                        <a:t>78%</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7936812"/>
                  </a:ext>
                </a:extLst>
              </a:tr>
              <a:tr h="699715">
                <a:tc>
                  <a:txBody>
                    <a:bodyPr/>
                    <a:lstStyle/>
                    <a:p>
                      <a:pPr algn="ctr" fontAlgn="b"/>
                      <a:r>
                        <a:rPr lang="en-US" sz="1800" b="1" i="0" u="none" strike="noStrike">
                          <a:solidFill>
                            <a:schemeClr val="accent1"/>
                          </a:solidFill>
                          <a:effectLst/>
                          <a:latin typeface="Calibri" panose="020F0502020204030204" pitchFamily="34" charset="0"/>
                        </a:rPr>
                        <a:t>76%</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96691019"/>
                  </a:ext>
                </a:extLst>
              </a:tr>
              <a:tr h="731520">
                <a:tc>
                  <a:txBody>
                    <a:bodyPr/>
                    <a:lstStyle/>
                    <a:p>
                      <a:pPr algn="ctr" fontAlgn="b"/>
                      <a:r>
                        <a:rPr lang="en-US" sz="1800" b="1" i="0" u="none" strike="noStrike">
                          <a:solidFill>
                            <a:schemeClr val="accent1"/>
                          </a:solidFill>
                          <a:effectLst/>
                          <a:latin typeface="Calibri" panose="020F0502020204030204" pitchFamily="34" charset="0"/>
                        </a:rPr>
                        <a:t>74%</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72816184"/>
                  </a:ext>
                </a:extLst>
              </a:tr>
              <a:tr h="707666">
                <a:tc>
                  <a:txBody>
                    <a:bodyPr/>
                    <a:lstStyle/>
                    <a:p>
                      <a:pPr algn="ctr" fontAlgn="b"/>
                      <a:r>
                        <a:rPr lang="en-US" sz="1800" b="1" i="0" u="none" strike="noStrike" dirty="0">
                          <a:solidFill>
                            <a:schemeClr val="accent1"/>
                          </a:solidFill>
                          <a:effectLst/>
                          <a:latin typeface="Calibri" panose="020F0502020204030204" pitchFamily="34" charset="0"/>
                        </a:rPr>
                        <a:t>71%</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78226578"/>
                  </a:ext>
                </a:extLst>
              </a:tr>
              <a:tr h="723569">
                <a:tc>
                  <a:txBody>
                    <a:bodyPr/>
                    <a:lstStyle/>
                    <a:p>
                      <a:pPr algn="ctr" fontAlgn="b"/>
                      <a:r>
                        <a:rPr lang="en-US" sz="1800" b="1" i="0" u="none" strike="noStrike" dirty="0">
                          <a:solidFill>
                            <a:schemeClr val="accent1"/>
                          </a:solidFill>
                          <a:effectLst/>
                          <a:latin typeface="Calibri" panose="020F0502020204030204" pitchFamily="34" charset="0"/>
                        </a:rPr>
                        <a:t>68%</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46926597"/>
                  </a:ext>
                </a:extLst>
              </a:tr>
            </a:tbl>
          </a:graphicData>
        </a:graphic>
      </p:graphicFrame>
      <p:sp>
        <p:nvSpPr>
          <p:cNvPr id="9" name="TextBox 8">
            <a:extLst>
              <a:ext uri="{FF2B5EF4-FFF2-40B4-BE49-F238E27FC236}">
                <a16:creationId xmlns:a16="http://schemas.microsoft.com/office/drawing/2014/main" id="{C9F768AF-62C9-AA24-9DA9-619544D40396}"/>
              </a:ext>
            </a:extLst>
          </p:cNvPr>
          <p:cNvSpPr txBox="1"/>
          <p:nvPr/>
        </p:nvSpPr>
        <p:spPr>
          <a:xfrm>
            <a:off x="21167" y="1251051"/>
            <a:ext cx="9138284" cy="923330"/>
          </a:xfrm>
          <a:prstGeom prst="rect">
            <a:avLst/>
          </a:prstGeom>
          <a:noFill/>
        </p:spPr>
        <p:txBody>
          <a:bodyPr wrap="square">
            <a:spAutoFit/>
          </a:bodyPr>
          <a:lstStyle/>
          <a:p>
            <a:pPr algn="ctr"/>
            <a:r>
              <a:rPr lang="en-US" sz="1800" i="1" dirty="0">
                <a:effectLst/>
                <a:latin typeface="+mj-lt"/>
                <a:ea typeface="Times New Roman" panose="02020603050405020304" pitchFamily="18" charset="0"/>
                <a:cs typeface="Times New Roman" panose="02020603050405020304" pitchFamily="18" charset="0"/>
              </a:rPr>
              <a:t>I am going to read you a list of different groups of children and youth. Please tell me if you think expanding programs and services for that group of children and youth should be one of your community’s highest priorities, a high priority, a moderate priority, or a low priority. </a:t>
            </a:r>
            <a:endParaRPr lang="en-US" i="1" dirty="0">
              <a:latin typeface="+mj-lt"/>
            </a:endParaRPr>
          </a:p>
        </p:txBody>
      </p:sp>
    </p:spTree>
    <p:extLst>
      <p:ext uri="{BB962C8B-B14F-4D97-AF65-F5344CB8AC3E}">
        <p14:creationId xmlns:p14="http://schemas.microsoft.com/office/powerpoint/2010/main" val="24158262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1EB0C54-358E-4CA7-B98D-6B1D701576D7}"/>
              </a:ext>
            </a:extLst>
          </p:cNvPr>
          <p:cNvSpPr>
            <a:spLocks noGrp="1"/>
          </p:cNvSpPr>
          <p:nvPr>
            <p:ph type="title"/>
          </p:nvPr>
        </p:nvSpPr>
        <p:spPr/>
        <p:txBody>
          <a:bodyPr>
            <a:normAutofit fontScale="90000"/>
          </a:bodyPr>
          <a:lstStyle/>
          <a:p>
            <a:r>
              <a:rPr lang="en-US" dirty="0"/>
              <a:t>Voters are less likely to prioritize children from </a:t>
            </a:r>
            <a:br>
              <a:rPr lang="en-US" dirty="0"/>
            </a:br>
            <a:r>
              <a:rPr lang="en-US" dirty="0"/>
              <a:t>middle-class families, immigrant children and </a:t>
            </a:r>
            <a:br>
              <a:rPr lang="en-US" dirty="0"/>
            </a:br>
            <a:r>
              <a:rPr lang="en-US" dirty="0"/>
              <a:t>LGBTQ+ children.</a:t>
            </a:r>
          </a:p>
        </p:txBody>
      </p:sp>
      <p:sp>
        <p:nvSpPr>
          <p:cNvPr id="5" name="Text Placeholder 4">
            <a:extLst>
              <a:ext uri="{FF2B5EF4-FFF2-40B4-BE49-F238E27FC236}">
                <a16:creationId xmlns:a16="http://schemas.microsoft.com/office/drawing/2014/main" id="{4465FBAC-301D-48D1-9A2F-BE7867D0F7E0}"/>
              </a:ext>
            </a:extLst>
          </p:cNvPr>
          <p:cNvSpPr>
            <a:spLocks noGrp="1"/>
          </p:cNvSpPr>
          <p:nvPr>
            <p:ph type="body" sz="quarter" idx="10"/>
          </p:nvPr>
        </p:nvSpPr>
        <p:spPr/>
        <p:txBody>
          <a:bodyPr/>
          <a:lstStyle/>
          <a:p>
            <a:r>
              <a:rPr lang="en-US" dirty="0"/>
              <a:t>Q8. I am going to read you a list of different groups of children and youth. Please tell me if you think expanding programs and services for that group of children and youth should be one of your community’s highest priorities, a high priority, a moderate priority, or a low priority. Split Sample</a:t>
            </a:r>
          </a:p>
        </p:txBody>
      </p:sp>
      <p:graphicFrame>
        <p:nvGraphicFramePr>
          <p:cNvPr id="4" name="Chart 3"/>
          <p:cNvGraphicFramePr/>
          <p:nvPr>
            <p:extLst>
              <p:ext uri="{D42A27DB-BD31-4B8C-83A1-F6EECF244321}">
                <p14:modId xmlns:p14="http://schemas.microsoft.com/office/powerpoint/2010/main" val="2696212305"/>
              </p:ext>
            </p:extLst>
          </p:nvPr>
        </p:nvGraphicFramePr>
        <p:xfrm>
          <a:off x="0" y="1266825"/>
          <a:ext cx="7910423" cy="53358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144255250"/>
              </p:ext>
            </p:extLst>
          </p:nvPr>
        </p:nvGraphicFramePr>
        <p:xfrm>
          <a:off x="7910423" y="1554417"/>
          <a:ext cx="1116791" cy="4484433"/>
        </p:xfrm>
        <a:graphic>
          <a:graphicData uri="http://schemas.openxmlformats.org/drawingml/2006/table">
            <a:tbl>
              <a:tblPr>
                <a:tableStyleId>{5C22544A-7EE6-4342-B048-85BDC9FD1C3A}</a:tableStyleId>
              </a:tblPr>
              <a:tblGrid>
                <a:gridCol w="1116791">
                  <a:extLst>
                    <a:ext uri="{9D8B030D-6E8A-4147-A177-3AD203B41FA5}">
                      <a16:colId xmlns:a16="http://schemas.microsoft.com/office/drawing/2014/main" val="365180995"/>
                    </a:ext>
                  </a:extLst>
                </a:gridCol>
              </a:tblGrid>
              <a:tr h="379158">
                <a:tc>
                  <a:txBody>
                    <a:bodyPr/>
                    <a:lstStyle/>
                    <a:p>
                      <a:pPr algn="ctr" fontAlgn="b"/>
                      <a:r>
                        <a:rPr lang="en-US" sz="1800" b="1" i="0" u="none" strike="noStrike" dirty="0">
                          <a:solidFill>
                            <a:schemeClr val="accent1"/>
                          </a:solidFill>
                          <a:effectLst/>
                          <a:latin typeface="Calibri" panose="020F0502020204030204" pitchFamily="34" charset="0"/>
                        </a:rPr>
                        <a:t>Total High Priority</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48089115"/>
                  </a:ext>
                </a:extLst>
              </a:tr>
              <a:tr h="352758">
                <a:tc>
                  <a:txBody>
                    <a:bodyPr/>
                    <a:lstStyle/>
                    <a:p>
                      <a:pPr algn="ctr" fontAlgn="b"/>
                      <a:r>
                        <a:rPr lang="en-US" sz="1800" b="1" i="0" u="none" strike="noStrike" dirty="0">
                          <a:solidFill>
                            <a:schemeClr val="accent1"/>
                          </a:solidFill>
                          <a:effectLst/>
                          <a:latin typeface="Calibri" panose="020F0502020204030204" pitchFamily="34" charset="0"/>
                        </a:rPr>
                        <a:t>61%</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7936812"/>
                  </a:ext>
                </a:extLst>
              </a:tr>
              <a:tr h="701722">
                <a:tc>
                  <a:txBody>
                    <a:bodyPr/>
                    <a:lstStyle/>
                    <a:p>
                      <a:pPr algn="ctr" fontAlgn="b"/>
                      <a:r>
                        <a:rPr lang="en-US" sz="1800" b="1" i="0" u="none" strike="noStrike">
                          <a:solidFill>
                            <a:schemeClr val="accent1"/>
                          </a:solidFill>
                          <a:effectLst/>
                          <a:latin typeface="Calibri" panose="020F0502020204030204" pitchFamily="34" charset="0"/>
                        </a:rPr>
                        <a:t>60%</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85079570"/>
                  </a:ext>
                </a:extLst>
              </a:tr>
              <a:tr h="723900">
                <a:tc>
                  <a:txBody>
                    <a:bodyPr/>
                    <a:lstStyle/>
                    <a:p>
                      <a:pPr algn="ctr" fontAlgn="b"/>
                      <a:r>
                        <a:rPr lang="en-US" sz="1800" b="1" i="0" u="none" strike="noStrike">
                          <a:solidFill>
                            <a:schemeClr val="accent1"/>
                          </a:solidFill>
                          <a:effectLst/>
                          <a:latin typeface="Calibri" panose="020F0502020204030204" pitchFamily="34" charset="0"/>
                        </a:rPr>
                        <a:t>58%</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96691019"/>
                  </a:ext>
                </a:extLst>
              </a:tr>
              <a:tr h="723900">
                <a:tc>
                  <a:txBody>
                    <a:bodyPr/>
                    <a:lstStyle/>
                    <a:p>
                      <a:pPr algn="ctr" fontAlgn="b"/>
                      <a:r>
                        <a:rPr lang="en-US" sz="1800" b="1" i="0" u="none" strike="noStrike">
                          <a:solidFill>
                            <a:schemeClr val="accent1"/>
                          </a:solidFill>
                          <a:effectLst/>
                          <a:latin typeface="Calibri" panose="020F0502020204030204" pitchFamily="34" charset="0"/>
                        </a:rPr>
                        <a:t>48%</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72816184"/>
                  </a:ext>
                </a:extLst>
              </a:tr>
              <a:tr h="723900">
                <a:tc>
                  <a:txBody>
                    <a:bodyPr/>
                    <a:lstStyle/>
                    <a:p>
                      <a:pPr algn="ctr" fontAlgn="b"/>
                      <a:r>
                        <a:rPr lang="en-US" sz="1800" b="1" i="0" u="none" strike="noStrike">
                          <a:solidFill>
                            <a:schemeClr val="accent1"/>
                          </a:solidFill>
                          <a:effectLst/>
                          <a:latin typeface="Calibri" panose="020F0502020204030204" pitchFamily="34" charset="0"/>
                        </a:rPr>
                        <a:t>46%</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78226578"/>
                  </a:ext>
                </a:extLst>
              </a:tr>
              <a:tr h="704850">
                <a:tc>
                  <a:txBody>
                    <a:bodyPr/>
                    <a:lstStyle/>
                    <a:p>
                      <a:pPr algn="ctr" fontAlgn="b"/>
                      <a:r>
                        <a:rPr lang="en-US" sz="1800" b="1" i="0" u="none" strike="noStrike" dirty="0">
                          <a:solidFill>
                            <a:schemeClr val="accent1"/>
                          </a:solidFill>
                          <a:effectLst/>
                          <a:latin typeface="Calibri" panose="020F0502020204030204" pitchFamily="34" charset="0"/>
                        </a:rPr>
                        <a:t>42%</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46926597"/>
                  </a:ext>
                </a:extLst>
              </a:tr>
            </a:tbl>
          </a:graphicData>
        </a:graphic>
      </p:graphicFrame>
    </p:spTree>
    <p:extLst>
      <p:ext uri="{BB962C8B-B14F-4D97-AF65-F5344CB8AC3E}">
        <p14:creationId xmlns:p14="http://schemas.microsoft.com/office/powerpoint/2010/main" val="3081756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A7EE8BA-6626-4705-973D-E9D63A4C7BF8}"/>
              </a:ext>
            </a:extLst>
          </p:cNvPr>
          <p:cNvSpPr>
            <a:spLocks noGrp="1"/>
          </p:cNvSpPr>
          <p:nvPr>
            <p:ph type="body" sz="quarter" idx="10"/>
          </p:nvPr>
        </p:nvSpPr>
        <p:spPr/>
        <p:txBody>
          <a:bodyPr/>
          <a:lstStyle/>
          <a:p>
            <a:r>
              <a:rPr lang="en-US" dirty="0"/>
              <a:t>Q8. </a:t>
            </a:r>
            <a:r>
              <a:rPr lang="en-US" sz="1000" i="1" dirty="0">
                <a:effectLst/>
                <a:latin typeface="+mj-lt"/>
                <a:ea typeface="Times New Roman" panose="02020603050405020304" pitchFamily="18" charset="0"/>
                <a:cs typeface="Times New Roman" panose="02020603050405020304" pitchFamily="18" charset="0"/>
              </a:rPr>
              <a:t>I am going to read you a list of different groups of children and youth. Please tell me if you think expanding programs and services for that group of children and youth should be one of your community’s highest priorities, a high priority, a moderate priority, or a low priority. </a:t>
            </a:r>
            <a:r>
              <a:rPr lang="en-US" dirty="0"/>
              <a:t>Split Sample</a:t>
            </a:r>
          </a:p>
        </p:txBody>
      </p:sp>
      <p:graphicFrame>
        <p:nvGraphicFramePr>
          <p:cNvPr id="4" name="Table 4">
            <a:extLst>
              <a:ext uri="{FF2B5EF4-FFF2-40B4-BE49-F238E27FC236}">
                <a16:creationId xmlns:a16="http://schemas.microsoft.com/office/drawing/2014/main" id="{3AED89E7-B8F9-4D95-94ED-0CDCFA6D6884}"/>
              </a:ext>
            </a:extLst>
          </p:cNvPr>
          <p:cNvGraphicFramePr>
            <a:graphicFrameLocks noGrp="1"/>
          </p:cNvGraphicFramePr>
          <p:nvPr>
            <p:extLst>
              <p:ext uri="{D42A27DB-BD31-4B8C-83A1-F6EECF244321}">
                <p14:modId xmlns:p14="http://schemas.microsoft.com/office/powerpoint/2010/main" val="691170621"/>
              </p:ext>
            </p:extLst>
          </p:nvPr>
        </p:nvGraphicFramePr>
        <p:xfrm>
          <a:off x="137160" y="1269491"/>
          <a:ext cx="8869680" cy="4931855"/>
        </p:xfrm>
        <a:graphic>
          <a:graphicData uri="http://schemas.openxmlformats.org/drawingml/2006/table">
            <a:tbl>
              <a:tblPr firstRow="1" bandRow="1">
                <a:tableStyleId>{93296810-A885-4BE3-A3E7-6D5BEEA58F35}</a:tableStyleId>
              </a:tblPr>
              <a:tblGrid>
                <a:gridCol w="4297680">
                  <a:extLst>
                    <a:ext uri="{9D8B030D-6E8A-4147-A177-3AD203B41FA5}">
                      <a16:colId xmlns:a16="http://schemas.microsoft.com/office/drawing/2014/main" val="2563863929"/>
                    </a:ext>
                  </a:extLst>
                </a:gridCol>
                <a:gridCol w="822960">
                  <a:extLst>
                    <a:ext uri="{9D8B030D-6E8A-4147-A177-3AD203B41FA5}">
                      <a16:colId xmlns:a16="http://schemas.microsoft.com/office/drawing/2014/main" val="1099831682"/>
                    </a:ext>
                  </a:extLst>
                </a:gridCol>
                <a:gridCol w="822960">
                  <a:extLst>
                    <a:ext uri="{9D8B030D-6E8A-4147-A177-3AD203B41FA5}">
                      <a16:colId xmlns:a16="http://schemas.microsoft.com/office/drawing/2014/main" val="2950452391"/>
                    </a:ext>
                  </a:extLst>
                </a:gridCol>
                <a:gridCol w="822960">
                  <a:extLst>
                    <a:ext uri="{9D8B030D-6E8A-4147-A177-3AD203B41FA5}">
                      <a16:colId xmlns:a16="http://schemas.microsoft.com/office/drawing/2014/main" val="2895830701"/>
                    </a:ext>
                  </a:extLst>
                </a:gridCol>
                <a:gridCol w="822960">
                  <a:extLst>
                    <a:ext uri="{9D8B030D-6E8A-4147-A177-3AD203B41FA5}">
                      <a16:colId xmlns:a16="http://schemas.microsoft.com/office/drawing/2014/main" val="1387612060"/>
                    </a:ext>
                  </a:extLst>
                </a:gridCol>
                <a:gridCol w="640080">
                  <a:extLst>
                    <a:ext uri="{9D8B030D-6E8A-4147-A177-3AD203B41FA5}">
                      <a16:colId xmlns:a16="http://schemas.microsoft.com/office/drawing/2014/main" val="2466832935"/>
                    </a:ext>
                  </a:extLst>
                </a:gridCol>
                <a:gridCol w="640080">
                  <a:extLst>
                    <a:ext uri="{9D8B030D-6E8A-4147-A177-3AD203B41FA5}">
                      <a16:colId xmlns:a16="http://schemas.microsoft.com/office/drawing/2014/main" val="971914008"/>
                    </a:ext>
                  </a:extLst>
                </a:gridCol>
              </a:tblGrid>
              <a:tr h="300163">
                <a:tc rowSpan="2">
                  <a:txBody>
                    <a:bodyPr/>
                    <a:lstStyle/>
                    <a:p>
                      <a:pPr algn="ctr">
                        <a:lnSpc>
                          <a:spcPts val="1600"/>
                        </a:lnSpc>
                      </a:pPr>
                      <a:r>
                        <a:rPr lang="en-US" sz="1800" dirty="0">
                          <a:solidFill>
                            <a:schemeClr val="bg1"/>
                          </a:solidFill>
                          <a:latin typeface="+mj-lt"/>
                        </a:rPr>
                        <a:t>Group</a:t>
                      </a:r>
                    </a:p>
                  </a:txBody>
                  <a:tcPr anchor="ctr">
                    <a:solidFill>
                      <a:schemeClr val="accent1"/>
                    </a:solidFill>
                  </a:tcPr>
                </a:tc>
                <a:tc rowSpan="2">
                  <a:txBody>
                    <a:bodyPr/>
                    <a:lstStyle/>
                    <a:p>
                      <a:pPr algn="ctr">
                        <a:lnSpc>
                          <a:spcPts val="1600"/>
                        </a:lnSpc>
                      </a:pPr>
                      <a:r>
                        <a:rPr lang="en-US" sz="1800" dirty="0">
                          <a:solidFill>
                            <a:schemeClr val="bg1"/>
                          </a:solidFill>
                          <a:latin typeface="+mj-lt"/>
                        </a:rPr>
                        <a:t>All Voters</a:t>
                      </a:r>
                    </a:p>
                  </a:txBody>
                  <a:tcPr marT="0" marB="0" anchor="ctr">
                    <a:lnR w="38100" cap="flat" cmpd="sng" algn="ctr">
                      <a:solidFill>
                        <a:schemeClr val="accent3"/>
                      </a:solidFill>
                      <a:prstDash val="solid"/>
                      <a:round/>
                      <a:headEnd type="none" w="med" len="med"/>
                      <a:tailEnd type="none" w="med" len="med"/>
                    </a:lnR>
                    <a:solidFill>
                      <a:schemeClr val="accent1"/>
                    </a:solidFill>
                  </a:tcPr>
                </a:tc>
                <a:tc gridSpan="5">
                  <a:txBody>
                    <a:bodyPr/>
                    <a:lstStyle/>
                    <a:p>
                      <a:pPr algn="ctr">
                        <a:lnSpc>
                          <a:spcPts val="1600"/>
                        </a:lnSpc>
                      </a:pPr>
                      <a:r>
                        <a:rPr lang="en-US" sz="1800" dirty="0">
                          <a:solidFill>
                            <a:schemeClr val="bg1"/>
                          </a:solidFill>
                          <a:latin typeface="+mj-lt"/>
                        </a:rPr>
                        <a:t>Region</a:t>
                      </a:r>
                    </a:p>
                  </a:txBody>
                  <a:tcPr marT="0" marB="0" anchor="ctr">
                    <a:lnL w="381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solidFill>
                      <a:schemeClr val="accent1"/>
                    </a:solidFill>
                  </a:tcPr>
                </a:tc>
                <a:extLst>
                  <a:ext uri="{0D108BD9-81ED-4DB2-BD59-A6C34878D82A}">
                    <a16:rowId xmlns:a16="http://schemas.microsoft.com/office/drawing/2014/main" val="3190792292"/>
                  </a:ext>
                </a:extLst>
              </a:tr>
              <a:tr h="672241">
                <a:tc vMerge="1">
                  <a:txBody>
                    <a:bodyPr/>
                    <a:lstStyle/>
                    <a:p>
                      <a:endParaRPr lang="en-US" dirty="0"/>
                    </a:p>
                  </a:txBody>
                  <a:tcPr>
                    <a:solidFill>
                      <a:schemeClr val="accent1"/>
                    </a:solidFill>
                  </a:tcPr>
                </a:tc>
                <a:tc vMerge="1">
                  <a:txBody>
                    <a:bodyPr/>
                    <a:lstStyle/>
                    <a:p>
                      <a:endParaRPr lang="en-US" dirty="0"/>
                    </a:p>
                  </a:txBody>
                  <a:tcPr>
                    <a:solidFill>
                      <a:schemeClr val="accent1"/>
                    </a:solidFill>
                  </a:tcPr>
                </a:tc>
                <a:tc>
                  <a:txBody>
                    <a:bodyPr/>
                    <a:lstStyle/>
                    <a:p>
                      <a:pPr algn="ctr" fontAlgn="b">
                        <a:lnSpc>
                          <a:spcPts val="1600"/>
                        </a:lnSpc>
                      </a:pPr>
                      <a:r>
                        <a:rPr lang="en-US" sz="1800" b="1" i="0" u="none" strike="noStrike" dirty="0">
                          <a:solidFill>
                            <a:srgbClr val="000000"/>
                          </a:solidFill>
                          <a:effectLst/>
                          <a:latin typeface="+mj-lt"/>
                        </a:rPr>
                        <a:t>Los Angeles County</a:t>
                      </a:r>
                    </a:p>
                  </a:txBody>
                  <a:tcPr marL="4763" marR="4763" marT="4763" marB="0" anchor="ctr">
                    <a:lnL w="381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ts val="1600"/>
                        </a:lnSpc>
                      </a:pPr>
                      <a:r>
                        <a:rPr lang="en-US" sz="1800" b="1" i="0" u="none" strike="noStrike" dirty="0">
                          <a:solidFill>
                            <a:srgbClr val="000000"/>
                          </a:solidFill>
                          <a:effectLst/>
                          <a:latin typeface="+mj-lt"/>
                        </a:rPr>
                        <a:t>Inland Empire</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ts val="1600"/>
                        </a:lnSpc>
                      </a:pPr>
                      <a:r>
                        <a:rPr lang="en-US" sz="1800" b="1" i="0" u="none" strike="noStrike" dirty="0">
                          <a:solidFill>
                            <a:srgbClr val="000000"/>
                          </a:solidFill>
                          <a:effectLst/>
                          <a:latin typeface="+mj-lt"/>
                        </a:rPr>
                        <a:t>Other </a:t>
                      </a:r>
                      <a:br>
                        <a:rPr lang="en-US" sz="1800" b="1" i="0" u="none" strike="noStrike" dirty="0">
                          <a:solidFill>
                            <a:srgbClr val="000000"/>
                          </a:solidFill>
                          <a:effectLst/>
                          <a:latin typeface="+mj-lt"/>
                        </a:rPr>
                      </a:br>
                      <a:r>
                        <a:rPr lang="en-US" sz="1800" b="1" i="0" u="none" strike="noStrike" dirty="0">
                          <a:solidFill>
                            <a:srgbClr val="000000"/>
                          </a:solidFill>
                          <a:effectLst/>
                          <a:latin typeface="+mj-lt"/>
                        </a:rPr>
                        <a:t>LA Area</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ts val="1600"/>
                        </a:lnSpc>
                      </a:pPr>
                      <a:r>
                        <a:rPr lang="en-US" sz="1800" b="1" i="0" u="none" strike="noStrike" dirty="0">
                          <a:solidFill>
                            <a:srgbClr val="000000"/>
                          </a:solidFill>
                          <a:effectLst/>
                          <a:latin typeface="+mj-lt"/>
                        </a:rPr>
                        <a:t>Bay </a:t>
                      </a:r>
                      <a:br>
                        <a:rPr lang="en-US" sz="1800" b="1" i="0" u="none" strike="noStrike" dirty="0">
                          <a:solidFill>
                            <a:srgbClr val="000000"/>
                          </a:solidFill>
                          <a:effectLst/>
                          <a:latin typeface="+mj-lt"/>
                        </a:rPr>
                      </a:br>
                      <a:r>
                        <a:rPr lang="en-US" sz="1800" b="1" i="0" u="none" strike="noStrike" dirty="0">
                          <a:solidFill>
                            <a:srgbClr val="000000"/>
                          </a:solidFill>
                          <a:effectLst/>
                          <a:latin typeface="+mj-lt"/>
                        </a:rPr>
                        <a:t>Area</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ts val="1600"/>
                        </a:lnSpc>
                      </a:pPr>
                      <a:r>
                        <a:rPr lang="en-US" sz="1800" b="1" i="0" u="none" strike="noStrike" dirty="0">
                          <a:solidFill>
                            <a:srgbClr val="000000"/>
                          </a:solidFill>
                          <a:effectLst/>
                          <a:latin typeface="+mj-lt"/>
                        </a:rPr>
                        <a:t>San Diego</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792830917"/>
                  </a:ext>
                </a:extLst>
              </a:tr>
              <a:tr h="305375">
                <a:tc>
                  <a:txBody>
                    <a:bodyPr/>
                    <a:lstStyle/>
                    <a:p>
                      <a:pPr algn="ctr" fontAlgn="b"/>
                      <a:r>
                        <a:rPr lang="en-US" sz="1800" b="0" i="0" u="none" strike="noStrike" dirty="0">
                          <a:solidFill>
                            <a:srgbClr val="000000"/>
                          </a:solidFill>
                          <a:effectLst/>
                          <a:latin typeface="+mj-lt"/>
                        </a:rPr>
                        <a:t>Youth living in poverty</a:t>
                      </a:r>
                    </a:p>
                  </a:txBody>
                  <a:tcPr marL="4763" marR="4763" marT="4763" marB="0" anchor="ctr"/>
                </a:tc>
                <a:tc>
                  <a:txBody>
                    <a:bodyPr/>
                    <a:lstStyle/>
                    <a:p>
                      <a:pPr algn="ctr" fontAlgn="ctr"/>
                      <a:r>
                        <a:rPr lang="en-US" sz="1800" b="1" i="0" u="none" strike="noStrike" dirty="0">
                          <a:solidFill>
                            <a:srgbClr val="000000"/>
                          </a:solidFill>
                          <a:effectLst/>
                          <a:latin typeface="+mj-lt"/>
                          <a:ea typeface="Arial" panose="020B0604020202020204" pitchFamily="34" charset="0"/>
                        </a:rPr>
                        <a:t>78%</a:t>
                      </a:r>
                      <a:endParaRPr lang="en-US" sz="1800" b="1" i="0" u="none" strike="noStrike" dirty="0">
                        <a:solidFill>
                          <a:srgbClr val="000000"/>
                        </a:solidFill>
                        <a:effectLst/>
                        <a:latin typeface="+mj-lt"/>
                      </a:endParaRP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ea typeface="Arial" panose="020B0604020202020204" pitchFamily="34" charset="0"/>
                        </a:rPr>
                        <a:t>83%</a:t>
                      </a:r>
                      <a:endParaRPr lang="en-US" sz="1800" b="0" i="0" u="none" strike="noStrike">
                        <a:solidFill>
                          <a:srgbClr val="000000"/>
                        </a:solidFill>
                        <a:effectLst/>
                        <a:latin typeface="+mj-lt"/>
                      </a:endParaRPr>
                    </a:p>
                  </a:txBody>
                  <a:tcPr marL="4763" marR="4763" marT="4763" marB="0" anchor="ctr">
                    <a:lnL w="38100" cap="flat" cmpd="sng" algn="ctr">
                      <a:solidFill>
                        <a:schemeClr val="accent3"/>
                      </a:solidFill>
                      <a:prstDash val="solid"/>
                      <a:round/>
                      <a:headEnd type="none" w="med" len="med"/>
                      <a:tailEnd type="none" w="med" len="med"/>
                    </a:lnL>
                    <a:lnT w="38100" cap="flat" cmpd="sng" algn="ctr">
                      <a:solidFill>
                        <a:schemeClr val="accent3"/>
                      </a:solidFill>
                      <a:prstDash val="solid"/>
                      <a:round/>
                      <a:headEnd type="none" w="med" len="med"/>
                      <a:tailEnd type="none" w="med" len="med"/>
                    </a:lnT>
                  </a:tcPr>
                </a:tc>
                <a:tc>
                  <a:txBody>
                    <a:bodyPr/>
                    <a:lstStyle/>
                    <a:p>
                      <a:pPr algn="ctr" fontAlgn="ctr"/>
                      <a:r>
                        <a:rPr lang="en-US" sz="1800" b="0" i="0" u="none" strike="noStrike">
                          <a:solidFill>
                            <a:srgbClr val="000000"/>
                          </a:solidFill>
                          <a:effectLst/>
                          <a:latin typeface="+mj-lt"/>
                          <a:ea typeface="Arial" panose="020B0604020202020204" pitchFamily="34" charset="0"/>
                        </a:rPr>
                        <a:t>78%</a:t>
                      </a:r>
                      <a:endParaRPr lang="en-US" sz="18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ctr"/>
                      <a:r>
                        <a:rPr lang="en-US" sz="1800" b="0" i="0" u="none" strike="noStrike">
                          <a:solidFill>
                            <a:srgbClr val="000000"/>
                          </a:solidFill>
                          <a:effectLst/>
                          <a:latin typeface="+mj-lt"/>
                          <a:ea typeface="Arial" panose="020B0604020202020204" pitchFamily="34" charset="0"/>
                        </a:rPr>
                        <a:t>77%</a:t>
                      </a:r>
                      <a:endParaRPr lang="en-US" sz="18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ctr"/>
                      <a:r>
                        <a:rPr lang="en-US" sz="1800" b="0" i="0" u="none" strike="noStrike">
                          <a:solidFill>
                            <a:srgbClr val="000000"/>
                          </a:solidFill>
                          <a:effectLst/>
                          <a:latin typeface="+mj-lt"/>
                          <a:ea typeface="Arial" panose="020B0604020202020204" pitchFamily="34" charset="0"/>
                        </a:rPr>
                        <a:t>74%</a:t>
                      </a:r>
                      <a:endParaRPr lang="en-US" sz="18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ctr"/>
                      <a:r>
                        <a:rPr lang="en-US" sz="1800" b="0" i="0" u="none" strike="noStrike">
                          <a:solidFill>
                            <a:srgbClr val="000000"/>
                          </a:solidFill>
                          <a:effectLst/>
                          <a:latin typeface="+mj-lt"/>
                          <a:ea typeface="Arial" panose="020B0604020202020204" pitchFamily="34" charset="0"/>
                        </a:rPr>
                        <a:t>71%</a:t>
                      </a:r>
                      <a:endParaRPr lang="en-US" sz="18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1963344676"/>
                  </a:ext>
                </a:extLst>
              </a:tr>
              <a:tr h="305375">
                <a:tc>
                  <a:txBody>
                    <a:bodyPr/>
                    <a:lstStyle/>
                    <a:p>
                      <a:pPr algn="ctr" fontAlgn="b"/>
                      <a:r>
                        <a:rPr lang="en-US" sz="1800" b="0" i="0" u="none" strike="noStrike">
                          <a:solidFill>
                            <a:srgbClr val="000000"/>
                          </a:solidFill>
                          <a:effectLst/>
                          <a:latin typeface="+mj-lt"/>
                        </a:rPr>
                        <a:t>Foster children and youth</a:t>
                      </a:r>
                    </a:p>
                  </a:txBody>
                  <a:tcPr marL="4763" marR="4763" marT="4763" marB="0" anchor="ctr"/>
                </a:tc>
                <a:tc>
                  <a:txBody>
                    <a:bodyPr/>
                    <a:lstStyle/>
                    <a:p>
                      <a:pPr algn="ctr" fontAlgn="ctr"/>
                      <a:r>
                        <a:rPr lang="en-US" sz="1800" b="1" i="0" u="none" strike="noStrike">
                          <a:solidFill>
                            <a:srgbClr val="000000"/>
                          </a:solidFill>
                          <a:effectLst/>
                          <a:latin typeface="+mj-lt"/>
                          <a:ea typeface="Arial" panose="020B0604020202020204" pitchFamily="34" charset="0"/>
                        </a:rPr>
                        <a:t>76%</a:t>
                      </a:r>
                      <a:endParaRPr lang="en-US" sz="1800" b="1" i="0" u="none" strike="noStrike">
                        <a:solidFill>
                          <a:srgbClr val="000000"/>
                        </a:solidFill>
                        <a:effectLst/>
                        <a:latin typeface="+mj-lt"/>
                      </a:endParaRP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80%</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79%</a:t>
                      </a:r>
                    </a:p>
                  </a:txBody>
                  <a:tcPr marL="4763" marR="4763" marT="4763" marB="0" anchor="ctr"/>
                </a:tc>
                <a:tc>
                  <a:txBody>
                    <a:bodyPr/>
                    <a:lstStyle/>
                    <a:p>
                      <a:pPr algn="ctr" fontAlgn="ctr"/>
                      <a:r>
                        <a:rPr lang="en-US" sz="1800" b="0" i="0" u="none" strike="noStrike">
                          <a:solidFill>
                            <a:srgbClr val="000000"/>
                          </a:solidFill>
                          <a:effectLst/>
                          <a:latin typeface="+mj-lt"/>
                        </a:rPr>
                        <a:t>80%</a:t>
                      </a:r>
                    </a:p>
                  </a:txBody>
                  <a:tcPr marL="4763" marR="4763" marT="4763" marB="0" anchor="ctr"/>
                </a:tc>
                <a:tc>
                  <a:txBody>
                    <a:bodyPr/>
                    <a:lstStyle/>
                    <a:p>
                      <a:pPr algn="ctr" fontAlgn="ctr"/>
                      <a:r>
                        <a:rPr lang="en-US" sz="1800" b="0" i="0" u="none" strike="noStrike">
                          <a:solidFill>
                            <a:srgbClr val="000000"/>
                          </a:solidFill>
                          <a:effectLst/>
                          <a:latin typeface="+mj-lt"/>
                        </a:rPr>
                        <a:t>66%</a:t>
                      </a:r>
                    </a:p>
                  </a:txBody>
                  <a:tcPr marL="4763" marR="4763" marT="4763" marB="0" anchor="ctr"/>
                </a:tc>
                <a:tc>
                  <a:txBody>
                    <a:bodyPr/>
                    <a:lstStyle/>
                    <a:p>
                      <a:pPr algn="ctr" fontAlgn="ctr"/>
                      <a:r>
                        <a:rPr lang="en-US" sz="1800" b="0" i="0" u="none" strike="noStrike">
                          <a:solidFill>
                            <a:srgbClr val="000000"/>
                          </a:solidFill>
                          <a:effectLst/>
                          <a:latin typeface="+mj-lt"/>
                        </a:rPr>
                        <a:t>75%</a:t>
                      </a:r>
                    </a:p>
                  </a:txBody>
                  <a:tcPr marL="4763" marR="4763" marT="4763" marB="0" anchor="ctr"/>
                </a:tc>
                <a:extLst>
                  <a:ext uri="{0D108BD9-81ED-4DB2-BD59-A6C34878D82A}">
                    <a16:rowId xmlns:a16="http://schemas.microsoft.com/office/drawing/2014/main" val="650548173"/>
                  </a:ext>
                </a:extLst>
              </a:tr>
              <a:tr h="305375">
                <a:tc>
                  <a:txBody>
                    <a:bodyPr/>
                    <a:lstStyle/>
                    <a:p>
                      <a:pPr algn="ctr" fontAlgn="b"/>
                      <a:r>
                        <a:rPr lang="en-US" sz="1800" b="0" i="0" u="none" strike="noStrike" dirty="0">
                          <a:solidFill>
                            <a:srgbClr val="000000"/>
                          </a:solidFill>
                          <a:effectLst/>
                          <a:latin typeface="+mj-lt"/>
                        </a:rPr>
                        <a:t>Children who are not doing well in school</a:t>
                      </a:r>
                    </a:p>
                  </a:txBody>
                  <a:tcPr marL="4763" marR="4763" marT="4763" marB="0" anchor="ctr"/>
                </a:tc>
                <a:tc>
                  <a:txBody>
                    <a:bodyPr/>
                    <a:lstStyle/>
                    <a:p>
                      <a:pPr algn="ctr" fontAlgn="ctr"/>
                      <a:r>
                        <a:rPr lang="en-US" sz="1800" b="1" i="0" u="none" strike="noStrike">
                          <a:solidFill>
                            <a:srgbClr val="000000"/>
                          </a:solidFill>
                          <a:effectLst/>
                          <a:latin typeface="+mj-lt"/>
                        </a:rPr>
                        <a:t>74%</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68%</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78%</a:t>
                      </a:r>
                    </a:p>
                  </a:txBody>
                  <a:tcPr marL="4763" marR="4763" marT="4763" marB="0" anchor="ctr"/>
                </a:tc>
                <a:tc>
                  <a:txBody>
                    <a:bodyPr/>
                    <a:lstStyle/>
                    <a:p>
                      <a:pPr algn="ctr" fontAlgn="ctr"/>
                      <a:r>
                        <a:rPr lang="en-US" sz="1800" b="0" i="0" u="none" strike="noStrike">
                          <a:solidFill>
                            <a:srgbClr val="000000"/>
                          </a:solidFill>
                          <a:effectLst/>
                          <a:latin typeface="+mj-lt"/>
                        </a:rPr>
                        <a:t>79%</a:t>
                      </a:r>
                    </a:p>
                  </a:txBody>
                  <a:tcPr marL="4763" marR="4763" marT="4763" marB="0" anchor="ctr"/>
                </a:tc>
                <a:tc>
                  <a:txBody>
                    <a:bodyPr/>
                    <a:lstStyle/>
                    <a:p>
                      <a:pPr algn="ctr" fontAlgn="ctr"/>
                      <a:r>
                        <a:rPr lang="en-US" sz="1800" b="0" i="0" u="none" strike="noStrike">
                          <a:solidFill>
                            <a:srgbClr val="000000"/>
                          </a:solidFill>
                          <a:effectLst/>
                          <a:latin typeface="+mj-lt"/>
                        </a:rPr>
                        <a:t>84%</a:t>
                      </a:r>
                    </a:p>
                  </a:txBody>
                  <a:tcPr marL="4763" marR="4763" marT="4763" marB="0" anchor="ctr"/>
                </a:tc>
                <a:tc>
                  <a:txBody>
                    <a:bodyPr/>
                    <a:lstStyle/>
                    <a:p>
                      <a:pPr algn="ctr" fontAlgn="ctr"/>
                      <a:r>
                        <a:rPr lang="en-US" sz="1800" b="0" i="0" u="none" strike="noStrike">
                          <a:solidFill>
                            <a:srgbClr val="000000"/>
                          </a:solidFill>
                          <a:effectLst/>
                          <a:latin typeface="+mj-lt"/>
                        </a:rPr>
                        <a:t>76%</a:t>
                      </a:r>
                    </a:p>
                  </a:txBody>
                  <a:tcPr marL="4763" marR="4763" marT="4763" marB="0" anchor="ctr"/>
                </a:tc>
                <a:extLst>
                  <a:ext uri="{0D108BD9-81ED-4DB2-BD59-A6C34878D82A}">
                    <a16:rowId xmlns:a16="http://schemas.microsoft.com/office/drawing/2014/main" val="790779060"/>
                  </a:ext>
                </a:extLst>
              </a:tr>
              <a:tr h="305375">
                <a:tc>
                  <a:txBody>
                    <a:bodyPr/>
                    <a:lstStyle/>
                    <a:p>
                      <a:pPr algn="ctr" fontAlgn="b"/>
                      <a:r>
                        <a:rPr lang="en-US" sz="1800" b="0" i="0" u="none" strike="noStrike" dirty="0">
                          <a:solidFill>
                            <a:srgbClr val="000000"/>
                          </a:solidFill>
                          <a:effectLst/>
                          <a:latin typeface="+mj-lt"/>
                        </a:rPr>
                        <a:t>Youth with disabilities</a:t>
                      </a:r>
                    </a:p>
                  </a:txBody>
                  <a:tcPr marL="4763" marR="4763" marT="4763" marB="0" anchor="ctr"/>
                </a:tc>
                <a:tc>
                  <a:txBody>
                    <a:bodyPr/>
                    <a:lstStyle/>
                    <a:p>
                      <a:pPr algn="ctr" fontAlgn="ctr"/>
                      <a:r>
                        <a:rPr lang="en-US" sz="1800" b="1" i="0" u="none" strike="noStrike">
                          <a:solidFill>
                            <a:srgbClr val="000000"/>
                          </a:solidFill>
                          <a:effectLst/>
                          <a:latin typeface="+mj-lt"/>
                        </a:rPr>
                        <a:t>71%</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70%</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76%</a:t>
                      </a:r>
                    </a:p>
                  </a:txBody>
                  <a:tcPr marL="4763" marR="4763" marT="4763" marB="0" anchor="ctr"/>
                </a:tc>
                <a:tc>
                  <a:txBody>
                    <a:bodyPr/>
                    <a:lstStyle/>
                    <a:p>
                      <a:pPr algn="ctr" fontAlgn="ctr"/>
                      <a:r>
                        <a:rPr lang="en-US" sz="1800" b="0" i="0" u="none" strike="noStrike">
                          <a:solidFill>
                            <a:srgbClr val="000000"/>
                          </a:solidFill>
                          <a:effectLst/>
                          <a:latin typeface="+mj-lt"/>
                        </a:rPr>
                        <a:t>70%</a:t>
                      </a:r>
                    </a:p>
                  </a:txBody>
                  <a:tcPr marL="4763" marR="4763" marT="4763" marB="0" anchor="ctr"/>
                </a:tc>
                <a:tc>
                  <a:txBody>
                    <a:bodyPr/>
                    <a:lstStyle/>
                    <a:p>
                      <a:pPr algn="ctr" fontAlgn="ctr"/>
                      <a:r>
                        <a:rPr lang="en-US" sz="1800" b="0" i="0" u="none" strike="noStrike">
                          <a:solidFill>
                            <a:srgbClr val="000000"/>
                          </a:solidFill>
                          <a:effectLst/>
                          <a:latin typeface="+mj-lt"/>
                        </a:rPr>
                        <a:t>69%</a:t>
                      </a:r>
                    </a:p>
                  </a:txBody>
                  <a:tcPr marL="4763" marR="4763" marT="4763" marB="0" anchor="ctr"/>
                </a:tc>
                <a:tc>
                  <a:txBody>
                    <a:bodyPr/>
                    <a:lstStyle/>
                    <a:p>
                      <a:pPr algn="ctr" fontAlgn="ctr"/>
                      <a:r>
                        <a:rPr lang="en-US" sz="1800" b="0" i="0" u="none" strike="noStrike">
                          <a:solidFill>
                            <a:srgbClr val="000000"/>
                          </a:solidFill>
                          <a:effectLst/>
                          <a:latin typeface="+mj-lt"/>
                        </a:rPr>
                        <a:t>74%</a:t>
                      </a:r>
                    </a:p>
                  </a:txBody>
                  <a:tcPr marL="4763" marR="4763" marT="4763" marB="0" anchor="ctr"/>
                </a:tc>
                <a:extLst>
                  <a:ext uri="{0D108BD9-81ED-4DB2-BD59-A6C34878D82A}">
                    <a16:rowId xmlns:a16="http://schemas.microsoft.com/office/drawing/2014/main" val="967359862"/>
                  </a:ext>
                </a:extLst>
              </a:tr>
              <a:tr h="305375">
                <a:tc>
                  <a:txBody>
                    <a:bodyPr/>
                    <a:lstStyle/>
                    <a:p>
                      <a:pPr algn="ctr" fontAlgn="b"/>
                      <a:r>
                        <a:rPr lang="en-US" sz="1800" b="0" i="0" u="none" strike="noStrike" dirty="0">
                          <a:solidFill>
                            <a:srgbClr val="000000"/>
                          </a:solidFill>
                          <a:effectLst/>
                          <a:latin typeface="+mj-lt"/>
                        </a:rPr>
                        <a:t>Youth involved in the juvenile justice system</a:t>
                      </a:r>
                    </a:p>
                  </a:txBody>
                  <a:tcPr marL="4763" marR="4763" marT="4763" marB="0" anchor="ctr"/>
                </a:tc>
                <a:tc>
                  <a:txBody>
                    <a:bodyPr/>
                    <a:lstStyle/>
                    <a:p>
                      <a:pPr algn="ctr" fontAlgn="ctr"/>
                      <a:r>
                        <a:rPr lang="en-US" sz="1800" b="1" i="0" u="none" strike="noStrike" dirty="0">
                          <a:solidFill>
                            <a:srgbClr val="000000"/>
                          </a:solidFill>
                          <a:effectLst/>
                          <a:latin typeface="+mj-lt"/>
                        </a:rPr>
                        <a:t>68%</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74%</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71%</a:t>
                      </a:r>
                    </a:p>
                  </a:txBody>
                  <a:tcPr marL="4763" marR="4763" marT="4763" marB="0" anchor="ctr"/>
                </a:tc>
                <a:tc>
                  <a:txBody>
                    <a:bodyPr/>
                    <a:lstStyle/>
                    <a:p>
                      <a:pPr algn="ctr" fontAlgn="ctr"/>
                      <a:r>
                        <a:rPr lang="en-US" sz="1800" b="0" i="0" u="none" strike="noStrike">
                          <a:solidFill>
                            <a:srgbClr val="000000"/>
                          </a:solidFill>
                          <a:effectLst/>
                          <a:latin typeface="+mj-lt"/>
                        </a:rPr>
                        <a:t>72%</a:t>
                      </a:r>
                    </a:p>
                  </a:txBody>
                  <a:tcPr marL="4763" marR="4763" marT="4763" marB="0" anchor="ctr"/>
                </a:tc>
                <a:tc>
                  <a:txBody>
                    <a:bodyPr/>
                    <a:lstStyle/>
                    <a:p>
                      <a:pPr algn="ctr" fontAlgn="ctr"/>
                      <a:r>
                        <a:rPr lang="en-US" sz="1800" b="0" i="0" u="none" strike="noStrike">
                          <a:solidFill>
                            <a:srgbClr val="000000"/>
                          </a:solidFill>
                          <a:effectLst/>
                          <a:latin typeface="+mj-lt"/>
                        </a:rPr>
                        <a:t>63%</a:t>
                      </a:r>
                    </a:p>
                  </a:txBody>
                  <a:tcPr marL="4763" marR="4763" marT="4763" marB="0" anchor="ctr"/>
                </a:tc>
                <a:tc>
                  <a:txBody>
                    <a:bodyPr/>
                    <a:lstStyle/>
                    <a:p>
                      <a:pPr algn="ctr" fontAlgn="ctr"/>
                      <a:r>
                        <a:rPr lang="en-US" sz="1800" b="0" i="0" u="none" strike="noStrike">
                          <a:solidFill>
                            <a:srgbClr val="000000"/>
                          </a:solidFill>
                          <a:effectLst/>
                          <a:latin typeface="+mj-lt"/>
                        </a:rPr>
                        <a:t>63%</a:t>
                      </a:r>
                    </a:p>
                  </a:txBody>
                  <a:tcPr marL="4763" marR="4763" marT="4763" marB="0" anchor="ctr"/>
                </a:tc>
                <a:extLst>
                  <a:ext uri="{0D108BD9-81ED-4DB2-BD59-A6C34878D82A}">
                    <a16:rowId xmlns:a16="http://schemas.microsoft.com/office/drawing/2014/main" val="911618783"/>
                  </a:ext>
                </a:extLst>
              </a:tr>
              <a:tr h="305375">
                <a:tc>
                  <a:txBody>
                    <a:bodyPr/>
                    <a:lstStyle/>
                    <a:p>
                      <a:pPr algn="ctr" fontAlgn="b"/>
                      <a:r>
                        <a:rPr lang="en-US" sz="1800" b="0" i="0" u="none" strike="noStrike">
                          <a:solidFill>
                            <a:srgbClr val="000000"/>
                          </a:solidFill>
                          <a:effectLst/>
                          <a:latin typeface="+mj-lt"/>
                        </a:rPr>
                        <a:t>Children under age 5</a:t>
                      </a:r>
                    </a:p>
                  </a:txBody>
                  <a:tcPr marL="4763" marR="4763" marT="4763" marB="0" anchor="ctr"/>
                </a:tc>
                <a:tc>
                  <a:txBody>
                    <a:bodyPr/>
                    <a:lstStyle/>
                    <a:p>
                      <a:pPr algn="ctr" fontAlgn="ctr"/>
                      <a:r>
                        <a:rPr lang="en-US" sz="1800" b="1" i="0" u="none" strike="noStrike">
                          <a:solidFill>
                            <a:srgbClr val="000000"/>
                          </a:solidFill>
                          <a:effectLst/>
                          <a:latin typeface="+mj-lt"/>
                        </a:rPr>
                        <a:t>61%</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62%</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65%</a:t>
                      </a:r>
                    </a:p>
                  </a:txBody>
                  <a:tcPr marL="4763" marR="4763" marT="4763" marB="0" anchor="ctr"/>
                </a:tc>
                <a:tc>
                  <a:txBody>
                    <a:bodyPr/>
                    <a:lstStyle/>
                    <a:p>
                      <a:pPr algn="ctr" fontAlgn="ctr"/>
                      <a:r>
                        <a:rPr lang="en-US" sz="1800" b="0" i="0" u="none" strike="noStrike">
                          <a:solidFill>
                            <a:srgbClr val="000000"/>
                          </a:solidFill>
                          <a:effectLst/>
                          <a:latin typeface="+mj-lt"/>
                        </a:rPr>
                        <a:t>55%</a:t>
                      </a:r>
                    </a:p>
                  </a:txBody>
                  <a:tcPr marL="4763" marR="4763" marT="4763" marB="0" anchor="ctr"/>
                </a:tc>
                <a:tc>
                  <a:txBody>
                    <a:bodyPr/>
                    <a:lstStyle/>
                    <a:p>
                      <a:pPr algn="ctr" fontAlgn="ctr"/>
                      <a:r>
                        <a:rPr lang="en-US" sz="1800" b="0" i="0" u="none" strike="noStrike">
                          <a:solidFill>
                            <a:srgbClr val="000000"/>
                          </a:solidFill>
                          <a:effectLst/>
                          <a:latin typeface="+mj-lt"/>
                        </a:rPr>
                        <a:t>57%</a:t>
                      </a:r>
                    </a:p>
                  </a:txBody>
                  <a:tcPr marL="4763" marR="4763" marT="4763" marB="0" anchor="ctr"/>
                </a:tc>
                <a:tc>
                  <a:txBody>
                    <a:bodyPr/>
                    <a:lstStyle/>
                    <a:p>
                      <a:pPr algn="ctr" fontAlgn="ctr"/>
                      <a:r>
                        <a:rPr lang="en-US" sz="1800" b="0" i="0" u="none" strike="noStrike">
                          <a:solidFill>
                            <a:srgbClr val="000000"/>
                          </a:solidFill>
                          <a:effectLst/>
                          <a:latin typeface="+mj-lt"/>
                        </a:rPr>
                        <a:t>60%</a:t>
                      </a:r>
                    </a:p>
                  </a:txBody>
                  <a:tcPr marL="4763" marR="4763" marT="4763" marB="0" anchor="ctr"/>
                </a:tc>
                <a:extLst>
                  <a:ext uri="{0D108BD9-81ED-4DB2-BD59-A6C34878D82A}">
                    <a16:rowId xmlns:a16="http://schemas.microsoft.com/office/drawing/2014/main" val="3910646588"/>
                  </a:ext>
                </a:extLst>
              </a:tr>
              <a:tr h="305375">
                <a:tc>
                  <a:txBody>
                    <a:bodyPr/>
                    <a:lstStyle/>
                    <a:p>
                      <a:pPr algn="ctr" fontAlgn="b"/>
                      <a:r>
                        <a:rPr lang="en-US" sz="1800" b="0" i="0" u="none" strike="noStrike" dirty="0">
                          <a:solidFill>
                            <a:srgbClr val="000000"/>
                          </a:solidFill>
                          <a:effectLst/>
                          <a:latin typeface="+mj-lt"/>
                        </a:rPr>
                        <a:t>Teen parents</a:t>
                      </a:r>
                    </a:p>
                  </a:txBody>
                  <a:tcPr marL="4763" marR="4763" marT="4763" marB="0" anchor="ctr"/>
                </a:tc>
                <a:tc>
                  <a:txBody>
                    <a:bodyPr/>
                    <a:lstStyle/>
                    <a:p>
                      <a:pPr algn="ctr" fontAlgn="ctr"/>
                      <a:r>
                        <a:rPr lang="en-US" sz="1800" b="1" i="0" u="none" strike="noStrike">
                          <a:solidFill>
                            <a:srgbClr val="000000"/>
                          </a:solidFill>
                          <a:effectLst/>
                          <a:latin typeface="+mj-lt"/>
                        </a:rPr>
                        <a:t>60%</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55%</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60%</a:t>
                      </a:r>
                    </a:p>
                  </a:txBody>
                  <a:tcPr marL="4763" marR="4763" marT="4763" marB="0" anchor="ctr"/>
                </a:tc>
                <a:tc>
                  <a:txBody>
                    <a:bodyPr/>
                    <a:lstStyle/>
                    <a:p>
                      <a:pPr algn="ctr" fontAlgn="ctr"/>
                      <a:r>
                        <a:rPr lang="en-US" sz="1800" b="0" i="0" u="none" strike="noStrike">
                          <a:solidFill>
                            <a:srgbClr val="000000"/>
                          </a:solidFill>
                          <a:effectLst/>
                          <a:latin typeface="+mj-lt"/>
                        </a:rPr>
                        <a:t>70%</a:t>
                      </a:r>
                    </a:p>
                  </a:txBody>
                  <a:tcPr marL="4763" marR="4763" marT="4763" marB="0" anchor="ctr"/>
                </a:tc>
                <a:tc>
                  <a:txBody>
                    <a:bodyPr/>
                    <a:lstStyle/>
                    <a:p>
                      <a:pPr algn="ctr" fontAlgn="ctr"/>
                      <a:r>
                        <a:rPr lang="en-US" sz="1800" b="0" i="0" u="none" strike="noStrike">
                          <a:solidFill>
                            <a:srgbClr val="000000"/>
                          </a:solidFill>
                          <a:effectLst/>
                          <a:latin typeface="+mj-lt"/>
                        </a:rPr>
                        <a:t>58%</a:t>
                      </a:r>
                    </a:p>
                  </a:txBody>
                  <a:tcPr marL="4763" marR="4763" marT="4763" marB="0" anchor="ctr"/>
                </a:tc>
                <a:tc>
                  <a:txBody>
                    <a:bodyPr/>
                    <a:lstStyle/>
                    <a:p>
                      <a:pPr algn="ctr" fontAlgn="ctr"/>
                      <a:r>
                        <a:rPr lang="en-US" sz="1800" b="0" i="0" u="none" strike="noStrike">
                          <a:solidFill>
                            <a:srgbClr val="000000"/>
                          </a:solidFill>
                          <a:effectLst/>
                          <a:latin typeface="+mj-lt"/>
                        </a:rPr>
                        <a:t>63%</a:t>
                      </a:r>
                    </a:p>
                  </a:txBody>
                  <a:tcPr marL="4763" marR="4763" marT="4763" marB="0" anchor="ctr"/>
                </a:tc>
                <a:extLst>
                  <a:ext uri="{0D108BD9-81ED-4DB2-BD59-A6C34878D82A}">
                    <a16:rowId xmlns:a16="http://schemas.microsoft.com/office/drawing/2014/main" val="2803810122"/>
                  </a:ext>
                </a:extLst>
              </a:tr>
              <a:tr h="305375">
                <a:tc>
                  <a:txBody>
                    <a:bodyPr/>
                    <a:lstStyle/>
                    <a:p>
                      <a:pPr algn="ctr" fontAlgn="b"/>
                      <a:r>
                        <a:rPr lang="en-US" sz="1800" b="0" i="0" u="none" strike="noStrike">
                          <a:solidFill>
                            <a:srgbClr val="000000"/>
                          </a:solidFill>
                          <a:effectLst/>
                          <a:latin typeface="+mj-lt"/>
                        </a:rPr>
                        <a:t>Marginalized youth of color</a:t>
                      </a:r>
                    </a:p>
                  </a:txBody>
                  <a:tcPr marL="4763" marR="4763" marT="4763" marB="0" anchor="ctr"/>
                </a:tc>
                <a:tc>
                  <a:txBody>
                    <a:bodyPr/>
                    <a:lstStyle/>
                    <a:p>
                      <a:pPr algn="ctr" fontAlgn="ctr"/>
                      <a:r>
                        <a:rPr lang="en-US" sz="1800" b="1" i="0" u="none" strike="noStrike">
                          <a:solidFill>
                            <a:srgbClr val="000000"/>
                          </a:solidFill>
                          <a:effectLst/>
                          <a:latin typeface="+mj-lt"/>
                        </a:rPr>
                        <a:t>58%</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65%</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54%</a:t>
                      </a:r>
                    </a:p>
                  </a:txBody>
                  <a:tcPr marL="4763" marR="4763" marT="4763" marB="0" anchor="ctr"/>
                </a:tc>
                <a:tc>
                  <a:txBody>
                    <a:bodyPr/>
                    <a:lstStyle/>
                    <a:p>
                      <a:pPr algn="ctr" fontAlgn="ctr"/>
                      <a:r>
                        <a:rPr lang="en-US" sz="1800" b="0" i="0" u="none" strike="noStrike">
                          <a:solidFill>
                            <a:srgbClr val="000000"/>
                          </a:solidFill>
                          <a:effectLst/>
                          <a:latin typeface="+mj-lt"/>
                        </a:rPr>
                        <a:t>47%</a:t>
                      </a:r>
                    </a:p>
                  </a:txBody>
                  <a:tcPr marL="4763" marR="4763" marT="4763" marB="0" anchor="ctr"/>
                </a:tc>
                <a:tc>
                  <a:txBody>
                    <a:bodyPr/>
                    <a:lstStyle/>
                    <a:p>
                      <a:pPr algn="ctr" fontAlgn="ctr"/>
                      <a:r>
                        <a:rPr lang="en-US" sz="1800" b="0" i="0" u="none" strike="noStrike">
                          <a:solidFill>
                            <a:srgbClr val="000000"/>
                          </a:solidFill>
                          <a:effectLst/>
                          <a:latin typeface="+mj-lt"/>
                        </a:rPr>
                        <a:t>58%</a:t>
                      </a:r>
                    </a:p>
                  </a:txBody>
                  <a:tcPr marL="4763" marR="4763" marT="4763" marB="0" anchor="ctr"/>
                </a:tc>
                <a:tc>
                  <a:txBody>
                    <a:bodyPr/>
                    <a:lstStyle/>
                    <a:p>
                      <a:pPr algn="ctr" fontAlgn="ctr"/>
                      <a:r>
                        <a:rPr lang="en-US" sz="1800" b="0" i="0" u="none" strike="noStrike">
                          <a:solidFill>
                            <a:srgbClr val="000000"/>
                          </a:solidFill>
                          <a:effectLst/>
                          <a:latin typeface="+mj-lt"/>
                        </a:rPr>
                        <a:t>59%</a:t>
                      </a:r>
                    </a:p>
                  </a:txBody>
                  <a:tcPr marL="4763" marR="4763" marT="4763" marB="0" anchor="ctr"/>
                </a:tc>
                <a:extLst>
                  <a:ext uri="{0D108BD9-81ED-4DB2-BD59-A6C34878D82A}">
                    <a16:rowId xmlns:a16="http://schemas.microsoft.com/office/drawing/2014/main" val="4246048080"/>
                  </a:ext>
                </a:extLst>
              </a:tr>
              <a:tr h="605538">
                <a:tc>
                  <a:txBody>
                    <a:bodyPr/>
                    <a:lstStyle/>
                    <a:p>
                      <a:pPr algn="ctr" fontAlgn="b"/>
                      <a:r>
                        <a:rPr lang="en-US" sz="1800" b="0" i="0" u="none" strike="noStrike">
                          <a:solidFill>
                            <a:srgbClr val="000000"/>
                          </a:solidFill>
                          <a:effectLst/>
                          <a:latin typeface="+mj-lt"/>
                        </a:rPr>
                        <a:t>Children from middle-class families who do not qualify for any supports currently</a:t>
                      </a:r>
                    </a:p>
                  </a:txBody>
                  <a:tcPr marL="4763" marR="4763" marT="4763" marB="0" anchor="ctr"/>
                </a:tc>
                <a:tc>
                  <a:txBody>
                    <a:bodyPr/>
                    <a:lstStyle/>
                    <a:p>
                      <a:pPr algn="ctr" fontAlgn="ctr"/>
                      <a:r>
                        <a:rPr lang="en-US" sz="1800" b="1" i="0" u="none" strike="noStrike" dirty="0">
                          <a:solidFill>
                            <a:srgbClr val="000000"/>
                          </a:solidFill>
                          <a:effectLst/>
                          <a:latin typeface="+mj-lt"/>
                        </a:rPr>
                        <a:t>48%</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38%</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56%</a:t>
                      </a:r>
                    </a:p>
                  </a:txBody>
                  <a:tcPr marL="4763" marR="4763" marT="4763" marB="0" anchor="ctr"/>
                </a:tc>
                <a:tc>
                  <a:txBody>
                    <a:bodyPr/>
                    <a:lstStyle/>
                    <a:p>
                      <a:pPr algn="ctr" fontAlgn="ctr"/>
                      <a:r>
                        <a:rPr lang="en-US" sz="1800" b="0" i="0" u="none" strike="noStrike">
                          <a:solidFill>
                            <a:srgbClr val="000000"/>
                          </a:solidFill>
                          <a:effectLst/>
                          <a:latin typeface="+mj-lt"/>
                        </a:rPr>
                        <a:t>41%</a:t>
                      </a:r>
                    </a:p>
                  </a:txBody>
                  <a:tcPr marL="4763" marR="4763" marT="4763" marB="0" anchor="ctr"/>
                </a:tc>
                <a:tc>
                  <a:txBody>
                    <a:bodyPr/>
                    <a:lstStyle/>
                    <a:p>
                      <a:pPr algn="ctr" fontAlgn="ctr"/>
                      <a:r>
                        <a:rPr lang="en-US" sz="1800" b="0" i="0" u="none" strike="noStrike">
                          <a:solidFill>
                            <a:srgbClr val="000000"/>
                          </a:solidFill>
                          <a:effectLst/>
                          <a:latin typeface="+mj-lt"/>
                        </a:rPr>
                        <a:t>55%</a:t>
                      </a:r>
                    </a:p>
                  </a:txBody>
                  <a:tcPr marL="4763" marR="4763" marT="4763" marB="0" anchor="ctr"/>
                </a:tc>
                <a:tc>
                  <a:txBody>
                    <a:bodyPr/>
                    <a:lstStyle/>
                    <a:p>
                      <a:pPr algn="ctr" fontAlgn="ctr"/>
                      <a:r>
                        <a:rPr lang="en-US" sz="1800" b="0" i="0" u="none" strike="noStrike">
                          <a:solidFill>
                            <a:srgbClr val="000000"/>
                          </a:solidFill>
                          <a:effectLst/>
                          <a:latin typeface="+mj-lt"/>
                        </a:rPr>
                        <a:t>44%</a:t>
                      </a:r>
                    </a:p>
                  </a:txBody>
                  <a:tcPr marL="4763" marR="4763" marT="4763" marB="0" anchor="ctr"/>
                </a:tc>
                <a:extLst>
                  <a:ext uri="{0D108BD9-81ED-4DB2-BD59-A6C34878D82A}">
                    <a16:rowId xmlns:a16="http://schemas.microsoft.com/office/drawing/2014/main" val="873374224"/>
                  </a:ext>
                </a:extLst>
              </a:tr>
              <a:tr h="305375">
                <a:tc>
                  <a:txBody>
                    <a:bodyPr/>
                    <a:lstStyle/>
                    <a:p>
                      <a:pPr algn="ctr" fontAlgn="b"/>
                      <a:r>
                        <a:rPr lang="en-US" sz="1800" b="0" i="0" u="none" strike="noStrike">
                          <a:solidFill>
                            <a:srgbClr val="000000"/>
                          </a:solidFill>
                          <a:effectLst/>
                          <a:latin typeface="+mj-lt"/>
                        </a:rPr>
                        <a:t>Immigrant and refugee children</a:t>
                      </a:r>
                    </a:p>
                  </a:txBody>
                  <a:tcPr marL="4763" marR="4763" marT="4763" marB="0" anchor="ctr"/>
                </a:tc>
                <a:tc>
                  <a:txBody>
                    <a:bodyPr/>
                    <a:lstStyle/>
                    <a:p>
                      <a:pPr algn="ctr" fontAlgn="ctr"/>
                      <a:r>
                        <a:rPr lang="en-US" sz="1800" b="1" i="0" u="none" strike="noStrike" dirty="0">
                          <a:solidFill>
                            <a:srgbClr val="000000"/>
                          </a:solidFill>
                          <a:effectLst/>
                          <a:latin typeface="+mj-lt"/>
                        </a:rPr>
                        <a:t>46%</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48%</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45%</a:t>
                      </a:r>
                    </a:p>
                  </a:txBody>
                  <a:tcPr marL="4763" marR="4763" marT="4763" marB="0" anchor="ctr"/>
                </a:tc>
                <a:tc>
                  <a:txBody>
                    <a:bodyPr/>
                    <a:lstStyle/>
                    <a:p>
                      <a:pPr algn="ctr" fontAlgn="ctr"/>
                      <a:r>
                        <a:rPr lang="en-US" sz="1800" b="0" i="0" u="none" strike="noStrike">
                          <a:solidFill>
                            <a:srgbClr val="000000"/>
                          </a:solidFill>
                          <a:effectLst/>
                          <a:latin typeface="+mj-lt"/>
                        </a:rPr>
                        <a:t>40%</a:t>
                      </a:r>
                    </a:p>
                  </a:txBody>
                  <a:tcPr marL="4763" marR="4763" marT="4763" marB="0" anchor="ctr"/>
                </a:tc>
                <a:tc>
                  <a:txBody>
                    <a:bodyPr/>
                    <a:lstStyle/>
                    <a:p>
                      <a:pPr algn="ctr" fontAlgn="ctr"/>
                      <a:r>
                        <a:rPr lang="en-US" sz="1800" b="0" i="0" u="none" strike="noStrike">
                          <a:solidFill>
                            <a:srgbClr val="000000"/>
                          </a:solidFill>
                          <a:effectLst/>
                          <a:latin typeface="+mj-lt"/>
                        </a:rPr>
                        <a:t>47%</a:t>
                      </a:r>
                    </a:p>
                  </a:txBody>
                  <a:tcPr marL="4763" marR="4763" marT="4763" marB="0" anchor="ctr"/>
                </a:tc>
                <a:tc>
                  <a:txBody>
                    <a:bodyPr/>
                    <a:lstStyle/>
                    <a:p>
                      <a:pPr algn="ctr" fontAlgn="ctr"/>
                      <a:r>
                        <a:rPr lang="en-US" sz="1800" b="0" i="0" u="none" strike="noStrike">
                          <a:solidFill>
                            <a:srgbClr val="000000"/>
                          </a:solidFill>
                          <a:effectLst/>
                          <a:latin typeface="+mj-lt"/>
                        </a:rPr>
                        <a:t>41%</a:t>
                      </a:r>
                    </a:p>
                  </a:txBody>
                  <a:tcPr marL="4763" marR="4763" marT="4763" marB="0" anchor="ctr"/>
                </a:tc>
                <a:extLst>
                  <a:ext uri="{0D108BD9-81ED-4DB2-BD59-A6C34878D82A}">
                    <a16:rowId xmlns:a16="http://schemas.microsoft.com/office/drawing/2014/main" val="3199046777"/>
                  </a:ext>
                </a:extLst>
              </a:tr>
              <a:tr h="605538">
                <a:tc>
                  <a:txBody>
                    <a:bodyPr/>
                    <a:lstStyle/>
                    <a:p>
                      <a:pPr algn="ctr" fontAlgn="b"/>
                      <a:r>
                        <a:rPr lang="en-US" sz="1800" b="0" i="0" u="none" strike="noStrike" dirty="0">
                          <a:solidFill>
                            <a:srgbClr val="000000"/>
                          </a:solidFill>
                          <a:effectLst/>
                          <a:latin typeface="+mj-lt"/>
                        </a:rPr>
                        <a:t>LGBTQ+ children and youth, </a:t>
                      </a:r>
                    </a:p>
                    <a:p>
                      <a:pPr algn="ctr" fontAlgn="b"/>
                      <a:r>
                        <a:rPr lang="en-US" sz="1800" b="0" i="0" u="none" strike="noStrike" dirty="0">
                          <a:solidFill>
                            <a:srgbClr val="000000"/>
                          </a:solidFill>
                          <a:effectLst/>
                          <a:latin typeface="+mj-lt"/>
                        </a:rPr>
                        <a:t>including trans youth</a:t>
                      </a:r>
                    </a:p>
                  </a:txBody>
                  <a:tcPr marL="4763" marR="4763" marT="4763" marB="0" anchor="ctr"/>
                </a:tc>
                <a:tc>
                  <a:txBody>
                    <a:bodyPr/>
                    <a:lstStyle/>
                    <a:p>
                      <a:pPr algn="ctr" fontAlgn="ctr"/>
                      <a:r>
                        <a:rPr lang="en-US" sz="1800" b="1" i="0" u="none" strike="noStrike" dirty="0">
                          <a:solidFill>
                            <a:srgbClr val="000000"/>
                          </a:solidFill>
                          <a:effectLst/>
                          <a:latin typeface="+mj-lt"/>
                        </a:rPr>
                        <a:t>42%</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57%</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39%</a:t>
                      </a:r>
                    </a:p>
                  </a:txBody>
                  <a:tcPr marL="4763" marR="4763" marT="4763" marB="0" anchor="ctr"/>
                </a:tc>
                <a:tc>
                  <a:txBody>
                    <a:bodyPr/>
                    <a:lstStyle/>
                    <a:p>
                      <a:pPr algn="ctr" fontAlgn="ctr"/>
                      <a:r>
                        <a:rPr lang="en-US" sz="1800" b="0" i="0" u="none" strike="noStrike">
                          <a:solidFill>
                            <a:srgbClr val="000000"/>
                          </a:solidFill>
                          <a:effectLst/>
                          <a:latin typeface="+mj-lt"/>
                        </a:rPr>
                        <a:t>32%</a:t>
                      </a:r>
                    </a:p>
                  </a:txBody>
                  <a:tcPr marL="4763" marR="4763" marT="4763" marB="0" anchor="ctr"/>
                </a:tc>
                <a:tc>
                  <a:txBody>
                    <a:bodyPr/>
                    <a:lstStyle/>
                    <a:p>
                      <a:pPr algn="ctr" fontAlgn="ctr"/>
                      <a:r>
                        <a:rPr lang="en-US" sz="1800" b="0" i="0" u="none" strike="noStrike">
                          <a:solidFill>
                            <a:srgbClr val="000000"/>
                          </a:solidFill>
                          <a:effectLst/>
                          <a:latin typeface="+mj-lt"/>
                        </a:rPr>
                        <a:t>36%</a:t>
                      </a:r>
                    </a:p>
                  </a:txBody>
                  <a:tcPr marL="4763" marR="4763" marT="4763" marB="0" anchor="ctr"/>
                </a:tc>
                <a:tc>
                  <a:txBody>
                    <a:bodyPr/>
                    <a:lstStyle/>
                    <a:p>
                      <a:pPr algn="ctr" fontAlgn="ctr"/>
                      <a:r>
                        <a:rPr lang="en-US" sz="1800" b="0" i="0" u="none" strike="noStrike" dirty="0">
                          <a:solidFill>
                            <a:srgbClr val="000000"/>
                          </a:solidFill>
                          <a:effectLst/>
                          <a:latin typeface="+mj-lt"/>
                        </a:rPr>
                        <a:t>36%</a:t>
                      </a:r>
                    </a:p>
                  </a:txBody>
                  <a:tcPr marL="4763" marR="4763" marT="4763" marB="0" anchor="ctr"/>
                </a:tc>
                <a:extLst>
                  <a:ext uri="{0D108BD9-81ED-4DB2-BD59-A6C34878D82A}">
                    <a16:rowId xmlns:a16="http://schemas.microsoft.com/office/drawing/2014/main" val="3662285353"/>
                  </a:ext>
                </a:extLst>
              </a:tr>
            </a:tbl>
          </a:graphicData>
        </a:graphic>
      </p:graphicFrame>
      <p:sp>
        <p:nvSpPr>
          <p:cNvPr id="5" name="TextBox 4">
            <a:extLst>
              <a:ext uri="{FF2B5EF4-FFF2-40B4-BE49-F238E27FC236}">
                <a16:creationId xmlns:a16="http://schemas.microsoft.com/office/drawing/2014/main" id="{BF4C6BD1-BAC9-4DCF-A721-FBB060FD618A}"/>
              </a:ext>
            </a:extLst>
          </p:cNvPr>
          <p:cNvSpPr txBox="1"/>
          <p:nvPr/>
        </p:nvSpPr>
        <p:spPr>
          <a:xfrm>
            <a:off x="0" y="778611"/>
            <a:ext cx="9128760" cy="338554"/>
          </a:xfrm>
          <a:prstGeom prst="rect">
            <a:avLst/>
          </a:prstGeom>
          <a:noFill/>
        </p:spPr>
        <p:txBody>
          <a:bodyPr wrap="square" rtlCol="0">
            <a:spAutoFit/>
          </a:bodyPr>
          <a:lstStyle/>
          <a:p>
            <a:pPr algn="ctr"/>
            <a:r>
              <a:rPr lang="en-US" sz="1600" i="1" dirty="0"/>
              <a:t>Highest/High Priority</a:t>
            </a:r>
          </a:p>
        </p:txBody>
      </p:sp>
      <p:sp>
        <p:nvSpPr>
          <p:cNvPr id="11" name="Title 10">
            <a:extLst>
              <a:ext uri="{FF2B5EF4-FFF2-40B4-BE49-F238E27FC236}">
                <a16:creationId xmlns:a16="http://schemas.microsoft.com/office/drawing/2014/main" id="{C59C0A94-AADD-1AAD-5DF3-735AC421EE62}"/>
              </a:ext>
            </a:extLst>
          </p:cNvPr>
          <p:cNvSpPr>
            <a:spLocks noGrp="1"/>
          </p:cNvSpPr>
          <p:nvPr>
            <p:ph type="title"/>
          </p:nvPr>
        </p:nvSpPr>
        <p:spPr>
          <a:xfrm>
            <a:off x="0" y="184277"/>
            <a:ext cx="9144000" cy="800175"/>
          </a:xfrm>
        </p:spPr>
        <p:txBody>
          <a:bodyPr/>
          <a:lstStyle/>
          <a:p>
            <a:r>
              <a:rPr lang="en-US" dirty="0"/>
              <a:t>Regional Breakouts for Service Priorities </a:t>
            </a:r>
          </a:p>
        </p:txBody>
      </p:sp>
    </p:spTree>
    <p:extLst>
      <p:ext uri="{BB962C8B-B14F-4D97-AF65-F5344CB8AC3E}">
        <p14:creationId xmlns:p14="http://schemas.microsoft.com/office/powerpoint/2010/main" val="23585741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A7EE8BA-6626-4705-973D-E9D63A4C7BF8}"/>
              </a:ext>
            </a:extLst>
          </p:cNvPr>
          <p:cNvSpPr>
            <a:spLocks noGrp="1"/>
          </p:cNvSpPr>
          <p:nvPr>
            <p:ph type="body" sz="quarter" idx="10"/>
          </p:nvPr>
        </p:nvSpPr>
        <p:spPr/>
        <p:txBody>
          <a:bodyPr/>
          <a:lstStyle/>
          <a:p>
            <a:r>
              <a:rPr lang="en-US" dirty="0"/>
              <a:t>Q8. </a:t>
            </a:r>
            <a:r>
              <a:rPr lang="en-US" sz="1000" i="1" dirty="0">
                <a:effectLst/>
                <a:latin typeface="+mj-lt"/>
                <a:ea typeface="Times New Roman" panose="02020603050405020304" pitchFamily="18" charset="0"/>
                <a:cs typeface="Times New Roman" panose="02020603050405020304" pitchFamily="18" charset="0"/>
              </a:rPr>
              <a:t>I am going to read you a list of different groups of children and youth. Please tell me if you think expanding programs and services for that group of children and youth should be one of your community’s highest priorities, a high priority, a moderate priority, or a low priority. </a:t>
            </a:r>
            <a:r>
              <a:rPr lang="en-US" dirty="0"/>
              <a:t>Split Sample</a:t>
            </a:r>
          </a:p>
        </p:txBody>
      </p:sp>
      <p:graphicFrame>
        <p:nvGraphicFramePr>
          <p:cNvPr id="4" name="Table 4">
            <a:extLst>
              <a:ext uri="{FF2B5EF4-FFF2-40B4-BE49-F238E27FC236}">
                <a16:creationId xmlns:a16="http://schemas.microsoft.com/office/drawing/2014/main" id="{3AED89E7-B8F9-4D95-94ED-0CDCFA6D6884}"/>
              </a:ext>
            </a:extLst>
          </p:cNvPr>
          <p:cNvGraphicFramePr>
            <a:graphicFrameLocks noGrp="1"/>
          </p:cNvGraphicFramePr>
          <p:nvPr>
            <p:extLst>
              <p:ext uri="{D42A27DB-BD31-4B8C-83A1-F6EECF244321}">
                <p14:modId xmlns:p14="http://schemas.microsoft.com/office/powerpoint/2010/main" val="1458436312"/>
              </p:ext>
            </p:extLst>
          </p:nvPr>
        </p:nvGraphicFramePr>
        <p:xfrm>
          <a:off x="145338" y="1269489"/>
          <a:ext cx="8853325" cy="4931855"/>
        </p:xfrm>
        <a:graphic>
          <a:graphicData uri="http://schemas.openxmlformats.org/drawingml/2006/table">
            <a:tbl>
              <a:tblPr firstRow="1" bandRow="1">
                <a:tableStyleId>{93296810-A885-4BE3-A3E7-6D5BEEA58F35}</a:tableStyleId>
              </a:tblPr>
              <a:tblGrid>
                <a:gridCol w="4023360">
                  <a:extLst>
                    <a:ext uri="{9D8B030D-6E8A-4147-A177-3AD203B41FA5}">
                      <a16:colId xmlns:a16="http://schemas.microsoft.com/office/drawing/2014/main" val="2563863929"/>
                    </a:ext>
                  </a:extLst>
                </a:gridCol>
                <a:gridCol w="1005840">
                  <a:extLst>
                    <a:ext uri="{9D8B030D-6E8A-4147-A177-3AD203B41FA5}">
                      <a16:colId xmlns:a16="http://schemas.microsoft.com/office/drawing/2014/main" val="1099831682"/>
                    </a:ext>
                  </a:extLst>
                </a:gridCol>
                <a:gridCol w="1371600">
                  <a:extLst>
                    <a:ext uri="{9D8B030D-6E8A-4147-A177-3AD203B41FA5}">
                      <a16:colId xmlns:a16="http://schemas.microsoft.com/office/drawing/2014/main" val="2950452391"/>
                    </a:ext>
                  </a:extLst>
                </a:gridCol>
                <a:gridCol w="806605">
                  <a:extLst>
                    <a:ext uri="{9D8B030D-6E8A-4147-A177-3AD203B41FA5}">
                      <a16:colId xmlns:a16="http://schemas.microsoft.com/office/drawing/2014/main" val="2895830701"/>
                    </a:ext>
                  </a:extLst>
                </a:gridCol>
                <a:gridCol w="822960">
                  <a:extLst>
                    <a:ext uri="{9D8B030D-6E8A-4147-A177-3AD203B41FA5}">
                      <a16:colId xmlns:a16="http://schemas.microsoft.com/office/drawing/2014/main" val="1387612060"/>
                    </a:ext>
                  </a:extLst>
                </a:gridCol>
                <a:gridCol w="822960">
                  <a:extLst>
                    <a:ext uri="{9D8B030D-6E8A-4147-A177-3AD203B41FA5}">
                      <a16:colId xmlns:a16="http://schemas.microsoft.com/office/drawing/2014/main" val="2466832935"/>
                    </a:ext>
                  </a:extLst>
                </a:gridCol>
              </a:tblGrid>
              <a:tr h="269542">
                <a:tc rowSpan="2">
                  <a:txBody>
                    <a:bodyPr/>
                    <a:lstStyle/>
                    <a:p>
                      <a:pPr algn="ctr">
                        <a:lnSpc>
                          <a:spcPts val="1700"/>
                        </a:lnSpc>
                      </a:pPr>
                      <a:r>
                        <a:rPr lang="en-US" sz="1800" b="1" kern="1200" dirty="0">
                          <a:solidFill>
                            <a:schemeClr val="bg1"/>
                          </a:solidFill>
                          <a:latin typeface="+mj-lt"/>
                          <a:ea typeface="+mn-ea"/>
                          <a:cs typeface="+mn-cs"/>
                        </a:rPr>
                        <a:t>Group</a:t>
                      </a:r>
                    </a:p>
                  </a:txBody>
                  <a:tcPr anchor="ctr">
                    <a:solidFill>
                      <a:schemeClr val="accent1"/>
                    </a:solidFill>
                  </a:tcPr>
                </a:tc>
                <a:tc rowSpan="2">
                  <a:txBody>
                    <a:bodyPr/>
                    <a:lstStyle/>
                    <a:p>
                      <a:pPr algn="ctr">
                        <a:lnSpc>
                          <a:spcPts val="1700"/>
                        </a:lnSpc>
                      </a:pPr>
                      <a:r>
                        <a:rPr lang="en-US" sz="1800" dirty="0">
                          <a:solidFill>
                            <a:schemeClr val="bg1"/>
                          </a:solidFill>
                          <a:latin typeface="+mj-lt"/>
                        </a:rPr>
                        <a:t>All Voters</a:t>
                      </a:r>
                    </a:p>
                  </a:txBody>
                  <a:tcPr marT="0" marB="0" anchor="ctr">
                    <a:lnR w="38100" cap="flat" cmpd="sng" algn="ctr">
                      <a:solidFill>
                        <a:schemeClr val="accent3"/>
                      </a:solidFill>
                      <a:prstDash val="solid"/>
                      <a:round/>
                      <a:headEnd type="none" w="med" len="med"/>
                      <a:tailEnd type="none" w="med" len="med"/>
                    </a:lnR>
                    <a:solidFill>
                      <a:schemeClr val="accent1"/>
                    </a:solidFill>
                  </a:tcPr>
                </a:tc>
                <a:tc gridSpan="4">
                  <a:txBody>
                    <a:bodyPr/>
                    <a:lstStyle/>
                    <a:p>
                      <a:pPr algn="ctr">
                        <a:lnSpc>
                          <a:spcPts val="1700"/>
                        </a:lnSpc>
                      </a:pPr>
                      <a:r>
                        <a:rPr lang="en-US" sz="1800" b="1" kern="1200" dirty="0">
                          <a:solidFill>
                            <a:schemeClr val="bg1"/>
                          </a:solidFill>
                          <a:latin typeface="+mj-lt"/>
                          <a:ea typeface="+mn-ea"/>
                          <a:cs typeface="+mn-cs"/>
                        </a:rPr>
                        <a:t>Region </a:t>
                      </a:r>
                      <a:r>
                        <a:rPr lang="en-US" sz="1800" b="1" i="1" kern="1200" dirty="0">
                          <a:solidFill>
                            <a:schemeClr val="bg1"/>
                          </a:solidFill>
                          <a:latin typeface="+mj-lt"/>
                          <a:ea typeface="+mn-ea"/>
                          <a:cs typeface="+mn-cs"/>
                        </a:rPr>
                        <a:t>(Continued)</a:t>
                      </a:r>
                      <a:endParaRPr lang="en-US" sz="1800" b="1" kern="1200" dirty="0">
                        <a:solidFill>
                          <a:schemeClr val="bg1"/>
                        </a:solidFill>
                        <a:latin typeface="+mj-lt"/>
                        <a:ea typeface="+mn-ea"/>
                        <a:cs typeface="+mn-cs"/>
                      </a:endParaRPr>
                    </a:p>
                  </a:txBody>
                  <a:tcPr marT="0" marB="0" anchor="ctr">
                    <a:lnL w="381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90792292"/>
                  </a:ext>
                </a:extLst>
              </a:tr>
              <a:tr h="791299">
                <a:tc vMerge="1">
                  <a:txBody>
                    <a:bodyPr/>
                    <a:lstStyle/>
                    <a:p>
                      <a:endParaRPr lang="en-US" dirty="0"/>
                    </a:p>
                  </a:txBody>
                  <a:tcPr>
                    <a:solidFill>
                      <a:schemeClr val="accent1"/>
                    </a:solidFill>
                  </a:tcPr>
                </a:tc>
                <a:tc vMerge="1">
                  <a:txBody>
                    <a:bodyPr/>
                    <a:lstStyle/>
                    <a:p>
                      <a:endParaRPr lang="en-US" dirty="0"/>
                    </a:p>
                  </a:txBody>
                  <a:tcPr>
                    <a:solidFill>
                      <a:schemeClr val="accent1"/>
                    </a:solidFill>
                  </a:tcPr>
                </a:tc>
                <a:tc>
                  <a:txBody>
                    <a:bodyPr/>
                    <a:lstStyle/>
                    <a:p>
                      <a:pPr algn="ctr" fontAlgn="b">
                        <a:lnSpc>
                          <a:spcPts val="1700"/>
                        </a:lnSpc>
                      </a:pPr>
                      <a:r>
                        <a:rPr lang="en-US" sz="1800" b="1" i="0" u="none" strike="noStrike" dirty="0">
                          <a:solidFill>
                            <a:srgbClr val="000000"/>
                          </a:solidFill>
                          <a:effectLst/>
                          <a:latin typeface="+mj-lt"/>
                        </a:rPr>
                        <a:t>Sacramento/</a:t>
                      </a:r>
                      <a:br>
                        <a:rPr lang="en-US" sz="1800" b="1" i="0" u="none" strike="noStrike" dirty="0">
                          <a:solidFill>
                            <a:srgbClr val="000000"/>
                          </a:solidFill>
                          <a:effectLst/>
                          <a:latin typeface="+mj-lt"/>
                        </a:rPr>
                      </a:br>
                      <a:r>
                        <a:rPr lang="en-US" sz="1800" b="1" i="0" u="none" strike="noStrike" dirty="0">
                          <a:solidFill>
                            <a:srgbClr val="000000"/>
                          </a:solidFill>
                          <a:effectLst/>
                          <a:latin typeface="+mj-lt"/>
                        </a:rPr>
                        <a:t>Rural North</a:t>
                      </a:r>
                    </a:p>
                  </a:txBody>
                  <a:tcPr marL="4763" marR="4763" marT="4763" marB="0" anchor="ctr">
                    <a:lnL w="381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ts val="1700"/>
                        </a:lnSpc>
                      </a:pPr>
                      <a:r>
                        <a:rPr lang="en-US" sz="1800" b="1" i="0" u="none" strike="noStrike" dirty="0">
                          <a:solidFill>
                            <a:srgbClr val="000000"/>
                          </a:solidFill>
                          <a:effectLst/>
                          <a:latin typeface="+mj-lt"/>
                        </a:rPr>
                        <a:t>Kern County</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ts val="1700"/>
                        </a:lnSpc>
                      </a:pPr>
                      <a:r>
                        <a:rPr lang="en-US" sz="1800" b="1" i="0" u="none" strike="noStrike" dirty="0">
                          <a:solidFill>
                            <a:srgbClr val="000000"/>
                          </a:solidFill>
                          <a:effectLst/>
                          <a:latin typeface="+mj-lt"/>
                        </a:rPr>
                        <a:t>Central Coast</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ts val="1700"/>
                        </a:lnSpc>
                      </a:pPr>
                      <a:r>
                        <a:rPr lang="en-US" sz="1800" b="1" i="0" u="none" strike="noStrike" dirty="0">
                          <a:solidFill>
                            <a:srgbClr val="000000"/>
                          </a:solidFill>
                          <a:effectLst/>
                          <a:latin typeface="+mj-lt"/>
                        </a:rPr>
                        <a:t>Central Valley</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792830917"/>
                  </a:ext>
                </a:extLst>
              </a:tr>
              <a:tr h="285330">
                <a:tc>
                  <a:txBody>
                    <a:bodyPr/>
                    <a:lstStyle/>
                    <a:p>
                      <a:pPr algn="ctr" fontAlgn="b">
                        <a:lnSpc>
                          <a:spcPts val="1700"/>
                        </a:lnSpc>
                      </a:pPr>
                      <a:r>
                        <a:rPr lang="en-US" sz="1800" b="0" i="0" u="none" strike="noStrike" dirty="0">
                          <a:solidFill>
                            <a:srgbClr val="000000"/>
                          </a:solidFill>
                          <a:effectLst/>
                          <a:latin typeface="+mj-lt"/>
                        </a:rPr>
                        <a:t>Youth living in poverty</a:t>
                      </a:r>
                    </a:p>
                  </a:txBody>
                  <a:tcPr marL="4763" marR="4763" marT="4763" marB="0" anchor="ctr"/>
                </a:tc>
                <a:tc>
                  <a:txBody>
                    <a:bodyPr/>
                    <a:lstStyle/>
                    <a:p>
                      <a:pPr algn="ctr" fontAlgn="ctr">
                        <a:lnSpc>
                          <a:spcPts val="1700"/>
                        </a:lnSpc>
                      </a:pPr>
                      <a:r>
                        <a:rPr lang="en-US" sz="1800" b="1" i="0" u="none" strike="noStrike" dirty="0">
                          <a:solidFill>
                            <a:srgbClr val="000000"/>
                          </a:solidFill>
                          <a:effectLst/>
                          <a:latin typeface="+mj-lt"/>
                          <a:ea typeface="Arial" panose="020B0604020202020204" pitchFamily="34" charset="0"/>
                        </a:rPr>
                        <a:t>78%</a:t>
                      </a:r>
                      <a:endParaRPr lang="en-US" sz="1800" b="1" i="0" u="none" strike="noStrike" dirty="0">
                        <a:solidFill>
                          <a:srgbClr val="000000"/>
                        </a:solidFill>
                        <a:effectLst/>
                        <a:latin typeface="+mj-lt"/>
                      </a:endParaRP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800" b="0" i="0" u="none" strike="noStrike" dirty="0">
                          <a:solidFill>
                            <a:srgbClr val="000000"/>
                          </a:solidFill>
                          <a:effectLst/>
                          <a:latin typeface="+mj-lt"/>
                          <a:ea typeface="Arial" panose="020B0604020202020204" pitchFamily="34" charset="0"/>
                        </a:rPr>
                        <a:t>76%</a:t>
                      </a:r>
                      <a:endParaRPr lang="en-US" sz="1800" b="0" i="0" u="none" strike="noStrike" dirty="0">
                        <a:solidFill>
                          <a:srgbClr val="000000"/>
                        </a:solidFill>
                        <a:effectLst/>
                        <a:latin typeface="+mj-lt"/>
                      </a:endParaRPr>
                    </a:p>
                  </a:txBody>
                  <a:tcPr marL="4763" marR="4763" marT="4763" marB="0" anchor="ctr">
                    <a:lnL w="38100" cap="flat" cmpd="sng" algn="ctr">
                      <a:solidFill>
                        <a:schemeClr val="accent3"/>
                      </a:solidFill>
                      <a:prstDash val="solid"/>
                      <a:round/>
                      <a:headEnd type="none" w="med" len="med"/>
                      <a:tailEnd type="none" w="med" len="med"/>
                    </a:lnL>
                    <a:lnT w="38100" cap="flat" cmpd="sng" algn="ctr">
                      <a:solidFill>
                        <a:schemeClr val="accent3"/>
                      </a:solidFill>
                      <a:prstDash val="solid"/>
                      <a:round/>
                      <a:headEnd type="none" w="med" len="med"/>
                      <a:tailEnd type="none" w="med" len="med"/>
                    </a:lnT>
                  </a:tcPr>
                </a:tc>
                <a:tc>
                  <a:txBody>
                    <a:bodyPr/>
                    <a:lstStyle/>
                    <a:p>
                      <a:pPr algn="ctr" fontAlgn="ctr">
                        <a:lnSpc>
                          <a:spcPts val="1700"/>
                        </a:lnSpc>
                      </a:pPr>
                      <a:r>
                        <a:rPr lang="en-US" sz="1800" b="0" i="0" u="none" strike="noStrike">
                          <a:solidFill>
                            <a:srgbClr val="000000"/>
                          </a:solidFill>
                          <a:effectLst/>
                          <a:latin typeface="+mj-lt"/>
                          <a:ea typeface="Arial" panose="020B0604020202020204" pitchFamily="34" charset="0"/>
                        </a:rPr>
                        <a:t>68%</a:t>
                      </a:r>
                      <a:endParaRPr lang="en-US" sz="18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ctr">
                        <a:lnSpc>
                          <a:spcPts val="1700"/>
                        </a:lnSpc>
                      </a:pPr>
                      <a:r>
                        <a:rPr lang="en-US" sz="1800" b="0" i="0" u="none" strike="noStrike">
                          <a:solidFill>
                            <a:srgbClr val="000000"/>
                          </a:solidFill>
                          <a:effectLst/>
                          <a:latin typeface="+mj-lt"/>
                          <a:ea typeface="Arial" panose="020B0604020202020204" pitchFamily="34" charset="0"/>
                        </a:rPr>
                        <a:t>81%</a:t>
                      </a:r>
                      <a:endParaRPr lang="en-US" sz="18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ctr">
                        <a:lnSpc>
                          <a:spcPts val="1700"/>
                        </a:lnSpc>
                      </a:pPr>
                      <a:r>
                        <a:rPr lang="en-US" sz="1800" b="0" i="0" u="none" strike="noStrike">
                          <a:solidFill>
                            <a:srgbClr val="000000"/>
                          </a:solidFill>
                          <a:effectLst/>
                          <a:latin typeface="+mj-lt"/>
                          <a:ea typeface="Arial" panose="020B0604020202020204" pitchFamily="34" charset="0"/>
                        </a:rPr>
                        <a:t>82%</a:t>
                      </a:r>
                      <a:endParaRPr lang="en-US" sz="18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1963344676"/>
                  </a:ext>
                </a:extLst>
              </a:tr>
              <a:tr h="285330">
                <a:tc>
                  <a:txBody>
                    <a:bodyPr/>
                    <a:lstStyle/>
                    <a:p>
                      <a:pPr algn="ctr" fontAlgn="b">
                        <a:lnSpc>
                          <a:spcPts val="1700"/>
                        </a:lnSpc>
                      </a:pPr>
                      <a:r>
                        <a:rPr lang="en-US" sz="1800" b="0" i="0" u="none" strike="noStrike">
                          <a:solidFill>
                            <a:srgbClr val="000000"/>
                          </a:solidFill>
                          <a:effectLst/>
                          <a:latin typeface="+mj-lt"/>
                        </a:rPr>
                        <a:t>Foster children and youth</a:t>
                      </a:r>
                    </a:p>
                  </a:txBody>
                  <a:tcPr marL="4763" marR="4763" marT="4763" marB="0" anchor="ctr"/>
                </a:tc>
                <a:tc>
                  <a:txBody>
                    <a:bodyPr/>
                    <a:lstStyle/>
                    <a:p>
                      <a:pPr algn="ctr" fontAlgn="ctr">
                        <a:lnSpc>
                          <a:spcPts val="1700"/>
                        </a:lnSpc>
                      </a:pPr>
                      <a:r>
                        <a:rPr lang="en-US" sz="1800" b="1" i="0" u="none" strike="noStrike">
                          <a:solidFill>
                            <a:srgbClr val="000000"/>
                          </a:solidFill>
                          <a:effectLst/>
                          <a:latin typeface="+mj-lt"/>
                          <a:ea typeface="Arial" panose="020B0604020202020204" pitchFamily="34" charset="0"/>
                        </a:rPr>
                        <a:t>76%</a:t>
                      </a:r>
                      <a:endParaRPr lang="en-US" sz="1800" b="1" i="0" u="none" strike="noStrike">
                        <a:solidFill>
                          <a:srgbClr val="000000"/>
                        </a:solidFill>
                        <a:effectLst/>
                        <a:latin typeface="+mj-lt"/>
                      </a:endParaRP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800" b="0" i="0" u="none" strike="noStrike">
                          <a:solidFill>
                            <a:srgbClr val="000000"/>
                          </a:solidFill>
                          <a:effectLst/>
                          <a:latin typeface="+mj-lt"/>
                        </a:rPr>
                        <a:t>68%</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800" b="0" i="0" u="none" strike="noStrike">
                          <a:solidFill>
                            <a:srgbClr val="000000"/>
                          </a:solidFill>
                          <a:effectLst/>
                          <a:latin typeface="+mj-lt"/>
                        </a:rPr>
                        <a:t>77%</a:t>
                      </a:r>
                    </a:p>
                  </a:txBody>
                  <a:tcPr marL="4763" marR="4763" marT="4763" marB="0" anchor="ctr"/>
                </a:tc>
                <a:tc>
                  <a:txBody>
                    <a:bodyPr/>
                    <a:lstStyle/>
                    <a:p>
                      <a:pPr algn="ctr" fontAlgn="ctr">
                        <a:lnSpc>
                          <a:spcPts val="1700"/>
                        </a:lnSpc>
                      </a:pPr>
                      <a:r>
                        <a:rPr lang="en-US" sz="1800" b="0" i="0" u="none" strike="noStrike">
                          <a:solidFill>
                            <a:srgbClr val="000000"/>
                          </a:solidFill>
                          <a:effectLst/>
                          <a:latin typeface="+mj-lt"/>
                        </a:rPr>
                        <a:t>86%</a:t>
                      </a:r>
                    </a:p>
                  </a:txBody>
                  <a:tcPr marL="4763" marR="4763" marT="4763" marB="0" anchor="ctr"/>
                </a:tc>
                <a:tc>
                  <a:txBody>
                    <a:bodyPr/>
                    <a:lstStyle/>
                    <a:p>
                      <a:pPr algn="ctr" fontAlgn="ctr">
                        <a:lnSpc>
                          <a:spcPts val="1700"/>
                        </a:lnSpc>
                      </a:pPr>
                      <a:r>
                        <a:rPr lang="en-US" sz="1800" b="0" i="0" u="none" strike="noStrike">
                          <a:solidFill>
                            <a:srgbClr val="000000"/>
                          </a:solidFill>
                          <a:effectLst/>
                          <a:latin typeface="+mj-lt"/>
                        </a:rPr>
                        <a:t>86%</a:t>
                      </a:r>
                    </a:p>
                  </a:txBody>
                  <a:tcPr marL="4763" marR="4763" marT="4763" marB="0" anchor="ctr"/>
                </a:tc>
                <a:extLst>
                  <a:ext uri="{0D108BD9-81ED-4DB2-BD59-A6C34878D82A}">
                    <a16:rowId xmlns:a16="http://schemas.microsoft.com/office/drawing/2014/main" val="650548173"/>
                  </a:ext>
                </a:extLst>
              </a:tr>
              <a:tr h="285330">
                <a:tc>
                  <a:txBody>
                    <a:bodyPr/>
                    <a:lstStyle/>
                    <a:p>
                      <a:pPr algn="ctr" fontAlgn="b">
                        <a:lnSpc>
                          <a:spcPts val="1700"/>
                        </a:lnSpc>
                      </a:pPr>
                      <a:r>
                        <a:rPr lang="en-US" sz="1800" b="0" i="0" u="none" strike="noStrike" dirty="0">
                          <a:solidFill>
                            <a:srgbClr val="000000"/>
                          </a:solidFill>
                          <a:effectLst/>
                          <a:latin typeface="+mj-lt"/>
                        </a:rPr>
                        <a:t>Children who are not doing well in school</a:t>
                      </a:r>
                    </a:p>
                  </a:txBody>
                  <a:tcPr marL="4763" marR="4763" marT="4763" marB="0" anchor="ctr"/>
                </a:tc>
                <a:tc>
                  <a:txBody>
                    <a:bodyPr/>
                    <a:lstStyle/>
                    <a:p>
                      <a:pPr algn="ctr" fontAlgn="ctr">
                        <a:lnSpc>
                          <a:spcPts val="1700"/>
                        </a:lnSpc>
                      </a:pPr>
                      <a:r>
                        <a:rPr lang="en-US" sz="1800" b="1" i="0" u="none" strike="noStrike">
                          <a:solidFill>
                            <a:srgbClr val="000000"/>
                          </a:solidFill>
                          <a:effectLst/>
                          <a:latin typeface="+mj-lt"/>
                        </a:rPr>
                        <a:t>74%</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800" b="0" i="0" u="none" strike="noStrike">
                          <a:solidFill>
                            <a:srgbClr val="000000"/>
                          </a:solidFill>
                          <a:effectLst/>
                          <a:latin typeface="+mj-lt"/>
                        </a:rPr>
                        <a:t>68%</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800" b="0" i="0" u="none" strike="noStrike">
                          <a:solidFill>
                            <a:srgbClr val="000000"/>
                          </a:solidFill>
                          <a:effectLst/>
                          <a:latin typeface="+mj-lt"/>
                        </a:rPr>
                        <a:t>71%</a:t>
                      </a:r>
                    </a:p>
                  </a:txBody>
                  <a:tcPr marL="4763" marR="4763" marT="4763" marB="0" anchor="ctr"/>
                </a:tc>
                <a:tc>
                  <a:txBody>
                    <a:bodyPr/>
                    <a:lstStyle/>
                    <a:p>
                      <a:pPr algn="ctr" fontAlgn="ctr">
                        <a:lnSpc>
                          <a:spcPts val="1700"/>
                        </a:lnSpc>
                      </a:pPr>
                      <a:r>
                        <a:rPr lang="en-US" sz="1800" b="0" i="0" u="none" strike="noStrike">
                          <a:solidFill>
                            <a:srgbClr val="000000"/>
                          </a:solidFill>
                          <a:effectLst/>
                          <a:latin typeface="+mj-lt"/>
                        </a:rPr>
                        <a:t>61%</a:t>
                      </a:r>
                    </a:p>
                  </a:txBody>
                  <a:tcPr marL="4763" marR="4763" marT="4763" marB="0" anchor="ctr"/>
                </a:tc>
                <a:tc>
                  <a:txBody>
                    <a:bodyPr/>
                    <a:lstStyle/>
                    <a:p>
                      <a:pPr algn="ctr" fontAlgn="ctr">
                        <a:lnSpc>
                          <a:spcPts val="1700"/>
                        </a:lnSpc>
                      </a:pPr>
                      <a:r>
                        <a:rPr lang="en-US" sz="1800" b="0" i="0" u="none" strike="noStrike">
                          <a:solidFill>
                            <a:srgbClr val="000000"/>
                          </a:solidFill>
                          <a:effectLst/>
                          <a:latin typeface="+mj-lt"/>
                        </a:rPr>
                        <a:t>73%</a:t>
                      </a:r>
                    </a:p>
                  </a:txBody>
                  <a:tcPr marL="4763" marR="4763" marT="4763" marB="0" anchor="ctr"/>
                </a:tc>
                <a:extLst>
                  <a:ext uri="{0D108BD9-81ED-4DB2-BD59-A6C34878D82A}">
                    <a16:rowId xmlns:a16="http://schemas.microsoft.com/office/drawing/2014/main" val="790779060"/>
                  </a:ext>
                </a:extLst>
              </a:tr>
              <a:tr h="285330">
                <a:tc>
                  <a:txBody>
                    <a:bodyPr/>
                    <a:lstStyle/>
                    <a:p>
                      <a:pPr algn="ctr" fontAlgn="b">
                        <a:lnSpc>
                          <a:spcPts val="1700"/>
                        </a:lnSpc>
                      </a:pPr>
                      <a:r>
                        <a:rPr lang="en-US" sz="1800" b="0" i="0" u="none" strike="noStrike" dirty="0">
                          <a:solidFill>
                            <a:srgbClr val="000000"/>
                          </a:solidFill>
                          <a:effectLst/>
                          <a:latin typeface="+mj-lt"/>
                        </a:rPr>
                        <a:t>Youth with disabilities</a:t>
                      </a:r>
                    </a:p>
                  </a:txBody>
                  <a:tcPr marL="4763" marR="4763" marT="4763" marB="0" anchor="ctr"/>
                </a:tc>
                <a:tc>
                  <a:txBody>
                    <a:bodyPr/>
                    <a:lstStyle/>
                    <a:p>
                      <a:pPr algn="ctr" fontAlgn="ctr">
                        <a:lnSpc>
                          <a:spcPts val="1700"/>
                        </a:lnSpc>
                      </a:pPr>
                      <a:r>
                        <a:rPr lang="en-US" sz="1800" b="1" i="0" u="none" strike="noStrike">
                          <a:solidFill>
                            <a:srgbClr val="000000"/>
                          </a:solidFill>
                          <a:effectLst/>
                          <a:latin typeface="+mj-lt"/>
                        </a:rPr>
                        <a:t>71%</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800" b="0" i="0" u="none" strike="noStrike">
                          <a:solidFill>
                            <a:srgbClr val="000000"/>
                          </a:solidFill>
                          <a:effectLst/>
                          <a:latin typeface="+mj-lt"/>
                        </a:rPr>
                        <a:t>70%</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800" b="0" i="0" u="none" strike="noStrike">
                          <a:solidFill>
                            <a:srgbClr val="000000"/>
                          </a:solidFill>
                          <a:effectLst/>
                          <a:latin typeface="+mj-lt"/>
                        </a:rPr>
                        <a:t>67%</a:t>
                      </a:r>
                    </a:p>
                  </a:txBody>
                  <a:tcPr marL="4763" marR="4763" marT="4763" marB="0" anchor="ctr"/>
                </a:tc>
                <a:tc>
                  <a:txBody>
                    <a:bodyPr/>
                    <a:lstStyle/>
                    <a:p>
                      <a:pPr algn="ctr" fontAlgn="ctr">
                        <a:lnSpc>
                          <a:spcPts val="1700"/>
                        </a:lnSpc>
                      </a:pPr>
                      <a:r>
                        <a:rPr lang="en-US" sz="1800" b="0" i="0" u="none" strike="noStrike">
                          <a:solidFill>
                            <a:srgbClr val="000000"/>
                          </a:solidFill>
                          <a:effectLst/>
                          <a:latin typeface="+mj-lt"/>
                        </a:rPr>
                        <a:t>75%</a:t>
                      </a:r>
                    </a:p>
                  </a:txBody>
                  <a:tcPr marL="4763" marR="4763" marT="4763" marB="0" anchor="ctr"/>
                </a:tc>
                <a:tc>
                  <a:txBody>
                    <a:bodyPr/>
                    <a:lstStyle/>
                    <a:p>
                      <a:pPr algn="ctr" fontAlgn="ctr">
                        <a:lnSpc>
                          <a:spcPts val="1700"/>
                        </a:lnSpc>
                      </a:pPr>
                      <a:r>
                        <a:rPr lang="en-US" sz="1800" b="0" i="0" u="none" strike="noStrike">
                          <a:solidFill>
                            <a:srgbClr val="000000"/>
                          </a:solidFill>
                          <a:effectLst/>
                          <a:latin typeface="+mj-lt"/>
                        </a:rPr>
                        <a:t>66%</a:t>
                      </a:r>
                    </a:p>
                  </a:txBody>
                  <a:tcPr marL="4763" marR="4763" marT="4763" marB="0" anchor="ctr"/>
                </a:tc>
                <a:extLst>
                  <a:ext uri="{0D108BD9-81ED-4DB2-BD59-A6C34878D82A}">
                    <a16:rowId xmlns:a16="http://schemas.microsoft.com/office/drawing/2014/main" val="967359862"/>
                  </a:ext>
                </a:extLst>
              </a:tr>
              <a:tr h="529458">
                <a:tc>
                  <a:txBody>
                    <a:bodyPr/>
                    <a:lstStyle/>
                    <a:p>
                      <a:pPr algn="ctr" fontAlgn="b">
                        <a:lnSpc>
                          <a:spcPts val="1700"/>
                        </a:lnSpc>
                      </a:pPr>
                      <a:r>
                        <a:rPr lang="en-US" sz="1800" b="0" i="0" u="none" strike="noStrike" dirty="0">
                          <a:solidFill>
                            <a:srgbClr val="000000"/>
                          </a:solidFill>
                          <a:effectLst/>
                          <a:latin typeface="+mj-lt"/>
                        </a:rPr>
                        <a:t>Youth involved in the </a:t>
                      </a:r>
                    </a:p>
                    <a:p>
                      <a:pPr algn="ctr" fontAlgn="b">
                        <a:lnSpc>
                          <a:spcPts val="1700"/>
                        </a:lnSpc>
                      </a:pPr>
                      <a:r>
                        <a:rPr lang="en-US" sz="1800" b="0" i="0" u="none" strike="noStrike" dirty="0">
                          <a:solidFill>
                            <a:srgbClr val="000000"/>
                          </a:solidFill>
                          <a:effectLst/>
                          <a:latin typeface="+mj-lt"/>
                        </a:rPr>
                        <a:t>juvenile justice system</a:t>
                      </a:r>
                    </a:p>
                  </a:txBody>
                  <a:tcPr marL="4763" marR="4763" marT="4763" marB="0" anchor="ctr"/>
                </a:tc>
                <a:tc>
                  <a:txBody>
                    <a:bodyPr/>
                    <a:lstStyle/>
                    <a:p>
                      <a:pPr algn="ctr" fontAlgn="ctr">
                        <a:lnSpc>
                          <a:spcPts val="1700"/>
                        </a:lnSpc>
                      </a:pPr>
                      <a:r>
                        <a:rPr lang="en-US" sz="1800" b="1" i="0" u="none" strike="noStrike" dirty="0">
                          <a:solidFill>
                            <a:srgbClr val="000000"/>
                          </a:solidFill>
                          <a:effectLst/>
                          <a:latin typeface="+mj-lt"/>
                        </a:rPr>
                        <a:t>68%</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800" b="0" i="0" u="none" strike="noStrike" dirty="0">
                          <a:solidFill>
                            <a:srgbClr val="000000"/>
                          </a:solidFill>
                          <a:effectLst/>
                          <a:latin typeface="+mj-lt"/>
                        </a:rPr>
                        <a:t>65%</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800" b="0" i="0" u="none" strike="noStrike">
                          <a:solidFill>
                            <a:srgbClr val="000000"/>
                          </a:solidFill>
                          <a:effectLst/>
                          <a:latin typeface="+mj-lt"/>
                        </a:rPr>
                        <a:t>49%</a:t>
                      </a:r>
                    </a:p>
                  </a:txBody>
                  <a:tcPr marL="4763" marR="4763" marT="4763" marB="0" anchor="ctr"/>
                </a:tc>
                <a:tc>
                  <a:txBody>
                    <a:bodyPr/>
                    <a:lstStyle/>
                    <a:p>
                      <a:pPr algn="ctr" fontAlgn="ctr">
                        <a:lnSpc>
                          <a:spcPts val="1700"/>
                        </a:lnSpc>
                      </a:pPr>
                      <a:r>
                        <a:rPr lang="en-US" sz="1800" b="0" i="0" u="none" strike="noStrike">
                          <a:solidFill>
                            <a:srgbClr val="000000"/>
                          </a:solidFill>
                          <a:effectLst/>
                          <a:latin typeface="+mj-lt"/>
                        </a:rPr>
                        <a:t>69%</a:t>
                      </a:r>
                    </a:p>
                  </a:txBody>
                  <a:tcPr marL="4763" marR="4763" marT="4763" marB="0" anchor="ctr"/>
                </a:tc>
                <a:tc>
                  <a:txBody>
                    <a:bodyPr/>
                    <a:lstStyle/>
                    <a:p>
                      <a:pPr algn="ctr" fontAlgn="ctr">
                        <a:lnSpc>
                          <a:spcPts val="1700"/>
                        </a:lnSpc>
                      </a:pPr>
                      <a:r>
                        <a:rPr lang="en-US" sz="1800" b="0" i="0" u="none" strike="noStrike">
                          <a:solidFill>
                            <a:srgbClr val="000000"/>
                          </a:solidFill>
                          <a:effectLst/>
                          <a:latin typeface="+mj-lt"/>
                        </a:rPr>
                        <a:t>66%</a:t>
                      </a:r>
                    </a:p>
                  </a:txBody>
                  <a:tcPr marL="4763" marR="4763" marT="4763" marB="0" anchor="ctr"/>
                </a:tc>
                <a:extLst>
                  <a:ext uri="{0D108BD9-81ED-4DB2-BD59-A6C34878D82A}">
                    <a16:rowId xmlns:a16="http://schemas.microsoft.com/office/drawing/2014/main" val="911618783"/>
                  </a:ext>
                </a:extLst>
              </a:tr>
              <a:tr h="285330">
                <a:tc>
                  <a:txBody>
                    <a:bodyPr/>
                    <a:lstStyle/>
                    <a:p>
                      <a:pPr algn="ctr" fontAlgn="b">
                        <a:lnSpc>
                          <a:spcPts val="1700"/>
                        </a:lnSpc>
                      </a:pPr>
                      <a:r>
                        <a:rPr lang="en-US" sz="1800" b="0" i="0" u="none" strike="noStrike">
                          <a:solidFill>
                            <a:srgbClr val="000000"/>
                          </a:solidFill>
                          <a:effectLst/>
                          <a:latin typeface="+mj-lt"/>
                        </a:rPr>
                        <a:t>Children under age 5</a:t>
                      </a:r>
                    </a:p>
                  </a:txBody>
                  <a:tcPr marL="4763" marR="4763" marT="4763" marB="0" anchor="ctr"/>
                </a:tc>
                <a:tc>
                  <a:txBody>
                    <a:bodyPr/>
                    <a:lstStyle/>
                    <a:p>
                      <a:pPr algn="ctr" fontAlgn="ctr">
                        <a:lnSpc>
                          <a:spcPts val="1700"/>
                        </a:lnSpc>
                      </a:pPr>
                      <a:r>
                        <a:rPr lang="en-US" sz="1800" b="1" i="0" u="none" strike="noStrike">
                          <a:solidFill>
                            <a:srgbClr val="000000"/>
                          </a:solidFill>
                          <a:effectLst/>
                          <a:latin typeface="+mj-lt"/>
                        </a:rPr>
                        <a:t>61%</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800" b="0" i="0" u="none" strike="noStrike">
                          <a:solidFill>
                            <a:srgbClr val="000000"/>
                          </a:solidFill>
                          <a:effectLst/>
                          <a:latin typeface="+mj-lt"/>
                        </a:rPr>
                        <a:t>72%</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800" b="0" i="0" u="none" strike="noStrike">
                          <a:solidFill>
                            <a:srgbClr val="000000"/>
                          </a:solidFill>
                          <a:effectLst/>
                          <a:latin typeface="+mj-lt"/>
                        </a:rPr>
                        <a:t>60%</a:t>
                      </a:r>
                    </a:p>
                  </a:txBody>
                  <a:tcPr marL="4763" marR="4763" marT="4763" marB="0" anchor="ctr"/>
                </a:tc>
                <a:tc>
                  <a:txBody>
                    <a:bodyPr/>
                    <a:lstStyle/>
                    <a:p>
                      <a:pPr algn="ctr" fontAlgn="ctr">
                        <a:lnSpc>
                          <a:spcPts val="1700"/>
                        </a:lnSpc>
                      </a:pPr>
                      <a:r>
                        <a:rPr lang="en-US" sz="1800" b="0" i="0" u="none" strike="noStrike">
                          <a:solidFill>
                            <a:srgbClr val="000000"/>
                          </a:solidFill>
                          <a:effectLst/>
                          <a:latin typeface="+mj-lt"/>
                        </a:rPr>
                        <a:t>63%</a:t>
                      </a:r>
                    </a:p>
                  </a:txBody>
                  <a:tcPr marL="4763" marR="4763" marT="4763" marB="0" anchor="ctr"/>
                </a:tc>
                <a:tc>
                  <a:txBody>
                    <a:bodyPr/>
                    <a:lstStyle/>
                    <a:p>
                      <a:pPr algn="ctr" fontAlgn="ctr">
                        <a:lnSpc>
                          <a:spcPts val="1700"/>
                        </a:lnSpc>
                      </a:pPr>
                      <a:r>
                        <a:rPr lang="en-US" sz="1800" b="0" i="0" u="none" strike="noStrike">
                          <a:solidFill>
                            <a:srgbClr val="000000"/>
                          </a:solidFill>
                          <a:effectLst/>
                          <a:latin typeface="+mj-lt"/>
                        </a:rPr>
                        <a:t>58%</a:t>
                      </a:r>
                    </a:p>
                  </a:txBody>
                  <a:tcPr marL="4763" marR="4763" marT="4763" marB="0" anchor="ctr"/>
                </a:tc>
                <a:extLst>
                  <a:ext uri="{0D108BD9-81ED-4DB2-BD59-A6C34878D82A}">
                    <a16:rowId xmlns:a16="http://schemas.microsoft.com/office/drawing/2014/main" val="3910646588"/>
                  </a:ext>
                </a:extLst>
              </a:tr>
              <a:tr h="285330">
                <a:tc>
                  <a:txBody>
                    <a:bodyPr/>
                    <a:lstStyle/>
                    <a:p>
                      <a:pPr algn="ctr" fontAlgn="b">
                        <a:lnSpc>
                          <a:spcPts val="1700"/>
                        </a:lnSpc>
                      </a:pPr>
                      <a:r>
                        <a:rPr lang="en-US" sz="1800" b="0" i="0" u="none" strike="noStrike" dirty="0">
                          <a:solidFill>
                            <a:srgbClr val="000000"/>
                          </a:solidFill>
                          <a:effectLst/>
                          <a:latin typeface="+mj-lt"/>
                        </a:rPr>
                        <a:t>Teen parents</a:t>
                      </a:r>
                    </a:p>
                  </a:txBody>
                  <a:tcPr marL="4763" marR="4763" marT="4763" marB="0" anchor="ctr"/>
                </a:tc>
                <a:tc>
                  <a:txBody>
                    <a:bodyPr/>
                    <a:lstStyle/>
                    <a:p>
                      <a:pPr algn="ctr" fontAlgn="ctr">
                        <a:lnSpc>
                          <a:spcPts val="1700"/>
                        </a:lnSpc>
                      </a:pPr>
                      <a:r>
                        <a:rPr lang="en-US" sz="1800" b="1" i="0" u="none" strike="noStrike">
                          <a:solidFill>
                            <a:srgbClr val="000000"/>
                          </a:solidFill>
                          <a:effectLst/>
                          <a:latin typeface="+mj-lt"/>
                        </a:rPr>
                        <a:t>60%</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800" b="0" i="0" u="none" strike="noStrike">
                          <a:solidFill>
                            <a:srgbClr val="000000"/>
                          </a:solidFill>
                          <a:effectLst/>
                          <a:latin typeface="+mj-lt"/>
                        </a:rPr>
                        <a:t>66%</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800" b="0" i="0" u="none" strike="noStrike">
                          <a:solidFill>
                            <a:srgbClr val="000000"/>
                          </a:solidFill>
                          <a:effectLst/>
                          <a:latin typeface="+mj-lt"/>
                        </a:rPr>
                        <a:t>60%</a:t>
                      </a:r>
                    </a:p>
                  </a:txBody>
                  <a:tcPr marL="4763" marR="4763" marT="4763" marB="0" anchor="ctr"/>
                </a:tc>
                <a:tc>
                  <a:txBody>
                    <a:bodyPr/>
                    <a:lstStyle/>
                    <a:p>
                      <a:pPr algn="ctr" fontAlgn="ctr">
                        <a:lnSpc>
                          <a:spcPts val="1700"/>
                        </a:lnSpc>
                      </a:pPr>
                      <a:r>
                        <a:rPr lang="en-US" sz="1800" b="0" i="0" u="none" strike="noStrike">
                          <a:solidFill>
                            <a:srgbClr val="000000"/>
                          </a:solidFill>
                          <a:effectLst/>
                          <a:latin typeface="+mj-lt"/>
                        </a:rPr>
                        <a:t>59%</a:t>
                      </a:r>
                    </a:p>
                  </a:txBody>
                  <a:tcPr marL="4763" marR="4763" marT="4763" marB="0" anchor="ctr"/>
                </a:tc>
                <a:tc>
                  <a:txBody>
                    <a:bodyPr/>
                    <a:lstStyle/>
                    <a:p>
                      <a:pPr algn="ctr" fontAlgn="ctr">
                        <a:lnSpc>
                          <a:spcPts val="1700"/>
                        </a:lnSpc>
                      </a:pPr>
                      <a:r>
                        <a:rPr lang="en-US" sz="1800" b="0" i="0" u="none" strike="noStrike">
                          <a:solidFill>
                            <a:srgbClr val="000000"/>
                          </a:solidFill>
                          <a:effectLst/>
                          <a:latin typeface="+mj-lt"/>
                        </a:rPr>
                        <a:t>55%</a:t>
                      </a:r>
                    </a:p>
                  </a:txBody>
                  <a:tcPr marL="4763" marR="4763" marT="4763" marB="0" anchor="ctr"/>
                </a:tc>
                <a:extLst>
                  <a:ext uri="{0D108BD9-81ED-4DB2-BD59-A6C34878D82A}">
                    <a16:rowId xmlns:a16="http://schemas.microsoft.com/office/drawing/2014/main" val="2803810122"/>
                  </a:ext>
                </a:extLst>
              </a:tr>
              <a:tr h="285330">
                <a:tc>
                  <a:txBody>
                    <a:bodyPr/>
                    <a:lstStyle/>
                    <a:p>
                      <a:pPr algn="ctr" fontAlgn="b">
                        <a:lnSpc>
                          <a:spcPts val="1700"/>
                        </a:lnSpc>
                      </a:pPr>
                      <a:r>
                        <a:rPr lang="en-US" sz="1800" b="0" i="0" u="none" strike="noStrike">
                          <a:solidFill>
                            <a:srgbClr val="000000"/>
                          </a:solidFill>
                          <a:effectLst/>
                          <a:latin typeface="+mj-lt"/>
                        </a:rPr>
                        <a:t>Marginalized youth of color</a:t>
                      </a:r>
                    </a:p>
                  </a:txBody>
                  <a:tcPr marL="4763" marR="4763" marT="4763" marB="0" anchor="ctr"/>
                </a:tc>
                <a:tc>
                  <a:txBody>
                    <a:bodyPr/>
                    <a:lstStyle/>
                    <a:p>
                      <a:pPr algn="ctr" fontAlgn="ctr">
                        <a:lnSpc>
                          <a:spcPts val="1700"/>
                        </a:lnSpc>
                      </a:pPr>
                      <a:r>
                        <a:rPr lang="en-US" sz="1800" b="1" i="0" u="none" strike="noStrike">
                          <a:solidFill>
                            <a:srgbClr val="000000"/>
                          </a:solidFill>
                          <a:effectLst/>
                          <a:latin typeface="+mj-lt"/>
                        </a:rPr>
                        <a:t>58%</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800" b="0" i="0" u="none" strike="noStrike">
                          <a:solidFill>
                            <a:srgbClr val="000000"/>
                          </a:solidFill>
                          <a:effectLst/>
                          <a:latin typeface="+mj-lt"/>
                        </a:rPr>
                        <a:t>65%</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800" b="0" i="0" u="none" strike="noStrike">
                          <a:solidFill>
                            <a:srgbClr val="000000"/>
                          </a:solidFill>
                          <a:effectLst/>
                          <a:latin typeface="+mj-lt"/>
                        </a:rPr>
                        <a:t>45%</a:t>
                      </a:r>
                    </a:p>
                  </a:txBody>
                  <a:tcPr marL="4763" marR="4763" marT="4763" marB="0" anchor="ctr"/>
                </a:tc>
                <a:tc>
                  <a:txBody>
                    <a:bodyPr/>
                    <a:lstStyle/>
                    <a:p>
                      <a:pPr algn="ctr" fontAlgn="ctr">
                        <a:lnSpc>
                          <a:spcPts val="1700"/>
                        </a:lnSpc>
                      </a:pPr>
                      <a:r>
                        <a:rPr lang="en-US" sz="1800" b="0" i="0" u="none" strike="noStrike">
                          <a:solidFill>
                            <a:srgbClr val="000000"/>
                          </a:solidFill>
                          <a:effectLst/>
                          <a:latin typeface="+mj-lt"/>
                        </a:rPr>
                        <a:t>54%</a:t>
                      </a:r>
                    </a:p>
                  </a:txBody>
                  <a:tcPr marL="4763" marR="4763" marT="4763" marB="0" anchor="ctr"/>
                </a:tc>
                <a:tc>
                  <a:txBody>
                    <a:bodyPr/>
                    <a:lstStyle/>
                    <a:p>
                      <a:pPr algn="ctr" fontAlgn="ctr">
                        <a:lnSpc>
                          <a:spcPts val="1700"/>
                        </a:lnSpc>
                      </a:pPr>
                      <a:r>
                        <a:rPr lang="en-US" sz="1800" b="0" i="0" u="none" strike="noStrike">
                          <a:solidFill>
                            <a:srgbClr val="000000"/>
                          </a:solidFill>
                          <a:effectLst/>
                          <a:latin typeface="+mj-lt"/>
                        </a:rPr>
                        <a:t>42%</a:t>
                      </a:r>
                    </a:p>
                  </a:txBody>
                  <a:tcPr marL="4763" marR="4763" marT="4763" marB="0" anchor="ctr"/>
                </a:tc>
                <a:extLst>
                  <a:ext uri="{0D108BD9-81ED-4DB2-BD59-A6C34878D82A}">
                    <a16:rowId xmlns:a16="http://schemas.microsoft.com/office/drawing/2014/main" val="4246048080"/>
                  </a:ext>
                </a:extLst>
              </a:tr>
              <a:tr h="529458">
                <a:tc>
                  <a:txBody>
                    <a:bodyPr/>
                    <a:lstStyle/>
                    <a:p>
                      <a:pPr algn="ctr" fontAlgn="b">
                        <a:lnSpc>
                          <a:spcPts val="1700"/>
                        </a:lnSpc>
                      </a:pPr>
                      <a:r>
                        <a:rPr lang="en-US" sz="1800" b="0" i="0" u="none" strike="noStrike" dirty="0">
                          <a:solidFill>
                            <a:srgbClr val="000000"/>
                          </a:solidFill>
                          <a:effectLst/>
                          <a:latin typeface="+mj-lt"/>
                        </a:rPr>
                        <a:t>Children from middle-class families who </a:t>
                      </a:r>
                    </a:p>
                    <a:p>
                      <a:pPr algn="ctr" fontAlgn="b">
                        <a:lnSpc>
                          <a:spcPts val="1700"/>
                        </a:lnSpc>
                      </a:pPr>
                      <a:r>
                        <a:rPr lang="en-US" sz="1800" b="0" i="0" u="none" strike="noStrike" dirty="0">
                          <a:solidFill>
                            <a:srgbClr val="000000"/>
                          </a:solidFill>
                          <a:effectLst/>
                          <a:latin typeface="+mj-lt"/>
                        </a:rPr>
                        <a:t>do not qualify for any supports currently</a:t>
                      </a:r>
                    </a:p>
                  </a:txBody>
                  <a:tcPr marL="4763" marR="4763" marT="4763" marB="0" anchor="ctr"/>
                </a:tc>
                <a:tc>
                  <a:txBody>
                    <a:bodyPr/>
                    <a:lstStyle/>
                    <a:p>
                      <a:pPr algn="ctr" fontAlgn="ctr">
                        <a:lnSpc>
                          <a:spcPts val="1700"/>
                        </a:lnSpc>
                      </a:pPr>
                      <a:r>
                        <a:rPr lang="en-US" sz="1800" b="1" i="0" u="none" strike="noStrike" dirty="0">
                          <a:solidFill>
                            <a:srgbClr val="000000"/>
                          </a:solidFill>
                          <a:effectLst/>
                          <a:latin typeface="+mj-lt"/>
                        </a:rPr>
                        <a:t>48%</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800" b="0" i="0" u="none" strike="noStrike" dirty="0">
                          <a:solidFill>
                            <a:srgbClr val="000000"/>
                          </a:solidFill>
                          <a:effectLst/>
                          <a:latin typeface="+mj-lt"/>
                        </a:rPr>
                        <a:t>57%</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800" b="0" i="0" u="none" strike="noStrike">
                          <a:solidFill>
                            <a:srgbClr val="000000"/>
                          </a:solidFill>
                          <a:effectLst/>
                          <a:latin typeface="+mj-lt"/>
                        </a:rPr>
                        <a:t>61%</a:t>
                      </a:r>
                    </a:p>
                  </a:txBody>
                  <a:tcPr marL="4763" marR="4763" marT="4763" marB="0" anchor="ctr"/>
                </a:tc>
                <a:tc>
                  <a:txBody>
                    <a:bodyPr/>
                    <a:lstStyle/>
                    <a:p>
                      <a:pPr algn="ctr" fontAlgn="ctr">
                        <a:lnSpc>
                          <a:spcPts val="1700"/>
                        </a:lnSpc>
                      </a:pPr>
                      <a:r>
                        <a:rPr lang="en-US" sz="1800" b="0" i="0" u="none" strike="noStrike">
                          <a:solidFill>
                            <a:srgbClr val="000000"/>
                          </a:solidFill>
                          <a:effectLst/>
                          <a:latin typeface="+mj-lt"/>
                        </a:rPr>
                        <a:t>63%</a:t>
                      </a:r>
                    </a:p>
                  </a:txBody>
                  <a:tcPr marL="4763" marR="4763" marT="4763" marB="0" anchor="ctr"/>
                </a:tc>
                <a:tc>
                  <a:txBody>
                    <a:bodyPr/>
                    <a:lstStyle/>
                    <a:p>
                      <a:pPr algn="ctr" fontAlgn="ctr">
                        <a:lnSpc>
                          <a:spcPts val="1700"/>
                        </a:lnSpc>
                      </a:pPr>
                      <a:r>
                        <a:rPr lang="en-US" sz="1800" b="0" i="0" u="none" strike="noStrike">
                          <a:solidFill>
                            <a:srgbClr val="000000"/>
                          </a:solidFill>
                          <a:effectLst/>
                          <a:latin typeface="+mj-lt"/>
                        </a:rPr>
                        <a:t>41%</a:t>
                      </a:r>
                    </a:p>
                  </a:txBody>
                  <a:tcPr marL="4763" marR="4763" marT="4763" marB="0" anchor="ctr"/>
                </a:tc>
                <a:extLst>
                  <a:ext uri="{0D108BD9-81ED-4DB2-BD59-A6C34878D82A}">
                    <a16:rowId xmlns:a16="http://schemas.microsoft.com/office/drawing/2014/main" val="873374224"/>
                  </a:ext>
                </a:extLst>
              </a:tr>
              <a:tr h="285330">
                <a:tc>
                  <a:txBody>
                    <a:bodyPr/>
                    <a:lstStyle/>
                    <a:p>
                      <a:pPr algn="ctr" fontAlgn="b">
                        <a:lnSpc>
                          <a:spcPts val="1700"/>
                        </a:lnSpc>
                      </a:pPr>
                      <a:r>
                        <a:rPr lang="en-US" sz="1800" b="0" i="0" u="none" strike="noStrike">
                          <a:solidFill>
                            <a:srgbClr val="000000"/>
                          </a:solidFill>
                          <a:effectLst/>
                          <a:latin typeface="+mj-lt"/>
                        </a:rPr>
                        <a:t>Immigrant and refugee children</a:t>
                      </a:r>
                    </a:p>
                  </a:txBody>
                  <a:tcPr marL="4763" marR="4763" marT="4763" marB="0" anchor="ctr"/>
                </a:tc>
                <a:tc>
                  <a:txBody>
                    <a:bodyPr/>
                    <a:lstStyle/>
                    <a:p>
                      <a:pPr algn="ctr" fontAlgn="ctr">
                        <a:lnSpc>
                          <a:spcPts val="1700"/>
                        </a:lnSpc>
                      </a:pPr>
                      <a:r>
                        <a:rPr lang="en-US" sz="1800" b="1" i="0" u="none" strike="noStrike" dirty="0">
                          <a:solidFill>
                            <a:srgbClr val="000000"/>
                          </a:solidFill>
                          <a:effectLst/>
                          <a:latin typeface="+mj-lt"/>
                        </a:rPr>
                        <a:t>46%</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800" b="0" i="0" u="none" strike="noStrike">
                          <a:solidFill>
                            <a:srgbClr val="000000"/>
                          </a:solidFill>
                          <a:effectLst/>
                          <a:latin typeface="+mj-lt"/>
                        </a:rPr>
                        <a:t>47%</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800" b="0" i="0" u="none" strike="noStrike">
                          <a:solidFill>
                            <a:srgbClr val="000000"/>
                          </a:solidFill>
                          <a:effectLst/>
                          <a:latin typeface="+mj-lt"/>
                        </a:rPr>
                        <a:t>24%</a:t>
                      </a:r>
                    </a:p>
                  </a:txBody>
                  <a:tcPr marL="4763" marR="4763" marT="4763" marB="0" anchor="ctr"/>
                </a:tc>
                <a:tc>
                  <a:txBody>
                    <a:bodyPr/>
                    <a:lstStyle/>
                    <a:p>
                      <a:pPr algn="ctr" fontAlgn="ctr">
                        <a:lnSpc>
                          <a:spcPts val="1700"/>
                        </a:lnSpc>
                      </a:pPr>
                      <a:r>
                        <a:rPr lang="en-US" sz="1800" b="0" i="0" u="none" strike="noStrike">
                          <a:solidFill>
                            <a:srgbClr val="000000"/>
                          </a:solidFill>
                          <a:effectLst/>
                          <a:latin typeface="+mj-lt"/>
                        </a:rPr>
                        <a:t>53%</a:t>
                      </a:r>
                    </a:p>
                  </a:txBody>
                  <a:tcPr marL="4763" marR="4763" marT="4763" marB="0" anchor="ctr"/>
                </a:tc>
                <a:tc>
                  <a:txBody>
                    <a:bodyPr/>
                    <a:lstStyle/>
                    <a:p>
                      <a:pPr algn="ctr" fontAlgn="ctr">
                        <a:lnSpc>
                          <a:spcPts val="1700"/>
                        </a:lnSpc>
                      </a:pPr>
                      <a:r>
                        <a:rPr lang="en-US" sz="1800" b="0" i="0" u="none" strike="noStrike">
                          <a:solidFill>
                            <a:srgbClr val="000000"/>
                          </a:solidFill>
                          <a:effectLst/>
                          <a:latin typeface="+mj-lt"/>
                        </a:rPr>
                        <a:t>50%</a:t>
                      </a:r>
                    </a:p>
                  </a:txBody>
                  <a:tcPr marL="4763" marR="4763" marT="4763" marB="0" anchor="ctr"/>
                </a:tc>
                <a:extLst>
                  <a:ext uri="{0D108BD9-81ED-4DB2-BD59-A6C34878D82A}">
                    <a16:rowId xmlns:a16="http://schemas.microsoft.com/office/drawing/2014/main" val="3199046777"/>
                  </a:ext>
                </a:extLst>
              </a:tr>
              <a:tr h="529458">
                <a:tc>
                  <a:txBody>
                    <a:bodyPr/>
                    <a:lstStyle/>
                    <a:p>
                      <a:pPr algn="ctr" fontAlgn="b">
                        <a:lnSpc>
                          <a:spcPts val="1700"/>
                        </a:lnSpc>
                      </a:pPr>
                      <a:r>
                        <a:rPr lang="en-US" sz="1800" b="0" i="0" u="none" strike="noStrike" dirty="0">
                          <a:solidFill>
                            <a:srgbClr val="000000"/>
                          </a:solidFill>
                          <a:effectLst/>
                          <a:latin typeface="+mj-lt"/>
                        </a:rPr>
                        <a:t>LGBTQ+ children and youth, </a:t>
                      </a:r>
                    </a:p>
                    <a:p>
                      <a:pPr algn="ctr" fontAlgn="b">
                        <a:lnSpc>
                          <a:spcPts val="1700"/>
                        </a:lnSpc>
                      </a:pPr>
                      <a:r>
                        <a:rPr lang="en-US" sz="1800" b="0" i="0" u="none" strike="noStrike" dirty="0">
                          <a:solidFill>
                            <a:srgbClr val="000000"/>
                          </a:solidFill>
                          <a:effectLst/>
                          <a:latin typeface="+mj-lt"/>
                        </a:rPr>
                        <a:t>including trans youth</a:t>
                      </a:r>
                    </a:p>
                  </a:txBody>
                  <a:tcPr marL="4763" marR="4763" marT="4763" marB="0" anchor="ctr"/>
                </a:tc>
                <a:tc>
                  <a:txBody>
                    <a:bodyPr/>
                    <a:lstStyle/>
                    <a:p>
                      <a:pPr algn="ctr" fontAlgn="ctr">
                        <a:lnSpc>
                          <a:spcPts val="1700"/>
                        </a:lnSpc>
                      </a:pPr>
                      <a:r>
                        <a:rPr lang="en-US" sz="1800" b="1" i="0" u="none" strike="noStrike" dirty="0">
                          <a:solidFill>
                            <a:srgbClr val="000000"/>
                          </a:solidFill>
                          <a:effectLst/>
                          <a:latin typeface="+mj-lt"/>
                        </a:rPr>
                        <a:t>42%</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800" b="0" i="0" u="none" strike="noStrike">
                          <a:solidFill>
                            <a:srgbClr val="000000"/>
                          </a:solidFill>
                          <a:effectLst/>
                          <a:latin typeface="+mj-lt"/>
                        </a:rPr>
                        <a:t>32%</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800" b="0" i="0" u="none" strike="noStrike">
                          <a:solidFill>
                            <a:srgbClr val="000000"/>
                          </a:solidFill>
                          <a:effectLst/>
                          <a:latin typeface="+mj-lt"/>
                        </a:rPr>
                        <a:t>21%</a:t>
                      </a:r>
                    </a:p>
                  </a:txBody>
                  <a:tcPr marL="4763" marR="4763" marT="4763" marB="0" anchor="ctr"/>
                </a:tc>
                <a:tc>
                  <a:txBody>
                    <a:bodyPr/>
                    <a:lstStyle/>
                    <a:p>
                      <a:pPr algn="ctr" fontAlgn="ctr">
                        <a:lnSpc>
                          <a:spcPts val="1700"/>
                        </a:lnSpc>
                      </a:pPr>
                      <a:r>
                        <a:rPr lang="en-US" sz="1800" b="0" i="0" u="none" strike="noStrike">
                          <a:solidFill>
                            <a:srgbClr val="000000"/>
                          </a:solidFill>
                          <a:effectLst/>
                          <a:latin typeface="+mj-lt"/>
                        </a:rPr>
                        <a:t>45%</a:t>
                      </a:r>
                    </a:p>
                  </a:txBody>
                  <a:tcPr marL="4763" marR="4763" marT="4763" marB="0" anchor="ctr"/>
                </a:tc>
                <a:tc>
                  <a:txBody>
                    <a:bodyPr/>
                    <a:lstStyle/>
                    <a:p>
                      <a:pPr algn="ctr" fontAlgn="ctr">
                        <a:lnSpc>
                          <a:spcPts val="1700"/>
                        </a:lnSpc>
                      </a:pPr>
                      <a:r>
                        <a:rPr lang="en-US" sz="1800" b="0" i="0" u="none" strike="noStrike" dirty="0">
                          <a:solidFill>
                            <a:srgbClr val="000000"/>
                          </a:solidFill>
                          <a:effectLst/>
                          <a:latin typeface="+mj-lt"/>
                        </a:rPr>
                        <a:t>46%</a:t>
                      </a:r>
                    </a:p>
                  </a:txBody>
                  <a:tcPr marL="4763" marR="4763" marT="4763" marB="0" anchor="ctr"/>
                </a:tc>
                <a:extLst>
                  <a:ext uri="{0D108BD9-81ED-4DB2-BD59-A6C34878D82A}">
                    <a16:rowId xmlns:a16="http://schemas.microsoft.com/office/drawing/2014/main" val="3662285353"/>
                  </a:ext>
                </a:extLst>
              </a:tr>
            </a:tbl>
          </a:graphicData>
        </a:graphic>
      </p:graphicFrame>
      <p:sp>
        <p:nvSpPr>
          <p:cNvPr id="7" name="Title 6">
            <a:extLst>
              <a:ext uri="{FF2B5EF4-FFF2-40B4-BE49-F238E27FC236}">
                <a16:creationId xmlns:a16="http://schemas.microsoft.com/office/drawing/2014/main" id="{D53A8422-0212-FFAB-6A8B-51577B3C0D12}"/>
              </a:ext>
            </a:extLst>
          </p:cNvPr>
          <p:cNvSpPr>
            <a:spLocks noGrp="1"/>
          </p:cNvSpPr>
          <p:nvPr>
            <p:ph type="title"/>
          </p:nvPr>
        </p:nvSpPr>
        <p:spPr/>
        <p:txBody>
          <a:bodyPr>
            <a:normAutofit/>
          </a:bodyPr>
          <a:lstStyle/>
          <a:p>
            <a:r>
              <a:rPr lang="en-US" sz="2800" dirty="0"/>
              <a:t>Regional Breakouts for Service Priorities </a:t>
            </a:r>
            <a:r>
              <a:rPr lang="en-US" sz="2800" i="1" dirty="0"/>
              <a:t>(Continued)</a:t>
            </a:r>
            <a:endParaRPr lang="en-US" sz="2800" dirty="0"/>
          </a:p>
        </p:txBody>
      </p:sp>
      <p:sp>
        <p:nvSpPr>
          <p:cNvPr id="5" name="TextBox 4">
            <a:extLst>
              <a:ext uri="{FF2B5EF4-FFF2-40B4-BE49-F238E27FC236}">
                <a16:creationId xmlns:a16="http://schemas.microsoft.com/office/drawing/2014/main" id="{AEB79789-9636-4E1C-46BF-09B02A84E8FE}"/>
              </a:ext>
            </a:extLst>
          </p:cNvPr>
          <p:cNvSpPr txBox="1"/>
          <p:nvPr/>
        </p:nvSpPr>
        <p:spPr>
          <a:xfrm>
            <a:off x="7620" y="720360"/>
            <a:ext cx="9128760" cy="338554"/>
          </a:xfrm>
          <a:prstGeom prst="rect">
            <a:avLst/>
          </a:prstGeom>
          <a:noFill/>
        </p:spPr>
        <p:txBody>
          <a:bodyPr wrap="square" rtlCol="0">
            <a:spAutoFit/>
          </a:bodyPr>
          <a:lstStyle/>
          <a:p>
            <a:pPr algn="ctr"/>
            <a:r>
              <a:rPr lang="en-US" sz="1600" i="1" dirty="0"/>
              <a:t>Highest/High Priority</a:t>
            </a:r>
          </a:p>
        </p:txBody>
      </p:sp>
    </p:spTree>
    <p:extLst>
      <p:ext uri="{BB962C8B-B14F-4D97-AF65-F5344CB8AC3E}">
        <p14:creationId xmlns:p14="http://schemas.microsoft.com/office/powerpoint/2010/main" val="37523878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A7EE8BA-6626-4705-973D-E9D63A4C7BF8}"/>
              </a:ext>
            </a:extLst>
          </p:cNvPr>
          <p:cNvSpPr>
            <a:spLocks noGrp="1"/>
          </p:cNvSpPr>
          <p:nvPr>
            <p:ph type="body" sz="quarter" idx="10"/>
          </p:nvPr>
        </p:nvSpPr>
        <p:spPr/>
        <p:txBody>
          <a:bodyPr/>
          <a:lstStyle/>
          <a:p>
            <a:r>
              <a:rPr lang="en-US" dirty="0"/>
              <a:t>Q8. </a:t>
            </a:r>
            <a:r>
              <a:rPr lang="en-US" sz="1000" i="1" dirty="0">
                <a:effectLst/>
                <a:latin typeface="+mj-lt"/>
                <a:ea typeface="Times New Roman" panose="02020603050405020304" pitchFamily="18" charset="0"/>
                <a:cs typeface="Times New Roman" panose="02020603050405020304" pitchFamily="18" charset="0"/>
              </a:rPr>
              <a:t>I am going to read you a list of different groups of children and youth. Please tell me if you think expanding programs and services for that group of children and youth should be one of your community’s highest priorities, a high priority, a moderate priority, or a low priority. </a:t>
            </a:r>
            <a:r>
              <a:rPr lang="en-US" dirty="0"/>
              <a:t>Split Sample</a:t>
            </a:r>
          </a:p>
        </p:txBody>
      </p:sp>
      <p:graphicFrame>
        <p:nvGraphicFramePr>
          <p:cNvPr id="4" name="Table 4">
            <a:extLst>
              <a:ext uri="{FF2B5EF4-FFF2-40B4-BE49-F238E27FC236}">
                <a16:creationId xmlns:a16="http://schemas.microsoft.com/office/drawing/2014/main" id="{3AED89E7-B8F9-4D95-94ED-0CDCFA6D6884}"/>
              </a:ext>
            </a:extLst>
          </p:cNvPr>
          <p:cNvGraphicFramePr>
            <a:graphicFrameLocks noGrp="1"/>
          </p:cNvGraphicFramePr>
          <p:nvPr>
            <p:extLst>
              <p:ext uri="{D42A27DB-BD31-4B8C-83A1-F6EECF244321}">
                <p14:modId xmlns:p14="http://schemas.microsoft.com/office/powerpoint/2010/main" val="2270681184"/>
              </p:ext>
            </p:extLst>
          </p:nvPr>
        </p:nvGraphicFramePr>
        <p:xfrm>
          <a:off x="134186" y="1232035"/>
          <a:ext cx="8875629" cy="4987748"/>
        </p:xfrm>
        <a:graphic>
          <a:graphicData uri="http://schemas.openxmlformats.org/drawingml/2006/table">
            <a:tbl>
              <a:tblPr firstRow="1" bandRow="1">
                <a:tableStyleId>{93296810-A885-4BE3-A3E7-6D5BEEA58F35}</a:tableStyleId>
              </a:tblPr>
              <a:tblGrid>
                <a:gridCol w="3749040">
                  <a:extLst>
                    <a:ext uri="{9D8B030D-6E8A-4147-A177-3AD203B41FA5}">
                      <a16:colId xmlns:a16="http://schemas.microsoft.com/office/drawing/2014/main" val="2563863929"/>
                    </a:ext>
                  </a:extLst>
                </a:gridCol>
                <a:gridCol w="731520">
                  <a:extLst>
                    <a:ext uri="{9D8B030D-6E8A-4147-A177-3AD203B41FA5}">
                      <a16:colId xmlns:a16="http://schemas.microsoft.com/office/drawing/2014/main" val="1099831682"/>
                    </a:ext>
                  </a:extLst>
                </a:gridCol>
                <a:gridCol w="731520">
                  <a:extLst>
                    <a:ext uri="{9D8B030D-6E8A-4147-A177-3AD203B41FA5}">
                      <a16:colId xmlns:a16="http://schemas.microsoft.com/office/drawing/2014/main" val="2950452391"/>
                    </a:ext>
                  </a:extLst>
                </a:gridCol>
                <a:gridCol w="1097280">
                  <a:extLst>
                    <a:ext uri="{9D8B030D-6E8A-4147-A177-3AD203B41FA5}">
                      <a16:colId xmlns:a16="http://schemas.microsoft.com/office/drawing/2014/main" val="2895830701"/>
                    </a:ext>
                  </a:extLst>
                </a:gridCol>
                <a:gridCol w="828909">
                  <a:extLst>
                    <a:ext uri="{9D8B030D-6E8A-4147-A177-3AD203B41FA5}">
                      <a16:colId xmlns:a16="http://schemas.microsoft.com/office/drawing/2014/main" val="1387612060"/>
                    </a:ext>
                  </a:extLst>
                </a:gridCol>
                <a:gridCol w="914400">
                  <a:extLst>
                    <a:ext uri="{9D8B030D-6E8A-4147-A177-3AD203B41FA5}">
                      <a16:colId xmlns:a16="http://schemas.microsoft.com/office/drawing/2014/main" val="2466832935"/>
                    </a:ext>
                  </a:extLst>
                </a:gridCol>
                <a:gridCol w="822960">
                  <a:extLst>
                    <a:ext uri="{9D8B030D-6E8A-4147-A177-3AD203B41FA5}">
                      <a16:colId xmlns:a16="http://schemas.microsoft.com/office/drawing/2014/main" val="971914008"/>
                    </a:ext>
                  </a:extLst>
                </a:gridCol>
              </a:tblGrid>
              <a:tr h="291030">
                <a:tc rowSpan="2">
                  <a:txBody>
                    <a:bodyPr/>
                    <a:lstStyle/>
                    <a:p>
                      <a:pPr algn="ctr">
                        <a:lnSpc>
                          <a:spcPts val="1600"/>
                        </a:lnSpc>
                      </a:pPr>
                      <a:r>
                        <a:rPr lang="en-US" sz="1700" dirty="0">
                          <a:solidFill>
                            <a:schemeClr val="bg1"/>
                          </a:solidFill>
                          <a:latin typeface="+mj-lt"/>
                        </a:rPr>
                        <a:t>Group</a:t>
                      </a:r>
                    </a:p>
                  </a:txBody>
                  <a:tcPr anchor="ctr">
                    <a:solidFill>
                      <a:schemeClr val="accent1"/>
                    </a:solidFill>
                  </a:tcPr>
                </a:tc>
                <a:tc rowSpan="2">
                  <a:txBody>
                    <a:bodyPr/>
                    <a:lstStyle/>
                    <a:p>
                      <a:pPr algn="ctr">
                        <a:lnSpc>
                          <a:spcPts val="1600"/>
                        </a:lnSpc>
                      </a:pPr>
                      <a:r>
                        <a:rPr lang="en-US" sz="1700" dirty="0">
                          <a:solidFill>
                            <a:schemeClr val="bg1"/>
                          </a:solidFill>
                          <a:latin typeface="+mj-lt"/>
                        </a:rPr>
                        <a:t>All Voters</a:t>
                      </a:r>
                    </a:p>
                  </a:txBody>
                  <a:tcPr marL="0" marR="0" marT="0" marB="0" anchor="ctr">
                    <a:lnR w="38100" cap="flat" cmpd="sng" algn="ctr">
                      <a:solidFill>
                        <a:schemeClr val="accent3"/>
                      </a:solidFill>
                      <a:prstDash val="solid"/>
                      <a:round/>
                      <a:headEnd type="none" w="med" len="med"/>
                      <a:tailEnd type="none" w="med" len="med"/>
                    </a:lnR>
                    <a:solidFill>
                      <a:schemeClr val="accent1"/>
                    </a:solidFill>
                  </a:tcPr>
                </a:tc>
                <a:tc gridSpan="5">
                  <a:txBody>
                    <a:bodyPr/>
                    <a:lstStyle/>
                    <a:p>
                      <a:pPr algn="ctr">
                        <a:lnSpc>
                          <a:spcPts val="1600"/>
                        </a:lnSpc>
                      </a:pPr>
                      <a:r>
                        <a:rPr lang="en-US" sz="1700" dirty="0">
                          <a:solidFill>
                            <a:schemeClr val="bg1"/>
                          </a:solidFill>
                          <a:latin typeface="+mj-lt"/>
                        </a:rPr>
                        <a:t>Race/Ethnicity</a:t>
                      </a:r>
                    </a:p>
                  </a:txBody>
                  <a:tcPr marT="0" marB="0" anchor="ctr">
                    <a:lnL w="381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solidFill>
                      <a:schemeClr val="accent1"/>
                    </a:solidFill>
                  </a:tcPr>
                </a:tc>
                <a:extLst>
                  <a:ext uri="{0D108BD9-81ED-4DB2-BD59-A6C34878D82A}">
                    <a16:rowId xmlns:a16="http://schemas.microsoft.com/office/drawing/2014/main" val="3190792292"/>
                  </a:ext>
                </a:extLst>
              </a:tr>
              <a:tr h="796368">
                <a:tc vMerge="1">
                  <a:txBody>
                    <a:bodyPr/>
                    <a:lstStyle/>
                    <a:p>
                      <a:endParaRPr lang="en-US" dirty="0"/>
                    </a:p>
                  </a:txBody>
                  <a:tcPr>
                    <a:solidFill>
                      <a:schemeClr val="accent1"/>
                    </a:solidFill>
                  </a:tcPr>
                </a:tc>
                <a:tc vMerge="1">
                  <a:txBody>
                    <a:bodyPr/>
                    <a:lstStyle/>
                    <a:p>
                      <a:endParaRPr lang="en-US" dirty="0"/>
                    </a:p>
                  </a:txBody>
                  <a:tcPr>
                    <a:solidFill>
                      <a:schemeClr val="accent1"/>
                    </a:solidFill>
                  </a:tcPr>
                </a:tc>
                <a:tc>
                  <a:txBody>
                    <a:bodyPr/>
                    <a:lstStyle/>
                    <a:p>
                      <a:pPr algn="ctr" fontAlgn="b">
                        <a:lnSpc>
                          <a:spcPts val="1600"/>
                        </a:lnSpc>
                      </a:pPr>
                      <a:r>
                        <a:rPr lang="en-US" sz="1700" b="1" i="0" u="none" strike="noStrike" dirty="0">
                          <a:solidFill>
                            <a:srgbClr val="000000"/>
                          </a:solidFill>
                          <a:effectLst/>
                          <a:latin typeface="+mj-lt"/>
                        </a:rPr>
                        <a:t>Latinos</a:t>
                      </a:r>
                    </a:p>
                  </a:txBody>
                  <a:tcPr marL="4763" marR="4763" marT="4763" marB="0" anchor="ctr">
                    <a:lnL w="381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ts val="1600"/>
                        </a:lnSpc>
                      </a:pPr>
                      <a:r>
                        <a:rPr lang="en-US" sz="1700" b="1" i="0" u="none" strike="noStrike" dirty="0">
                          <a:solidFill>
                            <a:srgbClr val="000000"/>
                          </a:solidFill>
                          <a:effectLst/>
                          <a:latin typeface="+mj-lt"/>
                        </a:rPr>
                        <a:t>African Americans</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ts val="1600"/>
                        </a:lnSpc>
                      </a:pPr>
                      <a:r>
                        <a:rPr lang="en-US" sz="1700" b="1" i="0" u="none" strike="noStrike" dirty="0">
                          <a:solidFill>
                            <a:srgbClr val="000000"/>
                          </a:solidFill>
                          <a:effectLst/>
                          <a:latin typeface="+mj-lt"/>
                        </a:rPr>
                        <a:t>Whites</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ts val="1600"/>
                        </a:lnSpc>
                      </a:pPr>
                      <a:r>
                        <a:rPr lang="en-US" sz="1700" b="1" i="0" u="none" strike="noStrike" dirty="0">
                          <a:solidFill>
                            <a:srgbClr val="000000"/>
                          </a:solidFill>
                          <a:effectLst/>
                          <a:latin typeface="+mj-lt"/>
                        </a:rPr>
                        <a:t>Asians/</a:t>
                      </a:r>
                    </a:p>
                    <a:p>
                      <a:pPr algn="ctr" fontAlgn="b">
                        <a:lnSpc>
                          <a:spcPts val="1600"/>
                        </a:lnSpc>
                      </a:pPr>
                      <a:r>
                        <a:rPr lang="en-US" sz="1700" b="1" i="0" u="none" strike="noStrike" dirty="0">
                          <a:solidFill>
                            <a:srgbClr val="000000"/>
                          </a:solidFill>
                          <a:effectLst/>
                          <a:latin typeface="+mj-lt"/>
                        </a:rPr>
                        <a:t>Pacific Islanders</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ts val="1600"/>
                        </a:lnSpc>
                      </a:pPr>
                      <a:r>
                        <a:rPr lang="en-US" sz="1700" b="1" i="0" u="none" strike="noStrike" dirty="0">
                          <a:solidFill>
                            <a:srgbClr val="000000"/>
                          </a:solidFill>
                          <a:effectLst/>
                          <a:latin typeface="+mj-lt"/>
                        </a:rPr>
                        <a:t>All Voters </a:t>
                      </a:r>
                      <a:br>
                        <a:rPr lang="en-US" sz="1700" b="1" i="0" u="none" strike="noStrike" dirty="0">
                          <a:solidFill>
                            <a:srgbClr val="000000"/>
                          </a:solidFill>
                          <a:effectLst/>
                          <a:latin typeface="+mj-lt"/>
                        </a:rPr>
                      </a:br>
                      <a:r>
                        <a:rPr lang="en-US" sz="1700" b="1" i="0" u="none" strike="noStrike" dirty="0">
                          <a:solidFill>
                            <a:srgbClr val="000000"/>
                          </a:solidFill>
                          <a:effectLst/>
                          <a:latin typeface="+mj-lt"/>
                        </a:rPr>
                        <a:t>of Color</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792830917"/>
                  </a:ext>
                </a:extLst>
              </a:tr>
              <a:tr h="287680">
                <a:tc>
                  <a:txBody>
                    <a:bodyPr/>
                    <a:lstStyle/>
                    <a:p>
                      <a:pPr algn="ctr" fontAlgn="b">
                        <a:lnSpc>
                          <a:spcPts val="1600"/>
                        </a:lnSpc>
                      </a:pPr>
                      <a:r>
                        <a:rPr lang="en-US" sz="1700" b="0" i="0" u="none" strike="noStrike" dirty="0">
                          <a:solidFill>
                            <a:srgbClr val="000000"/>
                          </a:solidFill>
                          <a:effectLst/>
                          <a:latin typeface="+mj-lt"/>
                        </a:rPr>
                        <a:t>Youth living in poverty</a:t>
                      </a:r>
                    </a:p>
                  </a:txBody>
                  <a:tcPr marL="4763" marR="4763" marT="4763" marB="0" anchor="ctr"/>
                </a:tc>
                <a:tc>
                  <a:txBody>
                    <a:bodyPr/>
                    <a:lstStyle/>
                    <a:p>
                      <a:pPr algn="ctr" fontAlgn="b">
                        <a:lnSpc>
                          <a:spcPts val="1600"/>
                        </a:lnSpc>
                      </a:pPr>
                      <a:r>
                        <a:rPr lang="en-US" sz="1700" b="1" i="0" u="none" strike="noStrike" dirty="0">
                          <a:solidFill>
                            <a:srgbClr val="000000"/>
                          </a:solidFill>
                          <a:effectLst/>
                          <a:latin typeface="+mj-lt"/>
                        </a:rPr>
                        <a:t>78%</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600"/>
                        </a:lnSpc>
                      </a:pPr>
                      <a:r>
                        <a:rPr lang="en-US" sz="1700" b="0" i="0" u="none" strike="noStrike">
                          <a:solidFill>
                            <a:srgbClr val="000000"/>
                          </a:solidFill>
                          <a:effectLst/>
                          <a:latin typeface="+mj-lt"/>
                          <a:ea typeface="Arial" panose="020B0604020202020204" pitchFamily="34" charset="0"/>
                        </a:rPr>
                        <a:t>82%</a:t>
                      </a:r>
                      <a:endParaRPr lang="en-US" sz="1700" b="0" i="0" u="none" strike="noStrike">
                        <a:solidFill>
                          <a:srgbClr val="000000"/>
                        </a:solidFill>
                        <a:effectLst/>
                        <a:latin typeface="+mj-lt"/>
                      </a:endParaRPr>
                    </a:p>
                  </a:txBody>
                  <a:tcPr marL="4763" marR="4763" marT="4763" marB="0" anchor="ctr">
                    <a:lnL w="38100" cap="flat" cmpd="sng" algn="ctr">
                      <a:solidFill>
                        <a:schemeClr val="accent3"/>
                      </a:solidFill>
                      <a:prstDash val="solid"/>
                      <a:round/>
                      <a:headEnd type="none" w="med" len="med"/>
                      <a:tailEnd type="none" w="med" len="med"/>
                    </a:lnL>
                    <a:lnT w="38100" cap="flat" cmpd="sng" algn="ctr">
                      <a:solidFill>
                        <a:schemeClr val="accent3"/>
                      </a:solidFill>
                      <a:prstDash val="solid"/>
                      <a:round/>
                      <a:headEnd type="none" w="med" len="med"/>
                      <a:tailEnd type="none" w="med" len="med"/>
                    </a:lnT>
                  </a:tcPr>
                </a:tc>
                <a:tc>
                  <a:txBody>
                    <a:bodyPr/>
                    <a:lstStyle/>
                    <a:p>
                      <a:pPr algn="ctr" fontAlgn="ctr">
                        <a:lnSpc>
                          <a:spcPts val="1600"/>
                        </a:lnSpc>
                      </a:pPr>
                      <a:r>
                        <a:rPr lang="en-US" sz="1700" b="0" i="0" u="none" strike="noStrike">
                          <a:solidFill>
                            <a:srgbClr val="000000"/>
                          </a:solidFill>
                          <a:effectLst/>
                          <a:latin typeface="+mj-lt"/>
                          <a:ea typeface="Arial" panose="020B0604020202020204" pitchFamily="34" charset="0"/>
                        </a:rPr>
                        <a:t>85%</a:t>
                      </a:r>
                      <a:endParaRPr lang="en-US" sz="17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ctr">
                        <a:lnSpc>
                          <a:spcPts val="1600"/>
                        </a:lnSpc>
                      </a:pPr>
                      <a:r>
                        <a:rPr lang="en-US" sz="1700" b="0" i="0" u="none" strike="noStrike">
                          <a:solidFill>
                            <a:srgbClr val="000000"/>
                          </a:solidFill>
                          <a:effectLst/>
                          <a:latin typeface="+mj-lt"/>
                          <a:ea typeface="Arial" panose="020B0604020202020204" pitchFamily="34" charset="0"/>
                        </a:rPr>
                        <a:t>84%</a:t>
                      </a:r>
                      <a:endParaRPr lang="en-US" sz="17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ctr">
                        <a:lnSpc>
                          <a:spcPts val="1600"/>
                        </a:lnSpc>
                      </a:pPr>
                      <a:r>
                        <a:rPr lang="en-US" sz="1700" b="0" i="0" u="none" strike="noStrike">
                          <a:solidFill>
                            <a:srgbClr val="000000"/>
                          </a:solidFill>
                          <a:effectLst/>
                          <a:latin typeface="+mj-lt"/>
                          <a:ea typeface="Arial" panose="020B0604020202020204" pitchFamily="34" charset="0"/>
                        </a:rPr>
                        <a:t>69%</a:t>
                      </a:r>
                      <a:endParaRPr lang="en-US" sz="17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ctr">
                        <a:lnSpc>
                          <a:spcPts val="1600"/>
                        </a:lnSpc>
                      </a:pPr>
                      <a:r>
                        <a:rPr lang="en-US" sz="1700" b="0" i="0" u="none" strike="noStrike">
                          <a:solidFill>
                            <a:srgbClr val="000000"/>
                          </a:solidFill>
                          <a:effectLst/>
                          <a:latin typeface="+mj-lt"/>
                          <a:ea typeface="Arial" panose="020B0604020202020204" pitchFamily="34" charset="0"/>
                        </a:rPr>
                        <a:t>77%</a:t>
                      </a:r>
                      <a:endParaRPr lang="en-US" sz="17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1963344676"/>
                  </a:ext>
                </a:extLst>
              </a:tr>
              <a:tr h="287680">
                <a:tc>
                  <a:txBody>
                    <a:bodyPr/>
                    <a:lstStyle/>
                    <a:p>
                      <a:pPr algn="ctr" fontAlgn="b">
                        <a:lnSpc>
                          <a:spcPts val="1600"/>
                        </a:lnSpc>
                      </a:pPr>
                      <a:r>
                        <a:rPr lang="en-US" sz="1700" b="0" i="0" u="none" strike="noStrike">
                          <a:solidFill>
                            <a:srgbClr val="000000"/>
                          </a:solidFill>
                          <a:effectLst/>
                          <a:latin typeface="+mj-lt"/>
                        </a:rPr>
                        <a:t>Foster children and youth</a:t>
                      </a:r>
                    </a:p>
                  </a:txBody>
                  <a:tcPr marL="4763" marR="4763" marT="4763" marB="0" anchor="ctr"/>
                </a:tc>
                <a:tc>
                  <a:txBody>
                    <a:bodyPr/>
                    <a:lstStyle/>
                    <a:p>
                      <a:pPr algn="ctr" fontAlgn="b">
                        <a:lnSpc>
                          <a:spcPts val="1600"/>
                        </a:lnSpc>
                      </a:pPr>
                      <a:r>
                        <a:rPr lang="en-US" sz="1700" b="1" i="0" u="none" strike="noStrike">
                          <a:solidFill>
                            <a:srgbClr val="000000"/>
                          </a:solidFill>
                          <a:effectLst/>
                          <a:latin typeface="+mj-lt"/>
                        </a:rPr>
                        <a:t>76%</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600"/>
                        </a:lnSpc>
                      </a:pPr>
                      <a:r>
                        <a:rPr lang="en-US" sz="1700" b="0" i="0" u="none" strike="noStrike">
                          <a:solidFill>
                            <a:srgbClr val="000000"/>
                          </a:solidFill>
                          <a:effectLst/>
                          <a:latin typeface="+mj-lt"/>
                          <a:ea typeface="Arial" panose="020B0604020202020204" pitchFamily="34" charset="0"/>
                        </a:rPr>
                        <a:t>79%</a:t>
                      </a:r>
                      <a:endParaRPr lang="en-US" sz="1700" b="0" i="0" u="none" strike="noStrike">
                        <a:solidFill>
                          <a:srgbClr val="000000"/>
                        </a:solidFill>
                        <a:effectLst/>
                        <a:latin typeface="+mj-lt"/>
                      </a:endParaRP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600"/>
                        </a:lnSpc>
                      </a:pPr>
                      <a:r>
                        <a:rPr lang="en-US" sz="1700" b="0" i="0" u="none" strike="noStrike">
                          <a:solidFill>
                            <a:srgbClr val="000000"/>
                          </a:solidFill>
                          <a:effectLst/>
                          <a:latin typeface="+mj-lt"/>
                        </a:rPr>
                        <a:t>86%</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80%</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56%</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74%</a:t>
                      </a:r>
                    </a:p>
                  </a:txBody>
                  <a:tcPr marL="4763" marR="4763" marT="4763" marB="0" anchor="ctr"/>
                </a:tc>
                <a:extLst>
                  <a:ext uri="{0D108BD9-81ED-4DB2-BD59-A6C34878D82A}">
                    <a16:rowId xmlns:a16="http://schemas.microsoft.com/office/drawing/2014/main" val="650548173"/>
                  </a:ext>
                </a:extLst>
              </a:tr>
              <a:tr h="287680">
                <a:tc>
                  <a:txBody>
                    <a:bodyPr/>
                    <a:lstStyle/>
                    <a:p>
                      <a:pPr algn="ctr" fontAlgn="b">
                        <a:lnSpc>
                          <a:spcPts val="1600"/>
                        </a:lnSpc>
                      </a:pPr>
                      <a:r>
                        <a:rPr lang="en-US" sz="1700" b="0" i="0" u="none" strike="noStrike">
                          <a:solidFill>
                            <a:srgbClr val="000000"/>
                          </a:solidFill>
                          <a:effectLst/>
                          <a:latin typeface="+mj-lt"/>
                        </a:rPr>
                        <a:t>Children who are not doing well in school</a:t>
                      </a:r>
                    </a:p>
                  </a:txBody>
                  <a:tcPr marL="4763" marR="4763" marT="4763" marB="0" anchor="ctr"/>
                </a:tc>
                <a:tc>
                  <a:txBody>
                    <a:bodyPr/>
                    <a:lstStyle/>
                    <a:p>
                      <a:pPr algn="ctr" fontAlgn="b">
                        <a:lnSpc>
                          <a:spcPts val="1600"/>
                        </a:lnSpc>
                      </a:pPr>
                      <a:r>
                        <a:rPr lang="en-US" sz="1700" b="1" i="0" u="none" strike="noStrike">
                          <a:solidFill>
                            <a:srgbClr val="000000"/>
                          </a:solidFill>
                          <a:effectLst/>
                          <a:latin typeface="+mj-lt"/>
                        </a:rPr>
                        <a:t>74%</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600"/>
                        </a:lnSpc>
                      </a:pPr>
                      <a:r>
                        <a:rPr lang="en-US" sz="1700" b="0" i="0" u="none" strike="noStrike">
                          <a:solidFill>
                            <a:srgbClr val="000000"/>
                          </a:solidFill>
                          <a:effectLst/>
                          <a:latin typeface="+mj-lt"/>
                        </a:rPr>
                        <a:t>76%</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600"/>
                        </a:lnSpc>
                      </a:pPr>
                      <a:r>
                        <a:rPr lang="en-US" sz="1700" b="0" i="0" u="none" strike="noStrike">
                          <a:solidFill>
                            <a:srgbClr val="000000"/>
                          </a:solidFill>
                          <a:effectLst/>
                          <a:latin typeface="+mj-lt"/>
                        </a:rPr>
                        <a:t>82%</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77%</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68%</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74%</a:t>
                      </a:r>
                    </a:p>
                  </a:txBody>
                  <a:tcPr marL="4763" marR="4763" marT="4763" marB="0" anchor="ctr"/>
                </a:tc>
                <a:extLst>
                  <a:ext uri="{0D108BD9-81ED-4DB2-BD59-A6C34878D82A}">
                    <a16:rowId xmlns:a16="http://schemas.microsoft.com/office/drawing/2014/main" val="790779060"/>
                  </a:ext>
                </a:extLst>
              </a:tr>
              <a:tr h="287680">
                <a:tc>
                  <a:txBody>
                    <a:bodyPr/>
                    <a:lstStyle/>
                    <a:p>
                      <a:pPr algn="ctr" fontAlgn="b">
                        <a:lnSpc>
                          <a:spcPts val="1600"/>
                        </a:lnSpc>
                      </a:pPr>
                      <a:r>
                        <a:rPr lang="en-US" sz="1700" b="0" i="0" u="none" strike="noStrike">
                          <a:solidFill>
                            <a:srgbClr val="000000"/>
                          </a:solidFill>
                          <a:effectLst/>
                          <a:latin typeface="+mj-lt"/>
                        </a:rPr>
                        <a:t>Youth with disabilities</a:t>
                      </a:r>
                    </a:p>
                  </a:txBody>
                  <a:tcPr marL="4763" marR="4763" marT="4763" marB="0" anchor="ctr"/>
                </a:tc>
                <a:tc>
                  <a:txBody>
                    <a:bodyPr/>
                    <a:lstStyle/>
                    <a:p>
                      <a:pPr algn="ctr" fontAlgn="b">
                        <a:lnSpc>
                          <a:spcPts val="1600"/>
                        </a:lnSpc>
                      </a:pPr>
                      <a:r>
                        <a:rPr lang="en-US" sz="1700" b="1" i="0" u="none" strike="noStrike">
                          <a:solidFill>
                            <a:srgbClr val="000000"/>
                          </a:solidFill>
                          <a:effectLst/>
                          <a:latin typeface="+mj-lt"/>
                        </a:rPr>
                        <a:t>71%</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600"/>
                        </a:lnSpc>
                      </a:pPr>
                      <a:r>
                        <a:rPr lang="en-US" sz="1700" b="0" i="0" u="none" strike="noStrike">
                          <a:solidFill>
                            <a:srgbClr val="000000"/>
                          </a:solidFill>
                          <a:effectLst/>
                          <a:latin typeface="+mj-lt"/>
                        </a:rPr>
                        <a:t>79%</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600"/>
                        </a:lnSpc>
                      </a:pPr>
                      <a:r>
                        <a:rPr lang="en-US" sz="1700" b="0" i="0" u="none" strike="noStrike">
                          <a:solidFill>
                            <a:srgbClr val="000000"/>
                          </a:solidFill>
                          <a:effectLst/>
                          <a:latin typeface="+mj-lt"/>
                        </a:rPr>
                        <a:t>79%</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65%</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76%</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76%</a:t>
                      </a:r>
                    </a:p>
                  </a:txBody>
                  <a:tcPr marL="4763" marR="4763" marT="4763" marB="0" anchor="ctr"/>
                </a:tc>
                <a:extLst>
                  <a:ext uri="{0D108BD9-81ED-4DB2-BD59-A6C34878D82A}">
                    <a16:rowId xmlns:a16="http://schemas.microsoft.com/office/drawing/2014/main" val="967359862"/>
                  </a:ext>
                </a:extLst>
              </a:tr>
              <a:tr h="532970">
                <a:tc>
                  <a:txBody>
                    <a:bodyPr/>
                    <a:lstStyle/>
                    <a:p>
                      <a:pPr algn="ctr" fontAlgn="b">
                        <a:lnSpc>
                          <a:spcPts val="1600"/>
                        </a:lnSpc>
                      </a:pPr>
                      <a:r>
                        <a:rPr lang="en-US" sz="1700" b="0" i="0" u="none" strike="noStrike" dirty="0">
                          <a:solidFill>
                            <a:srgbClr val="000000"/>
                          </a:solidFill>
                          <a:effectLst/>
                          <a:latin typeface="+mj-lt"/>
                        </a:rPr>
                        <a:t>Youth involved in the </a:t>
                      </a:r>
                      <a:br>
                        <a:rPr lang="en-US" sz="1700" b="0" i="0" u="none" strike="noStrike" dirty="0">
                          <a:solidFill>
                            <a:srgbClr val="000000"/>
                          </a:solidFill>
                          <a:effectLst/>
                          <a:latin typeface="+mj-lt"/>
                        </a:rPr>
                      </a:br>
                      <a:r>
                        <a:rPr lang="en-US" sz="1700" b="0" i="0" u="none" strike="noStrike" dirty="0">
                          <a:solidFill>
                            <a:srgbClr val="000000"/>
                          </a:solidFill>
                          <a:effectLst/>
                          <a:latin typeface="+mj-lt"/>
                        </a:rPr>
                        <a:t>juvenile justice system</a:t>
                      </a:r>
                    </a:p>
                  </a:txBody>
                  <a:tcPr marL="4763" marR="4763" marT="4763" marB="0" anchor="ctr"/>
                </a:tc>
                <a:tc>
                  <a:txBody>
                    <a:bodyPr/>
                    <a:lstStyle/>
                    <a:p>
                      <a:pPr algn="ctr" fontAlgn="b">
                        <a:lnSpc>
                          <a:spcPts val="1600"/>
                        </a:lnSpc>
                      </a:pPr>
                      <a:r>
                        <a:rPr lang="en-US" sz="1700" b="1" i="0" u="none" strike="noStrike" dirty="0">
                          <a:solidFill>
                            <a:srgbClr val="000000"/>
                          </a:solidFill>
                          <a:effectLst/>
                          <a:latin typeface="+mj-lt"/>
                        </a:rPr>
                        <a:t>68%</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600"/>
                        </a:lnSpc>
                      </a:pPr>
                      <a:r>
                        <a:rPr lang="en-US" sz="1700" b="0" i="0" u="none" strike="noStrike">
                          <a:solidFill>
                            <a:srgbClr val="000000"/>
                          </a:solidFill>
                          <a:effectLst/>
                          <a:latin typeface="+mj-lt"/>
                        </a:rPr>
                        <a:t>62%</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600"/>
                        </a:lnSpc>
                      </a:pPr>
                      <a:r>
                        <a:rPr lang="en-US" sz="1700" b="0" i="0" u="none" strike="noStrike">
                          <a:solidFill>
                            <a:srgbClr val="000000"/>
                          </a:solidFill>
                          <a:effectLst/>
                          <a:latin typeface="+mj-lt"/>
                        </a:rPr>
                        <a:t>86%</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75%</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67%</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67%</a:t>
                      </a:r>
                    </a:p>
                  </a:txBody>
                  <a:tcPr marL="4763" marR="4763" marT="4763" marB="0" anchor="ctr"/>
                </a:tc>
                <a:extLst>
                  <a:ext uri="{0D108BD9-81ED-4DB2-BD59-A6C34878D82A}">
                    <a16:rowId xmlns:a16="http://schemas.microsoft.com/office/drawing/2014/main" val="911618783"/>
                  </a:ext>
                </a:extLst>
              </a:tr>
              <a:tr h="287680">
                <a:tc>
                  <a:txBody>
                    <a:bodyPr/>
                    <a:lstStyle/>
                    <a:p>
                      <a:pPr algn="ctr" fontAlgn="b">
                        <a:lnSpc>
                          <a:spcPts val="1600"/>
                        </a:lnSpc>
                      </a:pPr>
                      <a:r>
                        <a:rPr lang="en-US" sz="1700" b="0" i="0" u="none" strike="noStrike">
                          <a:solidFill>
                            <a:srgbClr val="000000"/>
                          </a:solidFill>
                          <a:effectLst/>
                          <a:latin typeface="+mj-lt"/>
                        </a:rPr>
                        <a:t>Children under age 5</a:t>
                      </a:r>
                    </a:p>
                  </a:txBody>
                  <a:tcPr marL="4763" marR="4763" marT="4763" marB="0" anchor="ctr"/>
                </a:tc>
                <a:tc>
                  <a:txBody>
                    <a:bodyPr/>
                    <a:lstStyle/>
                    <a:p>
                      <a:pPr algn="ctr" fontAlgn="b">
                        <a:lnSpc>
                          <a:spcPts val="1600"/>
                        </a:lnSpc>
                      </a:pPr>
                      <a:r>
                        <a:rPr lang="en-US" sz="1700" b="1" i="0" u="none" strike="noStrike">
                          <a:solidFill>
                            <a:srgbClr val="000000"/>
                          </a:solidFill>
                          <a:effectLst/>
                          <a:latin typeface="+mj-lt"/>
                        </a:rPr>
                        <a:t>61%</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600"/>
                        </a:lnSpc>
                      </a:pPr>
                      <a:r>
                        <a:rPr lang="en-US" sz="1700" b="0" i="0" u="none" strike="noStrike">
                          <a:solidFill>
                            <a:srgbClr val="000000"/>
                          </a:solidFill>
                          <a:effectLst/>
                          <a:latin typeface="+mj-lt"/>
                        </a:rPr>
                        <a:t>68%</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600"/>
                        </a:lnSpc>
                      </a:pPr>
                      <a:r>
                        <a:rPr lang="en-US" sz="1700" b="0" i="0" u="none" strike="noStrike">
                          <a:solidFill>
                            <a:srgbClr val="000000"/>
                          </a:solidFill>
                          <a:effectLst/>
                          <a:latin typeface="+mj-lt"/>
                        </a:rPr>
                        <a:t>73%</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59%</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62%</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65%</a:t>
                      </a:r>
                    </a:p>
                  </a:txBody>
                  <a:tcPr marL="4763" marR="4763" marT="4763" marB="0" anchor="ctr"/>
                </a:tc>
                <a:extLst>
                  <a:ext uri="{0D108BD9-81ED-4DB2-BD59-A6C34878D82A}">
                    <a16:rowId xmlns:a16="http://schemas.microsoft.com/office/drawing/2014/main" val="3910646588"/>
                  </a:ext>
                </a:extLst>
              </a:tr>
              <a:tr h="287680">
                <a:tc>
                  <a:txBody>
                    <a:bodyPr/>
                    <a:lstStyle/>
                    <a:p>
                      <a:pPr algn="ctr" fontAlgn="b">
                        <a:lnSpc>
                          <a:spcPts val="1600"/>
                        </a:lnSpc>
                      </a:pPr>
                      <a:r>
                        <a:rPr lang="en-US" sz="1700" b="0" i="0" u="none" strike="noStrike">
                          <a:solidFill>
                            <a:srgbClr val="000000"/>
                          </a:solidFill>
                          <a:effectLst/>
                          <a:latin typeface="+mj-lt"/>
                        </a:rPr>
                        <a:t>Teen parents</a:t>
                      </a:r>
                    </a:p>
                  </a:txBody>
                  <a:tcPr marL="4763" marR="4763" marT="4763" marB="0" anchor="ctr"/>
                </a:tc>
                <a:tc>
                  <a:txBody>
                    <a:bodyPr/>
                    <a:lstStyle/>
                    <a:p>
                      <a:pPr algn="ctr" fontAlgn="b">
                        <a:lnSpc>
                          <a:spcPts val="1600"/>
                        </a:lnSpc>
                      </a:pPr>
                      <a:r>
                        <a:rPr lang="en-US" sz="1700" b="1" i="0" u="none" strike="noStrike">
                          <a:solidFill>
                            <a:srgbClr val="000000"/>
                          </a:solidFill>
                          <a:effectLst/>
                          <a:latin typeface="+mj-lt"/>
                        </a:rPr>
                        <a:t>60%</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600"/>
                        </a:lnSpc>
                      </a:pPr>
                      <a:r>
                        <a:rPr lang="en-US" sz="1700" b="0" i="0" u="none" strike="noStrike">
                          <a:solidFill>
                            <a:srgbClr val="000000"/>
                          </a:solidFill>
                          <a:effectLst/>
                          <a:latin typeface="+mj-lt"/>
                        </a:rPr>
                        <a:t>72%</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600"/>
                        </a:lnSpc>
                      </a:pPr>
                      <a:r>
                        <a:rPr lang="en-US" sz="1700" b="0" i="0" u="none" strike="noStrike">
                          <a:solidFill>
                            <a:srgbClr val="000000"/>
                          </a:solidFill>
                          <a:effectLst/>
                          <a:latin typeface="+mj-lt"/>
                        </a:rPr>
                        <a:t>71%</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57%</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65%</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67%</a:t>
                      </a:r>
                    </a:p>
                  </a:txBody>
                  <a:tcPr marL="4763" marR="4763" marT="4763" marB="0" anchor="ctr"/>
                </a:tc>
                <a:extLst>
                  <a:ext uri="{0D108BD9-81ED-4DB2-BD59-A6C34878D82A}">
                    <a16:rowId xmlns:a16="http://schemas.microsoft.com/office/drawing/2014/main" val="2803810122"/>
                  </a:ext>
                </a:extLst>
              </a:tr>
              <a:tr h="287680">
                <a:tc>
                  <a:txBody>
                    <a:bodyPr/>
                    <a:lstStyle/>
                    <a:p>
                      <a:pPr algn="ctr" fontAlgn="b">
                        <a:lnSpc>
                          <a:spcPts val="1600"/>
                        </a:lnSpc>
                      </a:pPr>
                      <a:r>
                        <a:rPr lang="en-US" sz="1700" b="0" i="0" u="none" strike="noStrike">
                          <a:solidFill>
                            <a:srgbClr val="000000"/>
                          </a:solidFill>
                          <a:effectLst/>
                          <a:latin typeface="+mj-lt"/>
                        </a:rPr>
                        <a:t>Marginalized youth of color</a:t>
                      </a:r>
                    </a:p>
                  </a:txBody>
                  <a:tcPr marL="4763" marR="4763" marT="4763" marB="0" anchor="ctr"/>
                </a:tc>
                <a:tc>
                  <a:txBody>
                    <a:bodyPr/>
                    <a:lstStyle/>
                    <a:p>
                      <a:pPr algn="ctr" fontAlgn="b">
                        <a:lnSpc>
                          <a:spcPts val="1600"/>
                        </a:lnSpc>
                      </a:pPr>
                      <a:r>
                        <a:rPr lang="en-US" sz="1700" b="1" i="0" u="none" strike="noStrike">
                          <a:solidFill>
                            <a:srgbClr val="000000"/>
                          </a:solidFill>
                          <a:effectLst/>
                          <a:latin typeface="+mj-lt"/>
                        </a:rPr>
                        <a:t>58%</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600"/>
                        </a:lnSpc>
                      </a:pPr>
                      <a:r>
                        <a:rPr lang="en-US" sz="1700" b="0" i="0" u="none" strike="noStrike">
                          <a:solidFill>
                            <a:srgbClr val="000000"/>
                          </a:solidFill>
                          <a:effectLst/>
                          <a:latin typeface="+mj-lt"/>
                        </a:rPr>
                        <a:t>67%</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600"/>
                        </a:lnSpc>
                      </a:pPr>
                      <a:r>
                        <a:rPr lang="en-US" sz="1700" b="0" i="0" u="none" strike="noStrike">
                          <a:solidFill>
                            <a:srgbClr val="000000"/>
                          </a:solidFill>
                          <a:effectLst/>
                          <a:latin typeface="+mj-lt"/>
                        </a:rPr>
                        <a:t>66%</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59%</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63%</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63%</a:t>
                      </a:r>
                    </a:p>
                  </a:txBody>
                  <a:tcPr marL="4763" marR="4763" marT="4763" marB="0" anchor="ctr"/>
                </a:tc>
                <a:extLst>
                  <a:ext uri="{0D108BD9-81ED-4DB2-BD59-A6C34878D82A}">
                    <a16:rowId xmlns:a16="http://schemas.microsoft.com/office/drawing/2014/main" val="4246048080"/>
                  </a:ext>
                </a:extLst>
              </a:tr>
              <a:tr h="532970">
                <a:tc>
                  <a:txBody>
                    <a:bodyPr/>
                    <a:lstStyle/>
                    <a:p>
                      <a:pPr algn="ctr" fontAlgn="b">
                        <a:lnSpc>
                          <a:spcPts val="1600"/>
                        </a:lnSpc>
                      </a:pPr>
                      <a:r>
                        <a:rPr lang="en-US" sz="1700" b="0" i="0" u="none" strike="noStrike">
                          <a:solidFill>
                            <a:srgbClr val="000000"/>
                          </a:solidFill>
                          <a:effectLst/>
                          <a:latin typeface="+mj-lt"/>
                        </a:rPr>
                        <a:t>Children from middle-class families who do not qualify for any supports currently</a:t>
                      </a:r>
                    </a:p>
                  </a:txBody>
                  <a:tcPr marL="4763" marR="4763" marT="4763" marB="0" anchor="ctr"/>
                </a:tc>
                <a:tc>
                  <a:txBody>
                    <a:bodyPr/>
                    <a:lstStyle/>
                    <a:p>
                      <a:pPr algn="ctr" fontAlgn="b">
                        <a:lnSpc>
                          <a:spcPts val="1600"/>
                        </a:lnSpc>
                      </a:pPr>
                      <a:r>
                        <a:rPr lang="en-US" sz="1700" b="1" i="0" u="none" strike="noStrike" dirty="0">
                          <a:solidFill>
                            <a:srgbClr val="000000"/>
                          </a:solidFill>
                          <a:effectLst/>
                          <a:latin typeface="+mj-lt"/>
                        </a:rPr>
                        <a:t>48%</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600"/>
                        </a:lnSpc>
                      </a:pPr>
                      <a:r>
                        <a:rPr lang="en-US" sz="1700" b="0" i="0" u="none" strike="noStrike" dirty="0">
                          <a:solidFill>
                            <a:srgbClr val="000000"/>
                          </a:solidFill>
                          <a:effectLst/>
                          <a:latin typeface="+mj-lt"/>
                        </a:rPr>
                        <a:t>53%</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600"/>
                        </a:lnSpc>
                      </a:pPr>
                      <a:r>
                        <a:rPr lang="en-US" sz="1700" b="0" i="0" u="none" strike="noStrike">
                          <a:solidFill>
                            <a:srgbClr val="000000"/>
                          </a:solidFill>
                          <a:effectLst/>
                          <a:latin typeface="+mj-lt"/>
                        </a:rPr>
                        <a:t>53%</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41%</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50%</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52%</a:t>
                      </a:r>
                    </a:p>
                  </a:txBody>
                  <a:tcPr marL="4763" marR="4763" marT="4763" marB="0" anchor="ctr"/>
                </a:tc>
                <a:extLst>
                  <a:ext uri="{0D108BD9-81ED-4DB2-BD59-A6C34878D82A}">
                    <a16:rowId xmlns:a16="http://schemas.microsoft.com/office/drawing/2014/main" val="873374224"/>
                  </a:ext>
                </a:extLst>
              </a:tr>
              <a:tr h="287680">
                <a:tc>
                  <a:txBody>
                    <a:bodyPr/>
                    <a:lstStyle/>
                    <a:p>
                      <a:pPr algn="ctr" fontAlgn="b">
                        <a:lnSpc>
                          <a:spcPts val="1600"/>
                        </a:lnSpc>
                      </a:pPr>
                      <a:r>
                        <a:rPr lang="en-US" sz="1700" b="0" i="0" u="none" strike="noStrike">
                          <a:solidFill>
                            <a:srgbClr val="000000"/>
                          </a:solidFill>
                          <a:effectLst/>
                          <a:latin typeface="+mj-lt"/>
                        </a:rPr>
                        <a:t>Immigrant and refugee children</a:t>
                      </a:r>
                    </a:p>
                  </a:txBody>
                  <a:tcPr marL="4763" marR="4763" marT="4763" marB="0" anchor="ctr"/>
                </a:tc>
                <a:tc>
                  <a:txBody>
                    <a:bodyPr/>
                    <a:lstStyle/>
                    <a:p>
                      <a:pPr algn="ctr" fontAlgn="b">
                        <a:lnSpc>
                          <a:spcPts val="1600"/>
                        </a:lnSpc>
                      </a:pPr>
                      <a:r>
                        <a:rPr lang="en-US" sz="1700" b="1" i="0" u="none" strike="noStrike">
                          <a:solidFill>
                            <a:srgbClr val="000000"/>
                          </a:solidFill>
                          <a:effectLst/>
                          <a:latin typeface="+mj-lt"/>
                        </a:rPr>
                        <a:t>46%</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600"/>
                        </a:lnSpc>
                      </a:pPr>
                      <a:r>
                        <a:rPr lang="en-US" sz="1700" b="0" i="0" u="none" strike="noStrike">
                          <a:solidFill>
                            <a:srgbClr val="000000"/>
                          </a:solidFill>
                          <a:effectLst/>
                          <a:latin typeface="+mj-lt"/>
                        </a:rPr>
                        <a:t>44%</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600"/>
                        </a:lnSpc>
                      </a:pPr>
                      <a:r>
                        <a:rPr lang="en-US" sz="1700" b="0" i="0" u="none" strike="noStrike">
                          <a:solidFill>
                            <a:srgbClr val="000000"/>
                          </a:solidFill>
                          <a:effectLst/>
                          <a:latin typeface="+mj-lt"/>
                        </a:rPr>
                        <a:t>41%</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51%</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54%</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46%</a:t>
                      </a:r>
                    </a:p>
                  </a:txBody>
                  <a:tcPr marL="4763" marR="4763" marT="4763" marB="0" anchor="ctr"/>
                </a:tc>
                <a:extLst>
                  <a:ext uri="{0D108BD9-81ED-4DB2-BD59-A6C34878D82A}">
                    <a16:rowId xmlns:a16="http://schemas.microsoft.com/office/drawing/2014/main" val="3199046777"/>
                  </a:ext>
                </a:extLst>
              </a:tr>
              <a:tr h="532970">
                <a:tc>
                  <a:txBody>
                    <a:bodyPr/>
                    <a:lstStyle/>
                    <a:p>
                      <a:pPr algn="ctr" fontAlgn="b">
                        <a:lnSpc>
                          <a:spcPts val="1600"/>
                        </a:lnSpc>
                      </a:pPr>
                      <a:r>
                        <a:rPr lang="en-US" sz="1700" b="0" i="0" u="none" strike="noStrike" dirty="0">
                          <a:solidFill>
                            <a:srgbClr val="000000"/>
                          </a:solidFill>
                          <a:effectLst/>
                          <a:latin typeface="+mj-lt"/>
                        </a:rPr>
                        <a:t>LGBTQ+ children and youth, </a:t>
                      </a:r>
                      <a:br>
                        <a:rPr lang="en-US" sz="1700" b="0" i="0" u="none" strike="noStrike" dirty="0">
                          <a:solidFill>
                            <a:srgbClr val="000000"/>
                          </a:solidFill>
                          <a:effectLst/>
                          <a:latin typeface="+mj-lt"/>
                        </a:rPr>
                      </a:br>
                      <a:r>
                        <a:rPr lang="en-US" sz="1700" b="0" i="0" u="none" strike="noStrike" dirty="0">
                          <a:solidFill>
                            <a:srgbClr val="000000"/>
                          </a:solidFill>
                          <a:effectLst/>
                          <a:latin typeface="+mj-lt"/>
                        </a:rPr>
                        <a:t>including trans youth</a:t>
                      </a:r>
                    </a:p>
                  </a:txBody>
                  <a:tcPr marL="4763" marR="4763" marT="4763" marB="0" anchor="ctr"/>
                </a:tc>
                <a:tc>
                  <a:txBody>
                    <a:bodyPr/>
                    <a:lstStyle/>
                    <a:p>
                      <a:pPr algn="ctr" fontAlgn="b">
                        <a:lnSpc>
                          <a:spcPts val="1600"/>
                        </a:lnSpc>
                      </a:pPr>
                      <a:r>
                        <a:rPr lang="en-US" sz="1700" b="1" i="0" u="none" strike="noStrike" dirty="0">
                          <a:solidFill>
                            <a:srgbClr val="000000"/>
                          </a:solidFill>
                          <a:effectLst/>
                          <a:latin typeface="+mj-lt"/>
                        </a:rPr>
                        <a:t>42%</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600"/>
                        </a:lnSpc>
                      </a:pPr>
                      <a:r>
                        <a:rPr lang="en-US" sz="1700" b="0" i="0" u="none" strike="noStrike">
                          <a:solidFill>
                            <a:srgbClr val="000000"/>
                          </a:solidFill>
                          <a:effectLst/>
                          <a:latin typeface="+mj-lt"/>
                        </a:rPr>
                        <a:t>39%</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600"/>
                        </a:lnSpc>
                      </a:pPr>
                      <a:r>
                        <a:rPr lang="en-US" sz="1700" b="0" i="0" u="none" strike="noStrike">
                          <a:solidFill>
                            <a:srgbClr val="000000"/>
                          </a:solidFill>
                          <a:effectLst/>
                          <a:latin typeface="+mj-lt"/>
                        </a:rPr>
                        <a:t>54%</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47%</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38%</a:t>
                      </a:r>
                    </a:p>
                  </a:txBody>
                  <a:tcPr marL="4763" marR="4763" marT="4763" marB="0" anchor="ctr"/>
                </a:tc>
                <a:tc>
                  <a:txBody>
                    <a:bodyPr/>
                    <a:lstStyle/>
                    <a:p>
                      <a:pPr algn="ctr" fontAlgn="ctr">
                        <a:lnSpc>
                          <a:spcPts val="1600"/>
                        </a:lnSpc>
                      </a:pPr>
                      <a:r>
                        <a:rPr lang="en-US" sz="1700" b="0" i="0" u="none" strike="noStrike" dirty="0">
                          <a:solidFill>
                            <a:srgbClr val="000000"/>
                          </a:solidFill>
                          <a:effectLst/>
                          <a:latin typeface="+mj-lt"/>
                        </a:rPr>
                        <a:t>42%</a:t>
                      </a:r>
                    </a:p>
                  </a:txBody>
                  <a:tcPr marL="4763" marR="4763" marT="4763" marB="0" anchor="ctr"/>
                </a:tc>
                <a:extLst>
                  <a:ext uri="{0D108BD9-81ED-4DB2-BD59-A6C34878D82A}">
                    <a16:rowId xmlns:a16="http://schemas.microsoft.com/office/drawing/2014/main" val="3662285353"/>
                  </a:ext>
                </a:extLst>
              </a:tr>
            </a:tbl>
          </a:graphicData>
        </a:graphic>
      </p:graphicFrame>
      <p:sp>
        <p:nvSpPr>
          <p:cNvPr id="6" name="Title 5">
            <a:extLst>
              <a:ext uri="{FF2B5EF4-FFF2-40B4-BE49-F238E27FC236}">
                <a16:creationId xmlns:a16="http://schemas.microsoft.com/office/drawing/2014/main" id="{19D6ED2A-8EFB-8B6A-65AB-4029E80D6C8B}"/>
              </a:ext>
            </a:extLst>
          </p:cNvPr>
          <p:cNvSpPr>
            <a:spLocks noGrp="1"/>
          </p:cNvSpPr>
          <p:nvPr>
            <p:ph type="title"/>
          </p:nvPr>
        </p:nvSpPr>
        <p:spPr/>
        <p:txBody>
          <a:bodyPr/>
          <a:lstStyle/>
          <a:p>
            <a:r>
              <a:rPr lang="en-US" dirty="0"/>
              <a:t>Service Priorities by Race/Ethnicity</a:t>
            </a:r>
          </a:p>
        </p:txBody>
      </p:sp>
      <p:sp>
        <p:nvSpPr>
          <p:cNvPr id="5" name="TextBox 4">
            <a:extLst>
              <a:ext uri="{FF2B5EF4-FFF2-40B4-BE49-F238E27FC236}">
                <a16:creationId xmlns:a16="http://schemas.microsoft.com/office/drawing/2014/main" id="{8607819A-03A2-463A-378C-92C56B872451}"/>
              </a:ext>
            </a:extLst>
          </p:cNvPr>
          <p:cNvSpPr txBox="1"/>
          <p:nvPr/>
        </p:nvSpPr>
        <p:spPr>
          <a:xfrm>
            <a:off x="15240" y="750922"/>
            <a:ext cx="9128760" cy="338554"/>
          </a:xfrm>
          <a:prstGeom prst="rect">
            <a:avLst/>
          </a:prstGeom>
          <a:noFill/>
        </p:spPr>
        <p:txBody>
          <a:bodyPr wrap="square" rtlCol="0">
            <a:spAutoFit/>
          </a:bodyPr>
          <a:lstStyle/>
          <a:p>
            <a:pPr algn="ctr"/>
            <a:r>
              <a:rPr lang="en-US" sz="1600" i="1" dirty="0"/>
              <a:t>Highest/High Priority</a:t>
            </a:r>
          </a:p>
        </p:txBody>
      </p:sp>
    </p:spTree>
    <p:extLst>
      <p:ext uri="{BB962C8B-B14F-4D97-AF65-F5344CB8AC3E}">
        <p14:creationId xmlns:p14="http://schemas.microsoft.com/office/powerpoint/2010/main" val="17636338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4E944-3FF4-4874-9078-EAFEBD1C0F3C}"/>
              </a:ext>
            </a:extLst>
          </p:cNvPr>
          <p:cNvSpPr>
            <a:spLocks noGrp="1"/>
          </p:cNvSpPr>
          <p:nvPr>
            <p:ph type="title"/>
          </p:nvPr>
        </p:nvSpPr>
        <p:spPr/>
        <p:txBody>
          <a:bodyPr/>
          <a:lstStyle/>
          <a:p>
            <a:r>
              <a:rPr lang="en-US" dirty="0"/>
              <a:t>Support for Funding </a:t>
            </a:r>
            <a:br>
              <a:rPr lang="en-US" dirty="0"/>
            </a:br>
            <a:r>
              <a:rPr lang="en-US" dirty="0"/>
              <a:t>Programs for Children and Youth</a:t>
            </a:r>
          </a:p>
        </p:txBody>
      </p:sp>
    </p:spTree>
    <p:extLst>
      <p:ext uri="{BB962C8B-B14F-4D97-AF65-F5344CB8AC3E}">
        <p14:creationId xmlns:p14="http://schemas.microsoft.com/office/powerpoint/2010/main" val="3962960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4E944-3FF4-4874-9078-EAFEBD1C0F3C}"/>
              </a:ext>
            </a:extLst>
          </p:cNvPr>
          <p:cNvSpPr>
            <a:spLocks noGrp="1"/>
          </p:cNvSpPr>
          <p:nvPr>
            <p:ph type="title"/>
          </p:nvPr>
        </p:nvSpPr>
        <p:spPr/>
        <p:txBody>
          <a:bodyPr/>
          <a:lstStyle/>
          <a:p>
            <a:r>
              <a:rPr lang="en-US" dirty="0"/>
              <a:t>Mood of the Electorate</a:t>
            </a:r>
          </a:p>
        </p:txBody>
      </p:sp>
    </p:spTree>
    <p:extLst>
      <p:ext uri="{BB962C8B-B14F-4D97-AF65-F5344CB8AC3E}">
        <p14:creationId xmlns:p14="http://schemas.microsoft.com/office/powerpoint/2010/main" val="3156795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2C5D1BAC-DD4A-D934-268B-12F24AF70DEF}"/>
              </a:ext>
            </a:extLst>
          </p:cNvPr>
          <p:cNvSpPr/>
          <p:nvPr/>
        </p:nvSpPr>
        <p:spPr>
          <a:xfrm>
            <a:off x="2463800" y="5207000"/>
            <a:ext cx="6587067" cy="1106680"/>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hart 3"/>
          <p:cNvGraphicFramePr/>
          <p:nvPr>
            <p:extLst>
              <p:ext uri="{D42A27DB-BD31-4B8C-83A1-F6EECF244321}">
                <p14:modId xmlns:p14="http://schemas.microsoft.com/office/powerpoint/2010/main" val="2687782030"/>
              </p:ext>
            </p:extLst>
          </p:nvPr>
        </p:nvGraphicFramePr>
        <p:xfrm>
          <a:off x="0" y="2094016"/>
          <a:ext cx="7910423" cy="458156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76337057"/>
              </p:ext>
            </p:extLst>
          </p:nvPr>
        </p:nvGraphicFramePr>
        <p:xfrm>
          <a:off x="7610898" y="2490142"/>
          <a:ext cx="1517862" cy="3427412"/>
        </p:xfrm>
        <a:graphic>
          <a:graphicData uri="http://schemas.openxmlformats.org/drawingml/2006/table">
            <a:tbl>
              <a:tblPr>
                <a:tableStyleId>{5C22544A-7EE6-4342-B048-85BDC9FD1C3A}</a:tableStyleId>
              </a:tblPr>
              <a:tblGrid>
                <a:gridCol w="758931">
                  <a:extLst>
                    <a:ext uri="{9D8B030D-6E8A-4147-A177-3AD203B41FA5}">
                      <a16:colId xmlns:a16="http://schemas.microsoft.com/office/drawing/2014/main" val="365180995"/>
                    </a:ext>
                  </a:extLst>
                </a:gridCol>
                <a:gridCol w="758931">
                  <a:extLst>
                    <a:ext uri="{9D8B030D-6E8A-4147-A177-3AD203B41FA5}">
                      <a16:colId xmlns:a16="http://schemas.microsoft.com/office/drawing/2014/main" val="44086732"/>
                    </a:ext>
                  </a:extLst>
                </a:gridCol>
              </a:tblGrid>
              <a:tr h="451790">
                <a:tc>
                  <a:txBody>
                    <a:bodyPr/>
                    <a:lstStyle/>
                    <a:p>
                      <a:pPr algn="ctr" fontAlgn="b">
                        <a:lnSpc>
                          <a:spcPts val="1800"/>
                        </a:lnSpc>
                      </a:pPr>
                      <a:r>
                        <a:rPr lang="en-US" sz="1800" b="1" u="none" strike="noStrike" dirty="0">
                          <a:solidFill>
                            <a:schemeClr val="accent1"/>
                          </a:solidFill>
                          <a:effectLst/>
                        </a:rPr>
                        <a:t>Total Supp.</a:t>
                      </a:r>
                      <a:endParaRPr lang="en-US" sz="1800" b="1" i="0" u="none" strike="noStrike" dirty="0">
                        <a:solidFill>
                          <a:schemeClr val="accent1"/>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ts val="1800"/>
                        </a:lnSpc>
                      </a:pPr>
                      <a:r>
                        <a:rPr lang="en-US" sz="1800" b="1" u="none" strike="noStrike" dirty="0">
                          <a:solidFill>
                            <a:schemeClr val="accent4"/>
                          </a:solidFill>
                          <a:effectLst/>
                        </a:rPr>
                        <a:t>Total Opp.</a:t>
                      </a:r>
                      <a:endParaRPr lang="en-US" sz="1800" b="1" i="0" u="none" strike="noStrike" dirty="0">
                        <a:solidFill>
                          <a:schemeClr val="accent4"/>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48089115"/>
                  </a:ext>
                </a:extLst>
              </a:tr>
              <a:tr h="500708">
                <a:tc>
                  <a:txBody>
                    <a:bodyPr/>
                    <a:lstStyle/>
                    <a:p>
                      <a:pPr algn="ctr" fontAlgn="ctr"/>
                      <a:r>
                        <a:rPr lang="en-US" sz="1800" b="1" i="0" u="none" strike="noStrike" dirty="0">
                          <a:solidFill>
                            <a:schemeClr val="accent1"/>
                          </a:solidFill>
                          <a:effectLst/>
                          <a:latin typeface="+mj-lt"/>
                        </a:rPr>
                        <a:t>49%</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800" b="1" i="0" u="none" strike="noStrike" dirty="0">
                          <a:solidFill>
                            <a:schemeClr val="accent4"/>
                          </a:solidFill>
                          <a:effectLst/>
                          <a:latin typeface="+mj-lt"/>
                        </a:rPr>
                        <a:t>47%</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72816184"/>
                  </a:ext>
                </a:extLst>
              </a:tr>
              <a:tr h="1229989">
                <a:tc>
                  <a:txBody>
                    <a:bodyPr/>
                    <a:lstStyle/>
                    <a:p>
                      <a:pPr algn="ctr" fontAlgn="ctr"/>
                      <a:r>
                        <a:rPr lang="en-US" sz="1800" b="1" i="0" u="none" strike="noStrike">
                          <a:solidFill>
                            <a:schemeClr val="accent1"/>
                          </a:solidFill>
                          <a:effectLst/>
                          <a:latin typeface="+mj-lt"/>
                        </a:rPr>
                        <a:t>48%</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800" b="1" i="0" u="none" strike="noStrike" dirty="0">
                          <a:solidFill>
                            <a:schemeClr val="accent4"/>
                          </a:solidFill>
                          <a:effectLst/>
                          <a:latin typeface="+mj-lt"/>
                        </a:rPr>
                        <a:t>49%</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78226578"/>
                  </a:ext>
                </a:extLst>
              </a:tr>
              <a:tr h="1229990">
                <a:tc>
                  <a:txBody>
                    <a:bodyPr/>
                    <a:lstStyle/>
                    <a:p>
                      <a:pPr algn="ctr" fontAlgn="ctr"/>
                      <a:r>
                        <a:rPr lang="en-US" sz="1800" b="1" i="0" u="none" strike="noStrike">
                          <a:solidFill>
                            <a:schemeClr val="accent1"/>
                          </a:solidFill>
                          <a:effectLst/>
                          <a:latin typeface="+mj-lt"/>
                        </a:rPr>
                        <a:t>48%</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800" b="1" i="0" u="none" strike="noStrike" dirty="0">
                          <a:solidFill>
                            <a:schemeClr val="accent4"/>
                          </a:solidFill>
                          <a:effectLst/>
                          <a:latin typeface="+mj-lt"/>
                        </a:rPr>
                        <a:t>48%</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46926597"/>
                  </a:ext>
                </a:extLst>
              </a:tr>
            </a:tbl>
          </a:graphicData>
        </a:graphic>
      </p:graphicFrame>
      <p:sp>
        <p:nvSpPr>
          <p:cNvPr id="2" name="Title 1">
            <a:extLst>
              <a:ext uri="{FF2B5EF4-FFF2-40B4-BE49-F238E27FC236}">
                <a16:creationId xmlns:a16="http://schemas.microsoft.com/office/drawing/2014/main" id="{568D6443-B2DE-40E6-81AA-02420F57C9D8}"/>
              </a:ext>
            </a:extLst>
          </p:cNvPr>
          <p:cNvSpPr>
            <a:spLocks noGrp="1"/>
          </p:cNvSpPr>
          <p:nvPr>
            <p:ph type="title"/>
          </p:nvPr>
        </p:nvSpPr>
        <p:spPr/>
        <p:txBody>
          <a:bodyPr>
            <a:normAutofit fontScale="90000"/>
          </a:bodyPr>
          <a:lstStyle/>
          <a:p>
            <a:r>
              <a:rPr lang="en-US" dirty="0"/>
              <a:t>In principle, voters are split in their support</a:t>
            </a:r>
            <a:br>
              <a:rPr lang="en-US" dirty="0"/>
            </a:br>
            <a:r>
              <a:rPr lang="en-US" dirty="0"/>
              <a:t> for a modest tax to fund children’s services</a:t>
            </a:r>
            <a:br>
              <a:rPr lang="en-US" dirty="0"/>
            </a:br>
            <a:r>
              <a:rPr lang="en-US" dirty="0"/>
              <a:t> in their community.</a:t>
            </a:r>
          </a:p>
        </p:txBody>
      </p:sp>
      <p:sp>
        <p:nvSpPr>
          <p:cNvPr id="6" name="Text Placeholder 5">
            <a:extLst>
              <a:ext uri="{FF2B5EF4-FFF2-40B4-BE49-F238E27FC236}">
                <a16:creationId xmlns:a16="http://schemas.microsoft.com/office/drawing/2014/main" id="{BB0F776C-5F31-4A62-BD87-42982352CE3D}"/>
              </a:ext>
            </a:extLst>
          </p:cNvPr>
          <p:cNvSpPr>
            <a:spLocks noGrp="1"/>
          </p:cNvSpPr>
          <p:nvPr>
            <p:ph type="body" sz="quarter" idx="10"/>
          </p:nvPr>
        </p:nvSpPr>
        <p:spPr/>
        <p:txBody>
          <a:bodyPr/>
          <a:lstStyle/>
          <a:p>
            <a:r>
              <a:rPr lang="en-US" dirty="0"/>
              <a:t>Q9 (Split A, Split B &amp; Total),</a:t>
            </a:r>
          </a:p>
        </p:txBody>
      </p:sp>
      <p:sp>
        <p:nvSpPr>
          <p:cNvPr id="3" name="Rectangle 2">
            <a:extLst>
              <a:ext uri="{FF2B5EF4-FFF2-40B4-BE49-F238E27FC236}">
                <a16:creationId xmlns:a16="http://schemas.microsoft.com/office/drawing/2014/main" id="{A3155C45-6475-4CDB-AAFF-1AF06ABAF048}"/>
              </a:ext>
            </a:extLst>
          </p:cNvPr>
          <p:cNvSpPr/>
          <p:nvPr/>
        </p:nvSpPr>
        <p:spPr>
          <a:xfrm>
            <a:off x="157162" y="1475452"/>
            <a:ext cx="8829675" cy="877163"/>
          </a:xfrm>
          <a:prstGeom prst="rect">
            <a:avLst/>
          </a:prstGeom>
        </p:spPr>
        <p:txBody>
          <a:bodyPr wrap="square" anchor="ctr">
            <a:spAutoFit/>
          </a:bodyPr>
          <a:lstStyle/>
          <a:p>
            <a:pPr algn="ctr"/>
            <a:r>
              <a:rPr lang="en-US" sz="1700" i="1" dirty="0">
                <a:latin typeface="+mj-lt"/>
                <a:ea typeface="Times New Roman" panose="02020603050405020304" pitchFamily="18" charset="0"/>
                <a:cs typeface="Times New Roman" panose="02020603050405020304" pitchFamily="18" charset="0"/>
              </a:rPr>
              <a:t>W</a:t>
            </a:r>
            <a:r>
              <a:rPr lang="en-US" sz="1700" i="1" dirty="0">
                <a:effectLst/>
                <a:latin typeface="+mj-lt"/>
                <a:ea typeface="Times New Roman" panose="02020603050405020304" pitchFamily="18" charset="0"/>
                <a:cs typeface="Times New Roman" panose="02020603050405020304" pitchFamily="18" charset="0"/>
              </a:rPr>
              <a:t>ould you support or oppose a modest increase in taxes for (</a:t>
            </a:r>
            <a:r>
              <a:rPr lang="en-US" sz="1700" b="1" i="1" dirty="0">
                <a:effectLst/>
                <a:latin typeface="+mj-lt"/>
                <a:ea typeface="Times New Roman" panose="02020603050405020304" pitchFamily="18" charset="0"/>
                <a:cs typeface="Times New Roman" panose="02020603050405020304" pitchFamily="18" charset="0"/>
              </a:rPr>
              <a:t>Half Sample:</a:t>
            </a:r>
            <a:r>
              <a:rPr lang="en-US" sz="1700" i="1" dirty="0">
                <a:effectLst/>
                <a:latin typeface="+mj-lt"/>
                <a:ea typeface="Times New Roman" panose="02020603050405020304" pitchFamily="18" charset="0"/>
                <a:cs typeface="Times New Roman" panose="02020603050405020304" pitchFamily="18" charset="0"/>
              </a:rPr>
              <a:t> childcare, preschool, and other early childhood services) (</a:t>
            </a:r>
            <a:r>
              <a:rPr lang="en-US" sz="1700" b="1" i="1" dirty="0">
                <a:latin typeface="+mj-lt"/>
                <a:ea typeface="Times New Roman" panose="02020603050405020304" pitchFamily="18" charset="0"/>
                <a:cs typeface="Times New Roman" panose="02020603050405020304" pitchFamily="18" charset="0"/>
              </a:rPr>
              <a:t>Half Sample</a:t>
            </a:r>
            <a:r>
              <a:rPr lang="en-US" sz="1700" b="1" i="1" dirty="0">
                <a:effectLst/>
                <a:latin typeface="+mj-lt"/>
                <a:ea typeface="Times New Roman" panose="02020603050405020304" pitchFamily="18" charset="0"/>
                <a:cs typeface="Times New Roman" panose="02020603050405020304" pitchFamily="18" charset="0"/>
              </a:rPr>
              <a:t>:</a:t>
            </a:r>
            <a:r>
              <a:rPr lang="en-US" sz="1700" i="1" dirty="0">
                <a:effectLst/>
                <a:latin typeface="+mj-lt"/>
                <a:ea typeface="Times New Roman" panose="02020603050405020304" pitchFamily="18" charset="0"/>
                <a:cs typeface="Times New Roman" panose="02020603050405020304" pitchFamily="18" charset="0"/>
              </a:rPr>
              <a:t> programs and services </a:t>
            </a:r>
            <a:br>
              <a:rPr lang="en-US" sz="1700" i="1" dirty="0">
                <a:effectLst/>
                <a:latin typeface="+mj-lt"/>
                <a:ea typeface="Times New Roman" panose="02020603050405020304" pitchFamily="18" charset="0"/>
                <a:cs typeface="Times New Roman" panose="02020603050405020304" pitchFamily="18" charset="0"/>
              </a:rPr>
            </a:br>
            <a:r>
              <a:rPr lang="en-US" sz="1700" i="1" dirty="0">
                <a:effectLst/>
                <a:latin typeface="+mj-lt"/>
                <a:ea typeface="Times New Roman" panose="02020603050405020304" pitchFamily="18" charset="0"/>
                <a:cs typeface="Times New Roman" panose="02020603050405020304" pitchFamily="18" charset="0"/>
              </a:rPr>
              <a:t>to support the development of children of all ages) in your community? </a:t>
            </a:r>
            <a:endParaRPr lang="en-US" sz="1700" i="1" dirty="0">
              <a:latin typeface="+mj-lt"/>
            </a:endParaRPr>
          </a:p>
        </p:txBody>
      </p:sp>
    </p:spTree>
    <p:extLst>
      <p:ext uri="{BB962C8B-B14F-4D97-AF65-F5344CB8AC3E}">
        <p14:creationId xmlns:p14="http://schemas.microsoft.com/office/powerpoint/2010/main" val="36334069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457BF-2DDD-4809-B7D2-EE259785AB98}"/>
              </a:ext>
            </a:extLst>
          </p:cNvPr>
          <p:cNvSpPr>
            <a:spLocks noGrp="1"/>
          </p:cNvSpPr>
          <p:nvPr>
            <p:ph type="title"/>
          </p:nvPr>
        </p:nvSpPr>
        <p:spPr/>
        <p:txBody>
          <a:bodyPr/>
          <a:lstStyle/>
          <a:p>
            <a:r>
              <a:rPr lang="en-US" dirty="0"/>
              <a:t>Democrats offer the strongest support for increasing taxes to fund children’s services.</a:t>
            </a:r>
          </a:p>
        </p:txBody>
      </p:sp>
      <p:sp>
        <p:nvSpPr>
          <p:cNvPr id="3" name="Text Placeholder 2">
            <a:extLst>
              <a:ext uri="{FF2B5EF4-FFF2-40B4-BE49-F238E27FC236}">
                <a16:creationId xmlns:a16="http://schemas.microsoft.com/office/drawing/2014/main" id="{71250FEF-5BAD-4707-AA3A-CBBA3A46F3C2}"/>
              </a:ext>
            </a:extLst>
          </p:cNvPr>
          <p:cNvSpPr>
            <a:spLocks noGrp="1"/>
          </p:cNvSpPr>
          <p:nvPr>
            <p:ph type="body" sz="quarter" idx="10"/>
          </p:nvPr>
        </p:nvSpPr>
        <p:spPr/>
        <p:txBody>
          <a:bodyPr/>
          <a:lstStyle/>
          <a:p>
            <a:r>
              <a:rPr lang="en-US" sz="1000" i="1" dirty="0">
                <a:latin typeface="+mj-lt"/>
                <a:ea typeface="Times New Roman" panose="02020603050405020304" pitchFamily="18" charset="0"/>
                <a:cs typeface="Times New Roman" panose="02020603050405020304" pitchFamily="18" charset="0"/>
              </a:rPr>
              <a:t>Q9 (Total). W</a:t>
            </a:r>
            <a:r>
              <a:rPr lang="en-US" sz="1000" i="1" dirty="0">
                <a:effectLst/>
                <a:latin typeface="+mj-lt"/>
                <a:ea typeface="Times New Roman" panose="02020603050405020304" pitchFamily="18" charset="0"/>
                <a:cs typeface="Times New Roman" panose="02020603050405020304" pitchFamily="18" charset="0"/>
              </a:rPr>
              <a:t>ould you support or oppose a modest increase in taxes for (</a:t>
            </a:r>
            <a:r>
              <a:rPr lang="en-US" sz="1000" b="1" i="1" dirty="0">
                <a:effectLst/>
                <a:latin typeface="+mj-lt"/>
                <a:ea typeface="Times New Roman" panose="02020603050405020304" pitchFamily="18" charset="0"/>
                <a:cs typeface="Times New Roman" panose="02020603050405020304" pitchFamily="18" charset="0"/>
              </a:rPr>
              <a:t>SPLIT SAMPLE A:</a:t>
            </a:r>
            <a:r>
              <a:rPr lang="en-US" sz="1000" i="1" dirty="0">
                <a:effectLst/>
                <a:latin typeface="+mj-lt"/>
                <a:ea typeface="Times New Roman" panose="02020603050405020304" pitchFamily="18" charset="0"/>
                <a:cs typeface="Times New Roman" panose="02020603050405020304" pitchFamily="18" charset="0"/>
              </a:rPr>
              <a:t> childcare, preschool, and other early childhood services) </a:t>
            </a:r>
            <a:br>
              <a:rPr lang="en-US" sz="1000" i="1" dirty="0">
                <a:effectLst/>
                <a:latin typeface="+mj-lt"/>
                <a:ea typeface="Times New Roman" panose="02020603050405020304" pitchFamily="18" charset="0"/>
                <a:cs typeface="Times New Roman" panose="02020603050405020304" pitchFamily="18" charset="0"/>
              </a:rPr>
            </a:br>
            <a:r>
              <a:rPr lang="en-US" sz="1000" i="1" dirty="0">
                <a:effectLst/>
                <a:latin typeface="+mj-lt"/>
                <a:ea typeface="Times New Roman" panose="02020603050405020304" pitchFamily="18" charset="0"/>
                <a:cs typeface="Times New Roman" panose="02020603050405020304" pitchFamily="18" charset="0"/>
              </a:rPr>
              <a:t>(</a:t>
            </a:r>
            <a:r>
              <a:rPr lang="en-US" sz="1000" b="1" i="1" dirty="0">
                <a:effectLst/>
                <a:latin typeface="+mj-lt"/>
                <a:ea typeface="Times New Roman" panose="02020603050405020304" pitchFamily="18" charset="0"/>
                <a:cs typeface="Times New Roman" panose="02020603050405020304" pitchFamily="18" charset="0"/>
              </a:rPr>
              <a:t>SPLIT SAMPLE B:</a:t>
            </a:r>
            <a:r>
              <a:rPr lang="en-US" sz="1000" i="1" dirty="0">
                <a:effectLst/>
                <a:latin typeface="+mj-lt"/>
                <a:ea typeface="Times New Roman" panose="02020603050405020304" pitchFamily="18" charset="0"/>
                <a:cs typeface="Times New Roman" panose="02020603050405020304" pitchFamily="18" charset="0"/>
              </a:rPr>
              <a:t> programs and services to support the development of children of all ages) in your community? </a:t>
            </a:r>
            <a:endParaRPr lang="en-US" sz="1000" i="1" dirty="0">
              <a:latin typeface="+mj-lt"/>
            </a:endParaRPr>
          </a:p>
        </p:txBody>
      </p:sp>
      <p:graphicFrame>
        <p:nvGraphicFramePr>
          <p:cNvPr id="5" name="Table 5">
            <a:extLst>
              <a:ext uri="{FF2B5EF4-FFF2-40B4-BE49-F238E27FC236}">
                <a16:creationId xmlns:a16="http://schemas.microsoft.com/office/drawing/2014/main" id="{68C98459-F5E9-40FA-9F93-C47674FE159B}"/>
              </a:ext>
            </a:extLst>
          </p:cNvPr>
          <p:cNvGraphicFramePr>
            <a:graphicFrameLocks noGrp="1"/>
          </p:cNvGraphicFramePr>
          <p:nvPr>
            <p:extLst>
              <p:ext uri="{D42A27DB-BD31-4B8C-83A1-F6EECF244321}">
                <p14:modId xmlns:p14="http://schemas.microsoft.com/office/powerpoint/2010/main" val="2578638476"/>
              </p:ext>
            </p:extLst>
          </p:nvPr>
        </p:nvGraphicFramePr>
        <p:xfrm>
          <a:off x="134557" y="1396999"/>
          <a:ext cx="8874887" cy="4804345"/>
        </p:xfrm>
        <a:graphic>
          <a:graphicData uri="http://schemas.openxmlformats.org/drawingml/2006/table">
            <a:tbl>
              <a:tblPr firstRow="1" bandRow="1">
                <a:tableStyleId>{93296810-A885-4BE3-A3E7-6D5BEEA58F35}</a:tableStyleId>
              </a:tblPr>
              <a:tblGrid>
                <a:gridCol w="3169259">
                  <a:extLst>
                    <a:ext uri="{9D8B030D-6E8A-4147-A177-3AD203B41FA5}">
                      <a16:colId xmlns:a16="http://schemas.microsoft.com/office/drawing/2014/main" val="3771940401"/>
                    </a:ext>
                  </a:extLst>
                </a:gridCol>
                <a:gridCol w="1901876">
                  <a:extLst>
                    <a:ext uri="{9D8B030D-6E8A-4147-A177-3AD203B41FA5}">
                      <a16:colId xmlns:a16="http://schemas.microsoft.com/office/drawing/2014/main" val="2674582958"/>
                    </a:ext>
                  </a:extLst>
                </a:gridCol>
                <a:gridCol w="1901876">
                  <a:extLst>
                    <a:ext uri="{9D8B030D-6E8A-4147-A177-3AD203B41FA5}">
                      <a16:colId xmlns:a16="http://schemas.microsoft.com/office/drawing/2014/main" val="901432438"/>
                    </a:ext>
                  </a:extLst>
                </a:gridCol>
                <a:gridCol w="1901876">
                  <a:extLst>
                    <a:ext uri="{9D8B030D-6E8A-4147-A177-3AD203B41FA5}">
                      <a16:colId xmlns:a16="http://schemas.microsoft.com/office/drawing/2014/main" val="3453586183"/>
                    </a:ext>
                  </a:extLst>
                </a:gridCol>
              </a:tblGrid>
              <a:tr h="369565">
                <a:tc>
                  <a:txBody>
                    <a:bodyPr/>
                    <a:lstStyle/>
                    <a:p>
                      <a:pPr algn="ctr">
                        <a:lnSpc>
                          <a:spcPts val="2000"/>
                        </a:lnSpc>
                      </a:pPr>
                      <a:r>
                        <a:rPr lang="en-US" sz="1800" dirty="0">
                          <a:solidFill>
                            <a:schemeClr val="bg1"/>
                          </a:solidFill>
                        </a:rPr>
                        <a:t>Demographic Group</a:t>
                      </a:r>
                      <a:endParaRPr lang="en-US" sz="1800" dirty="0">
                        <a:solidFill>
                          <a:schemeClr val="bg1"/>
                        </a:solidFill>
                        <a:latin typeface="+mn-lt"/>
                      </a:endParaRPr>
                    </a:p>
                  </a:txBody>
                  <a:tcPr anchor="ctr">
                    <a:solidFill>
                      <a:schemeClr val="accent1"/>
                    </a:solidFill>
                  </a:tcPr>
                </a:tc>
                <a:tc>
                  <a:txBody>
                    <a:bodyPr/>
                    <a:lstStyle/>
                    <a:p>
                      <a:pPr algn="ctr">
                        <a:lnSpc>
                          <a:spcPts val="2000"/>
                        </a:lnSpc>
                      </a:pPr>
                      <a:r>
                        <a:rPr lang="en-US" sz="1800" dirty="0">
                          <a:solidFill>
                            <a:schemeClr val="bg1"/>
                          </a:solidFill>
                        </a:rPr>
                        <a:t>Total Support</a:t>
                      </a:r>
                      <a:endParaRPr lang="en-US" sz="1800" dirty="0">
                        <a:solidFill>
                          <a:schemeClr val="bg1"/>
                        </a:solidFill>
                        <a:latin typeface="+mn-lt"/>
                      </a:endParaRPr>
                    </a:p>
                  </a:txBody>
                  <a:tcPr anchor="ctr">
                    <a:solidFill>
                      <a:schemeClr val="accent1"/>
                    </a:solidFill>
                  </a:tcPr>
                </a:tc>
                <a:tc>
                  <a:txBody>
                    <a:bodyPr/>
                    <a:lstStyle/>
                    <a:p>
                      <a:pPr algn="ctr">
                        <a:lnSpc>
                          <a:spcPts val="2000"/>
                        </a:lnSpc>
                      </a:pPr>
                      <a:r>
                        <a:rPr lang="en-US" sz="1800" dirty="0">
                          <a:solidFill>
                            <a:schemeClr val="bg1"/>
                          </a:solidFill>
                        </a:rPr>
                        <a:t>Total Oppose</a:t>
                      </a:r>
                      <a:endParaRPr lang="en-US" sz="1800" dirty="0">
                        <a:solidFill>
                          <a:schemeClr val="bg1"/>
                        </a:solidFill>
                        <a:latin typeface="+mn-lt"/>
                      </a:endParaRPr>
                    </a:p>
                  </a:txBody>
                  <a:tcPr anchor="ctr">
                    <a:solidFill>
                      <a:schemeClr val="accent4"/>
                    </a:solidFill>
                  </a:tcPr>
                </a:tc>
                <a:tc>
                  <a:txBody>
                    <a:bodyPr/>
                    <a:lstStyle/>
                    <a:p>
                      <a:pPr algn="ctr">
                        <a:lnSpc>
                          <a:spcPts val="2000"/>
                        </a:lnSpc>
                      </a:pPr>
                      <a:r>
                        <a:rPr lang="en-US" sz="1800" dirty="0">
                          <a:solidFill>
                            <a:schemeClr val="tx1"/>
                          </a:solidFill>
                        </a:rPr>
                        <a:t>Don’t Know</a:t>
                      </a:r>
                      <a:endParaRPr lang="en-US" sz="1800" dirty="0">
                        <a:solidFill>
                          <a:schemeClr val="tx1"/>
                        </a:solidFill>
                        <a:latin typeface="+mn-lt"/>
                      </a:endParaRPr>
                    </a:p>
                  </a:txBody>
                  <a:tcPr anchor="ctr"/>
                </a:tc>
                <a:extLst>
                  <a:ext uri="{0D108BD9-81ED-4DB2-BD59-A6C34878D82A}">
                    <a16:rowId xmlns:a16="http://schemas.microsoft.com/office/drawing/2014/main" val="3529788716"/>
                  </a:ext>
                </a:extLst>
              </a:tr>
              <a:tr h="369565">
                <a:tc>
                  <a:txBody>
                    <a:bodyPr/>
                    <a:lstStyle/>
                    <a:p>
                      <a:pPr>
                        <a:lnSpc>
                          <a:spcPts val="2000"/>
                        </a:lnSpc>
                      </a:pPr>
                      <a:r>
                        <a:rPr lang="en-US" sz="1800" b="1" dirty="0"/>
                        <a:t>All Voters </a:t>
                      </a:r>
                      <a:endParaRPr lang="en-US" sz="1800" b="1" dirty="0">
                        <a:latin typeface="+mn-lt"/>
                      </a:endParaRPr>
                    </a:p>
                  </a:txBody>
                  <a:tcPr anchor="ctr"/>
                </a:tc>
                <a:tc>
                  <a:txBody>
                    <a:bodyPr/>
                    <a:lstStyle/>
                    <a:p>
                      <a:pPr algn="ctr">
                        <a:lnSpc>
                          <a:spcPts val="2000"/>
                        </a:lnSpc>
                      </a:pPr>
                      <a:r>
                        <a:rPr lang="en-US" sz="1800" b="1" dirty="0"/>
                        <a:t>48%</a:t>
                      </a:r>
                      <a:endParaRPr lang="en-US" sz="1800" b="1" dirty="0">
                        <a:latin typeface="+mn-lt"/>
                      </a:endParaRPr>
                    </a:p>
                  </a:txBody>
                  <a:tcPr anchor="ctr"/>
                </a:tc>
                <a:tc>
                  <a:txBody>
                    <a:bodyPr/>
                    <a:lstStyle/>
                    <a:p>
                      <a:pPr algn="ctr">
                        <a:lnSpc>
                          <a:spcPts val="2000"/>
                        </a:lnSpc>
                      </a:pPr>
                      <a:r>
                        <a:rPr lang="en-US" sz="1800" b="1" dirty="0"/>
                        <a:t>48%</a:t>
                      </a:r>
                      <a:endParaRPr lang="en-US" sz="1800" b="1" dirty="0">
                        <a:latin typeface="+mn-lt"/>
                      </a:endParaRPr>
                    </a:p>
                  </a:txBody>
                  <a:tcPr anchor="ctr"/>
                </a:tc>
                <a:tc>
                  <a:txBody>
                    <a:bodyPr/>
                    <a:lstStyle/>
                    <a:p>
                      <a:pPr algn="ctr">
                        <a:lnSpc>
                          <a:spcPts val="2000"/>
                        </a:lnSpc>
                      </a:pPr>
                      <a:r>
                        <a:rPr lang="en-US" sz="1800" b="1" dirty="0"/>
                        <a:t>4%</a:t>
                      </a:r>
                      <a:endParaRPr lang="en-US" sz="1800" b="1" dirty="0">
                        <a:latin typeface="+mn-lt"/>
                      </a:endParaRPr>
                    </a:p>
                  </a:txBody>
                  <a:tcPr anchor="ctr"/>
                </a:tc>
                <a:extLst>
                  <a:ext uri="{0D108BD9-81ED-4DB2-BD59-A6C34878D82A}">
                    <a16:rowId xmlns:a16="http://schemas.microsoft.com/office/drawing/2014/main" val="3272299878"/>
                  </a:ext>
                </a:extLst>
              </a:tr>
              <a:tr h="369565">
                <a:tc>
                  <a:txBody>
                    <a:bodyPr/>
                    <a:lstStyle/>
                    <a:p>
                      <a:pPr>
                        <a:lnSpc>
                          <a:spcPts val="2000"/>
                        </a:lnSpc>
                      </a:pPr>
                      <a:r>
                        <a:rPr lang="en-US" sz="1800" b="1" dirty="0">
                          <a:solidFill>
                            <a:schemeClr val="bg1"/>
                          </a:solidFill>
                        </a:rPr>
                        <a:t>Gender</a:t>
                      </a:r>
                      <a:endParaRPr lang="en-US" sz="1800" b="1" dirty="0">
                        <a:solidFill>
                          <a:schemeClr val="bg1"/>
                        </a:solidFill>
                        <a:latin typeface="+mn-lt"/>
                      </a:endParaRPr>
                    </a:p>
                  </a:txBody>
                  <a:tcPr anchor="ctr">
                    <a:lnR w="38100" cap="flat" cmpd="sng" algn="ctr">
                      <a:noFill/>
                      <a:prstDash val="solid"/>
                      <a:round/>
                      <a:headEnd type="none" w="med" len="med"/>
                      <a:tailEnd type="none" w="med" len="med"/>
                    </a:lnR>
                    <a:solidFill>
                      <a:schemeClr val="accent6">
                        <a:lumMod val="50000"/>
                      </a:schemeClr>
                    </a:solidFill>
                  </a:tcPr>
                </a:tc>
                <a:tc>
                  <a:txBody>
                    <a:bodyPr/>
                    <a:lstStyle/>
                    <a:p>
                      <a:pPr algn="ctr">
                        <a:lnSpc>
                          <a:spcPts val="2000"/>
                        </a:lnSpc>
                      </a:pPr>
                      <a:endParaRPr lang="en-US" sz="1800" dirty="0">
                        <a:latin typeface="+mn-lt"/>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solidFill>
                      <a:schemeClr val="accent6">
                        <a:lumMod val="50000"/>
                      </a:schemeClr>
                    </a:solidFill>
                  </a:tcPr>
                </a:tc>
                <a:tc>
                  <a:txBody>
                    <a:bodyPr/>
                    <a:lstStyle/>
                    <a:p>
                      <a:pPr algn="ctr">
                        <a:lnSpc>
                          <a:spcPts val="2000"/>
                        </a:lnSpc>
                      </a:pPr>
                      <a:endParaRPr lang="en-US" sz="1800" dirty="0">
                        <a:latin typeface="+mn-lt"/>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solidFill>
                      <a:schemeClr val="accent6">
                        <a:lumMod val="50000"/>
                      </a:schemeClr>
                    </a:solidFill>
                  </a:tcPr>
                </a:tc>
                <a:tc>
                  <a:txBody>
                    <a:bodyPr/>
                    <a:lstStyle/>
                    <a:p>
                      <a:pPr algn="ctr">
                        <a:lnSpc>
                          <a:spcPts val="2000"/>
                        </a:lnSpc>
                      </a:pPr>
                      <a:endParaRPr lang="en-US" sz="1800" dirty="0">
                        <a:latin typeface="+mn-lt"/>
                      </a:endParaRPr>
                    </a:p>
                  </a:txBody>
                  <a:tcPr anchor="ctr">
                    <a:lnL w="38100" cap="flat" cmpd="sng" algn="ctr">
                      <a:noFill/>
                      <a:prstDash val="solid"/>
                      <a:round/>
                      <a:headEnd type="none" w="med" len="med"/>
                      <a:tailEnd type="none" w="med" len="med"/>
                    </a:lnL>
                    <a:solidFill>
                      <a:schemeClr val="accent6">
                        <a:lumMod val="50000"/>
                      </a:schemeClr>
                    </a:solidFill>
                  </a:tcPr>
                </a:tc>
                <a:extLst>
                  <a:ext uri="{0D108BD9-81ED-4DB2-BD59-A6C34878D82A}">
                    <a16:rowId xmlns:a16="http://schemas.microsoft.com/office/drawing/2014/main" val="920352907"/>
                  </a:ext>
                </a:extLst>
              </a:tr>
              <a:tr h="369565">
                <a:tc>
                  <a:txBody>
                    <a:bodyPr/>
                    <a:lstStyle/>
                    <a:p>
                      <a:pPr>
                        <a:lnSpc>
                          <a:spcPts val="2000"/>
                        </a:lnSpc>
                      </a:pPr>
                      <a:r>
                        <a:rPr lang="en-US" sz="1800" dirty="0"/>
                        <a:t>Men</a:t>
                      </a:r>
                      <a:endParaRPr lang="en-US" sz="1800" dirty="0">
                        <a:latin typeface="+mn-lt"/>
                      </a:endParaRPr>
                    </a:p>
                  </a:txBody>
                  <a:tcPr anchor="ctr"/>
                </a:tc>
                <a:tc>
                  <a:txBody>
                    <a:bodyPr/>
                    <a:lstStyle/>
                    <a:p>
                      <a:pPr algn="ctr">
                        <a:lnSpc>
                          <a:spcPts val="2000"/>
                        </a:lnSpc>
                      </a:pPr>
                      <a:r>
                        <a:rPr lang="en-US" sz="1800" dirty="0">
                          <a:latin typeface="+mn-lt"/>
                        </a:rPr>
                        <a:t>40%</a:t>
                      </a:r>
                    </a:p>
                  </a:txBody>
                  <a:tcPr anchor="ctr"/>
                </a:tc>
                <a:tc>
                  <a:txBody>
                    <a:bodyPr/>
                    <a:lstStyle/>
                    <a:p>
                      <a:pPr algn="ctr">
                        <a:lnSpc>
                          <a:spcPts val="2000"/>
                        </a:lnSpc>
                      </a:pPr>
                      <a:r>
                        <a:rPr lang="en-US" sz="1800" dirty="0">
                          <a:latin typeface="+mn-lt"/>
                        </a:rPr>
                        <a:t>57%</a:t>
                      </a:r>
                    </a:p>
                  </a:txBody>
                  <a:tcPr anchor="ctr"/>
                </a:tc>
                <a:tc>
                  <a:txBody>
                    <a:bodyPr/>
                    <a:lstStyle/>
                    <a:p>
                      <a:pPr algn="ctr">
                        <a:lnSpc>
                          <a:spcPts val="2000"/>
                        </a:lnSpc>
                      </a:pPr>
                      <a:r>
                        <a:rPr lang="en-US" sz="1800" dirty="0">
                          <a:latin typeface="+mn-lt"/>
                        </a:rPr>
                        <a:t>3%</a:t>
                      </a:r>
                    </a:p>
                  </a:txBody>
                  <a:tcPr anchor="ctr"/>
                </a:tc>
                <a:extLst>
                  <a:ext uri="{0D108BD9-81ED-4DB2-BD59-A6C34878D82A}">
                    <a16:rowId xmlns:a16="http://schemas.microsoft.com/office/drawing/2014/main" val="4207598191"/>
                  </a:ext>
                </a:extLst>
              </a:tr>
              <a:tr h="369565">
                <a:tc>
                  <a:txBody>
                    <a:bodyPr/>
                    <a:lstStyle/>
                    <a:p>
                      <a:pPr>
                        <a:lnSpc>
                          <a:spcPts val="2000"/>
                        </a:lnSpc>
                      </a:pPr>
                      <a:r>
                        <a:rPr lang="en-US" sz="1800" dirty="0"/>
                        <a:t>Women</a:t>
                      </a:r>
                      <a:endParaRPr lang="en-US" sz="1800" dirty="0">
                        <a:latin typeface="+mn-lt"/>
                      </a:endParaRPr>
                    </a:p>
                  </a:txBody>
                  <a:tcPr anchor="ctr"/>
                </a:tc>
                <a:tc>
                  <a:txBody>
                    <a:bodyPr/>
                    <a:lstStyle/>
                    <a:p>
                      <a:pPr algn="ctr">
                        <a:lnSpc>
                          <a:spcPts val="2000"/>
                        </a:lnSpc>
                      </a:pPr>
                      <a:r>
                        <a:rPr lang="en-US" sz="1800" dirty="0">
                          <a:latin typeface="+mn-lt"/>
                        </a:rPr>
                        <a:t>56%</a:t>
                      </a:r>
                    </a:p>
                  </a:txBody>
                  <a:tcPr anchor="ctr"/>
                </a:tc>
                <a:tc>
                  <a:txBody>
                    <a:bodyPr/>
                    <a:lstStyle/>
                    <a:p>
                      <a:pPr algn="ctr">
                        <a:lnSpc>
                          <a:spcPts val="2000"/>
                        </a:lnSpc>
                      </a:pPr>
                      <a:r>
                        <a:rPr lang="en-US" sz="1800" dirty="0">
                          <a:latin typeface="+mn-lt"/>
                        </a:rPr>
                        <a:t>39%</a:t>
                      </a:r>
                    </a:p>
                  </a:txBody>
                  <a:tcPr anchor="ctr"/>
                </a:tc>
                <a:tc>
                  <a:txBody>
                    <a:bodyPr/>
                    <a:lstStyle/>
                    <a:p>
                      <a:pPr algn="ctr">
                        <a:lnSpc>
                          <a:spcPts val="2000"/>
                        </a:lnSpc>
                      </a:pPr>
                      <a:r>
                        <a:rPr lang="en-US" sz="1800" dirty="0">
                          <a:latin typeface="+mn-lt"/>
                        </a:rPr>
                        <a:t>4%</a:t>
                      </a:r>
                    </a:p>
                  </a:txBody>
                  <a:tcPr anchor="ctr"/>
                </a:tc>
                <a:extLst>
                  <a:ext uri="{0D108BD9-81ED-4DB2-BD59-A6C34878D82A}">
                    <a16:rowId xmlns:a16="http://schemas.microsoft.com/office/drawing/2014/main" val="1346140929"/>
                  </a:ext>
                </a:extLst>
              </a:tr>
              <a:tr h="369565">
                <a:tc>
                  <a:txBody>
                    <a:bodyPr/>
                    <a:lstStyle/>
                    <a:p>
                      <a:pPr>
                        <a:lnSpc>
                          <a:spcPts val="2000"/>
                        </a:lnSpc>
                      </a:pPr>
                      <a:r>
                        <a:rPr lang="en-US" sz="1800" b="1" dirty="0">
                          <a:solidFill>
                            <a:schemeClr val="bg1"/>
                          </a:solidFill>
                        </a:rPr>
                        <a:t>Party</a:t>
                      </a:r>
                      <a:endParaRPr lang="en-US" sz="1800" b="1" dirty="0">
                        <a:solidFill>
                          <a:schemeClr val="bg1"/>
                        </a:solidFill>
                        <a:latin typeface="+mn-lt"/>
                      </a:endParaRPr>
                    </a:p>
                  </a:txBody>
                  <a:tcPr anchor="ctr">
                    <a:lnR w="38100" cap="flat" cmpd="sng" algn="ctr">
                      <a:noFill/>
                      <a:prstDash val="solid"/>
                      <a:round/>
                      <a:headEnd type="none" w="med" len="med"/>
                      <a:tailEnd type="none" w="med" len="med"/>
                    </a:lnR>
                    <a:solidFill>
                      <a:schemeClr val="accent6">
                        <a:lumMod val="50000"/>
                      </a:schemeClr>
                    </a:solidFill>
                  </a:tcPr>
                </a:tc>
                <a:tc>
                  <a:txBody>
                    <a:bodyPr/>
                    <a:lstStyle/>
                    <a:p>
                      <a:pPr algn="ctr">
                        <a:lnSpc>
                          <a:spcPts val="2000"/>
                        </a:lnSpc>
                      </a:pPr>
                      <a:endParaRPr lang="en-US" sz="1800" dirty="0">
                        <a:latin typeface="+mn-lt"/>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solidFill>
                      <a:schemeClr val="accent6">
                        <a:lumMod val="50000"/>
                      </a:schemeClr>
                    </a:solidFill>
                  </a:tcPr>
                </a:tc>
                <a:tc>
                  <a:txBody>
                    <a:bodyPr/>
                    <a:lstStyle/>
                    <a:p>
                      <a:pPr algn="ctr">
                        <a:lnSpc>
                          <a:spcPts val="2000"/>
                        </a:lnSpc>
                      </a:pPr>
                      <a:endParaRPr lang="en-US" sz="1800" dirty="0">
                        <a:latin typeface="+mn-lt"/>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solidFill>
                      <a:schemeClr val="accent6">
                        <a:lumMod val="50000"/>
                      </a:schemeClr>
                    </a:solidFill>
                  </a:tcPr>
                </a:tc>
                <a:tc>
                  <a:txBody>
                    <a:bodyPr/>
                    <a:lstStyle/>
                    <a:p>
                      <a:pPr algn="ctr">
                        <a:lnSpc>
                          <a:spcPts val="2000"/>
                        </a:lnSpc>
                      </a:pPr>
                      <a:endParaRPr lang="en-US" sz="1800" dirty="0">
                        <a:latin typeface="+mn-lt"/>
                      </a:endParaRPr>
                    </a:p>
                  </a:txBody>
                  <a:tcPr anchor="ctr">
                    <a:lnL w="38100" cap="flat" cmpd="sng" algn="ctr">
                      <a:noFill/>
                      <a:prstDash val="solid"/>
                      <a:round/>
                      <a:headEnd type="none" w="med" len="med"/>
                      <a:tailEnd type="none" w="med" len="med"/>
                    </a:lnL>
                    <a:solidFill>
                      <a:schemeClr val="accent6">
                        <a:lumMod val="50000"/>
                      </a:schemeClr>
                    </a:solidFill>
                  </a:tcPr>
                </a:tc>
                <a:extLst>
                  <a:ext uri="{0D108BD9-81ED-4DB2-BD59-A6C34878D82A}">
                    <a16:rowId xmlns:a16="http://schemas.microsoft.com/office/drawing/2014/main" val="1864534884"/>
                  </a:ext>
                </a:extLst>
              </a:tr>
              <a:tr h="369565">
                <a:tc>
                  <a:txBody>
                    <a:bodyPr/>
                    <a:lstStyle/>
                    <a:p>
                      <a:pPr algn="l" fontAlgn="b">
                        <a:lnSpc>
                          <a:spcPts val="2000"/>
                        </a:lnSpc>
                      </a:pPr>
                      <a:r>
                        <a:rPr lang="en-US" sz="1800" b="0" u="none" strike="noStrike" dirty="0">
                          <a:solidFill>
                            <a:schemeClr val="tx1"/>
                          </a:solidFill>
                          <a:effectLst/>
                        </a:rPr>
                        <a:t>Democrats</a:t>
                      </a:r>
                      <a:endParaRPr lang="en-US" sz="1800" b="0" i="0" u="none" strike="noStrike" dirty="0">
                        <a:solidFill>
                          <a:schemeClr val="tx1"/>
                        </a:solidFill>
                        <a:effectLst/>
                        <a:latin typeface="+mn-lt"/>
                      </a:endParaRPr>
                    </a:p>
                  </a:txBody>
                  <a:tcPr marR="4763" marT="4763" marB="0" anchor="ctr"/>
                </a:tc>
                <a:tc>
                  <a:txBody>
                    <a:bodyPr/>
                    <a:lstStyle/>
                    <a:p>
                      <a:pPr algn="ctr">
                        <a:lnSpc>
                          <a:spcPts val="2000"/>
                        </a:lnSpc>
                      </a:pPr>
                      <a:r>
                        <a:rPr lang="en-US" sz="1800" dirty="0">
                          <a:solidFill>
                            <a:schemeClr val="tx1"/>
                          </a:solidFill>
                          <a:latin typeface="+mn-lt"/>
                        </a:rPr>
                        <a:t>68%</a:t>
                      </a:r>
                    </a:p>
                  </a:txBody>
                  <a:tcPr anchor="ctr"/>
                </a:tc>
                <a:tc>
                  <a:txBody>
                    <a:bodyPr/>
                    <a:lstStyle/>
                    <a:p>
                      <a:pPr algn="ctr">
                        <a:lnSpc>
                          <a:spcPts val="2000"/>
                        </a:lnSpc>
                      </a:pPr>
                      <a:r>
                        <a:rPr lang="en-US" sz="1800" dirty="0">
                          <a:solidFill>
                            <a:schemeClr val="tx1"/>
                          </a:solidFill>
                          <a:latin typeface="+mn-lt"/>
                        </a:rPr>
                        <a:t>27%</a:t>
                      </a:r>
                    </a:p>
                  </a:txBody>
                  <a:tcPr anchor="ctr"/>
                </a:tc>
                <a:tc>
                  <a:txBody>
                    <a:bodyPr/>
                    <a:lstStyle/>
                    <a:p>
                      <a:pPr algn="ctr">
                        <a:lnSpc>
                          <a:spcPts val="2000"/>
                        </a:lnSpc>
                      </a:pPr>
                      <a:r>
                        <a:rPr lang="en-US" sz="1800" dirty="0">
                          <a:solidFill>
                            <a:schemeClr val="tx1"/>
                          </a:solidFill>
                          <a:latin typeface="+mn-lt"/>
                        </a:rPr>
                        <a:t>5%</a:t>
                      </a:r>
                    </a:p>
                  </a:txBody>
                  <a:tcPr anchor="ctr"/>
                </a:tc>
                <a:extLst>
                  <a:ext uri="{0D108BD9-81ED-4DB2-BD59-A6C34878D82A}">
                    <a16:rowId xmlns:a16="http://schemas.microsoft.com/office/drawing/2014/main" val="3703628987"/>
                  </a:ext>
                </a:extLst>
              </a:tr>
              <a:tr h="369565">
                <a:tc>
                  <a:txBody>
                    <a:bodyPr/>
                    <a:lstStyle/>
                    <a:p>
                      <a:pPr algn="l" fontAlgn="b">
                        <a:lnSpc>
                          <a:spcPts val="2000"/>
                        </a:lnSpc>
                      </a:pPr>
                      <a:r>
                        <a:rPr lang="en-US" sz="1800" b="0" u="none" strike="noStrike" dirty="0">
                          <a:solidFill>
                            <a:schemeClr val="tx1"/>
                          </a:solidFill>
                          <a:effectLst/>
                        </a:rPr>
                        <a:t>Independents</a:t>
                      </a:r>
                      <a:endParaRPr lang="en-US" sz="1800" b="0" i="0" u="none" strike="noStrike" dirty="0">
                        <a:solidFill>
                          <a:schemeClr val="tx1"/>
                        </a:solidFill>
                        <a:effectLst/>
                        <a:latin typeface="+mn-lt"/>
                      </a:endParaRPr>
                    </a:p>
                  </a:txBody>
                  <a:tcPr marR="4763" marT="4763" marB="0" anchor="ctr"/>
                </a:tc>
                <a:tc>
                  <a:txBody>
                    <a:bodyPr/>
                    <a:lstStyle/>
                    <a:p>
                      <a:pPr algn="ctr">
                        <a:lnSpc>
                          <a:spcPts val="2000"/>
                        </a:lnSpc>
                      </a:pPr>
                      <a:r>
                        <a:rPr lang="en-US" sz="1800" dirty="0">
                          <a:solidFill>
                            <a:schemeClr val="tx1"/>
                          </a:solidFill>
                          <a:latin typeface="+mn-lt"/>
                        </a:rPr>
                        <a:t>44%</a:t>
                      </a:r>
                    </a:p>
                  </a:txBody>
                  <a:tcPr anchor="ctr"/>
                </a:tc>
                <a:tc>
                  <a:txBody>
                    <a:bodyPr/>
                    <a:lstStyle/>
                    <a:p>
                      <a:pPr algn="ctr">
                        <a:lnSpc>
                          <a:spcPts val="2000"/>
                        </a:lnSpc>
                      </a:pPr>
                      <a:r>
                        <a:rPr lang="en-US" sz="1800" dirty="0">
                          <a:solidFill>
                            <a:schemeClr val="tx1"/>
                          </a:solidFill>
                          <a:latin typeface="+mn-lt"/>
                        </a:rPr>
                        <a:t>53%</a:t>
                      </a:r>
                    </a:p>
                  </a:txBody>
                  <a:tcPr anchor="ctr"/>
                </a:tc>
                <a:tc>
                  <a:txBody>
                    <a:bodyPr/>
                    <a:lstStyle/>
                    <a:p>
                      <a:pPr algn="ctr">
                        <a:lnSpc>
                          <a:spcPts val="2000"/>
                        </a:lnSpc>
                      </a:pPr>
                      <a:r>
                        <a:rPr lang="en-US" sz="1800" dirty="0">
                          <a:solidFill>
                            <a:schemeClr val="tx1"/>
                          </a:solidFill>
                          <a:latin typeface="+mn-lt"/>
                        </a:rPr>
                        <a:t>3%</a:t>
                      </a:r>
                    </a:p>
                  </a:txBody>
                  <a:tcPr anchor="ctr"/>
                </a:tc>
                <a:extLst>
                  <a:ext uri="{0D108BD9-81ED-4DB2-BD59-A6C34878D82A}">
                    <a16:rowId xmlns:a16="http://schemas.microsoft.com/office/drawing/2014/main" val="3311458309"/>
                  </a:ext>
                </a:extLst>
              </a:tr>
              <a:tr h="369565">
                <a:tc>
                  <a:txBody>
                    <a:bodyPr/>
                    <a:lstStyle/>
                    <a:p>
                      <a:pPr algn="l" fontAlgn="b">
                        <a:lnSpc>
                          <a:spcPts val="2000"/>
                        </a:lnSpc>
                      </a:pPr>
                      <a:r>
                        <a:rPr lang="en-US" sz="1800" b="0" u="none" strike="noStrike" dirty="0">
                          <a:solidFill>
                            <a:schemeClr val="tx1"/>
                          </a:solidFill>
                          <a:effectLst/>
                        </a:rPr>
                        <a:t>Republicans</a:t>
                      </a:r>
                      <a:endParaRPr lang="en-US" sz="1800" b="0" i="0" u="none" strike="noStrike" dirty="0">
                        <a:solidFill>
                          <a:schemeClr val="tx1"/>
                        </a:solidFill>
                        <a:effectLst/>
                        <a:latin typeface="+mn-lt"/>
                      </a:endParaRPr>
                    </a:p>
                  </a:txBody>
                  <a:tcPr marR="4763" marT="4763" marB="0" anchor="ctr"/>
                </a:tc>
                <a:tc>
                  <a:txBody>
                    <a:bodyPr/>
                    <a:lstStyle/>
                    <a:p>
                      <a:pPr algn="ctr">
                        <a:lnSpc>
                          <a:spcPts val="2000"/>
                        </a:lnSpc>
                      </a:pPr>
                      <a:r>
                        <a:rPr lang="en-US" sz="1800" dirty="0">
                          <a:solidFill>
                            <a:schemeClr val="tx1"/>
                          </a:solidFill>
                          <a:latin typeface="+mn-lt"/>
                        </a:rPr>
                        <a:t>16%</a:t>
                      </a:r>
                    </a:p>
                  </a:txBody>
                  <a:tcPr anchor="ctr"/>
                </a:tc>
                <a:tc>
                  <a:txBody>
                    <a:bodyPr/>
                    <a:lstStyle/>
                    <a:p>
                      <a:pPr algn="ctr">
                        <a:lnSpc>
                          <a:spcPts val="2000"/>
                        </a:lnSpc>
                      </a:pPr>
                      <a:r>
                        <a:rPr lang="en-US" sz="1800" dirty="0">
                          <a:solidFill>
                            <a:schemeClr val="tx1"/>
                          </a:solidFill>
                          <a:latin typeface="+mn-lt"/>
                        </a:rPr>
                        <a:t>82%</a:t>
                      </a:r>
                    </a:p>
                  </a:txBody>
                  <a:tcPr anchor="ctr"/>
                </a:tc>
                <a:tc>
                  <a:txBody>
                    <a:bodyPr/>
                    <a:lstStyle/>
                    <a:p>
                      <a:pPr algn="ctr">
                        <a:lnSpc>
                          <a:spcPts val="2000"/>
                        </a:lnSpc>
                      </a:pPr>
                      <a:r>
                        <a:rPr lang="en-US" sz="1800" dirty="0">
                          <a:solidFill>
                            <a:schemeClr val="tx1"/>
                          </a:solidFill>
                          <a:latin typeface="+mn-lt"/>
                        </a:rPr>
                        <a:t>2%</a:t>
                      </a:r>
                    </a:p>
                  </a:txBody>
                  <a:tcPr anchor="ctr"/>
                </a:tc>
                <a:extLst>
                  <a:ext uri="{0D108BD9-81ED-4DB2-BD59-A6C34878D82A}">
                    <a16:rowId xmlns:a16="http://schemas.microsoft.com/office/drawing/2014/main" val="128182130"/>
                  </a:ext>
                </a:extLst>
              </a:tr>
              <a:tr h="369565">
                <a:tc>
                  <a:txBody>
                    <a:bodyPr/>
                    <a:lstStyle/>
                    <a:p>
                      <a:pPr algn="l" fontAlgn="b">
                        <a:lnSpc>
                          <a:spcPts val="2000"/>
                        </a:lnSpc>
                      </a:pPr>
                      <a:r>
                        <a:rPr lang="en-US" sz="1800" b="1" u="none" strike="noStrike" dirty="0">
                          <a:solidFill>
                            <a:schemeClr val="bg1"/>
                          </a:solidFill>
                          <a:effectLst/>
                        </a:rPr>
                        <a:t>Ideology</a:t>
                      </a:r>
                      <a:endParaRPr lang="en-US" sz="1800" b="1" i="0" u="none" strike="noStrike" dirty="0">
                        <a:solidFill>
                          <a:schemeClr val="bg1"/>
                        </a:solidFill>
                        <a:effectLst/>
                        <a:latin typeface="+mn-lt"/>
                      </a:endParaRPr>
                    </a:p>
                  </a:txBody>
                  <a:tcPr marR="4763" marT="4763" marB="0" anchor="ctr">
                    <a:lnR w="38100" cap="flat" cmpd="sng" algn="ctr">
                      <a:noFill/>
                      <a:prstDash val="solid"/>
                      <a:round/>
                      <a:headEnd type="none" w="med" len="med"/>
                      <a:tailEnd type="none" w="med" len="med"/>
                    </a:lnR>
                    <a:solidFill>
                      <a:schemeClr val="accent6">
                        <a:lumMod val="50000"/>
                      </a:schemeClr>
                    </a:solidFill>
                  </a:tcPr>
                </a:tc>
                <a:tc>
                  <a:txBody>
                    <a:bodyPr/>
                    <a:lstStyle/>
                    <a:p>
                      <a:pPr algn="ctr">
                        <a:lnSpc>
                          <a:spcPts val="2000"/>
                        </a:lnSpc>
                      </a:pPr>
                      <a:endParaRPr lang="en-US" sz="1800" dirty="0">
                        <a:latin typeface="+mn-lt"/>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solidFill>
                      <a:schemeClr val="accent6">
                        <a:lumMod val="50000"/>
                      </a:schemeClr>
                    </a:solidFill>
                  </a:tcPr>
                </a:tc>
                <a:tc>
                  <a:txBody>
                    <a:bodyPr/>
                    <a:lstStyle/>
                    <a:p>
                      <a:pPr algn="ctr">
                        <a:lnSpc>
                          <a:spcPts val="2000"/>
                        </a:lnSpc>
                      </a:pPr>
                      <a:endParaRPr lang="en-US" sz="1800" dirty="0">
                        <a:latin typeface="+mn-lt"/>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solidFill>
                      <a:schemeClr val="accent6">
                        <a:lumMod val="50000"/>
                      </a:schemeClr>
                    </a:solidFill>
                  </a:tcPr>
                </a:tc>
                <a:tc>
                  <a:txBody>
                    <a:bodyPr/>
                    <a:lstStyle/>
                    <a:p>
                      <a:pPr algn="ctr">
                        <a:lnSpc>
                          <a:spcPts val="2000"/>
                        </a:lnSpc>
                      </a:pPr>
                      <a:endParaRPr lang="en-US" sz="1800" dirty="0">
                        <a:latin typeface="+mn-lt"/>
                      </a:endParaRPr>
                    </a:p>
                  </a:txBody>
                  <a:tcPr anchor="ctr">
                    <a:lnL w="38100" cap="flat" cmpd="sng" algn="ctr">
                      <a:noFill/>
                      <a:prstDash val="solid"/>
                      <a:round/>
                      <a:headEnd type="none" w="med" len="med"/>
                      <a:tailEnd type="none" w="med" len="med"/>
                    </a:lnL>
                    <a:solidFill>
                      <a:schemeClr val="accent6">
                        <a:lumMod val="50000"/>
                      </a:schemeClr>
                    </a:solidFill>
                  </a:tcPr>
                </a:tc>
                <a:extLst>
                  <a:ext uri="{0D108BD9-81ED-4DB2-BD59-A6C34878D82A}">
                    <a16:rowId xmlns:a16="http://schemas.microsoft.com/office/drawing/2014/main" val="3960652305"/>
                  </a:ext>
                </a:extLst>
              </a:tr>
              <a:tr h="369565">
                <a:tc>
                  <a:txBody>
                    <a:bodyPr/>
                    <a:lstStyle/>
                    <a:p>
                      <a:pPr algn="l" fontAlgn="b">
                        <a:lnSpc>
                          <a:spcPts val="2000"/>
                        </a:lnSpc>
                      </a:pPr>
                      <a:r>
                        <a:rPr lang="en-US" sz="1800" b="0" i="0" u="none" strike="noStrike" dirty="0">
                          <a:solidFill>
                            <a:schemeClr val="tx1"/>
                          </a:solidFill>
                          <a:effectLst/>
                          <a:latin typeface="+mn-lt"/>
                        </a:rPr>
                        <a:t>Liberal</a:t>
                      </a:r>
                    </a:p>
                  </a:txBody>
                  <a:tcPr marR="4763" marT="4763" marB="0" anchor="ctr"/>
                </a:tc>
                <a:tc>
                  <a:txBody>
                    <a:bodyPr/>
                    <a:lstStyle/>
                    <a:p>
                      <a:pPr algn="ctr">
                        <a:lnSpc>
                          <a:spcPts val="2000"/>
                        </a:lnSpc>
                      </a:pPr>
                      <a:r>
                        <a:rPr lang="en-US" sz="1800" dirty="0">
                          <a:solidFill>
                            <a:schemeClr val="tx1"/>
                          </a:solidFill>
                          <a:latin typeface="+mn-lt"/>
                        </a:rPr>
                        <a:t>83%</a:t>
                      </a:r>
                    </a:p>
                  </a:txBody>
                  <a:tcPr anchor="ctr"/>
                </a:tc>
                <a:tc>
                  <a:txBody>
                    <a:bodyPr/>
                    <a:lstStyle/>
                    <a:p>
                      <a:pPr algn="ctr">
                        <a:lnSpc>
                          <a:spcPts val="2000"/>
                        </a:lnSpc>
                      </a:pPr>
                      <a:r>
                        <a:rPr lang="en-US" sz="1800" dirty="0">
                          <a:solidFill>
                            <a:schemeClr val="tx1"/>
                          </a:solidFill>
                          <a:latin typeface="+mn-lt"/>
                        </a:rPr>
                        <a:t>14%</a:t>
                      </a:r>
                    </a:p>
                  </a:txBody>
                  <a:tcPr anchor="ctr"/>
                </a:tc>
                <a:tc>
                  <a:txBody>
                    <a:bodyPr/>
                    <a:lstStyle/>
                    <a:p>
                      <a:pPr algn="ctr">
                        <a:lnSpc>
                          <a:spcPts val="2000"/>
                        </a:lnSpc>
                      </a:pPr>
                      <a:r>
                        <a:rPr lang="en-US" sz="1800" dirty="0">
                          <a:solidFill>
                            <a:schemeClr val="tx1"/>
                          </a:solidFill>
                          <a:latin typeface="+mn-lt"/>
                        </a:rPr>
                        <a:t>4%</a:t>
                      </a:r>
                    </a:p>
                  </a:txBody>
                  <a:tcPr anchor="ctr"/>
                </a:tc>
                <a:extLst>
                  <a:ext uri="{0D108BD9-81ED-4DB2-BD59-A6C34878D82A}">
                    <a16:rowId xmlns:a16="http://schemas.microsoft.com/office/drawing/2014/main" val="654365562"/>
                  </a:ext>
                </a:extLst>
              </a:tr>
              <a:tr h="369565">
                <a:tc>
                  <a:txBody>
                    <a:bodyPr/>
                    <a:lstStyle/>
                    <a:p>
                      <a:pPr algn="l" fontAlgn="b">
                        <a:lnSpc>
                          <a:spcPts val="2000"/>
                        </a:lnSpc>
                      </a:pPr>
                      <a:r>
                        <a:rPr lang="en-US" sz="1800" b="0" i="0" u="none" strike="noStrike" dirty="0">
                          <a:solidFill>
                            <a:schemeClr val="tx1"/>
                          </a:solidFill>
                          <a:effectLst/>
                          <a:latin typeface="+mn-lt"/>
                        </a:rPr>
                        <a:t>Moderate</a:t>
                      </a:r>
                    </a:p>
                  </a:txBody>
                  <a:tcPr marR="4763" marT="4763" marB="0" anchor="ctr"/>
                </a:tc>
                <a:tc>
                  <a:txBody>
                    <a:bodyPr/>
                    <a:lstStyle/>
                    <a:p>
                      <a:pPr algn="ctr">
                        <a:lnSpc>
                          <a:spcPts val="2000"/>
                        </a:lnSpc>
                      </a:pPr>
                      <a:r>
                        <a:rPr lang="en-US" sz="1800" dirty="0">
                          <a:solidFill>
                            <a:schemeClr val="tx1"/>
                          </a:solidFill>
                          <a:latin typeface="+mn-lt"/>
                        </a:rPr>
                        <a:t>39%</a:t>
                      </a:r>
                    </a:p>
                  </a:txBody>
                  <a:tcPr anchor="ctr"/>
                </a:tc>
                <a:tc>
                  <a:txBody>
                    <a:bodyPr/>
                    <a:lstStyle/>
                    <a:p>
                      <a:pPr algn="ctr">
                        <a:lnSpc>
                          <a:spcPts val="2000"/>
                        </a:lnSpc>
                      </a:pPr>
                      <a:r>
                        <a:rPr lang="en-US" sz="1800" dirty="0">
                          <a:solidFill>
                            <a:schemeClr val="tx1"/>
                          </a:solidFill>
                          <a:latin typeface="+mn-lt"/>
                        </a:rPr>
                        <a:t>58%</a:t>
                      </a:r>
                    </a:p>
                  </a:txBody>
                  <a:tcPr anchor="ctr"/>
                </a:tc>
                <a:tc>
                  <a:txBody>
                    <a:bodyPr/>
                    <a:lstStyle/>
                    <a:p>
                      <a:pPr algn="ctr">
                        <a:lnSpc>
                          <a:spcPts val="2000"/>
                        </a:lnSpc>
                      </a:pPr>
                      <a:r>
                        <a:rPr lang="en-US" sz="1800" dirty="0">
                          <a:solidFill>
                            <a:schemeClr val="tx1"/>
                          </a:solidFill>
                          <a:latin typeface="+mn-lt"/>
                        </a:rPr>
                        <a:t>3%</a:t>
                      </a:r>
                    </a:p>
                  </a:txBody>
                  <a:tcPr anchor="ctr"/>
                </a:tc>
                <a:extLst>
                  <a:ext uri="{0D108BD9-81ED-4DB2-BD59-A6C34878D82A}">
                    <a16:rowId xmlns:a16="http://schemas.microsoft.com/office/drawing/2014/main" val="472988926"/>
                  </a:ext>
                </a:extLst>
              </a:tr>
              <a:tr h="369565">
                <a:tc>
                  <a:txBody>
                    <a:bodyPr/>
                    <a:lstStyle/>
                    <a:p>
                      <a:pPr algn="l" fontAlgn="b">
                        <a:lnSpc>
                          <a:spcPts val="2000"/>
                        </a:lnSpc>
                      </a:pPr>
                      <a:r>
                        <a:rPr lang="en-US" sz="1800" b="0" i="0" u="none" strike="noStrike" dirty="0">
                          <a:solidFill>
                            <a:schemeClr val="tx1"/>
                          </a:solidFill>
                          <a:effectLst/>
                          <a:latin typeface="+mn-lt"/>
                        </a:rPr>
                        <a:t>Conservative</a:t>
                      </a:r>
                    </a:p>
                  </a:txBody>
                  <a:tcPr marR="4763" marT="4763" marB="0" anchor="ctr"/>
                </a:tc>
                <a:tc>
                  <a:txBody>
                    <a:bodyPr/>
                    <a:lstStyle/>
                    <a:p>
                      <a:pPr algn="ctr">
                        <a:lnSpc>
                          <a:spcPts val="2000"/>
                        </a:lnSpc>
                      </a:pPr>
                      <a:r>
                        <a:rPr lang="en-US" sz="1800" dirty="0">
                          <a:solidFill>
                            <a:schemeClr val="tx1"/>
                          </a:solidFill>
                          <a:latin typeface="+mn-lt"/>
                        </a:rPr>
                        <a:t>19%</a:t>
                      </a:r>
                    </a:p>
                  </a:txBody>
                  <a:tcPr anchor="ctr"/>
                </a:tc>
                <a:tc>
                  <a:txBody>
                    <a:bodyPr/>
                    <a:lstStyle/>
                    <a:p>
                      <a:pPr algn="ctr">
                        <a:lnSpc>
                          <a:spcPts val="2000"/>
                        </a:lnSpc>
                      </a:pPr>
                      <a:r>
                        <a:rPr lang="en-US" sz="1800" dirty="0">
                          <a:solidFill>
                            <a:schemeClr val="tx1"/>
                          </a:solidFill>
                          <a:latin typeface="+mn-lt"/>
                        </a:rPr>
                        <a:t>78%</a:t>
                      </a:r>
                    </a:p>
                  </a:txBody>
                  <a:tcPr anchor="ctr"/>
                </a:tc>
                <a:tc>
                  <a:txBody>
                    <a:bodyPr/>
                    <a:lstStyle/>
                    <a:p>
                      <a:pPr algn="ctr">
                        <a:lnSpc>
                          <a:spcPts val="2000"/>
                        </a:lnSpc>
                      </a:pPr>
                      <a:r>
                        <a:rPr lang="en-US" sz="1800" dirty="0">
                          <a:solidFill>
                            <a:schemeClr val="tx1"/>
                          </a:solidFill>
                          <a:latin typeface="+mn-lt"/>
                        </a:rPr>
                        <a:t>3%</a:t>
                      </a:r>
                    </a:p>
                  </a:txBody>
                  <a:tcPr anchor="ctr"/>
                </a:tc>
                <a:extLst>
                  <a:ext uri="{0D108BD9-81ED-4DB2-BD59-A6C34878D82A}">
                    <a16:rowId xmlns:a16="http://schemas.microsoft.com/office/drawing/2014/main" val="1507642274"/>
                  </a:ext>
                </a:extLst>
              </a:tr>
            </a:tbl>
          </a:graphicData>
        </a:graphic>
      </p:graphicFrame>
    </p:spTree>
    <p:extLst>
      <p:ext uri="{BB962C8B-B14F-4D97-AF65-F5344CB8AC3E}">
        <p14:creationId xmlns:p14="http://schemas.microsoft.com/office/powerpoint/2010/main" val="10162029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51298-57B9-4653-ADD2-89B6E9A95ADF}"/>
              </a:ext>
            </a:extLst>
          </p:cNvPr>
          <p:cNvSpPr>
            <a:spLocks noGrp="1"/>
          </p:cNvSpPr>
          <p:nvPr>
            <p:ph type="title"/>
          </p:nvPr>
        </p:nvSpPr>
        <p:spPr/>
        <p:txBody>
          <a:bodyPr/>
          <a:lstStyle/>
          <a:p>
            <a:r>
              <a:rPr lang="en-US" dirty="0"/>
              <a:t>Voters in their 40’s and 50’s are least likely to support a tax increase for children’s services.</a:t>
            </a:r>
          </a:p>
        </p:txBody>
      </p:sp>
      <p:sp>
        <p:nvSpPr>
          <p:cNvPr id="3" name="Text Placeholder 2">
            <a:extLst>
              <a:ext uri="{FF2B5EF4-FFF2-40B4-BE49-F238E27FC236}">
                <a16:creationId xmlns:a16="http://schemas.microsoft.com/office/drawing/2014/main" id="{8894FD66-19FC-4EDF-9FDF-E75BEE45ADC9}"/>
              </a:ext>
            </a:extLst>
          </p:cNvPr>
          <p:cNvSpPr>
            <a:spLocks noGrp="1"/>
          </p:cNvSpPr>
          <p:nvPr>
            <p:ph type="body" sz="quarter" idx="10"/>
          </p:nvPr>
        </p:nvSpPr>
        <p:spPr/>
        <p:txBody>
          <a:bodyPr/>
          <a:lstStyle/>
          <a:p>
            <a:r>
              <a:rPr lang="en-US" sz="1000" i="1" dirty="0">
                <a:latin typeface="+mj-lt"/>
                <a:ea typeface="Times New Roman" panose="02020603050405020304" pitchFamily="18" charset="0"/>
                <a:cs typeface="Times New Roman" panose="02020603050405020304" pitchFamily="18" charset="0"/>
              </a:rPr>
              <a:t>Q9 (Total). W</a:t>
            </a:r>
            <a:r>
              <a:rPr lang="en-US" sz="1000" i="1" dirty="0">
                <a:effectLst/>
                <a:latin typeface="+mj-lt"/>
                <a:ea typeface="Times New Roman" panose="02020603050405020304" pitchFamily="18" charset="0"/>
                <a:cs typeface="Times New Roman" panose="02020603050405020304" pitchFamily="18" charset="0"/>
              </a:rPr>
              <a:t>ould you support or oppose a modest increase in taxes for (</a:t>
            </a:r>
            <a:r>
              <a:rPr lang="en-US" sz="1000" b="1" i="1" dirty="0">
                <a:effectLst/>
                <a:latin typeface="+mj-lt"/>
                <a:ea typeface="Times New Roman" panose="02020603050405020304" pitchFamily="18" charset="0"/>
                <a:cs typeface="Times New Roman" panose="02020603050405020304" pitchFamily="18" charset="0"/>
              </a:rPr>
              <a:t>SPLIT SAMPLE A:</a:t>
            </a:r>
            <a:r>
              <a:rPr lang="en-US" sz="1000" i="1" dirty="0">
                <a:effectLst/>
                <a:latin typeface="+mj-lt"/>
                <a:ea typeface="Times New Roman" panose="02020603050405020304" pitchFamily="18" charset="0"/>
                <a:cs typeface="Times New Roman" panose="02020603050405020304" pitchFamily="18" charset="0"/>
              </a:rPr>
              <a:t> childcare, preschool, and other early childhood services) </a:t>
            </a:r>
            <a:br>
              <a:rPr lang="en-US" sz="1000" i="1" dirty="0">
                <a:effectLst/>
                <a:latin typeface="+mj-lt"/>
                <a:ea typeface="Times New Roman" panose="02020603050405020304" pitchFamily="18" charset="0"/>
                <a:cs typeface="Times New Roman" panose="02020603050405020304" pitchFamily="18" charset="0"/>
              </a:rPr>
            </a:br>
            <a:r>
              <a:rPr lang="en-US" sz="1000" i="1" dirty="0">
                <a:effectLst/>
                <a:latin typeface="+mj-lt"/>
                <a:ea typeface="Times New Roman" panose="02020603050405020304" pitchFamily="18" charset="0"/>
                <a:cs typeface="Times New Roman" panose="02020603050405020304" pitchFamily="18" charset="0"/>
              </a:rPr>
              <a:t>(</a:t>
            </a:r>
            <a:r>
              <a:rPr lang="en-US" sz="1000" b="1" i="1" dirty="0">
                <a:effectLst/>
                <a:latin typeface="+mj-lt"/>
                <a:ea typeface="Times New Roman" panose="02020603050405020304" pitchFamily="18" charset="0"/>
                <a:cs typeface="Times New Roman" panose="02020603050405020304" pitchFamily="18" charset="0"/>
              </a:rPr>
              <a:t>SPLIT SAMPLE B:</a:t>
            </a:r>
            <a:r>
              <a:rPr lang="en-US" sz="1000" i="1" dirty="0">
                <a:effectLst/>
                <a:latin typeface="+mj-lt"/>
                <a:ea typeface="Times New Roman" panose="02020603050405020304" pitchFamily="18" charset="0"/>
                <a:cs typeface="Times New Roman" panose="02020603050405020304" pitchFamily="18" charset="0"/>
              </a:rPr>
              <a:t> programs and services to support the development of children of all ages) in your community? </a:t>
            </a:r>
            <a:endParaRPr lang="en-US" sz="1000" i="1" dirty="0">
              <a:latin typeface="+mj-lt"/>
            </a:endParaRPr>
          </a:p>
        </p:txBody>
      </p:sp>
      <p:graphicFrame>
        <p:nvGraphicFramePr>
          <p:cNvPr id="5" name="Table 5">
            <a:extLst>
              <a:ext uri="{FF2B5EF4-FFF2-40B4-BE49-F238E27FC236}">
                <a16:creationId xmlns:a16="http://schemas.microsoft.com/office/drawing/2014/main" id="{68C98459-F5E9-40FA-9F93-C47674FE159B}"/>
              </a:ext>
            </a:extLst>
          </p:cNvPr>
          <p:cNvGraphicFramePr>
            <a:graphicFrameLocks noGrp="1"/>
          </p:cNvGraphicFramePr>
          <p:nvPr>
            <p:extLst>
              <p:ext uri="{D42A27DB-BD31-4B8C-83A1-F6EECF244321}">
                <p14:modId xmlns:p14="http://schemas.microsoft.com/office/powerpoint/2010/main" val="2934704100"/>
              </p:ext>
            </p:extLst>
          </p:nvPr>
        </p:nvGraphicFramePr>
        <p:xfrm>
          <a:off x="134557" y="1367366"/>
          <a:ext cx="8874887" cy="4728632"/>
        </p:xfrm>
        <a:graphic>
          <a:graphicData uri="http://schemas.openxmlformats.org/drawingml/2006/table">
            <a:tbl>
              <a:tblPr firstRow="1" bandRow="1">
                <a:tableStyleId>{93296810-A885-4BE3-A3E7-6D5BEEA58F35}</a:tableStyleId>
              </a:tblPr>
              <a:tblGrid>
                <a:gridCol w="3169259">
                  <a:extLst>
                    <a:ext uri="{9D8B030D-6E8A-4147-A177-3AD203B41FA5}">
                      <a16:colId xmlns:a16="http://schemas.microsoft.com/office/drawing/2014/main" val="3771940401"/>
                    </a:ext>
                  </a:extLst>
                </a:gridCol>
                <a:gridCol w="1901876">
                  <a:extLst>
                    <a:ext uri="{9D8B030D-6E8A-4147-A177-3AD203B41FA5}">
                      <a16:colId xmlns:a16="http://schemas.microsoft.com/office/drawing/2014/main" val="2674582958"/>
                    </a:ext>
                  </a:extLst>
                </a:gridCol>
                <a:gridCol w="1901876">
                  <a:extLst>
                    <a:ext uri="{9D8B030D-6E8A-4147-A177-3AD203B41FA5}">
                      <a16:colId xmlns:a16="http://schemas.microsoft.com/office/drawing/2014/main" val="901432438"/>
                    </a:ext>
                  </a:extLst>
                </a:gridCol>
                <a:gridCol w="1901876">
                  <a:extLst>
                    <a:ext uri="{9D8B030D-6E8A-4147-A177-3AD203B41FA5}">
                      <a16:colId xmlns:a16="http://schemas.microsoft.com/office/drawing/2014/main" val="3453586183"/>
                    </a:ext>
                  </a:extLst>
                </a:gridCol>
              </a:tblGrid>
              <a:tr h="591079">
                <a:tc>
                  <a:txBody>
                    <a:bodyPr/>
                    <a:lstStyle/>
                    <a:p>
                      <a:pPr algn="ctr"/>
                      <a:r>
                        <a:rPr lang="en-US" dirty="0">
                          <a:solidFill>
                            <a:schemeClr val="bg1"/>
                          </a:solidFill>
                        </a:rPr>
                        <a:t>Demographic Group</a:t>
                      </a:r>
                      <a:endParaRPr lang="en-US" dirty="0">
                        <a:solidFill>
                          <a:schemeClr val="bg1"/>
                        </a:solidFill>
                        <a:latin typeface="+mn-lt"/>
                      </a:endParaRPr>
                    </a:p>
                  </a:txBody>
                  <a:tcPr marT="0" marB="0" anchor="ctr">
                    <a:solidFill>
                      <a:schemeClr val="accent1"/>
                    </a:solidFill>
                  </a:tcPr>
                </a:tc>
                <a:tc>
                  <a:txBody>
                    <a:bodyPr/>
                    <a:lstStyle/>
                    <a:p>
                      <a:pPr algn="ctr">
                        <a:lnSpc>
                          <a:spcPts val="2000"/>
                        </a:lnSpc>
                      </a:pPr>
                      <a:r>
                        <a:rPr lang="en-US" sz="1800" dirty="0">
                          <a:solidFill>
                            <a:schemeClr val="bg1"/>
                          </a:solidFill>
                        </a:rPr>
                        <a:t>Total Support</a:t>
                      </a:r>
                      <a:endParaRPr lang="en-US" sz="1800" dirty="0">
                        <a:solidFill>
                          <a:schemeClr val="bg1"/>
                        </a:solidFill>
                        <a:latin typeface="+mn-lt"/>
                      </a:endParaRPr>
                    </a:p>
                  </a:txBody>
                  <a:tcPr anchor="ctr">
                    <a:solidFill>
                      <a:schemeClr val="accent1"/>
                    </a:solidFill>
                  </a:tcPr>
                </a:tc>
                <a:tc>
                  <a:txBody>
                    <a:bodyPr/>
                    <a:lstStyle/>
                    <a:p>
                      <a:pPr algn="ctr">
                        <a:lnSpc>
                          <a:spcPts val="2000"/>
                        </a:lnSpc>
                      </a:pPr>
                      <a:r>
                        <a:rPr lang="en-US" sz="1800" dirty="0">
                          <a:solidFill>
                            <a:schemeClr val="bg1"/>
                          </a:solidFill>
                        </a:rPr>
                        <a:t>Total Oppose</a:t>
                      </a:r>
                      <a:endParaRPr lang="en-US" sz="1800" dirty="0">
                        <a:solidFill>
                          <a:schemeClr val="bg1"/>
                        </a:solidFill>
                        <a:latin typeface="+mn-lt"/>
                      </a:endParaRPr>
                    </a:p>
                  </a:txBody>
                  <a:tcPr anchor="ctr">
                    <a:solidFill>
                      <a:schemeClr val="accent4"/>
                    </a:solidFill>
                  </a:tcPr>
                </a:tc>
                <a:tc>
                  <a:txBody>
                    <a:bodyPr/>
                    <a:lstStyle/>
                    <a:p>
                      <a:pPr algn="ctr">
                        <a:lnSpc>
                          <a:spcPts val="2000"/>
                        </a:lnSpc>
                      </a:pPr>
                      <a:r>
                        <a:rPr lang="en-US" sz="1800" dirty="0">
                          <a:solidFill>
                            <a:schemeClr val="tx1"/>
                          </a:solidFill>
                        </a:rPr>
                        <a:t>Don’t Know</a:t>
                      </a:r>
                      <a:endParaRPr lang="en-US" sz="1800" dirty="0">
                        <a:solidFill>
                          <a:schemeClr val="tx1"/>
                        </a:solidFill>
                        <a:latin typeface="+mn-lt"/>
                      </a:endParaRPr>
                    </a:p>
                  </a:txBody>
                  <a:tcPr anchor="ctr"/>
                </a:tc>
                <a:extLst>
                  <a:ext uri="{0D108BD9-81ED-4DB2-BD59-A6C34878D82A}">
                    <a16:rowId xmlns:a16="http://schemas.microsoft.com/office/drawing/2014/main" val="3529788716"/>
                  </a:ext>
                </a:extLst>
              </a:tr>
              <a:tr h="591079">
                <a:tc>
                  <a:txBody>
                    <a:bodyPr/>
                    <a:lstStyle/>
                    <a:p>
                      <a:r>
                        <a:rPr lang="en-US" b="1" dirty="0">
                          <a:solidFill>
                            <a:schemeClr val="bg1"/>
                          </a:solidFill>
                        </a:rPr>
                        <a:t>Age</a:t>
                      </a:r>
                      <a:endParaRPr lang="en-US" b="1" dirty="0">
                        <a:solidFill>
                          <a:schemeClr val="bg1"/>
                        </a:solidFill>
                        <a:latin typeface="+mn-lt"/>
                      </a:endParaRPr>
                    </a:p>
                  </a:txBody>
                  <a:tcPr marT="0" marB="0" anchor="ctr">
                    <a:lnR w="38100" cap="flat" cmpd="sng" algn="ctr">
                      <a:noFill/>
                      <a:prstDash val="solid"/>
                      <a:round/>
                      <a:headEnd type="none" w="med" len="med"/>
                      <a:tailEnd type="none" w="med" len="med"/>
                    </a:lnR>
                    <a:solidFill>
                      <a:schemeClr val="accent6">
                        <a:lumMod val="50000"/>
                      </a:schemeClr>
                    </a:solidFill>
                  </a:tcPr>
                </a:tc>
                <a:tc>
                  <a:txBody>
                    <a:bodyPr/>
                    <a:lstStyle/>
                    <a:p>
                      <a:pPr algn="ctr"/>
                      <a:endParaRPr lang="en-US" dirty="0">
                        <a:latin typeface="+mn-lt"/>
                      </a:endParaRPr>
                    </a:p>
                  </a:txBody>
                  <a:tcPr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solidFill>
                      <a:schemeClr val="accent6">
                        <a:lumMod val="50000"/>
                      </a:schemeClr>
                    </a:solidFill>
                  </a:tcPr>
                </a:tc>
                <a:tc>
                  <a:txBody>
                    <a:bodyPr/>
                    <a:lstStyle/>
                    <a:p>
                      <a:pPr algn="ctr"/>
                      <a:endParaRPr lang="en-US" dirty="0">
                        <a:latin typeface="+mn-lt"/>
                      </a:endParaRPr>
                    </a:p>
                  </a:txBody>
                  <a:tcPr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solidFill>
                      <a:schemeClr val="accent6">
                        <a:lumMod val="50000"/>
                      </a:schemeClr>
                    </a:solidFill>
                  </a:tcPr>
                </a:tc>
                <a:tc>
                  <a:txBody>
                    <a:bodyPr/>
                    <a:lstStyle/>
                    <a:p>
                      <a:pPr algn="ctr"/>
                      <a:endParaRPr lang="en-US" dirty="0">
                        <a:latin typeface="+mn-lt"/>
                      </a:endParaRPr>
                    </a:p>
                  </a:txBody>
                  <a:tcPr marT="0" marB="0" anchor="ctr">
                    <a:lnL w="38100" cap="flat" cmpd="sng" algn="ctr">
                      <a:noFill/>
                      <a:prstDash val="solid"/>
                      <a:round/>
                      <a:headEnd type="none" w="med" len="med"/>
                      <a:tailEnd type="none" w="med" len="med"/>
                    </a:lnL>
                    <a:solidFill>
                      <a:schemeClr val="accent6">
                        <a:lumMod val="50000"/>
                      </a:schemeClr>
                    </a:solidFill>
                  </a:tcPr>
                </a:tc>
                <a:extLst>
                  <a:ext uri="{0D108BD9-81ED-4DB2-BD59-A6C34878D82A}">
                    <a16:rowId xmlns:a16="http://schemas.microsoft.com/office/drawing/2014/main" val="1864534884"/>
                  </a:ext>
                </a:extLst>
              </a:tr>
              <a:tr h="591079">
                <a:tc>
                  <a:txBody>
                    <a:bodyPr/>
                    <a:lstStyle/>
                    <a:p>
                      <a:pPr algn="l" fontAlgn="b"/>
                      <a:r>
                        <a:rPr lang="en-US" sz="1800" b="0" u="none" strike="noStrike" dirty="0">
                          <a:solidFill>
                            <a:schemeClr val="tx1"/>
                          </a:solidFill>
                          <a:effectLst/>
                        </a:rPr>
                        <a:t>18-29</a:t>
                      </a:r>
                      <a:endParaRPr lang="en-US" sz="1800" b="0" i="0" u="none" strike="noStrike" dirty="0">
                        <a:solidFill>
                          <a:schemeClr val="tx1"/>
                        </a:solidFill>
                        <a:effectLst/>
                        <a:latin typeface="+mn-lt"/>
                      </a:endParaRPr>
                    </a:p>
                  </a:txBody>
                  <a:tcPr marR="4763" marT="0" marB="0" anchor="ctr"/>
                </a:tc>
                <a:tc>
                  <a:txBody>
                    <a:bodyPr/>
                    <a:lstStyle/>
                    <a:p>
                      <a:pPr algn="ctr"/>
                      <a:r>
                        <a:rPr lang="en-US" dirty="0">
                          <a:solidFill>
                            <a:schemeClr val="tx1"/>
                          </a:solidFill>
                          <a:latin typeface="+mn-lt"/>
                        </a:rPr>
                        <a:t>59%</a:t>
                      </a:r>
                    </a:p>
                  </a:txBody>
                  <a:tcPr marT="0" marB="0" anchor="ctr"/>
                </a:tc>
                <a:tc>
                  <a:txBody>
                    <a:bodyPr/>
                    <a:lstStyle/>
                    <a:p>
                      <a:pPr algn="ctr"/>
                      <a:r>
                        <a:rPr lang="en-US" dirty="0">
                          <a:solidFill>
                            <a:schemeClr val="tx1"/>
                          </a:solidFill>
                          <a:latin typeface="+mn-lt"/>
                        </a:rPr>
                        <a:t>36%</a:t>
                      </a:r>
                    </a:p>
                  </a:txBody>
                  <a:tcPr marT="0" marB="0" anchor="ctr"/>
                </a:tc>
                <a:tc>
                  <a:txBody>
                    <a:bodyPr/>
                    <a:lstStyle/>
                    <a:p>
                      <a:pPr algn="ctr"/>
                      <a:r>
                        <a:rPr lang="en-US" dirty="0">
                          <a:solidFill>
                            <a:schemeClr val="tx1"/>
                          </a:solidFill>
                          <a:latin typeface="+mn-lt"/>
                        </a:rPr>
                        <a:t>5%</a:t>
                      </a:r>
                    </a:p>
                  </a:txBody>
                  <a:tcPr marT="0" marB="0" anchor="ctr"/>
                </a:tc>
                <a:extLst>
                  <a:ext uri="{0D108BD9-81ED-4DB2-BD59-A6C34878D82A}">
                    <a16:rowId xmlns:a16="http://schemas.microsoft.com/office/drawing/2014/main" val="3703628987"/>
                  </a:ext>
                </a:extLst>
              </a:tr>
              <a:tr h="591079">
                <a:tc>
                  <a:txBody>
                    <a:bodyPr/>
                    <a:lstStyle/>
                    <a:p>
                      <a:pPr algn="l" fontAlgn="b"/>
                      <a:r>
                        <a:rPr lang="en-US" sz="1800" b="0" u="none" strike="noStrike" dirty="0">
                          <a:solidFill>
                            <a:schemeClr val="tx1"/>
                          </a:solidFill>
                          <a:effectLst/>
                        </a:rPr>
                        <a:t>30-39</a:t>
                      </a:r>
                      <a:endParaRPr lang="en-US" sz="1800" b="0" i="0" u="none" strike="noStrike" dirty="0">
                        <a:solidFill>
                          <a:schemeClr val="tx1"/>
                        </a:solidFill>
                        <a:effectLst/>
                        <a:latin typeface="+mn-lt"/>
                      </a:endParaRPr>
                    </a:p>
                  </a:txBody>
                  <a:tcPr marR="4763" marT="0" marB="0" anchor="ctr"/>
                </a:tc>
                <a:tc>
                  <a:txBody>
                    <a:bodyPr/>
                    <a:lstStyle/>
                    <a:p>
                      <a:pPr algn="ctr"/>
                      <a:r>
                        <a:rPr lang="en-US" dirty="0">
                          <a:solidFill>
                            <a:schemeClr val="tx1"/>
                          </a:solidFill>
                          <a:latin typeface="+mn-lt"/>
                        </a:rPr>
                        <a:t>54%</a:t>
                      </a:r>
                    </a:p>
                  </a:txBody>
                  <a:tcPr marT="0" marB="0" anchor="ctr"/>
                </a:tc>
                <a:tc>
                  <a:txBody>
                    <a:bodyPr/>
                    <a:lstStyle/>
                    <a:p>
                      <a:pPr algn="ctr"/>
                      <a:r>
                        <a:rPr lang="en-US" dirty="0">
                          <a:solidFill>
                            <a:schemeClr val="tx1"/>
                          </a:solidFill>
                          <a:latin typeface="+mn-lt"/>
                        </a:rPr>
                        <a:t>43%</a:t>
                      </a:r>
                    </a:p>
                  </a:txBody>
                  <a:tcPr marT="0" marB="0" anchor="ctr"/>
                </a:tc>
                <a:tc>
                  <a:txBody>
                    <a:bodyPr/>
                    <a:lstStyle/>
                    <a:p>
                      <a:pPr algn="ctr"/>
                      <a:r>
                        <a:rPr lang="en-US" dirty="0">
                          <a:solidFill>
                            <a:schemeClr val="tx1"/>
                          </a:solidFill>
                          <a:latin typeface="+mn-lt"/>
                        </a:rPr>
                        <a:t>3%</a:t>
                      </a:r>
                    </a:p>
                  </a:txBody>
                  <a:tcPr marT="0" marB="0" anchor="ctr"/>
                </a:tc>
                <a:extLst>
                  <a:ext uri="{0D108BD9-81ED-4DB2-BD59-A6C34878D82A}">
                    <a16:rowId xmlns:a16="http://schemas.microsoft.com/office/drawing/2014/main" val="3311458309"/>
                  </a:ext>
                </a:extLst>
              </a:tr>
              <a:tr h="591079">
                <a:tc>
                  <a:txBody>
                    <a:bodyPr/>
                    <a:lstStyle/>
                    <a:p>
                      <a:pPr algn="l" fontAlgn="b"/>
                      <a:r>
                        <a:rPr lang="en-US" sz="1800" b="0" u="none" strike="noStrike" dirty="0">
                          <a:solidFill>
                            <a:schemeClr val="tx1"/>
                          </a:solidFill>
                          <a:effectLst/>
                        </a:rPr>
                        <a:t>40-49</a:t>
                      </a:r>
                      <a:endParaRPr lang="en-US" sz="1800" b="0" i="0" u="none" strike="noStrike" dirty="0">
                        <a:solidFill>
                          <a:schemeClr val="tx1"/>
                        </a:solidFill>
                        <a:effectLst/>
                        <a:latin typeface="+mn-lt"/>
                      </a:endParaRPr>
                    </a:p>
                  </a:txBody>
                  <a:tcPr marR="4763" marT="0" marB="0" anchor="ctr"/>
                </a:tc>
                <a:tc>
                  <a:txBody>
                    <a:bodyPr/>
                    <a:lstStyle/>
                    <a:p>
                      <a:pPr algn="ctr"/>
                      <a:r>
                        <a:rPr lang="en-US" dirty="0">
                          <a:solidFill>
                            <a:schemeClr val="tx1"/>
                          </a:solidFill>
                          <a:latin typeface="+mn-lt"/>
                        </a:rPr>
                        <a:t>41%</a:t>
                      </a:r>
                    </a:p>
                  </a:txBody>
                  <a:tcPr marT="0" marB="0" anchor="ctr"/>
                </a:tc>
                <a:tc>
                  <a:txBody>
                    <a:bodyPr/>
                    <a:lstStyle/>
                    <a:p>
                      <a:pPr algn="ctr"/>
                      <a:r>
                        <a:rPr lang="en-US" dirty="0">
                          <a:solidFill>
                            <a:schemeClr val="tx1"/>
                          </a:solidFill>
                          <a:latin typeface="+mn-lt"/>
                        </a:rPr>
                        <a:t>54%</a:t>
                      </a:r>
                    </a:p>
                  </a:txBody>
                  <a:tcPr marT="0" marB="0" anchor="ctr"/>
                </a:tc>
                <a:tc>
                  <a:txBody>
                    <a:bodyPr/>
                    <a:lstStyle/>
                    <a:p>
                      <a:pPr algn="ctr"/>
                      <a:r>
                        <a:rPr lang="en-US" dirty="0">
                          <a:solidFill>
                            <a:schemeClr val="tx1"/>
                          </a:solidFill>
                          <a:latin typeface="+mn-lt"/>
                        </a:rPr>
                        <a:t>4%</a:t>
                      </a:r>
                    </a:p>
                  </a:txBody>
                  <a:tcPr marT="0" marB="0" anchor="ctr"/>
                </a:tc>
                <a:extLst>
                  <a:ext uri="{0D108BD9-81ED-4DB2-BD59-A6C34878D82A}">
                    <a16:rowId xmlns:a16="http://schemas.microsoft.com/office/drawing/2014/main" val="128182130"/>
                  </a:ext>
                </a:extLst>
              </a:tr>
              <a:tr h="591079">
                <a:tc>
                  <a:txBody>
                    <a:bodyPr/>
                    <a:lstStyle/>
                    <a:p>
                      <a:pPr algn="l" fontAlgn="b"/>
                      <a:r>
                        <a:rPr lang="en-US" sz="1800" b="0" u="none" strike="noStrike" dirty="0">
                          <a:solidFill>
                            <a:schemeClr val="tx1"/>
                          </a:solidFill>
                          <a:effectLst/>
                        </a:rPr>
                        <a:t>50-64</a:t>
                      </a:r>
                      <a:endParaRPr lang="en-US" sz="1800" b="0" i="0" u="none" strike="noStrike" dirty="0">
                        <a:solidFill>
                          <a:schemeClr val="tx1"/>
                        </a:solidFill>
                        <a:effectLst/>
                        <a:latin typeface="+mn-lt"/>
                      </a:endParaRPr>
                    </a:p>
                  </a:txBody>
                  <a:tcPr marR="4763" marT="0" marB="0" anchor="ctr"/>
                </a:tc>
                <a:tc>
                  <a:txBody>
                    <a:bodyPr/>
                    <a:lstStyle/>
                    <a:p>
                      <a:pPr algn="ctr"/>
                      <a:r>
                        <a:rPr lang="en-US" dirty="0">
                          <a:solidFill>
                            <a:schemeClr val="tx1"/>
                          </a:solidFill>
                          <a:latin typeface="+mn-lt"/>
                        </a:rPr>
                        <a:t>37%</a:t>
                      </a:r>
                    </a:p>
                  </a:txBody>
                  <a:tcPr marT="0" marB="0" anchor="ctr"/>
                </a:tc>
                <a:tc>
                  <a:txBody>
                    <a:bodyPr/>
                    <a:lstStyle/>
                    <a:p>
                      <a:pPr algn="ctr"/>
                      <a:r>
                        <a:rPr lang="en-US" dirty="0">
                          <a:solidFill>
                            <a:schemeClr val="tx1"/>
                          </a:solidFill>
                          <a:latin typeface="+mn-lt"/>
                        </a:rPr>
                        <a:t>59%</a:t>
                      </a:r>
                    </a:p>
                  </a:txBody>
                  <a:tcPr marT="0" marB="0" anchor="ctr"/>
                </a:tc>
                <a:tc>
                  <a:txBody>
                    <a:bodyPr/>
                    <a:lstStyle/>
                    <a:p>
                      <a:pPr algn="ctr"/>
                      <a:r>
                        <a:rPr lang="en-US" dirty="0">
                          <a:solidFill>
                            <a:schemeClr val="tx1"/>
                          </a:solidFill>
                          <a:latin typeface="+mn-lt"/>
                        </a:rPr>
                        <a:t>4%</a:t>
                      </a:r>
                    </a:p>
                  </a:txBody>
                  <a:tcPr marT="0" marB="0" anchor="ctr"/>
                </a:tc>
                <a:extLst>
                  <a:ext uri="{0D108BD9-81ED-4DB2-BD59-A6C34878D82A}">
                    <a16:rowId xmlns:a16="http://schemas.microsoft.com/office/drawing/2014/main" val="3960652305"/>
                  </a:ext>
                </a:extLst>
              </a:tr>
              <a:tr h="591079">
                <a:tc>
                  <a:txBody>
                    <a:bodyPr/>
                    <a:lstStyle/>
                    <a:p>
                      <a:pPr algn="l" fontAlgn="b"/>
                      <a:r>
                        <a:rPr lang="en-US" sz="1800" b="0" u="none" strike="noStrike" dirty="0">
                          <a:solidFill>
                            <a:schemeClr val="tx1"/>
                          </a:solidFill>
                          <a:effectLst/>
                        </a:rPr>
                        <a:t>65-74</a:t>
                      </a:r>
                      <a:endParaRPr lang="en-US" sz="1800" b="0" i="0" u="none" strike="noStrike" dirty="0">
                        <a:solidFill>
                          <a:schemeClr val="tx1"/>
                        </a:solidFill>
                        <a:effectLst/>
                        <a:latin typeface="+mn-lt"/>
                      </a:endParaRPr>
                    </a:p>
                  </a:txBody>
                  <a:tcPr marR="4763" marT="0" marB="0" anchor="ctr"/>
                </a:tc>
                <a:tc>
                  <a:txBody>
                    <a:bodyPr/>
                    <a:lstStyle/>
                    <a:p>
                      <a:pPr algn="ctr"/>
                      <a:r>
                        <a:rPr lang="en-US" dirty="0">
                          <a:solidFill>
                            <a:schemeClr val="tx1"/>
                          </a:solidFill>
                          <a:latin typeface="+mn-lt"/>
                        </a:rPr>
                        <a:t>53%</a:t>
                      </a:r>
                    </a:p>
                  </a:txBody>
                  <a:tcPr marT="0" marB="0" anchor="ctr"/>
                </a:tc>
                <a:tc>
                  <a:txBody>
                    <a:bodyPr/>
                    <a:lstStyle/>
                    <a:p>
                      <a:pPr algn="ctr"/>
                      <a:r>
                        <a:rPr lang="en-US" dirty="0">
                          <a:solidFill>
                            <a:schemeClr val="tx1"/>
                          </a:solidFill>
                          <a:latin typeface="+mn-lt"/>
                        </a:rPr>
                        <a:t>43%</a:t>
                      </a:r>
                    </a:p>
                  </a:txBody>
                  <a:tcPr marT="0" marB="0" anchor="ctr"/>
                </a:tc>
                <a:tc>
                  <a:txBody>
                    <a:bodyPr/>
                    <a:lstStyle/>
                    <a:p>
                      <a:pPr algn="ctr"/>
                      <a:r>
                        <a:rPr lang="en-US" dirty="0">
                          <a:solidFill>
                            <a:schemeClr val="tx1"/>
                          </a:solidFill>
                          <a:latin typeface="+mn-lt"/>
                        </a:rPr>
                        <a:t>4%</a:t>
                      </a:r>
                    </a:p>
                  </a:txBody>
                  <a:tcPr marT="0" marB="0" anchor="ctr"/>
                </a:tc>
                <a:extLst>
                  <a:ext uri="{0D108BD9-81ED-4DB2-BD59-A6C34878D82A}">
                    <a16:rowId xmlns:a16="http://schemas.microsoft.com/office/drawing/2014/main" val="654365562"/>
                  </a:ext>
                </a:extLst>
              </a:tr>
              <a:tr h="591079">
                <a:tc>
                  <a:txBody>
                    <a:bodyPr/>
                    <a:lstStyle/>
                    <a:p>
                      <a:pPr algn="l" fontAlgn="b"/>
                      <a:r>
                        <a:rPr lang="en-US" sz="1800" b="0" u="none" strike="noStrike" dirty="0">
                          <a:solidFill>
                            <a:schemeClr val="tx1"/>
                          </a:solidFill>
                          <a:effectLst/>
                        </a:rPr>
                        <a:t>75+</a:t>
                      </a:r>
                      <a:endParaRPr lang="en-US" sz="1800" b="0" i="0" u="none" strike="noStrike" dirty="0">
                        <a:solidFill>
                          <a:schemeClr val="tx1"/>
                        </a:solidFill>
                        <a:effectLst/>
                        <a:latin typeface="+mn-lt"/>
                      </a:endParaRPr>
                    </a:p>
                  </a:txBody>
                  <a:tcPr marR="4763" marT="0" marB="0" anchor="ctr"/>
                </a:tc>
                <a:tc>
                  <a:txBody>
                    <a:bodyPr/>
                    <a:lstStyle/>
                    <a:p>
                      <a:pPr algn="ctr"/>
                      <a:r>
                        <a:rPr lang="en-US" dirty="0">
                          <a:solidFill>
                            <a:schemeClr val="tx1"/>
                          </a:solidFill>
                          <a:latin typeface="+mn-lt"/>
                        </a:rPr>
                        <a:t>55%</a:t>
                      </a:r>
                    </a:p>
                  </a:txBody>
                  <a:tcPr marT="0" marB="0" anchor="ctr"/>
                </a:tc>
                <a:tc>
                  <a:txBody>
                    <a:bodyPr/>
                    <a:lstStyle/>
                    <a:p>
                      <a:pPr algn="ctr"/>
                      <a:r>
                        <a:rPr lang="en-US" dirty="0">
                          <a:solidFill>
                            <a:schemeClr val="tx1"/>
                          </a:solidFill>
                          <a:latin typeface="+mn-lt"/>
                        </a:rPr>
                        <a:t>43%</a:t>
                      </a:r>
                    </a:p>
                  </a:txBody>
                  <a:tcPr marT="0" marB="0" anchor="ctr"/>
                </a:tc>
                <a:tc>
                  <a:txBody>
                    <a:bodyPr/>
                    <a:lstStyle/>
                    <a:p>
                      <a:pPr algn="ctr"/>
                      <a:r>
                        <a:rPr lang="en-US" dirty="0">
                          <a:solidFill>
                            <a:schemeClr val="tx1"/>
                          </a:solidFill>
                          <a:latin typeface="+mn-lt"/>
                        </a:rPr>
                        <a:t>2%</a:t>
                      </a:r>
                    </a:p>
                  </a:txBody>
                  <a:tcPr marT="0" marB="0" anchor="ctr"/>
                </a:tc>
                <a:extLst>
                  <a:ext uri="{0D108BD9-81ED-4DB2-BD59-A6C34878D82A}">
                    <a16:rowId xmlns:a16="http://schemas.microsoft.com/office/drawing/2014/main" val="472988926"/>
                  </a:ext>
                </a:extLst>
              </a:tr>
            </a:tbl>
          </a:graphicData>
        </a:graphic>
      </p:graphicFrame>
    </p:spTree>
    <p:extLst>
      <p:ext uri="{BB962C8B-B14F-4D97-AF65-F5344CB8AC3E}">
        <p14:creationId xmlns:p14="http://schemas.microsoft.com/office/powerpoint/2010/main" val="31790717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2B84E-A774-44A3-AA7F-8C3AEB84FA82}"/>
              </a:ext>
            </a:extLst>
          </p:cNvPr>
          <p:cNvSpPr>
            <a:spLocks noGrp="1"/>
          </p:cNvSpPr>
          <p:nvPr>
            <p:ph type="title"/>
          </p:nvPr>
        </p:nvSpPr>
        <p:spPr>
          <a:xfrm>
            <a:off x="215900" y="93597"/>
            <a:ext cx="8712200" cy="1118329"/>
          </a:xfrm>
        </p:spPr>
        <p:txBody>
          <a:bodyPr>
            <a:normAutofit/>
          </a:bodyPr>
          <a:lstStyle/>
          <a:p>
            <a:r>
              <a:rPr lang="en-US" sz="3200" dirty="0"/>
              <a:t>Democrats 50 and over and Democratic women offer the most support for the proposal.</a:t>
            </a:r>
          </a:p>
        </p:txBody>
      </p:sp>
      <p:sp>
        <p:nvSpPr>
          <p:cNvPr id="3" name="Text Placeholder 2">
            <a:extLst>
              <a:ext uri="{FF2B5EF4-FFF2-40B4-BE49-F238E27FC236}">
                <a16:creationId xmlns:a16="http://schemas.microsoft.com/office/drawing/2014/main" id="{46C3E46A-3122-4FF8-B7D8-E06CA01D8261}"/>
              </a:ext>
            </a:extLst>
          </p:cNvPr>
          <p:cNvSpPr>
            <a:spLocks noGrp="1"/>
          </p:cNvSpPr>
          <p:nvPr>
            <p:ph type="body" sz="quarter" idx="10"/>
          </p:nvPr>
        </p:nvSpPr>
        <p:spPr/>
        <p:txBody>
          <a:bodyPr/>
          <a:lstStyle/>
          <a:p>
            <a:r>
              <a:rPr lang="en-US" sz="1000" i="1" dirty="0">
                <a:latin typeface="+mj-lt"/>
                <a:ea typeface="Times New Roman" panose="02020603050405020304" pitchFamily="18" charset="0"/>
                <a:cs typeface="Times New Roman" panose="02020603050405020304" pitchFamily="18" charset="0"/>
              </a:rPr>
              <a:t>Q9 (Total). W</a:t>
            </a:r>
            <a:r>
              <a:rPr lang="en-US" sz="1000" i="1" dirty="0">
                <a:effectLst/>
                <a:latin typeface="+mj-lt"/>
                <a:ea typeface="Times New Roman" panose="02020603050405020304" pitchFamily="18" charset="0"/>
                <a:cs typeface="Times New Roman" panose="02020603050405020304" pitchFamily="18" charset="0"/>
              </a:rPr>
              <a:t>ould you support or oppose a modest increase in taxes for (</a:t>
            </a:r>
            <a:r>
              <a:rPr lang="en-US" sz="1000" b="1" i="1" dirty="0">
                <a:effectLst/>
                <a:latin typeface="+mj-lt"/>
                <a:ea typeface="Times New Roman" panose="02020603050405020304" pitchFamily="18" charset="0"/>
                <a:cs typeface="Times New Roman" panose="02020603050405020304" pitchFamily="18" charset="0"/>
              </a:rPr>
              <a:t>SPLIT SAMPLE A:</a:t>
            </a:r>
            <a:r>
              <a:rPr lang="en-US" sz="1000" i="1" dirty="0">
                <a:effectLst/>
                <a:latin typeface="+mj-lt"/>
                <a:ea typeface="Times New Roman" panose="02020603050405020304" pitchFamily="18" charset="0"/>
                <a:cs typeface="Times New Roman" panose="02020603050405020304" pitchFamily="18" charset="0"/>
              </a:rPr>
              <a:t> childcare, preschool, and other early childhood services) </a:t>
            </a:r>
            <a:br>
              <a:rPr lang="en-US" sz="1000" i="1" dirty="0">
                <a:effectLst/>
                <a:latin typeface="+mj-lt"/>
                <a:ea typeface="Times New Roman" panose="02020603050405020304" pitchFamily="18" charset="0"/>
                <a:cs typeface="Times New Roman" panose="02020603050405020304" pitchFamily="18" charset="0"/>
              </a:rPr>
            </a:br>
            <a:r>
              <a:rPr lang="en-US" sz="1000" i="1" dirty="0">
                <a:effectLst/>
                <a:latin typeface="+mj-lt"/>
                <a:ea typeface="Times New Roman" panose="02020603050405020304" pitchFamily="18" charset="0"/>
                <a:cs typeface="Times New Roman" panose="02020603050405020304" pitchFamily="18" charset="0"/>
              </a:rPr>
              <a:t>(</a:t>
            </a:r>
            <a:r>
              <a:rPr lang="en-US" sz="1000" b="1" i="1" dirty="0">
                <a:effectLst/>
                <a:latin typeface="+mj-lt"/>
                <a:ea typeface="Times New Roman" panose="02020603050405020304" pitchFamily="18" charset="0"/>
                <a:cs typeface="Times New Roman" panose="02020603050405020304" pitchFamily="18" charset="0"/>
              </a:rPr>
              <a:t>SPLIT SAMPLE B:</a:t>
            </a:r>
            <a:r>
              <a:rPr lang="en-US" sz="1000" i="1" dirty="0">
                <a:effectLst/>
                <a:latin typeface="+mj-lt"/>
                <a:ea typeface="Times New Roman" panose="02020603050405020304" pitchFamily="18" charset="0"/>
                <a:cs typeface="Times New Roman" panose="02020603050405020304" pitchFamily="18" charset="0"/>
              </a:rPr>
              <a:t> programs and services to support the development of children of all ages) in your community? </a:t>
            </a:r>
            <a:endParaRPr lang="en-US" sz="1000" i="1" dirty="0">
              <a:latin typeface="+mj-lt"/>
            </a:endParaRPr>
          </a:p>
        </p:txBody>
      </p:sp>
      <p:graphicFrame>
        <p:nvGraphicFramePr>
          <p:cNvPr id="5" name="Table 5">
            <a:extLst>
              <a:ext uri="{FF2B5EF4-FFF2-40B4-BE49-F238E27FC236}">
                <a16:creationId xmlns:a16="http://schemas.microsoft.com/office/drawing/2014/main" id="{68C98459-F5E9-40FA-9F93-C47674FE159B}"/>
              </a:ext>
            </a:extLst>
          </p:cNvPr>
          <p:cNvGraphicFramePr>
            <a:graphicFrameLocks noGrp="1"/>
          </p:cNvGraphicFramePr>
          <p:nvPr>
            <p:extLst>
              <p:ext uri="{D42A27DB-BD31-4B8C-83A1-F6EECF244321}">
                <p14:modId xmlns:p14="http://schemas.microsoft.com/office/powerpoint/2010/main" val="3096865844"/>
              </p:ext>
            </p:extLst>
          </p:nvPr>
        </p:nvGraphicFramePr>
        <p:xfrm>
          <a:off x="134557" y="1109219"/>
          <a:ext cx="8874887" cy="5130220"/>
        </p:xfrm>
        <a:graphic>
          <a:graphicData uri="http://schemas.openxmlformats.org/drawingml/2006/table">
            <a:tbl>
              <a:tblPr firstRow="1" bandRow="1">
                <a:tableStyleId>{93296810-A885-4BE3-A3E7-6D5BEEA58F35}</a:tableStyleId>
              </a:tblPr>
              <a:tblGrid>
                <a:gridCol w="3169259">
                  <a:extLst>
                    <a:ext uri="{9D8B030D-6E8A-4147-A177-3AD203B41FA5}">
                      <a16:colId xmlns:a16="http://schemas.microsoft.com/office/drawing/2014/main" val="3771940401"/>
                    </a:ext>
                  </a:extLst>
                </a:gridCol>
                <a:gridCol w="1901876">
                  <a:extLst>
                    <a:ext uri="{9D8B030D-6E8A-4147-A177-3AD203B41FA5}">
                      <a16:colId xmlns:a16="http://schemas.microsoft.com/office/drawing/2014/main" val="2674582958"/>
                    </a:ext>
                  </a:extLst>
                </a:gridCol>
                <a:gridCol w="1901876">
                  <a:extLst>
                    <a:ext uri="{9D8B030D-6E8A-4147-A177-3AD203B41FA5}">
                      <a16:colId xmlns:a16="http://schemas.microsoft.com/office/drawing/2014/main" val="901432438"/>
                    </a:ext>
                  </a:extLst>
                </a:gridCol>
                <a:gridCol w="1901876">
                  <a:extLst>
                    <a:ext uri="{9D8B030D-6E8A-4147-A177-3AD203B41FA5}">
                      <a16:colId xmlns:a16="http://schemas.microsoft.com/office/drawing/2014/main" val="3453586183"/>
                    </a:ext>
                  </a:extLst>
                </a:gridCol>
              </a:tblGrid>
              <a:tr h="341770">
                <a:tc>
                  <a:txBody>
                    <a:bodyPr/>
                    <a:lstStyle/>
                    <a:p>
                      <a:pPr algn="ctr">
                        <a:lnSpc>
                          <a:spcPct val="100000"/>
                        </a:lnSpc>
                      </a:pPr>
                      <a:r>
                        <a:rPr lang="en-US" dirty="0">
                          <a:solidFill>
                            <a:schemeClr val="bg1"/>
                          </a:solidFill>
                          <a:latin typeface="+mn-lt"/>
                        </a:rPr>
                        <a:t>Demographic Group</a:t>
                      </a:r>
                    </a:p>
                  </a:txBody>
                  <a:tcPr marT="0"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chemeClr val="accent1"/>
                    </a:solidFill>
                  </a:tcPr>
                </a:tc>
                <a:tc>
                  <a:txBody>
                    <a:bodyPr/>
                    <a:lstStyle/>
                    <a:p>
                      <a:pPr algn="ctr">
                        <a:lnSpc>
                          <a:spcPts val="2000"/>
                        </a:lnSpc>
                      </a:pPr>
                      <a:r>
                        <a:rPr lang="en-US" sz="1800" dirty="0">
                          <a:solidFill>
                            <a:schemeClr val="bg1"/>
                          </a:solidFill>
                        </a:rPr>
                        <a:t>Total Support</a:t>
                      </a:r>
                      <a:endParaRPr lang="en-US" sz="1800" dirty="0">
                        <a:solidFill>
                          <a:schemeClr val="bg1"/>
                        </a:solidFill>
                        <a:latin typeface="+mn-lt"/>
                      </a:endParaRPr>
                    </a:p>
                  </a:txBody>
                  <a:tcPr anchor="ctr">
                    <a:lnT w="12700" cap="flat" cmpd="sng" algn="ctr">
                      <a:noFill/>
                      <a:prstDash val="solid"/>
                      <a:round/>
                      <a:headEnd type="none" w="med" len="med"/>
                      <a:tailEnd type="none" w="med" len="med"/>
                    </a:lnT>
                    <a:solidFill>
                      <a:schemeClr val="accent1"/>
                    </a:solidFill>
                  </a:tcPr>
                </a:tc>
                <a:tc>
                  <a:txBody>
                    <a:bodyPr/>
                    <a:lstStyle/>
                    <a:p>
                      <a:pPr algn="ctr">
                        <a:lnSpc>
                          <a:spcPts val="2000"/>
                        </a:lnSpc>
                      </a:pPr>
                      <a:r>
                        <a:rPr lang="en-US" sz="1800" dirty="0">
                          <a:solidFill>
                            <a:schemeClr val="bg1"/>
                          </a:solidFill>
                        </a:rPr>
                        <a:t>Total Oppose</a:t>
                      </a:r>
                      <a:endParaRPr lang="en-US" sz="1800" dirty="0">
                        <a:solidFill>
                          <a:schemeClr val="bg1"/>
                        </a:solidFill>
                        <a:latin typeface="+mn-lt"/>
                      </a:endParaRPr>
                    </a:p>
                  </a:txBody>
                  <a:tcPr anchor="ctr">
                    <a:lnT w="12700" cap="flat" cmpd="sng" algn="ctr">
                      <a:noFill/>
                      <a:prstDash val="solid"/>
                      <a:round/>
                      <a:headEnd type="none" w="med" len="med"/>
                      <a:tailEnd type="none" w="med" len="med"/>
                    </a:lnT>
                    <a:solidFill>
                      <a:schemeClr val="accent4"/>
                    </a:solidFill>
                  </a:tcPr>
                </a:tc>
                <a:tc>
                  <a:txBody>
                    <a:bodyPr/>
                    <a:lstStyle/>
                    <a:p>
                      <a:pPr algn="ctr">
                        <a:lnSpc>
                          <a:spcPts val="2000"/>
                        </a:lnSpc>
                      </a:pPr>
                      <a:r>
                        <a:rPr lang="en-US" sz="1800" dirty="0">
                          <a:solidFill>
                            <a:schemeClr val="tx1"/>
                          </a:solidFill>
                        </a:rPr>
                        <a:t>Don’t Know</a:t>
                      </a:r>
                      <a:endParaRPr lang="en-US" sz="1800" dirty="0">
                        <a:solidFill>
                          <a:schemeClr val="tx1"/>
                        </a:solidFill>
                        <a:latin typeface="+mn-lt"/>
                      </a:endParaRP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accent6"/>
                    </a:solidFill>
                  </a:tcPr>
                </a:tc>
                <a:extLst>
                  <a:ext uri="{0D108BD9-81ED-4DB2-BD59-A6C34878D82A}">
                    <a16:rowId xmlns:a16="http://schemas.microsoft.com/office/drawing/2014/main" val="3529788716"/>
                  </a:ext>
                </a:extLst>
              </a:tr>
              <a:tr h="341770">
                <a:tc>
                  <a:txBody>
                    <a:bodyPr/>
                    <a:lstStyle/>
                    <a:p>
                      <a:pPr>
                        <a:lnSpc>
                          <a:spcPct val="100000"/>
                        </a:lnSpc>
                      </a:pPr>
                      <a:r>
                        <a:rPr lang="en-US" b="1" dirty="0">
                          <a:solidFill>
                            <a:schemeClr val="bg1"/>
                          </a:solidFill>
                          <a:latin typeface="+mn-lt"/>
                        </a:rPr>
                        <a:t>Party by Age</a:t>
                      </a:r>
                    </a:p>
                  </a:txBody>
                  <a:tcPr marT="0" marB="0" anchor="ctr">
                    <a:lnL w="12700" cap="flat" cmpd="sng" algn="ctr">
                      <a:noFill/>
                      <a:prstDash val="solid"/>
                      <a:round/>
                      <a:headEnd type="none" w="med" len="med"/>
                      <a:tailEnd type="none" w="med" len="med"/>
                    </a:lnL>
                    <a:lnR w="12700" cmpd="sng">
                      <a:noFill/>
                    </a:lnR>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lnSpc>
                          <a:spcPct val="100000"/>
                        </a:lnSpc>
                      </a:pPr>
                      <a:endParaRPr lang="en-US" dirty="0">
                        <a:latin typeface="+mn-lt"/>
                      </a:endParaRPr>
                    </a:p>
                  </a:txBody>
                  <a:tcPr marT="0" marB="0" anchor="ctr">
                    <a:lnL w="12700" cmpd="sng">
                      <a:noFill/>
                    </a:lnL>
                    <a:lnR w="12700" cmpd="sng">
                      <a:noFill/>
                    </a:lnR>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lnSpc>
                          <a:spcPct val="100000"/>
                        </a:lnSpc>
                      </a:pPr>
                      <a:endParaRPr lang="en-US" dirty="0">
                        <a:latin typeface="+mn-lt"/>
                      </a:endParaRPr>
                    </a:p>
                  </a:txBody>
                  <a:tcPr marT="0" marB="0" anchor="ctr">
                    <a:lnL w="12700" cmpd="sng">
                      <a:noFill/>
                    </a:lnL>
                    <a:lnR w="12700" cmpd="sng">
                      <a:noFill/>
                    </a:lnR>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lnSpc>
                          <a:spcPct val="100000"/>
                        </a:lnSpc>
                      </a:pPr>
                      <a:endParaRPr lang="en-US" dirty="0">
                        <a:latin typeface="+mn-lt"/>
                      </a:endParaRPr>
                    </a:p>
                  </a:txBody>
                  <a:tcPr marT="0" marB="0" anchor="ctr">
                    <a:lnL w="12700" cmpd="sng">
                      <a:noFill/>
                    </a:lnL>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val="908549430"/>
                  </a:ext>
                </a:extLst>
              </a:tr>
              <a:tr h="341770">
                <a:tc>
                  <a:txBody>
                    <a:bodyPr/>
                    <a:lstStyle/>
                    <a:p>
                      <a:pPr>
                        <a:lnSpc>
                          <a:spcPct val="100000"/>
                        </a:lnSpc>
                      </a:pPr>
                      <a:r>
                        <a:rPr lang="en-US" dirty="0">
                          <a:solidFill>
                            <a:schemeClr val="tx1"/>
                          </a:solidFill>
                          <a:latin typeface="+mn-lt"/>
                        </a:rPr>
                        <a:t>Democrats Ages 18-49</a:t>
                      </a:r>
                    </a:p>
                  </a:txBody>
                  <a:tcPr marT="0" marB="0" anchor="ctr">
                    <a:lnL w="12700" cap="flat" cmpd="sng" algn="ctr">
                      <a:no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ctr">
                        <a:lnSpc>
                          <a:spcPct val="100000"/>
                        </a:lnSpc>
                      </a:pPr>
                      <a:r>
                        <a:rPr lang="en-US" b="1" dirty="0">
                          <a:solidFill>
                            <a:srgbClr val="FF0000"/>
                          </a:solidFill>
                          <a:latin typeface="+mn-lt"/>
                        </a:rPr>
                        <a:t>65%</a:t>
                      </a:r>
                    </a:p>
                  </a:txBody>
                  <a:tcPr marT="0" marB="0" anchor="ctr">
                    <a:lnT w="12700" cap="flat" cmpd="sng" algn="ctr">
                      <a:solidFill>
                        <a:schemeClr val="bg1"/>
                      </a:solidFill>
                      <a:prstDash val="solid"/>
                      <a:round/>
                      <a:headEnd type="none" w="med" len="med"/>
                      <a:tailEnd type="none" w="med" len="med"/>
                    </a:lnT>
                  </a:tcPr>
                </a:tc>
                <a:tc>
                  <a:txBody>
                    <a:bodyPr/>
                    <a:lstStyle/>
                    <a:p>
                      <a:pPr algn="ctr">
                        <a:lnSpc>
                          <a:spcPct val="100000"/>
                        </a:lnSpc>
                      </a:pPr>
                      <a:r>
                        <a:rPr lang="en-US" dirty="0">
                          <a:solidFill>
                            <a:schemeClr val="tx1"/>
                          </a:solidFill>
                          <a:latin typeface="+mn-lt"/>
                        </a:rPr>
                        <a:t>29%</a:t>
                      </a:r>
                    </a:p>
                  </a:txBody>
                  <a:tcPr marT="0" marB="0" anchor="ctr">
                    <a:lnT w="12700" cap="flat" cmpd="sng" algn="ctr">
                      <a:solidFill>
                        <a:schemeClr val="bg1"/>
                      </a:solidFill>
                      <a:prstDash val="solid"/>
                      <a:round/>
                      <a:headEnd type="none" w="med" len="med"/>
                      <a:tailEnd type="none" w="med" len="med"/>
                    </a:lnT>
                  </a:tcPr>
                </a:tc>
                <a:tc>
                  <a:txBody>
                    <a:bodyPr/>
                    <a:lstStyle/>
                    <a:p>
                      <a:pPr algn="ctr">
                        <a:lnSpc>
                          <a:spcPct val="100000"/>
                        </a:lnSpc>
                      </a:pPr>
                      <a:r>
                        <a:rPr lang="en-US" dirty="0">
                          <a:solidFill>
                            <a:schemeClr val="tx1"/>
                          </a:solidFill>
                          <a:latin typeface="+mn-lt"/>
                        </a:rPr>
                        <a:t>7%</a:t>
                      </a:r>
                    </a:p>
                  </a:txBody>
                  <a:tcPr marT="0" marB="0" anchor="ct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4207598191"/>
                  </a:ext>
                </a:extLst>
              </a:tr>
              <a:tr h="341770">
                <a:tc>
                  <a:txBody>
                    <a:bodyPr/>
                    <a:lstStyle/>
                    <a:p>
                      <a:pPr>
                        <a:lnSpc>
                          <a:spcPct val="100000"/>
                        </a:lnSpc>
                      </a:pPr>
                      <a:r>
                        <a:rPr lang="en-US" dirty="0">
                          <a:solidFill>
                            <a:schemeClr val="tx1"/>
                          </a:solidFill>
                          <a:latin typeface="+mn-lt"/>
                        </a:rPr>
                        <a:t>Democrats Ages 50+</a:t>
                      </a:r>
                    </a:p>
                  </a:txBody>
                  <a:tcPr marT="0" marB="0" anchor="ctr">
                    <a:lnL w="12700" cap="flat" cmpd="sng" algn="ctr">
                      <a:no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pPr algn="ctr">
                        <a:lnSpc>
                          <a:spcPct val="100000"/>
                        </a:lnSpc>
                      </a:pPr>
                      <a:r>
                        <a:rPr lang="en-US" b="1" dirty="0">
                          <a:solidFill>
                            <a:srgbClr val="FF0000"/>
                          </a:solidFill>
                          <a:latin typeface="+mn-lt"/>
                        </a:rPr>
                        <a:t>71%</a:t>
                      </a:r>
                    </a:p>
                  </a:txBody>
                  <a:tcPr marT="0" marB="0" anchor="ctr">
                    <a:lnB w="12700" cap="flat" cmpd="sng" algn="ctr">
                      <a:solidFill>
                        <a:schemeClr val="bg1"/>
                      </a:solidFill>
                      <a:prstDash val="solid"/>
                      <a:round/>
                      <a:headEnd type="none" w="med" len="med"/>
                      <a:tailEnd type="none" w="med" len="med"/>
                    </a:lnB>
                  </a:tcPr>
                </a:tc>
                <a:tc>
                  <a:txBody>
                    <a:bodyPr/>
                    <a:lstStyle/>
                    <a:p>
                      <a:pPr algn="ctr">
                        <a:lnSpc>
                          <a:spcPct val="100000"/>
                        </a:lnSpc>
                      </a:pPr>
                      <a:r>
                        <a:rPr lang="en-US" dirty="0">
                          <a:solidFill>
                            <a:schemeClr val="tx1"/>
                          </a:solidFill>
                          <a:latin typeface="+mn-lt"/>
                        </a:rPr>
                        <a:t>26%</a:t>
                      </a:r>
                    </a:p>
                  </a:txBody>
                  <a:tcPr marT="0" marB="0" anchor="ctr">
                    <a:lnB w="12700" cap="flat" cmpd="sng" algn="ctr">
                      <a:solidFill>
                        <a:schemeClr val="bg1"/>
                      </a:solidFill>
                      <a:prstDash val="solid"/>
                      <a:round/>
                      <a:headEnd type="none" w="med" len="med"/>
                      <a:tailEnd type="none" w="med" len="med"/>
                    </a:lnB>
                  </a:tcPr>
                </a:tc>
                <a:tc>
                  <a:txBody>
                    <a:bodyPr/>
                    <a:lstStyle/>
                    <a:p>
                      <a:pPr algn="ctr">
                        <a:lnSpc>
                          <a:spcPct val="100000"/>
                        </a:lnSpc>
                      </a:pPr>
                      <a:r>
                        <a:rPr lang="en-US" dirty="0">
                          <a:solidFill>
                            <a:schemeClr val="tx1"/>
                          </a:solidFill>
                          <a:latin typeface="+mn-lt"/>
                        </a:rPr>
                        <a:t>4%</a:t>
                      </a:r>
                    </a:p>
                  </a:txBody>
                  <a:tcPr marT="0" marB="0" anchor="ct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46140929"/>
                  </a:ext>
                </a:extLst>
              </a:tr>
              <a:tr h="341770">
                <a:tc>
                  <a:txBody>
                    <a:bodyPr/>
                    <a:lstStyle/>
                    <a:p>
                      <a:pPr algn="l" fontAlgn="b">
                        <a:lnSpc>
                          <a:spcPct val="100000"/>
                        </a:lnSpc>
                      </a:pPr>
                      <a:r>
                        <a:rPr lang="en-US" sz="1800" b="0" i="0" u="none" strike="noStrike" dirty="0">
                          <a:solidFill>
                            <a:schemeClr val="tx1"/>
                          </a:solidFill>
                          <a:effectLst/>
                          <a:latin typeface="+mn-lt"/>
                        </a:rPr>
                        <a:t>Independents Ages 18-49</a:t>
                      </a:r>
                    </a:p>
                  </a:txBody>
                  <a:tcPr marR="4763" marT="0" marB="0" anchor="ctr">
                    <a:lnL w="12700" cap="flat" cmpd="sng" algn="ctr">
                      <a:no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ctr">
                        <a:lnSpc>
                          <a:spcPct val="100000"/>
                        </a:lnSpc>
                      </a:pPr>
                      <a:r>
                        <a:rPr lang="en-US" b="1" dirty="0">
                          <a:solidFill>
                            <a:srgbClr val="FF0000"/>
                          </a:solidFill>
                          <a:latin typeface="+mn-lt"/>
                        </a:rPr>
                        <a:t>51%</a:t>
                      </a:r>
                    </a:p>
                  </a:txBody>
                  <a:tcPr marT="0" marB="0" anchor="ctr">
                    <a:lnT w="12700" cap="flat" cmpd="sng" algn="ctr">
                      <a:solidFill>
                        <a:schemeClr val="bg1"/>
                      </a:solidFill>
                      <a:prstDash val="solid"/>
                      <a:round/>
                      <a:headEnd type="none" w="med" len="med"/>
                      <a:tailEnd type="none" w="med" len="med"/>
                    </a:lnT>
                  </a:tcPr>
                </a:tc>
                <a:tc>
                  <a:txBody>
                    <a:bodyPr/>
                    <a:lstStyle/>
                    <a:p>
                      <a:pPr algn="ctr">
                        <a:lnSpc>
                          <a:spcPct val="100000"/>
                        </a:lnSpc>
                      </a:pPr>
                      <a:r>
                        <a:rPr lang="en-US" dirty="0">
                          <a:solidFill>
                            <a:schemeClr val="tx1"/>
                          </a:solidFill>
                          <a:latin typeface="+mn-lt"/>
                        </a:rPr>
                        <a:t>47%</a:t>
                      </a:r>
                    </a:p>
                  </a:txBody>
                  <a:tcPr marT="0" marB="0" anchor="ctr">
                    <a:lnT w="12700" cap="flat" cmpd="sng" algn="ctr">
                      <a:solidFill>
                        <a:schemeClr val="bg1"/>
                      </a:solidFill>
                      <a:prstDash val="solid"/>
                      <a:round/>
                      <a:headEnd type="none" w="med" len="med"/>
                      <a:tailEnd type="none" w="med" len="med"/>
                    </a:lnT>
                  </a:tcPr>
                </a:tc>
                <a:tc>
                  <a:txBody>
                    <a:bodyPr/>
                    <a:lstStyle/>
                    <a:p>
                      <a:pPr algn="ctr">
                        <a:lnSpc>
                          <a:spcPct val="100000"/>
                        </a:lnSpc>
                      </a:pPr>
                      <a:r>
                        <a:rPr lang="en-US" dirty="0">
                          <a:solidFill>
                            <a:schemeClr val="tx1"/>
                          </a:solidFill>
                          <a:latin typeface="+mn-lt"/>
                        </a:rPr>
                        <a:t>2%</a:t>
                      </a:r>
                    </a:p>
                  </a:txBody>
                  <a:tcPr marT="0" marB="0" anchor="ct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703628987"/>
                  </a:ext>
                </a:extLst>
              </a:tr>
              <a:tr h="341770">
                <a:tc>
                  <a:txBody>
                    <a:bodyPr/>
                    <a:lstStyle/>
                    <a:p>
                      <a:pPr algn="l" fontAlgn="b">
                        <a:lnSpc>
                          <a:spcPct val="100000"/>
                        </a:lnSpc>
                      </a:pPr>
                      <a:r>
                        <a:rPr lang="en-US" sz="1800" b="0" i="0" u="none" strike="noStrike" dirty="0">
                          <a:solidFill>
                            <a:schemeClr val="tx1"/>
                          </a:solidFill>
                          <a:effectLst/>
                          <a:latin typeface="+mn-lt"/>
                        </a:rPr>
                        <a:t>Independents Ages 50+</a:t>
                      </a:r>
                    </a:p>
                  </a:txBody>
                  <a:tcPr marR="4763" marT="0" marB="0" anchor="ctr">
                    <a:lnL w="12700" cap="flat" cmpd="sng" algn="ctr">
                      <a:noFill/>
                      <a:prstDash val="solid"/>
                      <a:round/>
                      <a:headEnd type="none" w="med" len="med"/>
                      <a:tailEnd type="none" w="med" len="med"/>
                    </a:lnL>
                  </a:tcPr>
                </a:tc>
                <a:tc>
                  <a:txBody>
                    <a:bodyPr/>
                    <a:lstStyle/>
                    <a:p>
                      <a:pPr algn="ctr">
                        <a:lnSpc>
                          <a:spcPct val="100000"/>
                        </a:lnSpc>
                      </a:pPr>
                      <a:r>
                        <a:rPr lang="en-US" dirty="0">
                          <a:solidFill>
                            <a:schemeClr val="tx1"/>
                          </a:solidFill>
                          <a:latin typeface="+mn-lt"/>
                        </a:rPr>
                        <a:t>32%</a:t>
                      </a:r>
                    </a:p>
                  </a:txBody>
                  <a:tcPr marT="0" marB="0" anchor="ctr"/>
                </a:tc>
                <a:tc>
                  <a:txBody>
                    <a:bodyPr/>
                    <a:lstStyle/>
                    <a:p>
                      <a:pPr algn="ctr">
                        <a:lnSpc>
                          <a:spcPct val="100000"/>
                        </a:lnSpc>
                      </a:pPr>
                      <a:r>
                        <a:rPr lang="en-US" dirty="0">
                          <a:solidFill>
                            <a:schemeClr val="tx1"/>
                          </a:solidFill>
                          <a:latin typeface="+mn-lt"/>
                        </a:rPr>
                        <a:t>65%</a:t>
                      </a:r>
                    </a:p>
                  </a:txBody>
                  <a:tcPr marT="0" marB="0" anchor="ctr"/>
                </a:tc>
                <a:tc>
                  <a:txBody>
                    <a:bodyPr/>
                    <a:lstStyle/>
                    <a:p>
                      <a:pPr algn="ctr">
                        <a:lnSpc>
                          <a:spcPct val="100000"/>
                        </a:lnSpc>
                      </a:pPr>
                      <a:r>
                        <a:rPr lang="en-US" dirty="0">
                          <a:solidFill>
                            <a:schemeClr val="tx1"/>
                          </a:solidFill>
                          <a:latin typeface="+mn-lt"/>
                        </a:rPr>
                        <a:t>4%</a:t>
                      </a:r>
                    </a:p>
                  </a:txBody>
                  <a:tcPr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3311458309"/>
                  </a:ext>
                </a:extLst>
              </a:tr>
              <a:tr h="341770">
                <a:tc>
                  <a:txBody>
                    <a:bodyPr/>
                    <a:lstStyle/>
                    <a:p>
                      <a:pPr algn="l" fontAlgn="b">
                        <a:lnSpc>
                          <a:spcPct val="100000"/>
                        </a:lnSpc>
                      </a:pPr>
                      <a:r>
                        <a:rPr lang="en-US" sz="1800" b="0" i="0" u="none" strike="noStrike" dirty="0">
                          <a:solidFill>
                            <a:schemeClr val="tx1"/>
                          </a:solidFill>
                          <a:effectLst/>
                          <a:latin typeface="+mn-lt"/>
                        </a:rPr>
                        <a:t>Republicans Ages 18-49</a:t>
                      </a:r>
                    </a:p>
                  </a:txBody>
                  <a:tcPr marR="4763" marT="0" marB="0" anchor="ctr">
                    <a:lnL w="12700" cap="flat" cmpd="sng" algn="ctr">
                      <a:no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pPr algn="ctr">
                        <a:lnSpc>
                          <a:spcPct val="100000"/>
                        </a:lnSpc>
                      </a:pPr>
                      <a:r>
                        <a:rPr lang="en-US" dirty="0">
                          <a:solidFill>
                            <a:schemeClr val="tx1"/>
                          </a:solidFill>
                          <a:latin typeface="+mn-lt"/>
                        </a:rPr>
                        <a:t>16%</a:t>
                      </a:r>
                    </a:p>
                  </a:txBody>
                  <a:tcPr marT="0" marB="0" anchor="ctr">
                    <a:lnB w="12700" cap="flat" cmpd="sng" algn="ctr">
                      <a:solidFill>
                        <a:schemeClr val="bg1"/>
                      </a:solidFill>
                      <a:prstDash val="solid"/>
                      <a:round/>
                      <a:headEnd type="none" w="med" len="med"/>
                      <a:tailEnd type="none" w="med" len="med"/>
                    </a:lnB>
                  </a:tcPr>
                </a:tc>
                <a:tc>
                  <a:txBody>
                    <a:bodyPr/>
                    <a:lstStyle/>
                    <a:p>
                      <a:pPr algn="ctr">
                        <a:lnSpc>
                          <a:spcPct val="100000"/>
                        </a:lnSpc>
                      </a:pPr>
                      <a:r>
                        <a:rPr lang="en-US" dirty="0">
                          <a:solidFill>
                            <a:schemeClr val="tx1"/>
                          </a:solidFill>
                          <a:latin typeface="+mn-lt"/>
                        </a:rPr>
                        <a:t>83%</a:t>
                      </a:r>
                    </a:p>
                  </a:txBody>
                  <a:tcPr marT="0" marB="0" anchor="ctr">
                    <a:lnB w="12700" cap="flat" cmpd="sng" algn="ctr">
                      <a:solidFill>
                        <a:schemeClr val="bg1"/>
                      </a:solidFill>
                      <a:prstDash val="solid"/>
                      <a:round/>
                      <a:headEnd type="none" w="med" len="med"/>
                      <a:tailEnd type="none" w="med" len="med"/>
                    </a:lnB>
                  </a:tcPr>
                </a:tc>
                <a:tc>
                  <a:txBody>
                    <a:bodyPr/>
                    <a:lstStyle/>
                    <a:p>
                      <a:pPr algn="ctr">
                        <a:lnSpc>
                          <a:spcPct val="100000"/>
                        </a:lnSpc>
                      </a:pPr>
                      <a:r>
                        <a:rPr lang="en-US" dirty="0">
                          <a:solidFill>
                            <a:schemeClr val="tx1"/>
                          </a:solidFill>
                          <a:latin typeface="+mn-lt"/>
                        </a:rPr>
                        <a:t>1%</a:t>
                      </a:r>
                    </a:p>
                  </a:txBody>
                  <a:tcPr marT="0" marB="0" anchor="ct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8182130"/>
                  </a:ext>
                </a:extLst>
              </a:tr>
              <a:tr h="341770">
                <a:tc>
                  <a:txBody>
                    <a:bodyPr/>
                    <a:lstStyle/>
                    <a:p>
                      <a:pPr algn="l" fontAlgn="b">
                        <a:lnSpc>
                          <a:spcPct val="100000"/>
                        </a:lnSpc>
                      </a:pPr>
                      <a:r>
                        <a:rPr lang="en-US" sz="1800" b="0" i="0" u="none" strike="noStrike" dirty="0">
                          <a:solidFill>
                            <a:schemeClr val="tx1"/>
                          </a:solidFill>
                          <a:effectLst/>
                          <a:latin typeface="+mn-lt"/>
                        </a:rPr>
                        <a:t>Republicans Ages 50+</a:t>
                      </a:r>
                    </a:p>
                  </a:txBody>
                  <a:tcPr marR="4763" marT="0" marB="0" anchor="ctr">
                    <a:lnL w="12700" cap="flat" cmpd="sng" algn="ctr">
                      <a:no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pPr>
                      <a:r>
                        <a:rPr lang="en-US" dirty="0">
                          <a:solidFill>
                            <a:schemeClr val="tx1"/>
                          </a:solidFill>
                          <a:latin typeface="+mn-lt"/>
                        </a:rPr>
                        <a:t>17%</a:t>
                      </a:r>
                    </a:p>
                  </a:txBody>
                  <a:tcPr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pPr>
                      <a:r>
                        <a:rPr lang="en-US" dirty="0">
                          <a:solidFill>
                            <a:schemeClr val="tx1"/>
                          </a:solidFill>
                          <a:latin typeface="+mn-lt"/>
                        </a:rPr>
                        <a:t>81%</a:t>
                      </a:r>
                    </a:p>
                  </a:txBody>
                  <a:tcPr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pPr>
                      <a:r>
                        <a:rPr lang="en-US" dirty="0">
                          <a:solidFill>
                            <a:schemeClr val="tx1"/>
                          </a:solidFill>
                          <a:latin typeface="+mn-lt"/>
                        </a:rPr>
                        <a:t>2%</a:t>
                      </a:r>
                    </a:p>
                  </a:txBody>
                  <a:tcPr marT="0" marB="0" anchor="ct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64964586"/>
                  </a:ext>
                </a:extLst>
              </a:tr>
              <a:tr h="341770">
                <a:tc>
                  <a:txBody>
                    <a:bodyPr/>
                    <a:lstStyle/>
                    <a:p>
                      <a:pPr algn="l" fontAlgn="b">
                        <a:lnSpc>
                          <a:spcPct val="100000"/>
                        </a:lnSpc>
                      </a:pPr>
                      <a:r>
                        <a:rPr lang="en-US" sz="1800" b="1" i="0" u="none" strike="noStrike" dirty="0">
                          <a:solidFill>
                            <a:schemeClr val="bg1"/>
                          </a:solidFill>
                          <a:effectLst/>
                          <a:latin typeface="+mn-lt"/>
                        </a:rPr>
                        <a:t>Party by Gender</a:t>
                      </a:r>
                    </a:p>
                  </a:txBody>
                  <a:tcPr marR="4763" marT="0" marB="0" anchor="ctr">
                    <a:lnL w="127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lnSpc>
                          <a:spcPct val="100000"/>
                        </a:lnSpc>
                      </a:pPr>
                      <a:endParaRPr lang="en-US" dirty="0">
                        <a:latin typeface="+mn-lt"/>
                      </a:endParaRPr>
                    </a:p>
                  </a:txBody>
                  <a:tcPr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lnSpc>
                          <a:spcPct val="100000"/>
                        </a:lnSpc>
                      </a:pPr>
                      <a:endParaRPr lang="en-US" dirty="0">
                        <a:latin typeface="+mn-lt"/>
                      </a:endParaRPr>
                    </a:p>
                  </a:txBody>
                  <a:tcPr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lnSpc>
                          <a:spcPct val="100000"/>
                        </a:lnSpc>
                      </a:pPr>
                      <a:endParaRPr lang="en-US" dirty="0">
                        <a:latin typeface="+mn-lt"/>
                      </a:endParaRPr>
                    </a:p>
                  </a:txBody>
                  <a:tcPr marT="0" marB="0"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val="3960652305"/>
                  </a:ext>
                </a:extLst>
              </a:tr>
              <a:tr h="341770">
                <a:tc>
                  <a:txBody>
                    <a:bodyPr/>
                    <a:lstStyle/>
                    <a:p>
                      <a:pPr algn="l" fontAlgn="b">
                        <a:lnSpc>
                          <a:spcPct val="100000"/>
                        </a:lnSpc>
                      </a:pPr>
                      <a:r>
                        <a:rPr lang="en-US" sz="1800" b="0" i="0" u="none" strike="noStrike" dirty="0">
                          <a:solidFill>
                            <a:schemeClr val="tx1"/>
                          </a:solidFill>
                          <a:effectLst/>
                          <a:latin typeface="+mn-lt"/>
                        </a:rPr>
                        <a:t>Democratic Men</a:t>
                      </a:r>
                    </a:p>
                  </a:txBody>
                  <a:tcPr marR="4763" marT="0" marB="0" anchor="ctr">
                    <a:lnL w="12700" cap="flat" cmpd="sng" algn="ctr">
                      <a:no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ctr">
                        <a:lnSpc>
                          <a:spcPct val="100000"/>
                        </a:lnSpc>
                      </a:pPr>
                      <a:r>
                        <a:rPr lang="en-US" b="1" dirty="0">
                          <a:solidFill>
                            <a:srgbClr val="FF0000"/>
                          </a:solidFill>
                          <a:latin typeface="+mn-lt"/>
                        </a:rPr>
                        <a:t>64%</a:t>
                      </a:r>
                    </a:p>
                  </a:txBody>
                  <a:tcPr marT="0" marB="0" anchor="ctr">
                    <a:lnT w="12700" cap="flat" cmpd="sng" algn="ctr">
                      <a:solidFill>
                        <a:schemeClr val="bg1"/>
                      </a:solidFill>
                      <a:prstDash val="solid"/>
                      <a:round/>
                      <a:headEnd type="none" w="med" len="med"/>
                      <a:tailEnd type="none" w="med" len="med"/>
                    </a:lnT>
                  </a:tcPr>
                </a:tc>
                <a:tc>
                  <a:txBody>
                    <a:bodyPr/>
                    <a:lstStyle/>
                    <a:p>
                      <a:pPr algn="ctr">
                        <a:lnSpc>
                          <a:spcPct val="100000"/>
                        </a:lnSpc>
                      </a:pPr>
                      <a:r>
                        <a:rPr lang="en-US" dirty="0">
                          <a:solidFill>
                            <a:schemeClr val="tx1"/>
                          </a:solidFill>
                          <a:latin typeface="+mn-lt"/>
                        </a:rPr>
                        <a:t>32%</a:t>
                      </a:r>
                    </a:p>
                  </a:txBody>
                  <a:tcPr marT="0" marB="0" anchor="ctr">
                    <a:lnT w="12700" cap="flat" cmpd="sng" algn="ctr">
                      <a:solidFill>
                        <a:schemeClr val="bg1"/>
                      </a:solidFill>
                      <a:prstDash val="solid"/>
                      <a:round/>
                      <a:headEnd type="none" w="med" len="med"/>
                      <a:tailEnd type="none" w="med" len="med"/>
                    </a:lnT>
                  </a:tcPr>
                </a:tc>
                <a:tc>
                  <a:txBody>
                    <a:bodyPr/>
                    <a:lstStyle/>
                    <a:p>
                      <a:pPr algn="ctr">
                        <a:lnSpc>
                          <a:spcPct val="100000"/>
                        </a:lnSpc>
                      </a:pPr>
                      <a:r>
                        <a:rPr lang="en-US" dirty="0">
                          <a:solidFill>
                            <a:schemeClr val="tx1"/>
                          </a:solidFill>
                          <a:latin typeface="+mn-lt"/>
                        </a:rPr>
                        <a:t>4%</a:t>
                      </a:r>
                    </a:p>
                  </a:txBody>
                  <a:tcPr marT="0" marB="0" anchor="ct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654365562"/>
                  </a:ext>
                </a:extLst>
              </a:tr>
              <a:tr h="341770">
                <a:tc>
                  <a:txBody>
                    <a:bodyPr/>
                    <a:lstStyle/>
                    <a:p>
                      <a:pPr algn="l" fontAlgn="b">
                        <a:lnSpc>
                          <a:spcPct val="100000"/>
                        </a:lnSpc>
                      </a:pPr>
                      <a:r>
                        <a:rPr lang="en-US" sz="1800" b="0" i="0" u="none" strike="noStrike" dirty="0">
                          <a:solidFill>
                            <a:schemeClr val="tx1"/>
                          </a:solidFill>
                          <a:effectLst/>
                          <a:latin typeface="+mn-lt"/>
                        </a:rPr>
                        <a:t>Democratic Women</a:t>
                      </a:r>
                    </a:p>
                  </a:txBody>
                  <a:tcPr marR="4763" marT="0" marB="0" anchor="ctr">
                    <a:lnL w="12700" cap="flat" cmpd="sng" algn="ctr">
                      <a:noFill/>
                      <a:prstDash val="solid"/>
                      <a:round/>
                      <a:headEnd type="none" w="med" len="med"/>
                      <a:tailEnd type="none" w="med" len="med"/>
                    </a:lnL>
                  </a:tcPr>
                </a:tc>
                <a:tc>
                  <a:txBody>
                    <a:bodyPr/>
                    <a:lstStyle/>
                    <a:p>
                      <a:pPr algn="ctr">
                        <a:lnSpc>
                          <a:spcPct val="100000"/>
                        </a:lnSpc>
                      </a:pPr>
                      <a:r>
                        <a:rPr lang="en-US" b="1" dirty="0">
                          <a:solidFill>
                            <a:srgbClr val="FF0000"/>
                          </a:solidFill>
                          <a:latin typeface="+mn-lt"/>
                        </a:rPr>
                        <a:t>71%</a:t>
                      </a:r>
                    </a:p>
                  </a:txBody>
                  <a:tcPr marT="0" marB="0" anchor="ctr"/>
                </a:tc>
                <a:tc>
                  <a:txBody>
                    <a:bodyPr/>
                    <a:lstStyle/>
                    <a:p>
                      <a:pPr algn="ctr">
                        <a:lnSpc>
                          <a:spcPct val="100000"/>
                        </a:lnSpc>
                      </a:pPr>
                      <a:r>
                        <a:rPr lang="en-US" dirty="0">
                          <a:solidFill>
                            <a:schemeClr val="tx1"/>
                          </a:solidFill>
                          <a:latin typeface="+mn-lt"/>
                        </a:rPr>
                        <a:t>23%</a:t>
                      </a:r>
                    </a:p>
                  </a:txBody>
                  <a:tcPr marT="0" marB="0" anchor="ctr"/>
                </a:tc>
                <a:tc>
                  <a:txBody>
                    <a:bodyPr/>
                    <a:lstStyle/>
                    <a:p>
                      <a:pPr algn="ctr">
                        <a:lnSpc>
                          <a:spcPct val="100000"/>
                        </a:lnSpc>
                      </a:pPr>
                      <a:r>
                        <a:rPr lang="en-US" dirty="0">
                          <a:solidFill>
                            <a:schemeClr val="tx1"/>
                          </a:solidFill>
                          <a:latin typeface="+mn-lt"/>
                        </a:rPr>
                        <a:t>6%</a:t>
                      </a:r>
                    </a:p>
                  </a:txBody>
                  <a:tcPr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36944612"/>
                  </a:ext>
                </a:extLst>
              </a:tr>
              <a:tr h="341770">
                <a:tc>
                  <a:txBody>
                    <a:bodyPr/>
                    <a:lstStyle/>
                    <a:p>
                      <a:pPr algn="l" fontAlgn="b">
                        <a:lnSpc>
                          <a:spcPct val="100000"/>
                        </a:lnSpc>
                      </a:pPr>
                      <a:r>
                        <a:rPr lang="en-US" sz="1800" b="0" i="0" u="none" strike="noStrike" dirty="0">
                          <a:solidFill>
                            <a:schemeClr val="tx1"/>
                          </a:solidFill>
                          <a:effectLst/>
                          <a:latin typeface="+mn-lt"/>
                        </a:rPr>
                        <a:t>Independent Men</a:t>
                      </a:r>
                    </a:p>
                  </a:txBody>
                  <a:tcPr marR="4763" marT="0" marB="0" anchor="ctr">
                    <a:lnL w="12700" cap="flat" cmpd="sng" algn="ctr">
                      <a:noFill/>
                      <a:prstDash val="solid"/>
                      <a:round/>
                      <a:headEnd type="none" w="med" len="med"/>
                      <a:tailEnd type="none" w="med" len="med"/>
                    </a:lnL>
                  </a:tcPr>
                </a:tc>
                <a:tc>
                  <a:txBody>
                    <a:bodyPr/>
                    <a:lstStyle/>
                    <a:p>
                      <a:pPr algn="ctr">
                        <a:lnSpc>
                          <a:spcPct val="100000"/>
                        </a:lnSpc>
                      </a:pPr>
                      <a:r>
                        <a:rPr lang="en-US" dirty="0">
                          <a:solidFill>
                            <a:schemeClr val="tx1"/>
                          </a:solidFill>
                          <a:latin typeface="+mn-lt"/>
                        </a:rPr>
                        <a:t>34%</a:t>
                      </a:r>
                    </a:p>
                  </a:txBody>
                  <a:tcPr marT="0" marB="0" anchor="ctr"/>
                </a:tc>
                <a:tc>
                  <a:txBody>
                    <a:bodyPr/>
                    <a:lstStyle/>
                    <a:p>
                      <a:pPr algn="ctr">
                        <a:lnSpc>
                          <a:spcPct val="100000"/>
                        </a:lnSpc>
                      </a:pPr>
                      <a:r>
                        <a:rPr lang="en-US" dirty="0">
                          <a:solidFill>
                            <a:schemeClr val="tx1"/>
                          </a:solidFill>
                          <a:latin typeface="+mn-lt"/>
                        </a:rPr>
                        <a:t>63%</a:t>
                      </a:r>
                    </a:p>
                  </a:txBody>
                  <a:tcPr marT="0" marB="0" anchor="ctr"/>
                </a:tc>
                <a:tc>
                  <a:txBody>
                    <a:bodyPr/>
                    <a:lstStyle/>
                    <a:p>
                      <a:pPr algn="ctr">
                        <a:lnSpc>
                          <a:spcPct val="100000"/>
                        </a:lnSpc>
                      </a:pPr>
                      <a:r>
                        <a:rPr lang="en-US" dirty="0">
                          <a:solidFill>
                            <a:schemeClr val="tx1"/>
                          </a:solidFill>
                          <a:latin typeface="+mn-lt"/>
                        </a:rPr>
                        <a:t>3%</a:t>
                      </a:r>
                    </a:p>
                  </a:txBody>
                  <a:tcPr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3872831302"/>
                  </a:ext>
                </a:extLst>
              </a:tr>
              <a:tr h="341770">
                <a:tc>
                  <a:txBody>
                    <a:bodyPr/>
                    <a:lstStyle/>
                    <a:p>
                      <a:pPr algn="l" fontAlgn="b">
                        <a:lnSpc>
                          <a:spcPct val="100000"/>
                        </a:lnSpc>
                      </a:pPr>
                      <a:r>
                        <a:rPr lang="en-US" sz="1800" b="0" i="0" u="none" strike="noStrike" dirty="0">
                          <a:solidFill>
                            <a:schemeClr val="tx1"/>
                          </a:solidFill>
                          <a:effectLst/>
                          <a:latin typeface="+mn-lt"/>
                        </a:rPr>
                        <a:t>Independent Women</a:t>
                      </a:r>
                    </a:p>
                  </a:txBody>
                  <a:tcPr marR="4763" marT="0" marB="0" anchor="ctr">
                    <a:lnL w="12700" cap="flat" cmpd="sng" algn="ctr">
                      <a:noFill/>
                      <a:prstDash val="solid"/>
                      <a:round/>
                      <a:headEnd type="none" w="med" len="med"/>
                      <a:tailEnd type="none" w="med" len="med"/>
                    </a:lnL>
                  </a:tcPr>
                </a:tc>
                <a:tc>
                  <a:txBody>
                    <a:bodyPr/>
                    <a:lstStyle/>
                    <a:p>
                      <a:pPr algn="ctr">
                        <a:lnSpc>
                          <a:spcPct val="100000"/>
                        </a:lnSpc>
                      </a:pPr>
                      <a:r>
                        <a:rPr lang="en-US" b="1" dirty="0">
                          <a:solidFill>
                            <a:srgbClr val="FF0000"/>
                          </a:solidFill>
                          <a:latin typeface="+mn-lt"/>
                        </a:rPr>
                        <a:t>54%</a:t>
                      </a:r>
                    </a:p>
                  </a:txBody>
                  <a:tcPr marT="0" marB="0" anchor="ctr"/>
                </a:tc>
                <a:tc>
                  <a:txBody>
                    <a:bodyPr/>
                    <a:lstStyle/>
                    <a:p>
                      <a:pPr algn="ctr">
                        <a:lnSpc>
                          <a:spcPct val="100000"/>
                        </a:lnSpc>
                      </a:pPr>
                      <a:r>
                        <a:rPr lang="en-US" dirty="0">
                          <a:solidFill>
                            <a:schemeClr val="tx1"/>
                          </a:solidFill>
                          <a:latin typeface="+mn-lt"/>
                        </a:rPr>
                        <a:t>43%</a:t>
                      </a:r>
                    </a:p>
                  </a:txBody>
                  <a:tcPr marT="0" marB="0" anchor="ctr"/>
                </a:tc>
                <a:tc>
                  <a:txBody>
                    <a:bodyPr/>
                    <a:lstStyle/>
                    <a:p>
                      <a:pPr algn="ctr">
                        <a:lnSpc>
                          <a:spcPct val="100000"/>
                        </a:lnSpc>
                      </a:pPr>
                      <a:r>
                        <a:rPr lang="en-US" dirty="0">
                          <a:solidFill>
                            <a:schemeClr val="tx1"/>
                          </a:solidFill>
                          <a:latin typeface="+mn-lt"/>
                        </a:rPr>
                        <a:t>3%</a:t>
                      </a:r>
                    </a:p>
                  </a:txBody>
                  <a:tcPr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472988926"/>
                  </a:ext>
                </a:extLst>
              </a:tr>
              <a:tr h="341770">
                <a:tc>
                  <a:txBody>
                    <a:bodyPr/>
                    <a:lstStyle/>
                    <a:p>
                      <a:pPr algn="l" fontAlgn="b">
                        <a:lnSpc>
                          <a:spcPct val="100000"/>
                        </a:lnSpc>
                      </a:pPr>
                      <a:r>
                        <a:rPr lang="en-US" sz="1800" b="0" i="0" u="none" strike="noStrike" dirty="0">
                          <a:solidFill>
                            <a:schemeClr val="tx1"/>
                          </a:solidFill>
                          <a:effectLst/>
                          <a:latin typeface="+mn-lt"/>
                        </a:rPr>
                        <a:t>Republican Men</a:t>
                      </a:r>
                    </a:p>
                  </a:txBody>
                  <a:tcPr marR="4763" marT="0" marB="0" anchor="ctr">
                    <a:lnL w="12700" cap="flat" cmpd="sng" algn="ctr">
                      <a:noFill/>
                      <a:prstDash val="solid"/>
                      <a:round/>
                      <a:headEnd type="none" w="med" len="med"/>
                      <a:tailEnd type="none" w="med" len="med"/>
                    </a:lnL>
                  </a:tcPr>
                </a:tc>
                <a:tc>
                  <a:txBody>
                    <a:bodyPr/>
                    <a:lstStyle/>
                    <a:p>
                      <a:pPr algn="ctr">
                        <a:lnSpc>
                          <a:spcPct val="100000"/>
                        </a:lnSpc>
                      </a:pPr>
                      <a:r>
                        <a:rPr lang="en-US" dirty="0">
                          <a:solidFill>
                            <a:schemeClr val="tx1"/>
                          </a:solidFill>
                          <a:latin typeface="+mn-lt"/>
                        </a:rPr>
                        <a:t>11%</a:t>
                      </a:r>
                    </a:p>
                  </a:txBody>
                  <a:tcPr marT="0" marB="0" anchor="ctr"/>
                </a:tc>
                <a:tc>
                  <a:txBody>
                    <a:bodyPr/>
                    <a:lstStyle/>
                    <a:p>
                      <a:pPr algn="ctr">
                        <a:lnSpc>
                          <a:spcPct val="100000"/>
                        </a:lnSpc>
                      </a:pPr>
                      <a:r>
                        <a:rPr lang="en-US" dirty="0">
                          <a:solidFill>
                            <a:schemeClr val="tx1"/>
                          </a:solidFill>
                          <a:latin typeface="+mn-lt"/>
                        </a:rPr>
                        <a:t>87%</a:t>
                      </a:r>
                    </a:p>
                  </a:txBody>
                  <a:tcPr marT="0" marB="0" anchor="ctr"/>
                </a:tc>
                <a:tc>
                  <a:txBody>
                    <a:bodyPr/>
                    <a:lstStyle/>
                    <a:p>
                      <a:pPr algn="ctr">
                        <a:lnSpc>
                          <a:spcPct val="100000"/>
                        </a:lnSpc>
                      </a:pPr>
                      <a:r>
                        <a:rPr lang="en-US" dirty="0">
                          <a:solidFill>
                            <a:schemeClr val="tx1"/>
                          </a:solidFill>
                          <a:latin typeface="+mn-lt"/>
                        </a:rPr>
                        <a:t>2%</a:t>
                      </a:r>
                    </a:p>
                  </a:txBody>
                  <a:tcPr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507642274"/>
                  </a:ext>
                </a:extLst>
              </a:tr>
              <a:tr h="341770">
                <a:tc>
                  <a:txBody>
                    <a:bodyPr/>
                    <a:lstStyle/>
                    <a:p>
                      <a:pPr algn="l" fontAlgn="b">
                        <a:lnSpc>
                          <a:spcPct val="100000"/>
                        </a:lnSpc>
                      </a:pPr>
                      <a:r>
                        <a:rPr lang="en-US" sz="1800" b="0" i="0" u="none" strike="noStrike" dirty="0">
                          <a:solidFill>
                            <a:schemeClr val="tx1"/>
                          </a:solidFill>
                          <a:effectLst/>
                          <a:latin typeface="+mn-lt"/>
                        </a:rPr>
                        <a:t>Republican Women</a:t>
                      </a:r>
                    </a:p>
                  </a:txBody>
                  <a:tcPr marR="4763" marT="0" marB="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algn="ctr">
                        <a:lnSpc>
                          <a:spcPct val="100000"/>
                        </a:lnSpc>
                      </a:pPr>
                      <a:r>
                        <a:rPr lang="en-US" dirty="0">
                          <a:solidFill>
                            <a:schemeClr val="tx1"/>
                          </a:solidFill>
                          <a:latin typeface="+mn-lt"/>
                        </a:rPr>
                        <a:t>23%</a:t>
                      </a:r>
                    </a:p>
                  </a:txBody>
                  <a:tcPr marT="0" marB="0" anchor="ctr">
                    <a:lnB w="12700" cap="flat" cmpd="sng" algn="ctr">
                      <a:noFill/>
                      <a:prstDash val="solid"/>
                      <a:round/>
                      <a:headEnd type="none" w="med" len="med"/>
                      <a:tailEnd type="none" w="med" len="med"/>
                    </a:lnB>
                  </a:tcPr>
                </a:tc>
                <a:tc>
                  <a:txBody>
                    <a:bodyPr/>
                    <a:lstStyle/>
                    <a:p>
                      <a:pPr algn="ctr">
                        <a:lnSpc>
                          <a:spcPct val="100000"/>
                        </a:lnSpc>
                      </a:pPr>
                      <a:r>
                        <a:rPr lang="en-US" dirty="0">
                          <a:solidFill>
                            <a:schemeClr val="tx1"/>
                          </a:solidFill>
                          <a:latin typeface="+mn-lt"/>
                        </a:rPr>
                        <a:t>75%</a:t>
                      </a:r>
                    </a:p>
                  </a:txBody>
                  <a:tcPr marT="0" marB="0" anchor="ctr">
                    <a:lnB w="12700" cap="flat" cmpd="sng" algn="ctr">
                      <a:noFill/>
                      <a:prstDash val="solid"/>
                      <a:round/>
                      <a:headEnd type="none" w="med" len="med"/>
                      <a:tailEnd type="none" w="med" len="med"/>
                    </a:lnB>
                  </a:tcPr>
                </a:tc>
                <a:tc>
                  <a:txBody>
                    <a:bodyPr/>
                    <a:lstStyle/>
                    <a:p>
                      <a:pPr algn="ctr">
                        <a:lnSpc>
                          <a:spcPct val="100000"/>
                        </a:lnSpc>
                      </a:pPr>
                      <a:r>
                        <a:rPr lang="en-US" dirty="0">
                          <a:solidFill>
                            <a:schemeClr val="tx1"/>
                          </a:solidFill>
                          <a:latin typeface="+mn-lt"/>
                        </a:rPr>
                        <a:t>2%</a:t>
                      </a:r>
                    </a:p>
                  </a:txBody>
                  <a:tcPr marT="0" marB="0"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3221914945"/>
                  </a:ext>
                </a:extLst>
              </a:tr>
            </a:tbl>
          </a:graphicData>
        </a:graphic>
      </p:graphicFrame>
    </p:spTree>
    <p:extLst>
      <p:ext uri="{BB962C8B-B14F-4D97-AF65-F5344CB8AC3E}">
        <p14:creationId xmlns:p14="http://schemas.microsoft.com/office/powerpoint/2010/main" val="7162841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457BF-2DDD-4809-B7D2-EE259785AB98}"/>
              </a:ext>
            </a:extLst>
          </p:cNvPr>
          <p:cNvSpPr>
            <a:spLocks noGrp="1"/>
          </p:cNvSpPr>
          <p:nvPr>
            <p:ph type="title"/>
          </p:nvPr>
        </p:nvSpPr>
        <p:spPr>
          <a:xfrm>
            <a:off x="0" y="195534"/>
            <a:ext cx="9144000" cy="1118329"/>
          </a:xfrm>
        </p:spPr>
        <p:txBody>
          <a:bodyPr/>
          <a:lstStyle/>
          <a:p>
            <a:r>
              <a:rPr lang="en-US" dirty="0"/>
              <a:t>Latino voters are most divided.</a:t>
            </a:r>
          </a:p>
        </p:txBody>
      </p:sp>
      <p:sp>
        <p:nvSpPr>
          <p:cNvPr id="3" name="Text Placeholder 2">
            <a:extLst>
              <a:ext uri="{FF2B5EF4-FFF2-40B4-BE49-F238E27FC236}">
                <a16:creationId xmlns:a16="http://schemas.microsoft.com/office/drawing/2014/main" id="{71250FEF-5BAD-4707-AA3A-CBBA3A46F3C2}"/>
              </a:ext>
            </a:extLst>
          </p:cNvPr>
          <p:cNvSpPr>
            <a:spLocks noGrp="1"/>
          </p:cNvSpPr>
          <p:nvPr>
            <p:ph type="body" sz="quarter" idx="10"/>
          </p:nvPr>
        </p:nvSpPr>
        <p:spPr/>
        <p:txBody>
          <a:bodyPr/>
          <a:lstStyle/>
          <a:p>
            <a:r>
              <a:rPr lang="en-US" sz="1000" i="1" dirty="0">
                <a:latin typeface="+mj-lt"/>
                <a:ea typeface="Times New Roman" panose="02020603050405020304" pitchFamily="18" charset="0"/>
                <a:cs typeface="Times New Roman" panose="02020603050405020304" pitchFamily="18" charset="0"/>
              </a:rPr>
              <a:t>Q9 (Total). W</a:t>
            </a:r>
            <a:r>
              <a:rPr lang="en-US" sz="1000" i="1" dirty="0">
                <a:effectLst/>
                <a:latin typeface="+mj-lt"/>
                <a:ea typeface="Times New Roman" panose="02020603050405020304" pitchFamily="18" charset="0"/>
                <a:cs typeface="Times New Roman" panose="02020603050405020304" pitchFamily="18" charset="0"/>
              </a:rPr>
              <a:t>ould you support or oppose a modest increase in taxes for (</a:t>
            </a:r>
            <a:r>
              <a:rPr lang="en-US" sz="1000" b="1" i="1" dirty="0">
                <a:effectLst/>
                <a:latin typeface="+mj-lt"/>
                <a:ea typeface="Times New Roman" panose="02020603050405020304" pitchFamily="18" charset="0"/>
                <a:cs typeface="Times New Roman" panose="02020603050405020304" pitchFamily="18" charset="0"/>
              </a:rPr>
              <a:t>SPLIT SAMPLE A:</a:t>
            </a:r>
            <a:r>
              <a:rPr lang="en-US" sz="1000" i="1" dirty="0">
                <a:effectLst/>
                <a:latin typeface="+mj-lt"/>
                <a:ea typeface="Times New Roman" panose="02020603050405020304" pitchFamily="18" charset="0"/>
                <a:cs typeface="Times New Roman" panose="02020603050405020304" pitchFamily="18" charset="0"/>
              </a:rPr>
              <a:t> childcare, preschool, and other early childhood services) </a:t>
            </a:r>
            <a:br>
              <a:rPr lang="en-US" sz="1000" i="1" dirty="0">
                <a:effectLst/>
                <a:latin typeface="+mj-lt"/>
                <a:ea typeface="Times New Roman" panose="02020603050405020304" pitchFamily="18" charset="0"/>
                <a:cs typeface="Times New Roman" panose="02020603050405020304" pitchFamily="18" charset="0"/>
              </a:rPr>
            </a:br>
            <a:r>
              <a:rPr lang="en-US" sz="1000" i="1" dirty="0">
                <a:effectLst/>
                <a:latin typeface="+mj-lt"/>
                <a:ea typeface="Times New Roman" panose="02020603050405020304" pitchFamily="18" charset="0"/>
                <a:cs typeface="Times New Roman" panose="02020603050405020304" pitchFamily="18" charset="0"/>
              </a:rPr>
              <a:t>(</a:t>
            </a:r>
            <a:r>
              <a:rPr lang="en-US" sz="1000" b="1" i="1" dirty="0">
                <a:effectLst/>
                <a:latin typeface="+mj-lt"/>
                <a:ea typeface="Times New Roman" panose="02020603050405020304" pitchFamily="18" charset="0"/>
                <a:cs typeface="Times New Roman" panose="02020603050405020304" pitchFamily="18" charset="0"/>
              </a:rPr>
              <a:t>SPLIT SAMPLE B:</a:t>
            </a:r>
            <a:r>
              <a:rPr lang="en-US" sz="1000" i="1" dirty="0">
                <a:effectLst/>
                <a:latin typeface="+mj-lt"/>
                <a:ea typeface="Times New Roman" panose="02020603050405020304" pitchFamily="18" charset="0"/>
                <a:cs typeface="Times New Roman" panose="02020603050405020304" pitchFamily="18" charset="0"/>
              </a:rPr>
              <a:t> programs and services to support the development of children of all ages) in your community? </a:t>
            </a:r>
            <a:endParaRPr lang="en-US" sz="1000" i="1" dirty="0">
              <a:latin typeface="+mj-lt"/>
            </a:endParaRPr>
          </a:p>
        </p:txBody>
      </p:sp>
      <p:graphicFrame>
        <p:nvGraphicFramePr>
          <p:cNvPr id="5" name="Table 5">
            <a:extLst>
              <a:ext uri="{FF2B5EF4-FFF2-40B4-BE49-F238E27FC236}">
                <a16:creationId xmlns:a16="http://schemas.microsoft.com/office/drawing/2014/main" id="{68C98459-F5E9-40FA-9F93-C47674FE159B}"/>
              </a:ext>
            </a:extLst>
          </p:cNvPr>
          <p:cNvGraphicFramePr>
            <a:graphicFrameLocks noGrp="1"/>
          </p:cNvGraphicFramePr>
          <p:nvPr>
            <p:extLst>
              <p:ext uri="{D42A27DB-BD31-4B8C-83A1-F6EECF244321}">
                <p14:modId xmlns:p14="http://schemas.microsoft.com/office/powerpoint/2010/main" val="2376415110"/>
              </p:ext>
            </p:extLst>
          </p:nvPr>
        </p:nvGraphicFramePr>
        <p:xfrm>
          <a:off x="134557" y="753533"/>
          <a:ext cx="8874887" cy="5447808"/>
        </p:xfrm>
        <a:graphic>
          <a:graphicData uri="http://schemas.openxmlformats.org/drawingml/2006/table">
            <a:tbl>
              <a:tblPr firstRow="1" bandRow="1">
                <a:tableStyleId>{93296810-A885-4BE3-A3E7-6D5BEEA58F35}</a:tableStyleId>
              </a:tblPr>
              <a:tblGrid>
                <a:gridCol w="3169259">
                  <a:extLst>
                    <a:ext uri="{9D8B030D-6E8A-4147-A177-3AD203B41FA5}">
                      <a16:colId xmlns:a16="http://schemas.microsoft.com/office/drawing/2014/main" val="3771940401"/>
                    </a:ext>
                  </a:extLst>
                </a:gridCol>
                <a:gridCol w="1901876">
                  <a:extLst>
                    <a:ext uri="{9D8B030D-6E8A-4147-A177-3AD203B41FA5}">
                      <a16:colId xmlns:a16="http://schemas.microsoft.com/office/drawing/2014/main" val="2674582958"/>
                    </a:ext>
                  </a:extLst>
                </a:gridCol>
                <a:gridCol w="1901876">
                  <a:extLst>
                    <a:ext uri="{9D8B030D-6E8A-4147-A177-3AD203B41FA5}">
                      <a16:colId xmlns:a16="http://schemas.microsoft.com/office/drawing/2014/main" val="901432438"/>
                    </a:ext>
                  </a:extLst>
                </a:gridCol>
                <a:gridCol w="1901876">
                  <a:extLst>
                    <a:ext uri="{9D8B030D-6E8A-4147-A177-3AD203B41FA5}">
                      <a16:colId xmlns:a16="http://schemas.microsoft.com/office/drawing/2014/main" val="3453586183"/>
                    </a:ext>
                  </a:extLst>
                </a:gridCol>
              </a:tblGrid>
              <a:tr h="481106">
                <a:tc>
                  <a:txBody>
                    <a:bodyPr/>
                    <a:lstStyle/>
                    <a:p>
                      <a:pPr algn="ctr">
                        <a:lnSpc>
                          <a:spcPts val="2000"/>
                        </a:lnSpc>
                      </a:pPr>
                      <a:r>
                        <a:rPr lang="en-US" sz="1800" dirty="0">
                          <a:solidFill>
                            <a:schemeClr val="bg1"/>
                          </a:solidFill>
                        </a:rPr>
                        <a:t>Demographic Group</a:t>
                      </a:r>
                      <a:endParaRPr lang="en-US" sz="1800" dirty="0">
                        <a:solidFill>
                          <a:schemeClr val="bg1"/>
                        </a:solidFill>
                        <a:latin typeface="+mn-lt"/>
                      </a:endParaRPr>
                    </a:p>
                  </a:txBody>
                  <a:tcPr anchor="ctr">
                    <a:solidFill>
                      <a:schemeClr val="accent1"/>
                    </a:solidFill>
                  </a:tcPr>
                </a:tc>
                <a:tc>
                  <a:txBody>
                    <a:bodyPr/>
                    <a:lstStyle/>
                    <a:p>
                      <a:pPr algn="ctr">
                        <a:lnSpc>
                          <a:spcPts val="2000"/>
                        </a:lnSpc>
                      </a:pPr>
                      <a:r>
                        <a:rPr lang="en-US" sz="1800" dirty="0">
                          <a:solidFill>
                            <a:schemeClr val="bg1"/>
                          </a:solidFill>
                        </a:rPr>
                        <a:t>Total Support</a:t>
                      </a:r>
                      <a:endParaRPr lang="en-US" sz="1800" dirty="0">
                        <a:solidFill>
                          <a:schemeClr val="bg1"/>
                        </a:solidFill>
                        <a:latin typeface="+mn-lt"/>
                      </a:endParaRPr>
                    </a:p>
                  </a:txBody>
                  <a:tcPr anchor="ctr">
                    <a:solidFill>
                      <a:schemeClr val="accent1"/>
                    </a:solidFill>
                  </a:tcPr>
                </a:tc>
                <a:tc>
                  <a:txBody>
                    <a:bodyPr/>
                    <a:lstStyle/>
                    <a:p>
                      <a:pPr algn="ctr">
                        <a:lnSpc>
                          <a:spcPts val="2000"/>
                        </a:lnSpc>
                      </a:pPr>
                      <a:r>
                        <a:rPr lang="en-US" sz="1800" dirty="0">
                          <a:solidFill>
                            <a:schemeClr val="bg1"/>
                          </a:solidFill>
                        </a:rPr>
                        <a:t>Total Oppose</a:t>
                      </a:r>
                      <a:endParaRPr lang="en-US" sz="1800" dirty="0">
                        <a:solidFill>
                          <a:schemeClr val="bg1"/>
                        </a:solidFill>
                        <a:latin typeface="+mn-lt"/>
                      </a:endParaRPr>
                    </a:p>
                  </a:txBody>
                  <a:tcPr anchor="ctr">
                    <a:solidFill>
                      <a:schemeClr val="accent4"/>
                    </a:solidFill>
                  </a:tcPr>
                </a:tc>
                <a:tc>
                  <a:txBody>
                    <a:bodyPr/>
                    <a:lstStyle/>
                    <a:p>
                      <a:pPr algn="ctr">
                        <a:lnSpc>
                          <a:spcPts val="2000"/>
                        </a:lnSpc>
                      </a:pPr>
                      <a:r>
                        <a:rPr lang="en-US" sz="1800" dirty="0">
                          <a:solidFill>
                            <a:schemeClr val="tx1"/>
                          </a:solidFill>
                        </a:rPr>
                        <a:t>Don’t Know</a:t>
                      </a:r>
                      <a:endParaRPr lang="en-US" sz="1800" dirty="0">
                        <a:solidFill>
                          <a:schemeClr val="tx1"/>
                        </a:solidFill>
                        <a:latin typeface="+mn-lt"/>
                      </a:endParaRPr>
                    </a:p>
                  </a:txBody>
                  <a:tcPr anchor="ctr"/>
                </a:tc>
                <a:extLst>
                  <a:ext uri="{0D108BD9-81ED-4DB2-BD59-A6C34878D82A}">
                    <a16:rowId xmlns:a16="http://schemas.microsoft.com/office/drawing/2014/main" val="3529788716"/>
                  </a:ext>
                </a:extLst>
              </a:tr>
              <a:tr h="382054">
                <a:tc>
                  <a:txBody>
                    <a:bodyPr/>
                    <a:lstStyle/>
                    <a:p>
                      <a:pPr>
                        <a:lnSpc>
                          <a:spcPct val="100000"/>
                        </a:lnSpc>
                      </a:pPr>
                      <a:r>
                        <a:rPr lang="en-US" sz="1800" b="1" dirty="0">
                          <a:solidFill>
                            <a:schemeClr val="bg1"/>
                          </a:solidFill>
                          <a:latin typeface="+mn-lt"/>
                        </a:rPr>
                        <a:t>Race/Ethnicity</a:t>
                      </a:r>
                    </a:p>
                  </a:txBody>
                  <a:tcPr marT="0" marB="0" anchor="ctr">
                    <a:lnR w="38100" cap="flat" cmpd="sng" algn="ctr">
                      <a:noFill/>
                      <a:prstDash val="solid"/>
                      <a:round/>
                      <a:headEnd type="none" w="med" len="med"/>
                      <a:tailEnd type="none" w="med" len="med"/>
                    </a:lnR>
                    <a:solidFill>
                      <a:schemeClr val="accent6">
                        <a:lumMod val="50000"/>
                      </a:schemeClr>
                    </a:solidFill>
                  </a:tcPr>
                </a:tc>
                <a:tc>
                  <a:txBody>
                    <a:bodyPr/>
                    <a:lstStyle/>
                    <a:p>
                      <a:pPr algn="ctr">
                        <a:lnSpc>
                          <a:spcPct val="100000"/>
                        </a:lnSpc>
                      </a:pPr>
                      <a:endParaRPr lang="en-US" sz="1800" dirty="0">
                        <a:latin typeface="+mn-lt"/>
                      </a:endParaRPr>
                    </a:p>
                  </a:txBody>
                  <a:tcPr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solidFill>
                      <a:schemeClr val="accent6">
                        <a:lumMod val="50000"/>
                      </a:schemeClr>
                    </a:solidFill>
                  </a:tcPr>
                </a:tc>
                <a:tc>
                  <a:txBody>
                    <a:bodyPr/>
                    <a:lstStyle/>
                    <a:p>
                      <a:pPr algn="ctr">
                        <a:lnSpc>
                          <a:spcPct val="100000"/>
                        </a:lnSpc>
                      </a:pPr>
                      <a:endParaRPr lang="en-US" sz="1800" dirty="0">
                        <a:latin typeface="+mn-lt"/>
                      </a:endParaRPr>
                    </a:p>
                  </a:txBody>
                  <a:tcPr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solidFill>
                      <a:schemeClr val="accent6">
                        <a:lumMod val="50000"/>
                      </a:schemeClr>
                    </a:solidFill>
                  </a:tcPr>
                </a:tc>
                <a:tc>
                  <a:txBody>
                    <a:bodyPr/>
                    <a:lstStyle/>
                    <a:p>
                      <a:pPr algn="ctr">
                        <a:lnSpc>
                          <a:spcPct val="100000"/>
                        </a:lnSpc>
                      </a:pPr>
                      <a:endParaRPr lang="en-US" sz="1800" dirty="0">
                        <a:latin typeface="+mn-lt"/>
                      </a:endParaRPr>
                    </a:p>
                  </a:txBody>
                  <a:tcPr marT="0" marB="0" anchor="ctr">
                    <a:lnL w="38100" cap="flat" cmpd="sng" algn="ctr">
                      <a:noFill/>
                      <a:prstDash val="solid"/>
                      <a:round/>
                      <a:headEnd type="none" w="med" len="med"/>
                      <a:tailEnd type="none" w="med" len="med"/>
                    </a:lnL>
                    <a:solidFill>
                      <a:schemeClr val="accent6">
                        <a:lumMod val="50000"/>
                      </a:schemeClr>
                    </a:solidFill>
                  </a:tcPr>
                </a:tc>
                <a:extLst>
                  <a:ext uri="{0D108BD9-81ED-4DB2-BD59-A6C34878D82A}">
                    <a16:rowId xmlns:a16="http://schemas.microsoft.com/office/drawing/2014/main" val="920352907"/>
                  </a:ext>
                </a:extLst>
              </a:tr>
              <a:tr h="382054">
                <a:tc>
                  <a:txBody>
                    <a:bodyPr/>
                    <a:lstStyle/>
                    <a:p>
                      <a:pPr>
                        <a:lnSpc>
                          <a:spcPct val="100000"/>
                        </a:lnSpc>
                      </a:pPr>
                      <a:r>
                        <a:rPr lang="en-US" sz="1800" dirty="0">
                          <a:latin typeface="+mn-lt"/>
                        </a:rPr>
                        <a:t>Latinos</a:t>
                      </a:r>
                    </a:p>
                  </a:txBody>
                  <a:tcPr marT="0" marB="0" anchor="ctr"/>
                </a:tc>
                <a:tc>
                  <a:txBody>
                    <a:bodyPr/>
                    <a:lstStyle/>
                    <a:p>
                      <a:pPr algn="ctr">
                        <a:lnSpc>
                          <a:spcPct val="100000"/>
                        </a:lnSpc>
                      </a:pPr>
                      <a:r>
                        <a:rPr lang="en-US" sz="1800" dirty="0">
                          <a:latin typeface="+mn-lt"/>
                        </a:rPr>
                        <a:t>49%</a:t>
                      </a:r>
                    </a:p>
                  </a:txBody>
                  <a:tcPr marT="0" marB="0" anchor="ctr"/>
                </a:tc>
                <a:tc>
                  <a:txBody>
                    <a:bodyPr/>
                    <a:lstStyle/>
                    <a:p>
                      <a:pPr algn="ctr">
                        <a:lnSpc>
                          <a:spcPct val="100000"/>
                        </a:lnSpc>
                      </a:pPr>
                      <a:r>
                        <a:rPr lang="en-US" sz="1800" dirty="0">
                          <a:latin typeface="+mn-lt"/>
                        </a:rPr>
                        <a:t>47%</a:t>
                      </a:r>
                    </a:p>
                  </a:txBody>
                  <a:tcPr marT="0" marB="0" anchor="ctr"/>
                </a:tc>
                <a:tc>
                  <a:txBody>
                    <a:bodyPr/>
                    <a:lstStyle/>
                    <a:p>
                      <a:pPr algn="ctr">
                        <a:lnSpc>
                          <a:spcPct val="100000"/>
                        </a:lnSpc>
                      </a:pPr>
                      <a:r>
                        <a:rPr lang="en-US" sz="1800" dirty="0">
                          <a:latin typeface="+mn-lt"/>
                        </a:rPr>
                        <a:t>4%</a:t>
                      </a:r>
                    </a:p>
                  </a:txBody>
                  <a:tcPr marT="0" marB="0" anchor="ctr"/>
                </a:tc>
                <a:extLst>
                  <a:ext uri="{0D108BD9-81ED-4DB2-BD59-A6C34878D82A}">
                    <a16:rowId xmlns:a16="http://schemas.microsoft.com/office/drawing/2014/main" val="4207598191"/>
                  </a:ext>
                </a:extLst>
              </a:tr>
              <a:tr h="382054">
                <a:tc>
                  <a:txBody>
                    <a:bodyPr/>
                    <a:lstStyle/>
                    <a:p>
                      <a:pPr>
                        <a:lnSpc>
                          <a:spcPct val="100000"/>
                        </a:lnSpc>
                      </a:pPr>
                      <a:r>
                        <a:rPr lang="en-US" sz="1800" dirty="0">
                          <a:latin typeface="+mn-lt"/>
                        </a:rPr>
                        <a:t>African Americans</a:t>
                      </a:r>
                    </a:p>
                  </a:txBody>
                  <a:tcPr marT="0" marB="0" anchor="ctr"/>
                </a:tc>
                <a:tc>
                  <a:txBody>
                    <a:bodyPr/>
                    <a:lstStyle/>
                    <a:p>
                      <a:pPr algn="ctr">
                        <a:lnSpc>
                          <a:spcPct val="100000"/>
                        </a:lnSpc>
                      </a:pPr>
                      <a:r>
                        <a:rPr lang="en-US" sz="1800" dirty="0">
                          <a:latin typeface="+mn-lt"/>
                        </a:rPr>
                        <a:t>50%</a:t>
                      </a:r>
                    </a:p>
                  </a:txBody>
                  <a:tcPr marT="0" marB="0" anchor="ctr"/>
                </a:tc>
                <a:tc>
                  <a:txBody>
                    <a:bodyPr/>
                    <a:lstStyle/>
                    <a:p>
                      <a:pPr algn="ctr">
                        <a:lnSpc>
                          <a:spcPct val="100000"/>
                        </a:lnSpc>
                      </a:pPr>
                      <a:r>
                        <a:rPr lang="en-US" sz="1800" dirty="0">
                          <a:latin typeface="+mn-lt"/>
                        </a:rPr>
                        <a:t>45%</a:t>
                      </a:r>
                    </a:p>
                  </a:txBody>
                  <a:tcPr marT="0" marB="0" anchor="ctr"/>
                </a:tc>
                <a:tc>
                  <a:txBody>
                    <a:bodyPr/>
                    <a:lstStyle/>
                    <a:p>
                      <a:pPr algn="ctr">
                        <a:lnSpc>
                          <a:spcPct val="100000"/>
                        </a:lnSpc>
                      </a:pPr>
                      <a:r>
                        <a:rPr lang="en-US" sz="1800" dirty="0">
                          <a:latin typeface="+mn-lt"/>
                        </a:rPr>
                        <a:t>5%</a:t>
                      </a:r>
                    </a:p>
                  </a:txBody>
                  <a:tcPr marT="0" marB="0" anchor="ctr"/>
                </a:tc>
                <a:extLst>
                  <a:ext uri="{0D108BD9-81ED-4DB2-BD59-A6C34878D82A}">
                    <a16:rowId xmlns:a16="http://schemas.microsoft.com/office/drawing/2014/main" val="1387094595"/>
                  </a:ext>
                </a:extLst>
              </a:tr>
              <a:tr h="382054">
                <a:tc>
                  <a:txBody>
                    <a:bodyPr/>
                    <a:lstStyle/>
                    <a:p>
                      <a:pPr>
                        <a:lnSpc>
                          <a:spcPct val="100000"/>
                        </a:lnSpc>
                      </a:pPr>
                      <a:r>
                        <a:rPr lang="en-US" sz="1800" dirty="0">
                          <a:latin typeface="+mn-lt"/>
                        </a:rPr>
                        <a:t>Whites</a:t>
                      </a:r>
                    </a:p>
                  </a:txBody>
                  <a:tcPr marT="0" marB="0" anchor="ctr"/>
                </a:tc>
                <a:tc>
                  <a:txBody>
                    <a:bodyPr/>
                    <a:lstStyle/>
                    <a:p>
                      <a:pPr algn="ctr">
                        <a:lnSpc>
                          <a:spcPct val="100000"/>
                        </a:lnSpc>
                      </a:pPr>
                      <a:r>
                        <a:rPr lang="en-US" sz="1800" dirty="0">
                          <a:latin typeface="+mn-lt"/>
                        </a:rPr>
                        <a:t>54%</a:t>
                      </a:r>
                    </a:p>
                  </a:txBody>
                  <a:tcPr marT="0" marB="0" anchor="ctr"/>
                </a:tc>
                <a:tc>
                  <a:txBody>
                    <a:bodyPr/>
                    <a:lstStyle/>
                    <a:p>
                      <a:pPr algn="ctr">
                        <a:lnSpc>
                          <a:spcPct val="100000"/>
                        </a:lnSpc>
                      </a:pPr>
                      <a:r>
                        <a:rPr lang="en-US" sz="1800" dirty="0">
                          <a:latin typeface="+mn-lt"/>
                        </a:rPr>
                        <a:t>43%</a:t>
                      </a:r>
                    </a:p>
                  </a:txBody>
                  <a:tcPr marT="0" marB="0" anchor="ctr"/>
                </a:tc>
                <a:tc>
                  <a:txBody>
                    <a:bodyPr/>
                    <a:lstStyle/>
                    <a:p>
                      <a:pPr algn="ctr">
                        <a:lnSpc>
                          <a:spcPct val="100000"/>
                        </a:lnSpc>
                      </a:pPr>
                      <a:r>
                        <a:rPr lang="en-US" sz="1800" dirty="0">
                          <a:latin typeface="+mn-lt"/>
                        </a:rPr>
                        <a:t>4%</a:t>
                      </a:r>
                    </a:p>
                  </a:txBody>
                  <a:tcPr marT="0" marB="0" anchor="ctr"/>
                </a:tc>
                <a:extLst>
                  <a:ext uri="{0D108BD9-81ED-4DB2-BD59-A6C34878D82A}">
                    <a16:rowId xmlns:a16="http://schemas.microsoft.com/office/drawing/2014/main" val="1885117981"/>
                  </a:ext>
                </a:extLst>
              </a:tr>
              <a:tr h="382054">
                <a:tc>
                  <a:txBody>
                    <a:bodyPr/>
                    <a:lstStyle/>
                    <a:p>
                      <a:pPr>
                        <a:lnSpc>
                          <a:spcPct val="100000"/>
                        </a:lnSpc>
                      </a:pPr>
                      <a:r>
                        <a:rPr lang="en-US" sz="1800" dirty="0">
                          <a:latin typeface="+mn-lt"/>
                        </a:rPr>
                        <a:t>Asians/Pacific Islanders</a:t>
                      </a:r>
                    </a:p>
                  </a:txBody>
                  <a:tcPr marT="0" marB="0" anchor="ctr"/>
                </a:tc>
                <a:tc>
                  <a:txBody>
                    <a:bodyPr/>
                    <a:lstStyle/>
                    <a:p>
                      <a:pPr algn="ctr">
                        <a:lnSpc>
                          <a:spcPct val="100000"/>
                        </a:lnSpc>
                      </a:pPr>
                      <a:r>
                        <a:rPr lang="en-US" sz="1800" dirty="0">
                          <a:latin typeface="+mn-lt"/>
                        </a:rPr>
                        <a:t>57%</a:t>
                      </a:r>
                    </a:p>
                  </a:txBody>
                  <a:tcPr marT="0" marB="0" anchor="ctr"/>
                </a:tc>
                <a:tc>
                  <a:txBody>
                    <a:bodyPr/>
                    <a:lstStyle/>
                    <a:p>
                      <a:pPr algn="ctr">
                        <a:lnSpc>
                          <a:spcPct val="100000"/>
                        </a:lnSpc>
                      </a:pPr>
                      <a:r>
                        <a:rPr lang="en-US" sz="1800" dirty="0">
                          <a:latin typeface="+mn-lt"/>
                        </a:rPr>
                        <a:t>40%</a:t>
                      </a:r>
                    </a:p>
                  </a:txBody>
                  <a:tcPr marT="0" marB="0" anchor="ctr"/>
                </a:tc>
                <a:tc>
                  <a:txBody>
                    <a:bodyPr/>
                    <a:lstStyle/>
                    <a:p>
                      <a:pPr algn="ctr">
                        <a:lnSpc>
                          <a:spcPct val="100000"/>
                        </a:lnSpc>
                      </a:pPr>
                      <a:r>
                        <a:rPr lang="en-US" sz="1800" dirty="0">
                          <a:latin typeface="+mn-lt"/>
                        </a:rPr>
                        <a:t>3%</a:t>
                      </a:r>
                    </a:p>
                  </a:txBody>
                  <a:tcPr marT="0" marB="0" anchor="ctr"/>
                </a:tc>
                <a:extLst>
                  <a:ext uri="{0D108BD9-81ED-4DB2-BD59-A6C34878D82A}">
                    <a16:rowId xmlns:a16="http://schemas.microsoft.com/office/drawing/2014/main" val="965204206"/>
                  </a:ext>
                </a:extLst>
              </a:tr>
              <a:tr h="382054">
                <a:tc>
                  <a:txBody>
                    <a:bodyPr/>
                    <a:lstStyle/>
                    <a:p>
                      <a:pPr>
                        <a:lnSpc>
                          <a:spcPct val="100000"/>
                        </a:lnSpc>
                      </a:pPr>
                      <a:r>
                        <a:rPr lang="en-US" sz="1800" i="1" dirty="0">
                          <a:latin typeface="+mn-lt"/>
                        </a:rPr>
                        <a:t>All Voters of Color </a:t>
                      </a:r>
                    </a:p>
                  </a:txBody>
                  <a:tcPr marT="0" marB="0" anchor="ctr"/>
                </a:tc>
                <a:tc>
                  <a:txBody>
                    <a:bodyPr/>
                    <a:lstStyle/>
                    <a:p>
                      <a:pPr algn="ctr">
                        <a:lnSpc>
                          <a:spcPct val="100000"/>
                        </a:lnSpc>
                      </a:pPr>
                      <a:r>
                        <a:rPr lang="en-US" sz="1800" i="1" dirty="0">
                          <a:latin typeface="+mn-lt"/>
                        </a:rPr>
                        <a:t>49%</a:t>
                      </a:r>
                    </a:p>
                  </a:txBody>
                  <a:tcPr marT="0" marB="0" anchor="ctr"/>
                </a:tc>
                <a:tc>
                  <a:txBody>
                    <a:bodyPr/>
                    <a:lstStyle/>
                    <a:p>
                      <a:pPr algn="ctr">
                        <a:lnSpc>
                          <a:spcPct val="100000"/>
                        </a:lnSpc>
                      </a:pPr>
                      <a:r>
                        <a:rPr lang="en-US" sz="1800" i="1" dirty="0">
                          <a:latin typeface="+mn-lt"/>
                        </a:rPr>
                        <a:t>47%</a:t>
                      </a:r>
                    </a:p>
                  </a:txBody>
                  <a:tcPr marT="0" marB="0" anchor="ctr"/>
                </a:tc>
                <a:tc>
                  <a:txBody>
                    <a:bodyPr/>
                    <a:lstStyle/>
                    <a:p>
                      <a:pPr algn="ctr">
                        <a:lnSpc>
                          <a:spcPct val="100000"/>
                        </a:lnSpc>
                      </a:pPr>
                      <a:r>
                        <a:rPr lang="en-US" sz="1800" i="1" dirty="0">
                          <a:latin typeface="+mn-lt"/>
                        </a:rPr>
                        <a:t>4%</a:t>
                      </a:r>
                    </a:p>
                  </a:txBody>
                  <a:tcPr marT="0" marB="0" anchor="ctr"/>
                </a:tc>
                <a:extLst>
                  <a:ext uri="{0D108BD9-81ED-4DB2-BD59-A6C34878D82A}">
                    <a16:rowId xmlns:a16="http://schemas.microsoft.com/office/drawing/2014/main" val="1346140929"/>
                  </a:ext>
                </a:extLst>
              </a:tr>
              <a:tr h="382054">
                <a:tc>
                  <a:txBody>
                    <a:bodyPr/>
                    <a:lstStyle/>
                    <a:p>
                      <a:pPr>
                        <a:lnSpc>
                          <a:spcPct val="100000"/>
                        </a:lnSpc>
                      </a:pPr>
                      <a:r>
                        <a:rPr lang="en-US" sz="1800" b="1" dirty="0">
                          <a:solidFill>
                            <a:schemeClr val="bg1"/>
                          </a:solidFill>
                          <a:latin typeface="+mn-lt"/>
                        </a:rPr>
                        <a:t>Household Income</a:t>
                      </a:r>
                    </a:p>
                  </a:txBody>
                  <a:tcPr marT="0" marB="0" anchor="ctr">
                    <a:lnR w="38100" cap="flat" cmpd="sng" algn="ctr">
                      <a:noFill/>
                      <a:prstDash val="solid"/>
                      <a:round/>
                      <a:headEnd type="none" w="med" len="med"/>
                      <a:tailEnd type="none" w="med" len="med"/>
                    </a:lnR>
                    <a:solidFill>
                      <a:schemeClr val="accent6">
                        <a:lumMod val="50000"/>
                      </a:schemeClr>
                    </a:solidFill>
                  </a:tcPr>
                </a:tc>
                <a:tc>
                  <a:txBody>
                    <a:bodyPr/>
                    <a:lstStyle/>
                    <a:p>
                      <a:pPr algn="ctr">
                        <a:lnSpc>
                          <a:spcPct val="100000"/>
                        </a:lnSpc>
                      </a:pPr>
                      <a:endParaRPr lang="en-US" sz="1800" dirty="0">
                        <a:latin typeface="+mn-lt"/>
                      </a:endParaRPr>
                    </a:p>
                  </a:txBody>
                  <a:tcPr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solidFill>
                      <a:schemeClr val="accent6">
                        <a:lumMod val="50000"/>
                      </a:schemeClr>
                    </a:solidFill>
                  </a:tcPr>
                </a:tc>
                <a:tc>
                  <a:txBody>
                    <a:bodyPr/>
                    <a:lstStyle/>
                    <a:p>
                      <a:pPr algn="ctr">
                        <a:lnSpc>
                          <a:spcPct val="100000"/>
                        </a:lnSpc>
                      </a:pPr>
                      <a:endParaRPr lang="en-US" sz="1800" dirty="0">
                        <a:latin typeface="+mn-lt"/>
                      </a:endParaRPr>
                    </a:p>
                  </a:txBody>
                  <a:tcPr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solidFill>
                      <a:schemeClr val="accent6">
                        <a:lumMod val="50000"/>
                      </a:schemeClr>
                    </a:solidFill>
                  </a:tcPr>
                </a:tc>
                <a:tc>
                  <a:txBody>
                    <a:bodyPr/>
                    <a:lstStyle/>
                    <a:p>
                      <a:pPr algn="ctr">
                        <a:lnSpc>
                          <a:spcPct val="100000"/>
                        </a:lnSpc>
                      </a:pPr>
                      <a:endParaRPr lang="en-US" sz="1800" dirty="0">
                        <a:latin typeface="+mn-lt"/>
                      </a:endParaRPr>
                    </a:p>
                  </a:txBody>
                  <a:tcPr marT="0" marB="0" anchor="ctr">
                    <a:lnL w="38100" cap="flat" cmpd="sng" algn="ctr">
                      <a:noFill/>
                      <a:prstDash val="solid"/>
                      <a:round/>
                      <a:headEnd type="none" w="med" len="med"/>
                      <a:tailEnd type="none" w="med" len="med"/>
                    </a:lnL>
                    <a:solidFill>
                      <a:schemeClr val="accent6">
                        <a:lumMod val="50000"/>
                      </a:schemeClr>
                    </a:solidFill>
                  </a:tcPr>
                </a:tc>
                <a:extLst>
                  <a:ext uri="{0D108BD9-81ED-4DB2-BD59-A6C34878D82A}">
                    <a16:rowId xmlns:a16="http://schemas.microsoft.com/office/drawing/2014/main" val="1864534884"/>
                  </a:ext>
                </a:extLst>
              </a:tr>
              <a:tr h="382054">
                <a:tc>
                  <a:txBody>
                    <a:bodyPr/>
                    <a:lstStyle/>
                    <a:p>
                      <a:pPr algn="l" fontAlgn="b">
                        <a:lnSpc>
                          <a:spcPct val="100000"/>
                        </a:lnSpc>
                      </a:pPr>
                      <a:r>
                        <a:rPr lang="en-US" sz="1800" b="0" i="0" u="none" strike="noStrike" dirty="0">
                          <a:solidFill>
                            <a:schemeClr val="tx1"/>
                          </a:solidFill>
                          <a:effectLst/>
                          <a:latin typeface="+mn-lt"/>
                        </a:rPr>
                        <a:t>&lt;$25,000</a:t>
                      </a:r>
                    </a:p>
                  </a:txBody>
                  <a:tcPr marR="4763" marT="0" marB="0" anchor="ctr"/>
                </a:tc>
                <a:tc>
                  <a:txBody>
                    <a:bodyPr/>
                    <a:lstStyle/>
                    <a:p>
                      <a:pPr algn="ctr">
                        <a:lnSpc>
                          <a:spcPct val="100000"/>
                        </a:lnSpc>
                      </a:pPr>
                      <a:r>
                        <a:rPr lang="en-US" sz="1800" dirty="0">
                          <a:solidFill>
                            <a:schemeClr val="tx1"/>
                          </a:solidFill>
                          <a:latin typeface="+mn-lt"/>
                        </a:rPr>
                        <a:t>53%</a:t>
                      </a:r>
                    </a:p>
                  </a:txBody>
                  <a:tcPr marT="0" marB="0" anchor="ctr"/>
                </a:tc>
                <a:tc>
                  <a:txBody>
                    <a:bodyPr/>
                    <a:lstStyle/>
                    <a:p>
                      <a:pPr algn="ctr">
                        <a:lnSpc>
                          <a:spcPct val="100000"/>
                        </a:lnSpc>
                      </a:pPr>
                      <a:r>
                        <a:rPr lang="en-US" sz="1800" dirty="0">
                          <a:latin typeface="+mn-lt"/>
                        </a:rPr>
                        <a:t>43%</a:t>
                      </a:r>
                    </a:p>
                  </a:txBody>
                  <a:tcPr marT="0" marB="0" anchor="ctr"/>
                </a:tc>
                <a:tc>
                  <a:txBody>
                    <a:bodyPr/>
                    <a:lstStyle/>
                    <a:p>
                      <a:pPr algn="ctr">
                        <a:lnSpc>
                          <a:spcPct val="100000"/>
                        </a:lnSpc>
                      </a:pPr>
                      <a:r>
                        <a:rPr lang="en-US" sz="1800" dirty="0">
                          <a:solidFill>
                            <a:schemeClr val="tx1"/>
                          </a:solidFill>
                          <a:latin typeface="+mn-lt"/>
                        </a:rPr>
                        <a:t>4%</a:t>
                      </a:r>
                    </a:p>
                  </a:txBody>
                  <a:tcPr marT="0" marB="0" anchor="ctr"/>
                </a:tc>
                <a:extLst>
                  <a:ext uri="{0D108BD9-81ED-4DB2-BD59-A6C34878D82A}">
                    <a16:rowId xmlns:a16="http://schemas.microsoft.com/office/drawing/2014/main" val="3703628987"/>
                  </a:ext>
                </a:extLst>
              </a:tr>
              <a:tr h="382054">
                <a:tc>
                  <a:txBody>
                    <a:bodyPr/>
                    <a:lstStyle/>
                    <a:p>
                      <a:pPr algn="l" fontAlgn="b">
                        <a:lnSpc>
                          <a:spcPct val="100000"/>
                        </a:lnSpc>
                      </a:pPr>
                      <a:r>
                        <a:rPr lang="en-US" sz="1800" b="0" i="0" u="none" strike="noStrike" dirty="0">
                          <a:solidFill>
                            <a:schemeClr val="tx1"/>
                          </a:solidFill>
                          <a:effectLst/>
                          <a:latin typeface="+mn-lt"/>
                        </a:rPr>
                        <a:t>$25,000-$50,000</a:t>
                      </a:r>
                    </a:p>
                  </a:txBody>
                  <a:tcPr marR="4763" marT="0" marB="0" anchor="ctr"/>
                </a:tc>
                <a:tc>
                  <a:txBody>
                    <a:bodyPr/>
                    <a:lstStyle/>
                    <a:p>
                      <a:pPr algn="ctr">
                        <a:lnSpc>
                          <a:spcPct val="100000"/>
                        </a:lnSpc>
                      </a:pPr>
                      <a:r>
                        <a:rPr lang="en-US" sz="1800" dirty="0">
                          <a:solidFill>
                            <a:schemeClr val="tx1"/>
                          </a:solidFill>
                          <a:latin typeface="+mn-lt"/>
                        </a:rPr>
                        <a:t>53%</a:t>
                      </a:r>
                    </a:p>
                  </a:txBody>
                  <a:tcPr marT="0" marB="0" anchor="ctr"/>
                </a:tc>
                <a:tc>
                  <a:txBody>
                    <a:bodyPr/>
                    <a:lstStyle/>
                    <a:p>
                      <a:pPr algn="ctr">
                        <a:lnSpc>
                          <a:spcPct val="100000"/>
                        </a:lnSpc>
                      </a:pPr>
                      <a:r>
                        <a:rPr lang="en-US" sz="1800" dirty="0">
                          <a:latin typeface="+mn-lt"/>
                        </a:rPr>
                        <a:t>41%</a:t>
                      </a:r>
                    </a:p>
                  </a:txBody>
                  <a:tcPr marT="0" marB="0" anchor="ctr"/>
                </a:tc>
                <a:tc>
                  <a:txBody>
                    <a:bodyPr/>
                    <a:lstStyle/>
                    <a:p>
                      <a:pPr algn="ctr">
                        <a:lnSpc>
                          <a:spcPct val="100000"/>
                        </a:lnSpc>
                      </a:pPr>
                      <a:r>
                        <a:rPr lang="en-US" sz="1800" dirty="0">
                          <a:solidFill>
                            <a:schemeClr val="tx1"/>
                          </a:solidFill>
                          <a:latin typeface="+mn-lt"/>
                        </a:rPr>
                        <a:t>6%</a:t>
                      </a:r>
                    </a:p>
                  </a:txBody>
                  <a:tcPr marT="0" marB="0" anchor="ctr"/>
                </a:tc>
                <a:extLst>
                  <a:ext uri="{0D108BD9-81ED-4DB2-BD59-A6C34878D82A}">
                    <a16:rowId xmlns:a16="http://schemas.microsoft.com/office/drawing/2014/main" val="498553790"/>
                  </a:ext>
                </a:extLst>
              </a:tr>
              <a:tr h="382054">
                <a:tc>
                  <a:txBody>
                    <a:bodyPr/>
                    <a:lstStyle/>
                    <a:p>
                      <a:pPr algn="l" fontAlgn="b">
                        <a:lnSpc>
                          <a:spcPct val="100000"/>
                        </a:lnSpc>
                      </a:pPr>
                      <a:r>
                        <a:rPr lang="en-US" sz="1800" b="0" i="0" u="none" strike="noStrike" dirty="0">
                          <a:solidFill>
                            <a:schemeClr val="tx1"/>
                          </a:solidFill>
                          <a:effectLst/>
                          <a:latin typeface="+mn-lt"/>
                        </a:rPr>
                        <a:t>$50,000-$75,000</a:t>
                      </a:r>
                    </a:p>
                  </a:txBody>
                  <a:tcPr marR="4763" marT="0" marB="0" anchor="ctr"/>
                </a:tc>
                <a:tc>
                  <a:txBody>
                    <a:bodyPr/>
                    <a:lstStyle/>
                    <a:p>
                      <a:pPr algn="ctr">
                        <a:lnSpc>
                          <a:spcPct val="100000"/>
                        </a:lnSpc>
                      </a:pPr>
                      <a:r>
                        <a:rPr lang="en-US" sz="1800" dirty="0">
                          <a:solidFill>
                            <a:schemeClr val="tx1"/>
                          </a:solidFill>
                          <a:latin typeface="+mn-lt"/>
                        </a:rPr>
                        <a:t>54%</a:t>
                      </a:r>
                    </a:p>
                  </a:txBody>
                  <a:tcPr marT="0" marB="0" anchor="ctr"/>
                </a:tc>
                <a:tc>
                  <a:txBody>
                    <a:bodyPr/>
                    <a:lstStyle/>
                    <a:p>
                      <a:pPr algn="ctr">
                        <a:lnSpc>
                          <a:spcPct val="100000"/>
                        </a:lnSpc>
                      </a:pPr>
                      <a:r>
                        <a:rPr lang="en-US" sz="1800" dirty="0">
                          <a:latin typeface="+mn-lt"/>
                        </a:rPr>
                        <a:t>43%</a:t>
                      </a:r>
                    </a:p>
                  </a:txBody>
                  <a:tcPr marT="0" marB="0" anchor="ctr"/>
                </a:tc>
                <a:tc>
                  <a:txBody>
                    <a:bodyPr/>
                    <a:lstStyle/>
                    <a:p>
                      <a:pPr algn="ctr">
                        <a:lnSpc>
                          <a:spcPct val="100000"/>
                        </a:lnSpc>
                      </a:pPr>
                      <a:r>
                        <a:rPr lang="en-US" sz="1800" dirty="0">
                          <a:solidFill>
                            <a:schemeClr val="tx1"/>
                          </a:solidFill>
                          <a:latin typeface="+mn-lt"/>
                        </a:rPr>
                        <a:t>3%</a:t>
                      </a:r>
                    </a:p>
                  </a:txBody>
                  <a:tcPr marT="0" marB="0" anchor="ctr"/>
                </a:tc>
                <a:extLst>
                  <a:ext uri="{0D108BD9-81ED-4DB2-BD59-A6C34878D82A}">
                    <a16:rowId xmlns:a16="http://schemas.microsoft.com/office/drawing/2014/main" val="3492072552"/>
                  </a:ext>
                </a:extLst>
              </a:tr>
              <a:tr h="382054">
                <a:tc>
                  <a:txBody>
                    <a:bodyPr/>
                    <a:lstStyle/>
                    <a:p>
                      <a:pPr algn="l" fontAlgn="b">
                        <a:lnSpc>
                          <a:spcPct val="100000"/>
                        </a:lnSpc>
                      </a:pPr>
                      <a:r>
                        <a:rPr lang="en-US" sz="1800" b="0" i="0" u="none" strike="noStrike" dirty="0">
                          <a:solidFill>
                            <a:schemeClr val="tx1"/>
                          </a:solidFill>
                          <a:effectLst/>
                          <a:latin typeface="+mn-lt"/>
                        </a:rPr>
                        <a:t>$75,000-$100,000</a:t>
                      </a:r>
                    </a:p>
                  </a:txBody>
                  <a:tcPr marR="4763" marT="0" marB="0" anchor="ctr"/>
                </a:tc>
                <a:tc>
                  <a:txBody>
                    <a:bodyPr/>
                    <a:lstStyle/>
                    <a:p>
                      <a:pPr algn="ctr">
                        <a:lnSpc>
                          <a:spcPct val="100000"/>
                        </a:lnSpc>
                      </a:pPr>
                      <a:r>
                        <a:rPr lang="en-US" sz="1800" dirty="0">
                          <a:solidFill>
                            <a:schemeClr val="tx1"/>
                          </a:solidFill>
                          <a:latin typeface="+mn-lt"/>
                        </a:rPr>
                        <a:t>52%</a:t>
                      </a:r>
                    </a:p>
                  </a:txBody>
                  <a:tcPr marT="0" marB="0" anchor="ctr"/>
                </a:tc>
                <a:tc>
                  <a:txBody>
                    <a:bodyPr/>
                    <a:lstStyle/>
                    <a:p>
                      <a:pPr algn="ctr">
                        <a:lnSpc>
                          <a:spcPct val="100000"/>
                        </a:lnSpc>
                      </a:pPr>
                      <a:r>
                        <a:rPr lang="en-US" sz="1800" dirty="0">
                          <a:latin typeface="+mn-lt"/>
                        </a:rPr>
                        <a:t>45%</a:t>
                      </a:r>
                    </a:p>
                  </a:txBody>
                  <a:tcPr marT="0" marB="0" anchor="ctr"/>
                </a:tc>
                <a:tc>
                  <a:txBody>
                    <a:bodyPr/>
                    <a:lstStyle/>
                    <a:p>
                      <a:pPr algn="ctr">
                        <a:lnSpc>
                          <a:spcPct val="100000"/>
                        </a:lnSpc>
                      </a:pPr>
                      <a:r>
                        <a:rPr lang="en-US" sz="1800" dirty="0">
                          <a:solidFill>
                            <a:schemeClr val="tx1"/>
                          </a:solidFill>
                          <a:latin typeface="+mn-lt"/>
                        </a:rPr>
                        <a:t>3%</a:t>
                      </a:r>
                    </a:p>
                  </a:txBody>
                  <a:tcPr marT="0" marB="0" anchor="ctr"/>
                </a:tc>
                <a:extLst>
                  <a:ext uri="{0D108BD9-81ED-4DB2-BD59-A6C34878D82A}">
                    <a16:rowId xmlns:a16="http://schemas.microsoft.com/office/drawing/2014/main" val="2807729206"/>
                  </a:ext>
                </a:extLst>
              </a:tr>
              <a:tr h="382054">
                <a:tc>
                  <a:txBody>
                    <a:bodyPr/>
                    <a:lstStyle/>
                    <a:p>
                      <a:pPr algn="l" fontAlgn="b">
                        <a:lnSpc>
                          <a:spcPct val="100000"/>
                        </a:lnSpc>
                      </a:pPr>
                      <a:r>
                        <a:rPr lang="en-US" sz="1800" b="0" i="0" u="none" strike="noStrike" dirty="0">
                          <a:solidFill>
                            <a:schemeClr val="tx1"/>
                          </a:solidFill>
                          <a:effectLst/>
                          <a:latin typeface="+mn-lt"/>
                        </a:rPr>
                        <a:t>$100,000-$150,000</a:t>
                      </a:r>
                    </a:p>
                  </a:txBody>
                  <a:tcPr marR="4763" marT="0" marB="0" anchor="ctr"/>
                </a:tc>
                <a:tc>
                  <a:txBody>
                    <a:bodyPr/>
                    <a:lstStyle/>
                    <a:p>
                      <a:pPr algn="ctr">
                        <a:lnSpc>
                          <a:spcPct val="100000"/>
                        </a:lnSpc>
                      </a:pPr>
                      <a:r>
                        <a:rPr lang="en-US" sz="1800" dirty="0">
                          <a:solidFill>
                            <a:schemeClr val="tx1"/>
                          </a:solidFill>
                          <a:latin typeface="+mn-lt"/>
                        </a:rPr>
                        <a:t>50%</a:t>
                      </a:r>
                    </a:p>
                  </a:txBody>
                  <a:tcPr marT="0" marB="0" anchor="ctr"/>
                </a:tc>
                <a:tc>
                  <a:txBody>
                    <a:bodyPr/>
                    <a:lstStyle/>
                    <a:p>
                      <a:pPr algn="ctr">
                        <a:lnSpc>
                          <a:spcPct val="100000"/>
                        </a:lnSpc>
                      </a:pPr>
                      <a:r>
                        <a:rPr lang="en-US" sz="1800" dirty="0">
                          <a:latin typeface="+mn-lt"/>
                        </a:rPr>
                        <a:t>47%</a:t>
                      </a:r>
                    </a:p>
                  </a:txBody>
                  <a:tcPr marT="0" marB="0" anchor="ctr"/>
                </a:tc>
                <a:tc>
                  <a:txBody>
                    <a:bodyPr/>
                    <a:lstStyle/>
                    <a:p>
                      <a:pPr algn="ctr">
                        <a:lnSpc>
                          <a:spcPct val="100000"/>
                        </a:lnSpc>
                      </a:pPr>
                      <a:r>
                        <a:rPr lang="en-US" sz="1800" dirty="0">
                          <a:solidFill>
                            <a:schemeClr val="tx1"/>
                          </a:solidFill>
                          <a:latin typeface="+mn-lt"/>
                        </a:rPr>
                        <a:t>3%</a:t>
                      </a:r>
                    </a:p>
                  </a:txBody>
                  <a:tcPr marT="0" marB="0" anchor="ctr"/>
                </a:tc>
                <a:extLst>
                  <a:ext uri="{0D108BD9-81ED-4DB2-BD59-A6C34878D82A}">
                    <a16:rowId xmlns:a16="http://schemas.microsoft.com/office/drawing/2014/main" val="3311458309"/>
                  </a:ext>
                </a:extLst>
              </a:tr>
              <a:tr h="382054">
                <a:tc>
                  <a:txBody>
                    <a:bodyPr/>
                    <a:lstStyle/>
                    <a:p>
                      <a:pPr algn="l" fontAlgn="b">
                        <a:lnSpc>
                          <a:spcPct val="100000"/>
                        </a:lnSpc>
                      </a:pPr>
                      <a:r>
                        <a:rPr lang="en-US" sz="1800" b="0" i="0" u="none" strike="noStrike" dirty="0">
                          <a:solidFill>
                            <a:schemeClr val="tx1"/>
                          </a:solidFill>
                          <a:effectLst/>
                          <a:latin typeface="+mn-lt"/>
                        </a:rPr>
                        <a:t>$150,000+</a:t>
                      </a:r>
                    </a:p>
                  </a:txBody>
                  <a:tcPr marR="4763" marT="0" marB="0" anchor="ctr"/>
                </a:tc>
                <a:tc>
                  <a:txBody>
                    <a:bodyPr/>
                    <a:lstStyle/>
                    <a:p>
                      <a:pPr algn="ctr">
                        <a:lnSpc>
                          <a:spcPct val="100000"/>
                        </a:lnSpc>
                      </a:pPr>
                      <a:r>
                        <a:rPr lang="en-US" sz="1800" dirty="0">
                          <a:solidFill>
                            <a:schemeClr val="tx1"/>
                          </a:solidFill>
                          <a:latin typeface="+mn-lt"/>
                        </a:rPr>
                        <a:t>52%</a:t>
                      </a:r>
                    </a:p>
                  </a:txBody>
                  <a:tcPr marT="0" marB="0" anchor="ctr"/>
                </a:tc>
                <a:tc>
                  <a:txBody>
                    <a:bodyPr/>
                    <a:lstStyle/>
                    <a:p>
                      <a:pPr algn="ctr">
                        <a:lnSpc>
                          <a:spcPct val="100000"/>
                        </a:lnSpc>
                      </a:pPr>
                      <a:r>
                        <a:rPr lang="en-US" sz="1800" dirty="0">
                          <a:latin typeface="+mn-lt"/>
                        </a:rPr>
                        <a:t>46%</a:t>
                      </a:r>
                    </a:p>
                  </a:txBody>
                  <a:tcPr marT="0" marB="0" anchor="ctr"/>
                </a:tc>
                <a:tc>
                  <a:txBody>
                    <a:bodyPr/>
                    <a:lstStyle/>
                    <a:p>
                      <a:pPr algn="ctr">
                        <a:lnSpc>
                          <a:spcPct val="100000"/>
                        </a:lnSpc>
                      </a:pPr>
                      <a:r>
                        <a:rPr lang="en-US" sz="1800" dirty="0">
                          <a:solidFill>
                            <a:schemeClr val="tx1"/>
                          </a:solidFill>
                          <a:latin typeface="+mn-lt"/>
                        </a:rPr>
                        <a:t>2%</a:t>
                      </a:r>
                    </a:p>
                  </a:txBody>
                  <a:tcPr marT="0" marB="0" anchor="ctr"/>
                </a:tc>
                <a:extLst>
                  <a:ext uri="{0D108BD9-81ED-4DB2-BD59-A6C34878D82A}">
                    <a16:rowId xmlns:a16="http://schemas.microsoft.com/office/drawing/2014/main" val="128182130"/>
                  </a:ext>
                </a:extLst>
              </a:tr>
            </a:tbl>
          </a:graphicData>
        </a:graphic>
      </p:graphicFrame>
    </p:spTree>
    <p:extLst>
      <p:ext uri="{BB962C8B-B14F-4D97-AF65-F5344CB8AC3E}">
        <p14:creationId xmlns:p14="http://schemas.microsoft.com/office/powerpoint/2010/main" val="1109794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9ADEE-9BCD-4950-A391-E2144AC682DE}"/>
              </a:ext>
            </a:extLst>
          </p:cNvPr>
          <p:cNvSpPr>
            <a:spLocks noGrp="1"/>
          </p:cNvSpPr>
          <p:nvPr>
            <p:ph type="title"/>
          </p:nvPr>
        </p:nvSpPr>
        <p:spPr/>
        <p:txBody>
          <a:bodyPr/>
          <a:lstStyle/>
          <a:p>
            <a:r>
              <a:rPr lang="en-US" dirty="0"/>
              <a:t>Voters surrounding LA County, those in </a:t>
            </a:r>
            <a:br>
              <a:rPr lang="en-US" dirty="0"/>
            </a:br>
            <a:r>
              <a:rPr lang="en-US" dirty="0"/>
              <a:t>Kern County and LA County are majority opposed.</a:t>
            </a:r>
          </a:p>
        </p:txBody>
      </p:sp>
      <p:sp>
        <p:nvSpPr>
          <p:cNvPr id="3" name="Text Placeholder 2">
            <a:extLst>
              <a:ext uri="{FF2B5EF4-FFF2-40B4-BE49-F238E27FC236}">
                <a16:creationId xmlns:a16="http://schemas.microsoft.com/office/drawing/2014/main" id="{06D02DA0-D630-40E2-8E63-F15441BC113A}"/>
              </a:ext>
            </a:extLst>
          </p:cNvPr>
          <p:cNvSpPr>
            <a:spLocks noGrp="1"/>
          </p:cNvSpPr>
          <p:nvPr>
            <p:ph type="body" sz="quarter" idx="10"/>
          </p:nvPr>
        </p:nvSpPr>
        <p:spPr/>
        <p:txBody>
          <a:bodyPr/>
          <a:lstStyle/>
          <a:p>
            <a:r>
              <a:rPr lang="en-US" sz="1000" i="1" dirty="0">
                <a:latin typeface="+mj-lt"/>
                <a:ea typeface="Times New Roman" panose="02020603050405020304" pitchFamily="18" charset="0"/>
                <a:cs typeface="Times New Roman" panose="02020603050405020304" pitchFamily="18" charset="0"/>
              </a:rPr>
              <a:t>Q9 (Total). W</a:t>
            </a:r>
            <a:r>
              <a:rPr lang="en-US" sz="1000" i="1" dirty="0">
                <a:effectLst/>
                <a:latin typeface="+mj-lt"/>
                <a:ea typeface="Times New Roman" panose="02020603050405020304" pitchFamily="18" charset="0"/>
                <a:cs typeface="Times New Roman" panose="02020603050405020304" pitchFamily="18" charset="0"/>
              </a:rPr>
              <a:t>ould you support or oppose a modest increase in taxes for (</a:t>
            </a:r>
            <a:r>
              <a:rPr lang="en-US" sz="1000" b="1" i="1" dirty="0">
                <a:effectLst/>
                <a:latin typeface="+mj-lt"/>
                <a:ea typeface="Times New Roman" panose="02020603050405020304" pitchFamily="18" charset="0"/>
                <a:cs typeface="Times New Roman" panose="02020603050405020304" pitchFamily="18" charset="0"/>
              </a:rPr>
              <a:t>SPLIT SAMPLE A:</a:t>
            </a:r>
            <a:r>
              <a:rPr lang="en-US" sz="1000" i="1" dirty="0">
                <a:effectLst/>
                <a:latin typeface="+mj-lt"/>
                <a:ea typeface="Times New Roman" panose="02020603050405020304" pitchFamily="18" charset="0"/>
                <a:cs typeface="Times New Roman" panose="02020603050405020304" pitchFamily="18" charset="0"/>
              </a:rPr>
              <a:t> childcare, preschool, and other early childhood services) </a:t>
            </a:r>
            <a:br>
              <a:rPr lang="en-US" sz="1000" i="1" dirty="0">
                <a:effectLst/>
                <a:latin typeface="+mj-lt"/>
                <a:ea typeface="Times New Roman" panose="02020603050405020304" pitchFamily="18" charset="0"/>
                <a:cs typeface="Times New Roman" panose="02020603050405020304" pitchFamily="18" charset="0"/>
              </a:rPr>
            </a:br>
            <a:r>
              <a:rPr lang="en-US" sz="1000" i="1" dirty="0">
                <a:effectLst/>
                <a:latin typeface="+mj-lt"/>
                <a:ea typeface="Times New Roman" panose="02020603050405020304" pitchFamily="18" charset="0"/>
                <a:cs typeface="Times New Roman" panose="02020603050405020304" pitchFamily="18" charset="0"/>
              </a:rPr>
              <a:t>(</a:t>
            </a:r>
            <a:r>
              <a:rPr lang="en-US" sz="1000" b="1" i="1" dirty="0">
                <a:effectLst/>
                <a:latin typeface="+mj-lt"/>
                <a:ea typeface="Times New Roman" panose="02020603050405020304" pitchFamily="18" charset="0"/>
                <a:cs typeface="Times New Roman" panose="02020603050405020304" pitchFamily="18" charset="0"/>
              </a:rPr>
              <a:t>SPLIT SAMPLE B:</a:t>
            </a:r>
            <a:r>
              <a:rPr lang="en-US" sz="1000" i="1" dirty="0">
                <a:effectLst/>
                <a:latin typeface="+mj-lt"/>
                <a:ea typeface="Times New Roman" panose="02020603050405020304" pitchFamily="18" charset="0"/>
                <a:cs typeface="Times New Roman" panose="02020603050405020304" pitchFamily="18" charset="0"/>
              </a:rPr>
              <a:t> programs and services to support the development of children of all ages) in your community? </a:t>
            </a:r>
            <a:endParaRPr lang="en-US" sz="1000" i="1" dirty="0">
              <a:latin typeface="+mj-lt"/>
            </a:endParaRPr>
          </a:p>
        </p:txBody>
      </p:sp>
      <p:graphicFrame>
        <p:nvGraphicFramePr>
          <p:cNvPr id="5" name="Table 5">
            <a:extLst>
              <a:ext uri="{FF2B5EF4-FFF2-40B4-BE49-F238E27FC236}">
                <a16:creationId xmlns:a16="http://schemas.microsoft.com/office/drawing/2014/main" id="{68C98459-F5E9-40FA-9F93-C47674FE159B}"/>
              </a:ext>
            </a:extLst>
          </p:cNvPr>
          <p:cNvGraphicFramePr>
            <a:graphicFrameLocks noGrp="1"/>
          </p:cNvGraphicFramePr>
          <p:nvPr>
            <p:extLst>
              <p:ext uri="{D42A27DB-BD31-4B8C-83A1-F6EECF244321}">
                <p14:modId xmlns:p14="http://schemas.microsoft.com/office/powerpoint/2010/main" val="4063939005"/>
              </p:ext>
            </p:extLst>
          </p:nvPr>
        </p:nvGraphicFramePr>
        <p:xfrm>
          <a:off x="134556" y="1439113"/>
          <a:ext cx="8874888" cy="4762233"/>
        </p:xfrm>
        <a:graphic>
          <a:graphicData uri="http://schemas.openxmlformats.org/drawingml/2006/table">
            <a:tbl>
              <a:tblPr firstRow="1" bandRow="1">
                <a:tableStyleId>{93296810-A885-4BE3-A3E7-6D5BEEA58F35}</a:tableStyleId>
              </a:tblPr>
              <a:tblGrid>
                <a:gridCol w="3360588">
                  <a:extLst>
                    <a:ext uri="{9D8B030D-6E8A-4147-A177-3AD203B41FA5}">
                      <a16:colId xmlns:a16="http://schemas.microsoft.com/office/drawing/2014/main" val="3771940401"/>
                    </a:ext>
                  </a:extLst>
                </a:gridCol>
                <a:gridCol w="1838100">
                  <a:extLst>
                    <a:ext uri="{9D8B030D-6E8A-4147-A177-3AD203B41FA5}">
                      <a16:colId xmlns:a16="http://schemas.microsoft.com/office/drawing/2014/main" val="2674582958"/>
                    </a:ext>
                  </a:extLst>
                </a:gridCol>
                <a:gridCol w="1838100">
                  <a:extLst>
                    <a:ext uri="{9D8B030D-6E8A-4147-A177-3AD203B41FA5}">
                      <a16:colId xmlns:a16="http://schemas.microsoft.com/office/drawing/2014/main" val="901432438"/>
                    </a:ext>
                  </a:extLst>
                </a:gridCol>
                <a:gridCol w="1838100">
                  <a:extLst>
                    <a:ext uri="{9D8B030D-6E8A-4147-A177-3AD203B41FA5}">
                      <a16:colId xmlns:a16="http://schemas.microsoft.com/office/drawing/2014/main" val="3453586183"/>
                    </a:ext>
                  </a:extLst>
                </a:gridCol>
              </a:tblGrid>
              <a:tr h="367652">
                <a:tc>
                  <a:txBody>
                    <a:bodyPr/>
                    <a:lstStyle/>
                    <a:p>
                      <a:pPr algn="ctr">
                        <a:lnSpc>
                          <a:spcPct val="100000"/>
                        </a:lnSpc>
                      </a:pPr>
                      <a:r>
                        <a:rPr lang="en-US" sz="1800" dirty="0">
                          <a:solidFill>
                            <a:schemeClr val="bg1"/>
                          </a:solidFill>
                          <a:latin typeface="+mn-lt"/>
                        </a:rPr>
                        <a:t>Demographic Group</a:t>
                      </a:r>
                    </a:p>
                  </a:txBody>
                  <a:tcPr marT="0"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chemeClr val="accent1"/>
                    </a:solidFill>
                  </a:tcPr>
                </a:tc>
                <a:tc>
                  <a:txBody>
                    <a:bodyPr/>
                    <a:lstStyle/>
                    <a:p>
                      <a:pPr algn="ctr">
                        <a:lnSpc>
                          <a:spcPts val="2000"/>
                        </a:lnSpc>
                      </a:pPr>
                      <a:r>
                        <a:rPr lang="en-US" sz="1800" dirty="0">
                          <a:solidFill>
                            <a:schemeClr val="bg1"/>
                          </a:solidFill>
                        </a:rPr>
                        <a:t>Total Support</a:t>
                      </a:r>
                      <a:endParaRPr lang="en-US" sz="1800" dirty="0">
                        <a:solidFill>
                          <a:schemeClr val="bg1"/>
                        </a:solidFill>
                        <a:latin typeface="+mn-lt"/>
                      </a:endParaRPr>
                    </a:p>
                  </a:txBody>
                  <a:tcPr anchor="ctr">
                    <a:lnT w="12700" cap="flat" cmpd="sng" algn="ctr">
                      <a:noFill/>
                      <a:prstDash val="solid"/>
                      <a:round/>
                      <a:headEnd type="none" w="med" len="med"/>
                      <a:tailEnd type="none" w="med" len="med"/>
                    </a:lnT>
                    <a:solidFill>
                      <a:schemeClr val="accent1"/>
                    </a:solidFill>
                  </a:tcPr>
                </a:tc>
                <a:tc>
                  <a:txBody>
                    <a:bodyPr/>
                    <a:lstStyle/>
                    <a:p>
                      <a:pPr algn="ctr">
                        <a:lnSpc>
                          <a:spcPts val="2000"/>
                        </a:lnSpc>
                      </a:pPr>
                      <a:r>
                        <a:rPr lang="en-US" sz="1800" dirty="0">
                          <a:solidFill>
                            <a:schemeClr val="bg1"/>
                          </a:solidFill>
                        </a:rPr>
                        <a:t>Total Oppose</a:t>
                      </a:r>
                      <a:endParaRPr lang="en-US" sz="1800" dirty="0">
                        <a:solidFill>
                          <a:schemeClr val="bg1"/>
                        </a:solidFill>
                        <a:latin typeface="+mn-lt"/>
                      </a:endParaRPr>
                    </a:p>
                  </a:txBody>
                  <a:tcPr anchor="ctr">
                    <a:lnT w="12700" cap="flat" cmpd="sng" algn="ctr">
                      <a:noFill/>
                      <a:prstDash val="solid"/>
                      <a:round/>
                      <a:headEnd type="none" w="med" len="med"/>
                      <a:tailEnd type="none" w="med" len="med"/>
                    </a:lnT>
                    <a:solidFill>
                      <a:schemeClr val="accent4"/>
                    </a:solidFill>
                  </a:tcPr>
                </a:tc>
                <a:tc>
                  <a:txBody>
                    <a:bodyPr/>
                    <a:lstStyle/>
                    <a:p>
                      <a:pPr algn="ctr">
                        <a:lnSpc>
                          <a:spcPts val="2000"/>
                        </a:lnSpc>
                      </a:pPr>
                      <a:r>
                        <a:rPr lang="en-US" sz="1800" dirty="0">
                          <a:solidFill>
                            <a:schemeClr val="tx1"/>
                          </a:solidFill>
                        </a:rPr>
                        <a:t>Don’t Know</a:t>
                      </a:r>
                      <a:endParaRPr lang="en-US" sz="1800" dirty="0">
                        <a:solidFill>
                          <a:schemeClr val="tx1"/>
                        </a:solidFill>
                        <a:latin typeface="+mn-lt"/>
                      </a:endParaRP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accent6"/>
                    </a:solidFill>
                  </a:tcPr>
                </a:tc>
                <a:extLst>
                  <a:ext uri="{0D108BD9-81ED-4DB2-BD59-A6C34878D82A}">
                    <a16:rowId xmlns:a16="http://schemas.microsoft.com/office/drawing/2014/main" val="3529788716"/>
                  </a:ext>
                </a:extLst>
              </a:tr>
              <a:tr h="334030">
                <a:tc>
                  <a:txBody>
                    <a:bodyPr/>
                    <a:lstStyle/>
                    <a:p>
                      <a:pPr>
                        <a:lnSpc>
                          <a:spcPct val="100000"/>
                        </a:lnSpc>
                      </a:pPr>
                      <a:r>
                        <a:rPr lang="en-US" sz="1800" b="1" dirty="0">
                          <a:solidFill>
                            <a:schemeClr val="bg1"/>
                          </a:solidFill>
                          <a:latin typeface="+mn-lt"/>
                        </a:rPr>
                        <a:t>Education</a:t>
                      </a:r>
                    </a:p>
                  </a:txBody>
                  <a:tcPr marR="0" marT="0" marB="0" anchor="ctr">
                    <a:lnL w="12700" cap="flat" cmpd="sng" algn="ctr">
                      <a:noFill/>
                      <a:prstDash val="solid"/>
                      <a:round/>
                      <a:headEnd type="none" w="med" len="med"/>
                      <a:tailEnd type="none" w="med" len="med"/>
                    </a:lnL>
                    <a:lnR w="12700" cmpd="sng">
                      <a:noFill/>
                    </a:lnR>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lnSpc>
                          <a:spcPct val="100000"/>
                        </a:lnSpc>
                      </a:pPr>
                      <a:endParaRPr lang="en-US" sz="1800" dirty="0">
                        <a:latin typeface="+mn-lt"/>
                      </a:endParaRPr>
                    </a:p>
                  </a:txBody>
                  <a:tcPr marL="0" marR="0" marT="0" marB="0" anchor="ctr">
                    <a:lnL w="12700" cmpd="sng">
                      <a:noFill/>
                    </a:lnL>
                    <a:lnR w="12700" cmpd="sng">
                      <a:noFill/>
                    </a:lnR>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lnSpc>
                          <a:spcPct val="100000"/>
                        </a:lnSpc>
                      </a:pPr>
                      <a:endParaRPr lang="en-US" sz="1800" dirty="0">
                        <a:latin typeface="+mn-lt"/>
                      </a:endParaRPr>
                    </a:p>
                  </a:txBody>
                  <a:tcPr marL="0" marR="0" marT="0" marB="0" anchor="ctr">
                    <a:lnL w="12700" cmpd="sng">
                      <a:noFill/>
                    </a:lnL>
                    <a:lnR w="12700" cmpd="sng">
                      <a:noFill/>
                    </a:lnR>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lnSpc>
                          <a:spcPct val="100000"/>
                        </a:lnSpc>
                      </a:pPr>
                      <a:endParaRPr lang="en-US" sz="1800" dirty="0">
                        <a:latin typeface="+mn-lt"/>
                      </a:endParaRPr>
                    </a:p>
                  </a:txBody>
                  <a:tcPr marL="0" marR="0" marT="0" marB="0" anchor="ctr">
                    <a:lnL w="12700" cmpd="sng">
                      <a:noFill/>
                    </a:lnL>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val="908549430"/>
                  </a:ext>
                </a:extLst>
              </a:tr>
              <a:tr h="334030">
                <a:tc>
                  <a:txBody>
                    <a:bodyPr/>
                    <a:lstStyle/>
                    <a:p>
                      <a:pPr algn="l" fontAlgn="b">
                        <a:lnSpc>
                          <a:spcPct val="100000"/>
                        </a:lnSpc>
                      </a:pPr>
                      <a:r>
                        <a:rPr lang="en-US" sz="1800" b="0" i="0" u="none" strike="noStrike" dirty="0">
                          <a:solidFill>
                            <a:schemeClr val="tx1"/>
                          </a:solidFill>
                          <a:effectLst/>
                          <a:latin typeface="+mn-lt"/>
                        </a:rPr>
                        <a:t>Some College or Less</a:t>
                      </a:r>
                    </a:p>
                  </a:txBody>
                  <a:tcPr marR="0" marT="0" marB="0" anchor="ctr">
                    <a:lnL w="12700" cap="flat" cmpd="sng" algn="ctr">
                      <a:no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pPr>
                      <a:r>
                        <a:rPr lang="en-US" sz="1800" dirty="0">
                          <a:solidFill>
                            <a:schemeClr val="tx1"/>
                          </a:solidFill>
                          <a:latin typeface="+mn-lt"/>
                        </a:rPr>
                        <a:t>45%</a:t>
                      </a:r>
                    </a:p>
                  </a:txBody>
                  <a:tcPr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pPr>
                      <a:r>
                        <a:rPr lang="en-US" sz="1800" dirty="0">
                          <a:solidFill>
                            <a:schemeClr val="tx1"/>
                          </a:solidFill>
                          <a:latin typeface="+mn-lt"/>
                        </a:rPr>
                        <a:t>50%</a:t>
                      </a:r>
                    </a:p>
                  </a:txBody>
                  <a:tcPr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pPr>
                      <a:r>
                        <a:rPr lang="en-US" sz="1800" dirty="0">
                          <a:solidFill>
                            <a:schemeClr val="tx1"/>
                          </a:solidFill>
                          <a:latin typeface="+mn-lt"/>
                        </a:rPr>
                        <a:t>4%</a:t>
                      </a:r>
                    </a:p>
                  </a:txBody>
                  <a:tcPr marT="0" marB="0" anchor="ct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8182130"/>
                  </a:ext>
                </a:extLst>
              </a:tr>
              <a:tr h="334030">
                <a:tc>
                  <a:txBody>
                    <a:bodyPr/>
                    <a:lstStyle/>
                    <a:p>
                      <a:pPr algn="l" fontAlgn="b">
                        <a:lnSpc>
                          <a:spcPct val="100000"/>
                        </a:lnSpc>
                      </a:pPr>
                      <a:r>
                        <a:rPr lang="en-US" sz="1800" b="0" i="0" u="none" strike="noStrike" dirty="0">
                          <a:solidFill>
                            <a:schemeClr val="tx1"/>
                          </a:solidFill>
                          <a:effectLst/>
                          <a:latin typeface="+mn-lt"/>
                        </a:rPr>
                        <a:t>Four-year College or More</a:t>
                      </a:r>
                    </a:p>
                  </a:txBody>
                  <a:tcPr marR="0" marT="0" marB="0" anchor="ctr">
                    <a:lnL w="12700" cap="flat" cmpd="sng" algn="ctr">
                      <a:no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pPr>
                      <a:r>
                        <a:rPr lang="en-US" sz="1800" dirty="0">
                          <a:solidFill>
                            <a:schemeClr val="tx1"/>
                          </a:solidFill>
                          <a:latin typeface="+mn-lt"/>
                        </a:rPr>
                        <a:t>52%</a:t>
                      </a:r>
                    </a:p>
                  </a:txBody>
                  <a:tcPr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pPr>
                      <a:r>
                        <a:rPr lang="en-US" sz="1800" dirty="0">
                          <a:solidFill>
                            <a:schemeClr val="tx1"/>
                          </a:solidFill>
                          <a:latin typeface="+mn-lt"/>
                        </a:rPr>
                        <a:t>45%</a:t>
                      </a:r>
                    </a:p>
                  </a:txBody>
                  <a:tcPr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pPr>
                      <a:r>
                        <a:rPr lang="en-US" sz="1800" dirty="0">
                          <a:solidFill>
                            <a:schemeClr val="tx1"/>
                          </a:solidFill>
                          <a:latin typeface="+mn-lt"/>
                        </a:rPr>
                        <a:t>3%</a:t>
                      </a:r>
                    </a:p>
                  </a:txBody>
                  <a:tcPr marT="0" marB="0" anchor="ct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64964586"/>
                  </a:ext>
                </a:extLst>
              </a:tr>
              <a:tr h="334030">
                <a:tc>
                  <a:txBody>
                    <a:bodyPr/>
                    <a:lstStyle/>
                    <a:p>
                      <a:pPr algn="l" fontAlgn="b">
                        <a:lnSpc>
                          <a:spcPct val="100000"/>
                        </a:lnSpc>
                      </a:pPr>
                      <a:r>
                        <a:rPr lang="en-US" sz="1800" b="1" i="0" u="none" strike="noStrike" dirty="0">
                          <a:solidFill>
                            <a:schemeClr val="bg1"/>
                          </a:solidFill>
                          <a:effectLst/>
                          <a:latin typeface="+mn-lt"/>
                        </a:rPr>
                        <a:t>Sample County Region</a:t>
                      </a:r>
                    </a:p>
                  </a:txBody>
                  <a:tcPr marR="0" marT="0" marB="0" anchor="ctr">
                    <a:lnL w="127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lnSpc>
                          <a:spcPct val="100000"/>
                        </a:lnSpc>
                      </a:pPr>
                      <a:endParaRPr lang="en-US" sz="1800" dirty="0">
                        <a:latin typeface="+mn-lt"/>
                      </a:endParaRPr>
                    </a:p>
                  </a:txBody>
                  <a:tcPr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lnSpc>
                          <a:spcPct val="100000"/>
                        </a:lnSpc>
                      </a:pPr>
                      <a:endParaRPr lang="en-US" sz="1800" dirty="0">
                        <a:latin typeface="+mn-lt"/>
                      </a:endParaRPr>
                    </a:p>
                  </a:txBody>
                  <a:tcPr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lnSpc>
                          <a:spcPct val="100000"/>
                        </a:lnSpc>
                      </a:pPr>
                      <a:endParaRPr lang="en-US" sz="1800" dirty="0">
                        <a:latin typeface="+mn-lt"/>
                      </a:endParaRPr>
                    </a:p>
                  </a:txBody>
                  <a:tcPr marT="0" marB="0"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val="3960652305"/>
                  </a:ext>
                </a:extLst>
              </a:tr>
              <a:tr h="339829">
                <a:tc>
                  <a:txBody>
                    <a:bodyPr/>
                    <a:lstStyle/>
                    <a:p>
                      <a:pPr algn="l" fontAlgn="b"/>
                      <a:r>
                        <a:rPr lang="en-US" sz="1800" b="0" i="0" u="none" strike="noStrike" dirty="0">
                          <a:solidFill>
                            <a:srgbClr val="000000"/>
                          </a:solidFill>
                          <a:effectLst/>
                          <a:latin typeface="Calibri" panose="020F0502020204030204" pitchFamily="34" charset="0"/>
                        </a:rPr>
                        <a:t>Los Angeles County</a:t>
                      </a:r>
                    </a:p>
                  </a:txBody>
                  <a:tcPr marR="4763" marT="4763" marB="0" anchor="ctr">
                    <a:lnL w="12700" cap="flat" cmpd="sng" algn="ctr">
                      <a:no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ctr">
                        <a:lnSpc>
                          <a:spcPct val="100000"/>
                        </a:lnSpc>
                      </a:pPr>
                      <a:r>
                        <a:rPr lang="en-US" sz="1800" dirty="0">
                          <a:solidFill>
                            <a:schemeClr val="tx1"/>
                          </a:solidFill>
                          <a:latin typeface="+mn-lt"/>
                        </a:rPr>
                        <a:t>56%</a:t>
                      </a:r>
                    </a:p>
                  </a:txBody>
                  <a:tcPr marT="0" marB="0" anchor="ctr">
                    <a:lnT w="12700" cap="flat" cmpd="sng" algn="ctr">
                      <a:solidFill>
                        <a:schemeClr val="bg1"/>
                      </a:solidFill>
                      <a:prstDash val="solid"/>
                      <a:round/>
                      <a:headEnd type="none" w="med" len="med"/>
                      <a:tailEnd type="none" w="med" len="med"/>
                    </a:lnT>
                  </a:tcPr>
                </a:tc>
                <a:tc>
                  <a:txBody>
                    <a:bodyPr/>
                    <a:lstStyle/>
                    <a:p>
                      <a:pPr algn="ctr">
                        <a:lnSpc>
                          <a:spcPct val="100000"/>
                        </a:lnSpc>
                      </a:pPr>
                      <a:r>
                        <a:rPr lang="en-US" sz="1800" dirty="0">
                          <a:solidFill>
                            <a:schemeClr val="tx1"/>
                          </a:solidFill>
                          <a:latin typeface="+mn-lt"/>
                        </a:rPr>
                        <a:t>39%</a:t>
                      </a:r>
                    </a:p>
                  </a:txBody>
                  <a:tcPr marT="0" marB="0" anchor="ctr">
                    <a:lnT w="12700" cap="flat" cmpd="sng" algn="ctr">
                      <a:solidFill>
                        <a:schemeClr val="bg1"/>
                      </a:solidFill>
                      <a:prstDash val="solid"/>
                      <a:round/>
                      <a:headEnd type="none" w="med" len="med"/>
                      <a:tailEnd type="none" w="med" len="med"/>
                    </a:lnT>
                  </a:tcPr>
                </a:tc>
                <a:tc>
                  <a:txBody>
                    <a:bodyPr/>
                    <a:lstStyle/>
                    <a:p>
                      <a:pPr algn="ctr">
                        <a:lnSpc>
                          <a:spcPct val="100000"/>
                        </a:lnSpc>
                      </a:pPr>
                      <a:r>
                        <a:rPr lang="en-US" sz="1800" dirty="0">
                          <a:solidFill>
                            <a:schemeClr val="tx1"/>
                          </a:solidFill>
                          <a:latin typeface="+mn-lt"/>
                        </a:rPr>
                        <a:t>5%</a:t>
                      </a:r>
                    </a:p>
                  </a:txBody>
                  <a:tcPr marT="0" marB="0" anchor="ct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654365562"/>
                  </a:ext>
                </a:extLst>
              </a:tr>
              <a:tr h="339829">
                <a:tc>
                  <a:txBody>
                    <a:bodyPr/>
                    <a:lstStyle/>
                    <a:p>
                      <a:pPr algn="l" fontAlgn="b"/>
                      <a:r>
                        <a:rPr lang="en-US" sz="1800" b="0" i="0" u="none" strike="noStrike" dirty="0">
                          <a:solidFill>
                            <a:srgbClr val="000000"/>
                          </a:solidFill>
                          <a:effectLst/>
                          <a:latin typeface="Calibri" panose="020F0502020204030204" pitchFamily="34" charset="0"/>
                        </a:rPr>
                        <a:t>Inland Empire</a:t>
                      </a:r>
                    </a:p>
                  </a:txBody>
                  <a:tcPr marR="4763" marT="4763" marB="0" anchor="ctr">
                    <a:lnL w="12700" cap="flat" cmpd="sng" algn="ctr">
                      <a:noFill/>
                      <a:prstDash val="solid"/>
                      <a:round/>
                      <a:headEnd type="none" w="med" len="med"/>
                      <a:tailEnd type="none" w="med" len="med"/>
                    </a:lnL>
                  </a:tcPr>
                </a:tc>
                <a:tc>
                  <a:txBody>
                    <a:bodyPr/>
                    <a:lstStyle/>
                    <a:p>
                      <a:pPr algn="ctr">
                        <a:lnSpc>
                          <a:spcPct val="100000"/>
                        </a:lnSpc>
                      </a:pPr>
                      <a:r>
                        <a:rPr lang="en-US" sz="1800" dirty="0">
                          <a:solidFill>
                            <a:schemeClr val="tx1"/>
                          </a:solidFill>
                          <a:latin typeface="+mn-lt"/>
                        </a:rPr>
                        <a:t>39%</a:t>
                      </a:r>
                    </a:p>
                  </a:txBody>
                  <a:tcPr marT="0" marB="0" anchor="ctr"/>
                </a:tc>
                <a:tc>
                  <a:txBody>
                    <a:bodyPr/>
                    <a:lstStyle/>
                    <a:p>
                      <a:pPr algn="ctr">
                        <a:lnSpc>
                          <a:spcPct val="100000"/>
                        </a:lnSpc>
                      </a:pPr>
                      <a:r>
                        <a:rPr lang="en-US" sz="1800" dirty="0">
                          <a:solidFill>
                            <a:schemeClr val="tx1"/>
                          </a:solidFill>
                          <a:latin typeface="+mn-lt"/>
                        </a:rPr>
                        <a:t>58%</a:t>
                      </a:r>
                    </a:p>
                  </a:txBody>
                  <a:tcPr marT="0" marB="0" anchor="ctr"/>
                </a:tc>
                <a:tc>
                  <a:txBody>
                    <a:bodyPr/>
                    <a:lstStyle/>
                    <a:p>
                      <a:pPr algn="ctr">
                        <a:lnSpc>
                          <a:spcPct val="100000"/>
                        </a:lnSpc>
                      </a:pPr>
                      <a:r>
                        <a:rPr lang="en-US" sz="1800" dirty="0">
                          <a:solidFill>
                            <a:schemeClr val="tx1"/>
                          </a:solidFill>
                          <a:latin typeface="+mn-lt"/>
                        </a:rPr>
                        <a:t>4%</a:t>
                      </a:r>
                    </a:p>
                  </a:txBody>
                  <a:tcPr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253591636"/>
                  </a:ext>
                </a:extLst>
              </a:tr>
              <a:tr h="339829">
                <a:tc>
                  <a:txBody>
                    <a:bodyPr/>
                    <a:lstStyle/>
                    <a:p>
                      <a:pPr algn="l" fontAlgn="b"/>
                      <a:r>
                        <a:rPr lang="en-US" sz="1800" b="0" i="0" u="none" strike="noStrike" dirty="0">
                          <a:solidFill>
                            <a:srgbClr val="000000"/>
                          </a:solidFill>
                          <a:effectLst/>
                          <a:latin typeface="Calibri" panose="020F0502020204030204" pitchFamily="34" charset="0"/>
                        </a:rPr>
                        <a:t>Other LA Area</a:t>
                      </a:r>
                    </a:p>
                  </a:txBody>
                  <a:tcPr marR="4763" marT="4763" marB="0" anchor="ctr">
                    <a:lnL w="12700" cap="flat" cmpd="sng" algn="ctr">
                      <a:noFill/>
                      <a:prstDash val="solid"/>
                      <a:round/>
                      <a:headEnd type="none" w="med" len="med"/>
                      <a:tailEnd type="none" w="med" len="med"/>
                    </a:lnL>
                  </a:tcPr>
                </a:tc>
                <a:tc>
                  <a:txBody>
                    <a:bodyPr/>
                    <a:lstStyle/>
                    <a:p>
                      <a:pPr algn="ctr">
                        <a:lnSpc>
                          <a:spcPct val="100000"/>
                        </a:lnSpc>
                      </a:pPr>
                      <a:r>
                        <a:rPr lang="en-US" sz="1800" dirty="0">
                          <a:solidFill>
                            <a:schemeClr val="tx1"/>
                          </a:solidFill>
                          <a:latin typeface="+mn-lt"/>
                        </a:rPr>
                        <a:t>42%</a:t>
                      </a:r>
                    </a:p>
                  </a:txBody>
                  <a:tcPr marT="0" marB="0" anchor="ctr"/>
                </a:tc>
                <a:tc>
                  <a:txBody>
                    <a:bodyPr/>
                    <a:lstStyle/>
                    <a:p>
                      <a:pPr algn="ctr">
                        <a:lnSpc>
                          <a:spcPct val="100000"/>
                        </a:lnSpc>
                      </a:pPr>
                      <a:r>
                        <a:rPr lang="en-US" sz="1800" dirty="0">
                          <a:solidFill>
                            <a:schemeClr val="tx1"/>
                          </a:solidFill>
                          <a:latin typeface="+mn-lt"/>
                        </a:rPr>
                        <a:t>56%</a:t>
                      </a:r>
                    </a:p>
                  </a:txBody>
                  <a:tcPr marT="0" marB="0" anchor="ctr"/>
                </a:tc>
                <a:tc>
                  <a:txBody>
                    <a:bodyPr/>
                    <a:lstStyle/>
                    <a:p>
                      <a:pPr algn="ctr">
                        <a:lnSpc>
                          <a:spcPct val="100000"/>
                        </a:lnSpc>
                      </a:pPr>
                      <a:r>
                        <a:rPr lang="en-US" sz="1800" dirty="0">
                          <a:solidFill>
                            <a:schemeClr val="tx1"/>
                          </a:solidFill>
                          <a:latin typeface="+mn-lt"/>
                        </a:rPr>
                        <a:t>2%</a:t>
                      </a:r>
                    </a:p>
                  </a:txBody>
                  <a:tcPr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3957569010"/>
                  </a:ext>
                </a:extLst>
              </a:tr>
              <a:tr h="339829">
                <a:tc>
                  <a:txBody>
                    <a:bodyPr/>
                    <a:lstStyle/>
                    <a:p>
                      <a:pPr algn="l" fontAlgn="b"/>
                      <a:r>
                        <a:rPr lang="en-US" sz="1800" b="0" i="0" u="none" strike="noStrike" dirty="0">
                          <a:solidFill>
                            <a:srgbClr val="000000"/>
                          </a:solidFill>
                          <a:effectLst/>
                          <a:latin typeface="Calibri" panose="020F0502020204030204" pitchFamily="34" charset="0"/>
                        </a:rPr>
                        <a:t>Bay Area</a:t>
                      </a:r>
                    </a:p>
                  </a:txBody>
                  <a:tcPr marR="4763" marT="4763" marB="0" anchor="ctr">
                    <a:lnL w="12700" cap="flat" cmpd="sng" algn="ctr">
                      <a:noFill/>
                      <a:prstDash val="solid"/>
                      <a:round/>
                      <a:headEnd type="none" w="med" len="med"/>
                      <a:tailEnd type="none" w="med" len="med"/>
                    </a:lnL>
                  </a:tcPr>
                </a:tc>
                <a:tc>
                  <a:txBody>
                    <a:bodyPr/>
                    <a:lstStyle/>
                    <a:p>
                      <a:pPr algn="ctr">
                        <a:lnSpc>
                          <a:spcPct val="100000"/>
                        </a:lnSpc>
                      </a:pPr>
                      <a:r>
                        <a:rPr lang="en-US" sz="1800" dirty="0">
                          <a:solidFill>
                            <a:schemeClr val="tx1"/>
                          </a:solidFill>
                          <a:latin typeface="+mn-lt"/>
                        </a:rPr>
                        <a:t>47%</a:t>
                      </a:r>
                    </a:p>
                  </a:txBody>
                  <a:tcPr marT="0" marB="0" anchor="ctr"/>
                </a:tc>
                <a:tc>
                  <a:txBody>
                    <a:bodyPr/>
                    <a:lstStyle/>
                    <a:p>
                      <a:pPr algn="ctr">
                        <a:lnSpc>
                          <a:spcPct val="100000"/>
                        </a:lnSpc>
                      </a:pPr>
                      <a:r>
                        <a:rPr lang="en-US" sz="1800" dirty="0">
                          <a:solidFill>
                            <a:schemeClr val="tx1"/>
                          </a:solidFill>
                          <a:latin typeface="+mn-lt"/>
                        </a:rPr>
                        <a:t>50%</a:t>
                      </a:r>
                    </a:p>
                  </a:txBody>
                  <a:tcPr marT="0" marB="0" anchor="ctr"/>
                </a:tc>
                <a:tc>
                  <a:txBody>
                    <a:bodyPr/>
                    <a:lstStyle/>
                    <a:p>
                      <a:pPr algn="ctr">
                        <a:lnSpc>
                          <a:spcPct val="100000"/>
                        </a:lnSpc>
                      </a:pPr>
                      <a:r>
                        <a:rPr lang="en-US" sz="1800" dirty="0">
                          <a:solidFill>
                            <a:schemeClr val="tx1"/>
                          </a:solidFill>
                          <a:latin typeface="+mn-lt"/>
                        </a:rPr>
                        <a:t>3%</a:t>
                      </a:r>
                    </a:p>
                  </a:txBody>
                  <a:tcPr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36944612"/>
                  </a:ext>
                </a:extLst>
              </a:tr>
              <a:tr h="339829">
                <a:tc>
                  <a:txBody>
                    <a:bodyPr/>
                    <a:lstStyle/>
                    <a:p>
                      <a:pPr algn="l" fontAlgn="b"/>
                      <a:r>
                        <a:rPr lang="en-US" sz="1800" b="0" i="0" u="none" strike="noStrike" dirty="0">
                          <a:solidFill>
                            <a:srgbClr val="000000"/>
                          </a:solidFill>
                          <a:effectLst/>
                          <a:latin typeface="Calibri" panose="020F0502020204030204" pitchFamily="34" charset="0"/>
                        </a:rPr>
                        <a:t>San Diego</a:t>
                      </a:r>
                    </a:p>
                  </a:txBody>
                  <a:tcPr marR="4763" marT="4763" marB="0" anchor="ctr">
                    <a:lnL w="12700" cap="flat" cmpd="sng" algn="ctr">
                      <a:noFill/>
                      <a:prstDash val="solid"/>
                      <a:round/>
                      <a:headEnd type="none" w="med" len="med"/>
                      <a:tailEnd type="none" w="med" len="med"/>
                    </a:lnL>
                  </a:tcPr>
                </a:tc>
                <a:tc>
                  <a:txBody>
                    <a:bodyPr/>
                    <a:lstStyle/>
                    <a:p>
                      <a:pPr algn="ctr">
                        <a:lnSpc>
                          <a:spcPct val="100000"/>
                        </a:lnSpc>
                      </a:pPr>
                      <a:r>
                        <a:rPr lang="en-US" sz="1800" dirty="0">
                          <a:solidFill>
                            <a:schemeClr val="tx1"/>
                          </a:solidFill>
                          <a:latin typeface="+mn-lt"/>
                        </a:rPr>
                        <a:t>51%</a:t>
                      </a:r>
                    </a:p>
                  </a:txBody>
                  <a:tcPr marT="0" marB="0" anchor="ctr"/>
                </a:tc>
                <a:tc>
                  <a:txBody>
                    <a:bodyPr/>
                    <a:lstStyle/>
                    <a:p>
                      <a:pPr algn="ctr">
                        <a:lnSpc>
                          <a:spcPct val="100000"/>
                        </a:lnSpc>
                      </a:pPr>
                      <a:r>
                        <a:rPr lang="en-US" sz="1800" dirty="0">
                          <a:solidFill>
                            <a:schemeClr val="tx1"/>
                          </a:solidFill>
                          <a:latin typeface="+mn-lt"/>
                        </a:rPr>
                        <a:t>47%</a:t>
                      </a:r>
                    </a:p>
                  </a:txBody>
                  <a:tcPr marT="0" marB="0" anchor="ctr"/>
                </a:tc>
                <a:tc>
                  <a:txBody>
                    <a:bodyPr/>
                    <a:lstStyle/>
                    <a:p>
                      <a:pPr algn="ctr">
                        <a:lnSpc>
                          <a:spcPct val="100000"/>
                        </a:lnSpc>
                      </a:pPr>
                      <a:r>
                        <a:rPr lang="en-US" sz="1800" dirty="0">
                          <a:solidFill>
                            <a:schemeClr val="tx1"/>
                          </a:solidFill>
                          <a:latin typeface="+mn-lt"/>
                        </a:rPr>
                        <a:t>3%</a:t>
                      </a:r>
                    </a:p>
                  </a:txBody>
                  <a:tcPr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3872831302"/>
                  </a:ext>
                </a:extLst>
              </a:tr>
              <a:tr h="339829">
                <a:tc>
                  <a:txBody>
                    <a:bodyPr/>
                    <a:lstStyle/>
                    <a:p>
                      <a:pPr algn="l" fontAlgn="b"/>
                      <a:r>
                        <a:rPr lang="en-US" sz="1800" b="0" i="0" u="none" strike="noStrike">
                          <a:solidFill>
                            <a:srgbClr val="000000"/>
                          </a:solidFill>
                          <a:effectLst/>
                          <a:latin typeface="Calibri" panose="020F0502020204030204" pitchFamily="34" charset="0"/>
                        </a:rPr>
                        <a:t>Sacramento/Rural North</a:t>
                      </a:r>
                    </a:p>
                  </a:txBody>
                  <a:tcPr marR="4763" marT="4763" marB="0" anchor="ctr">
                    <a:lnL w="12700" cap="flat" cmpd="sng" algn="ctr">
                      <a:noFill/>
                      <a:prstDash val="solid"/>
                      <a:round/>
                      <a:headEnd type="none" w="med" len="med"/>
                      <a:tailEnd type="none" w="med" len="med"/>
                    </a:lnL>
                  </a:tcPr>
                </a:tc>
                <a:tc>
                  <a:txBody>
                    <a:bodyPr/>
                    <a:lstStyle/>
                    <a:p>
                      <a:pPr algn="ctr">
                        <a:lnSpc>
                          <a:spcPct val="100000"/>
                        </a:lnSpc>
                      </a:pPr>
                      <a:r>
                        <a:rPr lang="en-US" sz="1800" dirty="0">
                          <a:solidFill>
                            <a:schemeClr val="tx1"/>
                          </a:solidFill>
                          <a:latin typeface="+mn-lt"/>
                        </a:rPr>
                        <a:t>47%</a:t>
                      </a:r>
                    </a:p>
                  </a:txBody>
                  <a:tcPr marT="0" marB="0" anchor="ctr"/>
                </a:tc>
                <a:tc>
                  <a:txBody>
                    <a:bodyPr/>
                    <a:lstStyle/>
                    <a:p>
                      <a:pPr algn="ctr">
                        <a:lnSpc>
                          <a:spcPct val="100000"/>
                        </a:lnSpc>
                      </a:pPr>
                      <a:r>
                        <a:rPr lang="en-US" sz="1800" dirty="0">
                          <a:solidFill>
                            <a:schemeClr val="tx1"/>
                          </a:solidFill>
                          <a:latin typeface="+mn-lt"/>
                        </a:rPr>
                        <a:t>47%</a:t>
                      </a:r>
                    </a:p>
                  </a:txBody>
                  <a:tcPr marT="0" marB="0" anchor="ctr"/>
                </a:tc>
                <a:tc>
                  <a:txBody>
                    <a:bodyPr/>
                    <a:lstStyle/>
                    <a:p>
                      <a:pPr algn="ctr">
                        <a:lnSpc>
                          <a:spcPct val="100000"/>
                        </a:lnSpc>
                      </a:pPr>
                      <a:r>
                        <a:rPr lang="en-US" sz="1800" dirty="0">
                          <a:solidFill>
                            <a:schemeClr val="tx1"/>
                          </a:solidFill>
                          <a:latin typeface="+mn-lt"/>
                        </a:rPr>
                        <a:t>6%</a:t>
                      </a:r>
                    </a:p>
                  </a:txBody>
                  <a:tcPr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472988926"/>
                  </a:ext>
                </a:extLst>
              </a:tr>
              <a:tr h="339829">
                <a:tc>
                  <a:txBody>
                    <a:bodyPr/>
                    <a:lstStyle/>
                    <a:p>
                      <a:pPr algn="l" fontAlgn="b"/>
                      <a:r>
                        <a:rPr lang="en-US" sz="1800" b="0" i="0" u="none" strike="noStrike">
                          <a:solidFill>
                            <a:srgbClr val="000000"/>
                          </a:solidFill>
                          <a:effectLst/>
                          <a:latin typeface="Calibri" panose="020F0502020204030204" pitchFamily="34" charset="0"/>
                        </a:rPr>
                        <a:t>Kern County</a:t>
                      </a:r>
                    </a:p>
                  </a:txBody>
                  <a:tcPr marR="4763" marT="4763" marB="0" anchor="ctr">
                    <a:lnL w="12700" cap="flat" cmpd="sng" algn="ctr">
                      <a:noFill/>
                      <a:prstDash val="solid"/>
                      <a:round/>
                      <a:headEnd type="none" w="med" len="med"/>
                      <a:tailEnd type="none" w="med" len="med"/>
                    </a:lnL>
                  </a:tcPr>
                </a:tc>
                <a:tc>
                  <a:txBody>
                    <a:bodyPr/>
                    <a:lstStyle/>
                    <a:p>
                      <a:pPr algn="ctr">
                        <a:lnSpc>
                          <a:spcPct val="100000"/>
                        </a:lnSpc>
                      </a:pPr>
                      <a:r>
                        <a:rPr lang="en-US" sz="1800" dirty="0">
                          <a:solidFill>
                            <a:schemeClr val="tx1"/>
                          </a:solidFill>
                          <a:latin typeface="+mn-lt"/>
                        </a:rPr>
                        <a:t>39%</a:t>
                      </a:r>
                    </a:p>
                  </a:txBody>
                  <a:tcPr marT="0" marB="0" anchor="ctr"/>
                </a:tc>
                <a:tc>
                  <a:txBody>
                    <a:bodyPr/>
                    <a:lstStyle/>
                    <a:p>
                      <a:pPr algn="ctr">
                        <a:lnSpc>
                          <a:spcPct val="100000"/>
                        </a:lnSpc>
                      </a:pPr>
                      <a:r>
                        <a:rPr lang="en-US" sz="1800" dirty="0">
                          <a:solidFill>
                            <a:schemeClr val="tx1"/>
                          </a:solidFill>
                          <a:latin typeface="+mn-lt"/>
                        </a:rPr>
                        <a:t>58%</a:t>
                      </a:r>
                    </a:p>
                  </a:txBody>
                  <a:tcPr marT="0" marB="0" anchor="ctr"/>
                </a:tc>
                <a:tc>
                  <a:txBody>
                    <a:bodyPr/>
                    <a:lstStyle/>
                    <a:p>
                      <a:pPr algn="ctr">
                        <a:lnSpc>
                          <a:spcPct val="100000"/>
                        </a:lnSpc>
                      </a:pPr>
                      <a:r>
                        <a:rPr lang="en-US" sz="1800" dirty="0">
                          <a:solidFill>
                            <a:schemeClr val="tx1"/>
                          </a:solidFill>
                          <a:latin typeface="+mn-lt"/>
                        </a:rPr>
                        <a:t>3%</a:t>
                      </a:r>
                    </a:p>
                  </a:txBody>
                  <a:tcPr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507642274"/>
                  </a:ext>
                </a:extLst>
              </a:tr>
              <a:tr h="339829">
                <a:tc>
                  <a:txBody>
                    <a:bodyPr/>
                    <a:lstStyle/>
                    <a:p>
                      <a:pPr algn="l" fontAlgn="b"/>
                      <a:r>
                        <a:rPr lang="en-US" sz="1800" b="0" i="0" u="none" strike="noStrike">
                          <a:solidFill>
                            <a:srgbClr val="000000"/>
                          </a:solidFill>
                          <a:effectLst/>
                          <a:latin typeface="Calibri" panose="020F0502020204030204" pitchFamily="34" charset="0"/>
                        </a:rPr>
                        <a:t>Central Coast</a:t>
                      </a:r>
                    </a:p>
                  </a:txBody>
                  <a:tcPr marR="4763" marT="4763" marB="0" anchor="ctr">
                    <a:lnL w="12700" cap="flat" cmpd="sng" algn="ctr">
                      <a:no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pPr algn="ctr">
                        <a:lnSpc>
                          <a:spcPct val="100000"/>
                        </a:lnSpc>
                      </a:pPr>
                      <a:r>
                        <a:rPr lang="en-US" sz="1800" dirty="0">
                          <a:solidFill>
                            <a:schemeClr val="tx1"/>
                          </a:solidFill>
                          <a:latin typeface="+mn-lt"/>
                        </a:rPr>
                        <a:t>53%</a:t>
                      </a:r>
                    </a:p>
                  </a:txBody>
                  <a:tcPr marT="0" marB="0" anchor="ctr">
                    <a:lnB w="12700" cap="flat" cmpd="sng" algn="ctr">
                      <a:solidFill>
                        <a:schemeClr val="bg1"/>
                      </a:solidFill>
                      <a:prstDash val="solid"/>
                      <a:round/>
                      <a:headEnd type="none" w="med" len="med"/>
                      <a:tailEnd type="none" w="med" len="med"/>
                    </a:lnB>
                  </a:tcPr>
                </a:tc>
                <a:tc>
                  <a:txBody>
                    <a:bodyPr/>
                    <a:lstStyle/>
                    <a:p>
                      <a:pPr algn="ctr">
                        <a:lnSpc>
                          <a:spcPct val="100000"/>
                        </a:lnSpc>
                      </a:pPr>
                      <a:r>
                        <a:rPr lang="en-US" sz="1800" dirty="0">
                          <a:solidFill>
                            <a:schemeClr val="tx1"/>
                          </a:solidFill>
                          <a:latin typeface="+mn-lt"/>
                        </a:rPr>
                        <a:t>45%</a:t>
                      </a:r>
                    </a:p>
                  </a:txBody>
                  <a:tcPr marT="0" marB="0" anchor="ctr">
                    <a:lnB w="12700" cap="flat" cmpd="sng" algn="ctr">
                      <a:solidFill>
                        <a:schemeClr val="bg1"/>
                      </a:solidFill>
                      <a:prstDash val="solid"/>
                      <a:round/>
                      <a:headEnd type="none" w="med" len="med"/>
                      <a:tailEnd type="none" w="med" len="med"/>
                    </a:lnB>
                  </a:tcPr>
                </a:tc>
                <a:tc>
                  <a:txBody>
                    <a:bodyPr/>
                    <a:lstStyle/>
                    <a:p>
                      <a:pPr algn="ctr">
                        <a:lnSpc>
                          <a:spcPct val="100000"/>
                        </a:lnSpc>
                      </a:pPr>
                      <a:r>
                        <a:rPr lang="en-US" sz="1800" dirty="0">
                          <a:solidFill>
                            <a:schemeClr val="tx1"/>
                          </a:solidFill>
                          <a:latin typeface="+mn-lt"/>
                        </a:rPr>
                        <a:t>3%</a:t>
                      </a:r>
                    </a:p>
                  </a:txBody>
                  <a:tcPr marT="0" marB="0" anchor="ct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21914945"/>
                  </a:ext>
                </a:extLst>
              </a:tr>
              <a:tr h="339829">
                <a:tc>
                  <a:txBody>
                    <a:bodyPr/>
                    <a:lstStyle/>
                    <a:p>
                      <a:pPr algn="l" fontAlgn="b"/>
                      <a:r>
                        <a:rPr lang="en-US" sz="1800" b="0" i="0" u="none" strike="noStrike" dirty="0">
                          <a:solidFill>
                            <a:srgbClr val="000000"/>
                          </a:solidFill>
                          <a:effectLst/>
                          <a:latin typeface="Calibri" panose="020F0502020204030204" pitchFamily="34" charset="0"/>
                        </a:rPr>
                        <a:t>Core Central Valley</a:t>
                      </a:r>
                    </a:p>
                  </a:txBody>
                  <a:tcPr marR="4763" marT="4763" marB="0" anchor="ctr">
                    <a:lnL w="12700" cap="flat" cmpd="sng" algn="ctr">
                      <a:no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ctr">
                        <a:lnSpc>
                          <a:spcPct val="100000"/>
                        </a:lnSpc>
                      </a:pPr>
                      <a:r>
                        <a:rPr lang="en-US" sz="1800" dirty="0">
                          <a:solidFill>
                            <a:schemeClr val="tx1"/>
                          </a:solidFill>
                          <a:latin typeface="+mn-lt"/>
                        </a:rPr>
                        <a:t>47%</a:t>
                      </a:r>
                    </a:p>
                  </a:txBody>
                  <a:tcPr marT="0" marB="0" anchor="ctr">
                    <a:lnT w="12700" cap="flat" cmpd="sng" algn="ctr">
                      <a:solidFill>
                        <a:schemeClr val="bg1"/>
                      </a:solidFill>
                      <a:prstDash val="solid"/>
                      <a:round/>
                      <a:headEnd type="none" w="med" len="med"/>
                      <a:tailEnd type="none" w="med" len="med"/>
                    </a:lnT>
                  </a:tcPr>
                </a:tc>
                <a:tc>
                  <a:txBody>
                    <a:bodyPr/>
                    <a:lstStyle/>
                    <a:p>
                      <a:pPr algn="ctr">
                        <a:lnSpc>
                          <a:spcPct val="100000"/>
                        </a:lnSpc>
                      </a:pPr>
                      <a:r>
                        <a:rPr lang="en-US" sz="1800" dirty="0">
                          <a:solidFill>
                            <a:schemeClr val="tx1"/>
                          </a:solidFill>
                          <a:latin typeface="+mn-lt"/>
                        </a:rPr>
                        <a:t>51%</a:t>
                      </a:r>
                    </a:p>
                  </a:txBody>
                  <a:tcPr marT="0" marB="0" anchor="ctr">
                    <a:lnT w="12700" cap="flat" cmpd="sng" algn="ctr">
                      <a:solidFill>
                        <a:schemeClr val="bg1"/>
                      </a:solidFill>
                      <a:prstDash val="solid"/>
                      <a:round/>
                      <a:headEnd type="none" w="med" len="med"/>
                      <a:tailEnd type="none" w="med" len="med"/>
                    </a:lnT>
                  </a:tcPr>
                </a:tc>
                <a:tc>
                  <a:txBody>
                    <a:bodyPr/>
                    <a:lstStyle/>
                    <a:p>
                      <a:pPr algn="ctr">
                        <a:lnSpc>
                          <a:spcPct val="100000"/>
                        </a:lnSpc>
                      </a:pPr>
                      <a:r>
                        <a:rPr lang="en-US" sz="1800" dirty="0">
                          <a:solidFill>
                            <a:schemeClr val="tx1"/>
                          </a:solidFill>
                          <a:latin typeface="+mn-lt"/>
                        </a:rPr>
                        <a:t>2%</a:t>
                      </a:r>
                    </a:p>
                  </a:txBody>
                  <a:tcPr marT="0" marB="0" anchor="ct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456084315"/>
                  </a:ext>
                </a:extLst>
              </a:tr>
            </a:tbl>
          </a:graphicData>
        </a:graphic>
      </p:graphicFrame>
    </p:spTree>
    <p:extLst>
      <p:ext uri="{BB962C8B-B14F-4D97-AF65-F5344CB8AC3E}">
        <p14:creationId xmlns:p14="http://schemas.microsoft.com/office/powerpoint/2010/main" val="36138363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9CCC215-ADC1-4E2F-8476-BDA148AE2ADD}"/>
              </a:ext>
            </a:extLst>
          </p:cNvPr>
          <p:cNvSpPr>
            <a:spLocks noGrp="1"/>
          </p:cNvSpPr>
          <p:nvPr>
            <p:ph type="body" sz="quarter" idx="10"/>
          </p:nvPr>
        </p:nvSpPr>
        <p:spPr/>
        <p:txBody>
          <a:bodyPr/>
          <a:lstStyle/>
          <a:p>
            <a:r>
              <a:rPr lang="en-US" dirty="0"/>
              <a:t>Q10.</a:t>
            </a:r>
          </a:p>
        </p:txBody>
      </p:sp>
      <p:graphicFrame>
        <p:nvGraphicFramePr>
          <p:cNvPr id="4" name="Chart 3"/>
          <p:cNvGraphicFramePr/>
          <p:nvPr>
            <p:extLst>
              <p:ext uri="{D42A27DB-BD31-4B8C-83A1-F6EECF244321}">
                <p14:modId xmlns:p14="http://schemas.microsoft.com/office/powerpoint/2010/main" val="1715900092"/>
              </p:ext>
            </p:extLst>
          </p:nvPr>
        </p:nvGraphicFramePr>
        <p:xfrm>
          <a:off x="457199" y="2211397"/>
          <a:ext cx="9029701" cy="41894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475506657"/>
              </p:ext>
            </p:extLst>
          </p:nvPr>
        </p:nvGraphicFramePr>
        <p:xfrm>
          <a:off x="7855591" y="2200495"/>
          <a:ext cx="1291390" cy="3609755"/>
        </p:xfrm>
        <a:graphic>
          <a:graphicData uri="http://schemas.openxmlformats.org/drawingml/2006/table">
            <a:tbl>
              <a:tblPr>
                <a:tableStyleId>{5C22544A-7EE6-4342-B048-85BDC9FD1C3A}</a:tableStyleId>
              </a:tblPr>
              <a:tblGrid>
                <a:gridCol w="1291390">
                  <a:extLst>
                    <a:ext uri="{9D8B030D-6E8A-4147-A177-3AD203B41FA5}">
                      <a16:colId xmlns:a16="http://schemas.microsoft.com/office/drawing/2014/main" val="20000"/>
                    </a:ext>
                  </a:extLst>
                </a:gridCol>
              </a:tblGrid>
              <a:tr h="267429">
                <a:tc>
                  <a:txBody>
                    <a:bodyPr/>
                    <a:lstStyle/>
                    <a:p>
                      <a:pPr algn="ctr" fontAlgn="b"/>
                      <a:r>
                        <a:rPr lang="en-US" sz="1800" b="1" i="0" u="none" strike="noStrike" dirty="0">
                          <a:solidFill>
                            <a:srgbClr val="000000"/>
                          </a:solidFill>
                          <a:effectLst/>
                          <a:latin typeface="Calibri" panose="020F0502020204030204" pitchFamily="34" charset="0"/>
                        </a:rPr>
                        <a:t>Difference</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25572">
                <a:tc>
                  <a:txBody>
                    <a:bodyPr/>
                    <a:lstStyle/>
                    <a:p>
                      <a:pPr algn="ctr" fontAlgn="b"/>
                      <a:r>
                        <a:rPr lang="en-US" sz="1800" b="1" i="0" u="none" strike="noStrike" dirty="0">
                          <a:solidFill>
                            <a:schemeClr val="accent1"/>
                          </a:solidFill>
                          <a:effectLst/>
                          <a:latin typeface="Calibri" panose="020F0502020204030204" pitchFamily="34" charset="0"/>
                        </a:rPr>
                        <a:t>+3%</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904875">
                <a:tc>
                  <a:txBody>
                    <a:bodyPr/>
                    <a:lstStyle/>
                    <a:p>
                      <a:pPr algn="ctr" fontAlgn="b"/>
                      <a:r>
                        <a:rPr lang="en-US" sz="1800" b="1" i="0" u="none" strike="noStrike" dirty="0">
                          <a:solidFill>
                            <a:schemeClr val="accent1"/>
                          </a:solidFill>
                          <a:effectLst/>
                          <a:latin typeface="Calibri" panose="020F0502020204030204" pitchFamily="34" charset="0"/>
                        </a:rPr>
                        <a:t>+7%</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904875">
                <a:tc>
                  <a:txBody>
                    <a:bodyPr/>
                    <a:lstStyle/>
                    <a:p>
                      <a:pPr algn="ctr" fontAlgn="b"/>
                      <a:r>
                        <a:rPr lang="en-US" sz="1800" b="1" i="0" u="none" strike="noStrike" dirty="0">
                          <a:solidFill>
                            <a:schemeClr val="accent1"/>
                          </a:solidFill>
                          <a:effectLst/>
                          <a:latin typeface="Calibri" panose="020F0502020204030204" pitchFamily="34" charset="0"/>
                        </a:rPr>
                        <a:t>+19%</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895350">
                <a:tc>
                  <a:txBody>
                    <a:bodyPr/>
                    <a:lstStyle/>
                    <a:p>
                      <a:pPr algn="ctr" fontAlgn="b"/>
                      <a:r>
                        <a:rPr lang="en-US" sz="1800" b="1" i="0" u="none" strike="noStrike" dirty="0">
                          <a:solidFill>
                            <a:schemeClr val="accent1"/>
                          </a:solidFill>
                          <a:effectLst/>
                          <a:latin typeface="Calibri" panose="020F0502020204030204" pitchFamily="34" charset="0"/>
                        </a:rPr>
                        <a:t>+27%</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7" name="Title 6">
            <a:extLst>
              <a:ext uri="{FF2B5EF4-FFF2-40B4-BE49-F238E27FC236}">
                <a16:creationId xmlns:a16="http://schemas.microsoft.com/office/drawing/2014/main" id="{922FAF48-F198-A465-B846-A40CDCB8077E}"/>
              </a:ext>
            </a:extLst>
          </p:cNvPr>
          <p:cNvSpPr>
            <a:spLocks noGrp="1"/>
          </p:cNvSpPr>
          <p:nvPr>
            <p:ph type="title"/>
          </p:nvPr>
        </p:nvSpPr>
        <p:spPr>
          <a:xfrm>
            <a:off x="1073148" y="177919"/>
            <a:ext cx="6997702" cy="1118329"/>
          </a:xfrm>
        </p:spPr>
        <p:txBody>
          <a:bodyPr>
            <a:noAutofit/>
          </a:bodyPr>
          <a:lstStyle/>
          <a:p>
            <a:r>
              <a:rPr lang="en-US" sz="3200" dirty="0"/>
              <a:t>A majority is willing to pay as much as $100 per year to fund these services.</a:t>
            </a:r>
          </a:p>
        </p:txBody>
      </p:sp>
      <p:sp>
        <p:nvSpPr>
          <p:cNvPr id="9" name="TextBox 8">
            <a:extLst>
              <a:ext uri="{FF2B5EF4-FFF2-40B4-BE49-F238E27FC236}">
                <a16:creationId xmlns:a16="http://schemas.microsoft.com/office/drawing/2014/main" id="{A2B7EBAF-3655-1B0A-337D-AF569B2A373D}"/>
              </a:ext>
            </a:extLst>
          </p:cNvPr>
          <p:cNvSpPr txBox="1"/>
          <p:nvPr/>
        </p:nvSpPr>
        <p:spPr>
          <a:xfrm>
            <a:off x="495299" y="1171362"/>
            <a:ext cx="8153401" cy="877163"/>
          </a:xfrm>
          <a:prstGeom prst="rect">
            <a:avLst/>
          </a:prstGeom>
          <a:noFill/>
        </p:spPr>
        <p:txBody>
          <a:bodyPr wrap="square">
            <a:spAutoFit/>
          </a:bodyPr>
          <a:lstStyle/>
          <a:p>
            <a:pPr algn="ctr"/>
            <a:r>
              <a:rPr lang="en-US" sz="1700" i="1" dirty="0">
                <a:effectLst/>
                <a:latin typeface="+mj-lt"/>
                <a:ea typeface="Times New Roman" panose="02020603050405020304" pitchFamily="18" charset="0"/>
                <a:cs typeface="Times New Roman" panose="02020603050405020304" pitchFamily="18" charset="0"/>
              </a:rPr>
              <a:t>Would you be</a:t>
            </a:r>
            <a:r>
              <a:rPr lang="en-US" sz="1700" b="1" i="1" dirty="0">
                <a:effectLst/>
                <a:latin typeface="+mj-lt"/>
                <a:ea typeface="Times New Roman" panose="02020603050405020304" pitchFamily="18" charset="0"/>
                <a:cs typeface="Times New Roman" panose="02020603050405020304" pitchFamily="18" charset="0"/>
              </a:rPr>
              <a:t> </a:t>
            </a:r>
            <a:r>
              <a:rPr lang="en-US" sz="1700" i="1" dirty="0">
                <a:effectLst/>
                <a:latin typeface="+mj-lt"/>
                <a:ea typeface="Times New Roman" panose="02020603050405020304" pitchFamily="18" charset="0"/>
                <a:cs typeface="Times New Roman" panose="02020603050405020304" pitchFamily="18" charset="0"/>
              </a:rPr>
              <a:t>willing to pay </a:t>
            </a:r>
            <a:r>
              <a:rPr lang="en-US" sz="1700" b="1" i="1" dirty="0">
                <a:effectLst/>
                <a:latin typeface="+mj-lt"/>
                <a:ea typeface="Times New Roman" panose="02020603050405020304" pitchFamily="18" charset="0"/>
                <a:cs typeface="Times New Roman" panose="02020603050405020304" pitchFamily="18" charset="0"/>
              </a:rPr>
              <a:t>_____ </a:t>
            </a:r>
            <a:r>
              <a:rPr lang="en-US" sz="1700" i="1" dirty="0">
                <a:effectLst/>
                <a:latin typeface="+mj-lt"/>
                <a:ea typeface="Times New Roman" panose="02020603050405020304" pitchFamily="18" charset="0"/>
                <a:cs typeface="Times New Roman" panose="02020603050405020304" pitchFamily="18" charset="0"/>
              </a:rPr>
              <a:t>more in taxes for (</a:t>
            </a:r>
            <a:r>
              <a:rPr lang="en-US" sz="1700" b="1" i="1" dirty="0">
                <a:effectLst/>
                <a:latin typeface="+mj-lt"/>
                <a:ea typeface="Times New Roman" panose="02020603050405020304" pitchFamily="18" charset="0"/>
                <a:cs typeface="Times New Roman" panose="02020603050405020304" pitchFamily="18" charset="0"/>
              </a:rPr>
              <a:t>SPLIT SAMPLE A:</a:t>
            </a:r>
            <a:r>
              <a:rPr lang="en-US" sz="1700" i="1" dirty="0">
                <a:effectLst/>
                <a:latin typeface="+mj-lt"/>
                <a:ea typeface="Times New Roman" panose="02020603050405020304" pitchFamily="18" charset="0"/>
                <a:cs typeface="Times New Roman" panose="02020603050405020304" pitchFamily="18" charset="0"/>
              </a:rPr>
              <a:t> childcare, preschool, and other early childhood services) (</a:t>
            </a:r>
            <a:r>
              <a:rPr lang="en-US" sz="1700" b="1" i="1" dirty="0">
                <a:effectLst/>
                <a:latin typeface="+mj-lt"/>
                <a:ea typeface="Times New Roman" panose="02020603050405020304" pitchFamily="18" charset="0"/>
                <a:cs typeface="Times New Roman" panose="02020603050405020304" pitchFamily="18" charset="0"/>
              </a:rPr>
              <a:t>SPLIT SAMPLE B:</a:t>
            </a:r>
            <a:r>
              <a:rPr lang="en-US" sz="1700" i="1" dirty="0">
                <a:effectLst/>
                <a:latin typeface="+mj-lt"/>
                <a:ea typeface="Times New Roman" panose="02020603050405020304" pitchFamily="18" charset="0"/>
                <a:cs typeface="Times New Roman" panose="02020603050405020304" pitchFamily="18" charset="0"/>
              </a:rPr>
              <a:t> programs and services to support the development of children of all ages) in your community? </a:t>
            </a:r>
            <a:endParaRPr lang="en-US" sz="1700" i="1" dirty="0">
              <a:latin typeface="+mj-lt"/>
            </a:endParaRPr>
          </a:p>
        </p:txBody>
      </p:sp>
    </p:spTree>
    <p:extLst>
      <p:ext uri="{BB962C8B-B14F-4D97-AF65-F5344CB8AC3E}">
        <p14:creationId xmlns:p14="http://schemas.microsoft.com/office/powerpoint/2010/main" val="32064776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A7EE8BA-6626-4705-973D-E9D63A4C7BF8}"/>
              </a:ext>
            </a:extLst>
          </p:cNvPr>
          <p:cNvSpPr>
            <a:spLocks noGrp="1"/>
          </p:cNvSpPr>
          <p:nvPr>
            <p:ph type="body" sz="quarter" idx="10"/>
          </p:nvPr>
        </p:nvSpPr>
        <p:spPr/>
        <p:txBody>
          <a:bodyPr/>
          <a:lstStyle/>
          <a:p>
            <a:r>
              <a:rPr lang="en-US" dirty="0"/>
              <a:t>Q10. </a:t>
            </a:r>
            <a:r>
              <a:rPr lang="en-US" sz="1000" i="1" dirty="0">
                <a:effectLst/>
                <a:latin typeface="+mj-lt"/>
                <a:ea typeface="Times New Roman" panose="02020603050405020304" pitchFamily="18" charset="0"/>
                <a:cs typeface="Times New Roman" panose="02020603050405020304" pitchFamily="18" charset="0"/>
              </a:rPr>
              <a:t>Would you be</a:t>
            </a:r>
            <a:r>
              <a:rPr lang="en-US" sz="1000" b="1" i="1" dirty="0">
                <a:effectLst/>
                <a:latin typeface="+mj-lt"/>
                <a:ea typeface="Times New Roman" panose="02020603050405020304" pitchFamily="18" charset="0"/>
                <a:cs typeface="Times New Roman" panose="02020603050405020304" pitchFamily="18" charset="0"/>
              </a:rPr>
              <a:t> </a:t>
            </a:r>
            <a:r>
              <a:rPr lang="en-US" sz="1000" i="1" dirty="0">
                <a:effectLst/>
                <a:latin typeface="+mj-lt"/>
                <a:ea typeface="Times New Roman" panose="02020603050405020304" pitchFamily="18" charset="0"/>
                <a:cs typeface="Times New Roman" panose="02020603050405020304" pitchFamily="18" charset="0"/>
              </a:rPr>
              <a:t>willing to pay </a:t>
            </a:r>
            <a:r>
              <a:rPr lang="en-US" sz="1000" b="1" i="1" dirty="0">
                <a:effectLst/>
                <a:latin typeface="+mj-lt"/>
                <a:ea typeface="Times New Roman" panose="02020603050405020304" pitchFamily="18" charset="0"/>
                <a:cs typeface="Times New Roman" panose="02020603050405020304" pitchFamily="18" charset="0"/>
              </a:rPr>
              <a:t>_____ </a:t>
            </a:r>
            <a:r>
              <a:rPr lang="en-US" sz="1000" i="1" dirty="0">
                <a:effectLst/>
                <a:latin typeface="+mj-lt"/>
                <a:ea typeface="Times New Roman" panose="02020603050405020304" pitchFamily="18" charset="0"/>
                <a:cs typeface="Times New Roman" panose="02020603050405020304" pitchFamily="18" charset="0"/>
              </a:rPr>
              <a:t>more in taxes for (</a:t>
            </a:r>
            <a:r>
              <a:rPr lang="en-US" sz="1000" b="1" i="1" dirty="0">
                <a:effectLst/>
                <a:latin typeface="+mj-lt"/>
                <a:ea typeface="Times New Roman" panose="02020603050405020304" pitchFamily="18" charset="0"/>
                <a:cs typeface="Times New Roman" panose="02020603050405020304" pitchFamily="18" charset="0"/>
              </a:rPr>
              <a:t>SPLIT SAMPLE A:</a:t>
            </a:r>
            <a:r>
              <a:rPr lang="en-US" sz="1000" i="1" dirty="0">
                <a:effectLst/>
                <a:latin typeface="+mj-lt"/>
                <a:ea typeface="Times New Roman" panose="02020603050405020304" pitchFamily="18" charset="0"/>
                <a:cs typeface="Times New Roman" panose="02020603050405020304" pitchFamily="18" charset="0"/>
              </a:rPr>
              <a:t> childcare, preschool, and other early childhood services) (</a:t>
            </a:r>
            <a:r>
              <a:rPr lang="en-US" sz="1000" b="1" i="1" dirty="0">
                <a:effectLst/>
                <a:latin typeface="+mj-lt"/>
                <a:ea typeface="Times New Roman" panose="02020603050405020304" pitchFamily="18" charset="0"/>
                <a:cs typeface="Times New Roman" panose="02020603050405020304" pitchFamily="18" charset="0"/>
              </a:rPr>
              <a:t>SPLIT SAMPLE B:</a:t>
            </a:r>
            <a:r>
              <a:rPr lang="en-US" sz="1000" i="1" dirty="0">
                <a:effectLst/>
                <a:latin typeface="+mj-lt"/>
                <a:ea typeface="Times New Roman" panose="02020603050405020304" pitchFamily="18" charset="0"/>
                <a:cs typeface="Times New Roman" panose="02020603050405020304" pitchFamily="18" charset="0"/>
              </a:rPr>
              <a:t> programs and services to support the development of children of all ages) in your community? </a:t>
            </a:r>
            <a:endParaRPr lang="en-US" sz="1000" i="1" dirty="0">
              <a:latin typeface="+mj-lt"/>
            </a:endParaRPr>
          </a:p>
        </p:txBody>
      </p:sp>
      <p:graphicFrame>
        <p:nvGraphicFramePr>
          <p:cNvPr id="4" name="Table 4">
            <a:extLst>
              <a:ext uri="{FF2B5EF4-FFF2-40B4-BE49-F238E27FC236}">
                <a16:creationId xmlns:a16="http://schemas.microsoft.com/office/drawing/2014/main" id="{3AED89E7-B8F9-4D95-94ED-0CDCFA6D6884}"/>
              </a:ext>
            </a:extLst>
          </p:cNvPr>
          <p:cNvGraphicFramePr>
            <a:graphicFrameLocks noGrp="1"/>
          </p:cNvGraphicFramePr>
          <p:nvPr>
            <p:extLst>
              <p:ext uri="{D42A27DB-BD31-4B8C-83A1-F6EECF244321}">
                <p14:modId xmlns:p14="http://schemas.microsoft.com/office/powerpoint/2010/main" val="1462745281"/>
              </p:ext>
            </p:extLst>
          </p:nvPr>
        </p:nvGraphicFramePr>
        <p:xfrm>
          <a:off x="156664" y="1269491"/>
          <a:ext cx="8830672" cy="4845560"/>
        </p:xfrm>
        <a:graphic>
          <a:graphicData uri="http://schemas.openxmlformats.org/drawingml/2006/table">
            <a:tbl>
              <a:tblPr firstRow="1" bandRow="1">
                <a:tableStyleId>{93296810-A885-4BE3-A3E7-6D5BEEA58F35}</a:tableStyleId>
              </a:tblPr>
              <a:tblGrid>
                <a:gridCol w="1415901">
                  <a:extLst>
                    <a:ext uri="{9D8B030D-6E8A-4147-A177-3AD203B41FA5}">
                      <a16:colId xmlns:a16="http://schemas.microsoft.com/office/drawing/2014/main" val="2563863929"/>
                    </a:ext>
                  </a:extLst>
                </a:gridCol>
                <a:gridCol w="691487">
                  <a:extLst>
                    <a:ext uri="{9D8B030D-6E8A-4147-A177-3AD203B41FA5}">
                      <a16:colId xmlns:a16="http://schemas.microsoft.com/office/drawing/2014/main" val="1099831682"/>
                    </a:ext>
                  </a:extLst>
                </a:gridCol>
                <a:gridCol w="790270">
                  <a:extLst>
                    <a:ext uri="{9D8B030D-6E8A-4147-A177-3AD203B41FA5}">
                      <a16:colId xmlns:a16="http://schemas.microsoft.com/office/drawing/2014/main" val="2950452391"/>
                    </a:ext>
                  </a:extLst>
                </a:gridCol>
                <a:gridCol w="742375">
                  <a:extLst>
                    <a:ext uri="{9D8B030D-6E8A-4147-A177-3AD203B41FA5}">
                      <a16:colId xmlns:a16="http://schemas.microsoft.com/office/drawing/2014/main" val="2895830701"/>
                    </a:ext>
                  </a:extLst>
                </a:gridCol>
                <a:gridCol w="592703">
                  <a:extLst>
                    <a:ext uri="{9D8B030D-6E8A-4147-A177-3AD203B41FA5}">
                      <a16:colId xmlns:a16="http://schemas.microsoft.com/office/drawing/2014/main" val="1387612060"/>
                    </a:ext>
                  </a:extLst>
                </a:gridCol>
                <a:gridCol w="493919">
                  <a:extLst>
                    <a:ext uri="{9D8B030D-6E8A-4147-A177-3AD203B41FA5}">
                      <a16:colId xmlns:a16="http://schemas.microsoft.com/office/drawing/2014/main" val="2466832935"/>
                    </a:ext>
                  </a:extLst>
                </a:gridCol>
                <a:gridCol w="592703">
                  <a:extLst>
                    <a:ext uri="{9D8B030D-6E8A-4147-A177-3AD203B41FA5}">
                      <a16:colId xmlns:a16="http://schemas.microsoft.com/office/drawing/2014/main" val="971914008"/>
                    </a:ext>
                  </a:extLst>
                </a:gridCol>
                <a:gridCol w="1284189">
                  <a:extLst>
                    <a:ext uri="{9D8B030D-6E8A-4147-A177-3AD203B41FA5}">
                      <a16:colId xmlns:a16="http://schemas.microsoft.com/office/drawing/2014/main" val="2526761407"/>
                    </a:ext>
                  </a:extLst>
                </a:gridCol>
                <a:gridCol w="742375">
                  <a:extLst>
                    <a:ext uri="{9D8B030D-6E8A-4147-A177-3AD203B41FA5}">
                      <a16:colId xmlns:a16="http://schemas.microsoft.com/office/drawing/2014/main" val="1118418571"/>
                    </a:ext>
                  </a:extLst>
                </a:gridCol>
                <a:gridCol w="742375">
                  <a:extLst>
                    <a:ext uri="{9D8B030D-6E8A-4147-A177-3AD203B41FA5}">
                      <a16:colId xmlns:a16="http://schemas.microsoft.com/office/drawing/2014/main" val="3106570074"/>
                    </a:ext>
                  </a:extLst>
                </a:gridCol>
                <a:gridCol w="742375">
                  <a:extLst>
                    <a:ext uri="{9D8B030D-6E8A-4147-A177-3AD203B41FA5}">
                      <a16:colId xmlns:a16="http://schemas.microsoft.com/office/drawing/2014/main" val="1013741187"/>
                    </a:ext>
                  </a:extLst>
                </a:gridCol>
              </a:tblGrid>
              <a:tr h="679318">
                <a:tc rowSpan="2">
                  <a:txBody>
                    <a:bodyPr/>
                    <a:lstStyle/>
                    <a:p>
                      <a:pPr algn="ctr">
                        <a:lnSpc>
                          <a:spcPts val="1600"/>
                        </a:lnSpc>
                      </a:pPr>
                      <a:r>
                        <a:rPr lang="en-US" sz="1700" dirty="0">
                          <a:solidFill>
                            <a:schemeClr val="bg1"/>
                          </a:solidFill>
                          <a:latin typeface="+mj-lt"/>
                        </a:rPr>
                        <a:t>Amount</a:t>
                      </a:r>
                    </a:p>
                  </a:txBody>
                  <a:tcPr anchor="ctr">
                    <a:solidFill>
                      <a:schemeClr val="accent1"/>
                    </a:solidFill>
                  </a:tcPr>
                </a:tc>
                <a:tc rowSpan="2">
                  <a:txBody>
                    <a:bodyPr/>
                    <a:lstStyle/>
                    <a:p>
                      <a:pPr algn="ctr">
                        <a:lnSpc>
                          <a:spcPts val="1600"/>
                        </a:lnSpc>
                      </a:pPr>
                      <a:r>
                        <a:rPr lang="en-US" sz="1700" dirty="0">
                          <a:solidFill>
                            <a:schemeClr val="bg1"/>
                          </a:solidFill>
                          <a:latin typeface="+mj-lt"/>
                        </a:rPr>
                        <a:t>All Voters</a:t>
                      </a:r>
                    </a:p>
                  </a:txBody>
                  <a:tcPr marL="0" marR="0" marT="0" marB="0" anchor="ctr">
                    <a:lnR w="38100" cap="flat" cmpd="sng" algn="ctr">
                      <a:solidFill>
                        <a:schemeClr val="accent3"/>
                      </a:solidFill>
                      <a:prstDash val="solid"/>
                      <a:round/>
                      <a:headEnd type="none" w="med" len="med"/>
                      <a:tailEnd type="none" w="med" len="med"/>
                    </a:lnR>
                    <a:solidFill>
                      <a:schemeClr val="accent1"/>
                    </a:solidFill>
                  </a:tcPr>
                </a:tc>
                <a:tc gridSpan="9">
                  <a:txBody>
                    <a:bodyPr/>
                    <a:lstStyle/>
                    <a:p>
                      <a:pPr algn="ctr">
                        <a:lnSpc>
                          <a:spcPts val="1600"/>
                        </a:lnSpc>
                      </a:pPr>
                      <a:r>
                        <a:rPr lang="en-US" sz="1700" dirty="0">
                          <a:solidFill>
                            <a:schemeClr val="bg1"/>
                          </a:solidFill>
                          <a:latin typeface="+mj-lt"/>
                        </a:rPr>
                        <a:t>Region</a:t>
                      </a:r>
                    </a:p>
                  </a:txBody>
                  <a:tcPr marT="0" marB="0" anchor="ctr">
                    <a:lnL w="381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solidFill>
                      <a:schemeClr val="accent1"/>
                    </a:solidFill>
                  </a:tcPr>
                </a:tc>
                <a:tc hMerge="1">
                  <a:txBody>
                    <a:bodyPr/>
                    <a:lstStyle/>
                    <a:p>
                      <a:pPr algn="ctr">
                        <a:lnSpc>
                          <a:spcPts val="1600"/>
                        </a:lnSpc>
                      </a:pPr>
                      <a:endParaRPr lang="en-US" sz="1700" dirty="0">
                        <a:solidFill>
                          <a:schemeClr val="bg1"/>
                        </a:solidFill>
                        <a:latin typeface="+mj-lt"/>
                      </a:endParaRPr>
                    </a:p>
                  </a:txBody>
                  <a:tcPr marT="0" marB="0" anchor="ctr">
                    <a:lnL w="38100" cap="flat" cmpd="sng" algn="ctr">
                      <a:solidFill>
                        <a:schemeClr val="accent3"/>
                      </a:solidFill>
                      <a:prstDash val="solid"/>
                      <a:round/>
                      <a:headEnd type="none" w="med" len="med"/>
                      <a:tailEnd type="none" w="med" len="med"/>
                    </a:lnL>
                    <a:lnR w="381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solidFill>
                      <a:schemeClr val="accent1"/>
                    </a:solidFill>
                  </a:tcPr>
                </a:tc>
                <a:tc hMerge="1">
                  <a:txBody>
                    <a:bodyPr/>
                    <a:lstStyle/>
                    <a:p>
                      <a:pPr algn="ctr">
                        <a:lnSpc>
                          <a:spcPts val="1600"/>
                        </a:lnSpc>
                      </a:pPr>
                      <a:endParaRPr lang="en-US" sz="1700" dirty="0">
                        <a:solidFill>
                          <a:schemeClr val="bg1"/>
                        </a:solidFill>
                        <a:latin typeface="+mj-lt"/>
                      </a:endParaRPr>
                    </a:p>
                  </a:txBody>
                  <a:tcPr marT="0" marB="0" anchor="ctr">
                    <a:lnL w="38100" cap="flat" cmpd="sng" algn="ctr">
                      <a:solidFill>
                        <a:schemeClr val="accent3"/>
                      </a:solidFill>
                      <a:prstDash val="solid"/>
                      <a:round/>
                      <a:headEnd type="none" w="med" len="med"/>
                      <a:tailEnd type="none" w="med" len="med"/>
                    </a:lnL>
                    <a:lnR w="381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solidFill>
                      <a:schemeClr val="accent1"/>
                    </a:solidFill>
                  </a:tcPr>
                </a:tc>
                <a:tc hMerge="1">
                  <a:txBody>
                    <a:bodyPr/>
                    <a:lstStyle/>
                    <a:p>
                      <a:pPr algn="ctr">
                        <a:lnSpc>
                          <a:spcPts val="1600"/>
                        </a:lnSpc>
                      </a:pPr>
                      <a:endParaRPr lang="en-US" sz="1700" dirty="0">
                        <a:solidFill>
                          <a:schemeClr val="bg1"/>
                        </a:solidFill>
                        <a:latin typeface="+mj-lt"/>
                      </a:endParaRPr>
                    </a:p>
                  </a:txBody>
                  <a:tcPr marT="0" marB="0" anchor="ctr">
                    <a:lnL w="38100" cap="flat" cmpd="sng" algn="ctr">
                      <a:solidFill>
                        <a:schemeClr val="accent3"/>
                      </a:solidFill>
                      <a:prstDash val="solid"/>
                      <a:round/>
                      <a:headEnd type="none" w="med" len="med"/>
                      <a:tailEnd type="none" w="med" len="med"/>
                    </a:lnL>
                    <a:lnR w="381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solidFill>
                      <a:schemeClr val="accent1"/>
                    </a:solidFill>
                  </a:tcPr>
                </a:tc>
                <a:tc hMerge="1">
                  <a:txBody>
                    <a:bodyPr/>
                    <a:lstStyle/>
                    <a:p>
                      <a:pPr algn="ctr">
                        <a:lnSpc>
                          <a:spcPts val="1600"/>
                        </a:lnSpc>
                      </a:pPr>
                      <a:endParaRPr lang="en-US" sz="1700" dirty="0">
                        <a:solidFill>
                          <a:schemeClr val="bg1"/>
                        </a:solidFill>
                        <a:latin typeface="+mj-lt"/>
                      </a:endParaRPr>
                    </a:p>
                  </a:txBody>
                  <a:tcPr marT="0" marB="0" anchor="ctr">
                    <a:lnL w="38100" cap="flat" cmpd="sng" algn="ctr">
                      <a:solidFill>
                        <a:schemeClr val="accent3"/>
                      </a:solidFill>
                      <a:prstDash val="solid"/>
                      <a:round/>
                      <a:headEnd type="none" w="med" len="med"/>
                      <a:tailEnd type="none" w="med" len="med"/>
                    </a:lnL>
                    <a:lnR w="381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solidFill>
                      <a:schemeClr val="accent1"/>
                    </a:solidFill>
                  </a:tcPr>
                </a:tc>
                <a:extLst>
                  <a:ext uri="{0D108BD9-81ED-4DB2-BD59-A6C34878D82A}">
                    <a16:rowId xmlns:a16="http://schemas.microsoft.com/office/drawing/2014/main" val="3190792292"/>
                  </a:ext>
                </a:extLst>
              </a:tr>
              <a:tr h="886910">
                <a:tc vMerge="1">
                  <a:txBody>
                    <a:bodyPr/>
                    <a:lstStyle/>
                    <a:p>
                      <a:endParaRPr lang="en-US" dirty="0"/>
                    </a:p>
                  </a:txBody>
                  <a:tcPr>
                    <a:solidFill>
                      <a:schemeClr val="accent1"/>
                    </a:solidFill>
                  </a:tcPr>
                </a:tc>
                <a:tc vMerge="1">
                  <a:txBody>
                    <a:bodyPr/>
                    <a:lstStyle/>
                    <a:p>
                      <a:endParaRPr lang="en-US" dirty="0"/>
                    </a:p>
                  </a:txBody>
                  <a:tcPr>
                    <a:solidFill>
                      <a:schemeClr val="accent1"/>
                    </a:solidFill>
                  </a:tcPr>
                </a:tc>
                <a:tc>
                  <a:txBody>
                    <a:bodyPr/>
                    <a:lstStyle/>
                    <a:p>
                      <a:pPr algn="ctr" fontAlgn="b">
                        <a:lnSpc>
                          <a:spcPts val="1600"/>
                        </a:lnSpc>
                      </a:pPr>
                      <a:r>
                        <a:rPr lang="en-US" sz="1700" b="1" i="0" u="none" strike="noStrike" dirty="0">
                          <a:solidFill>
                            <a:srgbClr val="000000"/>
                          </a:solidFill>
                          <a:effectLst/>
                          <a:latin typeface="+mj-lt"/>
                        </a:rPr>
                        <a:t>Los Angeles County</a:t>
                      </a:r>
                    </a:p>
                  </a:txBody>
                  <a:tcPr marL="4763" marR="4763" marT="4763" marB="0" anchor="ctr">
                    <a:lnL w="381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ts val="1600"/>
                        </a:lnSpc>
                      </a:pPr>
                      <a:r>
                        <a:rPr lang="en-US" sz="1700" b="1" i="0" u="none" strike="noStrike" dirty="0">
                          <a:solidFill>
                            <a:srgbClr val="000000"/>
                          </a:solidFill>
                          <a:effectLst/>
                          <a:latin typeface="+mj-lt"/>
                        </a:rPr>
                        <a:t>Inland Empire</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ts val="1600"/>
                        </a:lnSpc>
                      </a:pPr>
                      <a:r>
                        <a:rPr lang="en-US" sz="1700" b="1" i="0" u="none" strike="noStrike" dirty="0">
                          <a:solidFill>
                            <a:srgbClr val="000000"/>
                          </a:solidFill>
                          <a:effectLst/>
                          <a:latin typeface="+mj-lt"/>
                        </a:rPr>
                        <a:t>Other </a:t>
                      </a:r>
                      <a:br>
                        <a:rPr lang="en-US" sz="1700" b="1" i="0" u="none" strike="noStrike" dirty="0">
                          <a:solidFill>
                            <a:srgbClr val="000000"/>
                          </a:solidFill>
                          <a:effectLst/>
                          <a:latin typeface="+mj-lt"/>
                        </a:rPr>
                      </a:br>
                      <a:r>
                        <a:rPr lang="en-US" sz="1700" b="1" i="0" u="none" strike="noStrike" dirty="0">
                          <a:solidFill>
                            <a:srgbClr val="000000"/>
                          </a:solidFill>
                          <a:effectLst/>
                          <a:latin typeface="+mj-lt"/>
                        </a:rPr>
                        <a:t>LA Area</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ts val="1600"/>
                        </a:lnSpc>
                      </a:pPr>
                      <a:r>
                        <a:rPr lang="en-US" sz="1700" b="1" i="0" u="none" strike="noStrike" dirty="0">
                          <a:solidFill>
                            <a:srgbClr val="000000"/>
                          </a:solidFill>
                          <a:effectLst/>
                          <a:latin typeface="+mj-lt"/>
                        </a:rPr>
                        <a:t>Bay </a:t>
                      </a:r>
                      <a:br>
                        <a:rPr lang="en-US" sz="1700" b="1" i="0" u="none" strike="noStrike" dirty="0">
                          <a:solidFill>
                            <a:srgbClr val="000000"/>
                          </a:solidFill>
                          <a:effectLst/>
                          <a:latin typeface="+mj-lt"/>
                        </a:rPr>
                      </a:br>
                      <a:r>
                        <a:rPr lang="en-US" sz="1700" b="1" i="0" u="none" strike="noStrike" dirty="0">
                          <a:solidFill>
                            <a:srgbClr val="000000"/>
                          </a:solidFill>
                          <a:effectLst/>
                          <a:latin typeface="+mj-lt"/>
                        </a:rPr>
                        <a:t>Area</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ts val="1600"/>
                        </a:lnSpc>
                      </a:pPr>
                      <a:r>
                        <a:rPr lang="en-US" sz="1700" b="1" i="0" u="none" strike="noStrike" dirty="0">
                          <a:solidFill>
                            <a:srgbClr val="000000"/>
                          </a:solidFill>
                          <a:effectLst/>
                          <a:latin typeface="+mj-lt"/>
                        </a:rPr>
                        <a:t>San Diego</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ts val="1700"/>
                        </a:lnSpc>
                      </a:pPr>
                      <a:r>
                        <a:rPr lang="en-US" sz="1700" b="1" i="0" u="none" strike="noStrike" dirty="0">
                          <a:solidFill>
                            <a:srgbClr val="000000"/>
                          </a:solidFill>
                          <a:effectLst/>
                          <a:latin typeface="+mj-lt"/>
                        </a:rPr>
                        <a:t>Sacramento/</a:t>
                      </a:r>
                      <a:br>
                        <a:rPr lang="en-US" sz="1700" b="1" i="0" u="none" strike="noStrike" dirty="0">
                          <a:solidFill>
                            <a:srgbClr val="000000"/>
                          </a:solidFill>
                          <a:effectLst/>
                          <a:latin typeface="+mj-lt"/>
                        </a:rPr>
                      </a:br>
                      <a:r>
                        <a:rPr lang="en-US" sz="1700" b="1" i="0" u="none" strike="noStrike" dirty="0">
                          <a:solidFill>
                            <a:srgbClr val="000000"/>
                          </a:solidFill>
                          <a:effectLst/>
                          <a:latin typeface="+mj-lt"/>
                        </a:rPr>
                        <a:t>Rural North</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ts val="1700"/>
                        </a:lnSpc>
                      </a:pPr>
                      <a:r>
                        <a:rPr lang="en-US" sz="1700" b="1" i="0" u="none" strike="noStrike" dirty="0">
                          <a:solidFill>
                            <a:srgbClr val="000000"/>
                          </a:solidFill>
                          <a:effectLst/>
                          <a:latin typeface="+mj-lt"/>
                        </a:rPr>
                        <a:t>Kern County</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ts val="1700"/>
                        </a:lnSpc>
                      </a:pPr>
                      <a:r>
                        <a:rPr lang="en-US" sz="1700" b="1" i="0" u="none" strike="noStrike" dirty="0">
                          <a:solidFill>
                            <a:srgbClr val="000000"/>
                          </a:solidFill>
                          <a:effectLst/>
                          <a:latin typeface="+mj-lt"/>
                        </a:rPr>
                        <a:t>Central Coast</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ts val="1700"/>
                        </a:lnSpc>
                      </a:pPr>
                      <a:r>
                        <a:rPr lang="en-US" sz="1700" b="1" i="0" u="none" strike="noStrike" dirty="0">
                          <a:solidFill>
                            <a:srgbClr val="000000"/>
                          </a:solidFill>
                          <a:effectLst/>
                          <a:latin typeface="+mj-lt"/>
                        </a:rPr>
                        <a:t>Central Valley</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792830917"/>
                  </a:ext>
                </a:extLst>
              </a:tr>
              <a:tr h="819833">
                <a:tc>
                  <a:txBody>
                    <a:bodyPr/>
                    <a:lstStyle/>
                    <a:p>
                      <a:pPr algn="ctr" fontAlgn="b"/>
                      <a:r>
                        <a:rPr lang="en-US" sz="1700" b="0" i="0" u="none" strike="noStrike" dirty="0">
                          <a:solidFill>
                            <a:srgbClr val="000000"/>
                          </a:solidFill>
                          <a:effectLst/>
                          <a:latin typeface="+mj-lt"/>
                        </a:rPr>
                        <a:t>$25 per year</a:t>
                      </a:r>
                    </a:p>
                  </a:txBody>
                  <a:tcPr marL="4763" marR="4763" marT="4763" marB="0" anchor="ctr"/>
                </a:tc>
                <a:tc>
                  <a:txBody>
                    <a:bodyPr/>
                    <a:lstStyle/>
                    <a:p>
                      <a:pPr algn="ctr" fontAlgn="ctr"/>
                      <a:r>
                        <a:rPr lang="en-US" sz="1700" b="1" i="0" u="none" strike="noStrike" dirty="0">
                          <a:solidFill>
                            <a:srgbClr val="000000"/>
                          </a:solidFill>
                          <a:effectLst/>
                          <a:latin typeface="+mj-lt"/>
                          <a:ea typeface="Arial" panose="020B0604020202020204" pitchFamily="34" charset="0"/>
                        </a:rPr>
                        <a:t>62%</a:t>
                      </a:r>
                      <a:endParaRPr lang="en-US" sz="1700" b="1" i="0" u="none" strike="noStrike" dirty="0">
                        <a:solidFill>
                          <a:srgbClr val="000000"/>
                        </a:solidFill>
                        <a:effectLst/>
                        <a:latin typeface="+mj-lt"/>
                      </a:endParaRP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700" b="0" i="0" u="none" strike="noStrike" dirty="0">
                          <a:solidFill>
                            <a:srgbClr val="000000"/>
                          </a:solidFill>
                          <a:effectLst/>
                          <a:latin typeface="+mj-lt"/>
                          <a:ea typeface="Arial" panose="020B0604020202020204" pitchFamily="34" charset="0"/>
                        </a:rPr>
                        <a:t>66%</a:t>
                      </a:r>
                      <a:endParaRPr lang="en-US" sz="1700" b="0" i="0" u="none" strike="noStrike" dirty="0">
                        <a:solidFill>
                          <a:srgbClr val="000000"/>
                        </a:solidFill>
                        <a:effectLst/>
                        <a:latin typeface="+mj-lt"/>
                      </a:endParaRPr>
                    </a:p>
                  </a:txBody>
                  <a:tcPr marL="4763" marR="4763" marT="4763" marB="0" anchor="ctr">
                    <a:lnL w="38100" cap="flat" cmpd="sng" algn="ctr">
                      <a:solidFill>
                        <a:schemeClr val="accent3"/>
                      </a:solidFill>
                      <a:prstDash val="solid"/>
                      <a:round/>
                      <a:headEnd type="none" w="med" len="med"/>
                      <a:tailEnd type="none" w="med" len="med"/>
                    </a:lnL>
                    <a:lnT w="38100" cap="flat" cmpd="sng" algn="ctr">
                      <a:solidFill>
                        <a:schemeClr val="accent3"/>
                      </a:solidFill>
                      <a:prstDash val="solid"/>
                      <a:round/>
                      <a:headEnd type="none" w="med" len="med"/>
                      <a:tailEnd type="none" w="med" len="med"/>
                    </a:lnT>
                  </a:tcPr>
                </a:tc>
                <a:tc>
                  <a:txBody>
                    <a:bodyPr/>
                    <a:lstStyle/>
                    <a:p>
                      <a:pPr algn="ctr" fontAlgn="ctr"/>
                      <a:r>
                        <a:rPr lang="en-US" sz="1700" b="0" i="0" u="none" strike="noStrike">
                          <a:solidFill>
                            <a:srgbClr val="000000"/>
                          </a:solidFill>
                          <a:effectLst/>
                          <a:latin typeface="+mj-lt"/>
                          <a:ea typeface="Arial" panose="020B0604020202020204" pitchFamily="34" charset="0"/>
                        </a:rPr>
                        <a:t>52%</a:t>
                      </a:r>
                      <a:endParaRPr lang="en-US" sz="17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ctr"/>
                      <a:r>
                        <a:rPr lang="en-US" sz="1700" b="0" i="0" u="none" strike="noStrike">
                          <a:solidFill>
                            <a:srgbClr val="000000"/>
                          </a:solidFill>
                          <a:effectLst/>
                          <a:latin typeface="+mj-lt"/>
                          <a:ea typeface="Arial" panose="020B0604020202020204" pitchFamily="34" charset="0"/>
                        </a:rPr>
                        <a:t>61%</a:t>
                      </a:r>
                      <a:endParaRPr lang="en-US" sz="17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ctr"/>
                      <a:r>
                        <a:rPr lang="en-US" sz="1700" b="0" i="0" u="none" strike="noStrike">
                          <a:solidFill>
                            <a:srgbClr val="000000"/>
                          </a:solidFill>
                          <a:effectLst/>
                          <a:latin typeface="+mj-lt"/>
                          <a:ea typeface="Arial" panose="020B0604020202020204" pitchFamily="34" charset="0"/>
                        </a:rPr>
                        <a:t>63%</a:t>
                      </a:r>
                      <a:endParaRPr lang="en-US" sz="17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ctr"/>
                      <a:r>
                        <a:rPr lang="en-US" sz="1700" b="0" i="0" u="none" strike="noStrike" dirty="0">
                          <a:solidFill>
                            <a:srgbClr val="000000"/>
                          </a:solidFill>
                          <a:effectLst/>
                          <a:latin typeface="+mj-lt"/>
                          <a:ea typeface="Arial" panose="020B0604020202020204" pitchFamily="34" charset="0"/>
                        </a:rPr>
                        <a:t>60%</a:t>
                      </a:r>
                      <a:endParaRPr lang="en-US" sz="1700" b="0" i="0" u="none" strike="noStrike" dirty="0">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ctr"/>
                      <a:r>
                        <a:rPr lang="en-US" sz="1700" b="0" i="0" u="none" strike="noStrike" dirty="0">
                          <a:solidFill>
                            <a:srgbClr val="000000"/>
                          </a:solidFill>
                          <a:effectLst/>
                          <a:latin typeface="+mj-lt"/>
                          <a:ea typeface="Arial" panose="020B0604020202020204" pitchFamily="34" charset="0"/>
                        </a:rPr>
                        <a:t>63%</a:t>
                      </a:r>
                      <a:endParaRPr lang="en-US" sz="1700" b="0" i="0" u="none" strike="noStrike" dirty="0">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ctr"/>
                      <a:r>
                        <a:rPr lang="en-US" sz="1700" b="0" i="0" u="none" strike="noStrike">
                          <a:solidFill>
                            <a:srgbClr val="000000"/>
                          </a:solidFill>
                          <a:effectLst/>
                          <a:latin typeface="+mj-lt"/>
                          <a:ea typeface="Arial" panose="020B0604020202020204" pitchFamily="34" charset="0"/>
                        </a:rPr>
                        <a:t>51%</a:t>
                      </a:r>
                      <a:endParaRPr lang="en-US" sz="17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ctr"/>
                      <a:r>
                        <a:rPr lang="en-US" sz="1700" b="0" i="0" u="none" strike="noStrike">
                          <a:solidFill>
                            <a:srgbClr val="000000"/>
                          </a:solidFill>
                          <a:effectLst/>
                          <a:latin typeface="+mj-lt"/>
                          <a:ea typeface="Arial" panose="020B0604020202020204" pitchFamily="34" charset="0"/>
                        </a:rPr>
                        <a:t>60%</a:t>
                      </a:r>
                      <a:endParaRPr lang="en-US" sz="17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ctr"/>
                      <a:r>
                        <a:rPr lang="en-US" sz="1700" b="0" i="0" u="none" strike="noStrike">
                          <a:solidFill>
                            <a:srgbClr val="000000"/>
                          </a:solidFill>
                          <a:effectLst/>
                          <a:latin typeface="+mj-lt"/>
                          <a:ea typeface="Arial" panose="020B0604020202020204" pitchFamily="34" charset="0"/>
                        </a:rPr>
                        <a:t>60%</a:t>
                      </a:r>
                      <a:endParaRPr lang="en-US" sz="17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1963344676"/>
                  </a:ext>
                </a:extLst>
              </a:tr>
              <a:tr h="819833">
                <a:tc>
                  <a:txBody>
                    <a:bodyPr/>
                    <a:lstStyle/>
                    <a:p>
                      <a:pPr algn="ctr" fontAlgn="b"/>
                      <a:r>
                        <a:rPr lang="en-US" sz="1700" b="0" i="0" u="none" strike="noStrike" dirty="0">
                          <a:solidFill>
                            <a:srgbClr val="000000"/>
                          </a:solidFill>
                          <a:effectLst/>
                          <a:latin typeface="+mj-lt"/>
                        </a:rPr>
                        <a:t>$50 per year</a:t>
                      </a:r>
                    </a:p>
                  </a:txBody>
                  <a:tcPr marL="4763" marR="4763" marT="4763" marB="0" anchor="ctr"/>
                </a:tc>
                <a:tc>
                  <a:txBody>
                    <a:bodyPr/>
                    <a:lstStyle/>
                    <a:p>
                      <a:pPr algn="ctr" fontAlgn="ctr"/>
                      <a:r>
                        <a:rPr lang="en-US" sz="1700" b="1" i="0" u="none" strike="noStrike" dirty="0">
                          <a:solidFill>
                            <a:srgbClr val="000000"/>
                          </a:solidFill>
                          <a:effectLst/>
                          <a:latin typeface="+mj-lt"/>
                          <a:ea typeface="Arial" panose="020B0604020202020204" pitchFamily="34" charset="0"/>
                        </a:rPr>
                        <a:t>58%</a:t>
                      </a:r>
                      <a:endParaRPr lang="en-US" sz="1700" b="1" i="0" u="none" strike="noStrike" dirty="0">
                        <a:solidFill>
                          <a:srgbClr val="000000"/>
                        </a:solidFill>
                        <a:effectLst/>
                        <a:latin typeface="+mj-lt"/>
                      </a:endParaRP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700" b="0" i="0" u="none" strike="noStrike">
                          <a:solidFill>
                            <a:srgbClr val="000000"/>
                          </a:solidFill>
                          <a:effectLst/>
                          <a:latin typeface="+mj-lt"/>
                        </a:rPr>
                        <a:t>62%</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700" b="0" i="0" u="none" strike="noStrike">
                          <a:solidFill>
                            <a:srgbClr val="000000"/>
                          </a:solidFill>
                          <a:effectLst/>
                          <a:latin typeface="+mj-lt"/>
                        </a:rPr>
                        <a:t>46%</a:t>
                      </a:r>
                    </a:p>
                  </a:txBody>
                  <a:tcPr marL="4763" marR="4763" marT="4763" marB="0" anchor="ctr"/>
                </a:tc>
                <a:tc>
                  <a:txBody>
                    <a:bodyPr/>
                    <a:lstStyle/>
                    <a:p>
                      <a:pPr algn="ctr" fontAlgn="ctr"/>
                      <a:r>
                        <a:rPr lang="en-US" sz="1700" b="0" i="0" u="none" strike="noStrike" dirty="0">
                          <a:solidFill>
                            <a:srgbClr val="000000"/>
                          </a:solidFill>
                          <a:effectLst/>
                          <a:latin typeface="+mj-lt"/>
                        </a:rPr>
                        <a:t>56%</a:t>
                      </a:r>
                    </a:p>
                  </a:txBody>
                  <a:tcPr marL="4763" marR="4763" marT="4763" marB="0" anchor="ctr"/>
                </a:tc>
                <a:tc>
                  <a:txBody>
                    <a:bodyPr/>
                    <a:lstStyle/>
                    <a:p>
                      <a:pPr algn="ctr" fontAlgn="ctr"/>
                      <a:r>
                        <a:rPr lang="en-US" sz="1700" b="0" i="0" u="none" strike="noStrike">
                          <a:solidFill>
                            <a:srgbClr val="000000"/>
                          </a:solidFill>
                          <a:effectLst/>
                          <a:latin typeface="+mj-lt"/>
                        </a:rPr>
                        <a:t>57%</a:t>
                      </a:r>
                    </a:p>
                  </a:txBody>
                  <a:tcPr marL="4763" marR="4763" marT="4763" marB="0" anchor="ctr"/>
                </a:tc>
                <a:tc>
                  <a:txBody>
                    <a:bodyPr/>
                    <a:lstStyle/>
                    <a:p>
                      <a:pPr algn="ctr" fontAlgn="ctr"/>
                      <a:r>
                        <a:rPr lang="en-US" sz="1700" b="0" i="0" u="none" strike="noStrike">
                          <a:solidFill>
                            <a:srgbClr val="000000"/>
                          </a:solidFill>
                          <a:effectLst/>
                          <a:latin typeface="+mj-lt"/>
                        </a:rPr>
                        <a:t>58%</a:t>
                      </a:r>
                    </a:p>
                  </a:txBody>
                  <a:tcPr marL="4763" marR="4763" marT="4763" marB="0" anchor="ctr"/>
                </a:tc>
                <a:tc>
                  <a:txBody>
                    <a:bodyPr/>
                    <a:lstStyle/>
                    <a:p>
                      <a:pPr algn="ctr" fontAlgn="ctr"/>
                      <a:r>
                        <a:rPr lang="en-US" sz="1700" b="0" i="0" u="none" strike="noStrike" dirty="0">
                          <a:solidFill>
                            <a:srgbClr val="000000"/>
                          </a:solidFill>
                          <a:effectLst/>
                          <a:latin typeface="+mj-lt"/>
                        </a:rPr>
                        <a:t>62%</a:t>
                      </a:r>
                    </a:p>
                  </a:txBody>
                  <a:tcPr marL="4763" marR="4763" marT="4763" marB="0" anchor="ctr"/>
                </a:tc>
                <a:tc>
                  <a:txBody>
                    <a:bodyPr/>
                    <a:lstStyle/>
                    <a:p>
                      <a:pPr algn="ctr" fontAlgn="ctr"/>
                      <a:r>
                        <a:rPr lang="en-US" sz="1700" b="0" i="0" u="none" strike="noStrike">
                          <a:solidFill>
                            <a:srgbClr val="000000"/>
                          </a:solidFill>
                          <a:effectLst/>
                          <a:latin typeface="+mj-lt"/>
                        </a:rPr>
                        <a:t>47%</a:t>
                      </a:r>
                    </a:p>
                  </a:txBody>
                  <a:tcPr marL="4763" marR="4763" marT="4763" marB="0" anchor="ctr"/>
                </a:tc>
                <a:tc>
                  <a:txBody>
                    <a:bodyPr/>
                    <a:lstStyle/>
                    <a:p>
                      <a:pPr algn="ctr" fontAlgn="ctr"/>
                      <a:r>
                        <a:rPr lang="en-US" sz="1700" b="0" i="0" u="none" strike="noStrike">
                          <a:solidFill>
                            <a:srgbClr val="000000"/>
                          </a:solidFill>
                          <a:effectLst/>
                          <a:latin typeface="+mj-lt"/>
                        </a:rPr>
                        <a:t>58%</a:t>
                      </a:r>
                    </a:p>
                  </a:txBody>
                  <a:tcPr marL="4763" marR="4763" marT="4763" marB="0" anchor="ctr"/>
                </a:tc>
                <a:tc>
                  <a:txBody>
                    <a:bodyPr/>
                    <a:lstStyle/>
                    <a:p>
                      <a:pPr algn="ctr" fontAlgn="ctr"/>
                      <a:r>
                        <a:rPr lang="en-US" sz="1700" b="0" i="0" u="none" strike="noStrike">
                          <a:solidFill>
                            <a:srgbClr val="000000"/>
                          </a:solidFill>
                          <a:effectLst/>
                          <a:latin typeface="+mj-lt"/>
                        </a:rPr>
                        <a:t>56%</a:t>
                      </a:r>
                    </a:p>
                  </a:txBody>
                  <a:tcPr marL="4763" marR="4763" marT="4763" marB="0" anchor="ctr"/>
                </a:tc>
                <a:extLst>
                  <a:ext uri="{0D108BD9-81ED-4DB2-BD59-A6C34878D82A}">
                    <a16:rowId xmlns:a16="http://schemas.microsoft.com/office/drawing/2014/main" val="650548173"/>
                  </a:ext>
                </a:extLst>
              </a:tr>
              <a:tr h="819833">
                <a:tc>
                  <a:txBody>
                    <a:bodyPr/>
                    <a:lstStyle/>
                    <a:p>
                      <a:pPr algn="ctr" fontAlgn="b"/>
                      <a:r>
                        <a:rPr lang="en-US" sz="1700" b="0" i="0" u="none" strike="noStrike" dirty="0">
                          <a:solidFill>
                            <a:srgbClr val="000000"/>
                          </a:solidFill>
                          <a:effectLst/>
                          <a:latin typeface="+mj-lt"/>
                        </a:rPr>
                        <a:t>$100 per year</a:t>
                      </a:r>
                    </a:p>
                  </a:txBody>
                  <a:tcPr marL="4763" marR="4763" marT="4763" marB="0" anchor="ctr"/>
                </a:tc>
                <a:tc>
                  <a:txBody>
                    <a:bodyPr/>
                    <a:lstStyle/>
                    <a:p>
                      <a:pPr algn="ctr" fontAlgn="ctr"/>
                      <a:r>
                        <a:rPr lang="en-US" sz="1700" b="1" i="0" u="none" strike="noStrike" dirty="0">
                          <a:solidFill>
                            <a:srgbClr val="000000"/>
                          </a:solidFill>
                          <a:effectLst/>
                          <a:latin typeface="+mj-lt"/>
                        </a:rPr>
                        <a:t>52%</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700" b="0" i="0" u="none" strike="noStrike">
                          <a:solidFill>
                            <a:srgbClr val="000000"/>
                          </a:solidFill>
                          <a:effectLst/>
                          <a:latin typeface="+mj-lt"/>
                        </a:rPr>
                        <a:t>61%</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700" b="0" i="0" u="none" strike="noStrike">
                          <a:solidFill>
                            <a:srgbClr val="000000"/>
                          </a:solidFill>
                          <a:effectLst/>
                          <a:latin typeface="+mj-lt"/>
                        </a:rPr>
                        <a:t>40%</a:t>
                      </a:r>
                    </a:p>
                  </a:txBody>
                  <a:tcPr marL="4763" marR="4763" marT="4763" marB="0" anchor="ctr"/>
                </a:tc>
                <a:tc>
                  <a:txBody>
                    <a:bodyPr/>
                    <a:lstStyle/>
                    <a:p>
                      <a:pPr algn="ctr" fontAlgn="ctr"/>
                      <a:r>
                        <a:rPr lang="en-US" sz="1700" b="0" i="0" u="none" strike="noStrike">
                          <a:solidFill>
                            <a:srgbClr val="000000"/>
                          </a:solidFill>
                          <a:effectLst/>
                          <a:latin typeface="+mj-lt"/>
                        </a:rPr>
                        <a:t>47%</a:t>
                      </a:r>
                    </a:p>
                  </a:txBody>
                  <a:tcPr marL="4763" marR="4763" marT="4763" marB="0" anchor="ctr"/>
                </a:tc>
                <a:tc>
                  <a:txBody>
                    <a:bodyPr/>
                    <a:lstStyle/>
                    <a:p>
                      <a:pPr algn="ctr" fontAlgn="ctr"/>
                      <a:r>
                        <a:rPr lang="en-US" sz="1700" b="0" i="0" u="none" strike="noStrike">
                          <a:solidFill>
                            <a:srgbClr val="000000"/>
                          </a:solidFill>
                          <a:effectLst/>
                          <a:latin typeface="+mj-lt"/>
                        </a:rPr>
                        <a:t>50%</a:t>
                      </a:r>
                    </a:p>
                  </a:txBody>
                  <a:tcPr marL="4763" marR="4763" marT="4763" marB="0" anchor="ctr"/>
                </a:tc>
                <a:tc>
                  <a:txBody>
                    <a:bodyPr/>
                    <a:lstStyle/>
                    <a:p>
                      <a:pPr algn="ctr" fontAlgn="ctr"/>
                      <a:r>
                        <a:rPr lang="en-US" sz="1700" b="0" i="0" u="none" strike="noStrike">
                          <a:solidFill>
                            <a:srgbClr val="000000"/>
                          </a:solidFill>
                          <a:effectLst/>
                          <a:latin typeface="+mj-lt"/>
                        </a:rPr>
                        <a:t>53%</a:t>
                      </a:r>
                    </a:p>
                  </a:txBody>
                  <a:tcPr marL="4763" marR="4763" marT="4763" marB="0" anchor="ctr"/>
                </a:tc>
                <a:tc>
                  <a:txBody>
                    <a:bodyPr/>
                    <a:lstStyle/>
                    <a:p>
                      <a:pPr algn="ctr" fontAlgn="ctr"/>
                      <a:r>
                        <a:rPr lang="en-US" sz="1700" b="0" i="0" u="none" strike="noStrike">
                          <a:solidFill>
                            <a:srgbClr val="000000"/>
                          </a:solidFill>
                          <a:effectLst/>
                          <a:latin typeface="+mj-lt"/>
                        </a:rPr>
                        <a:t>51%</a:t>
                      </a:r>
                    </a:p>
                  </a:txBody>
                  <a:tcPr marL="4763" marR="4763" marT="4763" marB="0" anchor="ctr"/>
                </a:tc>
                <a:tc>
                  <a:txBody>
                    <a:bodyPr/>
                    <a:lstStyle/>
                    <a:p>
                      <a:pPr algn="ctr" fontAlgn="ctr"/>
                      <a:r>
                        <a:rPr lang="en-US" sz="1700" b="0" i="0" u="none" strike="noStrike">
                          <a:solidFill>
                            <a:srgbClr val="000000"/>
                          </a:solidFill>
                          <a:effectLst/>
                          <a:latin typeface="+mj-lt"/>
                        </a:rPr>
                        <a:t>42%</a:t>
                      </a:r>
                    </a:p>
                  </a:txBody>
                  <a:tcPr marL="4763" marR="4763" marT="4763" marB="0" anchor="ctr"/>
                </a:tc>
                <a:tc>
                  <a:txBody>
                    <a:bodyPr/>
                    <a:lstStyle/>
                    <a:p>
                      <a:pPr algn="ctr" fontAlgn="ctr"/>
                      <a:r>
                        <a:rPr lang="en-US" sz="1700" b="0" i="0" u="none" strike="noStrike" dirty="0">
                          <a:solidFill>
                            <a:srgbClr val="000000"/>
                          </a:solidFill>
                          <a:effectLst/>
                          <a:latin typeface="+mj-lt"/>
                        </a:rPr>
                        <a:t>52%</a:t>
                      </a:r>
                    </a:p>
                  </a:txBody>
                  <a:tcPr marL="4763" marR="4763" marT="4763" marB="0" anchor="ctr"/>
                </a:tc>
                <a:tc>
                  <a:txBody>
                    <a:bodyPr/>
                    <a:lstStyle/>
                    <a:p>
                      <a:pPr algn="ctr" fontAlgn="ctr"/>
                      <a:r>
                        <a:rPr lang="en-US" sz="1700" b="0" i="0" u="none" strike="noStrike" dirty="0">
                          <a:solidFill>
                            <a:srgbClr val="000000"/>
                          </a:solidFill>
                          <a:effectLst/>
                          <a:latin typeface="+mj-lt"/>
                        </a:rPr>
                        <a:t>49%</a:t>
                      </a:r>
                    </a:p>
                  </a:txBody>
                  <a:tcPr marL="4763" marR="4763" marT="4763" marB="0" anchor="ctr"/>
                </a:tc>
                <a:extLst>
                  <a:ext uri="{0D108BD9-81ED-4DB2-BD59-A6C34878D82A}">
                    <a16:rowId xmlns:a16="http://schemas.microsoft.com/office/drawing/2014/main" val="790779060"/>
                  </a:ext>
                </a:extLst>
              </a:tr>
              <a:tr h="819833">
                <a:tc>
                  <a:txBody>
                    <a:bodyPr/>
                    <a:lstStyle/>
                    <a:p>
                      <a:pPr algn="ctr" fontAlgn="b"/>
                      <a:r>
                        <a:rPr lang="en-US" sz="1700" b="0" i="0" u="none" strike="noStrike">
                          <a:solidFill>
                            <a:srgbClr val="000000"/>
                          </a:solidFill>
                          <a:effectLst/>
                          <a:latin typeface="+mj-lt"/>
                        </a:rPr>
                        <a:t>$150 per year</a:t>
                      </a:r>
                    </a:p>
                  </a:txBody>
                  <a:tcPr marL="4763" marR="4763" marT="4763" marB="0" anchor="ctr"/>
                </a:tc>
                <a:tc>
                  <a:txBody>
                    <a:bodyPr/>
                    <a:lstStyle/>
                    <a:p>
                      <a:pPr algn="ctr" fontAlgn="ctr"/>
                      <a:r>
                        <a:rPr lang="en-US" sz="1700" b="1" i="0" u="none" strike="noStrike" dirty="0">
                          <a:solidFill>
                            <a:srgbClr val="000000"/>
                          </a:solidFill>
                          <a:effectLst/>
                          <a:latin typeface="+mj-lt"/>
                        </a:rPr>
                        <a:t>49%</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700" b="0" i="0" u="none" strike="noStrike">
                          <a:solidFill>
                            <a:srgbClr val="000000"/>
                          </a:solidFill>
                          <a:effectLst/>
                          <a:latin typeface="+mj-lt"/>
                        </a:rPr>
                        <a:t>56%</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700" b="0" i="0" u="none" strike="noStrike">
                          <a:solidFill>
                            <a:srgbClr val="000000"/>
                          </a:solidFill>
                          <a:effectLst/>
                          <a:latin typeface="+mj-lt"/>
                        </a:rPr>
                        <a:t>39%</a:t>
                      </a:r>
                    </a:p>
                  </a:txBody>
                  <a:tcPr marL="4763" marR="4763" marT="4763" marB="0" anchor="ctr"/>
                </a:tc>
                <a:tc>
                  <a:txBody>
                    <a:bodyPr/>
                    <a:lstStyle/>
                    <a:p>
                      <a:pPr algn="ctr" fontAlgn="ctr"/>
                      <a:r>
                        <a:rPr lang="en-US" sz="1700" b="0" i="0" u="none" strike="noStrike">
                          <a:solidFill>
                            <a:srgbClr val="000000"/>
                          </a:solidFill>
                          <a:effectLst/>
                          <a:latin typeface="+mj-lt"/>
                        </a:rPr>
                        <a:t>47%</a:t>
                      </a:r>
                    </a:p>
                  </a:txBody>
                  <a:tcPr marL="4763" marR="4763" marT="4763" marB="0" anchor="ctr"/>
                </a:tc>
                <a:tc>
                  <a:txBody>
                    <a:bodyPr/>
                    <a:lstStyle/>
                    <a:p>
                      <a:pPr algn="ctr" fontAlgn="ctr"/>
                      <a:r>
                        <a:rPr lang="en-US" sz="1700" b="0" i="0" u="none" strike="noStrike">
                          <a:solidFill>
                            <a:srgbClr val="000000"/>
                          </a:solidFill>
                          <a:effectLst/>
                          <a:latin typeface="+mj-lt"/>
                        </a:rPr>
                        <a:t>49%</a:t>
                      </a:r>
                    </a:p>
                  </a:txBody>
                  <a:tcPr marL="4763" marR="4763" marT="4763" marB="0" anchor="ctr"/>
                </a:tc>
                <a:tc>
                  <a:txBody>
                    <a:bodyPr/>
                    <a:lstStyle/>
                    <a:p>
                      <a:pPr algn="ctr" fontAlgn="ctr"/>
                      <a:r>
                        <a:rPr lang="en-US" sz="1700" b="0" i="0" u="none" strike="noStrike">
                          <a:solidFill>
                            <a:srgbClr val="000000"/>
                          </a:solidFill>
                          <a:effectLst/>
                          <a:latin typeface="+mj-lt"/>
                        </a:rPr>
                        <a:t>51%</a:t>
                      </a:r>
                    </a:p>
                  </a:txBody>
                  <a:tcPr marL="4763" marR="4763" marT="4763" marB="0" anchor="ctr"/>
                </a:tc>
                <a:tc>
                  <a:txBody>
                    <a:bodyPr/>
                    <a:lstStyle/>
                    <a:p>
                      <a:pPr algn="ctr" fontAlgn="ctr"/>
                      <a:r>
                        <a:rPr lang="en-US" sz="1700" b="0" i="0" u="none" strike="noStrike">
                          <a:solidFill>
                            <a:srgbClr val="000000"/>
                          </a:solidFill>
                          <a:effectLst/>
                          <a:latin typeface="+mj-lt"/>
                        </a:rPr>
                        <a:t>48%</a:t>
                      </a:r>
                    </a:p>
                  </a:txBody>
                  <a:tcPr marL="4763" marR="4763" marT="4763" marB="0" anchor="ctr"/>
                </a:tc>
                <a:tc>
                  <a:txBody>
                    <a:bodyPr/>
                    <a:lstStyle/>
                    <a:p>
                      <a:pPr algn="ctr" fontAlgn="ctr"/>
                      <a:r>
                        <a:rPr lang="en-US" sz="1700" b="0" i="0" u="none" strike="noStrike">
                          <a:solidFill>
                            <a:srgbClr val="000000"/>
                          </a:solidFill>
                          <a:effectLst/>
                          <a:latin typeface="+mj-lt"/>
                        </a:rPr>
                        <a:t>40%</a:t>
                      </a:r>
                    </a:p>
                  </a:txBody>
                  <a:tcPr marL="4763" marR="4763" marT="4763" marB="0" anchor="ctr"/>
                </a:tc>
                <a:tc>
                  <a:txBody>
                    <a:bodyPr/>
                    <a:lstStyle/>
                    <a:p>
                      <a:pPr algn="ctr" fontAlgn="ctr"/>
                      <a:r>
                        <a:rPr lang="en-US" sz="1700" b="0" i="0" u="none" strike="noStrike">
                          <a:solidFill>
                            <a:srgbClr val="000000"/>
                          </a:solidFill>
                          <a:effectLst/>
                          <a:latin typeface="+mj-lt"/>
                        </a:rPr>
                        <a:t>50%</a:t>
                      </a:r>
                    </a:p>
                  </a:txBody>
                  <a:tcPr marL="4763" marR="4763" marT="4763" marB="0" anchor="ctr"/>
                </a:tc>
                <a:tc>
                  <a:txBody>
                    <a:bodyPr/>
                    <a:lstStyle/>
                    <a:p>
                      <a:pPr algn="ctr" fontAlgn="ctr"/>
                      <a:r>
                        <a:rPr lang="en-US" sz="1700" b="0" i="0" u="none" strike="noStrike" dirty="0">
                          <a:solidFill>
                            <a:srgbClr val="000000"/>
                          </a:solidFill>
                          <a:effectLst/>
                          <a:latin typeface="+mj-lt"/>
                        </a:rPr>
                        <a:t>44%</a:t>
                      </a:r>
                    </a:p>
                  </a:txBody>
                  <a:tcPr marL="4763" marR="4763" marT="4763" marB="0" anchor="ctr"/>
                </a:tc>
                <a:extLst>
                  <a:ext uri="{0D108BD9-81ED-4DB2-BD59-A6C34878D82A}">
                    <a16:rowId xmlns:a16="http://schemas.microsoft.com/office/drawing/2014/main" val="967359862"/>
                  </a:ext>
                </a:extLst>
              </a:tr>
            </a:tbl>
          </a:graphicData>
        </a:graphic>
      </p:graphicFrame>
      <p:sp>
        <p:nvSpPr>
          <p:cNvPr id="5" name="TextBox 4">
            <a:extLst>
              <a:ext uri="{FF2B5EF4-FFF2-40B4-BE49-F238E27FC236}">
                <a16:creationId xmlns:a16="http://schemas.microsoft.com/office/drawing/2014/main" id="{BF4C6BD1-BAC9-4DCF-A721-FBB060FD618A}"/>
              </a:ext>
            </a:extLst>
          </p:cNvPr>
          <p:cNvSpPr txBox="1"/>
          <p:nvPr/>
        </p:nvSpPr>
        <p:spPr>
          <a:xfrm>
            <a:off x="0" y="815812"/>
            <a:ext cx="9128760" cy="338554"/>
          </a:xfrm>
          <a:prstGeom prst="rect">
            <a:avLst/>
          </a:prstGeom>
          <a:noFill/>
        </p:spPr>
        <p:txBody>
          <a:bodyPr wrap="square" rtlCol="0">
            <a:spAutoFit/>
          </a:bodyPr>
          <a:lstStyle/>
          <a:p>
            <a:pPr algn="ctr"/>
            <a:r>
              <a:rPr lang="en-US" sz="1600" i="1" dirty="0"/>
              <a:t>Total Willing</a:t>
            </a:r>
          </a:p>
        </p:txBody>
      </p:sp>
      <p:sp>
        <p:nvSpPr>
          <p:cNvPr id="11" name="Title 10">
            <a:extLst>
              <a:ext uri="{FF2B5EF4-FFF2-40B4-BE49-F238E27FC236}">
                <a16:creationId xmlns:a16="http://schemas.microsoft.com/office/drawing/2014/main" id="{C59C0A94-AADD-1AAD-5DF3-735AC421EE62}"/>
              </a:ext>
            </a:extLst>
          </p:cNvPr>
          <p:cNvSpPr>
            <a:spLocks noGrp="1"/>
          </p:cNvSpPr>
          <p:nvPr>
            <p:ph type="title"/>
          </p:nvPr>
        </p:nvSpPr>
        <p:spPr>
          <a:xfrm>
            <a:off x="0" y="184277"/>
            <a:ext cx="9144000" cy="637683"/>
          </a:xfrm>
        </p:spPr>
        <p:txBody>
          <a:bodyPr/>
          <a:lstStyle/>
          <a:p>
            <a:r>
              <a:rPr lang="en-US" dirty="0"/>
              <a:t>Willingness to Pay Additional Taxes by Region</a:t>
            </a:r>
          </a:p>
        </p:txBody>
      </p:sp>
    </p:spTree>
    <p:extLst>
      <p:ext uri="{BB962C8B-B14F-4D97-AF65-F5344CB8AC3E}">
        <p14:creationId xmlns:p14="http://schemas.microsoft.com/office/powerpoint/2010/main" val="13393628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A7EE8BA-6626-4705-973D-E9D63A4C7BF8}"/>
              </a:ext>
            </a:extLst>
          </p:cNvPr>
          <p:cNvSpPr>
            <a:spLocks noGrp="1"/>
          </p:cNvSpPr>
          <p:nvPr>
            <p:ph type="body" sz="quarter" idx="10"/>
          </p:nvPr>
        </p:nvSpPr>
        <p:spPr/>
        <p:txBody>
          <a:bodyPr/>
          <a:lstStyle/>
          <a:p>
            <a:r>
              <a:rPr lang="en-US" dirty="0"/>
              <a:t>Q10. </a:t>
            </a:r>
            <a:r>
              <a:rPr lang="en-US" sz="1000" i="1" dirty="0">
                <a:effectLst/>
                <a:latin typeface="+mj-lt"/>
                <a:ea typeface="Times New Roman" panose="02020603050405020304" pitchFamily="18" charset="0"/>
                <a:cs typeface="Times New Roman" panose="02020603050405020304" pitchFamily="18" charset="0"/>
              </a:rPr>
              <a:t>Would you be</a:t>
            </a:r>
            <a:r>
              <a:rPr lang="en-US" sz="1000" b="1" i="1" dirty="0">
                <a:effectLst/>
                <a:latin typeface="+mj-lt"/>
                <a:ea typeface="Times New Roman" panose="02020603050405020304" pitchFamily="18" charset="0"/>
                <a:cs typeface="Times New Roman" panose="02020603050405020304" pitchFamily="18" charset="0"/>
              </a:rPr>
              <a:t> </a:t>
            </a:r>
            <a:r>
              <a:rPr lang="en-US" sz="1000" i="1" dirty="0">
                <a:effectLst/>
                <a:latin typeface="+mj-lt"/>
                <a:ea typeface="Times New Roman" panose="02020603050405020304" pitchFamily="18" charset="0"/>
                <a:cs typeface="Times New Roman" panose="02020603050405020304" pitchFamily="18" charset="0"/>
              </a:rPr>
              <a:t>willing to pay </a:t>
            </a:r>
            <a:r>
              <a:rPr lang="en-US" sz="1000" b="1" i="1" dirty="0">
                <a:effectLst/>
                <a:latin typeface="+mj-lt"/>
                <a:ea typeface="Times New Roman" panose="02020603050405020304" pitchFamily="18" charset="0"/>
                <a:cs typeface="Times New Roman" panose="02020603050405020304" pitchFamily="18" charset="0"/>
              </a:rPr>
              <a:t>_____ </a:t>
            </a:r>
            <a:r>
              <a:rPr lang="en-US" sz="1000" i="1" dirty="0">
                <a:effectLst/>
                <a:latin typeface="+mj-lt"/>
                <a:ea typeface="Times New Roman" panose="02020603050405020304" pitchFamily="18" charset="0"/>
                <a:cs typeface="Times New Roman" panose="02020603050405020304" pitchFamily="18" charset="0"/>
              </a:rPr>
              <a:t>more in taxes for (</a:t>
            </a:r>
            <a:r>
              <a:rPr lang="en-US" sz="1000" b="1" i="1" dirty="0">
                <a:effectLst/>
                <a:latin typeface="+mj-lt"/>
                <a:ea typeface="Times New Roman" panose="02020603050405020304" pitchFamily="18" charset="0"/>
                <a:cs typeface="Times New Roman" panose="02020603050405020304" pitchFamily="18" charset="0"/>
              </a:rPr>
              <a:t>SPLIT SAMPLE A:</a:t>
            </a:r>
            <a:r>
              <a:rPr lang="en-US" sz="1000" i="1" dirty="0">
                <a:effectLst/>
                <a:latin typeface="+mj-lt"/>
                <a:ea typeface="Times New Roman" panose="02020603050405020304" pitchFamily="18" charset="0"/>
                <a:cs typeface="Times New Roman" panose="02020603050405020304" pitchFamily="18" charset="0"/>
              </a:rPr>
              <a:t> childcare, preschool, and other early childhood services) (</a:t>
            </a:r>
            <a:r>
              <a:rPr lang="en-US" sz="1000" b="1" i="1" dirty="0">
                <a:effectLst/>
                <a:latin typeface="+mj-lt"/>
                <a:ea typeface="Times New Roman" panose="02020603050405020304" pitchFamily="18" charset="0"/>
                <a:cs typeface="Times New Roman" panose="02020603050405020304" pitchFamily="18" charset="0"/>
              </a:rPr>
              <a:t>SPLIT SAMPLE B:</a:t>
            </a:r>
            <a:r>
              <a:rPr lang="en-US" sz="1000" i="1" dirty="0">
                <a:effectLst/>
                <a:latin typeface="+mj-lt"/>
                <a:ea typeface="Times New Roman" panose="02020603050405020304" pitchFamily="18" charset="0"/>
                <a:cs typeface="Times New Roman" panose="02020603050405020304" pitchFamily="18" charset="0"/>
              </a:rPr>
              <a:t> programs and services to support the development of children of all ages) in your community? </a:t>
            </a:r>
            <a:endParaRPr lang="en-US" sz="1000" i="1" dirty="0">
              <a:latin typeface="+mj-lt"/>
            </a:endParaRPr>
          </a:p>
        </p:txBody>
      </p:sp>
      <p:graphicFrame>
        <p:nvGraphicFramePr>
          <p:cNvPr id="4" name="Table 4">
            <a:extLst>
              <a:ext uri="{FF2B5EF4-FFF2-40B4-BE49-F238E27FC236}">
                <a16:creationId xmlns:a16="http://schemas.microsoft.com/office/drawing/2014/main" id="{3AED89E7-B8F9-4D95-94ED-0CDCFA6D6884}"/>
              </a:ext>
            </a:extLst>
          </p:cNvPr>
          <p:cNvGraphicFramePr>
            <a:graphicFrameLocks noGrp="1"/>
          </p:cNvGraphicFramePr>
          <p:nvPr>
            <p:extLst>
              <p:ext uri="{D42A27DB-BD31-4B8C-83A1-F6EECF244321}">
                <p14:modId xmlns:p14="http://schemas.microsoft.com/office/powerpoint/2010/main" val="480514387"/>
              </p:ext>
            </p:extLst>
          </p:nvPr>
        </p:nvGraphicFramePr>
        <p:xfrm>
          <a:off x="134185" y="1222409"/>
          <a:ext cx="8875630" cy="4700221"/>
        </p:xfrm>
        <a:graphic>
          <a:graphicData uri="http://schemas.openxmlformats.org/drawingml/2006/table">
            <a:tbl>
              <a:tblPr firstRow="1" bandRow="1">
                <a:tableStyleId>{93296810-A885-4BE3-A3E7-6D5BEEA58F35}</a:tableStyleId>
              </a:tblPr>
              <a:tblGrid>
                <a:gridCol w="1812060">
                  <a:extLst>
                    <a:ext uri="{9D8B030D-6E8A-4147-A177-3AD203B41FA5}">
                      <a16:colId xmlns:a16="http://schemas.microsoft.com/office/drawing/2014/main" val="2563863929"/>
                    </a:ext>
                  </a:extLst>
                </a:gridCol>
                <a:gridCol w="998290">
                  <a:extLst>
                    <a:ext uri="{9D8B030D-6E8A-4147-A177-3AD203B41FA5}">
                      <a16:colId xmlns:a16="http://schemas.microsoft.com/office/drawing/2014/main" val="1099831682"/>
                    </a:ext>
                  </a:extLst>
                </a:gridCol>
                <a:gridCol w="1213056">
                  <a:extLst>
                    <a:ext uri="{9D8B030D-6E8A-4147-A177-3AD203B41FA5}">
                      <a16:colId xmlns:a16="http://schemas.microsoft.com/office/drawing/2014/main" val="2950452391"/>
                    </a:ext>
                  </a:extLst>
                </a:gridCol>
                <a:gridCol w="1213056">
                  <a:extLst>
                    <a:ext uri="{9D8B030D-6E8A-4147-A177-3AD203B41FA5}">
                      <a16:colId xmlns:a16="http://schemas.microsoft.com/office/drawing/2014/main" val="2895830701"/>
                    </a:ext>
                  </a:extLst>
                </a:gridCol>
                <a:gridCol w="1213056">
                  <a:extLst>
                    <a:ext uri="{9D8B030D-6E8A-4147-A177-3AD203B41FA5}">
                      <a16:colId xmlns:a16="http://schemas.microsoft.com/office/drawing/2014/main" val="1387612060"/>
                    </a:ext>
                  </a:extLst>
                </a:gridCol>
                <a:gridCol w="1213056">
                  <a:extLst>
                    <a:ext uri="{9D8B030D-6E8A-4147-A177-3AD203B41FA5}">
                      <a16:colId xmlns:a16="http://schemas.microsoft.com/office/drawing/2014/main" val="2466832935"/>
                    </a:ext>
                  </a:extLst>
                </a:gridCol>
                <a:gridCol w="1213056">
                  <a:extLst>
                    <a:ext uri="{9D8B030D-6E8A-4147-A177-3AD203B41FA5}">
                      <a16:colId xmlns:a16="http://schemas.microsoft.com/office/drawing/2014/main" val="971914008"/>
                    </a:ext>
                  </a:extLst>
                </a:gridCol>
              </a:tblGrid>
              <a:tr h="713718">
                <a:tc rowSpan="2">
                  <a:txBody>
                    <a:bodyPr/>
                    <a:lstStyle/>
                    <a:p>
                      <a:pPr algn="ctr">
                        <a:lnSpc>
                          <a:spcPct val="100000"/>
                        </a:lnSpc>
                      </a:pPr>
                      <a:r>
                        <a:rPr lang="en-US" sz="2000" b="1" kern="1200" dirty="0">
                          <a:solidFill>
                            <a:schemeClr val="bg1"/>
                          </a:solidFill>
                          <a:latin typeface="+mj-lt"/>
                          <a:ea typeface="+mn-ea"/>
                          <a:cs typeface="+mn-cs"/>
                        </a:rPr>
                        <a:t>Amount</a:t>
                      </a:r>
                    </a:p>
                  </a:txBody>
                  <a:tcPr anchor="ctr">
                    <a:solidFill>
                      <a:schemeClr val="accent1"/>
                    </a:solidFill>
                  </a:tcPr>
                </a:tc>
                <a:tc rowSpan="2">
                  <a:txBody>
                    <a:bodyPr/>
                    <a:lstStyle/>
                    <a:p>
                      <a:pPr algn="ctr">
                        <a:lnSpc>
                          <a:spcPct val="100000"/>
                        </a:lnSpc>
                      </a:pPr>
                      <a:r>
                        <a:rPr lang="en-US" sz="2000" dirty="0">
                          <a:solidFill>
                            <a:schemeClr val="bg1"/>
                          </a:solidFill>
                          <a:latin typeface="+mj-lt"/>
                        </a:rPr>
                        <a:t>All Voters</a:t>
                      </a:r>
                    </a:p>
                  </a:txBody>
                  <a:tcPr marL="0" marR="0" marT="0" marB="0" anchor="ctr">
                    <a:lnR w="38100" cap="flat" cmpd="sng" algn="ctr">
                      <a:solidFill>
                        <a:schemeClr val="accent3"/>
                      </a:solidFill>
                      <a:prstDash val="solid"/>
                      <a:round/>
                      <a:headEnd type="none" w="med" len="med"/>
                      <a:tailEnd type="none" w="med" len="med"/>
                    </a:lnR>
                    <a:solidFill>
                      <a:schemeClr val="accent1"/>
                    </a:solidFill>
                  </a:tcPr>
                </a:tc>
                <a:tc gridSpan="5">
                  <a:txBody>
                    <a:bodyPr/>
                    <a:lstStyle/>
                    <a:p>
                      <a:pPr algn="ctr">
                        <a:lnSpc>
                          <a:spcPct val="100000"/>
                        </a:lnSpc>
                      </a:pPr>
                      <a:r>
                        <a:rPr lang="en-US" sz="2000" dirty="0">
                          <a:solidFill>
                            <a:schemeClr val="bg1"/>
                          </a:solidFill>
                          <a:latin typeface="+mj-lt"/>
                        </a:rPr>
                        <a:t>Race/Ethnicity</a:t>
                      </a:r>
                    </a:p>
                  </a:txBody>
                  <a:tcPr marT="0" marB="0" anchor="ctr">
                    <a:lnL w="381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solidFill>
                      <a:schemeClr val="accent1"/>
                    </a:solidFill>
                  </a:tcPr>
                </a:tc>
                <a:extLst>
                  <a:ext uri="{0D108BD9-81ED-4DB2-BD59-A6C34878D82A}">
                    <a16:rowId xmlns:a16="http://schemas.microsoft.com/office/drawing/2014/main" val="3190792292"/>
                  </a:ext>
                </a:extLst>
              </a:tr>
              <a:tr h="1087023">
                <a:tc vMerge="1">
                  <a:txBody>
                    <a:bodyPr/>
                    <a:lstStyle/>
                    <a:p>
                      <a:endParaRPr lang="en-US" dirty="0"/>
                    </a:p>
                  </a:txBody>
                  <a:tcPr>
                    <a:solidFill>
                      <a:schemeClr val="accent1"/>
                    </a:solidFill>
                  </a:tcPr>
                </a:tc>
                <a:tc vMerge="1">
                  <a:txBody>
                    <a:bodyPr/>
                    <a:lstStyle/>
                    <a:p>
                      <a:endParaRPr lang="en-US" dirty="0"/>
                    </a:p>
                  </a:txBody>
                  <a:tcPr>
                    <a:solidFill>
                      <a:schemeClr val="accent1"/>
                    </a:solidFill>
                  </a:tcPr>
                </a:tc>
                <a:tc>
                  <a:txBody>
                    <a:bodyPr/>
                    <a:lstStyle/>
                    <a:p>
                      <a:pPr algn="ctr" fontAlgn="b">
                        <a:lnSpc>
                          <a:spcPct val="100000"/>
                        </a:lnSpc>
                      </a:pPr>
                      <a:r>
                        <a:rPr lang="en-US" sz="2000" b="1" i="0" u="none" strike="noStrike" dirty="0">
                          <a:solidFill>
                            <a:srgbClr val="000000"/>
                          </a:solidFill>
                          <a:effectLst/>
                          <a:latin typeface="+mj-lt"/>
                        </a:rPr>
                        <a:t>Latinos</a:t>
                      </a:r>
                    </a:p>
                  </a:txBody>
                  <a:tcPr marL="4763" marR="4763" marT="4763" marB="0" anchor="ctr">
                    <a:lnL w="381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ct val="100000"/>
                        </a:lnSpc>
                      </a:pPr>
                      <a:r>
                        <a:rPr lang="en-US" sz="2000" b="1" i="0" u="none" strike="noStrike" dirty="0">
                          <a:solidFill>
                            <a:srgbClr val="000000"/>
                          </a:solidFill>
                          <a:effectLst/>
                          <a:latin typeface="+mj-lt"/>
                        </a:rPr>
                        <a:t>African Americans</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ct val="100000"/>
                        </a:lnSpc>
                      </a:pPr>
                      <a:r>
                        <a:rPr lang="en-US" sz="2000" b="1" i="0" u="none" strike="noStrike" dirty="0">
                          <a:solidFill>
                            <a:srgbClr val="000000"/>
                          </a:solidFill>
                          <a:effectLst/>
                          <a:latin typeface="+mj-lt"/>
                        </a:rPr>
                        <a:t>Whites</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ct val="100000"/>
                        </a:lnSpc>
                      </a:pPr>
                      <a:r>
                        <a:rPr lang="en-US" sz="2000" b="1" i="0" u="none" strike="noStrike" dirty="0">
                          <a:solidFill>
                            <a:srgbClr val="000000"/>
                          </a:solidFill>
                          <a:effectLst/>
                          <a:latin typeface="+mj-lt"/>
                        </a:rPr>
                        <a:t>Asians/</a:t>
                      </a:r>
                    </a:p>
                    <a:p>
                      <a:pPr algn="ctr" fontAlgn="b">
                        <a:lnSpc>
                          <a:spcPct val="100000"/>
                        </a:lnSpc>
                      </a:pPr>
                      <a:r>
                        <a:rPr lang="en-US" sz="2000" b="1" i="0" u="none" strike="noStrike" dirty="0">
                          <a:solidFill>
                            <a:srgbClr val="000000"/>
                          </a:solidFill>
                          <a:effectLst/>
                          <a:latin typeface="+mj-lt"/>
                        </a:rPr>
                        <a:t>Pacific Islanders</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ct val="100000"/>
                        </a:lnSpc>
                      </a:pPr>
                      <a:r>
                        <a:rPr lang="en-US" sz="2000" b="1" i="1" u="none" strike="noStrike" dirty="0">
                          <a:solidFill>
                            <a:srgbClr val="000000"/>
                          </a:solidFill>
                          <a:effectLst/>
                          <a:latin typeface="+mj-lt"/>
                        </a:rPr>
                        <a:t>All Voters </a:t>
                      </a:r>
                      <a:br>
                        <a:rPr lang="en-US" sz="2000" b="1" i="1" u="none" strike="noStrike" dirty="0">
                          <a:solidFill>
                            <a:srgbClr val="000000"/>
                          </a:solidFill>
                          <a:effectLst/>
                          <a:latin typeface="+mj-lt"/>
                        </a:rPr>
                      </a:br>
                      <a:r>
                        <a:rPr lang="en-US" sz="2000" b="1" i="1" u="none" strike="noStrike" dirty="0">
                          <a:solidFill>
                            <a:srgbClr val="000000"/>
                          </a:solidFill>
                          <a:effectLst/>
                          <a:latin typeface="+mj-lt"/>
                        </a:rPr>
                        <a:t>of Color</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792830917"/>
                  </a:ext>
                </a:extLst>
              </a:tr>
              <a:tr h="724870">
                <a:tc>
                  <a:txBody>
                    <a:bodyPr/>
                    <a:lstStyle/>
                    <a:p>
                      <a:pPr algn="ctr" fontAlgn="b">
                        <a:lnSpc>
                          <a:spcPct val="100000"/>
                        </a:lnSpc>
                      </a:pPr>
                      <a:r>
                        <a:rPr lang="en-US" sz="2000" b="0" i="0" u="none" strike="noStrike" dirty="0">
                          <a:solidFill>
                            <a:srgbClr val="000000"/>
                          </a:solidFill>
                          <a:effectLst/>
                          <a:latin typeface="+mj-lt"/>
                        </a:rPr>
                        <a:t>$25 per year</a:t>
                      </a:r>
                    </a:p>
                  </a:txBody>
                  <a:tcPr marL="4763" marR="4763" marT="4763" marB="0" anchor="ctr"/>
                </a:tc>
                <a:tc>
                  <a:txBody>
                    <a:bodyPr/>
                    <a:lstStyle/>
                    <a:p>
                      <a:pPr algn="ctr" fontAlgn="ctr">
                        <a:lnSpc>
                          <a:spcPct val="100000"/>
                        </a:lnSpc>
                      </a:pPr>
                      <a:r>
                        <a:rPr lang="en-US" sz="2000" b="1" i="0" u="none" strike="noStrike" dirty="0">
                          <a:solidFill>
                            <a:srgbClr val="000000"/>
                          </a:solidFill>
                          <a:effectLst/>
                          <a:latin typeface="+mj-lt"/>
                          <a:ea typeface="Arial" panose="020B0604020202020204" pitchFamily="34" charset="0"/>
                        </a:rPr>
                        <a:t>62%</a:t>
                      </a:r>
                      <a:endParaRPr lang="en-US" sz="2000" b="1" i="0" u="none" strike="noStrike" dirty="0">
                        <a:solidFill>
                          <a:srgbClr val="000000"/>
                        </a:solidFill>
                        <a:effectLst/>
                        <a:latin typeface="+mj-lt"/>
                      </a:endParaRP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ct val="100000"/>
                        </a:lnSpc>
                      </a:pPr>
                      <a:r>
                        <a:rPr lang="en-US" sz="2000" b="0" i="0" u="none" strike="noStrike" dirty="0">
                          <a:solidFill>
                            <a:srgbClr val="000000"/>
                          </a:solidFill>
                          <a:effectLst/>
                          <a:latin typeface="+mj-lt"/>
                          <a:ea typeface="Arial" panose="020B0604020202020204" pitchFamily="34" charset="0"/>
                        </a:rPr>
                        <a:t>62%</a:t>
                      </a:r>
                      <a:endParaRPr lang="en-US" sz="2000" b="0" i="0" u="none" strike="noStrike" dirty="0">
                        <a:solidFill>
                          <a:srgbClr val="000000"/>
                        </a:solidFill>
                        <a:effectLst/>
                        <a:latin typeface="+mj-lt"/>
                      </a:endParaRPr>
                    </a:p>
                  </a:txBody>
                  <a:tcPr marL="4763" marR="4763" marT="4763" marB="0" anchor="ctr">
                    <a:lnL w="38100" cap="flat" cmpd="sng" algn="ctr">
                      <a:solidFill>
                        <a:schemeClr val="accent3"/>
                      </a:solidFill>
                      <a:prstDash val="solid"/>
                      <a:round/>
                      <a:headEnd type="none" w="med" len="med"/>
                      <a:tailEnd type="none" w="med" len="med"/>
                    </a:lnL>
                    <a:lnT w="38100" cap="flat" cmpd="sng" algn="ctr">
                      <a:solidFill>
                        <a:schemeClr val="accent3"/>
                      </a:solidFill>
                      <a:prstDash val="solid"/>
                      <a:round/>
                      <a:headEnd type="none" w="med" len="med"/>
                      <a:tailEnd type="none" w="med" len="med"/>
                    </a:lnT>
                  </a:tcPr>
                </a:tc>
                <a:tc>
                  <a:txBody>
                    <a:bodyPr/>
                    <a:lstStyle/>
                    <a:p>
                      <a:pPr algn="ctr" fontAlgn="ctr">
                        <a:lnSpc>
                          <a:spcPct val="100000"/>
                        </a:lnSpc>
                      </a:pPr>
                      <a:r>
                        <a:rPr lang="en-US" sz="2000" b="0" i="0" u="none" strike="noStrike">
                          <a:solidFill>
                            <a:srgbClr val="000000"/>
                          </a:solidFill>
                          <a:effectLst/>
                          <a:latin typeface="+mj-lt"/>
                          <a:ea typeface="Arial" panose="020B0604020202020204" pitchFamily="34" charset="0"/>
                        </a:rPr>
                        <a:t>70%</a:t>
                      </a:r>
                      <a:endParaRPr lang="en-US" sz="20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ctr">
                        <a:lnSpc>
                          <a:spcPct val="100000"/>
                        </a:lnSpc>
                      </a:pPr>
                      <a:r>
                        <a:rPr lang="en-US" sz="2000" b="0" i="0" u="none" strike="noStrike">
                          <a:solidFill>
                            <a:srgbClr val="000000"/>
                          </a:solidFill>
                          <a:effectLst/>
                          <a:latin typeface="+mj-lt"/>
                          <a:ea typeface="Arial" panose="020B0604020202020204" pitchFamily="34" charset="0"/>
                        </a:rPr>
                        <a:t>69%</a:t>
                      </a:r>
                      <a:endParaRPr lang="en-US" sz="20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ctr">
                        <a:lnSpc>
                          <a:spcPct val="100000"/>
                        </a:lnSpc>
                      </a:pPr>
                      <a:r>
                        <a:rPr lang="en-US" sz="2000" b="0" i="0" u="none" strike="noStrike">
                          <a:solidFill>
                            <a:srgbClr val="000000"/>
                          </a:solidFill>
                          <a:effectLst/>
                          <a:latin typeface="+mj-lt"/>
                          <a:ea typeface="Arial" panose="020B0604020202020204" pitchFamily="34" charset="0"/>
                        </a:rPr>
                        <a:t>68%</a:t>
                      </a:r>
                      <a:endParaRPr lang="en-US" sz="20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ctr">
                        <a:lnSpc>
                          <a:spcPct val="100000"/>
                        </a:lnSpc>
                      </a:pPr>
                      <a:r>
                        <a:rPr lang="en-US" sz="2000" b="0" i="1" u="none" strike="noStrike" dirty="0">
                          <a:solidFill>
                            <a:srgbClr val="000000"/>
                          </a:solidFill>
                          <a:effectLst/>
                          <a:latin typeface="+mj-lt"/>
                          <a:ea typeface="Arial" panose="020B0604020202020204" pitchFamily="34" charset="0"/>
                        </a:rPr>
                        <a:t>63%</a:t>
                      </a:r>
                      <a:endParaRPr lang="en-US" sz="2000" b="0" i="1" u="none" strike="noStrike" dirty="0">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1963344676"/>
                  </a:ext>
                </a:extLst>
              </a:tr>
              <a:tr h="724870">
                <a:tc>
                  <a:txBody>
                    <a:bodyPr/>
                    <a:lstStyle/>
                    <a:p>
                      <a:pPr algn="ctr" fontAlgn="b">
                        <a:lnSpc>
                          <a:spcPct val="100000"/>
                        </a:lnSpc>
                      </a:pPr>
                      <a:r>
                        <a:rPr lang="en-US" sz="2000" b="0" i="0" u="none" strike="noStrike" dirty="0">
                          <a:solidFill>
                            <a:srgbClr val="000000"/>
                          </a:solidFill>
                          <a:effectLst/>
                          <a:latin typeface="+mj-lt"/>
                        </a:rPr>
                        <a:t>$50 per year</a:t>
                      </a:r>
                    </a:p>
                  </a:txBody>
                  <a:tcPr marL="4763" marR="4763" marT="4763" marB="0" anchor="ctr"/>
                </a:tc>
                <a:tc>
                  <a:txBody>
                    <a:bodyPr/>
                    <a:lstStyle/>
                    <a:p>
                      <a:pPr algn="ctr" fontAlgn="ctr">
                        <a:lnSpc>
                          <a:spcPct val="100000"/>
                        </a:lnSpc>
                      </a:pPr>
                      <a:r>
                        <a:rPr lang="en-US" sz="2000" b="1" i="0" u="none" strike="noStrike" dirty="0">
                          <a:solidFill>
                            <a:srgbClr val="000000"/>
                          </a:solidFill>
                          <a:effectLst/>
                          <a:latin typeface="+mj-lt"/>
                          <a:ea typeface="Arial" panose="020B0604020202020204" pitchFamily="34" charset="0"/>
                        </a:rPr>
                        <a:t>58%</a:t>
                      </a:r>
                      <a:endParaRPr lang="en-US" sz="2000" b="1" i="0" u="none" strike="noStrike" dirty="0">
                        <a:solidFill>
                          <a:srgbClr val="000000"/>
                        </a:solidFill>
                        <a:effectLst/>
                        <a:latin typeface="+mj-lt"/>
                      </a:endParaRP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ct val="100000"/>
                        </a:lnSpc>
                      </a:pPr>
                      <a:r>
                        <a:rPr lang="en-US" sz="2000" b="0" i="0" u="none" strike="noStrike">
                          <a:solidFill>
                            <a:srgbClr val="000000"/>
                          </a:solidFill>
                          <a:effectLst/>
                          <a:latin typeface="+mj-lt"/>
                        </a:rPr>
                        <a:t>57%</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ct val="100000"/>
                        </a:lnSpc>
                      </a:pPr>
                      <a:r>
                        <a:rPr lang="en-US" sz="2000" b="0" i="0" u="none" strike="noStrike">
                          <a:solidFill>
                            <a:srgbClr val="000000"/>
                          </a:solidFill>
                          <a:effectLst/>
                          <a:latin typeface="+mj-lt"/>
                        </a:rPr>
                        <a:t>66%</a:t>
                      </a:r>
                    </a:p>
                  </a:txBody>
                  <a:tcPr marL="4763" marR="4763" marT="4763" marB="0" anchor="ctr"/>
                </a:tc>
                <a:tc>
                  <a:txBody>
                    <a:bodyPr/>
                    <a:lstStyle/>
                    <a:p>
                      <a:pPr algn="ctr" fontAlgn="ctr">
                        <a:lnSpc>
                          <a:spcPct val="100000"/>
                        </a:lnSpc>
                      </a:pPr>
                      <a:r>
                        <a:rPr lang="en-US" sz="2000" b="0" i="0" u="none" strike="noStrike">
                          <a:solidFill>
                            <a:srgbClr val="000000"/>
                          </a:solidFill>
                          <a:effectLst/>
                          <a:latin typeface="+mj-lt"/>
                        </a:rPr>
                        <a:t>65%</a:t>
                      </a:r>
                    </a:p>
                  </a:txBody>
                  <a:tcPr marL="4763" marR="4763" marT="4763" marB="0" anchor="ctr"/>
                </a:tc>
                <a:tc>
                  <a:txBody>
                    <a:bodyPr/>
                    <a:lstStyle/>
                    <a:p>
                      <a:pPr algn="ctr" fontAlgn="ctr">
                        <a:lnSpc>
                          <a:spcPct val="100000"/>
                        </a:lnSpc>
                      </a:pPr>
                      <a:r>
                        <a:rPr lang="en-US" sz="2000" b="0" i="0" u="none" strike="noStrike" dirty="0">
                          <a:solidFill>
                            <a:srgbClr val="000000"/>
                          </a:solidFill>
                          <a:effectLst/>
                          <a:latin typeface="+mj-lt"/>
                        </a:rPr>
                        <a:t>64%</a:t>
                      </a:r>
                    </a:p>
                  </a:txBody>
                  <a:tcPr marL="4763" marR="4763" marT="4763" marB="0" anchor="ctr"/>
                </a:tc>
                <a:tc>
                  <a:txBody>
                    <a:bodyPr/>
                    <a:lstStyle/>
                    <a:p>
                      <a:pPr algn="ctr" fontAlgn="ctr">
                        <a:lnSpc>
                          <a:spcPct val="100000"/>
                        </a:lnSpc>
                      </a:pPr>
                      <a:r>
                        <a:rPr lang="en-US" sz="2000" b="0" i="1" u="none" strike="noStrike" dirty="0">
                          <a:solidFill>
                            <a:srgbClr val="000000"/>
                          </a:solidFill>
                          <a:effectLst/>
                          <a:latin typeface="+mj-lt"/>
                        </a:rPr>
                        <a:t>58%</a:t>
                      </a:r>
                    </a:p>
                  </a:txBody>
                  <a:tcPr marL="4763" marR="4763" marT="4763" marB="0" anchor="ctr"/>
                </a:tc>
                <a:extLst>
                  <a:ext uri="{0D108BD9-81ED-4DB2-BD59-A6C34878D82A}">
                    <a16:rowId xmlns:a16="http://schemas.microsoft.com/office/drawing/2014/main" val="650548173"/>
                  </a:ext>
                </a:extLst>
              </a:tr>
              <a:tr h="724870">
                <a:tc>
                  <a:txBody>
                    <a:bodyPr/>
                    <a:lstStyle/>
                    <a:p>
                      <a:pPr algn="ctr" fontAlgn="b">
                        <a:lnSpc>
                          <a:spcPct val="100000"/>
                        </a:lnSpc>
                      </a:pPr>
                      <a:r>
                        <a:rPr lang="en-US" sz="2000" b="0" i="0" u="none" strike="noStrike" dirty="0">
                          <a:solidFill>
                            <a:srgbClr val="000000"/>
                          </a:solidFill>
                          <a:effectLst/>
                          <a:latin typeface="+mj-lt"/>
                        </a:rPr>
                        <a:t>$100 per year</a:t>
                      </a:r>
                    </a:p>
                  </a:txBody>
                  <a:tcPr marL="4763" marR="4763" marT="4763" marB="0" anchor="ctr"/>
                </a:tc>
                <a:tc>
                  <a:txBody>
                    <a:bodyPr/>
                    <a:lstStyle/>
                    <a:p>
                      <a:pPr algn="ctr" fontAlgn="ctr">
                        <a:lnSpc>
                          <a:spcPct val="100000"/>
                        </a:lnSpc>
                      </a:pPr>
                      <a:r>
                        <a:rPr lang="en-US" sz="2000" b="1" i="0" u="none" strike="noStrike" dirty="0">
                          <a:solidFill>
                            <a:srgbClr val="000000"/>
                          </a:solidFill>
                          <a:effectLst/>
                          <a:latin typeface="+mj-lt"/>
                        </a:rPr>
                        <a:t>52%</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ct val="100000"/>
                        </a:lnSpc>
                      </a:pPr>
                      <a:r>
                        <a:rPr lang="en-US" sz="2000" b="0" i="0" u="none" strike="noStrike">
                          <a:solidFill>
                            <a:srgbClr val="000000"/>
                          </a:solidFill>
                          <a:effectLst/>
                          <a:latin typeface="+mj-lt"/>
                        </a:rPr>
                        <a:t>55%</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ct val="100000"/>
                        </a:lnSpc>
                      </a:pPr>
                      <a:r>
                        <a:rPr lang="en-US" sz="2000" b="0" i="0" u="none" strike="noStrike">
                          <a:solidFill>
                            <a:srgbClr val="000000"/>
                          </a:solidFill>
                          <a:effectLst/>
                          <a:latin typeface="+mj-lt"/>
                        </a:rPr>
                        <a:t>53%</a:t>
                      </a:r>
                    </a:p>
                  </a:txBody>
                  <a:tcPr marL="4763" marR="4763" marT="4763" marB="0" anchor="ctr"/>
                </a:tc>
                <a:tc>
                  <a:txBody>
                    <a:bodyPr/>
                    <a:lstStyle/>
                    <a:p>
                      <a:pPr algn="ctr" fontAlgn="ctr">
                        <a:lnSpc>
                          <a:spcPct val="100000"/>
                        </a:lnSpc>
                      </a:pPr>
                      <a:r>
                        <a:rPr lang="en-US" sz="2000" b="0" i="0" u="none" strike="noStrike">
                          <a:solidFill>
                            <a:srgbClr val="000000"/>
                          </a:solidFill>
                          <a:effectLst/>
                          <a:latin typeface="+mj-lt"/>
                        </a:rPr>
                        <a:t>58%</a:t>
                      </a:r>
                    </a:p>
                  </a:txBody>
                  <a:tcPr marL="4763" marR="4763" marT="4763" marB="0" anchor="ctr"/>
                </a:tc>
                <a:tc>
                  <a:txBody>
                    <a:bodyPr/>
                    <a:lstStyle/>
                    <a:p>
                      <a:pPr algn="ctr" fontAlgn="ctr">
                        <a:lnSpc>
                          <a:spcPct val="100000"/>
                        </a:lnSpc>
                      </a:pPr>
                      <a:r>
                        <a:rPr lang="en-US" sz="2000" b="0" i="0" u="none" strike="noStrike">
                          <a:solidFill>
                            <a:srgbClr val="000000"/>
                          </a:solidFill>
                          <a:effectLst/>
                          <a:latin typeface="+mj-lt"/>
                        </a:rPr>
                        <a:t>54%</a:t>
                      </a:r>
                    </a:p>
                  </a:txBody>
                  <a:tcPr marL="4763" marR="4763" marT="4763" marB="0" anchor="ctr"/>
                </a:tc>
                <a:tc>
                  <a:txBody>
                    <a:bodyPr/>
                    <a:lstStyle/>
                    <a:p>
                      <a:pPr algn="ctr" fontAlgn="ctr">
                        <a:lnSpc>
                          <a:spcPct val="100000"/>
                        </a:lnSpc>
                      </a:pPr>
                      <a:r>
                        <a:rPr lang="en-US" sz="2000" b="0" i="1" u="none" strike="noStrike" dirty="0">
                          <a:solidFill>
                            <a:srgbClr val="000000"/>
                          </a:solidFill>
                          <a:effectLst/>
                          <a:latin typeface="+mj-lt"/>
                        </a:rPr>
                        <a:t>53%</a:t>
                      </a:r>
                    </a:p>
                  </a:txBody>
                  <a:tcPr marL="4763" marR="4763" marT="4763" marB="0" anchor="ctr"/>
                </a:tc>
                <a:extLst>
                  <a:ext uri="{0D108BD9-81ED-4DB2-BD59-A6C34878D82A}">
                    <a16:rowId xmlns:a16="http://schemas.microsoft.com/office/drawing/2014/main" val="790779060"/>
                  </a:ext>
                </a:extLst>
              </a:tr>
              <a:tr h="724870">
                <a:tc>
                  <a:txBody>
                    <a:bodyPr/>
                    <a:lstStyle/>
                    <a:p>
                      <a:pPr algn="ctr" fontAlgn="b">
                        <a:lnSpc>
                          <a:spcPct val="100000"/>
                        </a:lnSpc>
                      </a:pPr>
                      <a:r>
                        <a:rPr lang="en-US" sz="2000" b="0" i="0" u="none" strike="noStrike">
                          <a:solidFill>
                            <a:srgbClr val="000000"/>
                          </a:solidFill>
                          <a:effectLst/>
                          <a:latin typeface="+mj-lt"/>
                        </a:rPr>
                        <a:t>$150 per year</a:t>
                      </a:r>
                    </a:p>
                  </a:txBody>
                  <a:tcPr marL="4763" marR="4763" marT="4763" marB="0" anchor="ctr"/>
                </a:tc>
                <a:tc>
                  <a:txBody>
                    <a:bodyPr/>
                    <a:lstStyle/>
                    <a:p>
                      <a:pPr algn="ctr" fontAlgn="ctr">
                        <a:lnSpc>
                          <a:spcPct val="100000"/>
                        </a:lnSpc>
                      </a:pPr>
                      <a:r>
                        <a:rPr lang="en-US" sz="2000" b="1" i="0" u="none" strike="noStrike" dirty="0">
                          <a:solidFill>
                            <a:srgbClr val="000000"/>
                          </a:solidFill>
                          <a:effectLst/>
                          <a:latin typeface="+mj-lt"/>
                        </a:rPr>
                        <a:t>49%</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ct val="100000"/>
                        </a:lnSpc>
                      </a:pPr>
                      <a:r>
                        <a:rPr lang="en-US" sz="2000" b="0" i="0" u="none" strike="noStrike">
                          <a:solidFill>
                            <a:srgbClr val="000000"/>
                          </a:solidFill>
                          <a:effectLst/>
                          <a:latin typeface="+mj-lt"/>
                        </a:rPr>
                        <a:t>51%</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ct val="100000"/>
                        </a:lnSpc>
                      </a:pPr>
                      <a:r>
                        <a:rPr lang="en-US" sz="2000" b="0" i="0" u="none" strike="noStrike">
                          <a:solidFill>
                            <a:srgbClr val="000000"/>
                          </a:solidFill>
                          <a:effectLst/>
                          <a:latin typeface="+mj-lt"/>
                        </a:rPr>
                        <a:t>48%</a:t>
                      </a:r>
                    </a:p>
                  </a:txBody>
                  <a:tcPr marL="4763" marR="4763" marT="4763" marB="0" anchor="ctr"/>
                </a:tc>
                <a:tc>
                  <a:txBody>
                    <a:bodyPr/>
                    <a:lstStyle/>
                    <a:p>
                      <a:pPr algn="ctr" fontAlgn="ctr">
                        <a:lnSpc>
                          <a:spcPct val="100000"/>
                        </a:lnSpc>
                      </a:pPr>
                      <a:r>
                        <a:rPr lang="en-US" sz="2000" b="0" i="0" u="none" strike="noStrike">
                          <a:solidFill>
                            <a:srgbClr val="000000"/>
                          </a:solidFill>
                          <a:effectLst/>
                          <a:latin typeface="+mj-lt"/>
                        </a:rPr>
                        <a:t>56%</a:t>
                      </a:r>
                    </a:p>
                  </a:txBody>
                  <a:tcPr marL="4763" marR="4763" marT="4763" marB="0" anchor="ctr"/>
                </a:tc>
                <a:tc>
                  <a:txBody>
                    <a:bodyPr/>
                    <a:lstStyle/>
                    <a:p>
                      <a:pPr algn="ctr" fontAlgn="ctr">
                        <a:lnSpc>
                          <a:spcPct val="100000"/>
                        </a:lnSpc>
                      </a:pPr>
                      <a:r>
                        <a:rPr lang="en-US" sz="2000" b="0" i="0" u="none" strike="noStrike">
                          <a:solidFill>
                            <a:srgbClr val="000000"/>
                          </a:solidFill>
                          <a:effectLst/>
                          <a:latin typeface="+mj-lt"/>
                        </a:rPr>
                        <a:t>52%</a:t>
                      </a:r>
                    </a:p>
                  </a:txBody>
                  <a:tcPr marL="4763" marR="4763" marT="4763" marB="0" anchor="ctr"/>
                </a:tc>
                <a:tc>
                  <a:txBody>
                    <a:bodyPr/>
                    <a:lstStyle/>
                    <a:p>
                      <a:pPr algn="ctr" fontAlgn="ctr">
                        <a:lnSpc>
                          <a:spcPct val="100000"/>
                        </a:lnSpc>
                      </a:pPr>
                      <a:r>
                        <a:rPr lang="en-US" sz="2000" b="0" i="1" u="none" strike="noStrike" dirty="0">
                          <a:solidFill>
                            <a:srgbClr val="000000"/>
                          </a:solidFill>
                          <a:effectLst/>
                          <a:latin typeface="+mj-lt"/>
                        </a:rPr>
                        <a:t>50%</a:t>
                      </a:r>
                    </a:p>
                  </a:txBody>
                  <a:tcPr marL="4763" marR="4763" marT="4763" marB="0" anchor="ctr"/>
                </a:tc>
                <a:extLst>
                  <a:ext uri="{0D108BD9-81ED-4DB2-BD59-A6C34878D82A}">
                    <a16:rowId xmlns:a16="http://schemas.microsoft.com/office/drawing/2014/main" val="967359862"/>
                  </a:ext>
                </a:extLst>
              </a:tr>
            </a:tbl>
          </a:graphicData>
        </a:graphic>
      </p:graphicFrame>
      <p:sp>
        <p:nvSpPr>
          <p:cNvPr id="6" name="Title 5">
            <a:extLst>
              <a:ext uri="{FF2B5EF4-FFF2-40B4-BE49-F238E27FC236}">
                <a16:creationId xmlns:a16="http://schemas.microsoft.com/office/drawing/2014/main" id="{19D6ED2A-8EFB-8B6A-65AB-4029E80D6C8B}"/>
              </a:ext>
            </a:extLst>
          </p:cNvPr>
          <p:cNvSpPr>
            <a:spLocks noGrp="1"/>
          </p:cNvSpPr>
          <p:nvPr>
            <p:ph type="title"/>
          </p:nvPr>
        </p:nvSpPr>
        <p:spPr>
          <a:xfrm>
            <a:off x="0" y="184277"/>
            <a:ext cx="9144000" cy="633869"/>
          </a:xfrm>
        </p:spPr>
        <p:txBody>
          <a:bodyPr>
            <a:normAutofit/>
          </a:bodyPr>
          <a:lstStyle/>
          <a:p>
            <a:r>
              <a:rPr lang="en-US" dirty="0"/>
              <a:t>Willingness to Pay by Race/Ethnicity</a:t>
            </a:r>
          </a:p>
        </p:txBody>
      </p:sp>
      <p:sp>
        <p:nvSpPr>
          <p:cNvPr id="2" name="TextBox 1">
            <a:extLst>
              <a:ext uri="{FF2B5EF4-FFF2-40B4-BE49-F238E27FC236}">
                <a16:creationId xmlns:a16="http://schemas.microsoft.com/office/drawing/2014/main" id="{B2DC7E84-ECB1-6594-261A-329ABDB8380B}"/>
              </a:ext>
            </a:extLst>
          </p:cNvPr>
          <p:cNvSpPr txBox="1"/>
          <p:nvPr/>
        </p:nvSpPr>
        <p:spPr>
          <a:xfrm>
            <a:off x="0" y="758305"/>
            <a:ext cx="9128760" cy="338554"/>
          </a:xfrm>
          <a:prstGeom prst="rect">
            <a:avLst/>
          </a:prstGeom>
          <a:noFill/>
        </p:spPr>
        <p:txBody>
          <a:bodyPr wrap="square" rtlCol="0">
            <a:spAutoFit/>
          </a:bodyPr>
          <a:lstStyle/>
          <a:p>
            <a:pPr algn="ctr"/>
            <a:r>
              <a:rPr lang="en-US" sz="1600" i="1" dirty="0"/>
              <a:t>Total Willing</a:t>
            </a:r>
          </a:p>
        </p:txBody>
      </p:sp>
    </p:spTree>
    <p:extLst>
      <p:ext uri="{BB962C8B-B14F-4D97-AF65-F5344CB8AC3E}">
        <p14:creationId xmlns:p14="http://schemas.microsoft.com/office/powerpoint/2010/main" val="31199533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2417403261"/>
              </p:ext>
            </p:extLst>
          </p:nvPr>
        </p:nvGraphicFramePr>
        <p:xfrm>
          <a:off x="0" y="2017816"/>
          <a:ext cx="7910423" cy="4581566"/>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568D6443-B2DE-40E6-81AA-02420F57C9D8}"/>
              </a:ext>
            </a:extLst>
          </p:cNvPr>
          <p:cNvSpPr>
            <a:spLocks noGrp="1"/>
          </p:cNvSpPr>
          <p:nvPr>
            <p:ph type="title"/>
          </p:nvPr>
        </p:nvSpPr>
        <p:spPr/>
        <p:txBody>
          <a:bodyPr/>
          <a:lstStyle/>
          <a:p>
            <a:r>
              <a:rPr lang="en-US" dirty="0"/>
              <a:t>Voters view set-asides as the most acceptable way of funding children and youth programs.</a:t>
            </a:r>
          </a:p>
        </p:txBody>
      </p:sp>
      <p:sp>
        <p:nvSpPr>
          <p:cNvPr id="6" name="Text Placeholder 5">
            <a:extLst>
              <a:ext uri="{FF2B5EF4-FFF2-40B4-BE49-F238E27FC236}">
                <a16:creationId xmlns:a16="http://schemas.microsoft.com/office/drawing/2014/main" id="{BB0F776C-5F31-4A62-BD87-42982352CE3D}"/>
              </a:ext>
            </a:extLst>
          </p:cNvPr>
          <p:cNvSpPr>
            <a:spLocks noGrp="1"/>
          </p:cNvSpPr>
          <p:nvPr>
            <p:ph type="body" sz="quarter" idx="10"/>
          </p:nvPr>
        </p:nvSpPr>
        <p:spPr/>
        <p:txBody>
          <a:bodyPr/>
          <a:lstStyle/>
          <a:p>
            <a:r>
              <a:rPr lang="en-US" dirty="0"/>
              <a:t>Q11. Split Sample</a:t>
            </a:r>
          </a:p>
        </p:txBody>
      </p:sp>
      <p:sp>
        <p:nvSpPr>
          <p:cNvPr id="3" name="Rectangle 2">
            <a:extLst>
              <a:ext uri="{FF2B5EF4-FFF2-40B4-BE49-F238E27FC236}">
                <a16:creationId xmlns:a16="http://schemas.microsoft.com/office/drawing/2014/main" id="{A3155C45-6475-4CDB-AAFF-1AF06ABAF048}"/>
              </a:ext>
            </a:extLst>
          </p:cNvPr>
          <p:cNvSpPr/>
          <p:nvPr/>
        </p:nvSpPr>
        <p:spPr>
          <a:xfrm>
            <a:off x="142874" y="1200945"/>
            <a:ext cx="8829675" cy="877163"/>
          </a:xfrm>
          <a:prstGeom prst="rect">
            <a:avLst/>
          </a:prstGeom>
        </p:spPr>
        <p:txBody>
          <a:bodyPr wrap="square" anchor="ctr">
            <a:spAutoFit/>
          </a:bodyPr>
          <a:lstStyle/>
          <a:p>
            <a:pPr algn="ctr"/>
            <a:r>
              <a:rPr lang="en-US" sz="1700" i="1" dirty="0">
                <a:latin typeface="+mj-lt"/>
                <a:ea typeface="Times New Roman" panose="02020603050405020304" pitchFamily="18" charset="0"/>
                <a:cs typeface="Times New Roman" panose="02020603050405020304" pitchFamily="18" charset="0"/>
              </a:rPr>
              <a:t>Here is a list of ways these additional funds to support children and youth could be raised. </a:t>
            </a:r>
            <a:br>
              <a:rPr lang="en-US" sz="1700" i="1" dirty="0">
                <a:latin typeface="+mj-lt"/>
                <a:ea typeface="Times New Roman" panose="02020603050405020304" pitchFamily="18" charset="0"/>
                <a:cs typeface="Times New Roman" panose="02020603050405020304" pitchFamily="18" charset="0"/>
              </a:rPr>
            </a:br>
            <a:r>
              <a:rPr lang="en-US" sz="1700" i="1" dirty="0">
                <a:latin typeface="+mj-lt"/>
                <a:ea typeface="Times New Roman" panose="02020603050405020304" pitchFamily="18" charset="0"/>
                <a:cs typeface="Times New Roman" panose="02020603050405020304" pitchFamily="18" charset="0"/>
              </a:rPr>
              <a:t>Please indicate if in your opinion, it would be a very acceptable, somewhat acceptable, </a:t>
            </a:r>
          </a:p>
          <a:p>
            <a:pPr algn="ctr"/>
            <a:r>
              <a:rPr lang="en-US" sz="1700" i="1" dirty="0">
                <a:latin typeface="+mj-lt"/>
                <a:ea typeface="Times New Roman" panose="02020603050405020304" pitchFamily="18" charset="0"/>
                <a:cs typeface="Times New Roman" panose="02020603050405020304" pitchFamily="18" charset="0"/>
              </a:rPr>
              <a:t>somewhat unacceptable, or very unacceptable way to raise funds to benefit children and youth. </a:t>
            </a:r>
            <a:endParaRPr lang="en-US" sz="1700" i="1" dirty="0">
              <a:latin typeface="+mj-lt"/>
            </a:endParaRPr>
          </a:p>
        </p:txBody>
      </p:sp>
      <p:graphicFrame>
        <p:nvGraphicFramePr>
          <p:cNvPr id="7" name="Table 6"/>
          <p:cNvGraphicFramePr>
            <a:graphicFrameLocks noGrp="1"/>
          </p:cNvGraphicFramePr>
          <p:nvPr>
            <p:extLst>
              <p:ext uri="{D42A27DB-BD31-4B8C-83A1-F6EECF244321}">
                <p14:modId xmlns:p14="http://schemas.microsoft.com/office/powerpoint/2010/main" val="2885389159"/>
              </p:ext>
            </p:extLst>
          </p:nvPr>
        </p:nvGraphicFramePr>
        <p:xfrm>
          <a:off x="7597561" y="2216787"/>
          <a:ext cx="1517862" cy="3936363"/>
        </p:xfrm>
        <a:graphic>
          <a:graphicData uri="http://schemas.openxmlformats.org/drawingml/2006/table">
            <a:tbl>
              <a:tblPr>
                <a:tableStyleId>{5C22544A-7EE6-4342-B048-85BDC9FD1C3A}</a:tableStyleId>
              </a:tblPr>
              <a:tblGrid>
                <a:gridCol w="758931">
                  <a:extLst>
                    <a:ext uri="{9D8B030D-6E8A-4147-A177-3AD203B41FA5}">
                      <a16:colId xmlns:a16="http://schemas.microsoft.com/office/drawing/2014/main" val="365180995"/>
                    </a:ext>
                  </a:extLst>
                </a:gridCol>
                <a:gridCol w="758931">
                  <a:extLst>
                    <a:ext uri="{9D8B030D-6E8A-4147-A177-3AD203B41FA5}">
                      <a16:colId xmlns:a16="http://schemas.microsoft.com/office/drawing/2014/main" val="44086732"/>
                    </a:ext>
                  </a:extLst>
                </a:gridCol>
              </a:tblGrid>
              <a:tr h="451790">
                <a:tc>
                  <a:txBody>
                    <a:bodyPr/>
                    <a:lstStyle/>
                    <a:p>
                      <a:pPr algn="ctr" fontAlgn="b"/>
                      <a:r>
                        <a:rPr lang="en-US" sz="1800" b="1" i="0" u="none" strike="noStrike" dirty="0">
                          <a:solidFill>
                            <a:schemeClr val="accent1"/>
                          </a:solidFill>
                          <a:effectLst/>
                          <a:latin typeface="Calibri" panose="020F0502020204030204" pitchFamily="34" charset="0"/>
                        </a:rPr>
                        <a:t>Total Acc.</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1" i="0" u="none" strike="noStrike" dirty="0" err="1">
                          <a:solidFill>
                            <a:schemeClr val="accent4"/>
                          </a:solidFill>
                          <a:effectLst/>
                          <a:latin typeface="Calibri" panose="020F0502020204030204" pitchFamily="34" charset="0"/>
                        </a:rPr>
                        <a:t>Toal</a:t>
                      </a:r>
                      <a:r>
                        <a:rPr lang="en-US" sz="1800" b="1" i="0" u="none" strike="noStrike" dirty="0">
                          <a:solidFill>
                            <a:schemeClr val="accent4"/>
                          </a:solidFill>
                          <a:effectLst/>
                          <a:latin typeface="Calibri" panose="020F0502020204030204" pitchFamily="34" charset="0"/>
                        </a:rPr>
                        <a:t> </a:t>
                      </a:r>
                      <a:r>
                        <a:rPr lang="en-US" sz="1800" b="1" i="0" u="none" strike="noStrike" dirty="0" err="1">
                          <a:solidFill>
                            <a:schemeClr val="accent4"/>
                          </a:solidFill>
                          <a:effectLst/>
                          <a:latin typeface="Calibri" panose="020F0502020204030204" pitchFamily="34" charset="0"/>
                        </a:rPr>
                        <a:t>Unacc</a:t>
                      </a:r>
                      <a:r>
                        <a:rPr lang="en-US" sz="1800" b="1" i="0" u="none" strike="noStrike" dirty="0">
                          <a:solidFill>
                            <a:schemeClr val="accent4"/>
                          </a:solidFill>
                          <a:effectLst/>
                          <a:latin typeface="Calibri" panose="020F0502020204030204" pitchFamily="34" charset="0"/>
                        </a:rPr>
                        <a:t>.</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48089115"/>
                  </a:ext>
                </a:extLst>
              </a:tr>
              <a:tr h="250257">
                <a:tc>
                  <a:txBody>
                    <a:bodyPr/>
                    <a:lstStyle/>
                    <a:p>
                      <a:pPr algn="ctr" fontAlgn="b"/>
                      <a:r>
                        <a:rPr lang="en-US" sz="1800" b="1" i="0" u="none" strike="noStrike">
                          <a:solidFill>
                            <a:schemeClr val="accent1"/>
                          </a:solidFill>
                          <a:effectLst/>
                          <a:latin typeface="Calibri" panose="020F0502020204030204" pitchFamily="34" charset="0"/>
                        </a:rPr>
                        <a:t>80%</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1" i="0" u="none" strike="noStrike">
                          <a:solidFill>
                            <a:schemeClr val="accent4"/>
                          </a:solidFill>
                          <a:effectLst/>
                          <a:latin typeface="Calibri" panose="020F0502020204030204" pitchFamily="34" charset="0"/>
                        </a:rPr>
                        <a:t>17%</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69794878"/>
                  </a:ext>
                </a:extLst>
              </a:tr>
              <a:tr h="599824">
                <a:tc>
                  <a:txBody>
                    <a:bodyPr/>
                    <a:lstStyle/>
                    <a:p>
                      <a:pPr algn="ctr" fontAlgn="b"/>
                      <a:r>
                        <a:rPr lang="en-US" sz="1800" b="1" i="0" u="none" strike="noStrike">
                          <a:solidFill>
                            <a:schemeClr val="accent1"/>
                          </a:solidFill>
                          <a:effectLst/>
                          <a:latin typeface="Calibri" panose="020F0502020204030204" pitchFamily="34" charset="0"/>
                        </a:rPr>
                        <a:t>76%</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1" i="0" u="none" strike="noStrike">
                          <a:solidFill>
                            <a:schemeClr val="accent4"/>
                          </a:solidFill>
                          <a:effectLst/>
                          <a:latin typeface="Calibri" panose="020F0502020204030204" pitchFamily="34" charset="0"/>
                        </a:rPr>
                        <a:t>21%</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44109381"/>
                  </a:ext>
                </a:extLst>
              </a:tr>
              <a:tr h="619125">
                <a:tc>
                  <a:txBody>
                    <a:bodyPr/>
                    <a:lstStyle/>
                    <a:p>
                      <a:pPr algn="ctr" fontAlgn="b"/>
                      <a:r>
                        <a:rPr lang="en-US" sz="1800" b="1" i="0" u="none" strike="noStrike">
                          <a:solidFill>
                            <a:schemeClr val="accent1"/>
                          </a:solidFill>
                          <a:effectLst/>
                          <a:latin typeface="Calibri" panose="020F0502020204030204" pitchFamily="34" charset="0"/>
                        </a:rPr>
                        <a:t>68%</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1" i="0" u="none" strike="noStrike" dirty="0">
                          <a:solidFill>
                            <a:schemeClr val="accent4"/>
                          </a:solidFill>
                          <a:effectLst/>
                          <a:latin typeface="Calibri" panose="020F0502020204030204" pitchFamily="34" charset="0"/>
                        </a:rPr>
                        <a:t>29%</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55655061"/>
                  </a:ext>
                </a:extLst>
              </a:tr>
              <a:tr h="628650">
                <a:tc>
                  <a:txBody>
                    <a:bodyPr/>
                    <a:lstStyle/>
                    <a:p>
                      <a:pPr algn="ctr" fontAlgn="b"/>
                      <a:r>
                        <a:rPr lang="en-US" sz="1800" b="1" i="0" u="none" strike="noStrike">
                          <a:solidFill>
                            <a:schemeClr val="accent1"/>
                          </a:solidFill>
                          <a:effectLst/>
                          <a:latin typeface="Calibri" panose="020F0502020204030204" pitchFamily="34" charset="0"/>
                        </a:rPr>
                        <a:t>66%</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1" i="0" u="none" strike="noStrike" dirty="0">
                          <a:solidFill>
                            <a:schemeClr val="accent4"/>
                          </a:solidFill>
                          <a:effectLst/>
                          <a:latin typeface="Calibri" panose="020F0502020204030204" pitchFamily="34" charset="0"/>
                        </a:rPr>
                        <a:t>32%</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72816184"/>
                  </a:ext>
                </a:extLst>
              </a:tr>
              <a:tr h="605276">
                <a:tc>
                  <a:txBody>
                    <a:bodyPr/>
                    <a:lstStyle/>
                    <a:p>
                      <a:pPr algn="ctr" fontAlgn="b"/>
                      <a:r>
                        <a:rPr lang="en-US" sz="1800" b="1" i="0" u="none" strike="noStrike">
                          <a:solidFill>
                            <a:schemeClr val="accent1"/>
                          </a:solidFill>
                          <a:effectLst/>
                          <a:latin typeface="Calibri" panose="020F0502020204030204" pitchFamily="34" charset="0"/>
                        </a:rPr>
                        <a:t>63%</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1" i="0" u="none" strike="noStrike">
                          <a:solidFill>
                            <a:schemeClr val="accent4"/>
                          </a:solidFill>
                          <a:effectLst/>
                          <a:latin typeface="Calibri" panose="020F0502020204030204" pitchFamily="34" charset="0"/>
                        </a:rPr>
                        <a:t>36%</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78226578"/>
                  </a:ext>
                </a:extLst>
              </a:tr>
              <a:tr h="651002">
                <a:tc>
                  <a:txBody>
                    <a:bodyPr/>
                    <a:lstStyle/>
                    <a:p>
                      <a:pPr algn="ctr" fontAlgn="b"/>
                      <a:r>
                        <a:rPr lang="en-US" sz="1800" b="1" i="0" u="none" strike="noStrike">
                          <a:solidFill>
                            <a:schemeClr val="accent1"/>
                          </a:solidFill>
                          <a:effectLst/>
                          <a:latin typeface="Calibri" panose="020F0502020204030204" pitchFamily="34" charset="0"/>
                        </a:rPr>
                        <a:t>60%</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1" i="0" u="none" strike="noStrike" dirty="0">
                          <a:solidFill>
                            <a:schemeClr val="accent4"/>
                          </a:solidFill>
                          <a:effectLst/>
                          <a:latin typeface="Calibri" panose="020F0502020204030204" pitchFamily="34" charset="0"/>
                        </a:rPr>
                        <a:t>35%</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46926597"/>
                  </a:ext>
                </a:extLst>
              </a:tr>
            </a:tbl>
          </a:graphicData>
        </a:graphic>
      </p:graphicFrame>
      <p:cxnSp>
        <p:nvCxnSpPr>
          <p:cNvPr id="8" name="Straight Connector 7">
            <a:extLst>
              <a:ext uri="{FF2B5EF4-FFF2-40B4-BE49-F238E27FC236}">
                <a16:creationId xmlns:a16="http://schemas.microsoft.com/office/drawing/2014/main" id="{6F17D238-B75B-568B-F51D-9B2582A5F2F3}"/>
              </a:ext>
            </a:extLst>
          </p:cNvPr>
          <p:cNvCxnSpPr>
            <a:cxnSpLocks/>
          </p:cNvCxnSpPr>
          <p:nvPr/>
        </p:nvCxnSpPr>
        <p:spPr>
          <a:xfrm>
            <a:off x="1995778" y="3172571"/>
            <a:ext cx="238539"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9984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4B7E52A-5F73-4D1F-8531-110ADA96775D}"/>
              </a:ext>
            </a:extLst>
          </p:cNvPr>
          <p:cNvSpPr>
            <a:spLocks noGrp="1"/>
          </p:cNvSpPr>
          <p:nvPr>
            <p:ph type="body" sz="quarter" idx="10"/>
          </p:nvPr>
        </p:nvSpPr>
        <p:spPr/>
        <p:txBody>
          <a:bodyPr/>
          <a:lstStyle/>
          <a:p>
            <a:r>
              <a:rPr lang="en-US" dirty="0"/>
              <a:t>Q1.</a:t>
            </a:r>
          </a:p>
        </p:txBody>
      </p:sp>
      <p:graphicFrame>
        <p:nvGraphicFramePr>
          <p:cNvPr id="5" name="Chart 4"/>
          <p:cNvGraphicFramePr/>
          <p:nvPr>
            <p:extLst>
              <p:ext uri="{D42A27DB-BD31-4B8C-83A1-F6EECF244321}">
                <p14:modId xmlns:p14="http://schemas.microsoft.com/office/powerpoint/2010/main" val="4067032849"/>
              </p:ext>
            </p:extLst>
          </p:nvPr>
        </p:nvGraphicFramePr>
        <p:xfrm>
          <a:off x="2111735" y="2325853"/>
          <a:ext cx="4696597" cy="346102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FD6AE7E4-8183-6644-42D1-7CB752302E6B}"/>
              </a:ext>
            </a:extLst>
          </p:cNvPr>
          <p:cNvSpPr txBox="1"/>
          <p:nvPr/>
        </p:nvSpPr>
        <p:spPr>
          <a:xfrm>
            <a:off x="955140" y="1409299"/>
            <a:ext cx="7233719" cy="615553"/>
          </a:xfrm>
          <a:prstGeom prst="rect">
            <a:avLst/>
          </a:prstGeom>
          <a:noFill/>
        </p:spPr>
        <p:txBody>
          <a:bodyPr wrap="square">
            <a:spAutoFit/>
          </a:bodyPr>
          <a:lstStyle/>
          <a:p>
            <a:pPr algn="ctr"/>
            <a:r>
              <a:rPr lang="en-US" sz="1700" i="1" dirty="0">
                <a:effectLst/>
                <a:latin typeface="+mj-lt"/>
                <a:ea typeface="Times New Roman" panose="02020603050405020304" pitchFamily="18" charset="0"/>
                <a:cs typeface="CG Times"/>
              </a:rPr>
              <a:t>Would you say that things in California are generally going in the right direction, or do you feel things have gotten pretty seriously off on the wrong track? </a:t>
            </a:r>
            <a:endParaRPr lang="en-US" sz="1700" i="1" dirty="0">
              <a:latin typeface="+mj-lt"/>
            </a:endParaRPr>
          </a:p>
        </p:txBody>
      </p:sp>
      <p:sp>
        <p:nvSpPr>
          <p:cNvPr id="8" name="Title 7">
            <a:extLst>
              <a:ext uri="{FF2B5EF4-FFF2-40B4-BE49-F238E27FC236}">
                <a16:creationId xmlns:a16="http://schemas.microsoft.com/office/drawing/2014/main" id="{C2F33C51-9A3D-39F3-6F40-CCC2499EECDB}"/>
              </a:ext>
            </a:extLst>
          </p:cNvPr>
          <p:cNvSpPr>
            <a:spLocks noGrp="1"/>
          </p:cNvSpPr>
          <p:nvPr>
            <p:ph type="title"/>
          </p:nvPr>
        </p:nvSpPr>
        <p:spPr/>
        <p:txBody>
          <a:bodyPr/>
          <a:lstStyle/>
          <a:p>
            <a:r>
              <a:rPr lang="en-US" dirty="0"/>
              <a:t>A majority of voters says the state </a:t>
            </a:r>
            <a:br>
              <a:rPr lang="en-US" dirty="0"/>
            </a:br>
            <a:r>
              <a:rPr lang="en-US" dirty="0"/>
              <a:t>is off on the wrong track.</a:t>
            </a:r>
          </a:p>
        </p:txBody>
      </p:sp>
    </p:spTree>
    <p:extLst>
      <p:ext uri="{BB962C8B-B14F-4D97-AF65-F5344CB8AC3E}">
        <p14:creationId xmlns:p14="http://schemas.microsoft.com/office/powerpoint/2010/main" val="42511398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1280217791"/>
              </p:ext>
            </p:extLst>
          </p:nvPr>
        </p:nvGraphicFramePr>
        <p:xfrm>
          <a:off x="0" y="1302606"/>
          <a:ext cx="7910423" cy="5296776"/>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7">
            <a:extLst>
              <a:ext uri="{FF2B5EF4-FFF2-40B4-BE49-F238E27FC236}">
                <a16:creationId xmlns:a16="http://schemas.microsoft.com/office/drawing/2014/main" id="{B75F5EE5-EFDC-9B57-F2F7-E4E186F5BB95}"/>
              </a:ext>
            </a:extLst>
          </p:cNvPr>
          <p:cNvSpPr>
            <a:spLocks noGrp="1"/>
          </p:cNvSpPr>
          <p:nvPr>
            <p:ph type="title"/>
          </p:nvPr>
        </p:nvSpPr>
        <p:spPr>
          <a:xfrm>
            <a:off x="-15240" y="327441"/>
            <a:ext cx="9144000" cy="1118329"/>
          </a:xfrm>
        </p:spPr>
        <p:txBody>
          <a:bodyPr/>
          <a:lstStyle/>
          <a:p>
            <a:r>
              <a:rPr lang="en-US" dirty="0"/>
              <a:t>Parcel taxes and sales taxes are rated the least acceptable funding mechanisms.</a:t>
            </a:r>
          </a:p>
        </p:txBody>
      </p:sp>
      <p:sp>
        <p:nvSpPr>
          <p:cNvPr id="6" name="Text Placeholder 5">
            <a:extLst>
              <a:ext uri="{FF2B5EF4-FFF2-40B4-BE49-F238E27FC236}">
                <a16:creationId xmlns:a16="http://schemas.microsoft.com/office/drawing/2014/main" id="{BB0F776C-5F31-4A62-BD87-42982352CE3D}"/>
              </a:ext>
            </a:extLst>
          </p:cNvPr>
          <p:cNvSpPr>
            <a:spLocks noGrp="1"/>
          </p:cNvSpPr>
          <p:nvPr>
            <p:ph type="body" sz="quarter" idx="10"/>
          </p:nvPr>
        </p:nvSpPr>
        <p:spPr/>
        <p:txBody>
          <a:bodyPr/>
          <a:lstStyle/>
          <a:p>
            <a:r>
              <a:rPr lang="en-US" dirty="0"/>
              <a:t>Q11. Here is a list of ways these additional funds to support children and youth could be raised. Please indicate if in your opinion, it would be a very acceptable, somewhat acceptable, somewhat unacceptable, or very unacceptable way to raise funds to benefit children and youth. Split Sample</a:t>
            </a:r>
          </a:p>
        </p:txBody>
      </p:sp>
      <p:graphicFrame>
        <p:nvGraphicFramePr>
          <p:cNvPr id="7" name="Table 6"/>
          <p:cNvGraphicFramePr>
            <a:graphicFrameLocks noGrp="1"/>
          </p:cNvGraphicFramePr>
          <p:nvPr>
            <p:extLst>
              <p:ext uri="{D42A27DB-BD31-4B8C-83A1-F6EECF244321}">
                <p14:modId xmlns:p14="http://schemas.microsoft.com/office/powerpoint/2010/main" val="3965204175"/>
              </p:ext>
            </p:extLst>
          </p:nvPr>
        </p:nvGraphicFramePr>
        <p:xfrm>
          <a:off x="7597561" y="1602297"/>
          <a:ext cx="1517862" cy="4446078"/>
        </p:xfrm>
        <a:graphic>
          <a:graphicData uri="http://schemas.openxmlformats.org/drawingml/2006/table">
            <a:tbl>
              <a:tblPr>
                <a:tableStyleId>{5C22544A-7EE6-4342-B048-85BDC9FD1C3A}</a:tableStyleId>
              </a:tblPr>
              <a:tblGrid>
                <a:gridCol w="758931">
                  <a:extLst>
                    <a:ext uri="{9D8B030D-6E8A-4147-A177-3AD203B41FA5}">
                      <a16:colId xmlns:a16="http://schemas.microsoft.com/office/drawing/2014/main" val="365180995"/>
                    </a:ext>
                  </a:extLst>
                </a:gridCol>
                <a:gridCol w="758931">
                  <a:extLst>
                    <a:ext uri="{9D8B030D-6E8A-4147-A177-3AD203B41FA5}">
                      <a16:colId xmlns:a16="http://schemas.microsoft.com/office/drawing/2014/main" val="44086732"/>
                    </a:ext>
                  </a:extLst>
                </a:gridCol>
              </a:tblGrid>
              <a:tr h="483678">
                <a:tc>
                  <a:txBody>
                    <a:bodyPr/>
                    <a:lstStyle/>
                    <a:p>
                      <a:pPr algn="ctr" fontAlgn="b"/>
                      <a:r>
                        <a:rPr lang="en-US" sz="1800" b="1" i="0" u="none" strike="noStrike" dirty="0">
                          <a:solidFill>
                            <a:schemeClr val="accent1"/>
                          </a:solidFill>
                          <a:effectLst/>
                          <a:latin typeface="Calibri" panose="020F0502020204030204" pitchFamily="34" charset="0"/>
                        </a:rPr>
                        <a:t>Total Acc.</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1" i="0" u="none" strike="noStrike" dirty="0" err="1">
                          <a:solidFill>
                            <a:schemeClr val="accent4"/>
                          </a:solidFill>
                          <a:effectLst/>
                          <a:latin typeface="Calibri" panose="020F0502020204030204" pitchFamily="34" charset="0"/>
                        </a:rPr>
                        <a:t>Toal</a:t>
                      </a:r>
                      <a:r>
                        <a:rPr lang="en-US" sz="1800" b="1" i="0" u="none" strike="noStrike" dirty="0">
                          <a:solidFill>
                            <a:schemeClr val="accent4"/>
                          </a:solidFill>
                          <a:effectLst/>
                          <a:latin typeface="Calibri" panose="020F0502020204030204" pitchFamily="34" charset="0"/>
                        </a:rPr>
                        <a:t> </a:t>
                      </a:r>
                      <a:r>
                        <a:rPr lang="en-US" sz="1800" b="1" i="0" u="none" strike="noStrike" dirty="0" err="1">
                          <a:solidFill>
                            <a:schemeClr val="accent4"/>
                          </a:solidFill>
                          <a:effectLst/>
                          <a:latin typeface="Calibri" panose="020F0502020204030204" pitchFamily="34" charset="0"/>
                        </a:rPr>
                        <a:t>Unacc</a:t>
                      </a:r>
                      <a:r>
                        <a:rPr lang="en-US" sz="1800" b="1" i="0" u="none" strike="noStrike" dirty="0">
                          <a:solidFill>
                            <a:schemeClr val="accent4"/>
                          </a:solidFill>
                          <a:effectLst/>
                          <a:latin typeface="Calibri" panose="020F0502020204030204" pitchFamily="34" charset="0"/>
                        </a:rPr>
                        <a:t>.</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48089115"/>
                  </a:ext>
                </a:extLst>
              </a:tr>
              <a:tr h="322650">
                <a:tc>
                  <a:txBody>
                    <a:bodyPr/>
                    <a:lstStyle/>
                    <a:p>
                      <a:pPr algn="ctr" fontAlgn="b"/>
                      <a:r>
                        <a:rPr lang="en-US" sz="1800" b="1" i="0" u="none" strike="noStrike" dirty="0">
                          <a:solidFill>
                            <a:schemeClr val="accent1"/>
                          </a:solidFill>
                          <a:effectLst/>
                          <a:latin typeface="Calibri" panose="020F0502020204030204" pitchFamily="34" charset="0"/>
                        </a:rPr>
                        <a:t>58%</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1" i="0" u="none" strike="noStrike">
                          <a:solidFill>
                            <a:schemeClr val="accent4"/>
                          </a:solidFill>
                          <a:effectLst/>
                          <a:latin typeface="Calibri" panose="020F0502020204030204" pitchFamily="34" charset="0"/>
                        </a:rPr>
                        <a:t>36%</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69794878"/>
                  </a:ext>
                </a:extLst>
              </a:tr>
              <a:tr h="722050">
                <a:tc>
                  <a:txBody>
                    <a:bodyPr/>
                    <a:lstStyle/>
                    <a:p>
                      <a:pPr algn="ctr" fontAlgn="b"/>
                      <a:r>
                        <a:rPr lang="en-US" sz="1800" b="1" i="0" u="none" strike="noStrike">
                          <a:solidFill>
                            <a:schemeClr val="accent1"/>
                          </a:solidFill>
                          <a:effectLst/>
                          <a:latin typeface="Calibri" panose="020F0502020204030204" pitchFamily="34" charset="0"/>
                        </a:rPr>
                        <a:t>54%</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1" i="0" u="none" strike="noStrike">
                          <a:solidFill>
                            <a:schemeClr val="accent4"/>
                          </a:solidFill>
                          <a:effectLst/>
                          <a:latin typeface="Calibri" panose="020F0502020204030204" pitchFamily="34" charset="0"/>
                        </a:rPr>
                        <a:t>43%</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44109381"/>
                  </a:ext>
                </a:extLst>
              </a:tr>
              <a:tr h="715774">
                <a:tc>
                  <a:txBody>
                    <a:bodyPr/>
                    <a:lstStyle/>
                    <a:p>
                      <a:pPr algn="ctr" fontAlgn="b"/>
                      <a:r>
                        <a:rPr lang="en-US" sz="1800" b="1" i="0" u="none" strike="noStrike">
                          <a:solidFill>
                            <a:schemeClr val="accent1"/>
                          </a:solidFill>
                          <a:effectLst/>
                          <a:latin typeface="Calibri" panose="020F0502020204030204" pitchFamily="34" charset="0"/>
                        </a:rPr>
                        <a:t>52%</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1" i="0" u="none" strike="noStrike" dirty="0">
                          <a:solidFill>
                            <a:schemeClr val="accent4"/>
                          </a:solidFill>
                          <a:effectLst/>
                          <a:latin typeface="Calibri" panose="020F0502020204030204" pitchFamily="34" charset="0"/>
                        </a:rPr>
                        <a:t>44%</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55655061"/>
                  </a:ext>
                </a:extLst>
              </a:tr>
              <a:tr h="726786">
                <a:tc>
                  <a:txBody>
                    <a:bodyPr/>
                    <a:lstStyle/>
                    <a:p>
                      <a:pPr algn="ctr" fontAlgn="b"/>
                      <a:r>
                        <a:rPr lang="en-US" sz="1800" b="1" i="0" u="none" strike="noStrike">
                          <a:solidFill>
                            <a:schemeClr val="accent1"/>
                          </a:solidFill>
                          <a:effectLst/>
                          <a:latin typeface="Calibri" panose="020F0502020204030204" pitchFamily="34" charset="0"/>
                        </a:rPr>
                        <a:t>46%</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1" i="0" u="none" strike="noStrike">
                          <a:solidFill>
                            <a:schemeClr val="accent4"/>
                          </a:solidFill>
                          <a:effectLst/>
                          <a:latin typeface="Calibri" panose="020F0502020204030204" pitchFamily="34" charset="0"/>
                        </a:rPr>
                        <a:t>50%</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72816184"/>
                  </a:ext>
                </a:extLst>
              </a:tr>
              <a:tr h="699763">
                <a:tc>
                  <a:txBody>
                    <a:bodyPr/>
                    <a:lstStyle/>
                    <a:p>
                      <a:pPr algn="ctr" fontAlgn="b"/>
                      <a:r>
                        <a:rPr lang="en-US" sz="1800" b="1" i="0" u="none" strike="noStrike" dirty="0">
                          <a:solidFill>
                            <a:schemeClr val="accent1"/>
                          </a:solidFill>
                          <a:effectLst/>
                          <a:latin typeface="Calibri" panose="020F0502020204030204" pitchFamily="34" charset="0"/>
                        </a:rPr>
                        <a:t>34%</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1" i="0" u="none" strike="noStrike">
                          <a:solidFill>
                            <a:schemeClr val="accent4"/>
                          </a:solidFill>
                          <a:effectLst/>
                          <a:latin typeface="Calibri" panose="020F0502020204030204" pitchFamily="34" charset="0"/>
                        </a:rPr>
                        <a:t>60%</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78226578"/>
                  </a:ext>
                </a:extLst>
              </a:tr>
              <a:tr h="705652">
                <a:tc>
                  <a:txBody>
                    <a:bodyPr/>
                    <a:lstStyle/>
                    <a:p>
                      <a:pPr algn="ctr" fontAlgn="b"/>
                      <a:r>
                        <a:rPr lang="en-US" sz="1800" b="1" i="0" u="none" strike="noStrike" dirty="0">
                          <a:solidFill>
                            <a:schemeClr val="accent1"/>
                          </a:solidFill>
                          <a:effectLst/>
                          <a:latin typeface="Calibri" panose="020F0502020204030204" pitchFamily="34" charset="0"/>
                        </a:rPr>
                        <a:t>27%</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1" i="0" u="none" strike="noStrike" dirty="0">
                          <a:solidFill>
                            <a:schemeClr val="accent4"/>
                          </a:solidFill>
                          <a:effectLst/>
                          <a:latin typeface="Calibri" panose="020F0502020204030204" pitchFamily="34" charset="0"/>
                        </a:rPr>
                        <a:t>71%</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46926597"/>
                  </a:ext>
                </a:extLst>
              </a:tr>
            </a:tbl>
          </a:graphicData>
        </a:graphic>
      </p:graphicFrame>
      <p:cxnSp>
        <p:nvCxnSpPr>
          <p:cNvPr id="3" name="Straight Connector 2">
            <a:extLst>
              <a:ext uri="{FF2B5EF4-FFF2-40B4-BE49-F238E27FC236}">
                <a16:creationId xmlns:a16="http://schemas.microsoft.com/office/drawing/2014/main" id="{50E1F93B-1688-F594-B42A-8838D13C34E9}"/>
              </a:ext>
            </a:extLst>
          </p:cNvPr>
          <p:cNvCxnSpPr/>
          <p:nvPr/>
        </p:nvCxnSpPr>
        <p:spPr>
          <a:xfrm>
            <a:off x="237067" y="4123271"/>
            <a:ext cx="8619066"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78179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1074954280"/>
              </p:ext>
            </p:extLst>
          </p:nvPr>
        </p:nvGraphicFramePr>
        <p:xfrm>
          <a:off x="6267450" y="2297848"/>
          <a:ext cx="3200400" cy="437587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a:extLst>
              <a:ext uri="{FF2B5EF4-FFF2-40B4-BE49-F238E27FC236}">
                <a16:creationId xmlns:a16="http://schemas.microsoft.com/office/drawing/2014/main" id="{A768A088-6F44-482C-8504-3685E70AD1B8}"/>
              </a:ext>
            </a:extLst>
          </p:cNvPr>
          <p:cNvSpPr>
            <a:spLocks noGrp="1"/>
          </p:cNvSpPr>
          <p:nvPr>
            <p:ph type="body" sz="quarter" idx="10"/>
          </p:nvPr>
        </p:nvSpPr>
        <p:spPr/>
        <p:txBody>
          <a:bodyPr/>
          <a:lstStyle/>
          <a:p>
            <a:r>
              <a:rPr lang="en-US" dirty="0"/>
              <a:t>Q12.</a:t>
            </a:r>
          </a:p>
        </p:txBody>
      </p:sp>
      <p:sp>
        <p:nvSpPr>
          <p:cNvPr id="6" name="Title 5">
            <a:extLst>
              <a:ext uri="{FF2B5EF4-FFF2-40B4-BE49-F238E27FC236}">
                <a16:creationId xmlns:a16="http://schemas.microsoft.com/office/drawing/2014/main" id="{6A3FD85F-4717-3699-7EFA-B3369C03D59B}"/>
              </a:ext>
            </a:extLst>
          </p:cNvPr>
          <p:cNvSpPr>
            <a:spLocks noGrp="1"/>
          </p:cNvSpPr>
          <p:nvPr>
            <p:ph type="title"/>
          </p:nvPr>
        </p:nvSpPr>
        <p:spPr/>
        <p:txBody>
          <a:bodyPr/>
          <a:lstStyle/>
          <a:p>
            <a:r>
              <a:rPr lang="en-US" dirty="0"/>
              <a:t>Given pro and con arguments, two-thirds of voters still back set-asides.</a:t>
            </a:r>
          </a:p>
        </p:txBody>
      </p:sp>
      <p:sp>
        <p:nvSpPr>
          <p:cNvPr id="14" name="TextBox 13">
            <a:extLst>
              <a:ext uri="{FF2B5EF4-FFF2-40B4-BE49-F238E27FC236}">
                <a16:creationId xmlns:a16="http://schemas.microsoft.com/office/drawing/2014/main" id="{F3654BE1-1BDA-44A8-C814-78DE93EEC009}"/>
              </a:ext>
            </a:extLst>
          </p:cNvPr>
          <p:cNvSpPr txBox="1"/>
          <p:nvPr/>
        </p:nvSpPr>
        <p:spPr>
          <a:xfrm>
            <a:off x="0" y="1335057"/>
            <a:ext cx="9144000" cy="749436"/>
          </a:xfrm>
          <a:prstGeom prst="rect">
            <a:avLst/>
          </a:prstGeom>
          <a:noFill/>
        </p:spPr>
        <p:txBody>
          <a:bodyPr wrap="square">
            <a:spAutoFit/>
          </a:bodyPr>
          <a:lstStyle/>
          <a:p>
            <a:pPr algn="ctr">
              <a:lnSpc>
                <a:spcPts val="1700"/>
              </a:lnSpc>
            </a:pPr>
            <a:r>
              <a:rPr lang="en-US" sz="1700" i="1" dirty="0"/>
              <a:t>I’d like to ask you more about one of the ideas I just described - dedicating a small percentage of additional funds from existing city budgets to support children and youth.  I’m going to read you </a:t>
            </a:r>
            <a:br>
              <a:rPr lang="en-US" sz="1700" i="1" dirty="0"/>
            </a:br>
            <a:r>
              <a:rPr lang="en-US" sz="1700" i="1" dirty="0"/>
              <a:t>2 statements about this idea; please tell me which one comes closest to your personal opinion. </a:t>
            </a:r>
          </a:p>
        </p:txBody>
      </p:sp>
      <p:graphicFrame>
        <p:nvGraphicFramePr>
          <p:cNvPr id="2" name="Table 1">
            <a:extLst>
              <a:ext uri="{FF2B5EF4-FFF2-40B4-BE49-F238E27FC236}">
                <a16:creationId xmlns:a16="http://schemas.microsoft.com/office/drawing/2014/main" id="{4296B0A4-66D3-E859-4199-3BC9956F10EC}"/>
              </a:ext>
            </a:extLst>
          </p:cNvPr>
          <p:cNvGraphicFramePr>
            <a:graphicFrameLocks noGrp="1"/>
          </p:cNvGraphicFramePr>
          <p:nvPr>
            <p:extLst>
              <p:ext uri="{D42A27DB-BD31-4B8C-83A1-F6EECF244321}">
                <p14:modId xmlns:p14="http://schemas.microsoft.com/office/powerpoint/2010/main" val="884353"/>
              </p:ext>
            </p:extLst>
          </p:nvPr>
        </p:nvGraphicFramePr>
        <p:xfrm>
          <a:off x="315191" y="2369640"/>
          <a:ext cx="6257060" cy="3626521"/>
        </p:xfrm>
        <a:graphic>
          <a:graphicData uri="http://schemas.openxmlformats.org/drawingml/2006/table">
            <a:tbl>
              <a:tblPr>
                <a:tableStyleId>{93296810-A885-4BE3-A3E7-6D5BEEA58F35}</a:tableStyleId>
              </a:tblPr>
              <a:tblGrid>
                <a:gridCol w="6257060">
                  <a:extLst>
                    <a:ext uri="{9D8B030D-6E8A-4147-A177-3AD203B41FA5}">
                      <a16:colId xmlns:a16="http://schemas.microsoft.com/office/drawing/2014/main" val="1097233889"/>
                    </a:ext>
                  </a:extLst>
                </a:gridCol>
              </a:tblGrid>
              <a:tr h="1272066">
                <a:tc>
                  <a:txBody>
                    <a:bodyPr/>
                    <a:lstStyle/>
                    <a:p>
                      <a:pPr algn="r" fontAlgn="b">
                        <a:lnSpc>
                          <a:spcPts val="1900"/>
                        </a:lnSpc>
                      </a:pPr>
                      <a:r>
                        <a:rPr lang="en-US" sz="1800" u="none" strike="noStrike" dirty="0">
                          <a:effectLst/>
                          <a:latin typeface="+mj-lt"/>
                        </a:rPr>
                        <a:t>Setting aside existing dollars is a </a:t>
                      </a:r>
                      <a:r>
                        <a:rPr lang="en-US" sz="1800" u="sng" strike="noStrike" dirty="0">
                          <a:effectLst/>
                          <a:latin typeface="+mj-lt"/>
                        </a:rPr>
                        <a:t>good</a:t>
                      </a:r>
                      <a:r>
                        <a:rPr lang="en-US" sz="1800" u="none" strike="noStrike" dirty="0">
                          <a:effectLst/>
                          <a:latin typeface="+mj-lt"/>
                        </a:rPr>
                        <a:t> way to fund children and youth.  Children are a huge and important part of our community, but right now almost no money is invested in them.  By dedicating a small proportion of existing city budgets, we can shift priorities and improve support for kids </a:t>
                      </a:r>
                      <a:r>
                        <a:rPr lang="en-US" sz="1800" u="sng" strike="noStrike" dirty="0">
                          <a:effectLst/>
                          <a:latin typeface="+mj-lt"/>
                        </a:rPr>
                        <a:t>without</a:t>
                      </a:r>
                      <a:r>
                        <a:rPr lang="en-US" sz="1800" u="none" strike="noStrike" dirty="0">
                          <a:effectLst/>
                          <a:latin typeface="+mj-lt"/>
                        </a:rPr>
                        <a:t> raising taxes.</a:t>
                      </a:r>
                      <a:endParaRPr lang="en-US" sz="1800" b="0" i="0" u="none" strike="noStrike" dirty="0">
                        <a:solidFill>
                          <a:srgbClr val="000000"/>
                        </a:solidFill>
                        <a:effectLst/>
                        <a:latin typeface="+mj-lt"/>
                      </a:endParaRPr>
                    </a:p>
                  </a:txBody>
                  <a:tcPr marL="1715" marR="1715" marT="171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80930384"/>
                  </a:ext>
                </a:extLst>
              </a:tr>
              <a:tr h="1397676">
                <a:tc>
                  <a:txBody>
                    <a:bodyPr/>
                    <a:lstStyle/>
                    <a:p>
                      <a:pPr algn="r" fontAlgn="b">
                        <a:lnSpc>
                          <a:spcPts val="1900"/>
                        </a:lnSpc>
                      </a:pPr>
                      <a:r>
                        <a:rPr lang="en-US" sz="1800" u="none" strike="noStrike" dirty="0">
                          <a:effectLst/>
                          <a:latin typeface="+mj-lt"/>
                        </a:rPr>
                        <a:t>Setting aside existing dollars is a </a:t>
                      </a:r>
                      <a:r>
                        <a:rPr lang="en-US" sz="1800" u="sng" strike="noStrike" dirty="0">
                          <a:effectLst/>
                          <a:latin typeface="+mj-lt"/>
                        </a:rPr>
                        <a:t>bad</a:t>
                      </a:r>
                      <a:r>
                        <a:rPr lang="en-US" sz="1800" u="none" strike="noStrike" dirty="0">
                          <a:effectLst/>
                          <a:latin typeface="+mj-lt"/>
                        </a:rPr>
                        <a:t> way to fund children and youth. Shifting money to childcare or afterschool programs right now means less funding to provide affordable housing or fight crime (</a:t>
                      </a:r>
                      <a:r>
                        <a:rPr lang="en-US" sz="1800" b="1" u="none" strike="noStrike" dirty="0">
                          <a:effectLst/>
                          <a:latin typeface="+mj-lt"/>
                        </a:rPr>
                        <a:t>Half Sample</a:t>
                      </a:r>
                      <a:r>
                        <a:rPr lang="en-US" sz="1800" u="none" strike="noStrike" dirty="0">
                          <a:effectLst/>
                          <a:latin typeface="+mj-lt"/>
                        </a:rPr>
                        <a:t>: and it’s essentially a way of defunding the police.)</a:t>
                      </a:r>
                      <a:endParaRPr lang="en-US" sz="1800" b="0" i="0" u="none" strike="noStrike" dirty="0">
                        <a:solidFill>
                          <a:srgbClr val="000000"/>
                        </a:solidFill>
                        <a:effectLst/>
                        <a:latin typeface="+mj-lt"/>
                      </a:endParaRPr>
                    </a:p>
                  </a:txBody>
                  <a:tcPr marL="1715" marR="1715" marT="171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16041541"/>
                  </a:ext>
                </a:extLst>
              </a:tr>
              <a:tr h="956779">
                <a:tc>
                  <a:txBody>
                    <a:bodyPr/>
                    <a:lstStyle/>
                    <a:p>
                      <a:pPr algn="r" fontAlgn="b">
                        <a:lnSpc>
                          <a:spcPts val="1900"/>
                        </a:lnSpc>
                      </a:pPr>
                      <a:r>
                        <a:rPr lang="en-US" sz="1800" u="none" strike="noStrike" dirty="0">
                          <a:effectLst/>
                          <a:latin typeface="+mj-lt"/>
                        </a:rPr>
                        <a:t>Both/Neither/Don't Know</a:t>
                      </a:r>
                      <a:endParaRPr lang="en-US" sz="1800" b="0" i="0" u="none" strike="noStrike" dirty="0">
                        <a:solidFill>
                          <a:srgbClr val="000000"/>
                        </a:solidFill>
                        <a:effectLst/>
                        <a:latin typeface="+mj-lt"/>
                      </a:endParaRPr>
                    </a:p>
                  </a:txBody>
                  <a:tcPr marL="1715" marR="1715" marT="171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34357088"/>
                  </a:ext>
                </a:extLst>
              </a:tr>
            </a:tbl>
          </a:graphicData>
        </a:graphic>
      </p:graphicFrame>
      <p:sp>
        <p:nvSpPr>
          <p:cNvPr id="7" name="TextBox 6">
            <a:extLst>
              <a:ext uri="{FF2B5EF4-FFF2-40B4-BE49-F238E27FC236}">
                <a16:creationId xmlns:a16="http://schemas.microsoft.com/office/drawing/2014/main" id="{7879CBC2-6283-AC0D-59F7-0F1F31024EAD}"/>
              </a:ext>
            </a:extLst>
          </p:cNvPr>
          <p:cNvSpPr txBox="1"/>
          <p:nvPr/>
        </p:nvSpPr>
        <p:spPr>
          <a:xfrm>
            <a:off x="390525" y="5181600"/>
            <a:ext cx="2981326" cy="877163"/>
          </a:xfrm>
          <a:prstGeom prst="wedgeRectCallout">
            <a:avLst>
              <a:gd name="adj1" fmla="val 44982"/>
              <a:gd name="adj2" fmla="val -85181"/>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700" dirty="0"/>
              <a:t>Mentioning defunding the police has no meaningful impact on voters’ selection.</a:t>
            </a:r>
          </a:p>
        </p:txBody>
      </p:sp>
    </p:spTree>
    <p:extLst>
      <p:ext uri="{BB962C8B-B14F-4D97-AF65-F5344CB8AC3E}">
        <p14:creationId xmlns:p14="http://schemas.microsoft.com/office/powerpoint/2010/main" val="7420231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8">
            <a:extLst>
              <a:ext uri="{FF2B5EF4-FFF2-40B4-BE49-F238E27FC236}">
                <a16:creationId xmlns:a16="http://schemas.microsoft.com/office/drawing/2014/main" id="{F03614C3-78FD-4048-B633-9C649E9CAD0D}"/>
              </a:ext>
            </a:extLst>
          </p:cNvPr>
          <p:cNvGraphicFramePr>
            <a:graphicFrameLocks noGrp="1"/>
          </p:cNvGraphicFramePr>
          <p:nvPr>
            <p:extLst>
              <p:ext uri="{D42A27DB-BD31-4B8C-83A1-F6EECF244321}">
                <p14:modId xmlns:p14="http://schemas.microsoft.com/office/powerpoint/2010/main" val="1692917150"/>
              </p:ext>
            </p:extLst>
          </p:nvPr>
        </p:nvGraphicFramePr>
        <p:xfrm>
          <a:off x="57032" y="1310600"/>
          <a:ext cx="9029936" cy="579912"/>
        </p:xfrm>
        <a:graphic>
          <a:graphicData uri="http://schemas.openxmlformats.org/drawingml/2006/table">
            <a:tbl>
              <a:tblPr firstRow="1" bandRow="1">
                <a:tableStyleId>{93296810-A885-4BE3-A3E7-6D5BEEA58F35}</a:tableStyleId>
              </a:tblPr>
              <a:tblGrid>
                <a:gridCol w="4244312">
                  <a:extLst>
                    <a:ext uri="{9D8B030D-6E8A-4147-A177-3AD203B41FA5}">
                      <a16:colId xmlns:a16="http://schemas.microsoft.com/office/drawing/2014/main" val="2263630561"/>
                    </a:ext>
                  </a:extLst>
                </a:gridCol>
                <a:gridCol w="478081">
                  <a:extLst>
                    <a:ext uri="{9D8B030D-6E8A-4147-A177-3AD203B41FA5}">
                      <a16:colId xmlns:a16="http://schemas.microsoft.com/office/drawing/2014/main" val="2917130391"/>
                    </a:ext>
                  </a:extLst>
                </a:gridCol>
                <a:gridCol w="4307543">
                  <a:extLst>
                    <a:ext uri="{9D8B030D-6E8A-4147-A177-3AD203B41FA5}">
                      <a16:colId xmlns:a16="http://schemas.microsoft.com/office/drawing/2014/main" val="2688066870"/>
                    </a:ext>
                  </a:extLst>
                </a:gridCol>
              </a:tblGrid>
              <a:tr h="579912">
                <a:tc>
                  <a:txBody>
                    <a:bodyPr/>
                    <a:lstStyle/>
                    <a:p>
                      <a:pPr algn="ctr" rtl="0" fontAlgn="ctr">
                        <a:lnSpc>
                          <a:spcPts val="1500"/>
                        </a:lnSpc>
                      </a:pPr>
                      <a:r>
                        <a:rPr lang="en-US" sz="1800" b="1" kern="1200" dirty="0">
                          <a:solidFill>
                            <a:schemeClr val="lt1"/>
                          </a:solidFill>
                          <a:effectLst/>
                          <a:latin typeface="+mj-lt"/>
                          <a:ea typeface="+mn-ea"/>
                          <a:cs typeface="+mn-cs"/>
                        </a:rPr>
                        <a:t>Set-Asides are Good</a:t>
                      </a:r>
                      <a:endParaRPr lang="en-US" sz="1800" b="0" i="0" u="none" strike="noStrike" dirty="0">
                        <a:solidFill>
                          <a:schemeClr val="accent3"/>
                        </a:solidFill>
                        <a:effectLst/>
                        <a:latin typeface="+mj-lt"/>
                      </a:endParaRPr>
                    </a:p>
                  </a:txBody>
                  <a:tcPr marT="0" marB="0" anchor="ctr">
                    <a:solidFill>
                      <a:schemeClr val="accent1"/>
                    </a:solidFill>
                  </a:tcPr>
                </a:tc>
                <a:tc>
                  <a:txBody>
                    <a:bodyPr/>
                    <a:lstStyle/>
                    <a:p>
                      <a:pPr algn="ctr" rtl="0" fontAlgn="ctr">
                        <a:lnSpc>
                          <a:spcPts val="1500"/>
                        </a:lnSpc>
                      </a:pPr>
                      <a:r>
                        <a:rPr lang="en-US" sz="1800" b="1" i="0" u="none" strike="noStrike" dirty="0">
                          <a:solidFill>
                            <a:schemeClr val="tx1"/>
                          </a:solidFill>
                          <a:effectLst/>
                          <a:latin typeface="+mj-lt"/>
                        </a:rPr>
                        <a:t>OR</a:t>
                      </a:r>
                    </a:p>
                  </a:txBody>
                  <a:tcPr marT="0" marB="0" anchor="ctr">
                    <a:solidFill>
                      <a:schemeClr val="accent6"/>
                    </a:solidFill>
                  </a:tcPr>
                </a:tc>
                <a:tc>
                  <a:txBody>
                    <a:bodyPr/>
                    <a:lstStyle/>
                    <a:p>
                      <a:pPr algn="ctr" rtl="0" fontAlgn="ctr">
                        <a:lnSpc>
                          <a:spcPts val="1500"/>
                        </a:lnSpc>
                      </a:pPr>
                      <a:r>
                        <a:rPr lang="en-US" sz="1800" b="1" kern="1200" dirty="0">
                          <a:solidFill>
                            <a:schemeClr val="lt1"/>
                          </a:solidFill>
                          <a:effectLst/>
                          <a:latin typeface="+mj-lt"/>
                          <a:ea typeface="+mn-ea"/>
                          <a:cs typeface="+mn-cs"/>
                        </a:rPr>
                        <a:t>Set-Asides are Bad</a:t>
                      </a:r>
                      <a:endParaRPr lang="en-US" sz="1800" b="0" i="0" u="none" strike="noStrike" dirty="0">
                        <a:solidFill>
                          <a:schemeClr val="accent3"/>
                        </a:solidFill>
                        <a:effectLst/>
                        <a:latin typeface="+mj-lt"/>
                      </a:endParaRPr>
                    </a:p>
                  </a:txBody>
                  <a:tcPr marT="0" marB="0" anchor="ctr">
                    <a:solidFill>
                      <a:schemeClr val="accent4"/>
                    </a:solidFill>
                  </a:tcPr>
                </a:tc>
                <a:extLst>
                  <a:ext uri="{0D108BD9-81ED-4DB2-BD59-A6C34878D82A}">
                    <a16:rowId xmlns:a16="http://schemas.microsoft.com/office/drawing/2014/main" val="1406404765"/>
                  </a:ext>
                </a:extLst>
              </a:tr>
            </a:tbl>
          </a:graphicData>
        </a:graphic>
      </p:graphicFrame>
      <p:sp>
        <p:nvSpPr>
          <p:cNvPr id="5" name="Text Placeholder 4">
            <a:extLst>
              <a:ext uri="{FF2B5EF4-FFF2-40B4-BE49-F238E27FC236}">
                <a16:creationId xmlns:a16="http://schemas.microsoft.com/office/drawing/2014/main" id="{D1153CCD-179C-49FD-AF3C-10B3606FF20A}"/>
              </a:ext>
            </a:extLst>
          </p:cNvPr>
          <p:cNvSpPr>
            <a:spLocks noGrp="1"/>
          </p:cNvSpPr>
          <p:nvPr>
            <p:ph type="body" sz="quarter" idx="10"/>
          </p:nvPr>
        </p:nvSpPr>
        <p:spPr/>
        <p:txBody>
          <a:bodyPr/>
          <a:lstStyle/>
          <a:p>
            <a:r>
              <a:rPr lang="en-US" dirty="0"/>
              <a:t>Q12. </a:t>
            </a:r>
            <a:r>
              <a:rPr lang="en-US" sz="1000" i="1" dirty="0"/>
              <a:t>I’d like to ask you more about one of the ideas I just described - dedicating a small percentage of additional funds from existing city budgets to support children and youth.  I’m going to read you 2 statements about this idea; please tell me which one comes closest to your personal opinion. </a:t>
            </a:r>
          </a:p>
        </p:txBody>
      </p:sp>
      <p:graphicFrame>
        <p:nvGraphicFramePr>
          <p:cNvPr id="6" name="Chart 5">
            <a:extLst>
              <a:ext uri="{FF2B5EF4-FFF2-40B4-BE49-F238E27FC236}">
                <a16:creationId xmlns:a16="http://schemas.microsoft.com/office/drawing/2014/main" id="{B0D67652-DDAF-4CD5-BB8B-B91AE4E7F46A}"/>
              </a:ext>
            </a:extLst>
          </p:cNvPr>
          <p:cNvGraphicFramePr/>
          <p:nvPr>
            <p:extLst>
              <p:ext uri="{D42A27DB-BD31-4B8C-83A1-F6EECF244321}">
                <p14:modId xmlns:p14="http://schemas.microsoft.com/office/powerpoint/2010/main" val="343703830"/>
              </p:ext>
            </p:extLst>
          </p:nvPr>
        </p:nvGraphicFramePr>
        <p:xfrm>
          <a:off x="374454" y="2095501"/>
          <a:ext cx="8998145" cy="4437606"/>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3">
            <a:extLst>
              <a:ext uri="{FF2B5EF4-FFF2-40B4-BE49-F238E27FC236}">
                <a16:creationId xmlns:a16="http://schemas.microsoft.com/office/drawing/2014/main" id="{DE03E505-00AA-3B35-0286-6315393F0D84}"/>
              </a:ext>
            </a:extLst>
          </p:cNvPr>
          <p:cNvSpPr>
            <a:spLocks noGrp="1"/>
          </p:cNvSpPr>
          <p:nvPr>
            <p:ph type="title"/>
          </p:nvPr>
        </p:nvSpPr>
        <p:spPr/>
        <p:txBody>
          <a:bodyPr/>
          <a:lstStyle/>
          <a:p>
            <a:r>
              <a:rPr lang="en-US" dirty="0"/>
              <a:t>Support for set-asides cuts across </a:t>
            </a:r>
            <a:br>
              <a:rPr lang="en-US" dirty="0"/>
            </a:br>
            <a:r>
              <a:rPr lang="en-US" dirty="0"/>
              <a:t>region and partisan affiliation.</a:t>
            </a:r>
          </a:p>
        </p:txBody>
      </p:sp>
      <p:sp>
        <p:nvSpPr>
          <p:cNvPr id="7" name="TextBox 6">
            <a:extLst>
              <a:ext uri="{FF2B5EF4-FFF2-40B4-BE49-F238E27FC236}">
                <a16:creationId xmlns:a16="http://schemas.microsoft.com/office/drawing/2014/main" id="{0B0A4A11-1393-619F-D155-B7A7AF2AB9C9}"/>
              </a:ext>
            </a:extLst>
          </p:cNvPr>
          <p:cNvSpPr txBox="1"/>
          <p:nvPr/>
        </p:nvSpPr>
        <p:spPr>
          <a:xfrm>
            <a:off x="4952664" y="5111612"/>
            <a:ext cx="2103120" cy="338328"/>
          </a:xfrm>
          <a:prstGeom prst="rect">
            <a:avLst/>
          </a:prstGeom>
          <a:noFill/>
        </p:spPr>
        <p:txBody>
          <a:bodyPr wrap="square" rtlCol="0">
            <a:spAutoFit/>
          </a:bodyPr>
          <a:lstStyle/>
          <a:p>
            <a:pPr algn="ctr"/>
            <a:r>
              <a:rPr lang="en-US" sz="1700" b="1" dirty="0"/>
              <a:t>Party</a:t>
            </a:r>
          </a:p>
        </p:txBody>
      </p:sp>
      <p:sp>
        <p:nvSpPr>
          <p:cNvPr id="9" name="TextBox 8">
            <a:extLst>
              <a:ext uri="{FF2B5EF4-FFF2-40B4-BE49-F238E27FC236}">
                <a16:creationId xmlns:a16="http://schemas.microsoft.com/office/drawing/2014/main" id="{D0F64C11-48E7-F461-E1D4-6C740D1CCD34}"/>
              </a:ext>
            </a:extLst>
          </p:cNvPr>
          <p:cNvSpPr txBox="1"/>
          <p:nvPr/>
        </p:nvSpPr>
        <p:spPr>
          <a:xfrm>
            <a:off x="4705212" y="2340423"/>
            <a:ext cx="2629038" cy="353943"/>
          </a:xfrm>
          <a:prstGeom prst="rect">
            <a:avLst/>
          </a:prstGeom>
          <a:noFill/>
        </p:spPr>
        <p:txBody>
          <a:bodyPr wrap="square" rtlCol="0">
            <a:spAutoFit/>
          </a:bodyPr>
          <a:lstStyle/>
          <a:p>
            <a:pPr algn="ctr"/>
            <a:r>
              <a:rPr lang="en-US" sz="1700" b="1" dirty="0"/>
              <a:t>Sample County Region</a:t>
            </a:r>
          </a:p>
        </p:txBody>
      </p:sp>
    </p:spTree>
    <p:extLst>
      <p:ext uri="{BB962C8B-B14F-4D97-AF65-F5344CB8AC3E}">
        <p14:creationId xmlns:p14="http://schemas.microsoft.com/office/powerpoint/2010/main" val="32367481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4E944-3FF4-4874-9078-EAFEBD1C0F3C}"/>
              </a:ext>
            </a:extLst>
          </p:cNvPr>
          <p:cNvSpPr>
            <a:spLocks noGrp="1"/>
          </p:cNvSpPr>
          <p:nvPr>
            <p:ph type="title"/>
          </p:nvPr>
        </p:nvSpPr>
        <p:spPr/>
        <p:txBody>
          <a:bodyPr/>
          <a:lstStyle/>
          <a:p>
            <a:r>
              <a:rPr lang="en-US" dirty="0"/>
              <a:t>Identifying Persuadable Voters</a:t>
            </a:r>
          </a:p>
        </p:txBody>
      </p:sp>
    </p:spTree>
    <p:extLst>
      <p:ext uri="{BB962C8B-B14F-4D97-AF65-F5344CB8AC3E}">
        <p14:creationId xmlns:p14="http://schemas.microsoft.com/office/powerpoint/2010/main" val="13831858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13D262-7CE9-A340-F93B-E245432216D9}"/>
              </a:ext>
            </a:extLst>
          </p:cNvPr>
          <p:cNvSpPr>
            <a:spLocks noGrp="1"/>
          </p:cNvSpPr>
          <p:nvPr>
            <p:ph type="title"/>
          </p:nvPr>
        </p:nvSpPr>
        <p:spPr/>
        <p:txBody>
          <a:bodyPr>
            <a:normAutofit fontScale="90000"/>
          </a:bodyPr>
          <a:lstStyle/>
          <a:p>
            <a:r>
              <a:rPr lang="en-US" dirty="0"/>
              <a:t>A majority supports funding childcare, preschool, </a:t>
            </a:r>
            <a:br>
              <a:rPr lang="en-US" dirty="0"/>
            </a:br>
            <a:r>
              <a:rPr lang="en-US" dirty="0"/>
              <a:t>and early childhood services after </a:t>
            </a:r>
            <a:br>
              <a:rPr lang="en-US" dirty="0"/>
            </a:br>
            <a:r>
              <a:rPr lang="en-US" dirty="0"/>
              <a:t>hearing positive arguments in isolation.</a:t>
            </a:r>
          </a:p>
        </p:txBody>
      </p:sp>
      <p:sp>
        <p:nvSpPr>
          <p:cNvPr id="4" name="Text Placeholder 3">
            <a:extLst>
              <a:ext uri="{FF2B5EF4-FFF2-40B4-BE49-F238E27FC236}">
                <a16:creationId xmlns:a16="http://schemas.microsoft.com/office/drawing/2014/main" id="{6A3CBDB9-AFE3-5FCA-D68A-6ECC686BAB4D}"/>
              </a:ext>
            </a:extLst>
          </p:cNvPr>
          <p:cNvSpPr>
            <a:spLocks noGrp="1"/>
          </p:cNvSpPr>
          <p:nvPr>
            <p:ph type="body" sz="quarter" idx="10"/>
          </p:nvPr>
        </p:nvSpPr>
        <p:spPr/>
        <p:txBody>
          <a:bodyPr/>
          <a:lstStyle/>
          <a:p>
            <a:r>
              <a:rPr lang="en-US" dirty="0"/>
              <a:t>Q9, Q14 &amp; Q15. (Split A) Having heard this, let me ask you one last time: would you support or oppose a modest increase in taxes for childcare, preschool and other early childhood services in your community? </a:t>
            </a:r>
          </a:p>
        </p:txBody>
      </p:sp>
      <p:graphicFrame>
        <p:nvGraphicFramePr>
          <p:cNvPr id="8" name="Chart 7"/>
          <p:cNvGraphicFramePr/>
          <p:nvPr>
            <p:extLst>
              <p:ext uri="{D42A27DB-BD31-4B8C-83A1-F6EECF244321}">
                <p14:modId xmlns:p14="http://schemas.microsoft.com/office/powerpoint/2010/main" val="4123757605"/>
              </p:ext>
            </p:extLst>
          </p:nvPr>
        </p:nvGraphicFramePr>
        <p:xfrm>
          <a:off x="986292" y="2047875"/>
          <a:ext cx="796725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62588" y="3089240"/>
            <a:ext cx="1669409" cy="369332"/>
          </a:xfrm>
          <a:prstGeom prst="rect">
            <a:avLst/>
          </a:prstGeom>
          <a:noFill/>
        </p:spPr>
        <p:txBody>
          <a:bodyPr wrap="square" rtlCol="0">
            <a:spAutoFit/>
          </a:bodyPr>
          <a:lstStyle/>
          <a:p>
            <a:pPr algn="r"/>
            <a:r>
              <a:rPr lang="en-US" dirty="0">
                <a:solidFill>
                  <a:schemeClr val="accent1"/>
                </a:solidFill>
              </a:rPr>
              <a:t>Total Support</a:t>
            </a:r>
          </a:p>
        </p:txBody>
      </p:sp>
      <p:sp>
        <p:nvSpPr>
          <p:cNvPr id="10" name="TextBox 9"/>
          <p:cNvSpPr txBox="1"/>
          <p:nvPr/>
        </p:nvSpPr>
        <p:spPr>
          <a:xfrm>
            <a:off x="32438" y="3652913"/>
            <a:ext cx="1669409" cy="369332"/>
          </a:xfrm>
          <a:prstGeom prst="rect">
            <a:avLst/>
          </a:prstGeom>
          <a:noFill/>
        </p:spPr>
        <p:txBody>
          <a:bodyPr wrap="square" rtlCol="0">
            <a:spAutoFit/>
          </a:bodyPr>
          <a:lstStyle/>
          <a:p>
            <a:pPr algn="r"/>
            <a:r>
              <a:rPr lang="en-US" dirty="0">
                <a:solidFill>
                  <a:schemeClr val="accent4"/>
                </a:solidFill>
              </a:rPr>
              <a:t>Total Oppose</a:t>
            </a:r>
          </a:p>
        </p:txBody>
      </p:sp>
      <p:sp>
        <p:nvSpPr>
          <p:cNvPr id="11" name="TextBox 10"/>
          <p:cNvSpPr txBox="1"/>
          <p:nvPr/>
        </p:nvSpPr>
        <p:spPr>
          <a:xfrm>
            <a:off x="18222" y="5612957"/>
            <a:ext cx="1731997" cy="369332"/>
          </a:xfrm>
          <a:prstGeom prst="rect">
            <a:avLst/>
          </a:prstGeom>
          <a:noFill/>
        </p:spPr>
        <p:txBody>
          <a:bodyPr wrap="square" rtlCol="0">
            <a:spAutoFit/>
          </a:bodyPr>
          <a:lstStyle/>
          <a:p>
            <a:pPr algn="r"/>
            <a:r>
              <a:rPr lang="en-US" dirty="0">
                <a:solidFill>
                  <a:schemeClr val="accent6">
                    <a:lumMod val="75000"/>
                  </a:schemeClr>
                </a:solidFill>
              </a:rPr>
              <a:t>Don’t Know</a:t>
            </a:r>
          </a:p>
        </p:txBody>
      </p:sp>
      <p:sp>
        <p:nvSpPr>
          <p:cNvPr id="6" name="TextBox 5">
            <a:extLst>
              <a:ext uri="{FF2B5EF4-FFF2-40B4-BE49-F238E27FC236}">
                <a16:creationId xmlns:a16="http://schemas.microsoft.com/office/drawing/2014/main" id="{AE888008-8E98-5B17-A4DE-FF7F16270D28}"/>
              </a:ext>
            </a:extLst>
          </p:cNvPr>
          <p:cNvSpPr txBox="1"/>
          <p:nvPr/>
        </p:nvSpPr>
        <p:spPr>
          <a:xfrm>
            <a:off x="1750219" y="1632799"/>
            <a:ext cx="5643562" cy="353943"/>
          </a:xfrm>
          <a:prstGeom prst="rect">
            <a:avLst/>
          </a:prstGeom>
          <a:noFill/>
        </p:spPr>
        <p:txBody>
          <a:bodyPr wrap="square">
            <a:spAutoFit/>
          </a:bodyPr>
          <a:lstStyle/>
          <a:p>
            <a:pPr algn="ctr"/>
            <a:r>
              <a:rPr lang="en-US" sz="1700" i="1" dirty="0">
                <a:latin typeface="+mj-lt"/>
                <a:ea typeface="Times New Roman" panose="02020603050405020304" pitchFamily="18" charset="0"/>
                <a:cs typeface="Times New Roman" panose="02020603050405020304" pitchFamily="18" charset="0"/>
              </a:rPr>
              <a:t>C</a:t>
            </a:r>
            <a:r>
              <a:rPr lang="en-US" sz="1700" i="1" dirty="0">
                <a:effectLst/>
                <a:latin typeface="+mj-lt"/>
                <a:ea typeface="Times New Roman" panose="02020603050405020304" pitchFamily="18" charset="0"/>
                <a:cs typeface="Times New Roman" panose="02020603050405020304" pitchFamily="18" charset="0"/>
              </a:rPr>
              <a:t>hildcare, preschool and other early childhood services</a:t>
            </a:r>
            <a:endParaRPr lang="en-US" sz="1700" i="1" dirty="0">
              <a:latin typeface="+mj-lt"/>
            </a:endParaRPr>
          </a:p>
        </p:txBody>
      </p:sp>
    </p:spTree>
    <p:extLst>
      <p:ext uri="{BB962C8B-B14F-4D97-AF65-F5344CB8AC3E}">
        <p14:creationId xmlns:p14="http://schemas.microsoft.com/office/powerpoint/2010/main" val="32290152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13D262-7CE9-A340-F93B-E245432216D9}"/>
              </a:ext>
            </a:extLst>
          </p:cNvPr>
          <p:cNvSpPr>
            <a:spLocks noGrp="1"/>
          </p:cNvSpPr>
          <p:nvPr>
            <p:ph type="title"/>
          </p:nvPr>
        </p:nvSpPr>
        <p:spPr/>
        <p:txBody>
          <a:bodyPr/>
          <a:lstStyle/>
          <a:p>
            <a:r>
              <a:rPr lang="en-US" dirty="0"/>
              <a:t>Support for programs for children of </a:t>
            </a:r>
            <a:br>
              <a:rPr lang="en-US" dirty="0"/>
            </a:br>
            <a:r>
              <a:rPr lang="en-US" dirty="0"/>
              <a:t>all ages is more durable after criticisms.</a:t>
            </a:r>
          </a:p>
        </p:txBody>
      </p:sp>
      <p:sp>
        <p:nvSpPr>
          <p:cNvPr id="4" name="Text Placeholder 3">
            <a:extLst>
              <a:ext uri="{FF2B5EF4-FFF2-40B4-BE49-F238E27FC236}">
                <a16:creationId xmlns:a16="http://schemas.microsoft.com/office/drawing/2014/main" id="{6A3CBDB9-AFE3-5FCA-D68A-6ECC686BAB4D}"/>
              </a:ext>
            </a:extLst>
          </p:cNvPr>
          <p:cNvSpPr>
            <a:spLocks noGrp="1"/>
          </p:cNvSpPr>
          <p:nvPr>
            <p:ph type="body" sz="quarter" idx="10"/>
          </p:nvPr>
        </p:nvSpPr>
        <p:spPr/>
        <p:txBody>
          <a:bodyPr/>
          <a:lstStyle/>
          <a:p>
            <a:r>
              <a:rPr lang="en-US" dirty="0"/>
              <a:t>Q9, Q14 &amp; Q15. (Split B) Having heard this, let me ask you one last time: would you support or oppose a modest increase in taxes for programs and services to support the development of children of all ages in your community? </a:t>
            </a:r>
          </a:p>
        </p:txBody>
      </p:sp>
      <p:graphicFrame>
        <p:nvGraphicFramePr>
          <p:cNvPr id="8" name="Chart 7"/>
          <p:cNvGraphicFramePr/>
          <p:nvPr>
            <p:extLst>
              <p:ext uri="{D42A27DB-BD31-4B8C-83A1-F6EECF244321}">
                <p14:modId xmlns:p14="http://schemas.microsoft.com/office/powerpoint/2010/main" val="1902585408"/>
              </p:ext>
            </p:extLst>
          </p:nvPr>
        </p:nvGraphicFramePr>
        <p:xfrm>
          <a:off x="962438" y="1828800"/>
          <a:ext cx="7967255"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9515" y="3749912"/>
            <a:ext cx="1669409" cy="369332"/>
          </a:xfrm>
          <a:prstGeom prst="rect">
            <a:avLst/>
          </a:prstGeom>
          <a:noFill/>
        </p:spPr>
        <p:txBody>
          <a:bodyPr wrap="square" rtlCol="0">
            <a:spAutoFit/>
          </a:bodyPr>
          <a:lstStyle/>
          <a:p>
            <a:pPr algn="r"/>
            <a:r>
              <a:rPr lang="en-US" dirty="0">
                <a:solidFill>
                  <a:schemeClr val="accent1"/>
                </a:solidFill>
              </a:rPr>
              <a:t>Total Support</a:t>
            </a:r>
          </a:p>
        </p:txBody>
      </p:sp>
      <p:sp>
        <p:nvSpPr>
          <p:cNvPr id="10" name="TextBox 9"/>
          <p:cNvSpPr txBox="1"/>
          <p:nvPr/>
        </p:nvSpPr>
        <p:spPr>
          <a:xfrm>
            <a:off x="49514" y="3243433"/>
            <a:ext cx="1669409" cy="369332"/>
          </a:xfrm>
          <a:prstGeom prst="rect">
            <a:avLst/>
          </a:prstGeom>
          <a:noFill/>
        </p:spPr>
        <p:txBody>
          <a:bodyPr wrap="square" rtlCol="0">
            <a:spAutoFit/>
          </a:bodyPr>
          <a:lstStyle/>
          <a:p>
            <a:pPr algn="r"/>
            <a:r>
              <a:rPr lang="en-US" dirty="0">
                <a:solidFill>
                  <a:schemeClr val="accent4"/>
                </a:solidFill>
              </a:rPr>
              <a:t>Total Oppose</a:t>
            </a:r>
          </a:p>
        </p:txBody>
      </p:sp>
      <p:sp>
        <p:nvSpPr>
          <p:cNvPr id="11" name="TextBox 10"/>
          <p:cNvSpPr txBox="1"/>
          <p:nvPr/>
        </p:nvSpPr>
        <p:spPr>
          <a:xfrm>
            <a:off x="18222" y="5465441"/>
            <a:ext cx="1731997" cy="369332"/>
          </a:xfrm>
          <a:prstGeom prst="rect">
            <a:avLst/>
          </a:prstGeom>
          <a:noFill/>
        </p:spPr>
        <p:txBody>
          <a:bodyPr wrap="square" rtlCol="0">
            <a:spAutoFit/>
          </a:bodyPr>
          <a:lstStyle/>
          <a:p>
            <a:pPr algn="r"/>
            <a:r>
              <a:rPr lang="en-US" dirty="0">
                <a:solidFill>
                  <a:schemeClr val="accent6">
                    <a:lumMod val="75000"/>
                  </a:schemeClr>
                </a:solidFill>
              </a:rPr>
              <a:t>Don’t Know</a:t>
            </a:r>
          </a:p>
        </p:txBody>
      </p:sp>
      <p:sp>
        <p:nvSpPr>
          <p:cNvPr id="6" name="TextBox 5">
            <a:extLst>
              <a:ext uri="{FF2B5EF4-FFF2-40B4-BE49-F238E27FC236}">
                <a16:creationId xmlns:a16="http://schemas.microsoft.com/office/drawing/2014/main" id="{AE888008-8E98-5B17-A4DE-FF7F16270D28}"/>
              </a:ext>
            </a:extLst>
          </p:cNvPr>
          <p:cNvSpPr txBox="1"/>
          <p:nvPr/>
        </p:nvSpPr>
        <p:spPr>
          <a:xfrm>
            <a:off x="1101532" y="1290312"/>
            <a:ext cx="6940936" cy="353943"/>
          </a:xfrm>
          <a:prstGeom prst="rect">
            <a:avLst/>
          </a:prstGeom>
          <a:noFill/>
        </p:spPr>
        <p:txBody>
          <a:bodyPr wrap="square">
            <a:spAutoFit/>
          </a:bodyPr>
          <a:lstStyle/>
          <a:p>
            <a:pPr algn="ctr"/>
            <a:r>
              <a:rPr lang="en-US" sz="1700" i="1" dirty="0">
                <a:latin typeface="+mj-lt"/>
                <a:ea typeface="Times New Roman" panose="02020603050405020304" pitchFamily="18" charset="0"/>
                <a:cs typeface="Times New Roman" panose="02020603050405020304" pitchFamily="18" charset="0"/>
              </a:rPr>
              <a:t>Programs and services to support the development of children of all ages</a:t>
            </a:r>
            <a:endParaRPr lang="en-US" sz="1700" i="1" dirty="0">
              <a:latin typeface="+mj-lt"/>
            </a:endParaRPr>
          </a:p>
        </p:txBody>
      </p:sp>
    </p:spTree>
    <p:extLst>
      <p:ext uri="{BB962C8B-B14F-4D97-AF65-F5344CB8AC3E}">
        <p14:creationId xmlns:p14="http://schemas.microsoft.com/office/powerpoint/2010/main" val="19649922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7044" y="262596"/>
            <a:ext cx="7196667" cy="1118329"/>
          </a:xfrm>
        </p:spPr>
        <p:txBody>
          <a:bodyPr/>
          <a:lstStyle/>
          <a:p>
            <a:r>
              <a:rPr lang="en-US" dirty="0"/>
              <a:t>Segmenting the Electorate by Consistency of Support</a:t>
            </a:r>
          </a:p>
        </p:txBody>
      </p:sp>
      <p:sp>
        <p:nvSpPr>
          <p:cNvPr id="4" name="Text Placeholder 3">
            <a:extLst>
              <a:ext uri="{FF2B5EF4-FFF2-40B4-BE49-F238E27FC236}">
                <a16:creationId xmlns:a16="http://schemas.microsoft.com/office/drawing/2014/main" id="{544DBA53-6186-4266-93D4-DE5000C6656B}"/>
              </a:ext>
            </a:extLst>
          </p:cNvPr>
          <p:cNvSpPr>
            <a:spLocks noGrp="1"/>
          </p:cNvSpPr>
          <p:nvPr>
            <p:ph type="body" sz="quarter" idx="10"/>
          </p:nvPr>
        </p:nvSpPr>
        <p:spPr/>
        <p:txBody>
          <a:bodyPr/>
          <a:lstStyle/>
          <a:p>
            <a:endParaRPr lang="en-US" dirty="0"/>
          </a:p>
        </p:txBody>
      </p:sp>
      <p:sp>
        <p:nvSpPr>
          <p:cNvPr id="6" name="TextBox 5"/>
          <p:cNvSpPr txBox="1"/>
          <p:nvPr/>
        </p:nvSpPr>
        <p:spPr>
          <a:xfrm>
            <a:off x="119270" y="1455914"/>
            <a:ext cx="4476108" cy="4450449"/>
          </a:xfrm>
          <a:prstGeom prst="rect">
            <a:avLst/>
          </a:prstGeom>
          <a:solidFill>
            <a:schemeClr val="accent6">
              <a:lumMod val="20000"/>
              <a:lumOff val="80000"/>
            </a:schemeClr>
          </a:solidFill>
          <a:effectLst/>
        </p:spPr>
        <p:txBody>
          <a:bodyPr wrap="square" tIns="9144" bIns="9144" rtlCol="0">
            <a:spAutoFit/>
          </a:bodyPr>
          <a:lstStyle/>
          <a:p>
            <a:pPr marL="285750" indent="-285750" algn="just">
              <a:buFont typeface="Wingdings" pitchFamily="2" charset="2"/>
              <a:buChar char="v"/>
            </a:pPr>
            <a:r>
              <a:rPr lang="en-US" sz="1800" b="1" dirty="0">
                <a:solidFill>
                  <a:schemeClr val="accent1"/>
                </a:solidFill>
                <a:latin typeface="+mn-lt"/>
              </a:rPr>
              <a:t>Consistent Support: </a:t>
            </a:r>
            <a:r>
              <a:rPr lang="en-US" sz="1800" dirty="0">
                <a:latin typeface="+mn-lt"/>
              </a:rPr>
              <a:t>Voters who consistently indicated they would support the measure</a:t>
            </a:r>
            <a:endParaRPr lang="en-US" sz="1800" b="1" dirty="0">
              <a:solidFill>
                <a:srgbClr val="0C4D88"/>
              </a:solidFill>
              <a:latin typeface="+mn-lt"/>
            </a:endParaRPr>
          </a:p>
          <a:p>
            <a:pPr algn="just"/>
            <a:endParaRPr lang="en-US" dirty="0"/>
          </a:p>
          <a:p>
            <a:pPr marL="285750" indent="-285750" algn="just">
              <a:buFont typeface="Wingdings" pitchFamily="2" charset="2"/>
              <a:buChar char="v"/>
            </a:pPr>
            <a:r>
              <a:rPr lang="en-US" b="1" dirty="0">
                <a:solidFill>
                  <a:schemeClr val="accent4"/>
                </a:solidFill>
              </a:rPr>
              <a:t>Consistent Oppose:</a:t>
            </a:r>
            <a:r>
              <a:rPr lang="en-US" dirty="0">
                <a:solidFill>
                  <a:schemeClr val="accent4"/>
                </a:solidFill>
              </a:rPr>
              <a:t> </a:t>
            </a:r>
            <a:r>
              <a:rPr lang="en-US" dirty="0"/>
              <a:t>Voters who consistently indicated they would oppose the measure</a:t>
            </a:r>
            <a:endParaRPr lang="en-US" b="1" dirty="0">
              <a:solidFill>
                <a:srgbClr val="0C4D88"/>
              </a:solidFill>
            </a:endParaRPr>
          </a:p>
          <a:p>
            <a:pPr marL="285750" indent="-285750" algn="just">
              <a:buFont typeface="Wingdings" pitchFamily="2" charset="2"/>
              <a:buChar char="v"/>
            </a:pPr>
            <a:endParaRPr lang="en-US" sz="1800" dirty="0">
              <a:latin typeface="+mn-lt"/>
            </a:endParaRPr>
          </a:p>
          <a:p>
            <a:pPr marL="285750" indent="-285750" algn="just">
              <a:buFont typeface="Wingdings" pitchFamily="2" charset="2"/>
              <a:buChar char="v"/>
            </a:pPr>
            <a:r>
              <a:rPr lang="en-US" b="1" dirty="0">
                <a:solidFill>
                  <a:srgbClr val="A5A5A5">
                    <a:lumMod val="50000"/>
                  </a:srgbClr>
                </a:solidFill>
              </a:rPr>
              <a:t>Swing: </a:t>
            </a:r>
            <a:r>
              <a:rPr lang="en-US" dirty="0"/>
              <a:t>Voters who do not fall into any of the other categories – remaining consistently undecided or switching positions</a:t>
            </a:r>
            <a:endParaRPr lang="en-US" sz="1800" dirty="0">
              <a:latin typeface="+mn-lt"/>
            </a:endParaRPr>
          </a:p>
          <a:p>
            <a:pPr marL="285750" indent="-285750" algn="just">
              <a:buFont typeface="Wingdings" pitchFamily="2" charset="2"/>
              <a:buChar char="v"/>
            </a:pPr>
            <a:endParaRPr lang="en-US" sz="1800" dirty="0">
              <a:latin typeface="+mn-lt"/>
            </a:endParaRPr>
          </a:p>
          <a:p>
            <a:pPr algn="just"/>
            <a:r>
              <a:rPr lang="en-US" sz="1800" dirty="0">
                <a:latin typeface="+mn-lt"/>
              </a:rPr>
              <a:t>The following slide shows demographic groups that </a:t>
            </a:r>
            <a:r>
              <a:rPr lang="en-US" sz="1800" i="1" dirty="0">
                <a:latin typeface="+mn-lt"/>
              </a:rPr>
              <a:t>disproportionately</a:t>
            </a:r>
            <a:r>
              <a:rPr lang="en-US" sz="1800" dirty="0">
                <a:latin typeface="+mn-lt"/>
              </a:rPr>
              <a:t> fall into one category or the other.</a:t>
            </a:r>
          </a:p>
        </p:txBody>
      </p:sp>
      <p:graphicFrame>
        <p:nvGraphicFramePr>
          <p:cNvPr id="7" name="Chart 6"/>
          <p:cNvGraphicFramePr/>
          <p:nvPr>
            <p:extLst>
              <p:ext uri="{D42A27DB-BD31-4B8C-83A1-F6EECF244321}">
                <p14:modId xmlns:p14="http://schemas.microsoft.com/office/powerpoint/2010/main" val="86687482"/>
              </p:ext>
            </p:extLst>
          </p:nvPr>
        </p:nvGraphicFramePr>
        <p:xfrm>
          <a:off x="3265841" y="1739900"/>
          <a:ext cx="5862919" cy="416009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234205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B39D4691-060C-4B24-B707-A1F2728CF531}"/>
              </a:ext>
            </a:extLst>
          </p:cNvPr>
          <p:cNvGraphicFramePr>
            <a:graphicFrameLocks noGrp="1"/>
          </p:cNvGraphicFramePr>
          <p:nvPr>
            <p:extLst>
              <p:ext uri="{D42A27DB-BD31-4B8C-83A1-F6EECF244321}">
                <p14:modId xmlns:p14="http://schemas.microsoft.com/office/powerpoint/2010/main" val="2654943028"/>
              </p:ext>
            </p:extLst>
          </p:nvPr>
        </p:nvGraphicFramePr>
        <p:xfrm>
          <a:off x="171450" y="787961"/>
          <a:ext cx="8801100" cy="5413380"/>
        </p:xfrm>
        <a:graphic>
          <a:graphicData uri="http://schemas.openxmlformats.org/drawingml/2006/table">
            <a:tbl>
              <a:tblPr firstRow="1" bandRow="1">
                <a:tableStyleId>{93296810-A885-4BE3-A3E7-6D5BEEA58F35}</a:tableStyleId>
              </a:tblPr>
              <a:tblGrid>
                <a:gridCol w="2933700">
                  <a:extLst>
                    <a:ext uri="{9D8B030D-6E8A-4147-A177-3AD203B41FA5}">
                      <a16:colId xmlns:a16="http://schemas.microsoft.com/office/drawing/2014/main" val="3157493445"/>
                    </a:ext>
                  </a:extLst>
                </a:gridCol>
                <a:gridCol w="2933700">
                  <a:extLst>
                    <a:ext uri="{9D8B030D-6E8A-4147-A177-3AD203B41FA5}">
                      <a16:colId xmlns:a16="http://schemas.microsoft.com/office/drawing/2014/main" val="3535129216"/>
                    </a:ext>
                  </a:extLst>
                </a:gridCol>
                <a:gridCol w="2933700">
                  <a:extLst>
                    <a:ext uri="{9D8B030D-6E8A-4147-A177-3AD203B41FA5}">
                      <a16:colId xmlns:a16="http://schemas.microsoft.com/office/drawing/2014/main" val="2907405590"/>
                    </a:ext>
                  </a:extLst>
                </a:gridCol>
              </a:tblGrid>
              <a:tr h="404399">
                <a:tc>
                  <a:txBody>
                    <a:bodyPr/>
                    <a:lstStyle/>
                    <a:p>
                      <a:pPr algn="ctr"/>
                      <a:r>
                        <a:rPr lang="en-US" sz="1800" b="1" dirty="0">
                          <a:solidFill>
                            <a:schemeClr val="accent3"/>
                          </a:solidFill>
                          <a:latin typeface="+mj-lt"/>
                        </a:rPr>
                        <a:t>Consistent Support</a:t>
                      </a:r>
                    </a:p>
                  </a:txBody>
                  <a:tcPr marT="0" marB="0" anchor="ctr">
                    <a:solidFill>
                      <a:schemeClr val="accent1"/>
                    </a:solidFill>
                  </a:tcPr>
                </a:tc>
                <a:tc>
                  <a:txBody>
                    <a:bodyPr/>
                    <a:lstStyle/>
                    <a:p>
                      <a:pPr algn="ctr"/>
                      <a:r>
                        <a:rPr lang="en-US" sz="1800" b="1" dirty="0">
                          <a:solidFill>
                            <a:schemeClr val="tx1"/>
                          </a:solidFill>
                          <a:latin typeface="+mj-lt"/>
                        </a:rPr>
                        <a:t>Swing</a:t>
                      </a:r>
                    </a:p>
                  </a:txBody>
                  <a:tcPr marT="0" marB="0" anchor="ctr"/>
                </a:tc>
                <a:tc>
                  <a:txBody>
                    <a:bodyPr/>
                    <a:lstStyle/>
                    <a:p>
                      <a:pPr algn="ctr"/>
                      <a:r>
                        <a:rPr lang="en-US" sz="1800" b="1" dirty="0">
                          <a:solidFill>
                            <a:schemeClr val="accent3"/>
                          </a:solidFill>
                          <a:latin typeface="+mj-lt"/>
                        </a:rPr>
                        <a:t>Consistent Oppose</a:t>
                      </a:r>
                    </a:p>
                  </a:txBody>
                  <a:tcPr marT="0" marB="0" anchor="ctr">
                    <a:solidFill>
                      <a:schemeClr val="accent4"/>
                    </a:solidFill>
                  </a:tcPr>
                </a:tc>
                <a:extLst>
                  <a:ext uri="{0D108BD9-81ED-4DB2-BD59-A6C34878D82A}">
                    <a16:rowId xmlns:a16="http://schemas.microsoft.com/office/drawing/2014/main" val="1280798759"/>
                  </a:ext>
                </a:extLst>
              </a:tr>
              <a:tr h="404399">
                <a:tc>
                  <a:txBody>
                    <a:bodyPr/>
                    <a:lstStyle/>
                    <a:p>
                      <a:pPr algn="ctr"/>
                      <a:r>
                        <a:rPr lang="en-US" sz="1800" b="1" dirty="0">
                          <a:solidFill>
                            <a:schemeClr val="tx1"/>
                          </a:solidFill>
                          <a:latin typeface="+mj-lt"/>
                        </a:rPr>
                        <a:t>40% of the Electorate</a:t>
                      </a:r>
                      <a:endParaRPr lang="en-US" sz="1800" b="1" i="0" dirty="0">
                        <a:solidFill>
                          <a:schemeClr val="tx1"/>
                        </a:solidFill>
                        <a:latin typeface="+mj-lt"/>
                      </a:endParaRPr>
                    </a:p>
                  </a:txBody>
                  <a:tcPr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u="none" strike="noStrike" kern="1200" cap="none" spc="0" normalizeH="0" baseline="0" noProof="0" dirty="0">
                          <a:ln>
                            <a:noFill/>
                          </a:ln>
                          <a:solidFill>
                            <a:schemeClr val="tx1"/>
                          </a:solidFill>
                          <a:effectLst/>
                          <a:uLnTx/>
                          <a:uFillTx/>
                          <a:latin typeface="+mj-lt"/>
                        </a:rPr>
                        <a:t>26% of the Electorate</a:t>
                      </a:r>
                      <a:endParaRPr kumimoji="0" lang="en-US" sz="1800" b="1" i="0" u="none" strike="noStrike" kern="1200" cap="none" spc="0" normalizeH="0" baseline="0" noProof="0" dirty="0">
                        <a:ln>
                          <a:noFill/>
                        </a:ln>
                        <a:solidFill>
                          <a:schemeClr val="tx1"/>
                        </a:solidFill>
                        <a:effectLst/>
                        <a:uLnTx/>
                        <a:uFillTx/>
                        <a:latin typeface="+mj-lt"/>
                        <a:ea typeface="+mn-ea"/>
                        <a:cs typeface="+mn-cs"/>
                      </a:endParaRPr>
                    </a:p>
                  </a:txBody>
                  <a:tcPr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u="none" strike="noStrike" kern="1200" cap="none" spc="0" normalizeH="0" baseline="0" noProof="0" dirty="0">
                          <a:ln>
                            <a:noFill/>
                          </a:ln>
                          <a:solidFill>
                            <a:schemeClr val="tx1"/>
                          </a:solidFill>
                          <a:effectLst/>
                          <a:uLnTx/>
                          <a:uFillTx/>
                          <a:latin typeface="+mj-lt"/>
                        </a:rPr>
                        <a:t>34% of the Electorate</a:t>
                      </a:r>
                      <a:endParaRPr kumimoji="0" lang="en-US" sz="1800" b="1" i="0" u="none" strike="noStrike" kern="1200" cap="none" spc="0" normalizeH="0" baseline="0" noProof="0" dirty="0">
                        <a:ln>
                          <a:noFill/>
                        </a:ln>
                        <a:solidFill>
                          <a:schemeClr val="tx1"/>
                        </a:solidFill>
                        <a:effectLst/>
                        <a:uLnTx/>
                        <a:uFillTx/>
                        <a:latin typeface="+mj-lt"/>
                        <a:ea typeface="+mn-ea"/>
                        <a:cs typeface="+mn-cs"/>
                      </a:endParaRPr>
                    </a:p>
                  </a:txBody>
                  <a:tcPr marT="0" marB="0" anchor="ctr"/>
                </a:tc>
                <a:extLst>
                  <a:ext uri="{0D108BD9-81ED-4DB2-BD59-A6C34878D82A}">
                    <a16:rowId xmlns:a16="http://schemas.microsoft.com/office/drawing/2014/main" val="2553133436"/>
                  </a:ext>
                </a:extLst>
              </a:tr>
              <a:tr h="382789">
                <a:tc>
                  <a:txBody>
                    <a:bodyPr/>
                    <a:lstStyle/>
                    <a:p>
                      <a:pPr algn="ctr" fontAlgn="ctr"/>
                      <a:r>
                        <a:rPr lang="en-US" sz="1800" b="0" i="0" u="none" strike="noStrike" dirty="0">
                          <a:solidFill>
                            <a:srgbClr val="000000"/>
                          </a:solidFill>
                          <a:effectLst/>
                          <a:latin typeface="+mj-lt"/>
                        </a:rPr>
                        <a:t>LGBTQ+</a:t>
                      </a:r>
                    </a:p>
                  </a:txBody>
                  <a:tcPr marL="4763" marR="4763" marT="4763" marB="0" anchor="ctr">
                    <a:solidFill>
                      <a:schemeClr val="accent1">
                        <a:lumMod val="20000"/>
                        <a:lumOff val="80000"/>
                      </a:schemeClr>
                    </a:solidFill>
                  </a:tcPr>
                </a:tc>
                <a:tc>
                  <a:txBody>
                    <a:bodyPr/>
                    <a:lstStyle/>
                    <a:p>
                      <a:pPr algn="ctr" fontAlgn="ctr"/>
                      <a:r>
                        <a:rPr lang="en-US" sz="1800" b="0" i="0" u="none" strike="noStrike" dirty="0">
                          <a:solidFill>
                            <a:srgbClr val="000000"/>
                          </a:solidFill>
                          <a:effectLst/>
                          <a:latin typeface="+mj-lt"/>
                        </a:rPr>
                        <a:t>African Americans </a:t>
                      </a:r>
                    </a:p>
                  </a:txBody>
                  <a:tcPr marL="4763" marR="4763" marT="4763" marB="0" anchor="ctr">
                    <a:solidFill>
                      <a:schemeClr val="accent6">
                        <a:lumMod val="20000"/>
                        <a:lumOff val="80000"/>
                      </a:schemeClr>
                    </a:solidFill>
                  </a:tcPr>
                </a:tc>
                <a:tc>
                  <a:txBody>
                    <a:bodyPr/>
                    <a:lstStyle/>
                    <a:p>
                      <a:pPr algn="ctr" fontAlgn="ctr"/>
                      <a:r>
                        <a:rPr lang="en-US" sz="1800" b="0" i="0" u="none" strike="noStrike" dirty="0">
                          <a:solidFill>
                            <a:srgbClr val="000000"/>
                          </a:solidFill>
                          <a:effectLst/>
                          <a:latin typeface="+mj-lt"/>
                        </a:rPr>
                        <a:t>Republican Men </a:t>
                      </a:r>
                    </a:p>
                  </a:txBody>
                  <a:tcPr marL="4763" marR="4763" marT="4763" marB="0" anchor="ctr">
                    <a:solidFill>
                      <a:schemeClr val="accent5">
                        <a:lumMod val="20000"/>
                        <a:lumOff val="80000"/>
                      </a:schemeClr>
                    </a:solidFill>
                  </a:tcPr>
                </a:tc>
                <a:extLst>
                  <a:ext uri="{0D108BD9-81ED-4DB2-BD59-A6C34878D82A}">
                    <a16:rowId xmlns:a16="http://schemas.microsoft.com/office/drawing/2014/main" val="64334162"/>
                  </a:ext>
                </a:extLst>
              </a:tr>
              <a:tr h="382789">
                <a:tc>
                  <a:txBody>
                    <a:bodyPr/>
                    <a:lstStyle/>
                    <a:p>
                      <a:pPr algn="ctr" fontAlgn="ctr"/>
                      <a:r>
                        <a:rPr lang="en-US" sz="1800" b="0" i="0" u="none" strike="noStrike">
                          <a:solidFill>
                            <a:srgbClr val="000000"/>
                          </a:solidFill>
                          <a:effectLst/>
                          <a:latin typeface="+mj-lt"/>
                        </a:rPr>
                        <a:t>Liberal Democrats </a:t>
                      </a:r>
                    </a:p>
                  </a:txBody>
                  <a:tcPr marL="4763" marR="4763" marT="4763" marB="0" anchor="ctr">
                    <a:solidFill>
                      <a:schemeClr val="accent1">
                        <a:lumMod val="20000"/>
                        <a:lumOff val="80000"/>
                      </a:schemeClr>
                    </a:solidFill>
                  </a:tcPr>
                </a:tc>
                <a:tc>
                  <a:txBody>
                    <a:bodyPr/>
                    <a:lstStyle/>
                    <a:p>
                      <a:pPr algn="ctr" fontAlgn="ctr"/>
                      <a:r>
                        <a:rPr lang="en-US" sz="1800" b="0" i="0" u="none" strike="noStrike" dirty="0">
                          <a:solidFill>
                            <a:srgbClr val="000000"/>
                          </a:solidFill>
                          <a:effectLst/>
                          <a:latin typeface="+mj-lt"/>
                        </a:rPr>
                        <a:t>Children Ages 15-18 </a:t>
                      </a:r>
                    </a:p>
                  </a:txBody>
                  <a:tcPr marL="4763" marR="4763" marT="4763" marB="0" anchor="ctr">
                    <a:solidFill>
                      <a:schemeClr val="accent6">
                        <a:lumMod val="20000"/>
                        <a:lumOff val="80000"/>
                      </a:schemeClr>
                    </a:solidFill>
                  </a:tcPr>
                </a:tc>
                <a:tc>
                  <a:txBody>
                    <a:bodyPr/>
                    <a:lstStyle/>
                    <a:p>
                      <a:pPr algn="ctr" fontAlgn="ctr"/>
                      <a:r>
                        <a:rPr lang="en-US" sz="1800" b="0" i="0" u="none" strike="noStrike">
                          <a:solidFill>
                            <a:srgbClr val="000000"/>
                          </a:solidFill>
                          <a:effectLst/>
                          <a:latin typeface="+mj-lt"/>
                        </a:rPr>
                        <a:t>Conservative Republicans </a:t>
                      </a:r>
                    </a:p>
                  </a:txBody>
                  <a:tcPr marL="4763" marR="4763" marT="4763" marB="0" anchor="ctr">
                    <a:solidFill>
                      <a:schemeClr val="accent5">
                        <a:lumMod val="20000"/>
                        <a:lumOff val="80000"/>
                      </a:schemeClr>
                    </a:solidFill>
                  </a:tcPr>
                </a:tc>
                <a:extLst>
                  <a:ext uri="{0D108BD9-81ED-4DB2-BD59-A6C34878D82A}">
                    <a16:rowId xmlns:a16="http://schemas.microsoft.com/office/drawing/2014/main" val="4066424967"/>
                  </a:ext>
                </a:extLst>
              </a:tr>
              <a:tr h="382789">
                <a:tc>
                  <a:txBody>
                    <a:bodyPr/>
                    <a:lstStyle/>
                    <a:p>
                      <a:pPr algn="ctr" fontAlgn="ctr"/>
                      <a:r>
                        <a:rPr lang="en-US" sz="1800" b="0" i="0" u="none" strike="noStrike">
                          <a:solidFill>
                            <a:srgbClr val="000000"/>
                          </a:solidFill>
                          <a:effectLst/>
                          <a:latin typeface="+mj-lt"/>
                        </a:rPr>
                        <a:t>Liberal </a:t>
                      </a:r>
                    </a:p>
                  </a:txBody>
                  <a:tcPr marL="4763" marR="4763" marT="4763" marB="0" anchor="ctr">
                    <a:solidFill>
                      <a:schemeClr val="accent1">
                        <a:lumMod val="20000"/>
                        <a:lumOff val="80000"/>
                      </a:schemeClr>
                    </a:solidFill>
                  </a:tcPr>
                </a:tc>
                <a:tc>
                  <a:txBody>
                    <a:bodyPr/>
                    <a:lstStyle/>
                    <a:p>
                      <a:pPr algn="ctr" fontAlgn="ctr"/>
                      <a:r>
                        <a:rPr lang="en-US" sz="1800" b="0" i="0" u="none" strike="noStrike">
                          <a:solidFill>
                            <a:srgbClr val="000000"/>
                          </a:solidFill>
                          <a:effectLst/>
                          <a:latin typeface="+mj-lt"/>
                        </a:rPr>
                        <a:t>Interviewed in Spanish </a:t>
                      </a:r>
                    </a:p>
                  </a:txBody>
                  <a:tcPr marL="4763" marR="4763" marT="4763" marB="0" anchor="ctr">
                    <a:solidFill>
                      <a:schemeClr val="accent6">
                        <a:lumMod val="20000"/>
                        <a:lumOff val="80000"/>
                      </a:schemeClr>
                    </a:solidFill>
                  </a:tcPr>
                </a:tc>
                <a:tc>
                  <a:txBody>
                    <a:bodyPr/>
                    <a:lstStyle/>
                    <a:p>
                      <a:pPr algn="ctr" fontAlgn="ctr"/>
                      <a:r>
                        <a:rPr lang="en-US" sz="1800" b="0" i="0" u="none" strike="noStrike">
                          <a:solidFill>
                            <a:srgbClr val="000000"/>
                          </a:solidFill>
                          <a:effectLst/>
                          <a:latin typeface="+mj-lt"/>
                        </a:rPr>
                        <a:t>Republicans </a:t>
                      </a:r>
                    </a:p>
                  </a:txBody>
                  <a:tcPr marL="4763" marR="4763" marT="4763" marB="0" anchor="ctr">
                    <a:solidFill>
                      <a:schemeClr val="accent5">
                        <a:lumMod val="20000"/>
                        <a:lumOff val="80000"/>
                      </a:schemeClr>
                    </a:solidFill>
                  </a:tcPr>
                </a:tc>
                <a:extLst>
                  <a:ext uri="{0D108BD9-81ED-4DB2-BD59-A6C34878D82A}">
                    <a16:rowId xmlns:a16="http://schemas.microsoft.com/office/drawing/2014/main" val="2904068785"/>
                  </a:ext>
                </a:extLst>
              </a:tr>
              <a:tr h="382789">
                <a:tc>
                  <a:txBody>
                    <a:bodyPr/>
                    <a:lstStyle/>
                    <a:p>
                      <a:pPr algn="ctr" fontAlgn="ctr"/>
                      <a:r>
                        <a:rPr lang="en-US" sz="1800" b="0" i="0" u="none" strike="noStrike">
                          <a:solidFill>
                            <a:srgbClr val="000000"/>
                          </a:solidFill>
                          <a:effectLst/>
                          <a:latin typeface="+mj-lt"/>
                        </a:rPr>
                        <a:t>Democratic Women </a:t>
                      </a:r>
                    </a:p>
                  </a:txBody>
                  <a:tcPr marL="4763" marR="4763" marT="4763" marB="0" anchor="ctr">
                    <a:solidFill>
                      <a:schemeClr val="accent1">
                        <a:lumMod val="20000"/>
                        <a:lumOff val="80000"/>
                      </a:schemeClr>
                    </a:solidFill>
                  </a:tcPr>
                </a:tc>
                <a:tc>
                  <a:txBody>
                    <a:bodyPr/>
                    <a:lstStyle/>
                    <a:p>
                      <a:pPr algn="ctr" fontAlgn="ctr"/>
                      <a:r>
                        <a:rPr lang="en-US" sz="1800" b="0" i="0" u="none" strike="noStrike" dirty="0">
                          <a:solidFill>
                            <a:srgbClr val="000000"/>
                          </a:solidFill>
                          <a:effectLst/>
                          <a:latin typeface="+mj-lt"/>
                        </a:rPr>
                        <a:t>Inland Empire Counties</a:t>
                      </a:r>
                    </a:p>
                  </a:txBody>
                  <a:tcPr marL="4763" marR="4763" marT="4763" marB="0" anchor="ctr">
                    <a:solidFill>
                      <a:schemeClr val="accent6">
                        <a:lumMod val="20000"/>
                        <a:lumOff val="80000"/>
                      </a:schemeClr>
                    </a:solidFill>
                  </a:tcPr>
                </a:tc>
                <a:tc>
                  <a:txBody>
                    <a:bodyPr/>
                    <a:lstStyle/>
                    <a:p>
                      <a:pPr algn="ctr" fontAlgn="ctr"/>
                      <a:r>
                        <a:rPr lang="en-US" sz="1800" b="0" i="0" u="none" strike="noStrike">
                          <a:solidFill>
                            <a:srgbClr val="000000"/>
                          </a:solidFill>
                          <a:effectLst/>
                          <a:latin typeface="+mj-lt"/>
                        </a:rPr>
                        <a:t>Republicans Ages 50+ </a:t>
                      </a:r>
                    </a:p>
                  </a:txBody>
                  <a:tcPr marL="4763" marR="4763" marT="4763" marB="0" anchor="ctr">
                    <a:solidFill>
                      <a:schemeClr val="accent5">
                        <a:lumMod val="20000"/>
                        <a:lumOff val="80000"/>
                      </a:schemeClr>
                    </a:solidFill>
                  </a:tcPr>
                </a:tc>
                <a:extLst>
                  <a:ext uri="{0D108BD9-81ED-4DB2-BD59-A6C34878D82A}">
                    <a16:rowId xmlns:a16="http://schemas.microsoft.com/office/drawing/2014/main" val="2921135986"/>
                  </a:ext>
                </a:extLst>
              </a:tr>
              <a:tr h="419581">
                <a:tc>
                  <a:txBody>
                    <a:bodyPr/>
                    <a:lstStyle/>
                    <a:p>
                      <a:pPr algn="ctr" fontAlgn="ctr"/>
                      <a:r>
                        <a:rPr lang="en-US" sz="1800" b="0" i="0" u="none" strike="noStrike">
                          <a:solidFill>
                            <a:srgbClr val="000000"/>
                          </a:solidFill>
                          <a:effectLst/>
                          <a:latin typeface="+mj-lt"/>
                        </a:rPr>
                        <a:t>Democrats Ages 18-49 </a:t>
                      </a:r>
                    </a:p>
                  </a:txBody>
                  <a:tcPr marL="4763" marR="4763" marT="4763" marB="0" anchor="ctr">
                    <a:solidFill>
                      <a:schemeClr val="accent1">
                        <a:lumMod val="20000"/>
                        <a:lumOff val="80000"/>
                      </a:schemeClr>
                    </a:solidFill>
                  </a:tcPr>
                </a:tc>
                <a:tc>
                  <a:txBody>
                    <a:bodyPr/>
                    <a:lstStyle/>
                    <a:p>
                      <a:pPr algn="ctr" fontAlgn="ctr"/>
                      <a:r>
                        <a:rPr lang="en-US" sz="1800" b="0" i="0" u="none" strike="noStrike">
                          <a:solidFill>
                            <a:srgbClr val="000000"/>
                          </a:solidFill>
                          <a:effectLst/>
                          <a:latin typeface="+mj-lt"/>
                        </a:rPr>
                        <a:t>Ages 65-74 </a:t>
                      </a:r>
                    </a:p>
                  </a:txBody>
                  <a:tcPr marL="4763" marR="4763" marT="4763" marB="0" anchor="ctr">
                    <a:solidFill>
                      <a:schemeClr val="accent6">
                        <a:lumMod val="20000"/>
                        <a:lumOff val="80000"/>
                      </a:schemeClr>
                    </a:solidFill>
                  </a:tcPr>
                </a:tc>
                <a:tc>
                  <a:txBody>
                    <a:bodyPr/>
                    <a:lstStyle/>
                    <a:p>
                      <a:pPr algn="ctr" fontAlgn="ctr"/>
                      <a:r>
                        <a:rPr lang="en-US" sz="1800" b="0" i="0" u="none" strike="noStrike">
                          <a:solidFill>
                            <a:srgbClr val="000000"/>
                          </a:solidFill>
                          <a:effectLst/>
                          <a:latin typeface="+mj-lt"/>
                        </a:rPr>
                        <a:t>Republicans Ages 18-49 </a:t>
                      </a:r>
                    </a:p>
                  </a:txBody>
                  <a:tcPr marL="4763" marR="4763" marT="4763" marB="0" anchor="ctr">
                    <a:solidFill>
                      <a:schemeClr val="accent5">
                        <a:lumMod val="20000"/>
                        <a:lumOff val="80000"/>
                      </a:schemeClr>
                    </a:solidFill>
                  </a:tcPr>
                </a:tc>
                <a:extLst>
                  <a:ext uri="{0D108BD9-81ED-4DB2-BD59-A6C34878D82A}">
                    <a16:rowId xmlns:a16="http://schemas.microsoft.com/office/drawing/2014/main" val="1481393852"/>
                  </a:ext>
                </a:extLst>
              </a:tr>
              <a:tr h="382789">
                <a:tc>
                  <a:txBody>
                    <a:bodyPr/>
                    <a:lstStyle/>
                    <a:p>
                      <a:pPr algn="ctr" fontAlgn="ctr"/>
                      <a:r>
                        <a:rPr lang="en-US" sz="1800" b="0" i="0" u="none" strike="noStrike">
                          <a:solidFill>
                            <a:srgbClr val="000000"/>
                          </a:solidFill>
                          <a:effectLst/>
                          <a:latin typeface="+mj-lt"/>
                        </a:rPr>
                        <a:t>Democrats </a:t>
                      </a:r>
                    </a:p>
                  </a:txBody>
                  <a:tcPr marL="4763" marR="4763" marT="4763" marB="0" anchor="ctr">
                    <a:solidFill>
                      <a:schemeClr val="accent1">
                        <a:lumMod val="20000"/>
                        <a:lumOff val="80000"/>
                      </a:schemeClr>
                    </a:solidFill>
                  </a:tcPr>
                </a:tc>
                <a:tc>
                  <a:txBody>
                    <a:bodyPr/>
                    <a:lstStyle/>
                    <a:p>
                      <a:pPr algn="ctr" fontAlgn="ctr"/>
                      <a:r>
                        <a:rPr lang="en-US" sz="1800" b="0" i="0" u="none" strike="noStrike" dirty="0">
                          <a:solidFill>
                            <a:srgbClr val="000000"/>
                          </a:solidFill>
                          <a:effectLst/>
                          <a:latin typeface="+mj-lt"/>
                        </a:rPr>
                        <a:t>Kern County</a:t>
                      </a:r>
                    </a:p>
                  </a:txBody>
                  <a:tcPr marL="4763" marR="4763" marT="4763" marB="0" anchor="ctr">
                    <a:solidFill>
                      <a:schemeClr val="accent6">
                        <a:lumMod val="20000"/>
                        <a:lumOff val="80000"/>
                      </a:schemeClr>
                    </a:solidFill>
                  </a:tcPr>
                </a:tc>
                <a:tc>
                  <a:txBody>
                    <a:bodyPr/>
                    <a:lstStyle/>
                    <a:p>
                      <a:pPr algn="ctr" fontAlgn="ctr"/>
                      <a:r>
                        <a:rPr lang="en-US" sz="1800" b="0" i="0" u="none" strike="noStrike" dirty="0">
                          <a:solidFill>
                            <a:srgbClr val="000000"/>
                          </a:solidFill>
                          <a:effectLst/>
                          <a:latin typeface="+mj-lt"/>
                        </a:rPr>
                        <a:t>Conservatives </a:t>
                      </a:r>
                    </a:p>
                  </a:txBody>
                  <a:tcPr marL="4763" marR="4763" marT="4763" marB="0" anchor="ctr">
                    <a:solidFill>
                      <a:schemeClr val="accent5">
                        <a:lumMod val="20000"/>
                        <a:lumOff val="80000"/>
                      </a:schemeClr>
                    </a:solidFill>
                  </a:tcPr>
                </a:tc>
                <a:extLst>
                  <a:ext uri="{0D108BD9-81ED-4DB2-BD59-A6C34878D82A}">
                    <a16:rowId xmlns:a16="http://schemas.microsoft.com/office/drawing/2014/main" val="2766577663"/>
                  </a:ext>
                </a:extLst>
              </a:tr>
              <a:tr h="357111">
                <a:tc>
                  <a:txBody>
                    <a:bodyPr/>
                    <a:lstStyle/>
                    <a:p>
                      <a:pPr algn="ctr" fontAlgn="ctr"/>
                      <a:r>
                        <a:rPr lang="en-US" sz="1800" b="0" i="0" u="none" strike="noStrike">
                          <a:solidFill>
                            <a:srgbClr val="000000"/>
                          </a:solidFill>
                          <a:effectLst/>
                          <a:latin typeface="+mj-lt"/>
                        </a:rPr>
                        <a:t>Democrats Ages 50+ </a:t>
                      </a:r>
                    </a:p>
                  </a:txBody>
                  <a:tcPr marL="4763" marR="4763" marT="4763" marB="0" anchor="ctr">
                    <a:solidFill>
                      <a:schemeClr val="accent1">
                        <a:lumMod val="20000"/>
                        <a:lumOff val="80000"/>
                      </a:schemeClr>
                    </a:solidFill>
                  </a:tcPr>
                </a:tc>
                <a:tc>
                  <a:txBody>
                    <a:bodyPr/>
                    <a:lstStyle/>
                    <a:p>
                      <a:pPr algn="ctr" fontAlgn="ctr"/>
                      <a:r>
                        <a:rPr lang="en-US" sz="1800" b="0" i="0" u="none" strike="noStrike" dirty="0">
                          <a:solidFill>
                            <a:srgbClr val="000000"/>
                          </a:solidFill>
                          <a:effectLst/>
                          <a:latin typeface="+mj-lt"/>
                        </a:rPr>
                        <a:t>Non-College Educated Women </a:t>
                      </a:r>
                    </a:p>
                  </a:txBody>
                  <a:tcPr marL="4763" marR="4763" marT="4763" marB="0" anchor="ctr">
                    <a:solidFill>
                      <a:schemeClr val="accent6">
                        <a:lumMod val="20000"/>
                        <a:lumOff val="80000"/>
                      </a:schemeClr>
                    </a:solidFill>
                  </a:tcPr>
                </a:tc>
                <a:tc>
                  <a:txBody>
                    <a:bodyPr/>
                    <a:lstStyle/>
                    <a:p>
                      <a:pPr algn="ctr" fontAlgn="ctr"/>
                      <a:r>
                        <a:rPr lang="en-US" sz="1800" b="0" i="0" u="none" strike="noStrike">
                          <a:solidFill>
                            <a:srgbClr val="000000"/>
                          </a:solidFill>
                          <a:effectLst/>
                          <a:latin typeface="+mj-lt"/>
                        </a:rPr>
                        <a:t>Liberal/Moderate Republicans </a:t>
                      </a:r>
                    </a:p>
                  </a:txBody>
                  <a:tcPr marL="4763" marR="4763" marT="4763" marB="0" anchor="ctr">
                    <a:solidFill>
                      <a:schemeClr val="accent5">
                        <a:lumMod val="20000"/>
                        <a:lumOff val="80000"/>
                      </a:schemeClr>
                    </a:solidFill>
                  </a:tcPr>
                </a:tc>
                <a:extLst>
                  <a:ext uri="{0D108BD9-81ED-4DB2-BD59-A6C34878D82A}">
                    <a16:rowId xmlns:a16="http://schemas.microsoft.com/office/drawing/2014/main" val="930277497"/>
                  </a:ext>
                </a:extLst>
              </a:tr>
              <a:tr h="382789">
                <a:tc>
                  <a:txBody>
                    <a:bodyPr/>
                    <a:lstStyle/>
                    <a:p>
                      <a:pPr algn="ctr" fontAlgn="ctr"/>
                      <a:r>
                        <a:rPr lang="en-US" sz="1800" b="0" i="0" u="none" strike="noStrike" dirty="0">
                          <a:solidFill>
                            <a:srgbClr val="000000"/>
                          </a:solidFill>
                          <a:effectLst/>
                          <a:latin typeface="+mj-lt"/>
                        </a:rPr>
                        <a:t>Democratic Men </a:t>
                      </a:r>
                    </a:p>
                  </a:txBody>
                  <a:tcPr marL="4763" marR="4763" marT="4763" marB="0" anchor="ctr">
                    <a:solidFill>
                      <a:schemeClr val="accent1">
                        <a:lumMod val="20000"/>
                        <a:lumOff val="80000"/>
                      </a:schemeClr>
                    </a:solidFill>
                  </a:tcPr>
                </a:tc>
                <a:tc>
                  <a:txBody>
                    <a:bodyPr/>
                    <a:lstStyle/>
                    <a:p>
                      <a:pPr algn="ctr" fontAlgn="ctr"/>
                      <a:r>
                        <a:rPr lang="en-US" sz="1800" b="0" i="0" u="none" strike="noStrike">
                          <a:solidFill>
                            <a:srgbClr val="000000"/>
                          </a:solidFill>
                          <a:effectLst/>
                          <a:latin typeface="+mj-lt"/>
                        </a:rPr>
                        <a:t>Central Valley/Central Coast </a:t>
                      </a:r>
                    </a:p>
                  </a:txBody>
                  <a:tcPr marL="4763" marR="4763" marT="4763" marB="0" anchor="ctr">
                    <a:solidFill>
                      <a:schemeClr val="accent6">
                        <a:lumMod val="20000"/>
                        <a:lumOff val="80000"/>
                      </a:schemeClr>
                    </a:solidFill>
                  </a:tcPr>
                </a:tc>
                <a:tc>
                  <a:txBody>
                    <a:bodyPr/>
                    <a:lstStyle/>
                    <a:p>
                      <a:pPr algn="ctr" fontAlgn="ctr"/>
                      <a:r>
                        <a:rPr lang="en-US" sz="1800" b="0" i="0" u="none" strike="noStrike">
                          <a:solidFill>
                            <a:srgbClr val="000000"/>
                          </a:solidFill>
                          <a:effectLst/>
                          <a:latin typeface="+mj-lt"/>
                        </a:rPr>
                        <a:t>Republican Women </a:t>
                      </a:r>
                    </a:p>
                  </a:txBody>
                  <a:tcPr marL="4763" marR="4763" marT="4763" marB="0" anchor="ctr">
                    <a:solidFill>
                      <a:schemeClr val="accent5">
                        <a:lumMod val="20000"/>
                        <a:lumOff val="80000"/>
                      </a:schemeClr>
                    </a:solidFill>
                  </a:tcPr>
                </a:tc>
                <a:extLst>
                  <a:ext uri="{0D108BD9-81ED-4DB2-BD59-A6C34878D82A}">
                    <a16:rowId xmlns:a16="http://schemas.microsoft.com/office/drawing/2014/main" val="1506600866"/>
                  </a:ext>
                </a:extLst>
              </a:tr>
              <a:tr h="382789">
                <a:tc>
                  <a:txBody>
                    <a:bodyPr/>
                    <a:lstStyle/>
                    <a:p>
                      <a:pPr algn="ctr" fontAlgn="ctr"/>
                      <a:r>
                        <a:rPr lang="en-US" sz="1800" b="0" i="0" u="none" strike="noStrike">
                          <a:solidFill>
                            <a:srgbClr val="000000"/>
                          </a:solidFill>
                          <a:effectLst/>
                          <a:latin typeface="+mj-lt"/>
                        </a:rPr>
                        <a:t>Women Ages 18-49 </a:t>
                      </a:r>
                    </a:p>
                  </a:txBody>
                  <a:tcPr marL="4763" marR="4763" marT="4763" marB="0" anchor="ctr">
                    <a:solidFill>
                      <a:schemeClr val="accent1">
                        <a:lumMod val="20000"/>
                        <a:lumOff val="80000"/>
                      </a:schemeClr>
                    </a:solidFill>
                  </a:tcPr>
                </a:tc>
                <a:tc>
                  <a:txBody>
                    <a:bodyPr/>
                    <a:lstStyle/>
                    <a:p>
                      <a:pPr algn="ctr" fontAlgn="ctr"/>
                      <a:r>
                        <a:rPr lang="en-US" sz="1800" b="0" i="0" u="none" strike="noStrike">
                          <a:solidFill>
                            <a:srgbClr val="000000"/>
                          </a:solidFill>
                          <a:effectLst/>
                          <a:latin typeface="+mj-lt"/>
                        </a:rPr>
                        <a:t>High School Educated </a:t>
                      </a:r>
                    </a:p>
                  </a:txBody>
                  <a:tcPr marL="4763" marR="4763" marT="4763" marB="0" anchor="ctr">
                    <a:solidFill>
                      <a:schemeClr val="accent6">
                        <a:lumMod val="20000"/>
                        <a:lumOff val="80000"/>
                      </a:schemeClr>
                    </a:solidFill>
                  </a:tcPr>
                </a:tc>
                <a:tc>
                  <a:txBody>
                    <a:bodyPr/>
                    <a:lstStyle/>
                    <a:p>
                      <a:pPr algn="ctr" fontAlgn="ctr"/>
                      <a:r>
                        <a:rPr lang="en-US" sz="1800" b="0" i="0" u="none" strike="noStrike">
                          <a:solidFill>
                            <a:srgbClr val="000000"/>
                          </a:solidFill>
                          <a:effectLst/>
                          <a:latin typeface="+mj-lt"/>
                        </a:rPr>
                        <a:t>Independents Ages 50+ </a:t>
                      </a:r>
                    </a:p>
                  </a:txBody>
                  <a:tcPr marL="4763" marR="4763" marT="4763" marB="0" anchor="ctr">
                    <a:solidFill>
                      <a:schemeClr val="accent5">
                        <a:lumMod val="20000"/>
                        <a:lumOff val="80000"/>
                      </a:schemeClr>
                    </a:solidFill>
                  </a:tcPr>
                </a:tc>
                <a:extLst>
                  <a:ext uri="{0D108BD9-81ED-4DB2-BD59-A6C34878D82A}">
                    <a16:rowId xmlns:a16="http://schemas.microsoft.com/office/drawing/2014/main" val="1421581641"/>
                  </a:ext>
                </a:extLst>
              </a:tr>
              <a:tr h="382789">
                <a:tc>
                  <a:txBody>
                    <a:bodyPr/>
                    <a:lstStyle/>
                    <a:p>
                      <a:pPr algn="ctr" fontAlgn="ctr"/>
                      <a:r>
                        <a:rPr lang="en-US" sz="1800" b="0" i="0" u="none" strike="noStrike">
                          <a:solidFill>
                            <a:srgbClr val="000000"/>
                          </a:solidFill>
                          <a:effectLst/>
                          <a:latin typeface="+mj-lt"/>
                        </a:rPr>
                        <a:t>Ages 18-29 </a:t>
                      </a:r>
                    </a:p>
                  </a:txBody>
                  <a:tcPr marL="4763" marR="4763" marT="4763" marB="0" anchor="ctr">
                    <a:solidFill>
                      <a:schemeClr val="accent1">
                        <a:lumMod val="20000"/>
                        <a:lumOff val="80000"/>
                      </a:schemeClr>
                    </a:solidFill>
                  </a:tcPr>
                </a:tc>
                <a:tc>
                  <a:txBody>
                    <a:bodyPr/>
                    <a:lstStyle/>
                    <a:p>
                      <a:pPr algn="ctr" fontAlgn="ctr"/>
                      <a:r>
                        <a:rPr lang="en-US" sz="1800" b="0" i="0" u="none" strike="noStrike" dirty="0">
                          <a:solidFill>
                            <a:srgbClr val="000000"/>
                          </a:solidFill>
                          <a:effectLst/>
                          <a:latin typeface="+mj-lt"/>
                        </a:rPr>
                        <a:t>Some College or Less </a:t>
                      </a:r>
                    </a:p>
                  </a:txBody>
                  <a:tcPr marL="4763" marR="4763" marT="4763" marB="0" anchor="ctr">
                    <a:solidFill>
                      <a:schemeClr val="accent6">
                        <a:lumMod val="20000"/>
                        <a:lumOff val="80000"/>
                      </a:schemeClr>
                    </a:solidFill>
                  </a:tcPr>
                </a:tc>
                <a:tc>
                  <a:txBody>
                    <a:bodyPr/>
                    <a:lstStyle/>
                    <a:p>
                      <a:pPr algn="ctr" fontAlgn="ctr"/>
                      <a:r>
                        <a:rPr lang="en-US" sz="1800" b="0" i="0" u="none" strike="noStrike">
                          <a:solidFill>
                            <a:srgbClr val="000000"/>
                          </a:solidFill>
                          <a:effectLst/>
                          <a:latin typeface="+mj-lt"/>
                        </a:rPr>
                        <a:t>Independent Men </a:t>
                      </a:r>
                    </a:p>
                  </a:txBody>
                  <a:tcPr marL="4763" marR="4763" marT="4763" marB="0" anchor="ctr">
                    <a:solidFill>
                      <a:schemeClr val="accent5">
                        <a:lumMod val="20000"/>
                        <a:lumOff val="80000"/>
                      </a:schemeClr>
                    </a:solidFill>
                  </a:tcPr>
                </a:tc>
                <a:extLst>
                  <a:ext uri="{0D108BD9-81ED-4DB2-BD59-A6C34878D82A}">
                    <a16:rowId xmlns:a16="http://schemas.microsoft.com/office/drawing/2014/main" val="1603758454"/>
                  </a:ext>
                </a:extLst>
              </a:tr>
              <a:tr h="382789">
                <a:tc>
                  <a:txBody>
                    <a:bodyPr/>
                    <a:lstStyle/>
                    <a:p>
                      <a:pPr algn="ctr" fontAlgn="ctr"/>
                      <a:r>
                        <a:rPr lang="en-US" sz="1800" b="0" i="0" u="none" strike="noStrike" dirty="0">
                          <a:solidFill>
                            <a:srgbClr val="000000"/>
                          </a:solidFill>
                          <a:effectLst/>
                          <a:latin typeface="+mj-lt"/>
                        </a:rPr>
                        <a:t>College-Educated Women </a:t>
                      </a:r>
                    </a:p>
                  </a:txBody>
                  <a:tcPr marL="4763" marR="4763" marT="4763" marB="0" anchor="ctr">
                    <a:solidFill>
                      <a:schemeClr val="accent1">
                        <a:lumMod val="20000"/>
                        <a:lumOff val="80000"/>
                      </a:schemeClr>
                    </a:solidFill>
                  </a:tcPr>
                </a:tc>
                <a:tc>
                  <a:txBody>
                    <a:bodyPr/>
                    <a:lstStyle/>
                    <a:p>
                      <a:pPr algn="ctr" fontAlgn="ctr"/>
                      <a:r>
                        <a:rPr lang="en-US" sz="1800" b="0" i="0" u="none" strike="noStrike" dirty="0">
                          <a:solidFill>
                            <a:srgbClr val="000000"/>
                          </a:solidFill>
                          <a:effectLst/>
                          <a:latin typeface="+mj-lt"/>
                        </a:rPr>
                        <a:t>Ages 65+ </a:t>
                      </a:r>
                    </a:p>
                  </a:txBody>
                  <a:tcPr marL="4763" marR="4763" marT="4763" marB="0" anchor="ctr">
                    <a:solidFill>
                      <a:schemeClr val="accent6">
                        <a:lumMod val="20000"/>
                        <a:lumOff val="80000"/>
                      </a:schemeClr>
                    </a:solidFill>
                  </a:tcPr>
                </a:tc>
                <a:tc>
                  <a:txBody>
                    <a:bodyPr/>
                    <a:lstStyle/>
                    <a:p>
                      <a:pPr algn="ctr" fontAlgn="ctr"/>
                      <a:r>
                        <a:rPr lang="en-US" sz="1800" b="0" i="0" u="none" strike="noStrike">
                          <a:solidFill>
                            <a:srgbClr val="000000"/>
                          </a:solidFill>
                          <a:effectLst/>
                          <a:latin typeface="+mj-lt"/>
                        </a:rPr>
                        <a:t>Men Ages 50+ </a:t>
                      </a:r>
                    </a:p>
                  </a:txBody>
                  <a:tcPr marL="4763" marR="4763" marT="4763" marB="0" anchor="ctr">
                    <a:solidFill>
                      <a:schemeClr val="accent5">
                        <a:lumMod val="20000"/>
                        <a:lumOff val="80000"/>
                      </a:schemeClr>
                    </a:solidFill>
                  </a:tcPr>
                </a:tc>
                <a:extLst>
                  <a:ext uri="{0D108BD9-81ED-4DB2-BD59-A6C34878D82A}">
                    <a16:rowId xmlns:a16="http://schemas.microsoft.com/office/drawing/2014/main" val="3676481052"/>
                  </a:ext>
                </a:extLst>
              </a:tr>
              <a:tr h="382789">
                <a:tc>
                  <a:txBody>
                    <a:bodyPr/>
                    <a:lstStyle/>
                    <a:p>
                      <a:pPr algn="ctr" fontAlgn="ctr"/>
                      <a:r>
                        <a:rPr lang="en-US" sz="1800" b="0" i="0" u="none" strike="noStrike" dirty="0">
                          <a:solidFill>
                            <a:srgbClr val="000000"/>
                          </a:solidFill>
                          <a:effectLst/>
                          <a:latin typeface="+mj-lt"/>
                        </a:rPr>
                        <a:t>Ages 30-39 </a:t>
                      </a:r>
                    </a:p>
                  </a:txBody>
                  <a:tcPr marL="4763" marR="4763" marT="4763" marB="0" anchor="ctr">
                    <a:solidFill>
                      <a:schemeClr val="accent1">
                        <a:lumMod val="20000"/>
                        <a:lumOff val="80000"/>
                      </a:schemeClr>
                    </a:solidFill>
                  </a:tcPr>
                </a:tc>
                <a:tc>
                  <a:txBody>
                    <a:bodyPr/>
                    <a:lstStyle/>
                    <a:p>
                      <a:pPr algn="ctr" fontAlgn="ctr"/>
                      <a:r>
                        <a:rPr lang="en-US" sz="1800" b="0" i="0" u="none" strike="noStrike" dirty="0">
                          <a:solidFill>
                            <a:srgbClr val="000000"/>
                          </a:solidFill>
                          <a:effectLst/>
                          <a:latin typeface="+mj-lt"/>
                        </a:rPr>
                        <a:t>Counties Surrounding LA </a:t>
                      </a:r>
                    </a:p>
                  </a:txBody>
                  <a:tcPr marL="4763" marR="4763" marT="4763" marB="0" anchor="ctr">
                    <a:solidFill>
                      <a:schemeClr val="accent6">
                        <a:lumMod val="20000"/>
                        <a:lumOff val="80000"/>
                      </a:schemeClr>
                    </a:solidFill>
                  </a:tcPr>
                </a:tc>
                <a:tc>
                  <a:txBody>
                    <a:bodyPr/>
                    <a:lstStyle/>
                    <a:p>
                      <a:pPr algn="ctr" fontAlgn="ctr"/>
                      <a:r>
                        <a:rPr lang="en-US" sz="1800" b="0" i="0" u="none" strike="noStrike" dirty="0">
                          <a:solidFill>
                            <a:srgbClr val="000000"/>
                          </a:solidFill>
                          <a:effectLst/>
                          <a:latin typeface="+mj-lt"/>
                        </a:rPr>
                        <a:t>Ages 50-64 </a:t>
                      </a:r>
                    </a:p>
                  </a:txBody>
                  <a:tcPr marL="4763" marR="4763" marT="4763" marB="0" anchor="ctr">
                    <a:solidFill>
                      <a:schemeClr val="accent5">
                        <a:lumMod val="20000"/>
                        <a:lumOff val="80000"/>
                      </a:schemeClr>
                    </a:solidFill>
                  </a:tcPr>
                </a:tc>
                <a:extLst>
                  <a:ext uri="{0D108BD9-81ED-4DB2-BD59-A6C34878D82A}">
                    <a16:rowId xmlns:a16="http://schemas.microsoft.com/office/drawing/2014/main" val="397647617"/>
                  </a:ext>
                </a:extLst>
              </a:tr>
            </a:tbl>
          </a:graphicData>
        </a:graphic>
      </p:graphicFrame>
      <p:sp>
        <p:nvSpPr>
          <p:cNvPr id="2" name="Title 1">
            <a:extLst>
              <a:ext uri="{FF2B5EF4-FFF2-40B4-BE49-F238E27FC236}">
                <a16:creationId xmlns:a16="http://schemas.microsoft.com/office/drawing/2014/main" id="{DFC14289-7454-452A-9D34-A99C76EEEF59}"/>
              </a:ext>
            </a:extLst>
          </p:cNvPr>
          <p:cNvSpPr>
            <a:spLocks noGrp="1"/>
          </p:cNvSpPr>
          <p:nvPr>
            <p:ph type="title"/>
          </p:nvPr>
        </p:nvSpPr>
        <p:spPr/>
        <p:txBody>
          <a:bodyPr/>
          <a:lstStyle/>
          <a:p>
            <a:r>
              <a:rPr lang="en-US" dirty="0"/>
              <a:t>Demographic Profile of the Segments</a:t>
            </a:r>
          </a:p>
        </p:txBody>
      </p:sp>
      <p:sp>
        <p:nvSpPr>
          <p:cNvPr id="4" name="Text Placeholder 3">
            <a:extLst>
              <a:ext uri="{FF2B5EF4-FFF2-40B4-BE49-F238E27FC236}">
                <a16:creationId xmlns:a16="http://schemas.microsoft.com/office/drawing/2014/main" id="{252592CC-FEC2-4B03-A98A-3BAEEF7CD224}"/>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8526315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C2A1765-A771-43B5-811A-9427C5AD544F}"/>
              </a:ext>
            </a:extLst>
          </p:cNvPr>
          <p:cNvSpPr>
            <a:spLocks noGrp="1"/>
          </p:cNvSpPr>
          <p:nvPr>
            <p:ph type="body" sz="quarter" idx="10"/>
          </p:nvPr>
        </p:nvSpPr>
        <p:spPr/>
        <p:txBody>
          <a:bodyPr/>
          <a:lstStyle/>
          <a:p>
            <a:endParaRPr lang="en-US" dirty="0"/>
          </a:p>
        </p:txBody>
      </p:sp>
      <p:sp>
        <p:nvSpPr>
          <p:cNvPr id="3" name="Rectangle 2"/>
          <p:cNvSpPr/>
          <p:nvPr/>
        </p:nvSpPr>
        <p:spPr>
          <a:xfrm>
            <a:off x="293298" y="1903762"/>
            <a:ext cx="3162300" cy="369332"/>
          </a:xfrm>
          <a:prstGeom prst="rect">
            <a:avLst/>
          </a:prstGeom>
        </p:spPr>
        <p:txBody>
          <a:bodyPr wrap="square">
            <a:spAutoFit/>
          </a:bodyPr>
          <a:lstStyle/>
          <a:p>
            <a:pPr marL="114300" indent="0" algn="ctr">
              <a:lnSpc>
                <a:spcPct val="100000"/>
              </a:lnSpc>
              <a:buNone/>
            </a:pPr>
            <a:r>
              <a:rPr lang="en-US" i="1" dirty="0"/>
              <a:t>Positive Movers</a:t>
            </a:r>
          </a:p>
        </p:txBody>
      </p:sp>
      <p:graphicFrame>
        <p:nvGraphicFramePr>
          <p:cNvPr id="12" name="Table 11"/>
          <p:cNvGraphicFramePr>
            <a:graphicFrameLocks noGrp="1"/>
          </p:cNvGraphicFramePr>
          <p:nvPr>
            <p:extLst>
              <p:ext uri="{D42A27DB-BD31-4B8C-83A1-F6EECF244321}">
                <p14:modId xmlns:p14="http://schemas.microsoft.com/office/powerpoint/2010/main" val="984178684"/>
              </p:ext>
            </p:extLst>
          </p:nvPr>
        </p:nvGraphicFramePr>
        <p:xfrm>
          <a:off x="4304005" y="1503519"/>
          <a:ext cx="4546697" cy="4402334"/>
        </p:xfrm>
        <a:graphic>
          <a:graphicData uri="http://schemas.openxmlformats.org/drawingml/2006/table">
            <a:tbl>
              <a:tblPr firstRow="1" bandRow="1">
                <a:tableStyleId>{93296810-A885-4BE3-A3E7-6D5BEEA58F35}</a:tableStyleId>
              </a:tblPr>
              <a:tblGrid>
                <a:gridCol w="2962054">
                  <a:extLst>
                    <a:ext uri="{9D8B030D-6E8A-4147-A177-3AD203B41FA5}">
                      <a16:colId xmlns:a16="http://schemas.microsoft.com/office/drawing/2014/main" val="20000"/>
                    </a:ext>
                  </a:extLst>
                </a:gridCol>
                <a:gridCol w="1584643">
                  <a:extLst>
                    <a:ext uri="{9D8B030D-6E8A-4147-A177-3AD203B41FA5}">
                      <a16:colId xmlns:a16="http://schemas.microsoft.com/office/drawing/2014/main" val="20001"/>
                    </a:ext>
                  </a:extLst>
                </a:gridCol>
              </a:tblGrid>
              <a:tr h="813976">
                <a:tc>
                  <a:txBody>
                    <a:bodyPr/>
                    <a:lstStyle/>
                    <a:p>
                      <a:pPr algn="ctr" fontAlgn="b">
                        <a:lnSpc>
                          <a:spcPct val="100000"/>
                        </a:lnSpc>
                      </a:pPr>
                      <a:r>
                        <a:rPr lang="en-US" sz="1800" b="1" u="none" strike="noStrike" dirty="0">
                          <a:solidFill>
                            <a:schemeClr val="bg1"/>
                          </a:solidFill>
                          <a:effectLst/>
                        </a:rPr>
                        <a:t>Demographic Group</a:t>
                      </a:r>
                      <a:endParaRPr lang="en-US" sz="1800" b="1" i="0" u="none" strike="noStrike" dirty="0">
                        <a:solidFill>
                          <a:schemeClr val="bg1"/>
                        </a:solidFill>
                        <a:effectLst/>
                        <a:latin typeface="+mn-lt"/>
                      </a:endParaRPr>
                    </a:p>
                  </a:txBody>
                  <a:tcPr marT="9525" marB="0" anchor="ctr">
                    <a:solidFill>
                      <a:schemeClr val="accent1"/>
                    </a:solidFill>
                  </a:tcPr>
                </a:tc>
                <a:tc>
                  <a:txBody>
                    <a:bodyPr/>
                    <a:lstStyle/>
                    <a:p>
                      <a:pPr algn="ctr" fontAlgn="b">
                        <a:lnSpc>
                          <a:spcPct val="100000"/>
                        </a:lnSpc>
                      </a:pPr>
                      <a:r>
                        <a:rPr lang="en-US" sz="1800" b="1" u="none" strike="noStrike" dirty="0">
                          <a:solidFill>
                            <a:schemeClr val="bg1"/>
                          </a:solidFill>
                          <a:effectLst/>
                        </a:rPr>
                        <a:t>Positive </a:t>
                      </a:r>
                    </a:p>
                    <a:p>
                      <a:pPr algn="ctr" fontAlgn="b">
                        <a:lnSpc>
                          <a:spcPct val="100000"/>
                        </a:lnSpc>
                      </a:pPr>
                      <a:r>
                        <a:rPr lang="en-US" sz="1800" b="1" u="none" strike="noStrike" dirty="0">
                          <a:solidFill>
                            <a:schemeClr val="bg1"/>
                          </a:solidFill>
                          <a:effectLst/>
                        </a:rPr>
                        <a:t>Movers</a:t>
                      </a:r>
                      <a:endParaRPr lang="en-US" sz="1800" b="1" i="0" u="none" strike="noStrike" dirty="0">
                        <a:solidFill>
                          <a:schemeClr val="bg1"/>
                        </a:solidFill>
                        <a:effectLst/>
                        <a:latin typeface="+mn-lt"/>
                      </a:endParaRPr>
                    </a:p>
                  </a:txBody>
                  <a:tcPr marT="9525" marB="0" anchor="ctr">
                    <a:solidFill>
                      <a:schemeClr val="accent1"/>
                    </a:solidFill>
                  </a:tcPr>
                </a:tc>
                <a:extLst>
                  <a:ext uri="{0D108BD9-81ED-4DB2-BD59-A6C34878D82A}">
                    <a16:rowId xmlns:a16="http://schemas.microsoft.com/office/drawing/2014/main" val="10000"/>
                  </a:ext>
                </a:extLst>
              </a:tr>
              <a:tr h="329203">
                <a:tc>
                  <a:txBody>
                    <a:bodyPr/>
                    <a:lstStyle/>
                    <a:p>
                      <a:pPr algn="ctr" fontAlgn="ctr">
                        <a:lnSpc>
                          <a:spcPts val="1600"/>
                        </a:lnSpc>
                      </a:pPr>
                      <a:r>
                        <a:rPr lang="en-US" sz="1800" b="1" i="0" u="none" strike="noStrike" dirty="0">
                          <a:solidFill>
                            <a:srgbClr val="000000"/>
                          </a:solidFill>
                          <a:effectLst/>
                          <a:latin typeface="+mj-lt"/>
                        </a:rPr>
                        <a:t>All Voters</a:t>
                      </a:r>
                    </a:p>
                  </a:txBody>
                  <a:tcPr marL="4763" marR="4763" marT="4763" marB="0" anchor="ctr"/>
                </a:tc>
                <a:tc>
                  <a:txBody>
                    <a:bodyPr/>
                    <a:lstStyle/>
                    <a:p>
                      <a:pPr algn="ctr" fontAlgn="ctr">
                        <a:lnSpc>
                          <a:spcPts val="1600"/>
                        </a:lnSpc>
                      </a:pPr>
                      <a:r>
                        <a:rPr lang="en-US" sz="1800" b="1" i="0" u="none" strike="noStrike">
                          <a:solidFill>
                            <a:srgbClr val="000000"/>
                          </a:solidFill>
                          <a:effectLst/>
                          <a:latin typeface="+mj-lt"/>
                        </a:rPr>
                        <a:t>10%</a:t>
                      </a:r>
                    </a:p>
                  </a:txBody>
                  <a:tcPr marL="4763" marR="4763" marT="4763" marB="0" anchor="ctr"/>
                </a:tc>
                <a:extLst>
                  <a:ext uri="{0D108BD9-81ED-4DB2-BD59-A6C34878D82A}">
                    <a16:rowId xmlns:a16="http://schemas.microsoft.com/office/drawing/2014/main" val="2412811910"/>
                  </a:ext>
                </a:extLst>
              </a:tr>
              <a:tr h="329203">
                <a:tc>
                  <a:txBody>
                    <a:bodyPr/>
                    <a:lstStyle/>
                    <a:p>
                      <a:pPr algn="ctr" fontAlgn="ctr">
                        <a:lnSpc>
                          <a:spcPts val="1600"/>
                        </a:lnSpc>
                      </a:pPr>
                      <a:r>
                        <a:rPr lang="en-US" sz="1800" b="0" i="0" u="none" strike="noStrike" dirty="0">
                          <a:solidFill>
                            <a:srgbClr val="000000"/>
                          </a:solidFill>
                          <a:effectLst/>
                          <a:latin typeface="+mj-lt"/>
                        </a:rPr>
                        <a:t>Liberal/Moderate Republicans </a:t>
                      </a:r>
                    </a:p>
                  </a:txBody>
                  <a:tcPr marL="4763" marR="4763" marT="4763" marB="0" anchor="ctr"/>
                </a:tc>
                <a:tc>
                  <a:txBody>
                    <a:bodyPr/>
                    <a:lstStyle/>
                    <a:p>
                      <a:pPr algn="ctr" fontAlgn="ctr">
                        <a:lnSpc>
                          <a:spcPts val="1600"/>
                        </a:lnSpc>
                      </a:pPr>
                      <a:r>
                        <a:rPr lang="en-US" sz="1800" b="1" i="0" u="none" strike="noStrike" dirty="0">
                          <a:solidFill>
                            <a:srgbClr val="000000"/>
                          </a:solidFill>
                          <a:effectLst/>
                          <a:latin typeface="+mj-lt"/>
                        </a:rPr>
                        <a:t>19%</a:t>
                      </a:r>
                    </a:p>
                  </a:txBody>
                  <a:tcPr marL="4763" marR="4763" marT="4763" marB="0" anchor="ctr"/>
                </a:tc>
                <a:extLst>
                  <a:ext uri="{0D108BD9-81ED-4DB2-BD59-A6C34878D82A}">
                    <a16:rowId xmlns:a16="http://schemas.microsoft.com/office/drawing/2014/main" val="1458551998"/>
                  </a:ext>
                </a:extLst>
              </a:tr>
              <a:tr h="329203">
                <a:tc>
                  <a:txBody>
                    <a:bodyPr/>
                    <a:lstStyle/>
                    <a:p>
                      <a:pPr algn="ctr" fontAlgn="ctr">
                        <a:lnSpc>
                          <a:spcPts val="1600"/>
                        </a:lnSpc>
                      </a:pPr>
                      <a:r>
                        <a:rPr lang="en-US" sz="1800" b="0" i="0" u="none" strike="noStrike">
                          <a:solidFill>
                            <a:srgbClr val="000000"/>
                          </a:solidFill>
                          <a:effectLst/>
                          <a:latin typeface="+mj-lt"/>
                        </a:rPr>
                        <a:t>African Americans </a:t>
                      </a:r>
                    </a:p>
                  </a:txBody>
                  <a:tcPr marL="4763" marR="4763" marT="4763" marB="0" anchor="ctr"/>
                </a:tc>
                <a:tc>
                  <a:txBody>
                    <a:bodyPr/>
                    <a:lstStyle/>
                    <a:p>
                      <a:pPr algn="ctr" fontAlgn="ctr">
                        <a:lnSpc>
                          <a:spcPts val="1600"/>
                        </a:lnSpc>
                      </a:pPr>
                      <a:r>
                        <a:rPr lang="en-US" sz="1800" b="1" i="0" u="none" strike="noStrike" dirty="0">
                          <a:solidFill>
                            <a:srgbClr val="000000"/>
                          </a:solidFill>
                          <a:effectLst/>
                          <a:latin typeface="+mj-lt"/>
                        </a:rPr>
                        <a:t>18%</a:t>
                      </a:r>
                    </a:p>
                  </a:txBody>
                  <a:tcPr marL="4763" marR="4763" marT="4763" marB="0" anchor="ctr"/>
                </a:tc>
                <a:extLst>
                  <a:ext uri="{0D108BD9-81ED-4DB2-BD59-A6C34878D82A}">
                    <a16:rowId xmlns:a16="http://schemas.microsoft.com/office/drawing/2014/main" val="2684641478"/>
                  </a:ext>
                </a:extLst>
              </a:tr>
              <a:tr h="329203">
                <a:tc>
                  <a:txBody>
                    <a:bodyPr/>
                    <a:lstStyle/>
                    <a:p>
                      <a:pPr algn="ctr" fontAlgn="ctr">
                        <a:lnSpc>
                          <a:spcPts val="1600"/>
                        </a:lnSpc>
                      </a:pPr>
                      <a:r>
                        <a:rPr lang="en-US" sz="1800" b="0" i="0" u="none" strike="noStrike" dirty="0">
                          <a:solidFill>
                            <a:srgbClr val="000000"/>
                          </a:solidFill>
                          <a:effectLst/>
                          <a:latin typeface="+mj-lt"/>
                        </a:rPr>
                        <a:t>Kern County </a:t>
                      </a:r>
                    </a:p>
                  </a:txBody>
                  <a:tcPr marL="4763" marR="4763" marT="4763" marB="0" anchor="ctr"/>
                </a:tc>
                <a:tc>
                  <a:txBody>
                    <a:bodyPr/>
                    <a:lstStyle/>
                    <a:p>
                      <a:pPr algn="ctr" fontAlgn="ctr">
                        <a:lnSpc>
                          <a:spcPts val="1600"/>
                        </a:lnSpc>
                      </a:pPr>
                      <a:r>
                        <a:rPr lang="en-US" sz="1800" b="1" i="0" u="none" strike="noStrike">
                          <a:solidFill>
                            <a:srgbClr val="000000"/>
                          </a:solidFill>
                          <a:effectLst/>
                          <a:latin typeface="+mj-lt"/>
                        </a:rPr>
                        <a:t>18%</a:t>
                      </a:r>
                    </a:p>
                  </a:txBody>
                  <a:tcPr marL="4763" marR="4763" marT="4763" marB="0" anchor="ctr"/>
                </a:tc>
                <a:extLst>
                  <a:ext uri="{0D108BD9-81ED-4DB2-BD59-A6C34878D82A}">
                    <a16:rowId xmlns:a16="http://schemas.microsoft.com/office/drawing/2014/main" val="842428399"/>
                  </a:ext>
                </a:extLst>
              </a:tr>
              <a:tr h="625531">
                <a:tc>
                  <a:txBody>
                    <a:bodyPr/>
                    <a:lstStyle/>
                    <a:p>
                      <a:pPr algn="ctr" fontAlgn="ctr">
                        <a:lnSpc>
                          <a:spcPts val="1600"/>
                        </a:lnSpc>
                      </a:pPr>
                      <a:r>
                        <a:rPr lang="en-US" sz="1800" b="0" i="0" u="none" strike="noStrike" dirty="0">
                          <a:solidFill>
                            <a:srgbClr val="000000"/>
                          </a:solidFill>
                          <a:effectLst/>
                          <a:latin typeface="+mj-lt"/>
                        </a:rPr>
                        <a:t>Moderate/Conservative Democrats </a:t>
                      </a:r>
                    </a:p>
                  </a:txBody>
                  <a:tcPr marL="4763" marR="4763" marT="4763" marB="0" anchor="ctr"/>
                </a:tc>
                <a:tc>
                  <a:txBody>
                    <a:bodyPr/>
                    <a:lstStyle/>
                    <a:p>
                      <a:pPr algn="ctr" fontAlgn="ctr">
                        <a:lnSpc>
                          <a:spcPts val="1600"/>
                        </a:lnSpc>
                      </a:pPr>
                      <a:r>
                        <a:rPr lang="en-US" sz="1800" b="1" i="0" u="none" strike="noStrike">
                          <a:solidFill>
                            <a:srgbClr val="000000"/>
                          </a:solidFill>
                          <a:effectLst/>
                          <a:latin typeface="+mj-lt"/>
                        </a:rPr>
                        <a:t>16%</a:t>
                      </a:r>
                    </a:p>
                  </a:txBody>
                  <a:tcPr marL="4763" marR="4763" marT="4763" marB="0" anchor="ctr"/>
                </a:tc>
                <a:extLst>
                  <a:ext uri="{0D108BD9-81ED-4DB2-BD59-A6C34878D82A}">
                    <a16:rowId xmlns:a16="http://schemas.microsoft.com/office/drawing/2014/main" val="479735665"/>
                  </a:ext>
                </a:extLst>
              </a:tr>
              <a:tr h="329203">
                <a:tc>
                  <a:txBody>
                    <a:bodyPr/>
                    <a:lstStyle/>
                    <a:p>
                      <a:pPr algn="ctr" fontAlgn="ctr">
                        <a:lnSpc>
                          <a:spcPts val="1600"/>
                        </a:lnSpc>
                      </a:pPr>
                      <a:r>
                        <a:rPr lang="en-US" sz="1800" b="0" i="0" u="none" strike="noStrike">
                          <a:solidFill>
                            <a:srgbClr val="000000"/>
                          </a:solidFill>
                          <a:effectLst/>
                          <a:latin typeface="+mj-lt"/>
                        </a:rPr>
                        <a:t>HH Income $25,000-$50,000 </a:t>
                      </a:r>
                    </a:p>
                  </a:txBody>
                  <a:tcPr marL="4763" marR="4763" marT="4763" marB="0" anchor="ctr"/>
                </a:tc>
                <a:tc>
                  <a:txBody>
                    <a:bodyPr/>
                    <a:lstStyle/>
                    <a:p>
                      <a:pPr algn="ctr" fontAlgn="ctr">
                        <a:lnSpc>
                          <a:spcPts val="1600"/>
                        </a:lnSpc>
                      </a:pPr>
                      <a:r>
                        <a:rPr lang="en-US" sz="1800" b="1" i="0" u="none" strike="noStrike" dirty="0">
                          <a:solidFill>
                            <a:srgbClr val="000000"/>
                          </a:solidFill>
                          <a:effectLst/>
                          <a:latin typeface="+mj-lt"/>
                        </a:rPr>
                        <a:t>16%</a:t>
                      </a:r>
                    </a:p>
                  </a:txBody>
                  <a:tcPr marL="4763" marR="4763" marT="4763" marB="0" anchor="ctr"/>
                </a:tc>
                <a:extLst>
                  <a:ext uri="{0D108BD9-81ED-4DB2-BD59-A6C34878D82A}">
                    <a16:rowId xmlns:a16="http://schemas.microsoft.com/office/drawing/2014/main" val="2776023548"/>
                  </a:ext>
                </a:extLst>
              </a:tr>
              <a:tr h="329203">
                <a:tc>
                  <a:txBody>
                    <a:bodyPr/>
                    <a:lstStyle/>
                    <a:p>
                      <a:pPr algn="ctr" fontAlgn="ctr">
                        <a:lnSpc>
                          <a:spcPts val="1600"/>
                        </a:lnSpc>
                      </a:pPr>
                      <a:r>
                        <a:rPr lang="en-US" sz="1800" b="0" i="0" u="none" strike="noStrike" dirty="0">
                          <a:solidFill>
                            <a:srgbClr val="000000"/>
                          </a:solidFill>
                          <a:effectLst/>
                          <a:latin typeface="+mj-lt"/>
                        </a:rPr>
                        <a:t>Interviewed in Spanish </a:t>
                      </a:r>
                    </a:p>
                  </a:txBody>
                  <a:tcPr marL="4763" marR="4763" marT="4763" marB="0" anchor="ctr"/>
                </a:tc>
                <a:tc>
                  <a:txBody>
                    <a:bodyPr/>
                    <a:lstStyle/>
                    <a:p>
                      <a:pPr algn="ctr" fontAlgn="ctr">
                        <a:lnSpc>
                          <a:spcPts val="1600"/>
                        </a:lnSpc>
                      </a:pPr>
                      <a:r>
                        <a:rPr lang="en-US" sz="1800" b="1" i="0" u="none" strike="noStrike">
                          <a:solidFill>
                            <a:srgbClr val="000000"/>
                          </a:solidFill>
                          <a:effectLst/>
                          <a:latin typeface="+mj-lt"/>
                        </a:rPr>
                        <a:t>16%</a:t>
                      </a:r>
                    </a:p>
                  </a:txBody>
                  <a:tcPr marL="4763" marR="4763" marT="4763" marB="0" anchor="ctr"/>
                </a:tc>
                <a:extLst>
                  <a:ext uri="{0D108BD9-81ED-4DB2-BD59-A6C34878D82A}">
                    <a16:rowId xmlns:a16="http://schemas.microsoft.com/office/drawing/2014/main" val="4283011299"/>
                  </a:ext>
                </a:extLst>
              </a:tr>
              <a:tr h="329203">
                <a:tc>
                  <a:txBody>
                    <a:bodyPr/>
                    <a:lstStyle/>
                    <a:p>
                      <a:pPr algn="ctr" fontAlgn="ctr">
                        <a:lnSpc>
                          <a:spcPts val="1600"/>
                        </a:lnSpc>
                      </a:pPr>
                      <a:r>
                        <a:rPr lang="en-US" sz="1800" b="0" i="0" u="none" strike="noStrike" dirty="0">
                          <a:solidFill>
                            <a:srgbClr val="000000"/>
                          </a:solidFill>
                          <a:effectLst/>
                          <a:latin typeface="+mj-lt"/>
                        </a:rPr>
                        <a:t>Ages 65-74 </a:t>
                      </a:r>
                    </a:p>
                  </a:txBody>
                  <a:tcPr marL="4763" marR="4763" marT="4763" marB="0" anchor="ctr"/>
                </a:tc>
                <a:tc>
                  <a:txBody>
                    <a:bodyPr/>
                    <a:lstStyle/>
                    <a:p>
                      <a:pPr algn="ctr" fontAlgn="ctr">
                        <a:lnSpc>
                          <a:spcPts val="1600"/>
                        </a:lnSpc>
                      </a:pPr>
                      <a:r>
                        <a:rPr lang="en-US" sz="1800" b="1" i="0" u="none" strike="noStrike">
                          <a:solidFill>
                            <a:srgbClr val="000000"/>
                          </a:solidFill>
                          <a:effectLst/>
                          <a:latin typeface="+mj-lt"/>
                        </a:rPr>
                        <a:t>15%</a:t>
                      </a:r>
                    </a:p>
                  </a:txBody>
                  <a:tcPr marL="4763" marR="4763" marT="4763" marB="0" anchor="ctr"/>
                </a:tc>
                <a:extLst>
                  <a:ext uri="{0D108BD9-81ED-4DB2-BD59-A6C34878D82A}">
                    <a16:rowId xmlns:a16="http://schemas.microsoft.com/office/drawing/2014/main" val="3617704195"/>
                  </a:ext>
                </a:extLst>
              </a:tr>
              <a:tr h="329203">
                <a:tc>
                  <a:txBody>
                    <a:bodyPr/>
                    <a:lstStyle/>
                    <a:p>
                      <a:pPr algn="ctr" fontAlgn="ctr">
                        <a:lnSpc>
                          <a:spcPts val="1600"/>
                        </a:lnSpc>
                      </a:pPr>
                      <a:r>
                        <a:rPr lang="en-US" sz="1800" b="0" i="0" u="none" strike="noStrike">
                          <a:solidFill>
                            <a:srgbClr val="000000"/>
                          </a:solidFill>
                          <a:effectLst/>
                          <a:latin typeface="+mj-lt"/>
                        </a:rPr>
                        <a:t>Republican Men </a:t>
                      </a:r>
                    </a:p>
                  </a:txBody>
                  <a:tcPr marL="4763" marR="4763" marT="4763" marB="0" anchor="ctr"/>
                </a:tc>
                <a:tc>
                  <a:txBody>
                    <a:bodyPr/>
                    <a:lstStyle/>
                    <a:p>
                      <a:pPr algn="ctr" fontAlgn="ctr">
                        <a:lnSpc>
                          <a:spcPts val="1600"/>
                        </a:lnSpc>
                      </a:pPr>
                      <a:r>
                        <a:rPr lang="en-US" sz="1800" b="1" i="0" u="none" strike="noStrike">
                          <a:solidFill>
                            <a:srgbClr val="000000"/>
                          </a:solidFill>
                          <a:effectLst/>
                          <a:latin typeface="+mj-lt"/>
                        </a:rPr>
                        <a:t>15%</a:t>
                      </a:r>
                    </a:p>
                  </a:txBody>
                  <a:tcPr marL="4763" marR="4763" marT="4763" marB="0" anchor="ctr"/>
                </a:tc>
                <a:extLst>
                  <a:ext uri="{0D108BD9-81ED-4DB2-BD59-A6C34878D82A}">
                    <a16:rowId xmlns:a16="http://schemas.microsoft.com/office/drawing/2014/main" val="1823265466"/>
                  </a:ext>
                </a:extLst>
              </a:tr>
              <a:tr h="329203">
                <a:tc>
                  <a:txBody>
                    <a:bodyPr/>
                    <a:lstStyle/>
                    <a:p>
                      <a:pPr algn="ctr" fontAlgn="ctr">
                        <a:lnSpc>
                          <a:spcPts val="1600"/>
                        </a:lnSpc>
                      </a:pPr>
                      <a:r>
                        <a:rPr lang="en-US" sz="1800" b="0" i="0" u="none" strike="noStrike">
                          <a:solidFill>
                            <a:srgbClr val="000000"/>
                          </a:solidFill>
                          <a:effectLst/>
                          <a:latin typeface="+mj-lt"/>
                        </a:rPr>
                        <a:t>Central Valley/Central Coast </a:t>
                      </a:r>
                    </a:p>
                  </a:txBody>
                  <a:tcPr marL="4763" marR="4763" marT="4763" marB="0" anchor="ctr"/>
                </a:tc>
                <a:tc>
                  <a:txBody>
                    <a:bodyPr/>
                    <a:lstStyle/>
                    <a:p>
                      <a:pPr algn="ctr" fontAlgn="ctr">
                        <a:lnSpc>
                          <a:spcPts val="1600"/>
                        </a:lnSpc>
                      </a:pPr>
                      <a:r>
                        <a:rPr lang="en-US" sz="1800" b="1" i="0" u="none" strike="noStrike" dirty="0">
                          <a:solidFill>
                            <a:srgbClr val="000000"/>
                          </a:solidFill>
                          <a:effectLst/>
                          <a:latin typeface="+mj-lt"/>
                        </a:rPr>
                        <a:t>15%</a:t>
                      </a:r>
                    </a:p>
                  </a:txBody>
                  <a:tcPr marL="4763" marR="4763" marT="4763" marB="0" anchor="ctr"/>
                </a:tc>
                <a:extLst>
                  <a:ext uri="{0D108BD9-81ED-4DB2-BD59-A6C34878D82A}">
                    <a16:rowId xmlns:a16="http://schemas.microsoft.com/office/drawing/2014/main" val="2034878284"/>
                  </a:ext>
                </a:extLst>
              </a:tr>
            </a:tbl>
          </a:graphicData>
        </a:graphic>
      </p:graphicFrame>
      <p:graphicFrame>
        <p:nvGraphicFramePr>
          <p:cNvPr id="10" name="Chart 9">
            <a:extLst>
              <a:ext uri="{FF2B5EF4-FFF2-40B4-BE49-F238E27FC236}">
                <a16:creationId xmlns:a16="http://schemas.microsoft.com/office/drawing/2014/main" id="{DB3D91B5-DA66-49C6-A662-9EBB97AD4125}"/>
              </a:ext>
            </a:extLst>
          </p:cNvPr>
          <p:cNvGraphicFramePr/>
          <p:nvPr>
            <p:extLst>
              <p:ext uri="{D42A27DB-BD31-4B8C-83A1-F6EECF244321}">
                <p14:modId xmlns:p14="http://schemas.microsoft.com/office/powerpoint/2010/main" val="3573232907"/>
              </p:ext>
            </p:extLst>
          </p:nvPr>
        </p:nvGraphicFramePr>
        <p:xfrm>
          <a:off x="125347" y="2416733"/>
          <a:ext cx="3606898" cy="3258067"/>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 Placeholder 1">
            <a:extLst>
              <a:ext uri="{FF2B5EF4-FFF2-40B4-BE49-F238E27FC236}">
                <a16:creationId xmlns:a16="http://schemas.microsoft.com/office/drawing/2014/main" id="{E826E64F-14D3-413F-995F-C0CE6AF75434}"/>
              </a:ext>
            </a:extLst>
          </p:cNvPr>
          <p:cNvSpPr txBox="1">
            <a:spLocks/>
          </p:cNvSpPr>
          <p:nvPr/>
        </p:nvSpPr>
        <p:spPr>
          <a:xfrm>
            <a:off x="1090596" y="3553641"/>
            <a:ext cx="1676400" cy="984250"/>
          </a:xfrm>
          <a:prstGeom prst="rect">
            <a:avLst/>
          </a:prstGeom>
          <a:effectLst/>
        </p:spPr>
        <p:txBody>
          <a:bodyPr vert="horz" lIns="91440" tIns="45720" rIns="91440" bIns="45720" rtlCol="0" anchor="ctr">
            <a:normAutofit lnSpcReduction="10000"/>
          </a:bodyPr>
          <a:lstStyle>
            <a:lvl1pPr marL="342900" indent="-342900" algn="l" defTabSz="914400" rtl="0" eaLnBrk="1" latinLnBrk="0" hangingPunct="1">
              <a:lnSpc>
                <a:spcPct val="90000"/>
              </a:lnSpc>
              <a:spcBef>
                <a:spcPts val="1000"/>
              </a:spcBef>
              <a:buFont typeface="Wingdings" panose="05000000000000000000" pitchFamily="2" charset="2"/>
              <a:buChar char="ü"/>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v"/>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Courier New" panose="02070309020205020404" pitchFamily="49" charset="0"/>
              <a:buChar char="o"/>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lgn="ctr">
              <a:lnSpc>
                <a:spcPct val="100000"/>
              </a:lnSpc>
              <a:buFont typeface="Wingdings" panose="05000000000000000000" pitchFamily="2" charset="2"/>
              <a:buNone/>
            </a:pPr>
            <a:r>
              <a:rPr lang="en-US" sz="6000" b="1" dirty="0">
                <a:solidFill>
                  <a:schemeClr val="accent1"/>
                </a:solidFill>
                <a:effectLst/>
              </a:rPr>
              <a:t>10%</a:t>
            </a:r>
            <a:endParaRPr lang="en-US" sz="4800" b="1" dirty="0">
              <a:solidFill>
                <a:schemeClr val="accent1"/>
              </a:solidFill>
              <a:effectLst/>
            </a:endParaRPr>
          </a:p>
        </p:txBody>
      </p:sp>
      <p:sp>
        <p:nvSpPr>
          <p:cNvPr id="5" name="Title 4">
            <a:extLst>
              <a:ext uri="{FF2B5EF4-FFF2-40B4-BE49-F238E27FC236}">
                <a16:creationId xmlns:a16="http://schemas.microsoft.com/office/drawing/2014/main" id="{B4C3881F-ACC7-4644-1DA9-A3265268B7F8}"/>
              </a:ext>
            </a:extLst>
          </p:cNvPr>
          <p:cNvSpPr>
            <a:spLocks noGrp="1"/>
          </p:cNvSpPr>
          <p:nvPr>
            <p:ph type="title"/>
          </p:nvPr>
        </p:nvSpPr>
        <p:spPr/>
        <p:txBody>
          <a:bodyPr>
            <a:noAutofit/>
          </a:bodyPr>
          <a:lstStyle/>
          <a:p>
            <a:r>
              <a:rPr lang="en-US" sz="2800" dirty="0"/>
              <a:t>Those most likely to move in favor of the proposal are moderate Republicans, African American and </a:t>
            </a:r>
            <a:br>
              <a:rPr lang="en-US" sz="2800" dirty="0"/>
            </a:br>
            <a:r>
              <a:rPr lang="en-US" sz="2800" dirty="0"/>
              <a:t>Kern County residents.</a:t>
            </a:r>
          </a:p>
        </p:txBody>
      </p:sp>
    </p:spTree>
    <p:extLst>
      <p:ext uri="{BB962C8B-B14F-4D97-AF65-F5344CB8AC3E}">
        <p14:creationId xmlns:p14="http://schemas.microsoft.com/office/powerpoint/2010/main" val="29359826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4E944-3FF4-4874-9078-EAFEBD1C0F3C}"/>
              </a:ext>
            </a:extLst>
          </p:cNvPr>
          <p:cNvSpPr>
            <a:spLocks noGrp="1"/>
          </p:cNvSpPr>
          <p:nvPr>
            <p:ph type="title"/>
          </p:nvPr>
        </p:nvSpPr>
        <p:spPr/>
        <p:txBody>
          <a:bodyPr/>
          <a:lstStyle/>
          <a:p>
            <a:r>
              <a:rPr lang="en-US" dirty="0"/>
              <a:t>Messaging</a:t>
            </a:r>
          </a:p>
        </p:txBody>
      </p:sp>
    </p:spTree>
    <p:extLst>
      <p:ext uri="{BB962C8B-B14F-4D97-AF65-F5344CB8AC3E}">
        <p14:creationId xmlns:p14="http://schemas.microsoft.com/office/powerpoint/2010/main" val="1097627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3266226023"/>
              </p:ext>
            </p:extLst>
          </p:nvPr>
        </p:nvGraphicFramePr>
        <p:xfrm>
          <a:off x="205273" y="1366579"/>
          <a:ext cx="8776013" cy="483087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p:cNvSpPr>
            <a:spLocks noGrp="1"/>
          </p:cNvSpPr>
          <p:nvPr>
            <p:ph type="body" sz="quarter" idx="10"/>
          </p:nvPr>
        </p:nvSpPr>
        <p:spPr/>
        <p:txBody>
          <a:bodyPr/>
          <a:lstStyle/>
          <a:p>
            <a:r>
              <a:rPr lang="en-US" dirty="0"/>
              <a:t>Q1a.</a:t>
            </a:r>
          </a:p>
        </p:txBody>
      </p:sp>
      <p:sp>
        <p:nvSpPr>
          <p:cNvPr id="7" name="Title 6">
            <a:extLst>
              <a:ext uri="{FF2B5EF4-FFF2-40B4-BE49-F238E27FC236}">
                <a16:creationId xmlns:a16="http://schemas.microsoft.com/office/drawing/2014/main" id="{70CFDFD1-5907-86BB-24FD-8D575E8D0976}"/>
              </a:ext>
            </a:extLst>
          </p:cNvPr>
          <p:cNvSpPr>
            <a:spLocks noGrp="1"/>
          </p:cNvSpPr>
          <p:nvPr>
            <p:ph type="title"/>
          </p:nvPr>
        </p:nvSpPr>
        <p:spPr>
          <a:xfrm>
            <a:off x="637312" y="248250"/>
            <a:ext cx="7777018" cy="1118329"/>
          </a:xfrm>
        </p:spPr>
        <p:txBody>
          <a:bodyPr/>
          <a:lstStyle/>
          <a:p>
            <a:r>
              <a:rPr lang="en-US" dirty="0"/>
              <a:t>These numbers have trended in a </a:t>
            </a:r>
            <a:br>
              <a:rPr lang="en-US" dirty="0"/>
            </a:br>
            <a:r>
              <a:rPr lang="en-US" dirty="0"/>
              <a:t>more negative direction.</a:t>
            </a:r>
          </a:p>
        </p:txBody>
      </p:sp>
    </p:spTree>
    <p:extLst>
      <p:ext uri="{BB962C8B-B14F-4D97-AF65-F5344CB8AC3E}">
        <p14:creationId xmlns:p14="http://schemas.microsoft.com/office/powerpoint/2010/main" val="10904325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50D0D0C-1EEF-4C90-9125-59B6EE63FE05}"/>
              </a:ext>
            </a:extLst>
          </p:cNvPr>
          <p:cNvSpPr txBox="1"/>
          <p:nvPr/>
        </p:nvSpPr>
        <p:spPr>
          <a:xfrm>
            <a:off x="0" y="1094218"/>
            <a:ext cx="9144000" cy="338554"/>
          </a:xfrm>
          <a:prstGeom prst="rect">
            <a:avLst/>
          </a:prstGeom>
          <a:noFill/>
        </p:spPr>
        <p:txBody>
          <a:bodyPr wrap="square" rtlCol="0">
            <a:spAutoFit/>
          </a:bodyPr>
          <a:lstStyle/>
          <a:p>
            <a:pPr algn="ctr"/>
            <a:r>
              <a:rPr lang="en-US" sz="1600" i="1" dirty="0"/>
              <a:t>(Ranked by Very Convincing)</a:t>
            </a:r>
          </a:p>
        </p:txBody>
      </p:sp>
      <p:graphicFrame>
        <p:nvGraphicFramePr>
          <p:cNvPr id="5" name="Table 5">
            <a:extLst>
              <a:ext uri="{FF2B5EF4-FFF2-40B4-BE49-F238E27FC236}">
                <a16:creationId xmlns:a16="http://schemas.microsoft.com/office/drawing/2014/main" id="{1F32BA45-281B-4683-B656-4B0A7236489C}"/>
              </a:ext>
            </a:extLst>
          </p:cNvPr>
          <p:cNvGraphicFramePr>
            <a:graphicFrameLocks noGrp="1"/>
          </p:cNvGraphicFramePr>
          <p:nvPr>
            <p:extLst>
              <p:ext uri="{D42A27DB-BD31-4B8C-83A1-F6EECF244321}">
                <p14:modId xmlns:p14="http://schemas.microsoft.com/office/powerpoint/2010/main" val="1641733698"/>
              </p:ext>
            </p:extLst>
          </p:nvPr>
        </p:nvGraphicFramePr>
        <p:xfrm>
          <a:off x="87086" y="1463040"/>
          <a:ext cx="8969829" cy="4738301"/>
        </p:xfrm>
        <a:graphic>
          <a:graphicData uri="http://schemas.openxmlformats.org/drawingml/2006/table">
            <a:tbl>
              <a:tblPr bandRow="1">
                <a:tableStyleId>{93296810-A885-4BE3-A3E7-6D5BEEA58F35}</a:tableStyleId>
              </a:tblPr>
              <a:tblGrid>
                <a:gridCol w="931817">
                  <a:extLst>
                    <a:ext uri="{9D8B030D-6E8A-4147-A177-3AD203B41FA5}">
                      <a16:colId xmlns:a16="http://schemas.microsoft.com/office/drawing/2014/main" val="833824331"/>
                    </a:ext>
                  </a:extLst>
                </a:gridCol>
                <a:gridCol w="8038012">
                  <a:extLst>
                    <a:ext uri="{9D8B030D-6E8A-4147-A177-3AD203B41FA5}">
                      <a16:colId xmlns:a16="http://schemas.microsoft.com/office/drawing/2014/main" val="697914467"/>
                    </a:ext>
                  </a:extLst>
                </a:gridCol>
              </a:tblGrid>
              <a:tr h="1246921">
                <a:tc>
                  <a:txBody>
                    <a:bodyPr/>
                    <a:lstStyle/>
                    <a:p>
                      <a:pPr marL="0" algn="ctr" defTabSz="914400" rtl="0" eaLnBrk="1" fontAlgn="b" latinLnBrk="0" hangingPunct="1">
                        <a:lnSpc>
                          <a:spcPct val="100000"/>
                        </a:lnSpc>
                      </a:pPr>
                      <a:r>
                        <a:rPr lang="en-US" sz="3600" b="1" i="0" u="none" strike="noStrike" kern="1200" dirty="0">
                          <a:ln>
                            <a:solidFill>
                              <a:schemeClr val="tx2">
                                <a:lumMod val="75000"/>
                                <a:lumOff val="25000"/>
                              </a:schemeClr>
                            </a:solidFill>
                          </a:ln>
                          <a:solidFill>
                            <a:schemeClr val="accent1"/>
                          </a:solidFill>
                          <a:effectLst/>
                          <a:latin typeface="Calibri" panose="020F0502020204030204" pitchFamily="34" charset="0"/>
                          <a:ea typeface="+mn-ea"/>
                          <a:cs typeface="+mn-cs"/>
                        </a:rPr>
                        <a:t>54%</a:t>
                      </a:r>
                    </a:p>
                  </a:txBody>
                  <a:tcPr marL="9525" marR="9525" marT="0" marB="0" anchor="ctr"/>
                </a:tc>
                <a:tc>
                  <a:txBody>
                    <a:bodyPr/>
                    <a:lstStyle/>
                    <a:p>
                      <a:pPr algn="just" fontAlgn="b">
                        <a:lnSpc>
                          <a:spcPts val="1900"/>
                        </a:lnSpc>
                      </a:pPr>
                      <a:r>
                        <a:rPr lang="en-US" sz="1800" b="1" i="0" u="none" strike="noStrike" dirty="0">
                          <a:solidFill>
                            <a:schemeClr val="accent1"/>
                          </a:solidFill>
                          <a:effectLst/>
                          <a:latin typeface="Calibri" panose="020F0502020204030204" pitchFamily="34" charset="0"/>
                        </a:rPr>
                        <a:t>(QUALITY/SAFETY) </a:t>
                      </a:r>
                      <a:r>
                        <a:rPr lang="en-US" sz="1800" b="0" i="0" u="none" strike="noStrike" dirty="0">
                          <a:solidFill>
                            <a:srgbClr val="000000"/>
                          </a:solidFill>
                          <a:effectLst/>
                          <a:latin typeface="Calibri" panose="020F0502020204030204" pitchFamily="34" charset="0"/>
                        </a:rPr>
                        <a:t>Nothing is more important to a parent than the health and safety of their children, and no parent should have to worry about the care their child is receiving while they are at work. We must ensure that all childcare programs meet quality and safety standards, so parents can go to work with peace of mind knowing their kids are safe and well cared for.</a:t>
                      </a:r>
                    </a:p>
                  </a:txBody>
                  <a:tcPr marT="0" marB="0" anchor="ctr"/>
                </a:tc>
                <a:extLst>
                  <a:ext uri="{0D108BD9-81ED-4DB2-BD59-A6C34878D82A}">
                    <a16:rowId xmlns:a16="http://schemas.microsoft.com/office/drawing/2014/main" val="411679502"/>
                  </a:ext>
                </a:extLst>
              </a:tr>
              <a:tr h="124692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3600" b="1" i="0" u="none" strike="noStrike" kern="1200" dirty="0">
                          <a:ln>
                            <a:solidFill>
                              <a:schemeClr val="tx2">
                                <a:lumMod val="75000"/>
                                <a:lumOff val="25000"/>
                              </a:schemeClr>
                            </a:solidFill>
                          </a:ln>
                          <a:solidFill>
                            <a:schemeClr val="accent1"/>
                          </a:solidFill>
                          <a:effectLst/>
                          <a:latin typeface="Calibri" panose="020F0502020204030204" pitchFamily="34" charset="0"/>
                          <a:ea typeface="+mn-ea"/>
                          <a:cs typeface="+mn-cs"/>
                        </a:rPr>
                        <a:t>53%</a:t>
                      </a:r>
                    </a:p>
                  </a:txBody>
                  <a:tcPr marL="9525" marR="9525" marT="0" marB="0" anchor="ctr"/>
                </a:tc>
                <a:tc>
                  <a:txBody>
                    <a:bodyPr/>
                    <a:lstStyle/>
                    <a:p>
                      <a:pPr algn="just" fontAlgn="b">
                        <a:lnSpc>
                          <a:spcPts val="1900"/>
                        </a:lnSpc>
                      </a:pPr>
                      <a:r>
                        <a:rPr lang="en-US" sz="1800" b="1" i="0" u="none" strike="noStrike" dirty="0">
                          <a:solidFill>
                            <a:schemeClr val="accent1"/>
                          </a:solidFill>
                          <a:effectLst/>
                          <a:latin typeface="Calibri" panose="020F0502020204030204" pitchFamily="34" charset="0"/>
                        </a:rPr>
                        <a:t>(BRAIN DEVELOPMENT) </a:t>
                      </a:r>
                      <a:r>
                        <a:rPr lang="en-US" sz="1800" b="0" i="0" u="none" strike="noStrike" dirty="0">
                          <a:solidFill>
                            <a:srgbClr val="000000"/>
                          </a:solidFill>
                          <a:effectLst/>
                          <a:latin typeface="Calibri" panose="020F0502020204030204" pitchFamily="34" charset="0"/>
                        </a:rPr>
                        <a:t>Research shows that a child’s brain develops most dramatically during the first 5 years of life. This critical period is a window of opportunity to lay the foundation for all the years that follow.  Our children deserve the best early learning and high-quality childcare programs during this critical period of their development.</a:t>
                      </a:r>
                    </a:p>
                  </a:txBody>
                  <a:tcPr marT="0" marB="0" anchor="ctr"/>
                </a:tc>
                <a:extLst>
                  <a:ext uri="{0D108BD9-81ED-4DB2-BD59-A6C34878D82A}">
                    <a16:rowId xmlns:a16="http://schemas.microsoft.com/office/drawing/2014/main" val="3815837231"/>
                  </a:ext>
                </a:extLst>
              </a:tr>
              <a:tr h="124692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3600" b="1" i="0" u="none" strike="noStrike" kern="1200" dirty="0">
                          <a:ln>
                            <a:solidFill>
                              <a:schemeClr val="tx2">
                                <a:lumMod val="75000"/>
                                <a:lumOff val="25000"/>
                              </a:schemeClr>
                            </a:solidFill>
                          </a:ln>
                          <a:solidFill>
                            <a:schemeClr val="accent1"/>
                          </a:solidFill>
                          <a:effectLst/>
                          <a:latin typeface="Calibri" panose="020F0502020204030204" pitchFamily="34" charset="0"/>
                          <a:ea typeface="+mn-ea"/>
                          <a:cs typeface="+mn-cs"/>
                        </a:rPr>
                        <a:t>53%</a:t>
                      </a:r>
                    </a:p>
                  </a:txBody>
                  <a:tcPr marL="9525" marR="9525" marT="0" marB="0" anchor="ctr"/>
                </a:tc>
                <a:tc>
                  <a:txBody>
                    <a:bodyPr/>
                    <a:lstStyle/>
                    <a:p>
                      <a:pPr algn="just" fontAlgn="b">
                        <a:lnSpc>
                          <a:spcPts val="1900"/>
                        </a:lnSpc>
                      </a:pPr>
                      <a:r>
                        <a:rPr lang="en-US" sz="1800" b="1" i="0" u="none" strike="noStrike" dirty="0">
                          <a:solidFill>
                            <a:schemeClr val="accent1"/>
                          </a:solidFill>
                          <a:effectLst/>
                          <a:latin typeface="Calibri" panose="020F0502020204030204" pitchFamily="34" charset="0"/>
                        </a:rPr>
                        <a:t>(KEEP KIDS OFF STREETS) </a:t>
                      </a:r>
                      <a:r>
                        <a:rPr lang="en-US" sz="1800" b="0" i="0" u="none" strike="noStrike" dirty="0">
                          <a:solidFill>
                            <a:srgbClr val="000000"/>
                          </a:solidFill>
                          <a:effectLst/>
                          <a:latin typeface="Calibri" panose="020F0502020204030204" pitchFamily="34" charset="0"/>
                        </a:rPr>
                        <a:t>Research shows that before- and afterschool programs reduce crime and truancy by offering constructive alternatives to gangs, drugs, </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and violence. Making investments now will keep kids off the streets and out of trouble by providing them with a safe and supervised place to be when school is out of session.</a:t>
                      </a:r>
                    </a:p>
                  </a:txBody>
                  <a:tcPr marT="0" marB="0" anchor="ctr"/>
                </a:tc>
                <a:extLst>
                  <a:ext uri="{0D108BD9-81ED-4DB2-BD59-A6C34878D82A}">
                    <a16:rowId xmlns:a16="http://schemas.microsoft.com/office/drawing/2014/main" val="1548120229"/>
                  </a:ext>
                </a:extLst>
              </a:tr>
              <a:tr h="997538">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3600" b="1" i="0" u="none" strike="noStrike" kern="1200" dirty="0">
                          <a:ln>
                            <a:solidFill>
                              <a:schemeClr val="tx2">
                                <a:lumMod val="75000"/>
                                <a:lumOff val="25000"/>
                              </a:schemeClr>
                            </a:solidFill>
                          </a:ln>
                          <a:solidFill>
                            <a:schemeClr val="accent1"/>
                          </a:solidFill>
                          <a:effectLst/>
                          <a:latin typeface="Calibri" panose="020F0502020204030204" pitchFamily="34" charset="0"/>
                          <a:ea typeface="+mn-ea"/>
                          <a:cs typeface="+mn-cs"/>
                        </a:rPr>
                        <a:t>53%</a:t>
                      </a:r>
                    </a:p>
                  </a:txBody>
                  <a:tcPr marL="9525" marR="9525" marT="0" marB="0" anchor="ctr"/>
                </a:tc>
                <a:tc>
                  <a:txBody>
                    <a:bodyPr/>
                    <a:lstStyle/>
                    <a:p>
                      <a:pPr algn="just" fontAlgn="b">
                        <a:lnSpc>
                          <a:spcPts val="1900"/>
                        </a:lnSpc>
                      </a:pPr>
                      <a:r>
                        <a:rPr lang="en-US" sz="1800" b="1" i="0" u="none" strike="noStrike" dirty="0">
                          <a:solidFill>
                            <a:schemeClr val="accent1"/>
                          </a:solidFill>
                          <a:effectLst/>
                          <a:latin typeface="Calibri" panose="020F0502020204030204" pitchFamily="34" charset="0"/>
                        </a:rPr>
                        <a:t>(HOMELESS) </a:t>
                      </a:r>
                      <a:r>
                        <a:rPr lang="en-US" sz="1800" b="0" i="0" u="none" strike="noStrike" dirty="0">
                          <a:solidFill>
                            <a:srgbClr val="000000"/>
                          </a:solidFill>
                          <a:effectLst/>
                          <a:latin typeface="Calibri" panose="020F0502020204030204" pitchFamily="34" charset="0"/>
                        </a:rPr>
                        <a:t>California has thousands of homeless families with children living in cars or on the streets, and young adults including foster youth on the streets. </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No child should grow up this way. We need to make it a top priority to help these children and families to keep young people from becoming chronically homeless.</a:t>
                      </a:r>
                    </a:p>
                  </a:txBody>
                  <a:tcPr marT="0" marB="0" anchor="ctr"/>
                </a:tc>
                <a:extLst>
                  <a:ext uri="{0D108BD9-81ED-4DB2-BD59-A6C34878D82A}">
                    <a16:rowId xmlns:a16="http://schemas.microsoft.com/office/drawing/2014/main" val="2754969636"/>
                  </a:ext>
                </a:extLst>
              </a:tr>
            </a:tbl>
          </a:graphicData>
        </a:graphic>
      </p:graphicFrame>
      <p:sp>
        <p:nvSpPr>
          <p:cNvPr id="4" name="Text Placeholder 3">
            <a:extLst>
              <a:ext uri="{FF2B5EF4-FFF2-40B4-BE49-F238E27FC236}">
                <a16:creationId xmlns:a16="http://schemas.microsoft.com/office/drawing/2014/main" id="{0771D5B8-F3F0-4D14-8F6C-6A0CDCD60B91}"/>
              </a:ext>
            </a:extLst>
          </p:cNvPr>
          <p:cNvSpPr>
            <a:spLocks noGrp="1"/>
          </p:cNvSpPr>
          <p:nvPr>
            <p:ph type="body" sz="quarter" idx="10"/>
          </p:nvPr>
        </p:nvSpPr>
        <p:spPr/>
        <p:txBody>
          <a:bodyPr/>
          <a:lstStyle/>
          <a:p>
            <a:r>
              <a:rPr lang="en-US" dirty="0">
                <a:latin typeface="+mj-lt"/>
              </a:rPr>
              <a:t>Q13. </a:t>
            </a:r>
            <a:r>
              <a:rPr lang="en-US" dirty="0">
                <a:effectLst/>
                <a:latin typeface="+mj-lt"/>
                <a:ea typeface="Times New Roman" panose="02020603050405020304" pitchFamily="18" charset="0"/>
                <a:cs typeface="Arial" panose="020B0604020202020204" pitchFamily="34" charset="0"/>
              </a:rPr>
              <a:t>I would like to read you some statements from </a:t>
            </a:r>
            <a:r>
              <a:rPr lang="en-US" u="sng" dirty="0">
                <a:effectLst/>
                <a:latin typeface="+mj-lt"/>
                <a:ea typeface="Times New Roman" panose="02020603050405020304" pitchFamily="18" charset="0"/>
                <a:cs typeface="Arial" panose="020B0604020202020204" pitchFamily="34" charset="0"/>
              </a:rPr>
              <a:t>supporters</a:t>
            </a:r>
            <a:r>
              <a:rPr lang="en-US" dirty="0">
                <a:effectLst/>
                <a:latin typeface="+mj-lt"/>
                <a:ea typeface="Times New Roman" panose="02020603050405020304" pitchFamily="18" charset="0"/>
                <a:cs typeface="Arial" panose="020B0604020202020204" pitchFamily="34" charset="0"/>
              </a:rPr>
              <a:t> of increasing funding for programs to support children and youth.  </a:t>
            </a:r>
            <a:r>
              <a:rPr lang="en-US" dirty="0">
                <a:latin typeface="+mj-lt"/>
                <a:ea typeface="Times New Roman" panose="02020603050405020304" pitchFamily="18" charset="0"/>
                <a:cs typeface="Arial" panose="020B0604020202020204" pitchFamily="34" charset="0"/>
              </a:rPr>
              <a:t>P</a:t>
            </a:r>
            <a:r>
              <a:rPr lang="en-US" dirty="0">
                <a:effectLst/>
                <a:latin typeface="+mj-lt"/>
                <a:ea typeface="Times New Roman" panose="02020603050405020304" pitchFamily="18" charset="0"/>
                <a:cs typeface="Arial" panose="020B0604020202020204" pitchFamily="34" charset="0"/>
              </a:rPr>
              <a:t>lease tell me whether you find it very convincing, somewhat convincing, or not convincing as a reason to support the proposed such increased funding. Split Sample</a:t>
            </a:r>
            <a:endParaRPr lang="en-US" dirty="0">
              <a:latin typeface="+mj-lt"/>
            </a:endParaRPr>
          </a:p>
        </p:txBody>
      </p:sp>
      <p:sp>
        <p:nvSpPr>
          <p:cNvPr id="8" name="Title 7">
            <a:extLst>
              <a:ext uri="{FF2B5EF4-FFF2-40B4-BE49-F238E27FC236}">
                <a16:creationId xmlns:a16="http://schemas.microsoft.com/office/drawing/2014/main" id="{2BA0CD46-E02A-526D-0F7C-3347A8BA6000}"/>
              </a:ext>
            </a:extLst>
          </p:cNvPr>
          <p:cNvSpPr>
            <a:spLocks noGrp="1"/>
          </p:cNvSpPr>
          <p:nvPr>
            <p:ph type="title"/>
          </p:nvPr>
        </p:nvSpPr>
        <p:spPr>
          <a:xfrm>
            <a:off x="0" y="184277"/>
            <a:ext cx="9144000" cy="909941"/>
          </a:xfrm>
        </p:spPr>
        <p:txBody>
          <a:bodyPr>
            <a:normAutofit fontScale="90000"/>
          </a:bodyPr>
          <a:lstStyle/>
          <a:p>
            <a:r>
              <a:rPr lang="en-US" dirty="0"/>
              <a:t>Messages in Favor of Funding </a:t>
            </a:r>
            <a:br>
              <a:rPr lang="en-US" dirty="0"/>
            </a:br>
            <a:r>
              <a:rPr lang="en-US" dirty="0"/>
              <a:t>Children and Youth Programs</a:t>
            </a:r>
          </a:p>
        </p:txBody>
      </p:sp>
    </p:spTree>
    <p:extLst>
      <p:ext uri="{BB962C8B-B14F-4D97-AF65-F5344CB8AC3E}">
        <p14:creationId xmlns:p14="http://schemas.microsoft.com/office/powerpoint/2010/main" val="9776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50D0D0C-1EEF-4C90-9125-59B6EE63FE05}"/>
              </a:ext>
            </a:extLst>
          </p:cNvPr>
          <p:cNvSpPr txBox="1"/>
          <p:nvPr/>
        </p:nvSpPr>
        <p:spPr>
          <a:xfrm>
            <a:off x="0" y="1094218"/>
            <a:ext cx="9144000" cy="338554"/>
          </a:xfrm>
          <a:prstGeom prst="rect">
            <a:avLst/>
          </a:prstGeom>
          <a:noFill/>
        </p:spPr>
        <p:txBody>
          <a:bodyPr wrap="square" rtlCol="0">
            <a:spAutoFit/>
          </a:bodyPr>
          <a:lstStyle/>
          <a:p>
            <a:pPr algn="ctr"/>
            <a:r>
              <a:rPr lang="en-US" sz="1600" i="1" dirty="0"/>
              <a:t>(Ranked by Very Convincing)</a:t>
            </a:r>
          </a:p>
        </p:txBody>
      </p:sp>
      <p:graphicFrame>
        <p:nvGraphicFramePr>
          <p:cNvPr id="5" name="Table 5">
            <a:extLst>
              <a:ext uri="{FF2B5EF4-FFF2-40B4-BE49-F238E27FC236}">
                <a16:creationId xmlns:a16="http://schemas.microsoft.com/office/drawing/2014/main" id="{1F32BA45-281B-4683-B656-4B0A7236489C}"/>
              </a:ext>
            </a:extLst>
          </p:cNvPr>
          <p:cNvGraphicFramePr>
            <a:graphicFrameLocks noGrp="1"/>
          </p:cNvGraphicFramePr>
          <p:nvPr>
            <p:extLst>
              <p:ext uri="{D42A27DB-BD31-4B8C-83A1-F6EECF244321}">
                <p14:modId xmlns:p14="http://schemas.microsoft.com/office/powerpoint/2010/main" val="2481562301"/>
              </p:ext>
            </p:extLst>
          </p:nvPr>
        </p:nvGraphicFramePr>
        <p:xfrm>
          <a:off x="87086" y="1463040"/>
          <a:ext cx="8969829" cy="4800600"/>
        </p:xfrm>
        <a:graphic>
          <a:graphicData uri="http://schemas.openxmlformats.org/drawingml/2006/table">
            <a:tbl>
              <a:tblPr bandRow="1">
                <a:tableStyleId>{93296810-A885-4BE3-A3E7-6D5BEEA58F35}</a:tableStyleId>
              </a:tblPr>
              <a:tblGrid>
                <a:gridCol w="931817">
                  <a:extLst>
                    <a:ext uri="{9D8B030D-6E8A-4147-A177-3AD203B41FA5}">
                      <a16:colId xmlns:a16="http://schemas.microsoft.com/office/drawing/2014/main" val="833824331"/>
                    </a:ext>
                  </a:extLst>
                </a:gridCol>
                <a:gridCol w="8038012">
                  <a:extLst>
                    <a:ext uri="{9D8B030D-6E8A-4147-A177-3AD203B41FA5}">
                      <a16:colId xmlns:a16="http://schemas.microsoft.com/office/drawing/2014/main" val="697914467"/>
                    </a:ext>
                  </a:extLst>
                </a:gridCol>
              </a:tblGrid>
              <a:tr h="677548">
                <a:tc>
                  <a:txBody>
                    <a:bodyPr/>
                    <a:lstStyle/>
                    <a:p>
                      <a:pPr marL="0" algn="ctr" defTabSz="914400" rtl="0" eaLnBrk="1" fontAlgn="b" latinLnBrk="0" hangingPunct="1">
                        <a:lnSpc>
                          <a:spcPct val="100000"/>
                        </a:lnSpc>
                      </a:pPr>
                      <a:r>
                        <a:rPr lang="en-US" sz="3600" b="1" i="0" u="none" strike="noStrike" kern="1200" dirty="0">
                          <a:ln>
                            <a:solidFill>
                              <a:schemeClr val="tx2">
                                <a:lumMod val="75000"/>
                                <a:lumOff val="25000"/>
                              </a:schemeClr>
                            </a:solidFill>
                          </a:ln>
                          <a:solidFill>
                            <a:schemeClr val="accent1"/>
                          </a:solidFill>
                          <a:effectLst/>
                          <a:latin typeface="Calibri" panose="020F0502020204030204" pitchFamily="34" charset="0"/>
                          <a:ea typeface="+mn-ea"/>
                          <a:cs typeface="+mn-cs"/>
                        </a:rPr>
                        <a:t>50%</a:t>
                      </a:r>
                    </a:p>
                  </a:txBody>
                  <a:tcPr marL="9525" marR="9525" marT="0" marB="0" anchor="ctr"/>
                </a:tc>
                <a:tc>
                  <a:txBody>
                    <a:bodyPr/>
                    <a:lstStyle/>
                    <a:p>
                      <a:pPr algn="just" fontAlgn="b">
                        <a:lnSpc>
                          <a:spcPts val="1800"/>
                        </a:lnSpc>
                      </a:pPr>
                      <a:r>
                        <a:rPr lang="en-US" sz="1800" b="1" i="0" u="none" strike="noStrike" dirty="0">
                          <a:solidFill>
                            <a:schemeClr val="accent1"/>
                          </a:solidFill>
                          <a:effectLst/>
                          <a:latin typeface="Calibri" panose="020F0502020204030204" pitchFamily="34" charset="0"/>
                        </a:rPr>
                        <a:t>(PARENTS) </a:t>
                      </a:r>
                      <a:r>
                        <a:rPr lang="en-US" sz="1800" b="0" i="0" u="none" strike="noStrike" dirty="0">
                          <a:solidFill>
                            <a:srgbClr val="000000"/>
                          </a:solidFill>
                          <a:effectLst/>
                          <a:latin typeface="Calibri" panose="020F0502020204030204" pitchFamily="34" charset="0"/>
                        </a:rPr>
                        <a:t>The most important factor in helping children succeed in school and in life is getting their parents involved. That’s why we need to invest in services to support parents and their ability to actively participate in their children’s health and well-being.</a:t>
                      </a:r>
                    </a:p>
                  </a:txBody>
                  <a:tcPr marT="0" marB="0" anchor="ctr"/>
                </a:tc>
                <a:extLst>
                  <a:ext uri="{0D108BD9-81ED-4DB2-BD59-A6C34878D82A}">
                    <a16:rowId xmlns:a16="http://schemas.microsoft.com/office/drawing/2014/main" val="411679502"/>
                  </a:ext>
                </a:extLst>
              </a:tr>
              <a:tr h="745296">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3600" b="1" i="0" u="none" strike="noStrike" kern="1200" dirty="0">
                          <a:ln>
                            <a:solidFill>
                              <a:schemeClr val="tx2">
                                <a:lumMod val="75000"/>
                                <a:lumOff val="25000"/>
                              </a:schemeClr>
                            </a:solidFill>
                          </a:ln>
                          <a:solidFill>
                            <a:schemeClr val="accent1"/>
                          </a:solidFill>
                          <a:effectLst/>
                          <a:latin typeface="Calibri" panose="020F0502020204030204" pitchFamily="34" charset="0"/>
                          <a:ea typeface="+mn-ea"/>
                          <a:cs typeface="+mn-cs"/>
                        </a:rPr>
                        <a:t>49%</a:t>
                      </a:r>
                    </a:p>
                  </a:txBody>
                  <a:tcPr marL="9525" marR="9525" marT="0" marB="0" anchor="ctr"/>
                </a:tc>
                <a:tc>
                  <a:txBody>
                    <a:bodyPr/>
                    <a:lstStyle/>
                    <a:p>
                      <a:pPr algn="just" fontAlgn="b">
                        <a:lnSpc>
                          <a:spcPts val="1800"/>
                        </a:lnSpc>
                      </a:pPr>
                      <a:r>
                        <a:rPr lang="en-US" sz="1800" b="1" i="0" u="none" strike="noStrike" dirty="0">
                          <a:solidFill>
                            <a:schemeClr val="accent1"/>
                          </a:solidFill>
                          <a:effectLst/>
                          <a:latin typeface="Calibri" panose="020F0502020204030204" pitchFamily="34" charset="0"/>
                        </a:rPr>
                        <a:t>(EQUITY)</a:t>
                      </a:r>
                      <a:r>
                        <a:rPr lang="en-US" sz="1800" b="0" i="0" u="none" strike="noStrike" dirty="0">
                          <a:solidFill>
                            <a:srgbClr val="000000"/>
                          </a:solidFill>
                          <a:effectLst/>
                          <a:latin typeface="Calibri" panose="020F0502020204030204" pitchFamily="34" charset="0"/>
                        </a:rPr>
                        <a:t> Preschool and afterschool programs should not be a luxury only available to a few families.  But in California, the cost of sending a child to preschool is almost $1,000 per month and often more in high-cost areas. We need to make investments to ensure that all children and youth have access to the resources they need to thrive - regardless of where they live, their families’ income or education, or the color of their skin.</a:t>
                      </a:r>
                    </a:p>
                  </a:txBody>
                  <a:tcPr marT="0" marB="0" anchor="ctr"/>
                </a:tc>
                <a:extLst>
                  <a:ext uri="{0D108BD9-81ED-4DB2-BD59-A6C34878D82A}">
                    <a16:rowId xmlns:a16="http://schemas.microsoft.com/office/drawing/2014/main" val="397978688"/>
                  </a:ext>
                </a:extLst>
              </a:tr>
              <a:tr h="745296">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3600" b="1" i="0" u="none" strike="noStrike" kern="1200" dirty="0">
                          <a:ln>
                            <a:solidFill>
                              <a:schemeClr val="tx2">
                                <a:lumMod val="75000"/>
                                <a:lumOff val="25000"/>
                              </a:schemeClr>
                            </a:solidFill>
                          </a:ln>
                          <a:solidFill>
                            <a:schemeClr val="accent1"/>
                          </a:solidFill>
                          <a:effectLst/>
                          <a:latin typeface="Calibri" panose="020F0502020204030204" pitchFamily="34" charset="0"/>
                          <a:ea typeface="+mn-ea"/>
                          <a:cs typeface="+mn-cs"/>
                        </a:rPr>
                        <a:t>49%</a:t>
                      </a:r>
                    </a:p>
                  </a:txBody>
                  <a:tcPr marL="9525" marR="9525" marT="0" marB="0" anchor="ctr"/>
                </a:tc>
                <a:tc>
                  <a:txBody>
                    <a:bodyPr/>
                    <a:lstStyle/>
                    <a:p>
                      <a:pPr algn="just" fontAlgn="b">
                        <a:lnSpc>
                          <a:spcPts val="1800"/>
                        </a:lnSpc>
                      </a:pPr>
                      <a:r>
                        <a:rPr lang="en-US" sz="1800" b="1" i="0" u="none" strike="noStrike" dirty="0">
                          <a:solidFill>
                            <a:schemeClr val="accent1"/>
                          </a:solidFill>
                          <a:effectLst/>
                          <a:latin typeface="Calibri" panose="020F0502020204030204" pitchFamily="34" charset="0"/>
                        </a:rPr>
                        <a:t>(LOW WAGES) </a:t>
                      </a:r>
                      <a:r>
                        <a:rPr lang="en-US" sz="1800" b="0" i="0" u="none" strike="noStrike" dirty="0">
                          <a:solidFill>
                            <a:srgbClr val="000000"/>
                          </a:solidFill>
                          <a:effectLst/>
                          <a:latin typeface="Calibri" panose="020F0502020204030204" pitchFamily="34" charset="0"/>
                        </a:rPr>
                        <a:t>Childcare and afterschool workers are essential, but their salaries have not kept up with the rising cost of living.  Most earn minimum wage; less than $40,000 a year on average, which is not nearly enough to pay rent, afford childcare for their own children, and make ends meet in California.  We must increase wages for early childhood educators, afterschool and childcare providers so that we can attract and retain the best people to care for our kids.</a:t>
                      </a:r>
                    </a:p>
                  </a:txBody>
                  <a:tcPr marT="0" marB="0" anchor="ctr"/>
                </a:tc>
                <a:extLst>
                  <a:ext uri="{0D108BD9-81ED-4DB2-BD59-A6C34878D82A}">
                    <a16:rowId xmlns:a16="http://schemas.microsoft.com/office/drawing/2014/main" val="3815837231"/>
                  </a:ext>
                </a:extLst>
              </a:tr>
              <a:tr h="677548">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3600" b="1" i="0" u="none" strike="noStrike" kern="1200" dirty="0">
                          <a:ln>
                            <a:solidFill>
                              <a:schemeClr val="tx2">
                                <a:lumMod val="75000"/>
                                <a:lumOff val="25000"/>
                              </a:schemeClr>
                            </a:solidFill>
                          </a:ln>
                          <a:solidFill>
                            <a:schemeClr val="accent1"/>
                          </a:solidFill>
                          <a:effectLst/>
                          <a:latin typeface="Calibri" panose="020F0502020204030204" pitchFamily="34" charset="0"/>
                          <a:ea typeface="+mn-ea"/>
                          <a:cs typeface="+mn-cs"/>
                        </a:rPr>
                        <a:t>48%</a:t>
                      </a:r>
                    </a:p>
                  </a:txBody>
                  <a:tcPr marL="9525" marR="9525" marT="0" marB="0" anchor="ctr"/>
                </a:tc>
                <a:tc>
                  <a:txBody>
                    <a:bodyPr/>
                    <a:lstStyle/>
                    <a:p>
                      <a:pPr algn="just" fontAlgn="b">
                        <a:lnSpc>
                          <a:spcPts val="1800"/>
                        </a:lnSpc>
                      </a:pPr>
                      <a:r>
                        <a:rPr lang="en-US" sz="1800" b="1" i="0" u="none" strike="noStrike" dirty="0">
                          <a:solidFill>
                            <a:schemeClr val="accent1"/>
                          </a:solidFill>
                          <a:effectLst/>
                          <a:latin typeface="Calibri" panose="020F0502020204030204" pitchFamily="34" charset="0"/>
                        </a:rPr>
                        <a:t>(ESSENTIAL WORKERS) </a:t>
                      </a:r>
                      <a:r>
                        <a:rPr lang="en-US" sz="1800" b="0" i="0" u="none" strike="noStrike" dirty="0">
                          <a:solidFill>
                            <a:srgbClr val="000000"/>
                          </a:solidFill>
                          <a:effectLst/>
                          <a:latin typeface="Calibri" panose="020F0502020204030204" pitchFamily="34" charset="0"/>
                        </a:rPr>
                        <a:t>Essential workers who were on the frontline during the pandemic - like nurses, grocery store employees and first responders – often can’t access the childcare they need because of the limited options. We need to make childcare available in more places and at more hours of the day so essential workers can get the support they need while they take care of all of us.</a:t>
                      </a:r>
                    </a:p>
                  </a:txBody>
                  <a:tcPr marT="0" marB="0" anchor="ctr"/>
                </a:tc>
                <a:extLst>
                  <a:ext uri="{0D108BD9-81ED-4DB2-BD59-A6C34878D82A}">
                    <a16:rowId xmlns:a16="http://schemas.microsoft.com/office/drawing/2014/main" val="1548120229"/>
                  </a:ext>
                </a:extLst>
              </a:tr>
            </a:tbl>
          </a:graphicData>
        </a:graphic>
      </p:graphicFrame>
      <p:sp>
        <p:nvSpPr>
          <p:cNvPr id="4" name="Text Placeholder 3">
            <a:extLst>
              <a:ext uri="{FF2B5EF4-FFF2-40B4-BE49-F238E27FC236}">
                <a16:creationId xmlns:a16="http://schemas.microsoft.com/office/drawing/2014/main" id="{0771D5B8-F3F0-4D14-8F6C-6A0CDCD60B91}"/>
              </a:ext>
            </a:extLst>
          </p:cNvPr>
          <p:cNvSpPr>
            <a:spLocks noGrp="1"/>
          </p:cNvSpPr>
          <p:nvPr>
            <p:ph type="body" sz="quarter" idx="10"/>
          </p:nvPr>
        </p:nvSpPr>
        <p:spPr/>
        <p:txBody>
          <a:bodyPr/>
          <a:lstStyle/>
          <a:p>
            <a:r>
              <a:rPr lang="en-US" dirty="0">
                <a:latin typeface="+mj-lt"/>
              </a:rPr>
              <a:t>Q13. </a:t>
            </a:r>
            <a:r>
              <a:rPr lang="en-US" dirty="0">
                <a:effectLst/>
                <a:latin typeface="+mj-lt"/>
                <a:ea typeface="Times New Roman" panose="02020603050405020304" pitchFamily="18" charset="0"/>
                <a:cs typeface="Arial" panose="020B0604020202020204" pitchFamily="34" charset="0"/>
              </a:rPr>
              <a:t>I would like to read you some statements from </a:t>
            </a:r>
            <a:r>
              <a:rPr lang="en-US" u="sng" dirty="0">
                <a:effectLst/>
                <a:latin typeface="+mj-lt"/>
                <a:ea typeface="Times New Roman" panose="02020603050405020304" pitchFamily="18" charset="0"/>
                <a:cs typeface="Arial" panose="020B0604020202020204" pitchFamily="34" charset="0"/>
              </a:rPr>
              <a:t>supporters</a:t>
            </a:r>
            <a:r>
              <a:rPr lang="en-US" dirty="0">
                <a:effectLst/>
                <a:latin typeface="+mj-lt"/>
                <a:ea typeface="Times New Roman" panose="02020603050405020304" pitchFamily="18" charset="0"/>
                <a:cs typeface="Arial" panose="020B0604020202020204" pitchFamily="34" charset="0"/>
              </a:rPr>
              <a:t> of increasing funding for programs to support children and youth.  </a:t>
            </a:r>
            <a:r>
              <a:rPr lang="en-US" dirty="0">
                <a:latin typeface="+mj-lt"/>
                <a:ea typeface="Times New Roman" panose="02020603050405020304" pitchFamily="18" charset="0"/>
                <a:cs typeface="Arial" panose="020B0604020202020204" pitchFamily="34" charset="0"/>
              </a:rPr>
              <a:t>P</a:t>
            </a:r>
            <a:r>
              <a:rPr lang="en-US" dirty="0">
                <a:effectLst/>
                <a:latin typeface="+mj-lt"/>
                <a:ea typeface="Times New Roman" panose="02020603050405020304" pitchFamily="18" charset="0"/>
                <a:cs typeface="Arial" panose="020B0604020202020204" pitchFamily="34" charset="0"/>
              </a:rPr>
              <a:t>lease tell me whether you find it very convincing, somewhat convincing, or not convincing as a reason to support the proposed such increased funding. Split Sample</a:t>
            </a:r>
            <a:endParaRPr lang="en-US" dirty="0">
              <a:latin typeface="+mj-lt"/>
            </a:endParaRPr>
          </a:p>
        </p:txBody>
      </p:sp>
      <p:sp>
        <p:nvSpPr>
          <p:cNvPr id="8" name="Title 7">
            <a:extLst>
              <a:ext uri="{FF2B5EF4-FFF2-40B4-BE49-F238E27FC236}">
                <a16:creationId xmlns:a16="http://schemas.microsoft.com/office/drawing/2014/main" id="{2BA0CD46-E02A-526D-0F7C-3347A8BA6000}"/>
              </a:ext>
            </a:extLst>
          </p:cNvPr>
          <p:cNvSpPr>
            <a:spLocks noGrp="1"/>
          </p:cNvSpPr>
          <p:nvPr>
            <p:ph type="title"/>
          </p:nvPr>
        </p:nvSpPr>
        <p:spPr>
          <a:xfrm>
            <a:off x="0" y="184277"/>
            <a:ext cx="9144000" cy="909941"/>
          </a:xfrm>
        </p:spPr>
        <p:txBody>
          <a:bodyPr>
            <a:normAutofit fontScale="90000"/>
          </a:bodyPr>
          <a:lstStyle/>
          <a:p>
            <a:r>
              <a:rPr lang="en-US" dirty="0"/>
              <a:t>Messages in Favor of Funding Children and Youth Programs </a:t>
            </a:r>
            <a:r>
              <a:rPr lang="en-US" i="1" dirty="0"/>
              <a:t>(Continued)</a:t>
            </a:r>
          </a:p>
        </p:txBody>
      </p:sp>
    </p:spTree>
    <p:extLst>
      <p:ext uri="{BB962C8B-B14F-4D97-AF65-F5344CB8AC3E}">
        <p14:creationId xmlns:p14="http://schemas.microsoft.com/office/powerpoint/2010/main" val="9980716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50D0D0C-1EEF-4C90-9125-59B6EE63FE05}"/>
              </a:ext>
            </a:extLst>
          </p:cNvPr>
          <p:cNvSpPr txBox="1"/>
          <p:nvPr/>
        </p:nvSpPr>
        <p:spPr>
          <a:xfrm>
            <a:off x="0" y="935193"/>
            <a:ext cx="9144000" cy="338554"/>
          </a:xfrm>
          <a:prstGeom prst="rect">
            <a:avLst/>
          </a:prstGeom>
          <a:noFill/>
        </p:spPr>
        <p:txBody>
          <a:bodyPr wrap="square" rtlCol="0">
            <a:spAutoFit/>
          </a:bodyPr>
          <a:lstStyle/>
          <a:p>
            <a:pPr algn="ctr"/>
            <a:r>
              <a:rPr lang="en-US" sz="1600" i="1" dirty="0"/>
              <a:t>(Ranked by Very Convincing)</a:t>
            </a:r>
          </a:p>
        </p:txBody>
      </p:sp>
      <p:graphicFrame>
        <p:nvGraphicFramePr>
          <p:cNvPr id="5" name="Table 5">
            <a:extLst>
              <a:ext uri="{FF2B5EF4-FFF2-40B4-BE49-F238E27FC236}">
                <a16:creationId xmlns:a16="http://schemas.microsoft.com/office/drawing/2014/main" id="{1F32BA45-281B-4683-B656-4B0A7236489C}"/>
              </a:ext>
            </a:extLst>
          </p:cNvPr>
          <p:cNvGraphicFramePr>
            <a:graphicFrameLocks noGrp="1"/>
          </p:cNvGraphicFramePr>
          <p:nvPr>
            <p:extLst>
              <p:ext uri="{D42A27DB-BD31-4B8C-83A1-F6EECF244321}">
                <p14:modId xmlns:p14="http://schemas.microsoft.com/office/powerpoint/2010/main" val="260723862"/>
              </p:ext>
            </p:extLst>
          </p:nvPr>
        </p:nvGraphicFramePr>
        <p:xfrm>
          <a:off x="87086" y="1273748"/>
          <a:ext cx="8969829" cy="4945130"/>
        </p:xfrm>
        <a:graphic>
          <a:graphicData uri="http://schemas.openxmlformats.org/drawingml/2006/table">
            <a:tbl>
              <a:tblPr bandRow="1">
                <a:tableStyleId>{93296810-A885-4BE3-A3E7-6D5BEEA58F35}</a:tableStyleId>
              </a:tblPr>
              <a:tblGrid>
                <a:gridCol w="931817">
                  <a:extLst>
                    <a:ext uri="{9D8B030D-6E8A-4147-A177-3AD203B41FA5}">
                      <a16:colId xmlns:a16="http://schemas.microsoft.com/office/drawing/2014/main" val="833824331"/>
                    </a:ext>
                  </a:extLst>
                </a:gridCol>
                <a:gridCol w="8038012">
                  <a:extLst>
                    <a:ext uri="{9D8B030D-6E8A-4147-A177-3AD203B41FA5}">
                      <a16:colId xmlns:a16="http://schemas.microsoft.com/office/drawing/2014/main" val="697914467"/>
                    </a:ext>
                  </a:extLst>
                </a:gridCol>
              </a:tblGrid>
              <a:tr h="1056439">
                <a:tc>
                  <a:txBody>
                    <a:bodyPr/>
                    <a:lstStyle/>
                    <a:p>
                      <a:pPr marL="0" algn="ctr" defTabSz="914400" rtl="0" eaLnBrk="1" fontAlgn="b" latinLnBrk="0" hangingPunct="1">
                        <a:lnSpc>
                          <a:spcPct val="100000"/>
                        </a:lnSpc>
                      </a:pPr>
                      <a:r>
                        <a:rPr lang="en-US" sz="3600" b="1" i="0" u="none" strike="noStrike" kern="1200" dirty="0">
                          <a:ln>
                            <a:solidFill>
                              <a:schemeClr val="tx2">
                                <a:lumMod val="75000"/>
                                <a:lumOff val="25000"/>
                              </a:schemeClr>
                            </a:solidFill>
                          </a:ln>
                          <a:solidFill>
                            <a:schemeClr val="accent1"/>
                          </a:solidFill>
                          <a:effectLst/>
                          <a:latin typeface="Calibri" panose="020F0502020204030204" pitchFamily="34" charset="0"/>
                          <a:ea typeface="+mn-ea"/>
                          <a:cs typeface="+mn-cs"/>
                        </a:rPr>
                        <a:t>46%</a:t>
                      </a:r>
                    </a:p>
                  </a:txBody>
                  <a:tcPr marL="9525" marR="9525" marT="0" marB="0" anchor="ctr"/>
                </a:tc>
                <a:tc>
                  <a:txBody>
                    <a:bodyPr/>
                    <a:lstStyle/>
                    <a:p>
                      <a:pPr algn="just" fontAlgn="b">
                        <a:lnSpc>
                          <a:spcPts val="1600"/>
                        </a:lnSpc>
                      </a:pPr>
                      <a:r>
                        <a:rPr lang="en-US" sz="1800" b="1" i="0" u="none" strike="noStrike" dirty="0">
                          <a:solidFill>
                            <a:schemeClr val="accent1"/>
                          </a:solidFill>
                          <a:effectLst/>
                          <a:latin typeface="Calibri" panose="020F0502020204030204" pitchFamily="34" charset="0"/>
                        </a:rPr>
                        <a:t>(SCHOOL READINESS) </a:t>
                      </a:r>
                      <a:r>
                        <a:rPr lang="en-US" sz="1800" b="0" i="0" u="none" strike="noStrike" dirty="0">
                          <a:solidFill>
                            <a:srgbClr val="000000"/>
                          </a:solidFill>
                          <a:effectLst/>
                          <a:latin typeface="Calibri" panose="020F0502020204030204" pitchFamily="34" charset="0"/>
                        </a:rPr>
                        <a:t>Improving quality childcare and preschool programs </a:t>
                      </a:r>
                      <a:r>
                        <a:rPr lang="en-US" sz="1800" b="0" i="0" u="sng" strike="noStrike" dirty="0">
                          <a:solidFill>
                            <a:srgbClr val="000000"/>
                          </a:solidFill>
                          <a:effectLst/>
                          <a:latin typeface="Calibri" panose="020F0502020204030204" pitchFamily="34" charset="0"/>
                        </a:rPr>
                        <a:t>strengthens</a:t>
                      </a:r>
                      <a:r>
                        <a:rPr lang="en-US" sz="1800" b="0" i="0" u="none" strike="noStrike" dirty="0">
                          <a:solidFill>
                            <a:srgbClr val="000000"/>
                          </a:solidFill>
                          <a:effectLst/>
                          <a:latin typeface="Calibri" panose="020F0502020204030204" pitchFamily="34" charset="0"/>
                        </a:rPr>
                        <a:t> K-12 education. Currently, as many as one in three California children are not kindergarten-ready when they start school. Studies show that kids who go to high quality preschool are more likely to read proficiently by the third grade, and more likely to graduate and go on to college.</a:t>
                      </a:r>
                    </a:p>
                  </a:txBody>
                  <a:tcPr marT="0" marB="0" anchor="ctr"/>
                </a:tc>
                <a:extLst>
                  <a:ext uri="{0D108BD9-81ED-4DB2-BD59-A6C34878D82A}">
                    <a16:rowId xmlns:a16="http://schemas.microsoft.com/office/drawing/2014/main" val="411679502"/>
                  </a:ext>
                </a:extLst>
              </a:tr>
              <a:tr h="850104">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3600" b="1" i="0" u="none" strike="noStrike" kern="1200" dirty="0">
                          <a:ln>
                            <a:solidFill>
                              <a:schemeClr val="tx2">
                                <a:lumMod val="75000"/>
                                <a:lumOff val="25000"/>
                              </a:schemeClr>
                            </a:solidFill>
                          </a:ln>
                          <a:solidFill>
                            <a:schemeClr val="accent1"/>
                          </a:solidFill>
                          <a:effectLst/>
                          <a:latin typeface="Calibri" panose="020F0502020204030204" pitchFamily="34" charset="0"/>
                          <a:ea typeface="+mn-ea"/>
                          <a:cs typeface="+mn-cs"/>
                        </a:rPr>
                        <a:t>46%</a:t>
                      </a:r>
                    </a:p>
                  </a:txBody>
                  <a:tcPr marL="9525" marR="9525" marT="0" marB="0" anchor="ctr"/>
                </a:tc>
                <a:tc>
                  <a:txBody>
                    <a:bodyPr/>
                    <a:lstStyle/>
                    <a:p>
                      <a:pPr algn="just" fontAlgn="b">
                        <a:lnSpc>
                          <a:spcPts val="1600"/>
                        </a:lnSpc>
                      </a:pPr>
                      <a:r>
                        <a:rPr lang="en-US" sz="1800" b="1" i="0" u="none" strike="noStrike" dirty="0">
                          <a:solidFill>
                            <a:schemeClr val="accent1"/>
                          </a:solidFill>
                          <a:effectLst/>
                          <a:latin typeface="Calibri" panose="020F0502020204030204" pitchFamily="34" charset="0"/>
                        </a:rPr>
                        <a:t>(SMART INVESTMENT) </a:t>
                      </a:r>
                      <a:r>
                        <a:rPr lang="en-US" sz="1800" b="0" i="0" u="none" strike="noStrike" dirty="0">
                          <a:solidFill>
                            <a:srgbClr val="000000"/>
                          </a:solidFill>
                          <a:effectLst/>
                          <a:latin typeface="Calibri" panose="020F0502020204030204" pitchFamily="34" charset="0"/>
                        </a:rPr>
                        <a:t>Supporting children and youth is a smart investment. Research shows that for every dollar invested in early childhood programs, </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between $7 and $13 are saved in benefits to the community, including higher graduation rates, lower incarceration rates, and lower healthcare costs.</a:t>
                      </a:r>
                    </a:p>
                  </a:txBody>
                  <a:tcPr marT="4763" marB="0" anchor="ctr"/>
                </a:tc>
                <a:extLst>
                  <a:ext uri="{0D108BD9-81ED-4DB2-BD59-A6C34878D82A}">
                    <a16:rowId xmlns:a16="http://schemas.microsoft.com/office/drawing/2014/main" val="3139728771"/>
                  </a:ext>
                </a:extLst>
              </a:tr>
              <a:tr h="1272679">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3600" b="1" i="0" u="none" strike="noStrike" kern="1200" dirty="0">
                          <a:ln>
                            <a:solidFill>
                              <a:schemeClr val="tx2">
                                <a:lumMod val="75000"/>
                                <a:lumOff val="25000"/>
                              </a:schemeClr>
                            </a:solidFill>
                          </a:ln>
                          <a:solidFill>
                            <a:schemeClr val="accent1"/>
                          </a:solidFill>
                          <a:effectLst/>
                          <a:latin typeface="Calibri" panose="020F0502020204030204" pitchFamily="34" charset="0"/>
                          <a:ea typeface="+mn-ea"/>
                          <a:cs typeface="+mn-cs"/>
                        </a:rPr>
                        <a:t>43%</a:t>
                      </a:r>
                    </a:p>
                  </a:txBody>
                  <a:tcPr marL="9525" marR="9525" marT="0" marB="0" anchor="ctr"/>
                </a:tc>
                <a:tc>
                  <a:txBody>
                    <a:bodyPr/>
                    <a:lstStyle/>
                    <a:p>
                      <a:pPr algn="just" fontAlgn="b">
                        <a:lnSpc>
                          <a:spcPts val="1600"/>
                        </a:lnSpc>
                      </a:pPr>
                      <a:r>
                        <a:rPr lang="en-US" sz="1800" b="1" i="0" u="none" strike="noStrike" dirty="0">
                          <a:solidFill>
                            <a:schemeClr val="accent1"/>
                          </a:solidFill>
                          <a:effectLst/>
                          <a:latin typeface="Calibri" panose="020F0502020204030204" pitchFamily="34" charset="0"/>
                        </a:rPr>
                        <a:t>(MENTAL HEALTH) </a:t>
                      </a:r>
                      <a:r>
                        <a:rPr lang="en-US" sz="1800" b="0" i="0" u="none" strike="noStrike" dirty="0">
                          <a:solidFill>
                            <a:srgbClr val="000000"/>
                          </a:solidFill>
                          <a:effectLst/>
                          <a:latin typeface="Calibri" panose="020F0502020204030204" pitchFamily="34" charset="0"/>
                        </a:rPr>
                        <a:t>Since the start of the pandemic, we have seen a dramatic increase in depression, anxiety, and other mental health concerns among children and youth.  We need to devote increased resources to help children and youth overcome mental health challenges, heal from trauma, and increase wellness at this critical time in their lives, with mental health programs, counseling services, </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and help for those most at risk.  </a:t>
                      </a:r>
                    </a:p>
                  </a:txBody>
                  <a:tcPr marT="4763" marB="0" anchor="ctr"/>
                </a:tc>
                <a:extLst>
                  <a:ext uri="{0D108BD9-81ED-4DB2-BD59-A6C34878D82A}">
                    <a16:rowId xmlns:a16="http://schemas.microsoft.com/office/drawing/2014/main" val="397978688"/>
                  </a:ext>
                </a:extLst>
              </a:tr>
              <a:tr h="1061392">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3600" b="1" i="0" u="none" strike="noStrike" kern="1200" dirty="0">
                          <a:ln>
                            <a:solidFill>
                              <a:schemeClr val="tx2">
                                <a:lumMod val="75000"/>
                                <a:lumOff val="25000"/>
                              </a:schemeClr>
                            </a:solidFill>
                          </a:ln>
                          <a:solidFill>
                            <a:schemeClr val="accent1"/>
                          </a:solidFill>
                          <a:effectLst/>
                          <a:latin typeface="Calibri" panose="020F0502020204030204" pitchFamily="34" charset="0"/>
                          <a:ea typeface="+mn-ea"/>
                          <a:cs typeface="+mn-cs"/>
                        </a:rPr>
                        <a:t>40%</a:t>
                      </a:r>
                    </a:p>
                  </a:txBody>
                  <a:tcPr marL="9525" marR="9525" marT="0" marB="0" anchor="ctr"/>
                </a:tc>
                <a:tc>
                  <a:txBody>
                    <a:bodyPr/>
                    <a:lstStyle/>
                    <a:p>
                      <a:pPr algn="just" fontAlgn="b">
                        <a:lnSpc>
                          <a:spcPts val="1600"/>
                        </a:lnSpc>
                      </a:pPr>
                      <a:r>
                        <a:rPr lang="en-US" sz="1800" b="1" i="0" u="none" strike="noStrike" dirty="0">
                          <a:solidFill>
                            <a:schemeClr val="accent1"/>
                          </a:solidFill>
                          <a:effectLst/>
                          <a:latin typeface="Calibri" panose="020F0502020204030204" pitchFamily="34" charset="0"/>
                        </a:rPr>
                        <a:t>(WORKFORCE/ECONOMY) </a:t>
                      </a:r>
                      <a:r>
                        <a:rPr lang="en-US" sz="1800" b="0" i="0" u="none" strike="noStrike" dirty="0">
                          <a:solidFill>
                            <a:srgbClr val="000000"/>
                          </a:solidFill>
                          <a:effectLst/>
                          <a:latin typeface="Calibri" panose="020F0502020204030204" pitchFamily="34" charset="0"/>
                        </a:rPr>
                        <a:t>California is not doing enough to ensure that working parents can have access to high-quality jobs. In most California communities, it takes 2 incomes to afford the basic cost of living. By providing quality childcare we can allow more parents to work, support their families, and help strengthen our </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state’s economy.</a:t>
                      </a:r>
                    </a:p>
                  </a:txBody>
                  <a:tcPr marT="4763" marB="0" anchor="ctr"/>
                </a:tc>
                <a:extLst>
                  <a:ext uri="{0D108BD9-81ED-4DB2-BD59-A6C34878D82A}">
                    <a16:rowId xmlns:a16="http://schemas.microsoft.com/office/drawing/2014/main" val="3815837231"/>
                  </a:ext>
                </a:extLst>
              </a:tr>
              <a:tr h="704516">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3600" b="1" i="0" u="none" strike="noStrike" kern="1200" dirty="0">
                          <a:ln>
                            <a:solidFill>
                              <a:schemeClr val="tx2">
                                <a:lumMod val="75000"/>
                                <a:lumOff val="25000"/>
                              </a:schemeClr>
                            </a:solidFill>
                          </a:ln>
                          <a:solidFill>
                            <a:schemeClr val="accent1"/>
                          </a:solidFill>
                          <a:effectLst/>
                          <a:latin typeface="Calibri" panose="020F0502020204030204" pitchFamily="34" charset="0"/>
                          <a:ea typeface="+mn-ea"/>
                          <a:cs typeface="+mn-cs"/>
                        </a:rPr>
                        <a:t>33%</a:t>
                      </a:r>
                    </a:p>
                  </a:txBody>
                  <a:tcPr marL="9525" marR="9525" marT="0" marB="0" anchor="ctr"/>
                </a:tc>
                <a:tc>
                  <a:txBody>
                    <a:bodyPr/>
                    <a:lstStyle/>
                    <a:p>
                      <a:pPr algn="just" fontAlgn="b">
                        <a:lnSpc>
                          <a:spcPts val="1600"/>
                        </a:lnSpc>
                      </a:pPr>
                      <a:r>
                        <a:rPr lang="en-US" sz="1800" b="1" i="0" u="none" strike="noStrike" dirty="0">
                          <a:solidFill>
                            <a:schemeClr val="accent1"/>
                          </a:solidFill>
                          <a:effectLst/>
                          <a:latin typeface="Calibri" panose="020F0502020204030204" pitchFamily="34" charset="0"/>
                        </a:rPr>
                        <a:t>(VULNERABLE YOUTH) </a:t>
                      </a:r>
                      <a:r>
                        <a:rPr lang="en-US" sz="1800" b="0" i="0" u="none" strike="noStrike" dirty="0">
                          <a:solidFill>
                            <a:srgbClr val="000000"/>
                          </a:solidFill>
                          <a:effectLst/>
                          <a:latin typeface="Calibri" panose="020F0502020204030204" pitchFamily="34" charset="0"/>
                        </a:rPr>
                        <a:t>This proposal invests in services that specifically support homeless youth, foster youth, and youth of color, helping to close the gap in academic, health, and criminal justice outcomes in California.</a:t>
                      </a:r>
                    </a:p>
                  </a:txBody>
                  <a:tcPr marT="4763" marB="0" anchor="b"/>
                </a:tc>
                <a:extLst>
                  <a:ext uri="{0D108BD9-81ED-4DB2-BD59-A6C34878D82A}">
                    <a16:rowId xmlns:a16="http://schemas.microsoft.com/office/drawing/2014/main" val="1548120229"/>
                  </a:ext>
                </a:extLst>
              </a:tr>
            </a:tbl>
          </a:graphicData>
        </a:graphic>
      </p:graphicFrame>
      <p:sp>
        <p:nvSpPr>
          <p:cNvPr id="4" name="Text Placeholder 3">
            <a:extLst>
              <a:ext uri="{FF2B5EF4-FFF2-40B4-BE49-F238E27FC236}">
                <a16:creationId xmlns:a16="http://schemas.microsoft.com/office/drawing/2014/main" id="{0771D5B8-F3F0-4D14-8F6C-6A0CDCD60B91}"/>
              </a:ext>
            </a:extLst>
          </p:cNvPr>
          <p:cNvSpPr>
            <a:spLocks noGrp="1"/>
          </p:cNvSpPr>
          <p:nvPr>
            <p:ph type="body" sz="quarter" idx="10"/>
          </p:nvPr>
        </p:nvSpPr>
        <p:spPr/>
        <p:txBody>
          <a:bodyPr/>
          <a:lstStyle/>
          <a:p>
            <a:r>
              <a:rPr lang="en-US" dirty="0">
                <a:latin typeface="+mj-lt"/>
              </a:rPr>
              <a:t>Q13. </a:t>
            </a:r>
            <a:r>
              <a:rPr lang="en-US" dirty="0">
                <a:effectLst/>
                <a:latin typeface="+mj-lt"/>
                <a:ea typeface="Times New Roman" panose="02020603050405020304" pitchFamily="18" charset="0"/>
                <a:cs typeface="Arial" panose="020B0604020202020204" pitchFamily="34" charset="0"/>
              </a:rPr>
              <a:t>I would like to read you some statements from </a:t>
            </a:r>
            <a:r>
              <a:rPr lang="en-US" u="sng" dirty="0">
                <a:effectLst/>
                <a:latin typeface="+mj-lt"/>
                <a:ea typeface="Times New Roman" panose="02020603050405020304" pitchFamily="18" charset="0"/>
                <a:cs typeface="Arial" panose="020B0604020202020204" pitchFamily="34" charset="0"/>
              </a:rPr>
              <a:t>supporters</a:t>
            </a:r>
            <a:r>
              <a:rPr lang="en-US" dirty="0">
                <a:effectLst/>
                <a:latin typeface="+mj-lt"/>
                <a:ea typeface="Times New Roman" panose="02020603050405020304" pitchFamily="18" charset="0"/>
                <a:cs typeface="Arial" panose="020B0604020202020204" pitchFamily="34" charset="0"/>
              </a:rPr>
              <a:t> of increasing funding for programs to support children and youth.  </a:t>
            </a:r>
            <a:r>
              <a:rPr lang="en-US" dirty="0">
                <a:latin typeface="+mj-lt"/>
                <a:ea typeface="Times New Roman" panose="02020603050405020304" pitchFamily="18" charset="0"/>
                <a:cs typeface="Arial" panose="020B0604020202020204" pitchFamily="34" charset="0"/>
              </a:rPr>
              <a:t>P</a:t>
            </a:r>
            <a:r>
              <a:rPr lang="en-US" dirty="0">
                <a:effectLst/>
                <a:latin typeface="+mj-lt"/>
                <a:ea typeface="Times New Roman" panose="02020603050405020304" pitchFamily="18" charset="0"/>
                <a:cs typeface="Arial" panose="020B0604020202020204" pitchFamily="34" charset="0"/>
              </a:rPr>
              <a:t>lease tell me whether you find it very convincing, somewhat convincing, or not convincing as a reason to support the proposed such increased funding. Split Sample</a:t>
            </a:r>
            <a:endParaRPr lang="en-US" dirty="0">
              <a:latin typeface="+mj-lt"/>
            </a:endParaRPr>
          </a:p>
        </p:txBody>
      </p:sp>
      <p:sp>
        <p:nvSpPr>
          <p:cNvPr id="8" name="Title 7">
            <a:extLst>
              <a:ext uri="{FF2B5EF4-FFF2-40B4-BE49-F238E27FC236}">
                <a16:creationId xmlns:a16="http://schemas.microsoft.com/office/drawing/2014/main" id="{2BA0CD46-E02A-526D-0F7C-3347A8BA6000}"/>
              </a:ext>
            </a:extLst>
          </p:cNvPr>
          <p:cNvSpPr>
            <a:spLocks noGrp="1"/>
          </p:cNvSpPr>
          <p:nvPr>
            <p:ph type="title"/>
          </p:nvPr>
        </p:nvSpPr>
        <p:spPr>
          <a:xfrm>
            <a:off x="0" y="184277"/>
            <a:ext cx="9144000" cy="909941"/>
          </a:xfrm>
        </p:spPr>
        <p:txBody>
          <a:bodyPr>
            <a:normAutofit/>
          </a:bodyPr>
          <a:lstStyle/>
          <a:p>
            <a:pPr>
              <a:lnSpc>
                <a:spcPts val="3000"/>
              </a:lnSpc>
            </a:pPr>
            <a:r>
              <a:rPr lang="en-US" dirty="0"/>
              <a:t>Messages in Favor of Funding </a:t>
            </a:r>
            <a:br>
              <a:rPr lang="en-US" dirty="0"/>
            </a:br>
            <a:r>
              <a:rPr lang="en-US" dirty="0"/>
              <a:t>Children and Youth Programs (Continued)</a:t>
            </a:r>
          </a:p>
        </p:txBody>
      </p:sp>
    </p:spTree>
    <p:extLst>
      <p:ext uri="{BB962C8B-B14F-4D97-AF65-F5344CB8AC3E}">
        <p14:creationId xmlns:p14="http://schemas.microsoft.com/office/powerpoint/2010/main" val="4448782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630ACF-7834-94B8-A046-6E4DA69C8B04}"/>
              </a:ext>
            </a:extLst>
          </p:cNvPr>
          <p:cNvSpPr>
            <a:spLocks noGrp="1"/>
          </p:cNvSpPr>
          <p:nvPr>
            <p:ph type="title"/>
          </p:nvPr>
        </p:nvSpPr>
        <p:spPr/>
        <p:txBody>
          <a:bodyPr>
            <a:noAutofit/>
          </a:bodyPr>
          <a:lstStyle/>
          <a:p>
            <a:r>
              <a:rPr lang="en-US" sz="2900" dirty="0"/>
              <a:t>Messages on quality and safety of care,</a:t>
            </a:r>
            <a:br>
              <a:rPr lang="en-US" sz="2900" dirty="0"/>
            </a:br>
            <a:r>
              <a:rPr lang="en-US" sz="2900" dirty="0"/>
              <a:t> brain development, keeping kids out of trouble and supporting homeless children are all highly compelling.</a:t>
            </a:r>
          </a:p>
        </p:txBody>
      </p:sp>
      <p:sp>
        <p:nvSpPr>
          <p:cNvPr id="3" name="Text Placeholder 2">
            <a:extLst>
              <a:ext uri="{FF2B5EF4-FFF2-40B4-BE49-F238E27FC236}">
                <a16:creationId xmlns:a16="http://schemas.microsoft.com/office/drawing/2014/main" id="{9600C1F5-57FA-4E56-8482-162B5ACF233F}"/>
              </a:ext>
            </a:extLst>
          </p:cNvPr>
          <p:cNvSpPr>
            <a:spLocks noGrp="1"/>
          </p:cNvSpPr>
          <p:nvPr>
            <p:ph type="body" sz="quarter" idx="10"/>
          </p:nvPr>
        </p:nvSpPr>
        <p:spPr/>
        <p:txBody>
          <a:bodyPr/>
          <a:lstStyle/>
          <a:p>
            <a:r>
              <a:rPr lang="en-US" dirty="0"/>
              <a:t>Q13. I would like to read you some statements from supporters of increasing funding for programs to support children and youth.  Please tell me whether you find it very convincing, somewhat convincing, or not convincing as a reason to support the proposed such increased funding. Split Sample</a:t>
            </a:r>
          </a:p>
        </p:txBody>
      </p:sp>
      <p:graphicFrame>
        <p:nvGraphicFramePr>
          <p:cNvPr id="6" name="Chart 5">
            <a:extLst>
              <a:ext uri="{FF2B5EF4-FFF2-40B4-BE49-F238E27FC236}">
                <a16:creationId xmlns:a16="http://schemas.microsoft.com/office/drawing/2014/main" id="{17E7C514-986B-4F3F-A0E8-2A353FAE9005}"/>
              </a:ext>
            </a:extLst>
          </p:cNvPr>
          <p:cNvGraphicFramePr/>
          <p:nvPr>
            <p:extLst>
              <p:ext uri="{D42A27DB-BD31-4B8C-83A1-F6EECF244321}">
                <p14:modId xmlns:p14="http://schemas.microsoft.com/office/powerpoint/2010/main" val="2132257733"/>
              </p:ext>
            </p:extLst>
          </p:nvPr>
        </p:nvGraphicFramePr>
        <p:xfrm>
          <a:off x="134556" y="1371600"/>
          <a:ext cx="8794840" cy="50881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876680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A7EE8BA-6626-4705-973D-E9D63A4C7BF8}"/>
              </a:ext>
            </a:extLst>
          </p:cNvPr>
          <p:cNvSpPr>
            <a:spLocks noGrp="1"/>
          </p:cNvSpPr>
          <p:nvPr>
            <p:ph type="body" sz="quarter" idx="10"/>
          </p:nvPr>
        </p:nvSpPr>
        <p:spPr/>
        <p:txBody>
          <a:bodyPr/>
          <a:lstStyle/>
          <a:p>
            <a:r>
              <a:rPr lang="en-US" dirty="0">
                <a:latin typeface="+mj-lt"/>
              </a:rPr>
              <a:t>Q13. </a:t>
            </a:r>
            <a:r>
              <a:rPr lang="en-US" dirty="0">
                <a:effectLst/>
                <a:latin typeface="+mj-lt"/>
                <a:ea typeface="Times New Roman" panose="02020603050405020304" pitchFamily="18" charset="0"/>
                <a:cs typeface="Arial" panose="020B0604020202020204" pitchFamily="34" charset="0"/>
              </a:rPr>
              <a:t>I would like to read you some statements from </a:t>
            </a:r>
            <a:r>
              <a:rPr lang="en-US" u="sng" dirty="0">
                <a:effectLst/>
                <a:latin typeface="+mj-lt"/>
                <a:ea typeface="Times New Roman" panose="02020603050405020304" pitchFamily="18" charset="0"/>
                <a:cs typeface="Arial" panose="020B0604020202020204" pitchFamily="34" charset="0"/>
              </a:rPr>
              <a:t>supporters</a:t>
            </a:r>
            <a:r>
              <a:rPr lang="en-US" dirty="0">
                <a:effectLst/>
                <a:latin typeface="+mj-lt"/>
                <a:ea typeface="Times New Roman" panose="02020603050405020304" pitchFamily="18" charset="0"/>
                <a:cs typeface="Arial" panose="020B0604020202020204" pitchFamily="34" charset="0"/>
              </a:rPr>
              <a:t> of increasing funding for programs to support children and youth.  </a:t>
            </a:r>
            <a:r>
              <a:rPr lang="en-US" dirty="0">
                <a:latin typeface="+mj-lt"/>
                <a:ea typeface="Times New Roman" panose="02020603050405020304" pitchFamily="18" charset="0"/>
                <a:cs typeface="Arial" panose="020B0604020202020204" pitchFamily="34" charset="0"/>
              </a:rPr>
              <a:t>P</a:t>
            </a:r>
            <a:r>
              <a:rPr lang="en-US" dirty="0">
                <a:effectLst/>
                <a:latin typeface="+mj-lt"/>
                <a:ea typeface="Times New Roman" panose="02020603050405020304" pitchFamily="18" charset="0"/>
                <a:cs typeface="Arial" panose="020B0604020202020204" pitchFamily="34" charset="0"/>
              </a:rPr>
              <a:t>lease tell me whether you find it very convincing, somewhat convincing, or not convincing as a reason to support the proposed such increased funding. Split Sample</a:t>
            </a:r>
            <a:endParaRPr lang="en-US" dirty="0">
              <a:latin typeface="+mj-lt"/>
            </a:endParaRPr>
          </a:p>
        </p:txBody>
      </p:sp>
      <p:graphicFrame>
        <p:nvGraphicFramePr>
          <p:cNvPr id="4" name="Table 4">
            <a:extLst>
              <a:ext uri="{FF2B5EF4-FFF2-40B4-BE49-F238E27FC236}">
                <a16:creationId xmlns:a16="http://schemas.microsoft.com/office/drawing/2014/main" id="{3AED89E7-B8F9-4D95-94ED-0CDCFA6D6884}"/>
              </a:ext>
            </a:extLst>
          </p:cNvPr>
          <p:cNvGraphicFramePr>
            <a:graphicFrameLocks noGrp="1"/>
          </p:cNvGraphicFramePr>
          <p:nvPr>
            <p:extLst>
              <p:ext uri="{D42A27DB-BD31-4B8C-83A1-F6EECF244321}">
                <p14:modId xmlns:p14="http://schemas.microsoft.com/office/powerpoint/2010/main" val="1321466053"/>
              </p:ext>
            </p:extLst>
          </p:nvPr>
        </p:nvGraphicFramePr>
        <p:xfrm>
          <a:off x="134556" y="1552575"/>
          <a:ext cx="8866321" cy="4728953"/>
        </p:xfrm>
        <a:graphic>
          <a:graphicData uri="http://schemas.openxmlformats.org/drawingml/2006/table">
            <a:tbl>
              <a:tblPr firstRow="1" bandRow="1">
                <a:tableStyleId>{93296810-A885-4BE3-A3E7-6D5BEEA58F35}</a:tableStyleId>
              </a:tblPr>
              <a:tblGrid>
                <a:gridCol w="2950550">
                  <a:extLst>
                    <a:ext uri="{9D8B030D-6E8A-4147-A177-3AD203B41FA5}">
                      <a16:colId xmlns:a16="http://schemas.microsoft.com/office/drawing/2014/main" val="2563863929"/>
                    </a:ext>
                  </a:extLst>
                </a:gridCol>
                <a:gridCol w="1789602">
                  <a:extLst>
                    <a:ext uri="{9D8B030D-6E8A-4147-A177-3AD203B41FA5}">
                      <a16:colId xmlns:a16="http://schemas.microsoft.com/office/drawing/2014/main" val="1099831682"/>
                    </a:ext>
                  </a:extLst>
                </a:gridCol>
                <a:gridCol w="1735642">
                  <a:extLst>
                    <a:ext uri="{9D8B030D-6E8A-4147-A177-3AD203B41FA5}">
                      <a16:colId xmlns:a16="http://schemas.microsoft.com/office/drawing/2014/main" val="2950452391"/>
                    </a:ext>
                  </a:extLst>
                </a:gridCol>
                <a:gridCol w="2390527">
                  <a:extLst>
                    <a:ext uri="{9D8B030D-6E8A-4147-A177-3AD203B41FA5}">
                      <a16:colId xmlns:a16="http://schemas.microsoft.com/office/drawing/2014/main" val="971914008"/>
                    </a:ext>
                  </a:extLst>
                </a:gridCol>
              </a:tblGrid>
              <a:tr h="303936">
                <a:tc rowSpan="2">
                  <a:txBody>
                    <a:bodyPr/>
                    <a:lstStyle/>
                    <a:p>
                      <a:pPr algn="ctr"/>
                      <a:r>
                        <a:rPr lang="en-US" dirty="0">
                          <a:solidFill>
                            <a:schemeClr val="bg1"/>
                          </a:solidFill>
                        </a:rPr>
                        <a:t>Statement</a:t>
                      </a:r>
                    </a:p>
                  </a:txBody>
                  <a:tcPr anchor="ctr">
                    <a:solidFill>
                      <a:schemeClr val="accent1"/>
                    </a:solidFill>
                  </a:tcPr>
                </a:tc>
                <a:tc rowSpan="2">
                  <a:txBody>
                    <a:bodyPr/>
                    <a:lstStyle/>
                    <a:p>
                      <a:pPr algn="ctr"/>
                      <a:r>
                        <a:rPr lang="en-US" dirty="0">
                          <a:solidFill>
                            <a:schemeClr val="bg1"/>
                          </a:solidFill>
                        </a:rPr>
                        <a:t>All </a:t>
                      </a:r>
                      <a:br>
                        <a:rPr lang="en-US" dirty="0">
                          <a:solidFill>
                            <a:schemeClr val="bg1"/>
                          </a:solidFill>
                        </a:rPr>
                      </a:br>
                      <a:r>
                        <a:rPr lang="en-US" dirty="0">
                          <a:solidFill>
                            <a:schemeClr val="bg1"/>
                          </a:solidFill>
                        </a:rPr>
                        <a:t>Voters</a:t>
                      </a:r>
                    </a:p>
                  </a:txBody>
                  <a:tcPr anchor="ctr">
                    <a:lnR w="38100" cap="flat" cmpd="sng" algn="ctr">
                      <a:solidFill>
                        <a:schemeClr val="accent3"/>
                      </a:solidFill>
                      <a:prstDash val="solid"/>
                      <a:round/>
                      <a:headEnd type="none" w="med" len="med"/>
                      <a:tailEnd type="none" w="med" len="med"/>
                    </a:lnR>
                    <a:solidFill>
                      <a:schemeClr val="accent1"/>
                    </a:solidFill>
                  </a:tcPr>
                </a:tc>
                <a:tc gridSpan="2">
                  <a:txBody>
                    <a:bodyPr/>
                    <a:lstStyle/>
                    <a:p>
                      <a:pPr algn="ctr">
                        <a:lnSpc>
                          <a:spcPct val="100000"/>
                        </a:lnSpc>
                      </a:pPr>
                      <a:r>
                        <a:rPr lang="en-US" dirty="0">
                          <a:solidFill>
                            <a:schemeClr val="bg1"/>
                          </a:solidFill>
                        </a:rPr>
                        <a:t>Target</a:t>
                      </a:r>
                    </a:p>
                  </a:txBody>
                  <a:tcPr marT="0" marB="0" anchor="ctr">
                    <a:lnL w="381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solidFill>
                      <a:schemeClr val="accent1"/>
                    </a:solidFill>
                  </a:tcPr>
                </a:tc>
                <a:tc hMerge="1">
                  <a:txBody>
                    <a:bodyPr/>
                    <a:lstStyle/>
                    <a:p>
                      <a:endParaRPr lang="en-US"/>
                    </a:p>
                  </a:txBody>
                  <a:tcPr>
                    <a:solidFill>
                      <a:schemeClr val="accent1"/>
                    </a:solidFill>
                  </a:tcPr>
                </a:tc>
                <a:extLst>
                  <a:ext uri="{0D108BD9-81ED-4DB2-BD59-A6C34878D82A}">
                    <a16:rowId xmlns:a16="http://schemas.microsoft.com/office/drawing/2014/main" val="3190792292"/>
                  </a:ext>
                </a:extLst>
              </a:tr>
              <a:tr h="405248">
                <a:tc vMerge="1">
                  <a:txBody>
                    <a:bodyPr/>
                    <a:lstStyle/>
                    <a:p>
                      <a:endParaRPr lang="en-US" dirty="0"/>
                    </a:p>
                  </a:txBody>
                  <a:tcPr>
                    <a:solidFill>
                      <a:schemeClr val="accent1"/>
                    </a:solidFill>
                  </a:tcPr>
                </a:tc>
                <a:tc vMerge="1">
                  <a:txBody>
                    <a:bodyPr/>
                    <a:lstStyle/>
                    <a:p>
                      <a:endParaRPr lang="en-US" dirty="0"/>
                    </a:p>
                  </a:txBody>
                  <a:tcPr>
                    <a:solidFill>
                      <a:schemeClr val="accent1"/>
                    </a:solidFill>
                  </a:tcPr>
                </a:tc>
                <a:tc>
                  <a:txBody>
                    <a:bodyPr/>
                    <a:lstStyle/>
                    <a:p>
                      <a:pPr algn="ctr" fontAlgn="b">
                        <a:lnSpc>
                          <a:spcPct val="100000"/>
                        </a:lnSpc>
                      </a:pPr>
                      <a:r>
                        <a:rPr lang="en-US" sz="1800" b="1" i="0" u="none" strike="noStrike" dirty="0">
                          <a:solidFill>
                            <a:srgbClr val="000000"/>
                          </a:solidFill>
                          <a:effectLst/>
                          <a:latin typeface="+mj-lt"/>
                        </a:rPr>
                        <a:t>Swing</a:t>
                      </a:r>
                    </a:p>
                  </a:txBody>
                  <a:tcPr marL="4763" marR="4763" marT="4763" marB="0" anchor="ctr">
                    <a:lnL w="381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ct val="100000"/>
                        </a:lnSpc>
                      </a:pPr>
                      <a:r>
                        <a:rPr lang="en-US" sz="1800" b="1" i="0" u="none" strike="noStrike" dirty="0">
                          <a:solidFill>
                            <a:srgbClr val="000000"/>
                          </a:solidFill>
                          <a:effectLst/>
                          <a:latin typeface="+mj-lt"/>
                        </a:rPr>
                        <a:t>Positive Movers</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792830917"/>
                  </a:ext>
                </a:extLst>
              </a:tr>
              <a:tr h="309213">
                <a:tc>
                  <a:txBody>
                    <a:bodyPr/>
                    <a:lstStyle/>
                    <a:p>
                      <a:pPr algn="ctr" fontAlgn="b"/>
                      <a:r>
                        <a:rPr lang="en-US" sz="1800" b="0" i="0" u="none" strike="noStrike" dirty="0">
                          <a:solidFill>
                            <a:srgbClr val="000000"/>
                          </a:solidFill>
                          <a:effectLst/>
                          <a:latin typeface="+mj-lt"/>
                        </a:rPr>
                        <a:t>Quality/Safety</a:t>
                      </a:r>
                    </a:p>
                  </a:txBody>
                  <a:tcPr marL="4763" marR="4763" marT="4763" marB="0" anchor="ctr"/>
                </a:tc>
                <a:tc>
                  <a:txBody>
                    <a:bodyPr/>
                    <a:lstStyle/>
                    <a:p>
                      <a:pPr algn="ctr" fontAlgn="ctr"/>
                      <a:r>
                        <a:rPr lang="en-US" sz="1800" b="1" i="0" u="none" strike="noStrike" dirty="0">
                          <a:solidFill>
                            <a:srgbClr val="000000"/>
                          </a:solidFill>
                          <a:effectLst/>
                          <a:latin typeface="+mj-lt"/>
                          <a:ea typeface="Arial" panose="020B0604020202020204" pitchFamily="34" charset="0"/>
                        </a:rPr>
                        <a:t>54%</a:t>
                      </a:r>
                      <a:endParaRPr lang="en-US" sz="1800" b="1" i="0" u="none" strike="noStrike" dirty="0">
                        <a:solidFill>
                          <a:srgbClr val="000000"/>
                        </a:solidFill>
                        <a:effectLst/>
                        <a:latin typeface="+mj-lt"/>
                      </a:endParaRP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1" i="0" u="none" strike="noStrike" dirty="0">
                          <a:solidFill>
                            <a:srgbClr val="FF0000"/>
                          </a:solidFill>
                          <a:effectLst/>
                          <a:latin typeface="+mj-lt"/>
                          <a:ea typeface="Arial" panose="020B0604020202020204" pitchFamily="34" charset="0"/>
                        </a:rPr>
                        <a:t>56%</a:t>
                      </a:r>
                      <a:endParaRPr lang="en-US" sz="1800" b="1" i="0" u="none" strike="noStrike" dirty="0">
                        <a:solidFill>
                          <a:srgbClr val="FF0000"/>
                        </a:solidFill>
                        <a:effectLst/>
                        <a:latin typeface="+mj-lt"/>
                      </a:endParaRPr>
                    </a:p>
                  </a:txBody>
                  <a:tcPr marL="4763" marR="4763" marT="4763" marB="0" anchor="ctr">
                    <a:lnL w="38100" cap="flat" cmpd="sng" algn="ctr">
                      <a:solidFill>
                        <a:schemeClr val="accent3"/>
                      </a:solidFill>
                      <a:prstDash val="solid"/>
                      <a:round/>
                      <a:headEnd type="none" w="med" len="med"/>
                      <a:tailEnd type="none" w="med" len="med"/>
                    </a:lnL>
                    <a:lnT w="38100" cap="flat" cmpd="sng" algn="ctr">
                      <a:solidFill>
                        <a:schemeClr val="accent3"/>
                      </a:solidFill>
                      <a:prstDash val="solid"/>
                      <a:round/>
                      <a:headEnd type="none" w="med" len="med"/>
                      <a:tailEnd type="none" w="med" len="med"/>
                    </a:lnT>
                  </a:tcPr>
                </a:tc>
                <a:tc>
                  <a:txBody>
                    <a:bodyPr/>
                    <a:lstStyle/>
                    <a:p>
                      <a:pPr algn="ctr" fontAlgn="ctr"/>
                      <a:r>
                        <a:rPr lang="en-US" sz="1800" b="1" i="0" u="none" strike="noStrike" dirty="0">
                          <a:solidFill>
                            <a:srgbClr val="FF0000"/>
                          </a:solidFill>
                          <a:effectLst/>
                          <a:latin typeface="+mj-lt"/>
                          <a:ea typeface="Arial" panose="020B0604020202020204" pitchFamily="34" charset="0"/>
                        </a:rPr>
                        <a:t>50%</a:t>
                      </a:r>
                      <a:endParaRPr lang="en-US" sz="1800" b="1" i="0" u="none" strike="noStrike" dirty="0">
                        <a:solidFill>
                          <a:srgbClr val="FF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1963344676"/>
                  </a:ext>
                </a:extLst>
              </a:tr>
              <a:tr h="309213">
                <a:tc>
                  <a:txBody>
                    <a:bodyPr/>
                    <a:lstStyle/>
                    <a:p>
                      <a:pPr algn="ctr" fontAlgn="b"/>
                      <a:r>
                        <a:rPr lang="en-US" sz="1800" b="0" i="0" u="none" strike="noStrike">
                          <a:solidFill>
                            <a:srgbClr val="000000"/>
                          </a:solidFill>
                          <a:effectLst/>
                          <a:latin typeface="+mj-lt"/>
                        </a:rPr>
                        <a:t>Brain Development</a:t>
                      </a:r>
                    </a:p>
                  </a:txBody>
                  <a:tcPr marL="4763" marR="4763" marT="4763" marB="0" anchor="ctr"/>
                </a:tc>
                <a:tc>
                  <a:txBody>
                    <a:bodyPr/>
                    <a:lstStyle/>
                    <a:p>
                      <a:pPr algn="ctr" fontAlgn="ctr"/>
                      <a:r>
                        <a:rPr lang="en-US" sz="1800" b="1" i="0" u="none" strike="noStrike">
                          <a:solidFill>
                            <a:srgbClr val="000000"/>
                          </a:solidFill>
                          <a:effectLst/>
                          <a:latin typeface="+mj-lt"/>
                          <a:ea typeface="Arial" panose="020B0604020202020204" pitchFamily="34" charset="0"/>
                        </a:rPr>
                        <a:t>53%</a:t>
                      </a:r>
                      <a:endParaRPr lang="en-US" sz="1800" b="1" i="0" u="none" strike="noStrike">
                        <a:solidFill>
                          <a:srgbClr val="000000"/>
                        </a:solidFill>
                        <a:effectLst/>
                        <a:latin typeface="+mj-lt"/>
                      </a:endParaRP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1" i="0" u="none" strike="noStrike">
                          <a:solidFill>
                            <a:srgbClr val="FF0000"/>
                          </a:solidFill>
                          <a:effectLst/>
                          <a:latin typeface="+mj-lt"/>
                        </a:rPr>
                        <a:t>56%</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1" i="0" u="none" strike="noStrike" dirty="0">
                          <a:solidFill>
                            <a:srgbClr val="FF0000"/>
                          </a:solidFill>
                          <a:effectLst/>
                          <a:latin typeface="+mj-lt"/>
                        </a:rPr>
                        <a:t>57%</a:t>
                      </a:r>
                    </a:p>
                  </a:txBody>
                  <a:tcPr marL="4763" marR="4763" marT="4763" marB="0" anchor="ctr"/>
                </a:tc>
                <a:extLst>
                  <a:ext uri="{0D108BD9-81ED-4DB2-BD59-A6C34878D82A}">
                    <a16:rowId xmlns:a16="http://schemas.microsoft.com/office/drawing/2014/main" val="119383811"/>
                  </a:ext>
                </a:extLst>
              </a:tr>
              <a:tr h="309213">
                <a:tc>
                  <a:txBody>
                    <a:bodyPr/>
                    <a:lstStyle/>
                    <a:p>
                      <a:pPr algn="ctr" fontAlgn="b"/>
                      <a:r>
                        <a:rPr lang="en-US" sz="1800" b="0" i="0" u="none" strike="noStrike">
                          <a:solidFill>
                            <a:srgbClr val="000000"/>
                          </a:solidFill>
                          <a:effectLst/>
                          <a:latin typeface="+mj-lt"/>
                        </a:rPr>
                        <a:t>Keep Kids Off Streets</a:t>
                      </a:r>
                    </a:p>
                  </a:txBody>
                  <a:tcPr marL="4763" marR="4763" marT="4763" marB="0" anchor="ctr"/>
                </a:tc>
                <a:tc>
                  <a:txBody>
                    <a:bodyPr/>
                    <a:lstStyle/>
                    <a:p>
                      <a:pPr algn="ctr" fontAlgn="ctr"/>
                      <a:r>
                        <a:rPr lang="en-US" sz="1800" b="1" i="0" u="none" strike="noStrike" dirty="0">
                          <a:solidFill>
                            <a:srgbClr val="000000"/>
                          </a:solidFill>
                          <a:effectLst/>
                          <a:latin typeface="+mj-lt"/>
                        </a:rPr>
                        <a:t>53%</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1" i="0" u="none" strike="noStrike" dirty="0">
                          <a:solidFill>
                            <a:srgbClr val="FF0000"/>
                          </a:solidFill>
                          <a:effectLst/>
                          <a:latin typeface="+mj-lt"/>
                        </a:rPr>
                        <a:t>50%</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42%</a:t>
                      </a:r>
                    </a:p>
                  </a:txBody>
                  <a:tcPr marL="4763" marR="4763" marT="4763" marB="0" anchor="ctr"/>
                </a:tc>
                <a:extLst>
                  <a:ext uri="{0D108BD9-81ED-4DB2-BD59-A6C34878D82A}">
                    <a16:rowId xmlns:a16="http://schemas.microsoft.com/office/drawing/2014/main" val="71043844"/>
                  </a:ext>
                </a:extLst>
              </a:tr>
              <a:tr h="309213">
                <a:tc>
                  <a:txBody>
                    <a:bodyPr/>
                    <a:lstStyle/>
                    <a:p>
                      <a:pPr algn="ctr" fontAlgn="b"/>
                      <a:r>
                        <a:rPr lang="en-US" sz="1800" b="0" i="0" u="none" strike="noStrike">
                          <a:solidFill>
                            <a:srgbClr val="000000"/>
                          </a:solidFill>
                          <a:effectLst/>
                          <a:latin typeface="+mj-lt"/>
                        </a:rPr>
                        <a:t>Homeless</a:t>
                      </a:r>
                    </a:p>
                  </a:txBody>
                  <a:tcPr marL="4763" marR="4763" marT="4763" marB="0" anchor="ctr"/>
                </a:tc>
                <a:tc>
                  <a:txBody>
                    <a:bodyPr/>
                    <a:lstStyle/>
                    <a:p>
                      <a:pPr algn="ctr" fontAlgn="ctr"/>
                      <a:r>
                        <a:rPr lang="en-US" sz="1800" b="1" i="0" u="none" strike="noStrike" dirty="0">
                          <a:solidFill>
                            <a:srgbClr val="000000"/>
                          </a:solidFill>
                          <a:effectLst/>
                          <a:latin typeface="+mj-lt"/>
                        </a:rPr>
                        <a:t>53%</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1" i="0" u="none" strike="noStrike" dirty="0">
                          <a:solidFill>
                            <a:srgbClr val="FF0000"/>
                          </a:solidFill>
                          <a:effectLst/>
                          <a:latin typeface="+mj-lt"/>
                        </a:rPr>
                        <a:t>54%</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47%</a:t>
                      </a:r>
                    </a:p>
                  </a:txBody>
                  <a:tcPr marL="4763" marR="4763" marT="4763" marB="0" anchor="ctr"/>
                </a:tc>
                <a:extLst>
                  <a:ext uri="{0D108BD9-81ED-4DB2-BD59-A6C34878D82A}">
                    <a16:rowId xmlns:a16="http://schemas.microsoft.com/office/drawing/2014/main" val="3035468995"/>
                  </a:ext>
                </a:extLst>
              </a:tr>
              <a:tr h="309213">
                <a:tc>
                  <a:txBody>
                    <a:bodyPr/>
                    <a:lstStyle/>
                    <a:p>
                      <a:pPr algn="ctr" fontAlgn="b"/>
                      <a:r>
                        <a:rPr lang="en-US" sz="1800" b="0" i="0" u="none" strike="noStrike">
                          <a:solidFill>
                            <a:srgbClr val="000000"/>
                          </a:solidFill>
                          <a:effectLst/>
                          <a:latin typeface="+mj-lt"/>
                        </a:rPr>
                        <a:t>Parents</a:t>
                      </a:r>
                    </a:p>
                  </a:txBody>
                  <a:tcPr marL="4763" marR="4763" marT="4763" marB="0" anchor="ctr"/>
                </a:tc>
                <a:tc>
                  <a:txBody>
                    <a:bodyPr/>
                    <a:lstStyle/>
                    <a:p>
                      <a:pPr algn="ctr" fontAlgn="ctr"/>
                      <a:r>
                        <a:rPr lang="en-US" sz="1800" b="1" i="0" u="none" strike="noStrike">
                          <a:solidFill>
                            <a:srgbClr val="000000"/>
                          </a:solidFill>
                          <a:effectLst/>
                          <a:latin typeface="+mj-lt"/>
                        </a:rPr>
                        <a:t>50%</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48%</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1" i="0" u="none" strike="noStrike" dirty="0">
                          <a:solidFill>
                            <a:srgbClr val="FF0000"/>
                          </a:solidFill>
                          <a:effectLst/>
                          <a:latin typeface="+mj-lt"/>
                        </a:rPr>
                        <a:t>51%</a:t>
                      </a:r>
                    </a:p>
                  </a:txBody>
                  <a:tcPr marL="4763" marR="4763" marT="4763" marB="0" anchor="ctr"/>
                </a:tc>
                <a:extLst>
                  <a:ext uri="{0D108BD9-81ED-4DB2-BD59-A6C34878D82A}">
                    <a16:rowId xmlns:a16="http://schemas.microsoft.com/office/drawing/2014/main" val="4064796136"/>
                  </a:ext>
                </a:extLst>
              </a:tr>
              <a:tr h="309213">
                <a:tc>
                  <a:txBody>
                    <a:bodyPr/>
                    <a:lstStyle/>
                    <a:p>
                      <a:pPr algn="ctr" fontAlgn="b"/>
                      <a:r>
                        <a:rPr lang="en-US" sz="1800" b="0" i="0" u="none" strike="noStrike">
                          <a:solidFill>
                            <a:srgbClr val="000000"/>
                          </a:solidFill>
                          <a:effectLst/>
                          <a:latin typeface="+mj-lt"/>
                        </a:rPr>
                        <a:t>Equity</a:t>
                      </a:r>
                    </a:p>
                  </a:txBody>
                  <a:tcPr marL="4763" marR="4763" marT="4763" marB="0" anchor="ctr"/>
                </a:tc>
                <a:tc>
                  <a:txBody>
                    <a:bodyPr/>
                    <a:lstStyle/>
                    <a:p>
                      <a:pPr algn="ctr" fontAlgn="ctr"/>
                      <a:r>
                        <a:rPr lang="en-US" sz="1800" b="1" i="0" u="none" strike="noStrike">
                          <a:solidFill>
                            <a:srgbClr val="000000"/>
                          </a:solidFill>
                          <a:effectLst/>
                          <a:latin typeface="+mj-lt"/>
                        </a:rPr>
                        <a:t>49%</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45%</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35%</a:t>
                      </a:r>
                    </a:p>
                  </a:txBody>
                  <a:tcPr marL="4763" marR="4763" marT="4763" marB="0" anchor="ctr"/>
                </a:tc>
                <a:extLst>
                  <a:ext uri="{0D108BD9-81ED-4DB2-BD59-A6C34878D82A}">
                    <a16:rowId xmlns:a16="http://schemas.microsoft.com/office/drawing/2014/main" val="3979954370"/>
                  </a:ext>
                </a:extLst>
              </a:tr>
              <a:tr h="309213">
                <a:tc>
                  <a:txBody>
                    <a:bodyPr/>
                    <a:lstStyle/>
                    <a:p>
                      <a:pPr algn="ctr" fontAlgn="b"/>
                      <a:r>
                        <a:rPr lang="en-US" sz="1800" b="0" i="0" u="none" strike="noStrike">
                          <a:solidFill>
                            <a:srgbClr val="000000"/>
                          </a:solidFill>
                          <a:effectLst/>
                          <a:latin typeface="+mj-lt"/>
                        </a:rPr>
                        <a:t>Low Wages</a:t>
                      </a:r>
                    </a:p>
                  </a:txBody>
                  <a:tcPr marL="4763" marR="4763" marT="4763" marB="0" anchor="ctr"/>
                </a:tc>
                <a:tc>
                  <a:txBody>
                    <a:bodyPr/>
                    <a:lstStyle/>
                    <a:p>
                      <a:pPr algn="ctr" fontAlgn="ctr"/>
                      <a:r>
                        <a:rPr lang="en-US" sz="1800" b="1" i="0" u="none" strike="noStrike">
                          <a:solidFill>
                            <a:srgbClr val="000000"/>
                          </a:solidFill>
                          <a:effectLst/>
                          <a:latin typeface="+mj-lt"/>
                        </a:rPr>
                        <a:t>49%</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50%</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36%</a:t>
                      </a:r>
                    </a:p>
                  </a:txBody>
                  <a:tcPr marL="4763" marR="4763" marT="4763" marB="0" anchor="ctr"/>
                </a:tc>
                <a:extLst>
                  <a:ext uri="{0D108BD9-81ED-4DB2-BD59-A6C34878D82A}">
                    <a16:rowId xmlns:a16="http://schemas.microsoft.com/office/drawing/2014/main" val="2741355948"/>
                  </a:ext>
                </a:extLst>
              </a:tr>
              <a:tr h="309213">
                <a:tc>
                  <a:txBody>
                    <a:bodyPr/>
                    <a:lstStyle/>
                    <a:p>
                      <a:pPr algn="ctr" fontAlgn="b"/>
                      <a:r>
                        <a:rPr lang="en-US" sz="1800" b="0" i="0" u="none" strike="noStrike">
                          <a:solidFill>
                            <a:srgbClr val="000000"/>
                          </a:solidFill>
                          <a:effectLst/>
                          <a:latin typeface="+mj-lt"/>
                        </a:rPr>
                        <a:t>Essential Workers</a:t>
                      </a:r>
                    </a:p>
                  </a:txBody>
                  <a:tcPr marL="4763" marR="4763" marT="4763" marB="0" anchor="ctr"/>
                </a:tc>
                <a:tc>
                  <a:txBody>
                    <a:bodyPr/>
                    <a:lstStyle/>
                    <a:p>
                      <a:pPr algn="ctr" fontAlgn="ctr"/>
                      <a:r>
                        <a:rPr lang="en-US" sz="1800" b="1" i="0" u="none" strike="noStrike">
                          <a:solidFill>
                            <a:srgbClr val="000000"/>
                          </a:solidFill>
                          <a:effectLst/>
                          <a:latin typeface="+mj-lt"/>
                        </a:rPr>
                        <a:t>48%</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49%</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42%</a:t>
                      </a:r>
                    </a:p>
                  </a:txBody>
                  <a:tcPr marL="4763" marR="4763" marT="4763" marB="0" anchor="ctr"/>
                </a:tc>
                <a:extLst>
                  <a:ext uri="{0D108BD9-81ED-4DB2-BD59-A6C34878D82A}">
                    <a16:rowId xmlns:a16="http://schemas.microsoft.com/office/drawing/2014/main" val="4246048080"/>
                  </a:ext>
                </a:extLst>
              </a:tr>
              <a:tr h="309213">
                <a:tc>
                  <a:txBody>
                    <a:bodyPr/>
                    <a:lstStyle/>
                    <a:p>
                      <a:pPr algn="ctr" fontAlgn="b"/>
                      <a:r>
                        <a:rPr lang="en-US" sz="1800" b="0" i="0" u="none" strike="noStrike">
                          <a:solidFill>
                            <a:srgbClr val="000000"/>
                          </a:solidFill>
                          <a:effectLst/>
                          <a:latin typeface="+mj-lt"/>
                        </a:rPr>
                        <a:t>School Readiness</a:t>
                      </a:r>
                    </a:p>
                  </a:txBody>
                  <a:tcPr marL="4763" marR="4763" marT="4763" marB="0" anchor="ctr"/>
                </a:tc>
                <a:tc>
                  <a:txBody>
                    <a:bodyPr/>
                    <a:lstStyle/>
                    <a:p>
                      <a:pPr algn="ctr" fontAlgn="ctr"/>
                      <a:r>
                        <a:rPr lang="en-US" sz="1800" b="1" i="0" u="none" strike="noStrike" dirty="0">
                          <a:solidFill>
                            <a:srgbClr val="000000"/>
                          </a:solidFill>
                          <a:effectLst/>
                          <a:latin typeface="+mj-lt"/>
                        </a:rPr>
                        <a:t>46%</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43%</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37%</a:t>
                      </a:r>
                    </a:p>
                  </a:txBody>
                  <a:tcPr marL="4763" marR="4763" marT="4763" marB="0" anchor="ctr"/>
                </a:tc>
                <a:extLst>
                  <a:ext uri="{0D108BD9-81ED-4DB2-BD59-A6C34878D82A}">
                    <a16:rowId xmlns:a16="http://schemas.microsoft.com/office/drawing/2014/main" val="873374224"/>
                  </a:ext>
                </a:extLst>
              </a:tr>
              <a:tr h="309213">
                <a:tc>
                  <a:txBody>
                    <a:bodyPr/>
                    <a:lstStyle/>
                    <a:p>
                      <a:pPr algn="ctr" fontAlgn="b"/>
                      <a:r>
                        <a:rPr lang="en-US" sz="1800" b="0" i="0" u="none" strike="noStrike">
                          <a:solidFill>
                            <a:srgbClr val="000000"/>
                          </a:solidFill>
                          <a:effectLst/>
                          <a:latin typeface="+mj-lt"/>
                        </a:rPr>
                        <a:t>Smart Investment</a:t>
                      </a:r>
                    </a:p>
                  </a:txBody>
                  <a:tcPr marL="4763" marR="4763" marT="4763" marB="0" anchor="ctr"/>
                </a:tc>
                <a:tc>
                  <a:txBody>
                    <a:bodyPr/>
                    <a:lstStyle/>
                    <a:p>
                      <a:pPr algn="ctr" fontAlgn="ctr"/>
                      <a:r>
                        <a:rPr lang="en-US" sz="1800" b="1" i="0" u="none" strike="noStrike">
                          <a:solidFill>
                            <a:srgbClr val="000000"/>
                          </a:solidFill>
                          <a:effectLst/>
                          <a:latin typeface="+mj-lt"/>
                        </a:rPr>
                        <a:t>46%</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43%</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35%</a:t>
                      </a:r>
                    </a:p>
                  </a:txBody>
                  <a:tcPr marL="4763" marR="4763" marT="4763" marB="0" anchor="ctr"/>
                </a:tc>
                <a:extLst>
                  <a:ext uri="{0D108BD9-81ED-4DB2-BD59-A6C34878D82A}">
                    <a16:rowId xmlns:a16="http://schemas.microsoft.com/office/drawing/2014/main" val="3199046777"/>
                  </a:ext>
                </a:extLst>
              </a:tr>
              <a:tr h="309213">
                <a:tc>
                  <a:txBody>
                    <a:bodyPr/>
                    <a:lstStyle/>
                    <a:p>
                      <a:pPr algn="ctr" fontAlgn="b"/>
                      <a:r>
                        <a:rPr lang="en-US" sz="1800" b="0" i="0" u="none" strike="noStrike">
                          <a:solidFill>
                            <a:srgbClr val="000000"/>
                          </a:solidFill>
                          <a:effectLst/>
                          <a:latin typeface="+mj-lt"/>
                        </a:rPr>
                        <a:t>Mental Health</a:t>
                      </a:r>
                    </a:p>
                  </a:txBody>
                  <a:tcPr marL="4763" marR="4763" marT="4763" marB="0" anchor="ctr"/>
                </a:tc>
                <a:tc>
                  <a:txBody>
                    <a:bodyPr/>
                    <a:lstStyle/>
                    <a:p>
                      <a:pPr algn="ctr" fontAlgn="ctr"/>
                      <a:r>
                        <a:rPr lang="en-US" sz="1800" b="1" i="0" u="none" strike="noStrike">
                          <a:solidFill>
                            <a:srgbClr val="000000"/>
                          </a:solidFill>
                          <a:effectLst/>
                          <a:latin typeface="+mj-lt"/>
                        </a:rPr>
                        <a:t>43%</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45%</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36%</a:t>
                      </a:r>
                    </a:p>
                  </a:txBody>
                  <a:tcPr marL="4763" marR="4763" marT="4763" marB="0" anchor="ctr"/>
                </a:tc>
                <a:extLst>
                  <a:ext uri="{0D108BD9-81ED-4DB2-BD59-A6C34878D82A}">
                    <a16:rowId xmlns:a16="http://schemas.microsoft.com/office/drawing/2014/main" val="3662285353"/>
                  </a:ext>
                </a:extLst>
              </a:tr>
              <a:tr h="309213">
                <a:tc>
                  <a:txBody>
                    <a:bodyPr/>
                    <a:lstStyle/>
                    <a:p>
                      <a:pPr algn="ctr" fontAlgn="b"/>
                      <a:r>
                        <a:rPr lang="en-US" sz="1800" b="0" i="0" u="none" strike="noStrike">
                          <a:solidFill>
                            <a:srgbClr val="000000"/>
                          </a:solidFill>
                          <a:effectLst/>
                          <a:latin typeface="+mj-lt"/>
                        </a:rPr>
                        <a:t>Workforce/Economy</a:t>
                      </a:r>
                    </a:p>
                  </a:txBody>
                  <a:tcPr marL="4763" marR="4763" marT="4763" marB="0" anchor="ctr"/>
                </a:tc>
                <a:tc>
                  <a:txBody>
                    <a:bodyPr/>
                    <a:lstStyle/>
                    <a:p>
                      <a:pPr algn="ctr" fontAlgn="ctr"/>
                      <a:r>
                        <a:rPr lang="en-US" sz="1800" b="1" i="0" u="none" strike="noStrike">
                          <a:solidFill>
                            <a:srgbClr val="000000"/>
                          </a:solidFill>
                          <a:effectLst/>
                          <a:latin typeface="+mj-lt"/>
                        </a:rPr>
                        <a:t>40%</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38%</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40%</a:t>
                      </a:r>
                    </a:p>
                  </a:txBody>
                  <a:tcPr marL="4763" marR="4763" marT="4763" marB="0" anchor="ctr"/>
                </a:tc>
                <a:extLst>
                  <a:ext uri="{0D108BD9-81ED-4DB2-BD59-A6C34878D82A}">
                    <a16:rowId xmlns:a16="http://schemas.microsoft.com/office/drawing/2014/main" val="630459180"/>
                  </a:ext>
                </a:extLst>
              </a:tr>
              <a:tr h="309213">
                <a:tc>
                  <a:txBody>
                    <a:bodyPr/>
                    <a:lstStyle/>
                    <a:p>
                      <a:pPr algn="ctr" fontAlgn="b"/>
                      <a:r>
                        <a:rPr lang="en-US" sz="1800" b="0" i="0" u="none" strike="noStrike">
                          <a:solidFill>
                            <a:srgbClr val="000000"/>
                          </a:solidFill>
                          <a:effectLst/>
                          <a:latin typeface="+mj-lt"/>
                        </a:rPr>
                        <a:t>Vulnerable Youth</a:t>
                      </a:r>
                    </a:p>
                  </a:txBody>
                  <a:tcPr marL="4763" marR="4763" marT="4763" marB="0" anchor="ctr"/>
                </a:tc>
                <a:tc>
                  <a:txBody>
                    <a:bodyPr/>
                    <a:lstStyle/>
                    <a:p>
                      <a:pPr algn="ctr" fontAlgn="ctr"/>
                      <a:r>
                        <a:rPr lang="en-US" sz="1800" b="1" i="0" u="none" strike="noStrike" dirty="0">
                          <a:solidFill>
                            <a:srgbClr val="000000"/>
                          </a:solidFill>
                          <a:effectLst/>
                          <a:latin typeface="+mj-lt"/>
                        </a:rPr>
                        <a:t>33%</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31%</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dirty="0">
                          <a:solidFill>
                            <a:srgbClr val="000000"/>
                          </a:solidFill>
                          <a:effectLst/>
                          <a:latin typeface="+mj-lt"/>
                        </a:rPr>
                        <a:t>32%</a:t>
                      </a:r>
                    </a:p>
                  </a:txBody>
                  <a:tcPr marL="4763" marR="4763" marT="4763" marB="0" anchor="ctr"/>
                </a:tc>
                <a:extLst>
                  <a:ext uri="{0D108BD9-81ED-4DB2-BD59-A6C34878D82A}">
                    <a16:rowId xmlns:a16="http://schemas.microsoft.com/office/drawing/2014/main" val="1448054582"/>
                  </a:ext>
                </a:extLst>
              </a:tr>
            </a:tbl>
          </a:graphicData>
        </a:graphic>
      </p:graphicFrame>
      <p:sp>
        <p:nvSpPr>
          <p:cNvPr id="5" name="TextBox 4">
            <a:extLst>
              <a:ext uri="{FF2B5EF4-FFF2-40B4-BE49-F238E27FC236}">
                <a16:creationId xmlns:a16="http://schemas.microsoft.com/office/drawing/2014/main" id="{BF4C6BD1-BAC9-4DCF-A721-FBB060FD618A}"/>
              </a:ext>
            </a:extLst>
          </p:cNvPr>
          <p:cNvSpPr txBox="1"/>
          <p:nvPr/>
        </p:nvSpPr>
        <p:spPr>
          <a:xfrm>
            <a:off x="0" y="1128459"/>
            <a:ext cx="9128760" cy="338554"/>
          </a:xfrm>
          <a:prstGeom prst="rect">
            <a:avLst/>
          </a:prstGeom>
          <a:noFill/>
        </p:spPr>
        <p:txBody>
          <a:bodyPr wrap="square" rtlCol="0">
            <a:spAutoFit/>
          </a:bodyPr>
          <a:lstStyle/>
          <a:p>
            <a:pPr algn="ctr"/>
            <a:r>
              <a:rPr lang="en-US" sz="1600" i="1" dirty="0"/>
              <a:t>Very Convincing</a:t>
            </a:r>
          </a:p>
        </p:txBody>
      </p:sp>
      <p:sp>
        <p:nvSpPr>
          <p:cNvPr id="8" name="Title 7">
            <a:extLst>
              <a:ext uri="{FF2B5EF4-FFF2-40B4-BE49-F238E27FC236}">
                <a16:creationId xmlns:a16="http://schemas.microsoft.com/office/drawing/2014/main" id="{5E0AF2F3-E309-97D0-EEE8-3ED011CDB7F2}"/>
              </a:ext>
            </a:extLst>
          </p:cNvPr>
          <p:cNvSpPr>
            <a:spLocks noGrp="1"/>
          </p:cNvSpPr>
          <p:nvPr>
            <p:ph type="title"/>
          </p:nvPr>
        </p:nvSpPr>
        <p:spPr/>
        <p:txBody>
          <a:bodyPr/>
          <a:lstStyle/>
          <a:p>
            <a:r>
              <a:rPr lang="en-US" dirty="0"/>
              <a:t>The top messages resonate strongly among persuadable voters.</a:t>
            </a:r>
          </a:p>
        </p:txBody>
      </p:sp>
    </p:spTree>
    <p:extLst>
      <p:ext uri="{BB962C8B-B14F-4D97-AF65-F5344CB8AC3E}">
        <p14:creationId xmlns:p14="http://schemas.microsoft.com/office/powerpoint/2010/main" val="23654874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E0AF2F3-E309-97D0-EEE8-3ED011CDB7F2}"/>
              </a:ext>
            </a:extLst>
          </p:cNvPr>
          <p:cNvSpPr>
            <a:spLocks noGrp="1"/>
          </p:cNvSpPr>
          <p:nvPr>
            <p:ph type="title"/>
          </p:nvPr>
        </p:nvSpPr>
        <p:spPr/>
        <p:txBody>
          <a:bodyPr>
            <a:normAutofit fontScale="90000"/>
          </a:bodyPr>
          <a:lstStyle/>
          <a:p>
            <a:r>
              <a:rPr lang="en-US" dirty="0"/>
              <a:t>Democrats and independents respond very strongly</a:t>
            </a:r>
            <a:br>
              <a:rPr lang="en-US" dirty="0"/>
            </a:br>
            <a:r>
              <a:rPr lang="en-US" dirty="0"/>
              <a:t> to messaging; a statement on involving parents resonates among Republicans. </a:t>
            </a:r>
          </a:p>
        </p:txBody>
      </p:sp>
      <p:sp>
        <p:nvSpPr>
          <p:cNvPr id="3" name="Text Placeholder 2">
            <a:extLst>
              <a:ext uri="{FF2B5EF4-FFF2-40B4-BE49-F238E27FC236}">
                <a16:creationId xmlns:a16="http://schemas.microsoft.com/office/drawing/2014/main" id="{2A7EE8BA-6626-4705-973D-E9D63A4C7BF8}"/>
              </a:ext>
            </a:extLst>
          </p:cNvPr>
          <p:cNvSpPr>
            <a:spLocks noGrp="1"/>
          </p:cNvSpPr>
          <p:nvPr>
            <p:ph type="body" sz="quarter" idx="10"/>
          </p:nvPr>
        </p:nvSpPr>
        <p:spPr/>
        <p:txBody>
          <a:bodyPr/>
          <a:lstStyle/>
          <a:p>
            <a:r>
              <a:rPr lang="en-US" dirty="0"/>
              <a:t>Q13. I would like to read you some statements from supporters of increasing funding for programs to support children and youth.  Please tell me whether you find it very convincing, somewhat convincing, or not convincing as a reason to support the proposed such increased funding. Split Sample</a:t>
            </a:r>
          </a:p>
        </p:txBody>
      </p:sp>
      <p:graphicFrame>
        <p:nvGraphicFramePr>
          <p:cNvPr id="4" name="Table 4">
            <a:extLst>
              <a:ext uri="{FF2B5EF4-FFF2-40B4-BE49-F238E27FC236}">
                <a16:creationId xmlns:a16="http://schemas.microsoft.com/office/drawing/2014/main" id="{3AED89E7-B8F9-4D95-94ED-0CDCFA6D6884}"/>
              </a:ext>
            </a:extLst>
          </p:cNvPr>
          <p:cNvGraphicFramePr>
            <a:graphicFrameLocks noGrp="1"/>
          </p:cNvGraphicFramePr>
          <p:nvPr>
            <p:extLst>
              <p:ext uri="{D42A27DB-BD31-4B8C-83A1-F6EECF244321}">
                <p14:modId xmlns:p14="http://schemas.microsoft.com/office/powerpoint/2010/main" val="2298853099"/>
              </p:ext>
            </p:extLst>
          </p:nvPr>
        </p:nvGraphicFramePr>
        <p:xfrm>
          <a:off x="134556" y="1876424"/>
          <a:ext cx="8874890" cy="4389200"/>
        </p:xfrm>
        <a:graphic>
          <a:graphicData uri="http://schemas.openxmlformats.org/drawingml/2006/table">
            <a:tbl>
              <a:tblPr firstRow="1" bandRow="1">
                <a:tableStyleId>{93296810-A885-4BE3-A3E7-6D5BEEA58F35}</a:tableStyleId>
              </a:tblPr>
              <a:tblGrid>
                <a:gridCol w="2266738">
                  <a:extLst>
                    <a:ext uri="{9D8B030D-6E8A-4147-A177-3AD203B41FA5}">
                      <a16:colId xmlns:a16="http://schemas.microsoft.com/office/drawing/2014/main" val="2563863929"/>
                    </a:ext>
                  </a:extLst>
                </a:gridCol>
                <a:gridCol w="1616257">
                  <a:extLst>
                    <a:ext uri="{9D8B030D-6E8A-4147-A177-3AD203B41FA5}">
                      <a16:colId xmlns:a16="http://schemas.microsoft.com/office/drawing/2014/main" val="1099831682"/>
                    </a:ext>
                  </a:extLst>
                </a:gridCol>
                <a:gridCol w="1663965">
                  <a:extLst>
                    <a:ext uri="{9D8B030D-6E8A-4147-A177-3AD203B41FA5}">
                      <a16:colId xmlns:a16="http://schemas.microsoft.com/office/drawing/2014/main" val="2950452391"/>
                    </a:ext>
                  </a:extLst>
                </a:gridCol>
                <a:gridCol w="1663965">
                  <a:extLst>
                    <a:ext uri="{9D8B030D-6E8A-4147-A177-3AD203B41FA5}">
                      <a16:colId xmlns:a16="http://schemas.microsoft.com/office/drawing/2014/main" val="971914008"/>
                    </a:ext>
                  </a:extLst>
                </a:gridCol>
                <a:gridCol w="1663965">
                  <a:extLst>
                    <a:ext uri="{9D8B030D-6E8A-4147-A177-3AD203B41FA5}">
                      <a16:colId xmlns:a16="http://schemas.microsoft.com/office/drawing/2014/main" val="1612859170"/>
                    </a:ext>
                  </a:extLst>
                </a:gridCol>
              </a:tblGrid>
              <a:tr h="368243">
                <a:tc rowSpan="2">
                  <a:txBody>
                    <a:bodyPr/>
                    <a:lstStyle/>
                    <a:p>
                      <a:pPr algn="ctr"/>
                      <a:r>
                        <a:rPr lang="en-US" dirty="0">
                          <a:solidFill>
                            <a:schemeClr val="bg1"/>
                          </a:solidFill>
                        </a:rPr>
                        <a:t>Statement</a:t>
                      </a:r>
                    </a:p>
                  </a:txBody>
                  <a:tcPr anchor="ctr">
                    <a:solidFill>
                      <a:schemeClr val="accent1"/>
                    </a:solidFill>
                  </a:tcPr>
                </a:tc>
                <a:tc rowSpan="2">
                  <a:txBody>
                    <a:bodyPr/>
                    <a:lstStyle/>
                    <a:p>
                      <a:pPr algn="ctr"/>
                      <a:r>
                        <a:rPr lang="en-US" dirty="0">
                          <a:solidFill>
                            <a:schemeClr val="bg1"/>
                          </a:solidFill>
                        </a:rPr>
                        <a:t>All </a:t>
                      </a:r>
                      <a:br>
                        <a:rPr lang="en-US" dirty="0">
                          <a:solidFill>
                            <a:schemeClr val="bg1"/>
                          </a:solidFill>
                        </a:rPr>
                      </a:br>
                      <a:r>
                        <a:rPr lang="en-US" dirty="0">
                          <a:solidFill>
                            <a:schemeClr val="bg1"/>
                          </a:solidFill>
                        </a:rPr>
                        <a:t>Voters</a:t>
                      </a:r>
                    </a:p>
                  </a:txBody>
                  <a:tcPr anchor="ctr">
                    <a:lnR w="38100" cap="flat" cmpd="sng" algn="ctr">
                      <a:solidFill>
                        <a:schemeClr val="accent3"/>
                      </a:solidFill>
                      <a:prstDash val="solid"/>
                      <a:round/>
                      <a:headEnd type="none" w="med" len="med"/>
                      <a:tailEnd type="none" w="med" len="med"/>
                    </a:lnR>
                    <a:solidFill>
                      <a:schemeClr val="accent1"/>
                    </a:solidFill>
                  </a:tcPr>
                </a:tc>
                <a:tc gridSpan="3">
                  <a:txBody>
                    <a:bodyPr/>
                    <a:lstStyle/>
                    <a:p>
                      <a:pPr algn="ctr"/>
                      <a:r>
                        <a:rPr lang="en-US" dirty="0">
                          <a:solidFill>
                            <a:schemeClr val="bg1"/>
                          </a:solidFill>
                        </a:rPr>
                        <a:t>Party</a:t>
                      </a:r>
                    </a:p>
                  </a:txBody>
                  <a:tcPr anchor="ctr">
                    <a:lnL w="381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solidFill>
                      <a:schemeClr val="accent1"/>
                    </a:solidFill>
                  </a:tcPr>
                </a:tc>
                <a:tc hMerge="1">
                  <a:txBody>
                    <a:bodyPr/>
                    <a:lstStyle/>
                    <a:p>
                      <a:endParaRPr lang="en-US" dirty="0"/>
                    </a:p>
                  </a:txBody>
                  <a:tcPr>
                    <a:solidFill>
                      <a:schemeClr val="accent1"/>
                    </a:solidFill>
                  </a:tcPr>
                </a:tc>
                <a:tc hMerge="1">
                  <a:txBody>
                    <a:bodyPr/>
                    <a:lstStyle/>
                    <a:p>
                      <a:endParaRPr lang="en-US" dirty="0"/>
                    </a:p>
                  </a:txBody>
                  <a:tcPr>
                    <a:solidFill>
                      <a:schemeClr val="accent1"/>
                    </a:solidFill>
                  </a:tcPr>
                </a:tc>
                <a:extLst>
                  <a:ext uri="{0D108BD9-81ED-4DB2-BD59-A6C34878D82A}">
                    <a16:rowId xmlns:a16="http://schemas.microsoft.com/office/drawing/2014/main" val="3190792292"/>
                  </a:ext>
                </a:extLst>
              </a:tr>
              <a:tr h="368243">
                <a:tc vMerge="1">
                  <a:txBody>
                    <a:bodyPr/>
                    <a:lstStyle/>
                    <a:p>
                      <a:endParaRPr lang="en-US" dirty="0"/>
                    </a:p>
                  </a:txBody>
                  <a:tcPr>
                    <a:solidFill>
                      <a:schemeClr val="accent1"/>
                    </a:solidFill>
                  </a:tcPr>
                </a:tc>
                <a:tc vMerge="1">
                  <a:txBody>
                    <a:bodyPr/>
                    <a:lstStyle/>
                    <a:p>
                      <a:endParaRPr lang="en-US" dirty="0"/>
                    </a:p>
                  </a:txBody>
                  <a:tcPr>
                    <a:solidFill>
                      <a:schemeClr val="accent1"/>
                    </a:solidFill>
                  </a:tcPr>
                </a:tc>
                <a:tc>
                  <a:txBody>
                    <a:bodyPr/>
                    <a:lstStyle/>
                    <a:p>
                      <a:pPr algn="ctr"/>
                      <a:r>
                        <a:rPr lang="en-US" b="1" dirty="0">
                          <a:solidFill>
                            <a:schemeClr val="tx1"/>
                          </a:solidFill>
                        </a:rPr>
                        <a:t>Democrats</a:t>
                      </a:r>
                    </a:p>
                  </a:txBody>
                  <a:tcPr anchor="ctr">
                    <a:lnL w="381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a:r>
                        <a:rPr lang="en-US" b="1" dirty="0">
                          <a:solidFill>
                            <a:schemeClr val="tx1"/>
                          </a:solidFill>
                        </a:rPr>
                        <a:t>Independents</a:t>
                      </a:r>
                    </a:p>
                  </a:txBody>
                  <a:tcPr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a:r>
                        <a:rPr lang="en-US" b="1" dirty="0">
                          <a:solidFill>
                            <a:schemeClr val="tx1"/>
                          </a:solidFill>
                        </a:rPr>
                        <a:t>Republicans</a:t>
                      </a:r>
                    </a:p>
                  </a:txBody>
                  <a:tcPr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792830917"/>
                  </a:ext>
                </a:extLst>
              </a:tr>
              <a:tr h="280978">
                <a:tc>
                  <a:txBody>
                    <a:bodyPr/>
                    <a:lstStyle/>
                    <a:p>
                      <a:pPr algn="ctr" fontAlgn="b"/>
                      <a:r>
                        <a:rPr lang="en-US" sz="1800" b="0" i="0" u="none" strike="noStrike" dirty="0">
                          <a:solidFill>
                            <a:srgbClr val="000000"/>
                          </a:solidFill>
                          <a:effectLst/>
                          <a:latin typeface="+mj-lt"/>
                        </a:rPr>
                        <a:t>Quality/Safety</a:t>
                      </a:r>
                    </a:p>
                  </a:txBody>
                  <a:tcPr marL="4763" marR="4763" marT="4763" marB="0" anchor="ctr"/>
                </a:tc>
                <a:tc>
                  <a:txBody>
                    <a:bodyPr/>
                    <a:lstStyle/>
                    <a:p>
                      <a:pPr algn="ctr" fontAlgn="ctr"/>
                      <a:r>
                        <a:rPr lang="en-US" sz="1800" b="1" i="0" u="none" strike="noStrike" dirty="0">
                          <a:solidFill>
                            <a:srgbClr val="000000"/>
                          </a:solidFill>
                          <a:effectLst/>
                          <a:latin typeface="+mj-lt"/>
                          <a:ea typeface="Arial" panose="020B0604020202020204" pitchFamily="34" charset="0"/>
                        </a:rPr>
                        <a:t>54%</a:t>
                      </a:r>
                      <a:endParaRPr lang="en-US" sz="1800" b="1" i="0" u="none" strike="noStrike" dirty="0">
                        <a:solidFill>
                          <a:srgbClr val="000000"/>
                        </a:solidFill>
                        <a:effectLst/>
                        <a:latin typeface="+mj-lt"/>
                      </a:endParaRP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ea typeface="Arial" panose="020B0604020202020204" pitchFamily="34" charset="0"/>
                        </a:rPr>
                        <a:t>64%</a:t>
                      </a:r>
                      <a:endParaRPr lang="en-US" sz="1800" b="0" i="0" u="none" strike="noStrike">
                        <a:solidFill>
                          <a:srgbClr val="000000"/>
                        </a:solidFill>
                        <a:effectLst/>
                        <a:latin typeface="+mj-lt"/>
                      </a:endParaRPr>
                    </a:p>
                  </a:txBody>
                  <a:tcPr marL="4763" marR="4763" marT="4763" marB="0" anchor="ctr">
                    <a:lnL w="38100" cap="flat" cmpd="sng" algn="ctr">
                      <a:solidFill>
                        <a:schemeClr val="accent3"/>
                      </a:solidFill>
                      <a:prstDash val="solid"/>
                      <a:round/>
                      <a:headEnd type="none" w="med" len="med"/>
                      <a:tailEnd type="none" w="med" len="med"/>
                    </a:lnL>
                    <a:lnT w="38100" cap="flat" cmpd="sng" algn="ctr">
                      <a:solidFill>
                        <a:schemeClr val="accent3"/>
                      </a:solidFill>
                      <a:prstDash val="solid"/>
                      <a:round/>
                      <a:headEnd type="none" w="med" len="med"/>
                      <a:tailEnd type="none" w="med" len="med"/>
                    </a:lnT>
                  </a:tcPr>
                </a:tc>
                <a:tc>
                  <a:txBody>
                    <a:bodyPr/>
                    <a:lstStyle/>
                    <a:p>
                      <a:pPr algn="ctr" fontAlgn="ctr"/>
                      <a:r>
                        <a:rPr lang="en-US" sz="1800" b="0" i="0" u="none" strike="noStrike">
                          <a:solidFill>
                            <a:srgbClr val="000000"/>
                          </a:solidFill>
                          <a:effectLst/>
                          <a:latin typeface="+mj-lt"/>
                          <a:ea typeface="Arial" panose="020B0604020202020204" pitchFamily="34" charset="0"/>
                        </a:rPr>
                        <a:t>52%</a:t>
                      </a:r>
                      <a:endParaRPr lang="en-US" sz="18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ctr"/>
                      <a:r>
                        <a:rPr lang="en-US" sz="1800" b="0" i="0" u="none" strike="noStrike">
                          <a:solidFill>
                            <a:srgbClr val="000000"/>
                          </a:solidFill>
                          <a:effectLst/>
                          <a:latin typeface="+mj-lt"/>
                          <a:ea typeface="Arial" panose="020B0604020202020204" pitchFamily="34" charset="0"/>
                        </a:rPr>
                        <a:t>35%</a:t>
                      </a:r>
                      <a:endParaRPr lang="en-US" sz="18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1963344676"/>
                  </a:ext>
                </a:extLst>
              </a:tr>
              <a:tr h="280978">
                <a:tc>
                  <a:txBody>
                    <a:bodyPr/>
                    <a:lstStyle/>
                    <a:p>
                      <a:pPr algn="ctr" fontAlgn="b"/>
                      <a:r>
                        <a:rPr lang="en-US" sz="1800" b="0" i="0" u="none" strike="noStrike">
                          <a:solidFill>
                            <a:srgbClr val="000000"/>
                          </a:solidFill>
                          <a:effectLst/>
                          <a:latin typeface="+mj-lt"/>
                        </a:rPr>
                        <a:t>Brain Development</a:t>
                      </a:r>
                    </a:p>
                  </a:txBody>
                  <a:tcPr marL="4763" marR="4763" marT="4763" marB="0" anchor="ctr"/>
                </a:tc>
                <a:tc>
                  <a:txBody>
                    <a:bodyPr/>
                    <a:lstStyle/>
                    <a:p>
                      <a:pPr algn="ctr" fontAlgn="ctr"/>
                      <a:r>
                        <a:rPr lang="en-US" sz="1800" b="1" i="0" u="none" strike="noStrike">
                          <a:solidFill>
                            <a:srgbClr val="000000"/>
                          </a:solidFill>
                          <a:effectLst/>
                          <a:latin typeface="+mj-lt"/>
                          <a:ea typeface="Arial" panose="020B0604020202020204" pitchFamily="34" charset="0"/>
                        </a:rPr>
                        <a:t>53%</a:t>
                      </a:r>
                      <a:endParaRPr lang="en-US" sz="1800" b="1" i="0" u="none" strike="noStrike">
                        <a:solidFill>
                          <a:srgbClr val="000000"/>
                        </a:solidFill>
                        <a:effectLst/>
                        <a:latin typeface="+mj-lt"/>
                      </a:endParaRP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70%</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45%</a:t>
                      </a:r>
                    </a:p>
                  </a:txBody>
                  <a:tcPr marL="4763" marR="4763" marT="4763" marB="0" anchor="ctr"/>
                </a:tc>
                <a:tc>
                  <a:txBody>
                    <a:bodyPr/>
                    <a:lstStyle/>
                    <a:p>
                      <a:pPr algn="ctr" fontAlgn="ctr"/>
                      <a:r>
                        <a:rPr lang="en-US" sz="1800" b="0" i="0" u="none" strike="noStrike">
                          <a:solidFill>
                            <a:srgbClr val="000000"/>
                          </a:solidFill>
                          <a:effectLst/>
                          <a:latin typeface="+mj-lt"/>
                        </a:rPr>
                        <a:t>32%</a:t>
                      </a:r>
                    </a:p>
                  </a:txBody>
                  <a:tcPr marL="4763" marR="4763" marT="4763" marB="0" anchor="ctr"/>
                </a:tc>
                <a:extLst>
                  <a:ext uri="{0D108BD9-81ED-4DB2-BD59-A6C34878D82A}">
                    <a16:rowId xmlns:a16="http://schemas.microsoft.com/office/drawing/2014/main" val="119383811"/>
                  </a:ext>
                </a:extLst>
              </a:tr>
              <a:tr h="280978">
                <a:tc>
                  <a:txBody>
                    <a:bodyPr/>
                    <a:lstStyle/>
                    <a:p>
                      <a:pPr algn="ctr" fontAlgn="b"/>
                      <a:r>
                        <a:rPr lang="en-US" sz="1800" b="0" i="0" u="none" strike="noStrike" dirty="0">
                          <a:solidFill>
                            <a:srgbClr val="000000"/>
                          </a:solidFill>
                          <a:effectLst/>
                          <a:latin typeface="+mj-lt"/>
                        </a:rPr>
                        <a:t>Keep Kids Off Streets</a:t>
                      </a:r>
                    </a:p>
                  </a:txBody>
                  <a:tcPr marL="4763" marR="4763" marT="4763" marB="0" anchor="ctr"/>
                </a:tc>
                <a:tc>
                  <a:txBody>
                    <a:bodyPr/>
                    <a:lstStyle/>
                    <a:p>
                      <a:pPr algn="ctr" fontAlgn="ctr"/>
                      <a:r>
                        <a:rPr lang="en-US" sz="1800" b="1" i="0" u="none" strike="noStrike" dirty="0">
                          <a:solidFill>
                            <a:srgbClr val="000000"/>
                          </a:solidFill>
                          <a:effectLst/>
                          <a:latin typeface="+mj-lt"/>
                        </a:rPr>
                        <a:t>53%</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68%</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44%</a:t>
                      </a:r>
                    </a:p>
                  </a:txBody>
                  <a:tcPr marL="4763" marR="4763" marT="4763" marB="0" anchor="ctr"/>
                </a:tc>
                <a:tc>
                  <a:txBody>
                    <a:bodyPr/>
                    <a:lstStyle/>
                    <a:p>
                      <a:pPr algn="ctr" fontAlgn="ctr"/>
                      <a:r>
                        <a:rPr lang="en-US" sz="1800" b="0" i="0" u="none" strike="noStrike">
                          <a:solidFill>
                            <a:srgbClr val="000000"/>
                          </a:solidFill>
                          <a:effectLst/>
                          <a:latin typeface="+mj-lt"/>
                        </a:rPr>
                        <a:t>33%</a:t>
                      </a:r>
                    </a:p>
                  </a:txBody>
                  <a:tcPr marL="4763" marR="4763" marT="4763" marB="0" anchor="ctr"/>
                </a:tc>
                <a:extLst>
                  <a:ext uri="{0D108BD9-81ED-4DB2-BD59-A6C34878D82A}">
                    <a16:rowId xmlns:a16="http://schemas.microsoft.com/office/drawing/2014/main" val="71043844"/>
                  </a:ext>
                </a:extLst>
              </a:tr>
              <a:tr h="280978">
                <a:tc>
                  <a:txBody>
                    <a:bodyPr/>
                    <a:lstStyle/>
                    <a:p>
                      <a:pPr algn="ctr" fontAlgn="b"/>
                      <a:r>
                        <a:rPr lang="en-US" sz="1800" b="0" i="0" u="none" strike="noStrike">
                          <a:solidFill>
                            <a:srgbClr val="000000"/>
                          </a:solidFill>
                          <a:effectLst/>
                          <a:latin typeface="+mj-lt"/>
                        </a:rPr>
                        <a:t>Homeless</a:t>
                      </a:r>
                    </a:p>
                  </a:txBody>
                  <a:tcPr marL="4763" marR="4763" marT="4763" marB="0" anchor="ctr"/>
                </a:tc>
                <a:tc>
                  <a:txBody>
                    <a:bodyPr/>
                    <a:lstStyle/>
                    <a:p>
                      <a:pPr algn="ctr" fontAlgn="ctr"/>
                      <a:r>
                        <a:rPr lang="en-US" sz="1800" b="1" i="0" u="none" strike="noStrike">
                          <a:solidFill>
                            <a:srgbClr val="000000"/>
                          </a:solidFill>
                          <a:effectLst/>
                          <a:latin typeface="+mj-lt"/>
                        </a:rPr>
                        <a:t>53%</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70%</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43%</a:t>
                      </a:r>
                    </a:p>
                  </a:txBody>
                  <a:tcPr marL="4763" marR="4763" marT="4763" marB="0" anchor="ctr"/>
                </a:tc>
                <a:tc>
                  <a:txBody>
                    <a:bodyPr/>
                    <a:lstStyle/>
                    <a:p>
                      <a:pPr algn="ctr" fontAlgn="ctr"/>
                      <a:r>
                        <a:rPr lang="en-US" sz="1800" b="0" i="0" u="none" strike="noStrike">
                          <a:solidFill>
                            <a:srgbClr val="000000"/>
                          </a:solidFill>
                          <a:effectLst/>
                          <a:latin typeface="+mj-lt"/>
                        </a:rPr>
                        <a:t>31%</a:t>
                      </a:r>
                    </a:p>
                  </a:txBody>
                  <a:tcPr marL="4763" marR="4763" marT="4763" marB="0" anchor="ctr"/>
                </a:tc>
                <a:extLst>
                  <a:ext uri="{0D108BD9-81ED-4DB2-BD59-A6C34878D82A}">
                    <a16:rowId xmlns:a16="http://schemas.microsoft.com/office/drawing/2014/main" val="3035468995"/>
                  </a:ext>
                </a:extLst>
              </a:tr>
              <a:tr h="280978">
                <a:tc>
                  <a:txBody>
                    <a:bodyPr/>
                    <a:lstStyle/>
                    <a:p>
                      <a:pPr algn="ctr" fontAlgn="b"/>
                      <a:r>
                        <a:rPr lang="en-US" sz="1800" b="0" i="0" u="none" strike="noStrike">
                          <a:solidFill>
                            <a:srgbClr val="000000"/>
                          </a:solidFill>
                          <a:effectLst/>
                          <a:latin typeface="+mj-lt"/>
                        </a:rPr>
                        <a:t>Parents</a:t>
                      </a:r>
                    </a:p>
                  </a:txBody>
                  <a:tcPr marL="4763" marR="4763" marT="4763" marB="0" anchor="ctr"/>
                </a:tc>
                <a:tc>
                  <a:txBody>
                    <a:bodyPr/>
                    <a:lstStyle/>
                    <a:p>
                      <a:pPr algn="ctr" fontAlgn="ctr"/>
                      <a:r>
                        <a:rPr lang="en-US" sz="1800" b="1" i="0" u="none" strike="noStrike">
                          <a:solidFill>
                            <a:srgbClr val="000000"/>
                          </a:solidFill>
                          <a:effectLst/>
                          <a:latin typeface="+mj-lt"/>
                        </a:rPr>
                        <a:t>50%</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54%</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46%</a:t>
                      </a:r>
                    </a:p>
                  </a:txBody>
                  <a:tcPr marL="4763" marR="4763" marT="4763" marB="0" anchor="ctr"/>
                </a:tc>
                <a:tc>
                  <a:txBody>
                    <a:bodyPr/>
                    <a:lstStyle/>
                    <a:p>
                      <a:pPr algn="ctr" fontAlgn="ctr"/>
                      <a:r>
                        <a:rPr lang="en-US" sz="1800" b="0" i="0" u="none" strike="noStrike">
                          <a:solidFill>
                            <a:srgbClr val="000000"/>
                          </a:solidFill>
                          <a:effectLst/>
                          <a:latin typeface="+mj-lt"/>
                        </a:rPr>
                        <a:t>44%</a:t>
                      </a:r>
                    </a:p>
                  </a:txBody>
                  <a:tcPr marL="4763" marR="4763" marT="4763" marB="0" anchor="ctr"/>
                </a:tc>
                <a:extLst>
                  <a:ext uri="{0D108BD9-81ED-4DB2-BD59-A6C34878D82A}">
                    <a16:rowId xmlns:a16="http://schemas.microsoft.com/office/drawing/2014/main" val="4064796136"/>
                  </a:ext>
                </a:extLst>
              </a:tr>
              <a:tr h="280978">
                <a:tc>
                  <a:txBody>
                    <a:bodyPr/>
                    <a:lstStyle/>
                    <a:p>
                      <a:pPr algn="ctr" fontAlgn="b"/>
                      <a:r>
                        <a:rPr lang="en-US" sz="1800" b="0" i="0" u="none" strike="noStrike">
                          <a:solidFill>
                            <a:srgbClr val="000000"/>
                          </a:solidFill>
                          <a:effectLst/>
                          <a:latin typeface="+mj-lt"/>
                        </a:rPr>
                        <a:t>Equity</a:t>
                      </a:r>
                    </a:p>
                  </a:txBody>
                  <a:tcPr marL="4763" marR="4763" marT="4763" marB="0" anchor="ctr"/>
                </a:tc>
                <a:tc>
                  <a:txBody>
                    <a:bodyPr/>
                    <a:lstStyle/>
                    <a:p>
                      <a:pPr algn="ctr" fontAlgn="ctr"/>
                      <a:r>
                        <a:rPr lang="en-US" sz="1800" b="1" i="0" u="none" strike="noStrike">
                          <a:solidFill>
                            <a:srgbClr val="000000"/>
                          </a:solidFill>
                          <a:effectLst/>
                          <a:latin typeface="+mj-lt"/>
                        </a:rPr>
                        <a:t>49%</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65%</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43%</a:t>
                      </a:r>
                    </a:p>
                  </a:txBody>
                  <a:tcPr marL="4763" marR="4763" marT="4763" marB="0" anchor="ctr"/>
                </a:tc>
                <a:tc>
                  <a:txBody>
                    <a:bodyPr/>
                    <a:lstStyle/>
                    <a:p>
                      <a:pPr algn="ctr" fontAlgn="ctr"/>
                      <a:r>
                        <a:rPr lang="en-US" sz="1800" b="0" i="0" u="none" strike="noStrike">
                          <a:solidFill>
                            <a:srgbClr val="000000"/>
                          </a:solidFill>
                          <a:effectLst/>
                          <a:latin typeface="+mj-lt"/>
                        </a:rPr>
                        <a:t>24%</a:t>
                      </a:r>
                    </a:p>
                  </a:txBody>
                  <a:tcPr marL="4763" marR="4763" marT="4763" marB="0" anchor="ctr"/>
                </a:tc>
                <a:extLst>
                  <a:ext uri="{0D108BD9-81ED-4DB2-BD59-A6C34878D82A}">
                    <a16:rowId xmlns:a16="http://schemas.microsoft.com/office/drawing/2014/main" val="3979954370"/>
                  </a:ext>
                </a:extLst>
              </a:tr>
              <a:tr h="280978">
                <a:tc>
                  <a:txBody>
                    <a:bodyPr/>
                    <a:lstStyle/>
                    <a:p>
                      <a:pPr algn="ctr" fontAlgn="b"/>
                      <a:r>
                        <a:rPr lang="en-US" sz="1800" b="0" i="0" u="none" strike="noStrike">
                          <a:solidFill>
                            <a:srgbClr val="000000"/>
                          </a:solidFill>
                          <a:effectLst/>
                          <a:latin typeface="+mj-lt"/>
                        </a:rPr>
                        <a:t>Low Wages</a:t>
                      </a:r>
                    </a:p>
                  </a:txBody>
                  <a:tcPr marL="4763" marR="4763" marT="4763" marB="0" anchor="ctr"/>
                </a:tc>
                <a:tc>
                  <a:txBody>
                    <a:bodyPr/>
                    <a:lstStyle/>
                    <a:p>
                      <a:pPr algn="ctr" fontAlgn="ctr"/>
                      <a:r>
                        <a:rPr lang="en-US" sz="1800" b="1" i="0" u="none" strike="noStrike">
                          <a:solidFill>
                            <a:srgbClr val="000000"/>
                          </a:solidFill>
                          <a:effectLst/>
                          <a:latin typeface="+mj-lt"/>
                        </a:rPr>
                        <a:t>49%</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68%</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45%</a:t>
                      </a:r>
                    </a:p>
                  </a:txBody>
                  <a:tcPr marL="4763" marR="4763" marT="4763" marB="0" anchor="ctr"/>
                </a:tc>
                <a:tc>
                  <a:txBody>
                    <a:bodyPr/>
                    <a:lstStyle/>
                    <a:p>
                      <a:pPr algn="ctr" fontAlgn="ctr"/>
                      <a:r>
                        <a:rPr lang="en-US" sz="1800" b="0" i="0" u="none" strike="noStrike">
                          <a:solidFill>
                            <a:srgbClr val="000000"/>
                          </a:solidFill>
                          <a:effectLst/>
                          <a:latin typeface="+mj-lt"/>
                        </a:rPr>
                        <a:t>19%</a:t>
                      </a:r>
                    </a:p>
                  </a:txBody>
                  <a:tcPr marL="4763" marR="4763" marT="4763" marB="0" anchor="ctr"/>
                </a:tc>
                <a:extLst>
                  <a:ext uri="{0D108BD9-81ED-4DB2-BD59-A6C34878D82A}">
                    <a16:rowId xmlns:a16="http://schemas.microsoft.com/office/drawing/2014/main" val="2741355948"/>
                  </a:ext>
                </a:extLst>
              </a:tr>
              <a:tr h="280978">
                <a:tc>
                  <a:txBody>
                    <a:bodyPr/>
                    <a:lstStyle/>
                    <a:p>
                      <a:pPr algn="ctr" fontAlgn="b"/>
                      <a:r>
                        <a:rPr lang="en-US" sz="1800" b="0" i="0" u="none" strike="noStrike">
                          <a:solidFill>
                            <a:srgbClr val="000000"/>
                          </a:solidFill>
                          <a:effectLst/>
                          <a:latin typeface="+mj-lt"/>
                        </a:rPr>
                        <a:t>Essential Workers</a:t>
                      </a:r>
                    </a:p>
                  </a:txBody>
                  <a:tcPr marL="4763" marR="4763" marT="4763" marB="0" anchor="ctr"/>
                </a:tc>
                <a:tc>
                  <a:txBody>
                    <a:bodyPr/>
                    <a:lstStyle/>
                    <a:p>
                      <a:pPr algn="ctr" fontAlgn="ctr"/>
                      <a:r>
                        <a:rPr lang="en-US" sz="1800" b="1" i="0" u="none" strike="noStrike">
                          <a:solidFill>
                            <a:srgbClr val="000000"/>
                          </a:solidFill>
                          <a:effectLst/>
                          <a:latin typeface="+mj-lt"/>
                        </a:rPr>
                        <a:t>48%</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65%</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42%</a:t>
                      </a:r>
                    </a:p>
                  </a:txBody>
                  <a:tcPr marL="4763" marR="4763" marT="4763" marB="0" anchor="ctr"/>
                </a:tc>
                <a:tc>
                  <a:txBody>
                    <a:bodyPr/>
                    <a:lstStyle/>
                    <a:p>
                      <a:pPr algn="ctr" fontAlgn="ctr"/>
                      <a:r>
                        <a:rPr lang="en-US" sz="1800" b="0" i="0" u="none" strike="noStrike">
                          <a:solidFill>
                            <a:srgbClr val="000000"/>
                          </a:solidFill>
                          <a:effectLst/>
                          <a:latin typeface="+mj-lt"/>
                        </a:rPr>
                        <a:t>22%</a:t>
                      </a:r>
                    </a:p>
                  </a:txBody>
                  <a:tcPr marL="4763" marR="4763" marT="4763" marB="0" anchor="ctr"/>
                </a:tc>
                <a:extLst>
                  <a:ext uri="{0D108BD9-81ED-4DB2-BD59-A6C34878D82A}">
                    <a16:rowId xmlns:a16="http://schemas.microsoft.com/office/drawing/2014/main" val="4246048080"/>
                  </a:ext>
                </a:extLst>
              </a:tr>
              <a:tr h="280978">
                <a:tc>
                  <a:txBody>
                    <a:bodyPr/>
                    <a:lstStyle/>
                    <a:p>
                      <a:pPr algn="ctr" fontAlgn="b"/>
                      <a:r>
                        <a:rPr lang="en-US" sz="1800" b="0" i="0" u="none" strike="noStrike">
                          <a:solidFill>
                            <a:srgbClr val="000000"/>
                          </a:solidFill>
                          <a:effectLst/>
                          <a:latin typeface="+mj-lt"/>
                        </a:rPr>
                        <a:t>School Readiness</a:t>
                      </a:r>
                    </a:p>
                  </a:txBody>
                  <a:tcPr marL="4763" marR="4763" marT="4763" marB="0" anchor="ctr"/>
                </a:tc>
                <a:tc>
                  <a:txBody>
                    <a:bodyPr/>
                    <a:lstStyle/>
                    <a:p>
                      <a:pPr algn="ctr" fontAlgn="ctr"/>
                      <a:r>
                        <a:rPr lang="en-US" sz="1800" b="1" i="0" u="none" strike="noStrike" dirty="0">
                          <a:solidFill>
                            <a:srgbClr val="000000"/>
                          </a:solidFill>
                          <a:effectLst/>
                          <a:latin typeface="+mj-lt"/>
                        </a:rPr>
                        <a:t>46%</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60%</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37%</a:t>
                      </a:r>
                    </a:p>
                  </a:txBody>
                  <a:tcPr marL="4763" marR="4763" marT="4763" marB="0" anchor="ctr"/>
                </a:tc>
                <a:tc>
                  <a:txBody>
                    <a:bodyPr/>
                    <a:lstStyle/>
                    <a:p>
                      <a:pPr algn="ctr" fontAlgn="ctr"/>
                      <a:r>
                        <a:rPr lang="en-US" sz="1800" b="0" i="0" u="none" strike="noStrike">
                          <a:solidFill>
                            <a:srgbClr val="000000"/>
                          </a:solidFill>
                          <a:effectLst/>
                          <a:latin typeface="+mj-lt"/>
                        </a:rPr>
                        <a:t>29%</a:t>
                      </a:r>
                    </a:p>
                  </a:txBody>
                  <a:tcPr marL="4763" marR="4763" marT="4763" marB="0" anchor="ctr"/>
                </a:tc>
                <a:extLst>
                  <a:ext uri="{0D108BD9-81ED-4DB2-BD59-A6C34878D82A}">
                    <a16:rowId xmlns:a16="http://schemas.microsoft.com/office/drawing/2014/main" val="873374224"/>
                  </a:ext>
                </a:extLst>
              </a:tr>
              <a:tr h="280978">
                <a:tc>
                  <a:txBody>
                    <a:bodyPr/>
                    <a:lstStyle/>
                    <a:p>
                      <a:pPr algn="ctr" fontAlgn="b"/>
                      <a:r>
                        <a:rPr lang="en-US" sz="1800" b="0" i="0" u="none" strike="noStrike">
                          <a:solidFill>
                            <a:srgbClr val="000000"/>
                          </a:solidFill>
                          <a:effectLst/>
                          <a:latin typeface="+mj-lt"/>
                        </a:rPr>
                        <a:t>Smart Investment</a:t>
                      </a:r>
                    </a:p>
                  </a:txBody>
                  <a:tcPr marL="4763" marR="4763" marT="4763" marB="0" anchor="ctr"/>
                </a:tc>
                <a:tc>
                  <a:txBody>
                    <a:bodyPr/>
                    <a:lstStyle/>
                    <a:p>
                      <a:pPr algn="ctr" fontAlgn="ctr"/>
                      <a:r>
                        <a:rPr lang="en-US" sz="1800" b="1" i="0" u="none" strike="noStrike">
                          <a:solidFill>
                            <a:srgbClr val="000000"/>
                          </a:solidFill>
                          <a:effectLst/>
                          <a:latin typeface="+mj-lt"/>
                        </a:rPr>
                        <a:t>46%</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dirty="0">
                          <a:solidFill>
                            <a:srgbClr val="000000"/>
                          </a:solidFill>
                          <a:effectLst/>
                          <a:latin typeface="+mj-lt"/>
                        </a:rPr>
                        <a:t>63%</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39%</a:t>
                      </a:r>
                    </a:p>
                  </a:txBody>
                  <a:tcPr marL="4763" marR="4763" marT="4763" marB="0" anchor="ctr"/>
                </a:tc>
                <a:tc>
                  <a:txBody>
                    <a:bodyPr/>
                    <a:lstStyle/>
                    <a:p>
                      <a:pPr algn="ctr" fontAlgn="ctr"/>
                      <a:r>
                        <a:rPr lang="en-US" sz="1800" b="0" i="0" u="none" strike="noStrike">
                          <a:solidFill>
                            <a:srgbClr val="000000"/>
                          </a:solidFill>
                          <a:effectLst/>
                          <a:latin typeface="+mj-lt"/>
                        </a:rPr>
                        <a:t>24%</a:t>
                      </a:r>
                    </a:p>
                  </a:txBody>
                  <a:tcPr marL="4763" marR="4763" marT="4763" marB="0" anchor="ctr"/>
                </a:tc>
                <a:extLst>
                  <a:ext uri="{0D108BD9-81ED-4DB2-BD59-A6C34878D82A}">
                    <a16:rowId xmlns:a16="http://schemas.microsoft.com/office/drawing/2014/main" val="3199046777"/>
                  </a:ext>
                </a:extLst>
              </a:tr>
              <a:tr h="280978">
                <a:tc>
                  <a:txBody>
                    <a:bodyPr/>
                    <a:lstStyle/>
                    <a:p>
                      <a:pPr algn="ctr" fontAlgn="b"/>
                      <a:r>
                        <a:rPr lang="en-US" sz="1800" b="0" i="0" u="none" strike="noStrike">
                          <a:solidFill>
                            <a:srgbClr val="000000"/>
                          </a:solidFill>
                          <a:effectLst/>
                          <a:latin typeface="+mj-lt"/>
                        </a:rPr>
                        <a:t>Mental Health</a:t>
                      </a:r>
                    </a:p>
                  </a:txBody>
                  <a:tcPr marL="4763" marR="4763" marT="4763" marB="0" anchor="ctr"/>
                </a:tc>
                <a:tc>
                  <a:txBody>
                    <a:bodyPr/>
                    <a:lstStyle/>
                    <a:p>
                      <a:pPr algn="ctr" fontAlgn="ctr"/>
                      <a:r>
                        <a:rPr lang="en-US" sz="1800" b="1" i="0" u="none" strike="noStrike" dirty="0">
                          <a:solidFill>
                            <a:srgbClr val="000000"/>
                          </a:solidFill>
                          <a:effectLst/>
                          <a:latin typeface="+mj-lt"/>
                        </a:rPr>
                        <a:t>43%</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58%</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34%</a:t>
                      </a:r>
                    </a:p>
                  </a:txBody>
                  <a:tcPr marL="4763" marR="4763" marT="4763" marB="0" anchor="ctr"/>
                </a:tc>
                <a:tc>
                  <a:txBody>
                    <a:bodyPr/>
                    <a:lstStyle/>
                    <a:p>
                      <a:pPr algn="ctr" fontAlgn="ctr"/>
                      <a:r>
                        <a:rPr lang="en-US" sz="1800" b="0" i="0" u="none" strike="noStrike">
                          <a:solidFill>
                            <a:srgbClr val="000000"/>
                          </a:solidFill>
                          <a:effectLst/>
                          <a:latin typeface="+mj-lt"/>
                        </a:rPr>
                        <a:t>27%</a:t>
                      </a:r>
                    </a:p>
                  </a:txBody>
                  <a:tcPr marL="4763" marR="4763" marT="4763" marB="0" anchor="ctr"/>
                </a:tc>
                <a:extLst>
                  <a:ext uri="{0D108BD9-81ED-4DB2-BD59-A6C34878D82A}">
                    <a16:rowId xmlns:a16="http://schemas.microsoft.com/office/drawing/2014/main" val="3662285353"/>
                  </a:ext>
                </a:extLst>
              </a:tr>
              <a:tr h="280978">
                <a:tc>
                  <a:txBody>
                    <a:bodyPr/>
                    <a:lstStyle/>
                    <a:p>
                      <a:pPr algn="ctr" fontAlgn="b"/>
                      <a:r>
                        <a:rPr lang="en-US" sz="1800" b="0" i="0" u="none" strike="noStrike">
                          <a:solidFill>
                            <a:srgbClr val="000000"/>
                          </a:solidFill>
                          <a:effectLst/>
                          <a:latin typeface="+mj-lt"/>
                        </a:rPr>
                        <a:t>Workforce/Economy</a:t>
                      </a:r>
                    </a:p>
                  </a:txBody>
                  <a:tcPr marL="4763" marR="4763" marT="4763" marB="0" anchor="ctr"/>
                </a:tc>
                <a:tc>
                  <a:txBody>
                    <a:bodyPr/>
                    <a:lstStyle/>
                    <a:p>
                      <a:pPr algn="ctr" fontAlgn="ctr"/>
                      <a:r>
                        <a:rPr lang="en-US" sz="1800" b="1" i="0" u="none" strike="noStrike">
                          <a:solidFill>
                            <a:srgbClr val="000000"/>
                          </a:solidFill>
                          <a:effectLst/>
                          <a:latin typeface="+mj-lt"/>
                        </a:rPr>
                        <a:t>40%</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50%</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38%</a:t>
                      </a:r>
                    </a:p>
                  </a:txBody>
                  <a:tcPr marL="4763" marR="4763" marT="4763" marB="0" anchor="ctr"/>
                </a:tc>
                <a:tc>
                  <a:txBody>
                    <a:bodyPr/>
                    <a:lstStyle/>
                    <a:p>
                      <a:pPr algn="ctr" fontAlgn="ctr"/>
                      <a:r>
                        <a:rPr lang="en-US" sz="1800" b="0" i="0" u="none" strike="noStrike">
                          <a:solidFill>
                            <a:srgbClr val="000000"/>
                          </a:solidFill>
                          <a:effectLst/>
                          <a:latin typeface="+mj-lt"/>
                        </a:rPr>
                        <a:t>25%</a:t>
                      </a:r>
                    </a:p>
                  </a:txBody>
                  <a:tcPr marL="4763" marR="4763" marT="4763" marB="0" anchor="ctr"/>
                </a:tc>
                <a:extLst>
                  <a:ext uri="{0D108BD9-81ED-4DB2-BD59-A6C34878D82A}">
                    <a16:rowId xmlns:a16="http://schemas.microsoft.com/office/drawing/2014/main" val="630459180"/>
                  </a:ext>
                </a:extLst>
              </a:tr>
              <a:tr h="280978">
                <a:tc>
                  <a:txBody>
                    <a:bodyPr/>
                    <a:lstStyle/>
                    <a:p>
                      <a:pPr algn="ctr" fontAlgn="b"/>
                      <a:r>
                        <a:rPr lang="en-US" sz="1800" b="0" i="0" u="none" strike="noStrike">
                          <a:solidFill>
                            <a:srgbClr val="000000"/>
                          </a:solidFill>
                          <a:effectLst/>
                          <a:latin typeface="+mj-lt"/>
                        </a:rPr>
                        <a:t>Vulnerable Youth</a:t>
                      </a:r>
                    </a:p>
                  </a:txBody>
                  <a:tcPr marL="4763" marR="4763" marT="4763" marB="0" anchor="ctr"/>
                </a:tc>
                <a:tc>
                  <a:txBody>
                    <a:bodyPr/>
                    <a:lstStyle/>
                    <a:p>
                      <a:pPr algn="ctr" fontAlgn="ctr"/>
                      <a:r>
                        <a:rPr lang="en-US" sz="1800" b="1" i="0" u="none" strike="noStrike" dirty="0">
                          <a:solidFill>
                            <a:srgbClr val="000000"/>
                          </a:solidFill>
                          <a:effectLst/>
                          <a:latin typeface="+mj-lt"/>
                        </a:rPr>
                        <a:t>33%</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45%</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34%</a:t>
                      </a:r>
                    </a:p>
                  </a:txBody>
                  <a:tcPr marL="4763" marR="4763" marT="4763" marB="0" anchor="ctr"/>
                </a:tc>
                <a:tc>
                  <a:txBody>
                    <a:bodyPr/>
                    <a:lstStyle/>
                    <a:p>
                      <a:pPr algn="ctr" fontAlgn="ctr"/>
                      <a:r>
                        <a:rPr lang="en-US" sz="1800" b="0" i="0" u="none" strike="noStrike" dirty="0">
                          <a:solidFill>
                            <a:srgbClr val="000000"/>
                          </a:solidFill>
                          <a:effectLst/>
                          <a:latin typeface="+mj-lt"/>
                        </a:rPr>
                        <a:t>9%</a:t>
                      </a:r>
                    </a:p>
                  </a:txBody>
                  <a:tcPr marL="4763" marR="4763" marT="4763" marB="0" anchor="ctr"/>
                </a:tc>
                <a:extLst>
                  <a:ext uri="{0D108BD9-81ED-4DB2-BD59-A6C34878D82A}">
                    <a16:rowId xmlns:a16="http://schemas.microsoft.com/office/drawing/2014/main" val="1448054582"/>
                  </a:ext>
                </a:extLst>
              </a:tr>
            </a:tbl>
          </a:graphicData>
        </a:graphic>
      </p:graphicFrame>
      <p:sp>
        <p:nvSpPr>
          <p:cNvPr id="5" name="TextBox 4">
            <a:extLst>
              <a:ext uri="{FF2B5EF4-FFF2-40B4-BE49-F238E27FC236}">
                <a16:creationId xmlns:a16="http://schemas.microsoft.com/office/drawing/2014/main" id="{BF4C6BD1-BAC9-4DCF-A721-FBB060FD618A}"/>
              </a:ext>
            </a:extLst>
          </p:cNvPr>
          <p:cNvSpPr txBox="1"/>
          <p:nvPr/>
        </p:nvSpPr>
        <p:spPr>
          <a:xfrm>
            <a:off x="0" y="1461834"/>
            <a:ext cx="9128760" cy="338554"/>
          </a:xfrm>
          <a:prstGeom prst="rect">
            <a:avLst/>
          </a:prstGeom>
          <a:noFill/>
        </p:spPr>
        <p:txBody>
          <a:bodyPr wrap="square" rtlCol="0">
            <a:spAutoFit/>
          </a:bodyPr>
          <a:lstStyle/>
          <a:p>
            <a:pPr algn="ctr"/>
            <a:r>
              <a:rPr lang="en-US" sz="1600" i="1" dirty="0"/>
              <a:t>Very Convincing</a:t>
            </a:r>
          </a:p>
        </p:txBody>
      </p:sp>
    </p:spTree>
    <p:extLst>
      <p:ext uri="{BB962C8B-B14F-4D97-AF65-F5344CB8AC3E}">
        <p14:creationId xmlns:p14="http://schemas.microsoft.com/office/powerpoint/2010/main" val="14184064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A7EE8BA-6626-4705-973D-E9D63A4C7BF8}"/>
              </a:ext>
            </a:extLst>
          </p:cNvPr>
          <p:cNvSpPr>
            <a:spLocks noGrp="1"/>
          </p:cNvSpPr>
          <p:nvPr>
            <p:ph type="body" sz="quarter" idx="10"/>
          </p:nvPr>
        </p:nvSpPr>
        <p:spPr/>
        <p:txBody>
          <a:bodyPr/>
          <a:lstStyle/>
          <a:p>
            <a:r>
              <a:rPr lang="en-US" dirty="0">
                <a:latin typeface="+mj-lt"/>
              </a:rPr>
              <a:t>Q13. </a:t>
            </a:r>
            <a:r>
              <a:rPr lang="en-US" dirty="0">
                <a:effectLst/>
                <a:latin typeface="+mj-lt"/>
                <a:ea typeface="Times New Roman" panose="02020603050405020304" pitchFamily="18" charset="0"/>
                <a:cs typeface="Arial" panose="020B0604020202020204" pitchFamily="34" charset="0"/>
              </a:rPr>
              <a:t>I would like to read you some statements from </a:t>
            </a:r>
            <a:r>
              <a:rPr lang="en-US" u="sng" dirty="0">
                <a:effectLst/>
                <a:latin typeface="+mj-lt"/>
                <a:ea typeface="Times New Roman" panose="02020603050405020304" pitchFamily="18" charset="0"/>
                <a:cs typeface="Arial" panose="020B0604020202020204" pitchFamily="34" charset="0"/>
              </a:rPr>
              <a:t>supporters</a:t>
            </a:r>
            <a:r>
              <a:rPr lang="en-US" dirty="0">
                <a:effectLst/>
                <a:latin typeface="+mj-lt"/>
                <a:ea typeface="Times New Roman" panose="02020603050405020304" pitchFamily="18" charset="0"/>
                <a:cs typeface="Arial" panose="020B0604020202020204" pitchFamily="34" charset="0"/>
              </a:rPr>
              <a:t> of increasing funding for programs to support children and youth.  </a:t>
            </a:r>
            <a:r>
              <a:rPr lang="en-US" dirty="0">
                <a:latin typeface="+mj-lt"/>
                <a:ea typeface="Times New Roman" panose="02020603050405020304" pitchFamily="18" charset="0"/>
                <a:cs typeface="Arial" panose="020B0604020202020204" pitchFamily="34" charset="0"/>
              </a:rPr>
              <a:t>P</a:t>
            </a:r>
            <a:r>
              <a:rPr lang="en-US" dirty="0">
                <a:effectLst/>
                <a:latin typeface="+mj-lt"/>
                <a:ea typeface="Times New Roman" panose="02020603050405020304" pitchFamily="18" charset="0"/>
                <a:cs typeface="Arial" panose="020B0604020202020204" pitchFamily="34" charset="0"/>
              </a:rPr>
              <a:t>lease tell me whether you find it very convincing, somewhat convincing, or not convincing as a reason to support the proposed such increased funding. Split Sample</a:t>
            </a:r>
            <a:endParaRPr lang="en-US" dirty="0">
              <a:latin typeface="+mj-lt"/>
            </a:endParaRPr>
          </a:p>
        </p:txBody>
      </p:sp>
      <p:graphicFrame>
        <p:nvGraphicFramePr>
          <p:cNvPr id="4" name="Table 4">
            <a:extLst>
              <a:ext uri="{FF2B5EF4-FFF2-40B4-BE49-F238E27FC236}">
                <a16:creationId xmlns:a16="http://schemas.microsoft.com/office/drawing/2014/main" id="{3AED89E7-B8F9-4D95-94ED-0CDCFA6D6884}"/>
              </a:ext>
            </a:extLst>
          </p:cNvPr>
          <p:cNvGraphicFramePr>
            <a:graphicFrameLocks noGrp="1"/>
          </p:cNvGraphicFramePr>
          <p:nvPr>
            <p:extLst>
              <p:ext uri="{D42A27DB-BD31-4B8C-83A1-F6EECF244321}">
                <p14:modId xmlns:p14="http://schemas.microsoft.com/office/powerpoint/2010/main" val="4103091802"/>
              </p:ext>
            </p:extLst>
          </p:nvPr>
        </p:nvGraphicFramePr>
        <p:xfrm>
          <a:off x="164012" y="1444094"/>
          <a:ext cx="8815976" cy="4821562"/>
        </p:xfrm>
        <a:graphic>
          <a:graphicData uri="http://schemas.openxmlformats.org/drawingml/2006/table">
            <a:tbl>
              <a:tblPr firstRow="1" bandRow="1">
                <a:tableStyleId>{93296810-A885-4BE3-A3E7-6D5BEEA58F35}</a:tableStyleId>
              </a:tblPr>
              <a:tblGrid>
                <a:gridCol w="2468880">
                  <a:extLst>
                    <a:ext uri="{9D8B030D-6E8A-4147-A177-3AD203B41FA5}">
                      <a16:colId xmlns:a16="http://schemas.microsoft.com/office/drawing/2014/main" val="2563863929"/>
                    </a:ext>
                  </a:extLst>
                </a:gridCol>
                <a:gridCol w="1175474">
                  <a:extLst>
                    <a:ext uri="{9D8B030D-6E8A-4147-A177-3AD203B41FA5}">
                      <a16:colId xmlns:a16="http://schemas.microsoft.com/office/drawing/2014/main" val="1099831682"/>
                    </a:ext>
                  </a:extLst>
                </a:gridCol>
                <a:gridCol w="873942">
                  <a:extLst>
                    <a:ext uri="{9D8B030D-6E8A-4147-A177-3AD203B41FA5}">
                      <a16:colId xmlns:a16="http://schemas.microsoft.com/office/drawing/2014/main" val="2950452391"/>
                    </a:ext>
                  </a:extLst>
                </a:gridCol>
                <a:gridCol w="1280160">
                  <a:extLst>
                    <a:ext uri="{9D8B030D-6E8A-4147-A177-3AD203B41FA5}">
                      <a16:colId xmlns:a16="http://schemas.microsoft.com/office/drawing/2014/main" val="3380605092"/>
                    </a:ext>
                  </a:extLst>
                </a:gridCol>
                <a:gridCol w="822960">
                  <a:extLst>
                    <a:ext uri="{9D8B030D-6E8A-4147-A177-3AD203B41FA5}">
                      <a16:colId xmlns:a16="http://schemas.microsoft.com/office/drawing/2014/main" val="3750841907"/>
                    </a:ext>
                  </a:extLst>
                </a:gridCol>
                <a:gridCol w="1097280">
                  <a:extLst>
                    <a:ext uri="{9D8B030D-6E8A-4147-A177-3AD203B41FA5}">
                      <a16:colId xmlns:a16="http://schemas.microsoft.com/office/drawing/2014/main" val="971914008"/>
                    </a:ext>
                  </a:extLst>
                </a:gridCol>
                <a:gridCol w="1097280">
                  <a:extLst>
                    <a:ext uri="{9D8B030D-6E8A-4147-A177-3AD203B41FA5}">
                      <a16:colId xmlns:a16="http://schemas.microsoft.com/office/drawing/2014/main" val="1612859170"/>
                    </a:ext>
                  </a:extLst>
                </a:gridCol>
              </a:tblGrid>
              <a:tr h="193248">
                <a:tc rowSpan="2">
                  <a:txBody>
                    <a:bodyPr/>
                    <a:lstStyle/>
                    <a:p>
                      <a:pPr algn="ctr"/>
                      <a:r>
                        <a:rPr lang="en-US" dirty="0">
                          <a:solidFill>
                            <a:schemeClr val="bg1"/>
                          </a:solidFill>
                        </a:rPr>
                        <a:t>Statement</a:t>
                      </a:r>
                    </a:p>
                  </a:txBody>
                  <a:tcPr anchor="ctr">
                    <a:solidFill>
                      <a:schemeClr val="accent1"/>
                    </a:solidFill>
                  </a:tcPr>
                </a:tc>
                <a:tc rowSpan="2">
                  <a:txBody>
                    <a:bodyPr/>
                    <a:lstStyle/>
                    <a:p>
                      <a:pPr algn="ctr"/>
                      <a:r>
                        <a:rPr lang="en-US" dirty="0">
                          <a:solidFill>
                            <a:schemeClr val="bg1"/>
                          </a:solidFill>
                        </a:rPr>
                        <a:t>All </a:t>
                      </a:r>
                      <a:br>
                        <a:rPr lang="en-US" dirty="0">
                          <a:solidFill>
                            <a:schemeClr val="bg1"/>
                          </a:solidFill>
                        </a:rPr>
                      </a:br>
                      <a:r>
                        <a:rPr lang="en-US" dirty="0">
                          <a:solidFill>
                            <a:schemeClr val="bg1"/>
                          </a:solidFill>
                        </a:rPr>
                        <a:t>Voters</a:t>
                      </a:r>
                    </a:p>
                  </a:txBody>
                  <a:tcPr anchor="ctr">
                    <a:lnR w="38100" cap="flat" cmpd="sng" algn="ctr">
                      <a:solidFill>
                        <a:schemeClr val="accent3"/>
                      </a:solidFill>
                      <a:prstDash val="solid"/>
                      <a:round/>
                      <a:headEnd type="none" w="med" len="med"/>
                      <a:tailEnd type="none" w="med" len="med"/>
                    </a:lnR>
                    <a:solidFill>
                      <a:schemeClr val="accent1"/>
                    </a:solidFill>
                  </a:tcPr>
                </a:tc>
                <a:tc gridSpan="5">
                  <a:txBody>
                    <a:bodyPr/>
                    <a:lstStyle/>
                    <a:p>
                      <a:pPr algn="ctr"/>
                      <a:r>
                        <a:rPr lang="en-US" dirty="0">
                          <a:solidFill>
                            <a:schemeClr val="bg1"/>
                          </a:solidFill>
                        </a:rPr>
                        <a:t>Race/Ethnicity</a:t>
                      </a:r>
                    </a:p>
                  </a:txBody>
                  <a:tcPr anchor="ctr">
                    <a:lnL w="381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dirty="0"/>
                    </a:p>
                  </a:txBody>
                  <a:tcPr>
                    <a:solidFill>
                      <a:schemeClr val="accent1"/>
                    </a:solidFill>
                  </a:tcPr>
                </a:tc>
                <a:tc hMerge="1">
                  <a:txBody>
                    <a:bodyPr/>
                    <a:lstStyle/>
                    <a:p>
                      <a:endParaRPr lang="en-US" dirty="0"/>
                    </a:p>
                  </a:txBody>
                  <a:tcPr>
                    <a:solidFill>
                      <a:schemeClr val="accent1"/>
                    </a:solidFill>
                  </a:tcPr>
                </a:tc>
                <a:extLst>
                  <a:ext uri="{0D108BD9-81ED-4DB2-BD59-A6C34878D82A}">
                    <a16:rowId xmlns:a16="http://schemas.microsoft.com/office/drawing/2014/main" val="3190792292"/>
                  </a:ext>
                </a:extLst>
              </a:tr>
              <a:tr h="437326">
                <a:tc vMerge="1">
                  <a:txBody>
                    <a:bodyPr/>
                    <a:lstStyle/>
                    <a:p>
                      <a:endParaRPr lang="en-US" dirty="0"/>
                    </a:p>
                  </a:txBody>
                  <a:tcPr>
                    <a:solidFill>
                      <a:schemeClr val="accent1"/>
                    </a:solidFill>
                  </a:tcPr>
                </a:tc>
                <a:tc vMerge="1">
                  <a:txBody>
                    <a:bodyPr/>
                    <a:lstStyle/>
                    <a:p>
                      <a:endParaRPr lang="en-US" dirty="0"/>
                    </a:p>
                  </a:txBody>
                  <a:tcPr>
                    <a:solidFill>
                      <a:schemeClr val="accent1"/>
                    </a:solidFill>
                  </a:tcPr>
                </a:tc>
                <a:tc>
                  <a:txBody>
                    <a:bodyPr/>
                    <a:lstStyle/>
                    <a:p>
                      <a:pPr algn="ctr" fontAlgn="b"/>
                      <a:r>
                        <a:rPr lang="en-US" sz="1800" b="1" i="0" u="none" strike="noStrike" dirty="0">
                          <a:solidFill>
                            <a:srgbClr val="000000"/>
                          </a:solidFill>
                          <a:effectLst/>
                          <a:latin typeface="+mj-lt"/>
                        </a:rPr>
                        <a:t>Latinos</a:t>
                      </a:r>
                    </a:p>
                  </a:txBody>
                  <a:tcPr marL="4763" marR="4763" marT="4763" marB="0" anchor="ctr">
                    <a:lnL w="381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r>
                        <a:rPr lang="en-US" sz="1800" b="1" i="0" u="none" strike="noStrike" dirty="0">
                          <a:solidFill>
                            <a:srgbClr val="000000"/>
                          </a:solidFill>
                          <a:effectLst/>
                          <a:latin typeface="+mj-lt"/>
                        </a:rPr>
                        <a:t>African Americans</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r>
                        <a:rPr lang="en-US" sz="1800" b="1" i="0" u="none" strike="noStrike" dirty="0">
                          <a:solidFill>
                            <a:srgbClr val="000000"/>
                          </a:solidFill>
                          <a:effectLst/>
                          <a:latin typeface="+mj-lt"/>
                        </a:rPr>
                        <a:t>Whites</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r>
                        <a:rPr lang="en-US" sz="1800" b="1" i="0" u="none" strike="noStrike" dirty="0">
                          <a:solidFill>
                            <a:srgbClr val="000000"/>
                          </a:solidFill>
                          <a:effectLst/>
                          <a:latin typeface="+mj-lt"/>
                        </a:rPr>
                        <a:t>Asians/</a:t>
                      </a:r>
                      <a:br>
                        <a:rPr lang="en-US" sz="1800" b="1" i="0" u="none" strike="noStrike" dirty="0">
                          <a:solidFill>
                            <a:srgbClr val="000000"/>
                          </a:solidFill>
                          <a:effectLst/>
                          <a:latin typeface="+mj-lt"/>
                        </a:rPr>
                      </a:br>
                      <a:r>
                        <a:rPr lang="en-US" sz="1800" b="1" i="0" u="none" strike="noStrike" dirty="0">
                          <a:solidFill>
                            <a:srgbClr val="000000"/>
                          </a:solidFill>
                          <a:effectLst/>
                          <a:latin typeface="+mj-lt"/>
                        </a:rPr>
                        <a:t>Pacific Islanders</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r>
                        <a:rPr lang="en-US" sz="1800" b="1" i="1" u="none" strike="noStrike" dirty="0">
                          <a:solidFill>
                            <a:srgbClr val="000000"/>
                          </a:solidFill>
                          <a:effectLst/>
                          <a:latin typeface="+mj-lt"/>
                        </a:rPr>
                        <a:t>All Voters</a:t>
                      </a:r>
                      <a:br>
                        <a:rPr lang="en-US" sz="1800" b="1" i="1" u="none" strike="noStrike" dirty="0">
                          <a:solidFill>
                            <a:srgbClr val="000000"/>
                          </a:solidFill>
                          <a:effectLst/>
                          <a:latin typeface="+mj-lt"/>
                        </a:rPr>
                      </a:br>
                      <a:r>
                        <a:rPr lang="en-US" sz="1800" b="1" i="1" u="none" strike="noStrike" dirty="0">
                          <a:solidFill>
                            <a:srgbClr val="000000"/>
                          </a:solidFill>
                          <a:effectLst/>
                          <a:latin typeface="+mj-lt"/>
                        </a:rPr>
                        <a:t> of Color</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792830917"/>
                  </a:ext>
                </a:extLst>
              </a:tr>
              <a:tr h="147453">
                <a:tc>
                  <a:txBody>
                    <a:bodyPr/>
                    <a:lstStyle/>
                    <a:p>
                      <a:pPr algn="ctr" fontAlgn="b"/>
                      <a:r>
                        <a:rPr lang="en-US" sz="1800" b="0" i="0" u="none" strike="noStrike" dirty="0">
                          <a:solidFill>
                            <a:srgbClr val="000000"/>
                          </a:solidFill>
                          <a:effectLst/>
                          <a:latin typeface="+mj-lt"/>
                        </a:rPr>
                        <a:t>Quality/Safety</a:t>
                      </a:r>
                    </a:p>
                  </a:txBody>
                  <a:tcPr marL="4763" marR="4763" marT="4763" marB="0" anchor="ctr"/>
                </a:tc>
                <a:tc>
                  <a:txBody>
                    <a:bodyPr/>
                    <a:lstStyle/>
                    <a:p>
                      <a:pPr algn="ctr" fontAlgn="ctr"/>
                      <a:r>
                        <a:rPr lang="en-US" sz="1800" b="1" i="0" u="none" strike="noStrike" dirty="0">
                          <a:solidFill>
                            <a:srgbClr val="000000"/>
                          </a:solidFill>
                          <a:effectLst/>
                          <a:latin typeface="+mj-lt"/>
                          <a:ea typeface="Arial" panose="020B0604020202020204" pitchFamily="34" charset="0"/>
                        </a:rPr>
                        <a:t>54%</a:t>
                      </a:r>
                      <a:endParaRPr lang="en-US" sz="1800" b="1" i="0" u="none" strike="noStrike" dirty="0">
                        <a:solidFill>
                          <a:srgbClr val="000000"/>
                        </a:solidFill>
                        <a:effectLst/>
                        <a:latin typeface="+mj-lt"/>
                      </a:endParaRP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dirty="0">
                          <a:solidFill>
                            <a:srgbClr val="000000"/>
                          </a:solidFill>
                          <a:effectLst/>
                          <a:latin typeface="+mj-lt"/>
                          <a:ea typeface="Arial" panose="020B0604020202020204" pitchFamily="34" charset="0"/>
                        </a:rPr>
                        <a:t>64%</a:t>
                      </a:r>
                      <a:endParaRPr lang="en-US" sz="1800" b="0" i="0" u="none" strike="noStrike" dirty="0">
                        <a:solidFill>
                          <a:srgbClr val="000000"/>
                        </a:solidFill>
                        <a:effectLst/>
                        <a:latin typeface="+mj-lt"/>
                      </a:endParaRPr>
                    </a:p>
                  </a:txBody>
                  <a:tcPr marL="4763" marR="4763" marT="4763" marB="0" anchor="ctr">
                    <a:lnL w="38100" cap="flat" cmpd="sng" algn="ctr">
                      <a:solidFill>
                        <a:schemeClr val="accent3"/>
                      </a:solidFill>
                      <a:prstDash val="solid"/>
                      <a:round/>
                      <a:headEnd type="none" w="med" len="med"/>
                      <a:tailEnd type="none" w="med" len="med"/>
                    </a:lnL>
                    <a:lnT w="38100" cap="flat" cmpd="sng" algn="ctr">
                      <a:solidFill>
                        <a:schemeClr val="accent3"/>
                      </a:solidFill>
                      <a:prstDash val="solid"/>
                      <a:round/>
                      <a:headEnd type="none" w="med" len="med"/>
                      <a:tailEnd type="none" w="med" len="med"/>
                    </a:lnT>
                  </a:tcPr>
                </a:tc>
                <a:tc>
                  <a:txBody>
                    <a:bodyPr/>
                    <a:lstStyle/>
                    <a:p>
                      <a:pPr algn="ctr" fontAlgn="ctr"/>
                      <a:r>
                        <a:rPr lang="en-US" sz="1800" b="0" i="0" u="none" strike="noStrike" dirty="0">
                          <a:solidFill>
                            <a:srgbClr val="000000"/>
                          </a:solidFill>
                          <a:effectLst/>
                          <a:latin typeface="+mj-lt"/>
                          <a:ea typeface="Arial" panose="020B0604020202020204" pitchFamily="34" charset="0"/>
                        </a:rPr>
                        <a:t>67%</a:t>
                      </a:r>
                      <a:endParaRPr lang="en-US" sz="1800" b="0" i="0" u="none" strike="noStrike" dirty="0">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ctr"/>
                      <a:r>
                        <a:rPr lang="en-US" sz="1800" b="0" i="0" u="none" strike="noStrike" dirty="0">
                          <a:solidFill>
                            <a:srgbClr val="000000"/>
                          </a:solidFill>
                          <a:effectLst/>
                          <a:latin typeface="+mj-lt"/>
                          <a:ea typeface="Arial" panose="020B0604020202020204" pitchFamily="34" charset="0"/>
                        </a:rPr>
                        <a:t>54%</a:t>
                      </a:r>
                      <a:endParaRPr lang="en-US" sz="1800" b="0" i="0" u="none" strike="noStrike" dirty="0">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ctr"/>
                      <a:r>
                        <a:rPr lang="en-US" sz="1800" b="0" i="0" u="none" strike="noStrike">
                          <a:solidFill>
                            <a:srgbClr val="000000"/>
                          </a:solidFill>
                          <a:effectLst/>
                          <a:latin typeface="+mj-lt"/>
                          <a:ea typeface="Arial" panose="020B0604020202020204" pitchFamily="34" charset="0"/>
                        </a:rPr>
                        <a:t>50%</a:t>
                      </a:r>
                      <a:endParaRPr lang="en-US" sz="18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ctr"/>
                      <a:r>
                        <a:rPr lang="en-US" sz="1800" b="0" i="1" u="none" strike="noStrike" dirty="0">
                          <a:solidFill>
                            <a:srgbClr val="000000"/>
                          </a:solidFill>
                          <a:effectLst/>
                          <a:latin typeface="+mj-lt"/>
                          <a:ea typeface="Arial" panose="020B0604020202020204" pitchFamily="34" charset="0"/>
                        </a:rPr>
                        <a:t>56%</a:t>
                      </a:r>
                      <a:endParaRPr lang="en-US" sz="1800" b="0" i="1" u="none" strike="noStrike" dirty="0">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1963344676"/>
                  </a:ext>
                </a:extLst>
              </a:tr>
              <a:tr h="147453">
                <a:tc>
                  <a:txBody>
                    <a:bodyPr/>
                    <a:lstStyle/>
                    <a:p>
                      <a:pPr algn="ctr" fontAlgn="b"/>
                      <a:r>
                        <a:rPr lang="en-US" sz="1800" b="0" i="0" u="none" strike="noStrike">
                          <a:solidFill>
                            <a:srgbClr val="000000"/>
                          </a:solidFill>
                          <a:effectLst/>
                          <a:latin typeface="+mj-lt"/>
                        </a:rPr>
                        <a:t>Brain Development</a:t>
                      </a:r>
                    </a:p>
                  </a:txBody>
                  <a:tcPr marL="4763" marR="4763" marT="4763" marB="0" anchor="ctr"/>
                </a:tc>
                <a:tc>
                  <a:txBody>
                    <a:bodyPr/>
                    <a:lstStyle/>
                    <a:p>
                      <a:pPr algn="ctr" fontAlgn="ctr"/>
                      <a:r>
                        <a:rPr lang="en-US" sz="1800" b="1" i="0" u="none" strike="noStrike">
                          <a:solidFill>
                            <a:srgbClr val="000000"/>
                          </a:solidFill>
                          <a:effectLst/>
                          <a:latin typeface="+mj-lt"/>
                          <a:ea typeface="Arial" panose="020B0604020202020204" pitchFamily="34" charset="0"/>
                        </a:rPr>
                        <a:t>53%</a:t>
                      </a:r>
                      <a:endParaRPr lang="en-US" sz="1800" b="1" i="0" u="none" strike="noStrike">
                        <a:solidFill>
                          <a:srgbClr val="000000"/>
                        </a:solidFill>
                        <a:effectLst/>
                        <a:latin typeface="+mj-lt"/>
                      </a:endParaRP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57%</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65%</a:t>
                      </a:r>
                    </a:p>
                  </a:txBody>
                  <a:tcPr marL="4763" marR="4763" marT="4763" marB="0" anchor="ctr"/>
                </a:tc>
                <a:tc>
                  <a:txBody>
                    <a:bodyPr/>
                    <a:lstStyle/>
                    <a:p>
                      <a:pPr algn="ctr" fontAlgn="ctr"/>
                      <a:r>
                        <a:rPr lang="en-US" sz="1800" b="0" i="0" u="none" strike="noStrike">
                          <a:solidFill>
                            <a:srgbClr val="000000"/>
                          </a:solidFill>
                          <a:effectLst/>
                          <a:latin typeface="+mj-lt"/>
                        </a:rPr>
                        <a:t>54%</a:t>
                      </a:r>
                    </a:p>
                  </a:txBody>
                  <a:tcPr marL="4763" marR="4763" marT="4763" marB="0" anchor="ctr"/>
                </a:tc>
                <a:tc>
                  <a:txBody>
                    <a:bodyPr/>
                    <a:lstStyle/>
                    <a:p>
                      <a:pPr algn="ctr" fontAlgn="ctr"/>
                      <a:r>
                        <a:rPr lang="en-US" sz="1800" b="0" i="0" u="none" strike="noStrike">
                          <a:solidFill>
                            <a:srgbClr val="000000"/>
                          </a:solidFill>
                          <a:effectLst/>
                          <a:latin typeface="+mj-lt"/>
                        </a:rPr>
                        <a:t>55%</a:t>
                      </a:r>
                    </a:p>
                  </a:txBody>
                  <a:tcPr marL="4763" marR="4763" marT="4763" marB="0" anchor="ctr"/>
                </a:tc>
                <a:tc>
                  <a:txBody>
                    <a:bodyPr/>
                    <a:lstStyle/>
                    <a:p>
                      <a:pPr algn="ctr" fontAlgn="ctr"/>
                      <a:r>
                        <a:rPr lang="en-US" sz="1800" b="0" i="1" u="none" strike="noStrike">
                          <a:solidFill>
                            <a:srgbClr val="000000"/>
                          </a:solidFill>
                          <a:effectLst/>
                          <a:latin typeface="+mj-lt"/>
                        </a:rPr>
                        <a:t>57%</a:t>
                      </a:r>
                    </a:p>
                  </a:txBody>
                  <a:tcPr marL="4763" marR="4763" marT="4763" marB="0" anchor="ctr"/>
                </a:tc>
                <a:extLst>
                  <a:ext uri="{0D108BD9-81ED-4DB2-BD59-A6C34878D82A}">
                    <a16:rowId xmlns:a16="http://schemas.microsoft.com/office/drawing/2014/main" val="119383811"/>
                  </a:ext>
                </a:extLst>
              </a:tr>
              <a:tr h="147453">
                <a:tc>
                  <a:txBody>
                    <a:bodyPr/>
                    <a:lstStyle/>
                    <a:p>
                      <a:pPr algn="ctr" fontAlgn="b"/>
                      <a:r>
                        <a:rPr lang="en-US" sz="1800" b="0" i="0" u="none" strike="noStrike" dirty="0">
                          <a:solidFill>
                            <a:srgbClr val="000000"/>
                          </a:solidFill>
                          <a:effectLst/>
                          <a:latin typeface="+mj-lt"/>
                        </a:rPr>
                        <a:t>Keep Kids Off Streets</a:t>
                      </a:r>
                    </a:p>
                  </a:txBody>
                  <a:tcPr marL="4763" marR="4763" marT="4763" marB="0" anchor="ctr"/>
                </a:tc>
                <a:tc>
                  <a:txBody>
                    <a:bodyPr/>
                    <a:lstStyle/>
                    <a:p>
                      <a:pPr algn="ctr" fontAlgn="ctr"/>
                      <a:r>
                        <a:rPr lang="en-US" sz="1800" b="1" i="0" u="none" strike="noStrike" dirty="0">
                          <a:solidFill>
                            <a:srgbClr val="000000"/>
                          </a:solidFill>
                          <a:effectLst/>
                          <a:latin typeface="+mj-lt"/>
                        </a:rPr>
                        <a:t>53%</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59%</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63%</a:t>
                      </a:r>
                    </a:p>
                  </a:txBody>
                  <a:tcPr marL="4763" marR="4763" marT="4763" marB="0" anchor="ctr"/>
                </a:tc>
                <a:tc>
                  <a:txBody>
                    <a:bodyPr/>
                    <a:lstStyle/>
                    <a:p>
                      <a:pPr algn="ctr" fontAlgn="ctr"/>
                      <a:r>
                        <a:rPr lang="en-US" sz="1800" b="0" i="0" u="none" strike="noStrike">
                          <a:solidFill>
                            <a:srgbClr val="000000"/>
                          </a:solidFill>
                          <a:effectLst/>
                          <a:latin typeface="+mj-lt"/>
                        </a:rPr>
                        <a:t>56%</a:t>
                      </a:r>
                    </a:p>
                  </a:txBody>
                  <a:tcPr marL="4763" marR="4763" marT="4763" marB="0" anchor="ctr"/>
                </a:tc>
                <a:tc>
                  <a:txBody>
                    <a:bodyPr/>
                    <a:lstStyle/>
                    <a:p>
                      <a:pPr algn="ctr" fontAlgn="ctr"/>
                      <a:r>
                        <a:rPr lang="en-US" sz="1800" b="0" i="0" u="none" strike="noStrike">
                          <a:solidFill>
                            <a:srgbClr val="000000"/>
                          </a:solidFill>
                          <a:effectLst/>
                          <a:latin typeface="+mj-lt"/>
                        </a:rPr>
                        <a:t>54%</a:t>
                      </a:r>
                    </a:p>
                  </a:txBody>
                  <a:tcPr marL="4763" marR="4763" marT="4763" marB="0" anchor="ctr"/>
                </a:tc>
                <a:tc>
                  <a:txBody>
                    <a:bodyPr/>
                    <a:lstStyle/>
                    <a:p>
                      <a:pPr algn="ctr" fontAlgn="ctr"/>
                      <a:r>
                        <a:rPr lang="en-US" sz="1800" b="0" i="1" u="none" strike="noStrike" dirty="0">
                          <a:solidFill>
                            <a:srgbClr val="000000"/>
                          </a:solidFill>
                          <a:effectLst/>
                          <a:latin typeface="+mj-lt"/>
                        </a:rPr>
                        <a:t>55%</a:t>
                      </a:r>
                    </a:p>
                  </a:txBody>
                  <a:tcPr marL="4763" marR="4763" marT="4763" marB="0" anchor="ctr"/>
                </a:tc>
                <a:extLst>
                  <a:ext uri="{0D108BD9-81ED-4DB2-BD59-A6C34878D82A}">
                    <a16:rowId xmlns:a16="http://schemas.microsoft.com/office/drawing/2014/main" val="71043844"/>
                  </a:ext>
                </a:extLst>
              </a:tr>
              <a:tr h="147453">
                <a:tc>
                  <a:txBody>
                    <a:bodyPr/>
                    <a:lstStyle/>
                    <a:p>
                      <a:pPr algn="ctr" fontAlgn="b"/>
                      <a:r>
                        <a:rPr lang="en-US" sz="1800" b="0" i="0" u="none" strike="noStrike">
                          <a:solidFill>
                            <a:srgbClr val="000000"/>
                          </a:solidFill>
                          <a:effectLst/>
                          <a:latin typeface="+mj-lt"/>
                        </a:rPr>
                        <a:t>Homeless</a:t>
                      </a:r>
                    </a:p>
                  </a:txBody>
                  <a:tcPr marL="4763" marR="4763" marT="4763" marB="0" anchor="ctr"/>
                </a:tc>
                <a:tc>
                  <a:txBody>
                    <a:bodyPr/>
                    <a:lstStyle/>
                    <a:p>
                      <a:pPr algn="ctr" fontAlgn="ctr"/>
                      <a:r>
                        <a:rPr lang="en-US" sz="1800" b="1" i="0" u="none" strike="noStrike">
                          <a:solidFill>
                            <a:srgbClr val="000000"/>
                          </a:solidFill>
                          <a:effectLst/>
                          <a:latin typeface="+mj-lt"/>
                        </a:rPr>
                        <a:t>53%</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54%</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65%</a:t>
                      </a:r>
                    </a:p>
                  </a:txBody>
                  <a:tcPr marL="4763" marR="4763" marT="4763" marB="0" anchor="ctr"/>
                </a:tc>
                <a:tc>
                  <a:txBody>
                    <a:bodyPr/>
                    <a:lstStyle/>
                    <a:p>
                      <a:pPr algn="ctr" fontAlgn="ctr"/>
                      <a:r>
                        <a:rPr lang="en-US" sz="1800" b="0" i="0" u="none" strike="noStrike">
                          <a:solidFill>
                            <a:srgbClr val="000000"/>
                          </a:solidFill>
                          <a:effectLst/>
                          <a:latin typeface="+mj-lt"/>
                        </a:rPr>
                        <a:t>56%</a:t>
                      </a:r>
                    </a:p>
                  </a:txBody>
                  <a:tcPr marL="4763" marR="4763" marT="4763" marB="0" anchor="ctr"/>
                </a:tc>
                <a:tc>
                  <a:txBody>
                    <a:bodyPr/>
                    <a:lstStyle/>
                    <a:p>
                      <a:pPr algn="ctr" fontAlgn="ctr"/>
                      <a:r>
                        <a:rPr lang="en-US" sz="1800" b="0" i="0" u="none" strike="noStrike">
                          <a:solidFill>
                            <a:srgbClr val="000000"/>
                          </a:solidFill>
                          <a:effectLst/>
                          <a:latin typeface="+mj-lt"/>
                        </a:rPr>
                        <a:t>58%</a:t>
                      </a:r>
                    </a:p>
                  </a:txBody>
                  <a:tcPr marL="4763" marR="4763" marT="4763" marB="0" anchor="ctr"/>
                </a:tc>
                <a:tc>
                  <a:txBody>
                    <a:bodyPr/>
                    <a:lstStyle/>
                    <a:p>
                      <a:pPr algn="ctr" fontAlgn="ctr"/>
                      <a:r>
                        <a:rPr lang="en-US" sz="1800" b="0" i="1" u="none" strike="noStrike" dirty="0">
                          <a:solidFill>
                            <a:srgbClr val="000000"/>
                          </a:solidFill>
                          <a:effectLst/>
                          <a:latin typeface="+mj-lt"/>
                        </a:rPr>
                        <a:t>56%</a:t>
                      </a:r>
                    </a:p>
                  </a:txBody>
                  <a:tcPr marL="4763" marR="4763" marT="4763" marB="0" anchor="ctr"/>
                </a:tc>
                <a:extLst>
                  <a:ext uri="{0D108BD9-81ED-4DB2-BD59-A6C34878D82A}">
                    <a16:rowId xmlns:a16="http://schemas.microsoft.com/office/drawing/2014/main" val="3035468995"/>
                  </a:ext>
                </a:extLst>
              </a:tr>
              <a:tr h="147453">
                <a:tc>
                  <a:txBody>
                    <a:bodyPr/>
                    <a:lstStyle/>
                    <a:p>
                      <a:pPr algn="ctr" fontAlgn="b"/>
                      <a:r>
                        <a:rPr lang="en-US" sz="1800" b="0" i="0" u="none" strike="noStrike">
                          <a:solidFill>
                            <a:srgbClr val="000000"/>
                          </a:solidFill>
                          <a:effectLst/>
                          <a:latin typeface="+mj-lt"/>
                        </a:rPr>
                        <a:t>Parents</a:t>
                      </a:r>
                    </a:p>
                  </a:txBody>
                  <a:tcPr marL="4763" marR="4763" marT="4763" marB="0" anchor="ctr"/>
                </a:tc>
                <a:tc>
                  <a:txBody>
                    <a:bodyPr/>
                    <a:lstStyle/>
                    <a:p>
                      <a:pPr algn="ctr" fontAlgn="ctr"/>
                      <a:r>
                        <a:rPr lang="en-US" sz="1800" b="1" i="0" u="none" strike="noStrike">
                          <a:solidFill>
                            <a:srgbClr val="000000"/>
                          </a:solidFill>
                          <a:effectLst/>
                          <a:latin typeface="+mj-lt"/>
                        </a:rPr>
                        <a:t>50%</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54%</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1" i="0" u="none" strike="noStrike" dirty="0">
                          <a:solidFill>
                            <a:srgbClr val="FF0000"/>
                          </a:solidFill>
                          <a:effectLst/>
                          <a:latin typeface="+mj-lt"/>
                        </a:rPr>
                        <a:t>76%</a:t>
                      </a:r>
                    </a:p>
                  </a:txBody>
                  <a:tcPr marL="4763" marR="4763" marT="4763" marB="0" anchor="ctr"/>
                </a:tc>
                <a:tc>
                  <a:txBody>
                    <a:bodyPr/>
                    <a:lstStyle/>
                    <a:p>
                      <a:pPr algn="ctr" fontAlgn="ctr"/>
                      <a:r>
                        <a:rPr lang="en-US" sz="1800" b="0" i="0" u="none" strike="noStrike">
                          <a:solidFill>
                            <a:srgbClr val="000000"/>
                          </a:solidFill>
                          <a:effectLst/>
                          <a:latin typeface="+mj-lt"/>
                        </a:rPr>
                        <a:t>43%</a:t>
                      </a:r>
                    </a:p>
                  </a:txBody>
                  <a:tcPr marL="4763" marR="4763" marT="4763" marB="0" anchor="ctr"/>
                </a:tc>
                <a:tc>
                  <a:txBody>
                    <a:bodyPr/>
                    <a:lstStyle/>
                    <a:p>
                      <a:pPr algn="ctr" fontAlgn="ctr"/>
                      <a:r>
                        <a:rPr lang="en-US" sz="1800" b="0" i="0" u="none" strike="noStrike">
                          <a:solidFill>
                            <a:srgbClr val="000000"/>
                          </a:solidFill>
                          <a:effectLst/>
                          <a:latin typeface="+mj-lt"/>
                        </a:rPr>
                        <a:t>45%</a:t>
                      </a:r>
                    </a:p>
                  </a:txBody>
                  <a:tcPr marL="4763" marR="4763" marT="4763" marB="0" anchor="ctr"/>
                </a:tc>
                <a:tc>
                  <a:txBody>
                    <a:bodyPr/>
                    <a:lstStyle/>
                    <a:p>
                      <a:pPr algn="ctr" fontAlgn="ctr"/>
                      <a:r>
                        <a:rPr lang="en-US" sz="1800" b="0" i="1" u="none" strike="noStrike" dirty="0">
                          <a:solidFill>
                            <a:srgbClr val="000000"/>
                          </a:solidFill>
                          <a:effectLst/>
                          <a:latin typeface="+mj-lt"/>
                        </a:rPr>
                        <a:t>56%</a:t>
                      </a:r>
                    </a:p>
                  </a:txBody>
                  <a:tcPr marL="4763" marR="4763" marT="4763" marB="0" anchor="ctr"/>
                </a:tc>
                <a:extLst>
                  <a:ext uri="{0D108BD9-81ED-4DB2-BD59-A6C34878D82A}">
                    <a16:rowId xmlns:a16="http://schemas.microsoft.com/office/drawing/2014/main" val="4064796136"/>
                  </a:ext>
                </a:extLst>
              </a:tr>
              <a:tr h="147453">
                <a:tc>
                  <a:txBody>
                    <a:bodyPr/>
                    <a:lstStyle/>
                    <a:p>
                      <a:pPr algn="ctr" fontAlgn="b"/>
                      <a:r>
                        <a:rPr lang="en-US" sz="1800" b="0" i="0" u="none" strike="noStrike">
                          <a:solidFill>
                            <a:srgbClr val="000000"/>
                          </a:solidFill>
                          <a:effectLst/>
                          <a:latin typeface="+mj-lt"/>
                        </a:rPr>
                        <a:t>Equity</a:t>
                      </a:r>
                    </a:p>
                  </a:txBody>
                  <a:tcPr marL="4763" marR="4763" marT="4763" marB="0" anchor="ctr"/>
                </a:tc>
                <a:tc>
                  <a:txBody>
                    <a:bodyPr/>
                    <a:lstStyle/>
                    <a:p>
                      <a:pPr algn="ctr" fontAlgn="ctr"/>
                      <a:r>
                        <a:rPr lang="en-US" sz="1800" b="1" i="0" u="none" strike="noStrike">
                          <a:solidFill>
                            <a:srgbClr val="000000"/>
                          </a:solidFill>
                          <a:effectLst/>
                          <a:latin typeface="+mj-lt"/>
                        </a:rPr>
                        <a:t>49%</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54%</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51%</a:t>
                      </a:r>
                    </a:p>
                  </a:txBody>
                  <a:tcPr marL="4763" marR="4763" marT="4763" marB="0" anchor="ctr"/>
                </a:tc>
                <a:tc>
                  <a:txBody>
                    <a:bodyPr/>
                    <a:lstStyle/>
                    <a:p>
                      <a:pPr algn="ctr" fontAlgn="ctr"/>
                      <a:r>
                        <a:rPr lang="en-US" sz="1800" b="0" i="0" u="none" strike="noStrike">
                          <a:solidFill>
                            <a:srgbClr val="000000"/>
                          </a:solidFill>
                          <a:effectLst/>
                          <a:latin typeface="+mj-lt"/>
                        </a:rPr>
                        <a:t>51%</a:t>
                      </a:r>
                    </a:p>
                  </a:txBody>
                  <a:tcPr marL="4763" marR="4763" marT="4763" marB="0" anchor="ctr"/>
                </a:tc>
                <a:tc>
                  <a:txBody>
                    <a:bodyPr/>
                    <a:lstStyle/>
                    <a:p>
                      <a:pPr algn="ctr" fontAlgn="ctr"/>
                      <a:r>
                        <a:rPr lang="en-US" sz="1800" b="0" i="0" u="none" strike="noStrike">
                          <a:solidFill>
                            <a:srgbClr val="000000"/>
                          </a:solidFill>
                          <a:effectLst/>
                          <a:latin typeface="+mj-lt"/>
                        </a:rPr>
                        <a:t>41%</a:t>
                      </a:r>
                    </a:p>
                  </a:txBody>
                  <a:tcPr marL="4763" marR="4763" marT="4763" marB="0" anchor="ctr"/>
                </a:tc>
                <a:tc>
                  <a:txBody>
                    <a:bodyPr/>
                    <a:lstStyle/>
                    <a:p>
                      <a:pPr algn="ctr" fontAlgn="ctr"/>
                      <a:r>
                        <a:rPr lang="en-US" sz="1800" b="0" i="1" u="none" strike="noStrike" dirty="0">
                          <a:solidFill>
                            <a:srgbClr val="000000"/>
                          </a:solidFill>
                          <a:effectLst/>
                          <a:latin typeface="+mj-lt"/>
                        </a:rPr>
                        <a:t>53%</a:t>
                      </a:r>
                    </a:p>
                  </a:txBody>
                  <a:tcPr marL="4763" marR="4763" marT="4763" marB="0" anchor="ctr"/>
                </a:tc>
                <a:extLst>
                  <a:ext uri="{0D108BD9-81ED-4DB2-BD59-A6C34878D82A}">
                    <a16:rowId xmlns:a16="http://schemas.microsoft.com/office/drawing/2014/main" val="3979954370"/>
                  </a:ext>
                </a:extLst>
              </a:tr>
              <a:tr h="147453">
                <a:tc>
                  <a:txBody>
                    <a:bodyPr/>
                    <a:lstStyle/>
                    <a:p>
                      <a:pPr algn="ctr" fontAlgn="b"/>
                      <a:r>
                        <a:rPr lang="en-US" sz="1800" b="0" i="0" u="none" strike="noStrike">
                          <a:solidFill>
                            <a:srgbClr val="000000"/>
                          </a:solidFill>
                          <a:effectLst/>
                          <a:latin typeface="+mj-lt"/>
                        </a:rPr>
                        <a:t>Low Wages</a:t>
                      </a:r>
                    </a:p>
                  </a:txBody>
                  <a:tcPr marL="4763" marR="4763" marT="4763" marB="0" anchor="ctr"/>
                </a:tc>
                <a:tc>
                  <a:txBody>
                    <a:bodyPr/>
                    <a:lstStyle/>
                    <a:p>
                      <a:pPr algn="ctr" fontAlgn="ctr"/>
                      <a:r>
                        <a:rPr lang="en-US" sz="1800" b="1" i="0" u="none" strike="noStrike">
                          <a:solidFill>
                            <a:srgbClr val="000000"/>
                          </a:solidFill>
                          <a:effectLst/>
                          <a:latin typeface="+mj-lt"/>
                        </a:rPr>
                        <a:t>49%</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58%</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61%</a:t>
                      </a:r>
                    </a:p>
                  </a:txBody>
                  <a:tcPr marL="4763" marR="4763" marT="4763" marB="0" anchor="ctr"/>
                </a:tc>
                <a:tc>
                  <a:txBody>
                    <a:bodyPr/>
                    <a:lstStyle/>
                    <a:p>
                      <a:pPr algn="ctr" fontAlgn="ctr"/>
                      <a:r>
                        <a:rPr lang="en-US" sz="1800" b="0" i="0" u="none" strike="noStrike">
                          <a:solidFill>
                            <a:srgbClr val="000000"/>
                          </a:solidFill>
                          <a:effectLst/>
                          <a:latin typeface="+mj-lt"/>
                        </a:rPr>
                        <a:t>49%</a:t>
                      </a:r>
                    </a:p>
                  </a:txBody>
                  <a:tcPr marL="4763" marR="4763" marT="4763" marB="0" anchor="ctr"/>
                </a:tc>
                <a:tc>
                  <a:txBody>
                    <a:bodyPr/>
                    <a:lstStyle/>
                    <a:p>
                      <a:pPr algn="ctr" fontAlgn="ctr"/>
                      <a:r>
                        <a:rPr lang="en-US" sz="1800" b="0" i="0" u="none" strike="noStrike">
                          <a:solidFill>
                            <a:srgbClr val="000000"/>
                          </a:solidFill>
                          <a:effectLst/>
                          <a:latin typeface="+mj-lt"/>
                        </a:rPr>
                        <a:t>57%</a:t>
                      </a:r>
                    </a:p>
                  </a:txBody>
                  <a:tcPr marL="4763" marR="4763" marT="4763" marB="0" anchor="ctr"/>
                </a:tc>
                <a:tc>
                  <a:txBody>
                    <a:bodyPr/>
                    <a:lstStyle/>
                    <a:p>
                      <a:pPr algn="ctr" fontAlgn="ctr"/>
                      <a:r>
                        <a:rPr lang="en-US" sz="1800" b="0" i="1" u="none" strike="noStrike" dirty="0">
                          <a:solidFill>
                            <a:srgbClr val="000000"/>
                          </a:solidFill>
                          <a:effectLst/>
                          <a:latin typeface="+mj-lt"/>
                        </a:rPr>
                        <a:t>55%</a:t>
                      </a:r>
                    </a:p>
                  </a:txBody>
                  <a:tcPr marL="4763" marR="4763" marT="4763" marB="0" anchor="ctr"/>
                </a:tc>
                <a:extLst>
                  <a:ext uri="{0D108BD9-81ED-4DB2-BD59-A6C34878D82A}">
                    <a16:rowId xmlns:a16="http://schemas.microsoft.com/office/drawing/2014/main" val="2741355948"/>
                  </a:ext>
                </a:extLst>
              </a:tr>
              <a:tr h="147453">
                <a:tc>
                  <a:txBody>
                    <a:bodyPr/>
                    <a:lstStyle/>
                    <a:p>
                      <a:pPr algn="ctr" fontAlgn="b"/>
                      <a:r>
                        <a:rPr lang="en-US" sz="1800" b="0" i="0" u="none" strike="noStrike">
                          <a:solidFill>
                            <a:srgbClr val="000000"/>
                          </a:solidFill>
                          <a:effectLst/>
                          <a:latin typeface="+mj-lt"/>
                        </a:rPr>
                        <a:t>Essential Workers</a:t>
                      </a:r>
                    </a:p>
                  </a:txBody>
                  <a:tcPr marL="4763" marR="4763" marT="4763" marB="0" anchor="ctr"/>
                </a:tc>
                <a:tc>
                  <a:txBody>
                    <a:bodyPr/>
                    <a:lstStyle/>
                    <a:p>
                      <a:pPr algn="ctr" fontAlgn="ctr"/>
                      <a:r>
                        <a:rPr lang="en-US" sz="1800" b="1" i="0" u="none" strike="noStrike">
                          <a:solidFill>
                            <a:srgbClr val="000000"/>
                          </a:solidFill>
                          <a:effectLst/>
                          <a:latin typeface="+mj-lt"/>
                        </a:rPr>
                        <a:t>48%</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55%</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56%</a:t>
                      </a:r>
                    </a:p>
                  </a:txBody>
                  <a:tcPr marL="4763" marR="4763" marT="4763" marB="0" anchor="ctr"/>
                </a:tc>
                <a:tc>
                  <a:txBody>
                    <a:bodyPr/>
                    <a:lstStyle/>
                    <a:p>
                      <a:pPr algn="ctr" fontAlgn="ctr"/>
                      <a:r>
                        <a:rPr lang="en-US" sz="1800" b="0" i="0" u="none" strike="noStrike">
                          <a:solidFill>
                            <a:srgbClr val="000000"/>
                          </a:solidFill>
                          <a:effectLst/>
                          <a:latin typeface="+mj-lt"/>
                        </a:rPr>
                        <a:t>53%</a:t>
                      </a:r>
                    </a:p>
                  </a:txBody>
                  <a:tcPr marL="4763" marR="4763" marT="4763" marB="0" anchor="ctr"/>
                </a:tc>
                <a:tc>
                  <a:txBody>
                    <a:bodyPr/>
                    <a:lstStyle/>
                    <a:p>
                      <a:pPr algn="ctr" fontAlgn="ctr"/>
                      <a:r>
                        <a:rPr lang="en-US" sz="1800" b="0" i="0" u="none" strike="noStrike">
                          <a:solidFill>
                            <a:srgbClr val="000000"/>
                          </a:solidFill>
                          <a:effectLst/>
                          <a:latin typeface="+mj-lt"/>
                        </a:rPr>
                        <a:t>43%</a:t>
                      </a:r>
                    </a:p>
                  </a:txBody>
                  <a:tcPr marL="4763" marR="4763" marT="4763" marB="0" anchor="ctr"/>
                </a:tc>
                <a:tc>
                  <a:txBody>
                    <a:bodyPr/>
                    <a:lstStyle/>
                    <a:p>
                      <a:pPr algn="ctr" fontAlgn="ctr"/>
                      <a:r>
                        <a:rPr lang="en-US" sz="1800" b="0" i="1" u="none" strike="noStrike" dirty="0">
                          <a:solidFill>
                            <a:srgbClr val="000000"/>
                          </a:solidFill>
                          <a:effectLst/>
                          <a:latin typeface="+mj-lt"/>
                        </a:rPr>
                        <a:t>49%</a:t>
                      </a:r>
                    </a:p>
                  </a:txBody>
                  <a:tcPr marL="4763" marR="4763" marT="4763" marB="0" anchor="ctr"/>
                </a:tc>
                <a:extLst>
                  <a:ext uri="{0D108BD9-81ED-4DB2-BD59-A6C34878D82A}">
                    <a16:rowId xmlns:a16="http://schemas.microsoft.com/office/drawing/2014/main" val="4246048080"/>
                  </a:ext>
                </a:extLst>
              </a:tr>
              <a:tr h="147453">
                <a:tc>
                  <a:txBody>
                    <a:bodyPr/>
                    <a:lstStyle/>
                    <a:p>
                      <a:pPr algn="ctr" fontAlgn="b"/>
                      <a:r>
                        <a:rPr lang="en-US" sz="1800" b="0" i="0" u="none" strike="noStrike">
                          <a:solidFill>
                            <a:srgbClr val="000000"/>
                          </a:solidFill>
                          <a:effectLst/>
                          <a:latin typeface="+mj-lt"/>
                        </a:rPr>
                        <a:t>School Readiness</a:t>
                      </a:r>
                    </a:p>
                  </a:txBody>
                  <a:tcPr marL="4763" marR="4763" marT="4763" marB="0" anchor="ctr"/>
                </a:tc>
                <a:tc>
                  <a:txBody>
                    <a:bodyPr/>
                    <a:lstStyle/>
                    <a:p>
                      <a:pPr algn="ctr" fontAlgn="ctr"/>
                      <a:r>
                        <a:rPr lang="en-US" sz="1800" b="1" i="0" u="none" strike="noStrike" dirty="0">
                          <a:solidFill>
                            <a:srgbClr val="000000"/>
                          </a:solidFill>
                          <a:effectLst/>
                          <a:latin typeface="+mj-lt"/>
                        </a:rPr>
                        <a:t>46%</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47%</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50%</a:t>
                      </a:r>
                    </a:p>
                  </a:txBody>
                  <a:tcPr marL="4763" marR="4763" marT="4763" marB="0" anchor="ctr"/>
                </a:tc>
                <a:tc>
                  <a:txBody>
                    <a:bodyPr/>
                    <a:lstStyle/>
                    <a:p>
                      <a:pPr algn="ctr" fontAlgn="ctr"/>
                      <a:r>
                        <a:rPr lang="en-US" sz="1800" b="0" i="0" u="none" strike="noStrike">
                          <a:solidFill>
                            <a:srgbClr val="000000"/>
                          </a:solidFill>
                          <a:effectLst/>
                          <a:latin typeface="+mj-lt"/>
                        </a:rPr>
                        <a:t>49%</a:t>
                      </a:r>
                    </a:p>
                  </a:txBody>
                  <a:tcPr marL="4763" marR="4763" marT="4763" marB="0" anchor="ctr"/>
                </a:tc>
                <a:tc>
                  <a:txBody>
                    <a:bodyPr/>
                    <a:lstStyle/>
                    <a:p>
                      <a:pPr algn="ctr" fontAlgn="ctr"/>
                      <a:r>
                        <a:rPr lang="en-US" sz="1800" b="0" i="0" u="none" strike="noStrike">
                          <a:solidFill>
                            <a:srgbClr val="000000"/>
                          </a:solidFill>
                          <a:effectLst/>
                          <a:latin typeface="+mj-lt"/>
                        </a:rPr>
                        <a:t>46%</a:t>
                      </a:r>
                    </a:p>
                  </a:txBody>
                  <a:tcPr marL="4763" marR="4763" marT="4763" marB="0" anchor="ctr"/>
                </a:tc>
                <a:tc>
                  <a:txBody>
                    <a:bodyPr/>
                    <a:lstStyle/>
                    <a:p>
                      <a:pPr algn="ctr" fontAlgn="ctr"/>
                      <a:r>
                        <a:rPr lang="en-US" sz="1800" b="0" i="1" u="none" strike="noStrike" dirty="0">
                          <a:solidFill>
                            <a:srgbClr val="000000"/>
                          </a:solidFill>
                          <a:effectLst/>
                          <a:latin typeface="+mj-lt"/>
                        </a:rPr>
                        <a:t>49%</a:t>
                      </a:r>
                    </a:p>
                  </a:txBody>
                  <a:tcPr marL="4763" marR="4763" marT="4763" marB="0" anchor="ctr"/>
                </a:tc>
                <a:extLst>
                  <a:ext uri="{0D108BD9-81ED-4DB2-BD59-A6C34878D82A}">
                    <a16:rowId xmlns:a16="http://schemas.microsoft.com/office/drawing/2014/main" val="873374224"/>
                  </a:ext>
                </a:extLst>
              </a:tr>
              <a:tr h="147453">
                <a:tc>
                  <a:txBody>
                    <a:bodyPr/>
                    <a:lstStyle/>
                    <a:p>
                      <a:pPr algn="ctr" fontAlgn="b"/>
                      <a:r>
                        <a:rPr lang="en-US" sz="1800" b="0" i="0" u="none" strike="noStrike">
                          <a:solidFill>
                            <a:srgbClr val="000000"/>
                          </a:solidFill>
                          <a:effectLst/>
                          <a:latin typeface="+mj-lt"/>
                        </a:rPr>
                        <a:t>Smart Investment</a:t>
                      </a:r>
                    </a:p>
                  </a:txBody>
                  <a:tcPr marL="4763" marR="4763" marT="4763" marB="0" anchor="ctr"/>
                </a:tc>
                <a:tc>
                  <a:txBody>
                    <a:bodyPr/>
                    <a:lstStyle/>
                    <a:p>
                      <a:pPr algn="ctr" fontAlgn="ctr"/>
                      <a:r>
                        <a:rPr lang="en-US" sz="1800" b="1" i="0" u="none" strike="noStrike">
                          <a:solidFill>
                            <a:srgbClr val="000000"/>
                          </a:solidFill>
                          <a:effectLst/>
                          <a:latin typeface="+mj-lt"/>
                        </a:rPr>
                        <a:t>46%</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54%</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47%</a:t>
                      </a:r>
                    </a:p>
                  </a:txBody>
                  <a:tcPr marL="4763" marR="4763" marT="4763" marB="0" anchor="ctr"/>
                </a:tc>
                <a:tc>
                  <a:txBody>
                    <a:bodyPr/>
                    <a:lstStyle/>
                    <a:p>
                      <a:pPr algn="ctr" fontAlgn="ctr"/>
                      <a:r>
                        <a:rPr lang="en-US" sz="1800" b="0" i="0" u="none" strike="noStrike">
                          <a:solidFill>
                            <a:srgbClr val="000000"/>
                          </a:solidFill>
                          <a:effectLst/>
                          <a:latin typeface="+mj-lt"/>
                        </a:rPr>
                        <a:t>48%</a:t>
                      </a:r>
                    </a:p>
                  </a:txBody>
                  <a:tcPr marL="4763" marR="4763" marT="4763" marB="0" anchor="ctr"/>
                </a:tc>
                <a:tc>
                  <a:txBody>
                    <a:bodyPr/>
                    <a:lstStyle/>
                    <a:p>
                      <a:pPr algn="ctr" fontAlgn="ctr"/>
                      <a:r>
                        <a:rPr lang="en-US" sz="1800" b="0" i="0" u="none" strike="noStrike">
                          <a:solidFill>
                            <a:srgbClr val="000000"/>
                          </a:solidFill>
                          <a:effectLst/>
                          <a:latin typeface="+mj-lt"/>
                        </a:rPr>
                        <a:t>49%</a:t>
                      </a:r>
                    </a:p>
                  </a:txBody>
                  <a:tcPr marL="4763" marR="4763" marT="4763" marB="0" anchor="ctr"/>
                </a:tc>
                <a:tc>
                  <a:txBody>
                    <a:bodyPr/>
                    <a:lstStyle/>
                    <a:p>
                      <a:pPr algn="ctr" fontAlgn="ctr"/>
                      <a:r>
                        <a:rPr lang="en-US" sz="1800" b="0" i="1" u="none" strike="noStrike" dirty="0">
                          <a:solidFill>
                            <a:srgbClr val="000000"/>
                          </a:solidFill>
                          <a:effectLst/>
                          <a:latin typeface="+mj-lt"/>
                        </a:rPr>
                        <a:t>49%</a:t>
                      </a:r>
                    </a:p>
                  </a:txBody>
                  <a:tcPr marL="4763" marR="4763" marT="4763" marB="0" anchor="ctr"/>
                </a:tc>
                <a:extLst>
                  <a:ext uri="{0D108BD9-81ED-4DB2-BD59-A6C34878D82A}">
                    <a16:rowId xmlns:a16="http://schemas.microsoft.com/office/drawing/2014/main" val="3199046777"/>
                  </a:ext>
                </a:extLst>
              </a:tr>
              <a:tr h="147453">
                <a:tc>
                  <a:txBody>
                    <a:bodyPr/>
                    <a:lstStyle/>
                    <a:p>
                      <a:pPr algn="ctr" fontAlgn="b"/>
                      <a:r>
                        <a:rPr lang="en-US" sz="1800" b="0" i="0" u="none" strike="noStrike">
                          <a:solidFill>
                            <a:srgbClr val="000000"/>
                          </a:solidFill>
                          <a:effectLst/>
                          <a:latin typeface="+mj-lt"/>
                        </a:rPr>
                        <a:t>Mental Health</a:t>
                      </a:r>
                    </a:p>
                  </a:txBody>
                  <a:tcPr marL="4763" marR="4763" marT="4763" marB="0" anchor="ctr"/>
                </a:tc>
                <a:tc>
                  <a:txBody>
                    <a:bodyPr/>
                    <a:lstStyle/>
                    <a:p>
                      <a:pPr algn="ctr" fontAlgn="ctr"/>
                      <a:r>
                        <a:rPr lang="en-US" sz="1800" b="1" i="0" u="none" strike="noStrike" dirty="0">
                          <a:solidFill>
                            <a:srgbClr val="000000"/>
                          </a:solidFill>
                          <a:effectLst/>
                          <a:latin typeface="+mj-lt"/>
                        </a:rPr>
                        <a:t>43%</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50%</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44%</a:t>
                      </a:r>
                    </a:p>
                  </a:txBody>
                  <a:tcPr marL="4763" marR="4763" marT="4763" marB="0" anchor="ctr"/>
                </a:tc>
                <a:tc>
                  <a:txBody>
                    <a:bodyPr/>
                    <a:lstStyle/>
                    <a:p>
                      <a:pPr algn="ctr" fontAlgn="ctr"/>
                      <a:r>
                        <a:rPr lang="en-US" sz="1800" b="0" i="0" u="none" strike="noStrike">
                          <a:solidFill>
                            <a:srgbClr val="000000"/>
                          </a:solidFill>
                          <a:effectLst/>
                          <a:latin typeface="+mj-lt"/>
                        </a:rPr>
                        <a:t>42%</a:t>
                      </a:r>
                    </a:p>
                  </a:txBody>
                  <a:tcPr marL="4763" marR="4763" marT="4763" marB="0" anchor="ctr"/>
                </a:tc>
                <a:tc>
                  <a:txBody>
                    <a:bodyPr/>
                    <a:lstStyle/>
                    <a:p>
                      <a:pPr algn="ctr" fontAlgn="ctr"/>
                      <a:r>
                        <a:rPr lang="en-US" sz="1800" b="0" i="0" u="none" strike="noStrike">
                          <a:solidFill>
                            <a:srgbClr val="000000"/>
                          </a:solidFill>
                          <a:effectLst/>
                          <a:latin typeface="+mj-lt"/>
                        </a:rPr>
                        <a:t>44%</a:t>
                      </a:r>
                    </a:p>
                  </a:txBody>
                  <a:tcPr marL="4763" marR="4763" marT="4763" marB="0" anchor="ctr"/>
                </a:tc>
                <a:tc>
                  <a:txBody>
                    <a:bodyPr/>
                    <a:lstStyle/>
                    <a:p>
                      <a:pPr algn="ctr" fontAlgn="ctr"/>
                      <a:r>
                        <a:rPr lang="en-US" sz="1800" b="0" i="1" u="none" strike="noStrike" dirty="0">
                          <a:solidFill>
                            <a:srgbClr val="000000"/>
                          </a:solidFill>
                          <a:effectLst/>
                          <a:latin typeface="+mj-lt"/>
                        </a:rPr>
                        <a:t>48%</a:t>
                      </a:r>
                    </a:p>
                  </a:txBody>
                  <a:tcPr marL="4763" marR="4763" marT="4763" marB="0" anchor="ctr"/>
                </a:tc>
                <a:extLst>
                  <a:ext uri="{0D108BD9-81ED-4DB2-BD59-A6C34878D82A}">
                    <a16:rowId xmlns:a16="http://schemas.microsoft.com/office/drawing/2014/main" val="3662285353"/>
                  </a:ext>
                </a:extLst>
              </a:tr>
              <a:tr h="147453">
                <a:tc>
                  <a:txBody>
                    <a:bodyPr/>
                    <a:lstStyle/>
                    <a:p>
                      <a:pPr algn="ctr" fontAlgn="b"/>
                      <a:r>
                        <a:rPr lang="en-US" sz="1800" b="0" i="0" u="none" strike="noStrike">
                          <a:solidFill>
                            <a:srgbClr val="000000"/>
                          </a:solidFill>
                          <a:effectLst/>
                          <a:latin typeface="+mj-lt"/>
                        </a:rPr>
                        <a:t>Workforce/Economy</a:t>
                      </a:r>
                    </a:p>
                  </a:txBody>
                  <a:tcPr marL="4763" marR="4763" marT="4763" marB="0" anchor="ctr"/>
                </a:tc>
                <a:tc>
                  <a:txBody>
                    <a:bodyPr/>
                    <a:lstStyle/>
                    <a:p>
                      <a:pPr algn="ctr" fontAlgn="ctr"/>
                      <a:r>
                        <a:rPr lang="en-US" sz="1800" b="1" i="0" u="none" strike="noStrike">
                          <a:solidFill>
                            <a:srgbClr val="000000"/>
                          </a:solidFill>
                          <a:effectLst/>
                          <a:latin typeface="+mj-lt"/>
                        </a:rPr>
                        <a:t>40%</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43%</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43%</a:t>
                      </a:r>
                    </a:p>
                  </a:txBody>
                  <a:tcPr marL="4763" marR="4763" marT="4763" marB="0" anchor="ctr"/>
                </a:tc>
                <a:tc>
                  <a:txBody>
                    <a:bodyPr/>
                    <a:lstStyle/>
                    <a:p>
                      <a:pPr algn="ctr" fontAlgn="ctr"/>
                      <a:r>
                        <a:rPr lang="en-US" sz="1800" b="0" i="0" u="none" strike="noStrike">
                          <a:solidFill>
                            <a:srgbClr val="000000"/>
                          </a:solidFill>
                          <a:effectLst/>
                          <a:latin typeface="+mj-lt"/>
                        </a:rPr>
                        <a:t>41%</a:t>
                      </a:r>
                    </a:p>
                  </a:txBody>
                  <a:tcPr marL="4763" marR="4763" marT="4763" marB="0" anchor="ctr"/>
                </a:tc>
                <a:tc>
                  <a:txBody>
                    <a:bodyPr/>
                    <a:lstStyle/>
                    <a:p>
                      <a:pPr algn="ctr" fontAlgn="ctr"/>
                      <a:r>
                        <a:rPr lang="en-US" sz="1800" b="0" i="0" u="none" strike="noStrike" dirty="0">
                          <a:solidFill>
                            <a:srgbClr val="000000"/>
                          </a:solidFill>
                          <a:effectLst/>
                          <a:latin typeface="+mj-lt"/>
                        </a:rPr>
                        <a:t>47%</a:t>
                      </a:r>
                    </a:p>
                  </a:txBody>
                  <a:tcPr marL="4763" marR="4763" marT="4763" marB="0" anchor="ctr"/>
                </a:tc>
                <a:tc>
                  <a:txBody>
                    <a:bodyPr/>
                    <a:lstStyle/>
                    <a:p>
                      <a:pPr algn="ctr" fontAlgn="ctr"/>
                      <a:r>
                        <a:rPr lang="en-US" sz="1800" b="0" i="1" u="none" strike="noStrike" dirty="0">
                          <a:solidFill>
                            <a:srgbClr val="000000"/>
                          </a:solidFill>
                          <a:effectLst/>
                          <a:latin typeface="+mj-lt"/>
                        </a:rPr>
                        <a:t>44%</a:t>
                      </a:r>
                    </a:p>
                  </a:txBody>
                  <a:tcPr marL="4763" marR="4763" marT="4763" marB="0" anchor="ctr"/>
                </a:tc>
                <a:extLst>
                  <a:ext uri="{0D108BD9-81ED-4DB2-BD59-A6C34878D82A}">
                    <a16:rowId xmlns:a16="http://schemas.microsoft.com/office/drawing/2014/main" val="630459180"/>
                  </a:ext>
                </a:extLst>
              </a:tr>
              <a:tr h="147453">
                <a:tc>
                  <a:txBody>
                    <a:bodyPr/>
                    <a:lstStyle/>
                    <a:p>
                      <a:pPr algn="ctr" fontAlgn="b"/>
                      <a:r>
                        <a:rPr lang="en-US" sz="1800" b="0" i="0" u="none" strike="noStrike">
                          <a:solidFill>
                            <a:srgbClr val="000000"/>
                          </a:solidFill>
                          <a:effectLst/>
                          <a:latin typeface="+mj-lt"/>
                        </a:rPr>
                        <a:t>Vulnerable Youth</a:t>
                      </a:r>
                    </a:p>
                  </a:txBody>
                  <a:tcPr marL="4763" marR="4763" marT="4763" marB="0" anchor="ctr"/>
                </a:tc>
                <a:tc>
                  <a:txBody>
                    <a:bodyPr/>
                    <a:lstStyle/>
                    <a:p>
                      <a:pPr algn="ctr" fontAlgn="ctr"/>
                      <a:r>
                        <a:rPr lang="en-US" sz="1800" b="1" i="0" u="none" strike="noStrike" dirty="0">
                          <a:solidFill>
                            <a:srgbClr val="000000"/>
                          </a:solidFill>
                          <a:effectLst/>
                          <a:latin typeface="+mj-lt"/>
                        </a:rPr>
                        <a:t>33%</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39%</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33%</a:t>
                      </a:r>
                    </a:p>
                  </a:txBody>
                  <a:tcPr marL="4763" marR="4763" marT="4763" marB="0" anchor="ctr"/>
                </a:tc>
                <a:tc>
                  <a:txBody>
                    <a:bodyPr/>
                    <a:lstStyle/>
                    <a:p>
                      <a:pPr algn="ctr" fontAlgn="ctr"/>
                      <a:r>
                        <a:rPr lang="en-US" sz="1800" b="0" i="0" u="none" strike="noStrike">
                          <a:solidFill>
                            <a:srgbClr val="000000"/>
                          </a:solidFill>
                          <a:effectLst/>
                          <a:latin typeface="+mj-lt"/>
                        </a:rPr>
                        <a:t>35%</a:t>
                      </a:r>
                    </a:p>
                  </a:txBody>
                  <a:tcPr marL="4763" marR="4763" marT="4763" marB="0" anchor="ctr"/>
                </a:tc>
                <a:tc>
                  <a:txBody>
                    <a:bodyPr/>
                    <a:lstStyle/>
                    <a:p>
                      <a:pPr algn="ctr" fontAlgn="ctr"/>
                      <a:r>
                        <a:rPr lang="en-US" sz="1800" b="0" i="0" u="none" strike="noStrike">
                          <a:solidFill>
                            <a:srgbClr val="000000"/>
                          </a:solidFill>
                          <a:effectLst/>
                          <a:latin typeface="+mj-lt"/>
                        </a:rPr>
                        <a:t>41%</a:t>
                      </a:r>
                    </a:p>
                  </a:txBody>
                  <a:tcPr marL="4763" marR="4763" marT="4763" marB="0" anchor="ctr"/>
                </a:tc>
                <a:tc>
                  <a:txBody>
                    <a:bodyPr/>
                    <a:lstStyle/>
                    <a:p>
                      <a:pPr algn="ctr" fontAlgn="ctr"/>
                      <a:r>
                        <a:rPr lang="en-US" sz="1800" b="0" i="1" u="none" strike="noStrike" dirty="0">
                          <a:solidFill>
                            <a:srgbClr val="000000"/>
                          </a:solidFill>
                          <a:effectLst/>
                          <a:latin typeface="+mj-lt"/>
                        </a:rPr>
                        <a:t>36%</a:t>
                      </a:r>
                    </a:p>
                  </a:txBody>
                  <a:tcPr marL="4763" marR="4763" marT="4763" marB="0" anchor="ctr"/>
                </a:tc>
                <a:extLst>
                  <a:ext uri="{0D108BD9-81ED-4DB2-BD59-A6C34878D82A}">
                    <a16:rowId xmlns:a16="http://schemas.microsoft.com/office/drawing/2014/main" val="1448054582"/>
                  </a:ext>
                </a:extLst>
              </a:tr>
            </a:tbl>
          </a:graphicData>
        </a:graphic>
      </p:graphicFrame>
      <p:sp>
        <p:nvSpPr>
          <p:cNvPr id="5" name="TextBox 4">
            <a:extLst>
              <a:ext uri="{FF2B5EF4-FFF2-40B4-BE49-F238E27FC236}">
                <a16:creationId xmlns:a16="http://schemas.microsoft.com/office/drawing/2014/main" id="{BF4C6BD1-BAC9-4DCF-A721-FBB060FD618A}"/>
              </a:ext>
            </a:extLst>
          </p:cNvPr>
          <p:cNvSpPr txBox="1"/>
          <p:nvPr/>
        </p:nvSpPr>
        <p:spPr>
          <a:xfrm>
            <a:off x="0" y="1010432"/>
            <a:ext cx="9128760" cy="338554"/>
          </a:xfrm>
          <a:prstGeom prst="rect">
            <a:avLst/>
          </a:prstGeom>
          <a:noFill/>
        </p:spPr>
        <p:txBody>
          <a:bodyPr wrap="square" rtlCol="0">
            <a:spAutoFit/>
          </a:bodyPr>
          <a:lstStyle/>
          <a:p>
            <a:pPr algn="ctr"/>
            <a:r>
              <a:rPr lang="en-US" sz="1600" i="1" dirty="0"/>
              <a:t>Very Convincing</a:t>
            </a:r>
          </a:p>
        </p:txBody>
      </p:sp>
      <p:sp>
        <p:nvSpPr>
          <p:cNvPr id="8" name="Title 7">
            <a:extLst>
              <a:ext uri="{FF2B5EF4-FFF2-40B4-BE49-F238E27FC236}">
                <a16:creationId xmlns:a16="http://schemas.microsoft.com/office/drawing/2014/main" id="{5E0AF2F3-E309-97D0-EEE8-3ED011CDB7F2}"/>
              </a:ext>
            </a:extLst>
          </p:cNvPr>
          <p:cNvSpPr>
            <a:spLocks noGrp="1"/>
          </p:cNvSpPr>
          <p:nvPr>
            <p:ph type="title"/>
          </p:nvPr>
        </p:nvSpPr>
        <p:spPr/>
        <p:txBody>
          <a:bodyPr>
            <a:normAutofit/>
          </a:bodyPr>
          <a:lstStyle/>
          <a:p>
            <a:r>
              <a:rPr lang="en-US" sz="3100" dirty="0"/>
              <a:t>The message on supporting parents stands</a:t>
            </a:r>
            <a:br>
              <a:rPr lang="en-US" sz="3100" dirty="0"/>
            </a:br>
            <a:r>
              <a:rPr lang="en-US" sz="3100" dirty="0"/>
              <a:t> out among African-American voters.</a:t>
            </a:r>
          </a:p>
        </p:txBody>
      </p:sp>
    </p:spTree>
    <p:extLst>
      <p:ext uri="{BB962C8B-B14F-4D97-AF65-F5344CB8AC3E}">
        <p14:creationId xmlns:p14="http://schemas.microsoft.com/office/powerpoint/2010/main" val="39667406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A7EE8BA-6626-4705-973D-E9D63A4C7BF8}"/>
              </a:ext>
            </a:extLst>
          </p:cNvPr>
          <p:cNvSpPr>
            <a:spLocks noGrp="1"/>
          </p:cNvSpPr>
          <p:nvPr>
            <p:ph type="body" sz="quarter" idx="10"/>
          </p:nvPr>
        </p:nvSpPr>
        <p:spPr/>
        <p:txBody>
          <a:bodyPr/>
          <a:lstStyle/>
          <a:p>
            <a:r>
              <a:rPr lang="en-US" dirty="0">
                <a:latin typeface="+mj-lt"/>
              </a:rPr>
              <a:t>Q13. </a:t>
            </a:r>
            <a:r>
              <a:rPr lang="en-US" dirty="0">
                <a:effectLst/>
                <a:latin typeface="+mj-lt"/>
                <a:ea typeface="Times New Roman" panose="02020603050405020304" pitchFamily="18" charset="0"/>
                <a:cs typeface="Arial" panose="020B0604020202020204" pitchFamily="34" charset="0"/>
              </a:rPr>
              <a:t>I would like to read you some statements from </a:t>
            </a:r>
            <a:r>
              <a:rPr lang="en-US" u="sng" dirty="0">
                <a:effectLst/>
                <a:latin typeface="+mj-lt"/>
                <a:ea typeface="Times New Roman" panose="02020603050405020304" pitchFamily="18" charset="0"/>
                <a:cs typeface="Arial" panose="020B0604020202020204" pitchFamily="34" charset="0"/>
              </a:rPr>
              <a:t>supporters</a:t>
            </a:r>
            <a:r>
              <a:rPr lang="en-US" dirty="0">
                <a:effectLst/>
                <a:latin typeface="+mj-lt"/>
                <a:ea typeface="Times New Roman" panose="02020603050405020304" pitchFamily="18" charset="0"/>
                <a:cs typeface="Arial" panose="020B0604020202020204" pitchFamily="34" charset="0"/>
              </a:rPr>
              <a:t> of increasing funding for programs to support children and youth.  </a:t>
            </a:r>
            <a:r>
              <a:rPr lang="en-US" dirty="0">
                <a:latin typeface="+mj-lt"/>
                <a:ea typeface="Times New Roman" panose="02020603050405020304" pitchFamily="18" charset="0"/>
                <a:cs typeface="Arial" panose="020B0604020202020204" pitchFamily="34" charset="0"/>
              </a:rPr>
              <a:t>P</a:t>
            </a:r>
            <a:r>
              <a:rPr lang="en-US" dirty="0">
                <a:effectLst/>
                <a:latin typeface="+mj-lt"/>
                <a:ea typeface="Times New Roman" panose="02020603050405020304" pitchFamily="18" charset="0"/>
                <a:cs typeface="Arial" panose="020B0604020202020204" pitchFamily="34" charset="0"/>
              </a:rPr>
              <a:t>lease tell me whether you find it very convincing, somewhat convincing, or not convincing as a reason to support the proposed such increased funding. Split Sample</a:t>
            </a:r>
            <a:endParaRPr lang="en-US" dirty="0">
              <a:latin typeface="+mj-lt"/>
            </a:endParaRPr>
          </a:p>
        </p:txBody>
      </p:sp>
      <p:graphicFrame>
        <p:nvGraphicFramePr>
          <p:cNvPr id="4" name="Table 4">
            <a:extLst>
              <a:ext uri="{FF2B5EF4-FFF2-40B4-BE49-F238E27FC236}">
                <a16:creationId xmlns:a16="http://schemas.microsoft.com/office/drawing/2014/main" id="{3AED89E7-B8F9-4D95-94ED-0CDCFA6D6884}"/>
              </a:ext>
            </a:extLst>
          </p:cNvPr>
          <p:cNvGraphicFramePr>
            <a:graphicFrameLocks noGrp="1"/>
          </p:cNvGraphicFramePr>
          <p:nvPr>
            <p:extLst>
              <p:ext uri="{D42A27DB-BD31-4B8C-83A1-F6EECF244321}">
                <p14:modId xmlns:p14="http://schemas.microsoft.com/office/powerpoint/2010/main" val="4035848955"/>
              </p:ext>
            </p:extLst>
          </p:nvPr>
        </p:nvGraphicFramePr>
        <p:xfrm>
          <a:off x="93588" y="1151468"/>
          <a:ext cx="8956825" cy="5068356"/>
        </p:xfrm>
        <a:graphic>
          <a:graphicData uri="http://schemas.openxmlformats.org/drawingml/2006/table">
            <a:tbl>
              <a:tblPr firstRow="1" bandRow="1">
                <a:tableStyleId>{93296810-A885-4BE3-A3E7-6D5BEEA58F35}</a:tableStyleId>
              </a:tblPr>
              <a:tblGrid>
                <a:gridCol w="2925701">
                  <a:extLst>
                    <a:ext uri="{9D8B030D-6E8A-4147-A177-3AD203B41FA5}">
                      <a16:colId xmlns:a16="http://schemas.microsoft.com/office/drawing/2014/main" val="2563863929"/>
                    </a:ext>
                  </a:extLst>
                </a:gridCol>
                <a:gridCol w="1072079">
                  <a:extLst>
                    <a:ext uri="{9D8B030D-6E8A-4147-A177-3AD203B41FA5}">
                      <a16:colId xmlns:a16="http://schemas.microsoft.com/office/drawing/2014/main" val="1099831682"/>
                    </a:ext>
                  </a:extLst>
                </a:gridCol>
                <a:gridCol w="991809">
                  <a:extLst>
                    <a:ext uri="{9D8B030D-6E8A-4147-A177-3AD203B41FA5}">
                      <a16:colId xmlns:a16="http://schemas.microsoft.com/office/drawing/2014/main" val="2950452391"/>
                    </a:ext>
                  </a:extLst>
                </a:gridCol>
                <a:gridCol w="991809">
                  <a:extLst>
                    <a:ext uri="{9D8B030D-6E8A-4147-A177-3AD203B41FA5}">
                      <a16:colId xmlns:a16="http://schemas.microsoft.com/office/drawing/2014/main" val="2895830701"/>
                    </a:ext>
                  </a:extLst>
                </a:gridCol>
                <a:gridCol w="991809">
                  <a:extLst>
                    <a:ext uri="{9D8B030D-6E8A-4147-A177-3AD203B41FA5}">
                      <a16:colId xmlns:a16="http://schemas.microsoft.com/office/drawing/2014/main" val="1387612060"/>
                    </a:ext>
                  </a:extLst>
                </a:gridCol>
                <a:gridCol w="991809">
                  <a:extLst>
                    <a:ext uri="{9D8B030D-6E8A-4147-A177-3AD203B41FA5}">
                      <a16:colId xmlns:a16="http://schemas.microsoft.com/office/drawing/2014/main" val="2466832935"/>
                    </a:ext>
                  </a:extLst>
                </a:gridCol>
                <a:gridCol w="991809">
                  <a:extLst>
                    <a:ext uri="{9D8B030D-6E8A-4147-A177-3AD203B41FA5}">
                      <a16:colId xmlns:a16="http://schemas.microsoft.com/office/drawing/2014/main" val="971914008"/>
                    </a:ext>
                  </a:extLst>
                </a:gridCol>
              </a:tblGrid>
              <a:tr h="269016">
                <a:tc rowSpan="2">
                  <a:txBody>
                    <a:bodyPr/>
                    <a:lstStyle/>
                    <a:p>
                      <a:pPr algn="ctr">
                        <a:lnSpc>
                          <a:spcPts val="1700"/>
                        </a:lnSpc>
                      </a:pPr>
                      <a:r>
                        <a:rPr lang="en-US" dirty="0">
                          <a:solidFill>
                            <a:schemeClr val="bg1"/>
                          </a:solidFill>
                        </a:rPr>
                        <a:t>Statement</a:t>
                      </a:r>
                    </a:p>
                  </a:txBody>
                  <a:tcPr anchor="ctr">
                    <a:solidFill>
                      <a:schemeClr val="accent1"/>
                    </a:solidFill>
                  </a:tcPr>
                </a:tc>
                <a:tc rowSpan="2">
                  <a:txBody>
                    <a:bodyPr/>
                    <a:lstStyle/>
                    <a:p>
                      <a:pPr algn="ctr">
                        <a:lnSpc>
                          <a:spcPts val="1700"/>
                        </a:lnSpc>
                      </a:pPr>
                      <a:r>
                        <a:rPr lang="en-US" dirty="0">
                          <a:solidFill>
                            <a:schemeClr val="bg1"/>
                          </a:solidFill>
                        </a:rPr>
                        <a:t>All Voters</a:t>
                      </a:r>
                    </a:p>
                  </a:txBody>
                  <a:tcPr marT="0" marB="0" anchor="ctr">
                    <a:lnR w="38100" cap="flat" cmpd="sng" algn="ctr">
                      <a:solidFill>
                        <a:schemeClr val="accent3"/>
                      </a:solidFill>
                      <a:prstDash val="solid"/>
                      <a:round/>
                      <a:headEnd type="none" w="med" len="med"/>
                      <a:tailEnd type="none" w="med" len="med"/>
                    </a:lnR>
                    <a:solidFill>
                      <a:schemeClr val="accent1"/>
                    </a:solidFill>
                  </a:tcPr>
                </a:tc>
                <a:tc gridSpan="5">
                  <a:txBody>
                    <a:bodyPr/>
                    <a:lstStyle/>
                    <a:p>
                      <a:pPr algn="ctr">
                        <a:lnSpc>
                          <a:spcPts val="1600"/>
                        </a:lnSpc>
                      </a:pPr>
                      <a:r>
                        <a:rPr lang="en-US" sz="1800" b="1" kern="1200" dirty="0">
                          <a:solidFill>
                            <a:schemeClr val="bg1"/>
                          </a:solidFill>
                          <a:latin typeface="+mn-lt"/>
                          <a:ea typeface="+mn-ea"/>
                          <a:cs typeface="+mn-cs"/>
                        </a:rPr>
                        <a:t>Region</a:t>
                      </a:r>
                    </a:p>
                  </a:txBody>
                  <a:tcPr marT="0" marB="0" anchor="ctr">
                    <a:lnL w="381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solidFill>
                      <a:schemeClr val="accent1"/>
                    </a:solidFill>
                  </a:tcPr>
                </a:tc>
                <a:extLst>
                  <a:ext uri="{0D108BD9-81ED-4DB2-BD59-A6C34878D82A}">
                    <a16:rowId xmlns:a16="http://schemas.microsoft.com/office/drawing/2014/main" val="3190792292"/>
                  </a:ext>
                </a:extLst>
              </a:tr>
              <a:tr h="767429">
                <a:tc vMerge="1">
                  <a:txBody>
                    <a:bodyPr/>
                    <a:lstStyle/>
                    <a:p>
                      <a:endParaRPr lang="en-US" dirty="0"/>
                    </a:p>
                  </a:txBody>
                  <a:tcPr>
                    <a:solidFill>
                      <a:schemeClr val="accent1"/>
                    </a:solidFill>
                  </a:tcPr>
                </a:tc>
                <a:tc vMerge="1">
                  <a:txBody>
                    <a:bodyPr/>
                    <a:lstStyle/>
                    <a:p>
                      <a:endParaRPr lang="en-US" dirty="0"/>
                    </a:p>
                  </a:txBody>
                  <a:tcPr>
                    <a:solidFill>
                      <a:schemeClr val="accent1"/>
                    </a:solidFill>
                  </a:tcPr>
                </a:tc>
                <a:tc>
                  <a:txBody>
                    <a:bodyPr/>
                    <a:lstStyle/>
                    <a:p>
                      <a:pPr algn="ctr" fontAlgn="b">
                        <a:lnSpc>
                          <a:spcPts val="1800"/>
                        </a:lnSpc>
                      </a:pPr>
                      <a:r>
                        <a:rPr lang="en-US" sz="1800" b="1" i="0" u="none" strike="noStrike" dirty="0">
                          <a:solidFill>
                            <a:srgbClr val="000000"/>
                          </a:solidFill>
                          <a:effectLst/>
                          <a:latin typeface="+mj-lt"/>
                        </a:rPr>
                        <a:t>Los Angeles County</a:t>
                      </a:r>
                    </a:p>
                  </a:txBody>
                  <a:tcPr marL="4763" marR="4763" marT="4763" marB="0" anchor="ctr">
                    <a:lnL w="381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ts val="1800"/>
                        </a:lnSpc>
                      </a:pPr>
                      <a:r>
                        <a:rPr lang="en-US" sz="1800" b="1" i="0" u="none" strike="noStrike">
                          <a:solidFill>
                            <a:srgbClr val="000000"/>
                          </a:solidFill>
                          <a:effectLst/>
                          <a:latin typeface="+mj-lt"/>
                        </a:rPr>
                        <a:t>Inland Empire</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ts val="1800"/>
                        </a:lnSpc>
                      </a:pPr>
                      <a:r>
                        <a:rPr lang="en-US" sz="1800" b="1" i="0" u="none" strike="noStrike" dirty="0">
                          <a:solidFill>
                            <a:srgbClr val="000000"/>
                          </a:solidFill>
                          <a:effectLst/>
                          <a:latin typeface="+mj-lt"/>
                        </a:rPr>
                        <a:t>Other </a:t>
                      </a:r>
                      <a:br>
                        <a:rPr lang="en-US" sz="1800" b="1" i="0" u="none" strike="noStrike" dirty="0">
                          <a:solidFill>
                            <a:srgbClr val="000000"/>
                          </a:solidFill>
                          <a:effectLst/>
                          <a:latin typeface="+mj-lt"/>
                        </a:rPr>
                      </a:br>
                      <a:r>
                        <a:rPr lang="en-US" sz="1800" b="1" i="0" u="none" strike="noStrike" dirty="0">
                          <a:solidFill>
                            <a:srgbClr val="000000"/>
                          </a:solidFill>
                          <a:effectLst/>
                          <a:latin typeface="+mj-lt"/>
                        </a:rPr>
                        <a:t>LA Area</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ts val="1800"/>
                        </a:lnSpc>
                      </a:pPr>
                      <a:r>
                        <a:rPr lang="en-US" sz="1800" b="1" i="0" u="none" strike="noStrike" dirty="0">
                          <a:solidFill>
                            <a:srgbClr val="000000"/>
                          </a:solidFill>
                          <a:effectLst/>
                          <a:latin typeface="+mj-lt"/>
                        </a:rPr>
                        <a:t>Bay </a:t>
                      </a:r>
                      <a:br>
                        <a:rPr lang="en-US" sz="1800" b="1" i="0" u="none" strike="noStrike" dirty="0">
                          <a:solidFill>
                            <a:srgbClr val="000000"/>
                          </a:solidFill>
                          <a:effectLst/>
                          <a:latin typeface="+mj-lt"/>
                        </a:rPr>
                      </a:br>
                      <a:r>
                        <a:rPr lang="en-US" sz="1800" b="1" i="0" u="none" strike="noStrike" dirty="0">
                          <a:solidFill>
                            <a:srgbClr val="000000"/>
                          </a:solidFill>
                          <a:effectLst/>
                          <a:latin typeface="+mj-lt"/>
                        </a:rPr>
                        <a:t>Area</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ts val="1800"/>
                        </a:lnSpc>
                      </a:pPr>
                      <a:r>
                        <a:rPr lang="en-US" sz="1800" b="1" i="0" u="none" strike="noStrike" dirty="0">
                          <a:solidFill>
                            <a:srgbClr val="000000"/>
                          </a:solidFill>
                          <a:effectLst/>
                          <a:latin typeface="+mj-lt"/>
                        </a:rPr>
                        <a:t>San </a:t>
                      </a:r>
                      <a:br>
                        <a:rPr lang="en-US" sz="1800" b="1" i="0" u="none" strike="noStrike" dirty="0">
                          <a:solidFill>
                            <a:srgbClr val="000000"/>
                          </a:solidFill>
                          <a:effectLst/>
                          <a:latin typeface="+mj-lt"/>
                        </a:rPr>
                      </a:br>
                      <a:r>
                        <a:rPr lang="en-US" sz="1800" b="1" i="0" u="none" strike="noStrike" dirty="0">
                          <a:solidFill>
                            <a:srgbClr val="000000"/>
                          </a:solidFill>
                          <a:effectLst/>
                          <a:latin typeface="+mj-lt"/>
                        </a:rPr>
                        <a:t>Diego</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792830917"/>
                  </a:ext>
                </a:extLst>
              </a:tr>
              <a:tr h="310147">
                <a:tc>
                  <a:txBody>
                    <a:bodyPr/>
                    <a:lstStyle/>
                    <a:p>
                      <a:pPr algn="ctr" fontAlgn="b"/>
                      <a:r>
                        <a:rPr lang="en-US" sz="1800" b="0" i="0" u="none" strike="noStrike" dirty="0">
                          <a:solidFill>
                            <a:srgbClr val="000000"/>
                          </a:solidFill>
                          <a:effectLst/>
                          <a:latin typeface="+mj-lt"/>
                        </a:rPr>
                        <a:t>Quality/Safety</a:t>
                      </a:r>
                    </a:p>
                  </a:txBody>
                  <a:tcPr marL="4763" marR="4763" marT="4763" marB="0" anchor="b"/>
                </a:tc>
                <a:tc>
                  <a:txBody>
                    <a:bodyPr/>
                    <a:lstStyle/>
                    <a:p>
                      <a:pPr algn="ctr" fontAlgn="ctr"/>
                      <a:r>
                        <a:rPr lang="en-US" sz="1800" b="1" i="0" u="none" strike="noStrike" dirty="0">
                          <a:solidFill>
                            <a:srgbClr val="000000"/>
                          </a:solidFill>
                          <a:effectLst/>
                          <a:latin typeface="+mj-lt"/>
                          <a:ea typeface="Arial" panose="020B0604020202020204" pitchFamily="34" charset="0"/>
                        </a:rPr>
                        <a:t>54%</a:t>
                      </a:r>
                      <a:endParaRPr lang="en-US" sz="1800" b="1" i="0" u="none" strike="noStrike" dirty="0">
                        <a:solidFill>
                          <a:srgbClr val="000000"/>
                        </a:solidFill>
                        <a:effectLst/>
                        <a:latin typeface="+mj-lt"/>
                      </a:endParaRP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ea typeface="Arial" panose="020B0604020202020204" pitchFamily="34" charset="0"/>
                        </a:rPr>
                        <a:t>56%</a:t>
                      </a:r>
                      <a:endParaRPr lang="en-US" sz="1800" b="0" i="0" u="none" strike="noStrike">
                        <a:solidFill>
                          <a:srgbClr val="000000"/>
                        </a:solidFill>
                        <a:effectLst/>
                        <a:latin typeface="+mj-lt"/>
                      </a:endParaRPr>
                    </a:p>
                  </a:txBody>
                  <a:tcPr marL="4763" marR="4763" marT="4763" marB="0" anchor="ctr">
                    <a:lnL w="38100" cap="flat" cmpd="sng" algn="ctr">
                      <a:solidFill>
                        <a:schemeClr val="accent3"/>
                      </a:solidFill>
                      <a:prstDash val="solid"/>
                      <a:round/>
                      <a:headEnd type="none" w="med" len="med"/>
                      <a:tailEnd type="none" w="med" len="med"/>
                    </a:lnL>
                    <a:lnT w="38100" cap="flat" cmpd="sng" algn="ctr">
                      <a:solidFill>
                        <a:schemeClr val="accent3"/>
                      </a:solidFill>
                      <a:prstDash val="solid"/>
                      <a:round/>
                      <a:headEnd type="none" w="med" len="med"/>
                      <a:tailEnd type="none" w="med" len="med"/>
                    </a:lnT>
                  </a:tcPr>
                </a:tc>
                <a:tc>
                  <a:txBody>
                    <a:bodyPr/>
                    <a:lstStyle/>
                    <a:p>
                      <a:pPr algn="ctr" fontAlgn="ctr"/>
                      <a:r>
                        <a:rPr lang="en-US" sz="1800" b="0" i="0" u="none" strike="noStrike" dirty="0">
                          <a:solidFill>
                            <a:srgbClr val="000000"/>
                          </a:solidFill>
                          <a:effectLst/>
                          <a:latin typeface="+mj-lt"/>
                          <a:ea typeface="Arial" panose="020B0604020202020204" pitchFamily="34" charset="0"/>
                        </a:rPr>
                        <a:t>63%</a:t>
                      </a:r>
                      <a:endParaRPr lang="en-US" sz="1800" b="0" i="0" u="none" strike="noStrike" dirty="0">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ctr"/>
                      <a:r>
                        <a:rPr lang="en-US" sz="1800" b="0" i="0" u="none" strike="noStrike">
                          <a:solidFill>
                            <a:srgbClr val="000000"/>
                          </a:solidFill>
                          <a:effectLst/>
                          <a:latin typeface="+mj-lt"/>
                          <a:ea typeface="Arial" panose="020B0604020202020204" pitchFamily="34" charset="0"/>
                        </a:rPr>
                        <a:t>54%</a:t>
                      </a:r>
                      <a:endParaRPr lang="en-US" sz="18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ctr"/>
                      <a:r>
                        <a:rPr lang="en-US" sz="1800" b="0" i="0" u="none" strike="noStrike">
                          <a:solidFill>
                            <a:srgbClr val="000000"/>
                          </a:solidFill>
                          <a:effectLst/>
                          <a:latin typeface="+mj-lt"/>
                          <a:ea typeface="Arial" panose="020B0604020202020204" pitchFamily="34" charset="0"/>
                        </a:rPr>
                        <a:t>51%</a:t>
                      </a:r>
                      <a:endParaRPr lang="en-US" sz="18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ctr"/>
                      <a:r>
                        <a:rPr lang="en-US" sz="1800" b="0" i="0" u="none" strike="noStrike">
                          <a:solidFill>
                            <a:srgbClr val="000000"/>
                          </a:solidFill>
                          <a:effectLst/>
                          <a:latin typeface="+mj-lt"/>
                          <a:ea typeface="Arial" panose="020B0604020202020204" pitchFamily="34" charset="0"/>
                        </a:rPr>
                        <a:t>51%</a:t>
                      </a:r>
                      <a:endParaRPr lang="en-US" sz="18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1963344676"/>
                  </a:ext>
                </a:extLst>
              </a:tr>
              <a:tr h="310147">
                <a:tc>
                  <a:txBody>
                    <a:bodyPr/>
                    <a:lstStyle/>
                    <a:p>
                      <a:pPr algn="ctr" fontAlgn="b"/>
                      <a:r>
                        <a:rPr lang="en-US" sz="1800" b="0" i="0" u="none" strike="noStrike" dirty="0">
                          <a:solidFill>
                            <a:srgbClr val="000000"/>
                          </a:solidFill>
                          <a:effectLst/>
                          <a:latin typeface="+mj-lt"/>
                        </a:rPr>
                        <a:t>Brain Development</a:t>
                      </a:r>
                    </a:p>
                  </a:txBody>
                  <a:tcPr marL="4763" marR="4763" marT="4763" marB="0" anchor="b"/>
                </a:tc>
                <a:tc>
                  <a:txBody>
                    <a:bodyPr/>
                    <a:lstStyle/>
                    <a:p>
                      <a:pPr algn="ctr" fontAlgn="ctr"/>
                      <a:r>
                        <a:rPr lang="en-US" sz="1800" b="1" i="0" u="none" strike="noStrike">
                          <a:solidFill>
                            <a:srgbClr val="000000"/>
                          </a:solidFill>
                          <a:effectLst/>
                          <a:latin typeface="+mj-lt"/>
                          <a:ea typeface="Arial" panose="020B0604020202020204" pitchFamily="34" charset="0"/>
                        </a:rPr>
                        <a:t>53%</a:t>
                      </a:r>
                      <a:endParaRPr lang="en-US" sz="1800" b="1" i="0" u="none" strike="noStrike">
                        <a:solidFill>
                          <a:srgbClr val="000000"/>
                        </a:solidFill>
                        <a:effectLst/>
                        <a:latin typeface="+mj-lt"/>
                      </a:endParaRP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63%</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48%</a:t>
                      </a:r>
                    </a:p>
                  </a:txBody>
                  <a:tcPr marL="4763" marR="4763" marT="4763" marB="0" anchor="ctr"/>
                </a:tc>
                <a:tc>
                  <a:txBody>
                    <a:bodyPr/>
                    <a:lstStyle/>
                    <a:p>
                      <a:pPr algn="ctr" fontAlgn="ctr"/>
                      <a:r>
                        <a:rPr lang="en-US" sz="1800" b="0" i="0" u="none" strike="noStrike">
                          <a:solidFill>
                            <a:srgbClr val="000000"/>
                          </a:solidFill>
                          <a:effectLst/>
                          <a:latin typeface="+mj-lt"/>
                        </a:rPr>
                        <a:t>51%</a:t>
                      </a:r>
                    </a:p>
                  </a:txBody>
                  <a:tcPr marL="4763" marR="4763" marT="4763" marB="0" anchor="ctr"/>
                </a:tc>
                <a:tc>
                  <a:txBody>
                    <a:bodyPr/>
                    <a:lstStyle/>
                    <a:p>
                      <a:pPr algn="ctr" fontAlgn="ctr"/>
                      <a:r>
                        <a:rPr lang="en-US" sz="1800" b="0" i="0" u="none" strike="noStrike">
                          <a:solidFill>
                            <a:srgbClr val="000000"/>
                          </a:solidFill>
                          <a:effectLst/>
                          <a:latin typeface="+mj-lt"/>
                        </a:rPr>
                        <a:t>50%</a:t>
                      </a:r>
                    </a:p>
                  </a:txBody>
                  <a:tcPr marL="4763" marR="4763" marT="4763" marB="0" anchor="ctr"/>
                </a:tc>
                <a:tc>
                  <a:txBody>
                    <a:bodyPr/>
                    <a:lstStyle/>
                    <a:p>
                      <a:pPr algn="ctr" fontAlgn="ctr"/>
                      <a:r>
                        <a:rPr lang="en-US" sz="1800" b="0" i="0" u="none" strike="noStrike">
                          <a:solidFill>
                            <a:srgbClr val="000000"/>
                          </a:solidFill>
                          <a:effectLst/>
                          <a:latin typeface="+mj-lt"/>
                        </a:rPr>
                        <a:t>38%</a:t>
                      </a:r>
                    </a:p>
                  </a:txBody>
                  <a:tcPr marL="4763" marR="4763" marT="4763" marB="0" anchor="ctr"/>
                </a:tc>
                <a:extLst>
                  <a:ext uri="{0D108BD9-81ED-4DB2-BD59-A6C34878D82A}">
                    <a16:rowId xmlns:a16="http://schemas.microsoft.com/office/drawing/2014/main" val="650548173"/>
                  </a:ext>
                </a:extLst>
              </a:tr>
              <a:tr h="310147">
                <a:tc>
                  <a:txBody>
                    <a:bodyPr/>
                    <a:lstStyle/>
                    <a:p>
                      <a:pPr algn="ctr" fontAlgn="b"/>
                      <a:r>
                        <a:rPr lang="en-US" sz="1800" b="0" i="0" u="none" strike="noStrike">
                          <a:solidFill>
                            <a:srgbClr val="000000"/>
                          </a:solidFill>
                          <a:effectLst/>
                          <a:latin typeface="+mj-lt"/>
                        </a:rPr>
                        <a:t>Keep Kids Off Streets</a:t>
                      </a:r>
                    </a:p>
                  </a:txBody>
                  <a:tcPr marL="4763" marR="4763" marT="4763" marB="0" anchor="b"/>
                </a:tc>
                <a:tc>
                  <a:txBody>
                    <a:bodyPr/>
                    <a:lstStyle/>
                    <a:p>
                      <a:pPr algn="ctr" fontAlgn="ctr"/>
                      <a:r>
                        <a:rPr lang="en-US" sz="1800" b="1" i="0" u="none" strike="noStrike">
                          <a:solidFill>
                            <a:srgbClr val="000000"/>
                          </a:solidFill>
                          <a:effectLst/>
                          <a:latin typeface="+mj-lt"/>
                        </a:rPr>
                        <a:t>53%</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52%</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54%</a:t>
                      </a:r>
                    </a:p>
                  </a:txBody>
                  <a:tcPr marL="4763" marR="4763" marT="4763" marB="0" anchor="ctr"/>
                </a:tc>
                <a:tc>
                  <a:txBody>
                    <a:bodyPr/>
                    <a:lstStyle/>
                    <a:p>
                      <a:pPr algn="ctr" fontAlgn="ctr"/>
                      <a:r>
                        <a:rPr lang="en-US" sz="1800" b="0" i="0" u="none" strike="noStrike">
                          <a:solidFill>
                            <a:srgbClr val="000000"/>
                          </a:solidFill>
                          <a:effectLst/>
                          <a:latin typeface="+mj-lt"/>
                        </a:rPr>
                        <a:t>53%</a:t>
                      </a:r>
                    </a:p>
                  </a:txBody>
                  <a:tcPr marL="4763" marR="4763" marT="4763" marB="0" anchor="ctr"/>
                </a:tc>
                <a:tc>
                  <a:txBody>
                    <a:bodyPr/>
                    <a:lstStyle/>
                    <a:p>
                      <a:pPr algn="ctr" fontAlgn="ctr"/>
                      <a:r>
                        <a:rPr lang="en-US" sz="1800" b="0" i="0" u="none" strike="noStrike">
                          <a:solidFill>
                            <a:srgbClr val="000000"/>
                          </a:solidFill>
                          <a:effectLst/>
                          <a:latin typeface="+mj-lt"/>
                        </a:rPr>
                        <a:t>54%</a:t>
                      </a:r>
                    </a:p>
                  </a:txBody>
                  <a:tcPr marL="4763" marR="4763" marT="4763" marB="0" anchor="ctr"/>
                </a:tc>
                <a:tc>
                  <a:txBody>
                    <a:bodyPr/>
                    <a:lstStyle/>
                    <a:p>
                      <a:pPr algn="ctr" fontAlgn="ctr"/>
                      <a:r>
                        <a:rPr lang="en-US" sz="1800" b="0" i="0" u="none" strike="noStrike">
                          <a:solidFill>
                            <a:srgbClr val="000000"/>
                          </a:solidFill>
                          <a:effectLst/>
                          <a:latin typeface="+mj-lt"/>
                        </a:rPr>
                        <a:t>51%</a:t>
                      </a:r>
                    </a:p>
                  </a:txBody>
                  <a:tcPr marL="4763" marR="4763" marT="4763" marB="0" anchor="ctr"/>
                </a:tc>
                <a:extLst>
                  <a:ext uri="{0D108BD9-81ED-4DB2-BD59-A6C34878D82A}">
                    <a16:rowId xmlns:a16="http://schemas.microsoft.com/office/drawing/2014/main" val="790779060"/>
                  </a:ext>
                </a:extLst>
              </a:tr>
              <a:tr h="310147">
                <a:tc>
                  <a:txBody>
                    <a:bodyPr/>
                    <a:lstStyle/>
                    <a:p>
                      <a:pPr algn="ctr" fontAlgn="b"/>
                      <a:r>
                        <a:rPr lang="en-US" sz="1800" b="0" i="0" u="none" strike="noStrike">
                          <a:solidFill>
                            <a:srgbClr val="000000"/>
                          </a:solidFill>
                          <a:effectLst/>
                          <a:latin typeface="+mj-lt"/>
                        </a:rPr>
                        <a:t>Homeless</a:t>
                      </a:r>
                    </a:p>
                  </a:txBody>
                  <a:tcPr marL="4763" marR="4763" marT="4763" marB="0" anchor="b"/>
                </a:tc>
                <a:tc>
                  <a:txBody>
                    <a:bodyPr/>
                    <a:lstStyle/>
                    <a:p>
                      <a:pPr algn="ctr" fontAlgn="ctr"/>
                      <a:r>
                        <a:rPr lang="en-US" sz="1800" b="1" i="0" u="none" strike="noStrike" dirty="0">
                          <a:solidFill>
                            <a:srgbClr val="000000"/>
                          </a:solidFill>
                          <a:effectLst/>
                          <a:latin typeface="+mj-lt"/>
                        </a:rPr>
                        <a:t>53%</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dirty="0">
                          <a:solidFill>
                            <a:srgbClr val="000000"/>
                          </a:solidFill>
                          <a:effectLst/>
                          <a:latin typeface="+mj-lt"/>
                        </a:rPr>
                        <a:t>65%</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41%</a:t>
                      </a:r>
                    </a:p>
                  </a:txBody>
                  <a:tcPr marL="4763" marR="4763" marT="4763" marB="0" anchor="ctr"/>
                </a:tc>
                <a:tc>
                  <a:txBody>
                    <a:bodyPr/>
                    <a:lstStyle/>
                    <a:p>
                      <a:pPr algn="ctr" fontAlgn="ctr"/>
                      <a:r>
                        <a:rPr lang="en-US" sz="1800" b="0" i="0" u="none" strike="noStrike">
                          <a:solidFill>
                            <a:srgbClr val="000000"/>
                          </a:solidFill>
                          <a:effectLst/>
                          <a:latin typeface="+mj-lt"/>
                        </a:rPr>
                        <a:t>50%</a:t>
                      </a:r>
                    </a:p>
                  </a:txBody>
                  <a:tcPr marL="4763" marR="4763" marT="4763" marB="0" anchor="ctr"/>
                </a:tc>
                <a:tc>
                  <a:txBody>
                    <a:bodyPr/>
                    <a:lstStyle/>
                    <a:p>
                      <a:pPr algn="ctr" fontAlgn="ctr"/>
                      <a:r>
                        <a:rPr lang="en-US" sz="1800" b="0" i="0" u="none" strike="noStrike">
                          <a:solidFill>
                            <a:srgbClr val="000000"/>
                          </a:solidFill>
                          <a:effectLst/>
                          <a:latin typeface="+mj-lt"/>
                        </a:rPr>
                        <a:t>47%</a:t>
                      </a:r>
                    </a:p>
                  </a:txBody>
                  <a:tcPr marL="4763" marR="4763" marT="4763" marB="0" anchor="ctr"/>
                </a:tc>
                <a:tc>
                  <a:txBody>
                    <a:bodyPr/>
                    <a:lstStyle/>
                    <a:p>
                      <a:pPr algn="ctr" fontAlgn="ctr"/>
                      <a:r>
                        <a:rPr lang="en-US" sz="1800" b="0" i="0" u="none" strike="noStrike">
                          <a:solidFill>
                            <a:srgbClr val="000000"/>
                          </a:solidFill>
                          <a:effectLst/>
                          <a:latin typeface="+mj-lt"/>
                        </a:rPr>
                        <a:t>45%</a:t>
                      </a:r>
                    </a:p>
                  </a:txBody>
                  <a:tcPr marL="4763" marR="4763" marT="4763" marB="0" anchor="ctr"/>
                </a:tc>
                <a:extLst>
                  <a:ext uri="{0D108BD9-81ED-4DB2-BD59-A6C34878D82A}">
                    <a16:rowId xmlns:a16="http://schemas.microsoft.com/office/drawing/2014/main" val="967359862"/>
                  </a:ext>
                </a:extLst>
              </a:tr>
              <a:tr h="310147">
                <a:tc>
                  <a:txBody>
                    <a:bodyPr/>
                    <a:lstStyle/>
                    <a:p>
                      <a:pPr algn="ctr" fontAlgn="b"/>
                      <a:r>
                        <a:rPr lang="en-US" sz="1800" b="0" i="0" u="none" strike="noStrike" dirty="0">
                          <a:solidFill>
                            <a:srgbClr val="000000"/>
                          </a:solidFill>
                          <a:effectLst/>
                          <a:latin typeface="+mj-lt"/>
                        </a:rPr>
                        <a:t>Parents</a:t>
                      </a:r>
                    </a:p>
                  </a:txBody>
                  <a:tcPr marL="4763" marR="4763" marT="4763" marB="0" anchor="b"/>
                </a:tc>
                <a:tc>
                  <a:txBody>
                    <a:bodyPr/>
                    <a:lstStyle/>
                    <a:p>
                      <a:pPr algn="ctr" fontAlgn="ctr"/>
                      <a:r>
                        <a:rPr lang="en-US" sz="1800" b="1" i="0" u="none" strike="noStrike">
                          <a:solidFill>
                            <a:srgbClr val="000000"/>
                          </a:solidFill>
                          <a:effectLst/>
                          <a:latin typeface="+mj-lt"/>
                        </a:rPr>
                        <a:t>50%</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52%</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41%</a:t>
                      </a:r>
                    </a:p>
                  </a:txBody>
                  <a:tcPr marL="4763" marR="4763" marT="4763" marB="0" anchor="ctr"/>
                </a:tc>
                <a:tc>
                  <a:txBody>
                    <a:bodyPr/>
                    <a:lstStyle/>
                    <a:p>
                      <a:pPr algn="ctr" fontAlgn="ctr"/>
                      <a:r>
                        <a:rPr lang="en-US" sz="1800" b="0" i="0" u="none" strike="noStrike">
                          <a:solidFill>
                            <a:srgbClr val="000000"/>
                          </a:solidFill>
                          <a:effectLst/>
                          <a:latin typeface="+mj-lt"/>
                        </a:rPr>
                        <a:t>59%</a:t>
                      </a:r>
                    </a:p>
                  </a:txBody>
                  <a:tcPr marL="4763" marR="4763" marT="4763" marB="0" anchor="ctr"/>
                </a:tc>
                <a:tc>
                  <a:txBody>
                    <a:bodyPr/>
                    <a:lstStyle/>
                    <a:p>
                      <a:pPr algn="ctr" fontAlgn="ctr"/>
                      <a:r>
                        <a:rPr lang="en-US" sz="1800" b="0" i="0" u="none" strike="noStrike">
                          <a:solidFill>
                            <a:srgbClr val="000000"/>
                          </a:solidFill>
                          <a:effectLst/>
                          <a:latin typeface="+mj-lt"/>
                        </a:rPr>
                        <a:t>55%</a:t>
                      </a:r>
                    </a:p>
                  </a:txBody>
                  <a:tcPr marL="4763" marR="4763" marT="4763" marB="0" anchor="ctr"/>
                </a:tc>
                <a:tc>
                  <a:txBody>
                    <a:bodyPr/>
                    <a:lstStyle/>
                    <a:p>
                      <a:pPr algn="ctr" fontAlgn="ctr"/>
                      <a:r>
                        <a:rPr lang="en-US" sz="1800" b="0" i="0" u="none" strike="noStrike">
                          <a:solidFill>
                            <a:srgbClr val="000000"/>
                          </a:solidFill>
                          <a:effectLst/>
                          <a:latin typeface="+mj-lt"/>
                        </a:rPr>
                        <a:t>44%</a:t>
                      </a:r>
                    </a:p>
                  </a:txBody>
                  <a:tcPr marL="4763" marR="4763" marT="4763" marB="0" anchor="ctr"/>
                </a:tc>
                <a:extLst>
                  <a:ext uri="{0D108BD9-81ED-4DB2-BD59-A6C34878D82A}">
                    <a16:rowId xmlns:a16="http://schemas.microsoft.com/office/drawing/2014/main" val="911618783"/>
                  </a:ext>
                </a:extLst>
              </a:tr>
              <a:tr h="310147">
                <a:tc>
                  <a:txBody>
                    <a:bodyPr/>
                    <a:lstStyle/>
                    <a:p>
                      <a:pPr algn="ctr" fontAlgn="b"/>
                      <a:r>
                        <a:rPr lang="en-US" sz="1800" b="0" i="0" u="none" strike="noStrike">
                          <a:solidFill>
                            <a:srgbClr val="000000"/>
                          </a:solidFill>
                          <a:effectLst/>
                          <a:latin typeface="+mj-lt"/>
                        </a:rPr>
                        <a:t>Equity</a:t>
                      </a:r>
                    </a:p>
                  </a:txBody>
                  <a:tcPr marL="4763" marR="4763" marT="4763" marB="0" anchor="b"/>
                </a:tc>
                <a:tc>
                  <a:txBody>
                    <a:bodyPr/>
                    <a:lstStyle/>
                    <a:p>
                      <a:pPr algn="ctr" fontAlgn="ctr"/>
                      <a:r>
                        <a:rPr lang="en-US" sz="1800" b="1" i="0" u="none" strike="noStrike">
                          <a:solidFill>
                            <a:srgbClr val="000000"/>
                          </a:solidFill>
                          <a:effectLst/>
                          <a:latin typeface="+mj-lt"/>
                        </a:rPr>
                        <a:t>49%</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54%</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45%</a:t>
                      </a:r>
                    </a:p>
                  </a:txBody>
                  <a:tcPr marL="4763" marR="4763" marT="4763" marB="0" anchor="ctr"/>
                </a:tc>
                <a:tc>
                  <a:txBody>
                    <a:bodyPr/>
                    <a:lstStyle/>
                    <a:p>
                      <a:pPr algn="ctr" fontAlgn="ctr"/>
                      <a:r>
                        <a:rPr lang="en-US" sz="1800" b="0" i="0" u="none" strike="noStrike">
                          <a:solidFill>
                            <a:srgbClr val="000000"/>
                          </a:solidFill>
                          <a:effectLst/>
                          <a:latin typeface="+mj-lt"/>
                        </a:rPr>
                        <a:t>55%</a:t>
                      </a:r>
                    </a:p>
                  </a:txBody>
                  <a:tcPr marL="4763" marR="4763" marT="4763" marB="0" anchor="ctr"/>
                </a:tc>
                <a:tc>
                  <a:txBody>
                    <a:bodyPr/>
                    <a:lstStyle/>
                    <a:p>
                      <a:pPr algn="ctr" fontAlgn="ctr"/>
                      <a:r>
                        <a:rPr lang="en-US" sz="1800" b="0" i="0" u="none" strike="noStrike">
                          <a:solidFill>
                            <a:srgbClr val="000000"/>
                          </a:solidFill>
                          <a:effectLst/>
                          <a:latin typeface="+mj-lt"/>
                        </a:rPr>
                        <a:t>50%</a:t>
                      </a:r>
                    </a:p>
                  </a:txBody>
                  <a:tcPr marL="4763" marR="4763" marT="4763" marB="0" anchor="ctr"/>
                </a:tc>
                <a:tc>
                  <a:txBody>
                    <a:bodyPr/>
                    <a:lstStyle/>
                    <a:p>
                      <a:pPr algn="ctr" fontAlgn="ctr"/>
                      <a:r>
                        <a:rPr lang="en-US" sz="1800" b="0" i="0" u="none" strike="noStrike">
                          <a:solidFill>
                            <a:srgbClr val="000000"/>
                          </a:solidFill>
                          <a:effectLst/>
                          <a:latin typeface="+mj-lt"/>
                        </a:rPr>
                        <a:t>37%</a:t>
                      </a:r>
                    </a:p>
                  </a:txBody>
                  <a:tcPr marL="4763" marR="4763" marT="4763" marB="0" anchor="ctr"/>
                </a:tc>
                <a:extLst>
                  <a:ext uri="{0D108BD9-81ED-4DB2-BD59-A6C34878D82A}">
                    <a16:rowId xmlns:a16="http://schemas.microsoft.com/office/drawing/2014/main" val="3910646588"/>
                  </a:ext>
                </a:extLst>
              </a:tr>
              <a:tr h="310147">
                <a:tc>
                  <a:txBody>
                    <a:bodyPr/>
                    <a:lstStyle/>
                    <a:p>
                      <a:pPr algn="ctr" fontAlgn="b"/>
                      <a:r>
                        <a:rPr lang="en-US" sz="1800" b="0" i="0" u="none" strike="noStrike">
                          <a:solidFill>
                            <a:srgbClr val="000000"/>
                          </a:solidFill>
                          <a:effectLst/>
                          <a:latin typeface="+mj-lt"/>
                        </a:rPr>
                        <a:t>Low Wages</a:t>
                      </a:r>
                    </a:p>
                  </a:txBody>
                  <a:tcPr marL="4763" marR="4763" marT="4763" marB="0" anchor="b"/>
                </a:tc>
                <a:tc>
                  <a:txBody>
                    <a:bodyPr/>
                    <a:lstStyle/>
                    <a:p>
                      <a:pPr algn="ctr" fontAlgn="ctr"/>
                      <a:r>
                        <a:rPr lang="en-US" sz="1800" b="1" i="0" u="none" strike="noStrike">
                          <a:solidFill>
                            <a:srgbClr val="000000"/>
                          </a:solidFill>
                          <a:effectLst/>
                          <a:latin typeface="+mj-lt"/>
                        </a:rPr>
                        <a:t>49%</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49%</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46%</a:t>
                      </a:r>
                    </a:p>
                  </a:txBody>
                  <a:tcPr marL="4763" marR="4763" marT="4763" marB="0" anchor="ctr"/>
                </a:tc>
                <a:tc>
                  <a:txBody>
                    <a:bodyPr/>
                    <a:lstStyle/>
                    <a:p>
                      <a:pPr algn="ctr" fontAlgn="ctr"/>
                      <a:r>
                        <a:rPr lang="en-US" sz="1800" b="0" i="0" u="none" strike="noStrike">
                          <a:solidFill>
                            <a:srgbClr val="000000"/>
                          </a:solidFill>
                          <a:effectLst/>
                          <a:latin typeface="+mj-lt"/>
                        </a:rPr>
                        <a:t>39%</a:t>
                      </a:r>
                    </a:p>
                  </a:txBody>
                  <a:tcPr marL="4763" marR="4763" marT="4763" marB="0" anchor="ctr"/>
                </a:tc>
                <a:tc>
                  <a:txBody>
                    <a:bodyPr/>
                    <a:lstStyle/>
                    <a:p>
                      <a:pPr algn="ctr" fontAlgn="ctr"/>
                      <a:r>
                        <a:rPr lang="en-US" sz="1800" b="0" i="0" u="none" strike="noStrike">
                          <a:solidFill>
                            <a:srgbClr val="000000"/>
                          </a:solidFill>
                          <a:effectLst/>
                          <a:latin typeface="+mj-lt"/>
                        </a:rPr>
                        <a:t>55%</a:t>
                      </a:r>
                    </a:p>
                  </a:txBody>
                  <a:tcPr marL="4763" marR="4763" marT="4763" marB="0" anchor="ctr"/>
                </a:tc>
                <a:tc>
                  <a:txBody>
                    <a:bodyPr/>
                    <a:lstStyle/>
                    <a:p>
                      <a:pPr algn="ctr" fontAlgn="ctr"/>
                      <a:r>
                        <a:rPr lang="en-US" sz="1800" b="0" i="0" u="none" strike="noStrike">
                          <a:solidFill>
                            <a:srgbClr val="000000"/>
                          </a:solidFill>
                          <a:effectLst/>
                          <a:latin typeface="+mj-lt"/>
                        </a:rPr>
                        <a:t>58%</a:t>
                      </a:r>
                    </a:p>
                  </a:txBody>
                  <a:tcPr marL="4763" marR="4763" marT="4763" marB="0" anchor="ctr"/>
                </a:tc>
                <a:extLst>
                  <a:ext uri="{0D108BD9-81ED-4DB2-BD59-A6C34878D82A}">
                    <a16:rowId xmlns:a16="http://schemas.microsoft.com/office/drawing/2014/main" val="2803810122"/>
                  </a:ext>
                </a:extLst>
              </a:tr>
              <a:tr h="310147">
                <a:tc>
                  <a:txBody>
                    <a:bodyPr/>
                    <a:lstStyle/>
                    <a:p>
                      <a:pPr algn="ctr" fontAlgn="b"/>
                      <a:r>
                        <a:rPr lang="en-US" sz="1800" b="0" i="0" u="none" strike="noStrike" dirty="0">
                          <a:solidFill>
                            <a:srgbClr val="000000"/>
                          </a:solidFill>
                          <a:effectLst/>
                          <a:latin typeface="+mj-lt"/>
                        </a:rPr>
                        <a:t>Essential Workers</a:t>
                      </a:r>
                    </a:p>
                  </a:txBody>
                  <a:tcPr marL="4763" marR="4763" marT="4763" marB="0" anchor="b"/>
                </a:tc>
                <a:tc>
                  <a:txBody>
                    <a:bodyPr/>
                    <a:lstStyle/>
                    <a:p>
                      <a:pPr algn="ctr" fontAlgn="ctr"/>
                      <a:r>
                        <a:rPr lang="en-US" sz="1800" b="1" i="0" u="none" strike="noStrike">
                          <a:solidFill>
                            <a:srgbClr val="000000"/>
                          </a:solidFill>
                          <a:effectLst/>
                          <a:latin typeface="+mj-lt"/>
                        </a:rPr>
                        <a:t>48%</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48%</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41%</a:t>
                      </a:r>
                    </a:p>
                  </a:txBody>
                  <a:tcPr marL="4763" marR="4763" marT="4763" marB="0" anchor="ctr"/>
                </a:tc>
                <a:tc>
                  <a:txBody>
                    <a:bodyPr/>
                    <a:lstStyle/>
                    <a:p>
                      <a:pPr algn="ctr" fontAlgn="ctr"/>
                      <a:r>
                        <a:rPr lang="en-US" sz="1800" b="0" i="0" u="none" strike="noStrike">
                          <a:solidFill>
                            <a:srgbClr val="000000"/>
                          </a:solidFill>
                          <a:effectLst/>
                          <a:latin typeface="+mj-lt"/>
                        </a:rPr>
                        <a:t>38%</a:t>
                      </a:r>
                    </a:p>
                  </a:txBody>
                  <a:tcPr marL="4763" marR="4763" marT="4763" marB="0" anchor="ctr"/>
                </a:tc>
                <a:tc>
                  <a:txBody>
                    <a:bodyPr/>
                    <a:lstStyle/>
                    <a:p>
                      <a:pPr algn="ctr" fontAlgn="ctr"/>
                      <a:r>
                        <a:rPr lang="en-US" sz="1800" b="0" i="0" u="none" strike="noStrike">
                          <a:solidFill>
                            <a:srgbClr val="000000"/>
                          </a:solidFill>
                          <a:effectLst/>
                          <a:latin typeface="+mj-lt"/>
                        </a:rPr>
                        <a:t>52%</a:t>
                      </a:r>
                    </a:p>
                  </a:txBody>
                  <a:tcPr marL="4763" marR="4763" marT="4763" marB="0" anchor="ctr"/>
                </a:tc>
                <a:tc>
                  <a:txBody>
                    <a:bodyPr/>
                    <a:lstStyle/>
                    <a:p>
                      <a:pPr algn="ctr" fontAlgn="ctr"/>
                      <a:r>
                        <a:rPr lang="en-US" sz="1800" b="0" i="0" u="none" strike="noStrike">
                          <a:solidFill>
                            <a:srgbClr val="000000"/>
                          </a:solidFill>
                          <a:effectLst/>
                          <a:latin typeface="+mj-lt"/>
                        </a:rPr>
                        <a:t>51%</a:t>
                      </a:r>
                    </a:p>
                  </a:txBody>
                  <a:tcPr marL="4763" marR="4763" marT="4763" marB="0" anchor="ctr"/>
                </a:tc>
                <a:extLst>
                  <a:ext uri="{0D108BD9-81ED-4DB2-BD59-A6C34878D82A}">
                    <a16:rowId xmlns:a16="http://schemas.microsoft.com/office/drawing/2014/main" val="4246048080"/>
                  </a:ext>
                </a:extLst>
              </a:tr>
              <a:tr h="310147">
                <a:tc>
                  <a:txBody>
                    <a:bodyPr/>
                    <a:lstStyle/>
                    <a:p>
                      <a:pPr algn="ctr" fontAlgn="b"/>
                      <a:r>
                        <a:rPr lang="en-US" sz="1800" b="0" i="0" u="none" strike="noStrike">
                          <a:solidFill>
                            <a:srgbClr val="000000"/>
                          </a:solidFill>
                          <a:effectLst/>
                          <a:latin typeface="+mj-lt"/>
                        </a:rPr>
                        <a:t>School Readiness</a:t>
                      </a:r>
                    </a:p>
                  </a:txBody>
                  <a:tcPr marL="4763" marR="4763" marT="4763" marB="0" anchor="b"/>
                </a:tc>
                <a:tc>
                  <a:txBody>
                    <a:bodyPr/>
                    <a:lstStyle/>
                    <a:p>
                      <a:pPr algn="ctr" fontAlgn="ctr"/>
                      <a:r>
                        <a:rPr lang="en-US" sz="1800" b="1" i="0" u="none" strike="noStrike" dirty="0">
                          <a:solidFill>
                            <a:srgbClr val="000000"/>
                          </a:solidFill>
                          <a:effectLst/>
                          <a:latin typeface="+mj-lt"/>
                        </a:rPr>
                        <a:t>46%</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54%</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33%</a:t>
                      </a:r>
                    </a:p>
                  </a:txBody>
                  <a:tcPr marL="4763" marR="4763" marT="4763" marB="0" anchor="ctr"/>
                </a:tc>
                <a:tc>
                  <a:txBody>
                    <a:bodyPr/>
                    <a:lstStyle/>
                    <a:p>
                      <a:pPr algn="ctr" fontAlgn="ctr"/>
                      <a:r>
                        <a:rPr lang="en-US" sz="1800" b="0" i="0" u="none" strike="noStrike">
                          <a:solidFill>
                            <a:srgbClr val="000000"/>
                          </a:solidFill>
                          <a:effectLst/>
                          <a:latin typeface="+mj-lt"/>
                        </a:rPr>
                        <a:t>52%</a:t>
                      </a:r>
                    </a:p>
                  </a:txBody>
                  <a:tcPr marL="4763" marR="4763" marT="4763" marB="0" anchor="ctr"/>
                </a:tc>
                <a:tc>
                  <a:txBody>
                    <a:bodyPr/>
                    <a:lstStyle/>
                    <a:p>
                      <a:pPr algn="ctr" fontAlgn="ctr"/>
                      <a:r>
                        <a:rPr lang="en-US" sz="1800" b="0" i="0" u="none" strike="noStrike">
                          <a:solidFill>
                            <a:srgbClr val="000000"/>
                          </a:solidFill>
                          <a:effectLst/>
                          <a:latin typeface="+mj-lt"/>
                        </a:rPr>
                        <a:t>50%</a:t>
                      </a:r>
                    </a:p>
                  </a:txBody>
                  <a:tcPr marL="4763" marR="4763" marT="4763" marB="0" anchor="ctr"/>
                </a:tc>
                <a:tc>
                  <a:txBody>
                    <a:bodyPr/>
                    <a:lstStyle/>
                    <a:p>
                      <a:pPr algn="ctr" fontAlgn="ctr"/>
                      <a:r>
                        <a:rPr lang="en-US" sz="1800" b="0" i="0" u="none" strike="noStrike">
                          <a:solidFill>
                            <a:srgbClr val="000000"/>
                          </a:solidFill>
                          <a:effectLst/>
                          <a:latin typeface="+mj-lt"/>
                        </a:rPr>
                        <a:t>31%</a:t>
                      </a:r>
                    </a:p>
                  </a:txBody>
                  <a:tcPr marL="4763" marR="4763" marT="4763" marB="0" anchor="ctr"/>
                </a:tc>
                <a:extLst>
                  <a:ext uri="{0D108BD9-81ED-4DB2-BD59-A6C34878D82A}">
                    <a16:rowId xmlns:a16="http://schemas.microsoft.com/office/drawing/2014/main" val="873374224"/>
                  </a:ext>
                </a:extLst>
              </a:tr>
              <a:tr h="310147">
                <a:tc>
                  <a:txBody>
                    <a:bodyPr/>
                    <a:lstStyle/>
                    <a:p>
                      <a:pPr algn="ctr" fontAlgn="b"/>
                      <a:r>
                        <a:rPr lang="en-US" sz="1800" b="0" i="0" u="none" strike="noStrike" dirty="0">
                          <a:solidFill>
                            <a:srgbClr val="000000"/>
                          </a:solidFill>
                          <a:effectLst/>
                          <a:latin typeface="+mj-lt"/>
                        </a:rPr>
                        <a:t>Smart Investment</a:t>
                      </a:r>
                    </a:p>
                  </a:txBody>
                  <a:tcPr marL="4763" marR="4763" marT="4763" marB="0" anchor="b"/>
                </a:tc>
                <a:tc>
                  <a:txBody>
                    <a:bodyPr/>
                    <a:lstStyle/>
                    <a:p>
                      <a:pPr algn="ctr" fontAlgn="ctr"/>
                      <a:r>
                        <a:rPr lang="en-US" sz="1800" b="1" i="0" u="none" strike="noStrike">
                          <a:solidFill>
                            <a:srgbClr val="000000"/>
                          </a:solidFill>
                          <a:effectLst/>
                          <a:latin typeface="+mj-lt"/>
                        </a:rPr>
                        <a:t>46%</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50%</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39%</a:t>
                      </a:r>
                    </a:p>
                  </a:txBody>
                  <a:tcPr marL="4763" marR="4763" marT="4763" marB="0" anchor="ctr"/>
                </a:tc>
                <a:tc>
                  <a:txBody>
                    <a:bodyPr/>
                    <a:lstStyle/>
                    <a:p>
                      <a:pPr algn="ctr" fontAlgn="ctr"/>
                      <a:r>
                        <a:rPr lang="en-US" sz="1800" b="0" i="0" u="none" strike="noStrike">
                          <a:solidFill>
                            <a:srgbClr val="000000"/>
                          </a:solidFill>
                          <a:effectLst/>
                          <a:latin typeface="+mj-lt"/>
                        </a:rPr>
                        <a:t>36%</a:t>
                      </a:r>
                    </a:p>
                  </a:txBody>
                  <a:tcPr marL="4763" marR="4763" marT="4763" marB="0" anchor="ctr"/>
                </a:tc>
                <a:tc>
                  <a:txBody>
                    <a:bodyPr/>
                    <a:lstStyle/>
                    <a:p>
                      <a:pPr algn="ctr" fontAlgn="ctr"/>
                      <a:r>
                        <a:rPr lang="en-US" sz="1800" b="0" i="0" u="none" strike="noStrike">
                          <a:solidFill>
                            <a:srgbClr val="000000"/>
                          </a:solidFill>
                          <a:effectLst/>
                          <a:latin typeface="+mj-lt"/>
                        </a:rPr>
                        <a:t>50%</a:t>
                      </a:r>
                    </a:p>
                  </a:txBody>
                  <a:tcPr marL="4763" marR="4763" marT="4763" marB="0" anchor="ctr"/>
                </a:tc>
                <a:tc>
                  <a:txBody>
                    <a:bodyPr/>
                    <a:lstStyle/>
                    <a:p>
                      <a:pPr algn="ctr" fontAlgn="ctr"/>
                      <a:r>
                        <a:rPr lang="en-US" sz="1800" b="0" i="0" u="none" strike="noStrike">
                          <a:solidFill>
                            <a:srgbClr val="000000"/>
                          </a:solidFill>
                          <a:effectLst/>
                          <a:latin typeface="+mj-lt"/>
                        </a:rPr>
                        <a:t>49%</a:t>
                      </a:r>
                    </a:p>
                  </a:txBody>
                  <a:tcPr marL="4763" marR="4763" marT="4763" marB="0" anchor="ctr"/>
                </a:tc>
                <a:extLst>
                  <a:ext uri="{0D108BD9-81ED-4DB2-BD59-A6C34878D82A}">
                    <a16:rowId xmlns:a16="http://schemas.microsoft.com/office/drawing/2014/main" val="3199046777"/>
                  </a:ext>
                </a:extLst>
              </a:tr>
              <a:tr h="310147">
                <a:tc>
                  <a:txBody>
                    <a:bodyPr/>
                    <a:lstStyle/>
                    <a:p>
                      <a:pPr algn="ctr" fontAlgn="b"/>
                      <a:r>
                        <a:rPr lang="en-US" sz="1800" b="0" i="0" u="none" strike="noStrike" dirty="0">
                          <a:solidFill>
                            <a:srgbClr val="000000"/>
                          </a:solidFill>
                          <a:effectLst/>
                          <a:latin typeface="+mj-lt"/>
                        </a:rPr>
                        <a:t>Mental Health</a:t>
                      </a:r>
                    </a:p>
                  </a:txBody>
                  <a:tcPr marL="4763" marR="4763" marT="4763" marB="0" anchor="b"/>
                </a:tc>
                <a:tc>
                  <a:txBody>
                    <a:bodyPr/>
                    <a:lstStyle/>
                    <a:p>
                      <a:pPr algn="ctr" fontAlgn="ctr"/>
                      <a:r>
                        <a:rPr lang="en-US" sz="1800" b="1" i="0" u="none" strike="noStrike">
                          <a:solidFill>
                            <a:srgbClr val="000000"/>
                          </a:solidFill>
                          <a:effectLst/>
                          <a:latin typeface="+mj-lt"/>
                        </a:rPr>
                        <a:t>43%</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52%</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41%</a:t>
                      </a:r>
                    </a:p>
                  </a:txBody>
                  <a:tcPr marL="4763" marR="4763" marT="4763" marB="0" anchor="ctr"/>
                </a:tc>
                <a:tc>
                  <a:txBody>
                    <a:bodyPr/>
                    <a:lstStyle/>
                    <a:p>
                      <a:pPr algn="ctr" fontAlgn="ctr"/>
                      <a:r>
                        <a:rPr lang="en-US" sz="1800" b="0" i="0" u="none" strike="noStrike">
                          <a:solidFill>
                            <a:srgbClr val="000000"/>
                          </a:solidFill>
                          <a:effectLst/>
                          <a:latin typeface="+mj-lt"/>
                        </a:rPr>
                        <a:t>42%</a:t>
                      </a:r>
                    </a:p>
                  </a:txBody>
                  <a:tcPr marL="4763" marR="4763" marT="4763" marB="0" anchor="ctr"/>
                </a:tc>
                <a:tc>
                  <a:txBody>
                    <a:bodyPr/>
                    <a:lstStyle/>
                    <a:p>
                      <a:pPr algn="ctr" fontAlgn="ctr"/>
                      <a:r>
                        <a:rPr lang="en-US" sz="1800" b="0" i="0" u="none" strike="noStrike">
                          <a:solidFill>
                            <a:srgbClr val="000000"/>
                          </a:solidFill>
                          <a:effectLst/>
                          <a:latin typeface="+mj-lt"/>
                        </a:rPr>
                        <a:t>40%</a:t>
                      </a:r>
                    </a:p>
                  </a:txBody>
                  <a:tcPr marL="4763" marR="4763" marT="4763" marB="0" anchor="ctr"/>
                </a:tc>
                <a:tc>
                  <a:txBody>
                    <a:bodyPr/>
                    <a:lstStyle/>
                    <a:p>
                      <a:pPr algn="ctr" fontAlgn="ctr"/>
                      <a:r>
                        <a:rPr lang="en-US" sz="1800" b="0" i="0" u="none" strike="noStrike">
                          <a:solidFill>
                            <a:srgbClr val="000000"/>
                          </a:solidFill>
                          <a:effectLst/>
                          <a:latin typeface="+mj-lt"/>
                        </a:rPr>
                        <a:t>35%</a:t>
                      </a:r>
                    </a:p>
                  </a:txBody>
                  <a:tcPr marL="4763" marR="4763" marT="4763" marB="0" anchor="ctr"/>
                </a:tc>
                <a:extLst>
                  <a:ext uri="{0D108BD9-81ED-4DB2-BD59-A6C34878D82A}">
                    <a16:rowId xmlns:a16="http://schemas.microsoft.com/office/drawing/2014/main" val="3662285353"/>
                  </a:ext>
                </a:extLst>
              </a:tr>
              <a:tr h="310147">
                <a:tc>
                  <a:txBody>
                    <a:bodyPr/>
                    <a:lstStyle/>
                    <a:p>
                      <a:pPr algn="ctr" fontAlgn="b"/>
                      <a:r>
                        <a:rPr lang="en-US" sz="1800" b="0" i="0" u="none" strike="noStrike" dirty="0">
                          <a:solidFill>
                            <a:srgbClr val="000000"/>
                          </a:solidFill>
                          <a:effectLst/>
                          <a:latin typeface="+mj-lt"/>
                        </a:rPr>
                        <a:t>Workforce/Economy</a:t>
                      </a:r>
                    </a:p>
                  </a:txBody>
                  <a:tcPr marL="4763" marR="4763" marT="4763" marB="0" anchor="b"/>
                </a:tc>
                <a:tc>
                  <a:txBody>
                    <a:bodyPr/>
                    <a:lstStyle/>
                    <a:p>
                      <a:pPr algn="ctr" fontAlgn="ctr"/>
                      <a:r>
                        <a:rPr lang="en-US" sz="1800" b="1" i="0" u="none" strike="noStrike" dirty="0">
                          <a:solidFill>
                            <a:srgbClr val="000000"/>
                          </a:solidFill>
                          <a:effectLst/>
                          <a:latin typeface="+mj-lt"/>
                        </a:rPr>
                        <a:t>40%</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52%</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34%</a:t>
                      </a:r>
                    </a:p>
                  </a:txBody>
                  <a:tcPr marL="4763" marR="4763" marT="4763" marB="0" anchor="ctr"/>
                </a:tc>
                <a:tc>
                  <a:txBody>
                    <a:bodyPr/>
                    <a:lstStyle/>
                    <a:p>
                      <a:pPr algn="ctr" fontAlgn="ctr"/>
                      <a:r>
                        <a:rPr lang="en-US" sz="1800" b="0" i="0" u="none" strike="noStrike">
                          <a:solidFill>
                            <a:srgbClr val="000000"/>
                          </a:solidFill>
                          <a:effectLst/>
                          <a:latin typeface="+mj-lt"/>
                        </a:rPr>
                        <a:t>44%</a:t>
                      </a:r>
                    </a:p>
                  </a:txBody>
                  <a:tcPr marL="4763" marR="4763" marT="4763" marB="0" anchor="ctr"/>
                </a:tc>
                <a:tc>
                  <a:txBody>
                    <a:bodyPr/>
                    <a:lstStyle/>
                    <a:p>
                      <a:pPr algn="ctr" fontAlgn="ctr"/>
                      <a:r>
                        <a:rPr lang="en-US" sz="1800" b="0" i="0" u="none" strike="noStrike">
                          <a:solidFill>
                            <a:srgbClr val="000000"/>
                          </a:solidFill>
                          <a:effectLst/>
                          <a:latin typeface="+mj-lt"/>
                        </a:rPr>
                        <a:t>34%</a:t>
                      </a:r>
                    </a:p>
                  </a:txBody>
                  <a:tcPr marL="4763" marR="4763" marT="4763" marB="0" anchor="ctr"/>
                </a:tc>
                <a:tc>
                  <a:txBody>
                    <a:bodyPr/>
                    <a:lstStyle/>
                    <a:p>
                      <a:pPr algn="ctr" fontAlgn="ctr"/>
                      <a:r>
                        <a:rPr lang="en-US" sz="1800" b="0" i="0" u="none" strike="noStrike">
                          <a:solidFill>
                            <a:srgbClr val="000000"/>
                          </a:solidFill>
                          <a:effectLst/>
                          <a:latin typeface="+mj-lt"/>
                        </a:rPr>
                        <a:t>28%</a:t>
                      </a:r>
                    </a:p>
                  </a:txBody>
                  <a:tcPr marL="4763" marR="4763" marT="4763" marB="0" anchor="ctr"/>
                </a:tc>
                <a:extLst>
                  <a:ext uri="{0D108BD9-81ED-4DB2-BD59-A6C34878D82A}">
                    <a16:rowId xmlns:a16="http://schemas.microsoft.com/office/drawing/2014/main" val="630459180"/>
                  </a:ext>
                </a:extLst>
              </a:tr>
              <a:tr h="310147">
                <a:tc>
                  <a:txBody>
                    <a:bodyPr/>
                    <a:lstStyle/>
                    <a:p>
                      <a:pPr algn="ctr" fontAlgn="b"/>
                      <a:r>
                        <a:rPr lang="en-US" sz="1800" b="0" i="0" u="none" strike="noStrike">
                          <a:solidFill>
                            <a:srgbClr val="000000"/>
                          </a:solidFill>
                          <a:effectLst/>
                          <a:latin typeface="+mj-lt"/>
                        </a:rPr>
                        <a:t>Vulnerable Youth</a:t>
                      </a:r>
                    </a:p>
                  </a:txBody>
                  <a:tcPr marL="4763" marR="4763" marT="4763" marB="0" anchor="b"/>
                </a:tc>
                <a:tc>
                  <a:txBody>
                    <a:bodyPr/>
                    <a:lstStyle/>
                    <a:p>
                      <a:pPr algn="ctr" fontAlgn="ctr"/>
                      <a:r>
                        <a:rPr lang="en-US" sz="1800" b="1" i="0" u="none" strike="noStrike" dirty="0">
                          <a:solidFill>
                            <a:srgbClr val="000000"/>
                          </a:solidFill>
                          <a:effectLst/>
                          <a:latin typeface="+mj-lt"/>
                        </a:rPr>
                        <a:t>33%</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35%</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29%</a:t>
                      </a:r>
                    </a:p>
                  </a:txBody>
                  <a:tcPr marL="4763" marR="4763" marT="4763" marB="0" anchor="ctr"/>
                </a:tc>
                <a:tc>
                  <a:txBody>
                    <a:bodyPr/>
                    <a:lstStyle/>
                    <a:p>
                      <a:pPr algn="ctr" fontAlgn="ctr"/>
                      <a:r>
                        <a:rPr lang="en-US" sz="1800" b="0" i="0" u="none" strike="noStrike">
                          <a:solidFill>
                            <a:srgbClr val="000000"/>
                          </a:solidFill>
                          <a:effectLst/>
                          <a:latin typeface="+mj-lt"/>
                        </a:rPr>
                        <a:t>33%</a:t>
                      </a:r>
                    </a:p>
                  </a:txBody>
                  <a:tcPr marL="4763" marR="4763" marT="4763" marB="0" anchor="ctr"/>
                </a:tc>
                <a:tc>
                  <a:txBody>
                    <a:bodyPr/>
                    <a:lstStyle/>
                    <a:p>
                      <a:pPr algn="ctr" fontAlgn="ctr"/>
                      <a:r>
                        <a:rPr lang="en-US" sz="1800" b="0" i="0" u="none" strike="noStrike">
                          <a:solidFill>
                            <a:srgbClr val="000000"/>
                          </a:solidFill>
                          <a:effectLst/>
                          <a:latin typeface="+mj-lt"/>
                        </a:rPr>
                        <a:t>33%</a:t>
                      </a:r>
                    </a:p>
                  </a:txBody>
                  <a:tcPr marL="4763" marR="4763" marT="4763" marB="0" anchor="ctr"/>
                </a:tc>
                <a:tc>
                  <a:txBody>
                    <a:bodyPr/>
                    <a:lstStyle/>
                    <a:p>
                      <a:pPr algn="ctr" fontAlgn="ctr"/>
                      <a:r>
                        <a:rPr lang="en-US" sz="1800" b="0" i="0" u="none" strike="noStrike" dirty="0">
                          <a:solidFill>
                            <a:srgbClr val="000000"/>
                          </a:solidFill>
                          <a:effectLst/>
                          <a:latin typeface="+mj-lt"/>
                        </a:rPr>
                        <a:t>41%</a:t>
                      </a:r>
                    </a:p>
                  </a:txBody>
                  <a:tcPr marL="4763" marR="4763" marT="4763" marB="0" anchor="ctr"/>
                </a:tc>
                <a:extLst>
                  <a:ext uri="{0D108BD9-81ED-4DB2-BD59-A6C34878D82A}">
                    <a16:rowId xmlns:a16="http://schemas.microsoft.com/office/drawing/2014/main" val="1448054582"/>
                  </a:ext>
                </a:extLst>
              </a:tr>
            </a:tbl>
          </a:graphicData>
        </a:graphic>
      </p:graphicFrame>
      <p:sp>
        <p:nvSpPr>
          <p:cNvPr id="5" name="TextBox 4">
            <a:extLst>
              <a:ext uri="{FF2B5EF4-FFF2-40B4-BE49-F238E27FC236}">
                <a16:creationId xmlns:a16="http://schemas.microsoft.com/office/drawing/2014/main" id="{BF4C6BD1-BAC9-4DCF-A721-FBB060FD618A}"/>
              </a:ext>
            </a:extLst>
          </p:cNvPr>
          <p:cNvSpPr txBox="1"/>
          <p:nvPr/>
        </p:nvSpPr>
        <p:spPr>
          <a:xfrm>
            <a:off x="0" y="645230"/>
            <a:ext cx="9128760" cy="338554"/>
          </a:xfrm>
          <a:prstGeom prst="rect">
            <a:avLst/>
          </a:prstGeom>
          <a:noFill/>
        </p:spPr>
        <p:txBody>
          <a:bodyPr wrap="square" rtlCol="0">
            <a:spAutoFit/>
          </a:bodyPr>
          <a:lstStyle/>
          <a:p>
            <a:pPr algn="ctr"/>
            <a:r>
              <a:rPr lang="en-US" sz="1600" i="1" dirty="0"/>
              <a:t>Very Convincing</a:t>
            </a:r>
          </a:p>
        </p:txBody>
      </p:sp>
      <p:sp>
        <p:nvSpPr>
          <p:cNvPr id="13" name="Title 12">
            <a:extLst>
              <a:ext uri="{FF2B5EF4-FFF2-40B4-BE49-F238E27FC236}">
                <a16:creationId xmlns:a16="http://schemas.microsoft.com/office/drawing/2014/main" id="{FE30509B-DE7F-0CDD-F2BD-01672C5CD813}"/>
              </a:ext>
            </a:extLst>
          </p:cNvPr>
          <p:cNvSpPr>
            <a:spLocks noGrp="1"/>
          </p:cNvSpPr>
          <p:nvPr>
            <p:ph type="title"/>
          </p:nvPr>
        </p:nvSpPr>
        <p:spPr>
          <a:xfrm>
            <a:off x="0" y="184277"/>
            <a:ext cx="9144000" cy="546855"/>
          </a:xfrm>
        </p:spPr>
        <p:txBody>
          <a:bodyPr>
            <a:normAutofit fontScale="90000"/>
          </a:bodyPr>
          <a:lstStyle/>
          <a:p>
            <a:r>
              <a:rPr lang="en-US" dirty="0"/>
              <a:t>Regional Breakouts for Messaging</a:t>
            </a:r>
          </a:p>
        </p:txBody>
      </p:sp>
    </p:spTree>
    <p:extLst>
      <p:ext uri="{BB962C8B-B14F-4D97-AF65-F5344CB8AC3E}">
        <p14:creationId xmlns:p14="http://schemas.microsoft.com/office/powerpoint/2010/main" val="38458207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A7EE8BA-6626-4705-973D-E9D63A4C7BF8}"/>
              </a:ext>
            </a:extLst>
          </p:cNvPr>
          <p:cNvSpPr>
            <a:spLocks noGrp="1"/>
          </p:cNvSpPr>
          <p:nvPr>
            <p:ph type="body" sz="quarter" idx="10"/>
          </p:nvPr>
        </p:nvSpPr>
        <p:spPr/>
        <p:txBody>
          <a:bodyPr/>
          <a:lstStyle/>
          <a:p>
            <a:r>
              <a:rPr lang="en-US" dirty="0">
                <a:latin typeface="+mj-lt"/>
              </a:rPr>
              <a:t>Q13. </a:t>
            </a:r>
            <a:r>
              <a:rPr lang="en-US" dirty="0">
                <a:effectLst/>
                <a:latin typeface="+mj-lt"/>
                <a:ea typeface="Times New Roman" panose="02020603050405020304" pitchFamily="18" charset="0"/>
                <a:cs typeface="Arial" panose="020B0604020202020204" pitchFamily="34" charset="0"/>
              </a:rPr>
              <a:t>I would like to read you some statements from </a:t>
            </a:r>
            <a:r>
              <a:rPr lang="en-US" u="sng" dirty="0">
                <a:effectLst/>
                <a:latin typeface="+mj-lt"/>
                <a:ea typeface="Times New Roman" panose="02020603050405020304" pitchFamily="18" charset="0"/>
                <a:cs typeface="Arial" panose="020B0604020202020204" pitchFamily="34" charset="0"/>
              </a:rPr>
              <a:t>supporters</a:t>
            </a:r>
            <a:r>
              <a:rPr lang="en-US" dirty="0">
                <a:effectLst/>
                <a:latin typeface="+mj-lt"/>
                <a:ea typeface="Times New Roman" panose="02020603050405020304" pitchFamily="18" charset="0"/>
                <a:cs typeface="Arial" panose="020B0604020202020204" pitchFamily="34" charset="0"/>
              </a:rPr>
              <a:t> of increasing funding for programs to support children and youth.  </a:t>
            </a:r>
            <a:r>
              <a:rPr lang="en-US" dirty="0">
                <a:latin typeface="+mj-lt"/>
                <a:ea typeface="Times New Roman" panose="02020603050405020304" pitchFamily="18" charset="0"/>
                <a:cs typeface="Arial" panose="020B0604020202020204" pitchFamily="34" charset="0"/>
              </a:rPr>
              <a:t>P</a:t>
            </a:r>
            <a:r>
              <a:rPr lang="en-US" dirty="0">
                <a:effectLst/>
                <a:latin typeface="+mj-lt"/>
                <a:ea typeface="Times New Roman" panose="02020603050405020304" pitchFamily="18" charset="0"/>
                <a:cs typeface="Arial" panose="020B0604020202020204" pitchFamily="34" charset="0"/>
              </a:rPr>
              <a:t>lease tell me whether you find it very convincing, somewhat convincing, or not convincing as a reason to support the proposed such increased funding. Split Sample</a:t>
            </a:r>
            <a:endParaRPr lang="en-US" dirty="0">
              <a:latin typeface="+mj-lt"/>
            </a:endParaRPr>
          </a:p>
        </p:txBody>
      </p:sp>
      <p:graphicFrame>
        <p:nvGraphicFramePr>
          <p:cNvPr id="4" name="Table 4">
            <a:extLst>
              <a:ext uri="{FF2B5EF4-FFF2-40B4-BE49-F238E27FC236}">
                <a16:creationId xmlns:a16="http://schemas.microsoft.com/office/drawing/2014/main" id="{3AED89E7-B8F9-4D95-94ED-0CDCFA6D6884}"/>
              </a:ext>
            </a:extLst>
          </p:cNvPr>
          <p:cNvGraphicFramePr>
            <a:graphicFrameLocks noGrp="1"/>
          </p:cNvGraphicFramePr>
          <p:nvPr>
            <p:extLst>
              <p:ext uri="{D42A27DB-BD31-4B8C-83A1-F6EECF244321}">
                <p14:modId xmlns:p14="http://schemas.microsoft.com/office/powerpoint/2010/main" val="4144400245"/>
              </p:ext>
            </p:extLst>
          </p:nvPr>
        </p:nvGraphicFramePr>
        <p:xfrm>
          <a:off x="149190" y="1075267"/>
          <a:ext cx="8845620" cy="5194116"/>
        </p:xfrm>
        <a:graphic>
          <a:graphicData uri="http://schemas.openxmlformats.org/drawingml/2006/table">
            <a:tbl>
              <a:tblPr firstRow="1" bandRow="1">
                <a:tableStyleId>{93296810-A885-4BE3-A3E7-6D5BEEA58F35}</a:tableStyleId>
              </a:tblPr>
              <a:tblGrid>
                <a:gridCol w="2460660">
                  <a:extLst>
                    <a:ext uri="{9D8B030D-6E8A-4147-A177-3AD203B41FA5}">
                      <a16:colId xmlns:a16="http://schemas.microsoft.com/office/drawing/2014/main" val="2563863929"/>
                    </a:ext>
                  </a:extLst>
                </a:gridCol>
                <a:gridCol w="1104900">
                  <a:extLst>
                    <a:ext uri="{9D8B030D-6E8A-4147-A177-3AD203B41FA5}">
                      <a16:colId xmlns:a16="http://schemas.microsoft.com/office/drawing/2014/main" val="1099831682"/>
                    </a:ext>
                  </a:extLst>
                </a:gridCol>
                <a:gridCol w="1514475">
                  <a:extLst>
                    <a:ext uri="{9D8B030D-6E8A-4147-A177-3AD203B41FA5}">
                      <a16:colId xmlns:a16="http://schemas.microsoft.com/office/drawing/2014/main" val="2950452391"/>
                    </a:ext>
                  </a:extLst>
                </a:gridCol>
                <a:gridCol w="1255195">
                  <a:extLst>
                    <a:ext uri="{9D8B030D-6E8A-4147-A177-3AD203B41FA5}">
                      <a16:colId xmlns:a16="http://schemas.microsoft.com/office/drawing/2014/main" val="4141256744"/>
                    </a:ext>
                  </a:extLst>
                </a:gridCol>
                <a:gridCol w="1255195">
                  <a:extLst>
                    <a:ext uri="{9D8B030D-6E8A-4147-A177-3AD203B41FA5}">
                      <a16:colId xmlns:a16="http://schemas.microsoft.com/office/drawing/2014/main" val="2039771942"/>
                    </a:ext>
                  </a:extLst>
                </a:gridCol>
                <a:gridCol w="1255195">
                  <a:extLst>
                    <a:ext uri="{9D8B030D-6E8A-4147-A177-3AD203B41FA5}">
                      <a16:colId xmlns:a16="http://schemas.microsoft.com/office/drawing/2014/main" val="3224408727"/>
                    </a:ext>
                  </a:extLst>
                </a:gridCol>
              </a:tblGrid>
              <a:tr h="310225">
                <a:tc rowSpan="2">
                  <a:txBody>
                    <a:bodyPr/>
                    <a:lstStyle/>
                    <a:p>
                      <a:pPr algn="ctr"/>
                      <a:r>
                        <a:rPr lang="en-US" dirty="0">
                          <a:solidFill>
                            <a:schemeClr val="bg1"/>
                          </a:solidFill>
                        </a:rPr>
                        <a:t>Statement</a:t>
                      </a:r>
                    </a:p>
                  </a:txBody>
                  <a:tcPr anchor="ctr">
                    <a:solidFill>
                      <a:schemeClr val="accent1"/>
                    </a:solidFill>
                  </a:tcPr>
                </a:tc>
                <a:tc rowSpan="2">
                  <a:txBody>
                    <a:bodyPr/>
                    <a:lstStyle/>
                    <a:p>
                      <a:pPr algn="ctr"/>
                      <a:r>
                        <a:rPr lang="en-US" dirty="0">
                          <a:solidFill>
                            <a:schemeClr val="bg1"/>
                          </a:solidFill>
                        </a:rPr>
                        <a:t>All </a:t>
                      </a:r>
                      <a:br>
                        <a:rPr lang="en-US" dirty="0">
                          <a:solidFill>
                            <a:schemeClr val="bg1"/>
                          </a:solidFill>
                        </a:rPr>
                      </a:br>
                      <a:r>
                        <a:rPr lang="en-US" dirty="0">
                          <a:solidFill>
                            <a:schemeClr val="bg1"/>
                          </a:solidFill>
                        </a:rPr>
                        <a:t>Voters</a:t>
                      </a:r>
                    </a:p>
                  </a:txBody>
                  <a:tcPr anchor="ctr">
                    <a:lnR w="38100" cap="flat" cmpd="sng" algn="ctr">
                      <a:solidFill>
                        <a:schemeClr val="accent3"/>
                      </a:solidFill>
                      <a:prstDash val="solid"/>
                      <a:round/>
                      <a:headEnd type="none" w="med" len="med"/>
                      <a:tailEnd type="none" w="med" len="med"/>
                    </a:lnR>
                    <a:solidFill>
                      <a:schemeClr val="accent1"/>
                    </a:solidFill>
                  </a:tcPr>
                </a:tc>
                <a:tc gridSpan="4">
                  <a:txBody>
                    <a:bodyPr/>
                    <a:lstStyle/>
                    <a:p>
                      <a:pPr algn="ctr">
                        <a:lnSpc>
                          <a:spcPts val="1600"/>
                        </a:lnSpc>
                      </a:pPr>
                      <a:r>
                        <a:rPr lang="en-US" sz="1800" b="1" kern="1200" dirty="0">
                          <a:solidFill>
                            <a:schemeClr val="bg1"/>
                          </a:solidFill>
                          <a:latin typeface="+mn-lt"/>
                          <a:ea typeface="+mn-ea"/>
                          <a:cs typeface="+mn-cs"/>
                        </a:rPr>
                        <a:t>Region </a:t>
                      </a:r>
                      <a:r>
                        <a:rPr lang="en-US" sz="1800" b="1" i="1" kern="1200" dirty="0">
                          <a:solidFill>
                            <a:schemeClr val="bg1"/>
                          </a:solidFill>
                          <a:latin typeface="+mn-lt"/>
                          <a:ea typeface="+mn-ea"/>
                          <a:cs typeface="+mn-cs"/>
                        </a:rPr>
                        <a:t>(Continued)</a:t>
                      </a:r>
                      <a:endParaRPr lang="en-US" sz="1800" b="1" kern="1200" dirty="0">
                        <a:solidFill>
                          <a:schemeClr val="bg1"/>
                        </a:solidFill>
                        <a:latin typeface="+mn-lt"/>
                        <a:ea typeface="+mn-ea"/>
                        <a:cs typeface="+mn-cs"/>
                      </a:endParaRPr>
                    </a:p>
                  </a:txBody>
                  <a:tcPr marT="0" marB="0" anchor="ctr">
                    <a:lnL w="381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90792292"/>
                  </a:ext>
                </a:extLst>
              </a:tr>
              <a:tr h="780948">
                <a:tc vMerge="1">
                  <a:txBody>
                    <a:bodyPr/>
                    <a:lstStyle/>
                    <a:p>
                      <a:endParaRPr lang="en-US" dirty="0"/>
                    </a:p>
                  </a:txBody>
                  <a:tcPr>
                    <a:solidFill>
                      <a:schemeClr val="accent1"/>
                    </a:solidFill>
                  </a:tcPr>
                </a:tc>
                <a:tc vMerge="1">
                  <a:txBody>
                    <a:bodyPr/>
                    <a:lstStyle/>
                    <a:p>
                      <a:endParaRPr lang="en-US" dirty="0"/>
                    </a:p>
                  </a:txBody>
                  <a:tcPr>
                    <a:solidFill>
                      <a:schemeClr val="accent1"/>
                    </a:solidFill>
                  </a:tcPr>
                </a:tc>
                <a:tc>
                  <a:txBody>
                    <a:bodyPr/>
                    <a:lstStyle/>
                    <a:p>
                      <a:pPr algn="ctr" fontAlgn="b">
                        <a:lnSpc>
                          <a:spcPts val="1800"/>
                        </a:lnSpc>
                      </a:pPr>
                      <a:r>
                        <a:rPr lang="en-US" sz="1800" b="1" i="0" u="none" strike="noStrike" dirty="0">
                          <a:solidFill>
                            <a:srgbClr val="000000"/>
                          </a:solidFill>
                          <a:effectLst/>
                          <a:latin typeface="+mj-lt"/>
                        </a:rPr>
                        <a:t>Sacramento/</a:t>
                      </a:r>
                      <a:br>
                        <a:rPr lang="en-US" sz="1800" b="1" i="0" u="none" strike="noStrike" dirty="0">
                          <a:solidFill>
                            <a:srgbClr val="000000"/>
                          </a:solidFill>
                          <a:effectLst/>
                          <a:latin typeface="+mj-lt"/>
                        </a:rPr>
                      </a:br>
                      <a:r>
                        <a:rPr lang="en-US" sz="1800" b="1" i="0" u="none" strike="noStrike" dirty="0">
                          <a:solidFill>
                            <a:srgbClr val="000000"/>
                          </a:solidFill>
                          <a:effectLst/>
                          <a:latin typeface="+mj-lt"/>
                        </a:rPr>
                        <a:t>Rural North</a:t>
                      </a:r>
                    </a:p>
                  </a:txBody>
                  <a:tcPr marL="4763" marR="4763" marT="4763" marB="0" anchor="ctr">
                    <a:lnL w="381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ts val="1800"/>
                        </a:lnSpc>
                      </a:pPr>
                      <a:r>
                        <a:rPr lang="en-US" sz="1800" b="1" i="0" u="none" strike="noStrike" dirty="0">
                          <a:solidFill>
                            <a:srgbClr val="000000"/>
                          </a:solidFill>
                          <a:effectLst/>
                          <a:latin typeface="+mj-lt"/>
                        </a:rPr>
                        <a:t>Kern </a:t>
                      </a:r>
                      <a:br>
                        <a:rPr lang="en-US" sz="1800" b="1" i="0" u="none" strike="noStrike" dirty="0">
                          <a:solidFill>
                            <a:srgbClr val="000000"/>
                          </a:solidFill>
                          <a:effectLst/>
                          <a:latin typeface="+mj-lt"/>
                        </a:rPr>
                      </a:br>
                      <a:r>
                        <a:rPr lang="en-US" sz="1800" b="1" i="0" u="none" strike="noStrike" dirty="0">
                          <a:solidFill>
                            <a:srgbClr val="000000"/>
                          </a:solidFill>
                          <a:effectLst/>
                          <a:latin typeface="+mj-lt"/>
                        </a:rPr>
                        <a:t>County</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ts val="1800"/>
                        </a:lnSpc>
                      </a:pPr>
                      <a:r>
                        <a:rPr lang="en-US" sz="1800" b="1" i="0" u="none" strike="noStrike" dirty="0">
                          <a:solidFill>
                            <a:srgbClr val="000000"/>
                          </a:solidFill>
                          <a:effectLst/>
                          <a:latin typeface="+mj-lt"/>
                        </a:rPr>
                        <a:t>Central </a:t>
                      </a:r>
                      <a:br>
                        <a:rPr lang="en-US" sz="1800" b="1" i="0" u="none" strike="noStrike" dirty="0">
                          <a:solidFill>
                            <a:srgbClr val="000000"/>
                          </a:solidFill>
                          <a:effectLst/>
                          <a:latin typeface="+mj-lt"/>
                        </a:rPr>
                      </a:br>
                      <a:r>
                        <a:rPr lang="en-US" sz="1800" b="1" i="0" u="none" strike="noStrike" dirty="0">
                          <a:solidFill>
                            <a:srgbClr val="000000"/>
                          </a:solidFill>
                          <a:effectLst/>
                          <a:latin typeface="+mj-lt"/>
                        </a:rPr>
                        <a:t>Coast</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ts val="1800"/>
                        </a:lnSpc>
                      </a:pPr>
                      <a:r>
                        <a:rPr lang="en-US" sz="1800" b="1" i="0" u="none" strike="noStrike" dirty="0">
                          <a:solidFill>
                            <a:srgbClr val="000000"/>
                          </a:solidFill>
                          <a:effectLst/>
                          <a:latin typeface="+mj-lt"/>
                        </a:rPr>
                        <a:t>Central </a:t>
                      </a:r>
                      <a:br>
                        <a:rPr lang="en-US" sz="1800" b="1" i="0" u="none" strike="noStrike" dirty="0">
                          <a:solidFill>
                            <a:srgbClr val="000000"/>
                          </a:solidFill>
                          <a:effectLst/>
                          <a:latin typeface="+mj-lt"/>
                        </a:rPr>
                      </a:br>
                      <a:r>
                        <a:rPr lang="en-US" sz="1800" b="1" i="0" u="none" strike="noStrike" dirty="0">
                          <a:solidFill>
                            <a:srgbClr val="000000"/>
                          </a:solidFill>
                          <a:effectLst/>
                          <a:latin typeface="+mj-lt"/>
                        </a:rPr>
                        <a:t>Valley</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792830917"/>
                  </a:ext>
                </a:extLst>
              </a:tr>
              <a:tr h="315611">
                <a:tc>
                  <a:txBody>
                    <a:bodyPr/>
                    <a:lstStyle/>
                    <a:p>
                      <a:pPr algn="ctr" fontAlgn="b"/>
                      <a:r>
                        <a:rPr lang="en-US" sz="1800" b="0" i="0" u="none" strike="noStrike" dirty="0">
                          <a:solidFill>
                            <a:srgbClr val="000000"/>
                          </a:solidFill>
                          <a:effectLst/>
                          <a:latin typeface="+mj-lt"/>
                        </a:rPr>
                        <a:t>Quality/Safety</a:t>
                      </a:r>
                    </a:p>
                  </a:txBody>
                  <a:tcPr marL="4763" marR="4763" marT="4763" marB="0" anchor="b"/>
                </a:tc>
                <a:tc>
                  <a:txBody>
                    <a:bodyPr/>
                    <a:lstStyle/>
                    <a:p>
                      <a:pPr algn="ctr" fontAlgn="ctr"/>
                      <a:r>
                        <a:rPr lang="en-US" sz="1800" b="1" i="0" u="none" strike="noStrike" dirty="0">
                          <a:solidFill>
                            <a:srgbClr val="000000"/>
                          </a:solidFill>
                          <a:effectLst/>
                          <a:latin typeface="+mj-lt"/>
                          <a:ea typeface="Arial" panose="020B0604020202020204" pitchFamily="34" charset="0"/>
                        </a:rPr>
                        <a:t>54%</a:t>
                      </a:r>
                      <a:endParaRPr lang="en-US" sz="1800" b="1" i="0" u="none" strike="noStrike" dirty="0">
                        <a:solidFill>
                          <a:srgbClr val="000000"/>
                        </a:solidFill>
                        <a:effectLst/>
                        <a:latin typeface="+mj-lt"/>
                      </a:endParaRP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dirty="0">
                          <a:solidFill>
                            <a:srgbClr val="000000"/>
                          </a:solidFill>
                          <a:effectLst/>
                          <a:latin typeface="+mj-lt"/>
                          <a:ea typeface="Arial" panose="020B0604020202020204" pitchFamily="34" charset="0"/>
                        </a:rPr>
                        <a:t>50%</a:t>
                      </a:r>
                      <a:endParaRPr lang="en-US" sz="1800" b="0" i="0" u="none" strike="noStrike" dirty="0">
                        <a:solidFill>
                          <a:srgbClr val="000000"/>
                        </a:solidFill>
                        <a:effectLst/>
                        <a:latin typeface="+mj-lt"/>
                      </a:endParaRPr>
                    </a:p>
                  </a:txBody>
                  <a:tcPr marL="4763" marR="4763" marT="4763" marB="0" anchor="ctr">
                    <a:lnL w="38100" cap="flat" cmpd="sng" algn="ctr">
                      <a:solidFill>
                        <a:schemeClr val="accent3"/>
                      </a:solidFill>
                      <a:prstDash val="solid"/>
                      <a:round/>
                      <a:headEnd type="none" w="med" len="med"/>
                      <a:tailEnd type="none" w="med" len="med"/>
                    </a:lnL>
                    <a:lnT w="38100" cap="flat" cmpd="sng" algn="ctr">
                      <a:solidFill>
                        <a:schemeClr val="accent3"/>
                      </a:solidFill>
                      <a:prstDash val="solid"/>
                      <a:round/>
                      <a:headEnd type="none" w="med" len="med"/>
                      <a:tailEnd type="none" w="med" len="med"/>
                    </a:lnT>
                  </a:tcPr>
                </a:tc>
                <a:tc>
                  <a:txBody>
                    <a:bodyPr/>
                    <a:lstStyle/>
                    <a:p>
                      <a:pPr algn="ctr" fontAlgn="ctr"/>
                      <a:r>
                        <a:rPr lang="en-US" sz="1800" b="0" i="0" u="none" strike="noStrike">
                          <a:solidFill>
                            <a:srgbClr val="000000"/>
                          </a:solidFill>
                          <a:effectLst/>
                          <a:latin typeface="+mj-lt"/>
                          <a:ea typeface="Arial" panose="020B0604020202020204" pitchFamily="34" charset="0"/>
                        </a:rPr>
                        <a:t>52%</a:t>
                      </a:r>
                      <a:endParaRPr lang="en-US" sz="18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ctr"/>
                      <a:r>
                        <a:rPr lang="en-US" sz="1800" b="0" i="0" u="none" strike="noStrike">
                          <a:solidFill>
                            <a:srgbClr val="000000"/>
                          </a:solidFill>
                          <a:effectLst/>
                          <a:latin typeface="+mj-lt"/>
                          <a:ea typeface="Arial" panose="020B0604020202020204" pitchFamily="34" charset="0"/>
                        </a:rPr>
                        <a:t>52%</a:t>
                      </a:r>
                      <a:endParaRPr lang="en-US" sz="18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ctr"/>
                      <a:r>
                        <a:rPr lang="en-US" sz="1800" b="0" i="0" u="none" strike="noStrike">
                          <a:solidFill>
                            <a:srgbClr val="000000"/>
                          </a:solidFill>
                          <a:effectLst/>
                          <a:latin typeface="+mj-lt"/>
                          <a:ea typeface="Arial" panose="020B0604020202020204" pitchFamily="34" charset="0"/>
                        </a:rPr>
                        <a:t>42%</a:t>
                      </a:r>
                      <a:endParaRPr lang="en-US" sz="18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1963344676"/>
                  </a:ext>
                </a:extLst>
              </a:tr>
              <a:tr h="315611">
                <a:tc>
                  <a:txBody>
                    <a:bodyPr/>
                    <a:lstStyle/>
                    <a:p>
                      <a:pPr algn="ctr" fontAlgn="b"/>
                      <a:r>
                        <a:rPr lang="en-US" sz="1800" b="0" i="0" u="none" strike="noStrike" dirty="0">
                          <a:solidFill>
                            <a:srgbClr val="000000"/>
                          </a:solidFill>
                          <a:effectLst/>
                          <a:latin typeface="+mj-lt"/>
                        </a:rPr>
                        <a:t>Brain Development</a:t>
                      </a:r>
                    </a:p>
                  </a:txBody>
                  <a:tcPr marL="4763" marR="4763" marT="4763" marB="0" anchor="b"/>
                </a:tc>
                <a:tc>
                  <a:txBody>
                    <a:bodyPr/>
                    <a:lstStyle/>
                    <a:p>
                      <a:pPr algn="ctr" fontAlgn="ctr"/>
                      <a:r>
                        <a:rPr lang="en-US" sz="1800" b="1" i="0" u="none" strike="noStrike">
                          <a:solidFill>
                            <a:srgbClr val="000000"/>
                          </a:solidFill>
                          <a:effectLst/>
                          <a:latin typeface="+mj-lt"/>
                          <a:ea typeface="Arial" panose="020B0604020202020204" pitchFamily="34" charset="0"/>
                        </a:rPr>
                        <a:t>53%</a:t>
                      </a:r>
                      <a:endParaRPr lang="en-US" sz="1800" b="1" i="0" u="none" strike="noStrike">
                        <a:solidFill>
                          <a:srgbClr val="000000"/>
                        </a:solidFill>
                        <a:effectLst/>
                        <a:latin typeface="+mj-lt"/>
                      </a:endParaRP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55%</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47%</a:t>
                      </a:r>
                    </a:p>
                  </a:txBody>
                  <a:tcPr marL="4763" marR="4763" marT="4763" marB="0" anchor="ctr"/>
                </a:tc>
                <a:tc>
                  <a:txBody>
                    <a:bodyPr/>
                    <a:lstStyle/>
                    <a:p>
                      <a:pPr algn="ctr" fontAlgn="ctr"/>
                      <a:r>
                        <a:rPr lang="en-US" sz="1800" b="0" i="0" u="none" strike="noStrike">
                          <a:solidFill>
                            <a:srgbClr val="000000"/>
                          </a:solidFill>
                          <a:effectLst/>
                          <a:latin typeface="+mj-lt"/>
                        </a:rPr>
                        <a:t>59%</a:t>
                      </a:r>
                    </a:p>
                  </a:txBody>
                  <a:tcPr marL="4763" marR="4763" marT="4763" marB="0" anchor="ctr"/>
                </a:tc>
                <a:tc>
                  <a:txBody>
                    <a:bodyPr/>
                    <a:lstStyle/>
                    <a:p>
                      <a:pPr algn="ctr" fontAlgn="ctr"/>
                      <a:r>
                        <a:rPr lang="en-US" sz="1800" b="0" i="0" u="none" strike="noStrike">
                          <a:solidFill>
                            <a:srgbClr val="000000"/>
                          </a:solidFill>
                          <a:effectLst/>
                          <a:latin typeface="+mj-lt"/>
                        </a:rPr>
                        <a:t>53%</a:t>
                      </a:r>
                    </a:p>
                  </a:txBody>
                  <a:tcPr marL="4763" marR="4763" marT="4763" marB="0" anchor="ctr"/>
                </a:tc>
                <a:extLst>
                  <a:ext uri="{0D108BD9-81ED-4DB2-BD59-A6C34878D82A}">
                    <a16:rowId xmlns:a16="http://schemas.microsoft.com/office/drawing/2014/main" val="119383811"/>
                  </a:ext>
                </a:extLst>
              </a:tr>
              <a:tr h="315611">
                <a:tc>
                  <a:txBody>
                    <a:bodyPr/>
                    <a:lstStyle/>
                    <a:p>
                      <a:pPr algn="ctr" fontAlgn="b"/>
                      <a:r>
                        <a:rPr lang="en-US" sz="1800" b="0" i="0" u="none" strike="noStrike">
                          <a:solidFill>
                            <a:srgbClr val="000000"/>
                          </a:solidFill>
                          <a:effectLst/>
                          <a:latin typeface="+mj-lt"/>
                        </a:rPr>
                        <a:t>Keep Kids Off Streets</a:t>
                      </a:r>
                    </a:p>
                  </a:txBody>
                  <a:tcPr marL="4763" marR="4763" marT="4763" marB="0" anchor="b"/>
                </a:tc>
                <a:tc>
                  <a:txBody>
                    <a:bodyPr/>
                    <a:lstStyle/>
                    <a:p>
                      <a:pPr algn="ctr" fontAlgn="ctr"/>
                      <a:r>
                        <a:rPr lang="en-US" sz="1800" b="1" i="0" u="none" strike="noStrike">
                          <a:solidFill>
                            <a:srgbClr val="000000"/>
                          </a:solidFill>
                          <a:effectLst/>
                          <a:latin typeface="+mj-lt"/>
                        </a:rPr>
                        <a:t>53%</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55%</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dirty="0">
                          <a:solidFill>
                            <a:srgbClr val="000000"/>
                          </a:solidFill>
                          <a:effectLst/>
                          <a:latin typeface="+mj-lt"/>
                        </a:rPr>
                        <a:t>36%</a:t>
                      </a:r>
                    </a:p>
                  </a:txBody>
                  <a:tcPr marL="4763" marR="4763" marT="4763" marB="0" anchor="ctr"/>
                </a:tc>
                <a:tc>
                  <a:txBody>
                    <a:bodyPr/>
                    <a:lstStyle/>
                    <a:p>
                      <a:pPr algn="ctr" fontAlgn="ctr"/>
                      <a:r>
                        <a:rPr lang="en-US" sz="1800" b="0" i="0" u="none" strike="noStrike">
                          <a:solidFill>
                            <a:srgbClr val="000000"/>
                          </a:solidFill>
                          <a:effectLst/>
                          <a:latin typeface="+mj-lt"/>
                        </a:rPr>
                        <a:t>53%</a:t>
                      </a:r>
                    </a:p>
                  </a:txBody>
                  <a:tcPr marL="4763" marR="4763" marT="4763" marB="0" anchor="ctr"/>
                </a:tc>
                <a:tc>
                  <a:txBody>
                    <a:bodyPr/>
                    <a:lstStyle/>
                    <a:p>
                      <a:pPr algn="ctr" fontAlgn="ctr"/>
                      <a:r>
                        <a:rPr lang="en-US" sz="1800" b="0" i="0" u="none" strike="noStrike">
                          <a:solidFill>
                            <a:srgbClr val="000000"/>
                          </a:solidFill>
                          <a:effectLst/>
                          <a:latin typeface="+mj-lt"/>
                        </a:rPr>
                        <a:t>52%</a:t>
                      </a:r>
                    </a:p>
                  </a:txBody>
                  <a:tcPr marL="4763" marR="4763" marT="4763" marB="0" anchor="ctr"/>
                </a:tc>
                <a:extLst>
                  <a:ext uri="{0D108BD9-81ED-4DB2-BD59-A6C34878D82A}">
                    <a16:rowId xmlns:a16="http://schemas.microsoft.com/office/drawing/2014/main" val="71043844"/>
                  </a:ext>
                </a:extLst>
              </a:tr>
              <a:tr h="315611">
                <a:tc>
                  <a:txBody>
                    <a:bodyPr/>
                    <a:lstStyle/>
                    <a:p>
                      <a:pPr algn="ctr" fontAlgn="b"/>
                      <a:r>
                        <a:rPr lang="en-US" sz="1800" b="0" i="0" u="none" strike="noStrike">
                          <a:solidFill>
                            <a:srgbClr val="000000"/>
                          </a:solidFill>
                          <a:effectLst/>
                          <a:latin typeface="+mj-lt"/>
                        </a:rPr>
                        <a:t>Homeless</a:t>
                      </a:r>
                    </a:p>
                  </a:txBody>
                  <a:tcPr marL="4763" marR="4763" marT="4763" marB="0" anchor="b"/>
                </a:tc>
                <a:tc>
                  <a:txBody>
                    <a:bodyPr/>
                    <a:lstStyle/>
                    <a:p>
                      <a:pPr algn="ctr" fontAlgn="ctr"/>
                      <a:r>
                        <a:rPr lang="en-US" sz="1800" b="1" i="0" u="none" strike="noStrike" dirty="0">
                          <a:solidFill>
                            <a:srgbClr val="000000"/>
                          </a:solidFill>
                          <a:effectLst/>
                          <a:latin typeface="+mj-lt"/>
                        </a:rPr>
                        <a:t>53%</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51%</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44%</a:t>
                      </a:r>
                    </a:p>
                  </a:txBody>
                  <a:tcPr marL="4763" marR="4763" marT="4763" marB="0" anchor="ctr"/>
                </a:tc>
                <a:tc>
                  <a:txBody>
                    <a:bodyPr/>
                    <a:lstStyle/>
                    <a:p>
                      <a:pPr algn="ctr" fontAlgn="ctr"/>
                      <a:r>
                        <a:rPr lang="en-US" sz="1800" b="0" i="0" u="none" strike="noStrike" dirty="0">
                          <a:solidFill>
                            <a:srgbClr val="000000"/>
                          </a:solidFill>
                          <a:effectLst/>
                          <a:latin typeface="+mj-lt"/>
                        </a:rPr>
                        <a:t>57%</a:t>
                      </a:r>
                    </a:p>
                  </a:txBody>
                  <a:tcPr marL="4763" marR="4763" marT="4763" marB="0" anchor="ctr"/>
                </a:tc>
                <a:tc>
                  <a:txBody>
                    <a:bodyPr/>
                    <a:lstStyle/>
                    <a:p>
                      <a:pPr algn="ctr" fontAlgn="ctr"/>
                      <a:r>
                        <a:rPr lang="en-US" sz="1800" b="0" i="0" u="none" strike="noStrike">
                          <a:solidFill>
                            <a:srgbClr val="000000"/>
                          </a:solidFill>
                          <a:effectLst/>
                          <a:latin typeface="+mj-lt"/>
                        </a:rPr>
                        <a:t>54%</a:t>
                      </a:r>
                    </a:p>
                  </a:txBody>
                  <a:tcPr marL="4763" marR="4763" marT="4763" marB="0" anchor="ctr"/>
                </a:tc>
                <a:extLst>
                  <a:ext uri="{0D108BD9-81ED-4DB2-BD59-A6C34878D82A}">
                    <a16:rowId xmlns:a16="http://schemas.microsoft.com/office/drawing/2014/main" val="3035468995"/>
                  </a:ext>
                </a:extLst>
              </a:tr>
              <a:tr h="315611">
                <a:tc>
                  <a:txBody>
                    <a:bodyPr/>
                    <a:lstStyle/>
                    <a:p>
                      <a:pPr algn="ctr" fontAlgn="b"/>
                      <a:r>
                        <a:rPr lang="en-US" sz="1800" b="0" i="0" u="none" strike="noStrike" dirty="0">
                          <a:solidFill>
                            <a:srgbClr val="000000"/>
                          </a:solidFill>
                          <a:effectLst/>
                          <a:latin typeface="+mj-lt"/>
                        </a:rPr>
                        <a:t>Parents</a:t>
                      </a:r>
                    </a:p>
                  </a:txBody>
                  <a:tcPr marL="4763" marR="4763" marT="4763" marB="0" anchor="b"/>
                </a:tc>
                <a:tc>
                  <a:txBody>
                    <a:bodyPr/>
                    <a:lstStyle/>
                    <a:p>
                      <a:pPr algn="ctr" fontAlgn="ctr"/>
                      <a:r>
                        <a:rPr lang="en-US" sz="1800" b="1" i="0" u="none" strike="noStrike">
                          <a:solidFill>
                            <a:srgbClr val="000000"/>
                          </a:solidFill>
                          <a:effectLst/>
                          <a:latin typeface="+mj-lt"/>
                        </a:rPr>
                        <a:t>50%</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41%</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46%</a:t>
                      </a:r>
                    </a:p>
                  </a:txBody>
                  <a:tcPr marL="4763" marR="4763" marT="4763" marB="0" anchor="ctr"/>
                </a:tc>
                <a:tc>
                  <a:txBody>
                    <a:bodyPr/>
                    <a:lstStyle/>
                    <a:p>
                      <a:pPr algn="ctr" fontAlgn="ctr"/>
                      <a:r>
                        <a:rPr lang="en-US" sz="1800" b="0" i="0" u="none" strike="noStrike">
                          <a:solidFill>
                            <a:srgbClr val="000000"/>
                          </a:solidFill>
                          <a:effectLst/>
                          <a:latin typeface="+mj-lt"/>
                        </a:rPr>
                        <a:t>46%</a:t>
                      </a:r>
                    </a:p>
                  </a:txBody>
                  <a:tcPr marL="4763" marR="4763" marT="4763" marB="0" anchor="ctr"/>
                </a:tc>
                <a:tc>
                  <a:txBody>
                    <a:bodyPr/>
                    <a:lstStyle/>
                    <a:p>
                      <a:pPr algn="ctr" fontAlgn="ctr"/>
                      <a:r>
                        <a:rPr lang="en-US" sz="1800" b="0" i="0" u="none" strike="noStrike">
                          <a:solidFill>
                            <a:srgbClr val="000000"/>
                          </a:solidFill>
                          <a:effectLst/>
                          <a:latin typeface="+mj-lt"/>
                        </a:rPr>
                        <a:t>46%</a:t>
                      </a:r>
                    </a:p>
                  </a:txBody>
                  <a:tcPr marL="4763" marR="4763" marT="4763" marB="0" anchor="ctr"/>
                </a:tc>
                <a:extLst>
                  <a:ext uri="{0D108BD9-81ED-4DB2-BD59-A6C34878D82A}">
                    <a16:rowId xmlns:a16="http://schemas.microsoft.com/office/drawing/2014/main" val="4064796136"/>
                  </a:ext>
                </a:extLst>
              </a:tr>
              <a:tr h="315611">
                <a:tc>
                  <a:txBody>
                    <a:bodyPr/>
                    <a:lstStyle/>
                    <a:p>
                      <a:pPr algn="ctr" fontAlgn="b"/>
                      <a:r>
                        <a:rPr lang="en-US" sz="1800" b="0" i="0" u="none" strike="noStrike">
                          <a:solidFill>
                            <a:srgbClr val="000000"/>
                          </a:solidFill>
                          <a:effectLst/>
                          <a:latin typeface="+mj-lt"/>
                        </a:rPr>
                        <a:t>Equity</a:t>
                      </a:r>
                    </a:p>
                  </a:txBody>
                  <a:tcPr marL="4763" marR="4763" marT="4763" marB="0" anchor="b"/>
                </a:tc>
                <a:tc>
                  <a:txBody>
                    <a:bodyPr/>
                    <a:lstStyle/>
                    <a:p>
                      <a:pPr algn="ctr" fontAlgn="ctr"/>
                      <a:r>
                        <a:rPr lang="en-US" sz="1800" b="1" i="0" u="none" strike="noStrike">
                          <a:solidFill>
                            <a:srgbClr val="000000"/>
                          </a:solidFill>
                          <a:effectLst/>
                          <a:latin typeface="+mj-lt"/>
                        </a:rPr>
                        <a:t>49%</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42%</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35%</a:t>
                      </a:r>
                    </a:p>
                  </a:txBody>
                  <a:tcPr marL="4763" marR="4763" marT="4763" marB="0" anchor="ctr"/>
                </a:tc>
                <a:tc>
                  <a:txBody>
                    <a:bodyPr/>
                    <a:lstStyle/>
                    <a:p>
                      <a:pPr algn="ctr" fontAlgn="ctr"/>
                      <a:r>
                        <a:rPr lang="en-US" sz="1800" b="0" i="0" u="none" strike="noStrike">
                          <a:solidFill>
                            <a:srgbClr val="000000"/>
                          </a:solidFill>
                          <a:effectLst/>
                          <a:latin typeface="+mj-lt"/>
                        </a:rPr>
                        <a:t>58%</a:t>
                      </a:r>
                    </a:p>
                  </a:txBody>
                  <a:tcPr marL="4763" marR="4763" marT="4763" marB="0" anchor="ctr"/>
                </a:tc>
                <a:tc>
                  <a:txBody>
                    <a:bodyPr/>
                    <a:lstStyle/>
                    <a:p>
                      <a:pPr algn="ctr" fontAlgn="ctr"/>
                      <a:r>
                        <a:rPr lang="en-US" sz="1800" b="0" i="0" u="none" strike="noStrike">
                          <a:solidFill>
                            <a:srgbClr val="000000"/>
                          </a:solidFill>
                          <a:effectLst/>
                          <a:latin typeface="+mj-lt"/>
                        </a:rPr>
                        <a:t>41%</a:t>
                      </a:r>
                    </a:p>
                  </a:txBody>
                  <a:tcPr marL="4763" marR="4763" marT="4763" marB="0" anchor="ctr"/>
                </a:tc>
                <a:extLst>
                  <a:ext uri="{0D108BD9-81ED-4DB2-BD59-A6C34878D82A}">
                    <a16:rowId xmlns:a16="http://schemas.microsoft.com/office/drawing/2014/main" val="3979954370"/>
                  </a:ext>
                </a:extLst>
              </a:tr>
              <a:tr h="315611">
                <a:tc>
                  <a:txBody>
                    <a:bodyPr/>
                    <a:lstStyle/>
                    <a:p>
                      <a:pPr algn="ctr" fontAlgn="b"/>
                      <a:r>
                        <a:rPr lang="en-US" sz="1800" b="0" i="0" u="none" strike="noStrike">
                          <a:solidFill>
                            <a:srgbClr val="000000"/>
                          </a:solidFill>
                          <a:effectLst/>
                          <a:latin typeface="+mj-lt"/>
                        </a:rPr>
                        <a:t>Low Wages</a:t>
                      </a:r>
                    </a:p>
                  </a:txBody>
                  <a:tcPr marL="4763" marR="4763" marT="4763" marB="0" anchor="b"/>
                </a:tc>
                <a:tc>
                  <a:txBody>
                    <a:bodyPr/>
                    <a:lstStyle/>
                    <a:p>
                      <a:pPr algn="ctr" fontAlgn="ctr"/>
                      <a:r>
                        <a:rPr lang="en-US" sz="1800" b="1" i="0" u="none" strike="noStrike">
                          <a:solidFill>
                            <a:srgbClr val="000000"/>
                          </a:solidFill>
                          <a:effectLst/>
                          <a:latin typeface="+mj-lt"/>
                        </a:rPr>
                        <a:t>49%</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52%</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42%</a:t>
                      </a:r>
                    </a:p>
                  </a:txBody>
                  <a:tcPr marL="4763" marR="4763" marT="4763" marB="0" anchor="ctr"/>
                </a:tc>
                <a:tc>
                  <a:txBody>
                    <a:bodyPr/>
                    <a:lstStyle/>
                    <a:p>
                      <a:pPr algn="ctr" fontAlgn="ctr"/>
                      <a:r>
                        <a:rPr lang="en-US" sz="1800" b="0" i="0" u="none" strike="noStrike">
                          <a:solidFill>
                            <a:srgbClr val="000000"/>
                          </a:solidFill>
                          <a:effectLst/>
                          <a:latin typeface="+mj-lt"/>
                        </a:rPr>
                        <a:t>45%</a:t>
                      </a:r>
                    </a:p>
                  </a:txBody>
                  <a:tcPr marL="4763" marR="4763" marT="4763" marB="0" anchor="ctr"/>
                </a:tc>
                <a:tc>
                  <a:txBody>
                    <a:bodyPr/>
                    <a:lstStyle/>
                    <a:p>
                      <a:pPr algn="ctr" fontAlgn="ctr"/>
                      <a:r>
                        <a:rPr lang="en-US" sz="1800" b="0" i="0" u="none" strike="noStrike">
                          <a:solidFill>
                            <a:srgbClr val="000000"/>
                          </a:solidFill>
                          <a:effectLst/>
                          <a:latin typeface="+mj-lt"/>
                        </a:rPr>
                        <a:t>40%</a:t>
                      </a:r>
                    </a:p>
                  </a:txBody>
                  <a:tcPr marL="4763" marR="4763" marT="4763" marB="0" anchor="ctr"/>
                </a:tc>
                <a:extLst>
                  <a:ext uri="{0D108BD9-81ED-4DB2-BD59-A6C34878D82A}">
                    <a16:rowId xmlns:a16="http://schemas.microsoft.com/office/drawing/2014/main" val="2741355948"/>
                  </a:ext>
                </a:extLst>
              </a:tr>
              <a:tr h="315611">
                <a:tc>
                  <a:txBody>
                    <a:bodyPr/>
                    <a:lstStyle/>
                    <a:p>
                      <a:pPr algn="ctr" fontAlgn="b"/>
                      <a:r>
                        <a:rPr lang="en-US" sz="1800" b="0" i="0" u="none" strike="noStrike" dirty="0">
                          <a:solidFill>
                            <a:srgbClr val="000000"/>
                          </a:solidFill>
                          <a:effectLst/>
                          <a:latin typeface="+mj-lt"/>
                        </a:rPr>
                        <a:t>Essential Workers</a:t>
                      </a:r>
                    </a:p>
                  </a:txBody>
                  <a:tcPr marL="4763" marR="4763" marT="4763" marB="0" anchor="b"/>
                </a:tc>
                <a:tc>
                  <a:txBody>
                    <a:bodyPr/>
                    <a:lstStyle/>
                    <a:p>
                      <a:pPr algn="ctr" fontAlgn="ctr"/>
                      <a:r>
                        <a:rPr lang="en-US" sz="1800" b="1" i="0" u="none" strike="noStrike">
                          <a:solidFill>
                            <a:srgbClr val="000000"/>
                          </a:solidFill>
                          <a:effectLst/>
                          <a:latin typeface="+mj-lt"/>
                        </a:rPr>
                        <a:t>48%</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53%</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44%</a:t>
                      </a:r>
                    </a:p>
                  </a:txBody>
                  <a:tcPr marL="4763" marR="4763" marT="4763" marB="0" anchor="ctr"/>
                </a:tc>
                <a:tc>
                  <a:txBody>
                    <a:bodyPr/>
                    <a:lstStyle/>
                    <a:p>
                      <a:pPr algn="ctr" fontAlgn="ctr"/>
                      <a:r>
                        <a:rPr lang="en-US" sz="1800" b="0" i="0" u="none" strike="noStrike">
                          <a:solidFill>
                            <a:srgbClr val="000000"/>
                          </a:solidFill>
                          <a:effectLst/>
                          <a:latin typeface="+mj-lt"/>
                        </a:rPr>
                        <a:t>45%</a:t>
                      </a:r>
                    </a:p>
                  </a:txBody>
                  <a:tcPr marL="4763" marR="4763" marT="4763" marB="0" anchor="ctr"/>
                </a:tc>
                <a:tc>
                  <a:txBody>
                    <a:bodyPr/>
                    <a:lstStyle/>
                    <a:p>
                      <a:pPr algn="ctr" fontAlgn="ctr"/>
                      <a:r>
                        <a:rPr lang="en-US" sz="1800" b="0" i="0" u="none" strike="noStrike">
                          <a:solidFill>
                            <a:srgbClr val="000000"/>
                          </a:solidFill>
                          <a:effectLst/>
                          <a:latin typeface="+mj-lt"/>
                        </a:rPr>
                        <a:t>47%</a:t>
                      </a:r>
                    </a:p>
                  </a:txBody>
                  <a:tcPr marL="4763" marR="4763" marT="4763" marB="0" anchor="ctr"/>
                </a:tc>
                <a:extLst>
                  <a:ext uri="{0D108BD9-81ED-4DB2-BD59-A6C34878D82A}">
                    <a16:rowId xmlns:a16="http://schemas.microsoft.com/office/drawing/2014/main" val="4246048080"/>
                  </a:ext>
                </a:extLst>
              </a:tr>
              <a:tr h="315611">
                <a:tc>
                  <a:txBody>
                    <a:bodyPr/>
                    <a:lstStyle/>
                    <a:p>
                      <a:pPr algn="ctr" fontAlgn="b"/>
                      <a:r>
                        <a:rPr lang="en-US" sz="1800" b="0" i="0" u="none" strike="noStrike">
                          <a:solidFill>
                            <a:srgbClr val="000000"/>
                          </a:solidFill>
                          <a:effectLst/>
                          <a:latin typeface="+mj-lt"/>
                        </a:rPr>
                        <a:t>School Readiness</a:t>
                      </a:r>
                    </a:p>
                  </a:txBody>
                  <a:tcPr marL="4763" marR="4763" marT="4763" marB="0" anchor="b"/>
                </a:tc>
                <a:tc>
                  <a:txBody>
                    <a:bodyPr/>
                    <a:lstStyle/>
                    <a:p>
                      <a:pPr algn="ctr" fontAlgn="ctr"/>
                      <a:r>
                        <a:rPr lang="en-US" sz="1800" b="1" i="0" u="none" strike="noStrike" dirty="0">
                          <a:solidFill>
                            <a:srgbClr val="000000"/>
                          </a:solidFill>
                          <a:effectLst/>
                          <a:latin typeface="+mj-lt"/>
                        </a:rPr>
                        <a:t>46%</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39%</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34%</a:t>
                      </a:r>
                    </a:p>
                  </a:txBody>
                  <a:tcPr marL="4763" marR="4763" marT="4763" marB="0" anchor="ctr"/>
                </a:tc>
                <a:tc>
                  <a:txBody>
                    <a:bodyPr/>
                    <a:lstStyle/>
                    <a:p>
                      <a:pPr algn="ctr" fontAlgn="ctr"/>
                      <a:r>
                        <a:rPr lang="en-US" sz="1800" b="0" i="0" u="none" strike="noStrike">
                          <a:solidFill>
                            <a:srgbClr val="000000"/>
                          </a:solidFill>
                          <a:effectLst/>
                          <a:latin typeface="+mj-lt"/>
                        </a:rPr>
                        <a:t>43%</a:t>
                      </a:r>
                    </a:p>
                  </a:txBody>
                  <a:tcPr marL="4763" marR="4763" marT="4763" marB="0" anchor="ctr"/>
                </a:tc>
                <a:tc>
                  <a:txBody>
                    <a:bodyPr/>
                    <a:lstStyle/>
                    <a:p>
                      <a:pPr algn="ctr" fontAlgn="ctr"/>
                      <a:r>
                        <a:rPr lang="en-US" sz="1800" b="0" i="0" u="none" strike="noStrike">
                          <a:solidFill>
                            <a:srgbClr val="000000"/>
                          </a:solidFill>
                          <a:effectLst/>
                          <a:latin typeface="+mj-lt"/>
                        </a:rPr>
                        <a:t>44%</a:t>
                      </a:r>
                    </a:p>
                  </a:txBody>
                  <a:tcPr marL="4763" marR="4763" marT="4763" marB="0" anchor="ctr"/>
                </a:tc>
                <a:extLst>
                  <a:ext uri="{0D108BD9-81ED-4DB2-BD59-A6C34878D82A}">
                    <a16:rowId xmlns:a16="http://schemas.microsoft.com/office/drawing/2014/main" val="873374224"/>
                  </a:ext>
                </a:extLst>
              </a:tr>
              <a:tr h="315611">
                <a:tc>
                  <a:txBody>
                    <a:bodyPr/>
                    <a:lstStyle/>
                    <a:p>
                      <a:pPr algn="ctr" fontAlgn="b"/>
                      <a:r>
                        <a:rPr lang="en-US" sz="1800" b="0" i="0" u="none" strike="noStrike" dirty="0">
                          <a:solidFill>
                            <a:srgbClr val="000000"/>
                          </a:solidFill>
                          <a:effectLst/>
                          <a:latin typeface="+mj-lt"/>
                        </a:rPr>
                        <a:t>Smart Investment</a:t>
                      </a:r>
                    </a:p>
                  </a:txBody>
                  <a:tcPr marL="4763" marR="4763" marT="4763" marB="0" anchor="b"/>
                </a:tc>
                <a:tc>
                  <a:txBody>
                    <a:bodyPr/>
                    <a:lstStyle/>
                    <a:p>
                      <a:pPr algn="ctr" fontAlgn="ctr"/>
                      <a:r>
                        <a:rPr lang="en-US" sz="1800" b="1" i="0" u="none" strike="noStrike">
                          <a:solidFill>
                            <a:srgbClr val="000000"/>
                          </a:solidFill>
                          <a:effectLst/>
                          <a:latin typeface="+mj-lt"/>
                        </a:rPr>
                        <a:t>46%</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53%</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35%</a:t>
                      </a:r>
                    </a:p>
                  </a:txBody>
                  <a:tcPr marL="4763" marR="4763" marT="4763" marB="0" anchor="ctr"/>
                </a:tc>
                <a:tc>
                  <a:txBody>
                    <a:bodyPr/>
                    <a:lstStyle/>
                    <a:p>
                      <a:pPr algn="ctr" fontAlgn="ctr"/>
                      <a:r>
                        <a:rPr lang="en-US" sz="1800" b="0" i="0" u="none" strike="noStrike">
                          <a:solidFill>
                            <a:srgbClr val="000000"/>
                          </a:solidFill>
                          <a:effectLst/>
                          <a:latin typeface="+mj-lt"/>
                        </a:rPr>
                        <a:t>42%</a:t>
                      </a:r>
                    </a:p>
                  </a:txBody>
                  <a:tcPr marL="4763" marR="4763" marT="4763" marB="0" anchor="ctr"/>
                </a:tc>
                <a:tc>
                  <a:txBody>
                    <a:bodyPr/>
                    <a:lstStyle/>
                    <a:p>
                      <a:pPr algn="ctr" fontAlgn="ctr"/>
                      <a:r>
                        <a:rPr lang="en-US" sz="1800" b="0" i="0" u="none" strike="noStrike">
                          <a:solidFill>
                            <a:srgbClr val="000000"/>
                          </a:solidFill>
                          <a:effectLst/>
                          <a:latin typeface="+mj-lt"/>
                        </a:rPr>
                        <a:t>42%</a:t>
                      </a:r>
                    </a:p>
                  </a:txBody>
                  <a:tcPr marL="4763" marR="4763" marT="4763" marB="0" anchor="ctr"/>
                </a:tc>
                <a:extLst>
                  <a:ext uri="{0D108BD9-81ED-4DB2-BD59-A6C34878D82A}">
                    <a16:rowId xmlns:a16="http://schemas.microsoft.com/office/drawing/2014/main" val="3199046777"/>
                  </a:ext>
                </a:extLst>
              </a:tr>
              <a:tr h="315611">
                <a:tc>
                  <a:txBody>
                    <a:bodyPr/>
                    <a:lstStyle/>
                    <a:p>
                      <a:pPr algn="ctr" fontAlgn="b"/>
                      <a:r>
                        <a:rPr lang="en-US" sz="1800" b="0" i="0" u="none" strike="noStrike" dirty="0">
                          <a:solidFill>
                            <a:srgbClr val="000000"/>
                          </a:solidFill>
                          <a:effectLst/>
                          <a:latin typeface="+mj-lt"/>
                        </a:rPr>
                        <a:t>Mental Health</a:t>
                      </a:r>
                    </a:p>
                  </a:txBody>
                  <a:tcPr marL="4763" marR="4763" marT="4763" marB="0" anchor="b"/>
                </a:tc>
                <a:tc>
                  <a:txBody>
                    <a:bodyPr/>
                    <a:lstStyle/>
                    <a:p>
                      <a:pPr algn="ctr" fontAlgn="ctr"/>
                      <a:r>
                        <a:rPr lang="en-US" sz="1800" b="1" i="0" u="none" strike="noStrike" dirty="0">
                          <a:solidFill>
                            <a:srgbClr val="000000"/>
                          </a:solidFill>
                          <a:effectLst/>
                          <a:latin typeface="+mj-lt"/>
                        </a:rPr>
                        <a:t>43%</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32%</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40%</a:t>
                      </a:r>
                    </a:p>
                  </a:txBody>
                  <a:tcPr marL="4763" marR="4763" marT="4763" marB="0" anchor="ctr"/>
                </a:tc>
                <a:tc>
                  <a:txBody>
                    <a:bodyPr/>
                    <a:lstStyle/>
                    <a:p>
                      <a:pPr algn="ctr" fontAlgn="ctr"/>
                      <a:r>
                        <a:rPr lang="en-US" sz="1800" b="0" i="0" u="none" strike="noStrike">
                          <a:solidFill>
                            <a:srgbClr val="000000"/>
                          </a:solidFill>
                          <a:effectLst/>
                          <a:latin typeface="+mj-lt"/>
                        </a:rPr>
                        <a:t>44%</a:t>
                      </a:r>
                    </a:p>
                  </a:txBody>
                  <a:tcPr marL="4763" marR="4763" marT="4763" marB="0" anchor="ctr"/>
                </a:tc>
                <a:tc>
                  <a:txBody>
                    <a:bodyPr/>
                    <a:lstStyle/>
                    <a:p>
                      <a:pPr algn="ctr" fontAlgn="ctr"/>
                      <a:r>
                        <a:rPr lang="en-US" sz="1800" b="0" i="0" u="none" strike="noStrike">
                          <a:solidFill>
                            <a:srgbClr val="000000"/>
                          </a:solidFill>
                          <a:effectLst/>
                          <a:latin typeface="+mj-lt"/>
                        </a:rPr>
                        <a:t>45%</a:t>
                      </a:r>
                    </a:p>
                  </a:txBody>
                  <a:tcPr marL="4763" marR="4763" marT="4763" marB="0" anchor="ctr"/>
                </a:tc>
                <a:extLst>
                  <a:ext uri="{0D108BD9-81ED-4DB2-BD59-A6C34878D82A}">
                    <a16:rowId xmlns:a16="http://schemas.microsoft.com/office/drawing/2014/main" val="3662285353"/>
                  </a:ext>
                </a:extLst>
              </a:tr>
              <a:tr h="315611">
                <a:tc>
                  <a:txBody>
                    <a:bodyPr/>
                    <a:lstStyle/>
                    <a:p>
                      <a:pPr algn="ctr" fontAlgn="b"/>
                      <a:r>
                        <a:rPr lang="en-US" sz="1800" b="0" i="0" u="none" strike="noStrike" dirty="0">
                          <a:solidFill>
                            <a:srgbClr val="000000"/>
                          </a:solidFill>
                          <a:effectLst/>
                          <a:latin typeface="+mj-lt"/>
                        </a:rPr>
                        <a:t>Workforce/Economy</a:t>
                      </a:r>
                    </a:p>
                  </a:txBody>
                  <a:tcPr marL="4763" marR="4763" marT="4763" marB="0" anchor="b"/>
                </a:tc>
                <a:tc>
                  <a:txBody>
                    <a:bodyPr/>
                    <a:lstStyle/>
                    <a:p>
                      <a:pPr algn="ctr" fontAlgn="ctr"/>
                      <a:r>
                        <a:rPr lang="en-US" sz="1800" b="1" i="0" u="none" strike="noStrike" dirty="0">
                          <a:solidFill>
                            <a:srgbClr val="000000"/>
                          </a:solidFill>
                          <a:effectLst/>
                          <a:latin typeface="+mj-lt"/>
                        </a:rPr>
                        <a:t>40%</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43%</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31%</a:t>
                      </a:r>
                    </a:p>
                  </a:txBody>
                  <a:tcPr marL="4763" marR="4763" marT="4763" marB="0" anchor="ctr"/>
                </a:tc>
                <a:tc>
                  <a:txBody>
                    <a:bodyPr/>
                    <a:lstStyle/>
                    <a:p>
                      <a:pPr algn="ctr" fontAlgn="ctr"/>
                      <a:r>
                        <a:rPr lang="en-US" sz="1800" b="0" i="0" u="none" strike="noStrike">
                          <a:solidFill>
                            <a:srgbClr val="000000"/>
                          </a:solidFill>
                          <a:effectLst/>
                          <a:latin typeface="+mj-lt"/>
                        </a:rPr>
                        <a:t>40%</a:t>
                      </a:r>
                    </a:p>
                  </a:txBody>
                  <a:tcPr marL="4763" marR="4763" marT="4763" marB="0" anchor="ctr"/>
                </a:tc>
                <a:tc>
                  <a:txBody>
                    <a:bodyPr/>
                    <a:lstStyle/>
                    <a:p>
                      <a:pPr algn="ctr" fontAlgn="ctr"/>
                      <a:r>
                        <a:rPr lang="en-US" sz="1800" b="0" i="0" u="none" strike="noStrike">
                          <a:solidFill>
                            <a:srgbClr val="000000"/>
                          </a:solidFill>
                          <a:effectLst/>
                          <a:latin typeface="+mj-lt"/>
                        </a:rPr>
                        <a:t>32%</a:t>
                      </a:r>
                    </a:p>
                  </a:txBody>
                  <a:tcPr marL="4763" marR="4763" marT="4763" marB="0" anchor="ctr"/>
                </a:tc>
                <a:extLst>
                  <a:ext uri="{0D108BD9-81ED-4DB2-BD59-A6C34878D82A}">
                    <a16:rowId xmlns:a16="http://schemas.microsoft.com/office/drawing/2014/main" val="630459180"/>
                  </a:ext>
                </a:extLst>
              </a:tr>
              <a:tr h="315611">
                <a:tc>
                  <a:txBody>
                    <a:bodyPr/>
                    <a:lstStyle/>
                    <a:p>
                      <a:pPr algn="ctr" fontAlgn="b"/>
                      <a:r>
                        <a:rPr lang="en-US" sz="1800" b="0" i="0" u="none" strike="noStrike">
                          <a:solidFill>
                            <a:srgbClr val="000000"/>
                          </a:solidFill>
                          <a:effectLst/>
                          <a:latin typeface="+mj-lt"/>
                        </a:rPr>
                        <a:t>Vulnerable Youth</a:t>
                      </a:r>
                    </a:p>
                  </a:txBody>
                  <a:tcPr marL="4763" marR="4763" marT="4763" marB="0" anchor="b"/>
                </a:tc>
                <a:tc>
                  <a:txBody>
                    <a:bodyPr/>
                    <a:lstStyle/>
                    <a:p>
                      <a:pPr algn="ctr" fontAlgn="ctr"/>
                      <a:r>
                        <a:rPr lang="en-US" sz="1800" b="1" i="0" u="none" strike="noStrike" dirty="0">
                          <a:solidFill>
                            <a:srgbClr val="000000"/>
                          </a:solidFill>
                          <a:effectLst/>
                          <a:latin typeface="+mj-lt"/>
                        </a:rPr>
                        <a:t>33%</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31%</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23%</a:t>
                      </a:r>
                    </a:p>
                  </a:txBody>
                  <a:tcPr marL="4763" marR="4763" marT="4763" marB="0" anchor="ctr"/>
                </a:tc>
                <a:tc>
                  <a:txBody>
                    <a:bodyPr/>
                    <a:lstStyle/>
                    <a:p>
                      <a:pPr algn="ctr" fontAlgn="ctr"/>
                      <a:r>
                        <a:rPr lang="en-US" sz="1800" b="0" i="0" u="none" strike="noStrike">
                          <a:solidFill>
                            <a:srgbClr val="000000"/>
                          </a:solidFill>
                          <a:effectLst/>
                          <a:latin typeface="+mj-lt"/>
                        </a:rPr>
                        <a:t>30%</a:t>
                      </a:r>
                    </a:p>
                  </a:txBody>
                  <a:tcPr marL="4763" marR="4763" marT="4763" marB="0" anchor="ctr"/>
                </a:tc>
                <a:tc>
                  <a:txBody>
                    <a:bodyPr/>
                    <a:lstStyle/>
                    <a:p>
                      <a:pPr algn="ctr" fontAlgn="ctr"/>
                      <a:r>
                        <a:rPr lang="en-US" sz="1800" b="0" i="0" u="none" strike="noStrike" dirty="0">
                          <a:solidFill>
                            <a:srgbClr val="000000"/>
                          </a:solidFill>
                          <a:effectLst/>
                          <a:latin typeface="+mj-lt"/>
                        </a:rPr>
                        <a:t>29%</a:t>
                      </a:r>
                    </a:p>
                  </a:txBody>
                  <a:tcPr marL="4763" marR="4763" marT="4763" marB="0" anchor="ctr"/>
                </a:tc>
                <a:extLst>
                  <a:ext uri="{0D108BD9-81ED-4DB2-BD59-A6C34878D82A}">
                    <a16:rowId xmlns:a16="http://schemas.microsoft.com/office/drawing/2014/main" val="1448054582"/>
                  </a:ext>
                </a:extLst>
              </a:tr>
            </a:tbl>
          </a:graphicData>
        </a:graphic>
      </p:graphicFrame>
      <p:sp>
        <p:nvSpPr>
          <p:cNvPr id="5" name="TextBox 4">
            <a:extLst>
              <a:ext uri="{FF2B5EF4-FFF2-40B4-BE49-F238E27FC236}">
                <a16:creationId xmlns:a16="http://schemas.microsoft.com/office/drawing/2014/main" id="{BF4C6BD1-BAC9-4DCF-A721-FBB060FD618A}"/>
              </a:ext>
            </a:extLst>
          </p:cNvPr>
          <p:cNvSpPr txBox="1"/>
          <p:nvPr/>
        </p:nvSpPr>
        <p:spPr>
          <a:xfrm>
            <a:off x="15240" y="665541"/>
            <a:ext cx="9128760" cy="338554"/>
          </a:xfrm>
          <a:prstGeom prst="rect">
            <a:avLst/>
          </a:prstGeom>
          <a:noFill/>
        </p:spPr>
        <p:txBody>
          <a:bodyPr wrap="square" rtlCol="0">
            <a:spAutoFit/>
          </a:bodyPr>
          <a:lstStyle/>
          <a:p>
            <a:pPr algn="ctr"/>
            <a:r>
              <a:rPr lang="en-US" sz="1600" i="1" dirty="0"/>
              <a:t>Very Convincing</a:t>
            </a:r>
          </a:p>
        </p:txBody>
      </p:sp>
      <p:sp>
        <p:nvSpPr>
          <p:cNvPr id="9" name="Title 8">
            <a:extLst>
              <a:ext uri="{FF2B5EF4-FFF2-40B4-BE49-F238E27FC236}">
                <a16:creationId xmlns:a16="http://schemas.microsoft.com/office/drawing/2014/main" id="{A4CC54A7-A59F-9805-9147-281E9C4D715B}"/>
              </a:ext>
            </a:extLst>
          </p:cNvPr>
          <p:cNvSpPr>
            <a:spLocks noGrp="1"/>
          </p:cNvSpPr>
          <p:nvPr>
            <p:ph type="title"/>
          </p:nvPr>
        </p:nvSpPr>
        <p:spPr>
          <a:xfrm>
            <a:off x="0" y="184277"/>
            <a:ext cx="9144000" cy="597537"/>
          </a:xfrm>
        </p:spPr>
        <p:txBody>
          <a:bodyPr/>
          <a:lstStyle/>
          <a:p>
            <a:r>
              <a:rPr lang="en-US" dirty="0"/>
              <a:t>Regional Breakouts for Messaging </a:t>
            </a:r>
            <a:r>
              <a:rPr lang="en-US" i="1" dirty="0"/>
              <a:t>(Continued)</a:t>
            </a:r>
            <a:endParaRPr lang="en-US" dirty="0"/>
          </a:p>
        </p:txBody>
      </p:sp>
    </p:spTree>
    <p:extLst>
      <p:ext uri="{BB962C8B-B14F-4D97-AF65-F5344CB8AC3E}">
        <p14:creationId xmlns:p14="http://schemas.microsoft.com/office/powerpoint/2010/main" val="10965437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96C0755-2826-49AF-9AD3-4678027A1ACF}"/>
              </a:ext>
            </a:extLst>
          </p:cNvPr>
          <p:cNvSpPr>
            <a:spLocks noGrp="1"/>
          </p:cNvSpPr>
          <p:nvPr>
            <p:ph type="body" sz="quarter" idx="10"/>
          </p:nvPr>
        </p:nvSpPr>
        <p:spPr/>
        <p:txBody>
          <a:bodyPr/>
          <a:lstStyle/>
          <a:p>
            <a:r>
              <a:rPr lang="en-US" dirty="0">
                <a:latin typeface="+mj-lt"/>
              </a:rPr>
              <a:t>Q15 (Total). </a:t>
            </a:r>
            <a:r>
              <a:rPr lang="en-US" dirty="0">
                <a:effectLst/>
                <a:latin typeface="+mj-lt"/>
                <a:ea typeface="Times New Roman" panose="02020603050405020304" pitchFamily="18" charset="0"/>
                <a:cs typeface="Times New Roman" panose="02020603050405020304" pitchFamily="18" charset="0"/>
              </a:rPr>
              <a:t>Having heard this, let me ask you one last time: would you support or oppose a modest increase in taxes for (</a:t>
            </a:r>
            <a:r>
              <a:rPr lang="en-US" b="1" dirty="0">
                <a:effectLst/>
                <a:latin typeface="+mj-lt"/>
                <a:ea typeface="Times New Roman" panose="02020603050405020304" pitchFamily="18" charset="0"/>
                <a:cs typeface="Times New Roman" panose="02020603050405020304" pitchFamily="18" charset="0"/>
              </a:rPr>
              <a:t>SPLIT SAMPLE A:</a:t>
            </a:r>
            <a:r>
              <a:rPr lang="en-US" dirty="0">
                <a:effectLst/>
                <a:latin typeface="+mj-lt"/>
                <a:ea typeface="Times New Roman" panose="02020603050405020304" pitchFamily="18" charset="0"/>
                <a:cs typeface="Times New Roman" panose="02020603050405020304" pitchFamily="18" charset="0"/>
              </a:rPr>
              <a:t> childcare, preschool and other early childhood services) (</a:t>
            </a:r>
            <a:r>
              <a:rPr lang="en-US" b="1" dirty="0">
                <a:effectLst/>
                <a:latin typeface="+mj-lt"/>
                <a:ea typeface="Times New Roman" panose="02020603050405020304" pitchFamily="18" charset="0"/>
                <a:cs typeface="Times New Roman" panose="02020603050405020304" pitchFamily="18" charset="0"/>
              </a:rPr>
              <a:t>SPLIT SAMPLE B:</a:t>
            </a:r>
            <a:r>
              <a:rPr lang="en-US" dirty="0">
                <a:effectLst/>
                <a:latin typeface="+mj-lt"/>
                <a:ea typeface="Times New Roman" panose="02020603050405020304" pitchFamily="18" charset="0"/>
                <a:cs typeface="Times New Roman" panose="02020603050405020304" pitchFamily="18" charset="0"/>
              </a:rPr>
              <a:t> programs and services to support the development of children of all ages) in your community? </a:t>
            </a:r>
            <a:endParaRPr lang="en-US" dirty="0">
              <a:latin typeface="+mj-lt"/>
            </a:endParaRPr>
          </a:p>
        </p:txBody>
      </p:sp>
      <p:graphicFrame>
        <p:nvGraphicFramePr>
          <p:cNvPr id="4" name="Chart 3">
            <a:extLst>
              <a:ext uri="{FF2B5EF4-FFF2-40B4-BE49-F238E27FC236}">
                <a16:creationId xmlns:a16="http://schemas.microsoft.com/office/drawing/2014/main" id="{6B5BB6D6-A570-4CCA-920A-EFA661B11950}"/>
              </a:ext>
            </a:extLst>
          </p:cNvPr>
          <p:cNvGraphicFramePr/>
          <p:nvPr>
            <p:extLst>
              <p:ext uri="{D42A27DB-BD31-4B8C-83A1-F6EECF244321}">
                <p14:modId xmlns:p14="http://schemas.microsoft.com/office/powerpoint/2010/main" val="615885339"/>
              </p:ext>
            </p:extLst>
          </p:nvPr>
        </p:nvGraphicFramePr>
        <p:xfrm>
          <a:off x="651001" y="3355449"/>
          <a:ext cx="7674864" cy="3213551"/>
        </p:xfrm>
        <a:graphic>
          <a:graphicData uri="http://schemas.openxmlformats.org/drawingml/2006/chart">
            <c:chart xmlns:c="http://schemas.openxmlformats.org/drawingml/2006/chart" xmlns:r="http://schemas.openxmlformats.org/officeDocument/2006/relationships" r:id="rId2"/>
          </a:graphicData>
        </a:graphic>
      </p:graphicFrame>
      <p:sp>
        <p:nvSpPr>
          <p:cNvPr id="5" name="Right Bracket 4">
            <a:extLst>
              <a:ext uri="{FF2B5EF4-FFF2-40B4-BE49-F238E27FC236}">
                <a16:creationId xmlns:a16="http://schemas.microsoft.com/office/drawing/2014/main" id="{4D32C38D-0FAD-42A9-AB9F-5AB451296024}"/>
              </a:ext>
            </a:extLst>
          </p:cNvPr>
          <p:cNvSpPr/>
          <p:nvPr/>
        </p:nvSpPr>
        <p:spPr bwMode="auto">
          <a:xfrm>
            <a:off x="6787676" y="3475207"/>
            <a:ext cx="119572" cy="778019"/>
          </a:xfrm>
          <a:prstGeom prst="rightBracket">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820738"/>
            <a:endParaRPr lang="en-US" dirty="0">
              <a:solidFill>
                <a:prstClr val="black"/>
              </a:solidFill>
            </a:endParaRPr>
          </a:p>
        </p:txBody>
      </p:sp>
      <p:sp>
        <p:nvSpPr>
          <p:cNvPr id="6" name="Right Bracket 5">
            <a:extLst>
              <a:ext uri="{FF2B5EF4-FFF2-40B4-BE49-F238E27FC236}">
                <a16:creationId xmlns:a16="http://schemas.microsoft.com/office/drawing/2014/main" id="{54032D65-C3D1-476C-B983-D856840EC89C}"/>
              </a:ext>
            </a:extLst>
          </p:cNvPr>
          <p:cNvSpPr/>
          <p:nvPr/>
        </p:nvSpPr>
        <p:spPr bwMode="auto">
          <a:xfrm>
            <a:off x="7259232" y="4694385"/>
            <a:ext cx="119572" cy="778020"/>
          </a:xfrm>
          <a:prstGeom prst="rightBracket">
            <a:avLst/>
          </a:prstGeom>
          <a:noFill/>
          <a:ln w="1905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820738"/>
            <a:endParaRPr lang="en-US" dirty="0">
              <a:solidFill>
                <a:prstClr val="black"/>
              </a:solidFill>
            </a:endParaRPr>
          </a:p>
        </p:txBody>
      </p:sp>
      <p:sp>
        <p:nvSpPr>
          <p:cNvPr id="7" name="TextBox 6">
            <a:extLst>
              <a:ext uri="{FF2B5EF4-FFF2-40B4-BE49-F238E27FC236}">
                <a16:creationId xmlns:a16="http://schemas.microsoft.com/office/drawing/2014/main" id="{25BE03FF-E80A-40F3-B78A-9C945BEE7418}"/>
              </a:ext>
            </a:extLst>
          </p:cNvPr>
          <p:cNvSpPr txBox="1"/>
          <p:nvPr/>
        </p:nvSpPr>
        <p:spPr>
          <a:xfrm>
            <a:off x="6907248" y="3468851"/>
            <a:ext cx="1142936" cy="826765"/>
          </a:xfrm>
          <a:prstGeom prst="rect">
            <a:avLst/>
          </a:prstGeom>
          <a:noFill/>
        </p:spPr>
        <p:txBody>
          <a:bodyPr wrap="square" rtlCol="0">
            <a:spAutoFit/>
          </a:bodyPr>
          <a:lstStyle/>
          <a:p>
            <a:pPr algn="ctr">
              <a:lnSpc>
                <a:spcPts val="1900"/>
              </a:lnSpc>
            </a:pPr>
            <a:r>
              <a:rPr lang="en-US" b="1" dirty="0">
                <a:solidFill>
                  <a:schemeClr val="accent1"/>
                </a:solidFill>
              </a:rPr>
              <a:t>Total Support</a:t>
            </a:r>
            <a:br>
              <a:rPr lang="en-US" b="1" dirty="0">
                <a:solidFill>
                  <a:schemeClr val="accent1"/>
                </a:solidFill>
              </a:rPr>
            </a:br>
            <a:r>
              <a:rPr lang="en-US" b="1" dirty="0">
                <a:solidFill>
                  <a:schemeClr val="accent1"/>
                </a:solidFill>
              </a:rPr>
              <a:t>51%</a:t>
            </a:r>
          </a:p>
        </p:txBody>
      </p:sp>
      <p:sp>
        <p:nvSpPr>
          <p:cNvPr id="8" name="TextBox 7">
            <a:extLst>
              <a:ext uri="{FF2B5EF4-FFF2-40B4-BE49-F238E27FC236}">
                <a16:creationId xmlns:a16="http://schemas.microsoft.com/office/drawing/2014/main" id="{64B1F797-2B41-49A7-9E03-546F3143045D}"/>
              </a:ext>
            </a:extLst>
          </p:cNvPr>
          <p:cNvSpPr txBox="1"/>
          <p:nvPr/>
        </p:nvSpPr>
        <p:spPr>
          <a:xfrm>
            <a:off x="7319018" y="4689184"/>
            <a:ext cx="1192345" cy="826765"/>
          </a:xfrm>
          <a:prstGeom prst="rect">
            <a:avLst/>
          </a:prstGeom>
          <a:noFill/>
        </p:spPr>
        <p:txBody>
          <a:bodyPr wrap="square" rtlCol="0">
            <a:spAutoFit/>
          </a:bodyPr>
          <a:lstStyle/>
          <a:p>
            <a:pPr algn="ctr">
              <a:lnSpc>
                <a:spcPts val="1900"/>
              </a:lnSpc>
            </a:pPr>
            <a:r>
              <a:rPr lang="en-US" b="1" dirty="0">
                <a:solidFill>
                  <a:schemeClr val="accent4"/>
                </a:solidFill>
              </a:rPr>
              <a:t>Total Oppose</a:t>
            </a:r>
            <a:br>
              <a:rPr lang="en-US" b="1" dirty="0">
                <a:solidFill>
                  <a:schemeClr val="accent4"/>
                </a:solidFill>
              </a:rPr>
            </a:br>
            <a:r>
              <a:rPr lang="en-US" b="1" dirty="0">
                <a:solidFill>
                  <a:schemeClr val="accent4"/>
                </a:solidFill>
              </a:rPr>
              <a:t>46%</a:t>
            </a:r>
          </a:p>
        </p:txBody>
      </p:sp>
      <p:sp>
        <p:nvSpPr>
          <p:cNvPr id="16" name="TextBox 15">
            <a:extLst>
              <a:ext uri="{FF2B5EF4-FFF2-40B4-BE49-F238E27FC236}">
                <a16:creationId xmlns:a16="http://schemas.microsoft.com/office/drawing/2014/main" id="{77B59E7D-8839-6C03-F536-4CB0D8FB4497}"/>
              </a:ext>
            </a:extLst>
          </p:cNvPr>
          <p:cNvSpPr txBox="1"/>
          <p:nvPr/>
        </p:nvSpPr>
        <p:spPr>
          <a:xfrm>
            <a:off x="180435" y="1023517"/>
            <a:ext cx="8615995" cy="2057486"/>
          </a:xfrm>
          <a:prstGeom prst="rect">
            <a:avLst/>
          </a:prstGeom>
          <a:solidFill>
            <a:schemeClr val="accent5">
              <a:lumMod val="20000"/>
              <a:lumOff val="80000"/>
            </a:schemeClr>
          </a:solidFill>
        </p:spPr>
        <p:txBody>
          <a:bodyPr wrap="square">
            <a:spAutoFit/>
          </a:bodyPr>
          <a:lstStyle/>
          <a:p>
            <a:pPr algn="just">
              <a:lnSpc>
                <a:spcPts val="1700"/>
              </a:lnSpc>
            </a:pPr>
            <a:r>
              <a:rPr lang="en-US" sz="1700" i="1" dirty="0"/>
              <a:t>I would like to read you a statement from </a:t>
            </a:r>
            <a:r>
              <a:rPr lang="en-US" sz="1700" b="1" i="1" u="sng" dirty="0">
                <a:solidFill>
                  <a:schemeClr val="accent4"/>
                </a:solidFill>
              </a:rPr>
              <a:t>opponents</a:t>
            </a:r>
            <a:r>
              <a:rPr lang="en-US" sz="1700" i="1" dirty="0"/>
              <a:t> of increased funding to expand and improve programs for children and youth. They say the idea of helping children is a noble goal, but raising taxes is not the solution. The cost of living in our area is skyrocketing and inflation is out of control. California’s government has proven that they can’t be trusted to spend money appropriately; they keep raising taxes while our most serious problems like homelessness, housing, and infrastructure just keep getting worse.  We have bigger priorities right now and spending on things like childcare and afterschool programs will take money away from reducing homelessness and fighting crime. And anyway, parents should be responsible for raising their kids and keeping them out of trouble, not taxpayers.</a:t>
            </a:r>
          </a:p>
        </p:txBody>
      </p:sp>
      <p:sp>
        <p:nvSpPr>
          <p:cNvPr id="18" name="Title 17">
            <a:extLst>
              <a:ext uri="{FF2B5EF4-FFF2-40B4-BE49-F238E27FC236}">
                <a16:creationId xmlns:a16="http://schemas.microsoft.com/office/drawing/2014/main" id="{7A1D3062-DB25-2BBD-A101-D7181C0E21FE}"/>
              </a:ext>
            </a:extLst>
          </p:cNvPr>
          <p:cNvSpPr>
            <a:spLocks noGrp="1"/>
          </p:cNvSpPr>
          <p:nvPr>
            <p:ph type="title"/>
          </p:nvPr>
        </p:nvSpPr>
        <p:spPr>
          <a:xfrm>
            <a:off x="13335" y="270958"/>
            <a:ext cx="9144000" cy="1118329"/>
          </a:xfrm>
        </p:spPr>
        <p:txBody>
          <a:bodyPr/>
          <a:lstStyle/>
          <a:p>
            <a:r>
              <a:rPr lang="en-US" dirty="0"/>
              <a:t>Opposition Statement Tested</a:t>
            </a:r>
          </a:p>
        </p:txBody>
      </p:sp>
    </p:spTree>
    <p:extLst>
      <p:ext uri="{BB962C8B-B14F-4D97-AF65-F5344CB8AC3E}">
        <p14:creationId xmlns:p14="http://schemas.microsoft.com/office/powerpoint/2010/main" val="1933839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A0B5B6-0ED0-4E00-9830-D462165CB569}"/>
              </a:ext>
            </a:extLst>
          </p:cNvPr>
          <p:cNvSpPr>
            <a:spLocks noGrp="1"/>
          </p:cNvSpPr>
          <p:nvPr>
            <p:ph type="body" sz="quarter" idx="10"/>
          </p:nvPr>
        </p:nvSpPr>
        <p:spPr/>
        <p:txBody>
          <a:bodyPr/>
          <a:lstStyle/>
          <a:p>
            <a:r>
              <a:rPr lang="en-US" dirty="0"/>
              <a:t>Q2. Split Sample</a:t>
            </a:r>
          </a:p>
        </p:txBody>
      </p:sp>
      <p:graphicFrame>
        <p:nvGraphicFramePr>
          <p:cNvPr id="4" name="Chart 3">
            <a:extLst>
              <a:ext uri="{FF2B5EF4-FFF2-40B4-BE49-F238E27FC236}">
                <a16:creationId xmlns:a16="http://schemas.microsoft.com/office/drawing/2014/main" id="{B7CB50EF-D276-4E81-B7F5-6A7027FDDB17}"/>
              </a:ext>
            </a:extLst>
          </p:cNvPr>
          <p:cNvGraphicFramePr/>
          <p:nvPr>
            <p:extLst>
              <p:ext uri="{D42A27DB-BD31-4B8C-83A1-F6EECF244321}">
                <p14:modId xmlns:p14="http://schemas.microsoft.com/office/powerpoint/2010/main" val="1269930085"/>
              </p:ext>
            </p:extLst>
          </p:nvPr>
        </p:nvGraphicFramePr>
        <p:xfrm>
          <a:off x="158435" y="2118049"/>
          <a:ext cx="7515173" cy="43980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a:extLst>
              <a:ext uri="{FF2B5EF4-FFF2-40B4-BE49-F238E27FC236}">
                <a16:creationId xmlns:a16="http://schemas.microsoft.com/office/drawing/2014/main" id="{823AE8DD-8DD0-4955-BE15-58EB4DB76D8B}"/>
              </a:ext>
            </a:extLst>
          </p:cNvPr>
          <p:cNvGraphicFramePr>
            <a:graphicFrameLocks noGrp="1"/>
          </p:cNvGraphicFramePr>
          <p:nvPr>
            <p:extLst>
              <p:ext uri="{D42A27DB-BD31-4B8C-83A1-F6EECF244321}">
                <p14:modId xmlns:p14="http://schemas.microsoft.com/office/powerpoint/2010/main" val="3956751275"/>
              </p:ext>
            </p:extLst>
          </p:nvPr>
        </p:nvGraphicFramePr>
        <p:xfrm>
          <a:off x="7714161" y="2089248"/>
          <a:ext cx="1375233" cy="3985549"/>
        </p:xfrm>
        <a:graphic>
          <a:graphicData uri="http://schemas.openxmlformats.org/drawingml/2006/table">
            <a:tbl>
              <a:tblPr>
                <a:tableStyleId>{93296810-A885-4BE3-A3E7-6D5BEEA58F35}</a:tableStyleId>
              </a:tblPr>
              <a:tblGrid>
                <a:gridCol w="626122">
                  <a:extLst>
                    <a:ext uri="{9D8B030D-6E8A-4147-A177-3AD203B41FA5}">
                      <a16:colId xmlns:a16="http://schemas.microsoft.com/office/drawing/2014/main" val="3004303717"/>
                    </a:ext>
                  </a:extLst>
                </a:gridCol>
                <a:gridCol w="749111">
                  <a:extLst>
                    <a:ext uri="{9D8B030D-6E8A-4147-A177-3AD203B41FA5}">
                      <a16:colId xmlns:a16="http://schemas.microsoft.com/office/drawing/2014/main" val="1297363540"/>
                    </a:ext>
                  </a:extLst>
                </a:gridCol>
              </a:tblGrid>
              <a:tr h="580380">
                <a:tc>
                  <a:txBody>
                    <a:bodyPr/>
                    <a:lstStyle/>
                    <a:p>
                      <a:pPr algn="ctr" fontAlgn="b">
                        <a:lnSpc>
                          <a:spcPts val="1900"/>
                        </a:lnSpc>
                      </a:pPr>
                      <a:r>
                        <a:rPr lang="en-US" sz="1800" b="1" i="0" u="none" strike="noStrike" dirty="0">
                          <a:solidFill>
                            <a:schemeClr val="accent1"/>
                          </a:solidFill>
                          <a:effectLst/>
                          <a:latin typeface="+mn-lt"/>
                        </a:rPr>
                        <a:t>Total Fav.</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ts val="1900"/>
                        </a:lnSpc>
                      </a:pPr>
                      <a:r>
                        <a:rPr lang="en-US" sz="1800" b="1" i="0" u="none" strike="noStrike" dirty="0">
                          <a:solidFill>
                            <a:schemeClr val="accent4"/>
                          </a:solidFill>
                          <a:effectLst/>
                          <a:latin typeface="+mn-lt"/>
                        </a:rPr>
                        <a:t>Total Unfav.</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49730109"/>
                  </a:ext>
                </a:extLst>
              </a:tr>
              <a:tr h="272355">
                <a:tc>
                  <a:txBody>
                    <a:bodyPr/>
                    <a:lstStyle/>
                    <a:p>
                      <a:pPr algn="ctr" fontAlgn="b"/>
                      <a:r>
                        <a:rPr lang="en-US" sz="1800" b="1" i="0" u="none" strike="noStrike" dirty="0">
                          <a:solidFill>
                            <a:schemeClr val="accent1"/>
                          </a:solidFill>
                          <a:effectLst/>
                          <a:latin typeface="+mj-lt"/>
                        </a:rPr>
                        <a:t>63%</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1" i="0" u="none" strike="noStrike" dirty="0">
                          <a:solidFill>
                            <a:schemeClr val="accent4"/>
                          </a:solidFill>
                          <a:effectLst/>
                          <a:latin typeface="+mj-lt"/>
                        </a:rPr>
                        <a:t>16%</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87654801"/>
                  </a:ext>
                </a:extLst>
              </a:tr>
              <a:tr h="605068">
                <a:tc>
                  <a:txBody>
                    <a:bodyPr/>
                    <a:lstStyle/>
                    <a:p>
                      <a:pPr algn="ctr" fontAlgn="b"/>
                      <a:r>
                        <a:rPr lang="en-US" sz="1800" b="1" i="0" u="none" strike="noStrike">
                          <a:solidFill>
                            <a:schemeClr val="accent1"/>
                          </a:solidFill>
                          <a:effectLst/>
                          <a:latin typeface="+mj-lt"/>
                        </a:rPr>
                        <a:t>62%</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1" i="0" u="none" strike="noStrike" dirty="0">
                          <a:solidFill>
                            <a:schemeClr val="accent4"/>
                          </a:solidFill>
                          <a:effectLst/>
                          <a:latin typeface="+mj-lt"/>
                        </a:rPr>
                        <a:t>21%</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99905901"/>
                  </a:ext>
                </a:extLst>
              </a:tr>
              <a:tr h="639317">
                <a:tc>
                  <a:txBody>
                    <a:bodyPr/>
                    <a:lstStyle/>
                    <a:p>
                      <a:pPr algn="ctr" fontAlgn="b"/>
                      <a:r>
                        <a:rPr lang="en-US" sz="1800" b="1" i="0" u="none" strike="noStrike">
                          <a:solidFill>
                            <a:schemeClr val="accent1"/>
                          </a:solidFill>
                          <a:effectLst/>
                          <a:latin typeface="+mj-lt"/>
                        </a:rPr>
                        <a:t>62%</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1" i="0" u="none" strike="noStrike">
                          <a:solidFill>
                            <a:schemeClr val="accent4"/>
                          </a:solidFill>
                          <a:effectLst/>
                          <a:latin typeface="+mj-lt"/>
                        </a:rPr>
                        <a:t>19%</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41472518"/>
                  </a:ext>
                </a:extLst>
              </a:tr>
              <a:tr h="625394">
                <a:tc>
                  <a:txBody>
                    <a:bodyPr/>
                    <a:lstStyle/>
                    <a:p>
                      <a:pPr algn="ctr" fontAlgn="b"/>
                      <a:r>
                        <a:rPr lang="en-US" sz="1800" b="1" i="0" u="none" strike="noStrike">
                          <a:solidFill>
                            <a:schemeClr val="accent1"/>
                          </a:solidFill>
                          <a:effectLst/>
                          <a:latin typeface="+mj-lt"/>
                        </a:rPr>
                        <a:t>60%</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1" i="0" u="none" strike="noStrike" dirty="0">
                          <a:solidFill>
                            <a:schemeClr val="accent4"/>
                          </a:solidFill>
                          <a:effectLst/>
                          <a:latin typeface="+mj-lt"/>
                        </a:rPr>
                        <a:t>29%</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17234595"/>
                  </a:ext>
                </a:extLst>
              </a:tr>
              <a:tr h="622192">
                <a:tc>
                  <a:txBody>
                    <a:bodyPr/>
                    <a:lstStyle/>
                    <a:p>
                      <a:pPr algn="ctr" fontAlgn="b"/>
                      <a:r>
                        <a:rPr lang="en-US" sz="1800" b="1" i="0" u="none" strike="noStrike">
                          <a:solidFill>
                            <a:schemeClr val="accent1"/>
                          </a:solidFill>
                          <a:effectLst/>
                          <a:latin typeface="+mj-lt"/>
                        </a:rPr>
                        <a:t>52%</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1" i="0" u="none" strike="noStrike">
                          <a:solidFill>
                            <a:schemeClr val="accent4"/>
                          </a:solidFill>
                          <a:effectLst/>
                          <a:latin typeface="+mj-lt"/>
                        </a:rPr>
                        <a:t>36%</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07255330"/>
                  </a:ext>
                </a:extLst>
              </a:tr>
              <a:tr h="634115">
                <a:tc>
                  <a:txBody>
                    <a:bodyPr/>
                    <a:lstStyle/>
                    <a:p>
                      <a:pPr algn="ctr" fontAlgn="b"/>
                      <a:r>
                        <a:rPr lang="en-US" sz="1800" b="1" i="0" u="none" strike="noStrike">
                          <a:solidFill>
                            <a:schemeClr val="accent1"/>
                          </a:solidFill>
                          <a:effectLst/>
                          <a:latin typeface="+mj-lt"/>
                        </a:rPr>
                        <a:t>49%</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1" i="0" u="none" strike="noStrike" dirty="0">
                          <a:solidFill>
                            <a:schemeClr val="accent4"/>
                          </a:solidFill>
                          <a:effectLst/>
                          <a:latin typeface="+mj-lt"/>
                        </a:rPr>
                        <a:t>34%</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84078344"/>
                  </a:ext>
                </a:extLst>
              </a:tr>
            </a:tbl>
          </a:graphicData>
        </a:graphic>
      </p:graphicFrame>
      <p:sp>
        <p:nvSpPr>
          <p:cNvPr id="7" name="Title 6">
            <a:extLst>
              <a:ext uri="{FF2B5EF4-FFF2-40B4-BE49-F238E27FC236}">
                <a16:creationId xmlns:a16="http://schemas.microsoft.com/office/drawing/2014/main" id="{D98E521E-0A5E-5F9D-37D0-005EA04B68FD}"/>
              </a:ext>
            </a:extLst>
          </p:cNvPr>
          <p:cNvSpPr>
            <a:spLocks noGrp="1"/>
          </p:cNvSpPr>
          <p:nvPr>
            <p:ph type="title"/>
          </p:nvPr>
        </p:nvSpPr>
        <p:spPr/>
        <p:txBody>
          <a:bodyPr/>
          <a:lstStyle/>
          <a:p>
            <a:r>
              <a:rPr lang="en-US" dirty="0"/>
              <a:t>Voters view firefighter unions, childcare providers and local nonprofits most favorably…</a:t>
            </a:r>
          </a:p>
        </p:txBody>
      </p:sp>
      <p:sp>
        <p:nvSpPr>
          <p:cNvPr id="9" name="TextBox 8">
            <a:extLst>
              <a:ext uri="{FF2B5EF4-FFF2-40B4-BE49-F238E27FC236}">
                <a16:creationId xmlns:a16="http://schemas.microsoft.com/office/drawing/2014/main" id="{6D819F6D-E1B8-68D1-4986-E330BECC7F73}"/>
              </a:ext>
            </a:extLst>
          </p:cNvPr>
          <p:cNvSpPr txBox="1"/>
          <p:nvPr/>
        </p:nvSpPr>
        <p:spPr>
          <a:xfrm>
            <a:off x="158435" y="1297575"/>
            <a:ext cx="8827130" cy="615553"/>
          </a:xfrm>
          <a:prstGeom prst="rect">
            <a:avLst/>
          </a:prstGeom>
          <a:noFill/>
        </p:spPr>
        <p:txBody>
          <a:bodyPr wrap="square">
            <a:spAutoFit/>
          </a:bodyPr>
          <a:lstStyle/>
          <a:p>
            <a:pPr algn="ctr"/>
            <a:r>
              <a:rPr lang="en-US" sz="1700" i="1" dirty="0">
                <a:effectLst/>
                <a:latin typeface="+mj-lt"/>
                <a:ea typeface="Times New Roman" panose="02020603050405020304" pitchFamily="18" charset="0"/>
                <a:cs typeface="CG Times" panose="02020603050405020304"/>
              </a:rPr>
              <a:t>I’m going to mention a few people and organizations that are active in public life.  Please tell me whether you have an overall favorable or unfavorable opinion of that person or organization. </a:t>
            </a:r>
            <a:endParaRPr lang="en-US" sz="1700" i="1" dirty="0">
              <a:latin typeface="+mj-lt"/>
            </a:endParaRPr>
          </a:p>
        </p:txBody>
      </p:sp>
    </p:spTree>
    <p:extLst>
      <p:ext uri="{BB962C8B-B14F-4D97-AF65-F5344CB8AC3E}">
        <p14:creationId xmlns:p14="http://schemas.microsoft.com/office/powerpoint/2010/main" val="40944719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9CCC215-ADC1-4E2F-8476-BDA148AE2ADD}"/>
              </a:ext>
            </a:extLst>
          </p:cNvPr>
          <p:cNvSpPr>
            <a:spLocks noGrp="1"/>
          </p:cNvSpPr>
          <p:nvPr>
            <p:ph type="body" sz="quarter" idx="10"/>
          </p:nvPr>
        </p:nvSpPr>
        <p:spPr/>
        <p:txBody>
          <a:bodyPr/>
          <a:lstStyle/>
          <a:p>
            <a:r>
              <a:rPr lang="en-US" dirty="0"/>
              <a:t>Q16. Split Sample</a:t>
            </a:r>
          </a:p>
        </p:txBody>
      </p:sp>
      <p:graphicFrame>
        <p:nvGraphicFramePr>
          <p:cNvPr id="4" name="Chart 3"/>
          <p:cNvGraphicFramePr/>
          <p:nvPr>
            <p:extLst>
              <p:ext uri="{D42A27DB-BD31-4B8C-83A1-F6EECF244321}">
                <p14:modId xmlns:p14="http://schemas.microsoft.com/office/powerpoint/2010/main" val="608823075"/>
              </p:ext>
            </p:extLst>
          </p:nvPr>
        </p:nvGraphicFramePr>
        <p:xfrm>
          <a:off x="119270" y="2179768"/>
          <a:ext cx="8229971" cy="422103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p:cNvGraphicFramePr>
            <a:graphicFrameLocks noGrp="1"/>
          </p:cNvGraphicFramePr>
          <p:nvPr>
            <p:extLst>
              <p:ext uri="{D42A27DB-BD31-4B8C-83A1-F6EECF244321}">
                <p14:modId xmlns:p14="http://schemas.microsoft.com/office/powerpoint/2010/main" val="755428174"/>
              </p:ext>
            </p:extLst>
          </p:nvPr>
        </p:nvGraphicFramePr>
        <p:xfrm>
          <a:off x="7813225" y="2179769"/>
          <a:ext cx="1291390" cy="3902979"/>
        </p:xfrm>
        <a:graphic>
          <a:graphicData uri="http://schemas.openxmlformats.org/drawingml/2006/table">
            <a:tbl>
              <a:tblPr>
                <a:tableStyleId>{5C22544A-7EE6-4342-B048-85BDC9FD1C3A}</a:tableStyleId>
              </a:tblPr>
              <a:tblGrid>
                <a:gridCol w="1291390">
                  <a:extLst>
                    <a:ext uri="{9D8B030D-6E8A-4147-A177-3AD203B41FA5}">
                      <a16:colId xmlns:a16="http://schemas.microsoft.com/office/drawing/2014/main" val="20000"/>
                    </a:ext>
                  </a:extLst>
                </a:gridCol>
              </a:tblGrid>
              <a:tr h="276989">
                <a:tc>
                  <a:txBody>
                    <a:bodyPr/>
                    <a:lstStyle/>
                    <a:p>
                      <a:pPr algn="ctr" fontAlgn="b"/>
                      <a:r>
                        <a:rPr lang="en-US" sz="1800" b="1" u="none" strike="noStrike" dirty="0">
                          <a:effectLst/>
                        </a:rPr>
                        <a:t>Difference</a:t>
                      </a:r>
                      <a:endParaRPr lang="en-US" sz="1800" b="1"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67050">
                <a:tc>
                  <a:txBody>
                    <a:bodyPr/>
                    <a:lstStyle/>
                    <a:p>
                      <a:pPr algn="ctr" fontAlgn="b"/>
                      <a:r>
                        <a:rPr lang="en-US" sz="1800" b="1" i="0" u="none" strike="noStrike" dirty="0">
                          <a:solidFill>
                            <a:schemeClr val="accent1"/>
                          </a:solidFill>
                          <a:effectLst/>
                          <a:latin typeface="Calibri" panose="020F0502020204030204" pitchFamily="34" charset="0"/>
                        </a:rPr>
                        <a:t>+55%</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13468">
                <a:tc>
                  <a:txBody>
                    <a:bodyPr/>
                    <a:lstStyle/>
                    <a:p>
                      <a:pPr algn="ctr" fontAlgn="b"/>
                      <a:r>
                        <a:rPr lang="en-US" sz="1800" b="1" i="0" u="none" strike="noStrike" dirty="0">
                          <a:solidFill>
                            <a:schemeClr val="accent1"/>
                          </a:solidFill>
                          <a:effectLst/>
                          <a:latin typeface="Calibri" panose="020F0502020204030204" pitchFamily="34" charset="0"/>
                        </a:rPr>
                        <a:t>+48%</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13468">
                <a:tc>
                  <a:txBody>
                    <a:bodyPr/>
                    <a:lstStyle/>
                    <a:p>
                      <a:pPr algn="ctr" fontAlgn="b"/>
                      <a:r>
                        <a:rPr lang="en-US" sz="1800" b="1" i="0" u="none" strike="noStrike" dirty="0">
                          <a:solidFill>
                            <a:schemeClr val="accent1"/>
                          </a:solidFill>
                          <a:effectLst/>
                          <a:latin typeface="Calibri" panose="020F0502020204030204" pitchFamily="34" charset="0"/>
                        </a:rPr>
                        <a:t>+45%</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97565">
                <a:tc>
                  <a:txBody>
                    <a:bodyPr/>
                    <a:lstStyle/>
                    <a:p>
                      <a:pPr algn="ctr" fontAlgn="b"/>
                      <a:r>
                        <a:rPr lang="en-US" sz="1800" b="1" i="0" u="none" strike="noStrike" dirty="0">
                          <a:solidFill>
                            <a:schemeClr val="accent1"/>
                          </a:solidFill>
                          <a:effectLst/>
                          <a:latin typeface="Calibri" panose="020F0502020204030204" pitchFamily="34" charset="0"/>
                        </a:rPr>
                        <a:t>+44%</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97565">
                <a:tc>
                  <a:txBody>
                    <a:bodyPr/>
                    <a:lstStyle/>
                    <a:p>
                      <a:pPr algn="ctr" fontAlgn="b"/>
                      <a:r>
                        <a:rPr lang="en-US" sz="1800" b="1" i="0" u="none" strike="noStrike" dirty="0">
                          <a:solidFill>
                            <a:schemeClr val="accent1"/>
                          </a:solidFill>
                          <a:effectLst/>
                          <a:latin typeface="Calibri" panose="020F0502020204030204" pitchFamily="34" charset="0"/>
                        </a:rPr>
                        <a:t>+39%</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97566">
                <a:tc>
                  <a:txBody>
                    <a:bodyPr/>
                    <a:lstStyle/>
                    <a:p>
                      <a:pPr algn="ctr" fontAlgn="b"/>
                      <a:r>
                        <a:rPr lang="en-US" sz="1800" b="1" i="0" u="none" strike="noStrike" dirty="0">
                          <a:solidFill>
                            <a:schemeClr val="accent1"/>
                          </a:solidFill>
                          <a:effectLst/>
                          <a:latin typeface="Calibri" panose="020F0502020204030204" pitchFamily="34" charset="0"/>
                        </a:rPr>
                        <a:t>+39%</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05516">
                <a:tc>
                  <a:txBody>
                    <a:bodyPr/>
                    <a:lstStyle/>
                    <a:p>
                      <a:pPr algn="ctr" fontAlgn="b"/>
                      <a:r>
                        <a:rPr lang="en-US" sz="1800" b="1" i="0" u="none" strike="noStrike" dirty="0">
                          <a:solidFill>
                            <a:schemeClr val="accent1"/>
                          </a:solidFill>
                          <a:effectLst/>
                          <a:latin typeface="Calibri" panose="020F0502020204030204" pitchFamily="34" charset="0"/>
                        </a:rPr>
                        <a:t>+33%</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05517">
                <a:tc>
                  <a:txBody>
                    <a:bodyPr/>
                    <a:lstStyle/>
                    <a:p>
                      <a:pPr algn="ctr" fontAlgn="b"/>
                      <a:r>
                        <a:rPr lang="en-US" sz="1800" b="1" i="0" u="none" strike="noStrike" dirty="0">
                          <a:solidFill>
                            <a:schemeClr val="accent1"/>
                          </a:solidFill>
                          <a:effectLst/>
                          <a:latin typeface="Calibri" panose="020F0502020204030204" pitchFamily="34" charset="0"/>
                        </a:rPr>
                        <a:t>+32%</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21419">
                <a:tc>
                  <a:txBody>
                    <a:bodyPr/>
                    <a:lstStyle/>
                    <a:p>
                      <a:pPr algn="ctr" fontAlgn="b"/>
                      <a:r>
                        <a:rPr lang="en-US" sz="1800" b="1" i="0" u="none" strike="noStrike" dirty="0">
                          <a:solidFill>
                            <a:schemeClr val="accent1"/>
                          </a:solidFill>
                          <a:effectLst/>
                          <a:latin typeface="Calibri" panose="020F0502020204030204" pitchFamily="34" charset="0"/>
                        </a:rPr>
                        <a:t>+28%</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
        <p:nvSpPr>
          <p:cNvPr id="7" name="Title 6">
            <a:extLst>
              <a:ext uri="{FF2B5EF4-FFF2-40B4-BE49-F238E27FC236}">
                <a16:creationId xmlns:a16="http://schemas.microsoft.com/office/drawing/2014/main" id="{BDFF2C84-777C-D855-299B-4723A5FE2953}"/>
              </a:ext>
            </a:extLst>
          </p:cNvPr>
          <p:cNvSpPr>
            <a:spLocks noGrp="1"/>
          </p:cNvSpPr>
          <p:nvPr>
            <p:ph type="title"/>
          </p:nvPr>
        </p:nvSpPr>
        <p:spPr/>
        <p:txBody>
          <a:bodyPr/>
          <a:lstStyle/>
          <a:p>
            <a:r>
              <a:rPr lang="en-US" dirty="0"/>
              <a:t>Pediatricians, essential workers and teachers are the most trusted messengers.</a:t>
            </a:r>
          </a:p>
        </p:txBody>
      </p:sp>
      <p:sp>
        <p:nvSpPr>
          <p:cNvPr id="9" name="TextBox 8">
            <a:extLst>
              <a:ext uri="{FF2B5EF4-FFF2-40B4-BE49-F238E27FC236}">
                <a16:creationId xmlns:a16="http://schemas.microsoft.com/office/drawing/2014/main" id="{8C8F7996-E6CE-5F02-0947-9ECD7B9FB10A}"/>
              </a:ext>
            </a:extLst>
          </p:cNvPr>
          <p:cNvSpPr txBox="1"/>
          <p:nvPr/>
        </p:nvSpPr>
        <p:spPr>
          <a:xfrm>
            <a:off x="293773" y="1245456"/>
            <a:ext cx="8556453" cy="877163"/>
          </a:xfrm>
          <a:prstGeom prst="rect">
            <a:avLst/>
          </a:prstGeom>
          <a:noFill/>
        </p:spPr>
        <p:txBody>
          <a:bodyPr wrap="square">
            <a:spAutoFit/>
          </a:bodyPr>
          <a:lstStyle/>
          <a:p>
            <a:pPr algn="ctr"/>
            <a:r>
              <a:rPr lang="en-US" sz="1700" i="1" dirty="0">
                <a:effectLst/>
                <a:latin typeface="+mj-lt"/>
                <a:ea typeface="Times New Roman" panose="02020603050405020304" pitchFamily="18" charset="0"/>
                <a:cs typeface="Times New Roman" panose="02020603050405020304" pitchFamily="18" charset="0"/>
              </a:rPr>
              <a:t>I am going to read you a list of people and organizations that may provide information about this proposal to provide funding for children and youth. Please tell me if you would generally trust that person’s or organization’s opinion on this topic, or if you would be suspicious of it. </a:t>
            </a:r>
            <a:endParaRPr lang="en-US" sz="1700" i="1" dirty="0">
              <a:latin typeface="+mj-lt"/>
            </a:endParaRPr>
          </a:p>
        </p:txBody>
      </p:sp>
    </p:spTree>
    <p:extLst>
      <p:ext uri="{BB962C8B-B14F-4D97-AF65-F5344CB8AC3E}">
        <p14:creationId xmlns:p14="http://schemas.microsoft.com/office/powerpoint/2010/main" val="38160403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DFF2C84-777C-D855-299B-4723A5FE2953}"/>
              </a:ext>
            </a:extLst>
          </p:cNvPr>
          <p:cNvSpPr>
            <a:spLocks noGrp="1"/>
          </p:cNvSpPr>
          <p:nvPr>
            <p:ph type="title"/>
          </p:nvPr>
        </p:nvSpPr>
        <p:spPr/>
        <p:txBody>
          <a:bodyPr>
            <a:normAutofit/>
          </a:bodyPr>
          <a:lstStyle/>
          <a:p>
            <a:r>
              <a:rPr lang="en-US" sz="3000" dirty="0"/>
              <a:t>Half or more say they would be suspicious of faith leaders, the local chamber, and their county supervisor.</a:t>
            </a:r>
          </a:p>
        </p:txBody>
      </p:sp>
      <p:sp>
        <p:nvSpPr>
          <p:cNvPr id="3" name="Text Placeholder 2">
            <a:extLst>
              <a:ext uri="{FF2B5EF4-FFF2-40B4-BE49-F238E27FC236}">
                <a16:creationId xmlns:a16="http://schemas.microsoft.com/office/drawing/2014/main" id="{A9CCC215-ADC1-4E2F-8476-BDA148AE2ADD}"/>
              </a:ext>
            </a:extLst>
          </p:cNvPr>
          <p:cNvSpPr>
            <a:spLocks noGrp="1"/>
          </p:cNvSpPr>
          <p:nvPr>
            <p:ph type="body" sz="quarter" idx="10"/>
          </p:nvPr>
        </p:nvSpPr>
        <p:spPr/>
        <p:txBody>
          <a:bodyPr/>
          <a:lstStyle/>
          <a:p>
            <a:r>
              <a:rPr lang="en-US" dirty="0"/>
              <a:t>Q16. I am going to read you a list of people and organizations that may provide information about this proposal to provide funding for children and youth. Please tell me if you would generally trust that person’s or organization’s opinion on this topic, or if you would be suspicious of it. Split Sample</a:t>
            </a:r>
          </a:p>
        </p:txBody>
      </p:sp>
      <p:graphicFrame>
        <p:nvGraphicFramePr>
          <p:cNvPr id="4" name="Chart 3"/>
          <p:cNvGraphicFramePr/>
          <p:nvPr>
            <p:extLst>
              <p:ext uri="{D42A27DB-BD31-4B8C-83A1-F6EECF244321}">
                <p14:modId xmlns:p14="http://schemas.microsoft.com/office/powerpoint/2010/main" val="3413177294"/>
              </p:ext>
            </p:extLst>
          </p:nvPr>
        </p:nvGraphicFramePr>
        <p:xfrm>
          <a:off x="119270" y="1302606"/>
          <a:ext cx="8229971" cy="509819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158172849"/>
              </p:ext>
            </p:extLst>
          </p:nvPr>
        </p:nvGraphicFramePr>
        <p:xfrm>
          <a:off x="7876836" y="1271878"/>
          <a:ext cx="1291390" cy="4714047"/>
        </p:xfrm>
        <a:graphic>
          <a:graphicData uri="http://schemas.openxmlformats.org/drawingml/2006/table">
            <a:tbl>
              <a:tblPr>
                <a:tableStyleId>{5C22544A-7EE6-4342-B048-85BDC9FD1C3A}</a:tableStyleId>
              </a:tblPr>
              <a:tblGrid>
                <a:gridCol w="1291390">
                  <a:extLst>
                    <a:ext uri="{9D8B030D-6E8A-4147-A177-3AD203B41FA5}">
                      <a16:colId xmlns:a16="http://schemas.microsoft.com/office/drawing/2014/main" val="20000"/>
                    </a:ext>
                  </a:extLst>
                </a:gridCol>
              </a:tblGrid>
              <a:tr h="342830">
                <a:tc>
                  <a:txBody>
                    <a:bodyPr/>
                    <a:lstStyle/>
                    <a:p>
                      <a:pPr algn="ctr" fontAlgn="b"/>
                      <a:r>
                        <a:rPr lang="en-US" sz="1800" b="1" u="none" strike="noStrike" dirty="0">
                          <a:effectLst/>
                        </a:rPr>
                        <a:t>Difference</a:t>
                      </a:r>
                      <a:endParaRPr lang="en-US" sz="1800" b="1"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43326">
                <a:tc>
                  <a:txBody>
                    <a:bodyPr/>
                    <a:lstStyle/>
                    <a:p>
                      <a:pPr algn="ctr" fontAlgn="b"/>
                      <a:r>
                        <a:rPr lang="en-US" sz="1800" b="1" i="0" u="none" strike="noStrike" dirty="0">
                          <a:solidFill>
                            <a:schemeClr val="accent1"/>
                          </a:solidFill>
                          <a:effectLst/>
                          <a:latin typeface="Calibri" panose="020F0502020204030204" pitchFamily="34" charset="0"/>
                        </a:rPr>
                        <a:t>+25%</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99390">
                <a:tc>
                  <a:txBody>
                    <a:bodyPr/>
                    <a:lstStyle/>
                    <a:p>
                      <a:pPr algn="ctr" fontAlgn="b"/>
                      <a:r>
                        <a:rPr lang="en-US" sz="1800" b="1" i="0" u="none" strike="noStrike" dirty="0">
                          <a:solidFill>
                            <a:schemeClr val="accent1"/>
                          </a:solidFill>
                          <a:effectLst/>
                          <a:latin typeface="Calibri" panose="020F0502020204030204" pitchFamily="34" charset="0"/>
                        </a:rPr>
                        <a:t>+23%</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99390">
                <a:tc>
                  <a:txBody>
                    <a:bodyPr/>
                    <a:lstStyle/>
                    <a:p>
                      <a:pPr algn="ctr" fontAlgn="b"/>
                      <a:r>
                        <a:rPr lang="en-US" sz="1800" b="1" i="0" u="none" strike="noStrike" dirty="0">
                          <a:solidFill>
                            <a:schemeClr val="accent1"/>
                          </a:solidFill>
                          <a:effectLst/>
                          <a:latin typeface="Calibri" panose="020F0502020204030204" pitchFamily="34" charset="0"/>
                        </a:rPr>
                        <a:t>+23%</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80182">
                <a:tc>
                  <a:txBody>
                    <a:bodyPr/>
                    <a:lstStyle/>
                    <a:p>
                      <a:pPr algn="ctr" fontAlgn="b"/>
                      <a:r>
                        <a:rPr lang="en-US" sz="1800" b="1" i="0" u="none" strike="noStrike" dirty="0">
                          <a:solidFill>
                            <a:schemeClr val="accent1"/>
                          </a:solidFill>
                          <a:effectLst/>
                          <a:latin typeface="Calibri" panose="020F0502020204030204" pitchFamily="34" charset="0"/>
                        </a:rPr>
                        <a:t>+21%</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80182">
                <a:tc>
                  <a:txBody>
                    <a:bodyPr/>
                    <a:lstStyle/>
                    <a:p>
                      <a:pPr algn="ctr" fontAlgn="b"/>
                      <a:r>
                        <a:rPr lang="en-US" sz="1800" b="1" i="0" u="none" strike="noStrike" dirty="0">
                          <a:solidFill>
                            <a:schemeClr val="accent4"/>
                          </a:solidFill>
                          <a:effectLst/>
                          <a:latin typeface="Calibri" panose="020F0502020204030204" pitchFamily="34" charset="0"/>
                        </a:rPr>
                        <a:t>-3%</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80183">
                <a:tc>
                  <a:txBody>
                    <a:bodyPr/>
                    <a:lstStyle/>
                    <a:p>
                      <a:pPr algn="ctr" fontAlgn="b"/>
                      <a:r>
                        <a:rPr lang="en-US" sz="1800" b="1" i="0" u="none" strike="noStrike">
                          <a:solidFill>
                            <a:schemeClr val="accent4"/>
                          </a:solidFill>
                          <a:effectLst/>
                          <a:latin typeface="Calibri" panose="020F0502020204030204" pitchFamily="34" charset="0"/>
                        </a:rPr>
                        <a:t>-4%</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89785">
                <a:tc>
                  <a:txBody>
                    <a:bodyPr/>
                    <a:lstStyle/>
                    <a:p>
                      <a:pPr algn="ctr" fontAlgn="b"/>
                      <a:r>
                        <a:rPr lang="en-US" sz="1800" b="1" i="0" u="none" strike="noStrike" dirty="0">
                          <a:solidFill>
                            <a:schemeClr val="accent4"/>
                          </a:solidFill>
                          <a:effectLst/>
                          <a:latin typeface="Calibri" panose="020F0502020204030204" pitchFamily="34" charset="0"/>
                        </a:rPr>
                        <a:t>-10%</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89786">
                <a:tc>
                  <a:txBody>
                    <a:bodyPr/>
                    <a:lstStyle/>
                    <a:p>
                      <a:pPr algn="ctr" fontAlgn="b"/>
                      <a:r>
                        <a:rPr lang="en-US" sz="1800" b="1" i="0" u="none" strike="noStrike" dirty="0">
                          <a:solidFill>
                            <a:schemeClr val="accent4"/>
                          </a:solidFill>
                          <a:effectLst/>
                          <a:latin typeface="Calibri" panose="020F0502020204030204" pitchFamily="34" charset="0"/>
                        </a:rPr>
                        <a:t>-16%</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508993">
                <a:tc>
                  <a:txBody>
                    <a:bodyPr/>
                    <a:lstStyle/>
                    <a:p>
                      <a:pPr algn="ctr" fontAlgn="b"/>
                      <a:r>
                        <a:rPr lang="en-US" sz="1800" b="1" i="0" u="none" strike="noStrike" dirty="0">
                          <a:solidFill>
                            <a:schemeClr val="accent4"/>
                          </a:solidFill>
                          <a:effectLst/>
                          <a:latin typeface="Calibri" panose="020F0502020204030204" pitchFamily="34" charset="0"/>
                        </a:rPr>
                        <a:t>-22%</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4833203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A7EE8BA-6626-4705-973D-E9D63A4C7BF8}"/>
              </a:ext>
            </a:extLst>
          </p:cNvPr>
          <p:cNvSpPr>
            <a:spLocks noGrp="1"/>
          </p:cNvSpPr>
          <p:nvPr>
            <p:ph type="body" sz="quarter" idx="10"/>
          </p:nvPr>
        </p:nvSpPr>
        <p:spPr/>
        <p:txBody>
          <a:bodyPr/>
          <a:lstStyle/>
          <a:p>
            <a:r>
              <a:rPr lang="en-US" dirty="0"/>
              <a:t>Q16. </a:t>
            </a:r>
            <a:r>
              <a:rPr lang="en-US" sz="1000" i="1" dirty="0">
                <a:effectLst/>
                <a:latin typeface="+mj-lt"/>
                <a:ea typeface="Times New Roman" panose="02020603050405020304" pitchFamily="18" charset="0"/>
                <a:cs typeface="Times New Roman" panose="02020603050405020304" pitchFamily="18" charset="0"/>
              </a:rPr>
              <a:t>I am going to read you a list of people and organizations that may provide information about this proposal to provide funding for children and youth. Please tell me if you would generally trust that person’s or organization’s opinion on this topic, or if you would be suspicious of it. </a:t>
            </a:r>
            <a:r>
              <a:rPr lang="en-US" dirty="0"/>
              <a:t>Split Sample</a:t>
            </a:r>
          </a:p>
        </p:txBody>
      </p:sp>
      <p:graphicFrame>
        <p:nvGraphicFramePr>
          <p:cNvPr id="4" name="Table 4">
            <a:extLst>
              <a:ext uri="{FF2B5EF4-FFF2-40B4-BE49-F238E27FC236}">
                <a16:creationId xmlns:a16="http://schemas.microsoft.com/office/drawing/2014/main" id="{3AED89E7-B8F9-4D95-94ED-0CDCFA6D6884}"/>
              </a:ext>
            </a:extLst>
          </p:cNvPr>
          <p:cNvGraphicFramePr>
            <a:graphicFrameLocks noGrp="1"/>
          </p:cNvGraphicFramePr>
          <p:nvPr>
            <p:extLst>
              <p:ext uri="{D42A27DB-BD31-4B8C-83A1-F6EECF244321}">
                <p14:modId xmlns:p14="http://schemas.microsoft.com/office/powerpoint/2010/main" val="2684134010"/>
              </p:ext>
            </p:extLst>
          </p:nvPr>
        </p:nvGraphicFramePr>
        <p:xfrm>
          <a:off x="134556" y="1762146"/>
          <a:ext cx="8874890" cy="4439197"/>
        </p:xfrm>
        <a:graphic>
          <a:graphicData uri="http://schemas.openxmlformats.org/drawingml/2006/table">
            <a:tbl>
              <a:tblPr firstRow="1" bandRow="1">
                <a:tableStyleId>{93296810-A885-4BE3-A3E7-6D5BEEA58F35}</a:tableStyleId>
              </a:tblPr>
              <a:tblGrid>
                <a:gridCol w="2783573">
                  <a:extLst>
                    <a:ext uri="{9D8B030D-6E8A-4147-A177-3AD203B41FA5}">
                      <a16:colId xmlns:a16="http://schemas.microsoft.com/office/drawing/2014/main" val="2563863929"/>
                    </a:ext>
                  </a:extLst>
                </a:gridCol>
                <a:gridCol w="1099422">
                  <a:extLst>
                    <a:ext uri="{9D8B030D-6E8A-4147-A177-3AD203B41FA5}">
                      <a16:colId xmlns:a16="http://schemas.microsoft.com/office/drawing/2014/main" val="1099831682"/>
                    </a:ext>
                  </a:extLst>
                </a:gridCol>
                <a:gridCol w="1663965">
                  <a:extLst>
                    <a:ext uri="{9D8B030D-6E8A-4147-A177-3AD203B41FA5}">
                      <a16:colId xmlns:a16="http://schemas.microsoft.com/office/drawing/2014/main" val="2950452391"/>
                    </a:ext>
                  </a:extLst>
                </a:gridCol>
                <a:gridCol w="1663965">
                  <a:extLst>
                    <a:ext uri="{9D8B030D-6E8A-4147-A177-3AD203B41FA5}">
                      <a16:colId xmlns:a16="http://schemas.microsoft.com/office/drawing/2014/main" val="971914008"/>
                    </a:ext>
                  </a:extLst>
                </a:gridCol>
                <a:gridCol w="1663965">
                  <a:extLst>
                    <a:ext uri="{9D8B030D-6E8A-4147-A177-3AD203B41FA5}">
                      <a16:colId xmlns:a16="http://schemas.microsoft.com/office/drawing/2014/main" val="1612859170"/>
                    </a:ext>
                  </a:extLst>
                </a:gridCol>
              </a:tblGrid>
              <a:tr h="461589">
                <a:tc rowSpan="2">
                  <a:txBody>
                    <a:bodyPr/>
                    <a:lstStyle/>
                    <a:p>
                      <a:pPr algn="ctr"/>
                      <a:r>
                        <a:rPr lang="en-US" dirty="0">
                          <a:solidFill>
                            <a:schemeClr val="bg1"/>
                          </a:solidFill>
                        </a:rPr>
                        <a:t>Statement</a:t>
                      </a:r>
                    </a:p>
                  </a:txBody>
                  <a:tcPr anchor="ctr">
                    <a:solidFill>
                      <a:schemeClr val="accent1"/>
                    </a:solidFill>
                  </a:tcPr>
                </a:tc>
                <a:tc rowSpan="2">
                  <a:txBody>
                    <a:bodyPr/>
                    <a:lstStyle/>
                    <a:p>
                      <a:pPr algn="ctr"/>
                      <a:r>
                        <a:rPr lang="en-US" dirty="0">
                          <a:solidFill>
                            <a:schemeClr val="bg1"/>
                          </a:solidFill>
                        </a:rPr>
                        <a:t>All </a:t>
                      </a:r>
                      <a:br>
                        <a:rPr lang="en-US" dirty="0">
                          <a:solidFill>
                            <a:schemeClr val="bg1"/>
                          </a:solidFill>
                        </a:rPr>
                      </a:br>
                      <a:r>
                        <a:rPr lang="en-US" dirty="0">
                          <a:solidFill>
                            <a:schemeClr val="bg1"/>
                          </a:solidFill>
                        </a:rPr>
                        <a:t>Voters</a:t>
                      </a:r>
                    </a:p>
                  </a:txBody>
                  <a:tcPr anchor="ctr">
                    <a:lnR w="38100" cap="flat" cmpd="sng" algn="ctr">
                      <a:solidFill>
                        <a:schemeClr val="accent3"/>
                      </a:solidFill>
                      <a:prstDash val="solid"/>
                      <a:round/>
                      <a:headEnd type="none" w="med" len="med"/>
                      <a:tailEnd type="none" w="med" len="med"/>
                    </a:lnR>
                    <a:solidFill>
                      <a:schemeClr val="accent1"/>
                    </a:solidFill>
                  </a:tcPr>
                </a:tc>
                <a:tc gridSpan="3">
                  <a:txBody>
                    <a:bodyPr/>
                    <a:lstStyle/>
                    <a:p>
                      <a:pPr algn="ctr"/>
                      <a:r>
                        <a:rPr lang="en-US" dirty="0">
                          <a:solidFill>
                            <a:schemeClr val="bg1"/>
                          </a:solidFill>
                        </a:rPr>
                        <a:t>Party</a:t>
                      </a:r>
                    </a:p>
                  </a:txBody>
                  <a:tcPr anchor="ctr">
                    <a:lnL w="381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solidFill>
                      <a:schemeClr val="accent1"/>
                    </a:solidFill>
                  </a:tcPr>
                </a:tc>
                <a:tc hMerge="1">
                  <a:txBody>
                    <a:bodyPr/>
                    <a:lstStyle/>
                    <a:p>
                      <a:endParaRPr lang="en-US" dirty="0"/>
                    </a:p>
                  </a:txBody>
                  <a:tcPr>
                    <a:solidFill>
                      <a:schemeClr val="accent1"/>
                    </a:solidFill>
                  </a:tcPr>
                </a:tc>
                <a:tc hMerge="1">
                  <a:txBody>
                    <a:bodyPr/>
                    <a:lstStyle/>
                    <a:p>
                      <a:endParaRPr lang="en-US" dirty="0"/>
                    </a:p>
                  </a:txBody>
                  <a:tcPr>
                    <a:solidFill>
                      <a:schemeClr val="accent1"/>
                    </a:solidFill>
                  </a:tcPr>
                </a:tc>
                <a:extLst>
                  <a:ext uri="{0D108BD9-81ED-4DB2-BD59-A6C34878D82A}">
                    <a16:rowId xmlns:a16="http://schemas.microsoft.com/office/drawing/2014/main" val="3190792292"/>
                  </a:ext>
                </a:extLst>
              </a:tr>
              <a:tr h="461589">
                <a:tc vMerge="1">
                  <a:txBody>
                    <a:bodyPr/>
                    <a:lstStyle/>
                    <a:p>
                      <a:endParaRPr lang="en-US" dirty="0"/>
                    </a:p>
                  </a:txBody>
                  <a:tcPr>
                    <a:solidFill>
                      <a:schemeClr val="accent1"/>
                    </a:solidFill>
                  </a:tcPr>
                </a:tc>
                <a:tc vMerge="1">
                  <a:txBody>
                    <a:bodyPr/>
                    <a:lstStyle/>
                    <a:p>
                      <a:endParaRPr lang="en-US" dirty="0"/>
                    </a:p>
                  </a:txBody>
                  <a:tcPr>
                    <a:solidFill>
                      <a:schemeClr val="accent1"/>
                    </a:solidFill>
                  </a:tcPr>
                </a:tc>
                <a:tc>
                  <a:txBody>
                    <a:bodyPr/>
                    <a:lstStyle/>
                    <a:p>
                      <a:pPr algn="ctr"/>
                      <a:r>
                        <a:rPr lang="en-US" b="1" dirty="0">
                          <a:solidFill>
                            <a:schemeClr val="tx1"/>
                          </a:solidFill>
                        </a:rPr>
                        <a:t>Democrats</a:t>
                      </a:r>
                    </a:p>
                  </a:txBody>
                  <a:tcPr anchor="ctr">
                    <a:lnL w="381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a:r>
                        <a:rPr lang="en-US" b="1" dirty="0">
                          <a:solidFill>
                            <a:schemeClr val="tx1"/>
                          </a:solidFill>
                        </a:rPr>
                        <a:t>Independents</a:t>
                      </a:r>
                    </a:p>
                  </a:txBody>
                  <a:tcPr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a:r>
                        <a:rPr lang="en-US" b="1" dirty="0">
                          <a:solidFill>
                            <a:schemeClr val="tx1"/>
                          </a:solidFill>
                        </a:rPr>
                        <a:t>Republicans</a:t>
                      </a:r>
                    </a:p>
                  </a:txBody>
                  <a:tcPr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792830917"/>
                  </a:ext>
                </a:extLst>
              </a:tr>
              <a:tr h="352203">
                <a:tc>
                  <a:txBody>
                    <a:bodyPr/>
                    <a:lstStyle/>
                    <a:p>
                      <a:pPr algn="ctr" fontAlgn="b"/>
                      <a:r>
                        <a:rPr lang="en-US" sz="1800" b="0" i="0" u="none" strike="noStrike" dirty="0">
                          <a:solidFill>
                            <a:srgbClr val="000000"/>
                          </a:solidFill>
                          <a:effectLst/>
                          <a:latin typeface="+mj-lt"/>
                        </a:rPr>
                        <a:t>Pediatricians</a:t>
                      </a:r>
                    </a:p>
                  </a:txBody>
                  <a:tcPr marL="4763" marR="4763" marT="4763" marB="0" anchor="ctr"/>
                </a:tc>
                <a:tc>
                  <a:txBody>
                    <a:bodyPr/>
                    <a:lstStyle/>
                    <a:p>
                      <a:pPr algn="ctr" fontAlgn="ctr"/>
                      <a:r>
                        <a:rPr lang="en-US" sz="1800" b="1" i="0" u="none" strike="noStrike" dirty="0">
                          <a:solidFill>
                            <a:srgbClr val="000000"/>
                          </a:solidFill>
                          <a:effectLst/>
                          <a:latin typeface="+mj-lt"/>
                          <a:ea typeface="Arial" panose="020B0604020202020204" pitchFamily="34" charset="0"/>
                        </a:rPr>
                        <a:t>74%</a:t>
                      </a:r>
                      <a:endParaRPr lang="en-US" sz="1800" b="1" i="0" u="none" strike="noStrike" dirty="0">
                        <a:solidFill>
                          <a:srgbClr val="000000"/>
                        </a:solidFill>
                        <a:effectLst/>
                        <a:latin typeface="+mj-lt"/>
                      </a:endParaRP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ea typeface="Arial" panose="020B0604020202020204" pitchFamily="34" charset="0"/>
                        </a:rPr>
                        <a:t>86%</a:t>
                      </a:r>
                      <a:endParaRPr lang="en-US" sz="1800" b="0" i="0" u="none" strike="noStrike">
                        <a:solidFill>
                          <a:srgbClr val="000000"/>
                        </a:solidFill>
                        <a:effectLst/>
                        <a:latin typeface="+mj-lt"/>
                      </a:endParaRPr>
                    </a:p>
                  </a:txBody>
                  <a:tcPr marL="4763" marR="4763" marT="4763" marB="0" anchor="ctr">
                    <a:lnL w="38100" cap="flat" cmpd="sng" algn="ctr">
                      <a:solidFill>
                        <a:schemeClr val="accent3"/>
                      </a:solidFill>
                      <a:prstDash val="solid"/>
                      <a:round/>
                      <a:headEnd type="none" w="med" len="med"/>
                      <a:tailEnd type="none" w="med" len="med"/>
                    </a:lnL>
                    <a:lnT w="38100" cap="flat" cmpd="sng" algn="ctr">
                      <a:solidFill>
                        <a:schemeClr val="accent3"/>
                      </a:solidFill>
                      <a:prstDash val="solid"/>
                      <a:round/>
                      <a:headEnd type="none" w="med" len="med"/>
                      <a:tailEnd type="none" w="med" len="med"/>
                    </a:lnT>
                  </a:tcPr>
                </a:tc>
                <a:tc>
                  <a:txBody>
                    <a:bodyPr/>
                    <a:lstStyle/>
                    <a:p>
                      <a:pPr algn="ctr" fontAlgn="ctr"/>
                      <a:r>
                        <a:rPr lang="en-US" sz="1800" b="0" i="0" u="none" strike="noStrike">
                          <a:solidFill>
                            <a:srgbClr val="000000"/>
                          </a:solidFill>
                          <a:effectLst/>
                          <a:latin typeface="+mj-lt"/>
                          <a:ea typeface="Arial" panose="020B0604020202020204" pitchFamily="34" charset="0"/>
                        </a:rPr>
                        <a:t>64%</a:t>
                      </a:r>
                      <a:endParaRPr lang="en-US" sz="18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ctr"/>
                      <a:r>
                        <a:rPr lang="en-US" sz="1800" b="0" i="0" u="none" strike="noStrike">
                          <a:solidFill>
                            <a:srgbClr val="000000"/>
                          </a:solidFill>
                          <a:effectLst/>
                          <a:latin typeface="+mj-lt"/>
                          <a:ea typeface="Arial" panose="020B0604020202020204" pitchFamily="34" charset="0"/>
                        </a:rPr>
                        <a:t>63%</a:t>
                      </a:r>
                      <a:endParaRPr lang="en-US" sz="18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1963344676"/>
                  </a:ext>
                </a:extLst>
              </a:tr>
              <a:tr h="352203">
                <a:tc>
                  <a:txBody>
                    <a:bodyPr/>
                    <a:lstStyle/>
                    <a:p>
                      <a:pPr algn="ctr" fontAlgn="b"/>
                      <a:r>
                        <a:rPr lang="en-US" sz="1800" b="0" i="0" u="none" strike="noStrike" dirty="0">
                          <a:solidFill>
                            <a:srgbClr val="000000"/>
                          </a:solidFill>
                          <a:effectLst/>
                          <a:latin typeface="+mj-lt"/>
                        </a:rPr>
                        <a:t>Teachers</a:t>
                      </a:r>
                    </a:p>
                  </a:txBody>
                  <a:tcPr marL="4763" marR="4763" marT="4763" marB="0" anchor="ctr"/>
                </a:tc>
                <a:tc>
                  <a:txBody>
                    <a:bodyPr/>
                    <a:lstStyle/>
                    <a:p>
                      <a:pPr algn="ctr" fontAlgn="ctr"/>
                      <a:r>
                        <a:rPr lang="en-US" sz="1800" b="1" i="0" u="none" strike="noStrike">
                          <a:solidFill>
                            <a:srgbClr val="000000"/>
                          </a:solidFill>
                          <a:effectLst/>
                          <a:latin typeface="+mj-lt"/>
                          <a:ea typeface="Arial" panose="020B0604020202020204" pitchFamily="34" charset="0"/>
                        </a:rPr>
                        <a:t>70%</a:t>
                      </a:r>
                      <a:endParaRPr lang="en-US" sz="1800" b="1" i="0" u="none" strike="noStrike">
                        <a:solidFill>
                          <a:srgbClr val="000000"/>
                        </a:solidFill>
                        <a:effectLst/>
                        <a:latin typeface="+mj-lt"/>
                      </a:endParaRP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88%</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62%</a:t>
                      </a:r>
                    </a:p>
                  </a:txBody>
                  <a:tcPr marL="4763" marR="4763" marT="4763" marB="0" anchor="ctr"/>
                </a:tc>
                <a:tc>
                  <a:txBody>
                    <a:bodyPr/>
                    <a:lstStyle/>
                    <a:p>
                      <a:pPr algn="ctr" fontAlgn="ctr"/>
                      <a:r>
                        <a:rPr lang="en-US" sz="1800" b="0" i="0" u="none" strike="noStrike">
                          <a:solidFill>
                            <a:srgbClr val="000000"/>
                          </a:solidFill>
                          <a:effectLst/>
                          <a:latin typeface="+mj-lt"/>
                        </a:rPr>
                        <a:t>45%</a:t>
                      </a:r>
                    </a:p>
                  </a:txBody>
                  <a:tcPr marL="4763" marR="4763" marT="4763" marB="0" anchor="ctr"/>
                </a:tc>
                <a:extLst>
                  <a:ext uri="{0D108BD9-81ED-4DB2-BD59-A6C34878D82A}">
                    <a16:rowId xmlns:a16="http://schemas.microsoft.com/office/drawing/2014/main" val="119383811"/>
                  </a:ext>
                </a:extLst>
              </a:tr>
              <a:tr h="352203">
                <a:tc>
                  <a:txBody>
                    <a:bodyPr/>
                    <a:lstStyle/>
                    <a:p>
                      <a:pPr algn="ctr" fontAlgn="b"/>
                      <a:r>
                        <a:rPr lang="en-US" sz="1800" b="0" i="0" u="none" strike="noStrike">
                          <a:solidFill>
                            <a:srgbClr val="000000"/>
                          </a:solidFill>
                          <a:effectLst/>
                          <a:latin typeface="+mj-lt"/>
                        </a:rPr>
                        <a:t>Essential workers</a:t>
                      </a:r>
                    </a:p>
                  </a:txBody>
                  <a:tcPr marL="4763" marR="4763" marT="4763" marB="0" anchor="ctr"/>
                </a:tc>
                <a:tc>
                  <a:txBody>
                    <a:bodyPr/>
                    <a:lstStyle/>
                    <a:p>
                      <a:pPr algn="ctr" fontAlgn="ctr"/>
                      <a:r>
                        <a:rPr lang="en-US" sz="1800" b="1" i="0" u="none" strike="noStrike">
                          <a:solidFill>
                            <a:srgbClr val="000000"/>
                          </a:solidFill>
                          <a:effectLst/>
                          <a:latin typeface="+mj-lt"/>
                        </a:rPr>
                        <a:t>70%</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77%</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68%</a:t>
                      </a:r>
                    </a:p>
                  </a:txBody>
                  <a:tcPr marL="4763" marR="4763" marT="4763" marB="0" anchor="ctr"/>
                </a:tc>
                <a:tc>
                  <a:txBody>
                    <a:bodyPr/>
                    <a:lstStyle/>
                    <a:p>
                      <a:pPr algn="ctr" fontAlgn="ctr"/>
                      <a:r>
                        <a:rPr lang="en-US" sz="1800" b="0" i="0" u="none" strike="noStrike">
                          <a:solidFill>
                            <a:srgbClr val="000000"/>
                          </a:solidFill>
                          <a:effectLst/>
                          <a:latin typeface="+mj-lt"/>
                        </a:rPr>
                        <a:t>57%</a:t>
                      </a:r>
                    </a:p>
                  </a:txBody>
                  <a:tcPr marL="4763" marR="4763" marT="4763" marB="0" anchor="ctr"/>
                </a:tc>
                <a:extLst>
                  <a:ext uri="{0D108BD9-81ED-4DB2-BD59-A6C34878D82A}">
                    <a16:rowId xmlns:a16="http://schemas.microsoft.com/office/drawing/2014/main" val="71043844"/>
                  </a:ext>
                </a:extLst>
              </a:tr>
              <a:tr h="352203">
                <a:tc>
                  <a:txBody>
                    <a:bodyPr/>
                    <a:lstStyle/>
                    <a:p>
                      <a:pPr algn="ctr" fontAlgn="b"/>
                      <a:r>
                        <a:rPr lang="en-US" sz="1800" b="0" i="0" u="none" strike="noStrike">
                          <a:solidFill>
                            <a:srgbClr val="000000"/>
                          </a:solidFill>
                          <a:effectLst/>
                          <a:latin typeface="+mj-lt"/>
                        </a:rPr>
                        <a:t>Small local businesses</a:t>
                      </a:r>
                    </a:p>
                  </a:txBody>
                  <a:tcPr marL="4763" marR="4763" marT="4763" marB="0" anchor="ctr"/>
                </a:tc>
                <a:tc>
                  <a:txBody>
                    <a:bodyPr/>
                    <a:lstStyle/>
                    <a:p>
                      <a:pPr algn="ctr" fontAlgn="ctr"/>
                      <a:r>
                        <a:rPr lang="en-US" sz="1800" b="1" i="0" u="none" strike="noStrike" dirty="0">
                          <a:solidFill>
                            <a:srgbClr val="000000"/>
                          </a:solidFill>
                          <a:effectLst/>
                          <a:latin typeface="+mj-lt"/>
                        </a:rPr>
                        <a:t>68%</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64%</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dirty="0">
                          <a:solidFill>
                            <a:srgbClr val="000000"/>
                          </a:solidFill>
                          <a:effectLst/>
                          <a:latin typeface="+mj-lt"/>
                        </a:rPr>
                        <a:t>68%</a:t>
                      </a:r>
                    </a:p>
                  </a:txBody>
                  <a:tcPr marL="4763" marR="4763" marT="4763" marB="0" anchor="ctr"/>
                </a:tc>
                <a:tc>
                  <a:txBody>
                    <a:bodyPr/>
                    <a:lstStyle/>
                    <a:p>
                      <a:pPr algn="ctr" fontAlgn="ctr"/>
                      <a:r>
                        <a:rPr lang="en-US" sz="1800" b="0" i="0" u="none" strike="noStrike" dirty="0">
                          <a:solidFill>
                            <a:srgbClr val="000000"/>
                          </a:solidFill>
                          <a:effectLst/>
                          <a:latin typeface="+mj-lt"/>
                        </a:rPr>
                        <a:t>76%</a:t>
                      </a:r>
                    </a:p>
                  </a:txBody>
                  <a:tcPr marL="4763" marR="4763" marT="4763" marB="0" anchor="ctr"/>
                </a:tc>
                <a:extLst>
                  <a:ext uri="{0D108BD9-81ED-4DB2-BD59-A6C34878D82A}">
                    <a16:rowId xmlns:a16="http://schemas.microsoft.com/office/drawing/2014/main" val="3035468995"/>
                  </a:ext>
                </a:extLst>
              </a:tr>
              <a:tr h="352203">
                <a:tc>
                  <a:txBody>
                    <a:bodyPr/>
                    <a:lstStyle/>
                    <a:p>
                      <a:pPr algn="ctr" fontAlgn="b"/>
                      <a:r>
                        <a:rPr lang="en-US" sz="1800" b="0" i="0" u="none" strike="noStrike">
                          <a:solidFill>
                            <a:srgbClr val="000000"/>
                          </a:solidFill>
                          <a:effectLst/>
                          <a:latin typeface="+mj-lt"/>
                        </a:rPr>
                        <a:t>Childcare workers</a:t>
                      </a:r>
                    </a:p>
                  </a:txBody>
                  <a:tcPr marL="4763" marR="4763" marT="4763" marB="0" anchor="ctr"/>
                </a:tc>
                <a:tc>
                  <a:txBody>
                    <a:bodyPr/>
                    <a:lstStyle/>
                    <a:p>
                      <a:pPr algn="ctr" fontAlgn="ctr"/>
                      <a:r>
                        <a:rPr lang="en-US" sz="1800" b="1" i="0" u="none" strike="noStrike">
                          <a:solidFill>
                            <a:srgbClr val="000000"/>
                          </a:solidFill>
                          <a:effectLst/>
                          <a:latin typeface="+mj-lt"/>
                        </a:rPr>
                        <a:t>66%</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83%</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56%</a:t>
                      </a:r>
                    </a:p>
                  </a:txBody>
                  <a:tcPr marL="4763" marR="4763" marT="4763" marB="0" anchor="ctr"/>
                </a:tc>
                <a:tc>
                  <a:txBody>
                    <a:bodyPr/>
                    <a:lstStyle/>
                    <a:p>
                      <a:pPr algn="ctr" fontAlgn="ctr"/>
                      <a:r>
                        <a:rPr lang="en-US" sz="1800" b="0" i="0" u="none" strike="noStrike">
                          <a:solidFill>
                            <a:srgbClr val="000000"/>
                          </a:solidFill>
                          <a:effectLst/>
                          <a:latin typeface="+mj-lt"/>
                        </a:rPr>
                        <a:t>43%</a:t>
                      </a:r>
                    </a:p>
                  </a:txBody>
                  <a:tcPr marL="4763" marR="4763" marT="4763" marB="0" anchor="ctr"/>
                </a:tc>
                <a:extLst>
                  <a:ext uri="{0D108BD9-81ED-4DB2-BD59-A6C34878D82A}">
                    <a16:rowId xmlns:a16="http://schemas.microsoft.com/office/drawing/2014/main" val="4064796136"/>
                  </a:ext>
                </a:extLst>
              </a:tr>
              <a:tr h="352203">
                <a:tc>
                  <a:txBody>
                    <a:bodyPr/>
                    <a:lstStyle/>
                    <a:p>
                      <a:pPr algn="ctr" fontAlgn="b"/>
                      <a:r>
                        <a:rPr lang="en-US" sz="1800" b="0" i="0" u="none" strike="noStrike">
                          <a:solidFill>
                            <a:srgbClr val="000000"/>
                          </a:solidFill>
                          <a:effectLst/>
                          <a:latin typeface="+mj-lt"/>
                        </a:rPr>
                        <a:t>Local parents</a:t>
                      </a:r>
                    </a:p>
                  </a:txBody>
                  <a:tcPr marL="4763" marR="4763" marT="4763" marB="0" anchor="ctr"/>
                </a:tc>
                <a:tc>
                  <a:txBody>
                    <a:bodyPr/>
                    <a:lstStyle/>
                    <a:p>
                      <a:pPr algn="ctr" fontAlgn="ctr"/>
                      <a:r>
                        <a:rPr lang="en-US" sz="1800" b="1" i="0" u="none" strike="noStrike" dirty="0">
                          <a:solidFill>
                            <a:srgbClr val="000000"/>
                          </a:solidFill>
                          <a:effectLst/>
                          <a:latin typeface="+mj-lt"/>
                        </a:rPr>
                        <a:t>66%</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dirty="0">
                          <a:solidFill>
                            <a:srgbClr val="000000"/>
                          </a:solidFill>
                          <a:effectLst/>
                          <a:latin typeface="+mj-lt"/>
                        </a:rPr>
                        <a:t>68%</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63%</a:t>
                      </a:r>
                    </a:p>
                  </a:txBody>
                  <a:tcPr marL="4763" marR="4763" marT="4763" marB="0" anchor="ctr"/>
                </a:tc>
                <a:tc>
                  <a:txBody>
                    <a:bodyPr/>
                    <a:lstStyle/>
                    <a:p>
                      <a:pPr algn="ctr" fontAlgn="ctr"/>
                      <a:r>
                        <a:rPr lang="en-US" sz="1800" b="0" i="0" u="none" strike="noStrike">
                          <a:solidFill>
                            <a:srgbClr val="000000"/>
                          </a:solidFill>
                          <a:effectLst/>
                          <a:latin typeface="+mj-lt"/>
                        </a:rPr>
                        <a:t>65%</a:t>
                      </a:r>
                    </a:p>
                  </a:txBody>
                  <a:tcPr marL="4763" marR="4763" marT="4763" marB="0" anchor="ctr"/>
                </a:tc>
                <a:extLst>
                  <a:ext uri="{0D108BD9-81ED-4DB2-BD59-A6C34878D82A}">
                    <a16:rowId xmlns:a16="http://schemas.microsoft.com/office/drawing/2014/main" val="3979954370"/>
                  </a:ext>
                </a:extLst>
              </a:tr>
              <a:tr h="698395">
                <a:tc>
                  <a:txBody>
                    <a:bodyPr/>
                    <a:lstStyle/>
                    <a:p>
                      <a:pPr algn="ctr" fontAlgn="b"/>
                      <a:r>
                        <a:rPr lang="en-US" sz="1800" b="0" i="0" u="none" strike="noStrike" dirty="0">
                          <a:solidFill>
                            <a:srgbClr val="000000"/>
                          </a:solidFill>
                          <a:effectLst/>
                          <a:latin typeface="+mj-lt"/>
                        </a:rPr>
                        <a:t>Child development experts</a:t>
                      </a:r>
                      <a:br>
                        <a:rPr lang="en-US" sz="1800" b="0" i="0" u="none" strike="noStrike" dirty="0">
                          <a:solidFill>
                            <a:srgbClr val="000000"/>
                          </a:solidFill>
                          <a:effectLst/>
                          <a:latin typeface="+mj-lt"/>
                        </a:rPr>
                      </a:br>
                      <a:r>
                        <a:rPr lang="en-US" sz="1800" b="0" i="0" u="none" strike="noStrike" dirty="0">
                          <a:solidFill>
                            <a:srgbClr val="000000"/>
                          </a:solidFill>
                          <a:effectLst/>
                          <a:latin typeface="+mj-lt"/>
                        </a:rPr>
                        <a:t> at a local university</a:t>
                      </a:r>
                    </a:p>
                  </a:txBody>
                  <a:tcPr marL="4763" marR="4763" marT="4763" marB="0" anchor="ctr"/>
                </a:tc>
                <a:tc>
                  <a:txBody>
                    <a:bodyPr/>
                    <a:lstStyle/>
                    <a:p>
                      <a:pPr algn="ctr" fontAlgn="ctr"/>
                      <a:r>
                        <a:rPr lang="en-US" sz="1800" b="1" i="0" u="none" strike="noStrike">
                          <a:solidFill>
                            <a:srgbClr val="000000"/>
                          </a:solidFill>
                          <a:effectLst/>
                          <a:latin typeface="+mj-lt"/>
                        </a:rPr>
                        <a:t>61%</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83%</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53%</a:t>
                      </a:r>
                    </a:p>
                  </a:txBody>
                  <a:tcPr marL="4763" marR="4763" marT="4763" marB="0" anchor="ctr"/>
                </a:tc>
                <a:tc>
                  <a:txBody>
                    <a:bodyPr/>
                    <a:lstStyle/>
                    <a:p>
                      <a:pPr algn="ctr" fontAlgn="ctr"/>
                      <a:r>
                        <a:rPr lang="en-US" sz="1800" b="0" i="0" u="none" strike="noStrike">
                          <a:solidFill>
                            <a:srgbClr val="000000"/>
                          </a:solidFill>
                          <a:effectLst/>
                          <a:latin typeface="+mj-lt"/>
                        </a:rPr>
                        <a:t>29%</a:t>
                      </a:r>
                    </a:p>
                  </a:txBody>
                  <a:tcPr marL="4763" marR="4763" marT="4763" marB="0" anchor="ctr"/>
                </a:tc>
                <a:extLst>
                  <a:ext uri="{0D108BD9-81ED-4DB2-BD59-A6C34878D82A}">
                    <a16:rowId xmlns:a16="http://schemas.microsoft.com/office/drawing/2014/main" val="2741355948"/>
                  </a:ext>
                </a:extLst>
              </a:tr>
              <a:tr h="352203">
                <a:tc>
                  <a:txBody>
                    <a:bodyPr/>
                    <a:lstStyle/>
                    <a:p>
                      <a:pPr algn="ctr" fontAlgn="b"/>
                      <a:r>
                        <a:rPr lang="en-US" sz="1800" b="0" i="0" u="none" strike="noStrike">
                          <a:solidFill>
                            <a:srgbClr val="000000"/>
                          </a:solidFill>
                          <a:effectLst/>
                          <a:latin typeface="+mj-lt"/>
                        </a:rPr>
                        <a:t>Working teens</a:t>
                      </a:r>
                    </a:p>
                  </a:txBody>
                  <a:tcPr marL="4763" marR="4763" marT="4763" marB="0" anchor="ctr"/>
                </a:tc>
                <a:tc>
                  <a:txBody>
                    <a:bodyPr/>
                    <a:lstStyle/>
                    <a:p>
                      <a:pPr algn="ctr" fontAlgn="ctr"/>
                      <a:r>
                        <a:rPr lang="en-US" sz="1800" b="1" i="0" u="none" strike="noStrike" dirty="0">
                          <a:solidFill>
                            <a:srgbClr val="000000"/>
                          </a:solidFill>
                          <a:effectLst/>
                          <a:latin typeface="+mj-lt"/>
                        </a:rPr>
                        <a:t>60%</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66%</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dirty="0">
                          <a:solidFill>
                            <a:srgbClr val="000000"/>
                          </a:solidFill>
                          <a:effectLst/>
                          <a:latin typeface="+mj-lt"/>
                        </a:rPr>
                        <a:t>63%</a:t>
                      </a:r>
                    </a:p>
                  </a:txBody>
                  <a:tcPr marL="4763" marR="4763" marT="4763" marB="0" anchor="ctr"/>
                </a:tc>
                <a:tc>
                  <a:txBody>
                    <a:bodyPr/>
                    <a:lstStyle/>
                    <a:p>
                      <a:pPr algn="ctr" fontAlgn="ctr"/>
                      <a:r>
                        <a:rPr lang="en-US" sz="1800" b="0" i="0" u="none" strike="noStrike">
                          <a:solidFill>
                            <a:srgbClr val="000000"/>
                          </a:solidFill>
                          <a:effectLst/>
                          <a:latin typeface="+mj-lt"/>
                        </a:rPr>
                        <a:t>46%</a:t>
                      </a:r>
                    </a:p>
                  </a:txBody>
                  <a:tcPr marL="4763" marR="4763" marT="4763" marB="0" anchor="ctr"/>
                </a:tc>
                <a:extLst>
                  <a:ext uri="{0D108BD9-81ED-4DB2-BD59-A6C34878D82A}">
                    <a16:rowId xmlns:a16="http://schemas.microsoft.com/office/drawing/2014/main" val="4246048080"/>
                  </a:ext>
                </a:extLst>
              </a:tr>
              <a:tr h="352203">
                <a:tc>
                  <a:txBody>
                    <a:bodyPr/>
                    <a:lstStyle/>
                    <a:p>
                      <a:pPr algn="ctr" fontAlgn="b"/>
                      <a:r>
                        <a:rPr lang="en-US" sz="1800" b="0" i="0" u="none" strike="noStrike">
                          <a:solidFill>
                            <a:srgbClr val="000000"/>
                          </a:solidFill>
                          <a:effectLst/>
                          <a:latin typeface="+mj-lt"/>
                        </a:rPr>
                        <a:t>Police officers</a:t>
                      </a:r>
                    </a:p>
                  </a:txBody>
                  <a:tcPr marL="4763" marR="4763" marT="4763" marB="0" anchor="ctr"/>
                </a:tc>
                <a:tc>
                  <a:txBody>
                    <a:bodyPr/>
                    <a:lstStyle/>
                    <a:p>
                      <a:pPr algn="ctr" fontAlgn="ctr"/>
                      <a:r>
                        <a:rPr lang="en-US" sz="1800" b="1" i="0" u="none" strike="noStrike" dirty="0">
                          <a:solidFill>
                            <a:srgbClr val="000000"/>
                          </a:solidFill>
                          <a:effectLst/>
                          <a:latin typeface="+mj-lt"/>
                        </a:rPr>
                        <a:t>60%</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52%</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dirty="0">
                          <a:solidFill>
                            <a:srgbClr val="000000"/>
                          </a:solidFill>
                          <a:effectLst/>
                          <a:latin typeface="+mj-lt"/>
                        </a:rPr>
                        <a:t>57%</a:t>
                      </a:r>
                    </a:p>
                  </a:txBody>
                  <a:tcPr marL="4763" marR="4763" marT="4763" marB="0" anchor="ctr"/>
                </a:tc>
                <a:tc>
                  <a:txBody>
                    <a:bodyPr/>
                    <a:lstStyle/>
                    <a:p>
                      <a:pPr algn="ctr" fontAlgn="ctr"/>
                      <a:r>
                        <a:rPr lang="en-US" sz="1800" b="0" i="0" u="none" strike="noStrike" dirty="0">
                          <a:solidFill>
                            <a:srgbClr val="000000"/>
                          </a:solidFill>
                          <a:effectLst/>
                          <a:latin typeface="+mj-lt"/>
                        </a:rPr>
                        <a:t>80%</a:t>
                      </a:r>
                    </a:p>
                  </a:txBody>
                  <a:tcPr marL="4763" marR="4763" marT="4763" marB="0" anchor="ctr"/>
                </a:tc>
                <a:extLst>
                  <a:ext uri="{0D108BD9-81ED-4DB2-BD59-A6C34878D82A}">
                    <a16:rowId xmlns:a16="http://schemas.microsoft.com/office/drawing/2014/main" val="873374224"/>
                  </a:ext>
                </a:extLst>
              </a:tr>
            </a:tbl>
          </a:graphicData>
        </a:graphic>
      </p:graphicFrame>
      <p:sp>
        <p:nvSpPr>
          <p:cNvPr id="5" name="TextBox 4">
            <a:extLst>
              <a:ext uri="{FF2B5EF4-FFF2-40B4-BE49-F238E27FC236}">
                <a16:creationId xmlns:a16="http://schemas.microsoft.com/office/drawing/2014/main" id="{BF4C6BD1-BAC9-4DCF-A721-FBB060FD618A}"/>
              </a:ext>
            </a:extLst>
          </p:cNvPr>
          <p:cNvSpPr txBox="1"/>
          <p:nvPr/>
        </p:nvSpPr>
        <p:spPr>
          <a:xfrm>
            <a:off x="0" y="1328484"/>
            <a:ext cx="9128760" cy="338554"/>
          </a:xfrm>
          <a:prstGeom prst="rect">
            <a:avLst/>
          </a:prstGeom>
          <a:noFill/>
        </p:spPr>
        <p:txBody>
          <a:bodyPr wrap="square" rtlCol="0">
            <a:spAutoFit/>
          </a:bodyPr>
          <a:lstStyle/>
          <a:p>
            <a:pPr algn="ctr"/>
            <a:r>
              <a:rPr lang="en-US" sz="1600" i="1" dirty="0"/>
              <a:t>Total Trust</a:t>
            </a:r>
          </a:p>
        </p:txBody>
      </p:sp>
      <p:sp>
        <p:nvSpPr>
          <p:cNvPr id="8" name="Title 7">
            <a:extLst>
              <a:ext uri="{FF2B5EF4-FFF2-40B4-BE49-F238E27FC236}">
                <a16:creationId xmlns:a16="http://schemas.microsoft.com/office/drawing/2014/main" id="{5E0AF2F3-E309-97D0-EEE8-3ED011CDB7F2}"/>
              </a:ext>
            </a:extLst>
          </p:cNvPr>
          <p:cNvSpPr>
            <a:spLocks noGrp="1"/>
          </p:cNvSpPr>
          <p:nvPr>
            <p:ph type="title"/>
          </p:nvPr>
        </p:nvSpPr>
        <p:spPr/>
        <p:txBody>
          <a:bodyPr>
            <a:noAutofit/>
          </a:bodyPr>
          <a:lstStyle/>
          <a:p>
            <a:r>
              <a:rPr lang="en-US" sz="2800" dirty="0"/>
              <a:t>Pediatricians are trusted by majorities of voters of all parties; small business owners stand out among both independents and Republicans.</a:t>
            </a:r>
          </a:p>
        </p:txBody>
      </p:sp>
    </p:spTree>
    <p:extLst>
      <p:ext uri="{BB962C8B-B14F-4D97-AF65-F5344CB8AC3E}">
        <p14:creationId xmlns:p14="http://schemas.microsoft.com/office/powerpoint/2010/main" val="15512206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A7EE8BA-6626-4705-973D-E9D63A4C7BF8}"/>
              </a:ext>
            </a:extLst>
          </p:cNvPr>
          <p:cNvSpPr>
            <a:spLocks noGrp="1"/>
          </p:cNvSpPr>
          <p:nvPr>
            <p:ph type="body" sz="quarter" idx="10"/>
          </p:nvPr>
        </p:nvSpPr>
        <p:spPr/>
        <p:txBody>
          <a:bodyPr/>
          <a:lstStyle/>
          <a:p>
            <a:r>
              <a:rPr lang="en-US" dirty="0"/>
              <a:t>Q16. </a:t>
            </a:r>
            <a:r>
              <a:rPr lang="en-US" sz="1000" i="1" dirty="0">
                <a:effectLst/>
                <a:latin typeface="+mj-lt"/>
                <a:ea typeface="Times New Roman" panose="02020603050405020304" pitchFamily="18" charset="0"/>
                <a:cs typeface="Times New Roman" panose="02020603050405020304" pitchFamily="18" charset="0"/>
              </a:rPr>
              <a:t>I am going to read you a list of people and organizations that may provide information about this proposal to provide funding for children and youth. Please tell me if you would generally trust that person’s or organization’s opinion on this topic, or if you would be suspicious of it. </a:t>
            </a:r>
            <a:r>
              <a:rPr lang="en-US" dirty="0"/>
              <a:t>Split Sample</a:t>
            </a:r>
          </a:p>
        </p:txBody>
      </p:sp>
      <p:graphicFrame>
        <p:nvGraphicFramePr>
          <p:cNvPr id="4" name="Table 4">
            <a:extLst>
              <a:ext uri="{FF2B5EF4-FFF2-40B4-BE49-F238E27FC236}">
                <a16:creationId xmlns:a16="http://schemas.microsoft.com/office/drawing/2014/main" id="{3AED89E7-B8F9-4D95-94ED-0CDCFA6D6884}"/>
              </a:ext>
            </a:extLst>
          </p:cNvPr>
          <p:cNvGraphicFramePr>
            <a:graphicFrameLocks noGrp="1"/>
          </p:cNvGraphicFramePr>
          <p:nvPr>
            <p:extLst>
              <p:ext uri="{D42A27DB-BD31-4B8C-83A1-F6EECF244321}">
                <p14:modId xmlns:p14="http://schemas.microsoft.com/office/powerpoint/2010/main" val="2054857334"/>
              </p:ext>
            </p:extLst>
          </p:nvPr>
        </p:nvGraphicFramePr>
        <p:xfrm>
          <a:off x="134556" y="1526651"/>
          <a:ext cx="8874890" cy="4674692"/>
        </p:xfrm>
        <a:graphic>
          <a:graphicData uri="http://schemas.openxmlformats.org/drawingml/2006/table">
            <a:tbl>
              <a:tblPr firstRow="1" bandRow="1">
                <a:tableStyleId>{93296810-A885-4BE3-A3E7-6D5BEEA58F35}</a:tableStyleId>
              </a:tblPr>
              <a:tblGrid>
                <a:gridCol w="2783573">
                  <a:extLst>
                    <a:ext uri="{9D8B030D-6E8A-4147-A177-3AD203B41FA5}">
                      <a16:colId xmlns:a16="http://schemas.microsoft.com/office/drawing/2014/main" val="2563863929"/>
                    </a:ext>
                  </a:extLst>
                </a:gridCol>
                <a:gridCol w="1099422">
                  <a:extLst>
                    <a:ext uri="{9D8B030D-6E8A-4147-A177-3AD203B41FA5}">
                      <a16:colId xmlns:a16="http://schemas.microsoft.com/office/drawing/2014/main" val="1099831682"/>
                    </a:ext>
                  </a:extLst>
                </a:gridCol>
                <a:gridCol w="1663965">
                  <a:extLst>
                    <a:ext uri="{9D8B030D-6E8A-4147-A177-3AD203B41FA5}">
                      <a16:colId xmlns:a16="http://schemas.microsoft.com/office/drawing/2014/main" val="2950452391"/>
                    </a:ext>
                  </a:extLst>
                </a:gridCol>
                <a:gridCol w="1663965">
                  <a:extLst>
                    <a:ext uri="{9D8B030D-6E8A-4147-A177-3AD203B41FA5}">
                      <a16:colId xmlns:a16="http://schemas.microsoft.com/office/drawing/2014/main" val="971914008"/>
                    </a:ext>
                  </a:extLst>
                </a:gridCol>
                <a:gridCol w="1663965">
                  <a:extLst>
                    <a:ext uri="{9D8B030D-6E8A-4147-A177-3AD203B41FA5}">
                      <a16:colId xmlns:a16="http://schemas.microsoft.com/office/drawing/2014/main" val="1612859170"/>
                    </a:ext>
                  </a:extLst>
                </a:gridCol>
              </a:tblGrid>
              <a:tr h="486076">
                <a:tc rowSpan="2">
                  <a:txBody>
                    <a:bodyPr/>
                    <a:lstStyle/>
                    <a:p>
                      <a:pPr algn="ctr"/>
                      <a:r>
                        <a:rPr lang="en-US" dirty="0">
                          <a:solidFill>
                            <a:schemeClr val="bg1"/>
                          </a:solidFill>
                        </a:rPr>
                        <a:t>Statement</a:t>
                      </a:r>
                    </a:p>
                  </a:txBody>
                  <a:tcPr anchor="ctr">
                    <a:solidFill>
                      <a:schemeClr val="accent1"/>
                    </a:solidFill>
                  </a:tcPr>
                </a:tc>
                <a:tc rowSpan="2">
                  <a:txBody>
                    <a:bodyPr/>
                    <a:lstStyle/>
                    <a:p>
                      <a:pPr algn="ctr"/>
                      <a:r>
                        <a:rPr lang="en-US" dirty="0">
                          <a:solidFill>
                            <a:schemeClr val="bg1"/>
                          </a:solidFill>
                        </a:rPr>
                        <a:t>All </a:t>
                      </a:r>
                      <a:br>
                        <a:rPr lang="en-US" dirty="0">
                          <a:solidFill>
                            <a:schemeClr val="bg1"/>
                          </a:solidFill>
                        </a:rPr>
                      </a:br>
                      <a:r>
                        <a:rPr lang="en-US" dirty="0">
                          <a:solidFill>
                            <a:schemeClr val="bg1"/>
                          </a:solidFill>
                        </a:rPr>
                        <a:t>Voters</a:t>
                      </a:r>
                    </a:p>
                  </a:txBody>
                  <a:tcPr anchor="ctr">
                    <a:lnR w="38100" cap="flat" cmpd="sng" algn="ctr">
                      <a:solidFill>
                        <a:schemeClr val="accent3"/>
                      </a:solidFill>
                      <a:prstDash val="solid"/>
                      <a:round/>
                      <a:headEnd type="none" w="med" len="med"/>
                      <a:tailEnd type="none" w="med" len="med"/>
                    </a:lnR>
                    <a:solidFill>
                      <a:schemeClr val="accent1"/>
                    </a:solidFill>
                  </a:tcPr>
                </a:tc>
                <a:tc gridSpan="3">
                  <a:txBody>
                    <a:bodyPr/>
                    <a:lstStyle/>
                    <a:p>
                      <a:pPr algn="ctr"/>
                      <a:r>
                        <a:rPr lang="en-US" dirty="0">
                          <a:solidFill>
                            <a:schemeClr val="bg1"/>
                          </a:solidFill>
                        </a:rPr>
                        <a:t>Party</a:t>
                      </a:r>
                    </a:p>
                  </a:txBody>
                  <a:tcPr anchor="ctr">
                    <a:lnL w="381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solidFill>
                      <a:schemeClr val="accent1"/>
                    </a:solidFill>
                  </a:tcPr>
                </a:tc>
                <a:tc hMerge="1">
                  <a:txBody>
                    <a:bodyPr/>
                    <a:lstStyle/>
                    <a:p>
                      <a:endParaRPr lang="en-US" dirty="0"/>
                    </a:p>
                  </a:txBody>
                  <a:tcPr>
                    <a:solidFill>
                      <a:schemeClr val="accent1"/>
                    </a:solidFill>
                  </a:tcPr>
                </a:tc>
                <a:tc hMerge="1">
                  <a:txBody>
                    <a:bodyPr/>
                    <a:lstStyle/>
                    <a:p>
                      <a:endParaRPr lang="en-US" dirty="0"/>
                    </a:p>
                  </a:txBody>
                  <a:tcPr>
                    <a:solidFill>
                      <a:schemeClr val="accent1"/>
                    </a:solidFill>
                  </a:tcPr>
                </a:tc>
                <a:extLst>
                  <a:ext uri="{0D108BD9-81ED-4DB2-BD59-A6C34878D82A}">
                    <a16:rowId xmlns:a16="http://schemas.microsoft.com/office/drawing/2014/main" val="3190792292"/>
                  </a:ext>
                </a:extLst>
              </a:tr>
              <a:tr h="486076">
                <a:tc vMerge="1">
                  <a:txBody>
                    <a:bodyPr/>
                    <a:lstStyle/>
                    <a:p>
                      <a:endParaRPr lang="en-US" dirty="0"/>
                    </a:p>
                  </a:txBody>
                  <a:tcPr>
                    <a:solidFill>
                      <a:schemeClr val="accent1"/>
                    </a:solidFill>
                  </a:tcPr>
                </a:tc>
                <a:tc vMerge="1">
                  <a:txBody>
                    <a:bodyPr/>
                    <a:lstStyle/>
                    <a:p>
                      <a:endParaRPr lang="en-US" dirty="0"/>
                    </a:p>
                  </a:txBody>
                  <a:tcPr>
                    <a:solidFill>
                      <a:schemeClr val="accent1"/>
                    </a:solidFill>
                  </a:tcPr>
                </a:tc>
                <a:tc>
                  <a:txBody>
                    <a:bodyPr/>
                    <a:lstStyle/>
                    <a:p>
                      <a:pPr algn="ctr"/>
                      <a:r>
                        <a:rPr lang="en-US" b="1" dirty="0">
                          <a:solidFill>
                            <a:schemeClr val="tx1"/>
                          </a:solidFill>
                        </a:rPr>
                        <a:t>Democrats</a:t>
                      </a:r>
                    </a:p>
                  </a:txBody>
                  <a:tcPr anchor="ctr">
                    <a:lnL w="381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a:r>
                        <a:rPr lang="en-US" b="1" dirty="0">
                          <a:solidFill>
                            <a:schemeClr val="tx1"/>
                          </a:solidFill>
                        </a:rPr>
                        <a:t>Independents</a:t>
                      </a:r>
                    </a:p>
                  </a:txBody>
                  <a:tcPr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a:r>
                        <a:rPr lang="en-US" b="1" dirty="0">
                          <a:solidFill>
                            <a:schemeClr val="tx1"/>
                          </a:solidFill>
                        </a:rPr>
                        <a:t>Republicans</a:t>
                      </a:r>
                    </a:p>
                  </a:txBody>
                  <a:tcPr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792830917"/>
                  </a:ext>
                </a:extLst>
              </a:tr>
              <a:tr h="370887">
                <a:tc>
                  <a:txBody>
                    <a:bodyPr/>
                    <a:lstStyle/>
                    <a:p>
                      <a:pPr algn="ctr" fontAlgn="b"/>
                      <a:r>
                        <a:rPr lang="en-US" sz="1800" b="0" i="0" u="none" strike="noStrike" dirty="0">
                          <a:solidFill>
                            <a:srgbClr val="000000"/>
                          </a:solidFill>
                          <a:effectLst/>
                          <a:latin typeface="+mj-lt"/>
                        </a:rPr>
                        <a:t>Social workers</a:t>
                      </a:r>
                    </a:p>
                  </a:txBody>
                  <a:tcPr marL="4763" marR="4763" marT="4763" marB="0" anchor="ctr"/>
                </a:tc>
                <a:tc>
                  <a:txBody>
                    <a:bodyPr/>
                    <a:lstStyle/>
                    <a:p>
                      <a:pPr algn="ctr" fontAlgn="ctr"/>
                      <a:r>
                        <a:rPr lang="en-US" sz="1800" b="1" i="0" u="none" strike="noStrike" dirty="0">
                          <a:solidFill>
                            <a:srgbClr val="000000"/>
                          </a:solidFill>
                          <a:effectLst/>
                          <a:latin typeface="+mj-lt"/>
                        </a:rPr>
                        <a:t>59%</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dirty="0">
                          <a:solidFill>
                            <a:srgbClr val="000000"/>
                          </a:solidFill>
                          <a:effectLst/>
                          <a:latin typeface="+mj-lt"/>
                        </a:rPr>
                        <a:t>77%</a:t>
                      </a:r>
                    </a:p>
                  </a:txBody>
                  <a:tcPr marL="4763" marR="4763" marT="4763" marB="0" anchor="ctr">
                    <a:lnL w="38100" cap="flat" cmpd="sng" algn="ctr">
                      <a:solidFill>
                        <a:schemeClr val="accent3"/>
                      </a:solidFill>
                      <a:prstDash val="solid"/>
                      <a:round/>
                      <a:headEnd type="none" w="med" len="med"/>
                      <a:tailEnd type="none" w="med" len="med"/>
                    </a:lnL>
                    <a:lnT w="38100" cap="flat" cmpd="sng" algn="ctr">
                      <a:solidFill>
                        <a:schemeClr val="accent3"/>
                      </a:solidFill>
                      <a:prstDash val="solid"/>
                      <a:round/>
                      <a:headEnd type="none" w="med" len="med"/>
                      <a:tailEnd type="none" w="med" len="med"/>
                    </a:lnT>
                  </a:tcPr>
                </a:tc>
                <a:tc>
                  <a:txBody>
                    <a:bodyPr/>
                    <a:lstStyle/>
                    <a:p>
                      <a:pPr algn="ctr" fontAlgn="ctr"/>
                      <a:r>
                        <a:rPr lang="en-US" sz="1800" b="0" i="0" u="none" strike="noStrike">
                          <a:solidFill>
                            <a:srgbClr val="000000"/>
                          </a:solidFill>
                          <a:effectLst/>
                          <a:latin typeface="+mj-lt"/>
                        </a:rPr>
                        <a:t>51%</a:t>
                      </a: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ctr"/>
                      <a:r>
                        <a:rPr lang="en-US" sz="1800" b="0" i="0" u="none" strike="noStrike">
                          <a:solidFill>
                            <a:srgbClr val="000000"/>
                          </a:solidFill>
                          <a:effectLst/>
                          <a:latin typeface="+mj-lt"/>
                        </a:rPr>
                        <a:t>33%</a:t>
                      </a:r>
                    </a:p>
                  </a:txBody>
                  <a:tcPr marL="4763" marR="4763" marT="4763" marB="0" anchor="ctr">
                    <a:lnT w="381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1963344676"/>
                  </a:ext>
                </a:extLst>
              </a:tr>
              <a:tr h="370887">
                <a:tc>
                  <a:txBody>
                    <a:bodyPr/>
                    <a:lstStyle/>
                    <a:p>
                      <a:pPr algn="ctr" fontAlgn="b"/>
                      <a:r>
                        <a:rPr lang="en-US" sz="1800" b="0" i="0" u="none" strike="noStrike">
                          <a:solidFill>
                            <a:srgbClr val="000000"/>
                          </a:solidFill>
                          <a:effectLst/>
                          <a:latin typeface="+mj-lt"/>
                        </a:rPr>
                        <a:t>Youth in your community</a:t>
                      </a:r>
                    </a:p>
                  </a:txBody>
                  <a:tcPr marL="4763" marR="4763" marT="4763" marB="0" anchor="ctr"/>
                </a:tc>
                <a:tc>
                  <a:txBody>
                    <a:bodyPr/>
                    <a:lstStyle/>
                    <a:p>
                      <a:pPr algn="ctr" fontAlgn="ctr"/>
                      <a:r>
                        <a:rPr lang="en-US" sz="1800" b="1" i="0" u="none" strike="noStrike">
                          <a:solidFill>
                            <a:srgbClr val="000000"/>
                          </a:solidFill>
                          <a:effectLst/>
                          <a:latin typeface="+mj-lt"/>
                        </a:rPr>
                        <a:t>58%</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67%</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55%</a:t>
                      </a:r>
                    </a:p>
                  </a:txBody>
                  <a:tcPr marL="4763" marR="4763" marT="4763" marB="0" anchor="ctr"/>
                </a:tc>
                <a:tc>
                  <a:txBody>
                    <a:bodyPr/>
                    <a:lstStyle/>
                    <a:p>
                      <a:pPr algn="ctr" fontAlgn="ctr"/>
                      <a:r>
                        <a:rPr lang="en-US" sz="1800" b="0" i="0" u="none" strike="noStrike">
                          <a:solidFill>
                            <a:srgbClr val="000000"/>
                          </a:solidFill>
                          <a:effectLst/>
                          <a:latin typeface="+mj-lt"/>
                        </a:rPr>
                        <a:t>45%</a:t>
                      </a:r>
                    </a:p>
                  </a:txBody>
                  <a:tcPr marL="4763" marR="4763" marT="4763" marB="0" anchor="ctr"/>
                </a:tc>
                <a:extLst>
                  <a:ext uri="{0D108BD9-81ED-4DB2-BD59-A6C34878D82A}">
                    <a16:rowId xmlns:a16="http://schemas.microsoft.com/office/drawing/2014/main" val="119383811"/>
                  </a:ext>
                </a:extLst>
              </a:tr>
              <a:tr h="370887">
                <a:tc>
                  <a:txBody>
                    <a:bodyPr/>
                    <a:lstStyle/>
                    <a:p>
                      <a:pPr algn="ctr" fontAlgn="b"/>
                      <a:r>
                        <a:rPr lang="en-US" sz="1800" b="0" i="0" u="none" strike="noStrike">
                          <a:solidFill>
                            <a:srgbClr val="000000"/>
                          </a:solidFill>
                          <a:effectLst/>
                          <a:latin typeface="+mj-lt"/>
                        </a:rPr>
                        <a:t>Nonprofit employees</a:t>
                      </a:r>
                    </a:p>
                  </a:txBody>
                  <a:tcPr marL="4763" marR="4763" marT="4763" marB="0" anchor="ctr"/>
                </a:tc>
                <a:tc>
                  <a:txBody>
                    <a:bodyPr/>
                    <a:lstStyle/>
                    <a:p>
                      <a:pPr algn="ctr" fontAlgn="ctr"/>
                      <a:r>
                        <a:rPr lang="en-US" sz="1800" b="1" i="0" u="none" strike="noStrike" dirty="0">
                          <a:solidFill>
                            <a:srgbClr val="000000"/>
                          </a:solidFill>
                          <a:effectLst/>
                          <a:latin typeface="+mj-lt"/>
                        </a:rPr>
                        <a:t>54%</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64%</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51%</a:t>
                      </a:r>
                    </a:p>
                  </a:txBody>
                  <a:tcPr marL="4763" marR="4763" marT="4763" marB="0" anchor="ctr"/>
                </a:tc>
                <a:tc>
                  <a:txBody>
                    <a:bodyPr/>
                    <a:lstStyle/>
                    <a:p>
                      <a:pPr algn="ctr" fontAlgn="ctr"/>
                      <a:r>
                        <a:rPr lang="en-US" sz="1800" b="0" i="0" u="none" strike="noStrike">
                          <a:solidFill>
                            <a:srgbClr val="000000"/>
                          </a:solidFill>
                          <a:effectLst/>
                          <a:latin typeface="+mj-lt"/>
                        </a:rPr>
                        <a:t>39%</a:t>
                      </a:r>
                    </a:p>
                  </a:txBody>
                  <a:tcPr marL="4763" marR="4763" marT="4763" marB="0" anchor="ctr"/>
                </a:tc>
                <a:extLst>
                  <a:ext uri="{0D108BD9-81ED-4DB2-BD59-A6C34878D82A}">
                    <a16:rowId xmlns:a16="http://schemas.microsoft.com/office/drawing/2014/main" val="71043844"/>
                  </a:ext>
                </a:extLst>
              </a:tr>
              <a:tr h="370887">
                <a:tc>
                  <a:txBody>
                    <a:bodyPr/>
                    <a:lstStyle/>
                    <a:p>
                      <a:pPr algn="ctr" fontAlgn="b"/>
                      <a:r>
                        <a:rPr lang="en-US" sz="1800" b="0" i="0" u="none" strike="noStrike">
                          <a:solidFill>
                            <a:srgbClr val="000000"/>
                          </a:solidFill>
                          <a:effectLst/>
                          <a:latin typeface="+mj-lt"/>
                        </a:rPr>
                        <a:t>Public employee unions</a:t>
                      </a:r>
                    </a:p>
                  </a:txBody>
                  <a:tcPr marL="4763" marR="4763" marT="4763" marB="0" anchor="ctr"/>
                </a:tc>
                <a:tc>
                  <a:txBody>
                    <a:bodyPr/>
                    <a:lstStyle/>
                    <a:p>
                      <a:pPr algn="ctr" fontAlgn="ctr"/>
                      <a:r>
                        <a:rPr lang="en-US" sz="1800" b="1" i="0" u="none" strike="noStrike">
                          <a:solidFill>
                            <a:srgbClr val="000000"/>
                          </a:solidFill>
                          <a:effectLst/>
                          <a:latin typeface="+mj-lt"/>
                        </a:rPr>
                        <a:t>43%</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59%</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33%</a:t>
                      </a:r>
                    </a:p>
                  </a:txBody>
                  <a:tcPr marL="4763" marR="4763" marT="4763" marB="0" anchor="ctr"/>
                </a:tc>
                <a:tc>
                  <a:txBody>
                    <a:bodyPr/>
                    <a:lstStyle/>
                    <a:p>
                      <a:pPr algn="ctr" fontAlgn="ctr"/>
                      <a:r>
                        <a:rPr lang="en-US" sz="1800" b="0" i="0" u="none" strike="noStrike">
                          <a:solidFill>
                            <a:srgbClr val="000000"/>
                          </a:solidFill>
                          <a:effectLst/>
                          <a:latin typeface="+mj-lt"/>
                        </a:rPr>
                        <a:t>25%</a:t>
                      </a:r>
                    </a:p>
                  </a:txBody>
                  <a:tcPr marL="4763" marR="4763" marT="4763" marB="0" anchor="ctr"/>
                </a:tc>
                <a:extLst>
                  <a:ext uri="{0D108BD9-81ED-4DB2-BD59-A6C34878D82A}">
                    <a16:rowId xmlns:a16="http://schemas.microsoft.com/office/drawing/2014/main" val="3035468995"/>
                  </a:ext>
                </a:extLst>
              </a:tr>
              <a:tr h="370887">
                <a:tc>
                  <a:txBody>
                    <a:bodyPr/>
                    <a:lstStyle/>
                    <a:p>
                      <a:pPr algn="ctr" fontAlgn="b"/>
                      <a:r>
                        <a:rPr lang="en-US" sz="1800" b="0" i="0" u="none" strike="noStrike">
                          <a:solidFill>
                            <a:srgbClr val="000000"/>
                          </a:solidFill>
                          <a:effectLst/>
                          <a:latin typeface="+mj-lt"/>
                        </a:rPr>
                        <a:t>Economists</a:t>
                      </a:r>
                    </a:p>
                  </a:txBody>
                  <a:tcPr marL="4763" marR="4763" marT="4763" marB="0" anchor="ctr"/>
                </a:tc>
                <a:tc>
                  <a:txBody>
                    <a:bodyPr/>
                    <a:lstStyle/>
                    <a:p>
                      <a:pPr algn="ctr" fontAlgn="ctr"/>
                      <a:r>
                        <a:rPr lang="en-US" sz="1800" b="1" i="0" u="none" strike="noStrike">
                          <a:solidFill>
                            <a:srgbClr val="000000"/>
                          </a:solidFill>
                          <a:effectLst/>
                          <a:latin typeface="+mj-lt"/>
                        </a:rPr>
                        <a:t>43%</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54%</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36%</a:t>
                      </a:r>
                    </a:p>
                  </a:txBody>
                  <a:tcPr marL="4763" marR="4763" marT="4763" marB="0" anchor="ctr"/>
                </a:tc>
                <a:tc>
                  <a:txBody>
                    <a:bodyPr/>
                    <a:lstStyle/>
                    <a:p>
                      <a:pPr algn="ctr" fontAlgn="ctr"/>
                      <a:r>
                        <a:rPr lang="en-US" sz="1800" b="0" i="0" u="none" strike="noStrike">
                          <a:solidFill>
                            <a:srgbClr val="000000"/>
                          </a:solidFill>
                          <a:effectLst/>
                          <a:latin typeface="+mj-lt"/>
                        </a:rPr>
                        <a:t>29%</a:t>
                      </a:r>
                    </a:p>
                  </a:txBody>
                  <a:tcPr marL="4763" marR="4763" marT="4763" marB="0" anchor="ctr"/>
                </a:tc>
                <a:extLst>
                  <a:ext uri="{0D108BD9-81ED-4DB2-BD59-A6C34878D82A}">
                    <a16:rowId xmlns:a16="http://schemas.microsoft.com/office/drawing/2014/main" val="4064796136"/>
                  </a:ext>
                </a:extLst>
              </a:tr>
              <a:tr h="370887">
                <a:tc>
                  <a:txBody>
                    <a:bodyPr/>
                    <a:lstStyle/>
                    <a:p>
                      <a:pPr algn="ctr" fontAlgn="b"/>
                      <a:r>
                        <a:rPr lang="en-US" sz="1800" b="0" i="0" u="none" strike="noStrike">
                          <a:solidFill>
                            <a:srgbClr val="000000"/>
                          </a:solidFill>
                          <a:effectLst/>
                          <a:latin typeface="+mj-lt"/>
                        </a:rPr>
                        <a:t>Your local First 5 program</a:t>
                      </a:r>
                    </a:p>
                  </a:txBody>
                  <a:tcPr marL="4763" marR="4763" marT="4763" marB="0" anchor="ctr"/>
                </a:tc>
                <a:tc>
                  <a:txBody>
                    <a:bodyPr/>
                    <a:lstStyle/>
                    <a:p>
                      <a:pPr algn="ctr" fontAlgn="ctr"/>
                      <a:r>
                        <a:rPr lang="en-US" sz="1800" b="1" i="0" u="none" strike="noStrike">
                          <a:solidFill>
                            <a:srgbClr val="000000"/>
                          </a:solidFill>
                          <a:effectLst/>
                          <a:latin typeface="+mj-lt"/>
                        </a:rPr>
                        <a:t>42%</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53%</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35%</a:t>
                      </a:r>
                    </a:p>
                  </a:txBody>
                  <a:tcPr marL="4763" marR="4763" marT="4763" marB="0" anchor="ctr"/>
                </a:tc>
                <a:tc>
                  <a:txBody>
                    <a:bodyPr/>
                    <a:lstStyle/>
                    <a:p>
                      <a:pPr algn="ctr" fontAlgn="ctr"/>
                      <a:r>
                        <a:rPr lang="en-US" sz="1800" b="0" i="0" u="none" strike="noStrike">
                          <a:solidFill>
                            <a:srgbClr val="000000"/>
                          </a:solidFill>
                          <a:effectLst/>
                          <a:latin typeface="+mj-lt"/>
                        </a:rPr>
                        <a:t>28%</a:t>
                      </a:r>
                    </a:p>
                  </a:txBody>
                  <a:tcPr marL="4763" marR="4763" marT="4763" marB="0" anchor="ctr"/>
                </a:tc>
                <a:extLst>
                  <a:ext uri="{0D108BD9-81ED-4DB2-BD59-A6C34878D82A}">
                    <a16:rowId xmlns:a16="http://schemas.microsoft.com/office/drawing/2014/main" val="3979954370"/>
                  </a:ext>
                </a:extLst>
              </a:tr>
              <a:tr h="370887">
                <a:tc>
                  <a:txBody>
                    <a:bodyPr/>
                    <a:lstStyle/>
                    <a:p>
                      <a:pPr algn="ctr" fontAlgn="b"/>
                      <a:r>
                        <a:rPr lang="en-US" sz="1800" b="0" i="0" u="none" strike="noStrike">
                          <a:solidFill>
                            <a:srgbClr val="000000"/>
                          </a:solidFill>
                          <a:effectLst/>
                          <a:latin typeface="+mj-lt"/>
                        </a:rPr>
                        <a:t>Faith leaders</a:t>
                      </a:r>
                    </a:p>
                  </a:txBody>
                  <a:tcPr marL="4763" marR="4763" marT="4763" marB="0" anchor="ctr"/>
                </a:tc>
                <a:tc>
                  <a:txBody>
                    <a:bodyPr/>
                    <a:lstStyle/>
                    <a:p>
                      <a:pPr algn="ctr" fontAlgn="ctr"/>
                      <a:r>
                        <a:rPr lang="en-US" sz="1800" b="1" i="0" u="none" strike="noStrike">
                          <a:solidFill>
                            <a:srgbClr val="000000"/>
                          </a:solidFill>
                          <a:effectLst/>
                          <a:latin typeface="+mj-lt"/>
                        </a:rPr>
                        <a:t>40%</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32%</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35%</a:t>
                      </a:r>
                    </a:p>
                  </a:txBody>
                  <a:tcPr marL="4763" marR="4763" marT="4763" marB="0" anchor="ctr"/>
                </a:tc>
                <a:tc>
                  <a:txBody>
                    <a:bodyPr/>
                    <a:lstStyle/>
                    <a:p>
                      <a:pPr algn="ctr" fontAlgn="ctr"/>
                      <a:r>
                        <a:rPr lang="en-US" sz="1800" b="0" i="0" u="none" strike="noStrike">
                          <a:solidFill>
                            <a:srgbClr val="000000"/>
                          </a:solidFill>
                          <a:effectLst/>
                          <a:latin typeface="+mj-lt"/>
                        </a:rPr>
                        <a:t>61%</a:t>
                      </a:r>
                    </a:p>
                  </a:txBody>
                  <a:tcPr marL="4763" marR="4763" marT="4763" marB="0" anchor="ctr"/>
                </a:tc>
                <a:extLst>
                  <a:ext uri="{0D108BD9-81ED-4DB2-BD59-A6C34878D82A}">
                    <a16:rowId xmlns:a16="http://schemas.microsoft.com/office/drawing/2014/main" val="2741355948"/>
                  </a:ext>
                </a:extLst>
              </a:tr>
              <a:tr h="735444">
                <a:tc>
                  <a:txBody>
                    <a:bodyPr/>
                    <a:lstStyle/>
                    <a:p>
                      <a:pPr algn="ctr" fontAlgn="b"/>
                      <a:r>
                        <a:rPr lang="en-US" sz="1800" b="0" i="0" u="none" strike="noStrike" dirty="0">
                          <a:solidFill>
                            <a:srgbClr val="000000"/>
                          </a:solidFill>
                          <a:effectLst/>
                          <a:latin typeface="+mj-lt"/>
                        </a:rPr>
                        <a:t>Your local</a:t>
                      </a:r>
                      <a:br>
                        <a:rPr lang="en-US" sz="1800" b="0" i="0" u="none" strike="noStrike" dirty="0">
                          <a:solidFill>
                            <a:srgbClr val="000000"/>
                          </a:solidFill>
                          <a:effectLst/>
                          <a:latin typeface="+mj-lt"/>
                        </a:rPr>
                      </a:br>
                      <a:r>
                        <a:rPr lang="en-US" sz="1800" b="0" i="0" u="none" strike="noStrike" dirty="0">
                          <a:solidFill>
                            <a:srgbClr val="000000"/>
                          </a:solidFill>
                          <a:effectLst/>
                          <a:latin typeface="+mj-lt"/>
                        </a:rPr>
                        <a:t> chamber of commerce</a:t>
                      </a:r>
                    </a:p>
                  </a:txBody>
                  <a:tcPr marL="4763" marR="4763" marT="4763" marB="0" anchor="ctr"/>
                </a:tc>
                <a:tc>
                  <a:txBody>
                    <a:bodyPr/>
                    <a:lstStyle/>
                    <a:p>
                      <a:pPr algn="ctr" fontAlgn="ctr"/>
                      <a:r>
                        <a:rPr lang="en-US" sz="1800" b="1" i="0" u="none" strike="noStrike">
                          <a:solidFill>
                            <a:srgbClr val="000000"/>
                          </a:solidFill>
                          <a:effectLst/>
                          <a:latin typeface="+mj-lt"/>
                        </a:rPr>
                        <a:t>36%</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39%</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32%</a:t>
                      </a:r>
                    </a:p>
                  </a:txBody>
                  <a:tcPr marL="4763" marR="4763" marT="4763" marB="0" anchor="ctr"/>
                </a:tc>
                <a:tc>
                  <a:txBody>
                    <a:bodyPr/>
                    <a:lstStyle/>
                    <a:p>
                      <a:pPr algn="ctr" fontAlgn="ctr"/>
                      <a:r>
                        <a:rPr lang="en-US" sz="1800" b="0" i="0" u="none" strike="noStrike">
                          <a:solidFill>
                            <a:srgbClr val="000000"/>
                          </a:solidFill>
                          <a:effectLst/>
                          <a:latin typeface="+mj-lt"/>
                        </a:rPr>
                        <a:t>37%</a:t>
                      </a:r>
                    </a:p>
                  </a:txBody>
                  <a:tcPr marL="4763" marR="4763" marT="4763" marB="0" anchor="ctr"/>
                </a:tc>
                <a:extLst>
                  <a:ext uri="{0D108BD9-81ED-4DB2-BD59-A6C34878D82A}">
                    <a16:rowId xmlns:a16="http://schemas.microsoft.com/office/drawing/2014/main" val="4246048080"/>
                  </a:ext>
                </a:extLst>
              </a:tr>
              <a:tr h="370887">
                <a:tc>
                  <a:txBody>
                    <a:bodyPr/>
                    <a:lstStyle/>
                    <a:p>
                      <a:pPr algn="ctr" fontAlgn="b"/>
                      <a:r>
                        <a:rPr lang="en-US" sz="1800" b="0" i="0" u="none" strike="noStrike">
                          <a:solidFill>
                            <a:srgbClr val="000000"/>
                          </a:solidFill>
                          <a:effectLst/>
                          <a:latin typeface="+mj-lt"/>
                        </a:rPr>
                        <a:t>Your county supervisor</a:t>
                      </a:r>
                    </a:p>
                  </a:txBody>
                  <a:tcPr marL="4763" marR="4763" marT="4763" marB="0" anchor="ctr"/>
                </a:tc>
                <a:tc>
                  <a:txBody>
                    <a:bodyPr/>
                    <a:lstStyle/>
                    <a:p>
                      <a:pPr algn="ctr" fontAlgn="ctr"/>
                      <a:r>
                        <a:rPr lang="en-US" sz="1800" b="1" i="0" u="none" strike="noStrike" dirty="0">
                          <a:solidFill>
                            <a:srgbClr val="000000"/>
                          </a:solidFill>
                          <a:effectLst/>
                          <a:latin typeface="+mj-lt"/>
                        </a:rPr>
                        <a:t>30%</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38%</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27%</a:t>
                      </a:r>
                    </a:p>
                  </a:txBody>
                  <a:tcPr marL="4763" marR="4763" marT="4763" marB="0" anchor="ctr"/>
                </a:tc>
                <a:tc>
                  <a:txBody>
                    <a:bodyPr/>
                    <a:lstStyle/>
                    <a:p>
                      <a:pPr algn="ctr" fontAlgn="ctr"/>
                      <a:r>
                        <a:rPr lang="en-US" sz="1800" b="0" i="0" u="none" strike="noStrike" dirty="0">
                          <a:solidFill>
                            <a:srgbClr val="000000"/>
                          </a:solidFill>
                          <a:effectLst/>
                          <a:latin typeface="+mj-lt"/>
                        </a:rPr>
                        <a:t>16%</a:t>
                      </a:r>
                    </a:p>
                  </a:txBody>
                  <a:tcPr marL="4763" marR="4763" marT="4763" marB="0" anchor="ctr"/>
                </a:tc>
                <a:extLst>
                  <a:ext uri="{0D108BD9-81ED-4DB2-BD59-A6C34878D82A}">
                    <a16:rowId xmlns:a16="http://schemas.microsoft.com/office/drawing/2014/main" val="873374224"/>
                  </a:ext>
                </a:extLst>
              </a:tr>
            </a:tbl>
          </a:graphicData>
        </a:graphic>
      </p:graphicFrame>
      <p:sp>
        <p:nvSpPr>
          <p:cNvPr id="5" name="TextBox 4">
            <a:extLst>
              <a:ext uri="{FF2B5EF4-FFF2-40B4-BE49-F238E27FC236}">
                <a16:creationId xmlns:a16="http://schemas.microsoft.com/office/drawing/2014/main" id="{BF4C6BD1-BAC9-4DCF-A721-FBB060FD618A}"/>
              </a:ext>
            </a:extLst>
          </p:cNvPr>
          <p:cNvSpPr txBox="1"/>
          <p:nvPr/>
        </p:nvSpPr>
        <p:spPr>
          <a:xfrm>
            <a:off x="0" y="1105849"/>
            <a:ext cx="9128760" cy="338554"/>
          </a:xfrm>
          <a:prstGeom prst="rect">
            <a:avLst/>
          </a:prstGeom>
          <a:noFill/>
        </p:spPr>
        <p:txBody>
          <a:bodyPr wrap="square" rtlCol="0">
            <a:spAutoFit/>
          </a:bodyPr>
          <a:lstStyle/>
          <a:p>
            <a:pPr algn="ctr"/>
            <a:r>
              <a:rPr lang="en-US" sz="1600" i="1" dirty="0"/>
              <a:t>Total Trust</a:t>
            </a:r>
          </a:p>
        </p:txBody>
      </p:sp>
      <p:sp>
        <p:nvSpPr>
          <p:cNvPr id="8" name="Title 7">
            <a:extLst>
              <a:ext uri="{FF2B5EF4-FFF2-40B4-BE49-F238E27FC236}">
                <a16:creationId xmlns:a16="http://schemas.microsoft.com/office/drawing/2014/main" id="{5E0AF2F3-E309-97D0-EEE8-3ED011CDB7F2}"/>
              </a:ext>
            </a:extLst>
          </p:cNvPr>
          <p:cNvSpPr>
            <a:spLocks noGrp="1"/>
          </p:cNvSpPr>
          <p:nvPr>
            <p:ph type="title"/>
          </p:nvPr>
        </p:nvSpPr>
        <p:spPr/>
        <p:txBody>
          <a:bodyPr/>
          <a:lstStyle/>
          <a:p>
            <a:r>
              <a:rPr lang="en-US" dirty="0"/>
              <a:t>Faith leaders are highly trusted by Republicans and less so by voters of other parties.</a:t>
            </a:r>
          </a:p>
        </p:txBody>
      </p:sp>
    </p:spTree>
    <p:extLst>
      <p:ext uri="{BB962C8B-B14F-4D97-AF65-F5344CB8AC3E}">
        <p14:creationId xmlns:p14="http://schemas.microsoft.com/office/powerpoint/2010/main" val="12975181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A7EE8BA-6626-4705-973D-E9D63A4C7BF8}"/>
              </a:ext>
            </a:extLst>
          </p:cNvPr>
          <p:cNvSpPr>
            <a:spLocks noGrp="1"/>
          </p:cNvSpPr>
          <p:nvPr>
            <p:ph type="body" sz="quarter" idx="10"/>
          </p:nvPr>
        </p:nvSpPr>
        <p:spPr/>
        <p:txBody>
          <a:bodyPr/>
          <a:lstStyle/>
          <a:p>
            <a:r>
              <a:rPr lang="en-US" dirty="0"/>
              <a:t>Q16. </a:t>
            </a:r>
            <a:r>
              <a:rPr lang="en-US" sz="1000" i="1" dirty="0">
                <a:effectLst/>
                <a:latin typeface="+mj-lt"/>
                <a:ea typeface="Times New Roman" panose="02020603050405020304" pitchFamily="18" charset="0"/>
                <a:cs typeface="Times New Roman" panose="02020603050405020304" pitchFamily="18" charset="0"/>
              </a:rPr>
              <a:t>I am going to read you a list of people and organizations that may provide information about this proposal to provide funding for children and youth. Please tell me if you would generally trust that person’s or organization’s opinion on this topic, or if you would be suspicious of it. </a:t>
            </a:r>
            <a:r>
              <a:rPr lang="en-US" dirty="0"/>
              <a:t>Split Sample</a:t>
            </a:r>
          </a:p>
        </p:txBody>
      </p:sp>
      <p:graphicFrame>
        <p:nvGraphicFramePr>
          <p:cNvPr id="4" name="Table 4">
            <a:extLst>
              <a:ext uri="{FF2B5EF4-FFF2-40B4-BE49-F238E27FC236}">
                <a16:creationId xmlns:a16="http://schemas.microsoft.com/office/drawing/2014/main" id="{3AED89E7-B8F9-4D95-94ED-0CDCFA6D6884}"/>
              </a:ext>
            </a:extLst>
          </p:cNvPr>
          <p:cNvGraphicFramePr>
            <a:graphicFrameLocks noGrp="1"/>
          </p:cNvGraphicFramePr>
          <p:nvPr>
            <p:extLst>
              <p:ext uri="{D42A27DB-BD31-4B8C-83A1-F6EECF244321}">
                <p14:modId xmlns:p14="http://schemas.microsoft.com/office/powerpoint/2010/main" val="198133757"/>
              </p:ext>
            </p:extLst>
          </p:nvPr>
        </p:nvGraphicFramePr>
        <p:xfrm>
          <a:off x="91440" y="1200150"/>
          <a:ext cx="8961120" cy="5093027"/>
        </p:xfrm>
        <a:graphic>
          <a:graphicData uri="http://schemas.openxmlformats.org/drawingml/2006/table">
            <a:tbl>
              <a:tblPr firstRow="1" bandRow="1">
                <a:tableStyleId>{93296810-A885-4BE3-A3E7-6D5BEEA58F35}</a:tableStyleId>
              </a:tblPr>
              <a:tblGrid>
                <a:gridCol w="4175376">
                  <a:extLst>
                    <a:ext uri="{9D8B030D-6E8A-4147-A177-3AD203B41FA5}">
                      <a16:colId xmlns:a16="http://schemas.microsoft.com/office/drawing/2014/main" val="2563863929"/>
                    </a:ext>
                  </a:extLst>
                </a:gridCol>
                <a:gridCol w="797624">
                  <a:extLst>
                    <a:ext uri="{9D8B030D-6E8A-4147-A177-3AD203B41FA5}">
                      <a16:colId xmlns:a16="http://schemas.microsoft.com/office/drawing/2014/main" val="1099831682"/>
                    </a:ext>
                  </a:extLst>
                </a:gridCol>
                <a:gridCol w="797624">
                  <a:extLst>
                    <a:ext uri="{9D8B030D-6E8A-4147-A177-3AD203B41FA5}">
                      <a16:colId xmlns:a16="http://schemas.microsoft.com/office/drawing/2014/main" val="2950452391"/>
                    </a:ext>
                  </a:extLst>
                </a:gridCol>
                <a:gridCol w="797624">
                  <a:extLst>
                    <a:ext uri="{9D8B030D-6E8A-4147-A177-3AD203B41FA5}">
                      <a16:colId xmlns:a16="http://schemas.microsoft.com/office/drawing/2014/main" val="2895830701"/>
                    </a:ext>
                  </a:extLst>
                </a:gridCol>
                <a:gridCol w="797624">
                  <a:extLst>
                    <a:ext uri="{9D8B030D-6E8A-4147-A177-3AD203B41FA5}">
                      <a16:colId xmlns:a16="http://schemas.microsoft.com/office/drawing/2014/main" val="1387612060"/>
                    </a:ext>
                  </a:extLst>
                </a:gridCol>
                <a:gridCol w="797624">
                  <a:extLst>
                    <a:ext uri="{9D8B030D-6E8A-4147-A177-3AD203B41FA5}">
                      <a16:colId xmlns:a16="http://schemas.microsoft.com/office/drawing/2014/main" val="2466832935"/>
                    </a:ext>
                  </a:extLst>
                </a:gridCol>
                <a:gridCol w="797624">
                  <a:extLst>
                    <a:ext uri="{9D8B030D-6E8A-4147-A177-3AD203B41FA5}">
                      <a16:colId xmlns:a16="http://schemas.microsoft.com/office/drawing/2014/main" val="971914008"/>
                    </a:ext>
                  </a:extLst>
                </a:gridCol>
              </a:tblGrid>
              <a:tr h="274320">
                <a:tc rowSpan="2">
                  <a:txBody>
                    <a:bodyPr/>
                    <a:lstStyle/>
                    <a:p>
                      <a:pPr algn="ctr">
                        <a:lnSpc>
                          <a:spcPts val="1700"/>
                        </a:lnSpc>
                      </a:pPr>
                      <a:r>
                        <a:rPr lang="en-US" sz="1700" dirty="0">
                          <a:solidFill>
                            <a:schemeClr val="bg1"/>
                          </a:solidFill>
                          <a:latin typeface="+mj-lt"/>
                        </a:rPr>
                        <a:t>People/Organization</a:t>
                      </a:r>
                    </a:p>
                  </a:txBody>
                  <a:tcPr anchor="ctr">
                    <a:solidFill>
                      <a:schemeClr val="accent1"/>
                    </a:solidFill>
                  </a:tcPr>
                </a:tc>
                <a:tc rowSpan="2">
                  <a:txBody>
                    <a:bodyPr/>
                    <a:lstStyle/>
                    <a:p>
                      <a:pPr algn="ctr">
                        <a:lnSpc>
                          <a:spcPts val="1700"/>
                        </a:lnSpc>
                      </a:pPr>
                      <a:r>
                        <a:rPr lang="en-US" sz="1700" dirty="0">
                          <a:solidFill>
                            <a:schemeClr val="bg1"/>
                          </a:solidFill>
                          <a:latin typeface="+mj-lt"/>
                        </a:rPr>
                        <a:t>All Voters</a:t>
                      </a:r>
                    </a:p>
                  </a:txBody>
                  <a:tcPr marT="0" marB="0" anchor="ctr">
                    <a:lnR w="38100" cap="flat" cmpd="sng" algn="ctr">
                      <a:solidFill>
                        <a:schemeClr val="accent3"/>
                      </a:solidFill>
                      <a:prstDash val="solid"/>
                      <a:round/>
                      <a:headEnd type="none" w="med" len="med"/>
                      <a:tailEnd type="none" w="med" len="med"/>
                    </a:lnR>
                    <a:solidFill>
                      <a:schemeClr val="accent1"/>
                    </a:solidFill>
                  </a:tcPr>
                </a:tc>
                <a:tc gridSpan="5">
                  <a:txBody>
                    <a:bodyPr/>
                    <a:lstStyle/>
                    <a:p>
                      <a:pPr algn="ctr">
                        <a:lnSpc>
                          <a:spcPts val="1700"/>
                        </a:lnSpc>
                      </a:pPr>
                      <a:r>
                        <a:rPr lang="en-US" sz="1700" b="1" kern="1200" dirty="0">
                          <a:solidFill>
                            <a:schemeClr val="bg1"/>
                          </a:solidFill>
                          <a:latin typeface="+mj-lt"/>
                          <a:ea typeface="+mn-ea"/>
                          <a:cs typeface="+mn-cs"/>
                        </a:rPr>
                        <a:t>Region</a:t>
                      </a:r>
                    </a:p>
                  </a:txBody>
                  <a:tcPr marT="0" marB="0" anchor="ctr">
                    <a:lnL w="381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solidFill>
                      <a:schemeClr val="accent1"/>
                    </a:solidFill>
                  </a:tcPr>
                </a:tc>
                <a:extLst>
                  <a:ext uri="{0D108BD9-81ED-4DB2-BD59-A6C34878D82A}">
                    <a16:rowId xmlns:a16="http://schemas.microsoft.com/office/drawing/2014/main" val="3190792292"/>
                  </a:ext>
                </a:extLst>
              </a:tr>
              <a:tr h="233160">
                <a:tc vMerge="1">
                  <a:txBody>
                    <a:bodyPr/>
                    <a:lstStyle/>
                    <a:p>
                      <a:endParaRPr lang="en-US" dirty="0"/>
                    </a:p>
                  </a:txBody>
                  <a:tcPr>
                    <a:solidFill>
                      <a:schemeClr val="accent1"/>
                    </a:solidFill>
                  </a:tcPr>
                </a:tc>
                <a:tc vMerge="1">
                  <a:txBody>
                    <a:bodyPr/>
                    <a:lstStyle/>
                    <a:p>
                      <a:endParaRPr lang="en-US" dirty="0"/>
                    </a:p>
                  </a:txBody>
                  <a:tcPr>
                    <a:solidFill>
                      <a:schemeClr val="accent1"/>
                    </a:solidFill>
                  </a:tcPr>
                </a:tc>
                <a:tc>
                  <a:txBody>
                    <a:bodyPr/>
                    <a:lstStyle/>
                    <a:p>
                      <a:pPr algn="ctr" fontAlgn="b">
                        <a:lnSpc>
                          <a:spcPts val="1700"/>
                        </a:lnSpc>
                      </a:pPr>
                      <a:r>
                        <a:rPr lang="en-US" sz="1700" b="1" i="0" u="none" strike="noStrike" dirty="0">
                          <a:solidFill>
                            <a:srgbClr val="000000"/>
                          </a:solidFill>
                          <a:effectLst/>
                          <a:latin typeface="+mj-lt"/>
                        </a:rPr>
                        <a:t>Los Angeles County</a:t>
                      </a:r>
                    </a:p>
                  </a:txBody>
                  <a:tcPr marL="4763" marR="4763" marT="4763" marB="0" anchor="ctr">
                    <a:lnL w="381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ts val="1700"/>
                        </a:lnSpc>
                      </a:pPr>
                      <a:r>
                        <a:rPr lang="en-US" sz="1700" b="1" i="0" u="none" strike="noStrike" dirty="0">
                          <a:solidFill>
                            <a:srgbClr val="000000"/>
                          </a:solidFill>
                          <a:effectLst/>
                          <a:latin typeface="+mj-lt"/>
                        </a:rPr>
                        <a:t>Inland Empire</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ts val="1700"/>
                        </a:lnSpc>
                      </a:pPr>
                      <a:r>
                        <a:rPr lang="en-US" sz="1700" b="1" i="0" u="none" strike="noStrike" dirty="0">
                          <a:solidFill>
                            <a:srgbClr val="000000"/>
                          </a:solidFill>
                          <a:effectLst/>
                          <a:latin typeface="+mj-lt"/>
                        </a:rPr>
                        <a:t>Other</a:t>
                      </a:r>
                    </a:p>
                    <a:p>
                      <a:pPr algn="ctr" fontAlgn="b">
                        <a:lnSpc>
                          <a:spcPts val="1700"/>
                        </a:lnSpc>
                      </a:pPr>
                      <a:r>
                        <a:rPr lang="en-US" sz="1700" b="1" i="0" u="none" strike="noStrike" dirty="0">
                          <a:solidFill>
                            <a:srgbClr val="000000"/>
                          </a:solidFill>
                          <a:effectLst/>
                          <a:latin typeface="+mj-lt"/>
                        </a:rPr>
                        <a:t>LA Area</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ts val="1700"/>
                        </a:lnSpc>
                      </a:pPr>
                      <a:r>
                        <a:rPr lang="en-US" sz="1700" b="1" i="0" u="none" strike="noStrike" dirty="0">
                          <a:solidFill>
                            <a:srgbClr val="000000"/>
                          </a:solidFill>
                          <a:effectLst/>
                          <a:latin typeface="+mj-lt"/>
                        </a:rPr>
                        <a:t>Bay </a:t>
                      </a:r>
                      <a:br>
                        <a:rPr lang="en-US" sz="1700" b="1" i="0" u="none" strike="noStrike" dirty="0">
                          <a:solidFill>
                            <a:srgbClr val="000000"/>
                          </a:solidFill>
                          <a:effectLst/>
                          <a:latin typeface="+mj-lt"/>
                        </a:rPr>
                      </a:br>
                      <a:r>
                        <a:rPr lang="en-US" sz="1700" b="1" i="0" u="none" strike="noStrike" dirty="0">
                          <a:solidFill>
                            <a:srgbClr val="000000"/>
                          </a:solidFill>
                          <a:effectLst/>
                          <a:latin typeface="+mj-lt"/>
                        </a:rPr>
                        <a:t>Area</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ts val="1700"/>
                        </a:lnSpc>
                      </a:pPr>
                      <a:r>
                        <a:rPr lang="en-US" sz="1700" b="1" i="0" u="none" strike="noStrike" dirty="0">
                          <a:solidFill>
                            <a:srgbClr val="000000"/>
                          </a:solidFill>
                          <a:effectLst/>
                          <a:latin typeface="+mj-lt"/>
                        </a:rPr>
                        <a:t>San </a:t>
                      </a:r>
                      <a:br>
                        <a:rPr lang="en-US" sz="1700" b="1" i="0" u="none" strike="noStrike" dirty="0">
                          <a:solidFill>
                            <a:srgbClr val="000000"/>
                          </a:solidFill>
                          <a:effectLst/>
                          <a:latin typeface="+mj-lt"/>
                        </a:rPr>
                      </a:br>
                      <a:r>
                        <a:rPr lang="en-US" sz="1700" b="1" i="0" u="none" strike="noStrike" dirty="0">
                          <a:solidFill>
                            <a:srgbClr val="000000"/>
                          </a:solidFill>
                          <a:effectLst/>
                          <a:latin typeface="+mj-lt"/>
                        </a:rPr>
                        <a:t>Diego</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792830917"/>
                  </a:ext>
                </a:extLst>
              </a:tr>
              <a:tr h="82712">
                <a:tc>
                  <a:txBody>
                    <a:bodyPr/>
                    <a:lstStyle/>
                    <a:p>
                      <a:pPr algn="ctr" fontAlgn="b">
                        <a:lnSpc>
                          <a:spcPts val="1700"/>
                        </a:lnSpc>
                      </a:pPr>
                      <a:r>
                        <a:rPr lang="en-US" sz="1700" b="0" i="0" u="none" strike="noStrike" dirty="0">
                          <a:solidFill>
                            <a:srgbClr val="000000"/>
                          </a:solidFill>
                          <a:effectLst/>
                          <a:latin typeface="+mj-lt"/>
                        </a:rPr>
                        <a:t>Pediatricians</a:t>
                      </a:r>
                    </a:p>
                  </a:txBody>
                  <a:tcPr marL="4763" marR="4763" marT="4763" marB="0" anchor="ctr"/>
                </a:tc>
                <a:tc>
                  <a:txBody>
                    <a:bodyPr/>
                    <a:lstStyle/>
                    <a:p>
                      <a:pPr algn="ctr" fontAlgn="ctr">
                        <a:lnSpc>
                          <a:spcPts val="1700"/>
                        </a:lnSpc>
                      </a:pPr>
                      <a:r>
                        <a:rPr lang="en-US" sz="1700" b="1" i="0" u="none" strike="noStrike" dirty="0">
                          <a:solidFill>
                            <a:srgbClr val="000000"/>
                          </a:solidFill>
                          <a:effectLst/>
                          <a:latin typeface="+mj-lt"/>
                          <a:ea typeface="Arial" panose="020B0604020202020204" pitchFamily="34" charset="0"/>
                        </a:rPr>
                        <a:t>74%</a:t>
                      </a:r>
                      <a:endParaRPr lang="en-US" sz="1700" b="1" i="0" u="none" strike="noStrike" dirty="0">
                        <a:solidFill>
                          <a:srgbClr val="000000"/>
                        </a:solidFill>
                        <a:effectLst/>
                        <a:latin typeface="+mj-lt"/>
                      </a:endParaRP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700" b="0" i="0" u="none" strike="noStrike">
                          <a:solidFill>
                            <a:srgbClr val="000000"/>
                          </a:solidFill>
                          <a:effectLst/>
                          <a:latin typeface="+mj-lt"/>
                          <a:ea typeface="Arial" panose="020B0604020202020204" pitchFamily="34" charset="0"/>
                        </a:rPr>
                        <a:t>76%</a:t>
                      </a:r>
                      <a:endParaRPr lang="en-US" sz="1700" b="0" i="0" u="none" strike="noStrike">
                        <a:solidFill>
                          <a:srgbClr val="000000"/>
                        </a:solidFill>
                        <a:effectLst/>
                        <a:latin typeface="+mj-lt"/>
                      </a:endParaRPr>
                    </a:p>
                  </a:txBody>
                  <a:tcPr marL="4763" marR="4763" marT="4763" marB="0" anchor="ctr">
                    <a:lnL w="38100" cap="flat" cmpd="sng" algn="ctr">
                      <a:solidFill>
                        <a:schemeClr val="accent3"/>
                      </a:solidFill>
                      <a:prstDash val="solid"/>
                      <a:round/>
                      <a:headEnd type="none" w="med" len="med"/>
                      <a:tailEnd type="none" w="med" len="med"/>
                    </a:lnL>
                    <a:lnT w="38100" cap="flat" cmpd="sng" algn="ctr">
                      <a:solidFill>
                        <a:schemeClr val="accent3"/>
                      </a:solidFill>
                      <a:prstDash val="solid"/>
                      <a:round/>
                      <a:headEnd type="none" w="med" len="med"/>
                      <a:tailEnd type="none" w="med" len="med"/>
                    </a:lnT>
                  </a:tcPr>
                </a:tc>
                <a:tc>
                  <a:txBody>
                    <a:bodyPr/>
                    <a:lstStyle/>
                    <a:p>
                      <a:pPr algn="ctr" fontAlgn="ctr">
                        <a:lnSpc>
                          <a:spcPts val="1700"/>
                        </a:lnSpc>
                      </a:pPr>
                      <a:r>
                        <a:rPr lang="en-US" sz="1700" b="0" i="0" u="none" strike="noStrike">
                          <a:solidFill>
                            <a:srgbClr val="000000"/>
                          </a:solidFill>
                          <a:effectLst/>
                          <a:latin typeface="+mj-lt"/>
                          <a:ea typeface="Arial" panose="020B0604020202020204" pitchFamily="34" charset="0"/>
                        </a:rPr>
                        <a:t>68%</a:t>
                      </a:r>
                      <a:endParaRPr lang="en-US" sz="17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ctr">
                        <a:lnSpc>
                          <a:spcPts val="1700"/>
                        </a:lnSpc>
                      </a:pPr>
                      <a:r>
                        <a:rPr lang="en-US" sz="1700" b="0" i="0" u="none" strike="noStrike">
                          <a:solidFill>
                            <a:srgbClr val="000000"/>
                          </a:solidFill>
                          <a:effectLst/>
                          <a:latin typeface="+mj-lt"/>
                          <a:ea typeface="Arial" panose="020B0604020202020204" pitchFamily="34" charset="0"/>
                        </a:rPr>
                        <a:t>78%</a:t>
                      </a:r>
                      <a:endParaRPr lang="en-US" sz="17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ctr">
                        <a:lnSpc>
                          <a:spcPts val="1700"/>
                        </a:lnSpc>
                      </a:pPr>
                      <a:r>
                        <a:rPr lang="en-US" sz="1700" b="0" i="0" u="none" strike="noStrike">
                          <a:solidFill>
                            <a:srgbClr val="000000"/>
                          </a:solidFill>
                          <a:effectLst/>
                          <a:latin typeface="+mj-lt"/>
                          <a:ea typeface="Arial" panose="020B0604020202020204" pitchFamily="34" charset="0"/>
                        </a:rPr>
                        <a:t>74%</a:t>
                      </a:r>
                      <a:endParaRPr lang="en-US" sz="17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ctr">
                        <a:lnSpc>
                          <a:spcPts val="1700"/>
                        </a:lnSpc>
                      </a:pPr>
                      <a:r>
                        <a:rPr lang="en-US" sz="1700" b="0" i="0" u="none" strike="noStrike" dirty="0">
                          <a:solidFill>
                            <a:srgbClr val="000000"/>
                          </a:solidFill>
                          <a:effectLst/>
                          <a:latin typeface="+mj-lt"/>
                          <a:ea typeface="Arial" panose="020B0604020202020204" pitchFamily="34" charset="0"/>
                        </a:rPr>
                        <a:t>67%</a:t>
                      </a:r>
                      <a:endParaRPr lang="en-US" sz="1700" b="0" i="0" u="none" strike="noStrike" dirty="0">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1963344676"/>
                  </a:ext>
                </a:extLst>
              </a:tr>
              <a:tr h="82712">
                <a:tc>
                  <a:txBody>
                    <a:bodyPr/>
                    <a:lstStyle/>
                    <a:p>
                      <a:pPr algn="ctr" fontAlgn="b">
                        <a:lnSpc>
                          <a:spcPts val="1700"/>
                        </a:lnSpc>
                      </a:pPr>
                      <a:r>
                        <a:rPr lang="en-US" sz="1700" b="0" i="0" u="none" strike="noStrike">
                          <a:solidFill>
                            <a:srgbClr val="000000"/>
                          </a:solidFill>
                          <a:effectLst/>
                          <a:latin typeface="+mj-lt"/>
                        </a:rPr>
                        <a:t>Teachers</a:t>
                      </a:r>
                    </a:p>
                  </a:txBody>
                  <a:tcPr marL="4763" marR="4763" marT="4763" marB="0" anchor="ctr"/>
                </a:tc>
                <a:tc>
                  <a:txBody>
                    <a:bodyPr/>
                    <a:lstStyle/>
                    <a:p>
                      <a:pPr algn="ctr" fontAlgn="ctr">
                        <a:lnSpc>
                          <a:spcPts val="1700"/>
                        </a:lnSpc>
                      </a:pPr>
                      <a:r>
                        <a:rPr lang="en-US" sz="1700" b="1" i="0" u="none" strike="noStrike" dirty="0">
                          <a:solidFill>
                            <a:srgbClr val="000000"/>
                          </a:solidFill>
                          <a:effectLst/>
                          <a:latin typeface="+mj-lt"/>
                          <a:ea typeface="Arial" panose="020B0604020202020204" pitchFamily="34" charset="0"/>
                        </a:rPr>
                        <a:t>70%</a:t>
                      </a:r>
                      <a:endParaRPr lang="en-US" sz="1700" b="1" i="0" u="none" strike="noStrike" dirty="0">
                        <a:solidFill>
                          <a:srgbClr val="000000"/>
                        </a:solidFill>
                        <a:effectLst/>
                        <a:latin typeface="+mj-lt"/>
                      </a:endParaRP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700" b="0" i="0" u="none" strike="noStrike">
                          <a:solidFill>
                            <a:srgbClr val="000000"/>
                          </a:solidFill>
                          <a:effectLst/>
                          <a:latin typeface="+mj-lt"/>
                        </a:rPr>
                        <a:t>75%</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700" b="0" i="0" u="none" strike="noStrike">
                          <a:solidFill>
                            <a:srgbClr val="000000"/>
                          </a:solidFill>
                          <a:effectLst/>
                          <a:latin typeface="+mj-lt"/>
                        </a:rPr>
                        <a:t>65%</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71%</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69%</a:t>
                      </a:r>
                    </a:p>
                  </a:txBody>
                  <a:tcPr marL="4763" marR="4763" marT="4763" marB="0" anchor="ctr"/>
                </a:tc>
                <a:tc>
                  <a:txBody>
                    <a:bodyPr/>
                    <a:lstStyle/>
                    <a:p>
                      <a:pPr algn="ctr" fontAlgn="ctr">
                        <a:lnSpc>
                          <a:spcPts val="1700"/>
                        </a:lnSpc>
                      </a:pPr>
                      <a:r>
                        <a:rPr lang="en-US" sz="1700" b="0" i="0" u="none" strike="noStrike" dirty="0">
                          <a:solidFill>
                            <a:srgbClr val="000000"/>
                          </a:solidFill>
                          <a:effectLst/>
                          <a:latin typeface="+mj-lt"/>
                        </a:rPr>
                        <a:t>63%</a:t>
                      </a:r>
                    </a:p>
                  </a:txBody>
                  <a:tcPr marL="4763" marR="4763" marT="4763" marB="0" anchor="ctr"/>
                </a:tc>
                <a:extLst>
                  <a:ext uri="{0D108BD9-81ED-4DB2-BD59-A6C34878D82A}">
                    <a16:rowId xmlns:a16="http://schemas.microsoft.com/office/drawing/2014/main" val="4283311830"/>
                  </a:ext>
                </a:extLst>
              </a:tr>
              <a:tr h="82712">
                <a:tc>
                  <a:txBody>
                    <a:bodyPr/>
                    <a:lstStyle/>
                    <a:p>
                      <a:pPr algn="ctr" fontAlgn="b">
                        <a:lnSpc>
                          <a:spcPts val="1700"/>
                        </a:lnSpc>
                      </a:pPr>
                      <a:r>
                        <a:rPr lang="en-US" sz="1700" b="0" i="0" u="none" strike="noStrike" dirty="0">
                          <a:solidFill>
                            <a:srgbClr val="000000"/>
                          </a:solidFill>
                          <a:effectLst/>
                          <a:latin typeface="+mj-lt"/>
                        </a:rPr>
                        <a:t>Essential workers</a:t>
                      </a:r>
                    </a:p>
                  </a:txBody>
                  <a:tcPr marL="4763" marR="4763" marT="4763" marB="0" anchor="ctr"/>
                </a:tc>
                <a:tc>
                  <a:txBody>
                    <a:bodyPr/>
                    <a:lstStyle/>
                    <a:p>
                      <a:pPr algn="ctr" fontAlgn="ctr">
                        <a:lnSpc>
                          <a:spcPts val="1700"/>
                        </a:lnSpc>
                      </a:pPr>
                      <a:r>
                        <a:rPr lang="en-US" sz="1700" b="1" i="0" u="none" strike="noStrike">
                          <a:solidFill>
                            <a:srgbClr val="000000"/>
                          </a:solidFill>
                          <a:effectLst/>
                          <a:latin typeface="+mj-lt"/>
                        </a:rPr>
                        <a:t>70%</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700" b="0" i="0" u="none" strike="noStrike">
                          <a:solidFill>
                            <a:srgbClr val="000000"/>
                          </a:solidFill>
                          <a:effectLst/>
                          <a:latin typeface="+mj-lt"/>
                        </a:rPr>
                        <a:t>65%</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700" b="0" i="0" u="none" strike="noStrike" dirty="0">
                          <a:solidFill>
                            <a:srgbClr val="000000"/>
                          </a:solidFill>
                          <a:effectLst/>
                          <a:latin typeface="+mj-lt"/>
                        </a:rPr>
                        <a:t>71%</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65%</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72%</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78%</a:t>
                      </a:r>
                    </a:p>
                  </a:txBody>
                  <a:tcPr marL="4763" marR="4763" marT="4763" marB="0" anchor="ctr"/>
                </a:tc>
                <a:extLst>
                  <a:ext uri="{0D108BD9-81ED-4DB2-BD59-A6C34878D82A}">
                    <a16:rowId xmlns:a16="http://schemas.microsoft.com/office/drawing/2014/main" val="108333202"/>
                  </a:ext>
                </a:extLst>
              </a:tr>
              <a:tr h="82712">
                <a:tc>
                  <a:txBody>
                    <a:bodyPr/>
                    <a:lstStyle/>
                    <a:p>
                      <a:pPr algn="ctr" fontAlgn="b">
                        <a:lnSpc>
                          <a:spcPts val="1700"/>
                        </a:lnSpc>
                      </a:pPr>
                      <a:r>
                        <a:rPr lang="en-US" sz="1700" b="0" i="0" u="none" strike="noStrike" dirty="0">
                          <a:solidFill>
                            <a:srgbClr val="000000"/>
                          </a:solidFill>
                          <a:effectLst/>
                          <a:latin typeface="+mj-lt"/>
                        </a:rPr>
                        <a:t>Small local businesses</a:t>
                      </a:r>
                    </a:p>
                  </a:txBody>
                  <a:tcPr marL="4763" marR="4763" marT="4763" marB="0" anchor="ctr"/>
                </a:tc>
                <a:tc>
                  <a:txBody>
                    <a:bodyPr/>
                    <a:lstStyle/>
                    <a:p>
                      <a:pPr algn="ctr" fontAlgn="ctr">
                        <a:lnSpc>
                          <a:spcPts val="1700"/>
                        </a:lnSpc>
                      </a:pPr>
                      <a:r>
                        <a:rPr lang="en-US" sz="1700" b="1" i="0" u="none" strike="noStrike">
                          <a:solidFill>
                            <a:srgbClr val="000000"/>
                          </a:solidFill>
                          <a:effectLst/>
                          <a:latin typeface="+mj-lt"/>
                        </a:rPr>
                        <a:t>68%</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700" b="0" i="0" u="none" strike="noStrike">
                          <a:solidFill>
                            <a:srgbClr val="000000"/>
                          </a:solidFill>
                          <a:effectLst/>
                          <a:latin typeface="+mj-lt"/>
                        </a:rPr>
                        <a:t>72%</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700" b="0" i="0" u="none" strike="noStrike">
                          <a:solidFill>
                            <a:srgbClr val="000000"/>
                          </a:solidFill>
                          <a:effectLst/>
                          <a:latin typeface="+mj-lt"/>
                        </a:rPr>
                        <a:t>74%</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75%</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62%</a:t>
                      </a:r>
                    </a:p>
                  </a:txBody>
                  <a:tcPr marL="4763" marR="4763" marT="4763" marB="0" anchor="ctr"/>
                </a:tc>
                <a:tc>
                  <a:txBody>
                    <a:bodyPr/>
                    <a:lstStyle/>
                    <a:p>
                      <a:pPr algn="ctr" fontAlgn="ctr">
                        <a:lnSpc>
                          <a:spcPts val="1700"/>
                        </a:lnSpc>
                      </a:pPr>
                      <a:r>
                        <a:rPr lang="en-US" sz="1700" b="0" i="0" u="none" strike="noStrike" dirty="0">
                          <a:solidFill>
                            <a:srgbClr val="000000"/>
                          </a:solidFill>
                          <a:effectLst/>
                          <a:latin typeface="+mj-lt"/>
                        </a:rPr>
                        <a:t>71%</a:t>
                      </a:r>
                    </a:p>
                  </a:txBody>
                  <a:tcPr marL="4763" marR="4763" marT="4763" marB="0" anchor="ctr"/>
                </a:tc>
                <a:extLst>
                  <a:ext uri="{0D108BD9-81ED-4DB2-BD59-A6C34878D82A}">
                    <a16:rowId xmlns:a16="http://schemas.microsoft.com/office/drawing/2014/main" val="3187923196"/>
                  </a:ext>
                </a:extLst>
              </a:tr>
              <a:tr h="82712">
                <a:tc>
                  <a:txBody>
                    <a:bodyPr/>
                    <a:lstStyle/>
                    <a:p>
                      <a:pPr algn="ctr" fontAlgn="b">
                        <a:lnSpc>
                          <a:spcPts val="1700"/>
                        </a:lnSpc>
                      </a:pPr>
                      <a:r>
                        <a:rPr lang="en-US" sz="1700" b="0" i="0" u="none" strike="noStrike">
                          <a:solidFill>
                            <a:srgbClr val="000000"/>
                          </a:solidFill>
                          <a:effectLst/>
                          <a:latin typeface="+mj-lt"/>
                        </a:rPr>
                        <a:t>Childcare workers</a:t>
                      </a:r>
                    </a:p>
                  </a:txBody>
                  <a:tcPr marL="4763" marR="4763" marT="4763" marB="0" anchor="ctr"/>
                </a:tc>
                <a:tc>
                  <a:txBody>
                    <a:bodyPr/>
                    <a:lstStyle/>
                    <a:p>
                      <a:pPr algn="ctr" fontAlgn="ctr">
                        <a:lnSpc>
                          <a:spcPts val="1700"/>
                        </a:lnSpc>
                      </a:pPr>
                      <a:r>
                        <a:rPr lang="en-US" sz="1700" b="1" i="0" u="none" strike="noStrike">
                          <a:solidFill>
                            <a:srgbClr val="000000"/>
                          </a:solidFill>
                          <a:effectLst/>
                          <a:latin typeface="+mj-lt"/>
                        </a:rPr>
                        <a:t>66%</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700" b="0" i="0" u="none" strike="noStrike">
                          <a:solidFill>
                            <a:srgbClr val="000000"/>
                          </a:solidFill>
                          <a:effectLst/>
                          <a:latin typeface="+mj-lt"/>
                        </a:rPr>
                        <a:t>68%</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700" b="0" i="0" u="none" strike="noStrike">
                          <a:solidFill>
                            <a:srgbClr val="000000"/>
                          </a:solidFill>
                          <a:effectLst/>
                          <a:latin typeface="+mj-lt"/>
                        </a:rPr>
                        <a:t>60%</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59%</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64%</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70%</a:t>
                      </a:r>
                    </a:p>
                  </a:txBody>
                  <a:tcPr marL="4763" marR="4763" marT="4763" marB="0" anchor="ctr"/>
                </a:tc>
                <a:extLst>
                  <a:ext uri="{0D108BD9-81ED-4DB2-BD59-A6C34878D82A}">
                    <a16:rowId xmlns:a16="http://schemas.microsoft.com/office/drawing/2014/main" val="2041479437"/>
                  </a:ext>
                </a:extLst>
              </a:tr>
              <a:tr h="82712">
                <a:tc>
                  <a:txBody>
                    <a:bodyPr/>
                    <a:lstStyle/>
                    <a:p>
                      <a:pPr algn="ctr" fontAlgn="b">
                        <a:lnSpc>
                          <a:spcPts val="1700"/>
                        </a:lnSpc>
                      </a:pPr>
                      <a:r>
                        <a:rPr lang="en-US" sz="1700" b="0" i="0" u="none" strike="noStrike" dirty="0">
                          <a:solidFill>
                            <a:srgbClr val="000000"/>
                          </a:solidFill>
                          <a:effectLst/>
                          <a:latin typeface="+mj-lt"/>
                        </a:rPr>
                        <a:t>Local parents</a:t>
                      </a:r>
                    </a:p>
                  </a:txBody>
                  <a:tcPr marL="4763" marR="4763" marT="4763" marB="0" anchor="ctr"/>
                </a:tc>
                <a:tc>
                  <a:txBody>
                    <a:bodyPr/>
                    <a:lstStyle/>
                    <a:p>
                      <a:pPr algn="ctr" fontAlgn="ctr">
                        <a:lnSpc>
                          <a:spcPts val="1700"/>
                        </a:lnSpc>
                      </a:pPr>
                      <a:r>
                        <a:rPr lang="en-US" sz="1700" b="1" i="0" u="none" strike="noStrike" dirty="0">
                          <a:solidFill>
                            <a:srgbClr val="000000"/>
                          </a:solidFill>
                          <a:effectLst/>
                          <a:latin typeface="+mj-lt"/>
                        </a:rPr>
                        <a:t>66%</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700" b="0" i="0" u="none" strike="noStrike">
                          <a:solidFill>
                            <a:srgbClr val="000000"/>
                          </a:solidFill>
                          <a:effectLst/>
                          <a:latin typeface="+mj-lt"/>
                        </a:rPr>
                        <a:t>64%</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700" b="0" i="0" u="none" strike="noStrike">
                          <a:solidFill>
                            <a:srgbClr val="000000"/>
                          </a:solidFill>
                          <a:effectLst/>
                          <a:latin typeface="+mj-lt"/>
                        </a:rPr>
                        <a:t>65%</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61%</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72%</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62%</a:t>
                      </a:r>
                    </a:p>
                  </a:txBody>
                  <a:tcPr marL="4763" marR="4763" marT="4763" marB="0" anchor="ctr"/>
                </a:tc>
                <a:extLst>
                  <a:ext uri="{0D108BD9-81ED-4DB2-BD59-A6C34878D82A}">
                    <a16:rowId xmlns:a16="http://schemas.microsoft.com/office/drawing/2014/main" val="2074006747"/>
                  </a:ext>
                </a:extLst>
              </a:tr>
              <a:tr h="82712">
                <a:tc>
                  <a:txBody>
                    <a:bodyPr/>
                    <a:lstStyle/>
                    <a:p>
                      <a:pPr algn="ctr" fontAlgn="b">
                        <a:lnSpc>
                          <a:spcPts val="1700"/>
                        </a:lnSpc>
                      </a:pPr>
                      <a:r>
                        <a:rPr lang="en-US" sz="1700" b="0" i="0" u="none" strike="noStrike" dirty="0">
                          <a:solidFill>
                            <a:srgbClr val="000000"/>
                          </a:solidFill>
                          <a:effectLst/>
                          <a:latin typeface="+mj-lt"/>
                        </a:rPr>
                        <a:t>Child development experts at a local university</a:t>
                      </a:r>
                    </a:p>
                  </a:txBody>
                  <a:tcPr marL="4763" marR="4763" marT="4763" marB="0" anchor="ctr"/>
                </a:tc>
                <a:tc>
                  <a:txBody>
                    <a:bodyPr/>
                    <a:lstStyle/>
                    <a:p>
                      <a:pPr algn="ctr" fontAlgn="ctr">
                        <a:lnSpc>
                          <a:spcPts val="1700"/>
                        </a:lnSpc>
                      </a:pPr>
                      <a:r>
                        <a:rPr lang="en-US" sz="1700" b="1" i="0" u="none" strike="noStrike">
                          <a:solidFill>
                            <a:srgbClr val="000000"/>
                          </a:solidFill>
                          <a:effectLst/>
                          <a:latin typeface="+mj-lt"/>
                        </a:rPr>
                        <a:t>61%</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700" b="0" i="0" u="none" strike="noStrike">
                          <a:solidFill>
                            <a:srgbClr val="000000"/>
                          </a:solidFill>
                          <a:effectLst/>
                          <a:latin typeface="+mj-lt"/>
                        </a:rPr>
                        <a:t>70%</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700" b="0" i="0" u="none" strike="noStrike">
                          <a:solidFill>
                            <a:srgbClr val="000000"/>
                          </a:solidFill>
                          <a:effectLst/>
                          <a:latin typeface="+mj-lt"/>
                        </a:rPr>
                        <a:t>54%</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59%</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59%</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56%</a:t>
                      </a:r>
                    </a:p>
                  </a:txBody>
                  <a:tcPr marL="4763" marR="4763" marT="4763" marB="0" anchor="ctr"/>
                </a:tc>
                <a:extLst>
                  <a:ext uri="{0D108BD9-81ED-4DB2-BD59-A6C34878D82A}">
                    <a16:rowId xmlns:a16="http://schemas.microsoft.com/office/drawing/2014/main" val="650548173"/>
                  </a:ext>
                </a:extLst>
              </a:tr>
              <a:tr h="82712">
                <a:tc>
                  <a:txBody>
                    <a:bodyPr/>
                    <a:lstStyle/>
                    <a:p>
                      <a:pPr algn="ctr" fontAlgn="b">
                        <a:lnSpc>
                          <a:spcPts val="1700"/>
                        </a:lnSpc>
                      </a:pPr>
                      <a:r>
                        <a:rPr lang="en-US" sz="1700" b="0" i="0" u="none" strike="noStrike">
                          <a:solidFill>
                            <a:srgbClr val="000000"/>
                          </a:solidFill>
                          <a:effectLst/>
                          <a:latin typeface="+mj-lt"/>
                        </a:rPr>
                        <a:t>Working teens</a:t>
                      </a:r>
                    </a:p>
                  </a:txBody>
                  <a:tcPr marL="4763" marR="4763" marT="4763" marB="0" anchor="ctr"/>
                </a:tc>
                <a:tc>
                  <a:txBody>
                    <a:bodyPr/>
                    <a:lstStyle/>
                    <a:p>
                      <a:pPr algn="ctr" fontAlgn="ctr">
                        <a:lnSpc>
                          <a:spcPts val="1700"/>
                        </a:lnSpc>
                      </a:pPr>
                      <a:r>
                        <a:rPr lang="en-US" sz="1700" b="1" i="0" u="none" strike="noStrike">
                          <a:solidFill>
                            <a:srgbClr val="000000"/>
                          </a:solidFill>
                          <a:effectLst/>
                          <a:latin typeface="+mj-lt"/>
                        </a:rPr>
                        <a:t>60%</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700" b="0" i="0" u="none" strike="noStrike">
                          <a:solidFill>
                            <a:srgbClr val="000000"/>
                          </a:solidFill>
                          <a:effectLst/>
                          <a:latin typeface="+mj-lt"/>
                        </a:rPr>
                        <a:t>63%</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700" b="0" i="0" u="none" strike="noStrike">
                          <a:solidFill>
                            <a:srgbClr val="000000"/>
                          </a:solidFill>
                          <a:effectLst/>
                          <a:latin typeface="+mj-lt"/>
                        </a:rPr>
                        <a:t>60%</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66%</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53%</a:t>
                      </a:r>
                    </a:p>
                  </a:txBody>
                  <a:tcPr marL="4763" marR="4763" marT="4763" marB="0" anchor="ctr"/>
                </a:tc>
                <a:tc>
                  <a:txBody>
                    <a:bodyPr/>
                    <a:lstStyle/>
                    <a:p>
                      <a:pPr algn="ctr" fontAlgn="ctr">
                        <a:lnSpc>
                          <a:spcPts val="1700"/>
                        </a:lnSpc>
                      </a:pPr>
                      <a:r>
                        <a:rPr lang="en-US" sz="1700" b="0" i="0" u="none" strike="noStrike" dirty="0">
                          <a:solidFill>
                            <a:srgbClr val="000000"/>
                          </a:solidFill>
                          <a:effectLst/>
                          <a:latin typeface="+mj-lt"/>
                        </a:rPr>
                        <a:t>72%</a:t>
                      </a:r>
                    </a:p>
                  </a:txBody>
                  <a:tcPr marL="4763" marR="4763" marT="4763" marB="0" anchor="ctr"/>
                </a:tc>
                <a:extLst>
                  <a:ext uri="{0D108BD9-81ED-4DB2-BD59-A6C34878D82A}">
                    <a16:rowId xmlns:a16="http://schemas.microsoft.com/office/drawing/2014/main" val="790779060"/>
                  </a:ext>
                </a:extLst>
              </a:tr>
              <a:tr h="82712">
                <a:tc>
                  <a:txBody>
                    <a:bodyPr/>
                    <a:lstStyle/>
                    <a:p>
                      <a:pPr algn="ctr" fontAlgn="b">
                        <a:lnSpc>
                          <a:spcPts val="1700"/>
                        </a:lnSpc>
                      </a:pPr>
                      <a:r>
                        <a:rPr lang="en-US" sz="1700" b="0" i="0" u="none" strike="noStrike" dirty="0">
                          <a:solidFill>
                            <a:srgbClr val="000000"/>
                          </a:solidFill>
                          <a:effectLst/>
                          <a:latin typeface="+mj-lt"/>
                        </a:rPr>
                        <a:t>Police officers</a:t>
                      </a:r>
                    </a:p>
                  </a:txBody>
                  <a:tcPr marL="4763" marR="4763" marT="4763" marB="0" anchor="ctr"/>
                </a:tc>
                <a:tc>
                  <a:txBody>
                    <a:bodyPr/>
                    <a:lstStyle/>
                    <a:p>
                      <a:pPr algn="ctr" fontAlgn="ctr">
                        <a:lnSpc>
                          <a:spcPts val="1700"/>
                        </a:lnSpc>
                      </a:pPr>
                      <a:r>
                        <a:rPr lang="en-US" sz="1700" b="1" i="0" u="none" strike="noStrike">
                          <a:solidFill>
                            <a:srgbClr val="000000"/>
                          </a:solidFill>
                          <a:effectLst/>
                          <a:latin typeface="+mj-lt"/>
                        </a:rPr>
                        <a:t>60%</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700" b="0" i="0" u="none" strike="noStrike">
                          <a:solidFill>
                            <a:srgbClr val="000000"/>
                          </a:solidFill>
                          <a:effectLst/>
                          <a:latin typeface="+mj-lt"/>
                        </a:rPr>
                        <a:t>53%</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700" b="0" i="0" u="none" strike="noStrike">
                          <a:solidFill>
                            <a:srgbClr val="000000"/>
                          </a:solidFill>
                          <a:effectLst/>
                          <a:latin typeface="+mj-lt"/>
                        </a:rPr>
                        <a:t>71%</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60%</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64%</a:t>
                      </a:r>
                    </a:p>
                  </a:txBody>
                  <a:tcPr marL="4763" marR="4763" marT="4763" marB="0" anchor="ctr"/>
                </a:tc>
                <a:tc>
                  <a:txBody>
                    <a:bodyPr/>
                    <a:lstStyle/>
                    <a:p>
                      <a:pPr algn="ctr" fontAlgn="ctr">
                        <a:lnSpc>
                          <a:spcPts val="1700"/>
                        </a:lnSpc>
                      </a:pPr>
                      <a:r>
                        <a:rPr lang="en-US" sz="1700" b="0" i="0" u="none" strike="noStrike" dirty="0">
                          <a:solidFill>
                            <a:srgbClr val="000000"/>
                          </a:solidFill>
                          <a:effectLst/>
                          <a:latin typeface="+mj-lt"/>
                        </a:rPr>
                        <a:t>62%</a:t>
                      </a:r>
                    </a:p>
                  </a:txBody>
                  <a:tcPr marL="4763" marR="4763" marT="4763" marB="0" anchor="ctr"/>
                </a:tc>
                <a:extLst>
                  <a:ext uri="{0D108BD9-81ED-4DB2-BD59-A6C34878D82A}">
                    <a16:rowId xmlns:a16="http://schemas.microsoft.com/office/drawing/2014/main" val="967359862"/>
                  </a:ext>
                </a:extLst>
              </a:tr>
              <a:tr h="82712">
                <a:tc>
                  <a:txBody>
                    <a:bodyPr/>
                    <a:lstStyle/>
                    <a:p>
                      <a:pPr algn="ctr" fontAlgn="b">
                        <a:lnSpc>
                          <a:spcPts val="1700"/>
                        </a:lnSpc>
                      </a:pPr>
                      <a:r>
                        <a:rPr lang="en-US" sz="1700" b="0" i="0" u="none" strike="noStrike" dirty="0">
                          <a:solidFill>
                            <a:srgbClr val="000000"/>
                          </a:solidFill>
                          <a:effectLst/>
                          <a:latin typeface="+mj-lt"/>
                        </a:rPr>
                        <a:t>Social workers</a:t>
                      </a:r>
                    </a:p>
                  </a:txBody>
                  <a:tcPr marL="4763" marR="4763" marT="4763" marB="0" anchor="ctr"/>
                </a:tc>
                <a:tc>
                  <a:txBody>
                    <a:bodyPr/>
                    <a:lstStyle/>
                    <a:p>
                      <a:pPr algn="ctr" fontAlgn="ctr">
                        <a:lnSpc>
                          <a:spcPts val="1700"/>
                        </a:lnSpc>
                      </a:pPr>
                      <a:r>
                        <a:rPr lang="en-US" sz="1700" b="1" i="0" u="none" strike="noStrike">
                          <a:solidFill>
                            <a:srgbClr val="000000"/>
                          </a:solidFill>
                          <a:effectLst/>
                          <a:latin typeface="+mj-lt"/>
                        </a:rPr>
                        <a:t>59%</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700" b="0" i="0" u="none" strike="noStrike">
                          <a:solidFill>
                            <a:srgbClr val="000000"/>
                          </a:solidFill>
                          <a:effectLst/>
                          <a:latin typeface="+mj-lt"/>
                        </a:rPr>
                        <a:t>59%</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700" b="0" i="0" u="none" strike="noStrike">
                          <a:solidFill>
                            <a:srgbClr val="000000"/>
                          </a:solidFill>
                          <a:effectLst/>
                          <a:latin typeface="+mj-lt"/>
                        </a:rPr>
                        <a:t>52%</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57%</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65%</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71%</a:t>
                      </a:r>
                    </a:p>
                  </a:txBody>
                  <a:tcPr marL="4763" marR="4763" marT="4763" marB="0" anchor="ctr"/>
                </a:tc>
                <a:extLst>
                  <a:ext uri="{0D108BD9-81ED-4DB2-BD59-A6C34878D82A}">
                    <a16:rowId xmlns:a16="http://schemas.microsoft.com/office/drawing/2014/main" val="911618783"/>
                  </a:ext>
                </a:extLst>
              </a:tr>
              <a:tr h="82712">
                <a:tc>
                  <a:txBody>
                    <a:bodyPr/>
                    <a:lstStyle/>
                    <a:p>
                      <a:pPr algn="ctr" fontAlgn="b">
                        <a:lnSpc>
                          <a:spcPts val="1700"/>
                        </a:lnSpc>
                      </a:pPr>
                      <a:r>
                        <a:rPr lang="en-US" sz="1700" b="0" i="0" u="none" strike="noStrike">
                          <a:solidFill>
                            <a:srgbClr val="000000"/>
                          </a:solidFill>
                          <a:effectLst/>
                          <a:latin typeface="+mj-lt"/>
                        </a:rPr>
                        <a:t>Youth in your community</a:t>
                      </a:r>
                    </a:p>
                  </a:txBody>
                  <a:tcPr marL="4763" marR="4763" marT="4763" marB="0" anchor="ctr"/>
                </a:tc>
                <a:tc>
                  <a:txBody>
                    <a:bodyPr/>
                    <a:lstStyle/>
                    <a:p>
                      <a:pPr algn="ctr" fontAlgn="ctr">
                        <a:lnSpc>
                          <a:spcPts val="1700"/>
                        </a:lnSpc>
                      </a:pPr>
                      <a:r>
                        <a:rPr lang="en-US" sz="1700" b="1" i="0" u="none" strike="noStrike">
                          <a:solidFill>
                            <a:srgbClr val="000000"/>
                          </a:solidFill>
                          <a:effectLst/>
                          <a:latin typeface="+mj-lt"/>
                        </a:rPr>
                        <a:t>58%</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700" b="0" i="0" u="none" strike="noStrike">
                          <a:solidFill>
                            <a:srgbClr val="000000"/>
                          </a:solidFill>
                          <a:effectLst/>
                          <a:latin typeface="+mj-lt"/>
                        </a:rPr>
                        <a:t>59%</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700" b="0" i="0" u="none" strike="noStrike">
                          <a:solidFill>
                            <a:srgbClr val="000000"/>
                          </a:solidFill>
                          <a:effectLst/>
                          <a:latin typeface="+mj-lt"/>
                        </a:rPr>
                        <a:t>50%</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68%</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61%</a:t>
                      </a:r>
                    </a:p>
                  </a:txBody>
                  <a:tcPr marL="4763" marR="4763" marT="4763" marB="0" anchor="ctr"/>
                </a:tc>
                <a:tc>
                  <a:txBody>
                    <a:bodyPr/>
                    <a:lstStyle/>
                    <a:p>
                      <a:pPr algn="ctr" fontAlgn="ctr">
                        <a:lnSpc>
                          <a:spcPts val="1700"/>
                        </a:lnSpc>
                      </a:pPr>
                      <a:r>
                        <a:rPr lang="en-US" sz="1700" b="0" i="0" u="none" strike="noStrike" dirty="0">
                          <a:solidFill>
                            <a:srgbClr val="000000"/>
                          </a:solidFill>
                          <a:effectLst/>
                          <a:latin typeface="+mj-lt"/>
                        </a:rPr>
                        <a:t>58%</a:t>
                      </a:r>
                    </a:p>
                  </a:txBody>
                  <a:tcPr marL="4763" marR="4763" marT="4763" marB="0" anchor="ctr"/>
                </a:tc>
                <a:extLst>
                  <a:ext uri="{0D108BD9-81ED-4DB2-BD59-A6C34878D82A}">
                    <a16:rowId xmlns:a16="http://schemas.microsoft.com/office/drawing/2014/main" val="3910646588"/>
                  </a:ext>
                </a:extLst>
              </a:tr>
              <a:tr h="82712">
                <a:tc>
                  <a:txBody>
                    <a:bodyPr/>
                    <a:lstStyle/>
                    <a:p>
                      <a:pPr algn="ctr" fontAlgn="b">
                        <a:lnSpc>
                          <a:spcPts val="1700"/>
                        </a:lnSpc>
                      </a:pPr>
                      <a:r>
                        <a:rPr lang="en-US" sz="1700" b="0" i="0" u="none" strike="noStrike">
                          <a:solidFill>
                            <a:srgbClr val="000000"/>
                          </a:solidFill>
                          <a:effectLst/>
                          <a:latin typeface="+mj-lt"/>
                        </a:rPr>
                        <a:t>Nonprofit employees</a:t>
                      </a:r>
                    </a:p>
                  </a:txBody>
                  <a:tcPr marL="4763" marR="4763" marT="4763" marB="0" anchor="ctr"/>
                </a:tc>
                <a:tc>
                  <a:txBody>
                    <a:bodyPr/>
                    <a:lstStyle/>
                    <a:p>
                      <a:pPr algn="ctr" fontAlgn="ctr">
                        <a:lnSpc>
                          <a:spcPts val="1700"/>
                        </a:lnSpc>
                      </a:pPr>
                      <a:r>
                        <a:rPr lang="en-US" sz="1700" b="1" i="0" u="none" strike="noStrike">
                          <a:solidFill>
                            <a:srgbClr val="000000"/>
                          </a:solidFill>
                          <a:effectLst/>
                          <a:latin typeface="+mj-lt"/>
                        </a:rPr>
                        <a:t>54%</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700" b="0" i="0" u="none" strike="noStrike">
                          <a:solidFill>
                            <a:srgbClr val="000000"/>
                          </a:solidFill>
                          <a:effectLst/>
                          <a:latin typeface="+mj-lt"/>
                        </a:rPr>
                        <a:t>48%</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700" b="0" i="0" u="none" strike="noStrike">
                          <a:solidFill>
                            <a:srgbClr val="000000"/>
                          </a:solidFill>
                          <a:effectLst/>
                          <a:latin typeface="+mj-lt"/>
                        </a:rPr>
                        <a:t>53%</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47%</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55%</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60%</a:t>
                      </a:r>
                    </a:p>
                  </a:txBody>
                  <a:tcPr marL="4763" marR="4763" marT="4763" marB="0" anchor="ctr"/>
                </a:tc>
                <a:extLst>
                  <a:ext uri="{0D108BD9-81ED-4DB2-BD59-A6C34878D82A}">
                    <a16:rowId xmlns:a16="http://schemas.microsoft.com/office/drawing/2014/main" val="2803810122"/>
                  </a:ext>
                </a:extLst>
              </a:tr>
              <a:tr h="82712">
                <a:tc>
                  <a:txBody>
                    <a:bodyPr/>
                    <a:lstStyle/>
                    <a:p>
                      <a:pPr algn="ctr" fontAlgn="b">
                        <a:lnSpc>
                          <a:spcPts val="1700"/>
                        </a:lnSpc>
                      </a:pPr>
                      <a:r>
                        <a:rPr lang="en-US" sz="1700" b="0" i="0" u="none" strike="noStrike">
                          <a:solidFill>
                            <a:srgbClr val="000000"/>
                          </a:solidFill>
                          <a:effectLst/>
                          <a:latin typeface="+mj-lt"/>
                        </a:rPr>
                        <a:t>Public employee unions</a:t>
                      </a:r>
                    </a:p>
                  </a:txBody>
                  <a:tcPr marL="4763" marR="4763" marT="4763" marB="0" anchor="ctr"/>
                </a:tc>
                <a:tc>
                  <a:txBody>
                    <a:bodyPr/>
                    <a:lstStyle/>
                    <a:p>
                      <a:pPr algn="ctr" fontAlgn="ctr">
                        <a:lnSpc>
                          <a:spcPts val="1700"/>
                        </a:lnSpc>
                      </a:pPr>
                      <a:r>
                        <a:rPr lang="en-US" sz="1700" b="1" i="0" u="none" strike="noStrike">
                          <a:solidFill>
                            <a:srgbClr val="000000"/>
                          </a:solidFill>
                          <a:effectLst/>
                          <a:latin typeface="+mj-lt"/>
                        </a:rPr>
                        <a:t>43%</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700" b="0" i="0" u="none" strike="noStrike">
                          <a:solidFill>
                            <a:srgbClr val="000000"/>
                          </a:solidFill>
                          <a:effectLst/>
                          <a:latin typeface="+mj-lt"/>
                        </a:rPr>
                        <a:t>46%</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700" b="0" i="0" u="none" strike="noStrike">
                          <a:solidFill>
                            <a:srgbClr val="000000"/>
                          </a:solidFill>
                          <a:effectLst/>
                          <a:latin typeface="+mj-lt"/>
                        </a:rPr>
                        <a:t>40%</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31%</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50%</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49%</a:t>
                      </a:r>
                    </a:p>
                  </a:txBody>
                  <a:tcPr marL="4763" marR="4763" marT="4763" marB="0" anchor="ctr"/>
                </a:tc>
                <a:extLst>
                  <a:ext uri="{0D108BD9-81ED-4DB2-BD59-A6C34878D82A}">
                    <a16:rowId xmlns:a16="http://schemas.microsoft.com/office/drawing/2014/main" val="4246048080"/>
                  </a:ext>
                </a:extLst>
              </a:tr>
              <a:tr h="82712">
                <a:tc>
                  <a:txBody>
                    <a:bodyPr/>
                    <a:lstStyle/>
                    <a:p>
                      <a:pPr algn="ctr" fontAlgn="b">
                        <a:lnSpc>
                          <a:spcPts val="1700"/>
                        </a:lnSpc>
                      </a:pPr>
                      <a:r>
                        <a:rPr lang="en-US" sz="1700" b="0" i="0" u="none" strike="noStrike">
                          <a:solidFill>
                            <a:srgbClr val="000000"/>
                          </a:solidFill>
                          <a:effectLst/>
                          <a:latin typeface="+mj-lt"/>
                        </a:rPr>
                        <a:t>Economists</a:t>
                      </a:r>
                    </a:p>
                  </a:txBody>
                  <a:tcPr marL="4763" marR="4763" marT="4763" marB="0" anchor="ctr"/>
                </a:tc>
                <a:tc>
                  <a:txBody>
                    <a:bodyPr/>
                    <a:lstStyle/>
                    <a:p>
                      <a:pPr algn="ctr" fontAlgn="ctr">
                        <a:lnSpc>
                          <a:spcPts val="1700"/>
                        </a:lnSpc>
                      </a:pPr>
                      <a:r>
                        <a:rPr lang="en-US" sz="1700" b="1" i="0" u="none" strike="noStrike">
                          <a:solidFill>
                            <a:srgbClr val="000000"/>
                          </a:solidFill>
                          <a:effectLst/>
                          <a:latin typeface="+mj-lt"/>
                        </a:rPr>
                        <a:t>43%</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700" b="0" i="0" u="none" strike="noStrike" dirty="0">
                          <a:solidFill>
                            <a:srgbClr val="000000"/>
                          </a:solidFill>
                          <a:effectLst/>
                          <a:latin typeface="+mj-lt"/>
                        </a:rPr>
                        <a:t>44%</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700" b="0" i="0" u="none" strike="noStrike">
                          <a:solidFill>
                            <a:srgbClr val="000000"/>
                          </a:solidFill>
                          <a:effectLst/>
                          <a:latin typeface="+mj-lt"/>
                        </a:rPr>
                        <a:t>34%</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49%</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39%</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43%</a:t>
                      </a:r>
                    </a:p>
                  </a:txBody>
                  <a:tcPr marL="4763" marR="4763" marT="4763" marB="0" anchor="ctr"/>
                </a:tc>
                <a:extLst>
                  <a:ext uri="{0D108BD9-81ED-4DB2-BD59-A6C34878D82A}">
                    <a16:rowId xmlns:a16="http://schemas.microsoft.com/office/drawing/2014/main" val="873374224"/>
                  </a:ext>
                </a:extLst>
              </a:tr>
              <a:tr h="82712">
                <a:tc>
                  <a:txBody>
                    <a:bodyPr/>
                    <a:lstStyle/>
                    <a:p>
                      <a:pPr algn="ctr" fontAlgn="b">
                        <a:lnSpc>
                          <a:spcPts val="1700"/>
                        </a:lnSpc>
                      </a:pPr>
                      <a:r>
                        <a:rPr lang="en-US" sz="1700" b="0" i="0" u="none" strike="noStrike">
                          <a:solidFill>
                            <a:srgbClr val="000000"/>
                          </a:solidFill>
                          <a:effectLst/>
                          <a:latin typeface="+mj-lt"/>
                        </a:rPr>
                        <a:t>Your local First 5 program</a:t>
                      </a:r>
                    </a:p>
                  </a:txBody>
                  <a:tcPr marL="4763" marR="4763" marT="4763" marB="0" anchor="ctr"/>
                </a:tc>
                <a:tc>
                  <a:txBody>
                    <a:bodyPr/>
                    <a:lstStyle/>
                    <a:p>
                      <a:pPr algn="ctr" fontAlgn="ctr">
                        <a:lnSpc>
                          <a:spcPts val="1700"/>
                        </a:lnSpc>
                      </a:pPr>
                      <a:r>
                        <a:rPr lang="en-US" sz="1700" b="1" i="0" u="none" strike="noStrike" dirty="0">
                          <a:solidFill>
                            <a:srgbClr val="000000"/>
                          </a:solidFill>
                          <a:effectLst/>
                          <a:latin typeface="+mj-lt"/>
                        </a:rPr>
                        <a:t>42%</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700" b="0" i="0" u="none" strike="noStrike">
                          <a:solidFill>
                            <a:srgbClr val="000000"/>
                          </a:solidFill>
                          <a:effectLst/>
                          <a:latin typeface="+mj-lt"/>
                        </a:rPr>
                        <a:t>46%</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700" b="0" i="0" u="none" strike="noStrike">
                          <a:solidFill>
                            <a:srgbClr val="000000"/>
                          </a:solidFill>
                          <a:effectLst/>
                          <a:latin typeface="+mj-lt"/>
                        </a:rPr>
                        <a:t>37%</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35%</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37%</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47%</a:t>
                      </a:r>
                    </a:p>
                  </a:txBody>
                  <a:tcPr marL="4763" marR="4763" marT="4763" marB="0" anchor="ctr"/>
                </a:tc>
                <a:extLst>
                  <a:ext uri="{0D108BD9-81ED-4DB2-BD59-A6C34878D82A}">
                    <a16:rowId xmlns:a16="http://schemas.microsoft.com/office/drawing/2014/main" val="3199046777"/>
                  </a:ext>
                </a:extLst>
              </a:tr>
              <a:tr h="82712">
                <a:tc>
                  <a:txBody>
                    <a:bodyPr/>
                    <a:lstStyle/>
                    <a:p>
                      <a:pPr algn="ctr" fontAlgn="b">
                        <a:lnSpc>
                          <a:spcPts val="1700"/>
                        </a:lnSpc>
                      </a:pPr>
                      <a:r>
                        <a:rPr lang="en-US" sz="1700" b="0" i="0" u="none" strike="noStrike">
                          <a:solidFill>
                            <a:srgbClr val="000000"/>
                          </a:solidFill>
                          <a:effectLst/>
                          <a:latin typeface="+mj-lt"/>
                        </a:rPr>
                        <a:t>Faith leaders</a:t>
                      </a:r>
                    </a:p>
                  </a:txBody>
                  <a:tcPr marL="4763" marR="4763" marT="4763" marB="0" anchor="ctr"/>
                </a:tc>
                <a:tc>
                  <a:txBody>
                    <a:bodyPr/>
                    <a:lstStyle/>
                    <a:p>
                      <a:pPr algn="ctr" fontAlgn="ctr">
                        <a:lnSpc>
                          <a:spcPts val="1700"/>
                        </a:lnSpc>
                      </a:pPr>
                      <a:r>
                        <a:rPr lang="en-US" sz="1700" b="1" i="0" u="none" strike="noStrike" dirty="0">
                          <a:solidFill>
                            <a:srgbClr val="000000"/>
                          </a:solidFill>
                          <a:effectLst/>
                          <a:latin typeface="+mj-lt"/>
                        </a:rPr>
                        <a:t>40%</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700" b="0" i="0" u="none" strike="noStrike">
                          <a:solidFill>
                            <a:srgbClr val="000000"/>
                          </a:solidFill>
                          <a:effectLst/>
                          <a:latin typeface="+mj-lt"/>
                        </a:rPr>
                        <a:t>34%</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700" b="0" i="0" u="none" strike="noStrike">
                          <a:solidFill>
                            <a:srgbClr val="000000"/>
                          </a:solidFill>
                          <a:effectLst/>
                          <a:latin typeface="+mj-lt"/>
                        </a:rPr>
                        <a:t>48%</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37%</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45%</a:t>
                      </a:r>
                    </a:p>
                  </a:txBody>
                  <a:tcPr marL="4763" marR="4763" marT="4763" marB="0" anchor="ctr"/>
                </a:tc>
                <a:tc>
                  <a:txBody>
                    <a:bodyPr/>
                    <a:lstStyle/>
                    <a:p>
                      <a:pPr algn="ctr" fontAlgn="ctr">
                        <a:lnSpc>
                          <a:spcPts val="1700"/>
                        </a:lnSpc>
                      </a:pPr>
                      <a:r>
                        <a:rPr lang="en-US" sz="1700" b="0" i="0" u="none" strike="noStrike" dirty="0">
                          <a:solidFill>
                            <a:srgbClr val="000000"/>
                          </a:solidFill>
                          <a:effectLst/>
                          <a:latin typeface="+mj-lt"/>
                        </a:rPr>
                        <a:t>34%</a:t>
                      </a:r>
                    </a:p>
                  </a:txBody>
                  <a:tcPr marL="4763" marR="4763" marT="4763" marB="0" anchor="ctr"/>
                </a:tc>
                <a:extLst>
                  <a:ext uri="{0D108BD9-81ED-4DB2-BD59-A6C34878D82A}">
                    <a16:rowId xmlns:a16="http://schemas.microsoft.com/office/drawing/2014/main" val="3662285353"/>
                  </a:ext>
                </a:extLst>
              </a:tr>
              <a:tr h="82712">
                <a:tc>
                  <a:txBody>
                    <a:bodyPr/>
                    <a:lstStyle/>
                    <a:p>
                      <a:pPr algn="ctr" fontAlgn="b">
                        <a:lnSpc>
                          <a:spcPts val="1700"/>
                        </a:lnSpc>
                      </a:pPr>
                      <a:r>
                        <a:rPr lang="en-US" sz="1700" b="0" i="0" u="none" strike="noStrike">
                          <a:solidFill>
                            <a:srgbClr val="000000"/>
                          </a:solidFill>
                          <a:effectLst/>
                          <a:latin typeface="+mj-lt"/>
                        </a:rPr>
                        <a:t>Your local chamber of commerce</a:t>
                      </a:r>
                    </a:p>
                  </a:txBody>
                  <a:tcPr marL="4763" marR="4763" marT="4763" marB="0" anchor="ctr"/>
                </a:tc>
                <a:tc>
                  <a:txBody>
                    <a:bodyPr/>
                    <a:lstStyle/>
                    <a:p>
                      <a:pPr algn="ctr" fontAlgn="ctr">
                        <a:lnSpc>
                          <a:spcPts val="1700"/>
                        </a:lnSpc>
                      </a:pPr>
                      <a:r>
                        <a:rPr lang="en-US" sz="1700" b="1" i="0" u="none" strike="noStrike">
                          <a:solidFill>
                            <a:srgbClr val="000000"/>
                          </a:solidFill>
                          <a:effectLst/>
                          <a:latin typeface="+mj-lt"/>
                        </a:rPr>
                        <a:t>36%</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700" b="0" i="0" u="none" strike="noStrike">
                          <a:solidFill>
                            <a:srgbClr val="000000"/>
                          </a:solidFill>
                          <a:effectLst/>
                          <a:latin typeface="+mj-lt"/>
                        </a:rPr>
                        <a:t>40%</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700" b="0" i="0" u="none" strike="noStrike">
                          <a:solidFill>
                            <a:srgbClr val="000000"/>
                          </a:solidFill>
                          <a:effectLst/>
                          <a:latin typeface="+mj-lt"/>
                        </a:rPr>
                        <a:t>31%</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39%</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36%</a:t>
                      </a:r>
                    </a:p>
                  </a:txBody>
                  <a:tcPr marL="4763" marR="4763" marT="4763" marB="0" anchor="ctr"/>
                </a:tc>
                <a:tc>
                  <a:txBody>
                    <a:bodyPr/>
                    <a:lstStyle/>
                    <a:p>
                      <a:pPr algn="ctr" fontAlgn="ctr">
                        <a:lnSpc>
                          <a:spcPts val="1700"/>
                        </a:lnSpc>
                      </a:pPr>
                      <a:r>
                        <a:rPr lang="en-US" sz="1700" b="0" i="0" u="none" strike="noStrike" dirty="0">
                          <a:solidFill>
                            <a:srgbClr val="000000"/>
                          </a:solidFill>
                          <a:effectLst/>
                          <a:latin typeface="+mj-lt"/>
                        </a:rPr>
                        <a:t>28%</a:t>
                      </a:r>
                    </a:p>
                  </a:txBody>
                  <a:tcPr marL="4763" marR="4763" marT="4763" marB="0" anchor="ctr"/>
                </a:tc>
                <a:extLst>
                  <a:ext uri="{0D108BD9-81ED-4DB2-BD59-A6C34878D82A}">
                    <a16:rowId xmlns:a16="http://schemas.microsoft.com/office/drawing/2014/main" val="630459180"/>
                  </a:ext>
                </a:extLst>
              </a:tr>
              <a:tr h="82712">
                <a:tc>
                  <a:txBody>
                    <a:bodyPr/>
                    <a:lstStyle/>
                    <a:p>
                      <a:pPr algn="ctr" fontAlgn="b">
                        <a:lnSpc>
                          <a:spcPts val="1700"/>
                        </a:lnSpc>
                      </a:pPr>
                      <a:r>
                        <a:rPr lang="en-US" sz="1700" b="0" i="0" u="none" strike="noStrike">
                          <a:solidFill>
                            <a:srgbClr val="000000"/>
                          </a:solidFill>
                          <a:effectLst/>
                          <a:latin typeface="+mj-lt"/>
                        </a:rPr>
                        <a:t>Your county supervisor</a:t>
                      </a:r>
                    </a:p>
                  </a:txBody>
                  <a:tcPr marL="4763" marR="4763" marT="4763" marB="0" anchor="ctr"/>
                </a:tc>
                <a:tc>
                  <a:txBody>
                    <a:bodyPr/>
                    <a:lstStyle/>
                    <a:p>
                      <a:pPr algn="ctr" fontAlgn="ctr">
                        <a:lnSpc>
                          <a:spcPts val="1700"/>
                        </a:lnSpc>
                      </a:pPr>
                      <a:r>
                        <a:rPr lang="en-US" sz="1700" b="1" i="0" u="none" strike="noStrike" dirty="0">
                          <a:solidFill>
                            <a:srgbClr val="000000"/>
                          </a:solidFill>
                          <a:effectLst/>
                          <a:latin typeface="+mj-lt"/>
                        </a:rPr>
                        <a:t>30%</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700" b="0" i="0" u="none" strike="noStrike" dirty="0">
                          <a:solidFill>
                            <a:srgbClr val="000000"/>
                          </a:solidFill>
                          <a:effectLst/>
                          <a:latin typeface="+mj-lt"/>
                        </a:rPr>
                        <a:t>28%</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700" b="0" i="0" u="none" strike="noStrike">
                          <a:solidFill>
                            <a:srgbClr val="000000"/>
                          </a:solidFill>
                          <a:effectLst/>
                          <a:latin typeface="+mj-lt"/>
                        </a:rPr>
                        <a:t>24%</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19%</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27%</a:t>
                      </a:r>
                    </a:p>
                  </a:txBody>
                  <a:tcPr marL="4763" marR="4763" marT="4763" marB="0" anchor="ctr"/>
                </a:tc>
                <a:tc>
                  <a:txBody>
                    <a:bodyPr/>
                    <a:lstStyle/>
                    <a:p>
                      <a:pPr algn="ctr" fontAlgn="ctr">
                        <a:lnSpc>
                          <a:spcPts val="1700"/>
                        </a:lnSpc>
                      </a:pPr>
                      <a:r>
                        <a:rPr lang="en-US" sz="1700" b="0" i="0" u="none" strike="noStrike" dirty="0">
                          <a:solidFill>
                            <a:srgbClr val="000000"/>
                          </a:solidFill>
                          <a:effectLst/>
                          <a:latin typeface="+mj-lt"/>
                        </a:rPr>
                        <a:t>45%</a:t>
                      </a:r>
                    </a:p>
                  </a:txBody>
                  <a:tcPr marL="4763" marR="4763" marT="4763" marB="0" anchor="ctr"/>
                </a:tc>
                <a:extLst>
                  <a:ext uri="{0D108BD9-81ED-4DB2-BD59-A6C34878D82A}">
                    <a16:rowId xmlns:a16="http://schemas.microsoft.com/office/drawing/2014/main" val="1448054582"/>
                  </a:ext>
                </a:extLst>
              </a:tr>
            </a:tbl>
          </a:graphicData>
        </a:graphic>
      </p:graphicFrame>
      <p:sp>
        <p:nvSpPr>
          <p:cNvPr id="5" name="TextBox 4">
            <a:extLst>
              <a:ext uri="{FF2B5EF4-FFF2-40B4-BE49-F238E27FC236}">
                <a16:creationId xmlns:a16="http://schemas.microsoft.com/office/drawing/2014/main" id="{BF4C6BD1-BAC9-4DCF-A721-FBB060FD618A}"/>
              </a:ext>
            </a:extLst>
          </p:cNvPr>
          <p:cNvSpPr txBox="1"/>
          <p:nvPr/>
        </p:nvSpPr>
        <p:spPr>
          <a:xfrm>
            <a:off x="3" y="774988"/>
            <a:ext cx="9128760" cy="338554"/>
          </a:xfrm>
          <a:prstGeom prst="rect">
            <a:avLst/>
          </a:prstGeom>
          <a:noFill/>
        </p:spPr>
        <p:txBody>
          <a:bodyPr wrap="square" rtlCol="0">
            <a:spAutoFit/>
          </a:bodyPr>
          <a:lstStyle/>
          <a:p>
            <a:pPr algn="ctr"/>
            <a:r>
              <a:rPr lang="en-US" sz="1600" i="1" dirty="0"/>
              <a:t>Total Trust</a:t>
            </a:r>
          </a:p>
        </p:txBody>
      </p:sp>
      <p:sp>
        <p:nvSpPr>
          <p:cNvPr id="7" name="Title 6">
            <a:extLst>
              <a:ext uri="{FF2B5EF4-FFF2-40B4-BE49-F238E27FC236}">
                <a16:creationId xmlns:a16="http://schemas.microsoft.com/office/drawing/2014/main" id="{6815516A-807E-6348-0BCD-4016A81CBD42}"/>
              </a:ext>
            </a:extLst>
          </p:cNvPr>
          <p:cNvSpPr>
            <a:spLocks noGrp="1"/>
          </p:cNvSpPr>
          <p:nvPr>
            <p:ph type="title"/>
          </p:nvPr>
        </p:nvSpPr>
        <p:spPr>
          <a:xfrm>
            <a:off x="0" y="184277"/>
            <a:ext cx="9144000" cy="675381"/>
          </a:xfrm>
        </p:spPr>
        <p:txBody>
          <a:bodyPr/>
          <a:lstStyle/>
          <a:p>
            <a:r>
              <a:rPr lang="en-US" dirty="0"/>
              <a:t>Regional Breakouts for Messenger Credibility</a:t>
            </a:r>
          </a:p>
        </p:txBody>
      </p:sp>
    </p:spTree>
    <p:extLst>
      <p:ext uri="{BB962C8B-B14F-4D97-AF65-F5344CB8AC3E}">
        <p14:creationId xmlns:p14="http://schemas.microsoft.com/office/powerpoint/2010/main" val="42392539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A7EE8BA-6626-4705-973D-E9D63A4C7BF8}"/>
              </a:ext>
            </a:extLst>
          </p:cNvPr>
          <p:cNvSpPr>
            <a:spLocks noGrp="1"/>
          </p:cNvSpPr>
          <p:nvPr>
            <p:ph type="body" sz="quarter" idx="10"/>
          </p:nvPr>
        </p:nvSpPr>
        <p:spPr/>
        <p:txBody>
          <a:bodyPr/>
          <a:lstStyle/>
          <a:p>
            <a:r>
              <a:rPr lang="en-US" dirty="0"/>
              <a:t>Q16. </a:t>
            </a:r>
            <a:r>
              <a:rPr lang="en-US" sz="1000" i="1" dirty="0">
                <a:effectLst/>
                <a:latin typeface="+mj-lt"/>
                <a:ea typeface="Times New Roman" panose="02020603050405020304" pitchFamily="18" charset="0"/>
                <a:cs typeface="Times New Roman" panose="02020603050405020304" pitchFamily="18" charset="0"/>
              </a:rPr>
              <a:t>I am going to read you a list of people and organizations that may provide information about this proposal to provide funding for children and youth. Please tell me if you would generally trust that person’s or organization’s opinion on this topic, or if you would be suspicious of it. </a:t>
            </a:r>
            <a:r>
              <a:rPr lang="en-US" dirty="0"/>
              <a:t>Split Sample</a:t>
            </a:r>
          </a:p>
        </p:txBody>
      </p:sp>
      <p:graphicFrame>
        <p:nvGraphicFramePr>
          <p:cNvPr id="4" name="Table 4">
            <a:extLst>
              <a:ext uri="{FF2B5EF4-FFF2-40B4-BE49-F238E27FC236}">
                <a16:creationId xmlns:a16="http://schemas.microsoft.com/office/drawing/2014/main" id="{3AED89E7-B8F9-4D95-94ED-0CDCFA6D6884}"/>
              </a:ext>
            </a:extLst>
          </p:cNvPr>
          <p:cNvGraphicFramePr>
            <a:graphicFrameLocks noGrp="1"/>
          </p:cNvGraphicFramePr>
          <p:nvPr>
            <p:extLst>
              <p:ext uri="{D42A27DB-BD31-4B8C-83A1-F6EECF244321}">
                <p14:modId xmlns:p14="http://schemas.microsoft.com/office/powerpoint/2010/main" val="2265266091"/>
              </p:ext>
            </p:extLst>
          </p:nvPr>
        </p:nvGraphicFramePr>
        <p:xfrm>
          <a:off x="137160" y="1093890"/>
          <a:ext cx="8869680" cy="5202127"/>
        </p:xfrm>
        <a:graphic>
          <a:graphicData uri="http://schemas.openxmlformats.org/drawingml/2006/table">
            <a:tbl>
              <a:tblPr firstRow="1" bandRow="1">
                <a:tableStyleId>{93296810-A885-4BE3-A3E7-6D5BEEA58F35}</a:tableStyleId>
              </a:tblPr>
              <a:tblGrid>
                <a:gridCol w="4389120">
                  <a:extLst>
                    <a:ext uri="{9D8B030D-6E8A-4147-A177-3AD203B41FA5}">
                      <a16:colId xmlns:a16="http://schemas.microsoft.com/office/drawing/2014/main" val="2563863929"/>
                    </a:ext>
                  </a:extLst>
                </a:gridCol>
                <a:gridCol w="822960">
                  <a:extLst>
                    <a:ext uri="{9D8B030D-6E8A-4147-A177-3AD203B41FA5}">
                      <a16:colId xmlns:a16="http://schemas.microsoft.com/office/drawing/2014/main" val="1099831682"/>
                    </a:ext>
                  </a:extLst>
                </a:gridCol>
                <a:gridCol w="1280160">
                  <a:extLst>
                    <a:ext uri="{9D8B030D-6E8A-4147-A177-3AD203B41FA5}">
                      <a16:colId xmlns:a16="http://schemas.microsoft.com/office/drawing/2014/main" val="2950452391"/>
                    </a:ext>
                  </a:extLst>
                </a:gridCol>
                <a:gridCol w="731520">
                  <a:extLst>
                    <a:ext uri="{9D8B030D-6E8A-4147-A177-3AD203B41FA5}">
                      <a16:colId xmlns:a16="http://schemas.microsoft.com/office/drawing/2014/main" val="4141256744"/>
                    </a:ext>
                  </a:extLst>
                </a:gridCol>
                <a:gridCol w="822960">
                  <a:extLst>
                    <a:ext uri="{9D8B030D-6E8A-4147-A177-3AD203B41FA5}">
                      <a16:colId xmlns:a16="http://schemas.microsoft.com/office/drawing/2014/main" val="2039771942"/>
                    </a:ext>
                  </a:extLst>
                </a:gridCol>
                <a:gridCol w="822960">
                  <a:extLst>
                    <a:ext uri="{9D8B030D-6E8A-4147-A177-3AD203B41FA5}">
                      <a16:colId xmlns:a16="http://schemas.microsoft.com/office/drawing/2014/main" val="3224408727"/>
                    </a:ext>
                  </a:extLst>
                </a:gridCol>
              </a:tblGrid>
              <a:tr h="282309">
                <a:tc rowSpan="2">
                  <a:txBody>
                    <a:bodyPr/>
                    <a:lstStyle/>
                    <a:p>
                      <a:pPr algn="ctr">
                        <a:lnSpc>
                          <a:spcPts val="1600"/>
                        </a:lnSpc>
                      </a:pPr>
                      <a:r>
                        <a:rPr lang="en-US" sz="1700" b="1" kern="1200" dirty="0">
                          <a:solidFill>
                            <a:schemeClr val="bg1"/>
                          </a:solidFill>
                          <a:latin typeface="+mj-lt"/>
                          <a:ea typeface="+mn-ea"/>
                          <a:cs typeface="+mn-cs"/>
                        </a:rPr>
                        <a:t>People/Organization</a:t>
                      </a:r>
                    </a:p>
                  </a:txBody>
                  <a:tcPr anchor="ctr">
                    <a:solidFill>
                      <a:schemeClr val="accent1"/>
                    </a:solidFill>
                  </a:tcPr>
                </a:tc>
                <a:tc rowSpan="2">
                  <a:txBody>
                    <a:bodyPr/>
                    <a:lstStyle/>
                    <a:p>
                      <a:pPr algn="ctr">
                        <a:lnSpc>
                          <a:spcPts val="1600"/>
                        </a:lnSpc>
                      </a:pPr>
                      <a:r>
                        <a:rPr lang="en-US" sz="1700" dirty="0">
                          <a:solidFill>
                            <a:schemeClr val="bg1"/>
                          </a:solidFill>
                          <a:latin typeface="+mj-lt"/>
                        </a:rPr>
                        <a:t>All </a:t>
                      </a:r>
                      <a:br>
                        <a:rPr lang="en-US" sz="1700" dirty="0">
                          <a:solidFill>
                            <a:schemeClr val="bg1"/>
                          </a:solidFill>
                          <a:latin typeface="+mj-lt"/>
                        </a:rPr>
                      </a:br>
                      <a:r>
                        <a:rPr lang="en-US" sz="1700" dirty="0">
                          <a:solidFill>
                            <a:schemeClr val="bg1"/>
                          </a:solidFill>
                          <a:latin typeface="+mj-lt"/>
                        </a:rPr>
                        <a:t>Voters</a:t>
                      </a:r>
                    </a:p>
                  </a:txBody>
                  <a:tcPr anchor="ctr">
                    <a:lnR w="38100" cap="flat" cmpd="sng" algn="ctr">
                      <a:solidFill>
                        <a:schemeClr val="accent3"/>
                      </a:solidFill>
                      <a:prstDash val="solid"/>
                      <a:round/>
                      <a:headEnd type="none" w="med" len="med"/>
                      <a:tailEnd type="none" w="med" len="med"/>
                    </a:lnR>
                    <a:solidFill>
                      <a:schemeClr val="accent1"/>
                    </a:solidFill>
                  </a:tcPr>
                </a:tc>
                <a:tc gridSpan="4">
                  <a:txBody>
                    <a:bodyPr/>
                    <a:lstStyle/>
                    <a:p>
                      <a:pPr algn="ctr">
                        <a:lnSpc>
                          <a:spcPts val="1700"/>
                        </a:lnSpc>
                      </a:pPr>
                      <a:r>
                        <a:rPr lang="en-US" sz="1700" b="1" kern="1200" dirty="0">
                          <a:solidFill>
                            <a:schemeClr val="bg1"/>
                          </a:solidFill>
                          <a:latin typeface="+mj-lt"/>
                          <a:ea typeface="+mn-ea"/>
                          <a:cs typeface="+mn-cs"/>
                        </a:rPr>
                        <a:t>Region </a:t>
                      </a:r>
                      <a:r>
                        <a:rPr lang="en-US" sz="1700" b="1" i="1" kern="1200" dirty="0">
                          <a:solidFill>
                            <a:schemeClr val="bg1"/>
                          </a:solidFill>
                          <a:latin typeface="+mj-lt"/>
                          <a:ea typeface="+mn-ea"/>
                          <a:cs typeface="+mn-cs"/>
                        </a:rPr>
                        <a:t>(Continued)</a:t>
                      </a:r>
                      <a:endParaRPr lang="en-US" sz="1700" b="1" kern="1200" dirty="0">
                        <a:solidFill>
                          <a:schemeClr val="bg1"/>
                        </a:solidFill>
                        <a:latin typeface="+mj-lt"/>
                        <a:ea typeface="+mn-ea"/>
                        <a:cs typeface="+mn-cs"/>
                      </a:endParaRPr>
                    </a:p>
                  </a:txBody>
                  <a:tcPr marT="0" marB="0" anchor="ctr">
                    <a:lnL w="381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90792292"/>
                  </a:ext>
                </a:extLst>
              </a:tr>
              <a:tr h="632254">
                <a:tc vMerge="1">
                  <a:txBody>
                    <a:bodyPr/>
                    <a:lstStyle/>
                    <a:p>
                      <a:endParaRPr lang="en-US" dirty="0"/>
                    </a:p>
                  </a:txBody>
                  <a:tcPr>
                    <a:solidFill>
                      <a:schemeClr val="accent1"/>
                    </a:solidFill>
                  </a:tcPr>
                </a:tc>
                <a:tc vMerge="1">
                  <a:txBody>
                    <a:bodyPr/>
                    <a:lstStyle/>
                    <a:p>
                      <a:endParaRPr lang="en-US" dirty="0"/>
                    </a:p>
                  </a:txBody>
                  <a:tcPr>
                    <a:solidFill>
                      <a:schemeClr val="accent1"/>
                    </a:solidFill>
                  </a:tcPr>
                </a:tc>
                <a:tc>
                  <a:txBody>
                    <a:bodyPr/>
                    <a:lstStyle/>
                    <a:p>
                      <a:pPr algn="ctr" fontAlgn="b">
                        <a:lnSpc>
                          <a:spcPts val="1600"/>
                        </a:lnSpc>
                      </a:pPr>
                      <a:r>
                        <a:rPr lang="en-US" sz="1700" b="1" i="0" u="none" strike="noStrike" dirty="0">
                          <a:solidFill>
                            <a:srgbClr val="000000"/>
                          </a:solidFill>
                          <a:effectLst/>
                          <a:latin typeface="+mj-lt"/>
                        </a:rPr>
                        <a:t>Sacramento/</a:t>
                      </a:r>
                      <a:br>
                        <a:rPr lang="en-US" sz="1700" b="1" i="0" u="none" strike="noStrike" dirty="0">
                          <a:solidFill>
                            <a:srgbClr val="000000"/>
                          </a:solidFill>
                          <a:effectLst/>
                          <a:latin typeface="+mj-lt"/>
                        </a:rPr>
                      </a:br>
                      <a:r>
                        <a:rPr lang="en-US" sz="1700" b="1" i="0" u="none" strike="noStrike" dirty="0">
                          <a:solidFill>
                            <a:srgbClr val="000000"/>
                          </a:solidFill>
                          <a:effectLst/>
                          <a:latin typeface="+mj-lt"/>
                        </a:rPr>
                        <a:t>Rural North</a:t>
                      </a:r>
                    </a:p>
                  </a:txBody>
                  <a:tcPr marL="4763" marR="4763" marT="4763" marB="0" anchor="ctr">
                    <a:lnL w="381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ts val="1600"/>
                        </a:lnSpc>
                      </a:pPr>
                      <a:r>
                        <a:rPr lang="en-US" sz="1700" b="1" i="0" u="none" strike="noStrike" dirty="0">
                          <a:solidFill>
                            <a:srgbClr val="000000"/>
                          </a:solidFill>
                          <a:effectLst/>
                          <a:latin typeface="+mj-lt"/>
                        </a:rPr>
                        <a:t>Kern </a:t>
                      </a:r>
                      <a:br>
                        <a:rPr lang="en-US" sz="1700" b="1" i="0" u="none" strike="noStrike" dirty="0">
                          <a:solidFill>
                            <a:srgbClr val="000000"/>
                          </a:solidFill>
                          <a:effectLst/>
                          <a:latin typeface="+mj-lt"/>
                        </a:rPr>
                      </a:br>
                      <a:r>
                        <a:rPr lang="en-US" sz="1700" b="1" i="0" u="none" strike="noStrike" dirty="0">
                          <a:solidFill>
                            <a:srgbClr val="000000"/>
                          </a:solidFill>
                          <a:effectLst/>
                          <a:latin typeface="+mj-lt"/>
                        </a:rPr>
                        <a:t>County</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ts val="1600"/>
                        </a:lnSpc>
                      </a:pPr>
                      <a:r>
                        <a:rPr lang="en-US" sz="1700" b="1" i="0" u="none" strike="noStrike" dirty="0">
                          <a:solidFill>
                            <a:srgbClr val="000000"/>
                          </a:solidFill>
                          <a:effectLst/>
                          <a:latin typeface="+mj-lt"/>
                        </a:rPr>
                        <a:t>Central Coast</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ts val="1600"/>
                        </a:lnSpc>
                      </a:pPr>
                      <a:r>
                        <a:rPr lang="en-US" sz="1700" b="1" i="0" u="none" strike="noStrike" dirty="0">
                          <a:solidFill>
                            <a:srgbClr val="000000"/>
                          </a:solidFill>
                          <a:effectLst/>
                          <a:latin typeface="+mj-lt"/>
                        </a:rPr>
                        <a:t>Central Valley</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792830917"/>
                  </a:ext>
                </a:extLst>
              </a:tr>
              <a:tr h="238198">
                <a:tc>
                  <a:txBody>
                    <a:bodyPr/>
                    <a:lstStyle/>
                    <a:p>
                      <a:pPr algn="ctr" fontAlgn="b">
                        <a:lnSpc>
                          <a:spcPts val="1700"/>
                        </a:lnSpc>
                      </a:pPr>
                      <a:r>
                        <a:rPr lang="en-US" sz="1700" b="0" i="0" u="none" strike="noStrike" dirty="0">
                          <a:solidFill>
                            <a:srgbClr val="000000"/>
                          </a:solidFill>
                          <a:effectLst/>
                          <a:latin typeface="+mj-lt"/>
                        </a:rPr>
                        <a:t>Pediatricians</a:t>
                      </a:r>
                    </a:p>
                  </a:txBody>
                  <a:tcPr marL="4763" marR="4763" marT="4763" marB="0" anchor="ctr"/>
                </a:tc>
                <a:tc>
                  <a:txBody>
                    <a:bodyPr/>
                    <a:lstStyle/>
                    <a:p>
                      <a:pPr algn="ctr" fontAlgn="ctr">
                        <a:lnSpc>
                          <a:spcPts val="1700"/>
                        </a:lnSpc>
                      </a:pPr>
                      <a:r>
                        <a:rPr lang="en-US" sz="1700" b="1" i="0" u="none" strike="noStrike" dirty="0">
                          <a:solidFill>
                            <a:srgbClr val="000000"/>
                          </a:solidFill>
                          <a:effectLst/>
                          <a:latin typeface="+mj-lt"/>
                          <a:ea typeface="Arial" panose="020B0604020202020204" pitchFamily="34" charset="0"/>
                        </a:rPr>
                        <a:t>74%</a:t>
                      </a:r>
                      <a:endParaRPr lang="en-US" sz="1700" b="1" i="0" u="none" strike="noStrike" dirty="0">
                        <a:solidFill>
                          <a:srgbClr val="000000"/>
                        </a:solidFill>
                        <a:effectLst/>
                        <a:latin typeface="+mj-lt"/>
                      </a:endParaRP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700" b="0" i="0" u="none" strike="noStrike" dirty="0">
                          <a:solidFill>
                            <a:srgbClr val="000000"/>
                          </a:solidFill>
                          <a:effectLst/>
                          <a:latin typeface="+mj-lt"/>
                          <a:ea typeface="Arial" panose="020B0604020202020204" pitchFamily="34" charset="0"/>
                        </a:rPr>
                        <a:t>71%</a:t>
                      </a:r>
                      <a:endParaRPr lang="en-US" sz="1700" b="0" i="0" u="none" strike="noStrike" dirty="0">
                        <a:solidFill>
                          <a:srgbClr val="000000"/>
                        </a:solidFill>
                        <a:effectLst/>
                        <a:latin typeface="+mj-lt"/>
                      </a:endParaRPr>
                    </a:p>
                  </a:txBody>
                  <a:tcPr marL="4763" marR="4763" marT="4763" marB="0" anchor="ctr">
                    <a:lnL w="38100" cap="flat" cmpd="sng" algn="ctr">
                      <a:solidFill>
                        <a:schemeClr val="accent3"/>
                      </a:solidFill>
                      <a:prstDash val="solid"/>
                      <a:round/>
                      <a:headEnd type="none" w="med" len="med"/>
                      <a:tailEnd type="none" w="med" len="med"/>
                    </a:lnL>
                    <a:lnT w="38100" cap="flat" cmpd="sng" algn="ctr">
                      <a:solidFill>
                        <a:schemeClr val="accent3"/>
                      </a:solidFill>
                      <a:prstDash val="solid"/>
                      <a:round/>
                      <a:headEnd type="none" w="med" len="med"/>
                      <a:tailEnd type="none" w="med" len="med"/>
                    </a:lnT>
                  </a:tcPr>
                </a:tc>
                <a:tc>
                  <a:txBody>
                    <a:bodyPr/>
                    <a:lstStyle/>
                    <a:p>
                      <a:pPr algn="ctr" fontAlgn="ctr">
                        <a:lnSpc>
                          <a:spcPts val="1700"/>
                        </a:lnSpc>
                      </a:pPr>
                      <a:r>
                        <a:rPr lang="en-US" sz="1700" b="0" i="0" u="none" strike="noStrike">
                          <a:solidFill>
                            <a:srgbClr val="000000"/>
                          </a:solidFill>
                          <a:effectLst/>
                          <a:latin typeface="+mj-lt"/>
                          <a:ea typeface="Arial" panose="020B0604020202020204" pitchFamily="34" charset="0"/>
                        </a:rPr>
                        <a:t>77%</a:t>
                      </a:r>
                      <a:endParaRPr lang="en-US" sz="17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ctr">
                        <a:lnSpc>
                          <a:spcPts val="1700"/>
                        </a:lnSpc>
                      </a:pPr>
                      <a:r>
                        <a:rPr lang="en-US" sz="1700" b="0" i="0" u="none" strike="noStrike">
                          <a:solidFill>
                            <a:srgbClr val="000000"/>
                          </a:solidFill>
                          <a:effectLst/>
                          <a:latin typeface="+mj-lt"/>
                          <a:ea typeface="Arial" panose="020B0604020202020204" pitchFamily="34" charset="0"/>
                        </a:rPr>
                        <a:t>76%</a:t>
                      </a:r>
                      <a:endParaRPr lang="en-US" sz="17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ctr">
                        <a:lnSpc>
                          <a:spcPts val="1700"/>
                        </a:lnSpc>
                      </a:pPr>
                      <a:r>
                        <a:rPr lang="en-US" sz="1700" b="0" i="0" u="none" strike="noStrike">
                          <a:solidFill>
                            <a:srgbClr val="000000"/>
                          </a:solidFill>
                          <a:effectLst/>
                          <a:latin typeface="+mj-lt"/>
                          <a:ea typeface="Arial" panose="020B0604020202020204" pitchFamily="34" charset="0"/>
                        </a:rPr>
                        <a:t>73%</a:t>
                      </a:r>
                      <a:endParaRPr lang="en-US" sz="17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1963344676"/>
                  </a:ext>
                </a:extLst>
              </a:tr>
              <a:tr h="238198">
                <a:tc>
                  <a:txBody>
                    <a:bodyPr/>
                    <a:lstStyle/>
                    <a:p>
                      <a:pPr algn="ctr" fontAlgn="b">
                        <a:lnSpc>
                          <a:spcPts val="1700"/>
                        </a:lnSpc>
                      </a:pPr>
                      <a:r>
                        <a:rPr lang="en-US" sz="1700" b="0" i="0" u="none" strike="noStrike">
                          <a:solidFill>
                            <a:srgbClr val="000000"/>
                          </a:solidFill>
                          <a:effectLst/>
                          <a:latin typeface="+mj-lt"/>
                        </a:rPr>
                        <a:t>Teachers</a:t>
                      </a:r>
                    </a:p>
                  </a:txBody>
                  <a:tcPr marL="4763" marR="4763" marT="4763" marB="0" anchor="ctr"/>
                </a:tc>
                <a:tc>
                  <a:txBody>
                    <a:bodyPr/>
                    <a:lstStyle/>
                    <a:p>
                      <a:pPr algn="ctr" fontAlgn="ctr">
                        <a:lnSpc>
                          <a:spcPts val="1700"/>
                        </a:lnSpc>
                      </a:pPr>
                      <a:r>
                        <a:rPr lang="en-US" sz="1700" b="1" i="0" u="none" strike="noStrike" dirty="0">
                          <a:solidFill>
                            <a:srgbClr val="000000"/>
                          </a:solidFill>
                          <a:effectLst/>
                          <a:latin typeface="+mj-lt"/>
                          <a:ea typeface="Arial" panose="020B0604020202020204" pitchFamily="34" charset="0"/>
                        </a:rPr>
                        <a:t>70%</a:t>
                      </a:r>
                      <a:endParaRPr lang="en-US" sz="1700" b="1" i="0" u="none" strike="noStrike" dirty="0">
                        <a:solidFill>
                          <a:srgbClr val="000000"/>
                        </a:solidFill>
                        <a:effectLst/>
                        <a:latin typeface="+mj-lt"/>
                      </a:endParaRP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700" b="0" i="0" u="none" strike="noStrike">
                          <a:solidFill>
                            <a:srgbClr val="000000"/>
                          </a:solidFill>
                          <a:effectLst/>
                          <a:latin typeface="+mj-lt"/>
                        </a:rPr>
                        <a:t>69%</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700" b="0" i="0" u="none" strike="noStrike">
                          <a:solidFill>
                            <a:srgbClr val="000000"/>
                          </a:solidFill>
                          <a:effectLst/>
                          <a:latin typeface="+mj-lt"/>
                        </a:rPr>
                        <a:t>58%</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73%</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69%</a:t>
                      </a:r>
                    </a:p>
                  </a:txBody>
                  <a:tcPr marL="4763" marR="4763" marT="4763" marB="0" anchor="ctr"/>
                </a:tc>
                <a:extLst>
                  <a:ext uri="{0D108BD9-81ED-4DB2-BD59-A6C34878D82A}">
                    <a16:rowId xmlns:a16="http://schemas.microsoft.com/office/drawing/2014/main" val="3865798814"/>
                  </a:ext>
                </a:extLst>
              </a:tr>
              <a:tr h="238198">
                <a:tc>
                  <a:txBody>
                    <a:bodyPr/>
                    <a:lstStyle/>
                    <a:p>
                      <a:pPr algn="ctr" fontAlgn="b">
                        <a:lnSpc>
                          <a:spcPts val="1700"/>
                        </a:lnSpc>
                      </a:pPr>
                      <a:r>
                        <a:rPr lang="en-US" sz="1700" b="0" i="0" u="none" strike="noStrike">
                          <a:solidFill>
                            <a:srgbClr val="000000"/>
                          </a:solidFill>
                          <a:effectLst/>
                          <a:latin typeface="+mj-lt"/>
                        </a:rPr>
                        <a:t>Essential workers</a:t>
                      </a:r>
                    </a:p>
                  </a:txBody>
                  <a:tcPr marL="4763" marR="4763" marT="4763" marB="0" anchor="ctr"/>
                </a:tc>
                <a:tc>
                  <a:txBody>
                    <a:bodyPr/>
                    <a:lstStyle/>
                    <a:p>
                      <a:pPr algn="ctr" fontAlgn="ctr">
                        <a:lnSpc>
                          <a:spcPts val="1700"/>
                        </a:lnSpc>
                      </a:pPr>
                      <a:r>
                        <a:rPr lang="en-US" sz="1700" b="1" i="0" u="none" strike="noStrike">
                          <a:solidFill>
                            <a:srgbClr val="000000"/>
                          </a:solidFill>
                          <a:effectLst/>
                          <a:latin typeface="+mj-lt"/>
                        </a:rPr>
                        <a:t>70%</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700" b="0" i="0" u="none" strike="noStrike">
                          <a:solidFill>
                            <a:srgbClr val="000000"/>
                          </a:solidFill>
                          <a:effectLst/>
                          <a:latin typeface="+mj-lt"/>
                        </a:rPr>
                        <a:t>75%</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700" b="0" i="0" u="none" strike="noStrike">
                          <a:solidFill>
                            <a:srgbClr val="000000"/>
                          </a:solidFill>
                          <a:effectLst/>
                          <a:latin typeface="+mj-lt"/>
                        </a:rPr>
                        <a:t>66%</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63%</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73%</a:t>
                      </a:r>
                    </a:p>
                  </a:txBody>
                  <a:tcPr marL="4763" marR="4763" marT="4763" marB="0" anchor="ctr"/>
                </a:tc>
                <a:extLst>
                  <a:ext uri="{0D108BD9-81ED-4DB2-BD59-A6C34878D82A}">
                    <a16:rowId xmlns:a16="http://schemas.microsoft.com/office/drawing/2014/main" val="428013227"/>
                  </a:ext>
                </a:extLst>
              </a:tr>
              <a:tr h="238198">
                <a:tc>
                  <a:txBody>
                    <a:bodyPr/>
                    <a:lstStyle/>
                    <a:p>
                      <a:pPr algn="ctr" fontAlgn="b">
                        <a:lnSpc>
                          <a:spcPts val="1700"/>
                        </a:lnSpc>
                      </a:pPr>
                      <a:r>
                        <a:rPr lang="en-US" sz="1700" b="0" i="0" u="none" strike="noStrike" dirty="0">
                          <a:solidFill>
                            <a:srgbClr val="000000"/>
                          </a:solidFill>
                          <a:effectLst/>
                          <a:latin typeface="+mj-lt"/>
                        </a:rPr>
                        <a:t>Small local businesses</a:t>
                      </a:r>
                    </a:p>
                  </a:txBody>
                  <a:tcPr marL="4763" marR="4763" marT="4763" marB="0" anchor="ctr"/>
                </a:tc>
                <a:tc>
                  <a:txBody>
                    <a:bodyPr/>
                    <a:lstStyle/>
                    <a:p>
                      <a:pPr algn="ctr" fontAlgn="ctr">
                        <a:lnSpc>
                          <a:spcPts val="1700"/>
                        </a:lnSpc>
                      </a:pPr>
                      <a:r>
                        <a:rPr lang="en-US" sz="1700" b="1" i="0" u="none" strike="noStrike">
                          <a:solidFill>
                            <a:srgbClr val="000000"/>
                          </a:solidFill>
                          <a:effectLst/>
                          <a:latin typeface="+mj-lt"/>
                        </a:rPr>
                        <a:t>68%</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700" b="0" i="0" u="none" strike="noStrike">
                          <a:solidFill>
                            <a:srgbClr val="000000"/>
                          </a:solidFill>
                          <a:effectLst/>
                          <a:latin typeface="+mj-lt"/>
                        </a:rPr>
                        <a:t>58%</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700" b="0" i="0" u="none" strike="noStrike">
                          <a:solidFill>
                            <a:srgbClr val="000000"/>
                          </a:solidFill>
                          <a:effectLst/>
                          <a:latin typeface="+mj-lt"/>
                        </a:rPr>
                        <a:t>65%</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67%</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52%</a:t>
                      </a:r>
                    </a:p>
                  </a:txBody>
                  <a:tcPr marL="4763" marR="4763" marT="4763" marB="0" anchor="ctr"/>
                </a:tc>
                <a:extLst>
                  <a:ext uri="{0D108BD9-81ED-4DB2-BD59-A6C34878D82A}">
                    <a16:rowId xmlns:a16="http://schemas.microsoft.com/office/drawing/2014/main" val="3193602409"/>
                  </a:ext>
                </a:extLst>
              </a:tr>
              <a:tr h="238198">
                <a:tc>
                  <a:txBody>
                    <a:bodyPr/>
                    <a:lstStyle/>
                    <a:p>
                      <a:pPr algn="ctr" fontAlgn="b">
                        <a:lnSpc>
                          <a:spcPts val="1700"/>
                        </a:lnSpc>
                      </a:pPr>
                      <a:r>
                        <a:rPr lang="en-US" sz="1700" b="0" i="0" u="none" strike="noStrike" dirty="0">
                          <a:solidFill>
                            <a:srgbClr val="000000"/>
                          </a:solidFill>
                          <a:effectLst/>
                          <a:latin typeface="+mj-lt"/>
                        </a:rPr>
                        <a:t>Childcare workers</a:t>
                      </a:r>
                    </a:p>
                  </a:txBody>
                  <a:tcPr marL="4763" marR="4763" marT="4763" marB="0" anchor="ctr"/>
                </a:tc>
                <a:tc>
                  <a:txBody>
                    <a:bodyPr/>
                    <a:lstStyle/>
                    <a:p>
                      <a:pPr algn="ctr" fontAlgn="ctr">
                        <a:lnSpc>
                          <a:spcPts val="1700"/>
                        </a:lnSpc>
                      </a:pPr>
                      <a:r>
                        <a:rPr lang="en-US" sz="1700" b="1" i="0" u="none" strike="noStrike">
                          <a:solidFill>
                            <a:srgbClr val="000000"/>
                          </a:solidFill>
                          <a:effectLst/>
                          <a:latin typeface="+mj-lt"/>
                        </a:rPr>
                        <a:t>66%</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700" b="0" i="0" u="none" strike="noStrike">
                          <a:solidFill>
                            <a:srgbClr val="000000"/>
                          </a:solidFill>
                          <a:effectLst/>
                          <a:latin typeface="+mj-lt"/>
                        </a:rPr>
                        <a:t>70%</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700" b="0" i="0" u="none" strike="noStrike">
                          <a:solidFill>
                            <a:srgbClr val="000000"/>
                          </a:solidFill>
                          <a:effectLst/>
                          <a:latin typeface="+mj-lt"/>
                        </a:rPr>
                        <a:t>59%</a:t>
                      </a:r>
                    </a:p>
                  </a:txBody>
                  <a:tcPr marL="4763" marR="4763" marT="4763" marB="0" anchor="ctr"/>
                </a:tc>
                <a:tc>
                  <a:txBody>
                    <a:bodyPr/>
                    <a:lstStyle/>
                    <a:p>
                      <a:pPr algn="ctr" fontAlgn="ctr">
                        <a:lnSpc>
                          <a:spcPts val="1700"/>
                        </a:lnSpc>
                      </a:pPr>
                      <a:r>
                        <a:rPr lang="en-US" sz="1700" b="0" i="0" u="none" strike="noStrike" dirty="0">
                          <a:solidFill>
                            <a:srgbClr val="000000"/>
                          </a:solidFill>
                          <a:effectLst/>
                          <a:latin typeface="+mj-lt"/>
                        </a:rPr>
                        <a:t>73%</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61%</a:t>
                      </a:r>
                    </a:p>
                  </a:txBody>
                  <a:tcPr marL="4763" marR="4763" marT="4763" marB="0" anchor="ctr"/>
                </a:tc>
                <a:extLst>
                  <a:ext uri="{0D108BD9-81ED-4DB2-BD59-A6C34878D82A}">
                    <a16:rowId xmlns:a16="http://schemas.microsoft.com/office/drawing/2014/main" val="3818193437"/>
                  </a:ext>
                </a:extLst>
              </a:tr>
              <a:tr h="238198">
                <a:tc>
                  <a:txBody>
                    <a:bodyPr/>
                    <a:lstStyle/>
                    <a:p>
                      <a:pPr algn="ctr" fontAlgn="b">
                        <a:lnSpc>
                          <a:spcPts val="1700"/>
                        </a:lnSpc>
                      </a:pPr>
                      <a:r>
                        <a:rPr lang="en-US" sz="1700" b="0" i="0" u="none" strike="noStrike" dirty="0">
                          <a:solidFill>
                            <a:srgbClr val="000000"/>
                          </a:solidFill>
                          <a:effectLst/>
                          <a:latin typeface="+mj-lt"/>
                        </a:rPr>
                        <a:t>Local parents</a:t>
                      </a:r>
                    </a:p>
                  </a:txBody>
                  <a:tcPr marL="4763" marR="4763" marT="4763" marB="0" anchor="ctr"/>
                </a:tc>
                <a:tc>
                  <a:txBody>
                    <a:bodyPr/>
                    <a:lstStyle/>
                    <a:p>
                      <a:pPr algn="ctr" fontAlgn="ctr">
                        <a:lnSpc>
                          <a:spcPts val="1700"/>
                        </a:lnSpc>
                      </a:pPr>
                      <a:r>
                        <a:rPr lang="en-US" sz="1700" b="1" i="0" u="none" strike="noStrike" dirty="0">
                          <a:solidFill>
                            <a:srgbClr val="000000"/>
                          </a:solidFill>
                          <a:effectLst/>
                          <a:latin typeface="+mj-lt"/>
                        </a:rPr>
                        <a:t>66%</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700" b="0" i="0" u="none" strike="noStrike">
                          <a:solidFill>
                            <a:srgbClr val="000000"/>
                          </a:solidFill>
                          <a:effectLst/>
                          <a:latin typeface="+mj-lt"/>
                        </a:rPr>
                        <a:t>63%</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700" b="0" i="0" u="none" strike="noStrike">
                          <a:solidFill>
                            <a:srgbClr val="000000"/>
                          </a:solidFill>
                          <a:effectLst/>
                          <a:latin typeface="+mj-lt"/>
                        </a:rPr>
                        <a:t>64%</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68%</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64%</a:t>
                      </a:r>
                    </a:p>
                  </a:txBody>
                  <a:tcPr marL="4763" marR="4763" marT="4763" marB="0" anchor="ctr"/>
                </a:tc>
                <a:extLst>
                  <a:ext uri="{0D108BD9-81ED-4DB2-BD59-A6C34878D82A}">
                    <a16:rowId xmlns:a16="http://schemas.microsoft.com/office/drawing/2014/main" val="1635706411"/>
                  </a:ext>
                </a:extLst>
              </a:tr>
              <a:tr h="238198">
                <a:tc>
                  <a:txBody>
                    <a:bodyPr/>
                    <a:lstStyle/>
                    <a:p>
                      <a:pPr algn="ctr" fontAlgn="b">
                        <a:lnSpc>
                          <a:spcPts val="1700"/>
                        </a:lnSpc>
                      </a:pPr>
                      <a:r>
                        <a:rPr lang="en-US" sz="1700" b="0" i="0" u="none" strike="noStrike" dirty="0">
                          <a:solidFill>
                            <a:srgbClr val="000000"/>
                          </a:solidFill>
                          <a:effectLst/>
                          <a:latin typeface="+mj-lt"/>
                        </a:rPr>
                        <a:t>Child development experts at a local university</a:t>
                      </a:r>
                    </a:p>
                  </a:txBody>
                  <a:tcPr marL="4763" marR="4763" marT="4763" marB="0" anchor="ctr"/>
                </a:tc>
                <a:tc>
                  <a:txBody>
                    <a:bodyPr/>
                    <a:lstStyle/>
                    <a:p>
                      <a:pPr algn="ctr" fontAlgn="ctr">
                        <a:lnSpc>
                          <a:spcPts val="1700"/>
                        </a:lnSpc>
                      </a:pPr>
                      <a:r>
                        <a:rPr lang="en-US" sz="1700" b="1" i="0" u="none" strike="noStrike">
                          <a:solidFill>
                            <a:srgbClr val="000000"/>
                          </a:solidFill>
                          <a:effectLst/>
                          <a:latin typeface="+mj-lt"/>
                        </a:rPr>
                        <a:t>61%</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700" b="0" i="0" u="none" strike="noStrike">
                          <a:solidFill>
                            <a:srgbClr val="000000"/>
                          </a:solidFill>
                          <a:effectLst/>
                          <a:latin typeface="+mj-lt"/>
                        </a:rPr>
                        <a:t>61%</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700" b="0" i="0" u="none" strike="noStrike">
                          <a:solidFill>
                            <a:srgbClr val="000000"/>
                          </a:solidFill>
                          <a:effectLst/>
                          <a:latin typeface="+mj-lt"/>
                        </a:rPr>
                        <a:t>44%</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65%</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56%</a:t>
                      </a:r>
                    </a:p>
                  </a:txBody>
                  <a:tcPr marL="4763" marR="4763" marT="4763" marB="0" anchor="ctr"/>
                </a:tc>
                <a:extLst>
                  <a:ext uri="{0D108BD9-81ED-4DB2-BD59-A6C34878D82A}">
                    <a16:rowId xmlns:a16="http://schemas.microsoft.com/office/drawing/2014/main" val="119383811"/>
                  </a:ext>
                </a:extLst>
              </a:tr>
              <a:tr h="238198">
                <a:tc>
                  <a:txBody>
                    <a:bodyPr/>
                    <a:lstStyle/>
                    <a:p>
                      <a:pPr algn="ctr" fontAlgn="b">
                        <a:lnSpc>
                          <a:spcPts val="1700"/>
                        </a:lnSpc>
                      </a:pPr>
                      <a:r>
                        <a:rPr lang="en-US" sz="1700" b="0" i="0" u="none" strike="noStrike">
                          <a:solidFill>
                            <a:srgbClr val="000000"/>
                          </a:solidFill>
                          <a:effectLst/>
                          <a:latin typeface="+mj-lt"/>
                        </a:rPr>
                        <a:t>Working teens</a:t>
                      </a:r>
                    </a:p>
                  </a:txBody>
                  <a:tcPr marL="4763" marR="4763" marT="4763" marB="0" anchor="ctr"/>
                </a:tc>
                <a:tc>
                  <a:txBody>
                    <a:bodyPr/>
                    <a:lstStyle/>
                    <a:p>
                      <a:pPr algn="ctr" fontAlgn="ctr">
                        <a:lnSpc>
                          <a:spcPts val="1700"/>
                        </a:lnSpc>
                      </a:pPr>
                      <a:r>
                        <a:rPr lang="en-US" sz="1700" b="1" i="0" u="none" strike="noStrike">
                          <a:solidFill>
                            <a:srgbClr val="000000"/>
                          </a:solidFill>
                          <a:effectLst/>
                          <a:latin typeface="+mj-lt"/>
                        </a:rPr>
                        <a:t>60%</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700" b="0" i="0" u="none" strike="noStrike">
                          <a:solidFill>
                            <a:srgbClr val="000000"/>
                          </a:solidFill>
                          <a:effectLst/>
                          <a:latin typeface="+mj-lt"/>
                        </a:rPr>
                        <a:t>64%</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700" b="0" i="0" u="none" strike="noStrike">
                          <a:solidFill>
                            <a:srgbClr val="000000"/>
                          </a:solidFill>
                          <a:effectLst/>
                          <a:latin typeface="+mj-lt"/>
                        </a:rPr>
                        <a:t>40%</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55%</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52%</a:t>
                      </a:r>
                    </a:p>
                  </a:txBody>
                  <a:tcPr marL="4763" marR="4763" marT="4763" marB="0" anchor="ctr"/>
                </a:tc>
                <a:extLst>
                  <a:ext uri="{0D108BD9-81ED-4DB2-BD59-A6C34878D82A}">
                    <a16:rowId xmlns:a16="http://schemas.microsoft.com/office/drawing/2014/main" val="71043844"/>
                  </a:ext>
                </a:extLst>
              </a:tr>
              <a:tr h="238198">
                <a:tc>
                  <a:txBody>
                    <a:bodyPr/>
                    <a:lstStyle/>
                    <a:p>
                      <a:pPr algn="ctr" fontAlgn="b">
                        <a:lnSpc>
                          <a:spcPts val="1700"/>
                        </a:lnSpc>
                      </a:pPr>
                      <a:r>
                        <a:rPr lang="en-US" sz="1700" b="0" i="0" u="none" strike="noStrike">
                          <a:solidFill>
                            <a:srgbClr val="000000"/>
                          </a:solidFill>
                          <a:effectLst/>
                          <a:latin typeface="+mj-lt"/>
                        </a:rPr>
                        <a:t>Police officers</a:t>
                      </a:r>
                    </a:p>
                  </a:txBody>
                  <a:tcPr marL="4763" marR="4763" marT="4763" marB="0" anchor="ctr"/>
                </a:tc>
                <a:tc>
                  <a:txBody>
                    <a:bodyPr/>
                    <a:lstStyle/>
                    <a:p>
                      <a:pPr algn="ctr" fontAlgn="ctr">
                        <a:lnSpc>
                          <a:spcPts val="1700"/>
                        </a:lnSpc>
                      </a:pPr>
                      <a:r>
                        <a:rPr lang="en-US" sz="1700" b="1" i="0" u="none" strike="noStrike">
                          <a:solidFill>
                            <a:srgbClr val="000000"/>
                          </a:solidFill>
                          <a:effectLst/>
                          <a:latin typeface="+mj-lt"/>
                        </a:rPr>
                        <a:t>60%</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700" b="0" i="0" u="none" strike="noStrike">
                          <a:solidFill>
                            <a:srgbClr val="000000"/>
                          </a:solidFill>
                          <a:effectLst/>
                          <a:latin typeface="+mj-lt"/>
                        </a:rPr>
                        <a:t>51%</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700" b="0" i="0" u="none" strike="noStrike">
                          <a:solidFill>
                            <a:srgbClr val="000000"/>
                          </a:solidFill>
                          <a:effectLst/>
                          <a:latin typeface="+mj-lt"/>
                        </a:rPr>
                        <a:t>69%</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64%</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60%</a:t>
                      </a:r>
                    </a:p>
                  </a:txBody>
                  <a:tcPr marL="4763" marR="4763" marT="4763" marB="0" anchor="ctr"/>
                </a:tc>
                <a:extLst>
                  <a:ext uri="{0D108BD9-81ED-4DB2-BD59-A6C34878D82A}">
                    <a16:rowId xmlns:a16="http://schemas.microsoft.com/office/drawing/2014/main" val="3035468995"/>
                  </a:ext>
                </a:extLst>
              </a:tr>
              <a:tr h="238198">
                <a:tc>
                  <a:txBody>
                    <a:bodyPr/>
                    <a:lstStyle/>
                    <a:p>
                      <a:pPr algn="ctr" fontAlgn="b">
                        <a:lnSpc>
                          <a:spcPts val="1700"/>
                        </a:lnSpc>
                      </a:pPr>
                      <a:r>
                        <a:rPr lang="en-US" sz="1700" b="0" i="0" u="none" strike="noStrike" dirty="0">
                          <a:solidFill>
                            <a:srgbClr val="000000"/>
                          </a:solidFill>
                          <a:effectLst/>
                          <a:latin typeface="+mj-lt"/>
                        </a:rPr>
                        <a:t>Social workers</a:t>
                      </a:r>
                    </a:p>
                  </a:txBody>
                  <a:tcPr marL="4763" marR="4763" marT="4763" marB="0" anchor="ctr"/>
                </a:tc>
                <a:tc>
                  <a:txBody>
                    <a:bodyPr/>
                    <a:lstStyle/>
                    <a:p>
                      <a:pPr algn="ctr" fontAlgn="ctr">
                        <a:lnSpc>
                          <a:spcPts val="1700"/>
                        </a:lnSpc>
                      </a:pPr>
                      <a:r>
                        <a:rPr lang="en-US" sz="1700" b="1" i="0" u="none" strike="noStrike">
                          <a:solidFill>
                            <a:srgbClr val="000000"/>
                          </a:solidFill>
                          <a:effectLst/>
                          <a:latin typeface="+mj-lt"/>
                        </a:rPr>
                        <a:t>59%</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700" b="0" i="0" u="none" strike="noStrike">
                          <a:solidFill>
                            <a:srgbClr val="000000"/>
                          </a:solidFill>
                          <a:effectLst/>
                          <a:latin typeface="+mj-lt"/>
                        </a:rPr>
                        <a:t>46%</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700" b="0" i="0" u="none" strike="noStrike">
                          <a:solidFill>
                            <a:srgbClr val="000000"/>
                          </a:solidFill>
                          <a:effectLst/>
                          <a:latin typeface="+mj-lt"/>
                        </a:rPr>
                        <a:t>42%</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56%</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64%</a:t>
                      </a:r>
                    </a:p>
                  </a:txBody>
                  <a:tcPr marL="4763" marR="4763" marT="4763" marB="0" anchor="ctr"/>
                </a:tc>
                <a:extLst>
                  <a:ext uri="{0D108BD9-81ED-4DB2-BD59-A6C34878D82A}">
                    <a16:rowId xmlns:a16="http://schemas.microsoft.com/office/drawing/2014/main" val="4064796136"/>
                  </a:ext>
                </a:extLst>
              </a:tr>
              <a:tr h="238198">
                <a:tc>
                  <a:txBody>
                    <a:bodyPr/>
                    <a:lstStyle/>
                    <a:p>
                      <a:pPr algn="ctr" fontAlgn="b">
                        <a:lnSpc>
                          <a:spcPts val="1700"/>
                        </a:lnSpc>
                      </a:pPr>
                      <a:r>
                        <a:rPr lang="en-US" sz="1700" b="0" i="0" u="none" strike="noStrike">
                          <a:solidFill>
                            <a:srgbClr val="000000"/>
                          </a:solidFill>
                          <a:effectLst/>
                          <a:latin typeface="+mj-lt"/>
                        </a:rPr>
                        <a:t>Youth in your community</a:t>
                      </a:r>
                    </a:p>
                  </a:txBody>
                  <a:tcPr marL="4763" marR="4763" marT="4763" marB="0" anchor="ctr"/>
                </a:tc>
                <a:tc>
                  <a:txBody>
                    <a:bodyPr/>
                    <a:lstStyle/>
                    <a:p>
                      <a:pPr algn="ctr" fontAlgn="ctr">
                        <a:lnSpc>
                          <a:spcPts val="1700"/>
                        </a:lnSpc>
                      </a:pPr>
                      <a:r>
                        <a:rPr lang="en-US" sz="1700" b="1" i="0" u="none" strike="noStrike">
                          <a:solidFill>
                            <a:srgbClr val="000000"/>
                          </a:solidFill>
                          <a:effectLst/>
                          <a:latin typeface="+mj-lt"/>
                        </a:rPr>
                        <a:t>58%</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700" b="0" i="0" u="none" strike="noStrike">
                          <a:solidFill>
                            <a:srgbClr val="000000"/>
                          </a:solidFill>
                          <a:effectLst/>
                          <a:latin typeface="+mj-lt"/>
                        </a:rPr>
                        <a:t>58%</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700" b="0" i="0" u="none" strike="noStrike">
                          <a:solidFill>
                            <a:srgbClr val="000000"/>
                          </a:solidFill>
                          <a:effectLst/>
                          <a:latin typeface="+mj-lt"/>
                        </a:rPr>
                        <a:t>48%</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64%</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40%</a:t>
                      </a:r>
                    </a:p>
                  </a:txBody>
                  <a:tcPr marL="4763" marR="4763" marT="4763" marB="0" anchor="ctr"/>
                </a:tc>
                <a:extLst>
                  <a:ext uri="{0D108BD9-81ED-4DB2-BD59-A6C34878D82A}">
                    <a16:rowId xmlns:a16="http://schemas.microsoft.com/office/drawing/2014/main" val="3979954370"/>
                  </a:ext>
                </a:extLst>
              </a:tr>
              <a:tr h="238198">
                <a:tc>
                  <a:txBody>
                    <a:bodyPr/>
                    <a:lstStyle/>
                    <a:p>
                      <a:pPr algn="ctr" fontAlgn="b">
                        <a:lnSpc>
                          <a:spcPts val="1700"/>
                        </a:lnSpc>
                      </a:pPr>
                      <a:r>
                        <a:rPr lang="en-US" sz="1700" b="0" i="0" u="none" strike="noStrike">
                          <a:solidFill>
                            <a:srgbClr val="000000"/>
                          </a:solidFill>
                          <a:effectLst/>
                          <a:latin typeface="+mj-lt"/>
                        </a:rPr>
                        <a:t>Nonprofit employees</a:t>
                      </a:r>
                    </a:p>
                  </a:txBody>
                  <a:tcPr marL="4763" marR="4763" marT="4763" marB="0" anchor="ctr"/>
                </a:tc>
                <a:tc>
                  <a:txBody>
                    <a:bodyPr/>
                    <a:lstStyle/>
                    <a:p>
                      <a:pPr algn="ctr" fontAlgn="ctr">
                        <a:lnSpc>
                          <a:spcPts val="1700"/>
                        </a:lnSpc>
                      </a:pPr>
                      <a:r>
                        <a:rPr lang="en-US" sz="1700" b="1" i="0" u="none" strike="noStrike">
                          <a:solidFill>
                            <a:srgbClr val="000000"/>
                          </a:solidFill>
                          <a:effectLst/>
                          <a:latin typeface="+mj-lt"/>
                        </a:rPr>
                        <a:t>54%</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700" b="0" i="0" u="none" strike="noStrike">
                          <a:solidFill>
                            <a:srgbClr val="000000"/>
                          </a:solidFill>
                          <a:effectLst/>
                          <a:latin typeface="+mj-lt"/>
                        </a:rPr>
                        <a:t>69%</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700" b="0" i="0" u="none" strike="noStrike">
                          <a:solidFill>
                            <a:srgbClr val="000000"/>
                          </a:solidFill>
                          <a:effectLst/>
                          <a:latin typeface="+mj-lt"/>
                        </a:rPr>
                        <a:t>49%</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61%</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54%</a:t>
                      </a:r>
                    </a:p>
                  </a:txBody>
                  <a:tcPr marL="4763" marR="4763" marT="4763" marB="0" anchor="ctr"/>
                </a:tc>
                <a:extLst>
                  <a:ext uri="{0D108BD9-81ED-4DB2-BD59-A6C34878D82A}">
                    <a16:rowId xmlns:a16="http://schemas.microsoft.com/office/drawing/2014/main" val="2741355948"/>
                  </a:ext>
                </a:extLst>
              </a:tr>
              <a:tr h="238198">
                <a:tc>
                  <a:txBody>
                    <a:bodyPr/>
                    <a:lstStyle/>
                    <a:p>
                      <a:pPr algn="ctr" fontAlgn="b">
                        <a:lnSpc>
                          <a:spcPts val="1700"/>
                        </a:lnSpc>
                      </a:pPr>
                      <a:r>
                        <a:rPr lang="en-US" sz="1700" b="0" i="0" u="none" strike="noStrike">
                          <a:solidFill>
                            <a:srgbClr val="000000"/>
                          </a:solidFill>
                          <a:effectLst/>
                          <a:latin typeface="+mj-lt"/>
                        </a:rPr>
                        <a:t>Public employee unions</a:t>
                      </a:r>
                    </a:p>
                  </a:txBody>
                  <a:tcPr marL="4763" marR="4763" marT="4763" marB="0" anchor="ctr"/>
                </a:tc>
                <a:tc>
                  <a:txBody>
                    <a:bodyPr/>
                    <a:lstStyle/>
                    <a:p>
                      <a:pPr algn="ctr" fontAlgn="ctr">
                        <a:lnSpc>
                          <a:spcPts val="1700"/>
                        </a:lnSpc>
                      </a:pPr>
                      <a:r>
                        <a:rPr lang="en-US" sz="1700" b="1" i="0" u="none" strike="noStrike">
                          <a:solidFill>
                            <a:srgbClr val="000000"/>
                          </a:solidFill>
                          <a:effectLst/>
                          <a:latin typeface="+mj-lt"/>
                        </a:rPr>
                        <a:t>43%</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700" b="0" i="0" u="none" strike="noStrike">
                          <a:solidFill>
                            <a:srgbClr val="000000"/>
                          </a:solidFill>
                          <a:effectLst/>
                          <a:latin typeface="+mj-lt"/>
                        </a:rPr>
                        <a:t>35%</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700" b="0" i="0" u="none" strike="noStrike">
                          <a:solidFill>
                            <a:srgbClr val="000000"/>
                          </a:solidFill>
                          <a:effectLst/>
                          <a:latin typeface="+mj-lt"/>
                        </a:rPr>
                        <a:t>26%</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35%</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42%</a:t>
                      </a:r>
                    </a:p>
                  </a:txBody>
                  <a:tcPr marL="4763" marR="4763" marT="4763" marB="0" anchor="ctr"/>
                </a:tc>
                <a:extLst>
                  <a:ext uri="{0D108BD9-81ED-4DB2-BD59-A6C34878D82A}">
                    <a16:rowId xmlns:a16="http://schemas.microsoft.com/office/drawing/2014/main" val="4246048080"/>
                  </a:ext>
                </a:extLst>
              </a:tr>
              <a:tr h="238198">
                <a:tc>
                  <a:txBody>
                    <a:bodyPr/>
                    <a:lstStyle/>
                    <a:p>
                      <a:pPr algn="ctr" fontAlgn="b">
                        <a:lnSpc>
                          <a:spcPts val="1700"/>
                        </a:lnSpc>
                      </a:pPr>
                      <a:r>
                        <a:rPr lang="en-US" sz="1700" b="0" i="0" u="none" strike="noStrike">
                          <a:solidFill>
                            <a:srgbClr val="000000"/>
                          </a:solidFill>
                          <a:effectLst/>
                          <a:latin typeface="+mj-lt"/>
                        </a:rPr>
                        <a:t>Economists</a:t>
                      </a:r>
                    </a:p>
                  </a:txBody>
                  <a:tcPr marL="4763" marR="4763" marT="4763" marB="0" anchor="ctr"/>
                </a:tc>
                <a:tc>
                  <a:txBody>
                    <a:bodyPr/>
                    <a:lstStyle/>
                    <a:p>
                      <a:pPr algn="ctr" fontAlgn="ctr">
                        <a:lnSpc>
                          <a:spcPts val="1700"/>
                        </a:lnSpc>
                      </a:pPr>
                      <a:r>
                        <a:rPr lang="en-US" sz="1700" b="1" i="0" u="none" strike="noStrike">
                          <a:solidFill>
                            <a:srgbClr val="000000"/>
                          </a:solidFill>
                          <a:effectLst/>
                          <a:latin typeface="+mj-lt"/>
                        </a:rPr>
                        <a:t>43%</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700" b="0" i="0" u="none" strike="noStrike">
                          <a:solidFill>
                            <a:srgbClr val="000000"/>
                          </a:solidFill>
                          <a:effectLst/>
                          <a:latin typeface="+mj-lt"/>
                        </a:rPr>
                        <a:t>55%</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700" b="0" i="0" u="none" strike="noStrike">
                          <a:solidFill>
                            <a:srgbClr val="000000"/>
                          </a:solidFill>
                          <a:effectLst/>
                          <a:latin typeface="+mj-lt"/>
                        </a:rPr>
                        <a:t>36%</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42%</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35%</a:t>
                      </a:r>
                    </a:p>
                  </a:txBody>
                  <a:tcPr marL="4763" marR="4763" marT="4763" marB="0" anchor="ctr"/>
                </a:tc>
                <a:extLst>
                  <a:ext uri="{0D108BD9-81ED-4DB2-BD59-A6C34878D82A}">
                    <a16:rowId xmlns:a16="http://schemas.microsoft.com/office/drawing/2014/main" val="873374224"/>
                  </a:ext>
                </a:extLst>
              </a:tr>
              <a:tr h="238198">
                <a:tc>
                  <a:txBody>
                    <a:bodyPr/>
                    <a:lstStyle/>
                    <a:p>
                      <a:pPr algn="ctr" fontAlgn="b">
                        <a:lnSpc>
                          <a:spcPts val="1700"/>
                        </a:lnSpc>
                      </a:pPr>
                      <a:r>
                        <a:rPr lang="en-US" sz="1700" b="0" i="0" u="none" strike="noStrike">
                          <a:solidFill>
                            <a:srgbClr val="000000"/>
                          </a:solidFill>
                          <a:effectLst/>
                          <a:latin typeface="+mj-lt"/>
                        </a:rPr>
                        <a:t>Your local First 5 program</a:t>
                      </a:r>
                    </a:p>
                  </a:txBody>
                  <a:tcPr marL="4763" marR="4763" marT="4763" marB="0" anchor="ctr"/>
                </a:tc>
                <a:tc>
                  <a:txBody>
                    <a:bodyPr/>
                    <a:lstStyle/>
                    <a:p>
                      <a:pPr algn="ctr" fontAlgn="ctr">
                        <a:lnSpc>
                          <a:spcPts val="1700"/>
                        </a:lnSpc>
                      </a:pPr>
                      <a:r>
                        <a:rPr lang="en-US" sz="1700" b="1" i="0" u="none" strike="noStrike" dirty="0">
                          <a:solidFill>
                            <a:srgbClr val="000000"/>
                          </a:solidFill>
                          <a:effectLst/>
                          <a:latin typeface="+mj-lt"/>
                        </a:rPr>
                        <a:t>42%</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700" b="0" i="0" u="none" strike="noStrike">
                          <a:solidFill>
                            <a:srgbClr val="000000"/>
                          </a:solidFill>
                          <a:effectLst/>
                          <a:latin typeface="+mj-lt"/>
                        </a:rPr>
                        <a:t>47%</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700" b="0" i="0" u="none" strike="noStrike">
                          <a:solidFill>
                            <a:srgbClr val="000000"/>
                          </a:solidFill>
                          <a:effectLst/>
                          <a:latin typeface="+mj-lt"/>
                        </a:rPr>
                        <a:t>37%</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35%</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48%</a:t>
                      </a:r>
                    </a:p>
                  </a:txBody>
                  <a:tcPr marL="4763" marR="4763" marT="4763" marB="0" anchor="ctr"/>
                </a:tc>
                <a:extLst>
                  <a:ext uri="{0D108BD9-81ED-4DB2-BD59-A6C34878D82A}">
                    <a16:rowId xmlns:a16="http://schemas.microsoft.com/office/drawing/2014/main" val="3199046777"/>
                  </a:ext>
                </a:extLst>
              </a:tr>
              <a:tr h="238198">
                <a:tc>
                  <a:txBody>
                    <a:bodyPr/>
                    <a:lstStyle/>
                    <a:p>
                      <a:pPr algn="ctr" fontAlgn="b">
                        <a:lnSpc>
                          <a:spcPts val="1700"/>
                        </a:lnSpc>
                      </a:pPr>
                      <a:r>
                        <a:rPr lang="en-US" sz="1700" b="0" i="0" u="none" strike="noStrike" dirty="0">
                          <a:solidFill>
                            <a:srgbClr val="000000"/>
                          </a:solidFill>
                          <a:effectLst/>
                          <a:latin typeface="+mj-lt"/>
                        </a:rPr>
                        <a:t>Faith leaders</a:t>
                      </a:r>
                    </a:p>
                  </a:txBody>
                  <a:tcPr marL="4763" marR="4763" marT="4763" marB="0" anchor="ctr"/>
                </a:tc>
                <a:tc>
                  <a:txBody>
                    <a:bodyPr/>
                    <a:lstStyle/>
                    <a:p>
                      <a:pPr algn="ctr" fontAlgn="ctr">
                        <a:lnSpc>
                          <a:spcPts val="1700"/>
                        </a:lnSpc>
                      </a:pPr>
                      <a:r>
                        <a:rPr lang="en-US" sz="1700" b="1" i="0" u="none" strike="noStrike" dirty="0">
                          <a:solidFill>
                            <a:srgbClr val="000000"/>
                          </a:solidFill>
                          <a:effectLst/>
                          <a:latin typeface="+mj-lt"/>
                        </a:rPr>
                        <a:t>40%</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700" b="0" i="0" u="none" strike="noStrike">
                          <a:solidFill>
                            <a:srgbClr val="000000"/>
                          </a:solidFill>
                          <a:effectLst/>
                          <a:latin typeface="+mj-lt"/>
                        </a:rPr>
                        <a:t>41%</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700" b="0" i="0" u="none" strike="noStrike">
                          <a:solidFill>
                            <a:srgbClr val="000000"/>
                          </a:solidFill>
                          <a:effectLst/>
                          <a:latin typeface="+mj-lt"/>
                        </a:rPr>
                        <a:t>49%</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49%</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35%</a:t>
                      </a:r>
                    </a:p>
                  </a:txBody>
                  <a:tcPr marL="4763" marR="4763" marT="4763" marB="0" anchor="ctr"/>
                </a:tc>
                <a:extLst>
                  <a:ext uri="{0D108BD9-81ED-4DB2-BD59-A6C34878D82A}">
                    <a16:rowId xmlns:a16="http://schemas.microsoft.com/office/drawing/2014/main" val="3662285353"/>
                  </a:ext>
                </a:extLst>
              </a:tr>
              <a:tr h="238198">
                <a:tc>
                  <a:txBody>
                    <a:bodyPr/>
                    <a:lstStyle/>
                    <a:p>
                      <a:pPr algn="ctr" fontAlgn="b">
                        <a:lnSpc>
                          <a:spcPts val="1700"/>
                        </a:lnSpc>
                      </a:pPr>
                      <a:r>
                        <a:rPr lang="en-US" sz="1700" b="0" i="0" u="none" strike="noStrike" dirty="0">
                          <a:solidFill>
                            <a:srgbClr val="000000"/>
                          </a:solidFill>
                          <a:effectLst/>
                          <a:latin typeface="+mj-lt"/>
                        </a:rPr>
                        <a:t>Your local chamber of commerce</a:t>
                      </a:r>
                    </a:p>
                  </a:txBody>
                  <a:tcPr marL="4763" marR="4763" marT="4763" marB="0" anchor="ctr"/>
                </a:tc>
                <a:tc>
                  <a:txBody>
                    <a:bodyPr/>
                    <a:lstStyle/>
                    <a:p>
                      <a:pPr algn="ctr" fontAlgn="ctr">
                        <a:lnSpc>
                          <a:spcPts val="1700"/>
                        </a:lnSpc>
                      </a:pPr>
                      <a:r>
                        <a:rPr lang="en-US" sz="1700" b="1" i="0" u="none" strike="noStrike">
                          <a:solidFill>
                            <a:srgbClr val="000000"/>
                          </a:solidFill>
                          <a:effectLst/>
                          <a:latin typeface="+mj-lt"/>
                        </a:rPr>
                        <a:t>36%</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700" b="0" i="0" u="none" strike="noStrike">
                          <a:solidFill>
                            <a:srgbClr val="000000"/>
                          </a:solidFill>
                          <a:effectLst/>
                          <a:latin typeface="+mj-lt"/>
                        </a:rPr>
                        <a:t>41%</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700" b="0" i="0" u="none" strike="noStrike">
                          <a:solidFill>
                            <a:srgbClr val="000000"/>
                          </a:solidFill>
                          <a:effectLst/>
                          <a:latin typeface="+mj-lt"/>
                        </a:rPr>
                        <a:t>42%</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37%</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26%</a:t>
                      </a:r>
                    </a:p>
                  </a:txBody>
                  <a:tcPr marL="4763" marR="4763" marT="4763" marB="0" anchor="ctr"/>
                </a:tc>
                <a:extLst>
                  <a:ext uri="{0D108BD9-81ED-4DB2-BD59-A6C34878D82A}">
                    <a16:rowId xmlns:a16="http://schemas.microsoft.com/office/drawing/2014/main" val="630459180"/>
                  </a:ext>
                </a:extLst>
              </a:tr>
              <a:tr h="238198">
                <a:tc>
                  <a:txBody>
                    <a:bodyPr/>
                    <a:lstStyle/>
                    <a:p>
                      <a:pPr algn="ctr" fontAlgn="b">
                        <a:lnSpc>
                          <a:spcPts val="1700"/>
                        </a:lnSpc>
                      </a:pPr>
                      <a:r>
                        <a:rPr lang="en-US" sz="1700" b="0" i="0" u="none" strike="noStrike" dirty="0">
                          <a:solidFill>
                            <a:srgbClr val="000000"/>
                          </a:solidFill>
                          <a:effectLst/>
                          <a:latin typeface="+mj-lt"/>
                        </a:rPr>
                        <a:t>Your county supervisor</a:t>
                      </a:r>
                    </a:p>
                  </a:txBody>
                  <a:tcPr marL="4763" marR="4763" marT="4763" marB="0" anchor="ctr"/>
                </a:tc>
                <a:tc>
                  <a:txBody>
                    <a:bodyPr/>
                    <a:lstStyle/>
                    <a:p>
                      <a:pPr algn="ctr" fontAlgn="ctr">
                        <a:lnSpc>
                          <a:spcPts val="1700"/>
                        </a:lnSpc>
                      </a:pPr>
                      <a:r>
                        <a:rPr lang="en-US" sz="1700" b="1" i="0" u="none" strike="noStrike" dirty="0">
                          <a:solidFill>
                            <a:srgbClr val="000000"/>
                          </a:solidFill>
                          <a:effectLst/>
                          <a:latin typeface="+mj-lt"/>
                        </a:rPr>
                        <a:t>30%</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700" b="0" i="0" u="none" strike="noStrike" dirty="0">
                          <a:solidFill>
                            <a:srgbClr val="000000"/>
                          </a:solidFill>
                          <a:effectLst/>
                          <a:latin typeface="+mj-lt"/>
                        </a:rPr>
                        <a:t>33%</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700" b="0" i="0" u="none" strike="noStrike" dirty="0">
                          <a:solidFill>
                            <a:srgbClr val="000000"/>
                          </a:solidFill>
                          <a:effectLst/>
                          <a:latin typeface="+mj-lt"/>
                        </a:rPr>
                        <a:t>29%</a:t>
                      </a:r>
                    </a:p>
                  </a:txBody>
                  <a:tcPr marL="4763" marR="4763" marT="4763" marB="0" anchor="ctr"/>
                </a:tc>
                <a:tc>
                  <a:txBody>
                    <a:bodyPr/>
                    <a:lstStyle/>
                    <a:p>
                      <a:pPr algn="ctr" fontAlgn="ctr">
                        <a:lnSpc>
                          <a:spcPts val="1700"/>
                        </a:lnSpc>
                      </a:pPr>
                      <a:r>
                        <a:rPr lang="en-US" sz="1700" b="0" i="0" u="none" strike="noStrike" dirty="0">
                          <a:solidFill>
                            <a:srgbClr val="000000"/>
                          </a:solidFill>
                          <a:effectLst/>
                          <a:latin typeface="+mj-lt"/>
                        </a:rPr>
                        <a:t>38%</a:t>
                      </a:r>
                    </a:p>
                  </a:txBody>
                  <a:tcPr marL="4763" marR="4763" marT="4763" marB="0" anchor="ctr"/>
                </a:tc>
                <a:tc>
                  <a:txBody>
                    <a:bodyPr/>
                    <a:lstStyle/>
                    <a:p>
                      <a:pPr algn="ctr" fontAlgn="ctr">
                        <a:lnSpc>
                          <a:spcPts val="1700"/>
                        </a:lnSpc>
                      </a:pPr>
                      <a:r>
                        <a:rPr lang="en-US" sz="1700" b="0" i="0" u="none" strike="noStrike" dirty="0">
                          <a:solidFill>
                            <a:srgbClr val="000000"/>
                          </a:solidFill>
                          <a:effectLst/>
                          <a:latin typeface="+mj-lt"/>
                        </a:rPr>
                        <a:t>40%</a:t>
                      </a:r>
                    </a:p>
                  </a:txBody>
                  <a:tcPr marL="4763" marR="4763" marT="4763" marB="0" anchor="ctr"/>
                </a:tc>
                <a:extLst>
                  <a:ext uri="{0D108BD9-81ED-4DB2-BD59-A6C34878D82A}">
                    <a16:rowId xmlns:a16="http://schemas.microsoft.com/office/drawing/2014/main" val="1448054582"/>
                  </a:ext>
                </a:extLst>
              </a:tr>
            </a:tbl>
          </a:graphicData>
        </a:graphic>
      </p:graphicFrame>
      <p:sp>
        <p:nvSpPr>
          <p:cNvPr id="9" name="Title 8">
            <a:extLst>
              <a:ext uri="{FF2B5EF4-FFF2-40B4-BE49-F238E27FC236}">
                <a16:creationId xmlns:a16="http://schemas.microsoft.com/office/drawing/2014/main" id="{49A7B3D5-69FB-B108-CC46-39EEA1DE7E47}"/>
              </a:ext>
            </a:extLst>
          </p:cNvPr>
          <p:cNvSpPr>
            <a:spLocks noGrp="1"/>
          </p:cNvSpPr>
          <p:nvPr>
            <p:ph type="title"/>
          </p:nvPr>
        </p:nvSpPr>
        <p:spPr/>
        <p:txBody>
          <a:bodyPr/>
          <a:lstStyle/>
          <a:p>
            <a:r>
              <a:rPr lang="en-US" dirty="0"/>
              <a:t>Regional Breakouts for Messengers </a:t>
            </a:r>
            <a:r>
              <a:rPr lang="en-US" i="1" dirty="0"/>
              <a:t>(Continued)</a:t>
            </a:r>
            <a:endParaRPr lang="en-US" dirty="0"/>
          </a:p>
        </p:txBody>
      </p:sp>
      <p:sp>
        <p:nvSpPr>
          <p:cNvPr id="10" name="TextBox 9">
            <a:extLst>
              <a:ext uri="{FF2B5EF4-FFF2-40B4-BE49-F238E27FC236}">
                <a16:creationId xmlns:a16="http://schemas.microsoft.com/office/drawing/2014/main" id="{9EFCCD46-F01F-B157-7D40-6506C03EBE64}"/>
              </a:ext>
            </a:extLst>
          </p:cNvPr>
          <p:cNvSpPr txBox="1"/>
          <p:nvPr/>
        </p:nvSpPr>
        <p:spPr>
          <a:xfrm>
            <a:off x="0" y="679652"/>
            <a:ext cx="9128760" cy="338554"/>
          </a:xfrm>
          <a:prstGeom prst="rect">
            <a:avLst/>
          </a:prstGeom>
          <a:noFill/>
        </p:spPr>
        <p:txBody>
          <a:bodyPr wrap="square" rtlCol="0">
            <a:spAutoFit/>
          </a:bodyPr>
          <a:lstStyle/>
          <a:p>
            <a:pPr algn="ctr"/>
            <a:r>
              <a:rPr lang="en-US" sz="1600" i="1" dirty="0"/>
              <a:t>Total Trust</a:t>
            </a:r>
          </a:p>
        </p:txBody>
      </p:sp>
    </p:spTree>
    <p:extLst>
      <p:ext uri="{BB962C8B-B14F-4D97-AF65-F5344CB8AC3E}">
        <p14:creationId xmlns:p14="http://schemas.microsoft.com/office/powerpoint/2010/main" val="8642905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A7EE8BA-6626-4705-973D-E9D63A4C7BF8}"/>
              </a:ext>
            </a:extLst>
          </p:cNvPr>
          <p:cNvSpPr>
            <a:spLocks noGrp="1"/>
          </p:cNvSpPr>
          <p:nvPr>
            <p:ph type="body" sz="quarter" idx="10"/>
          </p:nvPr>
        </p:nvSpPr>
        <p:spPr/>
        <p:txBody>
          <a:bodyPr/>
          <a:lstStyle/>
          <a:p>
            <a:r>
              <a:rPr lang="en-US" dirty="0"/>
              <a:t>Q16. </a:t>
            </a:r>
            <a:r>
              <a:rPr lang="en-US" sz="1000" i="1" dirty="0">
                <a:effectLst/>
                <a:latin typeface="+mj-lt"/>
                <a:ea typeface="Times New Roman" panose="02020603050405020304" pitchFamily="18" charset="0"/>
                <a:cs typeface="Times New Roman" panose="02020603050405020304" pitchFamily="18" charset="0"/>
              </a:rPr>
              <a:t>I am going to read you a list of people and organizations that may provide information about this proposal to provide funding for children and youth. Please tell me if you would generally trust that person’s or organization’s opinion on this topic, or if you would be suspicious of it. </a:t>
            </a:r>
            <a:r>
              <a:rPr lang="en-US" dirty="0"/>
              <a:t>Split Sample</a:t>
            </a:r>
          </a:p>
        </p:txBody>
      </p:sp>
      <p:graphicFrame>
        <p:nvGraphicFramePr>
          <p:cNvPr id="4" name="Table 4">
            <a:extLst>
              <a:ext uri="{FF2B5EF4-FFF2-40B4-BE49-F238E27FC236}">
                <a16:creationId xmlns:a16="http://schemas.microsoft.com/office/drawing/2014/main" id="{3AED89E7-B8F9-4D95-94ED-0CDCFA6D6884}"/>
              </a:ext>
            </a:extLst>
          </p:cNvPr>
          <p:cNvGraphicFramePr>
            <a:graphicFrameLocks noGrp="1"/>
          </p:cNvGraphicFramePr>
          <p:nvPr>
            <p:extLst>
              <p:ext uri="{D42A27DB-BD31-4B8C-83A1-F6EECF244321}">
                <p14:modId xmlns:p14="http://schemas.microsoft.com/office/powerpoint/2010/main" val="716972981"/>
              </p:ext>
            </p:extLst>
          </p:nvPr>
        </p:nvGraphicFramePr>
        <p:xfrm>
          <a:off x="149296" y="1182847"/>
          <a:ext cx="8845408" cy="5098424"/>
        </p:xfrm>
        <a:graphic>
          <a:graphicData uri="http://schemas.openxmlformats.org/drawingml/2006/table">
            <a:tbl>
              <a:tblPr firstRow="1" bandRow="1">
                <a:tableStyleId>{93296810-A885-4BE3-A3E7-6D5BEEA58F35}</a:tableStyleId>
              </a:tblPr>
              <a:tblGrid>
                <a:gridCol w="3145909">
                  <a:extLst>
                    <a:ext uri="{9D8B030D-6E8A-4147-A177-3AD203B41FA5}">
                      <a16:colId xmlns:a16="http://schemas.microsoft.com/office/drawing/2014/main" val="2563863929"/>
                    </a:ext>
                  </a:extLst>
                </a:gridCol>
                <a:gridCol w="954953">
                  <a:extLst>
                    <a:ext uri="{9D8B030D-6E8A-4147-A177-3AD203B41FA5}">
                      <a16:colId xmlns:a16="http://schemas.microsoft.com/office/drawing/2014/main" val="1099831682"/>
                    </a:ext>
                  </a:extLst>
                </a:gridCol>
                <a:gridCol w="914400">
                  <a:extLst>
                    <a:ext uri="{9D8B030D-6E8A-4147-A177-3AD203B41FA5}">
                      <a16:colId xmlns:a16="http://schemas.microsoft.com/office/drawing/2014/main" val="2950452391"/>
                    </a:ext>
                  </a:extLst>
                </a:gridCol>
                <a:gridCol w="1097280">
                  <a:extLst>
                    <a:ext uri="{9D8B030D-6E8A-4147-A177-3AD203B41FA5}">
                      <a16:colId xmlns:a16="http://schemas.microsoft.com/office/drawing/2014/main" val="2895830701"/>
                    </a:ext>
                  </a:extLst>
                </a:gridCol>
                <a:gridCol w="822960">
                  <a:extLst>
                    <a:ext uri="{9D8B030D-6E8A-4147-A177-3AD203B41FA5}">
                      <a16:colId xmlns:a16="http://schemas.microsoft.com/office/drawing/2014/main" val="1387612060"/>
                    </a:ext>
                  </a:extLst>
                </a:gridCol>
                <a:gridCol w="954953">
                  <a:extLst>
                    <a:ext uri="{9D8B030D-6E8A-4147-A177-3AD203B41FA5}">
                      <a16:colId xmlns:a16="http://schemas.microsoft.com/office/drawing/2014/main" val="2466832935"/>
                    </a:ext>
                  </a:extLst>
                </a:gridCol>
                <a:gridCol w="954953">
                  <a:extLst>
                    <a:ext uri="{9D8B030D-6E8A-4147-A177-3AD203B41FA5}">
                      <a16:colId xmlns:a16="http://schemas.microsoft.com/office/drawing/2014/main" val="971914008"/>
                    </a:ext>
                  </a:extLst>
                </a:gridCol>
              </a:tblGrid>
              <a:tr h="274320">
                <a:tc rowSpan="2">
                  <a:txBody>
                    <a:bodyPr/>
                    <a:lstStyle/>
                    <a:p>
                      <a:pPr algn="ctr">
                        <a:lnSpc>
                          <a:spcPts val="1600"/>
                        </a:lnSpc>
                      </a:pPr>
                      <a:r>
                        <a:rPr lang="en-US" sz="1700" b="1" kern="1200" dirty="0">
                          <a:solidFill>
                            <a:schemeClr val="bg1"/>
                          </a:solidFill>
                          <a:latin typeface="+mn-lt"/>
                          <a:ea typeface="+mn-ea"/>
                          <a:cs typeface="+mn-cs"/>
                        </a:rPr>
                        <a:t>People/Organization</a:t>
                      </a:r>
                    </a:p>
                  </a:txBody>
                  <a:tcPr anchor="ctr">
                    <a:solidFill>
                      <a:schemeClr val="accent1"/>
                    </a:solidFill>
                  </a:tcPr>
                </a:tc>
                <a:tc rowSpan="2">
                  <a:txBody>
                    <a:bodyPr/>
                    <a:lstStyle/>
                    <a:p>
                      <a:pPr algn="ctr">
                        <a:lnSpc>
                          <a:spcPts val="1600"/>
                        </a:lnSpc>
                      </a:pPr>
                      <a:r>
                        <a:rPr lang="en-US" sz="1700" dirty="0">
                          <a:solidFill>
                            <a:schemeClr val="bg1"/>
                          </a:solidFill>
                          <a:latin typeface="+mj-lt"/>
                        </a:rPr>
                        <a:t>All </a:t>
                      </a:r>
                      <a:br>
                        <a:rPr lang="en-US" sz="1700" dirty="0">
                          <a:solidFill>
                            <a:schemeClr val="bg1"/>
                          </a:solidFill>
                          <a:latin typeface="+mj-lt"/>
                        </a:rPr>
                      </a:br>
                      <a:r>
                        <a:rPr lang="en-US" sz="1700" dirty="0">
                          <a:solidFill>
                            <a:schemeClr val="bg1"/>
                          </a:solidFill>
                          <a:latin typeface="+mj-lt"/>
                        </a:rPr>
                        <a:t>Voters</a:t>
                      </a:r>
                    </a:p>
                  </a:txBody>
                  <a:tcPr marL="0" marR="0" marT="0" marB="0" anchor="ctr">
                    <a:lnR w="38100" cap="flat" cmpd="sng" algn="ctr">
                      <a:solidFill>
                        <a:schemeClr val="accent3"/>
                      </a:solidFill>
                      <a:prstDash val="solid"/>
                      <a:round/>
                      <a:headEnd type="none" w="med" len="med"/>
                      <a:tailEnd type="none" w="med" len="med"/>
                    </a:lnR>
                    <a:solidFill>
                      <a:schemeClr val="accent1"/>
                    </a:solidFill>
                  </a:tcPr>
                </a:tc>
                <a:tc gridSpan="5">
                  <a:txBody>
                    <a:bodyPr/>
                    <a:lstStyle/>
                    <a:p>
                      <a:pPr algn="ctr">
                        <a:lnSpc>
                          <a:spcPts val="1600"/>
                        </a:lnSpc>
                      </a:pPr>
                      <a:r>
                        <a:rPr lang="en-US" sz="1700" dirty="0">
                          <a:solidFill>
                            <a:schemeClr val="bg1"/>
                          </a:solidFill>
                          <a:latin typeface="+mj-lt"/>
                        </a:rPr>
                        <a:t>Race/Ethnicity</a:t>
                      </a:r>
                    </a:p>
                  </a:txBody>
                  <a:tcPr marT="0" marB="0" anchor="ctr">
                    <a:lnL w="381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solidFill>
                      <a:schemeClr val="accent1"/>
                    </a:solidFill>
                  </a:tcPr>
                </a:tc>
                <a:extLst>
                  <a:ext uri="{0D108BD9-81ED-4DB2-BD59-A6C34878D82A}">
                    <a16:rowId xmlns:a16="http://schemas.microsoft.com/office/drawing/2014/main" val="3190792292"/>
                  </a:ext>
                </a:extLst>
              </a:tr>
              <a:tr h="640080">
                <a:tc vMerge="1">
                  <a:txBody>
                    <a:bodyPr/>
                    <a:lstStyle/>
                    <a:p>
                      <a:endParaRPr lang="en-US" dirty="0"/>
                    </a:p>
                  </a:txBody>
                  <a:tcPr>
                    <a:solidFill>
                      <a:schemeClr val="accent1"/>
                    </a:solidFill>
                  </a:tcPr>
                </a:tc>
                <a:tc vMerge="1">
                  <a:txBody>
                    <a:bodyPr/>
                    <a:lstStyle/>
                    <a:p>
                      <a:endParaRPr lang="en-US" dirty="0"/>
                    </a:p>
                  </a:txBody>
                  <a:tcPr>
                    <a:solidFill>
                      <a:schemeClr val="accent1"/>
                    </a:solidFill>
                  </a:tcPr>
                </a:tc>
                <a:tc>
                  <a:txBody>
                    <a:bodyPr/>
                    <a:lstStyle/>
                    <a:p>
                      <a:pPr algn="ctr" fontAlgn="b">
                        <a:lnSpc>
                          <a:spcPts val="1600"/>
                        </a:lnSpc>
                      </a:pPr>
                      <a:r>
                        <a:rPr lang="en-US" sz="1700" b="1" i="0" u="none" strike="noStrike" dirty="0">
                          <a:solidFill>
                            <a:srgbClr val="000000"/>
                          </a:solidFill>
                          <a:effectLst/>
                          <a:latin typeface="+mj-lt"/>
                        </a:rPr>
                        <a:t>Latinos</a:t>
                      </a:r>
                    </a:p>
                  </a:txBody>
                  <a:tcPr marL="4763" marR="4763" marT="4763" marB="0" anchor="ctr">
                    <a:lnL w="381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ts val="1600"/>
                        </a:lnSpc>
                      </a:pPr>
                      <a:r>
                        <a:rPr lang="en-US" sz="1700" b="1" i="0" u="none" strike="noStrike" dirty="0">
                          <a:solidFill>
                            <a:srgbClr val="000000"/>
                          </a:solidFill>
                          <a:effectLst/>
                          <a:latin typeface="+mj-lt"/>
                        </a:rPr>
                        <a:t>African Americans</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ts val="1600"/>
                        </a:lnSpc>
                      </a:pPr>
                      <a:r>
                        <a:rPr lang="en-US" sz="1700" b="1" i="0" u="none" strike="noStrike" dirty="0">
                          <a:solidFill>
                            <a:srgbClr val="000000"/>
                          </a:solidFill>
                          <a:effectLst/>
                          <a:latin typeface="+mj-lt"/>
                        </a:rPr>
                        <a:t>Whites</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ts val="1600"/>
                        </a:lnSpc>
                      </a:pPr>
                      <a:r>
                        <a:rPr lang="en-US" sz="1700" b="1" i="0" u="none" strike="noStrike" dirty="0">
                          <a:solidFill>
                            <a:srgbClr val="000000"/>
                          </a:solidFill>
                          <a:effectLst/>
                          <a:latin typeface="+mj-lt"/>
                        </a:rPr>
                        <a:t>Asians/</a:t>
                      </a:r>
                    </a:p>
                    <a:p>
                      <a:pPr algn="ctr" fontAlgn="b">
                        <a:lnSpc>
                          <a:spcPts val="1600"/>
                        </a:lnSpc>
                      </a:pPr>
                      <a:r>
                        <a:rPr lang="en-US" sz="1700" b="1" i="0" u="none" strike="noStrike" dirty="0">
                          <a:solidFill>
                            <a:srgbClr val="000000"/>
                          </a:solidFill>
                          <a:effectLst/>
                          <a:latin typeface="+mj-lt"/>
                        </a:rPr>
                        <a:t>Pacific Islanders</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ts val="1600"/>
                        </a:lnSpc>
                      </a:pPr>
                      <a:r>
                        <a:rPr lang="en-US" sz="1700" b="1" i="1" u="none" strike="noStrike" dirty="0">
                          <a:solidFill>
                            <a:srgbClr val="000000"/>
                          </a:solidFill>
                          <a:effectLst/>
                          <a:latin typeface="+mj-lt"/>
                        </a:rPr>
                        <a:t>All Voters </a:t>
                      </a:r>
                      <a:br>
                        <a:rPr lang="en-US" sz="1700" b="1" i="1" u="none" strike="noStrike" dirty="0">
                          <a:solidFill>
                            <a:srgbClr val="000000"/>
                          </a:solidFill>
                          <a:effectLst/>
                          <a:latin typeface="+mj-lt"/>
                        </a:rPr>
                      </a:br>
                      <a:r>
                        <a:rPr lang="en-US" sz="1700" b="1" i="1" u="none" strike="noStrike" dirty="0">
                          <a:solidFill>
                            <a:srgbClr val="000000"/>
                          </a:solidFill>
                          <a:effectLst/>
                          <a:latin typeface="+mj-lt"/>
                        </a:rPr>
                        <a:t>of Color</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792830917"/>
                  </a:ext>
                </a:extLst>
              </a:tr>
              <a:tr h="35194">
                <a:tc>
                  <a:txBody>
                    <a:bodyPr/>
                    <a:lstStyle/>
                    <a:p>
                      <a:pPr algn="ctr" fontAlgn="b">
                        <a:lnSpc>
                          <a:spcPts val="1600"/>
                        </a:lnSpc>
                      </a:pPr>
                      <a:r>
                        <a:rPr lang="en-US" sz="1700" b="0" i="0" u="none" strike="noStrike" dirty="0">
                          <a:solidFill>
                            <a:srgbClr val="000000"/>
                          </a:solidFill>
                          <a:effectLst/>
                          <a:latin typeface="+mj-lt"/>
                        </a:rPr>
                        <a:t>Pediatricians</a:t>
                      </a:r>
                    </a:p>
                  </a:txBody>
                  <a:tcPr marL="4763" marR="4763" marT="4763" marB="0" anchor="ctr"/>
                </a:tc>
                <a:tc>
                  <a:txBody>
                    <a:bodyPr/>
                    <a:lstStyle/>
                    <a:p>
                      <a:pPr algn="ctr" fontAlgn="ctr">
                        <a:lnSpc>
                          <a:spcPts val="1600"/>
                        </a:lnSpc>
                      </a:pPr>
                      <a:r>
                        <a:rPr lang="en-US" sz="1700" b="1" i="0" u="none" strike="noStrike" dirty="0">
                          <a:solidFill>
                            <a:srgbClr val="000000"/>
                          </a:solidFill>
                          <a:effectLst/>
                          <a:latin typeface="+mj-lt"/>
                          <a:ea typeface="Arial" panose="020B0604020202020204" pitchFamily="34" charset="0"/>
                        </a:rPr>
                        <a:t>74%</a:t>
                      </a:r>
                      <a:endParaRPr lang="en-US" sz="1700" b="1" i="0" u="none" strike="noStrike" dirty="0">
                        <a:solidFill>
                          <a:srgbClr val="000000"/>
                        </a:solidFill>
                        <a:effectLst/>
                        <a:latin typeface="+mj-lt"/>
                      </a:endParaRP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600"/>
                        </a:lnSpc>
                      </a:pPr>
                      <a:r>
                        <a:rPr lang="en-US" sz="1700" b="0" i="0" u="none" strike="noStrike">
                          <a:solidFill>
                            <a:srgbClr val="000000"/>
                          </a:solidFill>
                          <a:effectLst/>
                          <a:latin typeface="+mj-lt"/>
                          <a:ea typeface="Arial" panose="020B0604020202020204" pitchFamily="34" charset="0"/>
                        </a:rPr>
                        <a:t>72%</a:t>
                      </a:r>
                      <a:endParaRPr lang="en-US" sz="1700" b="0" i="0" u="none" strike="noStrike">
                        <a:solidFill>
                          <a:srgbClr val="000000"/>
                        </a:solidFill>
                        <a:effectLst/>
                        <a:latin typeface="+mj-lt"/>
                      </a:endParaRPr>
                    </a:p>
                  </a:txBody>
                  <a:tcPr marL="4763" marR="4763" marT="4763" marB="0" anchor="ctr">
                    <a:lnL w="38100" cap="flat" cmpd="sng" algn="ctr">
                      <a:solidFill>
                        <a:schemeClr val="accent3"/>
                      </a:solidFill>
                      <a:prstDash val="solid"/>
                      <a:round/>
                      <a:headEnd type="none" w="med" len="med"/>
                      <a:tailEnd type="none" w="med" len="med"/>
                    </a:lnL>
                    <a:lnT w="38100" cap="flat" cmpd="sng" algn="ctr">
                      <a:solidFill>
                        <a:schemeClr val="accent3"/>
                      </a:solidFill>
                      <a:prstDash val="solid"/>
                      <a:round/>
                      <a:headEnd type="none" w="med" len="med"/>
                      <a:tailEnd type="none" w="med" len="med"/>
                    </a:lnT>
                  </a:tcPr>
                </a:tc>
                <a:tc>
                  <a:txBody>
                    <a:bodyPr/>
                    <a:lstStyle/>
                    <a:p>
                      <a:pPr algn="ctr" fontAlgn="ctr">
                        <a:lnSpc>
                          <a:spcPts val="1600"/>
                        </a:lnSpc>
                      </a:pPr>
                      <a:r>
                        <a:rPr lang="en-US" sz="1700" b="0" i="0" u="none" strike="noStrike">
                          <a:solidFill>
                            <a:srgbClr val="000000"/>
                          </a:solidFill>
                          <a:effectLst/>
                          <a:latin typeface="+mj-lt"/>
                          <a:ea typeface="Arial" panose="020B0604020202020204" pitchFamily="34" charset="0"/>
                        </a:rPr>
                        <a:t>77%</a:t>
                      </a:r>
                      <a:endParaRPr lang="en-US" sz="17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ctr">
                        <a:lnSpc>
                          <a:spcPts val="1600"/>
                        </a:lnSpc>
                      </a:pPr>
                      <a:r>
                        <a:rPr lang="en-US" sz="1700" b="0" i="0" u="none" strike="noStrike">
                          <a:solidFill>
                            <a:srgbClr val="000000"/>
                          </a:solidFill>
                          <a:effectLst/>
                          <a:latin typeface="+mj-lt"/>
                          <a:ea typeface="Arial" panose="020B0604020202020204" pitchFamily="34" charset="0"/>
                        </a:rPr>
                        <a:t>81%</a:t>
                      </a:r>
                      <a:endParaRPr lang="en-US" sz="17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ctr">
                        <a:lnSpc>
                          <a:spcPts val="1600"/>
                        </a:lnSpc>
                      </a:pPr>
                      <a:r>
                        <a:rPr lang="en-US" sz="1700" b="0" i="0" u="none" strike="noStrike">
                          <a:solidFill>
                            <a:srgbClr val="000000"/>
                          </a:solidFill>
                          <a:effectLst/>
                          <a:latin typeface="+mj-lt"/>
                          <a:ea typeface="Arial" panose="020B0604020202020204" pitchFamily="34" charset="0"/>
                        </a:rPr>
                        <a:t>67%</a:t>
                      </a:r>
                      <a:endParaRPr lang="en-US" sz="17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ctr">
                        <a:lnSpc>
                          <a:spcPts val="1600"/>
                        </a:lnSpc>
                      </a:pPr>
                      <a:r>
                        <a:rPr lang="en-US" sz="1700" b="0" i="1" u="none" strike="noStrike" dirty="0">
                          <a:solidFill>
                            <a:srgbClr val="000000"/>
                          </a:solidFill>
                          <a:effectLst/>
                          <a:latin typeface="+mj-lt"/>
                          <a:ea typeface="Arial" panose="020B0604020202020204" pitchFamily="34" charset="0"/>
                        </a:rPr>
                        <a:t>71%</a:t>
                      </a:r>
                      <a:endParaRPr lang="en-US" sz="1700" b="0" i="1" u="none" strike="noStrike" dirty="0">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1963344676"/>
                  </a:ext>
                </a:extLst>
              </a:tr>
              <a:tr h="35194">
                <a:tc>
                  <a:txBody>
                    <a:bodyPr/>
                    <a:lstStyle/>
                    <a:p>
                      <a:pPr algn="ctr" fontAlgn="b">
                        <a:lnSpc>
                          <a:spcPts val="1600"/>
                        </a:lnSpc>
                      </a:pPr>
                      <a:r>
                        <a:rPr lang="en-US" sz="1700" b="0" i="0" u="none" strike="noStrike">
                          <a:solidFill>
                            <a:srgbClr val="000000"/>
                          </a:solidFill>
                          <a:effectLst/>
                          <a:latin typeface="+mj-lt"/>
                        </a:rPr>
                        <a:t>Teachers</a:t>
                      </a:r>
                    </a:p>
                  </a:txBody>
                  <a:tcPr marL="4763" marR="4763" marT="4763" marB="0" anchor="ctr"/>
                </a:tc>
                <a:tc>
                  <a:txBody>
                    <a:bodyPr/>
                    <a:lstStyle/>
                    <a:p>
                      <a:pPr algn="ctr" fontAlgn="ctr">
                        <a:lnSpc>
                          <a:spcPts val="1600"/>
                        </a:lnSpc>
                      </a:pPr>
                      <a:r>
                        <a:rPr lang="en-US" sz="1700" b="1" i="0" u="none" strike="noStrike">
                          <a:solidFill>
                            <a:srgbClr val="000000"/>
                          </a:solidFill>
                          <a:effectLst/>
                          <a:latin typeface="+mj-lt"/>
                          <a:ea typeface="Arial" panose="020B0604020202020204" pitchFamily="34" charset="0"/>
                        </a:rPr>
                        <a:t>70%</a:t>
                      </a:r>
                      <a:endParaRPr lang="en-US" sz="1700" b="1" i="0" u="none" strike="noStrike">
                        <a:solidFill>
                          <a:srgbClr val="000000"/>
                        </a:solidFill>
                        <a:effectLst/>
                        <a:latin typeface="+mj-lt"/>
                      </a:endParaRP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600"/>
                        </a:lnSpc>
                      </a:pPr>
                      <a:r>
                        <a:rPr lang="en-US" sz="1700" b="0" i="0" u="none" strike="noStrike">
                          <a:solidFill>
                            <a:srgbClr val="000000"/>
                          </a:solidFill>
                          <a:effectLst/>
                          <a:latin typeface="+mj-lt"/>
                        </a:rPr>
                        <a:t>72%</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600"/>
                        </a:lnSpc>
                      </a:pPr>
                      <a:r>
                        <a:rPr lang="en-US" sz="1700" b="0" i="0" u="none" strike="noStrike">
                          <a:solidFill>
                            <a:srgbClr val="000000"/>
                          </a:solidFill>
                          <a:effectLst/>
                          <a:latin typeface="+mj-lt"/>
                        </a:rPr>
                        <a:t>71%</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74%</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74%</a:t>
                      </a:r>
                    </a:p>
                  </a:txBody>
                  <a:tcPr marL="4763" marR="4763" marT="4763" marB="0" anchor="ctr"/>
                </a:tc>
                <a:tc>
                  <a:txBody>
                    <a:bodyPr/>
                    <a:lstStyle/>
                    <a:p>
                      <a:pPr algn="ctr" fontAlgn="ctr">
                        <a:lnSpc>
                          <a:spcPts val="1600"/>
                        </a:lnSpc>
                      </a:pPr>
                      <a:r>
                        <a:rPr lang="en-US" sz="1700" b="0" i="1" u="none" strike="noStrike" dirty="0">
                          <a:solidFill>
                            <a:srgbClr val="000000"/>
                          </a:solidFill>
                          <a:effectLst/>
                          <a:latin typeface="+mj-lt"/>
                        </a:rPr>
                        <a:t>71%</a:t>
                      </a:r>
                    </a:p>
                  </a:txBody>
                  <a:tcPr marL="4763" marR="4763" marT="4763" marB="0" anchor="ctr"/>
                </a:tc>
                <a:extLst>
                  <a:ext uri="{0D108BD9-81ED-4DB2-BD59-A6C34878D82A}">
                    <a16:rowId xmlns:a16="http://schemas.microsoft.com/office/drawing/2014/main" val="3895376673"/>
                  </a:ext>
                </a:extLst>
              </a:tr>
              <a:tr h="35194">
                <a:tc>
                  <a:txBody>
                    <a:bodyPr/>
                    <a:lstStyle/>
                    <a:p>
                      <a:pPr algn="ctr" fontAlgn="b">
                        <a:lnSpc>
                          <a:spcPts val="1600"/>
                        </a:lnSpc>
                      </a:pPr>
                      <a:r>
                        <a:rPr lang="en-US" sz="1700" b="0" i="0" u="none" strike="noStrike">
                          <a:solidFill>
                            <a:srgbClr val="000000"/>
                          </a:solidFill>
                          <a:effectLst/>
                          <a:latin typeface="+mj-lt"/>
                        </a:rPr>
                        <a:t>Essential workers</a:t>
                      </a:r>
                    </a:p>
                  </a:txBody>
                  <a:tcPr marL="4763" marR="4763" marT="4763" marB="0" anchor="ctr"/>
                </a:tc>
                <a:tc>
                  <a:txBody>
                    <a:bodyPr/>
                    <a:lstStyle/>
                    <a:p>
                      <a:pPr algn="ctr" fontAlgn="ctr">
                        <a:lnSpc>
                          <a:spcPts val="1600"/>
                        </a:lnSpc>
                      </a:pPr>
                      <a:r>
                        <a:rPr lang="en-US" sz="1700" b="1" i="0" u="none" strike="noStrike">
                          <a:solidFill>
                            <a:srgbClr val="000000"/>
                          </a:solidFill>
                          <a:effectLst/>
                          <a:latin typeface="+mj-lt"/>
                        </a:rPr>
                        <a:t>70%</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600"/>
                        </a:lnSpc>
                      </a:pPr>
                      <a:r>
                        <a:rPr lang="en-US" sz="1700" b="0" i="0" u="none" strike="noStrike">
                          <a:solidFill>
                            <a:srgbClr val="000000"/>
                          </a:solidFill>
                          <a:effectLst/>
                          <a:latin typeface="+mj-lt"/>
                        </a:rPr>
                        <a:t>73%</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600"/>
                        </a:lnSpc>
                      </a:pPr>
                      <a:r>
                        <a:rPr lang="en-US" sz="1700" b="0" i="0" u="none" strike="noStrike">
                          <a:solidFill>
                            <a:srgbClr val="000000"/>
                          </a:solidFill>
                          <a:effectLst/>
                          <a:latin typeface="+mj-lt"/>
                        </a:rPr>
                        <a:t>68%</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70%</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77%</a:t>
                      </a:r>
                    </a:p>
                  </a:txBody>
                  <a:tcPr marL="4763" marR="4763" marT="4763" marB="0" anchor="ctr"/>
                </a:tc>
                <a:tc>
                  <a:txBody>
                    <a:bodyPr/>
                    <a:lstStyle/>
                    <a:p>
                      <a:pPr algn="ctr" fontAlgn="ctr">
                        <a:lnSpc>
                          <a:spcPts val="1600"/>
                        </a:lnSpc>
                      </a:pPr>
                      <a:r>
                        <a:rPr lang="en-US" sz="1700" b="0" i="1" u="none" strike="noStrike">
                          <a:solidFill>
                            <a:srgbClr val="000000"/>
                          </a:solidFill>
                          <a:effectLst/>
                          <a:latin typeface="+mj-lt"/>
                        </a:rPr>
                        <a:t>72%</a:t>
                      </a:r>
                    </a:p>
                  </a:txBody>
                  <a:tcPr marL="4763" marR="4763" marT="4763" marB="0" anchor="ctr"/>
                </a:tc>
                <a:extLst>
                  <a:ext uri="{0D108BD9-81ED-4DB2-BD59-A6C34878D82A}">
                    <a16:rowId xmlns:a16="http://schemas.microsoft.com/office/drawing/2014/main" val="325934903"/>
                  </a:ext>
                </a:extLst>
              </a:tr>
              <a:tr h="35194">
                <a:tc>
                  <a:txBody>
                    <a:bodyPr/>
                    <a:lstStyle/>
                    <a:p>
                      <a:pPr algn="ctr" fontAlgn="b">
                        <a:lnSpc>
                          <a:spcPts val="1600"/>
                        </a:lnSpc>
                      </a:pPr>
                      <a:r>
                        <a:rPr lang="en-US" sz="1700" b="0" i="0" u="none" strike="noStrike">
                          <a:solidFill>
                            <a:srgbClr val="000000"/>
                          </a:solidFill>
                          <a:effectLst/>
                          <a:latin typeface="+mj-lt"/>
                        </a:rPr>
                        <a:t>Small local businesses</a:t>
                      </a:r>
                    </a:p>
                  </a:txBody>
                  <a:tcPr marL="4763" marR="4763" marT="4763" marB="0" anchor="ctr"/>
                </a:tc>
                <a:tc>
                  <a:txBody>
                    <a:bodyPr/>
                    <a:lstStyle/>
                    <a:p>
                      <a:pPr algn="ctr" fontAlgn="ctr">
                        <a:lnSpc>
                          <a:spcPts val="1600"/>
                        </a:lnSpc>
                      </a:pPr>
                      <a:r>
                        <a:rPr lang="en-US" sz="1700" b="1" i="0" u="none" strike="noStrike">
                          <a:solidFill>
                            <a:srgbClr val="000000"/>
                          </a:solidFill>
                          <a:effectLst/>
                          <a:latin typeface="+mj-lt"/>
                        </a:rPr>
                        <a:t>68%</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600"/>
                        </a:lnSpc>
                      </a:pPr>
                      <a:r>
                        <a:rPr lang="en-US" sz="1700" b="0" i="0" u="none" strike="noStrike">
                          <a:solidFill>
                            <a:srgbClr val="000000"/>
                          </a:solidFill>
                          <a:effectLst/>
                          <a:latin typeface="+mj-lt"/>
                        </a:rPr>
                        <a:t>66%</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600"/>
                        </a:lnSpc>
                      </a:pPr>
                      <a:r>
                        <a:rPr lang="en-US" sz="1700" b="0" i="0" u="none" strike="noStrike">
                          <a:solidFill>
                            <a:srgbClr val="000000"/>
                          </a:solidFill>
                          <a:effectLst/>
                          <a:latin typeface="+mj-lt"/>
                        </a:rPr>
                        <a:t>67%</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68%</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74%</a:t>
                      </a:r>
                    </a:p>
                  </a:txBody>
                  <a:tcPr marL="4763" marR="4763" marT="4763" marB="0" anchor="ctr"/>
                </a:tc>
                <a:tc>
                  <a:txBody>
                    <a:bodyPr/>
                    <a:lstStyle/>
                    <a:p>
                      <a:pPr algn="ctr" fontAlgn="ctr">
                        <a:lnSpc>
                          <a:spcPts val="1600"/>
                        </a:lnSpc>
                      </a:pPr>
                      <a:r>
                        <a:rPr lang="en-US" sz="1700" b="0" i="1" u="none" strike="noStrike">
                          <a:solidFill>
                            <a:srgbClr val="000000"/>
                          </a:solidFill>
                          <a:effectLst/>
                          <a:latin typeface="+mj-lt"/>
                        </a:rPr>
                        <a:t>68%</a:t>
                      </a:r>
                    </a:p>
                  </a:txBody>
                  <a:tcPr marL="4763" marR="4763" marT="4763" marB="0" anchor="ctr"/>
                </a:tc>
                <a:extLst>
                  <a:ext uri="{0D108BD9-81ED-4DB2-BD59-A6C34878D82A}">
                    <a16:rowId xmlns:a16="http://schemas.microsoft.com/office/drawing/2014/main" val="3621781633"/>
                  </a:ext>
                </a:extLst>
              </a:tr>
              <a:tr h="35194">
                <a:tc>
                  <a:txBody>
                    <a:bodyPr/>
                    <a:lstStyle/>
                    <a:p>
                      <a:pPr algn="ctr" fontAlgn="b">
                        <a:lnSpc>
                          <a:spcPts val="1600"/>
                        </a:lnSpc>
                      </a:pPr>
                      <a:r>
                        <a:rPr lang="en-US" sz="1700" b="0" i="0" u="none" strike="noStrike">
                          <a:solidFill>
                            <a:srgbClr val="000000"/>
                          </a:solidFill>
                          <a:effectLst/>
                          <a:latin typeface="+mj-lt"/>
                        </a:rPr>
                        <a:t>Childcare workers</a:t>
                      </a:r>
                    </a:p>
                  </a:txBody>
                  <a:tcPr marL="4763" marR="4763" marT="4763" marB="0" anchor="ctr"/>
                </a:tc>
                <a:tc>
                  <a:txBody>
                    <a:bodyPr/>
                    <a:lstStyle/>
                    <a:p>
                      <a:pPr algn="ctr" fontAlgn="ctr">
                        <a:lnSpc>
                          <a:spcPts val="1600"/>
                        </a:lnSpc>
                      </a:pPr>
                      <a:r>
                        <a:rPr lang="en-US" sz="1700" b="1" i="0" u="none" strike="noStrike">
                          <a:solidFill>
                            <a:srgbClr val="000000"/>
                          </a:solidFill>
                          <a:effectLst/>
                          <a:latin typeface="+mj-lt"/>
                        </a:rPr>
                        <a:t>66%</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600"/>
                        </a:lnSpc>
                      </a:pPr>
                      <a:r>
                        <a:rPr lang="en-US" sz="1700" b="0" i="0" u="none" strike="noStrike">
                          <a:solidFill>
                            <a:srgbClr val="000000"/>
                          </a:solidFill>
                          <a:effectLst/>
                          <a:latin typeface="+mj-lt"/>
                        </a:rPr>
                        <a:t>64%</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600"/>
                        </a:lnSpc>
                      </a:pPr>
                      <a:r>
                        <a:rPr lang="en-US" sz="1700" b="0" i="0" u="none" strike="noStrike">
                          <a:solidFill>
                            <a:srgbClr val="000000"/>
                          </a:solidFill>
                          <a:effectLst/>
                          <a:latin typeface="+mj-lt"/>
                        </a:rPr>
                        <a:t>78%</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74%</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55%</a:t>
                      </a:r>
                    </a:p>
                  </a:txBody>
                  <a:tcPr marL="4763" marR="4763" marT="4763" marB="0" anchor="ctr"/>
                </a:tc>
                <a:tc>
                  <a:txBody>
                    <a:bodyPr/>
                    <a:lstStyle/>
                    <a:p>
                      <a:pPr algn="ctr" fontAlgn="ctr">
                        <a:lnSpc>
                          <a:spcPts val="1600"/>
                        </a:lnSpc>
                      </a:pPr>
                      <a:r>
                        <a:rPr lang="en-US" sz="1700" b="0" i="1" u="none" strike="noStrike" dirty="0">
                          <a:solidFill>
                            <a:srgbClr val="000000"/>
                          </a:solidFill>
                          <a:effectLst/>
                          <a:latin typeface="+mj-lt"/>
                        </a:rPr>
                        <a:t>62%</a:t>
                      </a:r>
                    </a:p>
                  </a:txBody>
                  <a:tcPr marL="4763" marR="4763" marT="4763" marB="0" anchor="ctr"/>
                </a:tc>
                <a:extLst>
                  <a:ext uri="{0D108BD9-81ED-4DB2-BD59-A6C34878D82A}">
                    <a16:rowId xmlns:a16="http://schemas.microsoft.com/office/drawing/2014/main" val="3279322434"/>
                  </a:ext>
                </a:extLst>
              </a:tr>
              <a:tr h="35194">
                <a:tc>
                  <a:txBody>
                    <a:bodyPr/>
                    <a:lstStyle/>
                    <a:p>
                      <a:pPr algn="ctr" fontAlgn="b">
                        <a:lnSpc>
                          <a:spcPts val="1600"/>
                        </a:lnSpc>
                      </a:pPr>
                      <a:r>
                        <a:rPr lang="en-US" sz="1700" b="0" i="0" u="none" strike="noStrike">
                          <a:solidFill>
                            <a:srgbClr val="000000"/>
                          </a:solidFill>
                          <a:effectLst/>
                          <a:latin typeface="+mj-lt"/>
                        </a:rPr>
                        <a:t>Local parents</a:t>
                      </a:r>
                    </a:p>
                  </a:txBody>
                  <a:tcPr marL="4763" marR="4763" marT="4763" marB="0" anchor="ctr"/>
                </a:tc>
                <a:tc>
                  <a:txBody>
                    <a:bodyPr/>
                    <a:lstStyle/>
                    <a:p>
                      <a:pPr algn="ctr" fontAlgn="ctr">
                        <a:lnSpc>
                          <a:spcPts val="1600"/>
                        </a:lnSpc>
                      </a:pPr>
                      <a:r>
                        <a:rPr lang="en-US" sz="1700" b="1" i="0" u="none" strike="noStrike" dirty="0">
                          <a:solidFill>
                            <a:srgbClr val="000000"/>
                          </a:solidFill>
                          <a:effectLst/>
                          <a:latin typeface="+mj-lt"/>
                        </a:rPr>
                        <a:t>66%</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600"/>
                        </a:lnSpc>
                      </a:pPr>
                      <a:r>
                        <a:rPr lang="en-US" sz="1700" b="0" i="0" u="none" strike="noStrike">
                          <a:solidFill>
                            <a:srgbClr val="000000"/>
                          </a:solidFill>
                          <a:effectLst/>
                          <a:latin typeface="+mj-lt"/>
                        </a:rPr>
                        <a:t>66%</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600"/>
                        </a:lnSpc>
                      </a:pPr>
                      <a:r>
                        <a:rPr lang="en-US" sz="1700" b="0" i="0" u="none" strike="noStrike">
                          <a:solidFill>
                            <a:srgbClr val="000000"/>
                          </a:solidFill>
                          <a:effectLst/>
                          <a:latin typeface="+mj-lt"/>
                        </a:rPr>
                        <a:t>70%</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69%</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61%</a:t>
                      </a:r>
                    </a:p>
                  </a:txBody>
                  <a:tcPr marL="4763" marR="4763" marT="4763" marB="0" anchor="ctr"/>
                </a:tc>
                <a:tc>
                  <a:txBody>
                    <a:bodyPr/>
                    <a:lstStyle/>
                    <a:p>
                      <a:pPr algn="ctr" fontAlgn="ctr">
                        <a:lnSpc>
                          <a:spcPts val="1600"/>
                        </a:lnSpc>
                      </a:pPr>
                      <a:r>
                        <a:rPr lang="en-US" sz="1700" b="0" i="1" u="none" strike="noStrike">
                          <a:solidFill>
                            <a:srgbClr val="000000"/>
                          </a:solidFill>
                          <a:effectLst/>
                          <a:latin typeface="+mj-lt"/>
                        </a:rPr>
                        <a:t>64%</a:t>
                      </a:r>
                    </a:p>
                  </a:txBody>
                  <a:tcPr marL="4763" marR="4763" marT="4763" marB="0" anchor="ctr"/>
                </a:tc>
                <a:extLst>
                  <a:ext uri="{0D108BD9-81ED-4DB2-BD59-A6C34878D82A}">
                    <a16:rowId xmlns:a16="http://schemas.microsoft.com/office/drawing/2014/main" val="388476827"/>
                  </a:ext>
                </a:extLst>
              </a:tr>
              <a:tr h="67871">
                <a:tc>
                  <a:txBody>
                    <a:bodyPr/>
                    <a:lstStyle/>
                    <a:p>
                      <a:pPr algn="ctr" fontAlgn="b">
                        <a:lnSpc>
                          <a:spcPts val="1600"/>
                        </a:lnSpc>
                      </a:pPr>
                      <a:r>
                        <a:rPr lang="en-US" sz="1700" b="0" i="0" u="none" strike="noStrike" dirty="0">
                          <a:solidFill>
                            <a:srgbClr val="000000"/>
                          </a:solidFill>
                          <a:effectLst/>
                          <a:latin typeface="+mj-lt"/>
                        </a:rPr>
                        <a:t>Child development experts </a:t>
                      </a:r>
                    </a:p>
                    <a:p>
                      <a:pPr algn="ctr" fontAlgn="b">
                        <a:lnSpc>
                          <a:spcPts val="1600"/>
                        </a:lnSpc>
                      </a:pPr>
                      <a:r>
                        <a:rPr lang="en-US" sz="1700" b="0" i="0" u="none" strike="noStrike" dirty="0">
                          <a:solidFill>
                            <a:srgbClr val="000000"/>
                          </a:solidFill>
                          <a:effectLst/>
                          <a:latin typeface="+mj-lt"/>
                        </a:rPr>
                        <a:t>at a local university</a:t>
                      </a:r>
                    </a:p>
                  </a:txBody>
                  <a:tcPr marL="4763" marR="4763" marT="4763" marB="0" anchor="ctr"/>
                </a:tc>
                <a:tc>
                  <a:txBody>
                    <a:bodyPr/>
                    <a:lstStyle/>
                    <a:p>
                      <a:pPr algn="ctr" fontAlgn="ctr">
                        <a:lnSpc>
                          <a:spcPts val="1600"/>
                        </a:lnSpc>
                      </a:pPr>
                      <a:r>
                        <a:rPr lang="en-US" sz="1700" b="1" i="0" u="none" strike="noStrike">
                          <a:solidFill>
                            <a:srgbClr val="000000"/>
                          </a:solidFill>
                          <a:effectLst/>
                          <a:latin typeface="+mj-lt"/>
                        </a:rPr>
                        <a:t>61%</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600"/>
                        </a:lnSpc>
                      </a:pPr>
                      <a:r>
                        <a:rPr lang="en-US" sz="1700" b="0" i="0" u="none" strike="noStrike">
                          <a:solidFill>
                            <a:srgbClr val="000000"/>
                          </a:solidFill>
                          <a:effectLst/>
                          <a:latin typeface="+mj-lt"/>
                        </a:rPr>
                        <a:t>65%</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600"/>
                        </a:lnSpc>
                      </a:pPr>
                      <a:r>
                        <a:rPr lang="en-US" sz="1700" b="0" i="0" u="none" strike="noStrike">
                          <a:solidFill>
                            <a:srgbClr val="000000"/>
                          </a:solidFill>
                          <a:effectLst/>
                          <a:latin typeface="+mj-lt"/>
                        </a:rPr>
                        <a:t>68%</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66%</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59%</a:t>
                      </a:r>
                    </a:p>
                  </a:txBody>
                  <a:tcPr marL="4763" marR="4763" marT="4763" marB="0" anchor="ctr"/>
                </a:tc>
                <a:tc>
                  <a:txBody>
                    <a:bodyPr/>
                    <a:lstStyle/>
                    <a:p>
                      <a:pPr algn="ctr" fontAlgn="ctr">
                        <a:lnSpc>
                          <a:spcPts val="1600"/>
                        </a:lnSpc>
                      </a:pPr>
                      <a:r>
                        <a:rPr lang="en-US" sz="1700" b="0" i="1" u="none" strike="noStrike" dirty="0">
                          <a:solidFill>
                            <a:srgbClr val="000000"/>
                          </a:solidFill>
                          <a:effectLst/>
                          <a:latin typeface="+mj-lt"/>
                        </a:rPr>
                        <a:t>62%</a:t>
                      </a:r>
                    </a:p>
                  </a:txBody>
                  <a:tcPr marL="4763" marR="4763" marT="4763" marB="0" anchor="ctr"/>
                </a:tc>
                <a:extLst>
                  <a:ext uri="{0D108BD9-81ED-4DB2-BD59-A6C34878D82A}">
                    <a16:rowId xmlns:a16="http://schemas.microsoft.com/office/drawing/2014/main" val="2356298186"/>
                  </a:ext>
                </a:extLst>
              </a:tr>
              <a:tr h="35194">
                <a:tc>
                  <a:txBody>
                    <a:bodyPr/>
                    <a:lstStyle/>
                    <a:p>
                      <a:pPr algn="ctr" fontAlgn="b">
                        <a:lnSpc>
                          <a:spcPts val="1600"/>
                        </a:lnSpc>
                      </a:pPr>
                      <a:r>
                        <a:rPr lang="en-US" sz="1700" b="0" i="0" u="none" strike="noStrike">
                          <a:solidFill>
                            <a:srgbClr val="000000"/>
                          </a:solidFill>
                          <a:effectLst/>
                          <a:latin typeface="+mj-lt"/>
                        </a:rPr>
                        <a:t>Working teens</a:t>
                      </a:r>
                    </a:p>
                  </a:txBody>
                  <a:tcPr marL="4763" marR="4763" marT="4763" marB="0" anchor="ctr"/>
                </a:tc>
                <a:tc>
                  <a:txBody>
                    <a:bodyPr/>
                    <a:lstStyle/>
                    <a:p>
                      <a:pPr algn="ctr" fontAlgn="ctr">
                        <a:lnSpc>
                          <a:spcPts val="1600"/>
                        </a:lnSpc>
                      </a:pPr>
                      <a:r>
                        <a:rPr lang="en-US" sz="1700" b="1" i="0" u="none" strike="noStrike">
                          <a:solidFill>
                            <a:srgbClr val="000000"/>
                          </a:solidFill>
                          <a:effectLst/>
                          <a:latin typeface="+mj-lt"/>
                        </a:rPr>
                        <a:t>60%</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600"/>
                        </a:lnSpc>
                      </a:pPr>
                      <a:r>
                        <a:rPr lang="en-US" sz="1700" b="0" i="0" u="none" strike="noStrike">
                          <a:solidFill>
                            <a:srgbClr val="000000"/>
                          </a:solidFill>
                          <a:effectLst/>
                          <a:latin typeface="+mj-lt"/>
                        </a:rPr>
                        <a:t>63%</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600"/>
                        </a:lnSpc>
                      </a:pPr>
                      <a:r>
                        <a:rPr lang="en-US" sz="1700" b="0" i="0" u="none" strike="noStrike">
                          <a:solidFill>
                            <a:srgbClr val="000000"/>
                          </a:solidFill>
                          <a:effectLst/>
                          <a:latin typeface="+mj-lt"/>
                        </a:rPr>
                        <a:t>73%</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60%</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73%</a:t>
                      </a:r>
                    </a:p>
                  </a:txBody>
                  <a:tcPr marL="4763" marR="4763" marT="4763" marB="0" anchor="ctr"/>
                </a:tc>
                <a:tc>
                  <a:txBody>
                    <a:bodyPr/>
                    <a:lstStyle/>
                    <a:p>
                      <a:pPr algn="ctr" fontAlgn="ctr">
                        <a:lnSpc>
                          <a:spcPts val="1600"/>
                        </a:lnSpc>
                      </a:pPr>
                      <a:r>
                        <a:rPr lang="en-US" sz="1700" b="0" i="1" u="none" strike="noStrike" dirty="0">
                          <a:solidFill>
                            <a:srgbClr val="000000"/>
                          </a:solidFill>
                          <a:effectLst/>
                          <a:latin typeface="+mj-lt"/>
                        </a:rPr>
                        <a:t>65%</a:t>
                      </a:r>
                    </a:p>
                  </a:txBody>
                  <a:tcPr marL="4763" marR="4763" marT="4763" marB="0" anchor="ctr"/>
                </a:tc>
                <a:extLst>
                  <a:ext uri="{0D108BD9-81ED-4DB2-BD59-A6C34878D82A}">
                    <a16:rowId xmlns:a16="http://schemas.microsoft.com/office/drawing/2014/main" val="1213550442"/>
                  </a:ext>
                </a:extLst>
              </a:tr>
              <a:tr h="35194">
                <a:tc>
                  <a:txBody>
                    <a:bodyPr/>
                    <a:lstStyle/>
                    <a:p>
                      <a:pPr algn="ctr" fontAlgn="b">
                        <a:lnSpc>
                          <a:spcPts val="1600"/>
                        </a:lnSpc>
                      </a:pPr>
                      <a:r>
                        <a:rPr lang="en-US" sz="1700" b="0" i="0" u="none" strike="noStrike">
                          <a:solidFill>
                            <a:srgbClr val="000000"/>
                          </a:solidFill>
                          <a:effectLst/>
                          <a:latin typeface="+mj-lt"/>
                        </a:rPr>
                        <a:t>Police officers</a:t>
                      </a:r>
                    </a:p>
                  </a:txBody>
                  <a:tcPr marL="4763" marR="4763" marT="4763" marB="0" anchor="ctr"/>
                </a:tc>
                <a:tc>
                  <a:txBody>
                    <a:bodyPr/>
                    <a:lstStyle/>
                    <a:p>
                      <a:pPr algn="ctr" fontAlgn="ctr">
                        <a:lnSpc>
                          <a:spcPts val="1600"/>
                        </a:lnSpc>
                      </a:pPr>
                      <a:r>
                        <a:rPr lang="en-US" sz="1700" b="1" i="0" u="none" strike="noStrike">
                          <a:solidFill>
                            <a:srgbClr val="000000"/>
                          </a:solidFill>
                          <a:effectLst/>
                          <a:latin typeface="+mj-lt"/>
                        </a:rPr>
                        <a:t>60%</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600"/>
                        </a:lnSpc>
                      </a:pPr>
                      <a:r>
                        <a:rPr lang="en-US" sz="1700" b="0" i="0" u="none" strike="noStrike">
                          <a:solidFill>
                            <a:srgbClr val="000000"/>
                          </a:solidFill>
                          <a:effectLst/>
                          <a:latin typeface="+mj-lt"/>
                        </a:rPr>
                        <a:t>69%</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600"/>
                        </a:lnSpc>
                      </a:pPr>
                      <a:r>
                        <a:rPr lang="en-US" sz="1700" b="0" i="0" u="none" strike="noStrike">
                          <a:solidFill>
                            <a:srgbClr val="000000"/>
                          </a:solidFill>
                          <a:effectLst/>
                          <a:latin typeface="+mj-lt"/>
                        </a:rPr>
                        <a:t>63%</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59%</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47%</a:t>
                      </a:r>
                    </a:p>
                  </a:txBody>
                  <a:tcPr marL="4763" marR="4763" marT="4763" marB="0" anchor="ctr"/>
                </a:tc>
                <a:tc>
                  <a:txBody>
                    <a:bodyPr/>
                    <a:lstStyle/>
                    <a:p>
                      <a:pPr algn="ctr" fontAlgn="ctr">
                        <a:lnSpc>
                          <a:spcPts val="1600"/>
                        </a:lnSpc>
                      </a:pPr>
                      <a:r>
                        <a:rPr lang="en-US" sz="1700" b="0" i="1" u="none" strike="noStrike">
                          <a:solidFill>
                            <a:srgbClr val="000000"/>
                          </a:solidFill>
                          <a:effectLst/>
                          <a:latin typeface="+mj-lt"/>
                        </a:rPr>
                        <a:t>61%</a:t>
                      </a:r>
                    </a:p>
                  </a:txBody>
                  <a:tcPr marL="4763" marR="4763" marT="4763" marB="0" anchor="ctr"/>
                </a:tc>
                <a:extLst>
                  <a:ext uri="{0D108BD9-81ED-4DB2-BD59-A6C34878D82A}">
                    <a16:rowId xmlns:a16="http://schemas.microsoft.com/office/drawing/2014/main" val="650548173"/>
                  </a:ext>
                </a:extLst>
              </a:tr>
              <a:tr h="35194">
                <a:tc>
                  <a:txBody>
                    <a:bodyPr/>
                    <a:lstStyle/>
                    <a:p>
                      <a:pPr algn="ctr" fontAlgn="b">
                        <a:lnSpc>
                          <a:spcPts val="1600"/>
                        </a:lnSpc>
                      </a:pPr>
                      <a:r>
                        <a:rPr lang="en-US" sz="1700" b="0" i="0" u="none" strike="noStrike">
                          <a:solidFill>
                            <a:srgbClr val="000000"/>
                          </a:solidFill>
                          <a:effectLst/>
                          <a:latin typeface="+mj-lt"/>
                        </a:rPr>
                        <a:t>Social workers</a:t>
                      </a:r>
                    </a:p>
                  </a:txBody>
                  <a:tcPr marL="4763" marR="4763" marT="4763" marB="0" anchor="ctr"/>
                </a:tc>
                <a:tc>
                  <a:txBody>
                    <a:bodyPr/>
                    <a:lstStyle/>
                    <a:p>
                      <a:pPr algn="ctr" fontAlgn="ctr">
                        <a:lnSpc>
                          <a:spcPts val="1600"/>
                        </a:lnSpc>
                      </a:pPr>
                      <a:r>
                        <a:rPr lang="en-US" sz="1700" b="1" i="0" u="none" strike="noStrike">
                          <a:solidFill>
                            <a:srgbClr val="000000"/>
                          </a:solidFill>
                          <a:effectLst/>
                          <a:latin typeface="+mj-lt"/>
                        </a:rPr>
                        <a:t>59%</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600"/>
                        </a:lnSpc>
                      </a:pPr>
                      <a:r>
                        <a:rPr lang="en-US" sz="1700" b="0" i="0" u="none" strike="noStrike">
                          <a:solidFill>
                            <a:srgbClr val="000000"/>
                          </a:solidFill>
                          <a:effectLst/>
                          <a:latin typeface="+mj-lt"/>
                        </a:rPr>
                        <a:t>61%</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600"/>
                        </a:lnSpc>
                      </a:pPr>
                      <a:r>
                        <a:rPr lang="en-US" sz="1700" b="0" i="0" u="none" strike="noStrike">
                          <a:solidFill>
                            <a:srgbClr val="000000"/>
                          </a:solidFill>
                          <a:effectLst/>
                          <a:latin typeface="+mj-lt"/>
                        </a:rPr>
                        <a:t>66%</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67%</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64%</a:t>
                      </a:r>
                    </a:p>
                  </a:txBody>
                  <a:tcPr marL="4763" marR="4763" marT="4763" marB="0" anchor="ctr"/>
                </a:tc>
                <a:tc>
                  <a:txBody>
                    <a:bodyPr/>
                    <a:lstStyle/>
                    <a:p>
                      <a:pPr algn="ctr" fontAlgn="ctr">
                        <a:lnSpc>
                          <a:spcPts val="1600"/>
                        </a:lnSpc>
                      </a:pPr>
                      <a:r>
                        <a:rPr lang="en-US" sz="1700" b="0" i="1" u="none" strike="noStrike" dirty="0">
                          <a:solidFill>
                            <a:srgbClr val="000000"/>
                          </a:solidFill>
                          <a:effectLst/>
                          <a:latin typeface="+mj-lt"/>
                        </a:rPr>
                        <a:t>60%</a:t>
                      </a:r>
                    </a:p>
                  </a:txBody>
                  <a:tcPr marL="4763" marR="4763" marT="4763" marB="0" anchor="ctr"/>
                </a:tc>
                <a:extLst>
                  <a:ext uri="{0D108BD9-81ED-4DB2-BD59-A6C34878D82A}">
                    <a16:rowId xmlns:a16="http://schemas.microsoft.com/office/drawing/2014/main" val="790779060"/>
                  </a:ext>
                </a:extLst>
              </a:tr>
              <a:tr h="35194">
                <a:tc>
                  <a:txBody>
                    <a:bodyPr/>
                    <a:lstStyle/>
                    <a:p>
                      <a:pPr algn="ctr" fontAlgn="b">
                        <a:lnSpc>
                          <a:spcPts val="1600"/>
                        </a:lnSpc>
                      </a:pPr>
                      <a:r>
                        <a:rPr lang="en-US" sz="1700" b="0" i="0" u="none" strike="noStrike">
                          <a:solidFill>
                            <a:srgbClr val="000000"/>
                          </a:solidFill>
                          <a:effectLst/>
                          <a:latin typeface="+mj-lt"/>
                        </a:rPr>
                        <a:t>Youth in your community</a:t>
                      </a:r>
                    </a:p>
                  </a:txBody>
                  <a:tcPr marL="4763" marR="4763" marT="4763" marB="0" anchor="ctr"/>
                </a:tc>
                <a:tc>
                  <a:txBody>
                    <a:bodyPr/>
                    <a:lstStyle/>
                    <a:p>
                      <a:pPr algn="ctr" fontAlgn="ctr">
                        <a:lnSpc>
                          <a:spcPts val="1600"/>
                        </a:lnSpc>
                      </a:pPr>
                      <a:r>
                        <a:rPr lang="en-US" sz="1700" b="1" i="0" u="none" strike="noStrike">
                          <a:solidFill>
                            <a:srgbClr val="000000"/>
                          </a:solidFill>
                          <a:effectLst/>
                          <a:latin typeface="+mj-lt"/>
                        </a:rPr>
                        <a:t>58%</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600"/>
                        </a:lnSpc>
                      </a:pPr>
                      <a:r>
                        <a:rPr lang="en-US" sz="1700" b="0" i="0" u="none" strike="noStrike">
                          <a:solidFill>
                            <a:srgbClr val="000000"/>
                          </a:solidFill>
                          <a:effectLst/>
                          <a:latin typeface="+mj-lt"/>
                        </a:rPr>
                        <a:t>55%</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600"/>
                        </a:lnSpc>
                      </a:pPr>
                      <a:r>
                        <a:rPr lang="en-US" sz="1700" b="0" i="0" u="none" strike="noStrike">
                          <a:solidFill>
                            <a:srgbClr val="000000"/>
                          </a:solidFill>
                          <a:effectLst/>
                          <a:latin typeface="+mj-lt"/>
                        </a:rPr>
                        <a:t>67%</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63%</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71%</a:t>
                      </a:r>
                    </a:p>
                  </a:txBody>
                  <a:tcPr marL="4763" marR="4763" marT="4763" marB="0" anchor="ctr"/>
                </a:tc>
                <a:tc>
                  <a:txBody>
                    <a:bodyPr/>
                    <a:lstStyle/>
                    <a:p>
                      <a:pPr algn="ctr" fontAlgn="ctr">
                        <a:lnSpc>
                          <a:spcPts val="1600"/>
                        </a:lnSpc>
                      </a:pPr>
                      <a:r>
                        <a:rPr lang="en-US" sz="1700" b="0" i="1" u="none" strike="noStrike">
                          <a:solidFill>
                            <a:srgbClr val="000000"/>
                          </a:solidFill>
                          <a:effectLst/>
                          <a:latin typeface="+mj-lt"/>
                        </a:rPr>
                        <a:t>59%</a:t>
                      </a:r>
                    </a:p>
                  </a:txBody>
                  <a:tcPr marL="4763" marR="4763" marT="4763" marB="0" anchor="ctr"/>
                </a:tc>
                <a:extLst>
                  <a:ext uri="{0D108BD9-81ED-4DB2-BD59-A6C34878D82A}">
                    <a16:rowId xmlns:a16="http://schemas.microsoft.com/office/drawing/2014/main" val="967359862"/>
                  </a:ext>
                </a:extLst>
              </a:tr>
              <a:tr h="65203">
                <a:tc>
                  <a:txBody>
                    <a:bodyPr/>
                    <a:lstStyle/>
                    <a:p>
                      <a:pPr algn="ctr" fontAlgn="b">
                        <a:lnSpc>
                          <a:spcPts val="1600"/>
                        </a:lnSpc>
                      </a:pPr>
                      <a:r>
                        <a:rPr lang="en-US" sz="1700" b="0" i="0" u="none" strike="noStrike">
                          <a:solidFill>
                            <a:srgbClr val="000000"/>
                          </a:solidFill>
                          <a:effectLst/>
                          <a:latin typeface="+mj-lt"/>
                        </a:rPr>
                        <a:t>Nonprofit employees</a:t>
                      </a:r>
                    </a:p>
                  </a:txBody>
                  <a:tcPr marL="4763" marR="4763" marT="4763" marB="0" anchor="ctr"/>
                </a:tc>
                <a:tc>
                  <a:txBody>
                    <a:bodyPr/>
                    <a:lstStyle/>
                    <a:p>
                      <a:pPr algn="ctr" fontAlgn="ctr">
                        <a:lnSpc>
                          <a:spcPts val="1600"/>
                        </a:lnSpc>
                      </a:pPr>
                      <a:r>
                        <a:rPr lang="en-US" sz="1700" b="1" i="0" u="none" strike="noStrike">
                          <a:solidFill>
                            <a:srgbClr val="000000"/>
                          </a:solidFill>
                          <a:effectLst/>
                          <a:latin typeface="+mj-lt"/>
                        </a:rPr>
                        <a:t>54%</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600"/>
                        </a:lnSpc>
                      </a:pPr>
                      <a:r>
                        <a:rPr lang="en-US" sz="1700" b="0" i="0" u="none" strike="noStrike">
                          <a:solidFill>
                            <a:srgbClr val="000000"/>
                          </a:solidFill>
                          <a:effectLst/>
                          <a:latin typeface="+mj-lt"/>
                        </a:rPr>
                        <a:t>51%</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600"/>
                        </a:lnSpc>
                      </a:pPr>
                      <a:r>
                        <a:rPr lang="en-US" sz="1700" b="0" i="0" u="none" strike="noStrike">
                          <a:solidFill>
                            <a:srgbClr val="000000"/>
                          </a:solidFill>
                          <a:effectLst/>
                          <a:latin typeface="+mj-lt"/>
                        </a:rPr>
                        <a:t>58%</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63%</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49%</a:t>
                      </a:r>
                    </a:p>
                  </a:txBody>
                  <a:tcPr marL="4763" marR="4763" marT="4763" marB="0" anchor="ctr"/>
                </a:tc>
                <a:tc>
                  <a:txBody>
                    <a:bodyPr/>
                    <a:lstStyle/>
                    <a:p>
                      <a:pPr algn="ctr" fontAlgn="ctr">
                        <a:lnSpc>
                          <a:spcPts val="1600"/>
                        </a:lnSpc>
                      </a:pPr>
                      <a:r>
                        <a:rPr lang="en-US" sz="1700" b="0" i="1" u="none" strike="noStrike" dirty="0">
                          <a:solidFill>
                            <a:srgbClr val="000000"/>
                          </a:solidFill>
                          <a:effectLst/>
                          <a:latin typeface="+mj-lt"/>
                        </a:rPr>
                        <a:t>53%</a:t>
                      </a:r>
                    </a:p>
                  </a:txBody>
                  <a:tcPr marL="4763" marR="4763" marT="4763" marB="0" anchor="ctr"/>
                </a:tc>
                <a:extLst>
                  <a:ext uri="{0D108BD9-81ED-4DB2-BD59-A6C34878D82A}">
                    <a16:rowId xmlns:a16="http://schemas.microsoft.com/office/drawing/2014/main" val="911618783"/>
                  </a:ext>
                </a:extLst>
              </a:tr>
              <a:tr h="35194">
                <a:tc>
                  <a:txBody>
                    <a:bodyPr/>
                    <a:lstStyle/>
                    <a:p>
                      <a:pPr algn="ctr" fontAlgn="b">
                        <a:lnSpc>
                          <a:spcPts val="1600"/>
                        </a:lnSpc>
                      </a:pPr>
                      <a:r>
                        <a:rPr lang="en-US" sz="1700" b="0" i="0" u="none" strike="noStrike">
                          <a:solidFill>
                            <a:srgbClr val="000000"/>
                          </a:solidFill>
                          <a:effectLst/>
                          <a:latin typeface="+mj-lt"/>
                        </a:rPr>
                        <a:t>Public employee unions</a:t>
                      </a:r>
                    </a:p>
                  </a:txBody>
                  <a:tcPr marL="4763" marR="4763" marT="4763" marB="0" anchor="ctr"/>
                </a:tc>
                <a:tc>
                  <a:txBody>
                    <a:bodyPr/>
                    <a:lstStyle/>
                    <a:p>
                      <a:pPr algn="ctr" fontAlgn="ctr">
                        <a:lnSpc>
                          <a:spcPts val="1600"/>
                        </a:lnSpc>
                      </a:pPr>
                      <a:r>
                        <a:rPr lang="en-US" sz="1700" b="1" i="0" u="none" strike="noStrike">
                          <a:solidFill>
                            <a:srgbClr val="000000"/>
                          </a:solidFill>
                          <a:effectLst/>
                          <a:latin typeface="+mj-lt"/>
                        </a:rPr>
                        <a:t>43%</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600"/>
                        </a:lnSpc>
                      </a:pPr>
                      <a:r>
                        <a:rPr lang="en-US" sz="1700" b="0" i="0" u="none" strike="noStrike">
                          <a:solidFill>
                            <a:srgbClr val="000000"/>
                          </a:solidFill>
                          <a:effectLst/>
                          <a:latin typeface="+mj-lt"/>
                        </a:rPr>
                        <a:t>51%</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600"/>
                        </a:lnSpc>
                      </a:pPr>
                      <a:r>
                        <a:rPr lang="en-US" sz="1700" b="0" i="0" u="none" strike="noStrike" dirty="0">
                          <a:solidFill>
                            <a:srgbClr val="000000"/>
                          </a:solidFill>
                          <a:effectLst/>
                          <a:latin typeface="+mj-lt"/>
                        </a:rPr>
                        <a:t>40%</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44%</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45%</a:t>
                      </a:r>
                    </a:p>
                  </a:txBody>
                  <a:tcPr marL="4763" marR="4763" marT="4763" marB="0" anchor="ctr"/>
                </a:tc>
                <a:tc>
                  <a:txBody>
                    <a:bodyPr/>
                    <a:lstStyle/>
                    <a:p>
                      <a:pPr algn="ctr" fontAlgn="ctr">
                        <a:lnSpc>
                          <a:spcPts val="1600"/>
                        </a:lnSpc>
                      </a:pPr>
                      <a:r>
                        <a:rPr lang="en-US" sz="1700" b="0" i="1" u="none" strike="noStrike" dirty="0">
                          <a:solidFill>
                            <a:srgbClr val="000000"/>
                          </a:solidFill>
                          <a:effectLst/>
                          <a:latin typeface="+mj-lt"/>
                        </a:rPr>
                        <a:t>48%</a:t>
                      </a:r>
                    </a:p>
                  </a:txBody>
                  <a:tcPr marL="4763" marR="4763" marT="4763" marB="0" anchor="ctr"/>
                </a:tc>
                <a:extLst>
                  <a:ext uri="{0D108BD9-81ED-4DB2-BD59-A6C34878D82A}">
                    <a16:rowId xmlns:a16="http://schemas.microsoft.com/office/drawing/2014/main" val="3910646588"/>
                  </a:ext>
                </a:extLst>
              </a:tr>
              <a:tr h="35194">
                <a:tc>
                  <a:txBody>
                    <a:bodyPr/>
                    <a:lstStyle/>
                    <a:p>
                      <a:pPr algn="ctr" fontAlgn="b">
                        <a:lnSpc>
                          <a:spcPts val="1600"/>
                        </a:lnSpc>
                      </a:pPr>
                      <a:r>
                        <a:rPr lang="en-US" sz="1700" b="0" i="0" u="none" strike="noStrike">
                          <a:solidFill>
                            <a:srgbClr val="000000"/>
                          </a:solidFill>
                          <a:effectLst/>
                          <a:latin typeface="+mj-lt"/>
                        </a:rPr>
                        <a:t>Economists</a:t>
                      </a:r>
                    </a:p>
                  </a:txBody>
                  <a:tcPr marL="4763" marR="4763" marT="4763" marB="0" anchor="ctr"/>
                </a:tc>
                <a:tc>
                  <a:txBody>
                    <a:bodyPr/>
                    <a:lstStyle/>
                    <a:p>
                      <a:pPr algn="ctr" fontAlgn="ctr">
                        <a:lnSpc>
                          <a:spcPts val="1600"/>
                        </a:lnSpc>
                      </a:pPr>
                      <a:r>
                        <a:rPr lang="en-US" sz="1700" b="1" i="0" u="none" strike="noStrike">
                          <a:solidFill>
                            <a:srgbClr val="000000"/>
                          </a:solidFill>
                          <a:effectLst/>
                          <a:latin typeface="+mj-lt"/>
                        </a:rPr>
                        <a:t>43%</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600"/>
                        </a:lnSpc>
                      </a:pPr>
                      <a:r>
                        <a:rPr lang="en-US" sz="1700" b="0" i="0" u="none" strike="noStrike">
                          <a:solidFill>
                            <a:srgbClr val="000000"/>
                          </a:solidFill>
                          <a:effectLst/>
                          <a:latin typeface="+mj-lt"/>
                        </a:rPr>
                        <a:t>39%</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600"/>
                        </a:lnSpc>
                      </a:pPr>
                      <a:r>
                        <a:rPr lang="en-US" sz="1700" b="0" i="0" u="none" strike="noStrike">
                          <a:solidFill>
                            <a:srgbClr val="000000"/>
                          </a:solidFill>
                          <a:effectLst/>
                          <a:latin typeface="+mj-lt"/>
                        </a:rPr>
                        <a:t>44%</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48%</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47%</a:t>
                      </a:r>
                    </a:p>
                  </a:txBody>
                  <a:tcPr marL="4763" marR="4763" marT="4763" marB="0" anchor="ctr"/>
                </a:tc>
                <a:tc>
                  <a:txBody>
                    <a:bodyPr/>
                    <a:lstStyle/>
                    <a:p>
                      <a:pPr algn="ctr" fontAlgn="ctr">
                        <a:lnSpc>
                          <a:spcPts val="1600"/>
                        </a:lnSpc>
                      </a:pPr>
                      <a:r>
                        <a:rPr lang="en-US" sz="1700" b="0" i="1" u="none" strike="noStrike" dirty="0">
                          <a:solidFill>
                            <a:srgbClr val="000000"/>
                          </a:solidFill>
                          <a:effectLst/>
                          <a:latin typeface="+mj-lt"/>
                        </a:rPr>
                        <a:t>42%</a:t>
                      </a:r>
                    </a:p>
                  </a:txBody>
                  <a:tcPr marL="4763" marR="4763" marT="4763" marB="0" anchor="ctr"/>
                </a:tc>
                <a:extLst>
                  <a:ext uri="{0D108BD9-81ED-4DB2-BD59-A6C34878D82A}">
                    <a16:rowId xmlns:a16="http://schemas.microsoft.com/office/drawing/2014/main" val="2803810122"/>
                  </a:ext>
                </a:extLst>
              </a:tr>
              <a:tr h="35194">
                <a:tc>
                  <a:txBody>
                    <a:bodyPr/>
                    <a:lstStyle/>
                    <a:p>
                      <a:pPr algn="ctr" fontAlgn="b">
                        <a:lnSpc>
                          <a:spcPts val="1600"/>
                        </a:lnSpc>
                      </a:pPr>
                      <a:r>
                        <a:rPr lang="en-US" sz="1700" b="0" i="0" u="none" strike="noStrike">
                          <a:solidFill>
                            <a:srgbClr val="000000"/>
                          </a:solidFill>
                          <a:effectLst/>
                          <a:latin typeface="+mj-lt"/>
                        </a:rPr>
                        <a:t>Your local First 5 program</a:t>
                      </a:r>
                    </a:p>
                  </a:txBody>
                  <a:tcPr marL="4763" marR="4763" marT="4763" marB="0" anchor="ctr"/>
                </a:tc>
                <a:tc>
                  <a:txBody>
                    <a:bodyPr/>
                    <a:lstStyle/>
                    <a:p>
                      <a:pPr algn="ctr" fontAlgn="ctr">
                        <a:lnSpc>
                          <a:spcPts val="1600"/>
                        </a:lnSpc>
                      </a:pPr>
                      <a:r>
                        <a:rPr lang="en-US" sz="1700" b="1" i="0" u="none" strike="noStrike" dirty="0">
                          <a:solidFill>
                            <a:srgbClr val="000000"/>
                          </a:solidFill>
                          <a:effectLst/>
                          <a:latin typeface="+mj-lt"/>
                        </a:rPr>
                        <a:t>42%</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600"/>
                        </a:lnSpc>
                      </a:pPr>
                      <a:r>
                        <a:rPr lang="en-US" sz="1700" b="0" i="0" u="none" strike="noStrike">
                          <a:solidFill>
                            <a:srgbClr val="000000"/>
                          </a:solidFill>
                          <a:effectLst/>
                          <a:latin typeface="+mj-lt"/>
                        </a:rPr>
                        <a:t>46%</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600"/>
                        </a:lnSpc>
                      </a:pPr>
                      <a:r>
                        <a:rPr lang="en-US" sz="1700" b="0" i="0" u="none" strike="noStrike">
                          <a:solidFill>
                            <a:srgbClr val="000000"/>
                          </a:solidFill>
                          <a:effectLst/>
                          <a:latin typeface="+mj-lt"/>
                        </a:rPr>
                        <a:t>49%</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44%</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23%</a:t>
                      </a:r>
                    </a:p>
                  </a:txBody>
                  <a:tcPr marL="4763" marR="4763" marT="4763" marB="0" anchor="ctr"/>
                </a:tc>
                <a:tc>
                  <a:txBody>
                    <a:bodyPr/>
                    <a:lstStyle/>
                    <a:p>
                      <a:pPr algn="ctr" fontAlgn="ctr">
                        <a:lnSpc>
                          <a:spcPts val="1600"/>
                        </a:lnSpc>
                      </a:pPr>
                      <a:r>
                        <a:rPr lang="en-US" sz="1700" b="0" i="1" u="none" strike="noStrike" dirty="0">
                          <a:solidFill>
                            <a:srgbClr val="000000"/>
                          </a:solidFill>
                          <a:effectLst/>
                          <a:latin typeface="+mj-lt"/>
                        </a:rPr>
                        <a:t>41%</a:t>
                      </a:r>
                    </a:p>
                  </a:txBody>
                  <a:tcPr marL="4763" marR="4763" marT="4763" marB="0" anchor="ctr"/>
                </a:tc>
                <a:extLst>
                  <a:ext uri="{0D108BD9-81ED-4DB2-BD59-A6C34878D82A}">
                    <a16:rowId xmlns:a16="http://schemas.microsoft.com/office/drawing/2014/main" val="4246048080"/>
                  </a:ext>
                </a:extLst>
              </a:tr>
              <a:tr h="65203">
                <a:tc>
                  <a:txBody>
                    <a:bodyPr/>
                    <a:lstStyle/>
                    <a:p>
                      <a:pPr algn="ctr" fontAlgn="b">
                        <a:lnSpc>
                          <a:spcPts val="1600"/>
                        </a:lnSpc>
                      </a:pPr>
                      <a:r>
                        <a:rPr lang="en-US" sz="1700" b="0" i="0" u="none" strike="noStrike">
                          <a:solidFill>
                            <a:srgbClr val="000000"/>
                          </a:solidFill>
                          <a:effectLst/>
                          <a:latin typeface="+mj-lt"/>
                        </a:rPr>
                        <a:t>Faith leaders</a:t>
                      </a:r>
                    </a:p>
                  </a:txBody>
                  <a:tcPr marL="4763" marR="4763" marT="4763" marB="0" anchor="ctr"/>
                </a:tc>
                <a:tc>
                  <a:txBody>
                    <a:bodyPr/>
                    <a:lstStyle/>
                    <a:p>
                      <a:pPr algn="ctr" fontAlgn="ctr">
                        <a:lnSpc>
                          <a:spcPts val="1600"/>
                        </a:lnSpc>
                      </a:pPr>
                      <a:r>
                        <a:rPr lang="en-US" sz="1700" b="1" i="0" u="none" strike="noStrike">
                          <a:solidFill>
                            <a:srgbClr val="000000"/>
                          </a:solidFill>
                          <a:effectLst/>
                          <a:latin typeface="+mj-lt"/>
                        </a:rPr>
                        <a:t>40%</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600"/>
                        </a:lnSpc>
                      </a:pPr>
                      <a:r>
                        <a:rPr lang="en-US" sz="1700" b="0" i="0" u="none" strike="noStrike">
                          <a:solidFill>
                            <a:srgbClr val="000000"/>
                          </a:solidFill>
                          <a:effectLst/>
                          <a:latin typeface="+mj-lt"/>
                        </a:rPr>
                        <a:t>43%</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600"/>
                        </a:lnSpc>
                      </a:pPr>
                      <a:r>
                        <a:rPr lang="en-US" sz="1700" b="0" i="0" u="none" strike="noStrike">
                          <a:solidFill>
                            <a:srgbClr val="000000"/>
                          </a:solidFill>
                          <a:effectLst/>
                          <a:latin typeface="+mj-lt"/>
                        </a:rPr>
                        <a:t>50%</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37%</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39%</a:t>
                      </a:r>
                    </a:p>
                  </a:txBody>
                  <a:tcPr marL="4763" marR="4763" marT="4763" marB="0" anchor="ctr"/>
                </a:tc>
                <a:tc>
                  <a:txBody>
                    <a:bodyPr/>
                    <a:lstStyle/>
                    <a:p>
                      <a:pPr algn="ctr" fontAlgn="ctr">
                        <a:lnSpc>
                          <a:spcPts val="1600"/>
                        </a:lnSpc>
                      </a:pPr>
                      <a:r>
                        <a:rPr lang="en-US" sz="1700" b="0" i="1" u="none" strike="noStrike" dirty="0">
                          <a:solidFill>
                            <a:srgbClr val="000000"/>
                          </a:solidFill>
                          <a:effectLst/>
                          <a:latin typeface="+mj-lt"/>
                        </a:rPr>
                        <a:t>42%</a:t>
                      </a:r>
                    </a:p>
                  </a:txBody>
                  <a:tcPr marL="4763" marR="4763" marT="4763" marB="0" anchor="ctr"/>
                </a:tc>
                <a:extLst>
                  <a:ext uri="{0D108BD9-81ED-4DB2-BD59-A6C34878D82A}">
                    <a16:rowId xmlns:a16="http://schemas.microsoft.com/office/drawing/2014/main" val="873374224"/>
                  </a:ext>
                </a:extLst>
              </a:tr>
              <a:tr h="35194">
                <a:tc>
                  <a:txBody>
                    <a:bodyPr/>
                    <a:lstStyle/>
                    <a:p>
                      <a:pPr algn="ctr" fontAlgn="b">
                        <a:lnSpc>
                          <a:spcPts val="1600"/>
                        </a:lnSpc>
                      </a:pPr>
                      <a:r>
                        <a:rPr lang="en-US" sz="1700" b="0" i="0" u="none" strike="noStrike">
                          <a:solidFill>
                            <a:srgbClr val="000000"/>
                          </a:solidFill>
                          <a:effectLst/>
                          <a:latin typeface="+mj-lt"/>
                        </a:rPr>
                        <a:t>Your local chamber of commerce</a:t>
                      </a:r>
                    </a:p>
                  </a:txBody>
                  <a:tcPr marL="4763" marR="4763" marT="4763" marB="0" anchor="ctr"/>
                </a:tc>
                <a:tc>
                  <a:txBody>
                    <a:bodyPr/>
                    <a:lstStyle/>
                    <a:p>
                      <a:pPr algn="ctr" fontAlgn="ctr">
                        <a:lnSpc>
                          <a:spcPts val="1600"/>
                        </a:lnSpc>
                      </a:pPr>
                      <a:r>
                        <a:rPr lang="en-US" sz="1700" b="1" i="0" u="none" strike="noStrike">
                          <a:solidFill>
                            <a:srgbClr val="000000"/>
                          </a:solidFill>
                          <a:effectLst/>
                          <a:latin typeface="+mj-lt"/>
                        </a:rPr>
                        <a:t>36%</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600"/>
                        </a:lnSpc>
                      </a:pPr>
                      <a:r>
                        <a:rPr lang="en-US" sz="1700" b="0" i="0" u="none" strike="noStrike">
                          <a:solidFill>
                            <a:srgbClr val="000000"/>
                          </a:solidFill>
                          <a:effectLst/>
                          <a:latin typeface="+mj-lt"/>
                        </a:rPr>
                        <a:t>36%</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600"/>
                        </a:lnSpc>
                      </a:pPr>
                      <a:r>
                        <a:rPr lang="en-US" sz="1700" b="0" i="0" u="none" strike="noStrike">
                          <a:solidFill>
                            <a:srgbClr val="000000"/>
                          </a:solidFill>
                          <a:effectLst/>
                          <a:latin typeface="+mj-lt"/>
                        </a:rPr>
                        <a:t>30%</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37%</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36%</a:t>
                      </a:r>
                    </a:p>
                  </a:txBody>
                  <a:tcPr marL="4763" marR="4763" marT="4763" marB="0" anchor="ctr"/>
                </a:tc>
                <a:tc>
                  <a:txBody>
                    <a:bodyPr/>
                    <a:lstStyle/>
                    <a:p>
                      <a:pPr algn="ctr" fontAlgn="ctr">
                        <a:lnSpc>
                          <a:spcPts val="1600"/>
                        </a:lnSpc>
                      </a:pPr>
                      <a:r>
                        <a:rPr lang="en-US" sz="1700" b="0" i="1" u="none" strike="noStrike" dirty="0">
                          <a:solidFill>
                            <a:srgbClr val="000000"/>
                          </a:solidFill>
                          <a:effectLst/>
                          <a:latin typeface="+mj-lt"/>
                        </a:rPr>
                        <a:t>36%</a:t>
                      </a:r>
                    </a:p>
                  </a:txBody>
                  <a:tcPr marL="4763" marR="4763" marT="4763" marB="0" anchor="ctr"/>
                </a:tc>
                <a:extLst>
                  <a:ext uri="{0D108BD9-81ED-4DB2-BD59-A6C34878D82A}">
                    <a16:rowId xmlns:a16="http://schemas.microsoft.com/office/drawing/2014/main" val="3199046777"/>
                  </a:ext>
                </a:extLst>
              </a:tr>
              <a:tr h="65203">
                <a:tc>
                  <a:txBody>
                    <a:bodyPr/>
                    <a:lstStyle/>
                    <a:p>
                      <a:pPr algn="ctr" fontAlgn="b">
                        <a:lnSpc>
                          <a:spcPts val="1600"/>
                        </a:lnSpc>
                      </a:pPr>
                      <a:r>
                        <a:rPr lang="en-US" sz="1700" b="0" i="0" u="none" strike="noStrike">
                          <a:solidFill>
                            <a:srgbClr val="000000"/>
                          </a:solidFill>
                          <a:effectLst/>
                          <a:latin typeface="+mj-lt"/>
                        </a:rPr>
                        <a:t>Your county supervisor</a:t>
                      </a:r>
                    </a:p>
                  </a:txBody>
                  <a:tcPr marL="4763" marR="4763" marT="4763" marB="0" anchor="ctr"/>
                </a:tc>
                <a:tc>
                  <a:txBody>
                    <a:bodyPr/>
                    <a:lstStyle/>
                    <a:p>
                      <a:pPr algn="ctr" fontAlgn="ctr">
                        <a:lnSpc>
                          <a:spcPts val="1600"/>
                        </a:lnSpc>
                      </a:pPr>
                      <a:r>
                        <a:rPr lang="en-US" sz="1700" b="1" i="0" u="none" strike="noStrike" dirty="0">
                          <a:solidFill>
                            <a:srgbClr val="000000"/>
                          </a:solidFill>
                          <a:effectLst/>
                          <a:latin typeface="+mj-lt"/>
                        </a:rPr>
                        <a:t>30%</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600"/>
                        </a:lnSpc>
                      </a:pPr>
                      <a:r>
                        <a:rPr lang="en-US" sz="1700" b="0" i="0" u="none" strike="noStrike">
                          <a:solidFill>
                            <a:srgbClr val="000000"/>
                          </a:solidFill>
                          <a:effectLst/>
                          <a:latin typeface="+mj-lt"/>
                        </a:rPr>
                        <a:t>30%</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600"/>
                        </a:lnSpc>
                      </a:pPr>
                      <a:r>
                        <a:rPr lang="en-US" sz="1700" b="0" i="0" u="none" strike="noStrike">
                          <a:solidFill>
                            <a:srgbClr val="000000"/>
                          </a:solidFill>
                          <a:effectLst/>
                          <a:latin typeface="+mj-lt"/>
                        </a:rPr>
                        <a:t>44%</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32%</a:t>
                      </a:r>
                    </a:p>
                  </a:txBody>
                  <a:tcPr marL="4763" marR="4763" marT="4763" marB="0" anchor="ctr"/>
                </a:tc>
                <a:tc>
                  <a:txBody>
                    <a:bodyPr/>
                    <a:lstStyle/>
                    <a:p>
                      <a:pPr algn="ctr" fontAlgn="ctr">
                        <a:lnSpc>
                          <a:spcPts val="1600"/>
                        </a:lnSpc>
                      </a:pPr>
                      <a:r>
                        <a:rPr lang="en-US" sz="1700" b="0" i="0" u="none" strike="noStrike">
                          <a:solidFill>
                            <a:srgbClr val="000000"/>
                          </a:solidFill>
                          <a:effectLst/>
                          <a:latin typeface="+mj-lt"/>
                        </a:rPr>
                        <a:t>25%</a:t>
                      </a:r>
                    </a:p>
                  </a:txBody>
                  <a:tcPr marL="4763" marR="4763" marT="4763" marB="0" anchor="ctr"/>
                </a:tc>
                <a:tc>
                  <a:txBody>
                    <a:bodyPr/>
                    <a:lstStyle/>
                    <a:p>
                      <a:pPr algn="ctr" fontAlgn="ctr">
                        <a:lnSpc>
                          <a:spcPts val="1600"/>
                        </a:lnSpc>
                      </a:pPr>
                      <a:r>
                        <a:rPr lang="en-US" sz="1700" b="0" i="1" u="none" strike="noStrike" dirty="0">
                          <a:solidFill>
                            <a:srgbClr val="000000"/>
                          </a:solidFill>
                          <a:effectLst/>
                          <a:latin typeface="+mj-lt"/>
                        </a:rPr>
                        <a:t>30%</a:t>
                      </a:r>
                    </a:p>
                  </a:txBody>
                  <a:tcPr marL="4763" marR="4763" marT="4763" marB="0" anchor="ctr"/>
                </a:tc>
                <a:extLst>
                  <a:ext uri="{0D108BD9-81ED-4DB2-BD59-A6C34878D82A}">
                    <a16:rowId xmlns:a16="http://schemas.microsoft.com/office/drawing/2014/main" val="3662285353"/>
                  </a:ext>
                </a:extLst>
              </a:tr>
            </a:tbl>
          </a:graphicData>
        </a:graphic>
      </p:graphicFrame>
      <p:sp>
        <p:nvSpPr>
          <p:cNvPr id="6" name="Title 5">
            <a:extLst>
              <a:ext uri="{FF2B5EF4-FFF2-40B4-BE49-F238E27FC236}">
                <a16:creationId xmlns:a16="http://schemas.microsoft.com/office/drawing/2014/main" id="{19D6ED2A-8EFB-8B6A-65AB-4029E80D6C8B}"/>
              </a:ext>
            </a:extLst>
          </p:cNvPr>
          <p:cNvSpPr>
            <a:spLocks noGrp="1"/>
          </p:cNvSpPr>
          <p:nvPr>
            <p:ph type="title"/>
          </p:nvPr>
        </p:nvSpPr>
        <p:spPr/>
        <p:txBody>
          <a:bodyPr/>
          <a:lstStyle/>
          <a:p>
            <a:r>
              <a:rPr lang="en-US" dirty="0"/>
              <a:t>Messenger Credibility by Race/Ethnicity</a:t>
            </a:r>
          </a:p>
        </p:txBody>
      </p:sp>
      <p:sp>
        <p:nvSpPr>
          <p:cNvPr id="2" name="TextBox 1">
            <a:extLst>
              <a:ext uri="{FF2B5EF4-FFF2-40B4-BE49-F238E27FC236}">
                <a16:creationId xmlns:a16="http://schemas.microsoft.com/office/drawing/2014/main" id="{9293CA01-A457-0495-7BA3-285CBF99FC92}"/>
              </a:ext>
            </a:extLst>
          </p:cNvPr>
          <p:cNvSpPr txBox="1"/>
          <p:nvPr/>
        </p:nvSpPr>
        <p:spPr>
          <a:xfrm>
            <a:off x="7620" y="778217"/>
            <a:ext cx="9128760" cy="338554"/>
          </a:xfrm>
          <a:prstGeom prst="rect">
            <a:avLst/>
          </a:prstGeom>
          <a:noFill/>
        </p:spPr>
        <p:txBody>
          <a:bodyPr wrap="square" rtlCol="0">
            <a:spAutoFit/>
          </a:bodyPr>
          <a:lstStyle/>
          <a:p>
            <a:pPr algn="ctr"/>
            <a:r>
              <a:rPr lang="en-US" sz="1600" i="1" dirty="0"/>
              <a:t>Total Trust</a:t>
            </a:r>
          </a:p>
        </p:txBody>
      </p:sp>
    </p:spTree>
    <p:extLst>
      <p:ext uri="{BB962C8B-B14F-4D97-AF65-F5344CB8AC3E}">
        <p14:creationId xmlns:p14="http://schemas.microsoft.com/office/powerpoint/2010/main" val="33341573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4E944-3FF4-4874-9078-EAFEBD1C0F3C}"/>
              </a:ext>
            </a:extLst>
          </p:cNvPr>
          <p:cNvSpPr>
            <a:spLocks noGrp="1"/>
          </p:cNvSpPr>
          <p:nvPr>
            <p:ph type="title"/>
          </p:nvPr>
        </p:nvSpPr>
        <p:spPr/>
        <p:txBody>
          <a:bodyPr/>
          <a:lstStyle/>
          <a:p>
            <a:r>
              <a:rPr lang="en-US" dirty="0"/>
              <a:t>Conclusions</a:t>
            </a:r>
          </a:p>
        </p:txBody>
      </p:sp>
    </p:spTree>
    <p:extLst>
      <p:ext uri="{BB962C8B-B14F-4D97-AF65-F5344CB8AC3E}">
        <p14:creationId xmlns:p14="http://schemas.microsoft.com/office/powerpoint/2010/main" val="1954662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0A8FB1A-3D96-4CE6-A0DC-A7D304E48E7D}"/>
              </a:ext>
            </a:extLst>
          </p:cNvPr>
          <p:cNvSpPr>
            <a:spLocks noGrp="1"/>
          </p:cNvSpPr>
          <p:nvPr>
            <p:ph type="title"/>
          </p:nvPr>
        </p:nvSpPr>
        <p:spPr>
          <a:xfrm>
            <a:off x="-15240" y="96648"/>
            <a:ext cx="9144000" cy="1199086"/>
          </a:xfrm>
        </p:spPr>
        <p:txBody>
          <a:bodyPr/>
          <a:lstStyle/>
          <a:p>
            <a:r>
              <a:rPr lang="en-US" dirty="0"/>
              <a:t>Conclusions</a:t>
            </a:r>
          </a:p>
        </p:txBody>
      </p:sp>
      <p:sp>
        <p:nvSpPr>
          <p:cNvPr id="8" name="Text Placeholder 7">
            <a:extLst>
              <a:ext uri="{FF2B5EF4-FFF2-40B4-BE49-F238E27FC236}">
                <a16:creationId xmlns:a16="http://schemas.microsoft.com/office/drawing/2014/main" id="{3E8E5CE8-BAC6-4231-9463-77B2728DCD45}"/>
              </a:ext>
            </a:extLst>
          </p:cNvPr>
          <p:cNvSpPr>
            <a:spLocks noGrp="1"/>
          </p:cNvSpPr>
          <p:nvPr>
            <p:ph type="body" sz="quarter" idx="10"/>
          </p:nvPr>
        </p:nvSpPr>
        <p:spPr/>
        <p:txBody>
          <a:bodyPr/>
          <a:lstStyle/>
          <a:p>
            <a:endParaRPr lang="en-US" dirty="0"/>
          </a:p>
        </p:txBody>
      </p:sp>
      <p:sp>
        <p:nvSpPr>
          <p:cNvPr id="3" name="Text Placeholder 2">
            <a:extLst>
              <a:ext uri="{FF2B5EF4-FFF2-40B4-BE49-F238E27FC236}">
                <a16:creationId xmlns:a16="http://schemas.microsoft.com/office/drawing/2014/main" id="{B7558A6D-3D1B-98D7-231A-1E7845F68BAC}"/>
              </a:ext>
            </a:extLst>
          </p:cNvPr>
          <p:cNvSpPr>
            <a:spLocks noGrp="1"/>
          </p:cNvSpPr>
          <p:nvPr>
            <p:ph type="body" sz="quarter" idx="11"/>
          </p:nvPr>
        </p:nvSpPr>
        <p:spPr>
          <a:xfrm>
            <a:off x="187113" y="604983"/>
            <a:ext cx="8739293" cy="5348377"/>
          </a:xfrm>
        </p:spPr>
        <p:txBody>
          <a:bodyPr/>
          <a:lstStyle/>
          <a:p>
            <a:pPr algn="just">
              <a:spcBef>
                <a:spcPts val="500"/>
              </a:spcBef>
            </a:pPr>
            <a:r>
              <a:rPr lang="en-US" sz="1800" dirty="0"/>
              <a:t>The survey confirms a challenging environment for winning approval for additional funding for children and youth in California.</a:t>
            </a:r>
          </a:p>
          <a:p>
            <a:pPr lvl="1" algn="just"/>
            <a:r>
              <a:rPr lang="en-US" sz="1600" dirty="0"/>
              <a:t>A solid majority sees the state as being on the wrong track.</a:t>
            </a:r>
          </a:p>
          <a:p>
            <a:pPr lvl="1" algn="just"/>
            <a:r>
              <a:rPr lang="en-US" sz="1600" dirty="0"/>
              <a:t>Cost-of-living issues are among voters’ top concerns, as is government waste and inefficiency.</a:t>
            </a:r>
          </a:p>
          <a:p>
            <a:pPr lvl="1" algn="just"/>
            <a:r>
              <a:rPr lang="en-US" sz="1600" dirty="0"/>
              <a:t>In principle, voters are evenly split on support for a potential tax  measure to fund children and youth.</a:t>
            </a:r>
          </a:p>
          <a:p>
            <a:pPr algn="just">
              <a:spcBef>
                <a:spcPts val="500"/>
              </a:spcBef>
            </a:pPr>
            <a:r>
              <a:rPr lang="en-US" sz="1800" dirty="0"/>
              <a:t>At the same time, a number of survey findings point to approaches that could potentially overcome these obstacles.</a:t>
            </a:r>
          </a:p>
          <a:p>
            <a:pPr lvl="1" algn="just"/>
            <a:r>
              <a:rPr lang="en-US" sz="1600" dirty="0"/>
              <a:t>Voters see untreated mental health issues among children and youth as a major concern.</a:t>
            </a:r>
          </a:p>
          <a:p>
            <a:pPr lvl="1" algn="just"/>
            <a:r>
              <a:rPr lang="en-US" sz="1600" dirty="0"/>
              <a:t>Childcare providers and early childhood educators are viewed extremely favorably. </a:t>
            </a:r>
          </a:p>
          <a:p>
            <a:pPr lvl="1" algn="just"/>
            <a:r>
              <a:rPr lang="en-US" sz="1600" dirty="0"/>
              <a:t>Nearly three-quarters see a need for additional funding for children and youth and believe state and local government should be responsible for meeting their needs.</a:t>
            </a:r>
          </a:p>
          <a:p>
            <a:pPr lvl="1" algn="just"/>
            <a:r>
              <a:rPr lang="en-US" sz="1600" dirty="0"/>
              <a:t>Voters are overwhelmingly supportive of set-asides of existing funding to support children and youth.</a:t>
            </a:r>
          </a:p>
          <a:p>
            <a:pPr lvl="1" algn="just"/>
            <a:r>
              <a:rPr lang="en-US" sz="1600" dirty="0"/>
              <a:t>When presented with more specific cost estimates, voters are willing to pay as much as $100 per year in additional taxes to support children and youth.</a:t>
            </a:r>
          </a:p>
          <a:p>
            <a:pPr lvl="1" algn="just"/>
            <a:r>
              <a:rPr lang="en-US" sz="1600" dirty="0"/>
              <a:t>Messaging opens up double-digit support for a potential tax increase.</a:t>
            </a:r>
          </a:p>
          <a:p>
            <a:pPr algn="just"/>
            <a:r>
              <a:rPr lang="en-US" sz="1800" dirty="0"/>
              <a:t>A number of messages that have not been top-tier in prior polling have emerged as highly-compelling, such as those stressing the need for safe, high-quality child care; the importance of helping children and families experiencing homelessness; and the need for positive activities for youth.</a:t>
            </a:r>
          </a:p>
          <a:p>
            <a:pPr lvl="1" algn="just"/>
            <a:endParaRPr lang="en-US" sz="1600" dirty="0"/>
          </a:p>
        </p:txBody>
      </p:sp>
    </p:spTree>
    <p:extLst>
      <p:ext uri="{BB962C8B-B14F-4D97-AF65-F5344CB8AC3E}">
        <p14:creationId xmlns:p14="http://schemas.microsoft.com/office/powerpoint/2010/main" val="28925439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6740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A0B5B6-0ED0-4E00-9830-D462165CB569}"/>
              </a:ext>
            </a:extLst>
          </p:cNvPr>
          <p:cNvSpPr>
            <a:spLocks noGrp="1"/>
          </p:cNvSpPr>
          <p:nvPr>
            <p:ph type="body" sz="quarter" idx="10"/>
          </p:nvPr>
        </p:nvSpPr>
        <p:spPr/>
        <p:txBody>
          <a:bodyPr/>
          <a:lstStyle/>
          <a:p>
            <a:r>
              <a:rPr lang="en-US" dirty="0"/>
              <a:t>Q2. </a:t>
            </a:r>
            <a:r>
              <a:rPr lang="en-US" sz="1000" i="1" dirty="0">
                <a:effectLst/>
                <a:latin typeface="+mj-lt"/>
                <a:ea typeface="Times New Roman" panose="02020603050405020304" pitchFamily="18" charset="0"/>
                <a:cs typeface="CG Times" panose="02020603050405020304"/>
              </a:rPr>
              <a:t>I’m going to mention a few people and organizations that are active in public life.  Please tell me whether you have an overall favorable or unfavorable opinion of that person or organization. </a:t>
            </a:r>
            <a:r>
              <a:rPr lang="en-US" dirty="0">
                <a:latin typeface="+mj-lt"/>
                <a:ea typeface="Times New Roman" panose="02020603050405020304" pitchFamily="18" charset="0"/>
                <a:cs typeface="CG Times" panose="02020603050405020304"/>
              </a:rPr>
              <a:t>^Not Part of Split Sample</a:t>
            </a:r>
            <a:endParaRPr lang="en-US" sz="1000" i="1" dirty="0">
              <a:latin typeface="+mj-lt"/>
            </a:endParaRPr>
          </a:p>
        </p:txBody>
      </p:sp>
      <p:graphicFrame>
        <p:nvGraphicFramePr>
          <p:cNvPr id="4" name="Chart 3">
            <a:extLst>
              <a:ext uri="{FF2B5EF4-FFF2-40B4-BE49-F238E27FC236}">
                <a16:creationId xmlns:a16="http://schemas.microsoft.com/office/drawing/2014/main" id="{B7CB50EF-D276-4E81-B7F5-6A7027FDDB17}"/>
              </a:ext>
            </a:extLst>
          </p:cNvPr>
          <p:cNvGraphicFramePr/>
          <p:nvPr>
            <p:extLst>
              <p:ext uri="{D42A27DB-BD31-4B8C-83A1-F6EECF244321}">
                <p14:modId xmlns:p14="http://schemas.microsoft.com/office/powerpoint/2010/main" val="2842811449"/>
              </p:ext>
            </p:extLst>
          </p:nvPr>
        </p:nvGraphicFramePr>
        <p:xfrm>
          <a:off x="330416" y="1302607"/>
          <a:ext cx="7343192" cy="52135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a:extLst>
              <a:ext uri="{FF2B5EF4-FFF2-40B4-BE49-F238E27FC236}">
                <a16:creationId xmlns:a16="http://schemas.microsoft.com/office/drawing/2014/main" id="{823AE8DD-8DD0-4955-BE15-58EB4DB76D8B}"/>
              </a:ext>
            </a:extLst>
          </p:cNvPr>
          <p:cNvGraphicFramePr>
            <a:graphicFrameLocks noGrp="1"/>
          </p:cNvGraphicFramePr>
          <p:nvPr>
            <p:extLst>
              <p:ext uri="{D42A27DB-BD31-4B8C-83A1-F6EECF244321}">
                <p14:modId xmlns:p14="http://schemas.microsoft.com/office/powerpoint/2010/main" val="756114708"/>
              </p:ext>
            </p:extLst>
          </p:nvPr>
        </p:nvGraphicFramePr>
        <p:xfrm>
          <a:off x="7714161" y="1386606"/>
          <a:ext cx="1375233" cy="4576872"/>
        </p:xfrm>
        <a:graphic>
          <a:graphicData uri="http://schemas.openxmlformats.org/drawingml/2006/table">
            <a:tbl>
              <a:tblPr>
                <a:tableStyleId>{93296810-A885-4BE3-A3E7-6D5BEEA58F35}</a:tableStyleId>
              </a:tblPr>
              <a:tblGrid>
                <a:gridCol w="626122">
                  <a:extLst>
                    <a:ext uri="{9D8B030D-6E8A-4147-A177-3AD203B41FA5}">
                      <a16:colId xmlns:a16="http://schemas.microsoft.com/office/drawing/2014/main" val="3004303717"/>
                    </a:ext>
                  </a:extLst>
                </a:gridCol>
                <a:gridCol w="749111">
                  <a:extLst>
                    <a:ext uri="{9D8B030D-6E8A-4147-A177-3AD203B41FA5}">
                      <a16:colId xmlns:a16="http://schemas.microsoft.com/office/drawing/2014/main" val="1297363540"/>
                    </a:ext>
                  </a:extLst>
                </a:gridCol>
              </a:tblGrid>
              <a:tr h="442192">
                <a:tc>
                  <a:txBody>
                    <a:bodyPr/>
                    <a:lstStyle/>
                    <a:p>
                      <a:pPr algn="ctr" fontAlgn="b">
                        <a:lnSpc>
                          <a:spcPts val="1900"/>
                        </a:lnSpc>
                      </a:pPr>
                      <a:r>
                        <a:rPr lang="en-US" sz="1800" b="1" i="0" u="none" strike="noStrike" dirty="0">
                          <a:solidFill>
                            <a:schemeClr val="accent1"/>
                          </a:solidFill>
                          <a:effectLst/>
                          <a:latin typeface="+mn-lt"/>
                        </a:rPr>
                        <a:t>Total Fav.</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ts val="1900"/>
                        </a:lnSpc>
                      </a:pPr>
                      <a:r>
                        <a:rPr lang="en-US" sz="1800" b="1" i="0" u="none" strike="noStrike" dirty="0">
                          <a:solidFill>
                            <a:schemeClr val="accent4"/>
                          </a:solidFill>
                          <a:effectLst/>
                          <a:latin typeface="+mn-lt"/>
                        </a:rPr>
                        <a:t>Total Unfav.</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49730109"/>
                  </a:ext>
                </a:extLst>
              </a:tr>
              <a:tr h="381915">
                <a:tc>
                  <a:txBody>
                    <a:bodyPr/>
                    <a:lstStyle/>
                    <a:p>
                      <a:pPr algn="ctr" fontAlgn="b"/>
                      <a:r>
                        <a:rPr lang="en-US" sz="1800" b="1" i="0" u="none" strike="noStrike" dirty="0">
                          <a:solidFill>
                            <a:schemeClr val="accent1"/>
                          </a:solidFill>
                          <a:effectLst/>
                          <a:latin typeface="Calibri" panose="020F0502020204030204" pitchFamily="34" charset="0"/>
                        </a:rPr>
                        <a:t>48%</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1" i="0" u="none" strike="noStrike" dirty="0">
                          <a:solidFill>
                            <a:schemeClr val="accent4"/>
                          </a:solidFill>
                          <a:effectLst/>
                          <a:latin typeface="Calibri" panose="020F0502020204030204" pitchFamily="34" charset="0"/>
                        </a:rPr>
                        <a:t>41%</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87654801"/>
                  </a:ext>
                </a:extLst>
              </a:tr>
              <a:tr h="717254">
                <a:tc>
                  <a:txBody>
                    <a:bodyPr/>
                    <a:lstStyle/>
                    <a:p>
                      <a:pPr algn="ctr" fontAlgn="b"/>
                      <a:r>
                        <a:rPr lang="en-US" sz="1800" b="1" i="0" u="none" strike="noStrike" dirty="0">
                          <a:solidFill>
                            <a:schemeClr val="accent1"/>
                          </a:solidFill>
                          <a:effectLst/>
                          <a:latin typeface="Calibri" panose="020F0502020204030204" pitchFamily="34" charset="0"/>
                        </a:rPr>
                        <a:t>46%</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1" i="0" u="none" strike="noStrike" dirty="0">
                          <a:solidFill>
                            <a:schemeClr val="accent4"/>
                          </a:solidFill>
                          <a:effectLst/>
                          <a:latin typeface="Calibri" panose="020F0502020204030204" pitchFamily="34" charset="0"/>
                        </a:rPr>
                        <a:t>40%</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99905901"/>
                  </a:ext>
                </a:extLst>
              </a:tr>
              <a:tr h="771926">
                <a:tc>
                  <a:txBody>
                    <a:bodyPr/>
                    <a:lstStyle/>
                    <a:p>
                      <a:pPr algn="ctr" fontAlgn="b"/>
                      <a:r>
                        <a:rPr lang="en-US" sz="1800" b="1" i="0" u="none" strike="noStrike" dirty="0">
                          <a:solidFill>
                            <a:schemeClr val="accent1"/>
                          </a:solidFill>
                          <a:effectLst/>
                          <a:latin typeface="Calibri" panose="020F0502020204030204" pitchFamily="34" charset="0"/>
                        </a:rPr>
                        <a:t>45%</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1" i="0" u="none" strike="noStrike">
                          <a:solidFill>
                            <a:schemeClr val="accent4"/>
                          </a:solidFill>
                          <a:effectLst/>
                          <a:latin typeface="Calibri" panose="020F0502020204030204" pitchFamily="34" charset="0"/>
                        </a:rPr>
                        <a:t>51%</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41472518"/>
                  </a:ext>
                </a:extLst>
              </a:tr>
              <a:tr h="744319">
                <a:tc>
                  <a:txBody>
                    <a:bodyPr/>
                    <a:lstStyle/>
                    <a:p>
                      <a:pPr algn="ctr" fontAlgn="b"/>
                      <a:r>
                        <a:rPr lang="en-US" sz="1800" b="1" i="0" u="none" strike="noStrike">
                          <a:solidFill>
                            <a:schemeClr val="accent1"/>
                          </a:solidFill>
                          <a:effectLst/>
                          <a:latin typeface="Calibri" panose="020F0502020204030204" pitchFamily="34" charset="0"/>
                        </a:rPr>
                        <a:t>44%</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1" i="0" u="none" strike="noStrike">
                          <a:solidFill>
                            <a:schemeClr val="accent4"/>
                          </a:solidFill>
                          <a:effectLst/>
                          <a:latin typeface="Calibri" panose="020F0502020204030204" pitchFamily="34" charset="0"/>
                        </a:rPr>
                        <a:t>35%</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17234595"/>
                  </a:ext>
                </a:extLst>
              </a:tr>
              <a:tr h="737553">
                <a:tc>
                  <a:txBody>
                    <a:bodyPr/>
                    <a:lstStyle/>
                    <a:p>
                      <a:pPr algn="ctr" fontAlgn="b"/>
                      <a:r>
                        <a:rPr lang="en-US" sz="1800" b="1" i="0" u="none" strike="noStrike" dirty="0">
                          <a:solidFill>
                            <a:schemeClr val="accent1"/>
                          </a:solidFill>
                          <a:effectLst/>
                          <a:latin typeface="Calibri" panose="020F0502020204030204" pitchFamily="34" charset="0"/>
                        </a:rPr>
                        <a:t>44%</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1" i="0" u="none" strike="noStrike">
                          <a:solidFill>
                            <a:schemeClr val="accent4"/>
                          </a:solidFill>
                          <a:effectLst/>
                          <a:latin typeface="Calibri" panose="020F0502020204030204" pitchFamily="34" charset="0"/>
                        </a:rPr>
                        <a:t>44%</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07255330"/>
                  </a:ext>
                </a:extLst>
              </a:tr>
              <a:tr h="736542">
                <a:tc>
                  <a:txBody>
                    <a:bodyPr/>
                    <a:lstStyle/>
                    <a:p>
                      <a:pPr algn="ctr" fontAlgn="b"/>
                      <a:r>
                        <a:rPr lang="en-US" sz="1800" b="1" i="0" u="none" strike="noStrike" dirty="0">
                          <a:solidFill>
                            <a:schemeClr val="accent1"/>
                          </a:solidFill>
                          <a:effectLst/>
                          <a:latin typeface="Calibri" panose="020F0502020204030204" pitchFamily="34" charset="0"/>
                        </a:rPr>
                        <a:t>37%</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1" i="0" u="none" strike="noStrike" dirty="0">
                          <a:solidFill>
                            <a:schemeClr val="accent4"/>
                          </a:solidFill>
                          <a:effectLst/>
                          <a:latin typeface="Calibri" panose="020F0502020204030204" pitchFamily="34" charset="0"/>
                        </a:rPr>
                        <a:t>53%</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84078344"/>
                  </a:ext>
                </a:extLst>
              </a:tr>
            </a:tbl>
          </a:graphicData>
        </a:graphic>
      </p:graphicFrame>
      <p:sp>
        <p:nvSpPr>
          <p:cNvPr id="7" name="Title 6">
            <a:extLst>
              <a:ext uri="{FF2B5EF4-FFF2-40B4-BE49-F238E27FC236}">
                <a16:creationId xmlns:a16="http://schemas.microsoft.com/office/drawing/2014/main" id="{D98E521E-0A5E-5F9D-37D0-005EA04B68FD}"/>
              </a:ext>
            </a:extLst>
          </p:cNvPr>
          <p:cNvSpPr>
            <a:spLocks noGrp="1"/>
          </p:cNvSpPr>
          <p:nvPr>
            <p:ph type="title"/>
          </p:nvPr>
        </p:nvSpPr>
        <p:spPr/>
        <p:txBody>
          <a:bodyPr/>
          <a:lstStyle/>
          <a:p>
            <a:r>
              <a:rPr lang="en-US" dirty="0"/>
              <a:t>…while political groups and elected officials are </a:t>
            </a:r>
            <a:br>
              <a:rPr lang="en-US" dirty="0"/>
            </a:br>
            <a:r>
              <a:rPr lang="en-US" dirty="0"/>
              <a:t>more divisive.</a:t>
            </a:r>
          </a:p>
        </p:txBody>
      </p:sp>
      <p:pic>
        <p:nvPicPr>
          <p:cNvPr id="2" name="Picture 1" descr="A person wearing a suit and tie&#10;&#10;Description generated with very high confidence">
            <a:extLst>
              <a:ext uri="{FF2B5EF4-FFF2-40B4-BE49-F238E27FC236}">
                <a16:creationId xmlns:a16="http://schemas.microsoft.com/office/drawing/2014/main" id="{05DAF7E3-7CF9-2A93-9ED3-4C5E60F90178}"/>
              </a:ext>
            </a:extLst>
          </p:cNvPr>
          <p:cNvPicPr>
            <a:picLocks noChangeAspect="1"/>
          </p:cNvPicPr>
          <p:nvPr/>
        </p:nvPicPr>
        <p:blipFill rotWithShape="1">
          <a:blip r:embed="rId3">
            <a:extLst>
              <a:ext uri="{28A0092B-C50C-407E-A947-70E740481C1C}">
                <a14:useLocalDpi xmlns:a14="http://schemas.microsoft.com/office/drawing/2010/main" val="0"/>
              </a:ext>
            </a:extLst>
          </a:blip>
          <a:srcRect l="23562" r="6200" b="29762"/>
          <a:stretch/>
        </p:blipFill>
        <p:spPr>
          <a:xfrm>
            <a:off x="196847" y="3204814"/>
            <a:ext cx="749808" cy="749808"/>
          </a:xfrm>
          <a:prstGeom prst="rect">
            <a:avLst/>
          </a:prstGeom>
        </p:spPr>
      </p:pic>
      <p:pic>
        <p:nvPicPr>
          <p:cNvPr id="6" name="Picture 2" descr="Image result for california state legislature">
            <a:extLst>
              <a:ext uri="{FF2B5EF4-FFF2-40B4-BE49-F238E27FC236}">
                <a16:creationId xmlns:a16="http://schemas.microsoft.com/office/drawing/2014/main" id="{481828B0-52A8-18F3-C77E-9CABD35D65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847" y="5448405"/>
            <a:ext cx="754857" cy="752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628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D6221FB-42EB-DFCE-BD17-8CA4839A7E3C}"/>
              </a:ext>
            </a:extLst>
          </p:cNvPr>
          <p:cNvSpPr/>
          <p:nvPr/>
        </p:nvSpPr>
        <p:spPr>
          <a:xfrm>
            <a:off x="93133" y="5630333"/>
            <a:ext cx="8949267" cy="596458"/>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7B240291-FCCC-42AD-BA93-72A5D7F09A56}"/>
              </a:ext>
            </a:extLst>
          </p:cNvPr>
          <p:cNvSpPr>
            <a:spLocks noGrp="1"/>
          </p:cNvSpPr>
          <p:nvPr>
            <p:ph type="body" sz="quarter" idx="10"/>
          </p:nvPr>
        </p:nvSpPr>
        <p:spPr/>
        <p:txBody>
          <a:bodyPr/>
          <a:lstStyle/>
          <a:p>
            <a:r>
              <a:rPr lang="en-US" dirty="0"/>
              <a:t>Q3. Split Sample</a:t>
            </a:r>
          </a:p>
        </p:txBody>
      </p:sp>
      <p:graphicFrame>
        <p:nvGraphicFramePr>
          <p:cNvPr id="6" name="Chart 5">
            <a:extLst>
              <a:ext uri="{FF2B5EF4-FFF2-40B4-BE49-F238E27FC236}">
                <a16:creationId xmlns:a16="http://schemas.microsoft.com/office/drawing/2014/main" id="{16157359-A03D-4DFD-8548-0380529A57A9}"/>
              </a:ext>
            </a:extLst>
          </p:cNvPr>
          <p:cNvGraphicFramePr/>
          <p:nvPr>
            <p:extLst>
              <p:ext uri="{D42A27DB-BD31-4B8C-83A1-F6EECF244321}">
                <p14:modId xmlns:p14="http://schemas.microsoft.com/office/powerpoint/2010/main" val="2914054404"/>
              </p:ext>
            </p:extLst>
          </p:nvPr>
        </p:nvGraphicFramePr>
        <p:xfrm>
          <a:off x="186613" y="2179768"/>
          <a:ext cx="7921690" cy="41650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a:extLst>
              <a:ext uri="{FF2B5EF4-FFF2-40B4-BE49-F238E27FC236}">
                <a16:creationId xmlns:a16="http://schemas.microsoft.com/office/drawing/2014/main" id="{4F238356-BF2A-4944-A5F7-0D9604018ACF}"/>
              </a:ext>
            </a:extLst>
          </p:cNvPr>
          <p:cNvGraphicFramePr>
            <a:graphicFrameLocks noGrp="1"/>
          </p:cNvGraphicFramePr>
          <p:nvPr>
            <p:extLst>
              <p:ext uri="{D42A27DB-BD31-4B8C-83A1-F6EECF244321}">
                <p14:modId xmlns:p14="http://schemas.microsoft.com/office/powerpoint/2010/main" val="2699163873"/>
              </p:ext>
            </p:extLst>
          </p:nvPr>
        </p:nvGraphicFramePr>
        <p:xfrm>
          <a:off x="8060443" y="2212422"/>
          <a:ext cx="1055566" cy="3799079"/>
        </p:xfrm>
        <a:graphic>
          <a:graphicData uri="http://schemas.openxmlformats.org/drawingml/2006/table">
            <a:tbl>
              <a:tblPr>
                <a:tableStyleId>{5C22544A-7EE6-4342-B048-85BDC9FD1C3A}</a:tableStyleId>
              </a:tblPr>
              <a:tblGrid>
                <a:gridCol w="1055566">
                  <a:extLst>
                    <a:ext uri="{9D8B030D-6E8A-4147-A177-3AD203B41FA5}">
                      <a16:colId xmlns:a16="http://schemas.microsoft.com/office/drawing/2014/main" val="20000"/>
                    </a:ext>
                  </a:extLst>
                </a:gridCol>
              </a:tblGrid>
              <a:tr h="400387">
                <a:tc>
                  <a:txBody>
                    <a:bodyPr/>
                    <a:lstStyle/>
                    <a:p>
                      <a:pPr algn="ctr" fontAlgn="ctr">
                        <a:lnSpc>
                          <a:spcPts val="1700"/>
                        </a:lnSpc>
                      </a:pPr>
                      <a:r>
                        <a:rPr lang="en-US" sz="1800" b="1" i="0" u="none" strike="noStrike" dirty="0">
                          <a:solidFill>
                            <a:schemeClr val="accent4"/>
                          </a:solidFill>
                          <a:effectLst/>
                          <a:latin typeface="+mn-lt"/>
                        </a:rPr>
                        <a:t>Ext./Very Ser. Prob.</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9698">
                <a:tc>
                  <a:txBody>
                    <a:bodyPr/>
                    <a:lstStyle/>
                    <a:p>
                      <a:pPr algn="ctr" fontAlgn="b"/>
                      <a:r>
                        <a:rPr lang="en-US" sz="1800" b="1" i="0" u="none" strike="noStrike" dirty="0">
                          <a:solidFill>
                            <a:schemeClr val="accent4"/>
                          </a:solidFill>
                          <a:effectLst/>
                          <a:latin typeface="Calibri" panose="020F0502020204030204" pitchFamily="34" charset="0"/>
                        </a:rPr>
                        <a:t>94%</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15934604"/>
                  </a:ext>
                </a:extLst>
              </a:tr>
              <a:tr h="587152">
                <a:tc>
                  <a:txBody>
                    <a:bodyPr/>
                    <a:lstStyle/>
                    <a:p>
                      <a:pPr algn="ctr" fontAlgn="b"/>
                      <a:r>
                        <a:rPr lang="en-US" sz="1800" b="1" i="0" u="none" strike="noStrike" dirty="0">
                          <a:solidFill>
                            <a:schemeClr val="accent4"/>
                          </a:solidFill>
                          <a:effectLst/>
                          <a:latin typeface="Calibri" panose="020F0502020204030204" pitchFamily="34" charset="0"/>
                        </a:rPr>
                        <a:t>90%</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75417939"/>
                  </a:ext>
                </a:extLst>
              </a:tr>
              <a:tr h="606582">
                <a:tc>
                  <a:txBody>
                    <a:bodyPr/>
                    <a:lstStyle/>
                    <a:p>
                      <a:pPr algn="ctr" fontAlgn="b"/>
                      <a:r>
                        <a:rPr lang="en-US" sz="1800" b="1" i="0" u="none" strike="noStrike" dirty="0">
                          <a:solidFill>
                            <a:schemeClr val="accent4"/>
                          </a:solidFill>
                          <a:effectLst/>
                          <a:latin typeface="Calibri" panose="020F0502020204030204" pitchFamily="34" charset="0"/>
                        </a:rPr>
                        <a:t>85%</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35773200"/>
                  </a:ext>
                </a:extLst>
              </a:tr>
              <a:tr h="606582">
                <a:tc>
                  <a:txBody>
                    <a:bodyPr/>
                    <a:lstStyle/>
                    <a:p>
                      <a:pPr algn="ctr" fontAlgn="b"/>
                      <a:r>
                        <a:rPr lang="en-US" sz="1800" b="1" i="0" u="none" strike="noStrike" dirty="0">
                          <a:solidFill>
                            <a:schemeClr val="accent4"/>
                          </a:solidFill>
                          <a:effectLst/>
                          <a:latin typeface="Calibri" panose="020F0502020204030204" pitchFamily="34" charset="0"/>
                        </a:rPr>
                        <a:t>79%</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75438016"/>
                  </a:ext>
                </a:extLst>
              </a:tr>
              <a:tr h="597529">
                <a:tc>
                  <a:txBody>
                    <a:bodyPr/>
                    <a:lstStyle/>
                    <a:p>
                      <a:pPr algn="ctr" fontAlgn="b"/>
                      <a:r>
                        <a:rPr lang="en-US" sz="1800" b="1" i="0" u="none" strike="noStrike" dirty="0">
                          <a:solidFill>
                            <a:schemeClr val="accent4"/>
                          </a:solidFill>
                          <a:effectLst/>
                          <a:latin typeface="Calibri" panose="020F0502020204030204" pitchFamily="34" charset="0"/>
                        </a:rPr>
                        <a:t>75%</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48786757"/>
                  </a:ext>
                </a:extLst>
              </a:tr>
              <a:tr h="570368">
                <a:tc>
                  <a:txBody>
                    <a:bodyPr/>
                    <a:lstStyle/>
                    <a:p>
                      <a:pPr algn="ctr" fontAlgn="b"/>
                      <a:r>
                        <a:rPr lang="en-US" sz="1800" b="1" i="0" u="none" strike="noStrike" dirty="0">
                          <a:solidFill>
                            <a:schemeClr val="accent4"/>
                          </a:solidFill>
                          <a:effectLst/>
                          <a:latin typeface="Calibri" panose="020F0502020204030204" pitchFamily="34" charset="0"/>
                        </a:rPr>
                        <a:t>74%</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32531921"/>
                  </a:ext>
                </a:extLst>
              </a:tr>
            </a:tbl>
          </a:graphicData>
        </a:graphic>
      </p:graphicFrame>
      <p:sp>
        <p:nvSpPr>
          <p:cNvPr id="5" name="Title 4">
            <a:extLst>
              <a:ext uri="{FF2B5EF4-FFF2-40B4-BE49-F238E27FC236}">
                <a16:creationId xmlns:a16="http://schemas.microsoft.com/office/drawing/2014/main" id="{E7751BAD-BEC2-3985-3829-5C59E2F6EA9E}"/>
              </a:ext>
            </a:extLst>
          </p:cNvPr>
          <p:cNvSpPr>
            <a:spLocks noGrp="1"/>
          </p:cNvSpPr>
          <p:nvPr>
            <p:ph type="title"/>
          </p:nvPr>
        </p:nvSpPr>
        <p:spPr/>
        <p:txBody>
          <a:bodyPr>
            <a:normAutofit fontScale="90000"/>
          </a:bodyPr>
          <a:lstStyle/>
          <a:p>
            <a:r>
              <a:rPr lang="en-US" dirty="0"/>
              <a:t>Homelessness, the cost of living and the cost of housing are seen as the top problems facing the state.</a:t>
            </a:r>
          </a:p>
        </p:txBody>
      </p:sp>
      <p:sp>
        <p:nvSpPr>
          <p:cNvPr id="9" name="TextBox 8">
            <a:extLst>
              <a:ext uri="{FF2B5EF4-FFF2-40B4-BE49-F238E27FC236}">
                <a16:creationId xmlns:a16="http://schemas.microsoft.com/office/drawing/2014/main" id="{605792A2-EC3D-B70B-8BA3-B733E4285621}"/>
              </a:ext>
            </a:extLst>
          </p:cNvPr>
          <p:cNvSpPr txBox="1"/>
          <p:nvPr/>
        </p:nvSpPr>
        <p:spPr>
          <a:xfrm>
            <a:off x="235683" y="1184581"/>
            <a:ext cx="8664165" cy="877163"/>
          </a:xfrm>
          <a:prstGeom prst="rect">
            <a:avLst/>
          </a:prstGeom>
          <a:noFill/>
        </p:spPr>
        <p:txBody>
          <a:bodyPr wrap="square">
            <a:spAutoFit/>
          </a:bodyPr>
          <a:lstStyle/>
          <a:p>
            <a:pPr algn="ctr"/>
            <a:r>
              <a:rPr lang="en-US" sz="1700" i="1" dirty="0">
                <a:effectLst/>
                <a:latin typeface="+mj-lt"/>
                <a:ea typeface="Times New Roman" panose="02020603050405020304" pitchFamily="18" charset="0"/>
                <a:cs typeface="Times New Roman" panose="02020603050405020304" pitchFamily="18" charset="0"/>
              </a:rPr>
              <a:t>I’m going to read you a list of issues that some people say are problems in California. </a:t>
            </a:r>
            <a:br>
              <a:rPr lang="en-US" sz="1700" i="1" dirty="0">
                <a:effectLst/>
                <a:latin typeface="+mj-lt"/>
                <a:ea typeface="Times New Roman" panose="02020603050405020304" pitchFamily="18" charset="0"/>
                <a:cs typeface="Times New Roman" panose="02020603050405020304" pitchFamily="18" charset="0"/>
              </a:rPr>
            </a:br>
            <a:r>
              <a:rPr lang="en-US" sz="1700" i="1" dirty="0">
                <a:effectLst/>
                <a:latin typeface="+mj-lt"/>
                <a:ea typeface="Times New Roman" panose="02020603050405020304" pitchFamily="18" charset="0"/>
                <a:cs typeface="Times New Roman" panose="02020603050405020304" pitchFamily="18" charset="0"/>
              </a:rPr>
              <a:t>Please tell me whether you think it is an extremely serious problem, a very serious problem, </a:t>
            </a:r>
            <a:br>
              <a:rPr lang="en-US" sz="1700" i="1" dirty="0">
                <a:effectLst/>
                <a:latin typeface="+mj-lt"/>
                <a:ea typeface="Times New Roman" panose="02020603050405020304" pitchFamily="18" charset="0"/>
                <a:cs typeface="Times New Roman" panose="02020603050405020304" pitchFamily="18" charset="0"/>
              </a:rPr>
            </a:br>
            <a:r>
              <a:rPr lang="en-US" sz="1700" i="1" dirty="0">
                <a:effectLst/>
                <a:latin typeface="+mj-lt"/>
                <a:ea typeface="Times New Roman" panose="02020603050405020304" pitchFamily="18" charset="0"/>
                <a:cs typeface="Times New Roman" panose="02020603050405020304" pitchFamily="18" charset="0"/>
              </a:rPr>
              <a:t>a somewhat serious problem, or not a serious a problem in California. </a:t>
            </a:r>
            <a:endParaRPr lang="en-US" sz="1700" i="1" dirty="0">
              <a:latin typeface="+mj-lt"/>
            </a:endParaRPr>
          </a:p>
        </p:txBody>
      </p:sp>
    </p:spTree>
    <p:extLst>
      <p:ext uri="{BB962C8B-B14F-4D97-AF65-F5344CB8AC3E}">
        <p14:creationId xmlns:p14="http://schemas.microsoft.com/office/powerpoint/2010/main" val="629709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B240291-FCCC-42AD-BA93-72A5D7F09A56}"/>
              </a:ext>
            </a:extLst>
          </p:cNvPr>
          <p:cNvSpPr>
            <a:spLocks noGrp="1"/>
          </p:cNvSpPr>
          <p:nvPr>
            <p:ph type="body" sz="quarter" idx="10"/>
          </p:nvPr>
        </p:nvSpPr>
        <p:spPr/>
        <p:txBody>
          <a:bodyPr/>
          <a:lstStyle/>
          <a:p>
            <a:r>
              <a:rPr lang="en-US" dirty="0"/>
              <a:t>Q3.</a:t>
            </a:r>
            <a:r>
              <a:rPr lang="en-US" sz="1000" i="1" dirty="0">
                <a:effectLst/>
                <a:latin typeface="+mj-lt"/>
                <a:ea typeface="Times New Roman" panose="02020603050405020304" pitchFamily="18" charset="0"/>
                <a:cs typeface="Times New Roman" panose="02020603050405020304" pitchFamily="18" charset="0"/>
              </a:rPr>
              <a:t> I’m going to read you a list of issues that some people say are problems in California. Please tell me whether you think it is an extremely serious problem, </a:t>
            </a:r>
            <a:br>
              <a:rPr lang="en-US" sz="1000" i="1" dirty="0">
                <a:effectLst/>
                <a:latin typeface="+mj-lt"/>
                <a:ea typeface="Times New Roman" panose="02020603050405020304" pitchFamily="18" charset="0"/>
                <a:cs typeface="Times New Roman" panose="02020603050405020304" pitchFamily="18" charset="0"/>
              </a:rPr>
            </a:br>
            <a:r>
              <a:rPr lang="en-US" sz="1000" i="1" dirty="0">
                <a:effectLst/>
                <a:latin typeface="+mj-lt"/>
                <a:ea typeface="Times New Roman" panose="02020603050405020304" pitchFamily="18" charset="0"/>
                <a:cs typeface="Times New Roman" panose="02020603050405020304" pitchFamily="18" charset="0"/>
              </a:rPr>
              <a:t>a very serious problem, a somewhat serious problem, or not a serious a problem in California. </a:t>
            </a:r>
            <a:r>
              <a:rPr lang="en-US" dirty="0"/>
              <a:t> ^Not Part of Split Sample</a:t>
            </a:r>
          </a:p>
        </p:txBody>
      </p:sp>
      <p:graphicFrame>
        <p:nvGraphicFramePr>
          <p:cNvPr id="6" name="Chart 5">
            <a:extLst>
              <a:ext uri="{FF2B5EF4-FFF2-40B4-BE49-F238E27FC236}">
                <a16:creationId xmlns:a16="http://schemas.microsoft.com/office/drawing/2014/main" id="{16157359-A03D-4DFD-8548-0380529A57A9}"/>
              </a:ext>
            </a:extLst>
          </p:cNvPr>
          <p:cNvGraphicFramePr/>
          <p:nvPr>
            <p:extLst>
              <p:ext uri="{D42A27DB-BD31-4B8C-83A1-F6EECF244321}">
                <p14:modId xmlns:p14="http://schemas.microsoft.com/office/powerpoint/2010/main" val="2322834469"/>
              </p:ext>
            </p:extLst>
          </p:nvPr>
        </p:nvGraphicFramePr>
        <p:xfrm>
          <a:off x="186613" y="1104524"/>
          <a:ext cx="7921690" cy="52402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a:extLst>
              <a:ext uri="{FF2B5EF4-FFF2-40B4-BE49-F238E27FC236}">
                <a16:creationId xmlns:a16="http://schemas.microsoft.com/office/drawing/2014/main" id="{4F238356-BF2A-4944-A5F7-0D9604018ACF}"/>
              </a:ext>
            </a:extLst>
          </p:cNvPr>
          <p:cNvGraphicFramePr>
            <a:graphicFrameLocks noGrp="1"/>
          </p:cNvGraphicFramePr>
          <p:nvPr>
            <p:extLst>
              <p:ext uri="{D42A27DB-BD31-4B8C-83A1-F6EECF244321}">
                <p14:modId xmlns:p14="http://schemas.microsoft.com/office/powerpoint/2010/main" val="2133297636"/>
              </p:ext>
            </p:extLst>
          </p:nvPr>
        </p:nvGraphicFramePr>
        <p:xfrm>
          <a:off x="8060443" y="1133632"/>
          <a:ext cx="1055566" cy="4848662"/>
        </p:xfrm>
        <a:graphic>
          <a:graphicData uri="http://schemas.openxmlformats.org/drawingml/2006/table">
            <a:tbl>
              <a:tblPr>
                <a:tableStyleId>{5C22544A-7EE6-4342-B048-85BDC9FD1C3A}</a:tableStyleId>
              </a:tblPr>
              <a:tblGrid>
                <a:gridCol w="1055566">
                  <a:extLst>
                    <a:ext uri="{9D8B030D-6E8A-4147-A177-3AD203B41FA5}">
                      <a16:colId xmlns:a16="http://schemas.microsoft.com/office/drawing/2014/main" val="20000"/>
                    </a:ext>
                  </a:extLst>
                </a:gridCol>
              </a:tblGrid>
              <a:tr h="567641">
                <a:tc>
                  <a:txBody>
                    <a:bodyPr/>
                    <a:lstStyle/>
                    <a:p>
                      <a:pPr algn="ctr" fontAlgn="ctr">
                        <a:lnSpc>
                          <a:spcPts val="1700"/>
                        </a:lnSpc>
                      </a:pPr>
                      <a:r>
                        <a:rPr lang="en-US" sz="1800" b="1" i="0" u="none" strike="noStrike" dirty="0">
                          <a:solidFill>
                            <a:schemeClr val="accent4"/>
                          </a:solidFill>
                          <a:effectLst/>
                          <a:latin typeface="+mn-lt"/>
                        </a:rPr>
                        <a:t>Ext./Very Ser. Prob.</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17238">
                <a:tc>
                  <a:txBody>
                    <a:bodyPr/>
                    <a:lstStyle/>
                    <a:p>
                      <a:pPr algn="ctr" fontAlgn="b"/>
                      <a:r>
                        <a:rPr lang="en-US" sz="1800" b="1" i="0" u="none" strike="noStrike" dirty="0">
                          <a:solidFill>
                            <a:schemeClr val="accent4"/>
                          </a:solidFill>
                          <a:effectLst/>
                          <a:latin typeface="Calibri" panose="020F0502020204030204" pitchFamily="34" charset="0"/>
                        </a:rPr>
                        <a:t>71%</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15934604"/>
                  </a:ext>
                </a:extLst>
              </a:tr>
              <a:tr h="648543">
                <a:tc>
                  <a:txBody>
                    <a:bodyPr/>
                    <a:lstStyle/>
                    <a:p>
                      <a:pPr algn="ctr" fontAlgn="b"/>
                      <a:r>
                        <a:rPr lang="en-US" sz="1800" b="1" i="0" u="none" strike="noStrike">
                          <a:solidFill>
                            <a:schemeClr val="accent4"/>
                          </a:solidFill>
                          <a:effectLst/>
                          <a:latin typeface="Calibri" panose="020F0502020204030204" pitchFamily="34" charset="0"/>
                        </a:rPr>
                        <a:t>63%</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77463129"/>
                  </a:ext>
                </a:extLst>
              </a:tr>
              <a:tr h="644056">
                <a:tc>
                  <a:txBody>
                    <a:bodyPr/>
                    <a:lstStyle/>
                    <a:p>
                      <a:pPr algn="ctr" fontAlgn="b"/>
                      <a:r>
                        <a:rPr lang="en-US" sz="1800" b="1" i="0" u="none" strike="noStrike">
                          <a:solidFill>
                            <a:schemeClr val="accent4"/>
                          </a:solidFill>
                          <a:effectLst/>
                          <a:latin typeface="Calibri" panose="020F0502020204030204" pitchFamily="34" charset="0"/>
                        </a:rPr>
                        <a:t>60%</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75417939"/>
                  </a:ext>
                </a:extLst>
              </a:tr>
              <a:tr h="651849">
                <a:tc>
                  <a:txBody>
                    <a:bodyPr/>
                    <a:lstStyle/>
                    <a:p>
                      <a:pPr algn="ctr" fontAlgn="b"/>
                      <a:r>
                        <a:rPr lang="en-US" sz="1800" b="1" i="0" u="none" strike="noStrike" dirty="0">
                          <a:solidFill>
                            <a:schemeClr val="accent4"/>
                          </a:solidFill>
                          <a:effectLst/>
                          <a:latin typeface="Calibri" panose="020F0502020204030204" pitchFamily="34" charset="0"/>
                        </a:rPr>
                        <a:t>59%</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35773200"/>
                  </a:ext>
                </a:extLst>
              </a:tr>
              <a:tr h="651850">
                <a:tc>
                  <a:txBody>
                    <a:bodyPr/>
                    <a:lstStyle/>
                    <a:p>
                      <a:pPr algn="ctr" fontAlgn="b"/>
                      <a:r>
                        <a:rPr lang="en-US" sz="1800" b="1" i="0" u="none" strike="noStrike">
                          <a:solidFill>
                            <a:schemeClr val="accent4"/>
                          </a:solidFill>
                          <a:effectLst/>
                          <a:latin typeface="Calibri" panose="020F0502020204030204" pitchFamily="34" charset="0"/>
                        </a:rPr>
                        <a:t>59%</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75438016"/>
                  </a:ext>
                </a:extLst>
              </a:tr>
              <a:tr h="651849">
                <a:tc>
                  <a:txBody>
                    <a:bodyPr/>
                    <a:lstStyle/>
                    <a:p>
                      <a:pPr algn="ctr" fontAlgn="b"/>
                      <a:r>
                        <a:rPr lang="en-US" sz="1800" b="1" i="0" u="none" strike="noStrike" dirty="0">
                          <a:solidFill>
                            <a:schemeClr val="accent4"/>
                          </a:solidFill>
                          <a:effectLst/>
                          <a:latin typeface="Calibri" panose="020F0502020204030204" pitchFamily="34" charset="0"/>
                        </a:rPr>
                        <a:t>53%</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48786757"/>
                  </a:ext>
                </a:extLst>
              </a:tr>
              <a:tr h="615636">
                <a:tc>
                  <a:txBody>
                    <a:bodyPr/>
                    <a:lstStyle/>
                    <a:p>
                      <a:pPr algn="ctr" fontAlgn="b"/>
                      <a:r>
                        <a:rPr lang="en-US" sz="1800" b="1" i="0" u="none" strike="noStrike" dirty="0">
                          <a:solidFill>
                            <a:schemeClr val="accent4"/>
                          </a:solidFill>
                          <a:effectLst/>
                          <a:latin typeface="Calibri" panose="020F0502020204030204" pitchFamily="34" charset="0"/>
                        </a:rPr>
                        <a:t>49%</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32531921"/>
                  </a:ext>
                </a:extLst>
              </a:tr>
            </a:tbl>
          </a:graphicData>
        </a:graphic>
      </p:graphicFrame>
      <p:sp>
        <p:nvSpPr>
          <p:cNvPr id="5" name="Title 4">
            <a:extLst>
              <a:ext uri="{FF2B5EF4-FFF2-40B4-BE49-F238E27FC236}">
                <a16:creationId xmlns:a16="http://schemas.microsoft.com/office/drawing/2014/main" id="{E7751BAD-BEC2-3985-3829-5C59E2F6EA9E}"/>
              </a:ext>
            </a:extLst>
          </p:cNvPr>
          <p:cNvSpPr>
            <a:spLocks noGrp="1"/>
          </p:cNvSpPr>
          <p:nvPr>
            <p:ph type="title"/>
          </p:nvPr>
        </p:nvSpPr>
        <p:spPr>
          <a:xfrm>
            <a:off x="-15240" y="227057"/>
            <a:ext cx="9144000" cy="1118329"/>
          </a:xfrm>
        </p:spPr>
        <p:txBody>
          <a:bodyPr>
            <a:noAutofit/>
          </a:bodyPr>
          <a:lstStyle/>
          <a:p>
            <a:r>
              <a:rPr lang="en-US" sz="2800" dirty="0"/>
              <a:t>Three in five voters express concern about a lack of affordable childcare and preschool.</a:t>
            </a:r>
          </a:p>
        </p:txBody>
      </p:sp>
    </p:spTree>
    <p:extLst>
      <p:ext uri="{BB962C8B-B14F-4D97-AF65-F5344CB8AC3E}">
        <p14:creationId xmlns:p14="http://schemas.microsoft.com/office/powerpoint/2010/main" val="639067059"/>
      </p:ext>
    </p:extLst>
  </p:cSld>
  <p:clrMapOvr>
    <a:masterClrMapping/>
  </p:clrMapOvr>
</p:sld>
</file>

<file path=ppt/theme/theme1.xml><?xml version="1.0" encoding="utf-8"?>
<a:theme xmlns:a="http://schemas.openxmlformats.org/drawingml/2006/main" name="Office Theme">
  <a:themeElements>
    <a:clrScheme name="Orange &amp; Blue FM3">
      <a:dk1>
        <a:srgbClr val="000000"/>
      </a:dk1>
      <a:lt1>
        <a:srgbClr val="FFFFFF"/>
      </a:lt1>
      <a:dk2>
        <a:srgbClr val="10203A"/>
      </a:dk2>
      <a:lt2>
        <a:srgbClr val="91CCF4"/>
      </a:lt2>
      <a:accent1>
        <a:srgbClr val="1B3660"/>
      </a:accent1>
      <a:accent2>
        <a:srgbClr val="1587D4"/>
      </a:accent2>
      <a:accent3>
        <a:srgbClr val="FFFFFF"/>
      </a:accent3>
      <a:accent4>
        <a:srgbClr val="F97103"/>
      </a:accent4>
      <a:accent5>
        <a:srgbClr val="FDA155"/>
      </a:accent5>
      <a:accent6>
        <a:srgbClr val="A9ABB8"/>
      </a:accent6>
      <a:hlink>
        <a:srgbClr val="5F0224"/>
      </a:hlink>
      <a:folHlink>
        <a:srgbClr val="FCA2C2"/>
      </a:folHlink>
    </a:clrScheme>
    <a:fontScheme name="2023 FM3 Revised Fonts">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1700"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3388</TotalTime>
  <Words>10784</Words>
  <Application>Microsoft Office PowerPoint</Application>
  <PresentationFormat>Letter Paper (8.5x11 in)</PresentationFormat>
  <Paragraphs>2569</Paragraphs>
  <Slides>69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69</vt:i4>
      </vt:variant>
    </vt:vector>
  </HeadingPairs>
  <TitlesOfParts>
    <vt:vector size="74" baseType="lpstr">
      <vt:lpstr>Arial</vt:lpstr>
      <vt:lpstr>Calibri</vt:lpstr>
      <vt:lpstr>Courier New</vt:lpstr>
      <vt:lpstr>Wingdings</vt:lpstr>
      <vt:lpstr>Office Theme</vt:lpstr>
      <vt:lpstr>PowerPoint Presentation</vt:lpstr>
      <vt:lpstr>Survey Methodology</vt:lpstr>
      <vt:lpstr>Mood of the Electorate</vt:lpstr>
      <vt:lpstr>A majority of voters says the state  is off on the wrong track.</vt:lpstr>
      <vt:lpstr>These numbers have trended in a  more negative direction.</vt:lpstr>
      <vt:lpstr>Voters view firefighter unions, childcare providers and local nonprofits most favorably…</vt:lpstr>
      <vt:lpstr>…while political groups and elected officials are  more divisive.</vt:lpstr>
      <vt:lpstr>Homelessness, the cost of living and the cost of housing are seen as the top problems facing the state.</vt:lpstr>
      <vt:lpstr>Three in five voters express concern about a lack of affordable childcare and preschool.</vt:lpstr>
      <vt:lpstr>Issue Concerns by Race/Ethnicity</vt:lpstr>
      <vt:lpstr>Regional Breakouts for Issue Concerns</vt:lpstr>
      <vt:lpstr>Regional Breakouts for Issue Concerns (Continued)</vt:lpstr>
      <vt:lpstr>Views on Issues Affecting Children and Families</vt:lpstr>
      <vt:lpstr>Voters place education at the top of a list of problems facing children and families today.</vt:lpstr>
      <vt:lpstr>Verbatim Comments on Issues Facing California Children and Families</vt:lpstr>
      <vt:lpstr>Three-quarters say there is a need for additional funding for programs serving children and youth.</vt:lpstr>
      <vt:lpstr>Voters view school districts, local government and state government as most responsible for supporting children and families.</vt:lpstr>
      <vt:lpstr>Voters across partisan lines see school districts and local government as bearing responsibility.</vt:lpstr>
      <vt:lpstr>Protecting children from abuse, providing job training, support for homeless kids, and mental health services are the most important funding priorities.</vt:lpstr>
      <vt:lpstr>Three-quarters prioritize efforts to support youth healing from trauma.</vt:lpstr>
      <vt:lpstr>Regional Breakouts for Funding Priorities</vt:lpstr>
      <vt:lpstr>Regional Breakouts for Funding Priorities (Continued)</vt:lpstr>
      <vt:lpstr>Issue Concerns by Race/Ethnicity</vt:lpstr>
      <vt:lpstr>Voters view youth living in poverty as the  highest-priority population to assist.</vt:lpstr>
      <vt:lpstr>Voters are less likely to prioritize children from  middle-class families, immigrant children and  LGBTQ+ children.</vt:lpstr>
      <vt:lpstr>Regional Breakouts for Service Priorities </vt:lpstr>
      <vt:lpstr>Regional Breakouts for Service Priorities (Continued)</vt:lpstr>
      <vt:lpstr>Service Priorities by Race/Ethnicity</vt:lpstr>
      <vt:lpstr>Support for Funding  Programs for Children and Youth</vt:lpstr>
      <vt:lpstr>In principle, voters are split in their support  for a modest tax to fund children’s services  in their community.</vt:lpstr>
      <vt:lpstr>Democrats offer the strongest support for increasing taxes to fund children’s services.</vt:lpstr>
      <vt:lpstr>Voters in their 40’s and 50’s are least likely to support a tax increase for children’s services.</vt:lpstr>
      <vt:lpstr>Democrats 50 and over and Democratic women offer the most support for the proposal.</vt:lpstr>
      <vt:lpstr>Latino voters are most divided.</vt:lpstr>
      <vt:lpstr>Voters surrounding LA County, those in  Kern County and LA County are majority opposed.</vt:lpstr>
      <vt:lpstr>A majority is willing to pay as much as $100 per year to fund these services.</vt:lpstr>
      <vt:lpstr>Willingness to Pay Additional Taxes by Region</vt:lpstr>
      <vt:lpstr>Willingness to Pay by Race/Ethnicity</vt:lpstr>
      <vt:lpstr>Voters view set-asides as the most acceptable way of funding children and youth programs.</vt:lpstr>
      <vt:lpstr>Parcel taxes and sales taxes are rated the least acceptable funding mechanisms.</vt:lpstr>
      <vt:lpstr>Given pro and con arguments, two-thirds of voters still back set-asides.</vt:lpstr>
      <vt:lpstr>Support for set-asides cuts across  region and partisan affiliation.</vt:lpstr>
      <vt:lpstr>Identifying Persuadable Voters</vt:lpstr>
      <vt:lpstr>A majority supports funding childcare, preschool,  and early childhood services after  hearing positive arguments in isolation.</vt:lpstr>
      <vt:lpstr>Support for programs for children of  all ages is more durable after criticisms.</vt:lpstr>
      <vt:lpstr>Segmenting the Electorate by Consistency of Support</vt:lpstr>
      <vt:lpstr>Demographic Profile of the Segments</vt:lpstr>
      <vt:lpstr>Those most likely to move in favor of the proposal are moderate Republicans, African American and  Kern County residents.</vt:lpstr>
      <vt:lpstr>Messaging</vt:lpstr>
      <vt:lpstr>Messages in Favor of Funding  Children and Youth Programs</vt:lpstr>
      <vt:lpstr>Messages in Favor of Funding Children and Youth Programs (Continued)</vt:lpstr>
      <vt:lpstr>Messages in Favor of Funding  Children and Youth Programs (Continued)</vt:lpstr>
      <vt:lpstr>Messages on quality and safety of care,  brain development, keeping kids out of trouble and supporting homeless children are all highly compelling.</vt:lpstr>
      <vt:lpstr>The top messages resonate strongly among persuadable voters.</vt:lpstr>
      <vt:lpstr>Democrats and independents respond very strongly  to messaging; a statement on involving parents resonates among Republicans. </vt:lpstr>
      <vt:lpstr>The message on supporting parents stands  out among African-American voters.</vt:lpstr>
      <vt:lpstr>Regional Breakouts for Messaging</vt:lpstr>
      <vt:lpstr>Regional Breakouts for Messaging (Continued)</vt:lpstr>
      <vt:lpstr>Opposition Statement Tested</vt:lpstr>
      <vt:lpstr>Pediatricians, essential workers and teachers are the most trusted messengers.</vt:lpstr>
      <vt:lpstr>Half or more say they would be suspicious of faith leaders, the local chamber, and their county supervisor.</vt:lpstr>
      <vt:lpstr>Pediatricians are trusted by majorities of voters of all parties; small business owners stand out among both independents and Republicans.</vt:lpstr>
      <vt:lpstr>Faith leaders are highly trusted by Republicans and less so by voters of other parties.</vt:lpstr>
      <vt:lpstr>Regional Breakouts for Messenger Credibility</vt:lpstr>
      <vt:lpstr>Regional Breakouts for Messengers (Continued)</vt:lpstr>
      <vt:lpstr>Messenger Credibility by Race/Ethnicity</vt:lpstr>
      <vt:lpstr>Conclusions</vt:lpstr>
      <vt:lpstr>Conclusions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 Mares-Kim</dc:creator>
  <cp:lastModifiedBy>Margaret Brodkin</cp:lastModifiedBy>
  <cp:revision>183</cp:revision>
  <dcterms:created xsi:type="dcterms:W3CDTF">2020-12-08T15:41:15Z</dcterms:created>
  <dcterms:modified xsi:type="dcterms:W3CDTF">2023-06-27T16:03:57Z</dcterms:modified>
</cp:coreProperties>
</file>